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53"/>
  </p:notesMasterIdLst>
  <p:handoutMasterIdLst>
    <p:handoutMasterId r:id="rId54"/>
  </p:handoutMasterIdLst>
  <p:sldIdLst>
    <p:sldId id="6722" r:id="rId2"/>
    <p:sldId id="257" r:id="rId3"/>
    <p:sldId id="5875" r:id="rId4"/>
    <p:sldId id="6678" r:id="rId5"/>
    <p:sldId id="6721" r:id="rId6"/>
    <p:sldId id="6551" r:id="rId7"/>
    <p:sldId id="6676" r:id="rId8"/>
    <p:sldId id="6560" r:id="rId9"/>
    <p:sldId id="6155" r:id="rId10"/>
    <p:sldId id="6156" r:id="rId11"/>
    <p:sldId id="6157" r:id="rId12"/>
    <p:sldId id="6159" r:id="rId13"/>
    <p:sldId id="6158" r:id="rId14"/>
    <p:sldId id="6160" r:id="rId15"/>
    <p:sldId id="6161" r:id="rId16"/>
    <p:sldId id="6438" r:id="rId17"/>
    <p:sldId id="6561" r:id="rId18"/>
    <p:sldId id="6565" r:id="rId19"/>
    <p:sldId id="6552" r:id="rId20"/>
    <p:sldId id="6553" r:id="rId21"/>
    <p:sldId id="6571" r:id="rId22"/>
    <p:sldId id="6383" r:id="rId23"/>
    <p:sldId id="6568" r:id="rId24"/>
    <p:sldId id="6572" r:id="rId25"/>
    <p:sldId id="6567" r:id="rId26"/>
    <p:sldId id="6574" r:id="rId27"/>
    <p:sldId id="6569" r:id="rId28"/>
    <p:sldId id="6575" r:id="rId29"/>
    <p:sldId id="6570" r:id="rId30"/>
    <p:sldId id="6576" r:id="rId31"/>
    <p:sldId id="6577" r:id="rId32"/>
    <p:sldId id="6578" r:id="rId33"/>
    <p:sldId id="6556" r:id="rId34"/>
    <p:sldId id="6558" r:id="rId35"/>
    <p:sldId id="6554" r:id="rId36"/>
    <p:sldId id="6595" r:id="rId37"/>
    <p:sldId id="6229" r:id="rId38"/>
    <p:sldId id="6371" r:id="rId39"/>
    <p:sldId id="6600" r:id="rId40"/>
    <p:sldId id="6437" r:id="rId41"/>
    <p:sldId id="6461" r:id="rId42"/>
    <p:sldId id="6559" r:id="rId43"/>
    <p:sldId id="6563" r:id="rId44"/>
    <p:sldId id="6581" r:id="rId45"/>
    <p:sldId id="6586" r:id="rId46"/>
    <p:sldId id="6587" r:id="rId47"/>
    <p:sldId id="6580" r:id="rId48"/>
    <p:sldId id="5351" r:id="rId49"/>
    <p:sldId id="6396" r:id="rId50"/>
    <p:sldId id="6726" r:id="rId51"/>
    <p:sldId id="6728" r:id="rId5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1A54E"/>
    <a:srgbClr val="D11C5F"/>
    <a:srgbClr val="05AAA3"/>
    <a:srgbClr val="FFFFFF"/>
    <a:srgbClr val="269EBB"/>
    <a:srgbClr val="008080"/>
    <a:srgbClr val="083F59"/>
    <a:srgbClr val="0872B5"/>
    <a:srgbClr val="E692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4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9D759E-12AF-879E-BD99-BEFF2D57CA5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5DD6D00-2CE3-6C27-1071-0A7C8D5D3BA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65D7573-BA0C-2634-F712-8098615A0FC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EE787C6-A833-5653-95EC-30D6895CD9C0}"/>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30325304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C9E3B50-CC13-696E-4B58-420B639615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2354E19-E8A5-4D15-F8E7-8886C62BA29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A40A7CE-689D-A2AD-ED35-2264EDC1E44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08E0D16-B745-27E9-F251-D78D46137DC9}"/>
              </a:ext>
            </a:extLst>
          </p:cNvPr>
          <p:cNvSpPr>
            <a:spLocks noGrp="1"/>
          </p:cNvSpPr>
          <p:nvPr>
            <p:ph type="sldNum" sz="quarter" idx="5"/>
          </p:nvPr>
        </p:nvSpPr>
        <p:spPr/>
        <p:txBody>
          <a:bodyPr/>
          <a:lstStyle/>
          <a:p>
            <a:fld id="{4BE5DE82-CF29-044D-9158-06A811149881}" type="slidenum">
              <a:rPr lang="en-US" smtClean="0"/>
              <a:t>51</a:t>
            </a:fld>
            <a:endParaRPr lang="en-US"/>
          </a:p>
        </p:txBody>
      </p:sp>
    </p:spTree>
    <p:extLst>
      <p:ext uri="{BB962C8B-B14F-4D97-AF65-F5344CB8AC3E}">
        <p14:creationId xmlns:p14="http://schemas.microsoft.com/office/powerpoint/2010/main" val="10701395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136950" y="4875213"/>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37284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3678381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084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8109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40564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488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195073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6923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915290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4" y="748833"/>
            <a:ext cx="6678399"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2D93876-4EE8-56D3-A7FB-998083A6C3B9}"/>
              </a:ext>
            </a:extLst>
          </p:cNvPr>
          <p:cNvCxnSpPr>
            <a:cxnSpLocks/>
          </p:cNvCxnSpPr>
          <p:nvPr userDrawn="1"/>
        </p:nvCxnSpPr>
        <p:spPr>
          <a:xfrm flipH="1">
            <a:off x="5658046" y="49224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60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91924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953335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1771650"/>
            <a:ext cx="12172692" cy="4328746"/>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2261868" cy="1707941"/>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43486"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994250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97315"/>
            <a:ext cx="6971157" cy="6522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667226"/>
            <a:ext cx="6574993" cy="619077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28017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2C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808039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110" Type="http://schemas.openxmlformats.org/officeDocument/2006/relationships/slideLayout" Target="../slideLayouts/slideLayout110.xml"/><Relationship Id="rId115"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13" Type="http://schemas.openxmlformats.org/officeDocument/2006/relationships/slideLayout" Target="../slideLayouts/slideLayout11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77" r:id="rId11"/>
    <p:sldLayoutId id="2147483984" r:id="rId12"/>
    <p:sldLayoutId id="2147483978" r:id="rId13"/>
    <p:sldLayoutId id="2147483979" r:id="rId14"/>
    <p:sldLayoutId id="2147483900" r:id="rId15"/>
    <p:sldLayoutId id="2147483985" r:id="rId16"/>
    <p:sldLayoutId id="2147483980" r:id="rId17"/>
    <p:sldLayoutId id="2147483981" r:id="rId18"/>
    <p:sldLayoutId id="2147483982" r:id="rId19"/>
    <p:sldLayoutId id="2147483983" r:id="rId20"/>
    <p:sldLayoutId id="2147483861" r:id="rId21"/>
    <p:sldLayoutId id="2147483886" r:id="rId22"/>
    <p:sldLayoutId id="2147483887" r:id="rId23"/>
    <p:sldLayoutId id="2147483884" r:id="rId24"/>
    <p:sldLayoutId id="2147483897" r:id="rId25"/>
    <p:sldLayoutId id="2147483885" r:id="rId26"/>
    <p:sldLayoutId id="2147483960" r:id="rId27"/>
    <p:sldLayoutId id="2147483903" r:id="rId28"/>
    <p:sldLayoutId id="2147483961" r:id="rId29"/>
    <p:sldLayoutId id="2147483951" r:id="rId30"/>
    <p:sldLayoutId id="2147483967" r:id="rId31"/>
    <p:sldLayoutId id="2147483945" r:id="rId32"/>
    <p:sldLayoutId id="2147483962" r:id="rId33"/>
    <p:sldLayoutId id="2147483937" r:id="rId34"/>
    <p:sldLayoutId id="2147483963" r:id="rId35"/>
    <p:sldLayoutId id="2147483904" r:id="rId36"/>
    <p:sldLayoutId id="2147483913" r:id="rId37"/>
    <p:sldLayoutId id="2147483964" r:id="rId38"/>
    <p:sldLayoutId id="2147483928" r:id="rId39"/>
    <p:sldLayoutId id="2147483946" r:id="rId40"/>
    <p:sldLayoutId id="2147483947" r:id="rId41"/>
    <p:sldLayoutId id="2147483914" r:id="rId42"/>
    <p:sldLayoutId id="2147483891" r:id="rId43"/>
    <p:sldLayoutId id="2147483934" r:id="rId44"/>
    <p:sldLayoutId id="2147483944" r:id="rId45"/>
    <p:sldLayoutId id="2147483880" r:id="rId46"/>
    <p:sldLayoutId id="2147483922" r:id="rId47"/>
    <p:sldLayoutId id="2147483974" r:id="rId48"/>
    <p:sldLayoutId id="2147483940" r:id="rId49"/>
    <p:sldLayoutId id="2147483932" r:id="rId50"/>
    <p:sldLayoutId id="2147483941" r:id="rId51"/>
    <p:sldLayoutId id="2147483936" r:id="rId52"/>
    <p:sldLayoutId id="2147483938" r:id="rId53"/>
    <p:sldLayoutId id="2147483933" r:id="rId54"/>
    <p:sldLayoutId id="2147483935" r:id="rId55"/>
    <p:sldLayoutId id="2147483949" r:id="rId56"/>
    <p:sldLayoutId id="2147483948" r:id="rId57"/>
    <p:sldLayoutId id="2147483939" r:id="rId58"/>
    <p:sldLayoutId id="2147483923" r:id="rId59"/>
    <p:sldLayoutId id="2147483942" r:id="rId60"/>
    <p:sldLayoutId id="2147483955" r:id="rId61"/>
    <p:sldLayoutId id="2147483893" r:id="rId62"/>
    <p:sldLayoutId id="2147483952" r:id="rId63"/>
    <p:sldLayoutId id="2147483943" r:id="rId64"/>
    <p:sldLayoutId id="2147483957" r:id="rId65"/>
    <p:sldLayoutId id="2147483958" r:id="rId66"/>
    <p:sldLayoutId id="2147483954" r:id="rId67"/>
    <p:sldLayoutId id="2147483965" r:id="rId68"/>
    <p:sldLayoutId id="2147483931" r:id="rId69"/>
    <p:sldLayoutId id="2147483956" r:id="rId70"/>
    <p:sldLayoutId id="2147483924" r:id="rId71"/>
    <p:sldLayoutId id="2147483966" r:id="rId72"/>
    <p:sldLayoutId id="2147483907" r:id="rId73"/>
    <p:sldLayoutId id="2147483915" r:id="rId74"/>
    <p:sldLayoutId id="2147483916" r:id="rId75"/>
    <p:sldLayoutId id="2147483917" r:id="rId76"/>
    <p:sldLayoutId id="2147483950" r:id="rId77"/>
    <p:sldLayoutId id="2147483879" r:id="rId78"/>
    <p:sldLayoutId id="2147483975" r:id="rId79"/>
    <p:sldLayoutId id="2147483973" r:id="rId80"/>
    <p:sldLayoutId id="2147483929" r:id="rId81"/>
    <p:sldLayoutId id="2147483925" r:id="rId82"/>
    <p:sldLayoutId id="2147483918" r:id="rId83"/>
    <p:sldLayoutId id="2147483930" r:id="rId84"/>
    <p:sldLayoutId id="2147483976" r:id="rId85"/>
    <p:sldLayoutId id="2147483888" r:id="rId86"/>
    <p:sldLayoutId id="2147483911" r:id="rId87"/>
    <p:sldLayoutId id="2147483878" r:id="rId88"/>
    <p:sldLayoutId id="2147483908" r:id="rId89"/>
    <p:sldLayoutId id="2147483910" r:id="rId90"/>
    <p:sldLayoutId id="2147483909" r:id="rId91"/>
    <p:sldLayoutId id="2147483892" r:id="rId92"/>
    <p:sldLayoutId id="2147483959" r:id="rId93"/>
    <p:sldLayoutId id="2147483890" r:id="rId94"/>
    <p:sldLayoutId id="2147483877" r:id="rId95"/>
    <p:sldLayoutId id="2147483889" r:id="rId96"/>
    <p:sldLayoutId id="2147483905" r:id="rId97"/>
    <p:sldLayoutId id="2147483926" r:id="rId98"/>
    <p:sldLayoutId id="2147483927" r:id="rId99"/>
    <p:sldLayoutId id="2147483906" r:id="rId100"/>
    <p:sldLayoutId id="2147483841" r:id="rId101"/>
    <p:sldLayoutId id="2147483894" r:id="rId102"/>
    <p:sldLayoutId id="2147483840" r:id="rId103"/>
    <p:sldLayoutId id="2147483833" r:id="rId104"/>
    <p:sldLayoutId id="2147483895" r:id="rId105"/>
    <p:sldLayoutId id="2147483968" r:id="rId106"/>
    <p:sldLayoutId id="2147483969" r:id="rId107"/>
    <p:sldLayoutId id="2147483970" r:id="rId108"/>
    <p:sldLayoutId id="2147483971" r:id="rId109"/>
    <p:sldLayoutId id="2147483972" r:id="rId110"/>
    <p:sldLayoutId id="2147483847" r:id="rId111"/>
    <p:sldLayoutId id="2147483896" r:id="rId112"/>
    <p:sldLayoutId id="2147483853" r:id="rId113"/>
    <p:sldLayoutId id="2147483986" r:id="rId1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1.xml.rels><?xml version="1.0" encoding="UTF-8" standalone="yes"?>
<Relationships xmlns="http://schemas.openxmlformats.org/package/2006/relationships"><Relationship Id="rId2" Type="http://schemas.openxmlformats.org/officeDocument/2006/relationships/hyperlink" Target="https://www.liberties.eu/en#:~:text=Civil%20Liberties%20Union%20for%20Europe%20%7C%20liberties.eu" TargetMode="External"/><Relationship Id="rId1" Type="http://schemas.openxmlformats.org/officeDocument/2006/relationships/slideLayout" Target="../slideLayouts/slideLayout8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eg"/><Relationship Id="rId1" Type="http://schemas.openxmlformats.org/officeDocument/2006/relationships/slideLayout" Target="../slideLayouts/slideLayout83.xml"/><Relationship Id="rId4" Type="http://schemas.openxmlformats.org/officeDocument/2006/relationships/image" Target="../media/image16.svg"/></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32.xml"/></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80.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80.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80.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24.xml.rels><?xml version="1.0" encoding="UTF-8" standalone="yes"?>
<Relationships xmlns="http://schemas.openxmlformats.org/package/2006/relationships"><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2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s://healthyplacesbydesign.org/community-context/" TargetMode="External"/><Relationship Id="rId1" Type="http://schemas.openxmlformats.org/officeDocument/2006/relationships/slideLayout" Target="../slideLayouts/slideLayout8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3.xml.rels><?xml version="1.0" encoding="UTF-8" standalone="yes"?>
<Relationships xmlns="http://schemas.openxmlformats.org/package/2006/relationships"><Relationship Id="rId3" Type="http://schemas.openxmlformats.org/officeDocument/2006/relationships/image" Target="../media/image28.svg"/><Relationship Id="rId7" Type="http://schemas.openxmlformats.org/officeDocument/2006/relationships/image" Target="../media/image32.svg"/><Relationship Id="rId2" Type="http://schemas.openxmlformats.org/officeDocument/2006/relationships/image" Target="../media/image27.png"/><Relationship Id="rId1" Type="http://schemas.openxmlformats.org/officeDocument/2006/relationships/slideLayout" Target="../slideLayouts/slideLayout80.xml"/><Relationship Id="rId6" Type="http://schemas.openxmlformats.org/officeDocument/2006/relationships/image" Target="../media/image31.png"/><Relationship Id="rId5" Type="http://schemas.openxmlformats.org/officeDocument/2006/relationships/image" Target="../media/image30.svg"/><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34.svg"/><Relationship Id="rId2" Type="http://schemas.openxmlformats.org/officeDocument/2006/relationships/image" Target="../media/image33.png"/><Relationship Id="rId1" Type="http://schemas.openxmlformats.org/officeDocument/2006/relationships/slideLayout" Target="../slideLayouts/slideLayout80.xml"/><Relationship Id="rId5" Type="http://schemas.openxmlformats.org/officeDocument/2006/relationships/image" Target="../media/image36.svg"/><Relationship Id="rId4" Type="http://schemas.openxmlformats.org/officeDocument/2006/relationships/image" Target="../media/image3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3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6.xml"/></Relationships>
</file>

<file path=ppt/slides/_rels/slide3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3.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39.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8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83.xml"/><Relationship Id="rId4" Type="http://schemas.openxmlformats.org/officeDocument/2006/relationships/image" Target="../media/image42.svg"/></Relationships>
</file>

<file path=ppt/slides/_rels/slide41.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jpeg"/><Relationship Id="rId1" Type="http://schemas.openxmlformats.org/officeDocument/2006/relationships/slideLayout" Target="../slideLayouts/slideLayout83.xml"/><Relationship Id="rId4" Type="http://schemas.openxmlformats.org/officeDocument/2006/relationships/image" Target="../media/image42.svg"/></Relationships>
</file>

<file path=ppt/slides/_rels/slide4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g"/><Relationship Id="rId1" Type="http://schemas.openxmlformats.org/officeDocument/2006/relationships/slideLayout" Target="../slideLayouts/slideLayout80.xml"/><Relationship Id="rId4" Type="http://schemas.openxmlformats.org/officeDocument/2006/relationships/image" Target="../media/image45.sv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44.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80.xml"/><Relationship Id="rId4" Type="http://schemas.openxmlformats.org/officeDocument/2006/relationships/image" Target="../media/image46.png"/></Relationships>
</file>

<file path=ppt/slides/_rels/slide45.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80.xml"/><Relationship Id="rId4" Type="http://schemas.openxmlformats.org/officeDocument/2006/relationships/image" Target="../media/image47.jpeg"/></Relationships>
</file>

<file path=ppt/slides/_rels/slide46.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80.xml"/><Relationship Id="rId4" Type="http://schemas.openxmlformats.org/officeDocument/2006/relationships/image" Target="../media/image48.jpeg"/></Relationships>
</file>

<file path=ppt/slides/_rels/slide47.xml.rels><?xml version="1.0" encoding="UTF-8" standalone="yes"?>
<Relationships xmlns="http://schemas.openxmlformats.org/package/2006/relationships"><Relationship Id="rId3" Type="http://schemas.openxmlformats.org/officeDocument/2006/relationships/image" Target="../media/image45.svg"/><Relationship Id="rId2" Type="http://schemas.openxmlformats.org/officeDocument/2006/relationships/image" Target="../media/image44.png"/><Relationship Id="rId1" Type="http://schemas.openxmlformats.org/officeDocument/2006/relationships/slideLayout" Target="../slideLayouts/slideLayout80.xml"/><Relationship Id="rId4" Type="http://schemas.openxmlformats.org/officeDocument/2006/relationships/image" Target="../media/image49.jpeg"/></Relationships>
</file>

<file path=ppt/slides/_rels/slide48.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64.xml"/></Relationships>
</file>

<file path=ppt/slides/_rels/slide49.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hyperlink" Target="https://www.linkedin.com/pulse/461-community-belonging-george-bickerstaff-ukybe/" TargetMode="External"/><Relationship Id="rId1" Type="http://schemas.openxmlformats.org/officeDocument/2006/relationships/slideLayout" Target="../slideLayouts/slideLayout61.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51.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3.xml"/><Relationship Id="rId6" Type="http://schemas.openxmlformats.org/officeDocument/2006/relationships/image" Target="../media/image57.svg"/><Relationship Id="rId5" Type="http://schemas.openxmlformats.org/officeDocument/2006/relationships/image" Target="../media/image56.png"/><Relationship Id="rId4" Type="http://schemas.openxmlformats.org/officeDocument/2006/relationships/hyperlink" Target="https://projectdare.eu/" TargetMode="External"/><Relationship Id="rId9" Type="http://schemas.openxmlformats.org/officeDocument/2006/relationships/image" Target="../media/image58.jpeg"/></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0.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175FAA-35DD-2585-50DA-74BE682C1559}"/>
            </a:ext>
          </a:extLst>
        </p:cNvPr>
        <p:cNvGrpSpPr/>
        <p:nvPr/>
      </p:nvGrpSpPr>
      <p:grpSpPr>
        <a:xfrm>
          <a:off x="0" y="0"/>
          <a:ext cx="0" cy="0"/>
          <a:chOff x="0" y="0"/>
          <a:chExt cx="0" cy="0"/>
        </a:xfrm>
      </p:grpSpPr>
      <p:pic>
        <p:nvPicPr>
          <p:cNvPr id="15" name="Picture Placeholder 14" descr="A group of people posing for a photo&#10;&#10;AI-generated content may be incorrect.">
            <a:extLst>
              <a:ext uri="{FF2B5EF4-FFF2-40B4-BE49-F238E27FC236}">
                <a16:creationId xmlns:a16="http://schemas.microsoft.com/office/drawing/2014/main" id="{D485DDC2-FF77-7555-789C-DB8127E70B98}"/>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7C8FEBC3-92C1-2A5B-DCE1-F1459094CEE3}"/>
              </a:ext>
            </a:extLst>
          </p:cNvPr>
          <p:cNvSpPr>
            <a:spLocks noGrp="1"/>
          </p:cNvSpPr>
          <p:nvPr>
            <p:ph type="body" sz="quarter" idx="16"/>
          </p:nvPr>
        </p:nvSpPr>
        <p:spPr>
          <a:xfrm>
            <a:off x="390724" y="2827160"/>
            <a:ext cx="4131318" cy="1008397"/>
          </a:xfrm>
          <a:prstGeom prst="rect">
            <a:avLst/>
          </a:prstGeom>
        </p:spPr>
        <p:txBody>
          <a:bodyPr/>
          <a:lstStyle/>
          <a:p>
            <a:pPr>
              <a:lnSpc>
                <a:spcPct val="100000"/>
              </a:lnSpc>
              <a:spcAft>
                <a:spcPts val="1200"/>
              </a:spcAft>
            </a:pPr>
            <a:r>
              <a:rPr lang="en-US" sz="3200" dirty="0"/>
              <a:t>Inclusive Community Engagement for SMEs</a:t>
            </a:r>
            <a:endParaRPr lang="en-US" sz="3200" kern="100" dirty="0">
              <a:latin typeface="+mn-lt"/>
              <a:cs typeface="Times New Roman" panose="02020603050405020304" pitchFamily="18" charset="0"/>
            </a:endParaRPr>
          </a:p>
          <a:p>
            <a:pPr>
              <a:lnSpc>
                <a:spcPct val="100000"/>
              </a:lnSpc>
              <a:spcAft>
                <a:spcPts val="1200"/>
              </a:spcAft>
            </a:pPr>
            <a:r>
              <a:rPr lang="en-US" sz="3200" kern="100" dirty="0">
                <a:latin typeface="+mn-lt"/>
                <a:cs typeface="Times New Roman" panose="02020603050405020304" pitchFamily="18" charset="0"/>
              </a:rPr>
              <a:t>Part 2: </a:t>
            </a:r>
            <a:r>
              <a:rPr lang="en-US" sz="2800" b="0" kern="100" dirty="0">
                <a:latin typeface="+mn-lt"/>
                <a:cs typeface="Times New Roman" panose="02020603050405020304" pitchFamily="18" charset="0"/>
              </a:rPr>
              <a:t>Understand &amp; Engage Your Community: Foundations for Inclusive Impact.</a:t>
            </a:r>
            <a:endParaRPr lang="en-US" sz="23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5E925219-7658-0840-206C-519A7E91A8BA}"/>
              </a:ext>
            </a:extLst>
          </p:cNvPr>
          <p:cNvSpPr>
            <a:spLocks noGrp="1"/>
          </p:cNvSpPr>
          <p:nvPr>
            <p:ph type="body" sz="quarter" idx="19"/>
          </p:nvPr>
        </p:nvSpPr>
        <p:spPr>
          <a:xfrm>
            <a:off x="413491" y="2048087"/>
            <a:ext cx="3558434" cy="533188"/>
          </a:xfrm>
          <a:prstGeom prst="rect">
            <a:avLst/>
          </a:prstGeom>
        </p:spPr>
        <p:txBody>
          <a:bodyPr/>
          <a:lstStyle/>
          <a:p>
            <a:r>
              <a:rPr lang="en-US" sz="4000" b="1" dirty="0"/>
              <a:t>Module 6 </a:t>
            </a:r>
            <a:r>
              <a:rPr lang="en-US" dirty="0"/>
              <a:t>(Part 2)</a:t>
            </a:r>
          </a:p>
        </p:txBody>
      </p:sp>
      <p:sp>
        <p:nvSpPr>
          <p:cNvPr id="3" name="Text Placeholder 2">
            <a:extLst>
              <a:ext uri="{FF2B5EF4-FFF2-40B4-BE49-F238E27FC236}">
                <a16:creationId xmlns:a16="http://schemas.microsoft.com/office/drawing/2014/main" id="{7ECE7E20-43BD-1565-A129-8B437D49F503}"/>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E15E6D4B-A1BD-672C-12EE-BD5AA1FF9CBB}"/>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69BCE552-EC4F-89D2-73EC-4ECC57A215B1}"/>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87E59AF4-ACE9-4015-95EB-B85045B5C815}"/>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668E2EC3-061B-FC95-6588-32576551DD73}"/>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84D46742-7118-6D87-3A91-9D092F0D96F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6AABE134-B858-BEE5-9765-1D647D6259E4}"/>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095936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20898-F5BA-ABCB-4DEA-E8BF6AEDA52B}"/>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935DFF5-87F0-6DFE-2A09-DD70F1BFAFC8}"/>
              </a:ext>
            </a:extLst>
          </p:cNvPr>
          <p:cNvSpPr>
            <a:spLocks noGrp="1"/>
          </p:cNvSpPr>
          <p:nvPr>
            <p:ph type="body" sz="quarter" idx="18"/>
          </p:nvPr>
        </p:nvSpPr>
        <p:spPr>
          <a:xfrm>
            <a:off x="722181" y="605188"/>
            <a:ext cx="10797466" cy="3849918"/>
          </a:xfrm>
        </p:spPr>
        <p:txBody>
          <a:bodyPr/>
          <a:lstStyle/>
          <a:p>
            <a:pPr marL="0" indent="0">
              <a:lnSpc>
                <a:spcPct val="100000"/>
              </a:lnSpc>
              <a:spcBef>
                <a:spcPts val="600"/>
              </a:spcBef>
              <a:spcAft>
                <a:spcPts val="600"/>
              </a:spcAft>
            </a:pPr>
            <a:r>
              <a:rPr lang="en-US" sz="2200" b="1" dirty="0"/>
              <a:t>2. </a:t>
            </a:r>
            <a:r>
              <a:rPr lang="en-US" sz="2800" b="1" dirty="0">
                <a:solidFill>
                  <a:srgbClr val="CE362B"/>
                </a:solidFill>
              </a:rPr>
              <a:t>Community Leaders</a:t>
            </a:r>
          </a:p>
          <a:p>
            <a:pPr marL="0" indent="0">
              <a:lnSpc>
                <a:spcPct val="100000"/>
              </a:lnSpc>
              <a:spcBef>
                <a:spcPts val="600"/>
              </a:spcBef>
              <a:spcAft>
                <a:spcPts val="600"/>
              </a:spcAft>
            </a:pPr>
            <a:r>
              <a:rPr lang="en-US" sz="2200" b="1" dirty="0"/>
              <a:t>Definition:</a:t>
            </a:r>
            <a:r>
              <a:rPr lang="en-US" sz="2200" dirty="0"/>
              <a:t> Community leaders are individuals or representatives of a specific group or locality who are trusted voices and advocates within their communities. They help identify key needs and ensure that initiatives are relevant and beneficial to their members.</a:t>
            </a:r>
          </a:p>
          <a:p>
            <a:pPr marL="342900" indent="-342900">
              <a:lnSpc>
                <a:spcPct val="100000"/>
              </a:lnSpc>
              <a:spcBef>
                <a:spcPts val="600"/>
              </a:spcBef>
              <a:spcAft>
                <a:spcPts val="600"/>
              </a:spcAft>
              <a:buClr>
                <a:srgbClr val="FF0000"/>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local community leader working in collaboration with a business to promote inclusive health services for underrepresented groups, like women or elderly people, ensuring that the services cater to their specific needs.</a:t>
            </a:r>
          </a:p>
          <a:p>
            <a:pPr marL="0" indent="0">
              <a:lnSpc>
                <a:spcPct val="100000"/>
              </a:lnSpc>
              <a:spcBef>
                <a:spcPts val="600"/>
              </a:spcBef>
              <a:spcAft>
                <a:spcPts val="600"/>
              </a:spcAft>
            </a:pPr>
            <a:r>
              <a:rPr lang="en-US" sz="2200" b="1" dirty="0"/>
              <a:t>3. </a:t>
            </a:r>
            <a:r>
              <a:rPr lang="en-US" sz="2800" b="1" dirty="0">
                <a:solidFill>
                  <a:srgbClr val="CE362B"/>
                </a:solidFill>
              </a:rPr>
              <a:t>Organizations (NGOs and Non-Profits)</a:t>
            </a:r>
          </a:p>
          <a:p>
            <a:pPr marL="0" indent="0">
              <a:lnSpc>
                <a:spcPct val="100000"/>
              </a:lnSpc>
              <a:spcBef>
                <a:spcPts val="600"/>
              </a:spcBef>
              <a:spcAft>
                <a:spcPts val="600"/>
              </a:spcAft>
            </a:pPr>
            <a:r>
              <a:rPr lang="en-US" sz="2200" b="1" dirty="0"/>
              <a:t>Definition:</a:t>
            </a:r>
            <a:r>
              <a:rPr lang="en-US" sz="2200" dirty="0"/>
              <a:t> Non-governmental organizations (NGOs) and non-profit organizations work towards social, environmental, or cultural causes. They often partner with businesses to implement inclusive initiatives and create social value.</a:t>
            </a:r>
          </a:p>
          <a:p>
            <a:pPr marL="342900" indent="-342900">
              <a:lnSpc>
                <a:spcPct val="100000"/>
              </a:lnSpc>
              <a:spcBef>
                <a:spcPts val="600"/>
              </a:spcBef>
              <a:spcAft>
                <a:spcPts val="600"/>
              </a:spcAft>
              <a:buClr>
                <a:srgbClr val="FF0000"/>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Dove partners with NGOs like the </a:t>
            </a:r>
            <a:r>
              <a:rPr lang="en-US" sz="2200" b="1" dirty="0"/>
              <a:t>National Eating Disorders Association</a:t>
            </a:r>
            <a:r>
              <a:rPr lang="en-US" sz="2200" dirty="0"/>
              <a:t> (NEDA) to help provide educational resources and support regarding body image and self-esteem.</a:t>
            </a:r>
          </a:p>
          <a:p>
            <a:pPr marL="0" indent="0">
              <a:lnSpc>
                <a:spcPct val="100000"/>
              </a:lnSpc>
              <a:spcBef>
                <a:spcPts val="600"/>
              </a:spcBef>
              <a:spcAft>
                <a:spcPts val="600"/>
              </a:spcAft>
            </a:pPr>
            <a:endParaRPr lang="en-IE" sz="2200" dirty="0"/>
          </a:p>
        </p:txBody>
      </p:sp>
    </p:spTree>
    <p:extLst>
      <p:ext uri="{BB962C8B-B14F-4D97-AF65-F5344CB8AC3E}">
        <p14:creationId xmlns:p14="http://schemas.microsoft.com/office/powerpoint/2010/main" val="32378854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C623D-8035-B72D-2617-D922F2E8A6A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932EC548-3E52-800F-4956-F3F80C118335}"/>
              </a:ext>
            </a:extLst>
          </p:cNvPr>
          <p:cNvSpPr>
            <a:spLocks noGrp="1"/>
          </p:cNvSpPr>
          <p:nvPr>
            <p:ph type="body" sz="quarter" idx="18"/>
          </p:nvPr>
        </p:nvSpPr>
        <p:spPr>
          <a:xfrm>
            <a:off x="722181" y="382751"/>
            <a:ext cx="10905043" cy="3849918"/>
          </a:xfrm>
        </p:spPr>
        <p:txBody>
          <a:bodyPr/>
          <a:lstStyle/>
          <a:p>
            <a:pPr marL="0" indent="0">
              <a:lnSpc>
                <a:spcPct val="100000"/>
              </a:lnSpc>
              <a:spcBef>
                <a:spcPts val="600"/>
              </a:spcBef>
              <a:spcAft>
                <a:spcPts val="600"/>
              </a:spcAft>
              <a:buClr>
                <a:srgbClr val="CE362B"/>
              </a:buClr>
            </a:pPr>
            <a:r>
              <a:rPr lang="en-US" sz="2200" b="1" dirty="0"/>
              <a:t>4. </a:t>
            </a:r>
            <a:r>
              <a:rPr lang="en-US" sz="2800" b="1" dirty="0">
                <a:solidFill>
                  <a:srgbClr val="CE362B"/>
                </a:solidFill>
              </a:rPr>
              <a:t>Advocacy Groups</a:t>
            </a:r>
          </a:p>
          <a:p>
            <a:pPr marL="0" indent="0">
              <a:lnSpc>
                <a:spcPct val="100000"/>
              </a:lnSpc>
              <a:spcBef>
                <a:spcPts val="600"/>
              </a:spcBef>
              <a:spcAft>
                <a:spcPts val="600"/>
              </a:spcAft>
              <a:buClr>
                <a:srgbClr val="CE362B"/>
              </a:buClr>
            </a:pPr>
            <a:r>
              <a:rPr lang="en-US" sz="2200" b="1" dirty="0"/>
              <a:t>Definition:</a:t>
            </a:r>
            <a:r>
              <a:rPr lang="en-US" sz="2200" dirty="0"/>
              <a:t> Advocacy groups work to represent and promote the interests of a particular group, such as </a:t>
            </a:r>
            <a:r>
              <a:rPr lang="en-US" sz="2200" dirty="0" err="1"/>
              <a:t>marginalised</a:t>
            </a:r>
            <a:r>
              <a:rPr lang="en-US" sz="2200" dirty="0"/>
              <a:t> communities, individuals with disabilities, or underrepresented races. These groups are pivotal in identifying gaps in inclusion and ensuring that businesses take action to address them.</a:t>
            </a:r>
          </a:p>
          <a:p>
            <a:pPr marL="342900" indent="-342900">
              <a:lnSpc>
                <a:spcPct val="100000"/>
              </a:lnSpc>
              <a:spcBef>
                <a:spcPts val="600"/>
              </a:spcBef>
              <a:spcAft>
                <a:spcPts val="600"/>
              </a:spcAft>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The </a:t>
            </a:r>
            <a:r>
              <a:rPr lang="en-US" sz="2200" b="1" dirty="0">
                <a:hlinkClick r:id="rId2">
                  <a:extLst>
                    <a:ext uri="{A12FA001-AC4F-418D-AE19-62706E023703}">
                      <ahyp:hlinkClr xmlns:ahyp="http://schemas.microsoft.com/office/drawing/2018/hyperlinkcolor" val="tx"/>
                    </a:ext>
                  </a:extLst>
                </a:hlinkClick>
              </a:rPr>
              <a:t>Civil Liberties Union for Europe </a:t>
            </a:r>
            <a:r>
              <a:rPr lang="en-US" sz="2200" dirty="0"/>
              <a:t>advocates for civil rights, and businesses can collaborate with such groups to ensure that their practices and campaigns support equal rights for all.</a:t>
            </a:r>
          </a:p>
          <a:p>
            <a:pPr marL="0" indent="0">
              <a:lnSpc>
                <a:spcPct val="100000"/>
              </a:lnSpc>
              <a:spcBef>
                <a:spcPts val="600"/>
              </a:spcBef>
              <a:spcAft>
                <a:spcPts val="600"/>
              </a:spcAft>
              <a:buClr>
                <a:srgbClr val="CE362B"/>
              </a:buClr>
            </a:pPr>
            <a:r>
              <a:rPr lang="en-US" sz="2200" b="1" dirty="0"/>
              <a:t>5. </a:t>
            </a:r>
            <a:r>
              <a:rPr lang="en-US" sz="2800" b="1" dirty="0">
                <a:solidFill>
                  <a:srgbClr val="CE362B"/>
                </a:solidFill>
              </a:rPr>
              <a:t>Employees (Internal Stakeholders)</a:t>
            </a:r>
          </a:p>
          <a:p>
            <a:pPr marL="0" indent="0">
              <a:lnSpc>
                <a:spcPct val="100000"/>
              </a:lnSpc>
              <a:spcBef>
                <a:spcPts val="600"/>
              </a:spcBef>
              <a:spcAft>
                <a:spcPts val="600"/>
              </a:spcAft>
              <a:buClr>
                <a:srgbClr val="CE362B"/>
              </a:buClr>
            </a:pPr>
            <a:r>
              <a:rPr lang="en-US" sz="2200" b="1" dirty="0"/>
              <a:t>Definition:</a:t>
            </a:r>
            <a:r>
              <a:rPr lang="en-US" sz="2200" dirty="0"/>
              <a:t> Employees are the individuals who work within a company. Their engagement in inclusive practices is essential for creating an inclusive workplace that values DEI. Employees help shape company culture and can act as champions for inclusivity internally and externally.</a:t>
            </a:r>
          </a:p>
          <a:p>
            <a:pPr marL="342900" indent="-342900">
              <a:lnSpc>
                <a:spcPct val="100000"/>
              </a:lnSpc>
              <a:spcBef>
                <a:spcPts val="600"/>
              </a:spcBef>
              <a:spcAft>
                <a:spcPts val="600"/>
              </a:spcAft>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company like Google provides diversity and inclusion training to its employees, creating an inclusive workplace where employees from various backgrounds can thrive.</a:t>
            </a:r>
          </a:p>
          <a:p>
            <a:pPr marL="342900" indent="-342900">
              <a:lnSpc>
                <a:spcPct val="100000"/>
              </a:lnSpc>
              <a:spcBef>
                <a:spcPts val="600"/>
              </a:spcBef>
              <a:spcAft>
                <a:spcPts val="600"/>
              </a:spcAft>
              <a:buClr>
                <a:srgbClr val="CE362B"/>
              </a:buClr>
              <a:buFont typeface="Wingdings" panose="05000000000000000000" pitchFamily="2" charset="2"/>
              <a:buChar char="v"/>
            </a:pPr>
            <a:endParaRPr lang="en-IE" sz="2200" dirty="0"/>
          </a:p>
        </p:txBody>
      </p:sp>
    </p:spTree>
    <p:extLst>
      <p:ext uri="{BB962C8B-B14F-4D97-AF65-F5344CB8AC3E}">
        <p14:creationId xmlns:p14="http://schemas.microsoft.com/office/powerpoint/2010/main" val="24154337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93B3D3-3FD3-A1D1-F228-11229E2D4522}"/>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DB698378-C6E5-2F78-2BBA-0BD9D72AD0DC}"/>
              </a:ext>
            </a:extLst>
          </p:cNvPr>
          <p:cNvSpPr>
            <a:spLocks noGrp="1"/>
          </p:cNvSpPr>
          <p:nvPr>
            <p:ph type="body" sz="quarter" idx="18"/>
          </p:nvPr>
        </p:nvSpPr>
        <p:spPr>
          <a:xfrm>
            <a:off x="722181" y="559804"/>
            <a:ext cx="10595237" cy="3849918"/>
          </a:xfrm>
        </p:spPr>
        <p:txBody>
          <a:bodyPr/>
          <a:lstStyle/>
          <a:p>
            <a:pPr marL="0" indent="0">
              <a:buClr>
                <a:srgbClr val="CE362B"/>
              </a:buClr>
            </a:pPr>
            <a:r>
              <a:rPr lang="en-US" sz="2200" b="1" dirty="0"/>
              <a:t>6. </a:t>
            </a:r>
            <a:r>
              <a:rPr lang="en-US" sz="2800" b="1" dirty="0">
                <a:solidFill>
                  <a:srgbClr val="CE362B"/>
                </a:solidFill>
              </a:rPr>
              <a:t>Influencers and Content Creators</a:t>
            </a:r>
          </a:p>
          <a:p>
            <a:pPr marL="0" indent="0">
              <a:buClr>
                <a:srgbClr val="CE362B"/>
              </a:buClr>
            </a:pPr>
            <a:r>
              <a:rPr lang="en-US" sz="2200" b="1" dirty="0"/>
              <a:t>Definition:</a:t>
            </a:r>
            <a:r>
              <a:rPr lang="en-US" sz="2200" dirty="0"/>
              <a:t> Influencers and content creators have a significant impact on their followers and are often seen as trusted figures. They use their platforms to promote products, services, or causes, often shaping public opinion.</a:t>
            </a:r>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Social media influencers who advocate for body positivity and mental health, such as </a:t>
            </a:r>
            <a:r>
              <a:rPr lang="en-US" sz="2200" b="1" dirty="0" err="1"/>
              <a:t>Chidera</a:t>
            </a:r>
            <a:r>
              <a:rPr lang="en-US" sz="2200" b="1" dirty="0"/>
              <a:t> </a:t>
            </a:r>
            <a:r>
              <a:rPr lang="en-US" sz="2200" b="1" dirty="0" err="1"/>
              <a:t>Eggerue</a:t>
            </a:r>
            <a:r>
              <a:rPr lang="en-US" sz="2200" dirty="0"/>
              <a:t>, help amplify brands like Dove by aligning with their inclusive messaging.</a:t>
            </a:r>
          </a:p>
          <a:p>
            <a:pPr marL="0" indent="0">
              <a:buClr>
                <a:srgbClr val="CE362B"/>
              </a:buClr>
            </a:pPr>
            <a:r>
              <a:rPr lang="en-US" sz="2200" b="1" dirty="0"/>
              <a:t>7. </a:t>
            </a:r>
            <a:r>
              <a:rPr lang="en-US" sz="2800" b="1" dirty="0">
                <a:solidFill>
                  <a:srgbClr val="CE362B"/>
                </a:solidFill>
              </a:rPr>
              <a:t>Industry Experts and Consultants</a:t>
            </a:r>
          </a:p>
          <a:p>
            <a:pPr marL="0" indent="0">
              <a:buClr>
                <a:srgbClr val="CE362B"/>
              </a:buClr>
            </a:pPr>
            <a:r>
              <a:rPr lang="en-US" sz="2200" b="1" dirty="0"/>
              <a:t>Definition:</a:t>
            </a:r>
            <a:r>
              <a:rPr lang="en-US" sz="2200" dirty="0"/>
              <a:t> Industry experts and consultants offer advice and insights on best practices related to inclusivity, diversity, and cultural competence. They can guide businesses in implementing inclusive strategies and policies.</a:t>
            </a:r>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business consulting firm specializing in D&amp;I can help companies like Starbucks create inclusive hiring practices, provide diversity training, and audit their corporate social responsibility (CSR) initiatives.</a:t>
            </a:r>
          </a:p>
          <a:p>
            <a:pPr marL="0" indent="0"/>
            <a:endParaRPr lang="en-IE" sz="2200" dirty="0"/>
          </a:p>
        </p:txBody>
      </p:sp>
    </p:spTree>
    <p:extLst>
      <p:ext uri="{BB962C8B-B14F-4D97-AF65-F5344CB8AC3E}">
        <p14:creationId xmlns:p14="http://schemas.microsoft.com/office/powerpoint/2010/main" val="982730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DD727B-AE75-AD85-D770-06536FFB1048}"/>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E228F9A-19A3-8453-F9AB-645AB83D6471}"/>
              </a:ext>
            </a:extLst>
          </p:cNvPr>
          <p:cNvSpPr>
            <a:spLocks noGrp="1"/>
          </p:cNvSpPr>
          <p:nvPr>
            <p:ph type="body" sz="quarter" idx="18"/>
          </p:nvPr>
        </p:nvSpPr>
        <p:spPr>
          <a:xfrm>
            <a:off x="722181" y="459512"/>
            <a:ext cx="10595237" cy="3849918"/>
          </a:xfrm>
        </p:spPr>
        <p:txBody>
          <a:bodyPr/>
          <a:lstStyle/>
          <a:p>
            <a:pPr marL="0" indent="0">
              <a:buClr>
                <a:srgbClr val="CE362B"/>
              </a:buClr>
            </a:pPr>
            <a:r>
              <a:rPr lang="en-US" sz="2200" b="1" dirty="0"/>
              <a:t>8. </a:t>
            </a:r>
            <a:r>
              <a:rPr lang="en-US" sz="2800" b="1" dirty="0">
                <a:solidFill>
                  <a:srgbClr val="CE362B"/>
                </a:solidFill>
              </a:rPr>
              <a:t>Government and Policy Makers</a:t>
            </a:r>
          </a:p>
          <a:p>
            <a:pPr marL="0" indent="0">
              <a:buClr>
                <a:srgbClr val="CE362B"/>
              </a:buClr>
            </a:pPr>
            <a:r>
              <a:rPr lang="en-US" sz="2200" b="1" dirty="0"/>
              <a:t>Definition:</a:t>
            </a:r>
            <a:r>
              <a:rPr lang="en-US" sz="2200" dirty="0"/>
              <a:t> Governments and policymakers create and enforce laws, regulations, and policies that promote inclusivity in business practices. Their role is vital in shaping the framework within which businesses operate.</a:t>
            </a:r>
            <a:br>
              <a:rPr lang="en-US" sz="2200" dirty="0"/>
            </a:br>
            <a:endParaRPr lang="en-US" sz="2200" dirty="0"/>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The </a:t>
            </a:r>
            <a:r>
              <a:rPr lang="en-US" sz="2200" b="1" dirty="0"/>
              <a:t>Equality Act 2010</a:t>
            </a:r>
            <a:r>
              <a:rPr lang="en-US" sz="2200" dirty="0"/>
              <a:t> in the UK is a piece of legislation designed to protect people from discrimination based on various characteristics, including age, race, gender, disability, and more.</a:t>
            </a:r>
          </a:p>
          <a:p>
            <a:pPr marL="0" indent="0">
              <a:buClr>
                <a:srgbClr val="CE362B"/>
              </a:buClr>
            </a:pPr>
            <a:r>
              <a:rPr lang="en-US" sz="2200" b="1" dirty="0"/>
              <a:t>9. </a:t>
            </a:r>
            <a:r>
              <a:rPr lang="en-US" sz="2800" b="1" dirty="0">
                <a:solidFill>
                  <a:srgbClr val="CE362B"/>
                </a:solidFill>
              </a:rPr>
              <a:t>Partners and Suppliers</a:t>
            </a:r>
          </a:p>
          <a:p>
            <a:pPr marL="0" indent="0">
              <a:buClr>
                <a:srgbClr val="CE362B"/>
              </a:buClr>
            </a:pPr>
            <a:r>
              <a:rPr lang="en-US" sz="2200" b="1" dirty="0"/>
              <a:t>Definition:</a:t>
            </a:r>
            <a:r>
              <a:rPr lang="en-US" sz="2200" dirty="0"/>
              <a:t> Partners and suppliers refer to businesses or organizations that work with other companies in a mutually beneficial relationship, such as providing goods or services. These partnerships can extend inclusivity efforts across the supply chain.</a:t>
            </a:r>
            <a:br>
              <a:rPr lang="en-US" sz="2200" dirty="0"/>
            </a:br>
            <a:endParaRPr lang="en-US" sz="2200" dirty="0"/>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clothing brand partnering with local artisans from indigenous communities to ensure fair trade practices and promote the representation of indigenous culture in fashion.</a:t>
            </a:r>
          </a:p>
          <a:p>
            <a:pPr marL="0" indent="0"/>
            <a:endParaRPr lang="en-US" sz="2200" dirty="0"/>
          </a:p>
          <a:p>
            <a:pPr marL="0" indent="0">
              <a:lnSpc>
                <a:spcPct val="100000"/>
              </a:lnSpc>
              <a:spcBef>
                <a:spcPts val="600"/>
              </a:spcBef>
            </a:pPr>
            <a:endParaRPr lang="en-IE" sz="2200" dirty="0"/>
          </a:p>
        </p:txBody>
      </p:sp>
    </p:spTree>
    <p:extLst>
      <p:ext uri="{BB962C8B-B14F-4D97-AF65-F5344CB8AC3E}">
        <p14:creationId xmlns:p14="http://schemas.microsoft.com/office/powerpoint/2010/main" val="4063925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0015E3-962B-274B-C43E-3CA8FF2AA54B}"/>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353D3604-A7DE-077E-3B11-273B34C01915}"/>
              </a:ext>
            </a:extLst>
          </p:cNvPr>
          <p:cNvSpPr>
            <a:spLocks noGrp="1"/>
          </p:cNvSpPr>
          <p:nvPr>
            <p:ph type="body" sz="quarter" idx="18"/>
          </p:nvPr>
        </p:nvSpPr>
        <p:spPr>
          <a:xfrm>
            <a:off x="722181" y="559804"/>
            <a:ext cx="10595237" cy="3849918"/>
          </a:xfrm>
        </p:spPr>
        <p:txBody>
          <a:bodyPr/>
          <a:lstStyle/>
          <a:p>
            <a:pPr marL="0" indent="0">
              <a:buClr>
                <a:srgbClr val="CE362B"/>
              </a:buClr>
            </a:pPr>
            <a:r>
              <a:rPr lang="en-US" sz="2200" b="1" dirty="0"/>
              <a:t>10</a:t>
            </a:r>
            <a:r>
              <a:rPr lang="en-US" sz="2800" b="1" dirty="0"/>
              <a:t>. </a:t>
            </a:r>
            <a:r>
              <a:rPr lang="en-US" sz="2800" b="1" dirty="0">
                <a:solidFill>
                  <a:srgbClr val="CE362B"/>
                </a:solidFill>
              </a:rPr>
              <a:t>Media Outlets and Journalists</a:t>
            </a:r>
          </a:p>
          <a:p>
            <a:pPr marL="0" indent="0">
              <a:buClr>
                <a:srgbClr val="CE362B"/>
              </a:buClr>
            </a:pPr>
            <a:r>
              <a:rPr lang="en-US" sz="2200" b="1" dirty="0"/>
              <a:t>Definition:</a:t>
            </a:r>
            <a:r>
              <a:rPr lang="en-US" sz="2200" dirty="0"/>
              <a:t> Media outlets and journalists are responsible for broadcasting and publishing stories that impact public perception. They can play a key role in advocating for inclusivity by covering diverse stories and promoting inclusive brands.</a:t>
            </a:r>
            <a:br>
              <a:rPr lang="en-US" sz="2200" dirty="0"/>
            </a:br>
            <a:endParaRPr lang="en-US" sz="2200" dirty="0"/>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The </a:t>
            </a:r>
            <a:r>
              <a:rPr lang="en-US" sz="2200" b="1" dirty="0"/>
              <a:t>New York Times</a:t>
            </a:r>
            <a:r>
              <a:rPr lang="en-US" sz="2200" dirty="0"/>
              <a:t> or </a:t>
            </a:r>
            <a:r>
              <a:rPr lang="en-US" sz="2200" b="1" dirty="0"/>
              <a:t>BBC</a:t>
            </a:r>
            <a:r>
              <a:rPr lang="en-US" sz="2200" dirty="0"/>
              <a:t> covering stories of companies taking steps towards inclusivity, highlighting the work of brands like Nike in promoting women’s sports or the </a:t>
            </a:r>
            <a:r>
              <a:rPr lang="en-US" sz="2200" b="1" dirty="0"/>
              <a:t>Black Lives Matter</a:t>
            </a:r>
            <a:r>
              <a:rPr lang="en-US" sz="2200" dirty="0"/>
              <a:t> movement.</a:t>
            </a:r>
          </a:p>
          <a:p>
            <a:pPr marL="0" indent="0">
              <a:buClr>
                <a:srgbClr val="CE362B"/>
              </a:buClr>
            </a:pPr>
            <a:r>
              <a:rPr lang="en-US" sz="2200" b="1" dirty="0"/>
              <a:t>11. </a:t>
            </a:r>
            <a:r>
              <a:rPr lang="en-US" sz="2800" b="1" dirty="0">
                <a:solidFill>
                  <a:srgbClr val="CE362B"/>
                </a:solidFill>
              </a:rPr>
              <a:t>Consumers with Disabilities</a:t>
            </a:r>
          </a:p>
          <a:p>
            <a:pPr marL="0" indent="0">
              <a:buClr>
                <a:srgbClr val="CE362B"/>
              </a:buClr>
            </a:pPr>
            <a:r>
              <a:rPr lang="en-US" sz="2200" b="1" dirty="0"/>
              <a:t>Definition:</a:t>
            </a:r>
            <a:r>
              <a:rPr lang="en-US" sz="2200" dirty="0"/>
              <a:t> Consumers with disabilities represent an often overlooked segment in marketing. Their specific needs—such as accessibility in products, services, and communications—should be addressed for true inclusivity.</a:t>
            </a:r>
            <a:br>
              <a:rPr lang="en-US" sz="2200" dirty="0"/>
            </a:br>
            <a:endParaRPr lang="en-US" sz="2200" dirty="0"/>
          </a:p>
          <a:p>
            <a:pPr marL="342900" indent="-342900">
              <a:buClr>
                <a:srgbClr val="CE362B"/>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tech company like Apple designs products that are accessible to people with disabilities, including voice-activated functions for visually impaired users.</a:t>
            </a:r>
          </a:p>
          <a:p>
            <a:pPr marL="0" indent="0"/>
            <a:endParaRPr lang="en-US" sz="2200" dirty="0"/>
          </a:p>
          <a:p>
            <a:pPr marL="0" indent="0">
              <a:lnSpc>
                <a:spcPct val="100000"/>
              </a:lnSpc>
              <a:spcBef>
                <a:spcPts val="600"/>
              </a:spcBef>
            </a:pPr>
            <a:endParaRPr lang="en-IE" sz="2200" dirty="0"/>
          </a:p>
        </p:txBody>
      </p:sp>
    </p:spTree>
    <p:extLst>
      <p:ext uri="{BB962C8B-B14F-4D97-AF65-F5344CB8AC3E}">
        <p14:creationId xmlns:p14="http://schemas.microsoft.com/office/powerpoint/2010/main" val="2504190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426ED6E-0E3B-7911-3523-D1EEC7F1761D}"/>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15E92EB1-C4B5-F60F-9CE4-35941BCB1757}"/>
              </a:ext>
            </a:extLst>
          </p:cNvPr>
          <p:cNvSpPr>
            <a:spLocks noGrp="1"/>
          </p:cNvSpPr>
          <p:nvPr>
            <p:ph type="body" sz="quarter" idx="18"/>
          </p:nvPr>
        </p:nvSpPr>
        <p:spPr>
          <a:xfrm>
            <a:off x="722181" y="407404"/>
            <a:ext cx="10955469" cy="3849918"/>
          </a:xfrm>
        </p:spPr>
        <p:txBody>
          <a:bodyPr/>
          <a:lstStyle/>
          <a:p>
            <a:pPr marL="0" indent="0">
              <a:spcAft>
                <a:spcPts val="600"/>
              </a:spcAft>
            </a:pPr>
            <a:r>
              <a:rPr lang="en-US" sz="2200" b="1" dirty="0"/>
              <a:t>12. </a:t>
            </a:r>
            <a:r>
              <a:rPr lang="en-US" sz="2800" b="1" dirty="0">
                <a:solidFill>
                  <a:srgbClr val="CE362B"/>
                </a:solidFill>
              </a:rPr>
              <a:t>Underrepresented or </a:t>
            </a:r>
            <a:r>
              <a:rPr lang="en-US" sz="2800" b="1" dirty="0" err="1">
                <a:solidFill>
                  <a:srgbClr val="CE362B"/>
                </a:solidFill>
              </a:rPr>
              <a:t>marginalised</a:t>
            </a:r>
            <a:r>
              <a:rPr lang="en-US" sz="2800" b="1" dirty="0">
                <a:solidFill>
                  <a:srgbClr val="CE362B"/>
                </a:solidFill>
              </a:rPr>
              <a:t> Groups</a:t>
            </a:r>
          </a:p>
          <a:p>
            <a:pPr marL="0" indent="0">
              <a:spcAft>
                <a:spcPts val="600"/>
              </a:spcAft>
            </a:pPr>
            <a:r>
              <a:rPr lang="en-US" sz="2200" b="1" dirty="0"/>
              <a:t>Definition:</a:t>
            </a:r>
            <a:r>
              <a:rPr lang="en-US" sz="2200" dirty="0"/>
              <a:t> These groups include people who face social, economic, or cultural disadvantages, such as racial minorities, LGBTQ+ communities, and people living in poverty. Ensuring their representation in marketing, products, and services is a key aspect of inclusivity.</a:t>
            </a:r>
          </a:p>
          <a:p>
            <a:pPr marL="0" indent="0">
              <a:spcAft>
                <a:spcPts val="600"/>
              </a:spcAft>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The </a:t>
            </a:r>
            <a:r>
              <a:rPr lang="en-US" sz="2200" b="1" dirty="0"/>
              <a:t>Transgender Equality Project</a:t>
            </a:r>
            <a:r>
              <a:rPr lang="en-US" sz="2200" dirty="0"/>
              <a:t> advocates for the rights of transgender individuals, and businesses can collaborate with such organizations to ensure that their policies, products, and marketing campaigns are inclusive of the transgender community.</a:t>
            </a:r>
          </a:p>
          <a:p>
            <a:pPr marL="0" indent="0">
              <a:spcAft>
                <a:spcPts val="600"/>
              </a:spcAft>
            </a:pPr>
            <a:r>
              <a:rPr lang="en-US" sz="2200" b="1" dirty="0"/>
              <a:t>13. </a:t>
            </a:r>
            <a:r>
              <a:rPr lang="en-US" sz="2800" b="1" dirty="0">
                <a:solidFill>
                  <a:srgbClr val="CE362B"/>
                </a:solidFill>
              </a:rPr>
              <a:t>Local and Cultural Communities</a:t>
            </a:r>
          </a:p>
          <a:p>
            <a:pPr marL="0" indent="0">
              <a:spcAft>
                <a:spcPts val="600"/>
              </a:spcAft>
            </a:pPr>
            <a:r>
              <a:rPr lang="en-US" sz="2200" b="1" dirty="0"/>
              <a:t>Definition:</a:t>
            </a:r>
            <a:r>
              <a:rPr lang="en-US" sz="2200" dirty="0"/>
              <a:t> These groups represent the unique cultural, ethnic, and geographical identities within a particular area. Involvement with these communities helps businesses tailor their offerings and marketing strategies to align with local values and traditions.</a:t>
            </a:r>
          </a:p>
          <a:p>
            <a:pPr marL="0" indent="0">
              <a:spcAft>
                <a:spcPts val="600"/>
              </a:spcAft>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McDonald's works with local cultural groups to adapt its menu offerings to fit local tastes and preferences in various international markets, such as offering vegetarian options in India.</a:t>
            </a:r>
          </a:p>
          <a:p>
            <a:pPr marL="0" indent="0">
              <a:spcAft>
                <a:spcPts val="600"/>
              </a:spcAft>
            </a:pPr>
            <a:endParaRPr lang="en-US" sz="2200" dirty="0"/>
          </a:p>
          <a:p>
            <a:pPr marL="0" indent="0">
              <a:lnSpc>
                <a:spcPct val="100000"/>
              </a:lnSpc>
              <a:spcBef>
                <a:spcPts val="600"/>
              </a:spcBef>
              <a:spcAft>
                <a:spcPts val="600"/>
              </a:spcAft>
            </a:pPr>
            <a:endParaRPr lang="en-IE" sz="2200" dirty="0"/>
          </a:p>
        </p:txBody>
      </p:sp>
    </p:spTree>
    <p:extLst>
      <p:ext uri="{BB962C8B-B14F-4D97-AF65-F5344CB8AC3E}">
        <p14:creationId xmlns:p14="http://schemas.microsoft.com/office/powerpoint/2010/main" val="240895063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06C65D-8FC5-670E-9E3E-20AD8A137A4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A522F45-B101-A8AA-E33C-E066D322B269}"/>
              </a:ext>
            </a:extLst>
          </p:cNvPr>
          <p:cNvSpPr>
            <a:spLocks noGrp="1"/>
          </p:cNvSpPr>
          <p:nvPr>
            <p:ph type="body" sz="quarter" idx="18"/>
          </p:nvPr>
        </p:nvSpPr>
        <p:spPr>
          <a:xfrm>
            <a:off x="1289844" y="1056017"/>
            <a:ext cx="7372881" cy="3849918"/>
          </a:xfrm>
        </p:spPr>
        <p:txBody>
          <a:bodyPr/>
          <a:lstStyle/>
          <a:p>
            <a:pPr marL="457200" indent="-457200">
              <a:spcBef>
                <a:spcPts val="600"/>
              </a:spcBef>
              <a:buFont typeface="+mj-lt"/>
              <a:buAutoNum type="arabicPeriod"/>
            </a:pPr>
            <a:r>
              <a:rPr lang="en-US" sz="2100" b="1" dirty="0"/>
              <a:t>Local Residents</a:t>
            </a:r>
            <a:r>
              <a:rPr lang="en-US" sz="2100" dirty="0"/>
              <a:t>: They live and work in the community, so their input is essential.</a:t>
            </a:r>
          </a:p>
          <a:p>
            <a:pPr marL="457200" indent="-457200">
              <a:spcBef>
                <a:spcPts val="600"/>
              </a:spcBef>
              <a:buFont typeface="+mj-lt"/>
              <a:buAutoNum type="arabicPeriod"/>
            </a:pPr>
            <a:r>
              <a:rPr lang="en-US" sz="2100" b="1" dirty="0"/>
              <a:t>Community Leaders &amp; Champions</a:t>
            </a:r>
            <a:r>
              <a:rPr lang="en-US" sz="2100" dirty="0"/>
              <a:t>: Religious, cultural, or grassroots leaders who represent larger groups.</a:t>
            </a:r>
          </a:p>
          <a:p>
            <a:pPr marL="457200" indent="-457200">
              <a:spcBef>
                <a:spcPts val="600"/>
              </a:spcBef>
              <a:buFont typeface="+mj-lt"/>
              <a:buAutoNum type="arabicPeriod"/>
            </a:pPr>
            <a:r>
              <a:rPr lang="en-US" sz="2100" b="1" dirty="0"/>
              <a:t>Local Businesses and Entrepreneurs</a:t>
            </a:r>
            <a:r>
              <a:rPr lang="en-US" sz="2100" dirty="0"/>
              <a:t>: like tourism, technology, farmers, services and retail.</a:t>
            </a:r>
          </a:p>
          <a:p>
            <a:pPr marL="457200" indent="-457200">
              <a:spcBef>
                <a:spcPts val="600"/>
              </a:spcBef>
              <a:buFont typeface="+mj-lt"/>
              <a:buAutoNum type="arabicPeriod"/>
            </a:pPr>
            <a:r>
              <a:rPr lang="en-US" sz="2100" b="1" dirty="0"/>
              <a:t>Youth Groups and Schools</a:t>
            </a:r>
            <a:r>
              <a:rPr lang="en-US" sz="2100" dirty="0"/>
              <a:t>: Young people bring fresh ideas and energy.</a:t>
            </a:r>
          </a:p>
          <a:p>
            <a:pPr marL="457200" indent="-457200">
              <a:spcBef>
                <a:spcPts val="600"/>
              </a:spcBef>
              <a:buFont typeface="+mj-lt"/>
              <a:buAutoNum type="arabicPeriod"/>
            </a:pPr>
            <a:r>
              <a:rPr lang="en-US" sz="2100" b="1" dirty="0"/>
              <a:t>Government agencies and business support: </a:t>
            </a:r>
            <a:r>
              <a:rPr lang="en-US" sz="2100" dirty="0"/>
              <a:t>e.g., those who support SMEs and economic development.</a:t>
            </a:r>
          </a:p>
          <a:p>
            <a:pPr marL="457200" indent="-457200">
              <a:spcBef>
                <a:spcPts val="600"/>
              </a:spcBef>
              <a:buFont typeface="+mj-lt"/>
              <a:buAutoNum type="arabicPeriod"/>
            </a:pPr>
            <a:r>
              <a:rPr lang="en-US" sz="2100" b="1" dirty="0"/>
              <a:t>Nonprofits and Advocacy Groups</a:t>
            </a:r>
            <a:r>
              <a:rPr lang="en-US" sz="2100" dirty="0"/>
              <a:t>: companies working on social or environmental issues e.g., youth centers, refugee centers, community centers.</a:t>
            </a:r>
          </a:p>
          <a:p>
            <a:pPr marL="457200" indent="-457200">
              <a:spcBef>
                <a:spcPts val="600"/>
              </a:spcBef>
              <a:buFont typeface="+mj-lt"/>
              <a:buAutoNum type="arabicPeriod"/>
            </a:pPr>
            <a:r>
              <a:rPr lang="en-US" sz="2100" b="1" dirty="0"/>
              <a:t>Underrepresented Groups</a:t>
            </a:r>
            <a:r>
              <a:rPr lang="en-US" sz="2100" dirty="0"/>
              <a:t>: </a:t>
            </a:r>
            <a:r>
              <a:rPr lang="en-US" sz="2100" dirty="0" err="1"/>
              <a:t>Marginalised</a:t>
            </a:r>
            <a:r>
              <a:rPr lang="en-US" sz="2100" dirty="0"/>
              <a:t> individuals or groups who often lack a voice in decision-making e.g., those with disabilities, unemployed, or immigrants.</a:t>
            </a:r>
          </a:p>
          <a:p>
            <a:pPr>
              <a:spcBef>
                <a:spcPts val="600"/>
              </a:spcBef>
            </a:pPr>
            <a:endParaRPr lang="en-US" sz="2100" b="1" dirty="0"/>
          </a:p>
          <a:p>
            <a:pPr marL="457200" indent="-457200">
              <a:lnSpc>
                <a:spcPct val="100000"/>
              </a:lnSpc>
              <a:spcBef>
                <a:spcPts val="600"/>
              </a:spcBef>
              <a:buClr>
                <a:srgbClr val="01A54E"/>
              </a:buClr>
              <a:buFont typeface="+mj-lt"/>
              <a:buAutoNum type="arabicPeriod" startAt="2"/>
            </a:pPr>
            <a:endParaRPr lang="en-US" sz="2100" dirty="0"/>
          </a:p>
          <a:p>
            <a:pPr marL="0" indent="0">
              <a:spcBef>
                <a:spcPts val="600"/>
              </a:spcBef>
            </a:pPr>
            <a:endParaRPr lang="en-IE" sz="2100" dirty="0"/>
          </a:p>
        </p:txBody>
      </p:sp>
      <p:sp>
        <p:nvSpPr>
          <p:cNvPr id="3" name="Text Placeholder 2">
            <a:extLst>
              <a:ext uri="{FF2B5EF4-FFF2-40B4-BE49-F238E27FC236}">
                <a16:creationId xmlns:a16="http://schemas.microsoft.com/office/drawing/2014/main" id="{7A1C9479-3810-3A79-DB95-7A75D6C06995}"/>
              </a:ext>
            </a:extLst>
          </p:cNvPr>
          <p:cNvSpPr>
            <a:spLocks noGrp="1"/>
          </p:cNvSpPr>
          <p:nvPr>
            <p:ph type="body" sz="quarter" idx="16"/>
          </p:nvPr>
        </p:nvSpPr>
        <p:spPr>
          <a:xfrm>
            <a:off x="1747044" y="431375"/>
            <a:ext cx="10595237" cy="803654"/>
          </a:xfrm>
        </p:spPr>
        <p:txBody>
          <a:bodyPr/>
          <a:lstStyle/>
          <a:p>
            <a:r>
              <a:rPr lang="en-US" sz="3200" dirty="0">
                <a:solidFill>
                  <a:srgbClr val="7030A0"/>
                </a:solidFill>
                <a:latin typeface="Aharoni" panose="02010803020104030203" pitchFamily="2" charset="-79"/>
                <a:cs typeface="Aharoni" panose="02010803020104030203" pitchFamily="2" charset="-79"/>
              </a:rPr>
              <a:t>Exercise. </a:t>
            </a:r>
            <a:r>
              <a:rPr lang="en-US" sz="3200" b="0" dirty="0">
                <a:solidFill>
                  <a:srgbClr val="7030A0"/>
                </a:solidFill>
              </a:rPr>
              <a:t>Identify and List of Who is Your Community;</a:t>
            </a:r>
          </a:p>
        </p:txBody>
      </p:sp>
      <p:pic>
        <p:nvPicPr>
          <p:cNvPr id="6" name="Picture 5" descr="A person writing on a blackboard&#10;&#10;AI-generated content may be incorrect.">
            <a:extLst>
              <a:ext uri="{FF2B5EF4-FFF2-40B4-BE49-F238E27FC236}">
                <a16:creationId xmlns:a16="http://schemas.microsoft.com/office/drawing/2014/main" id="{E6FAAF6A-FB74-B57E-382E-D14102C57763}"/>
              </a:ext>
            </a:extLst>
          </p:cNvPr>
          <p:cNvPicPr>
            <a:picLocks noChangeAspect="1"/>
          </p:cNvPicPr>
          <p:nvPr/>
        </p:nvPicPr>
        <p:blipFill>
          <a:blip r:embed="rId2" cstate="email">
            <a:extLst>
              <a:ext uri="{28A0092B-C50C-407E-A947-70E740481C1C}">
                <a14:useLocalDpi xmlns:a14="http://schemas.microsoft.com/office/drawing/2010/main"/>
              </a:ext>
            </a:extLst>
          </a:blip>
          <a:srcRect l="14474"/>
          <a:stretch/>
        </p:blipFill>
        <p:spPr>
          <a:xfrm>
            <a:off x="8820150" y="1174375"/>
            <a:ext cx="2920205" cy="5121649"/>
          </a:xfrm>
          <a:prstGeom prst="rect">
            <a:avLst/>
          </a:prstGeom>
        </p:spPr>
      </p:pic>
      <p:pic>
        <p:nvPicPr>
          <p:cNvPr id="4" name="Graphic 3" descr="Signature with solid fill">
            <a:extLst>
              <a:ext uri="{FF2B5EF4-FFF2-40B4-BE49-F238E27FC236}">
                <a16:creationId xmlns:a16="http://schemas.microsoft.com/office/drawing/2014/main" id="{1BBB3658-FB7D-9858-80CD-2364621E7B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66426" y="362549"/>
            <a:ext cx="1123193" cy="1123193"/>
          </a:xfrm>
          <a:prstGeom prst="rect">
            <a:avLst/>
          </a:prstGeom>
        </p:spPr>
      </p:pic>
    </p:spTree>
    <p:extLst>
      <p:ext uri="{BB962C8B-B14F-4D97-AF65-F5344CB8AC3E}">
        <p14:creationId xmlns:p14="http://schemas.microsoft.com/office/powerpoint/2010/main" val="37774575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5F16C43-EBA2-214F-089A-621591E4C313}"/>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0854300-7AAC-7788-22E9-D76476770A28}"/>
              </a:ext>
            </a:extLst>
          </p:cNvPr>
          <p:cNvSpPr>
            <a:spLocks noGrp="1"/>
          </p:cNvSpPr>
          <p:nvPr>
            <p:ph type="body" sz="quarter" idx="13"/>
          </p:nvPr>
        </p:nvSpPr>
        <p:spPr>
          <a:xfrm>
            <a:off x="6431829" y="866775"/>
            <a:ext cx="5055171" cy="1923831"/>
          </a:xfrm>
        </p:spPr>
        <p:txBody>
          <a:bodyPr>
            <a:normAutofit/>
          </a:bodyPr>
          <a:lstStyle/>
          <a:p>
            <a:r>
              <a:rPr lang="en-US" sz="3800" b="1" dirty="0"/>
              <a:t>Understand the Four Layers to the Community Context</a:t>
            </a:r>
            <a:endParaRPr lang="en-IE" sz="3800" b="1" dirty="0"/>
          </a:p>
        </p:txBody>
      </p:sp>
      <p:pic>
        <p:nvPicPr>
          <p:cNvPr id="7" name="Picture Placeholder 6" descr="A person looking at a group of people&#10;&#10;AI-generated content may be incorrect.">
            <a:extLst>
              <a:ext uri="{FF2B5EF4-FFF2-40B4-BE49-F238E27FC236}">
                <a16:creationId xmlns:a16="http://schemas.microsoft.com/office/drawing/2014/main" id="{5A95C322-777C-EF4D-A2FF-FA8E8B98B4B8}"/>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8606" r="22123"/>
          <a:stretch/>
        </p:blipFill>
        <p:spPr>
          <a:xfrm>
            <a:off x="633818" y="993169"/>
            <a:ext cx="5212079" cy="5212079"/>
          </a:xfrm>
        </p:spPr>
      </p:pic>
      <p:sp>
        <p:nvSpPr>
          <p:cNvPr id="2" name="TextBox 1">
            <a:extLst>
              <a:ext uri="{FF2B5EF4-FFF2-40B4-BE49-F238E27FC236}">
                <a16:creationId xmlns:a16="http://schemas.microsoft.com/office/drawing/2014/main" id="{4016CBFE-103B-A98B-C1C5-061C6A3C7CC8}"/>
              </a:ext>
            </a:extLst>
          </p:cNvPr>
          <p:cNvSpPr txBox="1"/>
          <p:nvPr/>
        </p:nvSpPr>
        <p:spPr>
          <a:xfrm>
            <a:off x="6623547" y="3934766"/>
            <a:ext cx="5129181" cy="2123658"/>
          </a:xfrm>
          <a:prstGeom prst="rect">
            <a:avLst/>
          </a:prstGeom>
          <a:noFill/>
        </p:spPr>
        <p:txBody>
          <a:bodyPr wrap="square" rtlCol="0">
            <a:spAutoFit/>
          </a:bodyPr>
          <a:lstStyle/>
          <a:p>
            <a:pPr marL="342900" lvl="0" indent="-342900">
              <a:buFont typeface="+mj-lt"/>
              <a:buAutoNum type="arabicPeriod"/>
              <a:tabLst>
                <a:tab pos="457200" algn="l"/>
              </a:tabLst>
            </a:pPr>
            <a:r>
              <a:rPr lang="en-US" sz="2200" kern="100" dirty="0">
                <a:solidFill>
                  <a:srgbClr val="083F59"/>
                </a:solidFill>
                <a:effectLst/>
                <a:ea typeface="Aptos" panose="020B0004020202020204" pitchFamily="34" charset="0"/>
                <a:cs typeface="Times New Roman" panose="02020603050405020304" pitchFamily="18" charset="0"/>
              </a:rPr>
              <a:t>Residents, Culture, and History </a:t>
            </a:r>
            <a:endParaRPr lang="en-IE" sz="2200" kern="100" dirty="0">
              <a:solidFill>
                <a:srgbClr val="083F59"/>
              </a:solidFill>
              <a:effectLst/>
              <a:ea typeface="Aptos" panose="020B0004020202020204" pitchFamily="34" charset="0"/>
              <a:cs typeface="Times New Roman" panose="02020603050405020304" pitchFamily="18" charset="0"/>
            </a:endParaRPr>
          </a:p>
          <a:p>
            <a:pPr marL="342900" lvl="0" indent="-342900">
              <a:buFont typeface="+mj-lt"/>
              <a:buAutoNum type="arabicPeriod"/>
              <a:tabLst>
                <a:tab pos="457200" algn="l"/>
              </a:tabLst>
            </a:pPr>
            <a:r>
              <a:rPr lang="en-US" sz="2200" kern="100" dirty="0">
                <a:solidFill>
                  <a:srgbClr val="083F59"/>
                </a:solidFill>
                <a:effectLst/>
                <a:ea typeface="Aptos" panose="020B0004020202020204" pitchFamily="34" charset="0"/>
                <a:cs typeface="Times New Roman" panose="02020603050405020304" pitchFamily="18" charset="0"/>
              </a:rPr>
              <a:t>Business, Government, and Nonprofit Sector(s) and Coalitions </a:t>
            </a:r>
            <a:endParaRPr lang="en-IE" sz="2200" kern="100" dirty="0">
              <a:solidFill>
                <a:srgbClr val="083F59"/>
              </a:solidFill>
              <a:effectLst/>
              <a:ea typeface="Aptos" panose="020B0004020202020204" pitchFamily="34" charset="0"/>
              <a:cs typeface="Times New Roman" panose="02020603050405020304" pitchFamily="18" charset="0"/>
            </a:endParaRPr>
          </a:p>
          <a:p>
            <a:pPr marL="342900" lvl="0" indent="-342900">
              <a:buFont typeface="+mj-lt"/>
              <a:buAutoNum type="arabicPeriod"/>
              <a:tabLst>
                <a:tab pos="457200" algn="l"/>
              </a:tabLst>
            </a:pPr>
            <a:r>
              <a:rPr lang="en-US" sz="2200" kern="100" dirty="0">
                <a:solidFill>
                  <a:srgbClr val="083F59"/>
                </a:solidFill>
                <a:effectLst/>
                <a:ea typeface="Aptos" panose="020B0004020202020204" pitchFamily="34" charset="0"/>
                <a:cs typeface="Times New Roman" panose="02020603050405020304" pitchFamily="18" charset="0"/>
              </a:rPr>
              <a:t>Programs, Policies, Plans, &amp; Systems </a:t>
            </a:r>
            <a:endParaRPr lang="en-IE" sz="2200" kern="100" dirty="0">
              <a:solidFill>
                <a:srgbClr val="083F59"/>
              </a:solidFill>
              <a:effectLst/>
              <a:ea typeface="Aptos" panose="020B0004020202020204" pitchFamily="34" charset="0"/>
              <a:cs typeface="Times New Roman" panose="02020603050405020304" pitchFamily="18" charset="0"/>
            </a:endParaRPr>
          </a:p>
          <a:p>
            <a:pPr marL="342900" lvl="0" indent="-342900">
              <a:buFont typeface="+mj-lt"/>
              <a:buAutoNum type="arabicPeriod"/>
              <a:tabLst>
                <a:tab pos="457200" algn="l"/>
              </a:tabLst>
            </a:pPr>
            <a:r>
              <a:rPr lang="en-US" sz="2200" kern="100" dirty="0">
                <a:solidFill>
                  <a:srgbClr val="083F59"/>
                </a:solidFill>
                <a:effectLst/>
                <a:ea typeface="Aptos" panose="020B0004020202020204" pitchFamily="34" charset="0"/>
                <a:cs typeface="Times New Roman" panose="02020603050405020304" pitchFamily="18" charset="0"/>
              </a:rPr>
              <a:t>Resources, Environments, and Location</a:t>
            </a:r>
            <a:endParaRPr lang="en-IE" sz="2200" kern="100" dirty="0">
              <a:solidFill>
                <a:srgbClr val="083F59"/>
              </a:solidFill>
              <a:effectLst/>
              <a:ea typeface="Aptos" panose="020B0004020202020204" pitchFamily="34" charset="0"/>
              <a:cs typeface="Times New Roman" panose="02020603050405020304" pitchFamily="18" charset="0"/>
            </a:endParaRPr>
          </a:p>
          <a:p>
            <a:endParaRPr lang="en-IE" sz="2200" dirty="0">
              <a:solidFill>
                <a:srgbClr val="083F59"/>
              </a:solidFill>
            </a:endParaRPr>
          </a:p>
        </p:txBody>
      </p:sp>
    </p:spTree>
    <p:extLst>
      <p:ext uri="{BB962C8B-B14F-4D97-AF65-F5344CB8AC3E}">
        <p14:creationId xmlns:p14="http://schemas.microsoft.com/office/powerpoint/2010/main" val="26478851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F07EB43-D44C-D556-0611-8ACAF0A37EA9}"/>
              </a:ext>
            </a:extLst>
          </p:cNvPr>
          <p:cNvSpPr>
            <a:spLocks noGrp="1"/>
          </p:cNvSpPr>
          <p:nvPr>
            <p:ph type="body" sz="quarter" idx="18"/>
          </p:nvPr>
        </p:nvSpPr>
        <p:spPr>
          <a:xfrm>
            <a:off x="798382" y="1181617"/>
            <a:ext cx="5432090" cy="3849918"/>
          </a:xfrm>
        </p:spPr>
        <p:txBody>
          <a:bodyPr/>
          <a:lstStyle/>
          <a:p>
            <a:pPr marL="0" indent="0"/>
            <a:r>
              <a:rPr lang="en-US" sz="2200" dirty="0"/>
              <a:t>Every community has its own culture, assets, history of achievement, and challenges on which to build. </a:t>
            </a:r>
          </a:p>
          <a:p>
            <a:pPr marL="0" indent="0"/>
            <a:r>
              <a:rPr lang="en-US" sz="2200" dirty="0"/>
              <a:t>When businesses fully </a:t>
            </a:r>
            <a:r>
              <a:rPr lang="en-US" sz="2200" dirty="0" err="1"/>
              <a:t>recognise</a:t>
            </a:r>
            <a:r>
              <a:rPr lang="en-US" sz="2200" dirty="0"/>
              <a:t> and understand these unique community settings, the funders, local leaders, and partnerships it helps direct strategies and tactics to better align with and leverage various dynamics at play. </a:t>
            </a:r>
          </a:p>
          <a:p>
            <a:pPr marL="0" indent="0"/>
            <a:r>
              <a:rPr lang="en-US" sz="2200" dirty="0" err="1"/>
              <a:t>Recognising</a:t>
            </a:r>
            <a:r>
              <a:rPr lang="en-US" sz="2200" dirty="0"/>
              <a:t>, honoring, and accounting for community context matters at every stage of your community engagement</a:t>
            </a:r>
          </a:p>
          <a:p>
            <a:pPr marL="0" indent="0"/>
            <a:r>
              <a:rPr lang="en-US" sz="2200" dirty="0"/>
              <a:t>Ensuring this context is kept in mind ensures a more rooted approach for long-term sustainability.</a:t>
            </a:r>
          </a:p>
          <a:p>
            <a:pPr marL="0" indent="0"/>
            <a:endParaRPr lang="en-IE" sz="2200" dirty="0"/>
          </a:p>
        </p:txBody>
      </p:sp>
      <p:sp>
        <p:nvSpPr>
          <p:cNvPr id="6" name="Text Placeholder 2">
            <a:extLst>
              <a:ext uri="{FF2B5EF4-FFF2-40B4-BE49-F238E27FC236}">
                <a16:creationId xmlns:a16="http://schemas.microsoft.com/office/drawing/2014/main" id="{52A0081E-4D2D-4544-D791-32C3D2A5FC0E}"/>
              </a:ext>
            </a:extLst>
          </p:cNvPr>
          <p:cNvSpPr>
            <a:spLocks noGrp="1"/>
          </p:cNvSpPr>
          <p:nvPr>
            <p:ph type="body" sz="quarter" idx="16"/>
          </p:nvPr>
        </p:nvSpPr>
        <p:spPr>
          <a:xfrm>
            <a:off x="798381" y="539327"/>
            <a:ext cx="10595237" cy="803654"/>
          </a:xfrm>
        </p:spPr>
        <p:txBody>
          <a:bodyPr/>
          <a:lstStyle/>
          <a:p>
            <a:r>
              <a:rPr lang="en-US" sz="3200" dirty="0">
                <a:solidFill>
                  <a:srgbClr val="D11C5F"/>
                </a:solidFill>
              </a:rPr>
              <a:t>What is? </a:t>
            </a:r>
            <a:r>
              <a:rPr lang="en-US" sz="3200" b="0" dirty="0">
                <a:solidFill>
                  <a:srgbClr val="0872B5"/>
                </a:solidFill>
              </a:rPr>
              <a:t>Community Context for SME Inclusive Engagement</a:t>
            </a:r>
          </a:p>
          <a:p>
            <a:endParaRPr lang="en-IE" dirty="0"/>
          </a:p>
        </p:txBody>
      </p:sp>
      <p:sp>
        <p:nvSpPr>
          <p:cNvPr id="8" name="TextBox 7">
            <a:extLst>
              <a:ext uri="{FF2B5EF4-FFF2-40B4-BE49-F238E27FC236}">
                <a16:creationId xmlns:a16="http://schemas.microsoft.com/office/drawing/2014/main" id="{4AF0FE79-BB77-8E1D-8C83-BCD7A0C92A11}"/>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pic>
        <p:nvPicPr>
          <p:cNvPr id="9" name="Picture 2" descr="CAM_Community Context">
            <a:extLst>
              <a:ext uri="{FF2B5EF4-FFF2-40B4-BE49-F238E27FC236}">
                <a16:creationId xmlns:a16="http://schemas.microsoft.com/office/drawing/2014/main" id="{66B5E8D5-4772-19CB-483F-96E4326D65C8}"/>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409765" y="1017891"/>
            <a:ext cx="5109882" cy="51098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885559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970450-45B8-4F31-1D5F-309034ED74B6}"/>
              </a:ext>
            </a:extLst>
          </p:cNvPr>
          <p:cNvSpPr>
            <a:spLocks noGrp="1"/>
          </p:cNvSpPr>
          <p:nvPr>
            <p:ph type="body" sz="quarter" idx="18"/>
          </p:nvPr>
        </p:nvSpPr>
        <p:spPr>
          <a:xfrm>
            <a:off x="798381" y="1190581"/>
            <a:ext cx="10595237" cy="3849918"/>
          </a:xfrm>
        </p:spPr>
        <p:txBody>
          <a:bodyPr/>
          <a:lstStyle/>
          <a:p>
            <a:pPr marL="0" indent="0"/>
            <a:r>
              <a:rPr lang="en-US" sz="2200" b="1" dirty="0"/>
              <a:t>Imagine a community as a vibrant ecosystem of people, ideas, and resources, all interconnected and influencing one another. </a:t>
            </a:r>
          </a:p>
          <a:p>
            <a:pPr marL="0" indent="0"/>
            <a:r>
              <a:rPr lang="en-US" sz="2200" dirty="0"/>
              <a:t>For SMEs, the “community context” in inclusive engagement means understanding this ecosystem deeply—</a:t>
            </a:r>
            <a:r>
              <a:rPr lang="en-US" sz="2200" b="1" dirty="0"/>
              <a:t>acknowledging who lives in it, what their needs are, and how the SME’s activities impact them. </a:t>
            </a:r>
          </a:p>
          <a:p>
            <a:pPr marL="0" indent="0"/>
            <a:r>
              <a:rPr lang="en-US" sz="2200" b="1" i="1" dirty="0">
                <a:solidFill>
                  <a:srgbClr val="D11C5F"/>
                </a:solidFill>
              </a:rPr>
              <a:t>It’s about </a:t>
            </a:r>
            <a:r>
              <a:rPr lang="en-US" sz="2200" b="1" i="1" dirty="0" err="1">
                <a:solidFill>
                  <a:srgbClr val="D11C5F"/>
                </a:solidFill>
              </a:rPr>
              <a:t>Recognising</a:t>
            </a:r>
            <a:r>
              <a:rPr lang="en-US" sz="2200" b="1" i="1" dirty="0">
                <a:solidFill>
                  <a:srgbClr val="D11C5F"/>
                </a:solidFill>
              </a:rPr>
              <a:t> that businesses don’t operate in isolation but are part of a larger social and cultural fabric.</a:t>
            </a:r>
          </a:p>
          <a:p>
            <a:pPr marL="0" indent="0"/>
            <a:r>
              <a:rPr lang="en-US" sz="2200" b="1" dirty="0"/>
              <a:t>Community context is the backdrop against which businesses engage with people. </a:t>
            </a:r>
            <a:r>
              <a:rPr lang="en-US" sz="2200" dirty="0"/>
              <a:t>It’s understanding the people, the shared spaces, the history, the challenges, and the unique qualities that define a community. It’s not just about seeing the community as a market for your product or service, but as a partner in mutual growth and well-being.</a:t>
            </a:r>
          </a:p>
          <a:p>
            <a:pPr marL="0" indent="0"/>
            <a:r>
              <a:rPr lang="en-US" sz="2200" b="1" dirty="0">
                <a:solidFill>
                  <a:srgbClr val="0872B5"/>
                </a:solidFill>
              </a:rPr>
              <a:t>For example, </a:t>
            </a:r>
            <a:r>
              <a:rPr lang="en-US" sz="2200" dirty="0"/>
              <a:t>a </a:t>
            </a:r>
            <a:r>
              <a:rPr lang="en-US" sz="2200" b="1" dirty="0"/>
              <a:t>café </a:t>
            </a:r>
            <a:r>
              <a:rPr lang="en-US" sz="2200" dirty="0"/>
              <a:t>in a small town might </a:t>
            </a:r>
            <a:r>
              <a:rPr lang="en-US" sz="2200" dirty="0" err="1"/>
              <a:t>recognise</a:t>
            </a:r>
            <a:r>
              <a:rPr lang="en-US" sz="2200" dirty="0"/>
              <a:t> that the town has a strong tradition of local art. By engaging with local artists to display and sell their work in the café, the business becomes part of the community’s cultural identity.</a:t>
            </a:r>
          </a:p>
          <a:p>
            <a:pPr marL="0" indent="0"/>
            <a:endParaRPr lang="en-IE" sz="2200" dirty="0"/>
          </a:p>
        </p:txBody>
      </p:sp>
      <p:sp>
        <p:nvSpPr>
          <p:cNvPr id="3" name="Text Placeholder 2">
            <a:extLst>
              <a:ext uri="{FF2B5EF4-FFF2-40B4-BE49-F238E27FC236}">
                <a16:creationId xmlns:a16="http://schemas.microsoft.com/office/drawing/2014/main" id="{1981BF0C-6C10-2A62-81D6-D22000F17C63}"/>
              </a:ext>
            </a:extLst>
          </p:cNvPr>
          <p:cNvSpPr>
            <a:spLocks noGrp="1"/>
          </p:cNvSpPr>
          <p:nvPr>
            <p:ph type="body" sz="quarter" idx="16"/>
          </p:nvPr>
        </p:nvSpPr>
        <p:spPr>
          <a:xfrm>
            <a:off x="798381" y="539327"/>
            <a:ext cx="10595237" cy="803654"/>
          </a:xfrm>
        </p:spPr>
        <p:txBody>
          <a:bodyPr/>
          <a:lstStyle/>
          <a:p>
            <a:r>
              <a:rPr lang="en-US" sz="3200" dirty="0">
                <a:solidFill>
                  <a:srgbClr val="D11C5F"/>
                </a:solidFill>
              </a:rPr>
              <a:t>What is? </a:t>
            </a:r>
            <a:r>
              <a:rPr lang="en-US" sz="3200" b="0" dirty="0">
                <a:solidFill>
                  <a:srgbClr val="0872B5"/>
                </a:solidFill>
              </a:rPr>
              <a:t>Community Context for SME Inclusive Engagement</a:t>
            </a:r>
          </a:p>
          <a:p>
            <a:endParaRPr lang="en-IE" dirty="0"/>
          </a:p>
        </p:txBody>
      </p:sp>
    </p:spTree>
    <p:extLst>
      <p:ext uri="{BB962C8B-B14F-4D97-AF65-F5344CB8AC3E}">
        <p14:creationId xmlns:p14="http://schemas.microsoft.com/office/powerpoint/2010/main" val="26622877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969940">
            <a:off x="3295331" y="4164617"/>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E743CC-8EEC-9B9A-FEF2-7A05D17129E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364D8E6-78A0-0E19-5947-1D59BB14203C}"/>
              </a:ext>
            </a:extLst>
          </p:cNvPr>
          <p:cNvSpPr>
            <a:spLocks noGrp="1"/>
          </p:cNvSpPr>
          <p:nvPr>
            <p:ph type="body" sz="quarter" idx="18"/>
          </p:nvPr>
        </p:nvSpPr>
        <p:spPr>
          <a:xfrm>
            <a:off x="798382" y="921336"/>
            <a:ext cx="7090559" cy="3849918"/>
          </a:xfrm>
        </p:spPr>
        <p:txBody>
          <a:bodyPr/>
          <a:lstStyle/>
          <a:p>
            <a:pPr marL="0" indent="0"/>
            <a:r>
              <a:rPr lang="en-US" sz="2200" b="1" dirty="0"/>
              <a:t>Understanding the community context is the foundation of inclusive and impactful community engagement.  It requires conversations, research, interaction and dialogue.</a:t>
            </a:r>
          </a:p>
          <a:p>
            <a:pPr marL="0" indent="0"/>
            <a:r>
              <a:rPr lang="en-US" sz="2200" b="1" dirty="0"/>
              <a:t>Foundation to Engagement: </a:t>
            </a:r>
            <a:r>
              <a:rPr lang="en-US" sz="2200" dirty="0"/>
              <a:t>This foundational step helps build trust and meaningful connections, ensure informed decision-making, and lay the groundwork for meaningful collaboration and sustainable outcomes.</a:t>
            </a:r>
          </a:p>
          <a:p>
            <a:pPr marL="0" indent="0"/>
            <a:r>
              <a:rPr lang="en-US" sz="2200" b="1" dirty="0"/>
              <a:t>Tailor Strategies: </a:t>
            </a:r>
            <a:r>
              <a:rPr lang="en-US" sz="2200" dirty="0"/>
              <a:t>By understanding the complexities of a community, you can tailor your strategies to address unique needs, leverage assets, and build meaningful connections. </a:t>
            </a:r>
          </a:p>
          <a:p>
            <a:pPr marL="0" indent="0"/>
            <a:r>
              <a:rPr lang="en-US" sz="2200" b="1" dirty="0">
                <a:solidFill>
                  <a:srgbClr val="D11C5F"/>
                </a:solidFill>
              </a:rPr>
              <a:t>Example Community Context: </a:t>
            </a:r>
            <a:r>
              <a:rPr lang="en-US" sz="2200" i="1" dirty="0"/>
              <a:t>The landscape is varied, includes urban and rural communities, eco-tourism hotspots, and regions with strong cultural identities. There is a lot of potential to integrate communities and businesses in unused spaces.</a:t>
            </a:r>
          </a:p>
          <a:p>
            <a:pPr marL="0" indent="0"/>
            <a:endParaRPr lang="en-IE" sz="2200" dirty="0"/>
          </a:p>
        </p:txBody>
      </p:sp>
      <p:pic>
        <p:nvPicPr>
          <p:cNvPr id="4" name="Picture 3" descr="A group of hands forming a circle&#10;&#10;AI-generated content may be incorrect.">
            <a:extLst>
              <a:ext uri="{FF2B5EF4-FFF2-40B4-BE49-F238E27FC236}">
                <a16:creationId xmlns:a16="http://schemas.microsoft.com/office/drawing/2014/main" id="{5D22A04B-1449-4366-19D6-26AC9877047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83070" y="1555376"/>
            <a:ext cx="3747247" cy="3747247"/>
          </a:xfrm>
          <a:prstGeom prst="rect">
            <a:avLst/>
          </a:prstGeom>
        </p:spPr>
      </p:pic>
    </p:spTree>
    <p:extLst>
      <p:ext uri="{BB962C8B-B14F-4D97-AF65-F5344CB8AC3E}">
        <p14:creationId xmlns:p14="http://schemas.microsoft.com/office/powerpoint/2010/main" val="13907362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391E5E-D7E6-982A-1FE2-B8B7933F529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5D02780-2DF9-91DE-CF47-7159841506A7}"/>
              </a:ext>
            </a:extLst>
          </p:cNvPr>
          <p:cNvSpPr>
            <a:spLocks noGrp="1"/>
          </p:cNvSpPr>
          <p:nvPr>
            <p:ph type="body" sz="quarter" idx="18"/>
          </p:nvPr>
        </p:nvSpPr>
        <p:spPr>
          <a:xfrm>
            <a:off x="893630" y="1617079"/>
            <a:ext cx="7154995" cy="3849918"/>
          </a:xfrm>
        </p:spPr>
        <p:txBody>
          <a:bodyPr/>
          <a:lstStyle/>
          <a:p>
            <a:pPr marL="0" indent="0"/>
            <a:r>
              <a:rPr lang="en-US" sz="2200" dirty="0"/>
              <a:t>The goal is to build meaningful, two-way relationships. When SMEs understand the context of their community:</a:t>
            </a:r>
          </a:p>
          <a:p>
            <a:pPr marL="342900" indent="-342900">
              <a:buFont typeface="Wingdings" panose="05000000000000000000" pitchFamily="2" charset="2"/>
              <a:buChar char="v"/>
            </a:pPr>
            <a:r>
              <a:rPr lang="en-US" sz="2200" dirty="0"/>
              <a:t>They can create </a:t>
            </a:r>
            <a:r>
              <a:rPr lang="en-US" sz="2200" b="1" dirty="0"/>
              <a:t>initiatives that align </a:t>
            </a:r>
            <a:r>
              <a:rPr lang="en-US" sz="2200" dirty="0"/>
              <a:t>with the community's values and needs.</a:t>
            </a:r>
          </a:p>
          <a:p>
            <a:pPr marL="342900" indent="-342900">
              <a:buFont typeface="Wingdings" panose="05000000000000000000" pitchFamily="2" charset="2"/>
              <a:buChar char="v"/>
            </a:pPr>
            <a:r>
              <a:rPr lang="en-US" sz="2200" dirty="0"/>
              <a:t>They become </a:t>
            </a:r>
            <a:r>
              <a:rPr lang="en-US" sz="2200" b="1" dirty="0"/>
              <a:t>trusted partners</a:t>
            </a:r>
            <a:r>
              <a:rPr lang="en-US" sz="2200" dirty="0"/>
              <a:t>, not just businesses.</a:t>
            </a:r>
          </a:p>
          <a:p>
            <a:pPr marL="342900" indent="-342900">
              <a:buFont typeface="Wingdings" panose="05000000000000000000" pitchFamily="2" charset="2"/>
              <a:buChar char="v"/>
            </a:pPr>
            <a:r>
              <a:rPr lang="en-US" sz="2200" dirty="0"/>
              <a:t>They help </a:t>
            </a:r>
            <a:r>
              <a:rPr lang="en-US" sz="2200" b="1" dirty="0"/>
              <a:t>enable empowerment </a:t>
            </a:r>
            <a:r>
              <a:rPr lang="en-US" sz="2200" dirty="0"/>
              <a:t>by addressing gaps or challenges in the community.</a:t>
            </a:r>
          </a:p>
          <a:p>
            <a:pPr marL="0" indent="0"/>
            <a:r>
              <a:rPr lang="en-US" sz="2200" dirty="0"/>
              <a:t>In the next section we focus on 4 Key Layers to Community Context</a:t>
            </a:r>
          </a:p>
          <a:p>
            <a:pPr marL="0" indent="0"/>
            <a:r>
              <a:rPr lang="en-US" sz="2200" b="1" dirty="0">
                <a:solidFill>
                  <a:srgbClr val="0872B5"/>
                </a:solidFill>
              </a:rPr>
              <a:t>For instance, </a:t>
            </a:r>
            <a:r>
              <a:rPr lang="en-US" sz="2200" dirty="0"/>
              <a:t>if your SME is in a </a:t>
            </a:r>
            <a:r>
              <a:rPr lang="en-US" sz="2200" b="1" dirty="0"/>
              <a:t>low-income area</a:t>
            </a:r>
            <a:r>
              <a:rPr lang="en-US" sz="2200" dirty="0"/>
              <a:t>, providing skill-building workshops or offering discounts for students might address specific community needs, showing that you care and are invested in their success.</a:t>
            </a:r>
            <a:endParaRPr lang="en-IE" sz="2200" dirty="0"/>
          </a:p>
        </p:txBody>
      </p:sp>
      <p:sp>
        <p:nvSpPr>
          <p:cNvPr id="3" name="Text Placeholder 2">
            <a:extLst>
              <a:ext uri="{FF2B5EF4-FFF2-40B4-BE49-F238E27FC236}">
                <a16:creationId xmlns:a16="http://schemas.microsoft.com/office/drawing/2014/main" id="{6CBDB371-1F3D-59A5-4957-235F46B64063}"/>
              </a:ext>
            </a:extLst>
          </p:cNvPr>
          <p:cNvSpPr>
            <a:spLocks noGrp="1"/>
          </p:cNvSpPr>
          <p:nvPr>
            <p:ph type="body" sz="quarter" idx="16"/>
          </p:nvPr>
        </p:nvSpPr>
        <p:spPr>
          <a:xfrm>
            <a:off x="798381" y="456803"/>
            <a:ext cx="10595237" cy="803654"/>
          </a:xfrm>
        </p:spPr>
        <p:txBody>
          <a:bodyPr/>
          <a:lstStyle/>
          <a:p>
            <a:pPr>
              <a:lnSpc>
                <a:spcPct val="100000"/>
              </a:lnSpc>
              <a:spcBef>
                <a:spcPts val="0"/>
              </a:spcBef>
            </a:pPr>
            <a:r>
              <a:rPr lang="en-US" sz="3200" dirty="0">
                <a:solidFill>
                  <a:srgbClr val="D11C5F"/>
                </a:solidFill>
              </a:rPr>
              <a:t>Purpose: </a:t>
            </a:r>
            <a:r>
              <a:rPr lang="en-US" sz="3200" b="0" dirty="0">
                <a:solidFill>
                  <a:srgbClr val="0872B5"/>
                </a:solidFill>
              </a:rPr>
              <a:t>Community Context </a:t>
            </a:r>
          </a:p>
          <a:p>
            <a:pPr>
              <a:lnSpc>
                <a:spcPct val="100000"/>
              </a:lnSpc>
              <a:spcBef>
                <a:spcPts val="0"/>
              </a:spcBef>
            </a:pPr>
            <a:r>
              <a:rPr lang="en-US" sz="3200" b="0" dirty="0">
                <a:solidFill>
                  <a:srgbClr val="0872B5"/>
                </a:solidFill>
              </a:rPr>
              <a:t>For SMEs in Community Engagement</a:t>
            </a:r>
          </a:p>
        </p:txBody>
      </p:sp>
      <p:pic>
        <p:nvPicPr>
          <p:cNvPr id="5" name="Picture 4" descr="People touching hands">
            <a:extLst>
              <a:ext uri="{FF2B5EF4-FFF2-40B4-BE49-F238E27FC236}">
                <a16:creationId xmlns:a16="http://schemas.microsoft.com/office/drawing/2014/main" id="{E2C6B689-5220-2088-F871-87C912B1089B}"/>
              </a:ext>
            </a:extLst>
          </p:cNvPr>
          <p:cNvPicPr>
            <a:picLocks noChangeAspect="1"/>
          </p:cNvPicPr>
          <p:nvPr/>
        </p:nvPicPr>
        <p:blipFill>
          <a:blip r:embed="rId2" cstate="email">
            <a:extLst>
              <a:ext uri="{28A0092B-C50C-407E-A947-70E740481C1C}">
                <a14:useLocalDpi xmlns:a14="http://schemas.microsoft.com/office/drawing/2010/main"/>
              </a:ext>
            </a:extLst>
          </a:blip>
          <a:srcRect l="13291" r="10527"/>
          <a:stretch/>
        </p:blipFill>
        <p:spPr>
          <a:xfrm>
            <a:off x="7981950" y="1617079"/>
            <a:ext cx="3916493" cy="3429000"/>
          </a:xfrm>
          <a:prstGeom prst="rect">
            <a:avLst/>
          </a:prstGeom>
        </p:spPr>
      </p:pic>
    </p:spTree>
    <p:extLst>
      <p:ext uri="{BB962C8B-B14F-4D97-AF65-F5344CB8AC3E}">
        <p14:creationId xmlns:p14="http://schemas.microsoft.com/office/powerpoint/2010/main" val="7499567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EBC7A5D-5BAE-46A8-64F0-CB4D78229050}"/>
              </a:ext>
            </a:extLst>
          </p:cNvPr>
          <p:cNvSpPr>
            <a:spLocks noGrp="1"/>
          </p:cNvSpPr>
          <p:nvPr>
            <p:ph type="body" sz="quarter" idx="18"/>
          </p:nvPr>
        </p:nvSpPr>
        <p:spPr>
          <a:xfrm>
            <a:off x="893630" y="1348138"/>
            <a:ext cx="6116770" cy="3849918"/>
          </a:xfrm>
        </p:spPr>
        <p:txBody>
          <a:bodyPr/>
          <a:lstStyle/>
          <a:p>
            <a:pPr marL="0" indent="0"/>
            <a:r>
              <a:rPr lang="en-US" sz="2200" dirty="0"/>
              <a:t>To help an SME understand and define their objectives for inclusive community engagement, it's essential to break down each of the four main layers and explore how they relate to community dynamics.</a:t>
            </a:r>
          </a:p>
          <a:p>
            <a:pPr marL="457200" indent="-457200">
              <a:buFont typeface="+mj-lt"/>
              <a:buAutoNum type="arabicPeriod"/>
            </a:pPr>
            <a:r>
              <a:rPr lang="en-US" sz="2400" b="0" i="0" dirty="0">
                <a:solidFill>
                  <a:srgbClr val="0872B5"/>
                </a:solidFill>
                <a:effectLst/>
              </a:rPr>
              <a:t>Residents, Culture, and History </a:t>
            </a:r>
            <a:r>
              <a:rPr lang="en-US" sz="2400" b="1" dirty="0">
                <a:solidFill>
                  <a:srgbClr val="0872B5"/>
                </a:solidFill>
              </a:rPr>
              <a:t>Layer 1</a:t>
            </a:r>
          </a:p>
          <a:p>
            <a:pPr marL="457200" indent="-457200">
              <a:buFont typeface="+mj-lt"/>
              <a:buAutoNum type="arabicPeriod"/>
            </a:pPr>
            <a:r>
              <a:rPr lang="en-US" sz="2400" b="0" dirty="0">
                <a:solidFill>
                  <a:srgbClr val="E6923C"/>
                </a:solidFill>
              </a:rPr>
              <a:t>Business, Government, and Nonprofit Sector(s) and Coalitions </a:t>
            </a:r>
            <a:r>
              <a:rPr lang="en-US" sz="2400" b="1" dirty="0">
                <a:solidFill>
                  <a:srgbClr val="E6923C"/>
                </a:solidFill>
              </a:rPr>
              <a:t>Layer 2</a:t>
            </a:r>
          </a:p>
          <a:p>
            <a:pPr marL="457200" indent="-457200">
              <a:buFont typeface="+mj-lt"/>
              <a:buAutoNum type="arabicPeriod"/>
            </a:pPr>
            <a:r>
              <a:rPr lang="en-US" sz="2400" b="0" i="0" dirty="0">
                <a:solidFill>
                  <a:srgbClr val="FF0000"/>
                </a:solidFill>
                <a:effectLst/>
              </a:rPr>
              <a:t>Programs, Policies, Plans, &amp; Systems </a:t>
            </a:r>
            <a:r>
              <a:rPr lang="en-US" sz="2400" b="1" dirty="0">
                <a:solidFill>
                  <a:srgbClr val="FF0000"/>
                </a:solidFill>
              </a:rPr>
              <a:t>Layer 3</a:t>
            </a:r>
          </a:p>
          <a:p>
            <a:pPr marL="457200" indent="-457200">
              <a:buFont typeface="+mj-lt"/>
              <a:buAutoNum type="arabicPeriod"/>
            </a:pPr>
            <a:r>
              <a:rPr lang="en-US" sz="2400" b="0" i="0" dirty="0">
                <a:solidFill>
                  <a:srgbClr val="01A54E"/>
                </a:solidFill>
                <a:effectLst/>
              </a:rPr>
              <a:t>Resources, Environments, and Location </a:t>
            </a:r>
            <a:r>
              <a:rPr lang="en-US" sz="2400" b="1" dirty="0">
                <a:solidFill>
                  <a:srgbClr val="01A54E"/>
                </a:solidFill>
              </a:rPr>
              <a:t>Layer 4</a:t>
            </a:r>
            <a:endParaRPr lang="en-US" sz="2200" b="1" dirty="0">
              <a:solidFill>
                <a:srgbClr val="01A54E"/>
              </a:solidFill>
            </a:endParaRPr>
          </a:p>
        </p:txBody>
      </p:sp>
      <p:sp>
        <p:nvSpPr>
          <p:cNvPr id="3" name="Text Placeholder 2">
            <a:extLst>
              <a:ext uri="{FF2B5EF4-FFF2-40B4-BE49-F238E27FC236}">
                <a16:creationId xmlns:a16="http://schemas.microsoft.com/office/drawing/2014/main" id="{7EFCB24C-661E-BA31-2E01-4278FEF7C2A5}"/>
              </a:ext>
            </a:extLst>
          </p:cNvPr>
          <p:cNvSpPr>
            <a:spLocks noGrp="1"/>
          </p:cNvSpPr>
          <p:nvPr>
            <p:ph type="body" sz="quarter" idx="16"/>
          </p:nvPr>
        </p:nvSpPr>
        <p:spPr>
          <a:xfrm>
            <a:off x="798381" y="456803"/>
            <a:ext cx="10595237" cy="803654"/>
          </a:xfrm>
        </p:spPr>
        <p:txBody>
          <a:bodyPr/>
          <a:lstStyle/>
          <a:p>
            <a:pPr>
              <a:lnSpc>
                <a:spcPct val="100000"/>
              </a:lnSpc>
              <a:spcBef>
                <a:spcPts val="0"/>
              </a:spcBef>
            </a:pPr>
            <a:r>
              <a:rPr lang="en-US" sz="2800" dirty="0">
                <a:solidFill>
                  <a:srgbClr val="D11C5F"/>
                </a:solidFill>
              </a:rPr>
              <a:t>Purpose: </a:t>
            </a:r>
            <a:r>
              <a:rPr lang="en-US" sz="2800" b="0" dirty="0">
                <a:solidFill>
                  <a:srgbClr val="0872B5"/>
                </a:solidFill>
              </a:rPr>
              <a:t>Community Context For SME Community Engagement</a:t>
            </a:r>
          </a:p>
        </p:txBody>
      </p:sp>
      <p:pic>
        <p:nvPicPr>
          <p:cNvPr id="6" name="Picture 5" descr="A group of people with question marks&#10;&#10;AI-generated content may be incorrect.">
            <a:extLst>
              <a:ext uri="{FF2B5EF4-FFF2-40B4-BE49-F238E27FC236}">
                <a16:creationId xmlns:a16="http://schemas.microsoft.com/office/drawing/2014/main" id="{529D8313-F291-17DC-4CE7-DD9993338152}"/>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80476" y="1609165"/>
            <a:ext cx="4217894" cy="4217894"/>
          </a:xfrm>
          <a:prstGeom prst="rect">
            <a:avLst/>
          </a:prstGeom>
        </p:spPr>
      </p:pic>
    </p:spTree>
    <p:extLst>
      <p:ext uri="{BB962C8B-B14F-4D97-AF65-F5344CB8AC3E}">
        <p14:creationId xmlns:p14="http://schemas.microsoft.com/office/powerpoint/2010/main" val="39793213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C8B334-6D58-2ED0-E346-87359C6C9A6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6EB705D-B563-D33F-5AF1-8DC8134A9C74}"/>
              </a:ext>
            </a:extLst>
          </p:cNvPr>
          <p:cNvSpPr>
            <a:spLocks noGrp="1"/>
          </p:cNvSpPr>
          <p:nvPr>
            <p:ph type="body" sz="quarter" idx="18"/>
          </p:nvPr>
        </p:nvSpPr>
        <p:spPr>
          <a:xfrm>
            <a:off x="798382" y="1359803"/>
            <a:ext cx="6534748" cy="3849918"/>
          </a:xfrm>
        </p:spPr>
        <p:txBody>
          <a:bodyPr/>
          <a:lstStyle/>
          <a:p>
            <a:pPr algn="l">
              <a:lnSpc>
                <a:spcPts val="1725"/>
              </a:lnSpc>
              <a:spcAft>
                <a:spcPts val="375"/>
              </a:spcAft>
              <a:buFont typeface="Arial" panose="020B0604020202020204" pitchFamily="34" charset="0"/>
              <a:buChar char="•"/>
            </a:pPr>
            <a:r>
              <a:rPr lang="en-US" sz="2200" b="1" dirty="0"/>
              <a:t>Communities</a:t>
            </a:r>
            <a:r>
              <a:rPr lang="en-US" sz="2200" dirty="0"/>
              <a:t> are rich with traditions of civic engagement, visible in neighborhood associations, youth councils, congregations, and various forms of participation. Acknowledging these deep-rooted histories strengthens collaboration and builds trust.</a:t>
            </a:r>
          </a:p>
          <a:p>
            <a:pPr algn="l">
              <a:lnSpc>
                <a:spcPts val="1725"/>
              </a:lnSpc>
              <a:spcAft>
                <a:spcPts val="375"/>
              </a:spcAft>
              <a:buFont typeface="Arial" panose="020B0604020202020204" pitchFamily="34" charset="0"/>
              <a:buChar char="•"/>
            </a:pPr>
            <a:r>
              <a:rPr lang="en-US" sz="2200" b="1" dirty="0"/>
              <a:t>Culture and history </a:t>
            </a:r>
            <a:r>
              <a:rPr lang="en-US" sz="2200" dirty="0"/>
              <a:t>play a significant role in understanding opportunities for (and sometimes resistance to) partnership and community engagement. They should inform preparation efforts, especially relationship building and designing inclusive strategies and programs.</a:t>
            </a:r>
          </a:p>
          <a:p>
            <a:pPr algn="l">
              <a:lnSpc>
                <a:spcPts val="1725"/>
              </a:lnSpc>
              <a:spcAft>
                <a:spcPts val="375"/>
              </a:spcAft>
              <a:buFont typeface="Arial" panose="020B0604020202020204" pitchFamily="34" charset="0"/>
              <a:buChar char="•"/>
            </a:pPr>
            <a:r>
              <a:rPr lang="en-US" sz="2200" b="1" dirty="0"/>
              <a:t>Inclusivity angle: </a:t>
            </a:r>
            <a:r>
              <a:rPr lang="en-US" sz="2200" dirty="0"/>
              <a:t>Communities with a history of social and structural injustices such as racism, classism, and other “isms” may require a more intentional, transparent, reciprocal, and action-oriented process in order to build the relationships, mutual understanding, and trust that is necessary for success.</a:t>
            </a:r>
          </a:p>
          <a:p>
            <a:pPr marL="0" indent="0"/>
            <a:endParaRPr lang="en-IE" sz="2200" dirty="0"/>
          </a:p>
        </p:txBody>
      </p:sp>
      <p:sp>
        <p:nvSpPr>
          <p:cNvPr id="6" name="Text Placeholder 2">
            <a:extLst>
              <a:ext uri="{FF2B5EF4-FFF2-40B4-BE49-F238E27FC236}">
                <a16:creationId xmlns:a16="http://schemas.microsoft.com/office/drawing/2014/main" id="{02CDB079-F916-3F82-A39E-9178F18C9EFD}"/>
              </a:ext>
            </a:extLst>
          </p:cNvPr>
          <p:cNvSpPr>
            <a:spLocks noGrp="1"/>
          </p:cNvSpPr>
          <p:nvPr>
            <p:ph type="body" sz="quarter" idx="16"/>
          </p:nvPr>
        </p:nvSpPr>
        <p:spPr>
          <a:xfrm>
            <a:off x="1596763" y="508155"/>
            <a:ext cx="10595237" cy="803654"/>
          </a:xfrm>
        </p:spPr>
        <p:txBody>
          <a:bodyPr anchor="ctr"/>
          <a:lstStyle/>
          <a:p>
            <a:r>
              <a:rPr lang="en-US" sz="2800" dirty="0">
                <a:solidFill>
                  <a:srgbClr val="D11C5F"/>
                </a:solidFill>
              </a:rPr>
              <a:t>Community Context: </a:t>
            </a:r>
            <a:r>
              <a:rPr lang="en-US" sz="2800" b="0" i="0" dirty="0">
                <a:solidFill>
                  <a:srgbClr val="0872B5"/>
                </a:solidFill>
                <a:effectLst/>
              </a:rPr>
              <a:t>Residents, Culture, and History </a:t>
            </a:r>
            <a:r>
              <a:rPr lang="en-US" sz="2800" dirty="0">
                <a:solidFill>
                  <a:srgbClr val="0872B5"/>
                </a:solidFill>
              </a:rPr>
              <a:t>Layer 1</a:t>
            </a:r>
            <a:endParaRPr lang="en-IE" sz="2800" dirty="0">
              <a:solidFill>
                <a:srgbClr val="0872B5"/>
              </a:solidFill>
            </a:endParaRPr>
          </a:p>
        </p:txBody>
      </p:sp>
      <p:sp>
        <p:nvSpPr>
          <p:cNvPr id="8" name="TextBox 7">
            <a:extLst>
              <a:ext uri="{FF2B5EF4-FFF2-40B4-BE49-F238E27FC236}">
                <a16:creationId xmlns:a16="http://schemas.microsoft.com/office/drawing/2014/main" id="{9507AEAF-0429-D837-6658-B44895B668BC}"/>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grpSp>
        <p:nvGrpSpPr>
          <p:cNvPr id="3" name="Group 2">
            <a:extLst>
              <a:ext uri="{FF2B5EF4-FFF2-40B4-BE49-F238E27FC236}">
                <a16:creationId xmlns:a16="http://schemas.microsoft.com/office/drawing/2014/main" id="{439E1FF9-8D7D-0754-3D55-6CA35478316D}"/>
              </a:ext>
            </a:extLst>
          </p:cNvPr>
          <p:cNvGrpSpPr/>
          <p:nvPr/>
        </p:nvGrpSpPr>
        <p:grpSpPr>
          <a:xfrm>
            <a:off x="609600" y="498853"/>
            <a:ext cx="858044" cy="803654"/>
            <a:chOff x="1016000" y="1137920"/>
            <a:chExt cx="1016000" cy="1016000"/>
          </a:xfrm>
        </p:grpSpPr>
        <p:sp>
          <p:nvSpPr>
            <p:cNvPr id="4" name="Oval 3">
              <a:extLst>
                <a:ext uri="{FF2B5EF4-FFF2-40B4-BE49-F238E27FC236}">
                  <a16:creationId xmlns:a16="http://schemas.microsoft.com/office/drawing/2014/main" id="{1D3B47E3-22E9-FF14-2DC4-D71D74E2A125}"/>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DE729E73-38D8-B4A1-9663-0A69135CF098}"/>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01</a:t>
              </a:r>
            </a:p>
          </p:txBody>
        </p:sp>
      </p:grpSp>
      <p:pic>
        <p:nvPicPr>
          <p:cNvPr id="9" name="Picture 8" descr="A group of people around a globe&#10;&#10;AI-generated content may be incorrect.">
            <a:extLst>
              <a:ext uri="{FF2B5EF4-FFF2-40B4-BE49-F238E27FC236}">
                <a16:creationId xmlns:a16="http://schemas.microsoft.com/office/drawing/2014/main" id="{1236A60E-C2A8-83F1-0EE4-5079876B320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37365" y="1451729"/>
            <a:ext cx="4040799" cy="4320988"/>
          </a:xfrm>
          <a:prstGeom prst="rect">
            <a:avLst/>
          </a:prstGeom>
        </p:spPr>
      </p:pic>
    </p:spTree>
    <p:extLst>
      <p:ext uri="{BB962C8B-B14F-4D97-AF65-F5344CB8AC3E}">
        <p14:creationId xmlns:p14="http://schemas.microsoft.com/office/powerpoint/2010/main" val="655169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53A89CF-1182-1515-B70D-EB4D01189C1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5D556DA-D341-EA9A-8395-5BCB8851EADA}"/>
              </a:ext>
            </a:extLst>
          </p:cNvPr>
          <p:cNvSpPr>
            <a:spLocks noGrp="1"/>
          </p:cNvSpPr>
          <p:nvPr>
            <p:ph type="body" sz="quarter" idx="18"/>
          </p:nvPr>
        </p:nvSpPr>
        <p:spPr>
          <a:xfrm>
            <a:off x="798381" y="1334426"/>
            <a:ext cx="11017101" cy="3849918"/>
          </a:xfrm>
        </p:spPr>
        <p:txBody>
          <a:bodyPr/>
          <a:lstStyle/>
          <a:p>
            <a:pPr marL="0" indent="0" algn="l">
              <a:lnSpc>
                <a:spcPct val="100000"/>
              </a:lnSpc>
              <a:spcBef>
                <a:spcPts val="0"/>
              </a:spcBef>
            </a:pPr>
            <a:r>
              <a:rPr lang="en-US" sz="2100" dirty="0"/>
              <a:t>SMEs need to focus first on this layer to lay the foundation by building authentic, respectful connections with residents based on understanding their, culture, traditions, and historical context. The SME must prioritize learning about the community's social fabric, values, and challenges to tailor their engagement efforts appropriately.</a:t>
            </a:r>
          </a:p>
          <a:p>
            <a:pPr marL="0" indent="0" algn="l">
              <a:lnSpc>
                <a:spcPct val="100000"/>
              </a:lnSpc>
              <a:spcBef>
                <a:spcPts val="0"/>
              </a:spcBef>
            </a:pPr>
            <a:r>
              <a:rPr lang="en-US" sz="2100" b="1" dirty="0">
                <a:solidFill>
                  <a:srgbClr val="D11C5F"/>
                </a:solidFill>
              </a:rPr>
              <a:t>Create Culturally Relevant Programs:</a:t>
            </a:r>
            <a:r>
              <a:rPr lang="en-US" sz="2100" dirty="0">
                <a:solidFill>
                  <a:srgbClr val="D11C5F"/>
                </a:solidFill>
              </a:rPr>
              <a:t> </a:t>
            </a:r>
            <a:r>
              <a:rPr lang="en-US" sz="2100" dirty="0"/>
              <a:t>Design programs that resonate with community values, such as celebrating local traditions or offering solutions to challenges (e.g., food insecurity, employment).</a:t>
            </a:r>
          </a:p>
          <a:p>
            <a:pPr marL="0" indent="0"/>
            <a:r>
              <a:rPr lang="en-US" sz="2100" dirty="0">
                <a:solidFill>
                  <a:schemeClr val="bg1"/>
                </a:solidFill>
                <a:highlight>
                  <a:srgbClr val="0872B5"/>
                </a:highlight>
              </a:rPr>
              <a:t>Community Mapping: </a:t>
            </a:r>
            <a:r>
              <a:rPr lang="en-US" sz="2100" dirty="0"/>
              <a:t>Conduct surveys, have a dialogue, focus groups, or interviews with residents to identify their needs, challenges, and expectations. Include vulnerable or </a:t>
            </a:r>
            <a:r>
              <a:rPr lang="en-US" sz="2100" dirty="0" err="1"/>
              <a:t>marginalised</a:t>
            </a:r>
            <a:r>
              <a:rPr lang="en-US" sz="2100" dirty="0"/>
              <a:t> groups.</a:t>
            </a:r>
          </a:p>
          <a:p>
            <a:pPr marL="0" indent="0"/>
            <a:r>
              <a:rPr lang="en-US" sz="2100" dirty="0">
                <a:solidFill>
                  <a:schemeClr val="bg1"/>
                </a:solidFill>
                <a:highlight>
                  <a:srgbClr val="0872B5"/>
                </a:highlight>
              </a:rPr>
              <a:t>Cultural Research: </a:t>
            </a:r>
            <a:r>
              <a:rPr lang="en-US" sz="2100" dirty="0"/>
              <a:t>Learn about local traditions, languages, and history. Attend community events or consult with local historians and cultural leaders to gain insight into historical and cultural influences.</a:t>
            </a:r>
          </a:p>
          <a:p>
            <a:pPr marL="0" indent="0"/>
            <a:r>
              <a:rPr lang="en-US" sz="2100" dirty="0">
                <a:solidFill>
                  <a:schemeClr val="bg1"/>
                </a:solidFill>
                <a:highlight>
                  <a:srgbClr val="0872B5"/>
                </a:highlight>
              </a:rPr>
              <a:t>Analyze Community Dynamics: </a:t>
            </a:r>
            <a:r>
              <a:rPr lang="en-US" sz="2100" dirty="0"/>
              <a:t>Identify issues like social isolation, income disparities, and access to resources, especially in winter climates or other geographic considerations. </a:t>
            </a:r>
            <a:r>
              <a:rPr lang="en-US" sz="2100" dirty="0" err="1"/>
              <a:t>recognise</a:t>
            </a:r>
            <a:r>
              <a:rPr lang="en-US" sz="2100" dirty="0"/>
              <a:t> patterns like seasonal engagement or cultural resistance to certain types of partnerships.</a:t>
            </a:r>
            <a:endParaRPr lang="en-IE" sz="2100" dirty="0"/>
          </a:p>
        </p:txBody>
      </p:sp>
      <p:sp>
        <p:nvSpPr>
          <p:cNvPr id="6" name="Text Placeholder 2">
            <a:extLst>
              <a:ext uri="{FF2B5EF4-FFF2-40B4-BE49-F238E27FC236}">
                <a16:creationId xmlns:a16="http://schemas.microsoft.com/office/drawing/2014/main" id="{186CEDF4-5581-B3F0-7A51-E52AE8FFDB01}"/>
              </a:ext>
            </a:extLst>
          </p:cNvPr>
          <p:cNvSpPr>
            <a:spLocks noGrp="1"/>
          </p:cNvSpPr>
          <p:nvPr>
            <p:ph type="body" sz="quarter" idx="16"/>
          </p:nvPr>
        </p:nvSpPr>
        <p:spPr>
          <a:xfrm>
            <a:off x="1596763" y="508155"/>
            <a:ext cx="10595237" cy="803654"/>
          </a:xfrm>
        </p:spPr>
        <p:txBody>
          <a:bodyPr anchor="ctr"/>
          <a:lstStyle/>
          <a:p>
            <a:r>
              <a:rPr lang="en-US" sz="3800" dirty="0">
                <a:solidFill>
                  <a:srgbClr val="D11C5F"/>
                </a:solidFill>
              </a:rPr>
              <a:t>How? </a:t>
            </a:r>
            <a:r>
              <a:rPr lang="en-US" sz="2800" b="0" i="0" dirty="0">
                <a:solidFill>
                  <a:srgbClr val="0872B5"/>
                </a:solidFill>
                <a:effectLst/>
              </a:rPr>
              <a:t>Residents, Culture, and History </a:t>
            </a:r>
            <a:r>
              <a:rPr lang="en-US" sz="2800" dirty="0">
                <a:solidFill>
                  <a:srgbClr val="0872B5"/>
                </a:solidFill>
              </a:rPr>
              <a:t>Layer 1</a:t>
            </a:r>
            <a:endParaRPr lang="en-IE" sz="2800" dirty="0">
              <a:solidFill>
                <a:srgbClr val="0872B5"/>
              </a:solidFill>
            </a:endParaRPr>
          </a:p>
        </p:txBody>
      </p:sp>
      <p:sp>
        <p:nvSpPr>
          <p:cNvPr id="8" name="TextBox 7">
            <a:extLst>
              <a:ext uri="{FF2B5EF4-FFF2-40B4-BE49-F238E27FC236}">
                <a16:creationId xmlns:a16="http://schemas.microsoft.com/office/drawing/2014/main" id="{03E640D4-2EC4-1EC3-2BBB-0A78E8850A7F}"/>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grpSp>
        <p:nvGrpSpPr>
          <p:cNvPr id="3" name="Group 2">
            <a:extLst>
              <a:ext uri="{FF2B5EF4-FFF2-40B4-BE49-F238E27FC236}">
                <a16:creationId xmlns:a16="http://schemas.microsoft.com/office/drawing/2014/main" id="{D12AA36E-C750-F69C-9B2C-8C0163378B9D}"/>
              </a:ext>
            </a:extLst>
          </p:cNvPr>
          <p:cNvGrpSpPr/>
          <p:nvPr/>
        </p:nvGrpSpPr>
        <p:grpSpPr>
          <a:xfrm>
            <a:off x="609600" y="498853"/>
            <a:ext cx="858044" cy="803654"/>
            <a:chOff x="1016000" y="1137920"/>
            <a:chExt cx="1016000" cy="1016000"/>
          </a:xfrm>
        </p:grpSpPr>
        <p:sp>
          <p:nvSpPr>
            <p:cNvPr id="4" name="Oval 3">
              <a:extLst>
                <a:ext uri="{FF2B5EF4-FFF2-40B4-BE49-F238E27FC236}">
                  <a16:creationId xmlns:a16="http://schemas.microsoft.com/office/drawing/2014/main" id="{831FE2F9-3F23-939F-E5B9-F4D0DE1BF4D1}"/>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CECD2C4-C72A-7EEC-B672-046C0412255C}"/>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01</a:t>
              </a:r>
            </a:p>
          </p:txBody>
        </p:sp>
      </p:grpSp>
    </p:spTree>
    <p:extLst>
      <p:ext uri="{BB962C8B-B14F-4D97-AF65-F5344CB8AC3E}">
        <p14:creationId xmlns:p14="http://schemas.microsoft.com/office/powerpoint/2010/main" val="429408748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74E87D-6FD5-EC0F-1CDA-2EBC1686B77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9469B63-0C83-66E0-D35F-1D3F7ED1B991}"/>
              </a:ext>
            </a:extLst>
          </p:cNvPr>
          <p:cNvSpPr>
            <a:spLocks noGrp="1"/>
          </p:cNvSpPr>
          <p:nvPr>
            <p:ph type="body" sz="quarter" idx="18"/>
          </p:nvPr>
        </p:nvSpPr>
        <p:spPr>
          <a:xfrm>
            <a:off x="798380" y="1412902"/>
            <a:ext cx="7529832" cy="3849918"/>
          </a:xfrm>
        </p:spPr>
        <p:txBody>
          <a:bodyPr/>
          <a:lstStyle/>
          <a:p>
            <a:pPr algn="l">
              <a:lnSpc>
                <a:spcPts val="1725"/>
              </a:lnSpc>
              <a:spcAft>
                <a:spcPts val="375"/>
              </a:spcAft>
              <a:buFont typeface="Arial" panose="020B0604020202020204" pitchFamily="34" charset="0"/>
              <a:buChar char="•"/>
            </a:pPr>
            <a:r>
              <a:rPr lang="en-US" sz="2200" b="1" dirty="0"/>
              <a:t>Business leaders </a:t>
            </a:r>
            <a:r>
              <a:rPr lang="en-US" sz="2200" dirty="0"/>
              <a:t>have a keen understanding of economic and inclusive opportunities that may result from a more inclusive community and can often contribute financial and in-kind resources.</a:t>
            </a:r>
          </a:p>
          <a:p>
            <a:pPr algn="l">
              <a:lnSpc>
                <a:spcPts val="1725"/>
              </a:lnSpc>
              <a:spcAft>
                <a:spcPts val="375"/>
              </a:spcAft>
              <a:buFont typeface="Arial" panose="020B0604020202020204" pitchFamily="34" charset="0"/>
              <a:buChar char="•"/>
            </a:pPr>
            <a:r>
              <a:rPr lang="en-US" sz="2200" dirty="0"/>
              <a:t>Longtime </a:t>
            </a:r>
            <a:r>
              <a:rPr lang="en-US" sz="2200" b="1" dirty="0"/>
              <a:t>local leaders and government officials </a:t>
            </a:r>
            <a:r>
              <a:rPr lang="en-US" sz="2200" dirty="0"/>
              <a:t>have considerable control and influence over community resources and policy-making processes and can be trusted, powerful allies and champions. They can also be sources of mistrust and resistance to change in a community, so it is advised to carefully navigate and invest in relationship building</a:t>
            </a:r>
          </a:p>
          <a:p>
            <a:pPr algn="l">
              <a:lnSpc>
                <a:spcPts val="1725"/>
              </a:lnSpc>
              <a:spcAft>
                <a:spcPts val="375"/>
              </a:spcAft>
              <a:buFont typeface="Arial" panose="020B0604020202020204" pitchFamily="34" charset="0"/>
              <a:buChar char="•"/>
            </a:pPr>
            <a:r>
              <a:rPr lang="en-US" sz="2200" dirty="0"/>
              <a:t>Active </a:t>
            </a:r>
            <a:r>
              <a:rPr lang="en-US" sz="2200" b="1" dirty="0"/>
              <a:t>nonprofit and service agencies </a:t>
            </a:r>
            <a:r>
              <a:rPr lang="en-US" sz="2200" dirty="0"/>
              <a:t>typically serve vulnerable populations. They have a deep connection to vulnerable populations, serving as powerful and effective advocates, have frequent direct contact with residents and civic groups, and are capable of bringing new grants and complementary resources for inclusive initiatives.</a:t>
            </a:r>
          </a:p>
          <a:p>
            <a:pPr algn="l">
              <a:lnSpc>
                <a:spcPts val="1725"/>
              </a:lnSpc>
              <a:spcAft>
                <a:spcPts val="375"/>
              </a:spcAft>
              <a:buFont typeface="Arial" panose="020B0604020202020204" pitchFamily="34" charset="0"/>
              <a:buChar char="•"/>
            </a:pPr>
            <a:r>
              <a:rPr lang="en-US" sz="2200" dirty="0"/>
              <a:t>Likewise, </a:t>
            </a:r>
            <a:r>
              <a:rPr lang="en-US" sz="2200" b="1" dirty="0"/>
              <a:t>appointed advisory boards </a:t>
            </a:r>
            <a:r>
              <a:rPr lang="en-US" sz="2200" dirty="0"/>
              <a:t>and community coalitions bring essential work, they can offer their networks, knowledge, and diverse perspectives.</a:t>
            </a:r>
          </a:p>
          <a:p>
            <a:pPr marL="0" indent="0"/>
            <a:endParaRPr lang="en-IE" sz="2200" dirty="0"/>
          </a:p>
        </p:txBody>
      </p:sp>
      <p:sp>
        <p:nvSpPr>
          <p:cNvPr id="8" name="TextBox 7">
            <a:extLst>
              <a:ext uri="{FF2B5EF4-FFF2-40B4-BE49-F238E27FC236}">
                <a16:creationId xmlns:a16="http://schemas.microsoft.com/office/drawing/2014/main" id="{5AA9AC0B-0AC6-195C-7A69-6284D35A9804}"/>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grpSp>
        <p:nvGrpSpPr>
          <p:cNvPr id="7" name="Group 6">
            <a:extLst>
              <a:ext uri="{FF2B5EF4-FFF2-40B4-BE49-F238E27FC236}">
                <a16:creationId xmlns:a16="http://schemas.microsoft.com/office/drawing/2014/main" id="{8DDE5475-D811-720C-39A1-86089351DECB}"/>
              </a:ext>
            </a:extLst>
          </p:cNvPr>
          <p:cNvGrpSpPr/>
          <p:nvPr/>
        </p:nvGrpSpPr>
        <p:grpSpPr>
          <a:xfrm>
            <a:off x="620326" y="439900"/>
            <a:ext cx="858044" cy="803654"/>
            <a:chOff x="1016000" y="1137920"/>
            <a:chExt cx="1016000" cy="1016000"/>
          </a:xfrm>
        </p:grpSpPr>
        <p:sp>
          <p:nvSpPr>
            <p:cNvPr id="9" name="Oval 8">
              <a:extLst>
                <a:ext uri="{FF2B5EF4-FFF2-40B4-BE49-F238E27FC236}">
                  <a16:creationId xmlns:a16="http://schemas.microsoft.com/office/drawing/2014/main" id="{F6AEAE34-6FAB-30AE-AD36-AC09824E8793}"/>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4FDFBB16-53EE-961C-E0E6-C3F4023DD95A}"/>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02</a:t>
              </a:r>
            </a:p>
          </p:txBody>
        </p:sp>
      </p:grpSp>
      <p:pic>
        <p:nvPicPr>
          <p:cNvPr id="12" name="Picture 11" descr="A group of people sitting around a circle&#10;&#10;AI-generated content may be incorrect.">
            <a:extLst>
              <a:ext uri="{FF2B5EF4-FFF2-40B4-BE49-F238E27FC236}">
                <a16:creationId xmlns:a16="http://schemas.microsoft.com/office/drawing/2014/main" id="{DA05E519-4DFE-C7BB-5927-D4CC17C2F11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41456" y="1977141"/>
            <a:ext cx="3530635" cy="3464435"/>
          </a:xfrm>
          <a:prstGeom prst="rect">
            <a:avLst/>
          </a:prstGeom>
        </p:spPr>
      </p:pic>
      <p:sp>
        <p:nvSpPr>
          <p:cNvPr id="13" name="Text Placeholder 2">
            <a:extLst>
              <a:ext uri="{FF2B5EF4-FFF2-40B4-BE49-F238E27FC236}">
                <a16:creationId xmlns:a16="http://schemas.microsoft.com/office/drawing/2014/main" id="{74255209-5D06-CAF4-FD0E-B232784D0A16}"/>
              </a:ext>
            </a:extLst>
          </p:cNvPr>
          <p:cNvSpPr txBox="1">
            <a:spLocks/>
          </p:cNvSpPr>
          <p:nvPr/>
        </p:nvSpPr>
        <p:spPr>
          <a:xfrm>
            <a:off x="1596763" y="508155"/>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rgbClr val="D11C5F"/>
                </a:solidFill>
              </a:rPr>
              <a:t>Community Context: </a:t>
            </a:r>
            <a:r>
              <a:rPr lang="en-US" sz="2800" b="0" dirty="0">
                <a:solidFill>
                  <a:srgbClr val="0872B5"/>
                </a:solidFill>
              </a:rPr>
              <a:t>Business, Government, and Nonprofit Sector(s) and Coalitions </a:t>
            </a:r>
            <a:r>
              <a:rPr lang="en-US" sz="2800" dirty="0">
                <a:solidFill>
                  <a:srgbClr val="0872B5"/>
                </a:solidFill>
              </a:rPr>
              <a:t>Layer 2</a:t>
            </a:r>
            <a:endParaRPr lang="en-IE" sz="2800" dirty="0">
              <a:solidFill>
                <a:srgbClr val="0872B5"/>
              </a:solidFill>
            </a:endParaRPr>
          </a:p>
        </p:txBody>
      </p:sp>
    </p:spTree>
    <p:extLst>
      <p:ext uri="{BB962C8B-B14F-4D97-AF65-F5344CB8AC3E}">
        <p14:creationId xmlns:p14="http://schemas.microsoft.com/office/powerpoint/2010/main" val="14642238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0D1FE0F-F3FA-A589-21A2-D0F890FF4542}"/>
              </a:ext>
            </a:extLst>
          </p:cNvPr>
          <p:cNvSpPr>
            <a:spLocks noGrp="1"/>
          </p:cNvSpPr>
          <p:nvPr>
            <p:ph type="body" sz="quarter" idx="18"/>
          </p:nvPr>
        </p:nvSpPr>
        <p:spPr>
          <a:xfrm>
            <a:off x="798381" y="1336674"/>
            <a:ext cx="11097784" cy="3849918"/>
          </a:xfrm>
        </p:spPr>
        <p:txBody>
          <a:bodyPr/>
          <a:lstStyle/>
          <a:p>
            <a:pPr marL="0" indent="0"/>
            <a:r>
              <a:rPr lang="en-US" sz="2100" dirty="0"/>
              <a:t>This layer helps SMEs secure financial and in-kind support from government and businesses sectors e.g., grants, sponsorships and volunteer initiatives. SMEs need to focus on formal systems, organizations, and stakeholders that influence the community’s opportunities, policies, and resources. Understanding these entities helps the SME identify potential partners and barriers.</a:t>
            </a:r>
          </a:p>
          <a:p>
            <a:pPr marL="0" indent="0"/>
            <a:r>
              <a:rPr lang="en-US" sz="2100" b="1" dirty="0">
                <a:solidFill>
                  <a:srgbClr val="D11C5F"/>
                </a:solidFill>
              </a:rPr>
              <a:t>Co-create with Community Partnerships:</a:t>
            </a:r>
            <a:r>
              <a:rPr lang="en-US" sz="2100" dirty="0">
                <a:solidFill>
                  <a:srgbClr val="D11C5F"/>
                </a:solidFill>
              </a:rPr>
              <a:t> </a:t>
            </a:r>
            <a:r>
              <a:rPr lang="en-US" sz="2100" dirty="0"/>
              <a:t>Create collaborations with nonprofits and local coalitions to co-create programs that amplify impact and share resources.</a:t>
            </a:r>
          </a:p>
          <a:p>
            <a:pPr marL="0" indent="0"/>
            <a:r>
              <a:rPr lang="en-US" sz="2100" dirty="0">
                <a:solidFill>
                  <a:schemeClr val="bg1"/>
                </a:solidFill>
                <a:highlight>
                  <a:srgbClr val="0872B5"/>
                </a:highlight>
              </a:rPr>
              <a:t>Stakeholder Mapping: </a:t>
            </a:r>
            <a:r>
              <a:rPr lang="en-US" sz="2100" dirty="0"/>
              <a:t>Identify and engage with local government officials, business leaders, nonprofit organizations, and coalitions that have an interest in community development. Attend public meetings or forums to stay informed about local policies, grants, and opportunities.</a:t>
            </a:r>
          </a:p>
          <a:p>
            <a:pPr marL="0" indent="0"/>
            <a:r>
              <a:rPr lang="en-US" sz="2100" dirty="0">
                <a:solidFill>
                  <a:schemeClr val="bg1"/>
                </a:solidFill>
                <a:highlight>
                  <a:srgbClr val="0872B5"/>
                </a:highlight>
              </a:rPr>
              <a:t>Collaborative Partnerships: </a:t>
            </a:r>
            <a:r>
              <a:rPr lang="en-US" sz="2100" dirty="0"/>
              <a:t>Look for ways to partner with local nonprofits, government initiatives, or businesses with aligned interests. For example, a local chamber of commerce, unemployment departments, or cultural organizations could provide resources or co-host events.</a:t>
            </a:r>
          </a:p>
          <a:p>
            <a:pPr marL="0" indent="0"/>
            <a:r>
              <a:rPr lang="en-US" sz="2100" dirty="0">
                <a:solidFill>
                  <a:schemeClr val="bg1"/>
                </a:solidFill>
                <a:highlight>
                  <a:srgbClr val="0872B5"/>
                </a:highlight>
              </a:rPr>
              <a:t>Policy and Advocacy: </a:t>
            </a:r>
            <a:r>
              <a:rPr lang="en-US" sz="2100" dirty="0"/>
              <a:t>Stay informed about policies that impact your community (e.g., employment policies and economic development plans). Engage in advocacy to help shape policies that support inclusive and equitable community development.</a:t>
            </a:r>
          </a:p>
          <a:p>
            <a:pPr marL="0" indent="0"/>
            <a:endParaRPr lang="en-IE" sz="2100" dirty="0"/>
          </a:p>
        </p:txBody>
      </p:sp>
      <p:grpSp>
        <p:nvGrpSpPr>
          <p:cNvPr id="4" name="Group 3">
            <a:extLst>
              <a:ext uri="{FF2B5EF4-FFF2-40B4-BE49-F238E27FC236}">
                <a16:creationId xmlns:a16="http://schemas.microsoft.com/office/drawing/2014/main" id="{ED2EE4F4-1CD3-979E-0E3D-DD3D56F44B6E}"/>
              </a:ext>
            </a:extLst>
          </p:cNvPr>
          <p:cNvGrpSpPr/>
          <p:nvPr/>
        </p:nvGrpSpPr>
        <p:grpSpPr>
          <a:xfrm>
            <a:off x="620326" y="439900"/>
            <a:ext cx="858044" cy="803654"/>
            <a:chOff x="1016000" y="1137920"/>
            <a:chExt cx="1016000" cy="1016000"/>
          </a:xfrm>
        </p:grpSpPr>
        <p:sp>
          <p:nvSpPr>
            <p:cNvPr id="5" name="Oval 4">
              <a:extLst>
                <a:ext uri="{FF2B5EF4-FFF2-40B4-BE49-F238E27FC236}">
                  <a16:creationId xmlns:a16="http://schemas.microsoft.com/office/drawing/2014/main" id="{B82649CE-4784-68D3-4EFE-64106A0E692F}"/>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7E423AC6-B8AA-494F-FC5C-50DD13FDA79D}"/>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02</a:t>
              </a:r>
            </a:p>
          </p:txBody>
        </p:sp>
      </p:grpSp>
      <p:sp>
        <p:nvSpPr>
          <p:cNvPr id="7" name="Text Placeholder 2">
            <a:extLst>
              <a:ext uri="{FF2B5EF4-FFF2-40B4-BE49-F238E27FC236}">
                <a16:creationId xmlns:a16="http://schemas.microsoft.com/office/drawing/2014/main" id="{56516273-6936-8AB5-8EC7-968F58125EFF}"/>
              </a:ext>
            </a:extLst>
          </p:cNvPr>
          <p:cNvSpPr txBox="1">
            <a:spLocks/>
          </p:cNvSpPr>
          <p:nvPr/>
        </p:nvSpPr>
        <p:spPr>
          <a:xfrm>
            <a:off x="1596763" y="508155"/>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800" dirty="0">
                <a:solidFill>
                  <a:srgbClr val="D11C5F"/>
                </a:solidFill>
              </a:rPr>
              <a:t>How? </a:t>
            </a:r>
            <a:r>
              <a:rPr lang="en-US" sz="2600" b="0" dirty="0">
                <a:solidFill>
                  <a:srgbClr val="0872B5"/>
                </a:solidFill>
              </a:rPr>
              <a:t>Business, Government, &amp; Nonprofit Sector(s) and Coalitions </a:t>
            </a:r>
            <a:r>
              <a:rPr lang="en-US" sz="2600" dirty="0">
                <a:solidFill>
                  <a:srgbClr val="0872B5"/>
                </a:solidFill>
              </a:rPr>
              <a:t>Layer 2</a:t>
            </a:r>
            <a:endParaRPr lang="en-IE" sz="2600" dirty="0">
              <a:solidFill>
                <a:srgbClr val="0872B5"/>
              </a:solidFill>
            </a:endParaRPr>
          </a:p>
        </p:txBody>
      </p:sp>
    </p:spTree>
    <p:extLst>
      <p:ext uri="{BB962C8B-B14F-4D97-AF65-F5344CB8AC3E}">
        <p14:creationId xmlns:p14="http://schemas.microsoft.com/office/powerpoint/2010/main" val="30236157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08E1FC-5192-48B8-08EB-050394016A1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B0FACA5-9340-4C2A-4A36-D3CC84CA72E6}"/>
              </a:ext>
            </a:extLst>
          </p:cNvPr>
          <p:cNvSpPr>
            <a:spLocks noGrp="1"/>
          </p:cNvSpPr>
          <p:nvPr>
            <p:ph type="body" sz="quarter" idx="18"/>
          </p:nvPr>
        </p:nvSpPr>
        <p:spPr>
          <a:xfrm>
            <a:off x="798380" y="1760383"/>
            <a:ext cx="7386395" cy="3849918"/>
          </a:xfrm>
        </p:spPr>
        <p:txBody>
          <a:bodyPr/>
          <a:lstStyle/>
          <a:p>
            <a:pPr algn="l">
              <a:lnSpc>
                <a:spcPts val="1725"/>
              </a:lnSpc>
              <a:spcAft>
                <a:spcPts val="375"/>
              </a:spcAft>
              <a:buFont typeface="Arial" panose="020B0604020202020204" pitchFamily="34" charset="0"/>
              <a:buChar char="•"/>
            </a:pPr>
            <a:r>
              <a:rPr lang="en-US" sz="2200" b="1" dirty="0"/>
              <a:t>Local policies and plans </a:t>
            </a:r>
            <a:r>
              <a:rPr lang="en-US" sz="2200" dirty="0"/>
              <a:t>can either enable or hinder healthier, more inclusive communities. Engaging community members in policy discussions ensures that these frameworks support equitable access to resources and opportunities.</a:t>
            </a:r>
          </a:p>
          <a:p>
            <a:pPr algn="l">
              <a:lnSpc>
                <a:spcPts val="1725"/>
              </a:lnSpc>
              <a:spcAft>
                <a:spcPts val="375"/>
              </a:spcAft>
              <a:buFont typeface="Arial" panose="020B0604020202020204" pitchFamily="34" charset="0"/>
              <a:buChar char="•"/>
            </a:pPr>
            <a:r>
              <a:rPr lang="en-US" sz="2200" b="1" dirty="0"/>
              <a:t>Existing programs </a:t>
            </a:r>
            <a:r>
              <a:rPr lang="en-US" sz="2200" dirty="0"/>
              <a:t>provide a valuable foundation for advocacy efforts, helping to shape supportive policies and build momentum for more inclusive, health-focused community environments.</a:t>
            </a:r>
          </a:p>
          <a:p>
            <a:pPr algn="l">
              <a:lnSpc>
                <a:spcPts val="1725"/>
              </a:lnSpc>
              <a:spcAft>
                <a:spcPts val="375"/>
              </a:spcAft>
              <a:buFont typeface="Arial" panose="020B0604020202020204" pitchFamily="34" charset="0"/>
              <a:buChar char="•"/>
            </a:pPr>
            <a:r>
              <a:rPr lang="en-US" sz="2200" dirty="0"/>
              <a:t>Engaging communities in shaping </a:t>
            </a:r>
            <a:r>
              <a:rPr lang="en-US" sz="2200" b="1" dirty="0"/>
              <a:t>local and regional systems</a:t>
            </a:r>
            <a:r>
              <a:rPr lang="en-US" sz="2200" dirty="0"/>
              <a:t>—such as criminal justice, education, transportation, healthcare, housing, parks/recreation, and food systems—promotes inclusivity by addressing root causes of exclusivity. Through collaborative decision-making and equitable access to resources, communities can create integrated, comprehensive, and sustainable solutions that reflect diverse voices and needs.</a:t>
            </a:r>
            <a:endParaRPr lang="en-IE" sz="2200" dirty="0"/>
          </a:p>
        </p:txBody>
      </p:sp>
      <p:sp>
        <p:nvSpPr>
          <p:cNvPr id="8" name="TextBox 7">
            <a:extLst>
              <a:ext uri="{FF2B5EF4-FFF2-40B4-BE49-F238E27FC236}">
                <a16:creationId xmlns:a16="http://schemas.microsoft.com/office/drawing/2014/main" id="{5BF685C2-30B0-A411-E14E-BE9AB72D3E1A}"/>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grpSp>
        <p:nvGrpSpPr>
          <p:cNvPr id="7" name="Group 6">
            <a:extLst>
              <a:ext uri="{FF2B5EF4-FFF2-40B4-BE49-F238E27FC236}">
                <a16:creationId xmlns:a16="http://schemas.microsoft.com/office/drawing/2014/main" id="{0640B405-6C55-5A47-6FA4-AAACB5603B80}"/>
              </a:ext>
            </a:extLst>
          </p:cNvPr>
          <p:cNvGrpSpPr/>
          <p:nvPr/>
        </p:nvGrpSpPr>
        <p:grpSpPr>
          <a:xfrm>
            <a:off x="609600" y="498853"/>
            <a:ext cx="858044" cy="803654"/>
            <a:chOff x="1016000" y="1137920"/>
            <a:chExt cx="1016000" cy="1016000"/>
          </a:xfrm>
        </p:grpSpPr>
        <p:sp>
          <p:nvSpPr>
            <p:cNvPr id="9" name="Oval 8">
              <a:extLst>
                <a:ext uri="{FF2B5EF4-FFF2-40B4-BE49-F238E27FC236}">
                  <a16:creationId xmlns:a16="http://schemas.microsoft.com/office/drawing/2014/main" id="{690CB738-162F-2E11-880F-B7090682C82D}"/>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6EAACF0-8622-3357-0879-675E84B2DC8C}"/>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03</a:t>
              </a:r>
            </a:p>
          </p:txBody>
        </p:sp>
      </p:grpSp>
      <p:sp>
        <p:nvSpPr>
          <p:cNvPr id="15" name="Text Placeholder 2">
            <a:extLst>
              <a:ext uri="{FF2B5EF4-FFF2-40B4-BE49-F238E27FC236}">
                <a16:creationId xmlns:a16="http://schemas.microsoft.com/office/drawing/2014/main" id="{99C7558F-DAAD-5FE3-9A04-30962EDCE6BC}"/>
              </a:ext>
            </a:extLst>
          </p:cNvPr>
          <p:cNvSpPr>
            <a:spLocks noGrp="1"/>
          </p:cNvSpPr>
          <p:nvPr>
            <p:ph type="body" sz="quarter" idx="16"/>
          </p:nvPr>
        </p:nvSpPr>
        <p:spPr>
          <a:xfrm>
            <a:off x="1596763" y="508155"/>
            <a:ext cx="11016578" cy="803654"/>
          </a:xfrm>
        </p:spPr>
        <p:txBody>
          <a:bodyPr anchor="ctr"/>
          <a:lstStyle/>
          <a:p>
            <a:r>
              <a:rPr lang="en-US" sz="2800" dirty="0">
                <a:solidFill>
                  <a:srgbClr val="D11C5F"/>
                </a:solidFill>
              </a:rPr>
              <a:t>Community Context: </a:t>
            </a:r>
            <a:r>
              <a:rPr lang="en-US" sz="2800" b="0" i="0" dirty="0">
                <a:solidFill>
                  <a:srgbClr val="0872B5"/>
                </a:solidFill>
                <a:effectLst/>
              </a:rPr>
              <a:t>Programs, Policies, Plans, &amp; Systems </a:t>
            </a:r>
            <a:r>
              <a:rPr lang="en-US" sz="2800" dirty="0">
                <a:solidFill>
                  <a:srgbClr val="0872B5"/>
                </a:solidFill>
              </a:rPr>
              <a:t>Layer 3</a:t>
            </a:r>
            <a:endParaRPr lang="en-IE" sz="2800" dirty="0">
              <a:solidFill>
                <a:srgbClr val="0872B5"/>
              </a:solidFill>
            </a:endParaRPr>
          </a:p>
        </p:txBody>
      </p:sp>
      <p:pic>
        <p:nvPicPr>
          <p:cNvPr id="21" name="Picture 20" descr="A group of people in a circle&#10;&#10;AI-generated content may be incorrect.">
            <a:extLst>
              <a:ext uri="{FF2B5EF4-FFF2-40B4-BE49-F238E27FC236}">
                <a16:creationId xmlns:a16="http://schemas.microsoft.com/office/drawing/2014/main" id="{46DCCE4E-00D4-8387-B1F6-593CE6BC360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93326" y="1956735"/>
            <a:ext cx="3688969" cy="3691854"/>
          </a:xfrm>
          <a:prstGeom prst="rect">
            <a:avLst/>
          </a:prstGeom>
        </p:spPr>
      </p:pic>
    </p:spTree>
    <p:extLst>
      <p:ext uri="{BB962C8B-B14F-4D97-AF65-F5344CB8AC3E}">
        <p14:creationId xmlns:p14="http://schemas.microsoft.com/office/powerpoint/2010/main" val="428302013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099033-B1EB-0899-125D-7DD6B437856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0B30E7C-CA5E-3CC0-3816-B8E1F14115BC}"/>
              </a:ext>
            </a:extLst>
          </p:cNvPr>
          <p:cNvSpPr>
            <a:spLocks noGrp="1"/>
          </p:cNvSpPr>
          <p:nvPr>
            <p:ph type="body" sz="quarter" idx="18"/>
          </p:nvPr>
        </p:nvSpPr>
        <p:spPr>
          <a:xfrm>
            <a:off x="798381" y="1239088"/>
            <a:ext cx="11097784" cy="3849918"/>
          </a:xfrm>
        </p:spPr>
        <p:txBody>
          <a:bodyPr/>
          <a:lstStyle/>
          <a:p>
            <a:pPr marL="0" indent="0"/>
            <a:r>
              <a:rPr lang="en-US" sz="2100" dirty="0"/>
              <a:t>This layer covers the existing frameworks, plans, and systems that are in place to address community needs. SMEs need to assess how these structures operate and how they can align their initiatives with or enhance existing systems.</a:t>
            </a:r>
          </a:p>
          <a:p>
            <a:pPr marL="0" indent="0"/>
            <a:r>
              <a:rPr lang="en-US" sz="2100" b="1" dirty="0">
                <a:solidFill>
                  <a:srgbClr val="D11C5F"/>
                </a:solidFill>
              </a:rPr>
              <a:t>Collaborate with Existing Systems:</a:t>
            </a:r>
            <a:r>
              <a:rPr lang="en-US" sz="2100" dirty="0">
                <a:solidFill>
                  <a:srgbClr val="D11C5F"/>
                </a:solidFill>
              </a:rPr>
              <a:t> </a:t>
            </a:r>
            <a:r>
              <a:rPr lang="en-US" sz="2100" dirty="0"/>
              <a:t>Work within or alongside existing frameworks to enhance or amplify community goals. This could include contributing to local health and wellness programs or educational workshops. If current policies don’t fully support inclusivity, work with stakeholders to advocate for policy changes that benefit underrepresented groups.</a:t>
            </a:r>
          </a:p>
          <a:p>
            <a:pPr marL="0" indent="0"/>
            <a:r>
              <a:rPr lang="en-US" sz="2100" dirty="0">
                <a:solidFill>
                  <a:schemeClr val="bg1"/>
                </a:solidFill>
                <a:highlight>
                  <a:srgbClr val="0872B5"/>
                </a:highlight>
              </a:rPr>
              <a:t>Policy Review: </a:t>
            </a:r>
            <a:r>
              <a:rPr lang="en-US" sz="2100" dirty="0"/>
              <a:t>Study existing local government policies, community integration or inclusivity plans, or social services to understand their goals and shortcomings. Review documents like community development plans or annual reports from local government and nonprofits.</a:t>
            </a:r>
          </a:p>
          <a:p>
            <a:pPr marL="0" indent="0"/>
            <a:r>
              <a:rPr lang="en-US" sz="2100" dirty="0">
                <a:solidFill>
                  <a:schemeClr val="bg1"/>
                </a:solidFill>
                <a:highlight>
                  <a:srgbClr val="0872B5"/>
                </a:highlight>
              </a:rPr>
              <a:t>Community Programs Inventory: </a:t>
            </a:r>
            <a:r>
              <a:rPr lang="en-US" sz="2100" dirty="0"/>
              <a:t>Identify and evaluate local programs that support </a:t>
            </a:r>
            <a:r>
              <a:rPr lang="en-US" sz="2100" dirty="0" err="1"/>
              <a:t>incusion</a:t>
            </a:r>
            <a:r>
              <a:rPr lang="en-US" sz="2100" dirty="0"/>
              <a:t>, health, education, social services, or cultural preservation. Understand where the gaps are and how your SME can complement or enhance these efforts.</a:t>
            </a:r>
          </a:p>
          <a:p>
            <a:pPr marL="0" indent="0"/>
            <a:r>
              <a:rPr lang="en-US" sz="2100" dirty="0">
                <a:solidFill>
                  <a:schemeClr val="bg1"/>
                </a:solidFill>
                <a:highlight>
                  <a:srgbClr val="0872B5"/>
                </a:highlight>
              </a:rPr>
              <a:t>Evaluate Barriers to Access: </a:t>
            </a:r>
            <a:r>
              <a:rPr lang="en-US" sz="2100" dirty="0"/>
              <a:t>Consider systemic barriers that may prevent certain groups from accessing services (e.g., language barriers, or lack of outreach in underserved communities).</a:t>
            </a:r>
            <a:endParaRPr lang="en-IE" sz="2100" dirty="0"/>
          </a:p>
        </p:txBody>
      </p:sp>
      <p:grpSp>
        <p:nvGrpSpPr>
          <p:cNvPr id="4" name="Group 3">
            <a:extLst>
              <a:ext uri="{FF2B5EF4-FFF2-40B4-BE49-F238E27FC236}">
                <a16:creationId xmlns:a16="http://schemas.microsoft.com/office/drawing/2014/main" id="{2AEC8944-0FF6-A6D2-6585-38D423D4711E}"/>
              </a:ext>
            </a:extLst>
          </p:cNvPr>
          <p:cNvGrpSpPr/>
          <p:nvPr/>
        </p:nvGrpSpPr>
        <p:grpSpPr>
          <a:xfrm>
            <a:off x="620326" y="382054"/>
            <a:ext cx="858044" cy="803654"/>
            <a:chOff x="1016000" y="1137920"/>
            <a:chExt cx="1016000" cy="1016000"/>
          </a:xfrm>
        </p:grpSpPr>
        <p:sp>
          <p:nvSpPr>
            <p:cNvPr id="5" name="Oval 4">
              <a:extLst>
                <a:ext uri="{FF2B5EF4-FFF2-40B4-BE49-F238E27FC236}">
                  <a16:creationId xmlns:a16="http://schemas.microsoft.com/office/drawing/2014/main" id="{097CC5BD-A351-9F66-816B-1240117E855E}"/>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C1757AE-044D-276E-0A1B-F5ED602533D4}"/>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03</a:t>
              </a:r>
            </a:p>
          </p:txBody>
        </p:sp>
      </p:grpSp>
      <p:sp>
        <p:nvSpPr>
          <p:cNvPr id="7" name="Text Placeholder 2">
            <a:extLst>
              <a:ext uri="{FF2B5EF4-FFF2-40B4-BE49-F238E27FC236}">
                <a16:creationId xmlns:a16="http://schemas.microsoft.com/office/drawing/2014/main" id="{25A4FB62-2EE6-C93A-9985-4C371353D1FC}"/>
              </a:ext>
            </a:extLst>
          </p:cNvPr>
          <p:cNvSpPr txBox="1">
            <a:spLocks/>
          </p:cNvSpPr>
          <p:nvPr/>
        </p:nvSpPr>
        <p:spPr>
          <a:xfrm>
            <a:off x="1596763" y="435434"/>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800" dirty="0">
                <a:solidFill>
                  <a:srgbClr val="D11C5F"/>
                </a:solidFill>
              </a:rPr>
              <a:t>How? </a:t>
            </a:r>
            <a:r>
              <a:rPr lang="en-US" sz="2400" b="0" i="0" dirty="0">
                <a:solidFill>
                  <a:srgbClr val="0872B5"/>
                </a:solidFill>
                <a:effectLst/>
              </a:rPr>
              <a:t>Programs, Policies, Plans, &amp; Systems </a:t>
            </a:r>
            <a:r>
              <a:rPr lang="en-US" sz="2400" dirty="0">
                <a:solidFill>
                  <a:srgbClr val="0872B5"/>
                </a:solidFill>
              </a:rPr>
              <a:t>Layer 3</a:t>
            </a:r>
            <a:endParaRPr lang="en-IE" sz="2600" dirty="0">
              <a:solidFill>
                <a:srgbClr val="0872B5"/>
              </a:solidFill>
            </a:endParaRPr>
          </a:p>
        </p:txBody>
      </p:sp>
    </p:spTree>
    <p:extLst>
      <p:ext uri="{BB962C8B-B14F-4D97-AF65-F5344CB8AC3E}">
        <p14:creationId xmlns:p14="http://schemas.microsoft.com/office/powerpoint/2010/main" val="21351361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30B4B2-03D6-924B-D6FC-3BB4633B2851}"/>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2FBABD3-91B0-CCED-3BED-38E9903067A9}"/>
              </a:ext>
            </a:extLst>
          </p:cNvPr>
          <p:cNvSpPr>
            <a:spLocks noGrp="1"/>
          </p:cNvSpPr>
          <p:nvPr>
            <p:ph type="body" sz="quarter" idx="18"/>
          </p:nvPr>
        </p:nvSpPr>
        <p:spPr>
          <a:xfrm>
            <a:off x="798380" y="1356971"/>
            <a:ext cx="8202185" cy="3849918"/>
          </a:xfrm>
        </p:spPr>
        <p:txBody>
          <a:bodyPr/>
          <a:lstStyle/>
          <a:p>
            <a:pPr algn="l">
              <a:lnSpc>
                <a:spcPts val="2850"/>
              </a:lnSpc>
              <a:spcAft>
                <a:spcPts val="750"/>
              </a:spcAft>
            </a:pPr>
            <a:r>
              <a:rPr lang="en-US" sz="2200" b="1" dirty="0">
                <a:solidFill>
                  <a:srgbClr val="D11C5F"/>
                </a:solidFill>
              </a:rPr>
              <a:t>Resources, Environments, and Location</a:t>
            </a:r>
          </a:p>
          <a:p>
            <a:pPr algn="l">
              <a:lnSpc>
                <a:spcPts val="1725"/>
              </a:lnSpc>
              <a:spcAft>
                <a:spcPts val="375"/>
              </a:spcAft>
              <a:buFont typeface="Arial" panose="020B0604020202020204" pitchFamily="34" charset="0"/>
              <a:buChar char="•"/>
            </a:pPr>
            <a:r>
              <a:rPr lang="en-US" sz="2200" b="1" dirty="0"/>
              <a:t>Existing resources </a:t>
            </a:r>
            <a:r>
              <a:rPr lang="en-US" sz="2200" dirty="0"/>
              <a:t>may be used to strategically leveraged to secure financial and in-kind support and investments from local foundations, corporations, governments, and other key stakeholders which, in turn, can complement and accelerate inclusive community engagement and positive change efforts.</a:t>
            </a:r>
          </a:p>
          <a:p>
            <a:pPr algn="l">
              <a:lnSpc>
                <a:spcPts val="1725"/>
              </a:lnSpc>
              <a:spcAft>
                <a:spcPts val="375"/>
              </a:spcAft>
              <a:buFont typeface="Arial" panose="020B0604020202020204" pitchFamily="34" charset="0"/>
              <a:buChar char="•"/>
            </a:pPr>
            <a:r>
              <a:rPr lang="en-US" sz="2200" b="1" dirty="0"/>
              <a:t>Built and natural environments </a:t>
            </a:r>
            <a:r>
              <a:rPr lang="en-US" sz="2200" dirty="0"/>
              <a:t>present valuable opportunities and can be barriers to inclusive community engagement. It is important for SMEs to </a:t>
            </a:r>
            <a:r>
              <a:rPr lang="en-US" sz="2200" dirty="0" err="1"/>
              <a:t>recognise</a:t>
            </a:r>
            <a:r>
              <a:rPr lang="en-US" sz="2200" dirty="0"/>
              <a:t> how the different environments in their communities can promote or hinder inclusive communities</a:t>
            </a:r>
          </a:p>
          <a:p>
            <a:pPr algn="l">
              <a:lnSpc>
                <a:spcPts val="1725"/>
              </a:lnSpc>
              <a:spcAft>
                <a:spcPts val="375"/>
              </a:spcAft>
              <a:buFont typeface="Arial" panose="020B0604020202020204" pitchFamily="34" charset="0"/>
              <a:buChar char="•"/>
            </a:pPr>
            <a:r>
              <a:rPr lang="en-US" sz="2200" b="1" dirty="0"/>
              <a:t>Geographic location </a:t>
            </a:r>
            <a:r>
              <a:rPr lang="en-US" sz="2200" dirty="0"/>
              <a:t>plays a crucial and unique role in shaping inclusive communities. Different environments offer their own unique opportunities and challenges for achieving goals. For example, a community with a winter climate will require different strategies than one in a temperate climate. A cafe could offer warm, local foods e.g., ‘Soup Sunday’ or ‘Warm Up Wednesday’, ensuring that vulnerable groups, such as the elderly or low-income families, have access to nutritious food during harsh weather.</a:t>
            </a:r>
          </a:p>
          <a:p>
            <a:pPr algn="l">
              <a:lnSpc>
                <a:spcPts val="1725"/>
              </a:lnSpc>
              <a:spcAft>
                <a:spcPts val="1125"/>
              </a:spcAft>
            </a:pPr>
            <a:r>
              <a:rPr lang="en-US" sz="2200" dirty="0"/>
              <a:t> </a:t>
            </a:r>
          </a:p>
        </p:txBody>
      </p:sp>
      <p:sp>
        <p:nvSpPr>
          <p:cNvPr id="8" name="TextBox 7">
            <a:extLst>
              <a:ext uri="{FF2B5EF4-FFF2-40B4-BE49-F238E27FC236}">
                <a16:creationId xmlns:a16="http://schemas.microsoft.com/office/drawing/2014/main" id="{9E6A99C6-C5DC-10B5-00FF-9EE9F6AAF42C}"/>
              </a:ext>
            </a:extLst>
          </p:cNvPr>
          <p:cNvSpPr txBox="1"/>
          <p:nvPr/>
        </p:nvSpPr>
        <p:spPr>
          <a:xfrm>
            <a:off x="3361765" y="6335713"/>
            <a:ext cx="60960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https://healthyplacesbydesign.org/community-context/</a:t>
            </a:r>
            <a:r>
              <a:rPr lang="en-IE" dirty="0">
                <a:solidFill>
                  <a:schemeClr val="bg1"/>
                </a:solidFill>
              </a:rPr>
              <a:t> </a:t>
            </a:r>
          </a:p>
        </p:txBody>
      </p:sp>
      <p:grpSp>
        <p:nvGrpSpPr>
          <p:cNvPr id="7" name="Group 6">
            <a:extLst>
              <a:ext uri="{FF2B5EF4-FFF2-40B4-BE49-F238E27FC236}">
                <a16:creationId xmlns:a16="http://schemas.microsoft.com/office/drawing/2014/main" id="{D6A8DA1D-889C-F9E3-2604-A2B93A5C57B1}"/>
              </a:ext>
            </a:extLst>
          </p:cNvPr>
          <p:cNvGrpSpPr/>
          <p:nvPr/>
        </p:nvGrpSpPr>
        <p:grpSpPr>
          <a:xfrm>
            <a:off x="609600" y="498853"/>
            <a:ext cx="858044" cy="803654"/>
            <a:chOff x="1016000" y="1137920"/>
            <a:chExt cx="1016000" cy="1016000"/>
          </a:xfrm>
        </p:grpSpPr>
        <p:sp>
          <p:nvSpPr>
            <p:cNvPr id="9" name="Oval 8">
              <a:extLst>
                <a:ext uri="{FF2B5EF4-FFF2-40B4-BE49-F238E27FC236}">
                  <a16:creationId xmlns:a16="http://schemas.microsoft.com/office/drawing/2014/main" id="{6C723B50-B959-482D-DE3C-FD2F60481F86}"/>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54E011DD-6E81-FFF7-06FC-82A26F0E031D}"/>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04</a:t>
              </a:r>
            </a:p>
          </p:txBody>
        </p:sp>
      </p:grpSp>
      <p:sp>
        <p:nvSpPr>
          <p:cNvPr id="6" name="Text Placeholder 2">
            <a:extLst>
              <a:ext uri="{FF2B5EF4-FFF2-40B4-BE49-F238E27FC236}">
                <a16:creationId xmlns:a16="http://schemas.microsoft.com/office/drawing/2014/main" id="{DB7DF5F5-7BBA-42CE-21EA-FF45524049C2}"/>
              </a:ext>
            </a:extLst>
          </p:cNvPr>
          <p:cNvSpPr>
            <a:spLocks noGrp="1"/>
          </p:cNvSpPr>
          <p:nvPr>
            <p:ph type="body" sz="quarter" idx="16"/>
          </p:nvPr>
        </p:nvSpPr>
        <p:spPr>
          <a:xfrm>
            <a:off x="1596763" y="508155"/>
            <a:ext cx="11016578" cy="803654"/>
          </a:xfrm>
        </p:spPr>
        <p:txBody>
          <a:bodyPr anchor="ctr"/>
          <a:lstStyle/>
          <a:p>
            <a:r>
              <a:rPr lang="en-US" sz="2800" dirty="0">
                <a:solidFill>
                  <a:srgbClr val="D11C5F"/>
                </a:solidFill>
              </a:rPr>
              <a:t>Community Context: </a:t>
            </a:r>
            <a:r>
              <a:rPr lang="en-US" sz="2800" b="0" i="0" dirty="0">
                <a:solidFill>
                  <a:srgbClr val="0872B5"/>
                </a:solidFill>
                <a:effectLst/>
              </a:rPr>
              <a:t>Resources, Environments, and Location </a:t>
            </a:r>
            <a:r>
              <a:rPr lang="en-US" sz="2800" dirty="0">
                <a:solidFill>
                  <a:srgbClr val="0872B5"/>
                </a:solidFill>
              </a:rPr>
              <a:t>Layer 4</a:t>
            </a:r>
            <a:endParaRPr lang="en-IE" sz="2800" dirty="0">
              <a:solidFill>
                <a:srgbClr val="0872B5"/>
              </a:solidFill>
            </a:endParaRPr>
          </a:p>
        </p:txBody>
      </p:sp>
      <p:pic>
        <p:nvPicPr>
          <p:cNvPr id="12" name="Picture 11" descr="A green planet with leaves growing out of it&#10;&#10;AI-generated content may be incorrect.">
            <a:extLst>
              <a:ext uri="{FF2B5EF4-FFF2-40B4-BE49-F238E27FC236}">
                <a16:creationId xmlns:a16="http://schemas.microsoft.com/office/drawing/2014/main" id="{9FA0FB48-B272-ECE5-D0D7-4F57A603509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627354" y="1506071"/>
            <a:ext cx="4812954" cy="5082988"/>
          </a:xfrm>
          <a:prstGeom prst="rect">
            <a:avLst/>
          </a:prstGeom>
        </p:spPr>
      </p:pic>
    </p:spTree>
    <p:extLst>
      <p:ext uri="{BB962C8B-B14F-4D97-AF65-F5344CB8AC3E}">
        <p14:creationId xmlns:p14="http://schemas.microsoft.com/office/powerpoint/2010/main" val="903714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This module is designed to provide a comprehensive understanding of inclusive community engagement ensuring that every voice is heard and respected. </a:t>
            </a:r>
          </a:p>
          <a:p>
            <a:pPr marL="0" indent="0"/>
            <a:r>
              <a:rPr lang="en-US" sz="1800" dirty="0"/>
              <a:t>Part 1: Explore the Principles: Shared Values, Representation, Accessibility, Transparency, Respect, and Empowerment.</a:t>
            </a:r>
          </a:p>
          <a:p>
            <a:pPr marL="0" indent="0"/>
            <a:r>
              <a:rPr lang="en-US" sz="1800" dirty="0"/>
              <a:t>Part 2: Identify diverse community layers—residents, culture, sectors, and resources. Develop strategies encourage participation, and build community pride.</a:t>
            </a:r>
          </a:p>
          <a:p>
            <a:pPr marL="0" indent="0"/>
            <a:r>
              <a:rPr lang="en-US" sz="1800" dirty="0"/>
              <a:t>Part 3: Create shared value by integrating diverse perspectives, mobilizing collective action.</a:t>
            </a:r>
          </a:p>
          <a:p>
            <a:pPr marL="0" indent="0"/>
            <a:r>
              <a:rPr lang="en-US" sz="1800" dirty="0"/>
              <a:t>Part 4: Build engagement teams, refine strategies, and facilitate inclusive conversations that ensure all voices are heard.</a:t>
            </a:r>
          </a:p>
          <a:p>
            <a:pPr marL="0" indent="0"/>
            <a:r>
              <a:rPr lang="en-US" sz="1800" dirty="0"/>
              <a:t>Part 5: Learn to design a sustainable Community Engagement Framework with clear objectives, stakeholder involvement, and measurable outcomes, ensuring long-term impact and adaptability.</a:t>
            </a:r>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6</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Understand &amp; Engage Your Community: Foundations for Inclusive Impact.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ea typeface="Calibri" panose="020F0502020204030204" pitchFamily="34" charset="0"/>
                <a:cs typeface="Times New Roman" panose="02020603050405020304" pitchFamily="18" charset="0"/>
              </a:rPr>
              <a:t>Prepare for an Effective Community Engagement Framework: Step-by-Step Guide. </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5071968"/>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kern="0" dirty="0">
                <a:solidFill>
                  <a:srgbClr val="083F59"/>
                </a:solidFill>
                <a:effectLst/>
                <a:ea typeface="Calibri" panose="020F0502020204030204" pitchFamily="34" charset="0"/>
              </a:rPr>
              <a:t>Create a Community Engagement Framework &amp; Develop a Collaborative Action Plan</a:t>
            </a:r>
            <a:br>
              <a:rPr lang="en-US" sz="1900" b="1" kern="0" dirty="0">
                <a:solidFill>
                  <a:srgbClr val="083F59"/>
                </a:solidFill>
                <a:effectLst/>
                <a:ea typeface="Calibri" panose="020F0502020204030204" pitchFamily="34" charset="0"/>
              </a:rPr>
            </a:br>
            <a:endParaRPr lang="en-US" sz="19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7" y="3078057"/>
            <a:ext cx="3979590" cy="923330"/>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Ensuring Inclusive Engagement through Shared Value and Community Empowerment. </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solidFill>
                  <a:srgbClr val="083F59"/>
                </a:solidFill>
                <a:effectLst/>
                <a:ea typeface="Calibri" panose="020F0502020204030204" pitchFamily="34" charset="0"/>
                <a:cs typeface="Times New Roman" panose="02020603050405020304" pitchFamily="18" charset="0"/>
              </a:rPr>
              <a:t>Foundations of Inclusive Community Engagement: Principles, Practices, and Benefits</a:t>
            </a:r>
            <a:endParaRPr lang="en-US" sz="19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Inclusive Community Engagement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91804" y="1816889"/>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9D611-2ADB-81C2-E6B9-43405E2C896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2A518C2-C903-F3CF-BA77-E9C0535B8050}"/>
              </a:ext>
            </a:extLst>
          </p:cNvPr>
          <p:cNvSpPr>
            <a:spLocks noGrp="1"/>
          </p:cNvSpPr>
          <p:nvPr>
            <p:ph type="body" sz="quarter" idx="18"/>
          </p:nvPr>
        </p:nvSpPr>
        <p:spPr>
          <a:xfrm>
            <a:off x="798381" y="1239088"/>
            <a:ext cx="8002719" cy="3849918"/>
          </a:xfrm>
        </p:spPr>
        <p:txBody>
          <a:bodyPr/>
          <a:lstStyle/>
          <a:p>
            <a:pPr marL="0" indent="0"/>
            <a:r>
              <a:rPr lang="en-US" sz="2100" dirty="0"/>
              <a:t>This layer deals with the physical and environmental aspects of the community, including geographic location, infrastructure, and natural resources. An SME should understand the environmental factors that influence how the community interacts with resources and services.</a:t>
            </a:r>
          </a:p>
          <a:p>
            <a:pPr marL="0" indent="0"/>
            <a:r>
              <a:rPr lang="en-US" sz="2100" b="1" dirty="0">
                <a:solidFill>
                  <a:srgbClr val="D11C5F"/>
                </a:solidFill>
              </a:rPr>
              <a:t>Address Access Issues &amp; Implement Sustainable Practices:</a:t>
            </a:r>
            <a:r>
              <a:rPr lang="en-US" sz="2100" dirty="0">
                <a:solidFill>
                  <a:srgbClr val="D11C5F"/>
                </a:solidFill>
              </a:rPr>
              <a:t> </a:t>
            </a:r>
            <a:r>
              <a:rPr lang="en-US" sz="2100" dirty="0"/>
              <a:t>Implement solutions to overcome physical accessibility barriers especially for those with a disability or living in a remote location. Consider environmental sustainability in your projects (e.g., energy-efficient design, using local or eco-friendly products in fundraising events) to align with broader community goals.</a:t>
            </a:r>
          </a:p>
          <a:p>
            <a:pPr marL="0" indent="0"/>
            <a:r>
              <a:rPr lang="en-US" sz="2100" dirty="0">
                <a:solidFill>
                  <a:schemeClr val="bg1"/>
                </a:solidFill>
                <a:highlight>
                  <a:srgbClr val="0872B5"/>
                </a:highlight>
              </a:rPr>
              <a:t>Geographic Analysis: </a:t>
            </a:r>
            <a:r>
              <a:rPr lang="en-US" sz="2100" dirty="0"/>
              <a:t>Assess the community's geographic challenges and opportunities (e.g., If a cafe is located in a rural village with limited public transport access, they might partner with local ride-sharing companies to offer discounts or offer a shuttle service to ensure community members from more remote areas can reach them easily.</a:t>
            </a:r>
          </a:p>
        </p:txBody>
      </p:sp>
      <p:grpSp>
        <p:nvGrpSpPr>
          <p:cNvPr id="4" name="Group 3">
            <a:extLst>
              <a:ext uri="{FF2B5EF4-FFF2-40B4-BE49-F238E27FC236}">
                <a16:creationId xmlns:a16="http://schemas.microsoft.com/office/drawing/2014/main" id="{B8677B26-B9E4-F67F-ED9F-BBCCC93D79D9}"/>
              </a:ext>
            </a:extLst>
          </p:cNvPr>
          <p:cNvGrpSpPr/>
          <p:nvPr/>
        </p:nvGrpSpPr>
        <p:grpSpPr>
          <a:xfrm>
            <a:off x="620326" y="382054"/>
            <a:ext cx="858044" cy="803654"/>
            <a:chOff x="1016000" y="1137920"/>
            <a:chExt cx="1016000" cy="1016000"/>
          </a:xfrm>
        </p:grpSpPr>
        <p:sp>
          <p:nvSpPr>
            <p:cNvPr id="5" name="Oval 4">
              <a:extLst>
                <a:ext uri="{FF2B5EF4-FFF2-40B4-BE49-F238E27FC236}">
                  <a16:creationId xmlns:a16="http://schemas.microsoft.com/office/drawing/2014/main" id="{8352175F-D45B-6456-1A98-EC17694BFC88}"/>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671C61F-0A6B-8C7B-F944-C6FA3FB0926C}"/>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04</a:t>
              </a:r>
            </a:p>
          </p:txBody>
        </p:sp>
      </p:grpSp>
      <p:sp>
        <p:nvSpPr>
          <p:cNvPr id="7" name="Text Placeholder 2">
            <a:extLst>
              <a:ext uri="{FF2B5EF4-FFF2-40B4-BE49-F238E27FC236}">
                <a16:creationId xmlns:a16="http://schemas.microsoft.com/office/drawing/2014/main" id="{91967F38-B342-F818-11D8-031DC7B9F176}"/>
              </a:ext>
            </a:extLst>
          </p:cNvPr>
          <p:cNvSpPr txBox="1">
            <a:spLocks/>
          </p:cNvSpPr>
          <p:nvPr/>
        </p:nvSpPr>
        <p:spPr>
          <a:xfrm>
            <a:off x="1596763" y="435434"/>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800">
                <a:solidFill>
                  <a:srgbClr val="D11C5F"/>
                </a:solidFill>
              </a:rPr>
              <a:t>How? </a:t>
            </a:r>
            <a:r>
              <a:rPr lang="en-US" sz="2400" b="0" i="0">
                <a:solidFill>
                  <a:srgbClr val="0872B5"/>
                </a:solidFill>
                <a:effectLst/>
              </a:rPr>
              <a:t>Resources, Environments, and Location </a:t>
            </a:r>
            <a:r>
              <a:rPr lang="en-US" sz="2400">
                <a:solidFill>
                  <a:srgbClr val="0872B5"/>
                </a:solidFill>
              </a:rPr>
              <a:t>Layer 4</a:t>
            </a:r>
            <a:endParaRPr lang="en-IE" sz="2600" dirty="0">
              <a:solidFill>
                <a:srgbClr val="0872B5"/>
              </a:solidFill>
            </a:endParaRPr>
          </a:p>
        </p:txBody>
      </p:sp>
      <p:pic>
        <p:nvPicPr>
          <p:cNvPr id="8" name="Picture 7">
            <a:extLst>
              <a:ext uri="{FF2B5EF4-FFF2-40B4-BE49-F238E27FC236}">
                <a16:creationId xmlns:a16="http://schemas.microsoft.com/office/drawing/2014/main" id="{4E269198-71F5-09A2-22B7-743F16E8BAE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01100" y="1906818"/>
            <a:ext cx="2923921" cy="4381500"/>
          </a:xfrm>
          <a:prstGeom prst="rect">
            <a:avLst/>
          </a:prstGeom>
        </p:spPr>
      </p:pic>
    </p:spTree>
    <p:extLst>
      <p:ext uri="{BB962C8B-B14F-4D97-AF65-F5344CB8AC3E}">
        <p14:creationId xmlns:p14="http://schemas.microsoft.com/office/powerpoint/2010/main" val="19270404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D5F56B-2E95-9B0E-AA03-5C87FD649000}"/>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CA93D40-B526-03CD-CE7F-F6AB11D94DF6}"/>
              </a:ext>
            </a:extLst>
          </p:cNvPr>
          <p:cNvSpPr>
            <a:spLocks noGrp="1"/>
          </p:cNvSpPr>
          <p:nvPr>
            <p:ph type="body" sz="quarter" idx="18"/>
          </p:nvPr>
        </p:nvSpPr>
        <p:spPr>
          <a:xfrm>
            <a:off x="798381" y="1239088"/>
            <a:ext cx="10155369" cy="3849918"/>
          </a:xfrm>
        </p:spPr>
        <p:txBody>
          <a:bodyPr/>
          <a:lstStyle/>
          <a:p>
            <a:pPr marL="0" indent="0"/>
            <a:r>
              <a:rPr lang="en-US" sz="2100" dirty="0">
                <a:solidFill>
                  <a:schemeClr val="bg1"/>
                </a:solidFill>
                <a:highlight>
                  <a:srgbClr val="0872B5"/>
                </a:highlight>
              </a:rPr>
              <a:t>Resource Mapping: </a:t>
            </a:r>
            <a:r>
              <a:rPr lang="en-US" sz="2100" dirty="0"/>
              <a:t>Identify key resources available in the community, such as local food sources, community spaces, or transportation options. </a:t>
            </a:r>
            <a:r>
              <a:rPr lang="en-US" sz="2100" dirty="0" err="1"/>
              <a:t>Recognise</a:t>
            </a:r>
            <a:r>
              <a:rPr lang="en-US" sz="2100" dirty="0"/>
              <a:t> areas where resources are scarce and may require additional support or innovation.</a:t>
            </a:r>
          </a:p>
          <a:p>
            <a:pPr marL="0" indent="0"/>
            <a:r>
              <a:rPr lang="en-US" sz="2100" dirty="0">
                <a:solidFill>
                  <a:srgbClr val="D11C5F"/>
                </a:solidFill>
              </a:rPr>
              <a:t>Example; </a:t>
            </a:r>
            <a:r>
              <a:rPr lang="en-US" sz="2100" dirty="0"/>
              <a:t>a cafe can prioritize sourcing ingredients from local farms or food producers to not only support the local economy but also ensure freshness and sustainability. This might include offering dishes that use seasonal, locally grown produce, promoting a “farm-to-table” approach. It could collaborate with local community centers or businesses to host events such as cooking classes or small cultural performances, further embedding themselves in the fabric of the community.</a:t>
            </a:r>
          </a:p>
          <a:p>
            <a:pPr marL="0" indent="0"/>
            <a:r>
              <a:rPr lang="en-US" sz="2100" dirty="0">
                <a:solidFill>
                  <a:schemeClr val="bg1"/>
                </a:solidFill>
                <a:highlight>
                  <a:srgbClr val="0872B5"/>
                </a:highlight>
              </a:rPr>
              <a:t>Environmental Design: </a:t>
            </a:r>
            <a:r>
              <a:rPr lang="en-US" sz="2100" dirty="0"/>
              <a:t>Consider how the physical environment can impact inclusivity—whether that means ensuring wheelchair access, creating welcoming spaces for all, or offering transportation to those who are geographically isolated.</a:t>
            </a:r>
          </a:p>
          <a:p>
            <a:pPr marL="0" indent="0"/>
            <a:r>
              <a:rPr lang="en-US" sz="2100" dirty="0">
                <a:solidFill>
                  <a:srgbClr val="D11C5F"/>
                </a:solidFill>
              </a:rPr>
              <a:t>Example; </a:t>
            </a:r>
            <a:r>
              <a:rPr lang="en-US" sz="2100" dirty="0"/>
              <a:t>Create a welcoming, comfortable environment with adjustable lighting, diverse seating options, and clear, simple signage to accommodate people with different needs, such as those with visual impairments or mobility challenges</a:t>
            </a:r>
            <a:r>
              <a:rPr lang="en-US" sz="1600" dirty="0"/>
              <a:t>.</a:t>
            </a:r>
            <a:endParaRPr lang="en-IE" sz="2100" dirty="0"/>
          </a:p>
        </p:txBody>
      </p:sp>
      <p:grpSp>
        <p:nvGrpSpPr>
          <p:cNvPr id="4" name="Group 3">
            <a:extLst>
              <a:ext uri="{FF2B5EF4-FFF2-40B4-BE49-F238E27FC236}">
                <a16:creationId xmlns:a16="http://schemas.microsoft.com/office/drawing/2014/main" id="{693179F0-A7B4-11D6-7CE6-EB32D05F9586}"/>
              </a:ext>
            </a:extLst>
          </p:cNvPr>
          <p:cNvGrpSpPr/>
          <p:nvPr/>
        </p:nvGrpSpPr>
        <p:grpSpPr>
          <a:xfrm>
            <a:off x="620326" y="382054"/>
            <a:ext cx="858044" cy="803654"/>
            <a:chOff x="1016000" y="1137920"/>
            <a:chExt cx="1016000" cy="1016000"/>
          </a:xfrm>
        </p:grpSpPr>
        <p:sp>
          <p:nvSpPr>
            <p:cNvPr id="5" name="Oval 4">
              <a:extLst>
                <a:ext uri="{FF2B5EF4-FFF2-40B4-BE49-F238E27FC236}">
                  <a16:creationId xmlns:a16="http://schemas.microsoft.com/office/drawing/2014/main" id="{F11018AA-935B-E01D-073B-CFD08CD1029B}"/>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A08EB1EE-6CF0-5E75-3C4F-E512F3D1250D}"/>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04</a:t>
              </a:r>
            </a:p>
          </p:txBody>
        </p:sp>
      </p:grpSp>
      <p:sp>
        <p:nvSpPr>
          <p:cNvPr id="7" name="Text Placeholder 2">
            <a:extLst>
              <a:ext uri="{FF2B5EF4-FFF2-40B4-BE49-F238E27FC236}">
                <a16:creationId xmlns:a16="http://schemas.microsoft.com/office/drawing/2014/main" id="{DBCC8639-970B-388D-8080-ABC07444FAD6}"/>
              </a:ext>
            </a:extLst>
          </p:cNvPr>
          <p:cNvSpPr txBox="1">
            <a:spLocks/>
          </p:cNvSpPr>
          <p:nvPr/>
        </p:nvSpPr>
        <p:spPr>
          <a:xfrm>
            <a:off x="1596763" y="435434"/>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800" dirty="0">
                <a:solidFill>
                  <a:srgbClr val="D11C5F"/>
                </a:solidFill>
              </a:rPr>
              <a:t>How? </a:t>
            </a:r>
            <a:r>
              <a:rPr lang="en-US" sz="2400" b="0" i="0" dirty="0">
                <a:solidFill>
                  <a:srgbClr val="0872B5"/>
                </a:solidFill>
                <a:effectLst/>
              </a:rPr>
              <a:t>Resources, Environments, and Location </a:t>
            </a:r>
            <a:r>
              <a:rPr lang="en-US" sz="2400" dirty="0">
                <a:solidFill>
                  <a:srgbClr val="0872B5"/>
                </a:solidFill>
              </a:rPr>
              <a:t>Layer 4</a:t>
            </a:r>
            <a:endParaRPr lang="en-IE" sz="2600" dirty="0">
              <a:solidFill>
                <a:srgbClr val="0872B5"/>
              </a:solidFill>
            </a:endParaRPr>
          </a:p>
        </p:txBody>
      </p:sp>
    </p:spTree>
    <p:extLst>
      <p:ext uri="{BB962C8B-B14F-4D97-AF65-F5344CB8AC3E}">
        <p14:creationId xmlns:p14="http://schemas.microsoft.com/office/powerpoint/2010/main" val="3091026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D5FB933-1797-4ADC-9226-107FA05EEEC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0EAEAEA-6B7A-1B74-7E6B-110067E2ADD0}"/>
              </a:ext>
            </a:extLst>
          </p:cNvPr>
          <p:cNvSpPr>
            <a:spLocks noGrp="1"/>
          </p:cNvSpPr>
          <p:nvPr>
            <p:ph type="body" sz="quarter" idx="18"/>
          </p:nvPr>
        </p:nvSpPr>
        <p:spPr>
          <a:xfrm>
            <a:off x="798381" y="1239088"/>
            <a:ext cx="10155369" cy="3849918"/>
          </a:xfrm>
        </p:spPr>
        <p:txBody>
          <a:bodyPr/>
          <a:lstStyle/>
          <a:p>
            <a:pPr marL="0" indent="0"/>
            <a:r>
              <a:rPr lang="en-US" sz="2100" dirty="0"/>
              <a:t>By approaching inclusive community engagement through these layered perspectives, an SME can design and implement strategies that are holistic, adaptable, and responsive to the diverse needs of the community.</a:t>
            </a:r>
          </a:p>
          <a:p>
            <a:pPr marL="0" indent="0"/>
            <a:r>
              <a:rPr lang="en-US" sz="2100" dirty="0">
                <a:solidFill>
                  <a:schemeClr val="bg1"/>
                </a:solidFill>
                <a:highlight>
                  <a:srgbClr val="D11C5F"/>
                </a:highlight>
              </a:rPr>
              <a:t>Data Collection &amp; Community Engagement: </a:t>
            </a:r>
            <a:r>
              <a:rPr lang="en-US" sz="2100" dirty="0"/>
              <a:t>Start by listening—engage directly with residents, local organizations, and government bodies to understand needs, challenges, and opportunities.</a:t>
            </a:r>
          </a:p>
          <a:p>
            <a:pPr marL="0" indent="0"/>
            <a:r>
              <a:rPr lang="en-US" sz="2100" dirty="0">
                <a:solidFill>
                  <a:schemeClr val="bg1"/>
                </a:solidFill>
                <a:highlight>
                  <a:srgbClr val="D11C5F"/>
                </a:highlight>
              </a:rPr>
              <a:t>Partnership Development: </a:t>
            </a:r>
            <a:r>
              <a:rPr lang="en-US" sz="2100" dirty="0"/>
              <a:t>Build relationships with stakeholders from business, government, nonprofits, and community coalitions to align efforts, share resources, and co-create impactful programs.</a:t>
            </a:r>
          </a:p>
          <a:p>
            <a:pPr marL="0" indent="0"/>
            <a:r>
              <a:rPr lang="en-US" sz="2100" dirty="0">
                <a:solidFill>
                  <a:schemeClr val="bg1"/>
                </a:solidFill>
                <a:highlight>
                  <a:srgbClr val="D11C5F"/>
                </a:highlight>
              </a:rPr>
              <a:t>Program Design &amp; Adaptation: </a:t>
            </a:r>
            <a:r>
              <a:rPr lang="en-US" sz="2100" dirty="0"/>
              <a:t>Develop programs that reflect the needs identified in each layer, focusing on inclusivity and removing barriers. These programs should be flexible enough to adapt to the community’s dynamic needs.</a:t>
            </a:r>
          </a:p>
          <a:p>
            <a:pPr marL="0" indent="0"/>
            <a:r>
              <a:rPr lang="en-US" sz="2100" dirty="0">
                <a:solidFill>
                  <a:schemeClr val="bg1"/>
                </a:solidFill>
                <a:highlight>
                  <a:srgbClr val="D11C5F"/>
                </a:highlight>
              </a:rPr>
              <a:t>Monitoring &amp; Feedback Loops: </a:t>
            </a:r>
            <a:r>
              <a:rPr lang="en-US" sz="2100" dirty="0"/>
              <a:t>Implement feedback mechanisms to continuously assess the effectiveness of your initiatives and adjust as needed to stay aligned with community goals and priorities.</a:t>
            </a:r>
            <a:endParaRPr lang="en-IE" sz="2100" dirty="0"/>
          </a:p>
        </p:txBody>
      </p:sp>
      <p:sp>
        <p:nvSpPr>
          <p:cNvPr id="7" name="Text Placeholder 2">
            <a:extLst>
              <a:ext uri="{FF2B5EF4-FFF2-40B4-BE49-F238E27FC236}">
                <a16:creationId xmlns:a16="http://schemas.microsoft.com/office/drawing/2014/main" id="{1CEC6EEB-814A-7FFC-1EC7-47177EE8799F}"/>
              </a:ext>
            </a:extLst>
          </p:cNvPr>
          <p:cNvSpPr txBox="1">
            <a:spLocks/>
          </p:cNvSpPr>
          <p:nvPr/>
        </p:nvSpPr>
        <p:spPr>
          <a:xfrm>
            <a:off x="798382" y="435434"/>
            <a:ext cx="1059523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800" dirty="0">
                <a:solidFill>
                  <a:srgbClr val="D11C5F"/>
                </a:solidFill>
              </a:rPr>
              <a:t>How to Integrate all Four Layers</a:t>
            </a:r>
            <a:endParaRPr lang="en-IE" sz="2600" dirty="0">
              <a:solidFill>
                <a:srgbClr val="0872B5"/>
              </a:solidFill>
            </a:endParaRPr>
          </a:p>
        </p:txBody>
      </p:sp>
    </p:spTree>
    <p:extLst>
      <p:ext uri="{BB962C8B-B14F-4D97-AF65-F5344CB8AC3E}">
        <p14:creationId xmlns:p14="http://schemas.microsoft.com/office/powerpoint/2010/main" val="37082686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E92F56-8A71-FBA7-6793-ABD308ADBBA1}"/>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9689AC56-0C27-EA29-C3EB-CDAE42B97AC3}"/>
              </a:ext>
            </a:extLst>
          </p:cNvPr>
          <p:cNvGraphicFramePr>
            <a:graphicFrameLocks noGrp="1"/>
          </p:cNvGraphicFramePr>
          <p:nvPr>
            <p:extLst>
              <p:ext uri="{D42A27DB-BD31-4B8C-83A1-F6EECF244321}">
                <p14:modId xmlns:p14="http://schemas.microsoft.com/office/powerpoint/2010/main" val="3295627869"/>
              </p:ext>
            </p:extLst>
          </p:nvPr>
        </p:nvGraphicFramePr>
        <p:xfrm>
          <a:off x="1533524" y="1492537"/>
          <a:ext cx="10149709" cy="4541520"/>
        </p:xfrm>
        <a:graphic>
          <a:graphicData uri="http://schemas.openxmlformats.org/drawingml/2006/table">
            <a:tbl>
              <a:tblPr firstRow="1" bandRow="1">
                <a:tableStyleId>{5C22544A-7EE6-4342-B048-85BDC9FD1C3A}</a:tableStyleId>
              </a:tblPr>
              <a:tblGrid>
                <a:gridCol w="5335761">
                  <a:extLst>
                    <a:ext uri="{9D8B030D-6E8A-4147-A177-3AD203B41FA5}">
                      <a16:colId xmlns:a16="http://schemas.microsoft.com/office/drawing/2014/main" val="4000155950"/>
                    </a:ext>
                  </a:extLst>
                </a:gridCol>
                <a:gridCol w="4813948">
                  <a:extLst>
                    <a:ext uri="{9D8B030D-6E8A-4147-A177-3AD203B41FA5}">
                      <a16:colId xmlns:a16="http://schemas.microsoft.com/office/drawing/2014/main" val="1639561040"/>
                    </a:ext>
                  </a:extLst>
                </a:gridCol>
              </a:tblGrid>
              <a:tr h="370840">
                <a:tc>
                  <a:txBody>
                    <a:bodyPr/>
                    <a:lstStyle/>
                    <a:p>
                      <a:pPr algn="ctr"/>
                      <a:r>
                        <a:rPr lang="en-IE" sz="2200" b="1" kern="1200" dirty="0">
                          <a:solidFill>
                            <a:schemeClr val="bg1"/>
                          </a:solidFill>
                          <a:latin typeface="+mn-lt"/>
                          <a:ea typeface="+mn-ea"/>
                          <a:cs typeface="+mn-cs"/>
                        </a:rPr>
                        <a:t>Discover the Layers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3F59"/>
                    </a:solidFill>
                  </a:tcPr>
                </a:tc>
                <a:tc>
                  <a:txBody>
                    <a:bodyPr/>
                    <a:lstStyle/>
                    <a:p>
                      <a:pPr algn="ctr"/>
                      <a:r>
                        <a:rPr lang="en-IE" sz="2200">
                          <a:solidFill>
                            <a:schemeClr val="bg1"/>
                          </a:solidFill>
                        </a:rPr>
                        <a:t>Shared Value</a:t>
                      </a:r>
                      <a:endParaRPr lang="en-IE" sz="2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3F59"/>
                    </a:solidFill>
                  </a:tcPr>
                </a:tc>
                <a:extLst>
                  <a:ext uri="{0D108BD9-81ED-4DB2-BD59-A6C34878D82A}">
                    <a16:rowId xmlns:a16="http://schemas.microsoft.com/office/drawing/2014/main" val="1437502822"/>
                  </a:ext>
                </a:extLst>
              </a:tr>
              <a:tr h="370840">
                <a:tc>
                  <a:txBody>
                    <a:bodyPr/>
                    <a:lstStyle/>
                    <a:p>
                      <a:pPr algn="l"/>
                      <a:r>
                        <a:rPr lang="en-US" sz="2400" b="1" kern="1200" dirty="0">
                          <a:solidFill>
                            <a:srgbClr val="D11C5F"/>
                          </a:solidFill>
                          <a:latin typeface="+mn-lt"/>
                          <a:ea typeface="+mn-ea"/>
                          <a:cs typeface="+mn-cs"/>
                        </a:rPr>
                        <a:t>People</a:t>
                      </a:r>
                    </a:p>
                    <a:p>
                      <a:pPr algn="l"/>
                      <a:r>
                        <a:rPr lang="en-US" sz="2000" i="1" kern="1200" dirty="0">
                          <a:solidFill>
                            <a:srgbClr val="D11C5F"/>
                          </a:solidFill>
                          <a:latin typeface="+mn-lt"/>
                          <a:ea typeface="+mn-ea"/>
                          <a:cs typeface="+mn-cs"/>
                        </a:rPr>
                        <a:t>Who makes up the community? </a:t>
                      </a:r>
                    </a:p>
                    <a:p>
                      <a:pPr algn="l"/>
                      <a:r>
                        <a:rPr lang="en-US" sz="2000" kern="1200" dirty="0">
                          <a:solidFill>
                            <a:srgbClr val="083F59"/>
                          </a:solidFill>
                          <a:latin typeface="+mn-lt"/>
                          <a:ea typeface="+mn-ea"/>
                          <a:cs typeface="+mn-cs"/>
                        </a:rPr>
                        <a:t>This includes different demographics, such as age groups, cultures, and underrepresented groups.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dirty="0">
                          <a:solidFill>
                            <a:srgbClr val="083F59"/>
                          </a:solidFill>
                        </a:rPr>
                        <a:t>A </a:t>
                      </a:r>
                      <a:r>
                        <a:rPr lang="en-US" sz="2000" b="1" dirty="0">
                          <a:solidFill>
                            <a:srgbClr val="083F59"/>
                          </a:solidFill>
                        </a:rPr>
                        <a:t>clothing shop </a:t>
                      </a:r>
                      <a:r>
                        <a:rPr lang="en-US" sz="2000" dirty="0">
                          <a:solidFill>
                            <a:srgbClr val="083F59"/>
                          </a:solidFill>
                        </a:rPr>
                        <a:t>might notice a large immigrant population and create products celebrating their cultural heritage.</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26103">
                <a:tc>
                  <a:txBody>
                    <a:bodyPr/>
                    <a:lstStyle/>
                    <a:p>
                      <a:pPr algn="l"/>
                      <a:r>
                        <a:rPr lang="en-IE" sz="2400" b="1" kern="1200" dirty="0">
                          <a:solidFill>
                            <a:srgbClr val="D11C5F"/>
                          </a:solidFill>
                          <a:latin typeface="+mn-lt"/>
                          <a:ea typeface="+mn-ea"/>
                          <a:cs typeface="+mn-cs"/>
                        </a:rPr>
                        <a:t>Needs and Challenges</a:t>
                      </a:r>
                    </a:p>
                    <a:p>
                      <a:pPr algn="l"/>
                      <a:r>
                        <a:rPr lang="en-US" sz="2000" i="1" kern="1200" dirty="0">
                          <a:solidFill>
                            <a:srgbClr val="D11C5F"/>
                          </a:solidFill>
                          <a:latin typeface="+mn-lt"/>
                          <a:ea typeface="+mn-ea"/>
                          <a:cs typeface="+mn-cs"/>
                        </a:rPr>
                        <a:t>What are the key issues people face? </a:t>
                      </a:r>
                    </a:p>
                    <a:p>
                      <a:pPr algn="l"/>
                      <a:r>
                        <a:rPr lang="en-US" sz="2000" dirty="0">
                          <a:solidFill>
                            <a:srgbClr val="083F59"/>
                          </a:solidFill>
                        </a:rPr>
                        <a:t>These could be economic struggles, a lack of resources, or limited opportunities.</a:t>
                      </a:r>
                      <a:endParaRPr lang="en-IE" sz="2000" b="1"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A </a:t>
                      </a:r>
                      <a:r>
                        <a:rPr lang="en-US" sz="2000" b="1" kern="1200" dirty="0">
                          <a:solidFill>
                            <a:srgbClr val="083F59"/>
                          </a:solidFill>
                          <a:latin typeface="+mn-lt"/>
                          <a:ea typeface="+mn-ea"/>
                          <a:cs typeface="+mn-cs"/>
                        </a:rPr>
                        <a:t>tech SME </a:t>
                      </a:r>
                      <a:r>
                        <a:rPr lang="en-US" sz="2000" kern="1200" dirty="0">
                          <a:solidFill>
                            <a:srgbClr val="083F59"/>
                          </a:solidFill>
                          <a:latin typeface="+mn-lt"/>
                          <a:ea typeface="+mn-ea"/>
                          <a:cs typeface="+mn-cs"/>
                        </a:rPr>
                        <a:t>might identify a digital literacy gap and offer free IT workshops for seniors.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r h="326103">
                <a:tc>
                  <a:txBody>
                    <a:bodyPr/>
                    <a:lstStyle/>
                    <a:p>
                      <a:pPr marL="0" algn="l" defTabSz="914400" rtl="0" eaLnBrk="1" latinLnBrk="0" hangingPunct="1"/>
                      <a:r>
                        <a:rPr lang="en-US" sz="2400" b="1" kern="1200" dirty="0">
                          <a:solidFill>
                            <a:srgbClr val="D11C5F"/>
                          </a:solidFill>
                          <a:latin typeface="+mn-lt"/>
                          <a:ea typeface="+mn-ea"/>
                          <a:cs typeface="+mn-cs"/>
                        </a:rPr>
                        <a:t>Strengths and Assets</a:t>
                      </a:r>
                    </a:p>
                    <a:p>
                      <a:pPr algn="l"/>
                      <a:r>
                        <a:rPr lang="en-US" sz="2000" i="1" kern="1200" dirty="0">
                          <a:solidFill>
                            <a:srgbClr val="D11C5F"/>
                          </a:solidFill>
                          <a:latin typeface="+mn-lt"/>
                          <a:ea typeface="+mn-ea"/>
                          <a:cs typeface="+mn-cs"/>
                        </a:rPr>
                        <a:t>What makes the community unique? </a:t>
                      </a:r>
                    </a:p>
                    <a:p>
                      <a:pPr algn="l"/>
                      <a:r>
                        <a:rPr lang="en-US" sz="2000" b="0" dirty="0">
                          <a:solidFill>
                            <a:srgbClr val="083F59"/>
                          </a:solidFill>
                        </a:rPr>
                        <a:t>This could include traditions, talents, or local resources.</a:t>
                      </a:r>
                      <a:endParaRPr lang="en-IE" sz="2000" b="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A </a:t>
                      </a:r>
                      <a:r>
                        <a:rPr lang="en-US" sz="2000" b="1" kern="1200" dirty="0">
                          <a:solidFill>
                            <a:srgbClr val="083F59"/>
                          </a:solidFill>
                          <a:latin typeface="+mn-lt"/>
                          <a:ea typeface="+mn-ea"/>
                          <a:cs typeface="+mn-cs"/>
                        </a:rPr>
                        <a:t>bakery</a:t>
                      </a:r>
                      <a:r>
                        <a:rPr lang="en-US" sz="2000" kern="1200" dirty="0">
                          <a:solidFill>
                            <a:srgbClr val="083F59"/>
                          </a:solidFill>
                          <a:latin typeface="+mn-lt"/>
                          <a:ea typeface="+mn-ea"/>
                          <a:cs typeface="+mn-cs"/>
                        </a:rPr>
                        <a:t> might partner with local farmers to use fresh, seasonal ingredients, strengthening the local economy.</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867334859"/>
                  </a:ext>
                </a:extLst>
              </a:tr>
            </a:tbl>
          </a:graphicData>
        </a:graphic>
      </p:graphicFrame>
      <p:sp>
        <p:nvSpPr>
          <p:cNvPr id="4" name="Text Placeholder 2">
            <a:extLst>
              <a:ext uri="{FF2B5EF4-FFF2-40B4-BE49-F238E27FC236}">
                <a16:creationId xmlns:a16="http://schemas.microsoft.com/office/drawing/2014/main" id="{63617907-AC4E-1031-A064-31EB3D284F35}"/>
              </a:ext>
            </a:extLst>
          </p:cNvPr>
          <p:cNvSpPr>
            <a:spLocks noGrp="1"/>
          </p:cNvSpPr>
          <p:nvPr>
            <p:ph type="body" sz="quarter" idx="16"/>
          </p:nvPr>
        </p:nvSpPr>
        <p:spPr>
          <a:xfrm>
            <a:off x="532755" y="412463"/>
            <a:ext cx="10595237" cy="803654"/>
          </a:xfrm>
        </p:spPr>
        <p:txBody>
          <a:bodyPr/>
          <a:lstStyle/>
          <a:p>
            <a:pPr>
              <a:lnSpc>
                <a:spcPct val="100000"/>
              </a:lnSpc>
              <a:spcBef>
                <a:spcPts val="0"/>
              </a:spcBef>
            </a:pPr>
            <a:r>
              <a:rPr lang="en-US" sz="3200" b="0" dirty="0">
                <a:solidFill>
                  <a:srgbClr val="0872B5"/>
                </a:solidFill>
              </a:rPr>
              <a:t>What Makes a Community Context – </a:t>
            </a:r>
            <a:r>
              <a:rPr lang="en-US" sz="3200" b="0" dirty="0">
                <a:solidFill>
                  <a:srgbClr val="D11C5F"/>
                </a:solidFill>
              </a:rPr>
              <a:t>Unfold the Layers to…</a:t>
            </a:r>
          </a:p>
          <a:p>
            <a:pPr>
              <a:lnSpc>
                <a:spcPct val="100000"/>
              </a:lnSpc>
              <a:spcBef>
                <a:spcPts val="0"/>
              </a:spcBef>
            </a:pPr>
            <a:r>
              <a:rPr lang="en-US" sz="2800" b="0" dirty="0">
                <a:solidFill>
                  <a:srgbClr val="083F59"/>
                </a:solidFill>
              </a:rPr>
              <a:t>Integrate with Company Goals &amp; Values to Create Shared Value</a:t>
            </a:r>
          </a:p>
        </p:txBody>
      </p:sp>
      <p:pic>
        <p:nvPicPr>
          <p:cNvPr id="3" name="Graphic 2" descr="Group of people with solid fill">
            <a:extLst>
              <a:ext uri="{FF2B5EF4-FFF2-40B4-BE49-F238E27FC236}">
                <a16:creationId xmlns:a16="http://schemas.microsoft.com/office/drawing/2014/main" id="{61651BDF-8461-4D6A-07D7-82A42A73876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767" y="2105025"/>
            <a:ext cx="914400" cy="914400"/>
          </a:xfrm>
          <a:prstGeom prst="rect">
            <a:avLst/>
          </a:prstGeom>
        </p:spPr>
      </p:pic>
      <p:pic>
        <p:nvPicPr>
          <p:cNvPr id="6" name="Graphic 5" descr="Worried face with solid fill with solid fill">
            <a:extLst>
              <a:ext uri="{FF2B5EF4-FFF2-40B4-BE49-F238E27FC236}">
                <a16:creationId xmlns:a16="http://schemas.microsoft.com/office/drawing/2014/main" id="{D498737F-CBA6-5F07-5049-80CDD247BFD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8767" y="3448050"/>
            <a:ext cx="914400" cy="914400"/>
          </a:xfrm>
          <a:prstGeom prst="rect">
            <a:avLst/>
          </a:prstGeom>
        </p:spPr>
      </p:pic>
      <p:pic>
        <p:nvPicPr>
          <p:cNvPr id="8" name="Graphic 7" descr="Bar graph with upward trend with solid fill">
            <a:extLst>
              <a:ext uri="{FF2B5EF4-FFF2-40B4-BE49-F238E27FC236}">
                <a16:creationId xmlns:a16="http://schemas.microsoft.com/office/drawing/2014/main" id="{4F73B098-6EE8-DC9D-75FA-34DB0E93376D}"/>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08767" y="4686300"/>
            <a:ext cx="914400" cy="914400"/>
          </a:xfrm>
          <a:prstGeom prst="rect">
            <a:avLst/>
          </a:prstGeom>
        </p:spPr>
      </p:pic>
    </p:spTree>
    <p:extLst>
      <p:ext uri="{BB962C8B-B14F-4D97-AF65-F5344CB8AC3E}">
        <p14:creationId xmlns:p14="http://schemas.microsoft.com/office/powerpoint/2010/main" val="201771630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4EECAC-8C0F-3A54-0504-8F64C488DF75}"/>
            </a:ext>
          </a:extLst>
        </p:cNvPr>
        <p:cNvGrpSpPr/>
        <p:nvPr/>
      </p:nvGrpSpPr>
      <p:grpSpPr>
        <a:xfrm>
          <a:off x="0" y="0"/>
          <a:ext cx="0" cy="0"/>
          <a:chOff x="0" y="0"/>
          <a:chExt cx="0" cy="0"/>
        </a:xfrm>
      </p:grpSpPr>
      <p:graphicFrame>
        <p:nvGraphicFramePr>
          <p:cNvPr id="10" name="Table 9">
            <a:extLst>
              <a:ext uri="{FF2B5EF4-FFF2-40B4-BE49-F238E27FC236}">
                <a16:creationId xmlns:a16="http://schemas.microsoft.com/office/drawing/2014/main" id="{958A6783-5DC8-EBAE-6803-AEAD14D7A8C6}"/>
              </a:ext>
            </a:extLst>
          </p:cNvPr>
          <p:cNvGraphicFramePr>
            <a:graphicFrameLocks noGrp="1"/>
          </p:cNvGraphicFramePr>
          <p:nvPr>
            <p:extLst>
              <p:ext uri="{D42A27DB-BD31-4B8C-83A1-F6EECF244321}">
                <p14:modId xmlns:p14="http://schemas.microsoft.com/office/powerpoint/2010/main" val="1854539699"/>
              </p:ext>
            </p:extLst>
          </p:nvPr>
        </p:nvGraphicFramePr>
        <p:xfrm>
          <a:off x="1533524" y="1645285"/>
          <a:ext cx="10149709" cy="3779520"/>
        </p:xfrm>
        <a:graphic>
          <a:graphicData uri="http://schemas.openxmlformats.org/drawingml/2006/table">
            <a:tbl>
              <a:tblPr firstRow="1" bandRow="1">
                <a:tableStyleId>{5C22544A-7EE6-4342-B048-85BDC9FD1C3A}</a:tableStyleId>
              </a:tblPr>
              <a:tblGrid>
                <a:gridCol w="5335761">
                  <a:extLst>
                    <a:ext uri="{9D8B030D-6E8A-4147-A177-3AD203B41FA5}">
                      <a16:colId xmlns:a16="http://schemas.microsoft.com/office/drawing/2014/main" val="4000155950"/>
                    </a:ext>
                  </a:extLst>
                </a:gridCol>
                <a:gridCol w="4813948">
                  <a:extLst>
                    <a:ext uri="{9D8B030D-6E8A-4147-A177-3AD203B41FA5}">
                      <a16:colId xmlns:a16="http://schemas.microsoft.com/office/drawing/2014/main" val="1639561040"/>
                    </a:ext>
                  </a:extLst>
                </a:gridCol>
              </a:tblGrid>
              <a:tr h="339377">
                <a:tc>
                  <a:txBody>
                    <a:bodyPr/>
                    <a:lstStyle/>
                    <a:p>
                      <a:pPr algn="ctr"/>
                      <a:r>
                        <a:rPr lang="en-IE" sz="2200" b="1" kern="1200" dirty="0">
                          <a:solidFill>
                            <a:schemeClr val="bg1"/>
                          </a:solidFill>
                          <a:latin typeface="+mn-lt"/>
                          <a:ea typeface="+mn-ea"/>
                          <a:cs typeface="+mn-cs"/>
                        </a:rPr>
                        <a:t>Discover the Layers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3F59"/>
                    </a:solidFill>
                  </a:tcPr>
                </a:tc>
                <a:tc>
                  <a:txBody>
                    <a:bodyPr/>
                    <a:lstStyle/>
                    <a:p>
                      <a:pPr algn="ctr"/>
                      <a:r>
                        <a:rPr lang="en-IE" sz="2200">
                          <a:solidFill>
                            <a:schemeClr val="bg1"/>
                          </a:solidFill>
                        </a:rPr>
                        <a:t>Shared Value</a:t>
                      </a:r>
                      <a:endParaRPr lang="en-IE" sz="2200" dirty="0">
                        <a:solidFill>
                          <a:schemeClr val="bg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3F59"/>
                    </a:solidFill>
                  </a:tcPr>
                </a:tc>
                <a:extLst>
                  <a:ext uri="{0D108BD9-81ED-4DB2-BD59-A6C34878D82A}">
                    <a16:rowId xmlns:a16="http://schemas.microsoft.com/office/drawing/2014/main" val="1437502822"/>
                  </a:ext>
                </a:extLst>
              </a:tr>
              <a:tr h="370840">
                <a:tc>
                  <a:txBody>
                    <a:bodyPr/>
                    <a:lstStyle/>
                    <a:p>
                      <a:pPr algn="l"/>
                      <a:r>
                        <a:rPr lang="en-US" sz="2400" b="1" kern="1200" dirty="0">
                          <a:solidFill>
                            <a:srgbClr val="D11C5F"/>
                          </a:solidFill>
                          <a:latin typeface="+mn-lt"/>
                          <a:ea typeface="+mn-ea"/>
                          <a:cs typeface="+mn-cs"/>
                        </a:rPr>
                        <a:t>Spaces and Structures</a:t>
                      </a:r>
                    </a:p>
                    <a:p>
                      <a:pPr algn="l"/>
                      <a:r>
                        <a:rPr lang="en-US" sz="2000" i="1" kern="1200" dirty="0">
                          <a:solidFill>
                            <a:srgbClr val="D11C5F"/>
                          </a:solidFill>
                          <a:latin typeface="+mn-lt"/>
                          <a:ea typeface="+mn-ea"/>
                          <a:cs typeface="+mn-cs"/>
                        </a:rPr>
                        <a:t>What physical, green or digital spaces bring people together? </a:t>
                      </a:r>
                    </a:p>
                    <a:p>
                      <a:pPr algn="l"/>
                      <a:r>
                        <a:rPr lang="en-US" sz="2000" kern="1200" dirty="0">
                          <a:solidFill>
                            <a:srgbClr val="083F59"/>
                          </a:solidFill>
                          <a:latin typeface="+mn-lt"/>
                          <a:ea typeface="+mn-ea"/>
                          <a:cs typeface="+mn-cs"/>
                        </a:rPr>
                        <a:t>These include schools, community </a:t>
                      </a:r>
                      <a:r>
                        <a:rPr lang="en-US" sz="2000" kern="1200" dirty="0" err="1">
                          <a:solidFill>
                            <a:srgbClr val="083F59"/>
                          </a:solidFill>
                          <a:latin typeface="+mn-lt"/>
                          <a:ea typeface="+mn-ea"/>
                          <a:cs typeface="+mn-cs"/>
                        </a:rPr>
                        <a:t>centres</a:t>
                      </a:r>
                      <a:r>
                        <a:rPr lang="en-US" sz="2000" kern="1200" dirty="0">
                          <a:solidFill>
                            <a:srgbClr val="083F59"/>
                          </a:solidFill>
                          <a:latin typeface="+mn-lt"/>
                          <a:ea typeface="+mn-ea"/>
                          <a:cs typeface="+mn-cs"/>
                        </a:rPr>
                        <a:t>, parks, markets, and online forums.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dirty="0">
                          <a:solidFill>
                            <a:srgbClr val="083F59"/>
                          </a:solidFill>
                        </a:rPr>
                        <a:t>An SME could </a:t>
                      </a:r>
                      <a:r>
                        <a:rPr lang="en-US" sz="2000" b="1" dirty="0">
                          <a:solidFill>
                            <a:srgbClr val="083F59"/>
                          </a:solidFill>
                        </a:rPr>
                        <a:t>sponsor events </a:t>
                      </a:r>
                      <a:r>
                        <a:rPr lang="en-US" sz="2000" dirty="0">
                          <a:solidFill>
                            <a:srgbClr val="083F59"/>
                          </a:solidFill>
                        </a:rPr>
                        <a:t>at a local park or use social media to engage people in community conversations.</a:t>
                      </a:r>
                      <a:endParaRPr lang="en-IE" sz="2000" dirty="0">
                        <a:solidFill>
                          <a:srgbClr val="083F59"/>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752819383"/>
                  </a:ext>
                </a:extLst>
              </a:tr>
              <a:tr h="326103">
                <a:tc>
                  <a:txBody>
                    <a:bodyPr/>
                    <a:lstStyle/>
                    <a:p>
                      <a:pPr algn="l"/>
                      <a:r>
                        <a:rPr lang="en-IE" sz="2400" b="1" kern="1200" dirty="0">
                          <a:solidFill>
                            <a:srgbClr val="D11C5F"/>
                          </a:solidFill>
                          <a:latin typeface="+mn-lt"/>
                          <a:ea typeface="+mn-ea"/>
                          <a:cs typeface="+mn-cs"/>
                        </a:rPr>
                        <a:t>Culture and History</a:t>
                      </a:r>
                    </a:p>
                    <a:p>
                      <a:pPr algn="l"/>
                      <a:r>
                        <a:rPr lang="en-US" sz="2000" i="1" kern="1200" dirty="0">
                          <a:solidFill>
                            <a:srgbClr val="D11C5F"/>
                          </a:solidFill>
                          <a:latin typeface="+mn-lt"/>
                          <a:ea typeface="+mn-ea"/>
                          <a:cs typeface="+mn-cs"/>
                        </a:rPr>
                        <a:t>What stories and traditions shape the community’s identity?</a:t>
                      </a:r>
                    </a:p>
                    <a:p>
                      <a:pPr algn="l"/>
                      <a:r>
                        <a:rPr lang="en-US" sz="2000" kern="1200" dirty="0">
                          <a:solidFill>
                            <a:srgbClr val="083F59"/>
                          </a:solidFill>
                          <a:latin typeface="+mn-lt"/>
                          <a:ea typeface="+mn-ea"/>
                          <a:cs typeface="+mn-cs"/>
                        </a:rPr>
                        <a:t>These could include famous monuments, myths, traditions or famous people.</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342900" indent="-342900" algn="l">
                        <a:buFont typeface="Wingdings" panose="05000000000000000000" pitchFamily="2" charset="2"/>
                        <a:buChar char="v"/>
                      </a:pPr>
                      <a:r>
                        <a:rPr lang="en-US" sz="2000" kern="1200" dirty="0">
                          <a:solidFill>
                            <a:srgbClr val="083F59"/>
                          </a:solidFill>
                          <a:latin typeface="+mn-lt"/>
                          <a:ea typeface="+mn-ea"/>
                          <a:cs typeface="+mn-cs"/>
                        </a:rPr>
                        <a:t>A business in a </a:t>
                      </a:r>
                      <a:r>
                        <a:rPr lang="en-US" sz="2000" b="1" kern="1200" dirty="0">
                          <a:solidFill>
                            <a:srgbClr val="083F59"/>
                          </a:solidFill>
                          <a:latin typeface="+mn-lt"/>
                          <a:ea typeface="+mn-ea"/>
                          <a:cs typeface="+mn-cs"/>
                        </a:rPr>
                        <a:t>historic neighborhood </a:t>
                      </a:r>
                      <a:r>
                        <a:rPr lang="en-US" sz="2000" kern="1200" dirty="0">
                          <a:solidFill>
                            <a:srgbClr val="083F59"/>
                          </a:solidFill>
                          <a:latin typeface="+mn-lt"/>
                          <a:ea typeface="+mn-ea"/>
                          <a:cs typeface="+mn-cs"/>
                        </a:rPr>
                        <a:t>might create events that celebrate local heritage or people, such as walking tours or storytelling nights.</a:t>
                      </a:r>
                      <a:endParaRPr lang="en-IE" sz="2000" kern="1200" dirty="0">
                        <a:solidFill>
                          <a:srgbClr val="083F59"/>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90752749"/>
                  </a:ext>
                </a:extLst>
              </a:tr>
            </a:tbl>
          </a:graphicData>
        </a:graphic>
      </p:graphicFrame>
      <p:sp>
        <p:nvSpPr>
          <p:cNvPr id="4" name="Text Placeholder 2">
            <a:extLst>
              <a:ext uri="{FF2B5EF4-FFF2-40B4-BE49-F238E27FC236}">
                <a16:creationId xmlns:a16="http://schemas.microsoft.com/office/drawing/2014/main" id="{C9AC7091-0667-BB63-B7C5-FABB0CBE7623}"/>
              </a:ext>
            </a:extLst>
          </p:cNvPr>
          <p:cNvSpPr>
            <a:spLocks noGrp="1"/>
          </p:cNvSpPr>
          <p:nvPr>
            <p:ph type="body" sz="quarter" idx="16"/>
          </p:nvPr>
        </p:nvSpPr>
        <p:spPr>
          <a:xfrm>
            <a:off x="532755" y="412463"/>
            <a:ext cx="10595237" cy="803654"/>
          </a:xfrm>
        </p:spPr>
        <p:txBody>
          <a:bodyPr/>
          <a:lstStyle/>
          <a:p>
            <a:pPr>
              <a:lnSpc>
                <a:spcPct val="100000"/>
              </a:lnSpc>
              <a:spcBef>
                <a:spcPts val="0"/>
              </a:spcBef>
            </a:pPr>
            <a:r>
              <a:rPr lang="en-US" sz="3200" b="0" dirty="0">
                <a:solidFill>
                  <a:srgbClr val="0872B5"/>
                </a:solidFill>
              </a:rPr>
              <a:t>What Makes a Community Context – </a:t>
            </a:r>
            <a:r>
              <a:rPr lang="en-US" sz="3200" b="0" dirty="0">
                <a:solidFill>
                  <a:srgbClr val="D11C5F"/>
                </a:solidFill>
              </a:rPr>
              <a:t>Unfold the Layers to…</a:t>
            </a:r>
          </a:p>
          <a:p>
            <a:pPr>
              <a:lnSpc>
                <a:spcPct val="100000"/>
              </a:lnSpc>
              <a:spcBef>
                <a:spcPts val="0"/>
              </a:spcBef>
            </a:pPr>
            <a:r>
              <a:rPr lang="en-US" sz="2800" b="0" dirty="0">
                <a:solidFill>
                  <a:srgbClr val="083F59"/>
                </a:solidFill>
              </a:rPr>
              <a:t>Integrate with Company Goals &amp; Values to Create Shared Value</a:t>
            </a:r>
          </a:p>
        </p:txBody>
      </p:sp>
      <p:pic>
        <p:nvPicPr>
          <p:cNvPr id="6" name="Graphic 5" descr="Renovation (House With Sparkles) with solid fill">
            <a:extLst>
              <a:ext uri="{FF2B5EF4-FFF2-40B4-BE49-F238E27FC236}">
                <a16:creationId xmlns:a16="http://schemas.microsoft.com/office/drawing/2014/main" id="{41372B28-95E0-1862-8B66-069DCD02F70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9547" y="2306320"/>
            <a:ext cx="914400" cy="914400"/>
          </a:xfrm>
          <a:prstGeom prst="rect">
            <a:avLst/>
          </a:prstGeom>
        </p:spPr>
      </p:pic>
      <p:pic>
        <p:nvPicPr>
          <p:cNvPr id="8" name="Graphic 7" descr="Cheers with solid fill">
            <a:extLst>
              <a:ext uri="{FF2B5EF4-FFF2-40B4-BE49-F238E27FC236}">
                <a16:creationId xmlns:a16="http://schemas.microsoft.com/office/drawing/2014/main" id="{149E45E7-BC96-0A0B-862B-5CB4B9633CC5}"/>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508767" y="3886200"/>
            <a:ext cx="914400" cy="914400"/>
          </a:xfrm>
          <a:prstGeom prst="rect">
            <a:avLst/>
          </a:prstGeom>
        </p:spPr>
      </p:pic>
    </p:spTree>
    <p:extLst>
      <p:ext uri="{BB962C8B-B14F-4D97-AF65-F5344CB8AC3E}">
        <p14:creationId xmlns:p14="http://schemas.microsoft.com/office/powerpoint/2010/main" val="315034106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199EE-0EBB-5865-3322-861CA2913E93}"/>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7029DD7-4675-AD48-B0FD-EE6DF683D3D2}"/>
              </a:ext>
            </a:extLst>
          </p:cNvPr>
          <p:cNvSpPr>
            <a:spLocks noGrp="1"/>
          </p:cNvSpPr>
          <p:nvPr>
            <p:ph type="body" sz="quarter" idx="16"/>
          </p:nvPr>
        </p:nvSpPr>
        <p:spPr>
          <a:xfrm>
            <a:off x="798381" y="380603"/>
            <a:ext cx="10595237" cy="803654"/>
          </a:xfrm>
        </p:spPr>
        <p:txBody>
          <a:bodyPr/>
          <a:lstStyle/>
          <a:p>
            <a:pPr>
              <a:lnSpc>
                <a:spcPct val="100000"/>
              </a:lnSpc>
              <a:spcBef>
                <a:spcPts val="0"/>
              </a:spcBef>
            </a:pPr>
            <a:r>
              <a:rPr lang="en-US" sz="3200" b="0" dirty="0">
                <a:solidFill>
                  <a:srgbClr val="0872B5"/>
                </a:solidFill>
              </a:rPr>
              <a:t>What Community Context is </a:t>
            </a:r>
            <a:r>
              <a:rPr lang="en-US" sz="3200" dirty="0">
                <a:solidFill>
                  <a:srgbClr val="D11C5F"/>
                </a:solidFill>
              </a:rPr>
              <a:t>NOT</a:t>
            </a:r>
          </a:p>
        </p:txBody>
      </p:sp>
      <p:sp>
        <p:nvSpPr>
          <p:cNvPr id="5" name="Text Placeholder 4">
            <a:extLst>
              <a:ext uri="{FF2B5EF4-FFF2-40B4-BE49-F238E27FC236}">
                <a16:creationId xmlns:a16="http://schemas.microsoft.com/office/drawing/2014/main" id="{5E4169BC-7829-C779-6DC5-81126543CCC3}"/>
              </a:ext>
            </a:extLst>
          </p:cNvPr>
          <p:cNvSpPr>
            <a:spLocks noGrp="1"/>
          </p:cNvSpPr>
          <p:nvPr>
            <p:ph type="body" sz="quarter" idx="18"/>
          </p:nvPr>
        </p:nvSpPr>
        <p:spPr>
          <a:xfrm>
            <a:off x="722182" y="934436"/>
            <a:ext cx="11126918" cy="3849918"/>
          </a:xfrm>
        </p:spPr>
        <p:txBody>
          <a:bodyPr/>
          <a:lstStyle/>
          <a:p>
            <a:pPr marL="0" indent="0"/>
            <a:r>
              <a:rPr lang="en-US" sz="2200" b="1" dirty="0">
                <a:solidFill>
                  <a:srgbClr val="0872B5"/>
                </a:solidFill>
              </a:rPr>
              <a:t>Exclusive</a:t>
            </a:r>
            <a:r>
              <a:rPr lang="en-US" sz="2200" dirty="0">
                <a:solidFill>
                  <a:srgbClr val="0872B5"/>
                </a:solidFill>
              </a:rPr>
              <a:t>: </a:t>
            </a:r>
            <a:r>
              <a:rPr lang="en-US" sz="2200" dirty="0"/>
              <a:t>It’s not about engaging only with certain groups that benefit your business. Inclusive engagement means reaching out to all parts of the community, especially </a:t>
            </a:r>
            <a:r>
              <a:rPr lang="en-US" sz="2200" dirty="0" err="1"/>
              <a:t>marginalised</a:t>
            </a:r>
            <a:r>
              <a:rPr lang="en-US" sz="2200" dirty="0"/>
              <a:t> or overlooked groups.</a:t>
            </a:r>
          </a:p>
          <a:p>
            <a:pPr marL="342900" indent="-342900">
              <a:buFont typeface="Wingdings" panose="05000000000000000000" pitchFamily="2" charset="2"/>
              <a:buChar char="v"/>
            </a:pPr>
            <a:r>
              <a:rPr lang="en-US" sz="2200" b="1" dirty="0">
                <a:solidFill>
                  <a:srgbClr val="0872B5"/>
                </a:solidFill>
              </a:rPr>
              <a:t>One-Sided</a:t>
            </a:r>
            <a:r>
              <a:rPr lang="en-US" sz="2200" dirty="0">
                <a:solidFill>
                  <a:srgbClr val="0872B5"/>
                </a:solidFill>
              </a:rPr>
              <a:t>: </a:t>
            </a:r>
            <a:r>
              <a:rPr lang="en-US" sz="2200" dirty="0"/>
              <a:t>It’s not about </a:t>
            </a:r>
            <a:r>
              <a:rPr lang="en-US" sz="2200" b="1" dirty="0"/>
              <a:t>imposing your vision </a:t>
            </a:r>
            <a:r>
              <a:rPr lang="en-US" sz="2200" dirty="0"/>
              <a:t>on the community or deciding what’s best for them without consultation.</a:t>
            </a:r>
          </a:p>
          <a:p>
            <a:pPr marL="0" indent="0"/>
            <a:r>
              <a:rPr lang="en-US" sz="2200" b="1" i="1" dirty="0">
                <a:solidFill>
                  <a:srgbClr val="D11C5F"/>
                </a:solidFill>
                <a:latin typeface="+mn-lt"/>
              </a:rPr>
              <a:t>Example</a:t>
            </a:r>
            <a:r>
              <a:rPr lang="en-US" sz="2200" b="1" i="1" dirty="0">
                <a:solidFill>
                  <a:srgbClr val="D11C5F"/>
                </a:solidFill>
              </a:rPr>
              <a:t>,</a:t>
            </a:r>
            <a:r>
              <a:rPr lang="en-US" sz="2200" b="1" dirty="0">
                <a:solidFill>
                  <a:srgbClr val="D11C5F"/>
                </a:solidFill>
                <a:latin typeface="+mn-lt"/>
              </a:rPr>
              <a:t> </a:t>
            </a:r>
            <a:r>
              <a:rPr lang="en-US" sz="2200" dirty="0">
                <a:solidFill>
                  <a:srgbClr val="083F59"/>
                </a:solidFill>
                <a:latin typeface="+mn-lt"/>
              </a:rPr>
              <a:t>an SME deciding to donate unused goods </a:t>
            </a:r>
            <a:r>
              <a:rPr lang="en-US" sz="2200" b="1" dirty="0">
                <a:solidFill>
                  <a:srgbClr val="083F59"/>
                </a:solidFill>
                <a:latin typeface="+mn-lt"/>
              </a:rPr>
              <a:t>without first asking </a:t>
            </a:r>
            <a:r>
              <a:rPr lang="en-US" sz="2200" dirty="0">
                <a:solidFill>
                  <a:srgbClr val="083F59"/>
                </a:solidFill>
                <a:latin typeface="+mn-lt"/>
              </a:rPr>
              <a:t>if the community needs them could come across as tone-deaf.</a:t>
            </a:r>
          </a:p>
          <a:p>
            <a:pPr marL="342900" indent="-342900">
              <a:buFont typeface="Wingdings" panose="05000000000000000000" pitchFamily="2" charset="2"/>
              <a:buChar char="v"/>
            </a:pPr>
            <a:r>
              <a:rPr lang="en-US" sz="2200" b="1" dirty="0">
                <a:solidFill>
                  <a:srgbClr val="0872B5"/>
                </a:solidFill>
              </a:rPr>
              <a:t>A Quick Fix: </a:t>
            </a:r>
            <a:r>
              <a:rPr lang="en-US" sz="2200" dirty="0"/>
              <a:t>Inclusive community engagement is </a:t>
            </a:r>
            <a:r>
              <a:rPr lang="en-US" sz="2200" b="1" dirty="0"/>
              <a:t>not a short-term PR </a:t>
            </a:r>
            <a:r>
              <a:rPr lang="en-US" sz="2200" dirty="0"/>
              <a:t>stunt. Real engagement takes time, effort, and consistency. </a:t>
            </a:r>
          </a:p>
          <a:p>
            <a:pPr marL="0" indent="0"/>
            <a:r>
              <a:rPr lang="en-US" sz="2200" b="1" i="1" dirty="0">
                <a:solidFill>
                  <a:srgbClr val="D11C5F"/>
                </a:solidFill>
                <a:latin typeface="+mn-lt"/>
              </a:rPr>
              <a:t>Example</a:t>
            </a:r>
            <a:r>
              <a:rPr lang="en-US" sz="2200" b="1" i="1" dirty="0">
                <a:solidFill>
                  <a:srgbClr val="D11C5F"/>
                </a:solidFill>
              </a:rPr>
              <a:t>,</a:t>
            </a:r>
            <a:r>
              <a:rPr lang="en-US" sz="2200" b="1" dirty="0">
                <a:solidFill>
                  <a:srgbClr val="D11C5F"/>
                </a:solidFill>
                <a:latin typeface="+mn-lt"/>
              </a:rPr>
              <a:t> </a:t>
            </a:r>
            <a:r>
              <a:rPr lang="en-US" sz="2200" dirty="0">
                <a:solidFill>
                  <a:srgbClr val="083F59"/>
                </a:solidFill>
                <a:latin typeface="+mn-lt"/>
              </a:rPr>
              <a:t>Throwing one charity event and then </a:t>
            </a:r>
            <a:r>
              <a:rPr lang="en-US" sz="2200" b="1" dirty="0">
                <a:solidFill>
                  <a:srgbClr val="083F59"/>
                </a:solidFill>
                <a:latin typeface="+mn-lt"/>
              </a:rPr>
              <a:t>never interacting </a:t>
            </a:r>
            <a:r>
              <a:rPr lang="en-US" sz="2200" dirty="0">
                <a:solidFill>
                  <a:srgbClr val="083F59"/>
                </a:solidFill>
                <a:latin typeface="+mn-lt"/>
              </a:rPr>
              <a:t>with the community again does not build trust or long-term relationships.</a:t>
            </a:r>
          </a:p>
          <a:p>
            <a:pPr marL="342900" indent="-342900">
              <a:buFont typeface="Wingdings" panose="05000000000000000000" pitchFamily="2" charset="2"/>
              <a:buChar char="v"/>
            </a:pPr>
            <a:r>
              <a:rPr lang="en-US" sz="2200" b="1" dirty="0">
                <a:solidFill>
                  <a:srgbClr val="0872B5"/>
                </a:solidFill>
              </a:rPr>
              <a:t>Marketing Strategy: </a:t>
            </a:r>
            <a:r>
              <a:rPr lang="en-US" sz="2200" dirty="0"/>
              <a:t>Its core purpose is to create mutual value, not just to sell more products.</a:t>
            </a:r>
          </a:p>
          <a:p>
            <a:pPr marL="0" indent="0"/>
            <a:r>
              <a:rPr lang="en-US" sz="2200" b="1" i="1" dirty="0">
                <a:solidFill>
                  <a:srgbClr val="D11C5F"/>
                </a:solidFill>
                <a:latin typeface="+mn-lt"/>
              </a:rPr>
              <a:t>Example</a:t>
            </a:r>
            <a:r>
              <a:rPr lang="en-US" sz="2200" b="1" i="1" dirty="0">
                <a:solidFill>
                  <a:srgbClr val="D11C5F"/>
                </a:solidFill>
              </a:rPr>
              <a:t>,</a:t>
            </a:r>
            <a:r>
              <a:rPr lang="en-US" sz="2200" b="1" dirty="0">
                <a:solidFill>
                  <a:srgbClr val="D11C5F"/>
                </a:solidFill>
                <a:latin typeface="+mn-lt"/>
              </a:rPr>
              <a:t> </a:t>
            </a:r>
            <a:r>
              <a:rPr lang="en-US" sz="2200" dirty="0">
                <a:solidFill>
                  <a:srgbClr val="083F59"/>
                </a:solidFill>
                <a:latin typeface="+mn-lt"/>
              </a:rPr>
              <a:t>Sponsoring a local sports team </a:t>
            </a:r>
            <a:r>
              <a:rPr lang="en-US" sz="2200" b="1" dirty="0">
                <a:solidFill>
                  <a:srgbClr val="083F59"/>
                </a:solidFill>
                <a:latin typeface="+mn-lt"/>
              </a:rPr>
              <a:t>solely for visibility</a:t>
            </a:r>
            <a:r>
              <a:rPr lang="en-US" sz="2200" dirty="0">
                <a:solidFill>
                  <a:srgbClr val="083F59"/>
                </a:solidFill>
                <a:latin typeface="+mn-lt"/>
              </a:rPr>
              <a:t>, without any genuine connection to the community, misses the point.</a:t>
            </a:r>
          </a:p>
          <a:p>
            <a:endParaRPr lang="en-IE" sz="2200" dirty="0"/>
          </a:p>
        </p:txBody>
      </p:sp>
    </p:spTree>
    <p:extLst>
      <p:ext uri="{BB962C8B-B14F-4D97-AF65-F5344CB8AC3E}">
        <p14:creationId xmlns:p14="http://schemas.microsoft.com/office/powerpoint/2010/main" val="361023872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BA9AB08-034E-3E92-A34B-C11264E21F8C}"/>
              </a:ext>
            </a:extLst>
          </p:cNvPr>
          <p:cNvSpPr>
            <a:spLocks noGrp="1"/>
          </p:cNvSpPr>
          <p:nvPr>
            <p:ph type="body" sz="quarter" idx="13"/>
          </p:nvPr>
        </p:nvSpPr>
        <p:spPr>
          <a:xfrm>
            <a:off x="5679144" y="1110741"/>
            <a:ext cx="5055171" cy="945575"/>
          </a:xfrm>
        </p:spPr>
        <p:txBody>
          <a:bodyPr>
            <a:noAutofit/>
          </a:bodyPr>
          <a:lstStyle/>
          <a:p>
            <a:r>
              <a:rPr lang="en-IE" sz="4400" dirty="0"/>
              <a:t>Strategies to Build Trust and Connection</a:t>
            </a:r>
          </a:p>
        </p:txBody>
      </p:sp>
      <p:pic>
        <p:nvPicPr>
          <p:cNvPr id="3" name="Picture Placeholder 2" descr="A group of people looking down&#10;&#10;AI-generated content may be incorrect.">
            <a:extLst>
              <a:ext uri="{FF2B5EF4-FFF2-40B4-BE49-F238E27FC236}">
                <a16:creationId xmlns:a16="http://schemas.microsoft.com/office/drawing/2014/main" id="{9AE7F9CB-AA92-55FE-F206-EF8B9DC88474}"/>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67" b="16667"/>
          <a:stretch>
            <a:fillRect/>
          </a:stretch>
        </p:blipFill>
        <p:spPr>
          <a:xfrm>
            <a:off x="633818" y="993169"/>
            <a:ext cx="4180229" cy="4180229"/>
          </a:xfrm>
        </p:spPr>
      </p:pic>
      <p:sp>
        <p:nvSpPr>
          <p:cNvPr id="2" name="Text Placeholder 4">
            <a:extLst>
              <a:ext uri="{FF2B5EF4-FFF2-40B4-BE49-F238E27FC236}">
                <a16:creationId xmlns:a16="http://schemas.microsoft.com/office/drawing/2014/main" id="{283B62E0-5C3C-DC2F-52A2-7F6B73C672E1}"/>
              </a:ext>
            </a:extLst>
          </p:cNvPr>
          <p:cNvSpPr>
            <a:spLocks noGrp="1"/>
          </p:cNvSpPr>
          <p:nvPr>
            <p:ph type="body" sz="quarter" idx="43"/>
          </p:nvPr>
        </p:nvSpPr>
        <p:spPr>
          <a:xfrm>
            <a:off x="4939553" y="3366247"/>
            <a:ext cx="6964661" cy="396241"/>
          </a:xfrm>
        </p:spPr>
        <p:txBody>
          <a:bodyPr>
            <a:noAutofit/>
          </a:bodyPr>
          <a:lstStyle/>
          <a:p>
            <a:r>
              <a:rPr lang="en-US" sz="2200" dirty="0">
                <a:solidFill>
                  <a:srgbClr val="083F59"/>
                </a:solidFill>
              </a:rPr>
              <a:t>For SMEs, building trust and connection with their community and stakeholders is essential for long-term success. Trust enables customer loyalty, strengthens partnerships, and enhances business credibility. By actively engaging with their community through open communication, inclusivity, and participative collaboration, SMEs can create meaningful relationships that drive both social impact and business growth. Prioritizing trust and connection not only supports sustainable growth but also ensures SMEs remain valuable contributors to </a:t>
            </a:r>
            <a:r>
              <a:rPr lang="en-US" sz="1600" dirty="0"/>
              <a:t>their communities.</a:t>
            </a:r>
            <a:endParaRPr lang="en-IE" sz="2200" dirty="0">
              <a:solidFill>
                <a:srgbClr val="083F59"/>
              </a:solidFill>
            </a:endParaRPr>
          </a:p>
        </p:txBody>
      </p:sp>
    </p:spTree>
    <p:extLst>
      <p:ext uri="{BB962C8B-B14F-4D97-AF65-F5344CB8AC3E}">
        <p14:creationId xmlns:p14="http://schemas.microsoft.com/office/powerpoint/2010/main" val="16708666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4DEF02-76F8-0E93-9FD9-526C41869AFC}"/>
              </a:ext>
            </a:extLst>
          </p:cNvPr>
          <p:cNvSpPr>
            <a:spLocks noGrp="1"/>
          </p:cNvSpPr>
          <p:nvPr>
            <p:ph type="body" sz="quarter" idx="18"/>
          </p:nvPr>
        </p:nvSpPr>
        <p:spPr>
          <a:xfrm>
            <a:off x="798382" y="1179775"/>
            <a:ext cx="7974144" cy="3849918"/>
          </a:xfrm>
        </p:spPr>
        <p:txBody>
          <a:bodyPr/>
          <a:lstStyle/>
          <a:p>
            <a:pPr marL="0" indent="0"/>
            <a:r>
              <a:rPr lang="en-US" sz="2200" b="1" dirty="0"/>
              <a:t>Successful strategies to build trust and connection so that communities feel confident they can engage and participate are important. </a:t>
            </a:r>
            <a:r>
              <a:rPr lang="en-US" sz="2200" dirty="0"/>
              <a:t>The needs and interests of community members should inform the design of programs and plans; this investment is invaluable; it will reflect the interests of many and solve real challenges that exist within the project context. </a:t>
            </a:r>
          </a:p>
          <a:p>
            <a:pPr marL="457200" indent="-457200">
              <a:buClr>
                <a:srgbClr val="01A54E"/>
              </a:buClr>
              <a:buFont typeface="+mj-lt"/>
              <a:buAutoNum type="arabicPeriod"/>
            </a:pPr>
            <a:r>
              <a:rPr lang="en-US" sz="2200" dirty="0">
                <a:solidFill>
                  <a:schemeClr val="bg1"/>
                </a:solidFill>
                <a:highlight>
                  <a:srgbClr val="01A54E"/>
                </a:highlight>
              </a:rPr>
              <a:t>Create a Safe Space: </a:t>
            </a:r>
            <a:r>
              <a:rPr lang="en-US" sz="2200" dirty="0"/>
              <a:t>Create a space where people can build trust with each other, contribute to shared knowledge, identify tangible short and long-term goals, and provide a space to assess and reassess the effectiveness of a program or project. </a:t>
            </a:r>
          </a:p>
          <a:p>
            <a:pPr marL="457200" indent="-457200">
              <a:buClr>
                <a:srgbClr val="01A54E"/>
              </a:buClr>
              <a:buFont typeface="+mj-lt"/>
              <a:buAutoNum type="arabicPeriod"/>
            </a:pPr>
            <a:r>
              <a:rPr lang="en-US" sz="2200" dirty="0">
                <a:solidFill>
                  <a:schemeClr val="bg1"/>
                </a:solidFill>
                <a:highlight>
                  <a:srgbClr val="01A54E"/>
                </a:highlight>
              </a:rPr>
              <a:t>Flexibility is Essential: </a:t>
            </a:r>
            <a:r>
              <a:rPr lang="en-US" sz="2200" dirty="0"/>
              <a:t>To achieve goals, flexibility for the scope of engagement to move beyond the life cycle of a program or project should be considered. For example, be prepared for a wider community of stakeholders to join later and participate. This could delay e.g., getting planning or approval for an event.</a:t>
            </a:r>
          </a:p>
          <a:p>
            <a:pPr marL="0" indent="0"/>
            <a:endParaRPr lang="en-US" sz="2200" dirty="0"/>
          </a:p>
        </p:txBody>
      </p:sp>
      <p:sp>
        <p:nvSpPr>
          <p:cNvPr id="3" name="Text Placeholder 2">
            <a:extLst>
              <a:ext uri="{FF2B5EF4-FFF2-40B4-BE49-F238E27FC236}">
                <a16:creationId xmlns:a16="http://schemas.microsoft.com/office/drawing/2014/main" id="{BAD8DDDF-69A6-882C-B76A-C1D830CC81A5}"/>
              </a:ext>
            </a:extLst>
          </p:cNvPr>
          <p:cNvSpPr>
            <a:spLocks noGrp="1"/>
          </p:cNvSpPr>
          <p:nvPr>
            <p:ph type="body" sz="quarter" idx="16"/>
          </p:nvPr>
        </p:nvSpPr>
        <p:spPr>
          <a:xfrm>
            <a:off x="798381" y="555415"/>
            <a:ext cx="10595237" cy="803654"/>
          </a:xfrm>
        </p:spPr>
        <p:txBody>
          <a:bodyPr/>
          <a:lstStyle/>
          <a:p>
            <a:r>
              <a:rPr lang="en-US" sz="3200" b="0" dirty="0">
                <a:solidFill>
                  <a:srgbClr val="FF0000"/>
                </a:solidFill>
              </a:rPr>
              <a:t>Strategies to Build Trust and Connection</a:t>
            </a:r>
          </a:p>
        </p:txBody>
      </p:sp>
      <p:pic>
        <p:nvPicPr>
          <p:cNvPr id="5" name="Picture 4" descr="A person holding a box&#10;&#10;AI-generated content may be incorrect.">
            <a:extLst>
              <a:ext uri="{FF2B5EF4-FFF2-40B4-BE49-F238E27FC236}">
                <a16:creationId xmlns:a16="http://schemas.microsoft.com/office/drawing/2014/main" id="{D1205E24-C2D7-E7B4-9D4D-3A840B91B9D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772526" y="1790700"/>
            <a:ext cx="3007923" cy="4511885"/>
          </a:xfrm>
          <a:prstGeom prst="rect">
            <a:avLst/>
          </a:prstGeom>
        </p:spPr>
      </p:pic>
    </p:spTree>
    <p:extLst>
      <p:ext uri="{BB962C8B-B14F-4D97-AF65-F5344CB8AC3E}">
        <p14:creationId xmlns:p14="http://schemas.microsoft.com/office/powerpoint/2010/main" val="134567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787A27-84E5-F99E-0C0A-17690E68043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2253FB1-3209-1AC8-174D-EB247B1FB6BB}"/>
              </a:ext>
            </a:extLst>
          </p:cNvPr>
          <p:cNvSpPr>
            <a:spLocks noGrp="1"/>
          </p:cNvSpPr>
          <p:nvPr>
            <p:ph type="body" sz="quarter" idx="18"/>
          </p:nvPr>
        </p:nvSpPr>
        <p:spPr>
          <a:xfrm>
            <a:off x="798382" y="890511"/>
            <a:ext cx="7296748" cy="3849918"/>
          </a:xfrm>
        </p:spPr>
        <p:txBody>
          <a:bodyPr/>
          <a:lstStyle/>
          <a:p>
            <a:pPr marL="457200" indent="-457200">
              <a:buClr>
                <a:srgbClr val="01A54E"/>
              </a:buClr>
              <a:buFont typeface="+mj-lt"/>
              <a:buAutoNum type="arabicPeriod" startAt="3"/>
            </a:pPr>
            <a:r>
              <a:rPr lang="en-US" sz="2200" dirty="0">
                <a:solidFill>
                  <a:schemeClr val="bg1"/>
                </a:solidFill>
                <a:highlight>
                  <a:srgbClr val="01A54E"/>
                </a:highlight>
              </a:rPr>
              <a:t>Encourage Participation: </a:t>
            </a:r>
            <a:r>
              <a:rPr lang="en-US" sz="2200" dirty="0"/>
              <a:t>Invite community stakeholders to join your existing efforts but participate in their offerings in some way or branch out and activate their own. People will feel ownership and empowered to explore additional ideas, interests and needs that will enhance your event and the community. This generates more connectivity between you and community members while creating a deeper understanding of shared value amongst what and who is involved.</a:t>
            </a:r>
          </a:p>
          <a:p>
            <a:pPr marL="457200" indent="-457200">
              <a:buClr>
                <a:srgbClr val="01A54E"/>
              </a:buClr>
              <a:buFont typeface="+mj-lt"/>
              <a:buAutoNum type="arabicPeriod" startAt="3"/>
            </a:pPr>
            <a:r>
              <a:rPr lang="en-US" sz="2200" dirty="0">
                <a:solidFill>
                  <a:schemeClr val="bg1"/>
                </a:solidFill>
                <a:highlight>
                  <a:srgbClr val="01A54E"/>
                </a:highlight>
              </a:rPr>
              <a:t>Check the Quality of the Engagement: </a:t>
            </a:r>
            <a:r>
              <a:rPr lang="en-US" sz="2200" dirty="0"/>
              <a:t>After each engagement, check the quality of the engagement and attend to the shortcomings; the </a:t>
            </a:r>
            <a:r>
              <a:rPr lang="en-US" sz="2200" dirty="0" err="1"/>
              <a:t>calibre</a:t>
            </a:r>
            <a:r>
              <a:rPr lang="en-US" sz="2200" dirty="0"/>
              <a:t> of feedback data will improve. People will feel more confident and their opinions will be valued. They will provide more information and trust you more, as a result will give you a much richer understanding of community needs. </a:t>
            </a:r>
          </a:p>
          <a:p>
            <a:pPr marL="457200" indent="-457200">
              <a:buClr>
                <a:srgbClr val="01A54E"/>
              </a:buClr>
              <a:buFont typeface="+mj-lt"/>
              <a:buAutoNum type="arabicPeriod" startAt="3"/>
            </a:pPr>
            <a:endParaRPr lang="en-US" sz="2200" dirty="0"/>
          </a:p>
          <a:p>
            <a:pPr marL="457200" indent="-457200">
              <a:buClr>
                <a:srgbClr val="01A54E"/>
              </a:buClr>
              <a:buFont typeface="+mj-lt"/>
              <a:buAutoNum type="arabicPeriod" startAt="3"/>
            </a:pPr>
            <a:endParaRPr lang="en-IE" sz="2200" dirty="0"/>
          </a:p>
        </p:txBody>
      </p:sp>
      <p:grpSp>
        <p:nvGrpSpPr>
          <p:cNvPr id="4" name="Graphic 4">
            <a:extLst>
              <a:ext uri="{FF2B5EF4-FFF2-40B4-BE49-F238E27FC236}">
                <a16:creationId xmlns:a16="http://schemas.microsoft.com/office/drawing/2014/main" id="{63609D55-287F-ECD2-4A69-610BBCDB031C}"/>
              </a:ext>
            </a:extLst>
          </p:cNvPr>
          <p:cNvGrpSpPr/>
          <p:nvPr/>
        </p:nvGrpSpPr>
        <p:grpSpPr>
          <a:xfrm>
            <a:off x="8542249" y="2019300"/>
            <a:ext cx="2851369" cy="2794551"/>
            <a:chOff x="2274799" y="4739604"/>
            <a:chExt cx="1672589" cy="1505941"/>
          </a:xfrm>
        </p:grpSpPr>
        <p:sp>
          <p:nvSpPr>
            <p:cNvPr id="5" name="Freeform 53">
              <a:extLst>
                <a:ext uri="{FF2B5EF4-FFF2-40B4-BE49-F238E27FC236}">
                  <a16:creationId xmlns:a16="http://schemas.microsoft.com/office/drawing/2014/main" id="{B4125323-FF46-6E29-B3FB-4939DDCA21F5}"/>
                </a:ext>
              </a:extLst>
            </p:cNvPr>
            <p:cNvSpPr/>
            <p:nvPr/>
          </p:nvSpPr>
          <p:spPr>
            <a:xfrm>
              <a:off x="2506361" y="5456040"/>
              <a:ext cx="331536" cy="770342"/>
            </a:xfrm>
            <a:custGeom>
              <a:avLst/>
              <a:gdLst>
                <a:gd name="connsiteX0" fmla="*/ 287726 w 331536"/>
                <a:gd name="connsiteY0" fmla="*/ 17072 h 770342"/>
                <a:gd name="connsiteX1" fmla="*/ 271438 w 331536"/>
                <a:gd name="connsiteY1" fmla="*/ 8928 h 770342"/>
                <a:gd name="connsiteX2" fmla="*/ 250007 w 331536"/>
                <a:gd name="connsiteY2" fmla="*/ 41504 h 770342"/>
                <a:gd name="connsiteX3" fmla="*/ 266295 w 331536"/>
                <a:gd name="connsiteY3" fmla="*/ 106226 h 770342"/>
                <a:gd name="connsiteX4" fmla="*/ 269509 w 331536"/>
                <a:gd name="connsiteY4" fmla="*/ 138159 h 770342"/>
                <a:gd name="connsiteX5" fmla="*/ 198786 w 331536"/>
                <a:gd name="connsiteY5" fmla="*/ 263532 h 770342"/>
                <a:gd name="connsiteX6" fmla="*/ 74271 w 331536"/>
                <a:gd name="connsiteY6" fmla="*/ 177378 h 770342"/>
                <a:gd name="connsiteX7" fmla="*/ 68699 w 331536"/>
                <a:gd name="connsiteY7" fmla="*/ 149517 h 770342"/>
                <a:gd name="connsiteX8" fmla="*/ 60555 w 331536"/>
                <a:gd name="connsiteY8" fmla="*/ 110084 h 770342"/>
                <a:gd name="connsiteX9" fmla="*/ 76842 w 331536"/>
                <a:gd name="connsiteY9" fmla="*/ 44933 h 770342"/>
                <a:gd name="connsiteX10" fmla="*/ 60983 w 331536"/>
                <a:gd name="connsiteY10" fmla="*/ 1427 h 770342"/>
                <a:gd name="connsiteX11" fmla="*/ 25836 w 331536"/>
                <a:gd name="connsiteY11" fmla="*/ 30145 h 770342"/>
                <a:gd name="connsiteX12" fmla="*/ 119 w 331536"/>
                <a:gd name="connsiteY12" fmla="*/ 153589 h 770342"/>
                <a:gd name="connsiteX13" fmla="*/ 9548 w 331536"/>
                <a:gd name="connsiteY13" fmla="*/ 183593 h 770342"/>
                <a:gd name="connsiteX14" fmla="*/ 37195 w 331536"/>
                <a:gd name="connsiteY14" fmla="*/ 235885 h 770342"/>
                <a:gd name="connsiteX15" fmla="*/ 81129 w 331536"/>
                <a:gd name="connsiteY15" fmla="*/ 334255 h 770342"/>
                <a:gd name="connsiteX16" fmla="*/ 93773 w 331536"/>
                <a:gd name="connsiteY16" fmla="*/ 402620 h 770342"/>
                <a:gd name="connsiteX17" fmla="*/ 86915 w 331536"/>
                <a:gd name="connsiteY17" fmla="*/ 517492 h 770342"/>
                <a:gd name="connsiteX18" fmla="*/ 71913 w 331536"/>
                <a:gd name="connsiteY18" fmla="*/ 744449 h 770342"/>
                <a:gd name="connsiteX19" fmla="*/ 111990 w 331536"/>
                <a:gd name="connsiteY19" fmla="*/ 769309 h 770342"/>
                <a:gd name="connsiteX20" fmla="*/ 135350 w 331536"/>
                <a:gd name="connsiteY20" fmla="*/ 749593 h 770342"/>
                <a:gd name="connsiteX21" fmla="*/ 156138 w 331536"/>
                <a:gd name="connsiteY21" fmla="*/ 572999 h 770342"/>
                <a:gd name="connsiteX22" fmla="*/ 198786 w 331536"/>
                <a:gd name="connsiteY22" fmla="*/ 483630 h 770342"/>
                <a:gd name="connsiteX23" fmla="*/ 226004 w 331536"/>
                <a:gd name="connsiteY23" fmla="*/ 528636 h 770342"/>
                <a:gd name="connsiteX24" fmla="*/ 255793 w 331536"/>
                <a:gd name="connsiteY24" fmla="*/ 743163 h 770342"/>
                <a:gd name="connsiteX25" fmla="*/ 298442 w 331536"/>
                <a:gd name="connsiteY25" fmla="*/ 763737 h 770342"/>
                <a:gd name="connsiteX26" fmla="*/ 321587 w 331536"/>
                <a:gd name="connsiteY26" fmla="*/ 734376 h 770342"/>
                <a:gd name="connsiteX27" fmla="*/ 299513 w 331536"/>
                <a:gd name="connsiteY27" fmla="*/ 473129 h 770342"/>
                <a:gd name="connsiteX28" fmla="*/ 312372 w 331536"/>
                <a:gd name="connsiteY28" fmla="*/ 243386 h 770342"/>
                <a:gd name="connsiteX29" fmla="*/ 325874 w 331536"/>
                <a:gd name="connsiteY29" fmla="*/ 191308 h 770342"/>
                <a:gd name="connsiteX30" fmla="*/ 328660 w 331536"/>
                <a:gd name="connsiteY30" fmla="*/ 124657 h 770342"/>
                <a:gd name="connsiteX31" fmla="*/ 300370 w 331536"/>
                <a:gd name="connsiteY31" fmla="*/ 37646 h 770342"/>
                <a:gd name="connsiteX32" fmla="*/ 287726 w 331536"/>
                <a:gd name="connsiteY32" fmla="*/ 17072 h 770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31536" h="770342">
                  <a:moveTo>
                    <a:pt x="287726" y="17072"/>
                  </a:moveTo>
                  <a:cubicBezTo>
                    <a:pt x="283868" y="11071"/>
                    <a:pt x="278082" y="9143"/>
                    <a:pt x="271438" y="8928"/>
                  </a:cubicBezTo>
                  <a:cubicBezTo>
                    <a:pt x="251936" y="8285"/>
                    <a:pt x="242506" y="22002"/>
                    <a:pt x="250007" y="41504"/>
                  </a:cubicBezTo>
                  <a:cubicBezTo>
                    <a:pt x="258151" y="62506"/>
                    <a:pt x="267366" y="83081"/>
                    <a:pt x="266295" y="106226"/>
                  </a:cubicBezTo>
                  <a:cubicBezTo>
                    <a:pt x="265866" y="117156"/>
                    <a:pt x="267152" y="127443"/>
                    <a:pt x="269509" y="138159"/>
                  </a:cubicBezTo>
                  <a:cubicBezTo>
                    <a:pt x="283440" y="196880"/>
                    <a:pt x="264795" y="243815"/>
                    <a:pt x="198786" y="263532"/>
                  </a:cubicBezTo>
                  <a:cubicBezTo>
                    <a:pt x="144565" y="279605"/>
                    <a:pt x="72770" y="236314"/>
                    <a:pt x="74271" y="177378"/>
                  </a:cubicBezTo>
                  <a:cubicBezTo>
                    <a:pt x="74485" y="167520"/>
                    <a:pt x="77485" y="157018"/>
                    <a:pt x="68699" y="149517"/>
                  </a:cubicBezTo>
                  <a:cubicBezTo>
                    <a:pt x="55197" y="138373"/>
                    <a:pt x="56911" y="124657"/>
                    <a:pt x="60555" y="110084"/>
                  </a:cubicBezTo>
                  <a:cubicBezTo>
                    <a:pt x="66127" y="88438"/>
                    <a:pt x="73413" y="67221"/>
                    <a:pt x="76842" y="44933"/>
                  </a:cubicBezTo>
                  <a:cubicBezTo>
                    <a:pt x="80486" y="20715"/>
                    <a:pt x="75985" y="6785"/>
                    <a:pt x="60983" y="1427"/>
                  </a:cubicBezTo>
                  <a:cubicBezTo>
                    <a:pt x="46839" y="-3716"/>
                    <a:pt x="35694" y="4857"/>
                    <a:pt x="25836" y="30145"/>
                  </a:cubicBezTo>
                  <a:cubicBezTo>
                    <a:pt x="10191" y="69793"/>
                    <a:pt x="3119" y="111370"/>
                    <a:pt x="119" y="153589"/>
                  </a:cubicBezTo>
                  <a:cubicBezTo>
                    <a:pt x="-739" y="164948"/>
                    <a:pt x="3119" y="174592"/>
                    <a:pt x="9548" y="183593"/>
                  </a:cubicBezTo>
                  <a:cubicBezTo>
                    <a:pt x="21121" y="199666"/>
                    <a:pt x="29265" y="217668"/>
                    <a:pt x="37195" y="235885"/>
                  </a:cubicBezTo>
                  <a:cubicBezTo>
                    <a:pt x="51339" y="268889"/>
                    <a:pt x="66127" y="301679"/>
                    <a:pt x="81129" y="334255"/>
                  </a:cubicBezTo>
                  <a:cubicBezTo>
                    <a:pt x="87772" y="348614"/>
                    <a:pt x="93344" y="387190"/>
                    <a:pt x="93773" y="402620"/>
                  </a:cubicBezTo>
                  <a:cubicBezTo>
                    <a:pt x="94630" y="447626"/>
                    <a:pt x="86915" y="472486"/>
                    <a:pt x="86915" y="517492"/>
                  </a:cubicBezTo>
                  <a:cubicBezTo>
                    <a:pt x="86915" y="559711"/>
                    <a:pt x="67198" y="734376"/>
                    <a:pt x="71913" y="744449"/>
                  </a:cubicBezTo>
                  <a:cubicBezTo>
                    <a:pt x="77057" y="755164"/>
                    <a:pt x="84343" y="775095"/>
                    <a:pt x="111990" y="769309"/>
                  </a:cubicBezTo>
                  <a:cubicBezTo>
                    <a:pt x="125706" y="768238"/>
                    <a:pt x="133635" y="760951"/>
                    <a:pt x="135350" y="749593"/>
                  </a:cubicBezTo>
                  <a:cubicBezTo>
                    <a:pt x="144780" y="690228"/>
                    <a:pt x="151637" y="633221"/>
                    <a:pt x="156138" y="572999"/>
                  </a:cubicBezTo>
                  <a:cubicBezTo>
                    <a:pt x="162139" y="489203"/>
                    <a:pt x="185499" y="472700"/>
                    <a:pt x="198786" y="483630"/>
                  </a:cubicBezTo>
                  <a:cubicBezTo>
                    <a:pt x="213145" y="495418"/>
                    <a:pt x="222789" y="510205"/>
                    <a:pt x="226004" y="528636"/>
                  </a:cubicBezTo>
                  <a:cubicBezTo>
                    <a:pt x="236505" y="586929"/>
                    <a:pt x="249364" y="728375"/>
                    <a:pt x="255793" y="743163"/>
                  </a:cubicBezTo>
                  <a:cubicBezTo>
                    <a:pt x="264366" y="767809"/>
                    <a:pt x="286440" y="766308"/>
                    <a:pt x="298442" y="763737"/>
                  </a:cubicBezTo>
                  <a:cubicBezTo>
                    <a:pt x="310229" y="761380"/>
                    <a:pt x="322445" y="748092"/>
                    <a:pt x="321587" y="734376"/>
                  </a:cubicBezTo>
                  <a:cubicBezTo>
                    <a:pt x="321159" y="727304"/>
                    <a:pt x="305300" y="555425"/>
                    <a:pt x="299513" y="473129"/>
                  </a:cubicBezTo>
                  <a:cubicBezTo>
                    <a:pt x="294370" y="395977"/>
                    <a:pt x="289869" y="319038"/>
                    <a:pt x="312372" y="243386"/>
                  </a:cubicBezTo>
                  <a:cubicBezTo>
                    <a:pt x="317515" y="226241"/>
                    <a:pt x="321159" y="208453"/>
                    <a:pt x="325874" y="191308"/>
                  </a:cubicBezTo>
                  <a:cubicBezTo>
                    <a:pt x="331874" y="169234"/>
                    <a:pt x="333589" y="146945"/>
                    <a:pt x="328660" y="124657"/>
                  </a:cubicBezTo>
                  <a:cubicBezTo>
                    <a:pt x="322016" y="94868"/>
                    <a:pt x="312158" y="65936"/>
                    <a:pt x="300370" y="37646"/>
                  </a:cubicBezTo>
                  <a:cubicBezTo>
                    <a:pt x="297370" y="30145"/>
                    <a:pt x="292012" y="23716"/>
                    <a:pt x="287726" y="17072"/>
                  </a:cubicBezTo>
                  <a:close/>
                </a:path>
              </a:pathLst>
            </a:custGeom>
            <a:solidFill>
              <a:srgbClr val="00B0F0"/>
            </a:solidFill>
            <a:ln w="2143" cap="flat">
              <a:noFill/>
              <a:prstDash val="solid"/>
              <a:miter/>
            </a:ln>
          </p:spPr>
          <p:txBody>
            <a:bodyPr rtlCol="0" anchor="ctr"/>
            <a:lstStyle/>
            <a:p>
              <a:endParaRPr lang="en-US"/>
            </a:p>
          </p:txBody>
        </p:sp>
        <p:sp>
          <p:nvSpPr>
            <p:cNvPr id="6" name="Freeform 54">
              <a:extLst>
                <a:ext uri="{FF2B5EF4-FFF2-40B4-BE49-F238E27FC236}">
                  <a16:creationId xmlns:a16="http://schemas.microsoft.com/office/drawing/2014/main" id="{5E666F57-4F07-8E06-86A0-B7348474EBFB}"/>
                </a:ext>
              </a:extLst>
            </p:cNvPr>
            <p:cNvSpPr/>
            <p:nvPr/>
          </p:nvSpPr>
          <p:spPr>
            <a:xfrm>
              <a:off x="3348296" y="5546346"/>
              <a:ext cx="169868" cy="166053"/>
            </a:xfrm>
            <a:custGeom>
              <a:avLst/>
              <a:gdLst>
                <a:gd name="connsiteX0" fmla="*/ 9004 w 169868"/>
                <a:gd name="connsiteY0" fmla="*/ 125648 h 166053"/>
                <a:gd name="connsiteX1" fmla="*/ 84228 w 169868"/>
                <a:gd name="connsiteY1" fmla="*/ 165938 h 166053"/>
                <a:gd name="connsiteX2" fmla="*/ 159452 w 169868"/>
                <a:gd name="connsiteY2" fmla="*/ 121147 h 166053"/>
                <a:gd name="connsiteX3" fmla="*/ 156880 w 169868"/>
                <a:gd name="connsiteY3" fmla="*/ 33493 h 166053"/>
                <a:gd name="connsiteX4" fmla="*/ 23363 w 169868"/>
                <a:gd name="connsiteY4" fmla="*/ 23635 h 166053"/>
                <a:gd name="connsiteX5" fmla="*/ 9004 w 169868"/>
                <a:gd name="connsiteY5" fmla="*/ 125648 h 166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9868" h="166053">
                  <a:moveTo>
                    <a:pt x="9004" y="125648"/>
                  </a:moveTo>
                  <a:cubicBezTo>
                    <a:pt x="22720" y="156294"/>
                    <a:pt x="50581" y="163795"/>
                    <a:pt x="84228" y="165938"/>
                  </a:cubicBezTo>
                  <a:cubicBezTo>
                    <a:pt x="117446" y="167653"/>
                    <a:pt x="144878" y="150079"/>
                    <a:pt x="159452" y="121147"/>
                  </a:cubicBezTo>
                  <a:cubicBezTo>
                    <a:pt x="174453" y="91786"/>
                    <a:pt x="172953" y="60925"/>
                    <a:pt x="156880" y="33493"/>
                  </a:cubicBezTo>
                  <a:cubicBezTo>
                    <a:pt x="134163" y="-5512"/>
                    <a:pt x="54867" y="-12584"/>
                    <a:pt x="23363" y="23635"/>
                  </a:cubicBezTo>
                  <a:cubicBezTo>
                    <a:pt x="-1926" y="53210"/>
                    <a:pt x="-6641" y="90715"/>
                    <a:pt x="9004" y="125648"/>
                  </a:cubicBezTo>
                  <a:close/>
                </a:path>
              </a:pathLst>
            </a:custGeom>
            <a:solidFill>
              <a:srgbClr val="FFFFFF"/>
            </a:solidFill>
            <a:ln w="2143" cap="flat">
              <a:noFill/>
              <a:prstDash val="solid"/>
              <a:miter/>
            </a:ln>
          </p:spPr>
          <p:txBody>
            <a:bodyPr rtlCol="0" anchor="ctr"/>
            <a:lstStyle/>
            <a:p>
              <a:endParaRPr lang="en-US"/>
            </a:p>
          </p:txBody>
        </p:sp>
        <p:sp>
          <p:nvSpPr>
            <p:cNvPr id="7" name="Freeform 55">
              <a:extLst>
                <a:ext uri="{FF2B5EF4-FFF2-40B4-BE49-F238E27FC236}">
                  <a16:creationId xmlns:a16="http://schemas.microsoft.com/office/drawing/2014/main" id="{0C7ADA80-6E02-A3E2-E231-41872603664F}"/>
                </a:ext>
              </a:extLst>
            </p:cNvPr>
            <p:cNvSpPr/>
            <p:nvPr/>
          </p:nvSpPr>
          <p:spPr>
            <a:xfrm>
              <a:off x="2292596" y="4759345"/>
              <a:ext cx="1576482" cy="847069"/>
            </a:xfrm>
            <a:custGeom>
              <a:avLst/>
              <a:gdLst>
                <a:gd name="connsiteX0" fmla="*/ 1566196 w 1576482"/>
                <a:gd name="connsiteY0" fmla="*/ 301215 h 847069"/>
                <a:gd name="connsiteX1" fmla="*/ 1410391 w 1576482"/>
                <a:gd name="connsiteY1" fmla="*/ 113049 h 847069"/>
                <a:gd name="connsiteX2" fmla="*/ 868609 w 1576482"/>
                <a:gd name="connsiteY2" fmla="*/ 749 h 847069"/>
                <a:gd name="connsiteX3" fmla="*/ 315039 w 1576482"/>
                <a:gd name="connsiteY3" fmla="*/ 87975 h 847069"/>
                <a:gd name="connsiteX4" fmla="*/ 16931 w 1576482"/>
                <a:gd name="connsiteY4" fmla="*/ 356294 h 847069"/>
                <a:gd name="connsiteX5" fmla="*/ 10073 w 1576482"/>
                <a:gd name="connsiteY5" fmla="*/ 375367 h 847069"/>
                <a:gd name="connsiteX6" fmla="*/ 10073 w 1576482"/>
                <a:gd name="connsiteY6" fmla="*/ 375367 h 847069"/>
                <a:gd name="connsiteX7" fmla="*/ 8144 w 1576482"/>
                <a:gd name="connsiteY7" fmla="*/ 381583 h 847069"/>
                <a:gd name="connsiteX8" fmla="*/ 8144 w 1576482"/>
                <a:gd name="connsiteY8" fmla="*/ 381797 h 847069"/>
                <a:gd name="connsiteX9" fmla="*/ 6429 w 1576482"/>
                <a:gd name="connsiteY9" fmla="*/ 388012 h 847069"/>
                <a:gd name="connsiteX10" fmla="*/ 2572 w 1576482"/>
                <a:gd name="connsiteY10" fmla="*/ 406657 h 847069"/>
                <a:gd name="connsiteX11" fmla="*/ 2572 w 1576482"/>
                <a:gd name="connsiteY11" fmla="*/ 407086 h 847069"/>
                <a:gd name="connsiteX12" fmla="*/ 1715 w 1576482"/>
                <a:gd name="connsiteY12" fmla="*/ 412229 h 847069"/>
                <a:gd name="connsiteX13" fmla="*/ 1500 w 1576482"/>
                <a:gd name="connsiteY13" fmla="*/ 414158 h 847069"/>
                <a:gd name="connsiteX14" fmla="*/ 1072 w 1576482"/>
                <a:gd name="connsiteY14" fmla="*/ 418873 h 847069"/>
                <a:gd name="connsiteX15" fmla="*/ 857 w 1576482"/>
                <a:gd name="connsiteY15" fmla="*/ 421230 h 847069"/>
                <a:gd name="connsiteX16" fmla="*/ 429 w 1576482"/>
                <a:gd name="connsiteY16" fmla="*/ 425731 h 847069"/>
                <a:gd name="connsiteX17" fmla="*/ 214 w 1576482"/>
                <a:gd name="connsiteY17" fmla="*/ 428517 h 847069"/>
                <a:gd name="connsiteX18" fmla="*/ 0 w 1576482"/>
                <a:gd name="connsiteY18" fmla="*/ 432803 h 847069"/>
                <a:gd name="connsiteX19" fmla="*/ 0 w 1576482"/>
                <a:gd name="connsiteY19" fmla="*/ 436446 h 847069"/>
                <a:gd name="connsiteX20" fmla="*/ 0 w 1576482"/>
                <a:gd name="connsiteY20" fmla="*/ 442447 h 847069"/>
                <a:gd name="connsiteX21" fmla="*/ 214 w 1576482"/>
                <a:gd name="connsiteY21" fmla="*/ 446519 h 847069"/>
                <a:gd name="connsiteX22" fmla="*/ 429 w 1576482"/>
                <a:gd name="connsiteY22" fmla="*/ 449734 h 847069"/>
                <a:gd name="connsiteX23" fmla="*/ 643 w 1576482"/>
                <a:gd name="connsiteY23" fmla="*/ 453806 h 847069"/>
                <a:gd name="connsiteX24" fmla="*/ 857 w 1576482"/>
                <a:gd name="connsiteY24" fmla="*/ 456806 h 847069"/>
                <a:gd name="connsiteX25" fmla="*/ 1286 w 1576482"/>
                <a:gd name="connsiteY25" fmla="*/ 461092 h 847069"/>
                <a:gd name="connsiteX26" fmla="*/ 1715 w 1576482"/>
                <a:gd name="connsiteY26" fmla="*/ 464093 h 847069"/>
                <a:gd name="connsiteX27" fmla="*/ 2357 w 1576482"/>
                <a:gd name="connsiteY27" fmla="*/ 468808 h 847069"/>
                <a:gd name="connsiteX28" fmla="*/ 2786 w 1576482"/>
                <a:gd name="connsiteY28" fmla="*/ 471165 h 847069"/>
                <a:gd name="connsiteX29" fmla="*/ 4286 w 1576482"/>
                <a:gd name="connsiteY29" fmla="*/ 478452 h 847069"/>
                <a:gd name="connsiteX30" fmla="*/ 40291 w 1576482"/>
                <a:gd name="connsiteY30" fmla="*/ 576179 h 847069"/>
                <a:gd name="connsiteX31" fmla="*/ 177022 w 1576482"/>
                <a:gd name="connsiteY31" fmla="*/ 672833 h 847069"/>
                <a:gd name="connsiteX32" fmla="*/ 256103 w 1576482"/>
                <a:gd name="connsiteY32" fmla="*/ 680120 h 847069"/>
                <a:gd name="connsiteX33" fmla="*/ 293822 w 1576482"/>
                <a:gd name="connsiteY33" fmla="*/ 689550 h 847069"/>
                <a:gd name="connsiteX34" fmla="*/ 315682 w 1576482"/>
                <a:gd name="connsiteY34" fmla="*/ 698551 h 847069"/>
                <a:gd name="connsiteX35" fmla="*/ 420052 w 1576482"/>
                <a:gd name="connsiteY35" fmla="*/ 707123 h 847069"/>
                <a:gd name="connsiteX36" fmla="*/ 452199 w 1576482"/>
                <a:gd name="connsiteY36" fmla="*/ 697265 h 847069"/>
                <a:gd name="connsiteX37" fmla="*/ 506849 w 1576482"/>
                <a:gd name="connsiteY37" fmla="*/ 694050 h 847069"/>
                <a:gd name="connsiteX38" fmla="*/ 575215 w 1576482"/>
                <a:gd name="connsiteY38" fmla="*/ 714624 h 847069"/>
                <a:gd name="connsiteX39" fmla="*/ 654510 w 1576482"/>
                <a:gd name="connsiteY39" fmla="*/ 728769 h 847069"/>
                <a:gd name="connsiteX40" fmla="*/ 698016 w 1576482"/>
                <a:gd name="connsiteY40" fmla="*/ 754272 h 847069"/>
                <a:gd name="connsiteX41" fmla="*/ 738307 w 1576482"/>
                <a:gd name="connsiteY41" fmla="*/ 847069 h 847069"/>
                <a:gd name="connsiteX42" fmla="*/ 750094 w 1576482"/>
                <a:gd name="connsiteY42" fmla="*/ 835925 h 847069"/>
                <a:gd name="connsiteX43" fmla="*/ 887897 w 1576482"/>
                <a:gd name="connsiteY43" fmla="*/ 749343 h 847069"/>
                <a:gd name="connsiteX44" fmla="*/ 980051 w 1576482"/>
                <a:gd name="connsiteY44" fmla="*/ 730269 h 847069"/>
                <a:gd name="connsiteX45" fmla="*/ 1012198 w 1576482"/>
                <a:gd name="connsiteY45" fmla="*/ 714196 h 847069"/>
                <a:gd name="connsiteX46" fmla="*/ 1087850 w 1576482"/>
                <a:gd name="connsiteY46" fmla="*/ 713339 h 847069"/>
                <a:gd name="connsiteX47" fmla="*/ 1113139 w 1576482"/>
                <a:gd name="connsiteY47" fmla="*/ 723840 h 847069"/>
                <a:gd name="connsiteX48" fmla="*/ 1195864 w 1576482"/>
                <a:gd name="connsiteY48" fmla="*/ 713553 h 847069"/>
                <a:gd name="connsiteX49" fmla="*/ 1208294 w 1576482"/>
                <a:gd name="connsiteY49" fmla="*/ 704551 h 847069"/>
                <a:gd name="connsiteX50" fmla="*/ 1262086 w 1576482"/>
                <a:gd name="connsiteY50" fmla="*/ 692764 h 847069"/>
                <a:gd name="connsiteX51" fmla="*/ 1318022 w 1576482"/>
                <a:gd name="connsiteY51" fmla="*/ 694050 h 847069"/>
                <a:gd name="connsiteX52" fmla="*/ 1496116 w 1576482"/>
                <a:gd name="connsiteY52" fmla="*/ 580036 h 847069"/>
                <a:gd name="connsiteX53" fmla="*/ 1576483 w 1576482"/>
                <a:gd name="connsiteY53" fmla="*/ 397228 h 847069"/>
                <a:gd name="connsiteX54" fmla="*/ 1576268 w 1576482"/>
                <a:gd name="connsiteY54" fmla="*/ 384797 h 847069"/>
                <a:gd name="connsiteX55" fmla="*/ 1576268 w 1576482"/>
                <a:gd name="connsiteY55" fmla="*/ 382226 h 847069"/>
                <a:gd name="connsiteX56" fmla="*/ 1575840 w 1576482"/>
                <a:gd name="connsiteY56" fmla="*/ 372367 h 847069"/>
                <a:gd name="connsiteX57" fmla="*/ 1575626 w 1576482"/>
                <a:gd name="connsiteY57" fmla="*/ 370009 h 847069"/>
                <a:gd name="connsiteX58" fmla="*/ 1574983 w 1576482"/>
                <a:gd name="connsiteY58" fmla="*/ 360151 h 847069"/>
                <a:gd name="connsiteX59" fmla="*/ 1574768 w 1576482"/>
                <a:gd name="connsiteY59" fmla="*/ 358437 h 847069"/>
                <a:gd name="connsiteX60" fmla="*/ 1573911 w 1576482"/>
                <a:gd name="connsiteY60" fmla="*/ 347936 h 847069"/>
                <a:gd name="connsiteX61" fmla="*/ 1573697 w 1576482"/>
                <a:gd name="connsiteY61" fmla="*/ 346864 h 847069"/>
                <a:gd name="connsiteX62" fmla="*/ 1572411 w 1576482"/>
                <a:gd name="connsiteY62" fmla="*/ 335934 h 847069"/>
                <a:gd name="connsiteX63" fmla="*/ 1572411 w 1576482"/>
                <a:gd name="connsiteY63" fmla="*/ 335505 h 847069"/>
                <a:gd name="connsiteX64" fmla="*/ 1570696 w 1576482"/>
                <a:gd name="connsiteY64" fmla="*/ 324361 h 847069"/>
                <a:gd name="connsiteX65" fmla="*/ 1570696 w 1576482"/>
                <a:gd name="connsiteY65" fmla="*/ 324361 h 847069"/>
                <a:gd name="connsiteX66" fmla="*/ 1566196 w 1576482"/>
                <a:gd name="connsiteY66" fmla="*/ 301215 h 847069"/>
                <a:gd name="connsiteX67" fmla="*/ 1566196 w 1576482"/>
                <a:gd name="connsiteY67" fmla="*/ 301215 h 847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576482" h="847069">
                  <a:moveTo>
                    <a:pt x="1566196" y="301215"/>
                  </a:moveTo>
                  <a:cubicBezTo>
                    <a:pt x="1546693" y="219134"/>
                    <a:pt x="1497616" y="156769"/>
                    <a:pt x="1410391" y="113049"/>
                  </a:cubicBezTo>
                  <a:cubicBezTo>
                    <a:pt x="1197793" y="-13824"/>
                    <a:pt x="922615" y="106"/>
                    <a:pt x="868609" y="749"/>
                  </a:cubicBezTo>
                  <a:cubicBezTo>
                    <a:pt x="759095" y="2249"/>
                    <a:pt x="548211" y="3964"/>
                    <a:pt x="315039" y="87975"/>
                  </a:cubicBezTo>
                  <a:cubicBezTo>
                    <a:pt x="287607" y="99547"/>
                    <a:pt x="100298" y="169842"/>
                    <a:pt x="16931" y="356294"/>
                  </a:cubicBezTo>
                  <a:cubicBezTo>
                    <a:pt x="14359" y="362509"/>
                    <a:pt x="12216" y="368938"/>
                    <a:pt x="10073" y="375367"/>
                  </a:cubicBezTo>
                  <a:cubicBezTo>
                    <a:pt x="10073" y="375367"/>
                    <a:pt x="10073" y="375367"/>
                    <a:pt x="10073" y="375367"/>
                  </a:cubicBezTo>
                  <a:cubicBezTo>
                    <a:pt x="9430" y="377510"/>
                    <a:pt x="8787" y="379440"/>
                    <a:pt x="8144" y="381583"/>
                  </a:cubicBezTo>
                  <a:cubicBezTo>
                    <a:pt x="8144" y="381583"/>
                    <a:pt x="8144" y="381797"/>
                    <a:pt x="8144" y="381797"/>
                  </a:cubicBezTo>
                  <a:cubicBezTo>
                    <a:pt x="7501" y="383940"/>
                    <a:pt x="7072" y="385869"/>
                    <a:pt x="6429" y="388012"/>
                  </a:cubicBezTo>
                  <a:cubicBezTo>
                    <a:pt x="4929" y="394227"/>
                    <a:pt x="3643" y="400442"/>
                    <a:pt x="2572" y="406657"/>
                  </a:cubicBezTo>
                  <a:cubicBezTo>
                    <a:pt x="2572" y="406872"/>
                    <a:pt x="2572" y="406872"/>
                    <a:pt x="2572" y="407086"/>
                  </a:cubicBezTo>
                  <a:cubicBezTo>
                    <a:pt x="2357" y="408800"/>
                    <a:pt x="2143" y="410515"/>
                    <a:pt x="1715" y="412229"/>
                  </a:cubicBezTo>
                  <a:cubicBezTo>
                    <a:pt x="1715" y="412872"/>
                    <a:pt x="1500" y="413515"/>
                    <a:pt x="1500" y="414158"/>
                  </a:cubicBezTo>
                  <a:cubicBezTo>
                    <a:pt x="1286" y="415658"/>
                    <a:pt x="1072" y="417158"/>
                    <a:pt x="1072" y="418873"/>
                  </a:cubicBezTo>
                  <a:cubicBezTo>
                    <a:pt x="1072" y="419730"/>
                    <a:pt x="857" y="420373"/>
                    <a:pt x="857" y="421230"/>
                  </a:cubicBezTo>
                  <a:cubicBezTo>
                    <a:pt x="643" y="422731"/>
                    <a:pt x="643" y="424231"/>
                    <a:pt x="429" y="425731"/>
                  </a:cubicBezTo>
                  <a:cubicBezTo>
                    <a:pt x="429" y="426588"/>
                    <a:pt x="429" y="427445"/>
                    <a:pt x="214" y="428517"/>
                  </a:cubicBezTo>
                  <a:cubicBezTo>
                    <a:pt x="214" y="430017"/>
                    <a:pt x="0" y="431303"/>
                    <a:pt x="0" y="432803"/>
                  </a:cubicBezTo>
                  <a:cubicBezTo>
                    <a:pt x="0" y="434089"/>
                    <a:pt x="0" y="435161"/>
                    <a:pt x="0" y="436446"/>
                  </a:cubicBezTo>
                  <a:cubicBezTo>
                    <a:pt x="0" y="438375"/>
                    <a:pt x="0" y="440304"/>
                    <a:pt x="0" y="442447"/>
                  </a:cubicBezTo>
                  <a:cubicBezTo>
                    <a:pt x="0" y="443733"/>
                    <a:pt x="0" y="445233"/>
                    <a:pt x="214" y="446519"/>
                  </a:cubicBezTo>
                  <a:cubicBezTo>
                    <a:pt x="214" y="447591"/>
                    <a:pt x="429" y="448663"/>
                    <a:pt x="429" y="449734"/>
                  </a:cubicBezTo>
                  <a:cubicBezTo>
                    <a:pt x="429" y="451020"/>
                    <a:pt x="643" y="452520"/>
                    <a:pt x="643" y="453806"/>
                  </a:cubicBezTo>
                  <a:cubicBezTo>
                    <a:pt x="643" y="454877"/>
                    <a:pt x="857" y="455949"/>
                    <a:pt x="857" y="456806"/>
                  </a:cubicBezTo>
                  <a:cubicBezTo>
                    <a:pt x="1072" y="458307"/>
                    <a:pt x="1072" y="459592"/>
                    <a:pt x="1286" y="461092"/>
                  </a:cubicBezTo>
                  <a:cubicBezTo>
                    <a:pt x="1500" y="462164"/>
                    <a:pt x="1500" y="463021"/>
                    <a:pt x="1715" y="464093"/>
                  </a:cubicBezTo>
                  <a:cubicBezTo>
                    <a:pt x="1929" y="465593"/>
                    <a:pt x="2143" y="467308"/>
                    <a:pt x="2357" y="468808"/>
                  </a:cubicBezTo>
                  <a:cubicBezTo>
                    <a:pt x="2572" y="469665"/>
                    <a:pt x="2572" y="470522"/>
                    <a:pt x="2786" y="471165"/>
                  </a:cubicBezTo>
                  <a:cubicBezTo>
                    <a:pt x="3215" y="473522"/>
                    <a:pt x="3643" y="476094"/>
                    <a:pt x="4286" y="478452"/>
                  </a:cubicBezTo>
                  <a:cubicBezTo>
                    <a:pt x="11787" y="512742"/>
                    <a:pt x="18431" y="547675"/>
                    <a:pt x="40291" y="576179"/>
                  </a:cubicBezTo>
                  <a:cubicBezTo>
                    <a:pt x="75652" y="622256"/>
                    <a:pt x="123444" y="652473"/>
                    <a:pt x="177022" y="672833"/>
                  </a:cubicBezTo>
                  <a:cubicBezTo>
                    <a:pt x="201882" y="682263"/>
                    <a:pt x="228671" y="688050"/>
                    <a:pt x="256103" y="680120"/>
                  </a:cubicBezTo>
                  <a:cubicBezTo>
                    <a:pt x="269819" y="676262"/>
                    <a:pt x="282892" y="679691"/>
                    <a:pt x="293822" y="689550"/>
                  </a:cubicBezTo>
                  <a:cubicBezTo>
                    <a:pt x="300252" y="695336"/>
                    <a:pt x="307324" y="697908"/>
                    <a:pt x="315682" y="698551"/>
                  </a:cubicBezTo>
                  <a:cubicBezTo>
                    <a:pt x="350401" y="701337"/>
                    <a:pt x="385120" y="704980"/>
                    <a:pt x="420052" y="707123"/>
                  </a:cubicBezTo>
                  <a:cubicBezTo>
                    <a:pt x="431411" y="707766"/>
                    <a:pt x="441698" y="705195"/>
                    <a:pt x="452199" y="697265"/>
                  </a:cubicBezTo>
                  <a:cubicBezTo>
                    <a:pt x="468273" y="685049"/>
                    <a:pt x="488847" y="679477"/>
                    <a:pt x="506849" y="694050"/>
                  </a:cubicBezTo>
                  <a:cubicBezTo>
                    <a:pt x="527209" y="710552"/>
                    <a:pt x="551212" y="712695"/>
                    <a:pt x="575215" y="714624"/>
                  </a:cubicBezTo>
                  <a:cubicBezTo>
                    <a:pt x="602218" y="716767"/>
                    <a:pt x="628364" y="721268"/>
                    <a:pt x="654510" y="728769"/>
                  </a:cubicBezTo>
                  <a:cubicBezTo>
                    <a:pt x="671441" y="733698"/>
                    <a:pt x="685157" y="742699"/>
                    <a:pt x="698016" y="754272"/>
                  </a:cubicBezTo>
                  <a:cubicBezTo>
                    <a:pt x="724162" y="778061"/>
                    <a:pt x="735949" y="808065"/>
                    <a:pt x="738307" y="847069"/>
                  </a:cubicBezTo>
                  <a:cubicBezTo>
                    <a:pt x="744950" y="840854"/>
                    <a:pt x="747522" y="838282"/>
                    <a:pt x="750094" y="835925"/>
                  </a:cubicBezTo>
                  <a:cubicBezTo>
                    <a:pt x="790384" y="798206"/>
                    <a:pt x="833033" y="764344"/>
                    <a:pt x="887897" y="749343"/>
                  </a:cubicBezTo>
                  <a:cubicBezTo>
                    <a:pt x="918329" y="740985"/>
                    <a:pt x="949190" y="735412"/>
                    <a:pt x="980051" y="730269"/>
                  </a:cubicBezTo>
                  <a:cubicBezTo>
                    <a:pt x="993124" y="728126"/>
                    <a:pt x="1002982" y="724911"/>
                    <a:pt x="1012198" y="714196"/>
                  </a:cubicBezTo>
                  <a:cubicBezTo>
                    <a:pt x="1032129" y="690836"/>
                    <a:pt x="1067919" y="690193"/>
                    <a:pt x="1087850" y="713339"/>
                  </a:cubicBezTo>
                  <a:cubicBezTo>
                    <a:pt x="1095780" y="722554"/>
                    <a:pt x="1103066" y="724054"/>
                    <a:pt x="1113139" y="723840"/>
                  </a:cubicBezTo>
                  <a:cubicBezTo>
                    <a:pt x="1141000" y="723411"/>
                    <a:pt x="1168432" y="717839"/>
                    <a:pt x="1195864" y="713553"/>
                  </a:cubicBezTo>
                  <a:cubicBezTo>
                    <a:pt x="1201865" y="712695"/>
                    <a:pt x="1204651" y="708838"/>
                    <a:pt x="1208294" y="704551"/>
                  </a:cubicBezTo>
                  <a:cubicBezTo>
                    <a:pt x="1226725" y="683335"/>
                    <a:pt x="1237655" y="679263"/>
                    <a:pt x="1262086" y="692764"/>
                  </a:cubicBezTo>
                  <a:cubicBezTo>
                    <a:pt x="1282017" y="703694"/>
                    <a:pt x="1299377" y="701551"/>
                    <a:pt x="1318022" y="694050"/>
                  </a:cubicBezTo>
                  <a:cubicBezTo>
                    <a:pt x="1384459" y="667047"/>
                    <a:pt x="1444252" y="629328"/>
                    <a:pt x="1496116" y="580036"/>
                  </a:cubicBezTo>
                  <a:cubicBezTo>
                    <a:pt x="1548194" y="530530"/>
                    <a:pt x="1576268" y="467308"/>
                    <a:pt x="1576483" y="397228"/>
                  </a:cubicBezTo>
                  <a:cubicBezTo>
                    <a:pt x="1576483" y="392941"/>
                    <a:pt x="1576483" y="388869"/>
                    <a:pt x="1576268" y="384797"/>
                  </a:cubicBezTo>
                  <a:cubicBezTo>
                    <a:pt x="1576268" y="383940"/>
                    <a:pt x="1576268" y="383083"/>
                    <a:pt x="1576268" y="382226"/>
                  </a:cubicBezTo>
                  <a:cubicBezTo>
                    <a:pt x="1576268" y="379011"/>
                    <a:pt x="1576054" y="375582"/>
                    <a:pt x="1575840" y="372367"/>
                  </a:cubicBezTo>
                  <a:cubicBezTo>
                    <a:pt x="1575840" y="371510"/>
                    <a:pt x="1575840" y="370867"/>
                    <a:pt x="1575626" y="370009"/>
                  </a:cubicBezTo>
                  <a:cubicBezTo>
                    <a:pt x="1575411" y="366581"/>
                    <a:pt x="1575197" y="363366"/>
                    <a:pt x="1574983" y="360151"/>
                  </a:cubicBezTo>
                  <a:cubicBezTo>
                    <a:pt x="1574983" y="359508"/>
                    <a:pt x="1574983" y="359080"/>
                    <a:pt x="1574768" y="358437"/>
                  </a:cubicBezTo>
                  <a:cubicBezTo>
                    <a:pt x="1574554" y="355008"/>
                    <a:pt x="1574125" y="351364"/>
                    <a:pt x="1573911" y="347936"/>
                  </a:cubicBezTo>
                  <a:cubicBezTo>
                    <a:pt x="1573911" y="347507"/>
                    <a:pt x="1573911" y="347293"/>
                    <a:pt x="1573697" y="346864"/>
                  </a:cubicBezTo>
                  <a:cubicBezTo>
                    <a:pt x="1573268" y="343220"/>
                    <a:pt x="1572840" y="339577"/>
                    <a:pt x="1572411" y="335934"/>
                  </a:cubicBezTo>
                  <a:cubicBezTo>
                    <a:pt x="1572411" y="335719"/>
                    <a:pt x="1572411" y="335505"/>
                    <a:pt x="1572411" y="335505"/>
                  </a:cubicBezTo>
                  <a:cubicBezTo>
                    <a:pt x="1571982" y="331648"/>
                    <a:pt x="1571339" y="328005"/>
                    <a:pt x="1570696" y="324361"/>
                  </a:cubicBezTo>
                  <a:cubicBezTo>
                    <a:pt x="1570696" y="324361"/>
                    <a:pt x="1570696" y="324361"/>
                    <a:pt x="1570696" y="324361"/>
                  </a:cubicBezTo>
                  <a:cubicBezTo>
                    <a:pt x="1569410" y="316003"/>
                    <a:pt x="1567910" y="308502"/>
                    <a:pt x="1566196" y="301215"/>
                  </a:cubicBezTo>
                  <a:cubicBezTo>
                    <a:pt x="1566196" y="301215"/>
                    <a:pt x="1566196" y="301215"/>
                    <a:pt x="1566196" y="301215"/>
                  </a:cubicBezTo>
                  <a:close/>
                </a:path>
              </a:pathLst>
            </a:custGeom>
            <a:solidFill>
              <a:srgbClr val="FFC000"/>
            </a:solidFill>
            <a:ln w="2143" cap="flat">
              <a:noFill/>
              <a:prstDash val="solid"/>
              <a:miter/>
            </a:ln>
          </p:spPr>
          <p:txBody>
            <a:bodyPr rtlCol="0" anchor="ctr"/>
            <a:lstStyle/>
            <a:p>
              <a:endParaRPr lang="en-US"/>
            </a:p>
          </p:txBody>
        </p:sp>
        <p:sp>
          <p:nvSpPr>
            <p:cNvPr id="8" name="Freeform 56">
              <a:extLst>
                <a:ext uri="{FF2B5EF4-FFF2-40B4-BE49-F238E27FC236}">
                  <a16:creationId xmlns:a16="http://schemas.microsoft.com/office/drawing/2014/main" id="{D5DF8574-EA70-2549-203B-40BEB280C553}"/>
                </a:ext>
              </a:extLst>
            </p:cNvPr>
            <p:cNvSpPr/>
            <p:nvPr/>
          </p:nvSpPr>
          <p:spPr>
            <a:xfrm>
              <a:off x="2600251" y="5543088"/>
              <a:ext cx="160316" cy="161517"/>
            </a:xfrm>
            <a:custGeom>
              <a:avLst/>
              <a:gdLst>
                <a:gd name="connsiteX0" fmla="*/ 3741 w 160316"/>
                <a:gd name="connsiteY0" fmla="*/ 112190 h 161517"/>
                <a:gd name="connsiteX1" fmla="*/ 88823 w 160316"/>
                <a:gd name="connsiteY1" fmla="*/ 160839 h 161517"/>
                <a:gd name="connsiteX2" fmla="*/ 159546 w 160316"/>
                <a:gd name="connsiteY2" fmla="*/ 94830 h 161517"/>
                <a:gd name="connsiteX3" fmla="*/ 132971 w 160316"/>
                <a:gd name="connsiteY3" fmla="*/ 15535 h 161517"/>
                <a:gd name="connsiteX4" fmla="*/ 3741 w 160316"/>
                <a:gd name="connsiteY4" fmla="*/ 112190 h 1615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0316" h="161517">
                  <a:moveTo>
                    <a:pt x="3741" y="112190"/>
                  </a:moveTo>
                  <a:cubicBezTo>
                    <a:pt x="15528" y="143265"/>
                    <a:pt x="55390" y="165768"/>
                    <a:pt x="88823" y="160839"/>
                  </a:cubicBezTo>
                  <a:cubicBezTo>
                    <a:pt x="130614" y="154838"/>
                    <a:pt x="154402" y="132550"/>
                    <a:pt x="159546" y="94830"/>
                  </a:cubicBezTo>
                  <a:cubicBezTo>
                    <a:pt x="160403" y="88616"/>
                    <a:pt x="165332" y="37181"/>
                    <a:pt x="132971" y="15535"/>
                  </a:cubicBezTo>
                  <a:cubicBezTo>
                    <a:pt x="78750" y="-20255"/>
                    <a:pt x="-20477" y="3319"/>
                    <a:pt x="3741" y="112190"/>
                  </a:cubicBezTo>
                  <a:close/>
                </a:path>
              </a:pathLst>
            </a:custGeom>
            <a:solidFill>
              <a:srgbClr val="FFFFFF"/>
            </a:solidFill>
            <a:ln w="2143" cap="flat">
              <a:noFill/>
              <a:prstDash val="solid"/>
              <a:miter/>
            </a:ln>
          </p:spPr>
          <p:txBody>
            <a:bodyPr rtlCol="0" anchor="ctr"/>
            <a:lstStyle/>
            <a:p>
              <a:endParaRPr lang="en-US"/>
            </a:p>
          </p:txBody>
        </p:sp>
        <p:sp>
          <p:nvSpPr>
            <p:cNvPr id="9" name="Freeform 57">
              <a:extLst>
                <a:ext uri="{FF2B5EF4-FFF2-40B4-BE49-F238E27FC236}">
                  <a16:creationId xmlns:a16="http://schemas.microsoft.com/office/drawing/2014/main" id="{4951C7F1-4451-F0B6-326B-68612F4492B7}"/>
                </a:ext>
              </a:extLst>
            </p:cNvPr>
            <p:cNvSpPr/>
            <p:nvPr/>
          </p:nvSpPr>
          <p:spPr>
            <a:xfrm>
              <a:off x="3276241" y="5461757"/>
              <a:ext cx="309730" cy="746674"/>
            </a:xfrm>
            <a:custGeom>
              <a:avLst/>
              <a:gdLst>
                <a:gd name="connsiteX0" fmla="*/ 287442 w 309730"/>
                <a:gd name="connsiteY0" fmla="*/ 14570 h 746674"/>
                <a:gd name="connsiteX1" fmla="*/ 253795 w 309730"/>
                <a:gd name="connsiteY1" fmla="*/ 1497 h 746674"/>
                <a:gd name="connsiteX2" fmla="*/ 235364 w 309730"/>
                <a:gd name="connsiteY2" fmla="*/ 40288 h 746674"/>
                <a:gd name="connsiteX3" fmla="*/ 254867 w 309730"/>
                <a:gd name="connsiteY3" fmla="*/ 146158 h 746674"/>
                <a:gd name="connsiteX4" fmla="*/ 187144 w 309730"/>
                <a:gd name="connsiteY4" fmla="*/ 265744 h 746674"/>
                <a:gd name="connsiteX5" fmla="*/ 128422 w 309730"/>
                <a:gd name="connsiteY5" fmla="*/ 266173 h 746674"/>
                <a:gd name="connsiteX6" fmla="*/ 69058 w 309730"/>
                <a:gd name="connsiteY6" fmla="*/ 221596 h 746674"/>
                <a:gd name="connsiteX7" fmla="*/ 67772 w 309730"/>
                <a:gd name="connsiteY7" fmla="*/ 118940 h 746674"/>
                <a:gd name="connsiteX8" fmla="*/ 92632 w 309730"/>
                <a:gd name="connsiteY8" fmla="*/ 33858 h 746674"/>
                <a:gd name="connsiteX9" fmla="*/ 82774 w 309730"/>
                <a:gd name="connsiteY9" fmla="*/ 14570 h 746674"/>
                <a:gd name="connsiteX10" fmla="*/ 35196 w 309730"/>
                <a:gd name="connsiteY10" fmla="*/ 34072 h 746674"/>
                <a:gd name="connsiteX11" fmla="*/ 8621 w 309730"/>
                <a:gd name="connsiteY11" fmla="*/ 115940 h 746674"/>
                <a:gd name="connsiteX12" fmla="*/ 10336 w 309730"/>
                <a:gd name="connsiteY12" fmla="*/ 199951 h 746674"/>
                <a:gd name="connsiteX13" fmla="*/ 40983 w 309730"/>
                <a:gd name="connsiteY13" fmla="*/ 374829 h 746674"/>
                <a:gd name="connsiteX14" fmla="*/ 4978 w 309730"/>
                <a:gd name="connsiteY14" fmla="*/ 674010 h 746674"/>
                <a:gd name="connsiteX15" fmla="*/ 1763 w 309730"/>
                <a:gd name="connsiteY15" fmla="*/ 728016 h 746674"/>
                <a:gd name="connsiteX16" fmla="*/ 30481 w 309730"/>
                <a:gd name="connsiteY16" fmla="*/ 746661 h 746674"/>
                <a:gd name="connsiteX17" fmla="*/ 58771 w 309730"/>
                <a:gd name="connsiteY17" fmla="*/ 726731 h 746674"/>
                <a:gd name="connsiteX18" fmla="*/ 66700 w 309730"/>
                <a:gd name="connsiteY18" fmla="*/ 698227 h 746674"/>
                <a:gd name="connsiteX19" fmla="*/ 87274 w 309730"/>
                <a:gd name="connsiteY19" fmla="*/ 573497 h 746674"/>
                <a:gd name="connsiteX20" fmla="*/ 109777 w 309730"/>
                <a:gd name="connsiteY20" fmla="*/ 493344 h 746674"/>
                <a:gd name="connsiteX21" fmla="*/ 163784 w 309730"/>
                <a:gd name="connsiteY21" fmla="*/ 486486 h 746674"/>
                <a:gd name="connsiteX22" fmla="*/ 176000 w 309730"/>
                <a:gd name="connsiteY22" fmla="*/ 513275 h 746674"/>
                <a:gd name="connsiteX23" fmla="*/ 203646 w 309730"/>
                <a:gd name="connsiteY23" fmla="*/ 718587 h 746674"/>
                <a:gd name="connsiteX24" fmla="*/ 241365 w 309730"/>
                <a:gd name="connsiteY24" fmla="*/ 745161 h 746674"/>
                <a:gd name="connsiteX25" fmla="*/ 266868 w 309730"/>
                <a:gd name="connsiteY25" fmla="*/ 712371 h 746674"/>
                <a:gd name="connsiteX26" fmla="*/ 258081 w 309730"/>
                <a:gd name="connsiteY26" fmla="*/ 588928 h 746674"/>
                <a:gd name="connsiteX27" fmla="*/ 238364 w 309730"/>
                <a:gd name="connsiteY27" fmla="*/ 414906 h 746674"/>
                <a:gd name="connsiteX28" fmla="*/ 251009 w 309730"/>
                <a:gd name="connsiteY28" fmla="*/ 349541 h 746674"/>
                <a:gd name="connsiteX29" fmla="*/ 277798 w 309730"/>
                <a:gd name="connsiteY29" fmla="*/ 288033 h 746674"/>
                <a:gd name="connsiteX30" fmla="*/ 309730 w 309730"/>
                <a:gd name="connsiteY30" fmla="*/ 186877 h 746674"/>
                <a:gd name="connsiteX31" fmla="*/ 297300 w 309730"/>
                <a:gd name="connsiteY31" fmla="*/ 60861 h 746674"/>
                <a:gd name="connsiteX32" fmla="*/ 287442 w 309730"/>
                <a:gd name="connsiteY32" fmla="*/ 14570 h 746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09730" h="746674">
                  <a:moveTo>
                    <a:pt x="287442" y="14570"/>
                  </a:moveTo>
                  <a:cubicBezTo>
                    <a:pt x="277584" y="-218"/>
                    <a:pt x="264939" y="-1932"/>
                    <a:pt x="253795" y="1497"/>
                  </a:cubicBezTo>
                  <a:cubicBezTo>
                    <a:pt x="240722" y="5569"/>
                    <a:pt x="231721" y="17785"/>
                    <a:pt x="235364" y="40288"/>
                  </a:cubicBezTo>
                  <a:cubicBezTo>
                    <a:pt x="240936" y="75649"/>
                    <a:pt x="246080" y="111011"/>
                    <a:pt x="254867" y="146158"/>
                  </a:cubicBezTo>
                  <a:cubicBezTo>
                    <a:pt x="267511" y="196307"/>
                    <a:pt x="235793" y="249885"/>
                    <a:pt x="187144" y="265744"/>
                  </a:cubicBezTo>
                  <a:cubicBezTo>
                    <a:pt x="167641" y="272174"/>
                    <a:pt x="148139" y="268745"/>
                    <a:pt x="128422" y="266173"/>
                  </a:cubicBezTo>
                  <a:cubicBezTo>
                    <a:pt x="99704" y="262530"/>
                    <a:pt x="81702" y="246028"/>
                    <a:pt x="69058" y="221596"/>
                  </a:cubicBezTo>
                  <a:cubicBezTo>
                    <a:pt x="51484" y="187520"/>
                    <a:pt x="50627" y="154730"/>
                    <a:pt x="67772" y="118940"/>
                  </a:cubicBezTo>
                  <a:cubicBezTo>
                    <a:pt x="80416" y="92580"/>
                    <a:pt x="84917" y="62576"/>
                    <a:pt x="92632" y="33858"/>
                  </a:cubicBezTo>
                  <a:cubicBezTo>
                    <a:pt x="94989" y="25286"/>
                    <a:pt x="91989" y="18856"/>
                    <a:pt x="82774" y="14570"/>
                  </a:cubicBezTo>
                  <a:cubicBezTo>
                    <a:pt x="61985" y="4926"/>
                    <a:pt x="43983" y="10927"/>
                    <a:pt x="35196" y="34072"/>
                  </a:cubicBezTo>
                  <a:cubicBezTo>
                    <a:pt x="25124" y="60861"/>
                    <a:pt x="18051" y="88937"/>
                    <a:pt x="8621" y="115940"/>
                  </a:cubicBezTo>
                  <a:cubicBezTo>
                    <a:pt x="-1023" y="144229"/>
                    <a:pt x="-165" y="171232"/>
                    <a:pt x="10336" y="199951"/>
                  </a:cubicBezTo>
                  <a:cubicBezTo>
                    <a:pt x="30910" y="256100"/>
                    <a:pt x="49769" y="311179"/>
                    <a:pt x="40983" y="374829"/>
                  </a:cubicBezTo>
                  <a:cubicBezTo>
                    <a:pt x="27481" y="474271"/>
                    <a:pt x="22980" y="574997"/>
                    <a:pt x="4978" y="674010"/>
                  </a:cubicBezTo>
                  <a:cubicBezTo>
                    <a:pt x="1978" y="690298"/>
                    <a:pt x="-2523" y="712157"/>
                    <a:pt x="1763" y="728016"/>
                  </a:cubicBezTo>
                  <a:cubicBezTo>
                    <a:pt x="4550" y="738518"/>
                    <a:pt x="20194" y="746447"/>
                    <a:pt x="30481" y="746661"/>
                  </a:cubicBezTo>
                  <a:cubicBezTo>
                    <a:pt x="42911" y="747090"/>
                    <a:pt x="54484" y="737232"/>
                    <a:pt x="58771" y="726731"/>
                  </a:cubicBezTo>
                  <a:cubicBezTo>
                    <a:pt x="62414" y="717729"/>
                    <a:pt x="64557" y="707871"/>
                    <a:pt x="66700" y="698227"/>
                  </a:cubicBezTo>
                  <a:cubicBezTo>
                    <a:pt x="75273" y="656865"/>
                    <a:pt x="76987" y="614431"/>
                    <a:pt x="87274" y="573497"/>
                  </a:cubicBezTo>
                  <a:cubicBezTo>
                    <a:pt x="93918" y="546494"/>
                    <a:pt x="97561" y="518848"/>
                    <a:pt x="109777" y="493344"/>
                  </a:cubicBezTo>
                  <a:cubicBezTo>
                    <a:pt x="121135" y="469984"/>
                    <a:pt x="146639" y="466341"/>
                    <a:pt x="163784" y="486486"/>
                  </a:cubicBezTo>
                  <a:cubicBezTo>
                    <a:pt x="170427" y="494202"/>
                    <a:pt x="172999" y="503846"/>
                    <a:pt x="176000" y="513275"/>
                  </a:cubicBezTo>
                  <a:cubicBezTo>
                    <a:pt x="186287" y="546065"/>
                    <a:pt x="195502" y="684297"/>
                    <a:pt x="203646" y="718587"/>
                  </a:cubicBezTo>
                  <a:cubicBezTo>
                    <a:pt x="207932" y="737017"/>
                    <a:pt x="226363" y="746876"/>
                    <a:pt x="241365" y="745161"/>
                  </a:cubicBezTo>
                  <a:cubicBezTo>
                    <a:pt x="260867" y="743018"/>
                    <a:pt x="266225" y="731660"/>
                    <a:pt x="266868" y="712371"/>
                  </a:cubicBezTo>
                  <a:cubicBezTo>
                    <a:pt x="268582" y="670795"/>
                    <a:pt x="263439" y="629861"/>
                    <a:pt x="258081" y="588928"/>
                  </a:cubicBezTo>
                  <a:cubicBezTo>
                    <a:pt x="250366" y="531063"/>
                    <a:pt x="241365" y="473413"/>
                    <a:pt x="238364" y="414906"/>
                  </a:cubicBezTo>
                  <a:cubicBezTo>
                    <a:pt x="237293" y="392189"/>
                    <a:pt x="240293" y="370543"/>
                    <a:pt x="251009" y="349541"/>
                  </a:cubicBezTo>
                  <a:cubicBezTo>
                    <a:pt x="261082" y="329610"/>
                    <a:pt x="269440" y="308821"/>
                    <a:pt x="277798" y="288033"/>
                  </a:cubicBezTo>
                  <a:cubicBezTo>
                    <a:pt x="290871" y="255457"/>
                    <a:pt x="308873" y="223310"/>
                    <a:pt x="309730" y="186877"/>
                  </a:cubicBezTo>
                  <a:cubicBezTo>
                    <a:pt x="304587" y="145301"/>
                    <a:pt x="299015" y="103081"/>
                    <a:pt x="297300" y="60861"/>
                  </a:cubicBezTo>
                  <a:cubicBezTo>
                    <a:pt x="296872" y="48217"/>
                    <a:pt x="295157" y="26571"/>
                    <a:pt x="287442" y="14570"/>
                  </a:cubicBezTo>
                  <a:close/>
                </a:path>
              </a:pathLst>
            </a:custGeom>
            <a:solidFill>
              <a:srgbClr val="D11C5F"/>
            </a:solidFill>
            <a:ln w="2143" cap="flat">
              <a:noFill/>
              <a:prstDash val="solid"/>
              <a:miter/>
            </a:ln>
          </p:spPr>
          <p:txBody>
            <a:bodyPr rtlCol="0" anchor="ctr"/>
            <a:lstStyle/>
            <a:p>
              <a:endParaRPr lang="en-US"/>
            </a:p>
          </p:txBody>
        </p:sp>
        <p:sp>
          <p:nvSpPr>
            <p:cNvPr id="10" name="Freeform 58">
              <a:extLst>
                <a:ext uri="{FF2B5EF4-FFF2-40B4-BE49-F238E27FC236}">
                  <a16:creationId xmlns:a16="http://schemas.microsoft.com/office/drawing/2014/main" id="{05AC6448-48E8-B9CE-896F-D8E25BB30769}"/>
                </a:ext>
              </a:extLst>
            </p:cNvPr>
            <p:cNvSpPr/>
            <p:nvPr/>
          </p:nvSpPr>
          <p:spPr>
            <a:xfrm>
              <a:off x="2274799" y="4739604"/>
              <a:ext cx="1614242" cy="1505941"/>
            </a:xfrm>
            <a:custGeom>
              <a:avLst/>
              <a:gdLst>
                <a:gd name="connsiteX0" fmla="*/ 1446832 w 1614242"/>
                <a:gd name="connsiteY0" fmla="*/ 116931 h 1505941"/>
                <a:gd name="connsiteX1" fmla="*/ 1010278 w 1614242"/>
                <a:gd name="connsiteY1" fmla="*/ 3131 h 1505941"/>
                <a:gd name="connsiteX2" fmla="*/ 431205 w 1614242"/>
                <a:gd name="connsiteY2" fmla="*/ 55852 h 1505941"/>
                <a:gd name="connsiteX3" fmla="*/ 24440 w 1614242"/>
                <a:gd name="connsiteY3" fmla="*/ 350746 h 1505941"/>
                <a:gd name="connsiteX4" fmla="*/ 16296 w 1614242"/>
                <a:gd name="connsiteY4" fmla="*/ 549842 h 1505941"/>
                <a:gd name="connsiteX5" fmla="*/ 150242 w 1614242"/>
                <a:gd name="connsiteY5" fmla="*/ 694074 h 1505941"/>
                <a:gd name="connsiteX6" fmla="*/ 245611 w 1614242"/>
                <a:gd name="connsiteY6" fmla="*/ 724507 h 1505941"/>
                <a:gd name="connsiteX7" fmla="*/ 241324 w 1614242"/>
                <a:gd name="connsiteY7" fmla="*/ 738008 h 1505941"/>
                <a:gd name="connsiteX8" fmla="*/ 213249 w 1614242"/>
                <a:gd name="connsiteY8" fmla="*/ 861024 h 1505941"/>
                <a:gd name="connsiteX9" fmla="*/ 220750 w 1614242"/>
                <a:gd name="connsiteY9" fmla="*/ 902386 h 1505941"/>
                <a:gd name="connsiteX10" fmla="*/ 262756 w 1614242"/>
                <a:gd name="connsiteY10" fmla="*/ 980610 h 1505941"/>
                <a:gd name="connsiteX11" fmla="*/ 304975 w 1614242"/>
                <a:gd name="connsiteY11" fmla="*/ 1150131 h 1505941"/>
                <a:gd name="connsiteX12" fmla="*/ 283330 w 1614242"/>
                <a:gd name="connsiteY12" fmla="*/ 1446311 h 1505941"/>
                <a:gd name="connsiteX13" fmla="*/ 356624 w 1614242"/>
                <a:gd name="connsiteY13" fmla="*/ 1504604 h 1505941"/>
                <a:gd name="connsiteX14" fmla="*/ 388128 w 1614242"/>
                <a:gd name="connsiteY14" fmla="*/ 1467957 h 1505941"/>
                <a:gd name="connsiteX15" fmla="*/ 406988 w 1614242"/>
                <a:gd name="connsiteY15" fmla="*/ 1269932 h 1505941"/>
                <a:gd name="connsiteX16" fmla="*/ 423061 w 1614242"/>
                <a:gd name="connsiteY16" fmla="*/ 1221283 h 1505941"/>
                <a:gd name="connsiteX17" fmla="*/ 436992 w 1614242"/>
                <a:gd name="connsiteY17" fmla="*/ 1242500 h 1505941"/>
                <a:gd name="connsiteX18" fmla="*/ 469353 w 1614242"/>
                <a:gd name="connsiteY18" fmla="*/ 1465385 h 1505941"/>
                <a:gd name="connsiteX19" fmla="*/ 501500 w 1614242"/>
                <a:gd name="connsiteY19" fmla="*/ 1497103 h 1505941"/>
                <a:gd name="connsiteX20" fmla="*/ 549720 w 1614242"/>
                <a:gd name="connsiteY20" fmla="*/ 1492388 h 1505941"/>
                <a:gd name="connsiteX21" fmla="*/ 570937 w 1614242"/>
                <a:gd name="connsiteY21" fmla="*/ 1455741 h 1505941"/>
                <a:gd name="connsiteX22" fmla="*/ 549291 w 1614242"/>
                <a:gd name="connsiteY22" fmla="*/ 1181207 h 1505941"/>
                <a:gd name="connsiteX23" fmla="*/ 572009 w 1614242"/>
                <a:gd name="connsiteY23" fmla="*/ 922746 h 1505941"/>
                <a:gd name="connsiteX24" fmla="*/ 568794 w 1614242"/>
                <a:gd name="connsiteY24" fmla="*/ 798873 h 1505941"/>
                <a:gd name="connsiteX25" fmla="*/ 554221 w 1614242"/>
                <a:gd name="connsiteY25" fmla="*/ 748938 h 1505941"/>
                <a:gd name="connsiteX26" fmla="*/ 665449 w 1614242"/>
                <a:gd name="connsiteY26" fmla="*/ 763512 h 1505941"/>
                <a:gd name="connsiteX27" fmla="*/ 736172 w 1614242"/>
                <a:gd name="connsiteY27" fmla="*/ 875597 h 1505941"/>
                <a:gd name="connsiteX28" fmla="*/ 734886 w 1614242"/>
                <a:gd name="connsiteY28" fmla="*/ 929604 h 1505941"/>
                <a:gd name="connsiteX29" fmla="*/ 1014349 w 1614242"/>
                <a:gd name="connsiteY29" fmla="*/ 765012 h 1505941"/>
                <a:gd name="connsiteX30" fmla="*/ 995276 w 1614242"/>
                <a:gd name="connsiteY30" fmla="*/ 829949 h 1505941"/>
                <a:gd name="connsiteX31" fmla="*/ 996133 w 1614242"/>
                <a:gd name="connsiteY31" fmla="*/ 933676 h 1505941"/>
                <a:gd name="connsiteX32" fmla="*/ 1010706 w 1614242"/>
                <a:gd name="connsiteY32" fmla="*/ 971395 h 1505941"/>
                <a:gd name="connsiteX33" fmla="*/ 1027208 w 1614242"/>
                <a:gd name="connsiteY33" fmla="*/ 1057763 h 1505941"/>
                <a:gd name="connsiteX34" fmla="*/ 1022922 w 1614242"/>
                <a:gd name="connsiteY34" fmla="*/ 1108340 h 1505941"/>
                <a:gd name="connsiteX35" fmla="*/ 1008992 w 1614242"/>
                <a:gd name="connsiteY35" fmla="*/ 1258574 h 1505941"/>
                <a:gd name="connsiteX36" fmla="*/ 988846 w 1614242"/>
                <a:gd name="connsiteY36" fmla="*/ 1391876 h 1505941"/>
                <a:gd name="connsiteX37" fmla="*/ 982631 w 1614242"/>
                <a:gd name="connsiteY37" fmla="*/ 1440311 h 1505941"/>
                <a:gd name="connsiteX38" fmla="*/ 1018636 w 1614242"/>
                <a:gd name="connsiteY38" fmla="*/ 1485316 h 1505941"/>
                <a:gd name="connsiteX39" fmla="*/ 1074571 w 1614242"/>
                <a:gd name="connsiteY39" fmla="*/ 1459384 h 1505941"/>
                <a:gd name="connsiteX40" fmla="*/ 1112076 w 1614242"/>
                <a:gd name="connsiteY40" fmla="*/ 1270361 h 1505941"/>
                <a:gd name="connsiteX41" fmla="*/ 1123649 w 1614242"/>
                <a:gd name="connsiteY41" fmla="*/ 1231784 h 1505941"/>
                <a:gd name="connsiteX42" fmla="*/ 1138865 w 1614242"/>
                <a:gd name="connsiteY42" fmla="*/ 1218283 h 1505941"/>
                <a:gd name="connsiteX43" fmla="*/ 1154724 w 1614242"/>
                <a:gd name="connsiteY43" fmla="*/ 1230713 h 1505941"/>
                <a:gd name="connsiteX44" fmla="*/ 1160511 w 1614242"/>
                <a:gd name="connsiteY44" fmla="*/ 1245715 h 1505941"/>
                <a:gd name="connsiteX45" fmla="*/ 1186228 w 1614242"/>
                <a:gd name="connsiteY45" fmla="*/ 1448454 h 1505941"/>
                <a:gd name="connsiteX46" fmla="*/ 1257380 w 1614242"/>
                <a:gd name="connsiteY46" fmla="*/ 1484245 h 1505941"/>
                <a:gd name="connsiteX47" fmla="*/ 1288241 w 1614242"/>
                <a:gd name="connsiteY47" fmla="*/ 1444597 h 1505941"/>
                <a:gd name="connsiteX48" fmla="*/ 1288027 w 1614242"/>
                <a:gd name="connsiteY48" fmla="*/ 1388018 h 1505941"/>
                <a:gd name="connsiteX49" fmla="*/ 1265095 w 1614242"/>
                <a:gd name="connsiteY49" fmla="*/ 1209067 h 1505941"/>
                <a:gd name="connsiteX50" fmla="*/ 1262523 w 1614242"/>
                <a:gd name="connsiteY50" fmla="*/ 1096553 h 1505941"/>
                <a:gd name="connsiteX51" fmla="*/ 1293170 w 1614242"/>
                <a:gd name="connsiteY51" fmla="*/ 1021972 h 1505941"/>
                <a:gd name="connsiteX52" fmla="*/ 1325531 w 1614242"/>
                <a:gd name="connsiteY52" fmla="*/ 871311 h 1505941"/>
                <a:gd name="connsiteX53" fmla="*/ 1309029 w 1614242"/>
                <a:gd name="connsiteY53" fmla="*/ 748295 h 1505941"/>
                <a:gd name="connsiteX54" fmla="*/ 1319745 w 1614242"/>
                <a:gd name="connsiteY54" fmla="*/ 734151 h 1505941"/>
                <a:gd name="connsiteX55" fmla="*/ 1422829 w 1614242"/>
                <a:gd name="connsiteY55" fmla="*/ 689574 h 1505941"/>
                <a:gd name="connsiteX56" fmla="*/ 1550131 w 1614242"/>
                <a:gd name="connsiteY56" fmla="*/ 586918 h 1505941"/>
                <a:gd name="connsiteX57" fmla="*/ 1585492 w 1614242"/>
                <a:gd name="connsiteY57" fmla="*/ 274022 h 1505941"/>
                <a:gd name="connsiteX58" fmla="*/ 1446832 w 1614242"/>
                <a:gd name="connsiteY58" fmla="*/ 116931 h 1505941"/>
                <a:gd name="connsiteX59" fmla="*/ 560221 w 1614242"/>
                <a:gd name="connsiteY59" fmla="*/ 840878 h 1505941"/>
                <a:gd name="connsiteX60" fmla="*/ 557435 w 1614242"/>
                <a:gd name="connsiteY60" fmla="*/ 907530 h 1505941"/>
                <a:gd name="connsiteX61" fmla="*/ 543934 w 1614242"/>
                <a:gd name="connsiteY61" fmla="*/ 959608 h 1505941"/>
                <a:gd name="connsiteX62" fmla="*/ 531075 w 1614242"/>
                <a:gd name="connsiteY62" fmla="*/ 1189351 h 1505941"/>
                <a:gd name="connsiteX63" fmla="*/ 553149 w 1614242"/>
                <a:gd name="connsiteY63" fmla="*/ 1450597 h 1505941"/>
                <a:gd name="connsiteX64" fmla="*/ 530003 w 1614242"/>
                <a:gd name="connsiteY64" fmla="*/ 1479958 h 1505941"/>
                <a:gd name="connsiteX65" fmla="*/ 487355 w 1614242"/>
                <a:gd name="connsiteY65" fmla="*/ 1459384 h 1505941"/>
                <a:gd name="connsiteX66" fmla="*/ 457566 w 1614242"/>
                <a:gd name="connsiteY66" fmla="*/ 1244857 h 1505941"/>
                <a:gd name="connsiteX67" fmla="*/ 430348 w 1614242"/>
                <a:gd name="connsiteY67" fmla="*/ 1199852 h 1505941"/>
                <a:gd name="connsiteX68" fmla="*/ 387700 w 1614242"/>
                <a:gd name="connsiteY68" fmla="*/ 1289220 h 1505941"/>
                <a:gd name="connsiteX69" fmla="*/ 366911 w 1614242"/>
                <a:gd name="connsiteY69" fmla="*/ 1465814 h 1505941"/>
                <a:gd name="connsiteX70" fmla="*/ 343551 w 1614242"/>
                <a:gd name="connsiteY70" fmla="*/ 1485530 h 1505941"/>
                <a:gd name="connsiteX71" fmla="*/ 303475 w 1614242"/>
                <a:gd name="connsiteY71" fmla="*/ 1460670 h 1505941"/>
                <a:gd name="connsiteX72" fmla="*/ 318477 w 1614242"/>
                <a:gd name="connsiteY72" fmla="*/ 1233713 h 1505941"/>
                <a:gd name="connsiteX73" fmla="*/ 325335 w 1614242"/>
                <a:gd name="connsiteY73" fmla="*/ 1118842 h 1505941"/>
                <a:gd name="connsiteX74" fmla="*/ 312690 w 1614242"/>
                <a:gd name="connsiteY74" fmla="*/ 1050476 h 1505941"/>
                <a:gd name="connsiteX75" fmla="*/ 268756 w 1614242"/>
                <a:gd name="connsiteY75" fmla="*/ 952107 h 1505941"/>
                <a:gd name="connsiteX76" fmla="*/ 241110 w 1614242"/>
                <a:gd name="connsiteY76" fmla="*/ 899814 h 1505941"/>
                <a:gd name="connsiteX77" fmla="*/ 231680 w 1614242"/>
                <a:gd name="connsiteY77" fmla="*/ 869810 h 1505941"/>
                <a:gd name="connsiteX78" fmla="*/ 257398 w 1614242"/>
                <a:gd name="connsiteY78" fmla="*/ 746367 h 1505941"/>
                <a:gd name="connsiteX79" fmla="*/ 292545 w 1614242"/>
                <a:gd name="connsiteY79" fmla="*/ 717648 h 1505941"/>
                <a:gd name="connsiteX80" fmla="*/ 308404 w 1614242"/>
                <a:gd name="connsiteY80" fmla="*/ 761154 h 1505941"/>
                <a:gd name="connsiteX81" fmla="*/ 292116 w 1614242"/>
                <a:gd name="connsiteY81" fmla="*/ 826305 h 1505941"/>
                <a:gd name="connsiteX82" fmla="*/ 300260 w 1614242"/>
                <a:gd name="connsiteY82" fmla="*/ 865739 h 1505941"/>
                <a:gd name="connsiteX83" fmla="*/ 305832 w 1614242"/>
                <a:gd name="connsiteY83" fmla="*/ 893599 h 1505941"/>
                <a:gd name="connsiteX84" fmla="*/ 430348 w 1614242"/>
                <a:gd name="connsiteY84" fmla="*/ 979753 h 1505941"/>
                <a:gd name="connsiteX85" fmla="*/ 501071 w 1614242"/>
                <a:gd name="connsiteY85" fmla="*/ 854380 h 1505941"/>
                <a:gd name="connsiteX86" fmla="*/ 497856 w 1614242"/>
                <a:gd name="connsiteY86" fmla="*/ 822448 h 1505941"/>
                <a:gd name="connsiteX87" fmla="*/ 481569 w 1614242"/>
                <a:gd name="connsiteY87" fmla="*/ 757725 h 1505941"/>
                <a:gd name="connsiteX88" fmla="*/ 503000 w 1614242"/>
                <a:gd name="connsiteY88" fmla="*/ 725149 h 1505941"/>
                <a:gd name="connsiteX89" fmla="*/ 519288 w 1614242"/>
                <a:gd name="connsiteY89" fmla="*/ 733293 h 1505941"/>
                <a:gd name="connsiteX90" fmla="*/ 531932 w 1614242"/>
                <a:gd name="connsiteY90" fmla="*/ 753868 h 1505941"/>
                <a:gd name="connsiteX91" fmla="*/ 560221 w 1614242"/>
                <a:gd name="connsiteY91" fmla="*/ 840878 h 1505941"/>
                <a:gd name="connsiteX92" fmla="*/ 385771 w 1614242"/>
                <a:gd name="connsiteY92" fmla="*/ 789658 h 1505941"/>
                <a:gd name="connsiteX93" fmla="*/ 318477 w 1614242"/>
                <a:gd name="connsiteY93" fmla="*/ 838735 h 1505941"/>
                <a:gd name="connsiteX94" fmla="*/ 312262 w 1614242"/>
                <a:gd name="connsiteY94" fmla="*/ 852023 h 1505941"/>
                <a:gd name="connsiteX95" fmla="*/ 309690 w 1614242"/>
                <a:gd name="connsiteY95" fmla="*/ 822448 h 1505941"/>
                <a:gd name="connsiteX96" fmla="*/ 324692 w 1614242"/>
                <a:gd name="connsiteY96" fmla="*/ 746367 h 1505941"/>
                <a:gd name="connsiteX97" fmla="*/ 339265 w 1614242"/>
                <a:gd name="connsiteY97" fmla="*/ 736508 h 1505941"/>
                <a:gd name="connsiteX98" fmla="*/ 448779 w 1614242"/>
                <a:gd name="connsiteY98" fmla="*/ 743580 h 1505941"/>
                <a:gd name="connsiteX99" fmla="*/ 459494 w 1614242"/>
                <a:gd name="connsiteY99" fmla="*/ 749795 h 1505941"/>
                <a:gd name="connsiteX100" fmla="*/ 480711 w 1614242"/>
                <a:gd name="connsiteY100" fmla="*/ 816232 h 1505941"/>
                <a:gd name="connsiteX101" fmla="*/ 385771 w 1614242"/>
                <a:gd name="connsiteY101" fmla="*/ 789658 h 1505941"/>
                <a:gd name="connsiteX102" fmla="*/ 484998 w 1614242"/>
                <a:gd name="connsiteY102" fmla="*/ 898529 h 1505941"/>
                <a:gd name="connsiteX103" fmla="*/ 414274 w 1614242"/>
                <a:gd name="connsiteY103" fmla="*/ 964537 h 1505941"/>
                <a:gd name="connsiteX104" fmla="*/ 329192 w 1614242"/>
                <a:gd name="connsiteY104" fmla="*/ 915888 h 1505941"/>
                <a:gd name="connsiteX105" fmla="*/ 458423 w 1614242"/>
                <a:gd name="connsiteY105" fmla="*/ 819233 h 1505941"/>
                <a:gd name="connsiteX106" fmla="*/ 484998 w 1614242"/>
                <a:gd name="connsiteY106" fmla="*/ 898529 h 1505941"/>
                <a:gd name="connsiteX107" fmla="*/ 1311172 w 1614242"/>
                <a:gd name="connsiteY107" fmla="*/ 909458 h 1505941"/>
                <a:gd name="connsiteX108" fmla="*/ 1279240 w 1614242"/>
                <a:gd name="connsiteY108" fmla="*/ 1010614 h 1505941"/>
                <a:gd name="connsiteX109" fmla="*/ 1252451 w 1614242"/>
                <a:gd name="connsiteY109" fmla="*/ 1072122 h 1505941"/>
                <a:gd name="connsiteX110" fmla="*/ 1239806 w 1614242"/>
                <a:gd name="connsiteY110" fmla="*/ 1137487 h 1505941"/>
                <a:gd name="connsiteX111" fmla="*/ 1259523 w 1614242"/>
                <a:gd name="connsiteY111" fmla="*/ 1311509 h 1505941"/>
                <a:gd name="connsiteX112" fmla="*/ 1268310 w 1614242"/>
                <a:gd name="connsiteY112" fmla="*/ 1434953 h 1505941"/>
                <a:gd name="connsiteX113" fmla="*/ 1242807 w 1614242"/>
                <a:gd name="connsiteY113" fmla="*/ 1467742 h 1505941"/>
                <a:gd name="connsiteX114" fmla="*/ 1205088 w 1614242"/>
                <a:gd name="connsiteY114" fmla="*/ 1441168 h 1505941"/>
                <a:gd name="connsiteX115" fmla="*/ 1177441 w 1614242"/>
                <a:gd name="connsiteY115" fmla="*/ 1235856 h 1505941"/>
                <a:gd name="connsiteX116" fmla="*/ 1165226 w 1614242"/>
                <a:gd name="connsiteY116" fmla="*/ 1209067 h 1505941"/>
                <a:gd name="connsiteX117" fmla="*/ 1111219 w 1614242"/>
                <a:gd name="connsiteY117" fmla="*/ 1215925 h 1505941"/>
                <a:gd name="connsiteX118" fmla="*/ 1088716 w 1614242"/>
                <a:gd name="connsiteY118" fmla="*/ 1296078 h 1505941"/>
                <a:gd name="connsiteX119" fmla="*/ 1068142 w 1614242"/>
                <a:gd name="connsiteY119" fmla="*/ 1420808 h 1505941"/>
                <a:gd name="connsiteX120" fmla="*/ 1060212 w 1614242"/>
                <a:gd name="connsiteY120" fmla="*/ 1449312 h 1505941"/>
                <a:gd name="connsiteX121" fmla="*/ 1031923 w 1614242"/>
                <a:gd name="connsiteY121" fmla="*/ 1469243 h 1505941"/>
                <a:gd name="connsiteX122" fmla="*/ 1003205 w 1614242"/>
                <a:gd name="connsiteY122" fmla="*/ 1450597 h 1505941"/>
                <a:gd name="connsiteX123" fmla="*/ 1006420 w 1614242"/>
                <a:gd name="connsiteY123" fmla="*/ 1396591 h 1505941"/>
                <a:gd name="connsiteX124" fmla="*/ 1042425 w 1614242"/>
                <a:gd name="connsiteY124" fmla="*/ 1097411 h 1505941"/>
                <a:gd name="connsiteX125" fmla="*/ 1011778 w 1614242"/>
                <a:gd name="connsiteY125" fmla="*/ 922531 h 1505941"/>
                <a:gd name="connsiteX126" fmla="*/ 1010063 w 1614242"/>
                <a:gd name="connsiteY126" fmla="*/ 838521 h 1505941"/>
                <a:gd name="connsiteX127" fmla="*/ 1036638 w 1614242"/>
                <a:gd name="connsiteY127" fmla="*/ 756654 h 1505941"/>
                <a:gd name="connsiteX128" fmla="*/ 1084215 w 1614242"/>
                <a:gd name="connsiteY128" fmla="*/ 737151 h 1505941"/>
                <a:gd name="connsiteX129" fmla="*/ 1094074 w 1614242"/>
                <a:gd name="connsiteY129" fmla="*/ 756439 h 1505941"/>
                <a:gd name="connsiteX130" fmla="*/ 1069214 w 1614242"/>
                <a:gd name="connsiteY130" fmla="*/ 841521 h 1505941"/>
                <a:gd name="connsiteX131" fmla="*/ 1070499 w 1614242"/>
                <a:gd name="connsiteY131" fmla="*/ 944177 h 1505941"/>
                <a:gd name="connsiteX132" fmla="*/ 1129864 w 1614242"/>
                <a:gd name="connsiteY132" fmla="*/ 988754 h 1505941"/>
                <a:gd name="connsiteX133" fmla="*/ 1188586 w 1614242"/>
                <a:gd name="connsiteY133" fmla="*/ 988325 h 1505941"/>
                <a:gd name="connsiteX134" fmla="*/ 1256308 w 1614242"/>
                <a:gd name="connsiteY134" fmla="*/ 868739 h 1505941"/>
                <a:gd name="connsiteX135" fmla="*/ 1236806 w 1614242"/>
                <a:gd name="connsiteY135" fmla="*/ 762869 h 1505941"/>
                <a:gd name="connsiteX136" fmla="*/ 1255237 w 1614242"/>
                <a:gd name="connsiteY136" fmla="*/ 724078 h 1505941"/>
                <a:gd name="connsiteX137" fmla="*/ 1288884 w 1614242"/>
                <a:gd name="connsiteY137" fmla="*/ 737151 h 1505941"/>
                <a:gd name="connsiteX138" fmla="*/ 1298742 w 1614242"/>
                <a:gd name="connsiteY138" fmla="*/ 783871 h 1505941"/>
                <a:gd name="connsiteX139" fmla="*/ 1311172 w 1614242"/>
                <a:gd name="connsiteY139" fmla="*/ 909458 h 1505941"/>
                <a:gd name="connsiteX140" fmla="*/ 1230376 w 1614242"/>
                <a:gd name="connsiteY140" fmla="*/ 840236 h 1505941"/>
                <a:gd name="connsiteX141" fmla="*/ 1232948 w 1614242"/>
                <a:gd name="connsiteY141" fmla="*/ 927889 h 1505941"/>
                <a:gd name="connsiteX142" fmla="*/ 1157725 w 1614242"/>
                <a:gd name="connsiteY142" fmla="*/ 972680 h 1505941"/>
                <a:gd name="connsiteX143" fmla="*/ 1082501 w 1614242"/>
                <a:gd name="connsiteY143" fmla="*/ 932390 h 1505941"/>
                <a:gd name="connsiteX144" fmla="*/ 1097074 w 1614242"/>
                <a:gd name="connsiteY144" fmla="*/ 830592 h 1505941"/>
                <a:gd name="connsiteX145" fmla="*/ 1230376 w 1614242"/>
                <a:gd name="connsiteY145" fmla="*/ 840236 h 1505941"/>
                <a:gd name="connsiteX146" fmla="*/ 1097074 w 1614242"/>
                <a:gd name="connsiteY146" fmla="*/ 805088 h 1505941"/>
                <a:gd name="connsiteX147" fmla="*/ 1102218 w 1614242"/>
                <a:gd name="connsiteY147" fmla="*/ 784728 h 1505941"/>
                <a:gd name="connsiteX148" fmla="*/ 1134793 w 1614242"/>
                <a:gd name="connsiteY148" fmla="*/ 759011 h 1505941"/>
                <a:gd name="connsiteX149" fmla="*/ 1200801 w 1614242"/>
                <a:gd name="connsiteY149" fmla="*/ 750438 h 1505941"/>
                <a:gd name="connsiteX150" fmla="*/ 1223090 w 1614242"/>
                <a:gd name="connsiteY150" fmla="*/ 765012 h 1505941"/>
                <a:gd name="connsiteX151" fmla="*/ 1225876 w 1614242"/>
                <a:gd name="connsiteY151" fmla="*/ 812589 h 1505941"/>
                <a:gd name="connsiteX152" fmla="*/ 1100075 w 1614242"/>
                <a:gd name="connsiteY152" fmla="*/ 809160 h 1505941"/>
                <a:gd name="connsiteX153" fmla="*/ 1097074 w 1614242"/>
                <a:gd name="connsiteY153" fmla="*/ 805088 h 1505941"/>
                <a:gd name="connsiteX154" fmla="*/ 1588493 w 1614242"/>
                <a:gd name="connsiteY154" fmla="*/ 343459 h 1505941"/>
                <a:gd name="connsiteX155" fmla="*/ 1590207 w 1614242"/>
                <a:gd name="connsiteY155" fmla="*/ 354603 h 1505941"/>
                <a:gd name="connsiteX156" fmla="*/ 1590207 w 1614242"/>
                <a:gd name="connsiteY156" fmla="*/ 355032 h 1505941"/>
                <a:gd name="connsiteX157" fmla="*/ 1591493 w 1614242"/>
                <a:gd name="connsiteY157" fmla="*/ 365962 h 1505941"/>
                <a:gd name="connsiteX158" fmla="*/ 1591707 w 1614242"/>
                <a:gd name="connsiteY158" fmla="*/ 367034 h 1505941"/>
                <a:gd name="connsiteX159" fmla="*/ 1592565 w 1614242"/>
                <a:gd name="connsiteY159" fmla="*/ 377535 h 1505941"/>
                <a:gd name="connsiteX160" fmla="*/ 1592779 w 1614242"/>
                <a:gd name="connsiteY160" fmla="*/ 379249 h 1505941"/>
                <a:gd name="connsiteX161" fmla="*/ 1593422 w 1614242"/>
                <a:gd name="connsiteY161" fmla="*/ 389108 h 1505941"/>
                <a:gd name="connsiteX162" fmla="*/ 1593636 w 1614242"/>
                <a:gd name="connsiteY162" fmla="*/ 391465 h 1505941"/>
                <a:gd name="connsiteX163" fmla="*/ 1594065 w 1614242"/>
                <a:gd name="connsiteY163" fmla="*/ 401324 h 1505941"/>
                <a:gd name="connsiteX164" fmla="*/ 1594065 w 1614242"/>
                <a:gd name="connsiteY164" fmla="*/ 403895 h 1505941"/>
                <a:gd name="connsiteX165" fmla="*/ 1594279 w 1614242"/>
                <a:gd name="connsiteY165" fmla="*/ 416325 h 1505941"/>
                <a:gd name="connsiteX166" fmla="*/ 1513912 w 1614242"/>
                <a:gd name="connsiteY166" fmla="*/ 599134 h 1505941"/>
                <a:gd name="connsiteX167" fmla="*/ 1335818 w 1614242"/>
                <a:gd name="connsiteY167" fmla="*/ 713148 h 1505941"/>
                <a:gd name="connsiteX168" fmla="*/ 1279883 w 1614242"/>
                <a:gd name="connsiteY168" fmla="*/ 711862 h 1505941"/>
                <a:gd name="connsiteX169" fmla="*/ 1226090 w 1614242"/>
                <a:gd name="connsiteY169" fmla="*/ 723649 h 1505941"/>
                <a:gd name="connsiteX170" fmla="*/ 1213660 w 1614242"/>
                <a:gd name="connsiteY170" fmla="*/ 732650 h 1505941"/>
                <a:gd name="connsiteX171" fmla="*/ 1130936 w 1614242"/>
                <a:gd name="connsiteY171" fmla="*/ 742937 h 1505941"/>
                <a:gd name="connsiteX172" fmla="*/ 1105647 w 1614242"/>
                <a:gd name="connsiteY172" fmla="*/ 732436 h 1505941"/>
                <a:gd name="connsiteX173" fmla="*/ 1029994 w 1614242"/>
                <a:gd name="connsiteY173" fmla="*/ 733293 h 1505941"/>
                <a:gd name="connsiteX174" fmla="*/ 997847 w 1614242"/>
                <a:gd name="connsiteY174" fmla="*/ 749367 h 1505941"/>
                <a:gd name="connsiteX175" fmla="*/ 905693 w 1614242"/>
                <a:gd name="connsiteY175" fmla="*/ 768441 h 1505941"/>
                <a:gd name="connsiteX176" fmla="*/ 767890 w 1614242"/>
                <a:gd name="connsiteY176" fmla="*/ 855023 h 1505941"/>
                <a:gd name="connsiteX177" fmla="*/ 756103 w 1614242"/>
                <a:gd name="connsiteY177" fmla="*/ 866167 h 1505941"/>
                <a:gd name="connsiteX178" fmla="*/ 715812 w 1614242"/>
                <a:gd name="connsiteY178" fmla="*/ 773370 h 1505941"/>
                <a:gd name="connsiteX179" fmla="*/ 672307 w 1614242"/>
                <a:gd name="connsiteY179" fmla="*/ 747867 h 1505941"/>
                <a:gd name="connsiteX180" fmla="*/ 593011 w 1614242"/>
                <a:gd name="connsiteY180" fmla="*/ 733722 h 1505941"/>
                <a:gd name="connsiteX181" fmla="*/ 524645 w 1614242"/>
                <a:gd name="connsiteY181" fmla="*/ 713148 h 1505941"/>
                <a:gd name="connsiteX182" fmla="*/ 469996 w 1614242"/>
                <a:gd name="connsiteY182" fmla="*/ 716363 h 1505941"/>
                <a:gd name="connsiteX183" fmla="*/ 437849 w 1614242"/>
                <a:gd name="connsiteY183" fmla="*/ 726221 h 1505941"/>
                <a:gd name="connsiteX184" fmla="*/ 333479 w 1614242"/>
                <a:gd name="connsiteY184" fmla="*/ 717648 h 1505941"/>
                <a:gd name="connsiteX185" fmla="*/ 311619 w 1614242"/>
                <a:gd name="connsiteY185" fmla="*/ 708647 h 1505941"/>
                <a:gd name="connsiteX186" fmla="*/ 273900 w 1614242"/>
                <a:gd name="connsiteY186" fmla="*/ 699218 h 1505941"/>
                <a:gd name="connsiteX187" fmla="*/ 194818 w 1614242"/>
                <a:gd name="connsiteY187" fmla="*/ 691931 h 1505941"/>
                <a:gd name="connsiteX188" fmla="*/ 58087 w 1614242"/>
                <a:gd name="connsiteY188" fmla="*/ 595276 h 1505941"/>
                <a:gd name="connsiteX189" fmla="*/ 22083 w 1614242"/>
                <a:gd name="connsiteY189" fmla="*/ 497550 h 1505941"/>
                <a:gd name="connsiteX190" fmla="*/ 20582 w 1614242"/>
                <a:gd name="connsiteY190" fmla="*/ 490263 h 1505941"/>
                <a:gd name="connsiteX191" fmla="*/ 20154 w 1614242"/>
                <a:gd name="connsiteY191" fmla="*/ 487906 h 1505941"/>
                <a:gd name="connsiteX192" fmla="*/ 19511 w 1614242"/>
                <a:gd name="connsiteY192" fmla="*/ 483191 h 1505941"/>
                <a:gd name="connsiteX193" fmla="*/ 19082 w 1614242"/>
                <a:gd name="connsiteY193" fmla="*/ 480191 h 1505941"/>
                <a:gd name="connsiteX194" fmla="*/ 18654 w 1614242"/>
                <a:gd name="connsiteY194" fmla="*/ 475904 h 1505941"/>
                <a:gd name="connsiteX195" fmla="*/ 18439 w 1614242"/>
                <a:gd name="connsiteY195" fmla="*/ 472904 h 1505941"/>
                <a:gd name="connsiteX196" fmla="*/ 18225 w 1614242"/>
                <a:gd name="connsiteY196" fmla="*/ 468832 h 1505941"/>
                <a:gd name="connsiteX197" fmla="*/ 18011 w 1614242"/>
                <a:gd name="connsiteY197" fmla="*/ 465617 h 1505941"/>
                <a:gd name="connsiteX198" fmla="*/ 17796 w 1614242"/>
                <a:gd name="connsiteY198" fmla="*/ 461545 h 1505941"/>
                <a:gd name="connsiteX199" fmla="*/ 17796 w 1614242"/>
                <a:gd name="connsiteY199" fmla="*/ 455545 h 1505941"/>
                <a:gd name="connsiteX200" fmla="*/ 17796 w 1614242"/>
                <a:gd name="connsiteY200" fmla="*/ 451901 h 1505941"/>
                <a:gd name="connsiteX201" fmla="*/ 18011 w 1614242"/>
                <a:gd name="connsiteY201" fmla="*/ 447615 h 1505941"/>
                <a:gd name="connsiteX202" fmla="*/ 18225 w 1614242"/>
                <a:gd name="connsiteY202" fmla="*/ 444829 h 1505941"/>
                <a:gd name="connsiteX203" fmla="*/ 18654 w 1614242"/>
                <a:gd name="connsiteY203" fmla="*/ 440328 h 1505941"/>
                <a:gd name="connsiteX204" fmla="*/ 18868 w 1614242"/>
                <a:gd name="connsiteY204" fmla="*/ 437971 h 1505941"/>
                <a:gd name="connsiteX205" fmla="*/ 19297 w 1614242"/>
                <a:gd name="connsiteY205" fmla="*/ 433256 h 1505941"/>
                <a:gd name="connsiteX206" fmla="*/ 19511 w 1614242"/>
                <a:gd name="connsiteY206" fmla="*/ 431327 h 1505941"/>
                <a:gd name="connsiteX207" fmla="*/ 20368 w 1614242"/>
                <a:gd name="connsiteY207" fmla="*/ 426183 h 1505941"/>
                <a:gd name="connsiteX208" fmla="*/ 20368 w 1614242"/>
                <a:gd name="connsiteY208" fmla="*/ 425755 h 1505941"/>
                <a:gd name="connsiteX209" fmla="*/ 24226 w 1614242"/>
                <a:gd name="connsiteY209" fmla="*/ 407110 h 1505941"/>
                <a:gd name="connsiteX210" fmla="*/ 25940 w 1614242"/>
                <a:gd name="connsiteY210" fmla="*/ 400895 h 1505941"/>
                <a:gd name="connsiteX211" fmla="*/ 25940 w 1614242"/>
                <a:gd name="connsiteY211" fmla="*/ 400680 h 1505941"/>
                <a:gd name="connsiteX212" fmla="*/ 27869 w 1614242"/>
                <a:gd name="connsiteY212" fmla="*/ 394466 h 1505941"/>
                <a:gd name="connsiteX213" fmla="*/ 27869 w 1614242"/>
                <a:gd name="connsiteY213" fmla="*/ 394466 h 1505941"/>
                <a:gd name="connsiteX214" fmla="*/ 34727 w 1614242"/>
                <a:gd name="connsiteY214" fmla="*/ 375391 h 1505941"/>
                <a:gd name="connsiteX215" fmla="*/ 332836 w 1614242"/>
                <a:gd name="connsiteY215" fmla="*/ 107072 h 1505941"/>
                <a:gd name="connsiteX216" fmla="*/ 886405 w 1614242"/>
                <a:gd name="connsiteY216" fmla="*/ 19847 h 1505941"/>
                <a:gd name="connsiteX217" fmla="*/ 1428187 w 1614242"/>
                <a:gd name="connsiteY217" fmla="*/ 132147 h 1505941"/>
                <a:gd name="connsiteX218" fmla="*/ 1583992 w 1614242"/>
                <a:gd name="connsiteY218" fmla="*/ 320313 h 1505941"/>
                <a:gd name="connsiteX219" fmla="*/ 1583992 w 1614242"/>
                <a:gd name="connsiteY219" fmla="*/ 320313 h 1505941"/>
                <a:gd name="connsiteX220" fmla="*/ 1588493 w 1614242"/>
                <a:gd name="connsiteY220" fmla="*/ 343459 h 1505941"/>
                <a:gd name="connsiteX221" fmla="*/ 1588493 w 1614242"/>
                <a:gd name="connsiteY221" fmla="*/ 343459 h 15059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Lst>
              <a:rect l="l" t="t" r="r" b="b"/>
              <a:pathLst>
                <a:path w="1614242" h="1505941">
                  <a:moveTo>
                    <a:pt x="1446832" y="116931"/>
                  </a:moveTo>
                  <a:cubicBezTo>
                    <a:pt x="1416614" y="101071"/>
                    <a:pt x="1316745" y="17918"/>
                    <a:pt x="1010278" y="3131"/>
                  </a:cubicBezTo>
                  <a:cubicBezTo>
                    <a:pt x="911694" y="-6299"/>
                    <a:pt x="638660" y="3988"/>
                    <a:pt x="431205" y="55852"/>
                  </a:cubicBezTo>
                  <a:cubicBezTo>
                    <a:pt x="196747" y="121003"/>
                    <a:pt x="94306" y="221730"/>
                    <a:pt x="24440" y="350746"/>
                  </a:cubicBezTo>
                  <a:cubicBezTo>
                    <a:pt x="-6635" y="416111"/>
                    <a:pt x="-6635" y="482334"/>
                    <a:pt x="16296" y="549842"/>
                  </a:cubicBezTo>
                  <a:cubicBezTo>
                    <a:pt x="39442" y="617993"/>
                    <a:pt x="89377" y="661070"/>
                    <a:pt x="150242" y="694074"/>
                  </a:cubicBezTo>
                  <a:cubicBezTo>
                    <a:pt x="179817" y="709934"/>
                    <a:pt x="212606" y="715934"/>
                    <a:pt x="245611" y="724507"/>
                  </a:cubicBezTo>
                  <a:cubicBezTo>
                    <a:pt x="243896" y="729650"/>
                    <a:pt x="242824" y="733936"/>
                    <a:pt x="241324" y="738008"/>
                  </a:cubicBezTo>
                  <a:cubicBezTo>
                    <a:pt x="225037" y="777442"/>
                    <a:pt x="219250" y="819233"/>
                    <a:pt x="213249" y="861024"/>
                  </a:cubicBezTo>
                  <a:cubicBezTo>
                    <a:pt x="211106" y="875383"/>
                    <a:pt x="211321" y="889956"/>
                    <a:pt x="220750" y="902386"/>
                  </a:cubicBezTo>
                  <a:cubicBezTo>
                    <a:pt x="238753" y="926389"/>
                    <a:pt x="249682" y="954035"/>
                    <a:pt x="262756" y="980610"/>
                  </a:cubicBezTo>
                  <a:cubicBezTo>
                    <a:pt x="291259" y="1039332"/>
                    <a:pt x="313548" y="1082837"/>
                    <a:pt x="304975" y="1150131"/>
                  </a:cubicBezTo>
                  <a:cubicBezTo>
                    <a:pt x="304547" y="1152703"/>
                    <a:pt x="286330" y="1420593"/>
                    <a:pt x="283330" y="1446311"/>
                  </a:cubicBezTo>
                  <a:cubicBezTo>
                    <a:pt x="278400" y="1488959"/>
                    <a:pt x="314833" y="1511891"/>
                    <a:pt x="356624" y="1504604"/>
                  </a:cubicBezTo>
                  <a:cubicBezTo>
                    <a:pt x="372698" y="1501818"/>
                    <a:pt x="386200" y="1484245"/>
                    <a:pt x="388128" y="1467957"/>
                  </a:cubicBezTo>
                  <a:cubicBezTo>
                    <a:pt x="396058" y="1398520"/>
                    <a:pt x="403130" y="1340226"/>
                    <a:pt x="406988" y="1269932"/>
                  </a:cubicBezTo>
                  <a:cubicBezTo>
                    <a:pt x="407631" y="1257502"/>
                    <a:pt x="416203" y="1221069"/>
                    <a:pt x="423061" y="1221283"/>
                  </a:cubicBezTo>
                  <a:cubicBezTo>
                    <a:pt x="434848" y="1219140"/>
                    <a:pt x="435706" y="1239071"/>
                    <a:pt x="436992" y="1242500"/>
                  </a:cubicBezTo>
                  <a:cubicBezTo>
                    <a:pt x="450065" y="1280005"/>
                    <a:pt x="457780" y="1430024"/>
                    <a:pt x="469353" y="1465385"/>
                  </a:cubicBezTo>
                  <a:cubicBezTo>
                    <a:pt x="473639" y="1478458"/>
                    <a:pt x="486069" y="1493246"/>
                    <a:pt x="501500" y="1497103"/>
                  </a:cubicBezTo>
                  <a:cubicBezTo>
                    <a:pt x="520788" y="1502032"/>
                    <a:pt x="527217" y="1499247"/>
                    <a:pt x="549720" y="1492388"/>
                  </a:cubicBezTo>
                  <a:cubicBezTo>
                    <a:pt x="563865" y="1486388"/>
                    <a:pt x="571366" y="1462813"/>
                    <a:pt x="570937" y="1455741"/>
                  </a:cubicBezTo>
                  <a:cubicBezTo>
                    <a:pt x="566651" y="1364230"/>
                    <a:pt x="555506" y="1272504"/>
                    <a:pt x="549291" y="1181207"/>
                  </a:cubicBezTo>
                  <a:cubicBezTo>
                    <a:pt x="543291" y="1093553"/>
                    <a:pt x="544577" y="1007399"/>
                    <a:pt x="572009" y="922746"/>
                  </a:cubicBezTo>
                  <a:cubicBezTo>
                    <a:pt x="585510" y="881384"/>
                    <a:pt x="585939" y="840021"/>
                    <a:pt x="568794" y="798873"/>
                  </a:cubicBezTo>
                  <a:cubicBezTo>
                    <a:pt x="562364" y="783657"/>
                    <a:pt x="559364" y="766940"/>
                    <a:pt x="554221" y="748938"/>
                  </a:cubicBezTo>
                  <a:cubicBezTo>
                    <a:pt x="593440" y="752368"/>
                    <a:pt x="629659" y="753653"/>
                    <a:pt x="665449" y="763512"/>
                  </a:cubicBezTo>
                  <a:cubicBezTo>
                    <a:pt x="702739" y="773799"/>
                    <a:pt x="746245" y="834449"/>
                    <a:pt x="736172" y="875597"/>
                  </a:cubicBezTo>
                  <a:cubicBezTo>
                    <a:pt x="732314" y="891242"/>
                    <a:pt x="731671" y="907530"/>
                    <a:pt x="734886" y="929604"/>
                  </a:cubicBezTo>
                  <a:cubicBezTo>
                    <a:pt x="797680" y="819233"/>
                    <a:pt x="894549" y="774441"/>
                    <a:pt x="1014349" y="765012"/>
                  </a:cubicBezTo>
                  <a:cubicBezTo>
                    <a:pt x="1009206" y="789443"/>
                    <a:pt x="1003420" y="810017"/>
                    <a:pt x="995276" y="829949"/>
                  </a:cubicBezTo>
                  <a:cubicBezTo>
                    <a:pt x="981131" y="864667"/>
                    <a:pt x="978131" y="898957"/>
                    <a:pt x="996133" y="933676"/>
                  </a:cubicBezTo>
                  <a:cubicBezTo>
                    <a:pt x="1002348" y="945463"/>
                    <a:pt x="1006206" y="958536"/>
                    <a:pt x="1010706" y="971395"/>
                  </a:cubicBezTo>
                  <a:cubicBezTo>
                    <a:pt x="1023351" y="1006970"/>
                    <a:pt x="1026994" y="1032688"/>
                    <a:pt x="1027208" y="1057763"/>
                  </a:cubicBezTo>
                  <a:cubicBezTo>
                    <a:pt x="1024851" y="1066335"/>
                    <a:pt x="1023779" y="1099554"/>
                    <a:pt x="1022922" y="1108340"/>
                  </a:cubicBezTo>
                  <a:cubicBezTo>
                    <a:pt x="1018421" y="1158490"/>
                    <a:pt x="1014992" y="1208639"/>
                    <a:pt x="1008992" y="1258574"/>
                  </a:cubicBezTo>
                  <a:cubicBezTo>
                    <a:pt x="1003634" y="1303151"/>
                    <a:pt x="995919" y="1347513"/>
                    <a:pt x="988846" y="1391876"/>
                  </a:cubicBezTo>
                  <a:cubicBezTo>
                    <a:pt x="986275" y="1407949"/>
                    <a:pt x="981774" y="1424237"/>
                    <a:pt x="982631" y="1440311"/>
                  </a:cubicBezTo>
                  <a:cubicBezTo>
                    <a:pt x="983703" y="1462599"/>
                    <a:pt x="996990" y="1480816"/>
                    <a:pt x="1018636" y="1485316"/>
                  </a:cubicBezTo>
                  <a:cubicBezTo>
                    <a:pt x="1042425" y="1490245"/>
                    <a:pt x="1061713" y="1482530"/>
                    <a:pt x="1074571" y="1459384"/>
                  </a:cubicBezTo>
                  <a:cubicBezTo>
                    <a:pt x="1079929" y="1449955"/>
                    <a:pt x="1097503" y="1322224"/>
                    <a:pt x="1112076" y="1270361"/>
                  </a:cubicBezTo>
                  <a:cubicBezTo>
                    <a:pt x="1115719" y="1257502"/>
                    <a:pt x="1119363" y="1244429"/>
                    <a:pt x="1123649" y="1231784"/>
                  </a:cubicBezTo>
                  <a:cubicBezTo>
                    <a:pt x="1126006" y="1224927"/>
                    <a:pt x="1130721" y="1218711"/>
                    <a:pt x="1138865" y="1218283"/>
                  </a:cubicBezTo>
                  <a:cubicBezTo>
                    <a:pt x="1147438" y="1217640"/>
                    <a:pt x="1151510" y="1224284"/>
                    <a:pt x="1154724" y="1230713"/>
                  </a:cubicBezTo>
                  <a:cubicBezTo>
                    <a:pt x="1157082" y="1235428"/>
                    <a:pt x="1158796" y="1240571"/>
                    <a:pt x="1160511" y="1245715"/>
                  </a:cubicBezTo>
                  <a:cubicBezTo>
                    <a:pt x="1169512" y="1271432"/>
                    <a:pt x="1179370" y="1407735"/>
                    <a:pt x="1186228" y="1448454"/>
                  </a:cubicBezTo>
                  <a:cubicBezTo>
                    <a:pt x="1190943" y="1475458"/>
                    <a:pt x="1212589" y="1490031"/>
                    <a:pt x="1257380" y="1484245"/>
                  </a:cubicBezTo>
                  <a:cubicBezTo>
                    <a:pt x="1278383" y="1479101"/>
                    <a:pt x="1285883" y="1465599"/>
                    <a:pt x="1288241" y="1444597"/>
                  </a:cubicBezTo>
                  <a:cubicBezTo>
                    <a:pt x="1290384" y="1425737"/>
                    <a:pt x="1290384" y="1406878"/>
                    <a:pt x="1288027" y="1388018"/>
                  </a:cubicBezTo>
                  <a:cubicBezTo>
                    <a:pt x="1280526" y="1328225"/>
                    <a:pt x="1272167" y="1268646"/>
                    <a:pt x="1265095" y="1209067"/>
                  </a:cubicBezTo>
                  <a:cubicBezTo>
                    <a:pt x="1260595" y="1171777"/>
                    <a:pt x="1253308" y="1134486"/>
                    <a:pt x="1262523" y="1096553"/>
                  </a:cubicBezTo>
                  <a:cubicBezTo>
                    <a:pt x="1268953" y="1069979"/>
                    <a:pt x="1284169" y="1047261"/>
                    <a:pt x="1293170" y="1021972"/>
                  </a:cubicBezTo>
                  <a:cubicBezTo>
                    <a:pt x="1314173" y="963465"/>
                    <a:pt x="1336890" y="935176"/>
                    <a:pt x="1325531" y="871311"/>
                  </a:cubicBezTo>
                  <a:cubicBezTo>
                    <a:pt x="1318245" y="830806"/>
                    <a:pt x="1319531" y="788586"/>
                    <a:pt x="1309029" y="748295"/>
                  </a:cubicBezTo>
                  <a:cubicBezTo>
                    <a:pt x="1306243" y="737794"/>
                    <a:pt x="1312030" y="735651"/>
                    <a:pt x="1319745" y="734151"/>
                  </a:cubicBezTo>
                  <a:cubicBezTo>
                    <a:pt x="1357464" y="726864"/>
                    <a:pt x="1390468" y="709290"/>
                    <a:pt x="1422829" y="689574"/>
                  </a:cubicBezTo>
                  <a:cubicBezTo>
                    <a:pt x="1469978" y="660856"/>
                    <a:pt x="1516269" y="630638"/>
                    <a:pt x="1550131" y="586918"/>
                  </a:cubicBezTo>
                  <a:cubicBezTo>
                    <a:pt x="1624926" y="490477"/>
                    <a:pt x="1630927" y="384179"/>
                    <a:pt x="1585492" y="274022"/>
                  </a:cubicBezTo>
                  <a:cubicBezTo>
                    <a:pt x="1556560" y="203727"/>
                    <a:pt x="1514341" y="152292"/>
                    <a:pt x="1446832" y="116931"/>
                  </a:cubicBezTo>
                  <a:close/>
                  <a:moveTo>
                    <a:pt x="560221" y="840878"/>
                  </a:moveTo>
                  <a:cubicBezTo>
                    <a:pt x="565365" y="863167"/>
                    <a:pt x="563436" y="885455"/>
                    <a:pt x="557435" y="907530"/>
                  </a:cubicBezTo>
                  <a:cubicBezTo>
                    <a:pt x="552720" y="924889"/>
                    <a:pt x="549077" y="942463"/>
                    <a:pt x="543934" y="959608"/>
                  </a:cubicBezTo>
                  <a:cubicBezTo>
                    <a:pt x="521431" y="1035260"/>
                    <a:pt x="525931" y="1112198"/>
                    <a:pt x="531075" y="1189351"/>
                  </a:cubicBezTo>
                  <a:cubicBezTo>
                    <a:pt x="536647" y="1271861"/>
                    <a:pt x="552720" y="1443525"/>
                    <a:pt x="553149" y="1450597"/>
                  </a:cubicBezTo>
                  <a:cubicBezTo>
                    <a:pt x="553792" y="1464314"/>
                    <a:pt x="541790" y="1477601"/>
                    <a:pt x="530003" y="1479958"/>
                  </a:cubicBezTo>
                  <a:cubicBezTo>
                    <a:pt x="517787" y="1482530"/>
                    <a:pt x="495928" y="1483816"/>
                    <a:pt x="487355" y="1459384"/>
                  </a:cubicBezTo>
                  <a:cubicBezTo>
                    <a:pt x="480926" y="1444597"/>
                    <a:pt x="468067" y="1303151"/>
                    <a:pt x="457566" y="1244857"/>
                  </a:cubicBezTo>
                  <a:cubicBezTo>
                    <a:pt x="454351" y="1226427"/>
                    <a:pt x="444707" y="1211425"/>
                    <a:pt x="430348" y="1199852"/>
                  </a:cubicBezTo>
                  <a:cubicBezTo>
                    <a:pt x="417061" y="1189136"/>
                    <a:pt x="393701" y="1205638"/>
                    <a:pt x="387700" y="1289220"/>
                  </a:cubicBezTo>
                  <a:cubicBezTo>
                    <a:pt x="383413" y="1349442"/>
                    <a:pt x="376556" y="1406449"/>
                    <a:pt x="366911" y="1465814"/>
                  </a:cubicBezTo>
                  <a:cubicBezTo>
                    <a:pt x="364983" y="1477386"/>
                    <a:pt x="357053" y="1484459"/>
                    <a:pt x="343551" y="1485530"/>
                  </a:cubicBezTo>
                  <a:cubicBezTo>
                    <a:pt x="315905" y="1491103"/>
                    <a:pt x="308618" y="1471386"/>
                    <a:pt x="303475" y="1460670"/>
                  </a:cubicBezTo>
                  <a:cubicBezTo>
                    <a:pt x="298760" y="1450597"/>
                    <a:pt x="318477" y="1275933"/>
                    <a:pt x="318477" y="1233713"/>
                  </a:cubicBezTo>
                  <a:cubicBezTo>
                    <a:pt x="318477" y="1188707"/>
                    <a:pt x="326192" y="1163848"/>
                    <a:pt x="325335" y="1118842"/>
                  </a:cubicBezTo>
                  <a:cubicBezTo>
                    <a:pt x="325121" y="1103411"/>
                    <a:pt x="319334" y="1064621"/>
                    <a:pt x="312690" y="1050476"/>
                  </a:cubicBezTo>
                  <a:cubicBezTo>
                    <a:pt x="297688" y="1017900"/>
                    <a:pt x="283115" y="985111"/>
                    <a:pt x="268756" y="952107"/>
                  </a:cubicBezTo>
                  <a:cubicBezTo>
                    <a:pt x="260827" y="933890"/>
                    <a:pt x="252683" y="915888"/>
                    <a:pt x="241110" y="899814"/>
                  </a:cubicBezTo>
                  <a:cubicBezTo>
                    <a:pt x="234681" y="890813"/>
                    <a:pt x="230823" y="881169"/>
                    <a:pt x="231680" y="869810"/>
                  </a:cubicBezTo>
                  <a:cubicBezTo>
                    <a:pt x="234681" y="827377"/>
                    <a:pt x="241753" y="786014"/>
                    <a:pt x="257398" y="746367"/>
                  </a:cubicBezTo>
                  <a:cubicBezTo>
                    <a:pt x="267256" y="721078"/>
                    <a:pt x="278615" y="712505"/>
                    <a:pt x="292545" y="717648"/>
                  </a:cubicBezTo>
                  <a:cubicBezTo>
                    <a:pt x="307547" y="723006"/>
                    <a:pt x="311833" y="736937"/>
                    <a:pt x="308404" y="761154"/>
                  </a:cubicBezTo>
                  <a:cubicBezTo>
                    <a:pt x="305189" y="783443"/>
                    <a:pt x="297688" y="804660"/>
                    <a:pt x="292116" y="826305"/>
                  </a:cubicBezTo>
                  <a:cubicBezTo>
                    <a:pt x="288473" y="840664"/>
                    <a:pt x="286759" y="854380"/>
                    <a:pt x="300260" y="865739"/>
                  </a:cubicBezTo>
                  <a:cubicBezTo>
                    <a:pt x="309047" y="873025"/>
                    <a:pt x="306047" y="883741"/>
                    <a:pt x="305832" y="893599"/>
                  </a:cubicBezTo>
                  <a:cubicBezTo>
                    <a:pt x="304547" y="952535"/>
                    <a:pt x="376341" y="995826"/>
                    <a:pt x="430348" y="979753"/>
                  </a:cubicBezTo>
                  <a:cubicBezTo>
                    <a:pt x="496571" y="960036"/>
                    <a:pt x="515001" y="913102"/>
                    <a:pt x="501071" y="854380"/>
                  </a:cubicBezTo>
                  <a:cubicBezTo>
                    <a:pt x="498499" y="843664"/>
                    <a:pt x="497213" y="833592"/>
                    <a:pt x="497856" y="822448"/>
                  </a:cubicBezTo>
                  <a:cubicBezTo>
                    <a:pt x="498928" y="799302"/>
                    <a:pt x="489713" y="778728"/>
                    <a:pt x="481569" y="757725"/>
                  </a:cubicBezTo>
                  <a:cubicBezTo>
                    <a:pt x="473853" y="738223"/>
                    <a:pt x="483497" y="724507"/>
                    <a:pt x="503000" y="725149"/>
                  </a:cubicBezTo>
                  <a:cubicBezTo>
                    <a:pt x="509429" y="725364"/>
                    <a:pt x="515430" y="727293"/>
                    <a:pt x="519288" y="733293"/>
                  </a:cubicBezTo>
                  <a:cubicBezTo>
                    <a:pt x="523574" y="740151"/>
                    <a:pt x="528932" y="746581"/>
                    <a:pt x="531932" y="753868"/>
                  </a:cubicBezTo>
                  <a:cubicBezTo>
                    <a:pt x="543719" y="782157"/>
                    <a:pt x="553578" y="811089"/>
                    <a:pt x="560221" y="840878"/>
                  </a:cubicBezTo>
                  <a:close/>
                  <a:moveTo>
                    <a:pt x="385771" y="789658"/>
                  </a:moveTo>
                  <a:cubicBezTo>
                    <a:pt x="359411" y="794801"/>
                    <a:pt x="327692" y="812375"/>
                    <a:pt x="318477" y="838735"/>
                  </a:cubicBezTo>
                  <a:cubicBezTo>
                    <a:pt x="316762" y="843664"/>
                    <a:pt x="312262" y="852023"/>
                    <a:pt x="312262" y="852023"/>
                  </a:cubicBezTo>
                  <a:cubicBezTo>
                    <a:pt x="303261" y="843021"/>
                    <a:pt x="307118" y="832092"/>
                    <a:pt x="309690" y="822448"/>
                  </a:cubicBezTo>
                  <a:cubicBezTo>
                    <a:pt x="316334" y="797373"/>
                    <a:pt x="324692" y="772727"/>
                    <a:pt x="324692" y="746367"/>
                  </a:cubicBezTo>
                  <a:cubicBezTo>
                    <a:pt x="324692" y="735437"/>
                    <a:pt x="331764" y="736080"/>
                    <a:pt x="339265" y="736508"/>
                  </a:cubicBezTo>
                  <a:cubicBezTo>
                    <a:pt x="375698" y="739080"/>
                    <a:pt x="412346" y="741437"/>
                    <a:pt x="448779" y="743580"/>
                  </a:cubicBezTo>
                  <a:cubicBezTo>
                    <a:pt x="453708" y="743795"/>
                    <a:pt x="457566" y="745081"/>
                    <a:pt x="459494" y="749795"/>
                  </a:cubicBezTo>
                  <a:cubicBezTo>
                    <a:pt x="467853" y="771013"/>
                    <a:pt x="479854" y="791158"/>
                    <a:pt x="480711" y="816232"/>
                  </a:cubicBezTo>
                  <a:cubicBezTo>
                    <a:pt x="448136" y="795015"/>
                    <a:pt x="422633" y="782371"/>
                    <a:pt x="385771" y="789658"/>
                  </a:cubicBezTo>
                  <a:close/>
                  <a:moveTo>
                    <a:pt x="484998" y="898529"/>
                  </a:moveTo>
                  <a:cubicBezTo>
                    <a:pt x="479854" y="936247"/>
                    <a:pt x="456065" y="958536"/>
                    <a:pt x="414274" y="964537"/>
                  </a:cubicBezTo>
                  <a:cubicBezTo>
                    <a:pt x="380842" y="969252"/>
                    <a:pt x="340765" y="946749"/>
                    <a:pt x="329192" y="915888"/>
                  </a:cubicBezTo>
                  <a:cubicBezTo>
                    <a:pt x="304975" y="807017"/>
                    <a:pt x="404202" y="783443"/>
                    <a:pt x="458423" y="819233"/>
                  </a:cubicBezTo>
                  <a:cubicBezTo>
                    <a:pt x="490784" y="840878"/>
                    <a:pt x="485855" y="892099"/>
                    <a:pt x="484998" y="898529"/>
                  </a:cubicBezTo>
                  <a:close/>
                  <a:moveTo>
                    <a:pt x="1311172" y="909458"/>
                  </a:moveTo>
                  <a:cubicBezTo>
                    <a:pt x="1310529" y="945891"/>
                    <a:pt x="1292313" y="978253"/>
                    <a:pt x="1279240" y="1010614"/>
                  </a:cubicBezTo>
                  <a:cubicBezTo>
                    <a:pt x="1270882" y="1031402"/>
                    <a:pt x="1262523" y="1052191"/>
                    <a:pt x="1252451" y="1072122"/>
                  </a:cubicBezTo>
                  <a:cubicBezTo>
                    <a:pt x="1241735" y="1092910"/>
                    <a:pt x="1238735" y="1114770"/>
                    <a:pt x="1239806" y="1137487"/>
                  </a:cubicBezTo>
                  <a:cubicBezTo>
                    <a:pt x="1242807" y="1195780"/>
                    <a:pt x="1251808" y="1253644"/>
                    <a:pt x="1259523" y="1311509"/>
                  </a:cubicBezTo>
                  <a:cubicBezTo>
                    <a:pt x="1264881" y="1352443"/>
                    <a:pt x="1270024" y="1393590"/>
                    <a:pt x="1268310" y="1434953"/>
                  </a:cubicBezTo>
                  <a:cubicBezTo>
                    <a:pt x="1267453" y="1454241"/>
                    <a:pt x="1262095" y="1465599"/>
                    <a:pt x="1242807" y="1467742"/>
                  </a:cubicBezTo>
                  <a:cubicBezTo>
                    <a:pt x="1227805" y="1469457"/>
                    <a:pt x="1209374" y="1459599"/>
                    <a:pt x="1205088" y="1441168"/>
                  </a:cubicBezTo>
                  <a:cubicBezTo>
                    <a:pt x="1196944" y="1406878"/>
                    <a:pt x="1187728" y="1268646"/>
                    <a:pt x="1177441" y="1235856"/>
                  </a:cubicBezTo>
                  <a:cubicBezTo>
                    <a:pt x="1174441" y="1226427"/>
                    <a:pt x="1171869" y="1216783"/>
                    <a:pt x="1165226" y="1209067"/>
                  </a:cubicBezTo>
                  <a:cubicBezTo>
                    <a:pt x="1148081" y="1189136"/>
                    <a:pt x="1122577" y="1192565"/>
                    <a:pt x="1111219" y="1215925"/>
                  </a:cubicBezTo>
                  <a:cubicBezTo>
                    <a:pt x="1098789" y="1241214"/>
                    <a:pt x="1095360" y="1269075"/>
                    <a:pt x="1088716" y="1296078"/>
                  </a:cubicBezTo>
                  <a:cubicBezTo>
                    <a:pt x="1078429" y="1337226"/>
                    <a:pt x="1076715" y="1379660"/>
                    <a:pt x="1068142" y="1420808"/>
                  </a:cubicBezTo>
                  <a:cubicBezTo>
                    <a:pt x="1066213" y="1430452"/>
                    <a:pt x="1063856" y="1440096"/>
                    <a:pt x="1060212" y="1449312"/>
                  </a:cubicBezTo>
                  <a:cubicBezTo>
                    <a:pt x="1055926" y="1459813"/>
                    <a:pt x="1044353" y="1469671"/>
                    <a:pt x="1031923" y="1469243"/>
                  </a:cubicBezTo>
                  <a:cubicBezTo>
                    <a:pt x="1021636" y="1469028"/>
                    <a:pt x="1005991" y="1461099"/>
                    <a:pt x="1003205" y="1450597"/>
                  </a:cubicBezTo>
                  <a:cubicBezTo>
                    <a:pt x="999133" y="1434738"/>
                    <a:pt x="1003634" y="1412879"/>
                    <a:pt x="1006420" y="1396591"/>
                  </a:cubicBezTo>
                  <a:cubicBezTo>
                    <a:pt x="1024422" y="1297578"/>
                    <a:pt x="1028923" y="1196851"/>
                    <a:pt x="1042425" y="1097411"/>
                  </a:cubicBezTo>
                  <a:cubicBezTo>
                    <a:pt x="1050997" y="1033759"/>
                    <a:pt x="1032352" y="978681"/>
                    <a:pt x="1011778" y="922531"/>
                  </a:cubicBezTo>
                  <a:cubicBezTo>
                    <a:pt x="1001276" y="893814"/>
                    <a:pt x="1000419" y="867025"/>
                    <a:pt x="1010063" y="838521"/>
                  </a:cubicBezTo>
                  <a:cubicBezTo>
                    <a:pt x="1019279" y="811303"/>
                    <a:pt x="1026565" y="783443"/>
                    <a:pt x="1036638" y="756654"/>
                  </a:cubicBezTo>
                  <a:cubicBezTo>
                    <a:pt x="1045211" y="733508"/>
                    <a:pt x="1063427" y="727507"/>
                    <a:pt x="1084215" y="737151"/>
                  </a:cubicBezTo>
                  <a:cubicBezTo>
                    <a:pt x="1093431" y="741437"/>
                    <a:pt x="1096431" y="747867"/>
                    <a:pt x="1094074" y="756439"/>
                  </a:cubicBezTo>
                  <a:cubicBezTo>
                    <a:pt x="1086573" y="784943"/>
                    <a:pt x="1081858" y="815161"/>
                    <a:pt x="1069214" y="841521"/>
                  </a:cubicBezTo>
                  <a:cubicBezTo>
                    <a:pt x="1052069" y="877311"/>
                    <a:pt x="1052926" y="910101"/>
                    <a:pt x="1070499" y="944177"/>
                  </a:cubicBezTo>
                  <a:cubicBezTo>
                    <a:pt x="1083144" y="968609"/>
                    <a:pt x="1101146" y="985111"/>
                    <a:pt x="1129864" y="988754"/>
                  </a:cubicBezTo>
                  <a:cubicBezTo>
                    <a:pt x="1149581" y="991326"/>
                    <a:pt x="1169083" y="994755"/>
                    <a:pt x="1188586" y="988325"/>
                  </a:cubicBezTo>
                  <a:cubicBezTo>
                    <a:pt x="1237235" y="972252"/>
                    <a:pt x="1268953" y="918888"/>
                    <a:pt x="1256308" y="868739"/>
                  </a:cubicBezTo>
                  <a:cubicBezTo>
                    <a:pt x="1247521" y="833806"/>
                    <a:pt x="1242378" y="798445"/>
                    <a:pt x="1236806" y="762869"/>
                  </a:cubicBezTo>
                  <a:cubicBezTo>
                    <a:pt x="1233163" y="740151"/>
                    <a:pt x="1242164" y="727936"/>
                    <a:pt x="1255237" y="724078"/>
                  </a:cubicBezTo>
                  <a:cubicBezTo>
                    <a:pt x="1266595" y="720649"/>
                    <a:pt x="1279240" y="722149"/>
                    <a:pt x="1288884" y="737151"/>
                  </a:cubicBezTo>
                  <a:cubicBezTo>
                    <a:pt x="1296599" y="748938"/>
                    <a:pt x="1298314" y="770584"/>
                    <a:pt x="1298742" y="783871"/>
                  </a:cubicBezTo>
                  <a:cubicBezTo>
                    <a:pt x="1300457" y="825662"/>
                    <a:pt x="1306029" y="867882"/>
                    <a:pt x="1311172" y="909458"/>
                  </a:cubicBezTo>
                  <a:close/>
                  <a:moveTo>
                    <a:pt x="1230376" y="840236"/>
                  </a:moveTo>
                  <a:cubicBezTo>
                    <a:pt x="1246450" y="867667"/>
                    <a:pt x="1247950" y="898529"/>
                    <a:pt x="1232948" y="927889"/>
                  </a:cubicBezTo>
                  <a:cubicBezTo>
                    <a:pt x="1218161" y="956821"/>
                    <a:pt x="1190943" y="974181"/>
                    <a:pt x="1157725" y="972680"/>
                  </a:cubicBezTo>
                  <a:cubicBezTo>
                    <a:pt x="1124078" y="970323"/>
                    <a:pt x="1096217" y="962822"/>
                    <a:pt x="1082501" y="932390"/>
                  </a:cubicBezTo>
                  <a:cubicBezTo>
                    <a:pt x="1066856" y="897671"/>
                    <a:pt x="1071571" y="860166"/>
                    <a:pt x="1097074" y="830592"/>
                  </a:cubicBezTo>
                  <a:cubicBezTo>
                    <a:pt x="1128364" y="794158"/>
                    <a:pt x="1207445" y="801230"/>
                    <a:pt x="1230376" y="840236"/>
                  </a:cubicBezTo>
                  <a:close/>
                  <a:moveTo>
                    <a:pt x="1097074" y="805088"/>
                  </a:moveTo>
                  <a:cubicBezTo>
                    <a:pt x="1098789" y="798230"/>
                    <a:pt x="1100075" y="791372"/>
                    <a:pt x="1102218" y="784728"/>
                  </a:cubicBezTo>
                  <a:cubicBezTo>
                    <a:pt x="1109290" y="761369"/>
                    <a:pt x="1109504" y="762440"/>
                    <a:pt x="1134793" y="759011"/>
                  </a:cubicBezTo>
                  <a:cubicBezTo>
                    <a:pt x="1156653" y="756011"/>
                    <a:pt x="1179370" y="758797"/>
                    <a:pt x="1200801" y="750438"/>
                  </a:cubicBezTo>
                  <a:cubicBezTo>
                    <a:pt x="1213660" y="745509"/>
                    <a:pt x="1220947" y="751938"/>
                    <a:pt x="1223090" y="765012"/>
                  </a:cubicBezTo>
                  <a:cubicBezTo>
                    <a:pt x="1225447" y="780442"/>
                    <a:pt x="1232948" y="795444"/>
                    <a:pt x="1225876" y="812589"/>
                  </a:cubicBezTo>
                  <a:cubicBezTo>
                    <a:pt x="1196730" y="784943"/>
                    <a:pt x="1143366" y="775299"/>
                    <a:pt x="1100075" y="809160"/>
                  </a:cubicBezTo>
                  <a:cubicBezTo>
                    <a:pt x="1099003" y="807874"/>
                    <a:pt x="1098146" y="806374"/>
                    <a:pt x="1097074" y="805088"/>
                  </a:cubicBezTo>
                  <a:close/>
                  <a:moveTo>
                    <a:pt x="1588493" y="343459"/>
                  </a:moveTo>
                  <a:cubicBezTo>
                    <a:pt x="1589136" y="347102"/>
                    <a:pt x="1589779" y="350960"/>
                    <a:pt x="1590207" y="354603"/>
                  </a:cubicBezTo>
                  <a:cubicBezTo>
                    <a:pt x="1590207" y="354818"/>
                    <a:pt x="1590207" y="355032"/>
                    <a:pt x="1590207" y="355032"/>
                  </a:cubicBezTo>
                  <a:cubicBezTo>
                    <a:pt x="1590636" y="358675"/>
                    <a:pt x="1591065" y="362319"/>
                    <a:pt x="1591493" y="365962"/>
                  </a:cubicBezTo>
                  <a:cubicBezTo>
                    <a:pt x="1591493" y="366390"/>
                    <a:pt x="1591493" y="366605"/>
                    <a:pt x="1591707" y="367034"/>
                  </a:cubicBezTo>
                  <a:cubicBezTo>
                    <a:pt x="1592136" y="370462"/>
                    <a:pt x="1592350" y="373891"/>
                    <a:pt x="1592565" y="377535"/>
                  </a:cubicBezTo>
                  <a:cubicBezTo>
                    <a:pt x="1592565" y="378178"/>
                    <a:pt x="1592565" y="378606"/>
                    <a:pt x="1592779" y="379249"/>
                  </a:cubicBezTo>
                  <a:cubicBezTo>
                    <a:pt x="1592993" y="382464"/>
                    <a:pt x="1593208" y="385893"/>
                    <a:pt x="1593422" y="389108"/>
                  </a:cubicBezTo>
                  <a:cubicBezTo>
                    <a:pt x="1593422" y="389965"/>
                    <a:pt x="1593422" y="390608"/>
                    <a:pt x="1593636" y="391465"/>
                  </a:cubicBezTo>
                  <a:cubicBezTo>
                    <a:pt x="1593851" y="394680"/>
                    <a:pt x="1593851" y="397894"/>
                    <a:pt x="1594065" y="401324"/>
                  </a:cubicBezTo>
                  <a:cubicBezTo>
                    <a:pt x="1594065" y="402181"/>
                    <a:pt x="1594065" y="403038"/>
                    <a:pt x="1594065" y="403895"/>
                  </a:cubicBezTo>
                  <a:cubicBezTo>
                    <a:pt x="1594065" y="407967"/>
                    <a:pt x="1594279" y="412253"/>
                    <a:pt x="1594279" y="416325"/>
                  </a:cubicBezTo>
                  <a:cubicBezTo>
                    <a:pt x="1594065" y="486405"/>
                    <a:pt x="1565990" y="549628"/>
                    <a:pt x="1513912" y="599134"/>
                  </a:cubicBezTo>
                  <a:cubicBezTo>
                    <a:pt x="1461834" y="648426"/>
                    <a:pt x="1402041" y="686145"/>
                    <a:pt x="1335818" y="713148"/>
                  </a:cubicBezTo>
                  <a:cubicBezTo>
                    <a:pt x="1317173" y="720649"/>
                    <a:pt x="1299600" y="723006"/>
                    <a:pt x="1279883" y="711862"/>
                  </a:cubicBezTo>
                  <a:cubicBezTo>
                    <a:pt x="1255451" y="698360"/>
                    <a:pt x="1244521" y="702433"/>
                    <a:pt x="1226090" y="723649"/>
                  </a:cubicBezTo>
                  <a:cubicBezTo>
                    <a:pt x="1222447" y="727936"/>
                    <a:pt x="1219661" y="731579"/>
                    <a:pt x="1213660" y="732650"/>
                  </a:cubicBezTo>
                  <a:cubicBezTo>
                    <a:pt x="1186228" y="736937"/>
                    <a:pt x="1159010" y="742509"/>
                    <a:pt x="1130936" y="742937"/>
                  </a:cubicBezTo>
                  <a:cubicBezTo>
                    <a:pt x="1120863" y="743152"/>
                    <a:pt x="1113576" y="741652"/>
                    <a:pt x="1105647" y="732436"/>
                  </a:cubicBezTo>
                  <a:cubicBezTo>
                    <a:pt x="1085930" y="709290"/>
                    <a:pt x="1050140" y="710148"/>
                    <a:pt x="1029994" y="733293"/>
                  </a:cubicBezTo>
                  <a:cubicBezTo>
                    <a:pt x="1020779" y="744009"/>
                    <a:pt x="1010921" y="747224"/>
                    <a:pt x="997847" y="749367"/>
                  </a:cubicBezTo>
                  <a:cubicBezTo>
                    <a:pt x="966986" y="754511"/>
                    <a:pt x="936125" y="760082"/>
                    <a:pt x="905693" y="768441"/>
                  </a:cubicBezTo>
                  <a:cubicBezTo>
                    <a:pt x="850829" y="783443"/>
                    <a:pt x="808181" y="817304"/>
                    <a:pt x="767890" y="855023"/>
                  </a:cubicBezTo>
                  <a:cubicBezTo>
                    <a:pt x="765318" y="857381"/>
                    <a:pt x="762747" y="859952"/>
                    <a:pt x="756103" y="866167"/>
                  </a:cubicBezTo>
                  <a:cubicBezTo>
                    <a:pt x="753746" y="827377"/>
                    <a:pt x="741958" y="797159"/>
                    <a:pt x="715812" y="773370"/>
                  </a:cubicBezTo>
                  <a:cubicBezTo>
                    <a:pt x="702953" y="761797"/>
                    <a:pt x="689237" y="752796"/>
                    <a:pt x="672307" y="747867"/>
                  </a:cubicBezTo>
                  <a:cubicBezTo>
                    <a:pt x="646375" y="740366"/>
                    <a:pt x="620014" y="735865"/>
                    <a:pt x="593011" y="733722"/>
                  </a:cubicBezTo>
                  <a:cubicBezTo>
                    <a:pt x="569008" y="731793"/>
                    <a:pt x="545005" y="729650"/>
                    <a:pt x="524645" y="713148"/>
                  </a:cubicBezTo>
                  <a:cubicBezTo>
                    <a:pt x="506643" y="698575"/>
                    <a:pt x="486069" y="704147"/>
                    <a:pt x="469996" y="716363"/>
                  </a:cubicBezTo>
                  <a:cubicBezTo>
                    <a:pt x="459494" y="724292"/>
                    <a:pt x="449207" y="727079"/>
                    <a:pt x="437849" y="726221"/>
                  </a:cubicBezTo>
                  <a:cubicBezTo>
                    <a:pt x="403130" y="724078"/>
                    <a:pt x="368412" y="720435"/>
                    <a:pt x="333479" y="717648"/>
                  </a:cubicBezTo>
                  <a:cubicBezTo>
                    <a:pt x="325121" y="717006"/>
                    <a:pt x="317834" y="714434"/>
                    <a:pt x="311619" y="708647"/>
                  </a:cubicBezTo>
                  <a:cubicBezTo>
                    <a:pt x="300903" y="698789"/>
                    <a:pt x="287616" y="695360"/>
                    <a:pt x="273900" y="699218"/>
                  </a:cubicBezTo>
                  <a:cubicBezTo>
                    <a:pt x="246468" y="707147"/>
                    <a:pt x="219893" y="701361"/>
                    <a:pt x="194818" y="691931"/>
                  </a:cubicBezTo>
                  <a:cubicBezTo>
                    <a:pt x="141240" y="671571"/>
                    <a:pt x="93449" y="641354"/>
                    <a:pt x="58087" y="595276"/>
                  </a:cubicBezTo>
                  <a:cubicBezTo>
                    <a:pt x="36227" y="566773"/>
                    <a:pt x="29584" y="531626"/>
                    <a:pt x="22083" y="497550"/>
                  </a:cubicBezTo>
                  <a:cubicBezTo>
                    <a:pt x="21654" y="495192"/>
                    <a:pt x="21011" y="492620"/>
                    <a:pt x="20582" y="490263"/>
                  </a:cubicBezTo>
                  <a:cubicBezTo>
                    <a:pt x="20368" y="489406"/>
                    <a:pt x="20368" y="488549"/>
                    <a:pt x="20154" y="487906"/>
                  </a:cubicBezTo>
                  <a:cubicBezTo>
                    <a:pt x="19939" y="486405"/>
                    <a:pt x="19725" y="484691"/>
                    <a:pt x="19511" y="483191"/>
                  </a:cubicBezTo>
                  <a:cubicBezTo>
                    <a:pt x="19297" y="482119"/>
                    <a:pt x="19297" y="481262"/>
                    <a:pt x="19082" y="480191"/>
                  </a:cubicBezTo>
                  <a:cubicBezTo>
                    <a:pt x="18868" y="478690"/>
                    <a:pt x="18654" y="477404"/>
                    <a:pt x="18654" y="475904"/>
                  </a:cubicBezTo>
                  <a:cubicBezTo>
                    <a:pt x="18654" y="474833"/>
                    <a:pt x="18439" y="473761"/>
                    <a:pt x="18439" y="472904"/>
                  </a:cubicBezTo>
                  <a:cubicBezTo>
                    <a:pt x="18225" y="471618"/>
                    <a:pt x="18225" y="470118"/>
                    <a:pt x="18225" y="468832"/>
                  </a:cubicBezTo>
                  <a:cubicBezTo>
                    <a:pt x="18225" y="467760"/>
                    <a:pt x="18011" y="466689"/>
                    <a:pt x="18011" y="465617"/>
                  </a:cubicBezTo>
                  <a:cubicBezTo>
                    <a:pt x="18011" y="464331"/>
                    <a:pt x="18011" y="462831"/>
                    <a:pt x="17796" y="461545"/>
                  </a:cubicBezTo>
                  <a:cubicBezTo>
                    <a:pt x="17796" y="459616"/>
                    <a:pt x="17796" y="457688"/>
                    <a:pt x="17796" y="455545"/>
                  </a:cubicBezTo>
                  <a:cubicBezTo>
                    <a:pt x="17796" y="454259"/>
                    <a:pt x="17796" y="453187"/>
                    <a:pt x="17796" y="451901"/>
                  </a:cubicBezTo>
                  <a:cubicBezTo>
                    <a:pt x="17796" y="450401"/>
                    <a:pt x="18011" y="449115"/>
                    <a:pt x="18011" y="447615"/>
                  </a:cubicBezTo>
                  <a:cubicBezTo>
                    <a:pt x="18011" y="446758"/>
                    <a:pt x="18011" y="445901"/>
                    <a:pt x="18225" y="444829"/>
                  </a:cubicBezTo>
                  <a:cubicBezTo>
                    <a:pt x="18225" y="443328"/>
                    <a:pt x="18439" y="441828"/>
                    <a:pt x="18654" y="440328"/>
                  </a:cubicBezTo>
                  <a:cubicBezTo>
                    <a:pt x="18654" y="439471"/>
                    <a:pt x="18868" y="438828"/>
                    <a:pt x="18868" y="437971"/>
                  </a:cubicBezTo>
                  <a:cubicBezTo>
                    <a:pt x="19082" y="436471"/>
                    <a:pt x="19297" y="434970"/>
                    <a:pt x="19297" y="433256"/>
                  </a:cubicBezTo>
                  <a:cubicBezTo>
                    <a:pt x="19297" y="432613"/>
                    <a:pt x="19511" y="431970"/>
                    <a:pt x="19511" y="431327"/>
                  </a:cubicBezTo>
                  <a:cubicBezTo>
                    <a:pt x="19725" y="429613"/>
                    <a:pt x="19939" y="427898"/>
                    <a:pt x="20368" y="426183"/>
                  </a:cubicBezTo>
                  <a:cubicBezTo>
                    <a:pt x="20368" y="425969"/>
                    <a:pt x="20368" y="425969"/>
                    <a:pt x="20368" y="425755"/>
                  </a:cubicBezTo>
                  <a:cubicBezTo>
                    <a:pt x="21440" y="419540"/>
                    <a:pt x="22726" y="413325"/>
                    <a:pt x="24226" y="407110"/>
                  </a:cubicBezTo>
                  <a:cubicBezTo>
                    <a:pt x="24654" y="404967"/>
                    <a:pt x="25297" y="403038"/>
                    <a:pt x="25940" y="400895"/>
                  </a:cubicBezTo>
                  <a:cubicBezTo>
                    <a:pt x="25940" y="400895"/>
                    <a:pt x="25940" y="400680"/>
                    <a:pt x="25940" y="400680"/>
                  </a:cubicBezTo>
                  <a:cubicBezTo>
                    <a:pt x="26583" y="398537"/>
                    <a:pt x="27226" y="396609"/>
                    <a:pt x="27869" y="394466"/>
                  </a:cubicBezTo>
                  <a:cubicBezTo>
                    <a:pt x="27869" y="394466"/>
                    <a:pt x="27869" y="394466"/>
                    <a:pt x="27869" y="394466"/>
                  </a:cubicBezTo>
                  <a:cubicBezTo>
                    <a:pt x="29798" y="388036"/>
                    <a:pt x="32155" y="381821"/>
                    <a:pt x="34727" y="375391"/>
                  </a:cubicBezTo>
                  <a:cubicBezTo>
                    <a:pt x="117880" y="188726"/>
                    <a:pt x="305404" y="118645"/>
                    <a:pt x="332836" y="107072"/>
                  </a:cubicBezTo>
                  <a:cubicBezTo>
                    <a:pt x="566008" y="23062"/>
                    <a:pt x="776891" y="21347"/>
                    <a:pt x="886405" y="19847"/>
                  </a:cubicBezTo>
                  <a:cubicBezTo>
                    <a:pt x="940412" y="19204"/>
                    <a:pt x="1215589" y="5274"/>
                    <a:pt x="1428187" y="132147"/>
                  </a:cubicBezTo>
                  <a:cubicBezTo>
                    <a:pt x="1515412" y="175867"/>
                    <a:pt x="1564490" y="238231"/>
                    <a:pt x="1583992" y="320313"/>
                  </a:cubicBezTo>
                  <a:cubicBezTo>
                    <a:pt x="1583992" y="320313"/>
                    <a:pt x="1583992" y="320313"/>
                    <a:pt x="1583992" y="320313"/>
                  </a:cubicBezTo>
                  <a:cubicBezTo>
                    <a:pt x="1585707" y="328243"/>
                    <a:pt x="1587207" y="335744"/>
                    <a:pt x="1588493" y="343459"/>
                  </a:cubicBezTo>
                  <a:cubicBezTo>
                    <a:pt x="1588493" y="343459"/>
                    <a:pt x="1588493" y="343459"/>
                    <a:pt x="1588493" y="343459"/>
                  </a:cubicBezTo>
                  <a:close/>
                </a:path>
              </a:pathLst>
            </a:custGeom>
            <a:solidFill>
              <a:srgbClr val="000000"/>
            </a:solidFill>
            <a:ln w="2143" cap="flat">
              <a:noFill/>
              <a:prstDash val="solid"/>
              <a:miter/>
            </a:ln>
          </p:spPr>
          <p:txBody>
            <a:bodyPr rtlCol="0" anchor="ctr"/>
            <a:lstStyle/>
            <a:p>
              <a:endParaRPr lang="en-US"/>
            </a:p>
          </p:txBody>
        </p:sp>
        <p:sp>
          <p:nvSpPr>
            <p:cNvPr id="11" name="Freeform 59">
              <a:extLst>
                <a:ext uri="{FF2B5EF4-FFF2-40B4-BE49-F238E27FC236}">
                  <a16:creationId xmlns:a16="http://schemas.microsoft.com/office/drawing/2014/main" id="{9656E49D-0C11-16FA-8CF1-7259870CF32F}"/>
                </a:ext>
              </a:extLst>
            </p:cNvPr>
            <p:cNvSpPr/>
            <p:nvPr/>
          </p:nvSpPr>
          <p:spPr>
            <a:xfrm>
              <a:off x="3902306" y="5027582"/>
              <a:ext cx="45082" cy="227574"/>
            </a:xfrm>
            <a:custGeom>
              <a:avLst/>
              <a:gdLst>
                <a:gd name="connsiteX0" fmla="*/ 17778 w 45082"/>
                <a:gd name="connsiteY0" fmla="*/ 5546 h 227574"/>
                <a:gd name="connsiteX1" fmla="*/ 7063 w 45082"/>
                <a:gd name="connsiteY1" fmla="*/ 617 h 227574"/>
                <a:gd name="connsiteX2" fmla="*/ 633 w 45082"/>
                <a:gd name="connsiteY2" fmla="*/ 13262 h 227574"/>
                <a:gd name="connsiteX3" fmla="*/ 4920 w 45082"/>
                <a:gd name="connsiteY3" fmla="*/ 23120 h 227574"/>
                <a:gd name="connsiteX4" fmla="*/ 20136 w 45082"/>
                <a:gd name="connsiteY4" fmla="*/ 155565 h 227574"/>
                <a:gd name="connsiteX5" fmla="*/ 1705 w 45082"/>
                <a:gd name="connsiteY5" fmla="*/ 227574 h 227574"/>
                <a:gd name="connsiteX6" fmla="*/ 23350 w 45082"/>
                <a:gd name="connsiteY6" fmla="*/ 201642 h 227574"/>
                <a:gd name="connsiteX7" fmla="*/ 42853 w 45082"/>
                <a:gd name="connsiteY7" fmla="*/ 137563 h 227574"/>
                <a:gd name="connsiteX8" fmla="*/ 17778 w 45082"/>
                <a:gd name="connsiteY8" fmla="*/ 5546 h 227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5082" h="227574">
                  <a:moveTo>
                    <a:pt x="17778" y="5546"/>
                  </a:moveTo>
                  <a:cubicBezTo>
                    <a:pt x="15421" y="831"/>
                    <a:pt x="11778" y="-1098"/>
                    <a:pt x="7063" y="617"/>
                  </a:cubicBezTo>
                  <a:cubicBezTo>
                    <a:pt x="1276" y="2760"/>
                    <a:pt x="-1296" y="7261"/>
                    <a:pt x="633" y="13262"/>
                  </a:cubicBezTo>
                  <a:cubicBezTo>
                    <a:pt x="1705" y="16690"/>
                    <a:pt x="3205" y="19905"/>
                    <a:pt x="4920" y="23120"/>
                  </a:cubicBezTo>
                  <a:cubicBezTo>
                    <a:pt x="27851" y="65339"/>
                    <a:pt x="31494" y="109702"/>
                    <a:pt x="20136" y="155565"/>
                  </a:cubicBezTo>
                  <a:cubicBezTo>
                    <a:pt x="14564" y="178711"/>
                    <a:pt x="8348" y="201642"/>
                    <a:pt x="1705" y="227574"/>
                  </a:cubicBezTo>
                  <a:cubicBezTo>
                    <a:pt x="15635" y="221359"/>
                    <a:pt x="18850" y="210643"/>
                    <a:pt x="23350" y="201642"/>
                  </a:cubicBezTo>
                  <a:cubicBezTo>
                    <a:pt x="33209" y="181497"/>
                    <a:pt x="39210" y="159637"/>
                    <a:pt x="42853" y="137563"/>
                  </a:cubicBezTo>
                  <a:cubicBezTo>
                    <a:pt x="50139" y="91057"/>
                    <a:pt x="38995" y="47122"/>
                    <a:pt x="17778" y="5546"/>
                  </a:cubicBezTo>
                  <a:close/>
                </a:path>
              </a:pathLst>
            </a:custGeom>
            <a:solidFill>
              <a:srgbClr val="000000"/>
            </a:solidFill>
            <a:ln w="2143" cap="flat">
              <a:noFill/>
              <a:prstDash val="solid"/>
              <a:miter/>
            </a:ln>
          </p:spPr>
          <p:txBody>
            <a:bodyPr rtlCol="0" anchor="ctr"/>
            <a:lstStyle/>
            <a:p>
              <a:endParaRPr lang="en-US"/>
            </a:p>
          </p:txBody>
        </p:sp>
        <p:sp>
          <p:nvSpPr>
            <p:cNvPr id="12" name="Freeform 60">
              <a:extLst>
                <a:ext uri="{FF2B5EF4-FFF2-40B4-BE49-F238E27FC236}">
                  <a16:creationId xmlns:a16="http://schemas.microsoft.com/office/drawing/2014/main" id="{2F3CF864-3017-9E4B-8072-A107F077AB14}"/>
                </a:ext>
              </a:extLst>
            </p:cNvPr>
            <p:cNvSpPr/>
            <p:nvPr/>
          </p:nvSpPr>
          <p:spPr>
            <a:xfrm>
              <a:off x="2415768" y="5547590"/>
              <a:ext cx="39705" cy="110045"/>
            </a:xfrm>
            <a:custGeom>
              <a:avLst/>
              <a:gdLst>
                <a:gd name="connsiteX0" fmla="*/ 34133 w 39705"/>
                <a:gd name="connsiteY0" fmla="*/ 101044 h 110045"/>
                <a:gd name="connsiteX1" fmla="*/ 25775 w 39705"/>
                <a:gd name="connsiteY1" fmla="*/ 20677 h 110045"/>
                <a:gd name="connsiteX2" fmla="*/ 29204 w 39705"/>
                <a:gd name="connsiteY2" fmla="*/ 13391 h 110045"/>
                <a:gd name="connsiteX3" fmla="*/ 27061 w 39705"/>
                <a:gd name="connsiteY3" fmla="*/ 1603 h 110045"/>
                <a:gd name="connsiteX4" fmla="*/ 13774 w 39705"/>
                <a:gd name="connsiteY4" fmla="*/ 5890 h 110045"/>
                <a:gd name="connsiteX5" fmla="*/ 1772 w 39705"/>
                <a:gd name="connsiteY5" fmla="*/ 70612 h 110045"/>
                <a:gd name="connsiteX6" fmla="*/ 39705 w 39705"/>
                <a:gd name="connsiteY6" fmla="*/ 110045 h 110045"/>
                <a:gd name="connsiteX7" fmla="*/ 34133 w 39705"/>
                <a:gd name="connsiteY7" fmla="*/ 101044 h 11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9705" h="110045">
                  <a:moveTo>
                    <a:pt x="34133" y="101044"/>
                  </a:moveTo>
                  <a:cubicBezTo>
                    <a:pt x="13345" y="76184"/>
                    <a:pt x="12059" y="49181"/>
                    <a:pt x="25775" y="20677"/>
                  </a:cubicBezTo>
                  <a:cubicBezTo>
                    <a:pt x="26847" y="18320"/>
                    <a:pt x="28133" y="15748"/>
                    <a:pt x="29204" y="13391"/>
                  </a:cubicBezTo>
                  <a:cubicBezTo>
                    <a:pt x="31562" y="8890"/>
                    <a:pt x="31562" y="4175"/>
                    <a:pt x="27061" y="1603"/>
                  </a:cubicBezTo>
                  <a:cubicBezTo>
                    <a:pt x="21703" y="-1611"/>
                    <a:pt x="16988" y="103"/>
                    <a:pt x="13774" y="5890"/>
                  </a:cubicBezTo>
                  <a:cubicBezTo>
                    <a:pt x="2629" y="26249"/>
                    <a:pt x="-3157" y="47895"/>
                    <a:pt x="1772" y="70612"/>
                  </a:cubicBezTo>
                  <a:cubicBezTo>
                    <a:pt x="5844" y="90329"/>
                    <a:pt x="16774" y="105974"/>
                    <a:pt x="39705" y="110045"/>
                  </a:cubicBezTo>
                  <a:cubicBezTo>
                    <a:pt x="37777" y="107045"/>
                    <a:pt x="36276" y="103616"/>
                    <a:pt x="34133" y="101044"/>
                  </a:cubicBezTo>
                  <a:close/>
                </a:path>
              </a:pathLst>
            </a:custGeom>
            <a:solidFill>
              <a:srgbClr val="000000"/>
            </a:solidFill>
            <a:ln w="2143" cap="flat">
              <a:noFill/>
              <a:prstDash val="solid"/>
              <a:miter/>
            </a:ln>
          </p:spPr>
          <p:txBody>
            <a:bodyPr rtlCol="0" anchor="ctr"/>
            <a:lstStyle/>
            <a:p>
              <a:endParaRPr lang="en-US"/>
            </a:p>
          </p:txBody>
        </p:sp>
        <p:sp>
          <p:nvSpPr>
            <p:cNvPr id="13" name="Freeform 61">
              <a:extLst>
                <a:ext uri="{FF2B5EF4-FFF2-40B4-BE49-F238E27FC236}">
                  <a16:creationId xmlns:a16="http://schemas.microsoft.com/office/drawing/2014/main" id="{95266B15-F71D-24E6-F189-BBD035DDDAB7}"/>
                </a:ext>
              </a:extLst>
            </p:cNvPr>
            <p:cNvSpPr/>
            <p:nvPr/>
          </p:nvSpPr>
          <p:spPr>
            <a:xfrm>
              <a:off x="2437449" y="6206779"/>
              <a:ext cx="110855" cy="19663"/>
            </a:xfrm>
            <a:custGeom>
              <a:avLst/>
              <a:gdLst>
                <a:gd name="connsiteX0" fmla="*/ 104178 w 110855"/>
                <a:gd name="connsiteY0" fmla="*/ 3569 h 19663"/>
                <a:gd name="connsiteX1" fmla="*/ 10523 w 110855"/>
                <a:gd name="connsiteY1" fmla="*/ 1426 h 19663"/>
                <a:gd name="connsiteX2" fmla="*/ 22 w 110855"/>
                <a:gd name="connsiteY2" fmla="*/ 11713 h 19663"/>
                <a:gd name="connsiteX3" fmla="*/ 11595 w 110855"/>
                <a:gd name="connsiteY3" fmla="*/ 19642 h 19663"/>
                <a:gd name="connsiteX4" fmla="*/ 51885 w 110855"/>
                <a:gd name="connsiteY4" fmla="*/ 16641 h 19663"/>
                <a:gd name="connsiteX5" fmla="*/ 51885 w 110855"/>
                <a:gd name="connsiteY5" fmla="*/ 15784 h 19663"/>
                <a:gd name="connsiteX6" fmla="*/ 103106 w 110855"/>
                <a:gd name="connsiteY6" fmla="*/ 15784 h 19663"/>
                <a:gd name="connsiteX7" fmla="*/ 110821 w 110855"/>
                <a:gd name="connsiteY7" fmla="*/ 10427 h 19663"/>
                <a:gd name="connsiteX8" fmla="*/ 104178 w 110855"/>
                <a:gd name="connsiteY8" fmla="*/ 3569 h 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855" h="19663">
                  <a:moveTo>
                    <a:pt x="104178" y="3569"/>
                  </a:moveTo>
                  <a:cubicBezTo>
                    <a:pt x="73102" y="-2218"/>
                    <a:pt x="41813" y="568"/>
                    <a:pt x="10523" y="1426"/>
                  </a:cubicBezTo>
                  <a:cubicBezTo>
                    <a:pt x="5594" y="1640"/>
                    <a:pt x="-407" y="5069"/>
                    <a:pt x="22" y="11713"/>
                  </a:cubicBezTo>
                  <a:cubicBezTo>
                    <a:pt x="450" y="18571"/>
                    <a:pt x="6023" y="19856"/>
                    <a:pt x="11595" y="19642"/>
                  </a:cubicBezTo>
                  <a:cubicBezTo>
                    <a:pt x="25096" y="18785"/>
                    <a:pt x="38384" y="17713"/>
                    <a:pt x="51885" y="16641"/>
                  </a:cubicBezTo>
                  <a:cubicBezTo>
                    <a:pt x="51885" y="16427"/>
                    <a:pt x="51885" y="16213"/>
                    <a:pt x="51885" y="15784"/>
                  </a:cubicBezTo>
                  <a:cubicBezTo>
                    <a:pt x="69030" y="15784"/>
                    <a:pt x="85961" y="15999"/>
                    <a:pt x="103106" y="15784"/>
                  </a:cubicBezTo>
                  <a:cubicBezTo>
                    <a:pt x="106535" y="15784"/>
                    <a:pt x="110607" y="15141"/>
                    <a:pt x="110821" y="10427"/>
                  </a:cubicBezTo>
                  <a:cubicBezTo>
                    <a:pt x="111250" y="5712"/>
                    <a:pt x="107607" y="4212"/>
                    <a:pt x="104178" y="3569"/>
                  </a:cubicBezTo>
                  <a:close/>
                </a:path>
              </a:pathLst>
            </a:custGeom>
            <a:solidFill>
              <a:srgbClr val="000000"/>
            </a:solidFill>
            <a:ln w="2143" cap="flat">
              <a:noFill/>
              <a:prstDash val="solid"/>
              <a:miter/>
            </a:ln>
          </p:spPr>
          <p:txBody>
            <a:bodyPr rtlCol="0" anchor="ctr"/>
            <a:lstStyle/>
            <a:p>
              <a:endParaRPr lang="en-US"/>
            </a:p>
          </p:txBody>
        </p:sp>
        <p:sp>
          <p:nvSpPr>
            <p:cNvPr id="14" name="Freeform 62">
              <a:extLst>
                <a:ext uri="{FF2B5EF4-FFF2-40B4-BE49-F238E27FC236}">
                  <a16:creationId xmlns:a16="http://schemas.microsoft.com/office/drawing/2014/main" id="{B7D83BA8-8262-40E5-6A6A-42CA495AC9FA}"/>
                </a:ext>
              </a:extLst>
            </p:cNvPr>
            <p:cNvSpPr/>
            <p:nvPr/>
          </p:nvSpPr>
          <p:spPr>
            <a:xfrm>
              <a:off x="3621345" y="5616498"/>
              <a:ext cx="26202" cy="98144"/>
            </a:xfrm>
            <a:custGeom>
              <a:avLst/>
              <a:gdLst>
                <a:gd name="connsiteX0" fmla="*/ 7918 w 26202"/>
                <a:gd name="connsiteY0" fmla="*/ 847 h 98144"/>
                <a:gd name="connsiteX1" fmla="*/ 4489 w 26202"/>
                <a:gd name="connsiteY1" fmla="*/ 19063 h 98144"/>
                <a:gd name="connsiteX2" fmla="*/ 1917 w 26202"/>
                <a:gd name="connsiteY2" fmla="*/ 84643 h 98144"/>
                <a:gd name="connsiteX3" fmla="*/ 3417 w 26202"/>
                <a:gd name="connsiteY3" fmla="*/ 98144 h 98144"/>
                <a:gd name="connsiteX4" fmla="*/ 22276 w 26202"/>
                <a:gd name="connsiteY4" fmla="*/ 15206 h 98144"/>
                <a:gd name="connsiteX5" fmla="*/ 7918 w 26202"/>
                <a:gd name="connsiteY5" fmla="*/ 847 h 98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6202" h="98144">
                  <a:moveTo>
                    <a:pt x="7918" y="847"/>
                  </a:moveTo>
                  <a:cubicBezTo>
                    <a:pt x="-1727" y="4061"/>
                    <a:pt x="2774" y="12205"/>
                    <a:pt x="4489" y="19063"/>
                  </a:cubicBezTo>
                  <a:cubicBezTo>
                    <a:pt x="10275" y="41137"/>
                    <a:pt x="10275" y="62997"/>
                    <a:pt x="1917" y="84643"/>
                  </a:cubicBezTo>
                  <a:cubicBezTo>
                    <a:pt x="417" y="88500"/>
                    <a:pt x="-2155" y="92787"/>
                    <a:pt x="3417" y="98144"/>
                  </a:cubicBezTo>
                  <a:cubicBezTo>
                    <a:pt x="27634" y="74356"/>
                    <a:pt x="29992" y="45638"/>
                    <a:pt x="22276" y="15206"/>
                  </a:cubicBezTo>
                  <a:cubicBezTo>
                    <a:pt x="20776" y="8348"/>
                    <a:pt x="19919" y="-3226"/>
                    <a:pt x="7918" y="847"/>
                  </a:cubicBezTo>
                  <a:close/>
                </a:path>
              </a:pathLst>
            </a:custGeom>
            <a:solidFill>
              <a:srgbClr val="000000"/>
            </a:solidFill>
            <a:ln w="2143" cap="flat">
              <a:noFill/>
              <a:prstDash val="solid"/>
              <a:miter/>
            </a:ln>
          </p:spPr>
          <p:txBody>
            <a:bodyPr rtlCol="0" anchor="ctr"/>
            <a:lstStyle/>
            <a:p>
              <a:endParaRPr lang="en-US"/>
            </a:p>
          </p:txBody>
        </p:sp>
        <p:sp>
          <p:nvSpPr>
            <p:cNvPr id="15" name="Freeform 63">
              <a:extLst>
                <a:ext uri="{FF2B5EF4-FFF2-40B4-BE49-F238E27FC236}">
                  <a16:creationId xmlns:a16="http://schemas.microsoft.com/office/drawing/2014/main" id="{A4D5A824-95CE-6697-BD5F-A076B4CAE6F7}"/>
                </a:ext>
              </a:extLst>
            </p:cNvPr>
            <p:cNvSpPr/>
            <p:nvPr/>
          </p:nvSpPr>
          <p:spPr>
            <a:xfrm>
              <a:off x="2855863" y="6207516"/>
              <a:ext cx="68954" cy="18314"/>
            </a:xfrm>
            <a:custGeom>
              <a:avLst/>
              <a:gdLst>
                <a:gd name="connsiteX0" fmla="*/ 6375 w 68954"/>
                <a:gd name="connsiteY0" fmla="*/ 4760 h 18314"/>
                <a:gd name="connsiteX1" fmla="*/ 374 w 68954"/>
                <a:gd name="connsiteY1" fmla="*/ 15047 h 18314"/>
                <a:gd name="connsiteX2" fmla="*/ 68954 w 68954"/>
                <a:gd name="connsiteY2" fmla="*/ 11404 h 18314"/>
                <a:gd name="connsiteX3" fmla="*/ 6375 w 68954"/>
                <a:gd name="connsiteY3" fmla="*/ 4760 h 18314"/>
              </a:gdLst>
              <a:ahLst/>
              <a:cxnLst>
                <a:cxn ang="0">
                  <a:pos x="connsiteX0" y="connsiteY0"/>
                </a:cxn>
                <a:cxn ang="0">
                  <a:pos x="connsiteX1" y="connsiteY1"/>
                </a:cxn>
                <a:cxn ang="0">
                  <a:pos x="connsiteX2" y="connsiteY2"/>
                </a:cxn>
                <a:cxn ang="0">
                  <a:pos x="connsiteX3" y="connsiteY3"/>
                </a:cxn>
              </a:cxnLst>
              <a:rect l="l" t="t" r="r" b="b"/>
              <a:pathLst>
                <a:path w="68954" h="18314">
                  <a:moveTo>
                    <a:pt x="6375" y="4760"/>
                  </a:moveTo>
                  <a:cubicBezTo>
                    <a:pt x="2089" y="6260"/>
                    <a:pt x="-1126" y="9689"/>
                    <a:pt x="374" y="15047"/>
                  </a:cubicBezTo>
                  <a:cubicBezTo>
                    <a:pt x="1446" y="19118"/>
                    <a:pt x="49023" y="20833"/>
                    <a:pt x="68954" y="11404"/>
                  </a:cubicBezTo>
                  <a:cubicBezTo>
                    <a:pt x="49023" y="-1670"/>
                    <a:pt x="28021" y="-2955"/>
                    <a:pt x="6375" y="4760"/>
                  </a:cubicBezTo>
                  <a:close/>
                </a:path>
              </a:pathLst>
            </a:custGeom>
            <a:solidFill>
              <a:srgbClr val="000000"/>
            </a:solidFill>
            <a:ln w="2143" cap="flat">
              <a:noFill/>
              <a:prstDash val="solid"/>
              <a:miter/>
            </a:ln>
          </p:spPr>
          <p:txBody>
            <a:bodyPr rtlCol="0" anchor="ctr"/>
            <a:lstStyle/>
            <a:p>
              <a:endParaRPr lang="en-US"/>
            </a:p>
          </p:txBody>
        </p:sp>
        <p:sp>
          <p:nvSpPr>
            <p:cNvPr id="16" name="Freeform 64">
              <a:extLst>
                <a:ext uri="{FF2B5EF4-FFF2-40B4-BE49-F238E27FC236}">
                  <a16:creationId xmlns:a16="http://schemas.microsoft.com/office/drawing/2014/main" id="{3A339D4D-643F-A7AF-C49A-6FFF50AD06E3}"/>
                </a:ext>
              </a:extLst>
            </p:cNvPr>
            <p:cNvSpPr/>
            <p:nvPr/>
          </p:nvSpPr>
          <p:spPr>
            <a:xfrm>
              <a:off x="3177185" y="6205979"/>
              <a:ext cx="66957" cy="16538"/>
            </a:xfrm>
            <a:custGeom>
              <a:avLst/>
              <a:gdLst>
                <a:gd name="connsiteX0" fmla="*/ 6093 w 66957"/>
                <a:gd name="connsiteY0" fmla="*/ 1368 h 16538"/>
                <a:gd name="connsiteX1" fmla="*/ 92 w 66957"/>
                <a:gd name="connsiteY1" fmla="*/ 8440 h 16538"/>
                <a:gd name="connsiteX2" fmla="*/ 4807 w 66957"/>
                <a:gd name="connsiteY2" fmla="*/ 14226 h 16538"/>
                <a:gd name="connsiteX3" fmla="*/ 66958 w 66957"/>
                <a:gd name="connsiteY3" fmla="*/ 7583 h 16538"/>
                <a:gd name="connsiteX4" fmla="*/ 6093 w 66957"/>
                <a:gd name="connsiteY4" fmla="*/ 1368 h 165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57" h="16538">
                  <a:moveTo>
                    <a:pt x="6093" y="1368"/>
                  </a:moveTo>
                  <a:cubicBezTo>
                    <a:pt x="2236" y="1797"/>
                    <a:pt x="-550" y="4582"/>
                    <a:pt x="92" y="8440"/>
                  </a:cubicBezTo>
                  <a:cubicBezTo>
                    <a:pt x="521" y="10583"/>
                    <a:pt x="3093" y="14012"/>
                    <a:pt x="4807" y="14226"/>
                  </a:cubicBezTo>
                  <a:cubicBezTo>
                    <a:pt x="23881" y="16798"/>
                    <a:pt x="43169" y="19799"/>
                    <a:pt x="66958" y="7583"/>
                  </a:cubicBezTo>
                  <a:cubicBezTo>
                    <a:pt x="43169" y="-1847"/>
                    <a:pt x="24738" y="-561"/>
                    <a:pt x="6093" y="1368"/>
                  </a:cubicBezTo>
                  <a:close/>
                </a:path>
              </a:pathLst>
            </a:custGeom>
            <a:solidFill>
              <a:srgbClr val="000000"/>
            </a:solidFill>
            <a:ln w="2143" cap="flat">
              <a:noFill/>
              <a:prstDash val="solid"/>
              <a:miter/>
            </a:ln>
          </p:spPr>
          <p:txBody>
            <a:bodyPr rtlCol="0" anchor="ctr"/>
            <a:lstStyle/>
            <a:p>
              <a:endParaRPr lang="en-US"/>
            </a:p>
          </p:txBody>
        </p:sp>
        <p:sp>
          <p:nvSpPr>
            <p:cNvPr id="17" name="Freeform 65">
              <a:extLst>
                <a:ext uri="{FF2B5EF4-FFF2-40B4-BE49-F238E27FC236}">
                  <a16:creationId xmlns:a16="http://schemas.microsoft.com/office/drawing/2014/main" id="{1D25FE93-B52B-F188-60DB-39A0F96CD045}"/>
                </a:ext>
              </a:extLst>
            </p:cNvPr>
            <p:cNvSpPr/>
            <p:nvPr/>
          </p:nvSpPr>
          <p:spPr>
            <a:xfrm>
              <a:off x="3549201" y="6214205"/>
              <a:ext cx="57792" cy="18881"/>
            </a:xfrm>
            <a:custGeom>
              <a:avLst/>
              <a:gdLst>
                <a:gd name="connsiteX0" fmla="*/ 33556 w 57792"/>
                <a:gd name="connsiteY0" fmla="*/ 0 h 18881"/>
                <a:gd name="connsiteX1" fmla="*/ 4624 w 57792"/>
                <a:gd name="connsiteY1" fmla="*/ 4715 h 18881"/>
                <a:gd name="connsiteX2" fmla="*/ 123 w 57792"/>
                <a:gd name="connsiteY2" fmla="*/ 13501 h 18881"/>
                <a:gd name="connsiteX3" fmla="*/ 7838 w 57792"/>
                <a:gd name="connsiteY3" fmla="*/ 18859 h 18881"/>
                <a:gd name="connsiteX4" fmla="*/ 33985 w 57792"/>
                <a:gd name="connsiteY4" fmla="*/ 15430 h 18881"/>
                <a:gd name="connsiteX5" fmla="*/ 57773 w 57792"/>
                <a:gd name="connsiteY5" fmla="*/ 7072 h 18881"/>
                <a:gd name="connsiteX6" fmla="*/ 33556 w 57792"/>
                <a:gd name="connsiteY6" fmla="*/ 0 h 18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792" h="18881">
                  <a:moveTo>
                    <a:pt x="33556" y="0"/>
                  </a:moveTo>
                  <a:cubicBezTo>
                    <a:pt x="23698" y="2143"/>
                    <a:pt x="13625" y="-215"/>
                    <a:pt x="4624" y="4715"/>
                  </a:cubicBezTo>
                  <a:cubicBezTo>
                    <a:pt x="1409" y="6429"/>
                    <a:pt x="-520" y="9430"/>
                    <a:pt x="123" y="13501"/>
                  </a:cubicBezTo>
                  <a:cubicBezTo>
                    <a:pt x="980" y="17788"/>
                    <a:pt x="4409" y="19074"/>
                    <a:pt x="7838" y="18859"/>
                  </a:cubicBezTo>
                  <a:cubicBezTo>
                    <a:pt x="16625" y="18002"/>
                    <a:pt x="25412" y="17145"/>
                    <a:pt x="33985" y="15430"/>
                  </a:cubicBezTo>
                  <a:cubicBezTo>
                    <a:pt x="42557" y="13716"/>
                    <a:pt x="58416" y="18859"/>
                    <a:pt x="57773" y="7072"/>
                  </a:cubicBezTo>
                  <a:cubicBezTo>
                    <a:pt x="57559" y="-4072"/>
                    <a:pt x="41700" y="3429"/>
                    <a:pt x="33556" y="0"/>
                  </a:cubicBezTo>
                  <a:close/>
                </a:path>
              </a:pathLst>
            </a:custGeom>
            <a:solidFill>
              <a:srgbClr val="000000"/>
            </a:solidFill>
            <a:ln w="2143" cap="flat">
              <a:noFill/>
              <a:prstDash val="solid"/>
              <a:miter/>
            </a:ln>
          </p:spPr>
          <p:txBody>
            <a:bodyPr rtlCol="0" anchor="ctr"/>
            <a:lstStyle/>
            <a:p>
              <a:endParaRPr lang="en-US"/>
            </a:p>
          </p:txBody>
        </p:sp>
      </p:grpSp>
    </p:spTree>
    <p:extLst>
      <p:ext uri="{BB962C8B-B14F-4D97-AF65-F5344CB8AC3E}">
        <p14:creationId xmlns:p14="http://schemas.microsoft.com/office/powerpoint/2010/main" val="20735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04601E-9B44-8067-D600-CB9ADC4DC05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071095E-E86B-D834-0191-7306681C4139}"/>
              </a:ext>
            </a:extLst>
          </p:cNvPr>
          <p:cNvSpPr>
            <a:spLocks noGrp="1"/>
          </p:cNvSpPr>
          <p:nvPr>
            <p:ph type="body" sz="quarter" idx="18"/>
          </p:nvPr>
        </p:nvSpPr>
        <p:spPr>
          <a:xfrm>
            <a:off x="798382" y="839889"/>
            <a:ext cx="5135694" cy="3849918"/>
          </a:xfrm>
        </p:spPr>
        <p:txBody>
          <a:bodyPr/>
          <a:lstStyle/>
          <a:p>
            <a:pPr marL="457200" indent="-457200">
              <a:buClr>
                <a:srgbClr val="01A54E"/>
              </a:buClr>
              <a:buFont typeface="+mj-lt"/>
              <a:buAutoNum type="arabicPeriod" startAt="5"/>
            </a:pPr>
            <a:r>
              <a:rPr lang="en-US" sz="2200" dirty="0">
                <a:solidFill>
                  <a:schemeClr val="bg1"/>
                </a:solidFill>
                <a:highlight>
                  <a:srgbClr val="01A54E"/>
                </a:highlight>
              </a:rPr>
              <a:t>Pride of Community and Place: </a:t>
            </a:r>
            <a:r>
              <a:rPr lang="en-US" sz="2200" dirty="0"/>
              <a:t>Is about enabling a strong connection and sense of belonging among individuals to their local area. It celebrates shared identity, heritage, and the unique qualities of a community, encouraging care and stewardship. For SMEs, nurturing this pride enhances community loyalty, boosts local engagement, and creates a supportive environment for initiatives. This can be achieved by highlighting local stories, supporting cultural events, and collaborating with residents to showcase the area’s strengths.</a:t>
            </a:r>
          </a:p>
          <a:p>
            <a:pPr marL="457200" indent="-457200">
              <a:buFont typeface="+mj-lt"/>
              <a:buAutoNum type="arabicPeriod" startAt="5"/>
            </a:pPr>
            <a:endParaRPr lang="en-US" sz="2200" dirty="0"/>
          </a:p>
          <a:p>
            <a:pPr marL="457200" indent="-457200">
              <a:buFont typeface="+mj-lt"/>
              <a:buAutoNum type="arabicPeriod" startAt="5"/>
            </a:pPr>
            <a:endParaRPr lang="en-IE" sz="2200" dirty="0"/>
          </a:p>
        </p:txBody>
      </p:sp>
      <p:pic>
        <p:nvPicPr>
          <p:cNvPr id="4" name="Picture 3" descr="A group of hands forming a circle&#10;&#10;AI-generated content may be incorrect.">
            <a:extLst>
              <a:ext uri="{FF2B5EF4-FFF2-40B4-BE49-F238E27FC236}">
                <a16:creationId xmlns:a16="http://schemas.microsoft.com/office/drawing/2014/main" id="{AA8F6191-1D84-348B-BA63-3893A94976C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705600" y="1409699"/>
            <a:ext cx="4867275" cy="4867275"/>
          </a:xfrm>
          <a:prstGeom prst="rect">
            <a:avLst/>
          </a:prstGeom>
        </p:spPr>
      </p:pic>
    </p:spTree>
    <p:extLst>
      <p:ext uri="{BB962C8B-B14F-4D97-AF65-F5344CB8AC3E}">
        <p14:creationId xmlns:p14="http://schemas.microsoft.com/office/powerpoint/2010/main" val="1304147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 Placeholder 5">
            <a:extLst>
              <a:ext uri="{FF2B5EF4-FFF2-40B4-BE49-F238E27FC236}">
                <a16:creationId xmlns:a16="http://schemas.microsoft.com/office/drawing/2014/main" id="{E5985D14-6C14-149F-E909-7143CC65DCD2}"/>
              </a:ext>
            </a:extLst>
          </p:cNvPr>
          <p:cNvSpPr>
            <a:spLocks noGrp="1"/>
          </p:cNvSpPr>
          <p:nvPr>
            <p:ph type="body" sz="quarter" idx="15"/>
          </p:nvPr>
        </p:nvSpPr>
        <p:spPr>
          <a:xfrm>
            <a:off x="5862882" y="1337990"/>
            <a:ext cx="700387" cy="689518"/>
          </a:xfrm>
        </p:spPr>
        <p:txBody>
          <a:bodyPr/>
          <a:lstStyle/>
          <a:p>
            <a:r>
              <a:rPr lang="en-IE" dirty="0"/>
              <a:t>01</a:t>
            </a:r>
          </a:p>
        </p:txBody>
      </p:sp>
      <p:sp>
        <p:nvSpPr>
          <p:cNvPr id="27" name="Text Placeholder 4">
            <a:extLst>
              <a:ext uri="{FF2B5EF4-FFF2-40B4-BE49-F238E27FC236}">
                <a16:creationId xmlns:a16="http://schemas.microsoft.com/office/drawing/2014/main" id="{F6FB0A6A-3DD5-0F76-B494-08D6CF47034A}"/>
              </a:ext>
            </a:extLst>
          </p:cNvPr>
          <p:cNvSpPr>
            <a:spLocks noGrp="1"/>
          </p:cNvSpPr>
          <p:nvPr>
            <p:ph type="body" sz="quarter" idx="14"/>
          </p:nvPr>
        </p:nvSpPr>
        <p:spPr>
          <a:xfrm>
            <a:off x="6698179" y="1337989"/>
            <a:ext cx="4465067" cy="689519"/>
          </a:xfrm>
        </p:spPr>
        <p:txBody>
          <a:bodyPr/>
          <a:lstStyle/>
          <a:p>
            <a:r>
              <a:rPr lang="en-IE" dirty="0"/>
              <a:t>Identify &amp; Understand Your Community</a:t>
            </a:r>
          </a:p>
        </p:txBody>
      </p:sp>
      <p:sp>
        <p:nvSpPr>
          <p:cNvPr id="28" name="Text Placeholder 7">
            <a:extLst>
              <a:ext uri="{FF2B5EF4-FFF2-40B4-BE49-F238E27FC236}">
                <a16:creationId xmlns:a16="http://schemas.microsoft.com/office/drawing/2014/main" id="{22337C80-2BD6-389D-AE44-4C5CFB2E229B}"/>
              </a:ext>
            </a:extLst>
          </p:cNvPr>
          <p:cNvSpPr>
            <a:spLocks noGrp="1"/>
          </p:cNvSpPr>
          <p:nvPr>
            <p:ph type="body" sz="quarter" idx="28"/>
          </p:nvPr>
        </p:nvSpPr>
        <p:spPr>
          <a:xfrm>
            <a:off x="229926" y="1266500"/>
            <a:ext cx="5578224" cy="5483923"/>
          </a:xfrm>
        </p:spPr>
        <p:txBody>
          <a:bodyPr/>
          <a:lstStyle/>
          <a:p>
            <a:pPr marL="0" indent="0">
              <a:spcBef>
                <a:spcPts val="600"/>
              </a:spcBef>
            </a:pPr>
            <a:r>
              <a:rPr lang="en-IE" sz="2000" b="1" dirty="0"/>
              <a:t>Identify &amp; Understand Your Community. </a:t>
            </a:r>
            <a:r>
              <a:rPr lang="en-IE" sz="2000" dirty="0"/>
              <a:t>Learn ‘who’ exactly makes up your community, so you know exactly who you are serving and how you need to interact differently with different groups</a:t>
            </a:r>
            <a:r>
              <a:rPr lang="en-IE" sz="2000" b="1" dirty="0"/>
              <a:t>.</a:t>
            </a:r>
          </a:p>
          <a:p>
            <a:pPr marL="0" indent="0">
              <a:spcBef>
                <a:spcPts val="600"/>
              </a:spcBef>
            </a:pPr>
            <a:r>
              <a:rPr lang="en-IE" sz="2000" b="1" dirty="0"/>
              <a:t>Understand the Four Layers to Community Context. </a:t>
            </a:r>
            <a:r>
              <a:rPr lang="en-US" sz="2000" dirty="0"/>
              <a:t>Learn to unfold the layers and integrate with your company values and enable shared value.</a:t>
            </a:r>
          </a:p>
          <a:p>
            <a:pPr marL="457200" indent="-457200">
              <a:lnSpc>
                <a:spcPct val="100000"/>
              </a:lnSpc>
              <a:spcBef>
                <a:spcPts val="0"/>
              </a:spcBef>
              <a:buFont typeface="+mj-lt"/>
              <a:buAutoNum type="arabicPeriod"/>
            </a:pPr>
            <a:r>
              <a:rPr lang="en-US" sz="2000" dirty="0"/>
              <a:t>Residents, Culture, and History </a:t>
            </a:r>
          </a:p>
          <a:p>
            <a:pPr marL="457200" indent="-457200">
              <a:lnSpc>
                <a:spcPct val="100000"/>
              </a:lnSpc>
              <a:spcBef>
                <a:spcPts val="0"/>
              </a:spcBef>
              <a:buFont typeface="+mj-lt"/>
              <a:buAutoNum type="arabicPeriod"/>
            </a:pPr>
            <a:r>
              <a:rPr lang="en-US" sz="2000" dirty="0"/>
              <a:t>Business, Government, and Nonprofit Sector(s) and Coalitions </a:t>
            </a:r>
          </a:p>
          <a:p>
            <a:pPr marL="457200" indent="-457200">
              <a:lnSpc>
                <a:spcPct val="100000"/>
              </a:lnSpc>
              <a:spcBef>
                <a:spcPts val="0"/>
              </a:spcBef>
              <a:buFont typeface="+mj-lt"/>
              <a:buAutoNum type="arabicPeriod"/>
            </a:pPr>
            <a:r>
              <a:rPr lang="en-US" sz="2000" dirty="0"/>
              <a:t>Programs, Policies, Plans, &amp; Systems </a:t>
            </a:r>
          </a:p>
          <a:p>
            <a:pPr marL="457200" indent="-457200">
              <a:lnSpc>
                <a:spcPct val="100000"/>
              </a:lnSpc>
              <a:spcBef>
                <a:spcPts val="0"/>
              </a:spcBef>
              <a:buFont typeface="+mj-lt"/>
              <a:buAutoNum type="arabicPeriod"/>
            </a:pPr>
            <a:r>
              <a:rPr lang="en-US" sz="2000" dirty="0"/>
              <a:t>Resources, Environments, and Location</a:t>
            </a:r>
          </a:p>
          <a:p>
            <a:pPr marL="0" indent="0">
              <a:lnSpc>
                <a:spcPct val="100000"/>
              </a:lnSpc>
              <a:spcBef>
                <a:spcPts val="600"/>
              </a:spcBef>
            </a:pPr>
            <a:r>
              <a:rPr lang="en-IE" sz="2000" b="1" dirty="0"/>
              <a:t>Strategies to Build Trust and Connection. </a:t>
            </a:r>
            <a:r>
              <a:rPr lang="en-IE" sz="2000" dirty="0"/>
              <a:t>Covers key strategies such as creating a safe and inclusive space, adapting to community needs, encouraging active participation and enabling pride in community and place. </a:t>
            </a:r>
          </a:p>
          <a:p>
            <a:pPr marL="457200" indent="-457200">
              <a:lnSpc>
                <a:spcPct val="100000"/>
              </a:lnSpc>
              <a:spcBef>
                <a:spcPts val="600"/>
              </a:spcBef>
              <a:buFont typeface="+mj-lt"/>
              <a:buAutoNum type="arabicPeriod"/>
            </a:pPr>
            <a:endParaRPr lang="en-US" sz="2000" dirty="0"/>
          </a:p>
          <a:p>
            <a:pPr marL="0" indent="0">
              <a:spcBef>
                <a:spcPts val="600"/>
              </a:spcBef>
            </a:pPr>
            <a:endParaRPr lang="en-IE" sz="2000" dirty="0"/>
          </a:p>
        </p:txBody>
      </p:sp>
      <p:sp>
        <p:nvSpPr>
          <p:cNvPr id="29" name="Text Placeholder 8">
            <a:extLst>
              <a:ext uri="{FF2B5EF4-FFF2-40B4-BE49-F238E27FC236}">
                <a16:creationId xmlns:a16="http://schemas.microsoft.com/office/drawing/2014/main" id="{8509868A-6488-F6F0-041A-B2FC8E60FDBD}"/>
              </a:ext>
            </a:extLst>
          </p:cNvPr>
          <p:cNvSpPr>
            <a:spLocks noGrp="1"/>
          </p:cNvSpPr>
          <p:nvPr>
            <p:ph type="body" sz="quarter" idx="29"/>
          </p:nvPr>
        </p:nvSpPr>
        <p:spPr>
          <a:xfrm>
            <a:off x="5884585" y="2252978"/>
            <a:ext cx="700387" cy="689518"/>
          </a:xfrm>
        </p:spPr>
        <p:txBody>
          <a:bodyPr/>
          <a:lstStyle/>
          <a:p>
            <a:r>
              <a:rPr lang="en-IE" dirty="0"/>
              <a:t>02</a:t>
            </a:r>
          </a:p>
        </p:txBody>
      </p:sp>
      <p:sp>
        <p:nvSpPr>
          <p:cNvPr id="30" name="Text Placeholder 9">
            <a:extLst>
              <a:ext uri="{FF2B5EF4-FFF2-40B4-BE49-F238E27FC236}">
                <a16:creationId xmlns:a16="http://schemas.microsoft.com/office/drawing/2014/main" id="{9F221F97-F9EC-B270-5483-30B920977E79}"/>
              </a:ext>
            </a:extLst>
          </p:cNvPr>
          <p:cNvSpPr>
            <a:spLocks noGrp="1"/>
          </p:cNvSpPr>
          <p:nvPr>
            <p:ph type="body" sz="quarter" idx="30"/>
          </p:nvPr>
        </p:nvSpPr>
        <p:spPr>
          <a:xfrm>
            <a:off x="6719882" y="2252978"/>
            <a:ext cx="4465067" cy="689519"/>
          </a:xfrm>
        </p:spPr>
        <p:txBody>
          <a:bodyPr/>
          <a:lstStyle/>
          <a:p>
            <a:r>
              <a:rPr lang="en-US" dirty="0"/>
              <a:t>Understand the Four Layers to the Community Context</a:t>
            </a:r>
          </a:p>
        </p:txBody>
      </p:sp>
      <p:sp>
        <p:nvSpPr>
          <p:cNvPr id="31" name="Text Placeholder 10">
            <a:extLst>
              <a:ext uri="{FF2B5EF4-FFF2-40B4-BE49-F238E27FC236}">
                <a16:creationId xmlns:a16="http://schemas.microsoft.com/office/drawing/2014/main" id="{144EDD7D-A2C2-57CC-1D38-7820554F335F}"/>
              </a:ext>
            </a:extLst>
          </p:cNvPr>
          <p:cNvSpPr>
            <a:spLocks noGrp="1"/>
          </p:cNvSpPr>
          <p:nvPr>
            <p:ph type="body" sz="quarter" idx="31"/>
          </p:nvPr>
        </p:nvSpPr>
        <p:spPr>
          <a:xfrm>
            <a:off x="5891164" y="3167965"/>
            <a:ext cx="700387" cy="689518"/>
          </a:xfrm>
        </p:spPr>
        <p:txBody>
          <a:bodyPr/>
          <a:lstStyle/>
          <a:p>
            <a:r>
              <a:rPr lang="en-IE" dirty="0"/>
              <a:t>03</a:t>
            </a:r>
          </a:p>
        </p:txBody>
      </p:sp>
      <p:sp>
        <p:nvSpPr>
          <p:cNvPr id="32" name="Text Placeholder 11">
            <a:extLst>
              <a:ext uri="{FF2B5EF4-FFF2-40B4-BE49-F238E27FC236}">
                <a16:creationId xmlns:a16="http://schemas.microsoft.com/office/drawing/2014/main" id="{215B74D5-61D4-E3E9-AF16-981BF4508DB5}"/>
              </a:ext>
            </a:extLst>
          </p:cNvPr>
          <p:cNvSpPr>
            <a:spLocks noGrp="1"/>
          </p:cNvSpPr>
          <p:nvPr>
            <p:ph type="body" sz="quarter" idx="32"/>
          </p:nvPr>
        </p:nvSpPr>
        <p:spPr>
          <a:xfrm>
            <a:off x="6726461" y="3167965"/>
            <a:ext cx="4465067" cy="689519"/>
          </a:xfrm>
        </p:spPr>
        <p:txBody>
          <a:bodyPr/>
          <a:lstStyle/>
          <a:p>
            <a:r>
              <a:rPr lang="en-IE" dirty="0"/>
              <a:t>Strategies to Build Trust and Connection</a:t>
            </a:r>
          </a:p>
        </p:txBody>
      </p:sp>
      <p:sp>
        <p:nvSpPr>
          <p:cNvPr id="34" name="Text Placeholder 13">
            <a:extLst>
              <a:ext uri="{FF2B5EF4-FFF2-40B4-BE49-F238E27FC236}">
                <a16:creationId xmlns:a16="http://schemas.microsoft.com/office/drawing/2014/main" id="{9F95DB3D-6473-5BC4-3798-DD804C75F8EA}"/>
              </a:ext>
            </a:extLst>
          </p:cNvPr>
          <p:cNvSpPr>
            <a:spLocks noGrp="1"/>
          </p:cNvSpPr>
          <p:nvPr>
            <p:ph type="body" sz="quarter" idx="34"/>
          </p:nvPr>
        </p:nvSpPr>
        <p:spPr>
          <a:xfrm>
            <a:off x="6748164" y="4954862"/>
            <a:ext cx="4465067" cy="689519"/>
          </a:xfrm>
        </p:spPr>
        <p:txBody>
          <a:bodyPr/>
          <a:lstStyle/>
          <a:p>
            <a:r>
              <a:rPr lang="en-IE" b="1" dirty="0">
                <a:solidFill>
                  <a:srgbClr val="D11C5F"/>
                </a:solidFill>
              </a:rPr>
              <a:t>Exercise: </a:t>
            </a:r>
            <a:r>
              <a:rPr lang="en-US" dirty="0"/>
              <a:t>Prepare Framework for Community Context</a:t>
            </a:r>
            <a:endParaRPr lang="en-IE" dirty="0"/>
          </a:p>
        </p:txBody>
      </p:sp>
      <p:sp>
        <p:nvSpPr>
          <p:cNvPr id="36" name="Text Placeholder 4">
            <a:extLst>
              <a:ext uri="{FF2B5EF4-FFF2-40B4-BE49-F238E27FC236}">
                <a16:creationId xmlns:a16="http://schemas.microsoft.com/office/drawing/2014/main" id="{7D259EA2-3FAC-3BB4-48BC-24F6D3E46BEC}"/>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2</a:t>
            </a:r>
          </a:p>
        </p:txBody>
      </p:sp>
      <p:sp>
        <p:nvSpPr>
          <p:cNvPr id="39" name="Text Placeholder 13">
            <a:extLst>
              <a:ext uri="{FF2B5EF4-FFF2-40B4-BE49-F238E27FC236}">
                <a16:creationId xmlns:a16="http://schemas.microsoft.com/office/drawing/2014/main" id="{CE71E33A-5CC0-C99B-0E02-B11DBE7B993B}"/>
              </a:ext>
            </a:extLst>
          </p:cNvPr>
          <p:cNvSpPr txBox="1">
            <a:spLocks/>
          </p:cNvSpPr>
          <p:nvPr/>
        </p:nvSpPr>
        <p:spPr>
          <a:xfrm>
            <a:off x="6748164" y="5875571"/>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D11C5F"/>
                </a:solidFill>
              </a:rPr>
              <a:t>Exercise: </a:t>
            </a:r>
            <a:r>
              <a:rPr lang="en-US" dirty="0"/>
              <a:t>Start Researching &amp; Talking to Your Community</a:t>
            </a:r>
          </a:p>
          <a:p>
            <a:endParaRPr lang="en-IE" dirty="0"/>
          </a:p>
        </p:txBody>
      </p:sp>
      <p:sp>
        <p:nvSpPr>
          <p:cNvPr id="40" name="Text Placeholder 13">
            <a:extLst>
              <a:ext uri="{FF2B5EF4-FFF2-40B4-BE49-F238E27FC236}">
                <a16:creationId xmlns:a16="http://schemas.microsoft.com/office/drawing/2014/main" id="{21985E51-4DAC-68D5-B088-7E6C8A329FCF}"/>
              </a:ext>
            </a:extLst>
          </p:cNvPr>
          <p:cNvSpPr txBox="1">
            <a:spLocks/>
          </p:cNvSpPr>
          <p:nvPr/>
        </p:nvSpPr>
        <p:spPr>
          <a:xfrm>
            <a:off x="6748164" y="4485733"/>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1" dirty="0">
                <a:solidFill>
                  <a:srgbClr val="D11C5F"/>
                </a:solidFill>
              </a:rPr>
              <a:t>Exercise: </a:t>
            </a:r>
            <a:r>
              <a:rPr lang="en-US" dirty="0"/>
              <a:t>Identify and List Your Community</a:t>
            </a:r>
          </a:p>
          <a:p>
            <a:endParaRPr lang="en-IE" dirty="0"/>
          </a:p>
        </p:txBody>
      </p:sp>
    </p:spTree>
    <p:extLst>
      <p:ext uri="{BB962C8B-B14F-4D97-AF65-F5344CB8AC3E}">
        <p14:creationId xmlns:p14="http://schemas.microsoft.com/office/powerpoint/2010/main" val="112941657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2EDEB-6B8F-4DC9-7CC7-DF0E739708C8}"/>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6B2D9E4-C27A-2A9F-C486-62A439E86292}"/>
              </a:ext>
            </a:extLst>
          </p:cNvPr>
          <p:cNvSpPr>
            <a:spLocks noGrp="1"/>
          </p:cNvSpPr>
          <p:nvPr>
            <p:ph type="body" sz="quarter" idx="18"/>
          </p:nvPr>
        </p:nvSpPr>
        <p:spPr>
          <a:xfrm>
            <a:off x="1547019" y="1062049"/>
            <a:ext cx="6584670" cy="3849918"/>
          </a:xfrm>
        </p:spPr>
        <p:txBody>
          <a:bodyPr/>
          <a:lstStyle/>
          <a:p>
            <a:pPr marL="0" indent="0">
              <a:lnSpc>
                <a:spcPct val="100000"/>
              </a:lnSpc>
              <a:spcBef>
                <a:spcPts val="0"/>
              </a:spcBef>
              <a:buClr>
                <a:srgbClr val="01A54E"/>
              </a:buClr>
            </a:pPr>
            <a:r>
              <a:rPr lang="en-IE" sz="2100" dirty="0"/>
              <a:t>Before engaging, a comprehensive understanding of the community context and needs, set up your framework or the things you need to do to develop a plan before you start researching and taking to the community:</a:t>
            </a:r>
          </a:p>
          <a:p>
            <a:pPr marL="342900" indent="-342900">
              <a:lnSpc>
                <a:spcPct val="100000"/>
              </a:lnSpc>
              <a:spcBef>
                <a:spcPts val="0"/>
              </a:spcBef>
              <a:buClr>
                <a:srgbClr val="01A54E"/>
              </a:buClr>
              <a:buFont typeface="Wingdings" panose="05000000000000000000" pitchFamily="2" charset="2"/>
              <a:buChar char="q"/>
            </a:pPr>
            <a:r>
              <a:rPr lang="en-US" sz="2100" b="1" dirty="0"/>
              <a:t>Define Your Scope</a:t>
            </a:r>
            <a:r>
              <a:rPr lang="en-US" sz="2100" dirty="0"/>
              <a:t>: Are you engaging with local residents, small businesses, artisans, schools, or a mix?</a:t>
            </a:r>
          </a:p>
          <a:p>
            <a:pPr marL="342900" indent="-342900">
              <a:lnSpc>
                <a:spcPct val="100000"/>
              </a:lnSpc>
              <a:spcBef>
                <a:spcPts val="0"/>
              </a:spcBef>
              <a:buClr>
                <a:srgbClr val="01A54E"/>
              </a:buClr>
              <a:buFont typeface="Wingdings" panose="05000000000000000000" pitchFamily="2" charset="2"/>
              <a:buChar char="q"/>
            </a:pPr>
            <a:r>
              <a:rPr lang="en-US" sz="2100" b="1" dirty="0"/>
              <a:t>Formal Research: </a:t>
            </a:r>
            <a:r>
              <a:rPr lang="en-US" sz="2100" dirty="0"/>
              <a:t>To</a:t>
            </a:r>
            <a:r>
              <a:rPr lang="en-US" sz="2100" b="1" dirty="0"/>
              <a:t> </a:t>
            </a:r>
            <a:r>
              <a:rPr lang="en-US" sz="2100" dirty="0"/>
              <a:t>understand needs, challenges and priorities and the impact of your business.  Look at local history and use surveys, public records, and social media to gather information. </a:t>
            </a:r>
          </a:p>
          <a:p>
            <a:pPr marL="342900" indent="-342900">
              <a:lnSpc>
                <a:spcPct val="100000"/>
              </a:lnSpc>
              <a:spcBef>
                <a:spcPts val="0"/>
              </a:spcBef>
              <a:buClr>
                <a:srgbClr val="01A54E"/>
              </a:buClr>
              <a:buFont typeface="Wingdings" panose="05000000000000000000" pitchFamily="2" charset="2"/>
              <a:buChar char="q"/>
            </a:pPr>
            <a:r>
              <a:rPr lang="en-IE" sz="2100" b="1" kern="100" dirty="0">
                <a:effectLst/>
                <a:ea typeface="Aptos" panose="020B0004020202020204" pitchFamily="34" charset="0"/>
                <a:cs typeface="Times New Roman" panose="02020603050405020304" pitchFamily="18" charset="0"/>
              </a:rPr>
              <a:t>Cultural and Social Analysis</a:t>
            </a:r>
            <a:r>
              <a:rPr lang="en-IE" sz="2100" kern="100" dirty="0">
                <a:effectLst/>
                <a:ea typeface="Aptos" panose="020B0004020202020204" pitchFamily="34" charset="0"/>
                <a:cs typeface="Times New Roman" panose="02020603050405020304" pitchFamily="18" charset="0"/>
              </a:rPr>
              <a:t>: Ensure the engagement process aligned with the community’s values and context.</a:t>
            </a:r>
          </a:p>
          <a:p>
            <a:pPr marL="342900" indent="-342900">
              <a:lnSpc>
                <a:spcPct val="100000"/>
              </a:lnSpc>
              <a:spcBef>
                <a:spcPts val="0"/>
              </a:spcBef>
              <a:buClr>
                <a:srgbClr val="01A54E"/>
              </a:buClr>
              <a:buFont typeface="Wingdings" panose="05000000000000000000" pitchFamily="2" charset="2"/>
              <a:buChar char="q"/>
            </a:pPr>
            <a:r>
              <a:rPr lang="en-US" sz="2100" b="1" dirty="0"/>
              <a:t>Stakeholder Mapping: </a:t>
            </a:r>
            <a:r>
              <a:rPr lang="en-US" sz="2100" dirty="0"/>
              <a:t>Identify key players, </a:t>
            </a:r>
            <a:r>
              <a:rPr lang="en-IE" sz="2100" dirty="0"/>
              <a:t>key individuals and groups who could influence or benefit from the initiatives.</a:t>
            </a:r>
          </a:p>
          <a:p>
            <a:pPr marL="0" indent="0"/>
            <a:endParaRPr lang="en-IE" sz="2100" dirty="0"/>
          </a:p>
        </p:txBody>
      </p:sp>
      <p:sp>
        <p:nvSpPr>
          <p:cNvPr id="3" name="Text Placeholder 2">
            <a:extLst>
              <a:ext uri="{FF2B5EF4-FFF2-40B4-BE49-F238E27FC236}">
                <a16:creationId xmlns:a16="http://schemas.microsoft.com/office/drawing/2014/main" id="{E7F9294A-CF01-5162-5B92-646D67056B8B}"/>
              </a:ext>
            </a:extLst>
          </p:cNvPr>
          <p:cNvSpPr>
            <a:spLocks noGrp="1"/>
          </p:cNvSpPr>
          <p:nvPr>
            <p:ph type="body" sz="quarter" idx="16"/>
          </p:nvPr>
        </p:nvSpPr>
        <p:spPr>
          <a:xfrm>
            <a:off x="1480344" y="506954"/>
            <a:ext cx="10595237" cy="803654"/>
          </a:xfrm>
        </p:spPr>
        <p:txBody>
          <a:bodyPr/>
          <a:lstStyle/>
          <a:p>
            <a:r>
              <a:rPr lang="en-US" sz="4400" dirty="0">
                <a:solidFill>
                  <a:srgbClr val="01A54E"/>
                </a:solidFill>
                <a:latin typeface="Aharoni" panose="02010803020104030203" pitchFamily="2" charset="-79"/>
                <a:cs typeface="Aharoni" panose="02010803020104030203" pitchFamily="2" charset="-79"/>
              </a:rPr>
              <a:t>Exercise: </a:t>
            </a:r>
            <a:r>
              <a:rPr lang="en-US" sz="3200" b="0" dirty="0">
                <a:solidFill>
                  <a:srgbClr val="D11C5F"/>
                </a:solidFill>
              </a:rPr>
              <a:t>Prepare Framework for Community Context</a:t>
            </a:r>
          </a:p>
        </p:txBody>
      </p:sp>
      <p:pic>
        <p:nvPicPr>
          <p:cNvPr id="7" name="Picture 6" descr="A person standing next to a person holding a bag&#10;&#10;AI-generated content may be incorrect.">
            <a:extLst>
              <a:ext uri="{FF2B5EF4-FFF2-40B4-BE49-F238E27FC236}">
                <a16:creationId xmlns:a16="http://schemas.microsoft.com/office/drawing/2014/main" id="{CBFA805C-8555-506B-FEFC-D19EE209AB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96748" y="1301007"/>
            <a:ext cx="3413774" cy="5011939"/>
          </a:xfrm>
          <a:prstGeom prst="rect">
            <a:avLst/>
          </a:prstGeom>
        </p:spPr>
      </p:pic>
      <p:grpSp>
        <p:nvGrpSpPr>
          <p:cNvPr id="4" name="Graphic 4">
            <a:extLst>
              <a:ext uri="{FF2B5EF4-FFF2-40B4-BE49-F238E27FC236}">
                <a16:creationId xmlns:a16="http://schemas.microsoft.com/office/drawing/2014/main" id="{C28F875F-2CB0-A20A-A92C-94B23F894703}"/>
              </a:ext>
            </a:extLst>
          </p:cNvPr>
          <p:cNvGrpSpPr/>
          <p:nvPr/>
        </p:nvGrpSpPr>
        <p:grpSpPr>
          <a:xfrm>
            <a:off x="302513" y="2846138"/>
            <a:ext cx="1552033" cy="1019392"/>
            <a:chOff x="2314720" y="5191934"/>
            <a:chExt cx="1552033" cy="1019392"/>
          </a:xfrm>
        </p:grpSpPr>
        <p:sp>
          <p:nvSpPr>
            <p:cNvPr id="5" name="Freeform 69">
              <a:extLst>
                <a:ext uri="{FF2B5EF4-FFF2-40B4-BE49-F238E27FC236}">
                  <a16:creationId xmlns:a16="http://schemas.microsoft.com/office/drawing/2014/main" id="{E25A62B4-657B-319E-9DF2-2A2A04618E72}"/>
                </a:ext>
              </a:extLst>
            </p:cNvPr>
            <p:cNvSpPr/>
            <p:nvPr/>
          </p:nvSpPr>
          <p:spPr>
            <a:xfrm>
              <a:off x="3230956" y="5294376"/>
              <a:ext cx="685" cy="2286"/>
            </a:xfrm>
            <a:custGeom>
              <a:avLst/>
              <a:gdLst>
                <a:gd name="connsiteX0" fmla="*/ 0 w 685"/>
                <a:gd name="connsiteY0" fmla="*/ 0 h 2286"/>
                <a:gd name="connsiteX1" fmla="*/ 686 w 685"/>
                <a:gd name="connsiteY1" fmla="*/ 2286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9" y="686"/>
                    <a:pt x="457" y="1600"/>
                    <a:pt x="686" y="2286"/>
                  </a:cubicBezTo>
                  <a:cubicBezTo>
                    <a:pt x="457"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6" name="Freeform 70">
              <a:extLst>
                <a:ext uri="{FF2B5EF4-FFF2-40B4-BE49-F238E27FC236}">
                  <a16:creationId xmlns:a16="http://schemas.microsoft.com/office/drawing/2014/main" id="{BADC35A0-B390-087E-D47C-A4C45CF9B969}"/>
                </a:ext>
              </a:extLst>
            </p:cNvPr>
            <p:cNvSpPr/>
            <p:nvPr/>
          </p:nvSpPr>
          <p:spPr>
            <a:xfrm>
              <a:off x="3235299" y="5312206"/>
              <a:ext cx="457" cy="2057"/>
            </a:xfrm>
            <a:custGeom>
              <a:avLst/>
              <a:gdLst>
                <a:gd name="connsiteX0" fmla="*/ 0 w 457"/>
                <a:gd name="connsiteY0" fmla="*/ 0 h 2057"/>
                <a:gd name="connsiteX1" fmla="*/ 457 w 457"/>
                <a:gd name="connsiteY1" fmla="*/ 2057 h 2057"/>
                <a:gd name="connsiteX2" fmla="*/ 0 w 457"/>
                <a:gd name="connsiteY2" fmla="*/ 0 h 2057"/>
              </a:gdLst>
              <a:ahLst/>
              <a:cxnLst>
                <a:cxn ang="0">
                  <a:pos x="connsiteX0" y="connsiteY0"/>
                </a:cxn>
                <a:cxn ang="0">
                  <a:pos x="connsiteX1" y="connsiteY1"/>
                </a:cxn>
                <a:cxn ang="0">
                  <a:pos x="connsiteX2" y="connsiteY2"/>
                </a:cxn>
              </a:cxnLst>
              <a:rect l="l" t="t" r="r" b="b"/>
              <a:pathLst>
                <a:path w="457" h="2057">
                  <a:moveTo>
                    <a:pt x="0" y="0"/>
                  </a:moveTo>
                  <a:cubicBezTo>
                    <a:pt x="229" y="686"/>
                    <a:pt x="229" y="1371"/>
                    <a:pt x="457" y="2057"/>
                  </a:cubicBezTo>
                  <a:cubicBezTo>
                    <a:pt x="457" y="1371"/>
                    <a:pt x="229" y="686"/>
                    <a:pt x="0" y="0"/>
                  </a:cubicBezTo>
                  <a:close/>
                </a:path>
              </a:pathLst>
            </a:custGeom>
            <a:solidFill>
              <a:srgbClr val="FFFFFF"/>
            </a:solidFill>
            <a:ln w="2286" cap="flat">
              <a:noFill/>
              <a:prstDash val="solid"/>
              <a:miter/>
            </a:ln>
          </p:spPr>
          <p:txBody>
            <a:bodyPr rtlCol="0" anchor="ctr"/>
            <a:lstStyle/>
            <a:p>
              <a:endParaRPr lang="en-US"/>
            </a:p>
          </p:txBody>
        </p:sp>
        <p:sp>
          <p:nvSpPr>
            <p:cNvPr id="8" name="Freeform 71">
              <a:extLst>
                <a:ext uri="{FF2B5EF4-FFF2-40B4-BE49-F238E27FC236}">
                  <a16:creationId xmlns:a16="http://schemas.microsoft.com/office/drawing/2014/main" id="{D1DF6DB4-87B2-1DF1-60A9-D5C6387E054F}"/>
                </a:ext>
              </a:extLst>
            </p:cNvPr>
            <p:cNvSpPr/>
            <p:nvPr/>
          </p:nvSpPr>
          <p:spPr>
            <a:xfrm>
              <a:off x="3234385" y="5307406"/>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229" y="686"/>
                    <a:pt x="229" y="1372"/>
                    <a:pt x="457" y="2286"/>
                  </a:cubicBezTo>
                  <a:cubicBezTo>
                    <a:pt x="229" y="1600"/>
                    <a:pt x="229" y="686"/>
                    <a:pt x="0" y="0"/>
                  </a:cubicBezTo>
                  <a:close/>
                </a:path>
              </a:pathLst>
            </a:custGeom>
            <a:solidFill>
              <a:srgbClr val="FFFFFF"/>
            </a:solidFill>
            <a:ln w="2286" cap="flat">
              <a:noFill/>
              <a:prstDash val="solid"/>
              <a:miter/>
            </a:ln>
          </p:spPr>
          <p:txBody>
            <a:bodyPr rtlCol="0" anchor="ctr"/>
            <a:lstStyle/>
            <a:p>
              <a:endParaRPr lang="en-US"/>
            </a:p>
          </p:txBody>
        </p:sp>
        <p:sp>
          <p:nvSpPr>
            <p:cNvPr id="9" name="Freeform 72">
              <a:extLst>
                <a:ext uri="{FF2B5EF4-FFF2-40B4-BE49-F238E27FC236}">
                  <a16:creationId xmlns:a16="http://schemas.microsoft.com/office/drawing/2014/main" id="{5259335C-BCEC-3AF0-66E2-1A4538441043}"/>
                </a:ext>
              </a:extLst>
            </p:cNvPr>
            <p:cNvSpPr/>
            <p:nvPr/>
          </p:nvSpPr>
          <p:spPr>
            <a:xfrm>
              <a:off x="3233470" y="5302834"/>
              <a:ext cx="457" cy="2286"/>
            </a:xfrm>
            <a:custGeom>
              <a:avLst/>
              <a:gdLst>
                <a:gd name="connsiteX0" fmla="*/ 0 w 457"/>
                <a:gd name="connsiteY0" fmla="*/ 0 h 2286"/>
                <a:gd name="connsiteX1" fmla="*/ 457 w 457"/>
                <a:gd name="connsiteY1" fmla="*/ 2286 h 2286"/>
                <a:gd name="connsiteX2" fmla="*/ 0 w 457"/>
                <a:gd name="connsiteY2" fmla="*/ 0 h 2286"/>
              </a:gdLst>
              <a:ahLst/>
              <a:cxnLst>
                <a:cxn ang="0">
                  <a:pos x="connsiteX0" y="connsiteY0"/>
                </a:cxn>
                <a:cxn ang="0">
                  <a:pos x="connsiteX1" y="connsiteY1"/>
                </a:cxn>
                <a:cxn ang="0">
                  <a:pos x="connsiteX2" y="connsiteY2"/>
                </a:cxn>
              </a:cxnLst>
              <a:rect l="l" t="t" r="r" b="b"/>
              <a:pathLst>
                <a:path w="457" h="2286">
                  <a:moveTo>
                    <a:pt x="0" y="0"/>
                  </a:moveTo>
                  <a:cubicBezTo>
                    <a:pt x="229" y="686"/>
                    <a:pt x="457" y="1372"/>
                    <a:pt x="457" y="2286"/>
                  </a:cubicBezTo>
                  <a:cubicBezTo>
                    <a:pt x="229" y="1600"/>
                    <a:pt x="0" y="915"/>
                    <a:pt x="0" y="0"/>
                  </a:cubicBezTo>
                  <a:close/>
                </a:path>
              </a:pathLst>
            </a:custGeom>
            <a:solidFill>
              <a:srgbClr val="FFFFFF"/>
            </a:solidFill>
            <a:ln w="2286" cap="flat">
              <a:noFill/>
              <a:prstDash val="solid"/>
              <a:miter/>
            </a:ln>
          </p:spPr>
          <p:txBody>
            <a:bodyPr rtlCol="0" anchor="ctr"/>
            <a:lstStyle/>
            <a:p>
              <a:endParaRPr lang="en-US"/>
            </a:p>
          </p:txBody>
        </p:sp>
        <p:sp>
          <p:nvSpPr>
            <p:cNvPr id="10" name="Freeform 73">
              <a:extLst>
                <a:ext uri="{FF2B5EF4-FFF2-40B4-BE49-F238E27FC236}">
                  <a16:creationId xmlns:a16="http://schemas.microsoft.com/office/drawing/2014/main" id="{78898C68-6335-8F54-DC1A-405CF6845792}"/>
                </a:ext>
              </a:extLst>
            </p:cNvPr>
            <p:cNvSpPr/>
            <p:nvPr/>
          </p:nvSpPr>
          <p:spPr>
            <a:xfrm>
              <a:off x="3232327" y="5298490"/>
              <a:ext cx="685" cy="2286"/>
            </a:xfrm>
            <a:custGeom>
              <a:avLst/>
              <a:gdLst>
                <a:gd name="connsiteX0" fmla="*/ 0 w 685"/>
                <a:gd name="connsiteY0" fmla="*/ 0 h 2286"/>
                <a:gd name="connsiteX1" fmla="*/ 686 w 685"/>
                <a:gd name="connsiteY1" fmla="*/ 2286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9" y="686"/>
                    <a:pt x="457" y="1371"/>
                    <a:pt x="686" y="2286"/>
                  </a:cubicBezTo>
                  <a:cubicBezTo>
                    <a:pt x="229" y="1600"/>
                    <a:pt x="0" y="686"/>
                    <a:pt x="0" y="0"/>
                  </a:cubicBezTo>
                  <a:close/>
                </a:path>
              </a:pathLst>
            </a:custGeom>
            <a:solidFill>
              <a:srgbClr val="FFFFFF"/>
            </a:solidFill>
            <a:ln w="2286" cap="flat">
              <a:noFill/>
              <a:prstDash val="solid"/>
              <a:miter/>
            </a:ln>
          </p:spPr>
          <p:txBody>
            <a:bodyPr rtlCol="0" anchor="ctr"/>
            <a:lstStyle/>
            <a:p>
              <a:endParaRPr lang="en-US"/>
            </a:p>
          </p:txBody>
        </p:sp>
        <p:sp>
          <p:nvSpPr>
            <p:cNvPr id="11" name="Freeform 74">
              <a:extLst>
                <a:ext uri="{FF2B5EF4-FFF2-40B4-BE49-F238E27FC236}">
                  <a16:creationId xmlns:a16="http://schemas.microsoft.com/office/drawing/2014/main" id="{8F2892E3-2E05-F574-1F5B-D8BFAE026FD6}"/>
                </a:ext>
              </a:extLst>
            </p:cNvPr>
            <p:cNvSpPr/>
            <p:nvPr/>
          </p:nvSpPr>
          <p:spPr>
            <a:xfrm>
              <a:off x="3211525" y="5450967"/>
              <a:ext cx="2286" cy="228"/>
            </a:xfrm>
            <a:custGeom>
              <a:avLst/>
              <a:gdLst>
                <a:gd name="connsiteX0" fmla="*/ 0 w 2286"/>
                <a:gd name="connsiteY0" fmla="*/ 0 h 228"/>
                <a:gd name="connsiteX1" fmla="*/ 0 w 2286"/>
                <a:gd name="connsiteY1" fmla="*/ 229 h 228"/>
                <a:gd name="connsiteX2" fmla="*/ 0 w 2286"/>
                <a:gd name="connsiteY2" fmla="*/ 0 h 228"/>
              </a:gdLst>
              <a:ahLst/>
              <a:cxnLst>
                <a:cxn ang="0">
                  <a:pos x="connsiteX0" y="connsiteY0"/>
                </a:cxn>
                <a:cxn ang="0">
                  <a:pos x="connsiteX1" y="connsiteY1"/>
                </a:cxn>
                <a:cxn ang="0">
                  <a:pos x="connsiteX2" y="connsiteY2"/>
                </a:cxn>
              </a:cxnLst>
              <a:rect l="l" t="t" r="r" b="b"/>
              <a:pathLst>
                <a:path w="2286" h="228">
                  <a:moveTo>
                    <a:pt x="0" y="0"/>
                  </a:moveTo>
                  <a:cubicBezTo>
                    <a:pt x="0" y="0"/>
                    <a:pt x="0" y="229"/>
                    <a:pt x="0" y="229"/>
                  </a:cubicBezTo>
                  <a:cubicBezTo>
                    <a:pt x="0" y="229"/>
                    <a:pt x="0" y="0"/>
                    <a:pt x="0" y="0"/>
                  </a:cubicBezTo>
                  <a:close/>
                </a:path>
              </a:pathLst>
            </a:custGeom>
            <a:solidFill>
              <a:srgbClr val="FFFFFF"/>
            </a:solidFill>
            <a:ln w="2286" cap="flat">
              <a:noFill/>
              <a:prstDash val="solid"/>
              <a:miter/>
            </a:ln>
          </p:spPr>
          <p:txBody>
            <a:bodyPr rtlCol="0" anchor="ctr"/>
            <a:lstStyle/>
            <a:p>
              <a:endParaRPr lang="en-US"/>
            </a:p>
          </p:txBody>
        </p:sp>
        <p:sp>
          <p:nvSpPr>
            <p:cNvPr id="12" name="Freeform 75">
              <a:extLst>
                <a:ext uri="{FF2B5EF4-FFF2-40B4-BE49-F238E27FC236}">
                  <a16:creationId xmlns:a16="http://schemas.microsoft.com/office/drawing/2014/main" id="{6CDD52C3-388F-0A2C-7B1F-14A6EB9956BB}"/>
                </a:ext>
              </a:extLst>
            </p:cNvPr>
            <p:cNvSpPr/>
            <p:nvPr/>
          </p:nvSpPr>
          <p:spPr>
            <a:xfrm>
              <a:off x="3212039" y="5447080"/>
              <a:ext cx="171" cy="685"/>
            </a:xfrm>
            <a:custGeom>
              <a:avLst/>
              <a:gdLst>
                <a:gd name="connsiteX0" fmla="*/ 171 w 171"/>
                <a:gd name="connsiteY0" fmla="*/ 0 h 685"/>
                <a:gd name="connsiteX1" fmla="*/ 171 w 171"/>
                <a:gd name="connsiteY1" fmla="*/ 686 h 685"/>
                <a:gd name="connsiteX2" fmla="*/ 171 w 171"/>
                <a:gd name="connsiteY2" fmla="*/ 0 h 685"/>
              </a:gdLst>
              <a:ahLst/>
              <a:cxnLst>
                <a:cxn ang="0">
                  <a:pos x="connsiteX0" y="connsiteY0"/>
                </a:cxn>
                <a:cxn ang="0">
                  <a:pos x="connsiteX1" y="connsiteY1"/>
                </a:cxn>
                <a:cxn ang="0">
                  <a:pos x="connsiteX2" y="connsiteY2"/>
                </a:cxn>
              </a:cxnLst>
              <a:rect l="l" t="t" r="r" b="b"/>
              <a:pathLst>
                <a:path w="171" h="685">
                  <a:moveTo>
                    <a:pt x="171" y="0"/>
                  </a:moveTo>
                  <a:cubicBezTo>
                    <a:pt x="171" y="228"/>
                    <a:pt x="171" y="457"/>
                    <a:pt x="171" y="686"/>
                  </a:cubicBezTo>
                  <a:cubicBezTo>
                    <a:pt x="-57" y="457"/>
                    <a:pt x="-57" y="228"/>
                    <a:pt x="171" y="0"/>
                  </a:cubicBezTo>
                  <a:close/>
                </a:path>
              </a:pathLst>
            </a:custGeom>
            <a:solidFill>
              <a:srgbClr val="FFFFFF"/>
            </a:solidFill>
            <a:ln w="2286" cap="flat">
              <a:noFill/>
              <a:prstDash val="solid"/>
              <a:miter/>
            </a:ln>
          </p:spPr>
          <p:txBody>
            <a:bodyPr rtlCol="0" anchor="ctr"/>
            <a:lstStyle/>
            <a:p>
              <a:endParaRPr lang="en-US"/>
            </a:p>
          </p:txBody>
        </p:sp>
        <p:sp>
          <p:nvSpPr>
            <p:cNvPr id="16" name="Freeform 76">
              <a:extLst>
                <a:ext uri="{FF2B5EF4-FFF2-40B4-BE49-F238E27FC236}">
                  <a16:creationId xmlns:a16="http://schemas.microsoft.com/office/drawing/2014/main" id="{364D2B8E-9AA9-3D69-0098-1FFBA64191D4}"/>
                </a:ext>
              </a:extLst>
            </p:cNvPr>
            <p:cNvSpPr/>
            <p:nvPr/>
          </p:nvSpPr>
          <p:spPr>
            <a:xfrm>
              <a:off x="3236214" y="5317007"/>
              <a:ext cx="457" cy="2057"/>
            </a:xfrm>
            <a:custGeom>
              <a:avLst/>
              <a:gdLst>
                <a:gd name="connsiteX0" fmla="*/ 0 w 457"/>
                <a:gd name="connsiteY0" fmla="*/ 0 h 2057"/>
                <a:gd name="connsiteX1" fmla="*/ 457 w 457"/>
                <a:gd name="connsiteY1" fmla="*/ 2058 h 2057"/>
                <a:gd name="connsiteX2" fmla="*/ 0 w 457"/>
                <a:gd name="connsiteY2" fmla="*/ 0 h 2057"/>
              </a:gdLst>
              <a:ahLst/>
              <a:cxnLst>
                <a:cxn ang="0">
                  <a:pos x="connsiteX0" y="connsiteY0"/>
                </a:cxn>
                <a:cxn ang="0">
                  <a:pos x="connsiteX1" y="connsiteY1"/>
                </a:cxn>
                <a:cxn ang="0">
                  <a:pos x="connsiteX2" y="connsiteY2"/>
                </a:cxn>
              </a:cxnLst>
              <a:rect l="l" t="t" r="r" b="b"/>
              <a:pathLst>
                <a:path w="457" h="2057">
                  <a:moveTo>
                    <a:pt x="0" y="0"/>
                  </a:moveTo>
                  <a:cubicBezTo>
                    <a:pt x="229" y="686"/>
                    <a:pt x="229" y="1372"/>
                    <a:pt x="457" y="2058"/>
                  </a:cubicBezTo>
                  <a:cubicBezTo>
                    <a:pt x="229"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17" name="Freeform 77">
              <a:extLst>
                <a:ext uri="{FF2B5EF4-FFF2-40B4-BE49-F238E27FC236}">
                  <a16:creationId xmlns:a16="http://schemas.microsoft.com/office/drawing/2014/main" id="{43869011-87ED-1A51-79A3-5FDDE64C274D}"/>
                </a:ext>
              </a:extLst>
            </p:cNvPr>
            <p:cNvSpPr/>
            <p:nvPr/>
          </p:nvSpPr>
          <p:spPr>
            <a:xfrm>
              <a:off x="3229813" y="5290032"/>
              <a:ext cx="685" cy="2286"/>
            </a:xfrm>
            <a:custGeom>
              <a:avLst/>
              <a:gdLst>
                <a:gd name="connsiteX0" fmla="*/ 0 w 685"/>
                <a:gd name="connsiteY0" fmla="*/ 0 h 2286"/>
                <a:gd name="connsiteX1" fmla="*/ 686 w 685"/>
                <a:gd name="connsiteY1" fmla="*/ 2286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9" y="685"/>
                    <a:pt x="457" y="1600"/>
                    <a:pt x="686" y="2286"/>
                  </a:cubicBezTo>
                  <a:cubicBezTo>
                    <a:pt x="457" y="1600"/>
                    <a:pt x="229" y="914"/>
                    <a:pt x="0" y="0"/>
                  </a:cubicBezTo>
                  <a:close/>
                </a:path>
              </a:pathLst>
            </a:custGeom>
            <a:solidFill>
              <a:srgbClr val="FFFFFF"/>
            </a:solidFill>
            <a:ln w="2286" cap="flat">
              <a:noFill/>
              <a:prstDash val="solid"/>
              <a:miter/>
            </a:ln>
          </p:spPr>
          <p:txBody>
            <a:bodyPr rtlCol="0" anchor="ctr"/>
            <a:lstStyle/>
            <a:p>
              <a:endParaRPr lang="en-US"/>
            </a:p>
          </p:txBody>
        </p:sp>
        <p:sp>
          <p:nvSpPr>
            <p:cNvPr id="18" name="Freeform 78">
              <a:extLst>
                <a:ext uri="{FF2B5EF4-FFF2-40B4-BE49-F238E27FC236}">
                  <a16:creationId xmlns:a16="http://schemas.microsoft.com/office/drawing/2014/main" id="{0018BA1B-0DBE-3332-2127-87B7E8908DA3}"/>
                </a:ext>
              </a:extLst>
            </p:cNvPr>
            <p:cNvSpPr/>
            <p:nvPr/>
          </p:nvSpPr>
          <p:spPr>
            <a:xfrm>
              <a:off x="3220212" y="5395417"/>
              <a:ext cx="7772" cy="23774"/>
            </a:xfrm>
            <a:custGeom>
              <a:avLst/>
              <a:gdLst>
                <a:gd name="connsiteX0" fmla="*/ 7772 w 7772"/>
                <a:gd name="connsiteY0" fmla="*/ 0 h 23774"/>
                <a:gd name="connsiteX1" fmla="*/ 0 w 7772"/>
                <a:gd name="connsiteY1" fmla="*/ 23775 h 23774"/>
                <a:gd name="connsiteX2" fmla="*/ 7772 w 7772"/>
                <a:gd name="connsiteY2" fmla="*/ 0 h 23774"/>
              </a:gdLst>
              <a:ahLst/>
              <a:cxnLst>
                <a:cxn ang="0">
                  <a:pos x="connsiteX0" y="connsiteY0"/>
                </a:cxn>
                <a:cxn ang="0">
                  <a:pos x="connsiteX1" y="connsiteY1"/>
                </a:cxn>
                <a:cxn ang="0">
                  <a:pos x="connsiteX2" y="connsiteY2"/>
                </a:cxn>
              </a:cxnLst>
              <a:rect l="l" t="t" r="r" b="b"/>
              <a:pathLst>
                <a:path w="7772" h="23774">
                  <a:moveTo>
                    <a:pt x="7772" y="0"/>
                  </a:moveTo>
                  <a:cubicBezTo>
                    <a:pt x="5258" y="8001"/>
                    <a:pt x="2515" y="15774"/>
                    <a:pt x="0" y="23775"/>
                  </a:cubicBezTo>
                  <a:cubicBezTo>
                    <a:pt x="2743" y="16002"/>
                    <a:pt x="5258" y="8001"/>
                    <a:pt x="7772" y="0"/>
                  </a:cubicBezTo>
                  <a:close/>
                </a:path>
              </a:pathLst>
            </a:custGeom>
            <a:solidFill>
              <a:srgbClr val="FFFFFF"/>
            </a:solidFill>
            <a:ln w="2286" cap="flat">
              <a:noFill/>
              <a:prstDash val="solid"/>
              <a:miter/>
            </a:ln>
          </p:spPr>
          <p:txBody>
            <a:bodyPr rtlCol="0" anchor="ctr"/>
            <a:lstStyle/>
            <a:p>
              <a:endParaRPr lang="en-US"/>
            </a:p>
          </p:txBody>
        </p:sp>
        <p:sp>
          <p:nvSpPr>
            <p:cNvPr id="19" name="Freeform 79">
              <a:extLst>
                <a:ext uri="{FF2B5EF4-FFF2-40B4-BE49-F238E27FC236}">
                  <a16:creationId xmlns:a16="http://schemas.microsoft.com/office/drawing/2014/main" id="{3DB2B0DF-59AC-0508-0F46-2BDB1AF0B18F}"/>
                </a:ext>
              </a:extLst>
            </p:cNvPr>
            <p:cNvSpPr/>
            <p:nvPr/>
          </p:nvSpPr>
          <p:spPr>
            <a:xfrm>
              <a:off x="3237128" y="5322265"/>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229" y="1143"/>
                    <a:pt x="229" y="1600"/>
                  </a:cubicBezTo>
                  <a:cubicBezTo>
                    <a:pt x="229"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20" name="Freeform 80">
              <a:extLst>
                <a:ext uri="{FF2B5EF4-FFF2-40B4-BE49-F238E27FC236}">
                  <a16:creationId xmlns:a16="http://schemas.microsoft.com/office/drawing/2014/main" id="{CF0FB956-5C20-2C7C-7F8E-20CC2F27DFBE}"/>
                </a:ext>
              </a:extLst>
            </p:cNvPr>
            <p:cNvSpPr/>
            <p:nvPr/>
          </p:nvSpPr>
          <p:spPr>
            <a:xfrm>
              <a:off x="3206953" y="5251170"/>
              <a:ext cx="2286" cy="2286"/>
            </a:xfrm>
            <a:custGeom>
              <a:avLst/>
              <a:gdLst>
                <a:gd name="connsiteX0" fmla="*/ 0 w 2286"/>
                <a:gd name="connsiteY0" fmla="*/ 0 h 2286"/>
                <a:gd name="connsiteX1" fmla="*/ 2286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686" y="685"/>
                    <a:pt x="1372" y="1600"/>
                    <a:pt x="2286" y="2286"/>
                  </a:cubicBezTo>
                  <a:cubicBezTo>
                    <a:pt x="1600" y="1600"/>
                    <a:pt x="914" y="914"/>
                    <a:pt x="0" y="0"/>
                  </a:cubicBezTo>
                  <a:close/>
                </a:path>
              </a:pathLst>
            </a:custGeom>
            <a:solidFill>
              <a:srgbClr val="FFFFFF"/>
            </a:solidFill>
            <a:ln w="2286" cap="flat">
              <a:noFill/>
              <a:prstDash val="solid"/>
              <a:miter/>
            </a:ln>
          </p:spPr>
          <p:txBody>
            <a:bodyPr rtlCol="0" anchor="ctr"/>
            <a:lstStyle/>
            <a:p>
              <a:endParaRPr lang="en-US"/>
            </a:p>
          </p:txBody>
        </p:sp>
        <p:sp>
          <p:nvSpPr>
            <p:cNvPr id="21" name="Freeform 81">
              <a:extLst>
                <a:ext uri="{FF2B5EF4-FFF2-40B4-BE49-F238E27FC236}">
                  <a16:creationId xmlns:a16="http://schemas.microsoft.com/office/drawing/2014/main" id="{CAC67CAC-40E9-F844-3F81-80D092477599}"/>
                </a:ext>
              </a:extLst>
            </p:cNvPr>
            <p:cNvSpPr/>
            <p:nvPr/>
          </p:nvSpPr>
          <p:spPr>
            <a:xfrm>
              <a:off x="3182721" y="5233568"/>
              <a:ext cx="3429" cy="1828"/>
            </a:xfrm>
            <a:custGeom>
              <a:avLst/>
              <a:gdLst>
                <a:gd name="connsiteX0" fmla="*/ 0 w 3429"/>
                <a:gd name="connsiteY0" fmla="*/ 0 h 1828"/>
                <a:gd name="connsiteX1" fmla="*/ 3429 w 3429"/>
                <a:gd name="connsiteY1" fmla="*/ 1829 h 1828"/>
                <a:gd name="connsiteX2" fmla="*/ 0 w 3429"/>
                <a:gd name="connsiteY2" fmla="*/ 0 h 1828"/>
              </a:gdLst>
              <a:ahLst/>
              <a:cxnLst>
                <a:cxn ang="0">
                  <a:pos x="connsiteX0" y="connsiteY0"/>
                </a:cxn>
                <a:cxn ang="0">
                  <a:pos x="connsiteX1" y="connsiteY1"/>
                </a:cxn>
                <a:cxn ang="0">
                  <a:pos x="connsiteX2" y="connsiteY2"/>
                </a:cxn>
              </a:cxnLst>
              <a:rect l="l" t="t" r="r" b="b"/>
              <a:pathLst>
                <a:path w="3429" h="1828">
                  <a:moveTo>
                    <a:pt x="0" y="0"/>
                  </a:moveTo>
                  <a:cubicBezTo>
                    <a:pt x="1143" y="686"/>
                    <a:pt x="2286" y="1143"/>
                    <a:pt x="3429" y="1829"/>
                  </a:cubicBezTo>
                  <a:cubicBezTo>
                    <a:pt x="2286" y="1143"/>
                    <a:pt x="1143" y="686"/>
                    <a:pt x="0" y="0"/>
                  </a:cubicBezTo>
                  <a:close/>
                </a:path>
              </a:pathLst>
            </a:custGeom>
            <a:solidFill>
              <a:srgbClr val="FFFFFF"/>
            </a:solidFill>
            <a:ln w="2286" cap="flat">
              <a:noFill/>
              <a:prstDash val="solid"/>
              <a:miter/>
            </a:ln>
          </p:spPr>
          <p:txBody>
            <a:bodyPr rtlCol="0" anchor="ctr"/>
            <a:lstStyle/>
            <a:p>
              <a:endParaRPr lang="en-US"/>
            </a:p>
          </p:txBody>
        </p:sp>
        <p:sp>
          <p:nvSpPr>
            <p:cNvPr id="22" name="Freeform 82">
              <a:extLst>
                <a:ext uri="{FF2B5EF4-FFF2-40B4-BE49-F238E27FC236}">
                  <a16:creationId xmlns:a16="http://schemas.microsoft.com/office/drawing/2014/main" id="{9CF28EB3-FF15-FADC-581F-60F72A6E9BA0}"/>
                </a:ext>
              </a:extLst>
            </p:cNvPr>
            <p:cNvSpPr/>
            <p:nvPr/>
          </p:nvSpPr>
          <p:spPr>
            <a:xfrm>
              <a:off x="3171291" y="5228539"/>
              <a:ext cx="3886" cy="1600"/>
            </a:xfrm>
            <a:custGeom>
              <a:avLst/>
              <a:gdLst>
                <a:gd name="connsiteX0" fmla="*/ 0 w 3886"/>
                <a:gd name="connsiteY0" fmla="*/ 0 h 1600"/>
                <a:gd name="connsiteX1" fmla="*/ 3886 w 3886"/>
                <a:gd name="connsiteY1" fmla="*/ 1600 h 1600"/>
                <a:gd name="connsiteX2" fmla="*/ 0 w 3886"/>
                <a:gd name="connsiteY2" fmla="*/ 0 h 1600"/>
              </a:gdLst>
              <a:ahLst/>
              <a:cxnLst>
                <a:cxn ang="0">
                  <a:pos x="connsiteX0" y="connsiteY0"/>
                </a:cxn>
                <a:cxn ang="0">
                  <a:pos x="connsiteX1" y="connsiteY1"/>
                </a:cxn>
                <a:cxn ang="0">
                  <a:pos x="connsiteX2" y="connsiteY2"/>
                </a:cxn>
              </a:cxnLst>
              <a:rect l="l" t="t" r="r" b="b"/>
              <a:pathLst>
                <a:path w="3886" h="1600">
                  <a:moveTo>
                    <a:pt x="0" y="0"/>
                  </a:moveTo>
                  <a:cubicBezTo>
                    <a:pt x="1372" y="457"/>
                    <a:pt x="2515" y="915"/>
                    <a:pt x="3886" y="1600"/>
                  </a:cubicBezTo>
                  <a:cubicBezTo>
                    <a:pt x="2515" y="915"/>
                    <a:pt x="1143"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83">
              <a:extLst>
                <a:ext uri="{FF2B5EF4-FFF2-40B4-BE49-F238E27FC236}">
                  <a16:creationId xmlns:a16="http://schemas.microsoft.com/office/drawing/2014/main" id="{DCF206B5-9069-ADBE-1FD7-6689D8F355B1}"/>
                </a:ext>
              </a:extLst>
            </p:cNvPr>
            <p:cNvSpPr/>
            <p:nvPr/>
          </p:nvSpPr>
          <p:spPr>
            <a:xfrm>
              <a:off x="3228213" y="5286146"/>
              <a:ext cx="914" cy="2514"/>
            </a:xfrm>
            <a:custGeom>
              <a:avLst/>
              <a:gdLst>
                <a:gd name="connsiteX0" fmla="*/ 0 w 914"/>
                <a:gd name="connsiteY0" fmla="*/ 0 h 2514"/>
                <a:gd name="connsiteX1" fmla="*/ 914 w 914"/>
                <a:gd name="connsiteY1" fmla="*/ 2515 h 2514"/>
                <a:gd name="connsiteX2" fmla="*/ 0 w 914"/>
                <a:gd name="connsiteY2" fmla="*/ 0 h 2514"/>
              </a:gdLst>
              <a:ahLst/>
              <a:cxnLst>
                <a:cxn ang="0">
                  <a:pos x="connsiteX0" y="connsiteY0"/>
                </a:cxn>
                <a:cxn ang="0">
                  <a:pos x="connsiteX1" y="connsiteY1"/>
                </a:cxn>
                <a:cxn ang="0">
                  <a:pos x="connsiteX2" y="connsiteY2"/>
                </a:cxn>
              </a:cxnLst>
              <a:rect l="l" t="t" r="r" b="b"/>
              <a:pathLst>
                <a:path w="914" h="2514">
                  <a:moveTo>
                    <a:pt x="0" y="0"/>
                  </a:moveTo>
                  <a:cubicBezTo>
                    <a:pt x="229" y="686"/>
                    <a:pt x="457" y="1601"/>
                    <a:pt x="914" y="2515"/>
                  </a:cubicBezTo>
                  <a:cubicBezTo>
                    <a:pt x="686" y="1601"/>
                    <a:pt x="457" y="686"/>
                    <a:pt x="0" y="0"/>
                  </a:cubicBezTo>
                  <a:close/>
                </a:path>
              </a:pathLst>
            </a:custGeom>
            <a:solidFill>
              <a:srgbClr val="FFFFFF"/>
            </a:solidFill>
            <a:ln w="2286" cap="flat">
              <a:noFill/>
              <a:prstDash val="solid"/>
              <a:miter/>
            </a:ln>
          </p:spPr>
          <p:txBody>
            <a:bodyPr rtlCol="0" anchor="ctr"/>
            <a:lstStyle/>
            <a:p>
              <a:endParaRPr lang="en-US"/>
            </a:p>
          </p:txBody>
        </p:sp>
        <p:sp>
          <p:nvSpPr>
            <p:cNvPr id="24" name="Freeform 84">
              <a:extLst>
                <a:ext uri="{FF2B5EF4-FFF2-40B4-BE49-F238E27FC236}">
                  <a16:creationId xmlns:a16="http://schemas.microsoft.com/office/drawing/2014/main" id="{725C4A53-1DEA-8ACF-D82C-7DF777E1467E}"/>
                </a:ext>
              </a:extLst>
            </p:cNvPr>
            <p:cNvSpPr/>
            <p:nvPr/>
          </p:nvSpPr>
          <p:spPr>
            <a:xfrm>
              <a:off x="3209467" y="5253913"/>
              <a:ext cx="2057" cy="2286"/>
            </a:xfrm>
            <a:custGeom>
              <a:avLst/>
              <a:gdLst>
                <a:gd name="connsiteX0" fmla="*/ 0 w 2057"/>
                <a:gd name="connsiteY0" fmla="*/ 0 h 2286"/>
                <a:gd name="connsiteX1" fmla="*/ 2057 w 2057"/>
                <a:gd name="connsiteY1" fmla="*/ 2286 h 2286"/>
                <a:gd name="connsiteX2" fmla="*/ 0 w 2057"/>
                <a:gd name="connsiteY2" fmla="*/ 0 h 2286"/>
              </a:gdLst>
              <a:ahLst/>
              <a:cxnLst>
                <a:cxn ang="0">
                  <a:pos x="connsiteX0" y="connsiteY0"/>
                </a:cxn>
                <a:cxn ang="0">
                  <a:pos x="connsiteX1" y="connsiteY1"/>
                </a:cxn>
                <a:cxn ang="0">
                  <a:pos x="connsiteX2" y="connsiteY2"/>
                </a:cxn>
              </a:cxnLst>
              <a:rect l="l" t="t" r="r" b="b"/>
              <a:pathLst>
                <a:path w="2057" h="2286">
                  <a:moveTo>
                    <a:pt x="0" y="0"/>
                  </a:moveTo>
                  <a:cubicBezTo>
                    <a:pt x="686" y="686"/>
                    <a:pt x="1372" y="1600"/>
                    <a:pt x="2057" y="2286"/>
                  </a:cubicBezTo>
                  <a:cubicBezTo>
                    <a:pt x="1372" y="1600"/>
                    <a:pt x="686" y="914"/>
                    <a:pt x="0" y="0"/>
                  </a:cubicBezTo>
                  <a:close/>
                </a:path>
              </a:pathLst>
            </a:custGeom>
            <a:solidFill>
              <a:srgbClr val="FFFFFF"/>
            </a:solidFill>
            <a:ln w="2286" cap="flat">
              <a:noFill/>
              <a:prstDash val="solid"/>
              <a:miter/>
            </a:ln>
          </p:spPr>
          <p:txBody>
            <a:bodyPr rtlCol="0" anchor="ctr"/>
            <a:lstStyle/>
            <a:p>
              <a:endParaRPr lang="en-US"/>
            </a:p>
          </p:txBody>
        </p:sp>
        <p:sp>
          <p:nvSpPr>
            <p:cNvPr id="25" name="Freeform 85">
              <a:extLst>
                <a:ext uri="{FF2B5EF4-FFF2-40B4-BE49-F238E27FC236}">
                  <a16:creationId xmlns:a16="http://schemas.microsoft.com/office/drawing/2014/main" id="{61211E21-ABB8-7444-893C-B8B6326DD7DE}"/>
                </a:ext>
              </a:extLst>
            </p:cNvPr>
            <p:cNvSpPr/>
            <p:nvPr/>
          </p:nvSpPr>
          <p:spPr>
            <a:xfrm>
              <a:off x="3175177" y="5230139"/>
              <a:ext cx="3657" cy="1600"/>
            </a:xfrm>
            <a:custGeom>
              <a:avLst/>
              <a:gdLst>
                <a:gd name="connsiteX0" fmla="*/ 0 w 3657"/>
                <a:gd name="connsiteY0" fmla="*/ 0 h 1600"/>
                <a:gd name="connsiteX1" fmla="*/ 3658 w 3657"/>
                <a:gd name="connsiteY1" fmla="*/ 1601 h 1600"/>
                <a:gd name="connsiteX2" fmla="*/ 0 w 3657"/>
                <a:gd name="connsiteY2" fmla="*/ 0 h 1600"/>
              </a:gdLst>
              <a:ahLst/>
              <a:cxnLst>
                <a:cxn ang="0">
                  <a:pos x="connsiteX0" y="connsiteY0"/>
                </a:cxn>
                <a:cxn ang="0">
                  <a:pos x="connsiteX1" y="connsiteY1"/>
                </a:cxn>
                <a:cxn ang="0">
                  <a:pos x="connsiteX2" y="connsiteY2"/>
                </a:cxn>
              </a:cxnLst>
              <a:rect l="l" t="t" r="r" b="b"/>
              <a:pathLst>
                <a:path w="3657" h="1600">
                  <a:moveTo>
                    <a:pt x="0" y="0"/>
                  </a:moveTo>
                  <a:cubicBezTo>
                    <a:pt x="1143" y="458"/>
                    <a:pt x="2515" y="1143"/>
                    <a:pt x="3658" y="1601"/>
                  </a:cubicBezTo>
                  <a:cubicBezTo>
                    <a:pt x="2515" y="1143"/>
                    <a:pt x="1372" y="458"/>
                    <a:pt x="0" y="0"/>
                  </a:cubicBezTo>
                  <a:close/>
                </a:path>
              </a:pathLst>
            </a:custGeom>
            <a:solidFill>
              <a:srgbClr val="FFFFFF"/>
            </a:solidFill>
            <a:ln w="2286" cap="flat">
              <a:noFill/>
              <a:prstDash val="solid"/>
              <a:miter/>
            </a:ln>
          </p:spPr>
          <p:txBody>
            <a:bodyPr rtlCol="0" anchor="ctr"/>
            <a:lstStyle/>
            <a:p>
              <a:endParaRPr lang="en-US"/>
            </a:p>
          </p:txBody>
        </p:sp>
        <p:sp>
          <p:nvSpPr>
            <p:cNvPr id="26" name="Freeform 86">
              <a:extLst>
                <a:ext uri="{FF2B5EF4-FFF2-40B4-BE49-F238E27FC236}">
                  <a16:creationId xmlns:a16="http://schemas.microsoft.com/office/drawing/2014/main" id="{9D12799D-F3B7-A5AA-EC0C-54D8E7816995}"/>
                </a:ext>
              </a:extLst>
            </p:cNvPr>
            <p:cNvSpPr/>
            <p:nvPr/>
          </p:nvSpPr>
          <p:spPr>
            <a:xfrm>
              <a:off x="3179064" y="5231739"/>
              <a:ext cx="3429" cy="1600"/>
            </a:xfrm>
            <a:custGeom>
              <a:avLst/>
              <a:gdLst>
                <a:gd name="connsiteX0" fmla="*/ 0 w 3429"/>
                <a:gd name="connsiteY0" fmla="*/ 0 h 1600"/>
                <a:gd name="connsiteX1" fmla="*/ 3429 w 3429"/>
                <a:gd name="connsiteY1" fmla="*/ 1600 h 1600"/>
                <a:gd name="connsiteX2" fmla="*/ 0 w 3429"/>
                <a:gd name="connsiteY2" fmla="*/ 0 h 1600"/>
              </a:gdLst>
              <a:ahLst/>
              <a:cxnLst>
                <a:cxn ang="0">
                  <a:pos x="connsiteX0" y="connsiteY0"/>
                </a:cxn>
                <a:cxn ang="0">
                  <a:pos x="connsiteX1" y="connsiteY1"/>
                </a:cxn>
                <a:cxn ang="0">
                  <a:pos x="connsiteX2" y="connsiteY2"/>
                </a:cxn>
              </a:cxnLst>
              <a:rect l="l" t="t" r="r" b="b"/>
              <a:pathLst>
                <a:path w="3429" h="1600">
                  <a:moveTo>
                    <a:pt x="0" y="0"/>
                  </a:moveTo>
                  <a:cubicBezTo>
                    <a:pt x="1143" y="457"/>
                    <a:pt x="2286" y="1143"/>
                    <a:pt x="3429" y="1600"/>
                  </a:cubicBezTo>
                  <a:cubicBezTo>
                    <a:pt x="2286" y="1143"/>
                    <a:pt x="1143" y="685"/>
                    <a:pt x="0" y="0"/>
                  </a:cubicBezTo>
                  <a:close/>
                </a:path>
              </a:pathLst>
            </a:custGeom>
            <a:solidFill>
              <a:srgbClr val="FFFFFF"/>
            </a:solidFill>
            <a:ln w="2286" cap="flat">
              <a:noFill/>
              <a:prstDash val="solid"/>
              <a:miter/>
            </a:ln>
          </p:spPr>
          <p:txBody>
            <a:bodyPr rtlCol="0" anchor="ctr"/>
            <a:lstStyle/>
            <a:p>
              <a:endParaRPr lang="en-US"/>
            </a:p>
          </p:txBody>
        </p:sp>
        <p:sp>
          <p:nvSpPr>
            <p:cNvPr id="27" name="Freeform 87">
              <a:extLst>
                <a:ext uri="{FF2B5EF4-FFF2-40B4-BE49-F238E27FC236}">
                  <a16:creationId xmlns:a16="http://schemas.microsoft.com/office/drawing/2014/main" id="{CE69D870-95EB-5B4B-E7B1-DB0A59326626}"/>
                </a:ext>
              </a:extLst>
            </p:cNvPr>
            <p:cNvSpPr/>
            <p:nvPr/>
          </p:nvSpPr>
          <p:spPr>
            <a:xfrm>
              <a:off x="2537383" y="5215205"/>
              <a:ext cx="900694" cy="908365"/>
            </a:xfrm>
            <a:custGeom>
              <a:avLst/>
              <a:gdLst>
                <a:gd name="connsiteX0" fmla="*/ 360502 w 900694"/>
                <a:gd name="connsiteY0" fmla="*/ 449960 h 908365"/>
                <a:gd name="connsiteX1" fmla="*/ 312953 w 900694"/>
                <a:gd name="connsiteY1" fmla="*/ 464590 h 908365"/>
                <a:gd name="connsiteX2" fmla="*/ 281178 w 900694"/>
                <a:gd name="connsiteY2" fmla="*/ 426414 h 908365"/>
                <a:gd name="connsiteX3" fmla="*/ 276835 w 900694"/>
                <a:gd name="connsiteY3" fmla="*/ 344347 h 908365"/>
                <a:gd name="connsiteX4" fmla="*/ 264719 w 900694"/>
                <a:gd name="connsiteY4" fmla="*/ 305942 h 908365"/>
                <a:gd name="connsiteX5" fmla="*/ 222656 w 900694"/>
                <a:gd name="connsiteY5" fmla="*/ 315086 h 908365"/>
                <a:gd name="connsiteX6" fmla="*/ 220828 w 900694"/>
                <a:gd name="connsiteY6" fmla="*/ 332459 h 908365"/>
                <a:gd name="connsiteX7" fmla="*/ 223114 w 900694"/>
                <a:gd name="connsiteY7" fmla="*/ 456132 h 908365"/>
                <a:gd name="connsiteX8" fmla="*/ 215798 w 900694"/>
                <a:gd name="connsiteY8" fmla="*/ 490193 h 908365"/>
                <a:gd name="connsiteX9" fmla="*/ 173965 w 900694"/>
                <a:gd name="connsiteY9" fmla="*/ 497280 h 908365"/>
                <a:gd name="connsiteX10" fmla="*/ 13487 w 900694"/>
                <a:gd name="connsiteY10" fmla="*/ 518768 h 908365"/>
                <a:gd name="connsiteX11" fmla="*/ 13716 w 900694"/>
                <a:gd name="connsiteY11" fmla="*/ 556945 h 908365"/>
                <a:gd name="connsiteX12" fmla="*/ 50292 w 900694"/>
                <a:gd name="connsiteY12" fmla="*/ 603122 h 908365"/>
                <a:gd name="connsiteX13" fmla="*/ 53950 w 900694"/>
                <a:gd name="connsiteY13" fmla="*/ 650442 h 908365"/>
                <a:gd name="connsiteX14" fmla="*/ 13487 w 900694"/>
                <a:gd name="connsiteY14" fmla="*/ 668273 h 908365"/>
                <a:gd name="connsiteX15" fmla="*/ 0 w 900694"/>
                <a:gd name="connsiteY15" fmla="*/ 667130 h 908365"/>
                <a:gd name="connsiteX16" fmla="*/ 20803 w 900694"/>
                <a:gd name="connsiteY16" fmla="*/ 674217 h 908365"/>
                <a:gd name="connsiteX17" fmla="*/ 171907 w 900694"/>
                <a:gd name="connsiteY17" fmla="*/ 675817 h 908365"/>
                <a:gd name="connsiteX18" fmla="*/ 294437 w 900694"/>
                <a:gd name="connsiteY18" fmla="*/ 770686 h 908365"/>
                <a:gd name="connsiteX19" fmla="*/ 338099 w 900694"/>
                <a:gd name="connsiteY19" fmla="*/ 841095 h 908365"/>
                <a:gd name="connsiteX20" fmla="*/ 422681 w 900694"/>
                <a:gd name="connsiteY20" fmla="*/ 884300 h 908365"/>
                <a:gd name="connsiteX21" fmla="*/ 531724 w 900694"/>
                <a:gd name="connsiteY21" fmla="*/ 897330 h 908365"/>
                <a:gd name="connsiteX22" fmla="*/ 629336 w 900694"/>
                <a:gd name="connsiteY22" fmla="*/ 901216 h 908365"/>
                <a:gd name="connsiteX23" fmla="*/ 779297 w 900694"/>
                <a:gd name="connsiteY23" fmla="*/ 899388 h 908365"/>
                <a:gd name="connsiteX24" fmla="*/ 877367 w 900694"/>
                <a:gd name="connsiteY24" fmla="*/ 796746 h 908365"/>
                <a:gd name="connsiteX25" fmla="*/ 890397 w 900694"/>
                <a:gd name="connsiteY25" fmla="*/ 703477 h 908365"/>
                <a:gd name="connsiteX26" fmla="*/ 887425 w 900694"/>
                <a:gd name="connsiteY26" fmla="*/ 726337 h 908365"/>
                <a:gd name="connsiteX27" fmla="*/ 900227 w 900694"/>
                <a:gd name="connsiteY27" fmla="*/ 459790 h 908365"/>
                <a:gd name="connsiteX28" fmla="*/ 896112 w 900694"/>
                <a:gd name="connsiteY28" fmla="*/ 348919 h 908365"/>
                <a:gd name="connsiteX29" fmla="*/ 854050 w 900694"/>
                <a:gd name="connsiteY29" fmla="*/ 284225 h 908365"/>
                <a:gd name="connsiteX30" fmla="*/ 865937 w 900694"/>
                <a:gd name="connsiteY30" fmla="*/ 285368 h 908365"/>
                <a:gd name="connsiteX31" fmla="*/ 743407 w 900694"/>
                <a:gd name="connsiteY31" fmla="*/ 285596 h 908365"/>
                <a:gd name="connsiteX32" fmla="*/ 693115 w 900694"/>
                <a:gd name="connsiteY32" fmla="*/ 273252 h 908365"/>
                <a:gd name="connsiteX33" fmla="*/ 673913 w 900694"/>
                <a:gd name="connsiteY33" fmla="*/ 243077 h 908365"/>
                <a:gd name="connsiteX34" fmla="*/ 673913 w 900694"/>
                <a:gd name="connsiteY34" fmla="*/ 243077 h 908365"/>
                <a:gd name="connsiteX35" fmla="*/ 650367 w 900694"/>
                <a:gd name="connsiteY35" fmla="*/ 72998 h 908365"/>
                <a:gd name="connsiteX36" fmla="*/ 633908 w 900694"/>
                <a:gd name="connsiteY36" fmla="*/ 13105 h 908365"/>
                <a:gd name="connsiteX37" fmla="*/ 621563 w 900694"/>
                <a:gd name="connsiteY37" fmla="*/ 8990 h 908365"/>
                <a:gd name="connsiteX38" fmla="*/ 557784 w 900694"/>
                <a:gd name="connsiteY38" fmla="*/ 75 h 908365"/>
                <a:gd name="connsiteX39" fmla="*/ 436626 w 900694"/>
                <a:gd name="connsiteY39" fmla="*/ 89229 h 908365"/>
                <a:gd name="connsiteX40" fmla="*/ 434340 w 900694"/>
                <a:gd name="connsiteY40" fmla="*/ 153466 h 908365"/>
                <a:gd name="connsiteX41" fmla="*/ 459943 w 900694"/>
                <a:gd name="connsiteY41" fmla="*/ 225246 h 908365"/>
                <a:gd name="connsiteX42" fmla="*/ 440969 w 900694"/>
                <a:gd name="connsiteY42" fmla="*/ 275538 h 908365"/>
                <a:gd name="connsiteX43" fmla="*/ 412623 w 900694"/>
                <a:gd name="connsiteY43" fmla="*/ 281024 h 908365"/>
                <a:gd name="connsiteX44" fmla="*/ 374218 w 900694"/>
                <a:gd name="connsiteY44" fmla="*/ 286054 h 908365"/>
                <a:gd name="connsiteX45" fmla="*/ 388391 w 900694"/>
                <a:gd name="connsiteY45" fmla="*/ 342518 h 908365"/>
                <a:gd name="connsiteX46" fmla="*/ 360502 w 900694"/>
                <a:gd name="connsiteY46" fmla="*/ 449960 h 9083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900694" h="908365">
                  <a:moveTo>
                    <a:pt x="360502" y="449960"/>
                  </a:moveTo>
                  <a:cubicBezTo>
                    <a:pt x="347701" y="463676"/>
                    <a:pt x="332384" y="471220"/>
                    <a:pt x="312953" y="464590"/>
                  </a:cubicBezTo>
                  <a:cubicBezTo>
                    <a:pt x="294208" y="458418"/>
                    <a:pt x="284836" y="446074"/>
                    <a:pt x="281178" y="426414"/>
                  </a:cubicBezTo>
                  <a:cubicBezTo>
                    <a:pt x="275920" y="398982"/>
                    <a:pt x="277292" y="371779"/>
                    <a:pt x="276835" y="344347"/>
                  </a:cubicBezTo>
                  <a:cubicBezTo>
                    <a:pt x="276606" y="330173"/>
                    <a:pt x="275006" y="316686"/>
                    <a:pt x="264719" y="305942"/>
                  </a:cubicBezTo>
                  <a:cubicBezTo>
                    <a:pt x="250317" y="290626"/>
                    <a:pt x="229286" y="295198"/>
                    <a:pt x="222656" y="315086"/>
                  </a:cubicBezTo>
                  <a:cubicBezTo>
                    <a:pt x="220828" y="320572"/>
                    <a:pt x="220599" y="326744"/>
                    <a:pt x="220828" y="332459"/>
                  </a:cubicBezTo>
                  <a:cubicBezTo>
                    <a:pt x="222656" y="373607"/>
                    <a:pt x="218542" y="414984"/>
                    <a:pt x="223114" y="456132"/>
                  </a:cubicBezTo>
                  <a:cubicBezTo>
                    <a:pt x="224485" y="468019"/>
                    <a:pt x="221971" y="479678"/>
                    <a:pt x="215798" y="490193"/>
                  </a:cubicBezTo>
                  <a:cubicBezTo>
                    <a:pt x="205511" y="507567"/>
                    <a:pt x="189738" y="508939"/>
                    <a:pt x="173965" y="497280"/>
                  </a:cubicBezTo>
                  <a:cubicBezTo>
                    <a:pt x="95326" y="453160"/>
                    <a:pt x="34519" y="488822"/>
                    <a:pt x="13487" y="518768"/>
                  </a:cubicBezTo>
                  <a:cubicBezTo>
                    <a:pt x="0" y="537971"/>
                    <a:pt x="-457" y="538200"/>
                    <a:pt x="13716" y="556945"/>
                  </a:cubicBezTo>
                  <a:cubicBezTo>
                    <a:pt x="25603" y="572490"/>
                    <a:pt x="38862" y="587120"/>
                    <a:pt x="50292" y="603122"/>
                  </a:cubicBezTo>
                  <a:cubicBezTo>
                    <a:pt x="60808" y="617752"/>
                    <a:pt x="62865" y="634212"/>
                    <a:pt x="53950" y="650442"/>
                  </a:cubicBezTo>
                  <a:cubicBezTo>
                    <a:pt x="45263" y="666444"/>
                    <a:pt x="29947" y="669416"/>
                    <a:pt x="13487" y="668273"/>
                  </a:cubicBezTo>
                  <a:cubicBezTo>
                    <a:pt x="9144" y="668044"/>
                    <a:pt x="4572" y="667587"/>
                    <a:pt x="0" y="667130"/>
                  </a:cubicBezTo>
                  <a:cubicBezTo>
                    <a:pt x="6858" y="669873"/>
                    <a:pt x="13716" y="672388"/>
                    <a:pt x="20803" y="674217"/>
                  </a:cubicBezTo>
                  <a:cubicBezTo>
                    <a:pt x="70866" y="687704"/>
                    <a:pt x="121387" y="683361"/>
                    <a:pt x="171907" y="675817"/>
                  </a:cubicBezTo>
                  <a:cubicBezTo>
                    <a:pt x="183109" y="674217"/>
                    <a:pt x="249860" y="670559"/>
                    <a:pt x="294437" y="770686"/>
                  </a:cubicBezTo>
                  <a:cubicBezTo>
                    <a:pt x="305867" y="796289"/>
                    <a:pt x="316611" y="822121"/>
                    <a:pt x="338099" y="841095"/>
                  </a:cubicBezTo>
                  <a:cubicBezTo>
                    <a:pt x="362331" y="862583"/>
                    <a:pt x="391135" y="876985"/>
                    <a:pt x="422681" y="884300"/>
                  </a:cubicBezTo>
                  <a:cubicBezTo>
                    <a:pt x="457886" y="892530"/>
                    <a:pt x="495376" y="895273"/>
                    <a:pt x="531724" y="897330"/>
                  </a:cubicBezTo>
                  <a:cubicBezTo>
                    <a:pt x="564185" y="899388"/>
                    <a:pt x="596875" y="900302"/>
                    <a:pt x="629336" y="901216"/>
                  </a:cubicBezTo>
                  <a:cubicBezTo>
                    <a:pt x="680085" y="902588"/>
                    <a:pt x="729463" y="917676"/>
                    <a:pt x="779297" y="899388"/>
                  </a:cubicBezTo>
                  <a:cubicBezTo>
                    <a:pt x="827761" y="881557"/>
                    <a:pt x="861822" y="846352"/>
                    <a:pt x="877367" y="796746"/>
                  </a:cubicBezTo>
                  <a:cubicBezTo>
                    <a:pt x="886739" y="766800"/>
                    <a:pt x="886739" y="734567"/>
                    <a:pt x="890397" y="703477"/>
                  </a:cubicBezTo>
                  <a:lnTo>
                    <a:pt x="887425" y="726337"/>
                  </a:lnTo>
                  <a:cubicBezTo>
                    <a:pt x="899312" y="638326"/>
                    <a:pt x="900227" y="548487"/>
                    <a:pt x="900227" y="459790"/>
                  </a:cubicBezTo>
                  <a:cubicBezTo>
                    <a:pt x="900227" y="422985"/>
                    <a:pt x="902741" y="385266"/>
                    <a:pt x="896112" y="348919"/>
                  </a:cubicBezTo>
                  <a:cubicBezTo>
                    <a:pt x="891311" y="322172"/>
                    <a:pt x="875309" y="299770"/>
                    <a:pt x="854050" y="284225"/>
                  </a:cubicBezTo>
                  <a:cubicBezTo>
                    <a:pt x="857936" y="284682"/>
                    <a:pt x="862051" y="284911"/>
                    <a:pt x="865937" y="285368"/>
                  </a:cubicBezTo>
                  <a:cubicBezTo>
                    <a:pt x="825246" y="281024"/>
                    <a:pt x="784327" y="280110"/>
                    <a:pt x="743407" y="285596"/>
                  </a:cubicBezTo>
                  <a:cubicBezTo>
                    <a:pt x="724433" y="288111"/>
                    <a:pt x="708431" y="282625"/>
                    <a:pt x="693115" y="273252"/>
                  </a:cubicBezTo>
                  <a:cubicBezTo>
                    <a:pt x="680542" y="265708"/>
                    <a:pt x="674370" y="255650"/>
                    <a:pt x="673913" y="243077"/>
                  </a:cubicBezTo>
                  <a:cubicBezTo>
                    <a:pt x="673913" y="243077"/>
                    <a:pt x="673913" y="243077"/>
                    <a:pt x="673913" y="243077"/>
                  </a:cubicBezTo>
                  <a:cubicBezTo>
                    <a:pt x="629564" y="221817"/>
                    <a:pt x="655853" y="113232"/>
                    <a:pt x="650367" y="72998"/>
                  </a:cubicBezTo>
                  <a:cubicBezTo>
                    <a:pt x="647624" y="52882"/>
                    <a:pt x="642366" y="32308"/>
                    <a:pt x="633908" y="13105"/>
                  </a:cubicBezTo>
                  <a:cubicBezTo>
                    <a:pt x="630022" y="11505"/>
                    <a:pt x="625907" y="10133"/>
                    <a:pt x="621563" y="8990"/>
                  </a:cubicBezTo>
                  <a:cubicBezTo>
                    <a:pt x="600761" y="3047"/>
                    <a:pt x="579730" y="761"/>
                    <a:pt x="557784" y="75"/>
                  </a:cubicBezTo>
                  <a:cubicBezTo>
                    <a:pt x="496062" y="-1754"/>
                    <a:pt x="451714" y="30022"/>
                    <a:pt x="436626" y="89229"/>
                  </a:cubicBezTo>
                  <a:cubicBezTo>
                    <a:pt x="431140" y="110489"/>
                    <a:pt x="431140" y="131749"/>
                    <a:pt x="434340" y="153466"/>
                  </a:cubicBezTo>
                  <a:cubicBezTo>
                    <a:pt x="437998" y="179297"/>
                    <a:pt x="449885" y="201929"/>
                    <a:pt x="459943" y="225246"/>
                  </a:cubicBezTo>
                  <a:cubicBezTo>
                    <a:pt x="470687" y="249935"/>
                    <a:pt x="464972" y="263422"/>
                    <a:pt x="440969" y="275538"/>
                  </a:cubicBezTo>
                  <a:cubicBezTo>
                    <a:pt x="431825" y="280110"/>
                    <a:pt x="422681" y="282396"/>
                    <a:pt x="412623" y="281024"/>
                  </a:cubicBezTo>
                  <a:cubicBezTo>
                    <a:pt x="399821" y="279196"/>
                    <a:pt x="387477" y="279881"/>
                    <a:pt x="374218" y="286054"/>
                  </a:cubicBezTo>
                  <a:cubicBezTo>
                    <a:pt x="379247" y="305027"/>
                    <a:pt x="386105" y="323544"/>
                    <a:pt x="388391" y="342518"/>
                  </a:cubicBezTo>
                  <a:cubicBezTo>
                    <a:pt x="393192" y="381608"/>
                    <a:pt x="389077" y="419327"/>
                    <a:pt x="360502" y="449960"/>
                  </a:cubicBezTo>
                  <a:close/>
                </a:path>
              </a:pathLst>
            </a:custGeom>
            <a:solidFill>
              <a:srgbClr val="FFFFFF"/>
            </a:solidFill>
            <a:ln w="2286" cap="flat">
              <a:noFill/>
              <a:prstDash val="solid"/>
              <a:miter/>
            </a:ln>
          </p:spPr>
          <p:txBody>
            <a:bodyPr rtlCol="0" anchor="ctr"/>
            <a:lstStyle/>
            <a:p>
              <a:endParaRPr lang="en-US"/>
            </a:p>
          </p:txBody>
        </p:sp>
        <p:sp>
          <p:nvSpPr>
            <p:cNvPr id="28" name="Freeform 88">
              <a:extLst>
                <a:ext uri="{FF2B5EF4-FFF2-40B4-BE49-F238E27FC236}">
                  <a16:creationId xmlns:a16="http://schemas.microsoft.com/office/drawing/2014/main" id="{5BEDCF9E-4D00-AB27-FC72-33FD08374109}"/>
                </a:ext>
              </a:extLst>
            </p:cNvPr>
            <p:cNvSpPr/>
            <p:nvPr/>
          </p:nvSpPr>
          <p:spPr>
            <a:xfrm>
              <a:off x="3186150" y="5235397"/>
              <a:ext cx="20802" cy="15544"/>
            </a:xfrm>
            <a:custGeom>
              <a:avLst/>
              <a:gdLst>
                <a:gd name="connsiteX0" fmla="*/ 0 w 20802"/>
                <a:gd name="connsiteY0" fmla="*/ 0 h 15544"/>
                <a:gd name="connsiteX1" fmla="*/ 20803 w 20802"/>
                <a:gd name="connsiteY1" fmla="*/ 15545 h 15544"/>
                <a:gd name="connsiteX2" fmla="*/ 0 w 20802"/>
                <a:gd name="connsiteY2" fmla="*/ 0 h 15544"/>
              </a:gdLst>
              <a:ahLst/>
              <a:cxnLst>
                <a:cxn ang="0">
                  <a:pos x="connsiteX0" y="connsiteY0"/>
                </a:cxn>
                <a:cxn ang="0">
                  <a:pos x="connsiteX1" y="connsiteY1"/>
                </a:cxn>
                <a:cxn ang="0">
                  <a:pos x="connsiteX2" y="connsiteY2"/>
                </a:cxn>
              </a:cxnLst>
              <a:rect l="l" t="t" r="r" b="b"/>
              <a:pathLst>
                <a:path w="20802" h="15544">
                  <a:moveTo>
                    <a:pt x="0" y="0"/>
                  </a:moveTo>
                  <a:cubicBezTo>
                    <a:pt x="8001" y="4344"/>
                    <a:pt x="14859" y="9601"/>
                    <a:pt x="20803" y="15545"/>
                  </a:cubicBezTo>
                  <a:cubicBezTo>
                    <a:pt x="14859" y="9830"/>
                    <a:pt x="8001" y="45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89">
              <a:extLst>
                <a:ext uri="{FF2B5EF4-FFF2-40B4-BE49-F238E27FC236}">
                  <a16:creationId xmlns:a16="http://schemas.microsoft.com/office/drawing/2014/main" id="{0260DF98-DEA3-2065-EE59-4D0BB97E34B2}"/>
                </a:ext>
              </a:extLst>
            </p:cNvPr>
            <p:cNvSpPr/>
            <p:nvPr/>
          </p:nvSpPr>
          <p:spPr>
            <a:xfrm>
              <a:off x="3220440" y="5269230"/>
              <a:ext cx="1371" cy="2514"/>
            </a:xfrm>
            <a:custGeom>
              <a:avLst/>
              <a:gdLst>
                <a:gd name="connsiteX0" fmla="*/ 0 w 1371"/>
                <a:gd name="connsiteY0" fmla="*/ 0 h 2514"/>
                <a:gd name="connsiteX1" fmla="*/ 1372 w 1371"/>
                <a:gd name="connsiteY1" fmla="*/ 2515 h 2514"/>
                <a:gd name="connsiteX2" fmla="*/ 0 w 1371"/>
                <a:gd name="connsiteY2" fmla="*/ 0 h 2514"/>
              </a:gdLst>
              <a:ahLst/>
              <a:cxnLst>
                <a:cxn ang="0">
                  <a:pos x="connsiteX0" y="connsiteY0"/>
                </a:cxn>
                <a:cxn ang="0">
                  <a:pos x="connsiteX1" y="connsiteY1"/>
                </a:cxn>
                <a:cxn ang="0">
                  <a:pos x="connsiteX2" y="connsiteY2"/>
                </a:cxn>
              </a:cxnLst>
              <a:rect l="l" t="t" r="r" b="b"/>
              <a:pathLst>
                <a:path w="1371" h="2514">
                  <a:moveTo>
                    <a:pt x="0" y="0"/>
                  </a:moveTo>
                  <a:cubicBezTo>
                    <a:pt x="457" y="914"/>
                    <a:pt x="914" y="1829"/>
                    <a:pt x="1372" y="2515"/>
                  </a:cubicBezTo>
                  <a:cubicBezTo>
                    <a:pt x="914"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30" name="Freeform 90">
              <a:extLst>
                <a:ext uri="{FF2B5EF4-FFF2-40B4-BE49-F238E27FC236}">
                  <a16:creationId xmlns:a16="http://schemas.microsoft.com/office/drawing/2014/main" id="{EF09A8C8-81E8-4401-3B83-8682AB601C2B}"/>
                </a:ext>
              </a:extLst>
            </p:cNvPr>
            <p:cNvSpPr/>
            <p:nvPr/>
          </p:nvSpPr>
          <p:spPr>
            <a:xfrm>
              <a:off x="3218611" y="5266029"/>
              <a:ext cx="1600" cy="2514"/>
            </a:xfrm>
            <a:custGeom>
              <a:avLst/>
              <a:gdLst>
                <a:gd name="connsiteX0" fmla="*/ 0 w 1600"/>
                <a:gd name="connsiteY0" fmla="*/ 0 h 2514"/>
                <a:gd name="connsiteX1" fmla="*/ 1600 w 1600"/>
                <a:gd name="connsiteY1" fmla="*/ 2514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914" y="1600"/>
                    <a:pt x="1600" y="2514"/>
                  </a:cubicBezTo>
                  <a:cubicBezTo>
                    <a:pt x="914" y="1600"/>
                    <a:pt x="457" y="685"/>
                    <a:pt x="0" y="0"/>
                  </a:cubicBezTo>
                  <a:close/>
                </a:path>
              </a:pathLst>
            </a:custGeom>
            <a:solidFill>
              <a:srgbClr val="FFFFFF"/>
            </a:solidFill>
            <a:ln w="2286" cap="flat">
              <a:noFill/>
              <a:prstDash val="solid"/>
              <a:miter/>
            </a:ln>
          </p:spPr>
          <p:txBody>
            <a:bodyPr rtlCol="0" anchor="ctr"/>
            <a:lstStyle/>
            <a:p>
              <a:endParaRPr lang="en-US"/>
            </a:p>
          </p:txBody>
        </p:sp>
        <p:sp>
          <p:nvSpPr>
            <p:cNvPr id="31" name="Freeform 91">
              <a:extLst>
                <a:ext uri="{FF2B5EF4-FFF2-40B4-BE49-F238E27FC236}">
                  <a16:creationId xmlns:a16="http://schemas.microsoft.com/office/drawing/2014/main" id="{5A44F345-9536-A21B-C14F-23F3F36C47D8}"/>
                </a:ext>
              </a:extLst>
            </p:cNvPr>
            <p:cNvSpPr/>
            <p:nvPr/>
          </p:nvSpPr>
          <p:spPr>
            <a:xfrm>
              <a:off x="3222269" y="5272201"/>
              <a:ext cx="5715" cy="12573"/>
            </a:xfrm>
            <a:custGeom>
              <a:avLst/>
              <a:gdLst>
                <a:gd name="connsiteX0" fmla="*/ 0 w 5715"/>
                <a:gd name="connsiteY0" fmla="*/ 0 h 12573"/>
                <a:gd name="connsiteX1" fmla="*/ 5715 w 5715"/>
                <a:gd name="connsiteY1" fmla="*/ 12573 h 12573"/>
                <a:gd name="connsiteX2" fmla="*/ 0 w 5715"/>
                <a:gd name="connsiteY2" fmla="*/ 0 h 12573"/>
              </a:gdLst>
              <a:ahLst/>
              <a:cxnLst>
                <a:cxn ang="0">
                  <a:pos x="connsiteX0" y="connsiteY0"/>
                </a:cxn>
                <a:cxn ang="0">
                  <a:pos x="connsiteX1" y="connsiteY1"/>
                </a:cxn>
                <a:cxn ang="0">
                  <a:pos x="connsiteX2" y="connsiteY2"/>
                </a:cxn>
              </a:cxnLst>
              <a:rect l="l" t="t" r="r" b="b"/>
              <a:pathLst>
                <a:path w="5715" h="12573">
                  <a:moveTo>
                    <a:pt x="0" y="0"/>
                  </a:moveTo>
                  <a:cubicBezTo>
                    <a:pt x="2057" y="3886"/>
                    <a:pt x="3886" y="8229"/>
                    <a:pt x="5715" y="12573"/>
                  </a:cubicBezTo>
                  <a:cubicBezTo>
                    <a:pt x="3886" y="8229"/>
                    <a:pt x="2057" y="4115"/>
                    <a:pt x="0" y="0"/>
                  </a:cubicBezTo>
                  <a:close/>
                </a:path>
              </a:pathLst>
            </a:custGeom>
            <a:solidFill>
              <a:srgbClr val="FFFFFF"/>
            </a:solidFill>
            <a:ln w="2286" cap="flat">
              <a:noFill/>
              <a:prstDash val="solid"/>
              <a:miter/>
            </a:ln>
          </p:spPr>
          <p:txBody>
            <a:bodyPr rtlCol="0" anchor="ctr"/>
            <a:lstStyle/>
            <a:p>
              <a:endParaRPr lang="en-US"/>
            </a:p>
          </p:txBody>
        </p:sp>
        <p:sp>
          <p:nvSpPr>
            <p:cNvPr id="32" name="Freeform 92">
              <a:extLst>
                <a:ext uri="{FF2B5EF4-FFF2-40B4-BE49-F238E27FC236}">
                  <a16:creationId xmlns:a16="http://schemas.microsoft.com/office/drawing/2014/main" id="{12083AED-4049-720F-054B-A8CB404986CC}"/>
                </a:ext>
              </a:extLst>
            </p:cNvPr>
            <p:cNvSpPr/>
            <p:nvPr/>
          </p:nvSpPr>
          <p:spPr>
            <a:xfrm>
              <a:off x="3211982" y="5256885"/>
              <a:ext cx="1828" cy="2286"/>
            </a:xfrm>
            <a:custGeom>
              <a:avLst/>
              <a:gdLst>
                <a:gd name="connsiteX0" fmla="*/ 0 w 1828"/>
                <a:gd name="connsiteY0" fmla="*/ 0 h 2286"/>
                <a:gd name="connsiteX1" fmla="*/ 1829 w 1828"/>
                <a:gd name="connsiteY1" fmla="*/ 2286 h 2286"/>
                <a:gd name="connsiteX2" fmla="*/ 0 w 1828"/>
                <a:gd name="connsiteY2" fmla="*/ 0 h 2286"/>
              </a:gdLst>
              <a:ahLst/>
              <a:cxnLst>
                <a:cxn ang="0">
                  <a:pos x="connsiteX0" y="connsiteY0"/>
                </a:cxn>
                <a:cxn ang="0">
                  <a:pos x="connsiteX1" y="connsiteY1"/>
                </a:cxn>
                <a:cxn ang="0">
                  <a:pos x="connsiteX2" y="connsiteY2"/>
                </a:cxn>
              </a:cxnLst>
              <a:rect l="l" t="t" r="r" b="b"/>
              <a:pathLst>
                <a:path w="1828" h="2286">
                  <a:moveTo>
                    <a:pt x="0" y="0"/>
                  </a:moveTo>
                  <a:cubicBezTo>
                    <a:pt x="686" y="685"/>
                    <a:pt x="1143" y="1600"/>
                    <a:pt x="1829" y="2286"/>
                  </a:cubicBezTo>
                  <a:cubicBezTo>
                    <a:pt x="1143" y="1371"/>
                    <a:pt x="686" y="685"/>
                    <a:pt x="0" y="0"/>
                  </a:cubicBezTo>
                  <a:close/>
                </a:path>
              </a:pathLst>
            </a:custGeom>
            <a:solidFill>
              <a:srgbClr val="FFFFFF"/>
            </a:solidFill>
            <a:ln w="2286" cap="flat">
              <a:noFill/>
              <a:prstDash val="solid"/>
              <a:miter/>
            </a:ln>
          </p:spPr>
          <p:txBody>
            <a:bodyPr rtlCol="0" anchor="ctr"/>
            <a:lstStyle/>
            <a:p>
              <a:endParaRPr lang="en-US"/>
            </a:p>
          </p:txBody>
        </p:sp>
        <p:sp>
          <p:nvSpPr>
            <p:cNvPr id="33" name="Freeform 93">
              <a:extLst>
                <a:ext uri="{FF2B5EF4-FFF2-40B4-BE49-F238E27FC236}">
                  <a16:creationId xmlns:a16="http://schemas.microsoft.com/office/drawing/2014/main" id="{411AF8A5-F518-788E-936F-D1F549B46B7A}"/>
                </a:ext>
              </a:extLst>
            </p:cNvPr>
            <p:cNvSpPr/>
            <p:nvPr/>
          </p:nvSpPr>
          <p:spPr>
            <a:xfrm>
              <a:off x="3216554" y="5262829"/>
              <a:ext cx="1600" cy="2286"/>
            </a:xfrm>
            <a:custGeom>
              <a:avLst/>
              <a:gdLst>
                <a:gd name="connsiteX0" fmla="*/ 0 w 1600"/>
                <a:gd name="connsiteY0" fmla="*/ 0 h 2286"/>
                <a:gd name="connsiteX1" fmla="*/ 1600 w 1600"/>
                <a:gd name="connsiteY1" fmla="*/ 2286 h 2286"/>
                <a:gd name="connsiteX2" fmla="*/ 0 w 1600"/>
                <a:gd name="connsiteY2" fmla="*/ 0 h 2286"/>
              </a:gdLst>
              <a:ahLst/>
              <a:cxnLst>
                <a:cxn ang="0">
                  <a:pos x="connsiteX0" y="connsiteY0"/>
                </a:cxn>
                <a:cxn ang="0">
                  <a:pos x="connsiteX1" y="connsiteY1"/>
                </a:cxn>
                <a:cxn ang="0">
                  <a:pos x="connsiteX2" y="connsiteY2"/>
                </a:cxn>
              </a:cxnLst>
              <a:rect l="l" t="t" r="r" b="b"/>
              <a:pathLst>
                <a:path w="1600" h="2286">
                  <a:moveTo>
                    <a:pt x="0" y="0"/>
                  </a:moveTo>
                  <a:cubicBezTo>
                    <a:pt x="457" y="686"/>
                    <a:pt x="1143" y="1600"/>
                    <a:pt x="1600" y="2286"/>
                  </a:cubicBezTo>
                  <a:cubicBezTo>
                    <a:pt x="914"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34" name="Freeform 94">
              <a:extLst>
                <a:ext uri="{FF2B5EF4-FFF2-40B4-BE49-F238E27FC236}">
                  <a16:creationId xmlns:a16="http://schemas.microsoft.com/office/drawing/2014/main" id="{C3897EA6-BE9D-F710-FB06-DAEEDCEE7223}"/>
                </a:ext>
              </a:extLst>
            </p:cNvPr>
            <p:cNvSpPr/>
            <p:nvPr/>
          </p:nvSpPr>
          <p:spPr>
            <a:xfrm>
              <a:off x="3214268" y="5259857"/>
              <a:ext cx="1600" cy="2286"/>
            </a:xfrm>
            <a:custGeom>
              <a:avLst/>
              <a:gdLst>
                <a:gd name="connsiteX0" fmla="*/ 0 w 1600"/>
                <a:gd name="connsiteY0" fmla="*/ 0 h 2286"/>
                <a:gd name="connsiteX1" fmla="*/ 1600 w 1600"/>
                <a:gd name="connsiteY1" fmla="*/ 2286 h 2286"/>
                <a:gd name="connsiteX2" fmla="*/ 0 w 1600"/>
                <a:gd name="connsiteY2" fmla="*/ 0 h 2286"/>
              </a:gdLst>
              <a:ahLst/>
              <a:cxnLst>
                <a:cxn ang="0">
                  <a:pos x="connsiteX0" y="connsiteY0"/>
                </a:cxn>
                <a:cxn ang="0">
                  <a:pos x="connsiteX1" y="connsiteY1"/>
                </a:cxn>
                <a:cxn ang="0">
                  <a:pos x="connsiteX2" y="connsiteY2"/>
                </a:cxn>
              </a:cxnLst>
              <a:rect l="l" t="t" r="r" b="b"/>
              <a:pathLst>
                <a:path w="1600" h="2286">
                  <a:moveTo>
                    <a:pt x="0" y="0"/>
                  </a:moveTo>
                  <a:cubicBezTo>
                    <a:pt x="457" y="686"/>
                    <a:pt x="1143" y="1601"/>
                    <a:pt x="1600" y="2286"/>
                  </a:cubicBezTo>
                  <a:cubicBezTo>
                    <a:pt x="1143" y="1372"/>
                    <a:pt x="686" y="686"/>
                    <a:pt x="0" y="0"/>
                  </a:cubicBezTo>
                  <a:close/>
                </a:path>
              </a:pathLst>
            </a:custGeom>
            <a:solidFill>
              <a:srgbClr val="FFFFFF"/>
            </a:solidFill>
            <a:ln w="2286" cap="flat">
              <a:noFill/>
              <a:prstDash val="solid"/>
              <a:miter/>
            </a:ln>
          </p:spPr>
          <p:txBody>
            <a:bodyPr rtlCol="0" anchor="ctr"/>
            <a:lstStyle/>
            <a:p>
              <a:endParaRPr lang="en-US"/>
            </a:p>
          </p:txBody>
        </p:sp>
        <p:sp>
          <p:nvSpPr>
            <p:cNvPr id="35" name="Freeform 95">
              <a:extLst>
                <a:ext uri="{FF2B5EF4-FFF2-40B4-BE49-F238E27FC236}">
                  <a16:creationId xmlns:a16="http://schemas.microsoft.com/office/drawing/2014/main" id="{7070DE7D-6EF8-D5BC-D17F-26365E8D7FAD}"/>
                </a:ext>
              </a:extLst>
            </p:cNvPr>
            <p:cNvSpPr/>
            <p:nvPr/>
          </p:nvSpPr>
          <p:spPr>
            <a:xfrm>
              <a:off x="3490417" y="6084417"/>
              <a:ext cx="4114" cy="22860"/>
            </a:xfrm>
            <a:custGeom>
              <a:avLst/>
              <a:gdLst>
                <a:gd name="connsiteX0" fmla="*/ 4115 w 4114"/>
                <a:gd name="connsiteY0" fmla="*/ 0 h 22860"/>
                <a:gd name="connsiteX1" fmla="*/ 0 w 4114"/>
                <a:gd name="connsiteY1" fmla="*/ 22860 h 22860"/>
                <a:gd name="connsiteX2" fmla="*/ 4115 w 4114"/>
                <a:gd name="connsiteY2" fmla="*/ 0 h 22860"/>
              </a:gdLst>
              <a:ahLst/>
              <a:cxnLst>
                <a:cxn ang="0">
                  <a:pos x="connsiteX0" y="connsiteY0"/>
                </a:cxn>
                <a:cxn ang="0">
                  <a:pos x="connsiteX1" y="connsiteY1"/>
                </a:cxn>
                <a:cxn ang="0">
                  <a:pos x="connsiteX2" y="connsiteY2"/>
                </a:cxn>
              </a:cxnLst>
              <a:rect l="l" t="t" r="r" b="b"/>
              <a:pathLst>
                <a:path w="4114" h="22860">
                  <a:moveTo>
                    <a:pt x="4115" y="0"/>
                  </a:moveTo>
                  <a:cubicBezTo>
                    <a:pt x="2743" y="7543"/>
                    <a:pt x="1372" y="15087"/>
                    <a:pt x="0" y="22860"/>
                  </a:cubicBezTo>
                  <a:cubicBezTo>
                    <a:pt x="1372" y="15087"/>
                    <a:pt x="2743" y="7543"/>
                    <a:pt x="4115" y="0"/>
                  </a:cubicBezTo>
                  <a:close/>
                </a:path>
              </a:pathLst>
            </a:custGeom>
            <a:solidFill>
              <a:srgbClr val="FFFFFF"/>
            </a:solidFill>
            <a:ln w="2286" cap="flat">
              <a:noFill/>
              <a:prstDash val="solid"/>
              <a:miter/>
            </a:ln>
          </p:spPr>
          <p:txBody>
            <a:bodyPr rtlCol="0" anchor="ctr"/>
            <a:lstStyle/>
            <a:p>
              <a:endParaRPr lang="en-US"/>
            </a:p>
          </p:txBody>
        </p:sp>
        <p:sp>
          <p:nvSpPr>
            <p:cNvPr id="36" name="Freeform 96">
              <a:extLst>
                <a:ext uri="{FF2B5EF4-FFF2-40B4-BE49-F238E27FC236}">
                  <a16:creationId xmlns:a16="http://schemas.microsoft.com/office/drawing/2014/main" id="{82DD7119-F6AD-164A-1DBB-0F11D709E355}"/>
                </a:ext>
              </a:extLst>
            </p:cNvPr>
            <p:cNvSpPr/>
            <p:nvPr/>
          </p:nvSpPr>
          <p:spPr>
            <a:xfrm>
              <a:off x="2787472" y="6174943"/>
              <a:ext cx="1371" cy="1600"/>
            </a:xfrm>
            <a:custGeom>
              <a:avLst/>
              <a:gdLst>
                <a:gd name="connsiteX0" fmla="*/ 1372 w 1371"/>
                <a:gd name="connsiteY0" fmla="*/ 1600 h 1600"/>
                <a:gd name="connsiteX1" fmla="*/ 0 w 1371"/>
                <a:gd name="connsiteY1" fmla="*/ 0 h 1600"/>
                <a:gd name="connsiteX2" fmla="*/ 1372 w 1371"/>
                <a:gd name="connsiteY2" fmla="*/ 1600 h 1600"/>
              </a:gdLst>
              <a:ahLst/>
              <a:cxnLst>
                <a:cxn ang="0">
                  <a:pos x="connsiteX0" y="connsiteY0"/>
                </a:cxn>
                <a:cxn ang="0">
                  <a:pos x="connsiteX1" y="connsiteY1"/>
                </a:cxn>
                <a:cxn ang="0">
                  <a:pos x="connsiteX2" y="connsiteY2"/>
                </a:cxn>
              </a:cxnLst>
              <a:rect l="l" t="t" r="r" b="b"/>
              <a:pathLst>
                <a:path w="1371" h="1600">
                  <a:moveTo>
                    <a:pt x="1372" y="1600"/>
                  </a:moveTo>
                  <a:cubicBezTo>
                    <a:pt x="914" y="1143"/>
                    <a:pt x="457" y="686"/>
                    <a:pt x="0" y="0"/>
                  </a:cubicBezTo>
                  <a:cubicBezTo>
                    <a:pt x="457" y="457"/>
                    <a:pt x="914" y="1143"/>
                    <a:pt x="1372" y="1600"/>
                  </a:cubicBezTo>
                  <a:close/>
                </a:path>
              </a:pathLst>
            </a:custGeom>
            <a:solidFill>
              <a:srgbClr val="FFFFFF"/>
            </a:solidFill>
            <a:ln w="2286" cap="flat">
              <a:noFill/>
              <a:prstDash val="solid"/>
              <a:miter/>
            </a:ln>
          </p:spPr>
          <p:txBody>
            <a:bodyPr rtlCol="0" anchor="ctr"/>
            <a:lstStyle/>
            <a:p>
              <a:endParaRPr lang="en-US"/>
            </a:p>
          </p:txBody>
        </p:sp>
        <p:sp>
          <p:nvSpPr>
            <p:cNvPr id="37" name="Freeform 97">
              <a:extLst>
                <a:ext uri="{FF2B5EF4-FFF2-40B4-BE49-F238E27FC236}">
                  <a16:creationId xmlns:a16="http://schemas.microsoft.com/office/drawing/2014/main" id="{E60B4166-AA67-1D1F-5D4E-3D51DC233B1E}"/>
                </a:ext>
              </a:extLst>
            </p:cNvPr>
            <p:cNvSpPr/>
            <p:nvPr/>
          </p:nvSpPr>
          <p:spPr>
            <a:xfrm>
              <a:off x="3213125" y="5419191"/>
              <a:ext cx="7315" cy="24003"/>
            </a:xfrm>
            <a:custGeom>
              <a:avLst/>
              <a:gdLst>
                <a:gd name="connsiteX0" fmla="*/ 0 w 7315"/>
                <a:gd name="connsiteY0" fmla="*/ 24003 h 24003"/>
                <a:gd name="connsiteX1" fmla="*/ 0 w 7315"/>
                <a:gd name="connsiteY1" fmla="*/ 24003 h 24003"/>
                <a:gd name="connsiteX2" fmla="*/ 7315 w 7315"/>
                <a:gd name="connsiteY2" fmla="*/ 0 h 24003"/>
                <a:gd name="connsiteX3" fmla="*/ 0 w 7315"/>
                <a:gd name="connsiteY3" fmla="*/ 24003 h 24003"/>
                <a:gd name="connsiteX4" fmla="*/ 0 w 7315"/>
                <a:gd name="connsiteY4" fmla="*/ 24003 h 2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315" h="24003">
                  <a:moveTo>
                    <a:pt x="0" y="24003"/>
                  </a:moveTo>
                  <a:cubicBezTo>
                    <a:pt x="0" y="24003"/>
                    <a:pt x="0" y="24003"/>
                    <a:pt x="0" y="24003"/>
                  </a:cubicBezTo>
                  <a:cubicBezTo>
                    <a:pt x="2286" y="16002"/>
                    <a:pt x="4801" y="8001"/>
                    <a:pt x="7315" y="0"/>
                  </a:cubicBezTo>
                  <a:cubicBezTo>
                    <a:pt x="4572" y="8001"/>
                    <a:pt x="2286" y="16002"/>
                    <a:pt x="0" y="24003"/>
                  </a:cubicBezTo>
                  <a:cubicBezTo>
                    <a:pt x="0" y="24003"/>
                    <a:pt x="0" y="24003"/>
                    <a:pt x="0" y="24003"/>
                  </a:cubicBezTo>
                  <a:close/>
                </a:path>
              </a:pathLst>
            </a:custGeom>
            <a:solidFill>
              <a:srgbClr val="FFFFFF"/>
            </a:solidFill>
            <a:ln w="2286" cap="flat">
              <a:noFill/>
              <a:prstDash val="solid"/>
              <a:miter/>
            </a:ln>
          </p:spPr>
          <p:txBody>
            <a:bodyPr rtlCol="0" anchor="ctr"/>
            <a:lstStyle/>
            <a:p>
              <a:endParaRPr lang="en-US"/>
            </a:p>
          </p:txBody>
        </p:sp>
        <p:sp>
          <p:nvSpPr>
            <p:cNvPr id="38" name="Freeform 98">
              <a:extLst>
                <a:ext uri="{FF2B5EF4-FFF2-40B4-BE49-F238E27FC236}">
                  <a16:creationId xmlns:a16="http://schemas.microsoft.com/office/drawing/2014/main" id="{06FC73E2-60A8-7C45-A9EF-8D754C6498B6}"/>
                </a:ext>
              </a:extLst>
            </p:cNvPr>
            <p:cNvSpPr/>
            <p:nvPr/>
          </p:nvSpPr>
          <p:spPr>
            <a:xfrm>
              <a:off x="2796387" y="6182029"/>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228"/>
                    <a:pt x="0" y="0"/>
                  </a:cubicBezTo>
                  <a:cubicBezTo>
                    <a:pt x="686" y="0"/>
                    <a:pt x="1372" y="228"/>
                    <a:pt x="1829" y="228"/>
                  </a:cubicBezTo>
                  <a:close/>
                </a:path>
              </a:pathLst>
            </a:custGeom>
            <a:solidFill>
              <a:srgbClr val="FFFFFF"/>
            </a:solidFill>
            <a:ln w="2286" cap="flat">
              <a:noFill/>
              <a:prstDash val="solid"/>
              <a:miter/>
            </a:ln>
          </p:spPr>
          <p:txBody>
            <a:bodyPr rtlCol="0" anchor="ctr"/>
            <a:lstStyle/>
            <a:p>
              <a:endParaRPr lang="en-US"/>
            </a:p>
          </p:txBody>
        </p:sp>
        <p:sp>
          <p:nvSpPr>
            <p:cNvPr id="39" name="Freeform 99">
              <a:extLst>
                <a:ext uri="{FF2B5EF4-FFF2-40B4-BE49-F238E27FC236}">
                  <a16:creationId xmlns:a16="http://schemas.microsoft.com/office/drawing/2014/main" id="{D7B90645-8314-A850-3F57-78BC6E212C34}"/>
                </a:ext>
              </a:extLst>
            </p:cNvPr>
            <p:cNvSpPr/>
            <p:nvPr/>
          </p:nvSpPr>
          <p:spPr>
            <a:xfrm>
              <a:off x="2793644" y="6180658"/>
              <a:ext cx="1828" cy="914"/>
            </a:xfrm>
            <a:custGeom>
              <a:avLst/>
              <a:gdLst>
                <a:gd name="connsiteX0" fmla="*/ 1829 w 1828"/>
                <a:gd name="connsiteY0" fmla="*/ 915 h 914"/>
                <a:gd name="connsiteX1" fmla="*/ 0 w 1828"/>
                <a:gd name="connsiteY1" fmla="*/ 0 h 914"/>
                <a:gd name="connsiteX2" fmla="*/ 1829 w 1828"/>
                <a:gd name="connsiteY2" fmla="*/ 915 h 914"/>
              </a:gdLst>
              <a:ahLst/>
              <a:cxnLst>
                <a:cxn ang="0">
                  <a:pos x="connsiteX0" y="connsiteY0"/>
                </a:cxn>
                <a:cxn ang="0">
                  <a:pos x="connsiteX1" y="connsiteY1"/>
                </a:cxn>
                <a:cxn ang="0">
                  <a:pos x="connsiteX2" y="connsiteY2"/>
                </a:cxn>
              </a:cxnLst>
              <a:rect l="l" t="t" r="r" b="b"/>
              <a:pathLst>
                <a:path w="1828" h="914">
                  <a:moveTo>
                    <a:pt x="1829" y="915"/>
                  </a:moveTo>
                  <a:cubicBezTo>
                    <a:pt x="1143" y="686"/>
                    <a:pt x="457" y="229"/>
                    <a:pt x="0" y="0"/>
                  </a:cubicBezTo>
                  <a:cubicBezTo>
                    <a:pt x="686" y="229"/>
                    <a:pt x="1143" y="686"/>
                    <a:pt x="1829" y="915"/>
                  </a:cubicBezTo>
                  <a:close/>
                </a:path>
              </a:pathLst>
            </a:custGeom>
            <a:solidFill>
              <a:srgbClr val="FFFFFF"/>
            </a:solidFill>
            <a:ln w="2286" cap="flat">
              <a:noFill/>
              <a:prstDash val="solid"/>
              <a:miter/>
            </a:ln>
          </p:spPr>
          <p:txBody>
            <a:bodyPr rtlCol="0" anchor="ctr"/>
            <a:lstStyle/>
            <a:p>
              <a:endParaRPr lang="en-US"/>
            </a:p>
          </p:txBody>
        </p:sp>
        <p:sp>
          <p:nvSpPr>
            <p:cNvPr id="40" name="Freeform 100">
              <a:extLst>
                <a:ext uri="{FF2B5EF4-FFF2-40B4-BE49-F238E27FC236}">
                  <a16:creationId xmlns:a16="http://schemas.microsoft.com/office/drawing/2014/main" id="{03DE7BCE-AE47-E87E-7084-48D52A0B6AAB}"/>
                </a:ext>
              </a:extLst>
            </p:cNvPr>
            <p:cNvSpPr/>
            <p:nvPr/>
          </p:nvSpPr>
          <p:spPr>
            <a:xfrm>
              <a:off x="2785186" y="6172200"/>
              <a:ext cx="1371" cy="1600"/>
            </a:xfrm>
            <a:custGeom>
              <a:avLst/>
              <a:gdLst>
                <a:gd name="connsiteX0" fmla="*/ 1372 w 1371"/>
                <a:gd name="connsiteY0" fmla="*/ 1600 h 1600"/>
                <a:gd name="connsiteX1" fmla="*/ 0 w 1371"/>
                <a:gd name="connsiteY1" fmla="*/ 0 h 1600"/>
                <a:gd name="connsiteX2" fmla="*/ 1372 w 1371"/>
                <a:gd name="connsiteY2" fmla="*/ 1600 h 1600"/>
              </a:gdLst>
              <a:ahLst/>
              <a:cxnLst>
                <a:cxn ang="0">
                  <a:pos x="connsiteX0" y="connsiteY0"/>
                </a:cxn>
                <a:cxn ang="0">
                  <a:pos x="connsiteX1" y="connsiteY1"/>
                </a:cxn>
                <a:cxn ang="0">
                  <a:pos x="connsiteX2" y="connsiteY2"/>
                </a:cxn>
              </a:cxnLst>
              <a:rect l="l" t="t" r="r" b="b"/>
              <a:pathLst>
                <a:path w="1371" h="1600">
                  <a:moveTo>
                    <a:pt x="1372" y="1600"/>
                  </a:moveTo>
                  <a:cubicBezTo>
                    <a:pt x="914" y="1143"/>
                    <a:pt x="457" y="457"/>
                    <a:pt x="0" y="0"/>
                  </a:cubicBezTo>
                  <a:cubicBezTo>
                    <a:pt x="457" y="457"/>
                    <a:pt x="914" y="914"/>
                    <a:pt x="1372" y="1600"/>
                  </a:cubicBezTo>
                  <a:close/>
                </a:path>
              </a:pathLst>
            </a:custGeom>
            <a:solidFill>
              <a:srgbClr val="FFFFFF"/>
            </a:solidFill>
            <a:ln w="2286" cap="flat">
              <a:noFill/>
              <a:prstDash val="solid"/>
              <a:miter/>
            </a:ln>
          </p:spPr>
          <p:txBody>
            <a:bodyPr rtlCol="0" anchor="ctr"/>
            <a:lstStyle/>
            <a:p>
              <a:endParaRPr lang="en-US"/>
            </a:p>
          </p:txBody>
        </p:sp>
        <p:sp>
          <p:nvSpPr>
            <p:cNvPr id="41" name="Freeform 101">
              <a:extLst>
                <a:ext uri="{FF2B5EF4-FFF2-40B4-BE49-F238E27FC236}">
                  <a16:creationId xmlns:a16="http://schemas.microsoft.com/office/drawing/2014/main" id="{8ED99581-2C6F-1E45-3DFA-A31BE68D8713}"/>
                </a:ext>
              </a:extLst>
            </p:cNvPr>
            <p:cNvSpPr/>
            <p:nvPr/>
          </p:nvSpPr>
          <p:spPr>
            <a:xfrm>
              <a:off x="2781300" y="6166485"/>
              <a:ext cx="1143" cy="1828"/>
            </a:xfrm>
            <a:custGeom>
              <a:avLst/>
              <a:gdLst>
                <a:gd name="connsiteX0" fmla="*/ 1143 w 1143"/>
                <a:gd name="connsiteY0" fmla="*/ 1829 h 1828"/>
                <a:gd name="connsiteX1" fmla="*/ 0 w 1143"/>
                <a:gd name="connsiteY1" fmla="*/ 0 h 1828"/>
                <a:gd name="connsiteX2" fmla="*/ 1143 w 1143"/>
                <a:gd name="connsiteY2" fmla="*/ 1829 h 1828"/>
              </a:gdLst>
              <a:ahLst/>
              <a:cxnLst>
                <a:cxn ang="0">
                  <a:pos x="connsiteX0" y="connsiteY0"/>
                </a:cxn>
                <a:cxn ang="0">
                  <a:pos x="connsiteX1" y="connsiteY1"/>
                </a:cxn>
                <a:cxn ang="0">
                  <a:pos x="connsiteX2" y="connsiteY2"/>
                </a:cxn>
              </a:cxnLst>
              <a:rect l="l" t="t" r="r" b="b"/>
              <a:pathLst>
                <a:path w="1143" h="1828">
                  <a:moveTo>
                    <a:pt x="1143" y="1829"/>
                  </a:moveTo>
                  <a:cubicBezTo>
                    <a:pt x="686" y="1143"/>
                    <a:pt x="457" y="686"/>
                    <a:pt x="0" y="0"/>
                  </a:cubicBezTo>
                  <a:cubicBezTo>
                    <a:pt x="457" y="686"/>
                    <a:pt x="914" y="1143"/>
                    <a:pt x="1143" y="1829"/>
                  </a:cubicBezTo>
                  <a:close/>
                </a:path>
              </a:pathLst>
            </a:custGeom>
            <a:solidFill>
              <a:srgbClr val="FFFFFF"/>
            </a:solidFill>
            <a:ln w="2286" cap="flat">
              <a:noFill/>
              <a:prstDash val="solid"/>
              <a:miter/>
            </a:ln>
          </p:spPr>
          <p:txBody>
            <a:bodyPr rtlCol="0" anchor="ctr"/>
            <a:lstStyle/>
            <a:p>
              <a:endParaRPr lang="en-US"/>
            </a:p>
          </p:txBody>
        </p:sp>
        <p:sp>
          <p:nvSpPr>
            <p:cNvPr id="42" name="Freeform 102">
              <a:extLst>
                <a:ext uri="{FF2B5EF4-FFF2-40B4-BE49-F238E27FC236}">
                  <a16:creationId xmlns:a16="http://schemas.microsoft.com/office/drawing/2014/main" id="{D2F88D0A-47BD-57A4-62BE-48161283D1D6}"/>
                </a:ext>
              </a:extLst>
            </p:cNvPr>
            <p:cNvSpPr/>
            <p:nvPr/>
          </p:nvSpPr>
          <p:spPr>
            <a:xfrm>
              <a:off x="3211068" y="5454853"/>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43" name="Freeform 103">
              <a:extLst>
                <a:ext uri="{FF2B5EF4-FFF2-40B4-BE49-F238E27FC236}">
                  <a16:creationId xmlns:a16="http://schemas.microsoft.com/office/drawing/2014/main" id="{CDD29139-9760-1C27-5A5C-1DEA88B4529E}"/>
                </a:ext>
              </a:extLst>
            </p:cNvPr>
            <p:cNvSpPr/>
            <p:nvPr/>
          </p:nvSpPr>
          <p:spPr>
            <a:xfrm>
              <a:off x="3418636" y="5502402"/>
              <a:ext cx="8458" cy="1143"/>
            </a:xfrm>
            <a:custGeom>
              <a:avLst/>
              <a:gdLst>
                <a:gd name="connsiteX0" fmla="*/ 0 w 8458"/>
                <a:gd name="connsiteY0" fmla="*/ 0 h 1143"/>
                <a:gd name="connsiteX1" fmla="*/ 8458 w 8458"/>
                <a:gd name="connsiteY1" fmla="*/ 1143 h 1143"/>
                <a:gd name="connsiteX2" fmla="*/ 0 w 8458"/>
                <a:gd name="connsiteY2" fmla="*/ 0 h 1143"/>
              </a:gdLst>
              <a:ahLst/>
              <a:cxnLst>
                <a:cxn ang="0">
                  <a:pos x="connsiteX0" y="connsiteY0"/>
                </a:cxn>
                <a:cxn ang="0">
                  <a:pos x="connsiteX1" y="connsiteY1"/>
                </a:cxn>
                <a:cxn ang="0">
                  <a:pos x="connsiteX2" y="connsiteY2"/>
                </a:cxn>
              </a:cxnLst>
              <a:rect l="l" t="t" r="r" b="b"/>
              <a:pathLst>
                <a:path w="8458" h="1143">
                  <a:moveTo>
                    <a:pt x="0" y="0"/>
                  </a:moveTo>
                  <a:cubicBezTo>
                    <a:pt x="2743" y="457"/>
                    <a:pt x="5715" y="686"/>
                    <a:pt x="8458" y="1143"/>
                  </a:cubicBezTo>
                  <a:cubicBezTo>
                    <a:pt x="5715" y="686"/>
                    <a:pt x="2743" y="457"/>
                    <a:pt x="0" y="0"/>
                  </a:cubicBezTo>
                  <a:close/>
                </a:path>
              </a:pathLst>
            </a:custGeom>
            <a:solidFill>
              <a:srgbClr val="FFFFFF"/>
            </a:solidFill>
            <a:ln w="2286" cap="flat">
              <a:noFill/>
              <a:prstDash val="solid"/>
              <a:miter/>
            </a:ln>
          </p:spPr>
          <p:txBody>
            <a:bodyPr rtlCol="0" anchor="ctr"/>
            <a:lstStyle/>
            <a:p>
              <a:endParaRPr lang="en-US"/>
            </a:p>
          </p:txBody>
        </p:sp>
        <p:sp>
          <p:nvSpPr>
            <p:cNvPr id="44" name="Freeform 104">
              <a:extLst>
                <a:ext uri="{FF2B5EF4-FFF2-40B4-BE49-F238E27FC236}">
                  <a16:creationId xmlns:a16="http://schemas.microsoft.com/office/drawing/2014/main" id="{7497FB88-3132-4AA9-2D6A-5F3344CE145A}"/>
                </a:ext>
              </a:extLst>
            </p:cNvPr>
            <p:cNvSpPr/>
            <p:nvPr/>
          </p:nvSpPr>
          <p:spPr>
            <a:xfrm>
              <a:off x="2810560" y="6184087"/>
              <a:ext cx="5029" cy="457"/>
            </a:xfrm>
            <a:custGeom>
              <a:avLst/>
              <a:gdLst>
                <a:gd name="connsiteX0" fmla="*/ 5029 w 5029"/>
                <a:gd name="connsiteY0" fmla="*/ 457 h 457"/>
                <a:gd name="connsiteX1" fmla="*/ 0 w 5029"/>
                <a:gd name="connsiteY1" fmla="*/ 0 h 457"/>
                <a:gd name="connsiteX2" fmla="*/ 5029 w 5029"/>
                <a:gd name="connsiteY2" fmla="*/ 457 h 457"/>
              </a:gdLst>
              <a:ahLst/>
              <a:cxnLst>
                <a:cxn ang="0">
                  <a:pos x="connsiteX0" y="connsiteY0"/>
                </a:cxn>
                <a:cxn ang="0">
                  <a:pos x="connsiteX1" y="connsiteY1"/>
                </a:cxn>
                <a:cxn ang="0">
                  <a:pos x="connsiteX2" y="connsiteY2"/>
                </a:cxn>
              </a:cxnLst>
              <a:rect l="l" t="t" r="r" b="b"/>
              <a:pathLst>
                <a:path w="5029" h="457">
                  <a:moveTo>
                    <a:pt x="5029" y="457"/>
                  </a:moveTo>
                  <a:cubicBezTo>
                    <a:pt x="3200" y="229"/>
                    <a:pt x="1600" y="0"/>
                    <a:pt x="0" y="0"/>
                  </a:cubicBezTo>
                  <a:cubicBezTo>
                    <a:pt x="1600" y="229"/>
                    <a:pt x="3200" y="457"/>
                    <a:pt x="5029" y="457"/>
                  </a:cubicBezTo>
                  <a:close/>
                </a:path>
              </a:pathLst>
            </a:custGeom>
            <a:solidFill>
              <a:srgbClr val="FFFFFF"/>
            </a:solidFill>
            <a:ln w="2286" cap="flat">
              <a:noFill/>
              <a:prstDash val="solid"/>
              <a:miter/>
            </a:ln>
          </p:spPr>
          <p:txBody>
            <a:bodyPr rtlCol="0" anchor="ctr"/>
            <a:lstStyle/>
            <a:p>
              <a:endParaRPr lang="en-US"/>
            </a:p>
          </p:txBody>
        </p:sp>
        <p:sp>
          <p:nvSpPr>
            <p:cNvPr id="45" name="Freeform 105">
              <a:extLst>
                <a:ext uri="{FF2B5EF4-FFF2-40B4-BE49-F238E27FC236}">
                  <a16:creationId xmlns:a16="http://schemas.microsoft.com/office/drawing/2014/main" id="{9A949317-E2AA-C614-9403-3943C3540ED7}"/>
                </a:ext>
              </a:extLst>
            </p:cNvPr>
            <p:cNvSpPr/>
            <p:nvPr/>
          </p:nvSpPr>
          <p:spPr>
            <a:xfrm>
              <a:off x="2757525" y="6054699"/>
              <a:ext cx="228" cy="11658"/>
            </a:xfrm>
            <a:custGeom>
              <a:avLst/>
              <a:gdLst>
                <a:gd name="connsiteX0" fmla="*/ 229 w 228"/>
                <a:gd name="connsiteY0" fmla="*/ 11658 h 11658"/>
                <a:gd name="connsiteX1" fmla="*/ 0 w 228"/>
                <a:gd name="connsiteY1" fmla="*/ 0 h 11658"/>
                <a:gd name="connsiteX2" fmla="*/ 229 w 228"/>
                <a:gd name="connsiteY2" fmla="*/ 11658 h 11658"/>
              </a:gdLst>
              <a:ahLst/>
              <a:cxnLst>
                <a:cxn ang="0">
                  <a:pos x="connsiteX0" y="connsiteY0"/>
                </a:cxn>
                <a:cxn ang="0">
                  <a:pos x="connsiteX1" y="connsiteY1"/>
                </a:cxn>
                <a:cxn ang="0">
                  <a:pos x="connsiteX2" y="connsiteY2"/>
                </a:cxn>
              </a:cxnLst>
              <a:rect l="l" t="t" r="r" b="b"/>
              <a:pathLst>
                <a:path w="228" h="11658">
                  <a:moveTo>
                    <a:pt x="229" y="11658"/>
                  </a:moveTo>
                  <a:cubicBezTo>
                    <a:pt x="0" y="7772"/>
                    <a:pt x="0" y="3886"/>
                    <a:pt x="0" y="0"/>
                  </a:cubicBezTo>
                  <a:cubicBezTo>
                    <a:pt x="0" y="3657"/>
                    <a:pt x="229" y="7772"/>
                    <a:pt x="229" y="11658"/>
                  </a:cubicBezTo>
                  <a:close/>
                </a:path>
              </a:pathLst>
            </a:custGeom>
            <a:solidFill>
              <a:srgbClr val="FFFFFF"/>
            </a:solidFill>
            <a:ln w="2286" cap="flat">
              <a:noFill/>
              <a:prstDash val="solid"/>
              <a:miter/>
            </a:ln>
          </p:spPr>
          <p:txBody>
            <a:bodyPr rtlCol="0" anchor="ctr"/>
            <a:lstStyle/>
            <a:p>
              <a:endParaRPr lang="en-US"/>
            </a:p>
          </p:txBody>
        </p:sp>
        <p:sp>
          <p:nvSpPr>
            <p:cNvPr id="46" name="Freeform 106">
              <a:extLst>
                <a:ext uri="{FF2B5EF4-FFF2-40B4-BE49-F238E27FC236}">
                  <a16:creationId xmlns:a16="http://schemas.microsoft.com/office/drawing/2014/main" id="{2744C767-22AD-954F-4B81-37E6DFBCD04F}"/>
                </a:ext>
              </a:extLst>
            </p:cNvPr>
            <p:cNvSpPr/>
            <p:nvPr/>
          </p:nvSpPr>
          <p:spPr>
            <a:xfrm>
              <a:off x="3430524" y="5504002"/>
              <a:ext cx="11658" cy="1828"/>
            </a:xfrm>
            <a:custGeom>
              <a:avLst/>
              <a:gdLst>
                <a:gd name="connsiteX0" fmla="*/ 0 w 11658"/>
                <a:gd name="connsiteY0" fmla="*/ 0 h 1828"/>
                <a:gd name="connsiteX1" fmla="*/ 11659 w 11658"/>
                <a:gd name="connsiteY1" fmla="*/ 1829 h 1828"/>
                <a:gd name="connsiteX2" fmla="*/ 0 w 11658"/>
                <a:gd name="connsiteY2" fmla="*/ 0 h 1828"/>
              </a:gdLst>
              <a:ahLst/>
              <a:cxnLst>
                <a:cxn ang="0">
                  <a:pos x="connsiteX0" y="connsiteY0"/>
                </a:cxn>
                <a:cxn ang="0">
                  <a:pos x="connsiteX1" y="connsiteY1"/>
                </a:cxn>
                <a:cxn ang="0">
                  <a:pos x="connsiteX2" y="connsiteY2"/>
                </a:cxn>
              </a:cxnLst>
              <a:rect l="l" t="t" r="r" b="b"/>
              <a:pathLst>
                <a:path w="11658" h="1828">
                  <a:moveTo>
                    <a:pt x="0" y="0"/>
                  </a:moveTo>
                  <a:cubicBezTo>
                    <a:pt x="3886" y="457"/>
                    <a:pt x="7772" y="1143"/>
                    <a:pt x="11659" y="1829"/>
                  </a:cubicBezTo>
                  <a:cubicBezTo>
                    <a:pt x="7772" y="1143"/>
                    <a:pt x="3886" y="686"/>
                    <a:pt x="0" y="0"/>
                  </a:cubicBezTo>
                  <a:close/>
                </a:path>
              </a:pathLst>
            </a:custGeom>
            <a:solidFill>
              <a:srgbClr val="FFFFFF"/>
            </a:solidFill>
            <a:ln w="2286" cap="flat">
              <a:noFill/>
              <a:prstDash val="solid"/>
              <a:miter/>
            </a:ln>
          </p:spPr>
          <p:txBody>
            <a:bodyPr rtlCol="0" anchor="ctr"/>
            <a:lstStyle/>
            <a:p>
              <a:endParaRPr lang="en-US"/>
            </a:p>
          </p:txBody>
        </p:sp>
        <p:sp>
          <p:nvSpPr>
            <p:cNvPr id="47" name="Freeform 107">
              <a:extLst>
                <a:ext uri="{FF2B5EF4-FFF2-40B4-BE49-F238E27FC236}">
                  <a16:creationId xmlns:a16="http://schemas.microsoft.com/office/drawing/2014/main" id="{F38D23CD-943B-59B4-EB8B-C36CD4EA3FD4}"/>
                </a:ext>
              </a:extLst>
            </p:cNvPr>
            <p:cNvSpPr/>
            <p:nvPr/>
          </p:nvSpPr>
          <p:spPr>
            <a:xfrm>
              <a:off x="3406063" y="5500801"/>
              <a:ext cx="8915" cy="1143"/>
            </a:xfrm>
            <a:custGeom>
              <a:avLst/>
              <a:gdLst>
                <a:gd name="connsiteX0" fmla="*/ 0 w 8915"/>
                <a:gd name="connsiteY0" fmla="*/ 0 h 1143"/>
                <a:gd name="connsiteX1" fmla="*/ 8915 w 8915"/>
                <a:gd name="connsiteY1" fmla="*/ 1143 h 1143"/>
                <a:gd name="connsiteX2" fmla="*/ 0 w 8915"/>
                <a:gd name="connsiteY2" fmla="*/ 0 h 1143"/>
              </a:gdLst>
              <a:ahLst/>
              <a:cxnLst>
                <a:cxn ang="0">
                  <a:pos x="connsiteX0" y="connsiteY0"/>
                </a:cxn>
                <a:cxn ang="0">
                  <a:pos x="connsiteX1" y="connsiteY1"/>
                </a:cxn>
                <a:cxn ang="0">
                  <a:pos x="connsiteX2" y="connsiteY2"/>
                </a:cxn>
              </a:cxnLst>
              <a:rect l="l" t="t" r="r" b="b"/>
              <a:pathLst>
                <a:path w="8915" h="1143">
                  <a:moveTo>
                    <a:pt x="0" y="0"/>
                  </a:moveTo>
                  <a:cubicBezTo>
                    <a:pt x="2972" y="228"/>
                    <a:pt x="5944" y="686"/>
                    <a:pt x="8915" y="1143"/>
                  </a:cubicBezTo>
                  <a:cubicBezTo>
                    <a:pt x="5944" y="686"/>
                    <a:pt x="2972" y="457"/>
                    <a:pt x="0" y="0"/>
                  </a:cubicBezTo>
                  <a:close/>
                </a:path>
              </a:pathLst>
            </a:custGeom>
            <a:solidFill>
              <a:srgbClr val="FFFFFF"/>
            </a:solidFill>
            <a:ln w="2286" cap="flat">
              <a:noFill/>
              <a:prstDash val="solid"/>
              <a:miter/>
            </a:ln>
          </p:spPr>
          <p:txBody>
            <a:bodyPr rtlCol="0" anchor="ctr"/>
            <a:lstStyle/>
            <a:p>
              <a:endParaRPr lang="en-US"/>
            </a:p>
          </p:txBody>
        </p:sp>
        <p:sp>
          <p:nvSpPr>
            <p:cNvPr id="48" name="Freeform 108">
              <a:extLst>
                <a:ext uri="{FF2B5EF4-FFF2-40B4-BE49-F238E27FC236}">
                  <a16:creationId xmlns:a16="http://schemas.microsoft.com/office/drawing/2014/main" id="{3B239C5F-1D6E-F793-1646-B240BB3D4A16}"/>
                </a:ext>
              </a:extLst>
            </p:cNvPr>
            <p:cNvSpPr/>
            <p:nvPr/>
          </p:nvSpPr>
          <p:spPr>
            <a:xfrm>
              <a:off x="2804845" y="6183172"/>
              <a:ext cx="2286" cy="457"/>
            </a:xfrm>
            <a:custGeom>
              <a:avLst/>
              <a:gdLst>
                <a:gd name="connsiteX0" fmla="*/ 2286 w 2286"/>
                <a:gd name="connsiteY0" fmla="*/ 457 h 457"/>
                <a:gd name="connsiteX1" fmla="*/ 0 w 2286"/>
                <a:gd name="connsiteY1" fmla="*/ 0 h 457"/>
                <a:gd name="connsiteX2" fmla="*/ 2286 w 2286"/>
                <a:gd name="connsiteY2" fmla="*/ 457 h 457"/>
              </a:gdLst>
              <a:ahLst/>
              <a:cxnLst>
                <a:cxn ang="0">
                  <a:pos x="connsiteX0" y="connsiteY0"/>
                </a:cxn>
                <a:cxn ang="0">
                  <a:pos x="connsiteX1" y="connsiteY1"/>
                </a:cxn>
                <a:cxn ang="0">
                  <a:pos x="connsiteX2" y="connsiteY2"/>
                </a:cxn>
              </a:cxnLst>
              <a:rect l="l" t="t" r="r" b="b"/>
              <a:pathLst>
                <a:path w="2286" h="457">
                  <a:moveTo>
                    <a:pt x="2286" y="457"/>
                  </a:moveTo>
                  <a:cubicBezTo>
                    <a:pt x="1372" y="228"/>
                    <a:pt x="686" y="228"/>
                    <a:pt x="0" y="0"/>
                  </a:cubicBezTo>
                  <a:cubicBezTo>
                    <a:pt x="457" y="228"/>
                    <a:pt x="1372" y="228"/>
                    <a:pt x="2286" y="457"/>
                  </a:cubicBezTo>
                  <a:close/>
                </a:path>
              </a:pathLst>
            </a:custGeom>
            <a:solidFill>
              <a:srgbClr val="FFFFFF"/>
            </a:solidFill>
            <a:ln w="2286" cap="flat">
              <a:noFill/>
              <a:prstDash val="solid"/>
              <a:miter/>
            </a:ln>
          </p:spPr>
          <p:txBody>
            <a:bodyPr rtlCol="0" anchor="ctr"/>
            <a:lstStyle/>
            <a:p>
              <a:endParaRPr lang="en-US"/>
            </a:p>
          </p:txBody>
        </p:sp>
        <p:sp>
          <p:nvSpPr>
            <p:cNvPr id="49" name="Freeform 109">
              <a:extLst>
                <a:ext uri="{FF2B5EF4-FFF2-40B4-BE49-F238E27FC236}">
                  <a16:creationId xmlns:a16="http://schemas.microsoft.com/office/drawing/2014/main" id="{2088CF67-72D5-217C-2B02-15D2EE3D81C9}"/>
                </a:ext>
              </a:extLst>
            </p:cNvPr>
            <p:cNvSpPr/>
            <p:nvPr/>
          </p:nvSpPr>
          <p:spPr>
            <a:xfrm>
              <a:off x="2727579" y="5945886"/>
              <a:ext cx="2971" cy="1828"/>
            </a:xfrm>
            <a:custGeom>
              <a:avLst/>
              <a:gdLst>
                <a:gd name="connsiteX0" fmla="*/ 2972 w 2971"/>
                <a:gd name="connsiteY0" fmla="*/ 1829 h 1828"/>
                <a:gd name="connsiteX1" fmla="*/ 0 w 2971"/>
                <a:gd name="connsiteY1" fmla="*/ 0 h 1828"/>
                <a:gd name="connsiteX2" fmla="*/ 2972 w 2971"/>
                <a:gd name="connsiteY2" fmla="*/ 1829 h 1828"/>
              </a:gdLst>
              <a:ahLst/>
              <a:cxnLst>
                <a:cxn ang="0">
                  <a:pos x="connsiteX0" y="connsiteY0"/>
                </a:cxn>
                <a:cxn ang="0">
                  <a:pos x="connsiteX1" y="connsiteY1"/>
                </a:cxn>
                <a:cxn ang="0">
                  <a:pos x="connsiteX2" y="connsiteY2"/>
                </a:cxn>
              </a:cxnLst>
              <a:rect l="l" t="t" r="r" b="b"/>
              <a:pathLst>
                <a:path w="2971" h="1828">
                  <a:moveTo>
                    <a:pt x="2972" y="1829"/>
                  </a:moveTo>
                  <a:cubicBezTo>
                    <a:pt x="2057" y="1143"/>
                    <a:pt x="914" y="457"/>
                    <a:pt x="0" y="0"/>
                  </a:cubicBezTo>
                  <a:cubicBezTo>
                    <a:pt x="914" y="457"/>
                    <a:pt x="1829" y="1143"/>
                    <a:pt x="2972" y="1829"/>
                  </a:cubicBezTo>
                  <a:close/>
                </a:path>
              </a:pathLst>
            </a:custGeom>
            <a:solidFill>
              <a:srgbClr val="FFFFFF"/>
            </a:solidFill>
            <a:ln w="2286" cap="flat">
              <a:noFill/>
              <a:prstDash val="solid"/>
              <a:miter/>
            </a:ln>
          </p:spPr>
          <p:txBody>
            <a:bodyPr rtlCol="0" anchor="ctr"/>
            <a:lstStyle/>
            <a:p>
              <a:endParaRPr lang="en-US"/>
            </a:p>
          </p:txBody>
        </p:sp>
        <p:sp>
          <p:nvSpPr>
            <p:cNvPr id="50" name="Freeform 110">
              <a:extLst>
                <a:ext uri="{FF2B5EF4-FFF2-40B4-BE49-F238E27FC236}">
                  <a16:creationId xmlns:a16="http://schemas.microsoft.com/office/drawing/2014/main" id="{A19DB2AA-6947-5C6F-594D-AD1E105271EA}"/>
                </a:ext>
              </a:extLst>
            </p:cNvPr>
            <p:cNvSpPr/>
            <p:nvPr/>
          </p:nvSpPr>
          <p:spPr>
            <a:xfrm>
              <a:off x="2519781" y="5880277"/>
              <a:ext cx="1371" cy="8001"/>
            </a:xfrm>
            <a:custGeom>
              <a:avLst/>
              <a:gdLst>
                <a:gd name="connsiteX0" fmla="*/ 0 w 1371"/>
                <a:gd name="connsiteY0" fmla="*/ 0 h 8001"/>
                <a:gd name="connsiteX1" fmla="*/ 1372 w 1371"/>
                <a:gd name="connsiteY1" fmla="*/ 8001 h 8001"/>
                <a:gd name="connsiteX2" fmla="*/ 0 w 1371"/>
                <a:gd name="connsiteY2" fmla="*/ 0 h 8001"/>
                <a:gd name="connsiteX3" fmla="*/ 0 w 1371"/>
                <a:gd name="connsiteY3" fmla="*/ 0 h 8001"/>
              </a:gdLst>
              <a:ahLst/>
              <a:cxnLst>
                <a:cxn ang="0">
                  <a:pos x="connsiteX0" y="connsiteY0"/>
                </a:cxn>
                <a:cxn ang="0">
                  <a:pos x="connsiteX1" y="connsiteY1"/>
                </a:cxn>
                <a:cxn ang="0">
                  <a:pos x="connsiteX2" y="connsiteY2"/>
                </a:cxn>
                <a:cxn ang="0">
                  <a:pos x="connsiteX3" y="connsiteY3"/>
                </a:cxn>
              </a:cxnLst>
              <a:rect l="l" t="t" r="r" b="b"/>
              <a:pathLst>
                <a:path w="1371" h="8001">
                  <a:moveTo>
                    <a:pt x="0" y="0"/>
                  </a:moveTo>
                  <a:cubicBezTo>
                    <a:pt x="229" y="2743"/>
                    <a:pt x="686" y="5486"/>
                    <a:pt x="1372" y="8001"/>
                  </a:cubicBezTo>
                  <a:cubicBezTo>
                    <a:pt x="686" y="5486"/>
                    <a:pt x="229" y="2972"/>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51" name="Freeform 111">
              <a:extLst>
                <a:ext uri="{FF2B5EF4-FFF2-40B4-BE49-F238E27FC236}">
                  <a16:creationId xmlns:a16="http://schemas.microsoft.com/office/drawing/2014/main" id="{084D0D98-CAA8-AB80-6D53-C1F4A1D2440D}"/>
                </a:ext>
              </a:extLst>
            </p:cNvPr>
            <p:cNvSpPr/>
            <p:nvPr/>
          </p:nvSpPr>
          <p:spPr>
            <a:xfrm>
              <a:off x="2520924" y="5888278"/>
              <a:ext cx="5029" cy="13944"/>
            </a:xfrm>
            <a:custGeom>
              <a:avLst/>
              <a:gdLst>
                <a:gd name="connsiteX0" fmla="*/ 5029 w 5029"/>
                <a:gd name="connsiteY0" fmla="*/ 13944 h 13944"/>
                <a:gd name="connsiteX1" fmla="*/ 0 w 5029"/>
                <a:gd name="connsiteY1" fmla="*/ 0 h 13944"/>
                <a:gd name="connsiteX2" fmla="*/ 5029 w 5029"/>
                <a:gd name="connsiteY2" fmla="*/ 13944 h 13944"/>
              </a:gdLst>
              <a:ahLst/>
              <a:cxnLst>
                <a:cxn ang="0">
                  <a:pos x="connsiteX0" y="connsiteY0"/>
                </a:cxn>
                <a:cxn ang="0">
                  <a:pos x="connsiteX1" y="connsiteY1"/>
                </a:cxn>
                <a:cxn ang="0">
                  <a:pos x="connsiteX2" y="connsiteY2"/>
                </a:cxn>
              </a:cxnLst>
              <a:rect l="l" t="t" r="r" b="b"/>
              <a:pathLst>
                <a:path w="5029" h="13944">
                  <a:moveTo>
                    <a:pt x="5029" y="13944"/>
                  </a:moveTo>
                  <a:cubicBezTo>
                    <a:pt x="2972" y="9830"/>
                    <a:pt x="1143" y="5029"/>
                    <a:pt x="0" y="0"/>
                  </a:cubicBezTo>
                  <a:cubicBezTo>
                    <a:pt x="1143" y="5258"/>
                    <a:pt x="2972" y="9830"/>
                    <a:pt x="5029" y="13944"/>
                  </a:cubicBezTo>
                  <a:close/>
                </a:path>
              </a:pathLst>
            </a:custGeom>
            <a:solidFill>
              <a:srgbClr val="FFFFFF"/>
            </a:solidFill>
            <a:ln w="2286" cap="flat">
              <a:noFill/>
              <a:prstDash val="solid"/>
              <a:miter/>
            </a:ln>
          </p:spPr>
          <p:txBody>
            <a:bodyPr rtlCol="0" anchor="ctr"/>
            <a:lstStyle/>
            <a:p>
              <a:endParaRPr lang="en-US"/>
            </a:p>
          </p:txBody>
        </p:sp>
        <p:sp>
          <p:nvSpPr>
            <p:cNvPr id="52" name="Freeform 112">
              <a:extLst>
                <a:ext uri="{FF2B5EF4-FFF2-40B4-BE49-F238E27FC236}">
                  <a16:creationId xmlns:a16="http://schemas.microsoft.com/office/drawing/2014/main" id="{067B1228-23A4-9A31-FC22-134B4AEE179B}"/>
                </a:ext>
              </a:extLst>
            </p:cNvPr>
            <p:cNvSpPr/>
            <p:nvPr/>
          </p:nvSpPr>
          <p:spPr>
            <a:xfrm>
              <a:off x="2704490" y="594039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53" name="Freeform 113">
              <a:extLst>
                <a:ext uri="{FF2B5EF4-FFF2-40B4-BE49-F238E27FC236}">
                  <a16:creationId xmlns:a16="http://schemas.microsoft.com/office/drawing/2014/main" id="{73683A2D-78C0-15ED-4056-9C1317BE468A}"/>
                </a:ext>
              </a:extLst>
            </p:cNvPr>
            <p:cNvSpPr/>
            <p:nvPr/>
          </p:nvSpPr>
          <p:spPr>
            <a:xfrm>
              <a:off x="2715006" y="5941314"/>
              <a:ext cx="5486" cy="1371"/>
            </a:xfrm>
            <a:custGeom>
              <a:avLst/>
              <a:gdLst>
                <a:gd name="connsiteX0" fmla="*/ 5486 w 5486"/>
                <a:gd name="connsiteY0" fmla="*/ 1372 h 1371"/>
                <a:gd name="connsiteX1" fmla="*/ 0 w 5486"/>
                <a:gd name="connsiteY1" fmla="*/ 0 h 1371"/>
                <a:gd name="connsiteX2" fmla="*/ 5486 w 5486"/>
                <a:gd name="connsiteY2" fmla="*/ 1372 h 1371"/>
              </a:gdLst>
              <a:ahLst/>
              <a:cxnLst>
                <a:cxn ang="0">
                  <a:pos x="connsiteX0" y="connsiteY0"/>
                </a:cxn>
                <a:cxn ang="0">
                  <a:pos x="connsiteX1" y="connsiteY1"/>
                </a:cxn>
                <a:cxn ang="0">
                  <a:pos x="connsiteX2" y="connsiteY2"/>
                </a:cxn>
              </a:cxnLst>
              <a:rect l="l" t="t" r="r" b="b"/>
              <a:pathLst>
                <a:path w="5486" h="1371">
                  <a:moveTo>
                    <a:pt x="5486" y="1372"/>
                  </a:moveTo>
                  <a:cubicBezTo>
                    <a:pt x="3658" y="686"/>
                    <a:pt x="1829" y="229"/>
                    <a:pt x="0" y="0"/>
                  </a:cubicBezTo>
                  <a:cubicBezTo>
                    <a:pt x="1829" y="457"/>
                    <a:pt x="3658" y="914"/>
                    <a:pt x="5486" y="1372"/>
                  </a:cubicBezTo>
                  <a:close/>
                </a:path>
              </a:pathLst>
            </a:custGeom>
            <a:solidFill>
              <a:srgbClr val="FFFFFF"/>
            </a:solidFill>
            <a:ln w="2286" cap="flat">
              <a:noFill/>
              <a:prstDash val="solid"/>
              <a:miter/>
            </a:ln>
          </p:spPr>
          <p:txBody>
            <a:bodyPr rtlCol="0" anchor="ctr"/>
            <a:lstStyle/>
            <a:p>
              <a:endParaRPr lang="en-US"/>
            </a:p>
          </p:txBody>
        </p:sp>
        <p:sp>
          <p:nvSpPr>
            <p:cNvPr id="54" name="Freeform 114">
              <a:extLst>
                <a:ext uri="{FF2B5EF4-FFF2-40B4-BE49-F238E27FC236}">
                  <a16:creationId xmlns:a16="http://schemas.microsoft.com/office/drawing/2014/main" id="{102CED2E-47FB-7C54-4C9F-AF855CE31604}"/>
                </a:ext>
              </a:extLst>
            </p:cNvPr>
            <p:cNvSpPr/>
            <p:nvPr/>
          </p:nvSpPr>
          <p:spPr>
            <a:xfrm>
              <a:off x="2820847" y="6185001"/>
              <a:ext cx="3200" cy="228"/>
            </a:xfrm>
            <a:custGeom>
              <a:avLst/>
              <a:gdLst>
                <a:gd name="connsiteX0" fmla="*/ 3200 w 3200"/>
                <a:gd name="connsiteY0" fmla="*/ 228 h 228"/>
                <a:gd name="connsiteX1" fmla="*/ 0 w 3200"/>
                <a:gd name="connsiteY1" fmla="*/ 0 h 228"/>
                <a:gd name="connsiteX2" fmla="*/ 3200 w 3200"/>
                <a:gd name="connsiteY2" fmla="*/ 228 h 228"/>
              </a:gdLst>
              <a:ahLst/>
              <a:cxnLst>
                <a:cxn ang="0">
                  <a:pos x="connsiteX0" y="connsiteY0"/>
                </a:cxn>
                <a:cxn ang="0">
                  <a:pos x="connsiteX1" y="connsiteY1"/>
                </a:cxn>
                <a:cxn ang="0">
                  <a:pos x="connsiteX2" y="connsiteY2"/>
                </a:cxn>
              </a:cxnLst>
              <a:rect l="l" t="t" r="r" b="b"/>
              <a:pathLst>
                <a:path w="3200" h="228">
                  <a:moveTo>
                    <a:pt x="3200" y="228"/>
                  </a:moveTo>
                  <a:cubicBezTo>
                    <a:pt x="2057" y="228"/>
                    <a:pt x="914" y="0"/>
                    <a:pt x="0" y="0"/>
                  </a:cubicBezTo>
                  <a:cubicBezTo>
                    <a:pt x="914" y="228"/>
                    <a:pt x="2057" y="228"/>
                    <a:pt x="3200" y="228"/>
                  </a:cubicBezTo>
                  <a:close/>
                </a:path>
              </a:pathLst>
            </a:custGeom>
            <a:solidFill>
              <a:srgbClr val="FFFFFF"/>
            </a:solidFill>
            <a:ln w="2286" cap="flat">
              <a:noFill/>
              <a:prstDash val="solid"/>
              <a:miter/>
            </a:ln>
          </p:spPr>
          <p:txBody>
            <a:bodyPr rtlCol="0" anchor="ctr"/>
            <a:lstStyle/>
            <a:p>
              <a:endParaRPr lang="en-US"/>
            </a:p>
          </p:txBody>
        </p:sp>
        <p:sp>
          <p:nvSpPr>
            <p:cNvPr id="55" name="Freeform 115">
              <a:extLst>
                <a:ext uri="{FF2B5EF4-FFF2-40B4-BE49-F238E27FC236}">
                  <a16:creationId xmlns:a16="http://schemas.microsoft.com/office/drawing/2014/main" id="{A20F4772-5339-D472-235A-16306F651A1D}"/>
                </a:ext>
              </a:extLst>
            </p:cNvPr>
            <p:cNvSpPr/>
            <p:nvPr/>
          </p:nvSpPr>
          <p:spPr>
            <a:xfrm>
              <a:off x="2799130" y="6182258"/>
              <a:ext cx="2514" cy="685"/>
            </a:xfrm>
            <a:custGeom>
              <a:avLst/>
              <a:gdLst>
                <a:gd name="connsiteX0" fmla="*/ 0 w 2514"/>
                <a:gd name="connsiteY0" fmla="*/ 0 h 685"/>
                <a:gd name="connsiteX1" fmla="*/ 2515 w 2514"/>
                <a:gd name="connsiteY1" fmla="*/ 686 h 685"/>
                <a:gd name="connsiteX2" fmla="*/ 0 w 2514"/>
                <a:gd name="connsiteY2" fmla="*/ 0 h 685"/>
                <a:gd name="connsiteX3" fmla="*/ 0 w 2514"/>
                <a:gd name="connsiteY3" fmla="*/ 0 h 685"/>
              </a:gdLst>
              <a:ahLst/>
              <a:cxnLst>
                <a:cxn ang="0">
                  <a:pos x="connsiteX0" y="connsiteY0"/>
                </a:cxn>
                <a:cxn ang="0">
                  <a:pos x="connsiteX1" y="connsiteY1"/>
                </a:cxn>
                <a:cxn ang="0">
                  <a:pos x="connsiteX2" y="connsiteY2"/>
                </a:cxn>
                <a:cxn ang="0">
                  <a:pos x="connsiteX3" y="connsiteY3"/>
                </a:cxn>
              </a:cxnLst>
              <a:rect l="l" t="t" r="r" b="b"/>
              <a:pathLst>
                <a:path w="2514" h="685">
                  <a:moveTo>
                    <a:pt x="0" y="0"/>
                  </a:moveTo>
                  <a:cubicBezTo>
                    <a:pt x="686" y="229"/>
                    <a:pt x="1600" y="458"/>
                    <a:pt x="2515" y="686"/>
                  </a:cubicBezTo>
                  <a:cubicBezTo>
                    <a:pt x="1600" y="229"/>
                    <a:pt x="914" y="0"/>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56" name="Freeform 116">
              <a:extLst>
                <a:ext uri="{FF2B5EF4-FFF2-40B4-BE49-F238E27FC236}">
                  <a16:creationId xmlns:a16="http://schemas.microsoft.com/office/drawing/2014/main" id="{E28E3622-BA84-3A2C-4C67-4B82A248A709}"/>
                </a:ext>
              </a:extLst>
            </p:cNvPr>
            <p:cNvSpPr/>
            <p:nvPr/>
          </p:nvSpPr>
          <p:spPr>
            <a:xfrm>
              <a:off x="3566312" y="5717286"/>
              <a:ext cx="38862" cy="21945"/>
            </a:xfrm>
            <a:custGeom>
              <a:avLst/>
              <a:gdLst>
                <a:gd name="connsiteX0" fmla="*/ 38862 w 38862"/>
                <a:gd name="connsiteY0" fmla="*/ 0 h 21945"/>
                <a:gd name="connsiteX1" fmla="*/ 25832 w 38862"/>
                <a:gd name="connsiteY1" fmla="*/ 8001 h 21945"/>
                <a:gd name="connsiteX2" fmla="*/ 0 w 38862"/>
                <a:gd name="connsiteY2" fmla="*/ 21946 h 21945"/>
                <a:gd name="connsiteX3" fmla="*/ 25832 w 38862"/>
                <a:gd name="connsiteY3" fmla="*/ 8001 h 21945"/>
                <a:gd name="connsiteX4" fmla="*/ 38862 w 38862"/>
                <a:gd name="connsiteY4" fmla="*/ 0 h 219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8862" h="21945">
                  <a:moveTo>
                    <a:pt x="38862" y="0"/>
                  </a:moveTo>
                  <a:cubicBezTo>
                    <a:pt x="34519" y="2286"/>
                    <a:pt x="30175" y="5029"/>
                    <a:pt x="25832" y="8001"/>
                  </a:cubicBezTo>
                  <a:cubicBezTo>
                    <a:pt x="17602" y="13716"/>
                    <a:pt x="8915" y="18059"/>
                    <a:pt x="0" y="21946"/>
                  </a:cubicBezTo>
                  <a:cubicBezTo>
                    <a:pt x="8915" y="18059"/>
                    <a:pt x="17602" y="13487"/>
                    <a:pt x="25832" y="8001"/>
                  </a:cubicBezTo>
                  <a:cubicBezTo>
                    <a:pt x="30175" y="5029"/>
                    <a:pt x="34519" y="2515"/>
                    <a:pt x="38862" y="0"/>
                  </a:cubicBezTo>
                  <a:close/>
                </a:path>
              </a:pathLst>
            </a:custGeom>
            <a:solidFill>
              <a:srgbClr val="FFFFFF"/>
            </a:solidFill>
            <a:ln w="2286" cap="flat">
              <a:noFill/>
              <a:prstDash val="solid"/>
              <a:miter/>
            </a:ln>
          </p:spPr>
          <p:txBody>
            <a:bodyPr rtlCol="0" anchor="ctr"/>
            <a:lstStyle/>
            <a:p>
              <a:endParaRPr lang="en-US"/>
            </a:p>
          </p:txBody>
        </p:sp>
        <p:sp>
          <p:nvSpPr>
            <p:cNvPr id="57" name="Freeform 117">
              <a:extLst>
                <a:ext uri="{FF2B5EF4-FFF2-40B4-BE49-F238E27FC236}">
                  <a16:creationId xmlns:a16="http://schemas.microsoft.com/office/drawing/2014/main" id="{B3879D7C-B32C-2A4C-0797-A25BA262FCD0}"/>
                </a:ext>
              </a:extLst>
            </p:cNvPr>
            <p:cNvSpPr/>
            <p:nvPr/>
          </p:nvSpPr>
          <p:spPr>
            <a:xfrm>
              <a:off x="3499961" y="5696483"/>
              <a:ext cx="1428" cy="22860"/>
            </a:xfrm>
            <a:custGeom>
              <a:avLst/>
              <a:gdLst>
                <a:gd name="connsiteX0" fmla="*/ 514 w 1428"/>
                <a:gd name="connsiteY0" fmla="*/ 22860 h 22860"/>
                <a:gd name="connsiteX1" fmla="*/ 514 w 1428"/>
                <a:gd name="connsiteY1" fmla="*/ 8459 h 22860"/>
                <a:gd name="connsiteX2" fmla="*/ 1429 w 1428"/>
                <a:gd name="connsiteY2" fmla="*/ 0 h 22860"/>
                <a:gd name="connsiteX3" fmla="*/ 514 w 1428"/>
                <a:gd name="connsiteY3" fmla="*/ 8459 h 22860"/>
                <a:gd name="connsiteX4" fmla="*/ 514 w 1428"/>
                <a:gd name="connsiteY4" fmla="*/ 22860 h 228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8" h="22860">
                  <a:moveTo>
                    <a:pt x="514" y="22860"/>
                  </a:moveTo>
                  <a:cubicBezTo>
                    <a:pt x="-171" y="18517"/>
                    <a:pt x="-171" y="13488"/>
                    <a:pt x="514" y="8459"/>
                  </a:cubicBezTo>
                  <a:cubicBezTo>
                    <a:pt x="972" y="5715"/>
                    <a:pt x="1200" y="2744"/>
                    <a:pt x="1429" y="0"/>
                  </a:cubicBezTo>
                  <a:cubicBezTo>
                    <a:pt x="1200" y="2744"/>
                    <a:pt x="743" y="5715"/>
                    <a:pt x="514" y="8459"/>
                  </a:cubicBezTo>
                  <a:cubicBezTo>
                    <a:pt x="-171" y="13488"/>
                    <a:pt x="-171" y="18288"/>
                    <a:pt x="514" y="22860"/>
                  </a:cubicBezTo>
                  <a:close/>
                </a:path>
              </a:pathLst>
            </a:custGeom>
            <a:solidFill>
              <a:srgbClr val="FFFFFF"/>
            </a:solidFill>
            <a:ln w="2286" cap="flat">
              <a:noFill/>
              <a:prstDash val="solid"/>
              <a:miter/>
            </a:ln>
          </p:spPr>
          <p:txBody>
            <a:bodyPr rtlCol="0" anchor="ctr"/>
            <a:lstStyle/>
            <a:p>
              <a:endParaRPr lang="en-US"/>
            </a:p>
          </p:txBody>
        </p:sp>
        <p:sp>
          <p:nvSpPr>
            <p:cNvPr id="58" name="Freeform 118">
              <a:extLst>
                <a:ext uri="{FF2B5EF4-FFF2-40B4-BE49-F238E27FC236}">
                  <a16:creationId xmlns:a16="http://schemas.microsoft.com/office/drawing/2014/main" id="{7C8FB5DF-46C8-1AD2-2170-A7698785B97B}"/>
                </a:ext>
              </a:extLst>
            </p:cNvPr>
            <p:cNvSpPr/>
            <p:nvPr/>
          </p:nvSpPr>
          <p:spPr>
            <a:xfrm>
              <a:off x="2757525" y="6042812"/>
              <a:ext cx="2286" cy="11658"/>
            </a:xfrm>
            <a:custGeom>
              <a:avLst/>
              <a:gdLst>
                <a:gd name="connsiteX0" fmla="*/ 0 w 2286"/>
                <a:gd name="connsiteY0" fmla="*/ 11659 h 11658"/>
                <a:gd name="connsiteX1" fmla="*/ 0 w 2286"/>
                <a:gd name="connsiteY1" fmla="*/ 0 h 11658"/>
                <a:gd name="connsiteX2" fmla="*/ 0 w 2286"/>
                <a:gd name="connsiteY2" fmla="*/ 11659 h 11658"/>
              </a:gdLst>
              <a:ahLst/>
              <a:cxnLst>
                <a:cxn ang="0">
                  <a:pos x="connsiteX0" y="connsiteY0"/>
                </a:cxn>
                <a:cxn ang="0">
                  <a:pos x="connsiteX1" y="connsiteY1"/>
                </a:cxn>
                <a:cxn ang="0">
                  <a:pos x="connsiteX2" y="connsiteY2"/>
                </a:cxn>
              </a:cxnLst>
              <a:rect l="l" t="t" r="r" b="b"/>
              <a:pathLst>
                <a:path w="2286" h="11658">
                  <a:moveTo>
                    <a:pt x="0" y="11659"/>
                  </a:moveTo>
                  <a:cubicBezTo>
                    <a:pt x="0" y="7773"/>
                    <a:pt x="0" y="3887"/>
                    <a:pt x="0" y="0"/>
                  </a:cubicBezTo>
                  <a:cubicBezTo>
                    <a:pt x="0" y="3887"/>
                    <a:pt x="0" y="7773"/>
                    <a:pt x="0" y="11659"/>
                  </a:cubicBezTo>
                  <a:close/>
                </a:path>
              </a:pathLst>
            </a:custGeom>
            <a:solidFill>
              <a:srgbClr val="FFFFFF"/>
            </a:solidFill>
            <a:ln w="2286" cap="flat">
              <a:noFill/>
              <a:prstDash val="solid"/>
              <a:miter/>
            </a:ln>
          </p:spPr>
          <p:txBody>
            <a:bodyPr rtlCol="0" anchor="ctr"/>
            <a:lstStyle/>
            <a:p>
              <a:endParaRPr lang="en-US"/>
            </a:p>
          </p:txBody>
        </p:sp>
        <p:sp>
          <p:nvSpPr>
            <p:cNvPr id="59" name="Freeform 119">
              <a:extLst>
                <a:ext uri="{FF2B5EF4-FFF2-40B4-BE49-F238E27FC236}">
                  <a16:creationId xmlns:a16="http://schemas.microsoft.com/office/drawing/2014/main" id="{6BB1E14F-23F5-E32F-CCBC-BC049B7D649F}"/>
                </a:ext>
              </a:extLst>
            </p:cNvPr>
            <p:cNvSpPr/>
            <p:nvPr/>
          </p:nvSpPr>
          <p:spPr>
            <a:xfrm>
              <a:off x="3689985" y="5704255"/>
              <a:ext cx="46405" cy="18973"/>
            </a:xfrm>
            <a:custGeom>
              <a:avLst/>
              <a:gdLst>
                <a:gd name="connsiteX0" fmla="*/ 46406 w 46405"/>
                <a:gd name="connsiteY0" fmla="*/ 18974 h 18973"/>
                <a:gd name="connsiteX1" fmla="*/ 14859 w 46405"/>
                <a:gd name="connsiteY1" fmla="*/ 3200 h 18973"/>
                <a:gd name="connsiteX2" fmla="*/ 0 w 46405"/>
                <a:gd name="connsiteY2" fmla="*/ 0 h 18973"/>
                <a:gd name="connsiteX3" fmla="*/ 14859 w 46405"/>
                <a:gd name="connsiteY3" fmla="*/ 3200 h 18973"/>
                <a:gd name="connsiteX4" fmla="*/ 46406 w 46405"/>
                <a:gd name="connsiteY4" fmla="*/ 18974 h 189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405" h="18973">
                  <a:moveTo>
                    <a:pt x="46406" y="18974"/>
                  </a:moveTo>
                  <a:cubicBezTo>
                    <a:pt x="36805" y="11658"/>
                    <a:pt x="26060" y="6401"/>
                    <a:pt x="14859" y="3200"/>
                  </a:cubicBezTo>
                  <a:cubicBezTo>
                    <a:pt x="9830" y="1829"/>
                    <a:pt x="5029" y="686"/>
                    <a:pt x="0" y="0"/>
                  </a:cubicBezTo>
                  <a:cubicBezTo>
                    <a:pt x="4801" y="914"/>
                    <a:pt x="9830" y="1829"/>
                    <a:pt x="14859" y="3200"/>
                  </a:cubicBezTo>
                  <a:cubicBezTo>
                    <a:pt x="26060" y="6172"/>
                    <a:pt x="36805" y="11430"/>
                    <a:pt x="46406" y="18974"/>
                  </a:cubicBezTo>
                  <a:close/>
                </a:path>
              </a:pathLst>
            </a:custGeom>
            <a:solidFill>
              <a:srgbClr val="FFFFFF"/>
            </a:solidFill>
            <a:ln w="2286" cap="flat">
              <a:noFill/>
              <a:prstDash val="solid"/>
              <a:miter/>
            </a:ln>
          </p:spPr>
          <p:txBody>
            <a:bodyPr rtlCol="0" anchor="ctr"/>
            <a:lstStyle/>
            <a:p>
              <a:endParaRPr lang="en-US"/>
            </a:p>
          </p:txBody>
        </p:sp>
        <p:sp>
          <p:nvSpPr>
            <p:cNvPr id="60" name="Freeform 120">
              <a:extLst>
                <a:ext uri="{FF2B5EF4-FFF2-40B4-BE49-F238E27FC236}">
                  <a16:creationId xmlns:a16="http://schemas.microsoft.com/office/drawing/2014/main" id="{3232487F-0C5C-F23B-D102-08808E7E0E6B}"/>
                </a:ext>
              </a:extLst>
            </p:cNvPr>
            <p:cNvSpPr/>
            <p:nvPr/>
          </p:nvSpPr>
          <p:spPr>
            <a:xfrm>
              <a:off x="3467785" y="6158484"/>
              <a:ext cx="10515" cy="15087"/>
            </a:xfrm>
            <a:custGeom>
              <a:avLst/>
              <a:gdLst>
                <a:gd name="connsiteX0" fmla="*/ 0 w 10515"/>
                <a:gd name="connsiteY0" fmla="*/ 15088 h 15087"/>
                <a:gd name="connsiteX1" fmla="*/ 6858 w 10515"/>
                <a:gd name="connsiteY1" fmla="*/ 6401 h 15087"/>
                <a:gd name="connsiteX2" fmla="*/ 10516 w 10515"/>
                <a:gd name="connsiteY2" fmla="*/ 0 h 15087"/>
                <a:gd name="connsiteX3" fmla="*/ 6858 w 10515"/>
                <a:gd name="connsiteY3" fmla="*/ 6401 h 15087"/>
                <a:gd name="connsiteX4" fmla="*/ 0 w 10515"/>
                <a:gd name="connsiteY4" fmla="*/ 15088 h 150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515" h="15087">
                  <a:moveTo>
                    <a:pt x="0" y="15088"/>
                  </a:moveTo>
                  <a:cubicBezTo>
                    <a:pt x="2515" y="12573"/>
                    <a:pt x="4572" y="9601"/>
                    <a:pt x="6858" y="6401"/>
                  </a:cubicBezTo>
                  <a:cubicBezTo>
                    <a:pt x="8230" y="4343"/>
                    <a:pt x="9601" y="2057"/>
                    <a:pt x="10516" y="0"/>
                  </a:cubicBezTo>
                  <a:cubicBezTo>
                    <a:pt x="9373" y="2286"/>
                    <a:pt x="8230" y="4343"/>
                    <a:pt x="6858" y="6401"/>
                  </a:cubicBezTo>
                  <a:cubicBezTo>
                    <a:pt x="4572" y="9830"/>
                    <a:pt x="2286" y="12573"/>
                    <a:pt x="0" y="15088"/>
                  </a:cubicBezTo>
                  <a:close/>
                </a:path>
              </a:pathLst>
            </a:custGeom>
            <a:solidFill>
              <a:srgbClr val="FFFFFF"/>
            </a:solidFill>
            <a:ln w="2286" cap="flat">
              <a:noFill/>
              <a:prstDash val="solid"/>
              <a:miter/>
            </a:ln>
          </p:spPr>
          <p:txBody>
            <a:bodyPr rtlCol="0" anchor="ctr"/>
            <a:lstStyle/>
            <a:p>
              <a:endParaRPr lang="en-US"/>
            </a:p>
          </p:txBody>
        </p:sp>
        <p:sp>
          <p:nvSpPr>
            <p:cNvPr id="61" name="Freeform 121">
              <a:extLst>
                <a:ext uri="{FF2B5EF4-FFF2-40B4-BE49-F238E27FC236}">
                  <a16:creationId xmlns:a16="http://schemas.microsoft.com/office/drawing/2014/main" id="{F661F29F-DE61-FB0B-66A8-6613EEDEA9A1}"/>
                </a:ext>
              </a:extLst>
            </p:cNvPr>
            <p:cNvSpPr/>
            <p:nvPr/>
          </p:nvSpPr>
          <p:spPr>
            <a:xfrm>
              <a:off x="3583914" y="5926912"/>
              <a:ext cx="91211" cy="18489"/>
            </a:xfrm>
            <a:custGeom>
              <a:avLst/>
              <a:gdLst>
                <a:gd name="connsiteX0" fmla="*/ 14402 w 91211"/>
                <a:gd name="connsiteY0" fmla="*/ 5944 h 18489"/>
                <a:gd name="connsiteX1" fmla="*/ 0 w 91211"/>
                <a:gd name="connsiteY1" fmla="*/ 0 h 18489"/>
                <a:gd name="connsiteX2" fmla="*/ 14402 w 91211"/>
                <a:gd name="connsiteY2" fmla="*/ 5944 h 18489"/>
                <a:gd name="connsiteX3" fmla="*/ 91211 w 91211"/>
                <a:gd name="connsiteY3" fmla="*/ 18288 h 18489"/>
                <a:gd name="connsiteX4" fmla="*/ 14402 w 91211"/>
                <a:gd name="connsiteY4" fmla="*/ 5944 h 184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11" h="18489">
                  <a:moveTo>
                    <a:pt x="14402" y="5944"/>
                  </a:moveTo>
                  <a:cubicBezTo>
                    <a:pt x="9830" y="3429"/>
                    <a:pt x="4801" y="1372"/>
                    <a:pt x="0" y="0"/>
                  </a:cubicBezTo>
                  <a:cubicBezTo>
                    <a:pt x="4801" y="1600"/>
                    <a:pt x="9601" y="3658"/>
                    <a:pt x="14402" y="5944"/>
                  </a:cubicBezTo>
                  <a:cubicBezTo>
                    <a:pt x="44806" y="15545"/>
                    <a:pt x="70180" y="19203"/>
                    <a:pt x="91211" y="18288"/>
                  </a:cubicBezTo>
                  <a:cubicBezTo>
                    <a:pt x="69952" y="19431"/>
                    <a:pt x="44577" y="15774"/>
                    <a:pt x="14402" y="5944"/>
                  </a:cubicBezTo>
                  <a:close/>
                </a:path>
              </a:pathLst>
            </a:custGeom>
            <a:solidFill>
              <a:srgbClr val="FFFFFF"/>
            </a:solidFill>
            <a:ln w="2286" cap="flat">
              <a:noFill/>
              <a:prstDash val="solid"/>
              <a:miter/>
            </a:ln>
          </p:spPr>
          <p:txBody>
            <a:bodyPr rtlCol="0" anchor="ctr"/>
            <a:lstStyle/>
            <a:p>
              <a:endParaRPr lang="en-US"/>
            </a:p>
          </p:txBody>
        </p:sp>
        <p:sp>
          <p:nvSpPr>
            <p:cNvPr id="62" name="Freeform 122">
              <a:extLst>
                <a:ext uri="{FF2B5EF4-FFF2-40B4-BE49-F238E27FC236}">
                  <a16:creationId xmlns:a16="http://schemas.microsoft.com/office/drawing/2014/main" id="{368FA611-1E75-288A-3766-55D323A59DCA}"/>
                </a:ext>
              </a:extLst>
            </p:cNvPr>
            <p:cNvSpPr/>
            <p:nvPr/>
          </p:nvSpPr>
          <p:spPr>
            <a:xfrm>
              <a:off x="2881884" y="6187744"/>
              <a:ext cx="4800" cy="228"/>
            </a:xfrm>
            <a:custGeom>
              <a:avLst/>
              <a:gdLst>
                <a:gd name="connsiteX0" fmla="*/ 4801 w 4800"/>
                <a:gd name="connsiteY0" fmla="*/ 228 h 228"/>
                <a:gd name="connsiteX1" fmla="*/ 0 w 4800"/>
                <a:gd name="connsiteY1" fmla="*/ 0 h 228"/>
                <a:gd name="connsiteX2" fmla="*/ 4801 w 4800"/>
                <a:gd name="connsiteY2" fmla="*/ 228 h 228"/>
              </a:gdLst>
              <a:ahLst/>
              <a:cxnLst>
                <a:cxn ang="0">
                  <a:pos x="connsiteX0" y="connsiteY0"/>
                </a:cxn>
                <a:cxn ang="0">
                  <a:pos x="connsiteX1" y="connsiteY1"/>
                </a:cxn>
                <a:cxn ang="0">
                  <a:pos x="connsiteX2" y="connsiteY2"/>
                </a:cxn>
              </a:cxnLst>
              <a:rect l="l" t="t" r="r" b="b"/>
              <a:pathLst>
                <a:path w="4800" h="228">
                  <a:moveTo>
                    <a:pt x="4801" y="228"/>
                  </a:moveTo>
                  <a:cubicBezTo>
                    <a:pt x="3200" y="228"/>
                    <a:pt x="1600" y="228"/>
                    <a:pt x="0" y="0"/>
                  </a:cubicBezTo>
                  <a:cubicBezTo>
                    <a:pt x="1600" y="228"/>
                    <a:pt x="3200" y="228"/>
                    <a:pt x="4801" y="228"/>
                  </a:cubicBezTo>
                  <a:close/>
                </a:path>
              </a:pathLst>
            </a:custGeom>
            <a:solidFill>
              <a:srgbClr val="FFFFFF"/>
            </a:solidFill>
            <a:ln w="2286" cap="flat">
              <a:noFill/>
              <a:prstDash val="solid"/>
              <a:miter/>
            </a:ln>
          </p:spPr>
          <p:txBody>
            <a:bodyPr rtlCol="0" anchor="ctr"/>
            <a:lstStyle/>
            <a:p>
              <a:endParaRPr lang="en-US"/>
            </a:p>
          </p:txBody>
        </p:sp>
        <p:sp>
          <p:nvSpPr>
            <p:cNvPr id="63" name="Freeform 123">
              <a:extLst>
                <a:ext uri="{FF2B5EF4-FFF2-40B4-BE49-F238E27FC236}">
                  <a16:creationId xmlns:a16="http://schemas.microsoft.com/office/drawing/2014/main" id="{531FFDEE-F033-3EF7-CA11-657A0CC40398}"/>
                </a:ext>
              </a:extLst>
            </p:cNvPr>
            <p:cNvSpPr/>
            <p:nvPr/>
          </p:nvSpPr>
          <p:spPr>
            <a:xfrm>
              <a:off x="3668039" y="5702198"/>
              <a:ext cx="21945" cy="2057"/>
            </a:xfrm>
            <a:custGeom>
              <a:avLst/>
              <a:gdLst>
                <a:gd name="connsiteX0" fmla="*/ 0 w 21945"/>
                <a:gd name="connsiteY0" fmla="*/ 0 h 2057"/>
                <a:gd name="connsiteX1" fmla="*/ 21946 w 21945"/>
                <a:gd name="connsiteY1" fmla="*/ 2058 h 2057"/>
                <a:gd name="connsiteX2" fmla="*/ 0 w 21945"/>
                <a:gd name="connsiteY2" fmla="*/ 0 h 2057"/>
              </a:gdLst>
              <a:ahLst/>
              <a:cxnLst>
                <a:cxn ang="0">
                  <a:pos x="connsiteX0" y="connsiteY0"/>
                </a:cxn>
                <a:cxn ang="0">
                  <a:pos x="connsiteX1" y="connsiteY1"/>
                </a:cxn>
                <a:cxn ang="0">
                  <a:pos x="connsiteX2" y="connsiteY2"/>
                </a:cxn>
              </a:cxnLst>
              <a:rect l="l" t="t" r="r" b="b"/>
              <a:pathLst>
                <a:path w="21945" h="2057">
                  <a:moveTo>
                    <a:pt x="0" y="0"/>
                  </a:moveTo>
                  <a:cubicBezTo>
                    <a:pt x="7315" y="0"/>
                    <a:pt x="14630" y="915"/>
                    <a:pt x="21946" y="2058"/>
                  </a:cubicBezTo>
                  <a:cubicBezTo>
                    <a:pt x="14402" y="686"/>
                    <a:pt x="7087" y="0"/>
                    <a:pt x="0" y="0"/>
                  </a:cubicBezTo>
                  <a:close/>
                </a:path>
              </a:pathLst>
            </a:custGeom>
            <a:solidFill>
              <a:srgbClr val="FFFFFF"/>
            </a:solidFill>
            <a:ln w="2286" cap="flat">
              <a:noFill/>
              <a:prstDash val="solid"/>
              <a:miter/>
            </a:ln>
          </p:spPr>
          <p:txBody>
            <a:bodyPr rtlCol="0" anchor="ctr"/>
            <a:lstStyle/>
            <a:p>
              <a:endParaRPr lang="en-US"/>
            </a:p>
          </p:txBody>
        </p:sp>
        <p:sp>
          <p:nvSpPr>
            <p:cNvPr id="64" name="Freeform 124">
              <a:extLst>
                <a:ext uri="{FF2B5EF4-FFF2-40B4-BE49-F238E27FC236}">
                  <a16:creationId xmlns:a16="http://schemas.microsoft.com/office/drawing/2014/main" id="{73514B00-2810-2FD6-B010-A10796F04082}"/>
                </a:ext>
              </a:extLst>
            </p:cNvPr>
            <p:cNvSpPr/>
            <p:nvPr/>
          </p:nvSpPr>
          <p:spPr>
            <a:xfrm>
              <a:off x="3605174" y="5706541"/>
              <a:ext cx="27203" cy="10744"/>
            </a:xfrm>
            <a:custGeom>
              <a:avLst/>
              <a:gdLst>
                <a:gd name="connsiteX0" fmla="*/ 0 w 27203"/>
                <a:gd name="connsiteY0" fmla="*/ 10744 h 10744"/>
                <a:gd name="connsiteX1" fmla="*/ 27203 w 27203"/>
                <a:gd name="connsiteY1" fmla="*/ 0 h 10744"/>
                <a:gd name="connsiteX2" fmla="*/ 0 w 27203"/>
                <a:gd name="connsiteY2" fmla="*/ 10744 h 10744"/>
              </a:gdLst>
              <a:ahLst/>
              <a:cxnLst>
                <a:cxn ang="0">
                  <a:pos x="connsiteX0" y="connsiteY0"/>
                </a:cxn>
                <a:cxn ang="0">
                  <a:pos x="connsiteX1" y="connsiteY1"/>
                </a:cxn>
                <a:cxn ang="0">
                  <a:pos x="connsiteX2" y="connsiteY2"/>
                </a:cxn>
              </a:cxnLst>
              <a:rect l="l" t="t" r="r" b="b"/>
              <a:pathLst>
                <a:path w="27203" h="10744">
                  <a:moveTo>
                    <a:pt x="0" y="10744"/>
                  </a:moveTo>
                  <a:cubicBezTo>
                    <a:pt x="8915" y="5943"/>
                    <a:pt x="17831" y="2514"/>
                    <a:pt x="27203" y="0"/>
                  </a:cubicBezTo>
                  <a:cubicBezTo>
                    <a:pt x="18059" y="2514"/>
                    <a:pt x="8915" y="6172"/>
                    <a:pt x="0" y="10744"/>
                  </a:cubicBezTo>
                  <a:close/>
                </a:path>
              </a:pathLst>
            </a:custGeom>
            <a:solidFill>
              <a:srgbClr val="FFFFFF"/>
            </a:solidFill>
            <a:ln w="2286" cap="flat">
              <a:noFill/>
              <a:prstDash val="solid"/>
              <a:miter/>
            </a:ln>
          </p:spPr>
          <p:txBody>
            <a:bodyPr rtlCol="0" anchor="ctr"/>
            <a:lstStyle/>
            <a:p>
              <a:endParaRPr lang="en-US"/>
            </a:p>
          </p:txBody>
        </p:sp>
        <p:sp>
          <p:nvSpPr>
            <p:cNvPr id="65" name="Freeform 125">
              <a:extLst>
                <a:ext uri="{FF2B5EF4-FFF2-40B4-BE49-F238E27FC236}">
                  <a16:creationId xmlns:a16="http://schemas.microsoft.com/office/drawing/2014/main" id="{2DF86E4B-C631-37E2-F29C-7049FCAA1C71}"/>
                </a:ext>
              </a:extLst>
            </p:cNvPr>
            <p:cNvSpPr/>
            <p:nvPr/>
          </p:nvSpPr>
          <p:spPr>
            <a:xfrm>
              <a:off x="3744620" y="5730316"/>
              <a:ext cx="9829" cy="11430"/>
            </a:xfrm>
            <a:custGeom>
              <a:avLst/>
              <a:gdLst>
                <a:gd name="connsiteX0" fmla="*/ 0 w 9829"/>
                <a:gd name="connsiteY0" fmla="*/ 0 h 11430"/>
                <a:gd name="connsiteX1" fmla="*/ 9830 w 9829"/>
                <a:gd name="connsiteY1" fmla="*/ 11430 h 11430"/>
                <a:gd name="connsiteX2" fmla="*/ 0 w 9829"/>
                <a:gd name="connsiteY2" fmla="*/ 0 h 11430"/>
              </a:gdLst>
              <a:ahLst/>
              <a:cxnLst>
                <a:cxn ang="0">
                  <a:pos x="connsiteX0" y="connsiteY0"/>
                </a:cxn>
                <a:cxn ang="0">
                  <a:pos x="connsiteX1" y="connsiteY1"/>
                </a:cxn>
                <a:cxn ang="0">
                  <a:pos x="connsiteX2" y="connsiteY2"/>
                </a:cxn>
              </a:cxnLst>
              <a:rect l="l" t="t" r="r" b="b"/>
              <a:pathLst>
                <a:path w="9829" h="11430">
                  <a:moveTo>
                    <a:pt x="0" y="0"/>
                  </a:moveTo>
                  <a:cubicBezTo>
                    <a:pt x="3429" y="3429"/>
                    <a:pt x="6858" y="7315"/>
                    <a:pt x="9830" y="11430"/>
                  </a:cubicBezTo>
                  <a:cubicBezTo>
                    <a:pt x="6629" y="7315"/>
                    <a:pt x="3429" y="36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26">
              <a:extLst>
                <a:ext uri="{FF2B5EF4-FFF2-40B4-BE49-F238E27FC236}">
                  <a16:creationId xmlns:a16="http://schemas.microsoft.com/office/drawing/2014/main" id="{BE0545F2-BA82-F7D6-20C8-BCEE314361D6}"/>
                </a:ext>
              </a:extLst>
            </p:cNvPr>
            <p:cNvSpPr/>
            <p:nvPr/>
          </p:nvSpPr>
          <p:spPr>
            <a:xfrm>
              <a:off x="3754221" y="5741746"/>
              <a:ext cx="6400" cy="9829"/>
            </a:xfrm>
            <a:custGeom>
              <a:avLst/>
              <a:gdLst>
                <a:gd name="connsiteX0" fmla="*/ 0 w 6400"/>
                <a:gd name="connsiteY0" fmla="*/ 0 h 9829"/>
                <a:gd name="connsiteX1" fmla="*/ 6401 w 6400"/>
                <a:gd name="connsiteY1" fmla="*/ 9830 h 9829"/>
                <a:gd name="connsiteX2" fmla="*/ 0 w 6400"/>
                <a:gd name="connsiteY2" fmla="*/ 0 h 9829"/>
              </a:gdLst>
              <a:ahLst/>
              <a:cxnLst>
                <a:cxn ang="0">
                  <a:pos x="connsiteX0" y="connsiteY0"/>
                </a:cxn>
                <a:cxn ang="0">
                  <a:pos x="connsiteX1" y="connsiteY1"/>
                </a:cxn>
                <a:cxn ang="0">
                  <a:pos x="connsiteX2" y="connsiteY2"/>
                </a:cxn>
              </a:cxnLst>
              <a:rect l="l" t="t" r="r" b="b"/>
              <a:pathLst>
                <a:path w="6400" h="9829">
                  <a:moveTo>
                    <a:pt x="0" y="0"/>
                  </a:moveTo>
                  <a:cubicBezTo>
                    <a:pt x="2286" y="3201"/>
                    <a:pt x="4343" y="6401"/>
                    <a:pt x="6401" y="9830"/>
                  </a:cubicBezTo>
                  <a:cubicBezTo>
                    <a:pt x="4343" y="6630"/>
                    <a:pt x="2286" y="3201"/>
                    <a:pt x="0" y="0"/>
                  </a:cubicBezTo>
                  <a:close/>
                </a:path>
              </a:pathLst>
            </a:custGeom>
            <a:solidFill>
              <a:srgbClr val="FFFFFF"/>
            </a:solidFill>
            <a:ln w="2286" cap="flat">
              <a:noFill/>
              <a:prstDash val="solid"/>
              <a:miter/>
            </a:ln>
          </p:spPr>
          <p:txBody>
            <a:bodyPr rtlCol="0" anchor="ctr"/>
            <a:lstStyle/>
            <a:p>
              <a:endParaRPr lang="en-US"/>
            </a:p>
          </p:txBody>
        </p:sp>
        <p:sp>
          <p:nvSpPr>
            <p:cNvPr id="67" name="Freeform 127">
              <a:extLst>
                <a:ext uri="{FF2B5EF4-FFF2-40B4-BE49-F238E27FC236}">
                  <a16:creationId xmlns:a16="http://schemas.microsoft.com/office/drawing/2014/main" id="{F5472A93-7DEF-BB45-5B05-0D55C82E8A35}"/>
                </a:ext>
              </a:extLst>
            </p:cNvPr>
            <p:cNvSpPr/>
            <p:nvPr/>
          </p:nvSpPr>
          <p:spPr>
            <a:xfrm>
              <a:off x="3512362" y="5742203"/>
              <a:ext cx="3657" cy="2514"/>
            </a:xfrm>
            <a:custGeom>
              <a:avLst/>
              <a:gdLst>
                <a:gd name="connsiteX0" fmla="*/ 0 w 3657"/>
                <a:gd name="connsiteY0" fmla="*/ 0 h 2514"/>
                <a:gd name="connsiteX1" fmla="*/ 3658 w 3657"/>
                <a:gd name="connsiteY1" fmla="*/ 2515 h 2514"/>
                <a:gd name="connsiteX2" fmla="*/ 0 w 3657"/>
                <a:gd name="connsiteY2" fmla="*/ 0 h 2514"/>
              </a:gdLst>
              <a:ahLst/>
              <a:cxnLst>
                <a:cxn ang="0">
                  <a:pos x="connsiteX0" y="connsiteY0"/>
                </a:cxn>
                <a:cxn ang="0">
                  <a:pos x="connsiteX1" y="connsiteY1"/>
                </a:cxn>
                <a:cxn ang="0">
                  <a:pos x="connsiteX2" y="connsiteY2"/>
                </a:cxn>
              </a:cxnLst>
              <a:rect l="l" t="t" r="r" b="b"/>
              <a:pathLst>
                <a:path w="3657" h="2514">
                  <a:moveTo>
                    <a:pt x="0" y="0"/>
                  </a:moveTo>
                  <a:cubicBezTo>
                    <a:pt x="1143" y="915"/>
                    <a:pt x="2286" y="1829"/>
                    <a:pt x="3658" y="2515"/>
                  </a:cubicBezTo>
                  <a:cubicBezTo>
                    <a:pt x="2286" y="1829"/>
                    <a:pt x="1143" y="915"/>
                    <a:pt x="0" y="0"/>
                  </a:cubicBezTo>
                  <a:close/>
                </a:path>
              </a:pathLst>
            </a:custGeom>
            <a:solidFill>
              <a:srgbClr val="FFFFFF"/>
            </a:solidFill>
            <a:ln w="2286" cap="flat">
              <a:noFill/>
              <a:prstDash val="solid"/>
              <a:miter/>
            </a:ln>
          </p:spPr>
          <p:txBody>
            <a:bodyPr rtlCol="0" anchor="ctr"/>
            <a:lstStyle/>
            <a:p>
              <a:endParaRPr lang="en-US"/>
            </a:p>
          </p:txBody>
        </p:sp>
        <p:sp>
          <p:nvSpPr>
            <p:cNvPr id="68" name="Freeform 128">
              <a:extLst>
                <a:ext uri="{FF2B5EF4-FFF2-40B4-BE49-F238E27FC236}">
                  <a16:creationId xmlns:a16="http://schemas.microsoft.com/office/drawing/2014/main" id="{671D2C65-51F6-57A8-AAA5-506B9508F7FE}"/>
                </a:ext>
              </a:extLst>
            </p:cNvPr>
            <p:cNvSpPr/>
            <p:nvPr/>
          </p:nvSpPr>
          <p:spPr>
            <a:xfrm>
              <a:off x="3501161" y="5978575"/>
              <a:ext cx="1371" cy="14630"/>
            </a:xfrm>
            <a:custGeom>
              <a:avLst/>
              <a:gdLst>
                <a:gd name="connsiteX0" fmla="*/ 1372 w 1371"/>
                <a:gd name="connsiteY0" fmla="*/ 0 h 14630"/>
                <a:gd name="connsiteX1" fmla="*/ 0 w 1371"/>
                <a:gd name="connsiteY1" fmla="*/ 14630 h 14630"/>
                <a:gd name="connsiteX2" fmla="*/ 1372 w 1371"/>
                <a:gd name="connsiteY2" fmla="*/ 0 h 14630"/>
              </a:gdLst>
              <a:ahLst/>
              <a:cxnLst>
                <a:cxn ang="0">
                  <a:pos x="connsiteX0" y="connsiteY0"/>
                </a:cxn>
                <a:cxn ang="0">
                  <a:pos x="connsiteX1" y="connsiteY1"/>
                </a:cxn>
                <a:cxn ang="0">
                  <a:pos x="connsiteX2" y="connsiteY2"/>
                </a:cxn>
              </a:cxnLst>
              <a:rect l="l" t="t" r="r" b="b"/>
              <a:pathLst>
                <a:path w="1371" h="14630">
                  <a:moveTo>
                    <a:pt x="1372" y="0"/>
                  </a:moveTo>
                  <a:cubicBezTo>
                    <a:pt x="686" y="4800"/>
                    <a:pt x="229" y="9830"/>
                    <a:pt x="0" y="14630"/>
                  </a:cubicBezTo>
                  <a:cubicBezTo>
                    <a:pt x="229" y="9601"/>
                    <a:pt x="914" y="4800"/>
                    <a:pt x="1372" y="0"/>
                  </a:cubicBezTo>
                  <a:close/>
                </a:path>
              </a:pathLst>
            </a:custGeom>
            <a:solidFill>
              <a:srgbClr val="FFFFFF"/>
            </a:solidFill>
            <a:ln w="2286" cap="flat">
              <a:noFill/>
              <a:prstDash val="solid"/>
              <a:miter/>
            </a:ln>
          </p:spPr>
          <p:txBody>
            <a:bodyPr rtlCol="0" anchor="ctr"/>
            <a:lstStyle/>
            <a:p>
              <a:endParaRPr lang="en-US"/>
            </a:p>
          </p:txBody>
        </p:sp>
        <p:sp>
          <p:nvSpPr>
            <p:cNvPr id="69" name="Freeform 129">
              <a:extLst>
                <a:ext uri="{FF2B5EF4-FFF2-40B4-BE49-F238E27FC236}">
                  <a16:creationId xmlns:a16="http://schemas.microsoft.com/office/drawing/2014/main" id="{2C7CDE2E-C279-3FFD-2BC1-9A96E409E4CF}"/>
                </a:ext>
              </a:extLst>
            </p:cNvPr>
            <p:cNvSpPr/>
            <p:nvPr/>
          </p:nvSpPr>
          <p:spPr>
            <a:xfrm>
              <a:off x="3501390" y="5671108"/>
              <a:ext cx="2286" cy="25374"/>
            </a:xfrm>
            <a:custGeom>
              <a:avLst/>
              <a:gdLst>
                <a:gd name="connsiteX0" fmla="*/ 2286 w 2286"/>
                <a:gd name="connsiteY0" fmla="*/ 0 h 25374"/>
                <a:gd name="connsiteX1" fmla="*/ 0 w 2286"/>
                <a:gd name="connsiteY1" fmla="*/ 25374 h 25374"/>
                <a:gd name="connsiteX2" fmla="*/ 2286 w 2286"/>
                <a:gd name="connsiteY2" fmla="*/ 0 h 25374"/>
              </a:gdLst>
              <a:ahLst/>
              <a:cxnLst>
                <a:cxn ang="0">
                  <a:pos x="connsiteX0" y="connsiteY0"/>
                </a:cxn>
                <a:cxn ang="0">
                  <a:pos x="connsiteX1" y="connsiteY1"/>
                </a:cxn>
                <a:cxn ang="0">
                  <a:pos x="connsiteX2" y="connsiteY2"/>
                </a:cxn>
              </a:cxnLst>
              <a:rect l="l" t="t" r="r" b="b"/>
              <a:pathLst>
                <a:path w="2286" h="25374">
                  <a:moveTo>
                    <a:pt x="2286" y="0"/>
                  </a:moveTo>
                  <a:cubicBezTo>
                    <a:pt x="1829" y="8458"/>
                    <a:pt x="914" y="16916"/>
                    <a:pt x="0" y="25374"/>
                  </a:cubicBezTo>
                  <a:cubicBezTo>
                    <a:pt x="914" y="16916"/>
                    <a:pt x="1829" y="8458"/>
                    <a:pt x="2286" y="0"/>
                  </a:cubicBezTo>
                  <a:close/>
                </a:path>
              </a:pathLst>
            </a:custGeom>
            <a:solidFill>
              <a:srgbClr val="FFFFFF"/>
            </a:solidFill>
            <a:ln w="2286" cap="flat">
              <a:noFill/>
              <a:prstDash val="solid"/>
              <a:miter/>
            </a:ln>
          </p:spPr>
          <p:txBody>
            <a:bodyPr rtlCol="0" anchor="ctr"/>
            <a:lstStyle/>
            <a:p>
              <a:endParaRPr lang="en-US"/>
            </a:p>
          </p:txBody>
        </p:sp>
        <p:sp>
          <p:nvSpPr>
            <p:cNvPr id="70" name="Freeform 130">
              <a:extLst>
                <a:ext uri="{FF2B5EF4-FFF2-40B4-BE49-F238E27FC236}">
                  <a16:creationId xmlns:a16="http://schemas.microsoft.com/office/drawing/2014/main" id="{57A4C864-05F0-028C-270B-24ADB5A2F3E0}"/>
                </a:ext>
              </a:extLst>
            </p:cNvPr>
            <p:cNvSpPr/>
            <p:nvPr/>
          </p:nvSpPr>
          <p:spPr>
            <a:xfrm>
              <a:off x="3537966" y="5923940"/>
              <a:ext cx="7772" cy="914"/>
            </a:xfrm>
            <a:custGeom>
              <a:avLst/>
              <a:gdLst>
                <a:gd name="connsiteX0" fmla="*/ 7772 w 7772"/>
                <a:gd name="connsiteY0" fmla="*/ 0 h 914"/>
                <a:gd name="connsiteX1" fmla="*/ 0 w 7772"/>
                <a:gd name="connsiteY1" fmla="*/ 915 h 914"/>
                <a:gd name="connsiteX2" fmla="*/ 7772 w 7772"/>
                <a:gd name="connsiteY2" fmla="*/ 0 h 914"/>
              </a:gdLst>
              <a:ahLst/>
              <a:cxnLst>
                <a:cxn ang="0">
                  <a:pos x="connsiteX0" y="connsiteY0"/>
                </a:cxn>
                <a:cxn ang="0">
                  <a:pos x="connsiteX1" y="connsiteY1"/>
                </a:cxn>
                <a:cxn ang="0">
                  <a:pos x="connsiteX2" y="connsiteY2"/>
                </a:cxn>
              </a:cxnLst>
              <a:rect l="l" t="t" r="r" b="b"/>
              <a:pathLst>
                <a:path w="7772" h="914">
                  <a:moveTo>
                    <a:pt x="7772" y="0"/>
                  </a:moveTo>
                  <a:cubicBezTo>
                    <a:pt x="5258" y="229"/>
                    <a:pt x="2515" y="686"/>
                    <a:pt x="0" y="915"/>
                  </a:cubicBezTo>
                  <a:cubicBezTo>
                    <a:pt x="2515" y="686"/>
                    <a:pt x="5258" y="229"/>
                    <a:pt x="7772" y="0"/>
                  </a:cubicBezTo>
                  <a:close/>
                </a:path>
              </a:pathLst>
            </a:custGeom>
            <a:solidFill>
              <a:srgbClr val="FFFFFF"/>
            </a:solidFill>
            <a:ln w="2286" cap="flat">
              <a:noFill/>
              <a:prstDash val="solid"/>
              <a:miter/>
            </a:ln>
          </p:spPr>
          <p:txBody>
            <a:bodyPr rtlCol="0" anchor="ctr"/>
            <a:lstStyle/>
            <a:p>
              <a:endParaRPr lang="en-US"/>
            </a:p>
          </p:txBody>
        </p:sp>
        <p:sp>
          <p:nvSpPr>
            <p:cNvPr id="71" name="Freeform 131">
              <a:extLst>
                <a:ext uri="{FF2B5EF4-FFF2-40B4-BE49-F238E27FC236}">
                  <a16:creationId xmlns:a16="http://schemas.microsoft.com/office/drawing/2014/main" id="{5BE3BB83-BCCA-4B4A-A9DD-C6CB8ED9A351}"/>
                </a:ext>
              </a:extLst>
            </p:cNvPr>
            <p:cNvSpPr/>
            <p:nvPr/>
          </p:nvSpPr>
          <p:spPr>
            <a:xfrm>
              <a:off x="3511677" y="5934227"/>
              <a:ext cx="3429" cy="4114"/>
            </a:xfrm>
            <a:custGeom>
              <a:avLst/>
              <a:gdLst>
                <a:gd name="connsiteX0" fmla="*/ 3429 w 3429"/>
                <a:gd name="connsiteY0" fmla="*/ 0 h 4114"/>
                <a:gd name="connsiteX1" fmla="*/ 0 w 3429"/>
                <a:gd name="connsiteY1" fmla="*/ 4115 h 4114"/>
                <a:gd name="connsiteX2" fmla="*/ 3429 w 3429"/>
                <a:gd name="connsiteY2" fmla="*/ 0 h 4114"/>
              </a:gdLst>
              <a:ahLst/>
              <a:cxnLst>
                <a:cxn ang="0">
                  <a:pos x="connsiteX0" y="connsiteY0"/>
                </a:cxn>
                <a:cxn ang="0">
                  <a:pos x="connsiteX1" y="connsiteY1"/>
                </a:cxn>
                <a:cxn ang="0">
                  <a:pos x="connsiteX2" y="connsiteY2"/>
                </a:cxn>
              </a:cxnLst>
              <a:rect l="l" t="t" r="r" b="b"/>
              <a:pathLst>
                <a:path w="3429" h="4114">
                  <a:moveTo>
                    <a:pt x="3429" y="0"/>
                  </a:moveTo>
                  <a:cubicBezTo>
                    <a:pt x="2057" y="1143"/>
                    <a:pt x="914" y="2515"/>
                    <a:pt x="0" y="4115"/>
                  </a:cubicBezTo>
                  <a:cubicBezTo>
                    <a:pt x="1143" y="2515"/>
                    <a:pt x="2286" y="1143"/>
                    <a:pt x="3429" y="0"/>
                  </a:cubicBezTo>
                  <a:close/>
                </a:path>
              </a:pathLst>
            </a:custGeom>
            <a:solidFill>
              <a:srgbClr val="FFFFFF"/>
            </a:solidFill>
            <a:ln w="2286" cap="flat">
              <a:noFill/>
              <a:prstDash val="solid"/>
              <a:miter/>
            </a:ln>
          </p:spPr>
          <p:txBody>
            <a:bodyPr rtlCol="0" anchor="ctr"/>
            <a:lstStyle/>
            <a:p>
              <a:endParaRPr lang="en-US"/>
            </a:p>
          </p:txBody>
        </p:sp>
        <p:sp>
          <p:nvSpPr>
            <p:cNvPr id="72" name="Freeform 132">
              <a:extLst>
                <a:ext uri="{FF2B5EF4-FFF2-40B4-BE49-F238E27FC236}">
                  <a16:creationId xmlns:a16="http://schemas.microsoft.com/office/drawing/2014/main" id="{3C66BCC8-2ED4-2016-CEC8-8ADA51F041C6}"/>
                </a:ext>
              </a:extLst>
            </p:cNvPr>
            <p:cNvSpPr/>
            <p:nvPr/>
          </p:nvSpPr>
          <p:spPr>
            <a:xfrm>
              <a:off x="2829763" y="6185687"/>
              <a:ext cx="3429" cy="228"/>
            </a:xfrm>
            <a:custGeom>
              <a:avLst/>
              <a:gdLst>
                <a:gd name="connsiteX0" fmla="*/ 3429 w 3429"/>
                <a:gd name="connsiteY0" fmla="*/ 229 h 228"/>
                <a:gd name="connsiteX1" fmla="*/ 0 w 3429"/>
                <a:gd name="connsiteY1" fmla="*/ 0 h 228"/>
                <a:gd name="connsiteX2" fmla="*/ 3429 w 3429"/>
                <a:gd name="connsiteY2" fmla="*/ 229 h 228"/>
              </a:gdLst>
              <a:ahLst/>
              <a:cxnLst>
                <a:cxn ang="0">
                  <a:pos x="connsiteX0" y="connsiteY0"/>
                </a:cxn>
                <a:cxn ang="0">
                  <a:pos x="connsiteX1" y="connsiteY1"/>
                </a:cxn>
                <a:cxn ang="0">
                  <a:pos x="connsiteX2" y="connsiteY2"/>
                </a:cxn>
              </a:cxnLst>
              <a:rect l="l" t="t" r="r" b="b"/>
              <a:pathLst>
                <a:path w="3429" h="228">
                  <a:moveTo>
                    <a:pt x="3429" y="229"/>
                  </a:moveTo>
                  <a:cubicBezTo>
                    <a:pt x="2286" y="229"/>
                    <a:pt x="1143" y="0"/>
                    <a:pt x="0" y="0"/>
                  </a:cubicBezTo>
                  <a:cubicBezTo>
                    <a:pt x="1143" y="0"/>
                    <a:pt x="2286" y="229"/>
                    <a:pt x="3429" y="229"/>
                  </a:cubicBezTo>
                  <a:close/>
                </a:path>
              </a:pathLst>
            </a:custGeom>
            <a:solidFill>
              <a:srgbClr val="FFFFFF"/>
            </a:solidFill>
            <a:ln w="2286" cap="flat">
              <a:noFill/>
              <a:prstDash val="solid"/>
              <a:miter/>
            </a:ln>
          </p:spPr>
          <p:txBody>
            <a:bodyPr rtlCol="0" anchor="ctr"/>
            <a:lstStyle/>
            <a:p>
              <a:endParaRPr lang="en-US"/>
            </a:p>
          </p:txBody>
        </p:sp>
        <p:sp>
          <p:nvSpPr>
            <p:cNvPr id="73" name="Freeform 133">
              <a:extLst>
                <a:ext uri="{FF2B5EF4-FFF2-40B4-BE49-F238E27FC236}">
                  <a16:creationId xmlns:a16="http://schemas.microsoft.com/office/drawing/2014/main" id="{7EBBBDEF-DAC3-D3E4-9135-F9E3A1EC5AA5}"/>
                </a:ext>
              </a:extLst>
            </p:cNvPr>
            <p:cNvSpPr/>
            <p:nvPr/>
          </p:nvSpPr>
          <p:spPr>
            <a:xfrm>
              <a:off x="3765880" y="5762777"/>
              <a:ext cx="2971" cy="8001"/>
            </a:xfrm>
            <a:custGeom>
              <a:avLst/>
              <a:gdLst>
                <a:gd name="connsiteX0" fmla="*/ 0 w 2971"/>
                <a:gd name="connsiteY0" fmla="*/ 0 h 8001"/>
                <a:gd name="connsiteX1" fmla="*/ 2972 w 2971"/>
                <a:gd name="connsiteY1" fmla="*/ 8001 h 8001"/>
                <a:gd name="connsiteX2" fmla="*/ 0 w 2971"/>
                <a:gd name="connsiteY2" fmla="*/ 0 h 8001"/>
              </a:gdLst>
              <a:ahLst/>
              <a:cxnLst>
                <a:cxn ang="0">
                  <a:pos x="connsiteX0" y="connsiteY0"/>
                </a:cxn>
                <a:cxn ang="0">
                  <a:pos x="connsiteX1" y="connsiteY1"/>
                </a:cxn>
                <a:cxn ang="0">
                  <a:pos x="connsiteX2" y="connsiteY2"/>
                </a:cxn>
              </a:cxnLst>
              <a:rect l="l" t="t" r="r" b="b"/>
              <a:pathLst>
                <a:path w="2971" h="8001">
                  <a:moveTo>
                    <a:pt x="0" y="0"/>
                  </a:moveTo>
                  <a:cubicBezTo>
                    <a:pt x="1143" y="2515"/>
                    <a:pt x="2057" y="5258"/>
                    <a:pt x="2972" y="8001"/>
                  </a:cubicBezTo>
                  <a:cubicBezTo>
                    <a:pt x="2057" y="5258"/>
                    <a:pt x="1143" y="2744"/>
                    <a:pt x="0" y="0"/>
                  </a:cubicBezTo>
                  <a:close/>
                </a:path>
              </a:pathLst>
            </a:custGeom>
            <a:solidFill>
              <a:srgbClr val="FFFFFF"/>
            </a:solidFill>
            <a:ln w="2286" cap="flat">
              <a:noFill/>
              <a:prstDash val="solid"/>
              <a:miter/>
            </a:ln>
          </p:spPr>
          <p:txBody>
            <a:bodyPr rtlCol="0" anchor="ctr"/>
            <a:lstStyle/>
            <a:p>
              <a:endParaRPr lang="en-US"/>
            </a:p>
          </p:txBody>
        </p:sp>
        <p:sp>
          <p:nvSpPr>
            <p:cNvPr id="74" name="Freeform 134">
              <a:extLst>
                <a:ext uri="{FF2B5EF4-FFF2-40B4-BE49-F238E27FC236}">
                  <a16:creationId xmlns:a16="http://schemas.microsoft.com/office/drawing/2014/main" id="{F54388A3-77E2-6D9F-CA38-263B78F50311}"/>
                </a:ext>
              </a:extLst>
            </p:cNvPr>
            <p:cNvSpPr/>
            <p:nvPr/>
          </p:nvSpPr>
          <p:spPr>
            <a:xfrm>
              <a:off x="3762451" y="5755462"/>
              <a:ext cx="3429" cy="7543"/>
            </a:xfrm>
            <a:custGeom>
              <a:avLst/>
              <a:gdLst>
                <a:gd name="connsiteX0" fmla="*/ 0 w 3429"/>
                <a:gd name="connsiteY0" fmla="*/ 0 h 7543"/>
                <a:gd name="connsiteX1" fmla="*/ 3429 w 3429"/>
                <a:gd name="connsiteY1" fmla="*/ 7544 h 7543"/>
                <a:gd name="connsiteX2" fmla="*/ 0 w 3429"/>
                <a:gd name="connsiteY2" fmla="*/ 0 h 7543"/>
              </a:gdLst>
              <a:ahLst/>
              <a:cxnLst>
                <a:cxn ang="0">
                  <a:pos x="connsiteX0" y="connsiteY0"/>
                </a:cxn>
                <a:cxn ang="0">
                  <a:pos x="connsiteX1" y="connsiteY1"/>
                </a:cxn>
                <a:cxn ang="0">
                  <a:pos x="connsiteX2" y="connsiteY2"/>
                </a:cxn>
              </a:cxnLst>
              <a:rect l="l" t="t" r="r" b="b"/>
              <a:pathLst>
                <a:path w="3429" h="7543">
                  <a:moveTo>
                    <a:pt x="0" y="0"/>
                  </a:moveTo>
                  <a:cubicBezTo>
                    <a:pt x="1143" y="2515"/>
                    <a:pt x="2286" y="5029"/>
                    <a:pt x="3429" y="7544"/>
                  </a:cubicBezTo>
                  <a:cubicBezTo>
                    <a:pt x="2286" y="4801"/>
                    <a:pt x="1143" y="2286"/>
                    <a:pt x="0" y="0"/>
                  </a:cubicBezTo>
                  <a:close/>
                </a:path>
              </a:pathLst>
            </a:custGeom>
            <a:solidFill>
              <a:srgbClr val="FFFFFF"/>
            </a:solidFill>
            <a:ln w="2286" cap="flat">
              <a:noFill/>
              <a:prstDash val="solid"/>
              <a:miter/>
            </a:ln>
          </p:spPr>
          <p:txBody>
            <a:bodyPr rtlCol="0" anchor="ctr"/>
            <a:lstStyle/>
            <a:p>
              <a:endParaRPr lang="en-US"/>
            </a:p>
          </p:txBody>
        </p:sp>
        <p:sp>
          <p:nvSpPr>
            <p:cNvPr id="75" name="Freeform 135">
              <a:extLst>
                <a:ext uri="{FF2B5EF4-FFF2-40B4-BE49-F238E27FC236}">
                  <a16:creationId xmlns:a16="http://schemas.microsoft.com/office/drawing/2014/main" id="{E07A4810-0DF6-776F-3A34-7AE6E0C3FFCB}"/>
                </a:ext>
              </a:extLst>
            </p:cNvPr>
            <p:cNvSpPr/>
            <p:nvPr/>
          </p:nvSpPr>
          <p:spPr>
            <a:xfrm>
              <a:off x="3769995" y="5775121"/>
              <a:ext cx="3657" cy="18059"/>
            </a:xfrm>
            <a:custGeom>
              <a:avLst/>
              <a:gdLst>
                <a:gd name="connsiteX0" fmla="*/ 0 w 3657"/>
                <a:gd name="connsiteY0" fmla="*/ 0 h 18059"/>
                <a:gd name="connsiteX1" fmla="*/ 3658 w 3657"/>
                <a:gd name="connsiteY1" fmla="*/ 18059 h 18059"/>
                <a:gd name="connsiteX2" fmla="*/ 0 w 3657"/>
                <a:gd name="connsiteY2" fmla="*/ 0 h 18059"/>
              </a:gdLst>
              <a:ahLst/>
              <a:cxnLst>
                <a:cxn ang="0">
                  <a:pos x="connsiteX0" y="connsiteY0"/>
                </a:cxn>
                <a:cxn ang="0">
                  <a:pos x="connsiteX1" y="connsiteY1"/>
                </a:cxn>
                <a:cxn ang="0">
                  <a:pos x="connsiteX2" y="connsiteY2"/>
                </a:cxn>
              </a:cxnLst>
              <a:rect l="l" t="t" r="r" b="b"/>
              <a:pathLst>
                <a:path w="3657" h="18059">
                  <a:moveTo>
                    <a:pt x="0" y="0"/>
                  </a:moveTo>
                  <a:cubicBezTo>
                    <a:pt x="1600" y="5715"/>
                    <a:pt x="2972" y="11658"/>
                    <a:pt x="3658" y="18059"/>
                  </a:cubicBezTo>
                  <a:cubicBezTo>
                    <a:pt x="2972" y="11658"/>
                    <a:pt x="1600" y="5715"/>
                    <a:pt x="0" y="0"/>
                  </a:cubicBezTo>
                  <a:close/>
                </a:path>
              </a:pathLst>
            </a:custGeom>
            <a:solidFill>
              <a:srgbClr val="FFFFFF"/>
            </a:solidFill>
            <a:ln w="2286" cap="flat">
              <a:noFill/>
              <a:prstDash val="solid"/>
              <a:miter/>
            </a:ln>
          </p:spPr>
          <p:txBody>
            <a:bodyPr rtlCol="0" anchor="ctr"/>
            <a:lstStyle/>
            <a:p>
              <a:endParaRPr lang="en-US"/>
            </a:p>
          </p:txBody>
        </p:sp>
        <p:sp>
          <p:nvSpPr>
            <p:cNvPr id="76" name="Freeform 136">
              <a:extLst>
                <a:ext uri="{FF2B5EF4-FFF2-40B4-BE49-F238E27FC236}">
                  <a16:creationId xmlns:a16="http://schemas.microsoft.com/office/drawing/2014/main" id="{4653A59C-9F20-F9C8-0A7A-74566F2970D5}"/>
                </a:ext>
              </a:extLst>
            </p:cNvPr>
            <p:cNvSpPr/>
            <p:nvPr/>
          </p:nvSpPr>
          <p:spPr>
            <a:xfrm>
              <a:off x="3497732" y="6038469"/>
              <a:ext cx="2286" cy="23088"/>
            </a:xfrm>
            <a:custGeom>
              <a:avLst/>
              <a:gdLst>
                <a:gd name="connsiteX0" fmla="*/ 2286 w 2286"/>
                <a:gd name="connsiteY0" fmla="*/ 0 h 23088"/>
                <a:gd name="connsiteX1" fmla="*/ 0 w 2286"/>
                <a:gd name="connsiteY1" fmla="*/ 23089 h 23088"/>
                <a:gd name="connsiteX2" fmla="*/ 2286 w 2286"/>
                <a:gd name="connsiteY2" fmla="*/ 0 h 23088"/>
              </a:gdLst>
              <a:ahLst/>
              <a:cxnLst>
                <a:cxn ang="0">
                  <a:pos x="connsiteX0" y="connsiteY0"/>
                </a:cxn>
                <a:cxn ang="0">
                  <a:pos x="connsiteX1" y="connsiteY1"/>
                </a:cxn>
                <a:cxn ang="0">
                  <a:pos x="connsiteX2" y="connsiteY2"/>
                </a:cxn>
              </a:cxnLst>
              <a:rect l="l" t="t" r="r" b="b"/>
              <a:pathLst>
                <a:path w="2286" h="23088">
                  <a:moveTo>
                    <a:pt x="2286" y="0"/>
                  </a:moveTo>
                  <a:cubicBezTo>
                    <a:pt x="1829" y="7772"/>
                    <a:pt x="1143" y="15316"/>
                    <a:pt x="0" y="23089"/>
                  </a:cubicBezTo>
                  <a:cubicBezTo>
                    <a:pt x="1143" y="15316"/>
                    <a:pt x="1829" y="7772"/>
                    <a:pt x="2286" y="0"/>
                  </a:cubicBezTo>
                  <a:close/>
                </a:path>
              </a:pathLst>
            </a:custGeom>
            <a:solidFill>
              <a:srgbClr val="FFFFFF"/>
            </a:solidFill>
            <a:ln w="2286" cap="flat">
              <a:noFill/>
              <a:prstDash val="solid"/>
              <a:miter/>
            </a:ln>
          </p:spPr>
          <p:txBody>
            <a:bodyPr rtlCol="0" anchor="ctr"/>
            <a:lstStyle/>
            <a:p>
              <a:endParaRPr lang="en-US"/>
            </a:p>
          </p:txBody>
        </p:sp>
        <p:sp>
          <p:nvSpPr>
            <p:cNvPr id="77" name="Freeform 137">
              <a:extLst>
                <a:ext uri="{FF2B5EF4-FFF2-40B4-BE49-F238E27FC236}">
                  <a16:creationId xmlns:a16="http://schemas.microsoft.com/office/drawing/2014/main" id="{421FF5AB-100C-FA23-9991-EA7CCFB4908D}"/>
                </a:ext>
              </a:extLst>
            </p:cNvPr>
            <p:cNvSpPr/>
            <p:nvPr/>
          </p:nvSpPr>
          <p:spPr>
            <a:xfrm>
              <a:off x="2757068" y="6025210"/>
              <a:ext cx="228" cy="11658"/>
            </a:xfrm>
            <a:custGeom>
              <a:avLst/>
              <a:gdLst>
                <a:gd name="connsiteX0" fmla="*/ 229 w 228"/>
                <a:gd name="connsiteY0" fmla="*/ 11659 h 11658"/>
                <a:gd name="connsiteX1" fmla="*/ 0 w 228"/>
                <a:gd name="connsiteY1" fmla="*/ 0 h 11658"/>
                <a:gd name="connsiteX2" fmla="*/ 229 w 228"/>
                <a:gd name="connsiteY2" fmla="*/ 11659 h 11658"/>
              </a:gdLst>
              <a:ahLst/>
              <a:cxnLst>
                <a:cxn ang="0">
                  <a:pos x="connsiteX0" y="connsiteY0"/>
                </a:cxn>
                <a:cxn ang="0">
                  <a:pos x="connsiteX1" y="connsiteY1"/>
                </a:cxn>
                <a:cxn ang="0">
                  <a:pos x="connsiteX2" y="connsiteY2"/>
                </a:cxn>
              </a:cxnLst>
              <a:rect l="l" t="t" r="r" b="b"/>
              <a:pathLst>
                <a:path w="228" h="11658">
                  <a:moveTo>
                    <a:pt x="229" y="11659"/>
                  </a:moveTo>
                  <a:cubicBezTo>
                    <a:pt x="229" y="7773"/>
                    <a:pt x="229" y="3886"/>
                    <a:pt x="0" y="0"/>
                  </a:cubicBezTo>
                  <a:cubicBezTo>
                    <a:pt x="229" y="3886"/>
                    <a:pt x="229" y="7773"/>
                    <a:pt x="229" y="11659"/>
                  </a:cubicBezTo>
                  <a:close/>
                </a:path>
              </a:pathLst>
            </a:custGeom>
            <a:solidFill>
              <a:srgbClr val="FFFFFF"/>
            </a:solidFill>
            <a:ln w="2286" cap="flat">
              <a:noFill/>
              <a:prstDash val="solid"/>
              <a:miter/>
            </a:ln>
          </p:spPr>
          <p:txBody>
            <a:bodyPr rtlCol="0" anchor="ctr"/>
            <a:lstStyle/>
            <a:p>
              <a:endParaRPr lang="en-US"/>
            </a:p>
          </p:txBody>
        </p:sp>
        <p:sp>
          <p:nvSpPr>
            <p:cNvPr id="78" name="Freeform 138">
              <a:extLst>
                <a:ext uri="{FF2B5EF4-FFF2-40B4-BE49-F238E27FC236}">
                  <a16:creationId xmlns:a16="http://schemas.microsoft.com/office/drawing/2014/main" id="{2444E6F6-9C05-8B1C-E332-CB922C3D785F}"/>
                </a:ext>
              </a:extLst>
            </p:cNvPr>
            <p:cNvSpPr/>
            <p:nvPr/>
          </p:nvSpPr>
          <p:spPr>
            <a:xfrm>
              <a:off x="2863824" y="6187516"/>
              <a:ext cx="8915" cy="228"/>
            </a:xfrm>
            <a:custGeom>
              <a:avLst/>
              <a:gdLst>
                <a:gd name="connsiteX0" fmla="*/ 8915 w 8915"/>
                <a:gd name="connsiteY0" fmla="*/ 229 h 228"/>
                <a:gd name="connsiteX1" fmla="*/ 0 w 8915"/>
                <a:gd name="connsiteY1" fmla="*/ 0 h 228"/>
                <a:gd name="connsiteX2" fmla="*/ 8915 w 8915"/>
                <a:gd name="connsiteY2" fmla="*/ 229 h 228"/>
              </a:gdLst>
              <a:ahLst/>
              <a:cxnLst>
                <a:cxn ang="0">
                  <a:pos x="connsiteX0" y="connsiteY0"/>
                </a:cxn>
                <a:cxn ang="0">
                  <a:pos x="connsiteX1" y="connsiteY1"/>
                </a:cxn>
                <a:cxn ang="0">
                  <a:pos x="connsiteX2" y="connsiteY2"/>
                </a:cxn>
              </a:cxnLst>
              <a:rect l="l" t="t" r="r" b="b"/>
              <a:pathLst>
                <a:path w="8915" h="228">
                  <a:moveTo>
                    <a:pt x="8915" y="229"/>
                  </a:moveTo>
                  <a:cubicBezTo>
                    <a:pt x="5944" y="229"/>
                    <a:pt x="2972" y="0"/>
                    <a:pt x="0" y="0"/>
                  </a:cubicBezTo>
                  <a:cubicBezTo>
                    <a:pt x="2972" y="0"/>
                    <a:pt x="5944" y="0"/>
                    <a:pt x="8915" y="229"/>
                  </a:cubicBezTo>
                  <a:close/>
                </a:path>
              </a:pathLst>
            </a:custGeom>
            <a:solidFill>
              <a:srgbClr val="FFFFFF"/>
            </a:solidFill>
            <a:ln w="2286" cap="flat">
              <a:noFill/>
              <a:prstDash val="solid"/>
              <a:miter/>
            </a:ln>
          </p:spPr>
          <p:txBody>
            <a:bodyPr rtlCol="0" anchor="ctr"/>
            <a:lstStyle/>
            <a:p>
              <a:endParaRPr lang="en-US"/>
            </a:p>
          </p:txBody>
        </p:sp>
        <p:sp>
          <p:nvSpPr>
            <p:cNvPr id="79" name="Freeform 139">
              <a:extLst>
                <a:ext uri="{FF2B5EF4-FFF2-40B4-BE49-F238E27FC236}">
                  <a16:creationId xmlns:a16="http://schemas.microsoft.com/office/drawing/2014/main" id="{68360961-E8E6-6C0A-BEC9-E69149870FC2}"/>
                </a:ext>
              </a:extLst>
            </p:cNvPr>
            <p:cNvSpPr/>
            <p:nvPr/>
          </p:nvSpPr>
          <p:spPr>
            <a:xfrm>
              <a:off x="3057448" y="6189573"/>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80" name="Freeform 140">
              <a:extLst>
                <a:ext uri="{FF2B5EF4-FFF2-40B4-BE49-F238E27FC236}">
                  <a16:creationId xmlns:a16="http://schemas.microsoft.com/office/drawing/2014/main" id="{4EE91473-2480-DED7-D6BE-444536BB5C09}"/>
                </a:ext>
              </a:extLst>
            </p:cNvPr>
            <p:cNvSpPr/>
            <p:nvPr/>
          </p:nvSpPr>
          <p:spPr>
            <a:xfrm>
              <a:off x="3097682" y="6189573"/>
              <a:ext cx="6629" cy="2286"/>
            </a:xfrm>
            <a:custGeom>
              <a:avLst/>
              <a:gdLst>
                <a:gd name="connsiteX0" fmla="*/ 6629 w 6629"/>
                <a:gd name="connsiteY0" fmla="*/ 0 h 2286"/>
                <a:gd name="connsiteX1" fmla="*/ 0 w 6629"/>
                <a:gd name="connsiteY1" fmla="*/ 0 h 2286"/>
                <a:gd name="connsiteX2" fmla="*/ 6629 w 6629"/>
                <a:gd name="connsiteY2" fmla="*/ 0 h 2286"/>
              </a:gdLst>
              <a:ahLst/>
              <a:cxnLst>
                <a:cxn ang="0">
                  <a:pos x="connsiteX0" y="connsiteY0"/>
                </a:cxn>
                <a:cxn ang="0">
                  <a:pos x="connsiteX1" y="connsiteY1"/>
                </a:cxn>
                <a:cxn ang="0">
                  <a:pos x="connsiteX2" y="connsiteY2"/>
                </a:cxn>
              </a:cxnLst>
              <a:rect l="l" t="t" r="r" b="b"/>
              <a:pathLst>
                <a:path w="6629" h="2286">
                  <a:moveTo>
                    <a:pt x="6629" y="0"/>
                  </a:moveTo>
                  <a:cubicBezTo>
                    <a:pt x="4343" y="0"/>
                    <a:pt x="2057" y="0"/>
                    <a:pt x="0" y="0"/>
                  </a:cubicBezTo>
                  <a:cubicBezTo>
                    <a:pt x="2057" y="0"/>
                    <a:pt x="4343" y="0"/>
                    <a:pt x="6629" y="0"/>
                  </a:cubicBezTo>
                  <a:close/>
                </a:path>
              </a:pathLst>
            </a:custGeom>
            <a:solidFill>
              <a:srgbClr val="FFFFFF"/>
            </a:solidFill>
            <a:ln w="2286" cap="flat">
              <a:noFill/>
              <a:prstDash val="solid"/>
              <a:miter/>
            </a:ln>
          </p:spPr>
          <p:txBody>
            <a:bodyPr rtlCol="0" anchor="ctr"/>
            <a:lstStyle/>
            <a:p>
              <a:endParaRPr lang="en-US"/>
            </a:p>
          </p:txBody>
        </p:sp>
        <p:sp>
          <p:nvSpPr>
            <p:cNvPr id="81" name="Freeform 141">
              <a:extLst>
                <a:ext uri="{FF2B5EF4-FFF2-40B4-BE49-F238E27FC236}">
                  <a16:creationId xmlns:a16="http://schemas.microsoft.com/office/drawing/2014/main" id="{BA3E9D3D-F25A-C223-3564-B268D30FB991}"/>
                </a:ext>
              </a:extLst>
            </p:cNvPr>
            <p:cNvSpPr/>
            <p:nvPr/>
          </p:nvSpPr>
          <p:spPr>
            <a:xfrm>
              <a:off x="2836849" y="6186144"/>
              <a:ext cx="7086" cy="457"/>
            </a:xfrm>
            <a:custGeom>
              <a:avLst/>
              <a:gdLst>
                <a:gd name="connsiteX0" fmla="*/ 7087 w 7086"/>
                <a:gd name="connsiteY0" fmla="*/ 457 h 457"/>
                <a:gd name="connsiteX1" fmla="*/ 0 w 7086"/>
                <a:gd name="connsiteY1" fmla="*/ 0 h 457"/>
                <a:gd name="connsiteX2" fmla="*/ 7087 w 7086"/>
                <a:gd name="connsiteY2" fmla="*/ 457 h 457"/>
              </a:gdLst>
              <a:ahLst/>
              <a:cxnLst>
                <a:cxn ang="0">
                  <a:pos x="connsiteX0" y="connsiteY0"/>
                </a:cxn>
                <a:cxn ang="0">
                  <a:pos x="connsiteX1" y="connsiteY1"/>
                </a:cxn>
                <a:cxn ang="0">
                  <a:pos x="connsiteX2" y="connsiteY2"/>
                </a:cxn>
              </a:cxnLst>
              <a:rect l="l" t="t" r="r" b="b"/>
              <a:pathLst>
                <a:path w="7086" h="457">
                  <a:moveTo>
                    <a:pt x="7087" y="457"/>
                  </a:moveTo>
                  <a:cubicBezTo>
                    <a:pt x="4572" y="228"/>
                    <a:pt x="2286" y="228"/>
                    <a:pt x="0" y="0"/>
                  </a:cubicBezTo>
                  <a:cubicBezTo>
                    <a:pt x="2057" y="228"/>
                    <a:pt x="4572" y="228"/>
                    <a:pt x="7087" y="457"/>
                  </a:cubicBezTo>
                  <a:close/>
                </a:path>
              </a:pathLst>
            </a:custGeom>
            <a:solidFill>
              <a:srgbClr val="FFFFFF"/>
            </a:solidFill>
            <a:ln w="2286" cap="flat">
              <a:noFill/>
              <a:prstDash val="solid"/>
              <a:miter/>
            </a:ln>
          </p:spPr>
          <p:txBody>
            <a:bodyPr rtlCol="0" anchor="ctr"/>
            <a:lstStyle/>
            <a:p>
              <a:endParaRPr lang="en-US"/>
            </a:p>
          </p:txBody>
        </p:sp>
        <p:sp>
          <p:nvSpPr>
            <p:cNvPr id="82" name="Freeform 142">
              <a:extLst>
                <a:ext uri="{FF2B5EF4-FFF2-40B4-BE49-F238E27FC236}">
                  <a16:creationId xmlns:a16="http://schemas.microsoft.com/office/drawing/2014/main" id="{AD511949-2B66-5BF8-BCEB-BAE6AEB7ED27}"/>
                </a:ext>
              </a:extLst>
            </p:cNvPr>
            <p:cNvSpPr/>
            <p:nvPr/>
          </p:nvSpPr>
          <p:spPr>
            <a:xfrm>
              <a:off x="2843936" y="6186373"/>
              <a:ext cx="3886" cy="228"/>
            </a:xfrm>
            <a:custGeom>
              <a:avLst/>
              <a:gdLst>
                <a:gd name="connsiteX0" fmla="*/ 3886 w 3886"/>
                <a:gd name="connsiteY0" fmla="*/ 229 h 228"/>
                <a:gd name="connsiteX1" fmla="*/ 0 w 3886"/>
                <a:gd name="connsiteY1" fmla="*/ 0 h 228"/>
                <a:gd name="connsiteX2" fmla="*/ 3886 w 3886"/>
                <a:gd name="connsiteY2" fmla="*/ 229 h 228"/>
              </a:gdLst>
              <a:ahLst/>
              <a:cxnLst>
                <a:cxn ang="0">
                  <a:pos x="connsiteX0" y="connsiteY0"/>
                </a:cxn>
                <a:cxn ang="0">
                  <a:pos x="connsiteX1" y="connsiteY1"/>
                </a:cxn>
                <a:cxn ang="0">
                  <a:pos x="connsiteX2" y="connsiteY2"/>
                </a:cxn>
              </a:cxnLst>
              <a:rect l="l" t="t" r="r" b="b"/>
              <a:pathLst>
                <a:path w="3886" h="228">
                  <a:moveTo>
                    <a:pt x="3886" y="229"/>
                  </a:moveTo>
                  <a:cubicBezTo>
                    <a:pt x="2515" y="229"/>
                    <a:pt x="1143" y="0"/>
                    <a:pt x="0" y="0"/>
                  </a:cubicBezTo>
                  <a:cubicBezTo>
                    <a:pt x="1143" y="229"/>
                    <a:pt x="2515" y="229"/>
                    <a:pt x="3886" y="229"/>
                  </a:cubicBezTo>
                  <a:close/>
                </a:path>
              </a:pathLst>
            </a:custGeom>
            <a:solidFill>
              <a:srgbClr val="FFFFFF"/>
            </a:solidFill>
            <a:ln w="2286" cap="flat">
              <a:noFill/>
              <a:prstDash val="solid"/>
              <a:miter/>
            </a:ln>
          </p:spPr>
          <p:txBody>
            <a:bodyPr rtlCol="0" anchor="ctr"/>
            <a:lstStyle/>
            <a:p>
              <a:endParaRPr lang="en-US"/>
            </a:p>
          </p:txBody>
        </p:sp>
        <p:sp>
          <p:nvSpPr>
            <p:cNvPr id="83" name="Freeform 143">
              <a:extLst>
                <a:ext uri="{FF2B5EF4-FFF2-40B4-BE49-F238E27FC236}">
                  <a16:creationId xmlns:a16="http://schemas.microsoft.com/office/drawing/2014/main" id="{9E7EB7EA-CAA9-F252-AA57-0E7869CBF051}"/>
                </a:ext>
              </a:extLst>
            </p:cNvPr>
            <p:cNvSpPr/>
            <p:nvPr/>
          </p:nvSpPr>
          <p:spPr>
            <a:xfrm>
              <a:off x="3285820" y="6187973"/>
              <a:ext cx="11658" cy="228"/>
            </a:xfrm>
            <a:custGeom>
              <a:avLst/>
              <a:gdLst>
                <a:gd name="connsiteX0" fmla="*/ 11659 w 11658"/>
                <a:gd name="connsiteY0" fmla="*/ 0 h 228"/>
                <a:gd name="connsiteX1" fmla="*/ 0 w 11658"/>
                <a:gd name="connsiteY1" fmla="*/ 229 h 228"/>
                <a:gd name="connsiteX2" fmla="*/ 11659 w 11658"/>
                <a:gd name="connsiteY2" fmla="*/ 0 h 228"/>
              </a:gdLst>
              <a:ahLst/>
              <a:cxnLst>
                <a:cxn ang="0">
                  <a:pos x="connsiteX0" y="connsiteY0"/>
                </a:cxn>
                <a:cxn ang="0">
                  <a:pos x="connsiteX1" y="connsiteY1"/>
                </a:cxn>
                <a:cxn ang="0">
                  <a:pos x="connsiteX2" y="connsiteY2"/>
                </a:cxn>
              </a:cxnLst>
              <a:rect l="l" t="t" r="r" b="b"/>
              <a:pathLst>
                <a:path w="11658" h="228">
                  <a:moveTo>
                    <a:pt x="11659" y="0"/>
                  </a:moveTo>
                  <a:cubicBezTo>
                    <a:pt x="7772" y="0"/>
                    <a:pt x="3886" y="0"/>
                    <a:pt x="0" y="229"/>
                  </a:cubicBezTo>
                  <a:cubicBezTo>
                    <a:pt x="3886" y="229"/>
                    <a:pt x="7772" y="0"/>
                    <a:pt x="11659" y="0"/>
                  </a:cubicBezTo>
                  <a:close/>
                </a:path>
              </a:pathLst>
            </a:custGeom>
            <a:solidFill>
              <a:srgbClr val="FFFFFF"/>
            </a:solidFill>
            <a:ln w="2286" cap="flat">
              <a:noFill/>
              <a:prstDash val="solid"/>
              <a:miter/>
            </a:ln>
          </p:spPr>
          <p:txBody>
            <a:bodyPr rtlCol="0" anchor="ctr"/>
            <a:lstStyle/>
            <a:p>
              <a:endParaRPr lang="en-US"/>
            </a:p>
          </p:txBody>
        </p:sp>
        <p:sp>
          <p:nvSpPr>
            <p:cNvPr id="84" name="Freeform 144">
              <a:extLst>
                <a:ext uri="{FF2B5EF4-FFF2-40B4-BE49-F238E27FC236}">
                  <a16:creationId xmlns:a16="http://schemas.microsoft.com/office/drawing/2014/main" id="{926C2711-EA22-7171-0C33-BFBC7122900F}"/>
                </a:ext>
              </a:extLst>
            </p:cNvPr>
            <p:cNvSpPr/>
            <p:nvPr/>
          </p:nvSpPr>
          <p:spPr>
            <a:xfrm>
              <a:off x="3461842" y="5510631"/>
              <a:ext cx="15773" cy="7772"/>
            </a:xfrm>
            <a:custGeom>
              <a:avLst/>
              <a:gdLst>
                <a:gd name="connsiteX0" fmla="*/ 0 w 15773"/>
                <a:gd name="connsiteY0" fmla="*/ 0 h 7772"/>
                <a:gd name="connsiteX1" fmla="*/ 15773 w 15773"/>
                <a:gd name="connsiteY1" fmla="*/ 7772 h 7772"/>
                <a:gd name="connsiteX2" fmla="*/ 0 w 15773"/>
                <a:gd name="connsiteY2" fmla="*/ 0 h 7772"/>
              </a:gdLst>
              <a:ahLst/>
              <a:cxnLst>
                <a:cxn ang="0">
                  <a:pos x="connsiteX0" y="connsiteY0"/>
                </a:cxn>
                <a:cxn ang="0">
                  <a:pos x="connsiteX1" y="connsiteY1"/>
                </a:cxn>
                <a:cxn ang="0">
                  <a:pos x="connsiteX2" y="connsiteY2"/>
                </a:cxn>
              </a:cxnLst>
              <a:rect l="l" t="t" r="r" b="b"/>
              <a:pathLst>
                <a:path w="15773" h="7772">
                  <a:moveTo>
                    <a:pt x="0" y="0"/>
                  </a:moveTo>
                  <a:cubicBezTo>
                    <a:pt x="5944" y="2057"/>
                    <a:pt x="11201" y="4800"/>
                    <a:pt x="15773" y="7772"/>
                  </a:cubicBezTo>
                  <a:cubicBezTo>
                    <a:pt x="11201" y="4800"/>
                    <a:pt x="5944" y="2057"/>
                    <a:pt x="0" y="0"/>
                  </a:cubicBezTo>
                  <a:close/>
                </a:path>
              </a:pathLst>
            </a:custGeom>
            <a:solidFill>
              <a:srgbClr val="FFFFFF"/>
            </a:solidFill>
            <a:ln w="2286" cap="flat">
              <a:noFill/>
              <a:prstDash val="solid"/>
              <a:miter/>
            </a:ln>
          </p:spPr>
          <p:txBody>
            <a:bodyPr rtlCol="0" anchor="ctr"/>
            <a:lstStyle/>
            <a:p>
              <a:endParaRPr lang="en-US"/>
            </a:p>
          </p:txBody>
        </p:sp>
        <p:sp>
          <p:nvSpPr>
            <p:cNvPr id="85" name="Freeform 145">
              <a:extLst>
                <a:ext uri="{FF2B5EF4-FFF2-40B4-BE49-F238E27FC236}">
                  <a16:creationId xmlns:a16="http://schemas.microsoft.com/office/drawing/2014/main" id="{86771D97-3B16-B385-9293-5F09919785EA}"/>
                </a:ext>
              </a:extLst>
            </p:cNvPr>
            <p:cNvSpPr/>
            <p:nvPr/>
          </p:nvSpPr>
          <p:spPr>
            <a:xfrm>
              <a:off x="3484245" y="6122365"/>
              <a:ext cx="2971" cy="15087"/>
            </a:xfrm>
            <a:custGeom>
              <a:avLst/>
              <a:gdLst>
                <a:gd name="connsiteX0" fmla="*/ 2972 w 2971"/>
                <a:gd name="connsiteY0" fmla="*/ 0 h 15087"/>
                <a:gd name="connsiteX1" fmla="*/ 0 w 2971"/>
                <a:gd name="connsiteY1" fmla="*/ 15088 h 15087"/>
                <a:gd name="connsiteX2" fmla="*/ 2972 w 2971"/>
                <a:gd name="connsiteY2" fmla="*/ 0 h 15087"/>
              </a:gdLst>
              <a:ahLst/>
              <a:cxnLst>
                <a:cxn ang="0">
                  <a:pos x="connsiteX0" y="connsiteY0"/>
                </a:cxn>
                <a:cxn ang="0">
                  <a:pos x="connsiteX1" y="connsiteY1"/>
                </a:cxn>
                <a:cxn ang="0">
                  <a:pos x="connsiteX2" y="connsiteY2"/>
                </a:cxn>
              </a:cxnLst>
              <a:rect l="l" t="t" r="r" b="b"/>
              <a:pathLst>
                <a:path w="2971" h="15087">
                  <a:moveTo>
                    <a:pt x="2972" y="0"/>
                  </a:moveTo>
                  <a:cubicBezTo>
                    <a:pt x="2057" y="5029"/>
                    <a:pt x="914" y="10059"/>
                    <a:pt x="0" y="15088"/>
                  </a:cubicBezTo>
                  <a:cubicBezTo>
                    <a:pt x="1143" y="10059"/>
                    <a:pt x="2057" y="5029"/>
                    <a:pt x="2972" y="0"/>
                  </a:cubicBezTo>
                  <a:close/>
                </a:path>
              </a:pathLst>
            </a:custGeom>
            <a:solidFill>
              <a:srgbClr val="FFFFFF"/>
            </a:solidFill>
            <a:ln w="2286" cap="flat">
              <a:noFill/>
              <a:prstDash val="solid"/>
              <a:miter/>
            </a:ln>
          </p:spPr>
          <p:txBody>
            <a:bodyPr rtlCol="0" anchor="ctr"/>
            <a:lstStyle/>
            <a:p>
              <a:endParaRPr lang="en-US"/>
            </a:p>
          </p:txBody>
        </p:sp>
        <p:sp>
          <p:nvSpPr>
            <p:cNvPr id="86" name="Freeform 146">
              <a:extLst>
                <a:ext uri="{FF2B5EF4-FFF2-40B4-BE49-F238E27FC236}">
                  <a16:creationId xmlns:a16="http://schemas.microsoft.com/office/drawing/2014/main" id="{CAFC3899-98E2-2556-9B45-3A8D783551C4}"/>
                </a:ext>
              </a:extLst>
            </p:cNvPr>
            <p:cNvSpPr/>
            <p:nvPr/>
          </p:nvSpPr>
          <p:spPr>
            <a:xfrm>
              <a:off x="3500475" y="5993206"/>
              <a:ext cx="685" cy="14630"/>
            </a:xfrm>
            <a:custGeom>
              <a:avLst/>
              <a:gdLst>
                <a:gd name="connsiteX0" fmla="*/ 686 w 685"/>
                <a:gd name="connsiteY0" fmla="*/ 0 h 14630"/>
                <a:gd name="connsiteX1" fmla="*/ 0 w 685"/>
                <a:gd name="connsiteY1" fmla="*/ 14631 h 14630"/>
                <a:gd name="connsiteX2" fmla="*/ 686 w 685"/>
                <a:gd name="connsiteY2" fmla="*/ 0 h 14630"/>
              </a:gdLst>
              <a:ahLst/>
              <a:cxnLst>
                <a:cxn ang="0">
                  <a:pos x="connsiteX0" y="connsiteY0"/>
                </a:cxn>
                <a:cxn ang="0">
                  <a:pos x="connsiteX1" y="connsiteY1"/>
                </a:cxn>
                <a:cxn ang="0">
                  <a:pos x="connsiteX2" y="connsiteY2"/>
                </a:cxn>
              </a:cxnLst>
              <a:rect l="l" t="t" r="r" b="b"/>
              <a:pathLst>
                <a:path w="685" h="14630">
                  <a:moveTo>
                    <a:pt x="686" y="0"/>
                  </a:moveTo>
                  <a:cubicBezTo>
                    <a:pt x="229" y="4801"/>
                    <a:pt x="0" y="9830"/>
                    <a:pt x="0" y="14631"/>
                  </a:cubicBezTo>
                  <a:cubicBezTo>
                    <a:pt x="0" y="9601"/>
                    <a:pt x="229" y="4801"/>
                    <a:pt x="686" y="0"/>
                  </a:cubicBezTo>
                  <a:close/>
                </a:path>
              </a:pathLst>
            </a:custGeom>
            <a:solidFill>
              <a:srgbClr val="FFFFFF"/>
            </a:solidFill>
            <a:ln w="2286" cap="flat">
              <a:noFill/>
              <a:prstDash val="solid"/>
              <a:miter/>
            </a:ln>
          </p:spPr>
          <p:txBody>
            <a:bodyPr rtlCol="0" anchor="ctr"/>
            <a:lstStyle/>
            <a:p>
              <a:endParaRPr lang="en-US"/>
            </a:p>
          </p:txBody>
        </p:sp>
        <p:sp>
          <p:nvSpPr>
            <p:cNvPr id="87" name="Freeform 147">
              <a:extLst>
                <a:ext uri="{FF2B5EF4-FFF2-40B4-BE49-F238E27FC236}">
                  <a16:creationId xmlns:a16="http://schemas.microsoft.com/office/drawing/2014/main" id="{C1AED12F-A366-6B19-FB57-54D0789E9A85}"/>
                </a:ext>
              </a:extLst>
            </p:cNvPr>
            <p:cNvSpPr/>
            <p:nvPr/>
          </p:nvSpPr>
          <p:spPr>
            <a:xfrm>
              <a:off x="3375431" y="6186830"/>
              <a:ext cx="8686" cy="228"/>
            </a:xfrm>
            <a:custGeom>
              <a:avLst/>
              <a:gdLst>
                <a:gd name="connsiteX0" fmla="*/ 8687 w 8686"/>
                <a:gd name="connsiteY0" fmla="*/ 0 h 228"/>
                <a:gd name="connsiteX1" fmla="*/ 0 w 8686"/>
                <a:gd name="connsiteY1" fmla="*/ 229 h 228"/>
                <a:gd name="connsiteX2" fmla="*/ 8687 w 8686"/>
                <a:gd name="connsiteY2" fmla="*/ 0 h 228"/>
              </a:gdLst>
              <a:ahLst/>
              <a:cxnLst>
                <a:cxn ang="0">
                  <a:pos x="connsiteX0" y="connsiteY0"/>
                </a:cxn>
                <a:cxn ang="0">
                  <a:pos x="connsiteX1" y="connsiteY1"/>
                </a:cxn>
                <a:cxn ang="0">
                  <a:pos x="connsiteX2" y="connsiteY2"/>
                </a:cxn>
              </a:cxnLst>
              <a:rect l="l" t="t" r="r" b="b"/>
              <a:pathLst>
                <a:path w="8686" h="228">
                  <a:moveTo>
                    <a:pt x="8687" y="0"/>
                  </a:moveTo>
                  <a:cubicBezTo>
                    <a:pt x="5944" y="0"/>
                    <a:pt x="2972" y="0"/>
                    <a:pt x="0" y="229"/>
                  </a:cubicBezTo>
                  <a:cubicBezTo>
                    <a:pt x="2972" y="229"/>
                    <a:pt x="5944" y="0"/>
                    <a:pt x="8687" y="0"/>
                  </a:cubicBezTo>
                  <a:close/>
                </a:path>
              </a:pathLst>
            </a:custGeom>
            <a:solidFill>
              <a:srgbClr val="FFFFFF"/>
            </a:solidFill>
            <a:ln w="2286" cap="flat">
              <a:noFill/>
              <a:prstDash val="solid"/>
              <a:miter/>
            </a:ln>
          </p:spPr>
          <p:txBody>
            <a:bodyPr rtlCol="0" anchor="ctr"/>
            <a:lstStyle/>
            <a:p>
              <a:endParaRPr lang="en-US"/>
            </a:p>
          </p:txBody>
        </p:sp>
        <p:sp>
          <p:nvSpPr>
            <p:cNvPr id="88" name="Freeform 148">
              <a:extLst>
                <a:ext uri="{FF2B5EF4-FFF2-40B4-BE49-F238E27FC236}">
                  <a16:creationId xmlns:a16="http://schemas.microsoft.com/office/drawing/2014/main" id="{29F28C30-02A3-B474-0D8F-EBC915FED9F4}"/>
                </a:ext>
              </a:extLst>
            </p:cNvPr>
            <p:cNvSpPr/>
            <p:nvPr/>
          </p:nvSpPr>
          <p:spPr>
            <a:xfrm>
              <a:off x="3480816" y="6144539"/>
              <a:ext cx="2057" cy="7086"/>
            </a:xfrm>
            <a:custGeom>
              <a:avLst/>
              <a:gdLst>
                <a:gd name="connsiteX0" fmla="*/ 2057 w 2057"/>
                <a:gd name="connsiteY0" fmla="*/ 0 h 7086"/>
                <a:gd name="connsiteX1" fmla="*/ 0 w 2057"/>
                <a:gd name="connsiteY1" fmla="*/ 7087 h 7086"/>
                <a:gd name="connsiteX2" fmla="*/ 2057 w 2057"/>
                <a:gd name="connsiteY2" fmla="*/ 0 h 7086"/>
              </a:gdLst>
              <a:ahLst/>
              <a:cxnLst>
                <a:cxn ang="0">
                  <a:pos x="connsiteX0" y="connsiteY0"/>
                </a:cxn>
                <a:cxn ang="0">
                  <a:pos x="connsiteX1" y="connsiteY1"/>
                </a:cxn>
                <a:cxn ang="0">
                  <a:pos x="connsiteX2" y="connsiteY2"/>
                </a:cxn>
              </a:cxnLst>
              <a:rect l="l" t="t" r="r" b="b"/>
              <a:pathLst>
                <a:path w="2057" h="7086">
                  <a:moveTo>
                    <a:pt x="2057" y="0"/>
                  </a:moveTo>
                  <a:cubicBezTo>
                    <a:pt x="1372" y="2286"/>
                    <a:pt x="914" y="4801"/>
                    <a:pt x="0" y="7087"/>
                  </a:cubicBezTo>
                  <a:cubicBezTo>
                    <a:pt x="914" y="4801"/>
                    <a:pt x="1600" y="2515"/>
                    <a:pt x="2057" y="0"/>
                  </a:cubicBezTo>
                  <a:close/>
                </a:path>
              </a:pathLst>
            </a:custGeom>
            <a:solidFill>
              <a:srgbClr val="FFFFFF"/>
            </a:solidFill>
            <a:ln w="2286" cap="flat">
              <a:noFill/>
              <a:prstDash val="solid"/>
              <a:miter/>
            </a:ln>
          </p:spPr>
          <p:txBody>
            <a:bodyPr rtlCol="0" anchor="ctr"/>
            <a:lstStyle/>
            <a:p>
              <a:endParaRPr lang="en-US"/>
            </a:p>
          </p:txBody>
        </p:sp>
        <p:sp>
          <p:nvSpPr>
            <p:cNvPr id="89" name="Freeform 149">
              <a:extLst>
                <a:ext uri="{FF2B5EF4-FFF2-40B4-BE49-F238E27FC236}">
                  <a16:creationId xmlns:a16="http://schemas.microsoft.com/office/drawing/2014/main" id="{0ED4A906-4611-C202-34F2-4B8E92EFEB68}"/>
                </a:ext>
              </a:extLst>
            </p:cNvPr>
            <p:cNvSpPr/>
            <p:nvPr/>
          </p:nvSpPr>
          <p:spPr>
            <a:xfrm>
              <a:off x="2470632" y="5290943"/>
              <a:ext cx="234315" cy="236525"/>
            </a:xfrm>
            <a:custGeom>
              <a:avLst/>
              <a:gdLst>
                <a:gd name="connsiteX0" fmla="*/ 234315 w 234315"/>
                <a:gd name="connsiteY0" fmla="*/ 123676 h 236525"/>
                <a:gd name="connsiteX1" fmla="*/ 112014 w 234315"/>
                <a:gd name="connsiteY1" fmla="*/ 232 h 236525"/>
                <a:gd name="connsiteX2" fmla="*/ 0 w 234315"/>
                <a:gd name="connsiteY2" fmla="*/ 117733 h 236525"/>
                <a:gd name="connsiteX3" fmla="*/ 119786 w 234315"/>
                <a:gd name="connsiteY3" fmla="*/ 236376 h 236525"/>
                <a:gd name="connsiteX4" fmla="*/ 234315 w 234315"/>
                <a:gd name="connsiteY4" fmla="*/ 123676 h 2365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4315" h="236525">
                  <a:moveTo>
                    <a:pt x="234315" y="123676"/>
                  </a:moveTo>
                  <a:cubicBezTo>
                    <a:pt x="234315" y="72927"/>
                    <a:pt x="180137" y="-4797"/>
                    <a:pt x="112014" y="232"/>
                  </a:cubicBezTo>
                  <a:cubicBezTo>
                    <a:pt x="45491" y="-1596"/>
                    <a:pt x="0" y="50524"/>
                    <a:pt x="0" y="117733"/>
                  </a:cubicBezTo>
                  <a:cubicBezTo>
                    <a:pt x="229" y="190656"/>
                    <a:pt x="49606" y="232490"/>
                    <a:pt x="119786" y="236376"/>
                  </a:cubicBezTo>
                  <a:cubicBezTo>
                    <a:pt x="179222" y="240034"/>
                    <a:pt x="234544" y="176026"/>
                    <a:pt x="234315" y="123676"/>
                  </a:cubicBezTo>
                  <a:close/>
                </a:path>
              </a:pathLst>
            </a:custGeom>
            <a:solidFill>
              <a:srgbClr val="FFFFFF"/>
            </a:solidFill>
            <a:ln w="2286" cap="flat">
              <a:noFill/>
              <a:prstDash val="solid"/>
              <a:miter/>
            </a:ln>
          </p:spPr>
          <p:txBody>
            <a:bodyPr rtlCol="0" anchor="ctr"/>
            <a:lstStyle/>
            <a:p>
              <a:endParaRPr lang="en-US"/>
            </a:p>
          </p:txBody>
        </p:sp>
        <p:sp>
          <p:nvSpPr>
            <p:cNvPr id="90" name="Freeform 150">
              <a:extLst>
                <a:ext uri="{FF2B5EF4-FFF2-40B4-BE49-F238E27FC236}">
                  <a16:creationId xmlns:a16="http://schemas.microsoft.com/office/drawing/2014/main" id="{67065CB1-3FFF-2C10-46F0-E26AE3B2471B}"/>
                </a:ext>
              </a:extLst>
            </p:cNvPr>
            <p:cNvSpPr/>
            <p:nvPr/>
          </p:nvSpPr>
          <p:spPr>
            <a:xfrm>
              <a:off x="2586810" y="5965591"/>
              <a:ext cx="103616" cy="209454"/>
            </a:xfrm>
            <a:custGeom>
              <a:avLst/>
              <a:gdLst>
                <a:gd name="connsiteX0" fmla="*/ 89334 w 103616"/>
                <a:gd name="connsiteY0" fmla="*/ 1326 h 209454"/>
                <a:gd name="connsiteX1" fmla="*/ 46128 w 103616"/>
                <a:gd name="connsiteY1" fmla="*/ 5670 h 209454"/>
                <a:gd name="connsiteX2" fmla="*/ 34241 w 103616"/>
                <a:gd name="connsiteY2" fmla="*/ 4755 h 209454"/>
                <a:gd name="connsiteX3" fmla="*/ 6352 w 103616"/>
                <a:gd name="connsiteY3" fmla="*/ 30816 h 209454"/>
                <a:gd name="connsiteX4" fmla="*/ 866 w 103616"/>
                <a:gd name="connsiteY4" fmla="*/ 151059 h 209454"/>
                <a:gd name="connsiteX5" fmla="*/ 866 w 103616"/>
                <a:gd name="connsiteY5" fmla="*/ 177348 h 209454"/>
                <a:gd name="connsiteX6" fmla="*/ 28983 w 103616"/>
                <a:gd name="connsiteY6" fmla="*/ 208209 h 209454"/>
                <a:gd name="connsiteX7" fmla="*/ 74932 w 103616"/>
                <a:gd name="connsiteY7" fmla="*/ 186035 h 209454"/>
                <a:gd name="connsiteX8" fmla="*/ 96878 w 103616"/>
                <a:gd name="connsiteY8" fmla="*/ 79736 h 209454"/>
                <a:gd name="connsiteX9" fmla="*/ 103507 w 103616"/>
                <a:gd name="connsiteY9" fmla="*/ 12528 h 209454"/>
                <a:gd name="connsiteX10" fmla="*/ 89334 w 103616"/>
                <a:gd name="connsiteY10" fmla="*/ 1326 h 2094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3616" h="209454">
                  <a:moveTo>
                    <a:pt x="89334" y="1326"/>
                  </a:moveTo>
                  <a:cubicBezTo>
                    <a:pt x="75161" y="7270"/>
                    <a:pt x="60302" y="4527"/>
                    <a:pt x="46128" y="5670"/>
                  </a:cubicBezTo>
                  <a:cubicBezTo>
                    <a:pt x="42014" y="5441"/>
                    <a:pt x="38127" y="4984"/>
                    <a:pt x="34241" y="4755"/>
                  </a:cubicBezTo>
                  <a:cubicBezTo>
                    <a:pt x="6809" y="3155"/>
                    <a:pt x="7266" y="3155"/>
                    <a:pt x="6352" y="30816"/>
                  </a:cubicBezTo>
                  <a:cubicBezTo>
                    <a:pt x="4980" y="70821"/>
                    <a:pt x="6809" y="111283"/>
                    <a:pt x="866" y="151059"/>
                  </a:cubicBezTo>
                  <a:cubicBezTo>
                    <a:pt x="-506" y="159746"/>
                    <a:pt x="-49" y="168661"/>
                    <a:pt x="866" y="177348"/>
                  </a:cubicBezTo>
                  <a:cubicBezTo>
                    <a:pt x="3380" y="199294"/>
                    <a:pt x="9781" y="205923"/>
                    <a:pt x="28983" y="208209"/>
                  </a:cubicBezTo>
                  <a:cubicBezTo>
                    <a:pt x="61216" y="211638"/>
                    <a:pt x="67160" y="209124"/>
                    <a:pt x="74932" y="186035"/>
                  </a:cubicBezTo>
                  <a:cubicBezTo>
                    <a:pt x="86819" y="151516"/>
                    <a:pt x="91163" y="115626"/>
                    <a:pt x="96878" y="79736"/>
                  </a:cubicBezTo>
                  <a:cubicBezTo>
                    <a:pt x="100307" y="57562"/>
                    <a:pt x="101678" y="34930"/>
                    <a:pt x="103507" y="12528"/>
                  </a:cubicBezTo>
                  <a:cubicBezTo>
                    <a:pt x="104421" y="3155"/>
                    <a:pt x="99621" y="-2789"/>
                    <a:pt x="89334" y="1326"/>
                  </a:cubicBezTo>
                  <a:close/>
                </a:path>
              </a:pathLst>
            </a:custGeom>
            <a:solidFill>
              <a:srgbClr val="FFFFFF"/>
            </a:solidFill>
            <a:ln w="2286" cap="flat">
              <a:noFill/>
              <a:prstDash val="solid"/>
              <a:miter/>
            </a:ln>
          </p:spPr>
          <p:txBody>
            <a:bodyPr rtlCol="0" anchor="ctr"/>
            <a:lstStyle/>
            <a:p>
              <a:endParaRPr lang="en-US"/>
            </a:p>
          </p:txBody>
        </p:sp>
        <p:sp>
          <p:nvSpPr>
            <p:cNvPr id="91" name="Freeform 151">
              <a:extLst>
                <a:ext uri="{FF2B5EF4-FFF2-40B4-BE49-F238E27FC236}">
                  <a16:creationId xmlns:a16="http://schemas.microsoft.com/office/drawing/2014/main" id="{9543FFEA-6152-076C-E731-46DEED4FF919}"/>
                </a:ext>
              </a:extLst>
            </p:cNvPr>
            <p:cNvSpPr/>
            <p:nvPr/>
          </p:nvSpPr>
          <p:spPr>
            <a:xfrm>
              <a:off x="2460238" y="5442155"/>
              <a:ext cx="447947" cy="421378"/>
            </a:xfrm>
            <a:custGeom>
              <a:avLst/>
              <a:gdLst>
                <a:gd name="connsiteX0" fmla="*/ 7194 w 447947"/>
                <a:gd name="connsiteY0" fmla="*/ 279702 h 421378"/>
                <a:gd name="connsiteX1" fmla="*/ 12909 w 447947"/>
                <a:gd name="connsiteY1" fmla="*/ 358798 h 421378"/>
                <a:gd name="connsiteX2" fmla="*/ 72802 w 447947"/>
                <a:gd name="connsiteY2" fmla="*/ 414576 h 421378"/>
                <a:gd name="connsiteX3" fmla="*/ 113264 w 447947"/>
                <a:gd name="connsiteY3" fmla="*/ 413205 h 421378"/>
                <a:gd name="connsiteX4" fmla="*/ 105035 w 447947"/>
                <a:gd name="connsiteY4" fmla="*/ 378915 h 421378"/>
                <a:gd name="connsiteX5" fmla="*/ 60000 w 447947"/>
                <a:gd name="connsiteY5" fmla="*/ 320622 h 421378"/>
                <a:gd name="connsiteX6" fmla="*/ 59772 w 447947"/>
                <a:gd name="connsiteY6" fmla="*/ 277645 h 421378"/>
                <a:gd name="connsiteX7" fmla="*/ 92004 w 447947"/>
                <a:gd name="connsiteY7" fmla="*/ 256614 h 421378"/>
                <a:gd name="connsiteX8" fmla="*/ 99548 w 447947"/>
                <a:gd name="connsiteY8" fmla="*/ 252728 h 421378"/>
                <a:gd name="connsiteX9" fmla="*/ 260483 w 447947"/>
                <a:gd name="connsiteY9" fmla="*/ 252956 h 421378"/>
                <a:gd name="connsiteX10" fmla="*/ 277170 w 447947"/>
                <a:gd name="connsiteY10" fmla="*/ 244955 h 421378"/>
                <a:gd name="connsiteX11" fmla="*/ 278771 w 447947"/>
                <a:gd name="connsiteY11" fmla="*/ 215694 h 421378"/>
                <a:gd name="connsiteX12" fmla="*/ 276942 w 447947"/>
                <a:gd name="connsiteY12" fmla="*/ 86078 h 421378"/>
                <a:gd name="connsiteX13" fmla="*/ 285857 w 447947"/>
                <a:gd name="connsiteY13" fmla="*/ 59103 h 421378"/>
                <a:gd name="connsiteX14" fmla="*/ 356952 w 447947"/>
                <a:gd name="connsiteY14" fmla="*/ 61847 h 421378"/>
                <a:gd name="connsiteX15" fmla="*/ 375011 w 447947"/>
                <a:gd name="connsiteY15" fmla="*/ 113282 h 421378"/>
                <a:gd name="connsiteX16" fmla="*/ 379812 w 447947"/>
                <a:gd name="connsiteY16" fmla="*/ 189634 h 421378"/>
                <a:gd name="connsiteX17" fmla="*/ 400614 w 447947"/>
                <a:gd name="connsiteY17" fmla="*/ 218666 h 421378"/>
                <a:gd name="connsiteX18" fmla="*/ 430332 w 447947"/>
                <a:gd name="connsiteY18" fmla="*/ 203121 h 421378"/>
                <a:gd name="connsiteX19" fmla="*/ 439019 w 447947"/>
                <a:gd name="connsiteY19" fmla="*/ 188034 h 421378"/>
                <a:gd name="connsiteX20" fmla="*/ 431933 w 447947"/>
                <a:gd name="connsiteY20" fmla="*/ 70991 h 421378"/>
                <a:gd name="connsiteX21" fmla="*/ 414559 w 447947"/>
                <a:gd name="connsiteY21" fmla="*/ 51560 h 421378"/>
                <a:gd name="connsiteX22" fmla="*/ 277628 w 447947"/>
                <a:gd name="connsiteY22" fmla="*/ 582 h 421378"/>
                <a:gd name="connsiteX23" fmla="*/ 259340 w 447947"/>
                <a:gd name="connsiteY23" fmla="*/ 10412 h 421378"/>
                <a:gd name="connsiteX24" fmla="*/ 255453 w 447947"/>
                <a:gd name="connsiteY24" fmla="*/ 18413 h 421378"/>
                <a:gd name="connsiteX25" fmla="*/ 120579 w 447947"/>
                <a:gd name="connsiteY25" fmla="*/ 104595 h 421378"/>
                <a:gd name="connsiteX26" fmla="*/ 104349 w 447947"/>
                <a:gd name="connsiteY26" fmla="*/ 118311 h 421378"/>
                <a:gd name="connsiteX27" fmla="*/ 28454 w 447947"/>
                <a:gd name="connsiteY27" fmla="*/ 244041 h 421378"/>
                <a:gd name="connsiteX28" fmla="*/ 7194 w 447947"/>
                <a:gd name="connsiteY28" fmla="*/ 279702 h 421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47947" h="421378">
                  <a:moveTo>
                    <a:pt x="7194" y="279702"/>
                  </a:moveTo>
                  <a:cubicBezTo>
                    <a:pt x="-3093" y="306906"/>
                    <a:pt x="-3322" y="333881"/>
                    <a:pt x="12909" y="358798"/>
                  </a:cubicBezTo>
                  <a:cubicBezTo>
                    <a:pt x="28225" y="382115"/>
                    <a:pt x="49256" y="400175"/>
                    <a:pt x="72802" y="414576"/>
                  </a:cubicBezTo>
                  <a:cubicBezTo>
                    <a:pt x="88804" y="424406"/>
                    <a:pt x="106406" y="423263"/>
                    <a:pt x="113264" y="413205"/>
                  </a:cubicBezTo>
                  <a:cubicBezTo>
                    <a:pt x="122865" y="399260"/>
                    <a:pt x="112350" y="388973"/>
                    <a:pt x="105035" y="378915"/>
                  </a:cubicBezTo>
                  <a:cubicBezTo>
                    <a:pt x="90404" y="359255"/>
                    <a:pt x="74631" y="340510"/>
                    <a:pt x="60000" y="320622"/>
                  </a:cubicBezTo>
                  <a:cubicBezTo>
                    <a:pt x="44913" y="299819"/>
                    <a:pt x="45370" y="299591"/>
                    <a:pt x="59772" y="277645"/>
                  </a:cubicBezTo>
                  <a:cubicBezTo>
                    <a:pt x="67544" y="265986"/>
                    <a:pt x="71659" y="249299"/>
                    <a:pt x="92004" y="256614"/>
                  </a:cubicBezTo>
                  <a:cubicBezTo>
                    <a:pt x="93833" y="257300"/>
                    <a:pt x="97491" y="254556"/>
                    <a:pt x="99548" y="252728"/>
                  </a:cubicBezTo>
                  <a:cubicBezTo>
                    <a:pt x="178415" y="196721"/>
                    <a:pt x="246767" y="245184"/>
                    <a:pt x="260483" y="252956"/>
                  </a:cubicBezTo>
                  <a:cubicBezTo>
                    <a:pt x="270770" y="258671"/>
                    <a:pt x="275799" y="254099"/>
                    <a:pt x="277170" y="244955"/>
                  </a:cubicBezTo>
                  <a:cubicBezTo>
                    <a:pt x="278771" y="235354"/>
                    <a:pt x="278542" y="225524"/>
                    <a:pt x="278771" y="215694"/>
                  </a:cubicBezTo>
                  <a:cubicBezTo>
                    <a:pt x="278999" y="196949"/>
                    <a:pt x="277170" y="110767"/>
                    <a:pt x="276942" y="86078"/>
                  </a:cubicBezTo>
                  <a:cubicBezTo>
                    <a:pt x="276942" y="76020"/>
                    <a:pt x="277856" y="66419"/>
                    <a:pt x="285857" y="59103"/>
                  </a:cubicBezTo>
                  <a:cubicBezTo>
                    <a:pt x="299573" y="46073"/>
                    <a:pt x="343464" y="48131"/>
                    <a:pt x="356952" y="61847"/>
                  </a:cubicBezTo>
                  <a:cubicBezTo>
                    <a:pt x="370896" y="76248"/>
                    <a:pt x="375240" y="94079"/>
                    <a:pt x="375011" y="113282"/>
                  </a:cubicBezTo>
                  <a:cubicBezTo>
                    <a:pt x="374554" y="138885"/>
                    <a:pt x="375468" y="164259"/>
                    <a:pt x="379812" y="189634"/>
                  </a:cubicBezTo>
                  <a:cubicBezTo>
                    <a:pt x="382098" y="202436"/>
                    <a:pt x="385527" y="215694"/>
                    <a:pt x="400614" y="218666"/>
                  </a:cubicBezTo>
                  <a:cubicBezTo>
                    <a:pt x="413645" y="221181"/>
                    <a:pt x="422789" y="212265"/>
                    <a:pt x="430332" y="203121"/>
                  </a:cubicBezTo>
                  <a:cubicBezTo>
                    <a:pt x="433990" y="198778"/>
                    <a:pt x="436962" y="193292"/>
                    <a:pt x="439019" y="188034"/>
                  </a:cubicBezTo>
                  <a:cubicBezTo>
                    <a:pt x="454335" y="148029"/>
                    <a:pt x="448620" y="109167"/>
                    <a:pt x="431933" y="70991"/>
                  </a:cubicBezTo>
                  <a:cubicBezTo>
                    <a:pt x="428275" y="62532"/>
                    <a:pt x="422331" y="55903"/>
                    <a:pt x="414559" y="51560"/>
                  </a:cubicBezTo>
                  <a:cubicBezTo>
                    <a:pt x="371811" y="27099"/>
                    <a:pt x="326091" y="10412"/>
                    <a:pt x="277628" y="582"/>
                  </a:cubicBezTo>
                  <a:cubicBezTo>
                    <a:pt x="267798" y="-1476"/>
                    <a:pt x="262769" y="1953"/>
                    <a:pt x="259340" y="10412"/>
                  </a:cubicBezTo>
                  <a:cubicBezTo>
                    <a:pt x="258197" y="13155"/>
                    <a:pt x="256825" y="15669"/>
                    <a:pt x="255453" y="18413"/>
                  </a:cubicBezTo>
                  <a:cubicBezTo>
                    <a:pt x="226193" y="71905"/>
                    <a:pt x="186416" y="108938"/>
                    <a:pt x="120579" y="104595"/>
                  </a:cubicBezTo>
                  <a:cubicBezTo>
                    <a:pt x="109835" y="103909"/>
                    <a:pt x="107549" y="111453"/>
                    <a:pt x="104349" y="118311"/>
                  </a:cubicBezTo>
                  <a:cubicBezTo>
                    <a:pt x="83318" y="162888"/>
                    <a:pt x="56800" y="204036"/>
                    <a:pt x="28454" y="244041"/>
                  </a:cubicBezTo>
                  <a:cubicBezTo>
                    <a:pt x="19767" y="255471"/>
                    <a:pt x="11994" y="266901"/>
                    <a:pt x="7194" y="279702"/>
                  </a:cubicBezTo>
                  <a:close/>
                </a:path>
              </a:pathLst>
            </a:custGeom>
            <a:solidFill>
              <a:srgbClr val="D11C5F"/>
            </a:solidFill>
            <a:ln w="2286" cap="flat">
              <a:noFill/>
              <a:prstDash val="solid"/>
              <a:miter/>
            </a:ln>
          </p:spPr>
          <p:txBody>
            <a:bodyPr rtlCol="0" anchor="ctr"/>
            <a:lstStyle/>
            <a:p>
              <a:endParaRPr lang="en-US"/>
            </a:p>
          </p:txBody>
        </p:sp>
        <p:sp>
          <p:nvSpPr>
            <p:cNvPr id="92" name="Freeform 152">
              <a:extLst>
                <a:ext uri="{FF2B5EF4-FFF2-40B4-BE49-F238E27FC236}">
                  <a16:creationId xmlns:a16="http://schemas.microsoft.com/office/drawing/2014/main" id="{27B123CB-C120-5C2D-AA4A-B6726ED9949D}"/>
                </a:ext>
              </a:extLst>
            </p:cNvPr>
            <p:cNvSpPr/>
            <p:nvPr/>
          </p:nvSpPr>
          <p:spPr>
            <a:xfrm>
              <a:off x="3171063" y="5228767"/>
              <a:ext cx="67534" cy="229514"/>
            </a:xfrm>
            <a:custGeom>
              <a:avLst/>
              <a:gdLst>
                <a:gd name="connsiteX0" fmla="*/ 40005 w 67534"/>
                <a:gd name="connsiteY0" fmla="*/ 229514 h 229514"/>
                <a:gd name="connsiteX1" fmla="*/ 40005 w 67534"/>
                <a:gd name="connsiteY1" fmla="*/ 229514 h 229514"/>
                <a:gd name="connsiteX2" fmla="*/ 40005 w 67534"/>
                <a:gd name="connsiteY2" fmla="*/ 225857 h 229514"/>
                <a:gd name="connsiteX3" fmla="*/ 40005 w 67534"/>
                <a:gd name="connsiteY3" fmla="*/ 225857 h 229514"/>
                <a:gd name="connsiteX4" fmla="*/ 40234 w 67534"/>
                <a:gd name="connsiteY4" fmla="*/ 222428 h 229514"/>
                <a:gd name="connsiteX5" fmla="*/ 40234 w 67534"/>
                <a:gd name="connsiteY5" fmla="*/ 222199 h 229514"/>
                <a:gd name="connsiteX6" fmla="*/ 40691 w 67534"/>
                <a:gd name="connsiteY6" fmla="*/ 218999 h 229514"/>
                <a:gd name="connsiteX7" fmla="*/ 40691 w 67534"/>
                <a:gd name="connsiteY7" fmla="*/ 218313 h 229514"/>
                <a:gd name="connsiteX8" fmla="*/ 41605 w 67534"/>
                <a:gd name="connsiteY8" fmla="*/ 214427 h 229514"/>
                <a:gd name="connsiteX9" fmla="*/ 41605 w 67534"/>
                <a:gd name="connsiteY9" fmla="*/ 214427 h 229514"/>
                <a:gd name="connsiteX10" fmla="*/ 48920 w 67534"/>
                <a:gd name="connsiteY10" fmla="*/ 190424 h 229514"/>
                <a:gd name="connsiteX11" fmla="*/ 56693 w 67534"/>
                <a:gd name="connsiteY11" fmla="*/ 166649 h 229514"/>
                <a:gd name="connsiteX12" fmla="*/ 66751 w 67534"/>
                <a:gd name="connsiteY12" fmla="*/ 100127 h 229514"/>
                <a:gd name="connsiteX13" fmla="*/ 66065 w 67534"/>
                <a:gd name="connsiteY13" fmla="*/ 95097 h 229514"/>
                <a:gd name="connsiteX14" fmla="*/ 65837 w 67534"/>
                <a:gd name="connsiteY14" fmla="*/ 93497 h 229514"/>
                <a:gd name="connsiteX15" fmla="*/ 65380 w 67534"/>
                <a:gd name="connsiteY15" fmla="*/ 90297 h 229514"/>
                <a:gd name="connsiteX16" fmla="*/ 64922 w 67534"/>
                <a:gd name="connsiteY16" fmla="*/ 88239 h 229514"/>
                <a:gd name="connsiteX17" fmla="*/ 64465 w 67534"/>
                <a:gd name="connsiteY17" fmla="*/ 85496 h 229514"/>
                <a:gd name="connsiteX18" fmla="*/ 64008 w 67534"/>
                <a:gd name="connsiteY18" fmla="*/ 83439 h 229514"/>
                <a:gd name="connsiteX19" fmla="*/ 63551 w 67534"/>
                <a:gd name="connsiteY19" fmla="*/ 80924 h 229514"/>
                <a:gd name="connsiteX20" fmla="*/ 63094 w 67534"/>
                <a:gd name="connsiteY20" fmla="*/ 78638 h 229514"/>
                <a:gd name="connsiteX21" fmla="*/ 62636 w 67534"/>
                <a:gd name="connsiteY21" fmla="*/ 76352 h 229514"/>
                <a:gd name="connsiteX22" fmla="*/ 62179 w 67534"/>
                <a:gd name="connsiteY22" fmla="*/ 74066 h 229514"/>
                <a:gd name="connsiteX23" fmla="*/ 61722 w 67534"/>
                <a:gd name="connsiteY23" fmla="*/ 71780 h 229514"/>
                <a:gd name="connsiteX24" fmla="*/ 61036 w 67534"/>
                <a:gd name="connsiteY24" fmla="*/ 69494 h 229514"/>
                <a:gd name="connsiteX25" fmla="*/ 60579 w 67534"/>
                <a:gd name="connsiteY25" fmla="*/ 67437 h 229514"/>
                <a:gd name="connsiteX26" fmla="*/ 59893 w 67534"/>
                <a:gd name="connsiteY26" fmla="*/ 65151 h 229514"/>
                <a:gd name="connsiteX27" fmla="*/ 59436 w 67534"/>
                <a:gd name="connsiteY27" fmla="*/ 63322 h 229514"/>
                <a:gd name="connsiteX28" fmla="*/ 58750 w 67534"/>
                <a:gd name="connsiteY28" fmla="*/ 61036 h 229514"/>
                <a:gd name="connsiteX29" fmla="*/ 58293 w 67534"/>
                <a:gd name="connsiteY29" fmla="*/ 59436 h 229514"/>
                <a:gd name="connsiteX30" fmla="*/ 57379 w 67534"/>
                <a:gd name="connsiteY30" fmla="*/ 56921 h 229514"/>
                <a:gd name="connsiteX31" fmla="*/ 56921 w 67534"/>
                <a:gd name="connsiteY31" fmla="*/ 55778 h 229514"/>
                <a:gd name="connsiteX32" fmla="*/ 51206 w 67534"/>
                <a:gd name="connsiteY32" fmla="*/ 43205 h 229514"/>
                <a:gd name="connsiteX33" fmla="*/ 50978 w 67534"/>
                <a:gd name="connsiteY33" fmla="*/ 42748 h 229514"/>
                <a:gd name="connsiteX34" fmla="*/ 49606 w 67534"/>
                <a:gd name="connsiteY34" fmla="*/ 40233 h 229514"/>
                <a:gd name="connsiteX35" fmla="*/ 49149 w 67534"/>
                <a:gd name="connsiteY35" fmla="*/ 39548 h 229514"/>
                <a:gd name="connsiteX36" fmla="*/ 47549 w 67534"/>
                <a:gd name="connsiteY36" fmla="*/ 37033 h 229514"/>
                <a:gd name="connsiteX37" fmla="*/ 47092 w 67534"/>
                <a:gd name="connsiteY37" fmla="*/ 36347 h 229514"/>
                <a:gd name="connsiteX38" fmla="*/ 45491 w 67534"/>
                <a:gd name="connsiteY38" fmla="*/ 34061 h 229514"/>
                <a:gd name="connsiteX39" fmla="*/ 45034 w 67534"/>
                <a:gd name="connsiteY39" fmla="*/ 33375 h 229514"/>
                <a:gd name="connsiteX40" fmla="*/ 43434 w 67534"/>
                <a:gd name="connsiteY40" fmla="*/ 31089 h 229514"/>
                <a:gd name="connsiteX41" fmla="*/ 42977 w 67534"/>
                <a:gd name="connsiteY41" fmla="*/ 30404 h 229514"/>
                <a:gd name="connsiteX42" fmla="*/ 41148 w 67534"/>
                <a:gd name="connsiteY42" fmla="*/ 28118 h 229514"/>
                <a:gd name="connsiteX43" fmla="*/ 40691 w 67534"/>
                <a:gd name="connsiteY43" fmla="*/ 27660 h 229514"/>
                <a:gd name="connsiteX44" fmla="*/ 38633 w 67534"/>
                <a:gd name="connsiteY44" fmla="*/ 25374 h 229514"/>
                <a:gd name="connsiteX45" fmla="*/ 38176 w 67534"/>
                <a:gd name="connsiteY45" fmla="*/ 24917 h 229514"/>
                <a:gd name="connsiteX46" fmla="*/ 35890 w 67534"/>
                <a:gd name="connsiteY46" fmla="*/ 22631 h 229514"/>
                <a:gd name="connsiteX47" fmla="*/ 35890 w 67534"/>
                <a:gd name="connsiteY47" fmla="*/ 22631 h 229514"/>
                <a:gd name="connsiteX48" fmla="*/ 15088 w 67534"/>
                <a:gd name="connsiteY48" fmla="*/ 7086 h 229514"/>
                <a:gd name="connsiteX49" fmla="*/ 15088 w 67534"/>
                <a:gd name="connsiteY49" fmla="*/ 7086 h 229514"/>
                <a:gd name="connsiteX50" fmla="*/ 11659 w 67534"/>
                <a:gd name="connsiteY50" fmla="*/ 5258 h 229514"/>
                <a:gd name="connsiteX51" fmla="*/ 11430 w 67534"/>
                <a:gd name="connsiteY51" fmla="*/ 5029 h 229514"/>
                <a:gd name="connsiteX52" fmla="*/ 8001 w 67534"/>
                <a:gd name="connsiteY52" fmla="*/ 3429 h 229514"/>
                <a:gd name="connsiteX53" fmla="*/ 7772 w 67534"/>
                <a:gd name="connsiteY53" fmla="*/ 3200 h 229514"/>
                <a:gd name="connsiteX54" fmla="*/ 4115 w 67534"/>
                <a:gd name="connsiteY54" fmla="*/ 1600 h 229514"/>
                <a:gd name="connsiteX55" fmla="*/ 3886 w 67534"/>
                <a:gd name="connsiteY55" fmla="*/ 1600 h 229514"/>
                <a:gd name="connsiteX56" fmla="*/ 0 w 67534"/>
                <a:gd name="connsiteY56" fmla="*/ 0 h 229514"/>
                <a:gd name="connsiteX57" fmla="*/ 0 w 67534"/>
                <a:gd name="connsiteY57" fmla="*/ 0 h 229514"/>
                <a:gd name="connsiteX58" fmla="*/ 16459 w 67534"/>
                <a:gd name="connsiteY58" fmla="*/ 59893 h 229514"/>
                <a:gd name="connsiteX59" fmla="*/ 40005 w 67534"/>
                <a:gd name="connsiteY59" fmla="*/ 229514 h 229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7534" h="229514">
                  <a:moveTo>
                    <a:pt x="40005" y="229514"/>
                  </a:moveTo>
                  <a:cubicBezTo>
                    <a:pt x="40005" y="229514"/>
                    <a:pt x="40005" y="229514"/>
                    <a:pt x="40005" y="229514"/>
                  </a:cubicBezTo>
                  <a:cubicBezTo>
                    <a:pt x="40005" y="228371"/>
                    <a:pt x="40005" y="227228"/>
                    <a:pt x="40005" y="225857"/>
                  </a:cubicBezTo>
                  <a:cubicBezTo>
                    <a:pt x="40005" y="225857"/>
                    <a:pt x="40005" y="225857"/>
                    <a:pt x="40005" y="225857"/>
                  </a:cubicBezTo>
                  <a:cubicBezTo>
                    <a:pt x="40005" y="224714"/>
                    <a:pt x="40234" y="223571"/>
                    <a:pt x="40234" y="222428"/>
                  </a:cubicBezTo>
                  <a:cubicBezTo>
                    <a:pt x="40234" y="222428"/>
                    <a:pt x="40234" y="222199"/>
                    <a:pt x="40234" y="222199"/>
                  </a:cubicBezTo>
                  <a:cubicBezTo>
                    <a:pt x="40462" y="221056"/>
                    <a:pt x="40462" y="219913"/>
                    <a:pt x="40691" y="218999"/>
                  </a:cubicBezTo>
                  <a:cubicBezTo>
                    <a:pt x="40691" y="218770"/>
                    <a:pt x="40691" y="218541"/>
                    <a:pt x="40691" y="218313"/>
                  </a:cubicBezTo>
                  <a:cubicBezTo>
                    <a:pt x="40919" y="216941"/>
                    <a:pt x="41377" y="215798"/>
                    <a:pt x="41605" y="214427"/>
                  </a:cubicBezTo>
                  <a:cubicBezTo>
                    <a:pt x="41605" y="214427"/>
                    <a:pt x="41605" y="214427"/>
                    <a:pt x="41605" y="214427"/>
                  </a:cubicBezTo>
                  <a:cubicBezTo>
                    <a:pt x="43891" y="206426"/>
                    <a:pt x="46406" y="198425"/>
                    <a:pt x="48920" y="190424"/>
                  </a:cubicBezTo>
                  <a:cubicBezTo>
                    <a:pt x="51435" y="182423"/>
                    <a:pt x="54178" y="174650"/>
                    <a:pt x="56693" y="166649"/>
                  </a:cubicBezTo>
                  <a:cubicBezTo>
                    <a:pt x="63779" y="144932"/>
                    <a:pt x="69723" y="122987"/>
                    <a:pt x="66751" y="100127"/>
                  </a:cubicBezTo>
                  <a:cubicBezTo>
                    <a:pt x="66523" y="98526"/>
                    <a:pt x="66294" y="96698"/>
                    <a:pt x="66065" y="95097"/>
                  </a:cubicBezTo>
                  <a:cubicBezTo>
                    <a:pt x="66065" y="94640"/>
                    <a:pt x="65837" y="93954"/>
                    <a:pt x="65837" y="93497"/>
                  </a:cubicBezTo>
                  <a:cubicBezTo>
                    <a:pt x="65608" y="92354"/>
                    <a:pt x="65608" y="91440"/>
                    <a:pt x="65380" y="90297"/>
                  </a:cubicBezTo>
                  <a:cubicBezTo>
                    <a:pt x="65380" y="89611"/>
                    <a:pt x="65151" y="88925"/>
                    <a:pt x="64922" y="88239"/>
                  </a:cubicBezTo>
                  <a:cubicBezTo>
                    <a:pt x="64694" y="87325"/>
                    <a:pt x="64694" y="86411"/>
                    <a:pt x="64465" y="85496"/>
                  </a:cubicBezTo>
                  <a:cubicBezTo>
                    <a:pt x="64237" y="84810"/>
                    <a:pt x="64237" y="84125"/>
                    <a:pt x="64008" y="83439"/>
                  </a:cubicBezTo>
                  <a:cubicBezTo>
                    <a:pt x="63779" y="82524"/>
                    <a:pt x="63779" y="81839"/>
                    <a:pt x="63551" y="80924"/>
                  </a:cubicBezTo>
                  <a:cubicBezTo>
                    <a:pt x="63322" y="80238"/>
                    <a:pt x="63322" y="79553"/>
                    <a:pt x="63094" y="78638"/>
                  </a:cubicBezTo>
                  <a:cubicBezTo>
                    <a:pt x="62865" y="77952"/>
                    <a:pt x="62636" y="77038"/>
                    <a:pt x="62636" y="76352"/>
                  </a:cubicBezTo>
                  <a:cubicBezTo>
                    <a:pt x="62408" y="75666"/>
                    <a:pt x="62179" y="74981"/>
                    <a:pt x="62179" y="74066"/>
                  </a:cubicBezTo>
                  <a:cubicBezTo>
                    <a:pt x="61951" y="73380"/>
                    <a:pt x="61722" y="72695"/>
                    <a:pt x="61722" y="71780"/>
                  </a:cubicBezTo>
                  <a:cubicBezTo>
                    <a:pt x="61493" y="71094"/>
                    <a:pt x="61265" y="70180"/>
                    <a:pt x="61036" y="69494"/>
                  </a:cubicBezTo>
                  <a:cubicBezTo>
                    <a:pt x="60808" y="68808"/>
                    <a:pt x="60579" y="68123"/>
                    <a:pt x="60579" y="67437"/>
                  </a:cubicBezTo>
                  <a:cubicBezTo>
                    <a:pt x="60350" y="66751"/>
                    <a:pt x="60122" y="65837"/>
                    <a:pt x="59893" y="65151"/>
                  </a:cubicBezTo>
                  <a:cubicBezTo>
                    <a:pt x="59665" y="64465"/>
                    <a:pt x="59436" y="64008"/>
                    <a:pt x="59436" y="63322"/>
                  </a:cubicBezTo>
                  <a:cubicBezTo>
                    <a:pt x="59207" y="62636"/>
                    <a:pt x="58979" y="61722"/>
                    <a:pt x="58750" y="61036"/>
                  </a:cubicBezTo>
                  <a:cubicBezTo>
                    <a:pt x="58522" y="60579"/>
                    <a:pt x="58293" y="59893"/>
                    <a:pt x="58293" y="59436"/>
                  </a:cubicBezTo>
                  <a:cubicBezTo>
                    <a:pt x="58064" y="58521"/>
                    <a:pt x="57836" y="57836"/>
                    <a:pt x="57379" y="56921"/>
                  </a:cubicBezTo>
                  <a:cubicBezTo>
                    <a:pt x="57150" y="56464"/>
                    <a:pt x="57150" y="56235"/>
                    <a:pt x="56921" y="55778"/>
                  </a:cubicBezTo>
                  <a:cubicBezTo>
                    <a:pt x="55321" y="51435"/>
                    <a:pt x="53264" y="47091"/>
                    <a:pt x="51206" y="43205"/>
                  </a:cubicBezTo>
                  <a:cubicBezTo>
                    <a:pt x="51206" y="42977"/>
                    <a:pt x="50978" y="42977"/>
                    <a:pt x="50978" y="42748"/>
                  </a:cubicBezTo>
                  <a:cubicBezTo>
                    <a:pt x="50521" y="41834"/>
                    <a:pt x="50063" y="40919"/>
                    <a:pt x="49606" y="40233"/>
                  </a:cubicBezTo>
                  <a:cubicBezTo>
                    <a:pt x="49378" y="40005"/>
                    <a:pt x="49378" y="39776"/>
                    <a:pt x="49149" y="39548"/>
                  </a:cubicBezTo>
                  <a:cubicBezTo>
                    <a:pt x="48692" y="38633"/>
                    <a:pt x="48235" y="37947"/>
                    <a:pt x="47549" y="37033"/>
                  </a:cubicBezTo>
                  <a:cubicBezTo>
                    <a:pt x="47320" y="36804"/>
                    <a:pt x="47320" y="36576"/>
                    <a:pt x="47092" y="36347"/>
                  </a:cubicBezTo>
                  <a:cubicBezTo>
                    <a:pt x="46634" y="35661"/>
                    <a:pt x="45949" y="34747"/>
                    <a:pt x="45491" y="34061"/>
                  </a:cubicBezTo>
                  <a:cubicBezTo>
                    <a:pt x="45263" y="33833"/>
                    <a:pt x="45034" y="33604"/>
                    <a:pt x="45034" y="33375"/>
                  </a:cubicBezTo>
                  <a:cubicBezTo>
                    <a:pt x="44577" y="32690"/>
                    <a:pt x="43891" y="31775"/>
                    <a:pt x="43434" y="31089"/>
                  </a:cubicBezTo>
                  <a:cubicBezTo>
                    <a:pt x="43205" y="30861"/>
                    <a:pt x="42977" y="30632"/>
                    <a:pt x="42977" y="30404"/>
                  </a:cubicBezTo>
                  <a:cubicBezTo>
                    <a:pt x="42291" y="29718"/>
                    <a:pt x="41834" y="28803"/>
                    <a:pt x="41148" y="28118"/>
                  </a:cubicBezTo>
                  <a:cubicBezTo>
                    <a:pt x="40919" y="27889"/>
                    <a:pt x="40919" y="27660"/>
                    <a:pt x="40691" y="27660"/>
                  </a:cubicBezTo>
                  <a:cubicBezTo>
                    <a:pt x="40005" y="26975"/>
                    <a:pt x="39319" y="26060"/>
                    <a:pt x="38633" y="25374"/>
                  </a:cubicBezTo>
                  <a:cubicBezTo>
                    <a:pt x="38405" y="25146"/>
                    <a:pt x="38405" y="25146"/>
                    <a:pt x="38176" y="24917"/>
                  </a:cubicBezTo>
                  <a:cubicBezTo>
                    <a:pt x="37490" y="24231"/>
                    <a:pt x="36805" y="23317"/>
                    <a:pt x="35890" y="22631"/>
                  </a:cubicBezTo>
                  <a:cubicBezTo>
                    <a:pt x="35890" y="22631"/>
                    <a:pt x="35890" y="22631"/>
                    <a:pt x="35890" y="22631"/>
                  </a:cubicBezTo>
                  <a:cubicBezTo>
                    <a:pt x="29947" y="16688"/>
                    <a:pt x="23089" y="11430"/>
                    <a:pt x="15088" y="7086"/>
                  </a:cubicBezTo>
                  <a:cubicBezTo>
                    <a:pt x="15088" y="7086"/>
                    <a:pt x="15088" y="7086"/>
                    <a:pt x="15088" y="7086"/>
                  </a:cubicBezTo>
                  <a:cubicBezTo>
                    <a:pt x="13945" y="6401"/>
                    <a:pt x="12802" y="5943"/>
                    <a:pt x="11659" y="5258"/>
                  </a:cubicBezTo>
                  <a:cubicBezTo>
                    <a:pt x="11659" y="5258"/>
                    <a:pt x="11430" y="5258"/>
                    <a:pt x="11430" y="5029"/>
                  </a:cubicBezTo>
                  <a:cubicBezTo>
                    <a:pt x="10287" y="4572"/>
                    <a:pt x="9144" y="3886"/>
                    <a:pt x="8001" y="3429"/>
                  </a:cubicBezTo>
                  <a:cubicBezTo>
                    <a:pt x="8001" y="3429"/>
                    <a:pt x="7772" y="3429"/>
                    <a:pt x="7772" y="3200"/>
                  </a:cubicBezTo>
                  <a:cubicBezTo>
                    <a:pt x="6629" y="2743"/>
                    <a:pt x="5486" y="2057"/>
                    <a:pt x="4115" y="1600"/>
                  </a:cubicBezTo>
                  <a:cubicBezTo>
                    <a:pt x="4115" y="1600"/>
                    <a:pt x="3886" y="1600"/>
                    <a:pt x="3886" y="1600"/>
                  </a:cubicBezTo>
                  <a:cubicBezTo>
                    <a:pt x="2743" y="1143"/>
                    <a:pt x="1372" y="457"/>
                    <a:pt x="0" y="0"/>
                  </a:cubicBezTo>
                  <a:cubicBezTo>
                    <a:pt x="0" y="0"/>
                    <a:pt x="0" y="0"/>
                    <a:pt x="0" y="0"/>
                  </a:cubicBezTo>
                  <a:cubicBezTo>
                    <a:pt x="8230" y="18974"/>
                    <a:pt x="13716" y="39776"/>
                    <a:pt x="16459" y="59893"/>
                  </a:cubicBezTo>
                  <a:cubicBezTo>
                    <a:pt x="21946" y="99669"/>
                    <a:pt x="-4343" y="208254"/>
                    <a:pt x="40005" y="229514"/>
                  </a:cubicBezTo>
                  <a:close/>
                </a:path>
              </a:pathLst>
            </a:custGeom>
            <a:solidFill>
              <a:srgbClr val="FFFFFF"/>
            </a:solidFill>
            <a:ln w="2286" cap="flat">
              <a:noFill/>
              <a:prstDash val="solid"/>
              <a:miter/>
            </a:ln>
          </p:spPr>
          <p:txBody>
            <a:bodyPr rtlCol="0" anchor="ctr"/>
            <a:lstStyle/>
            <a:p>
              <a:endParaRPr lang="en-US"/>
            </a:p>
          </p:txBody>
        </p:sp>
        <p:sp>
          <p:nvSpPr>
            <p:cNvPr id="93" name="Freeform 153">
              <a:extLst>
                <a:ext uri="{FF2B5EF4-FFF2-40B4-BE49-F238E27FC236}">
                  <a16:creationId xmlns:a16="http://schemas.microsoft.com/office/drawing/2014/main" id="{5ED6278A-AE0E-18DD-D032-ADF5F82EA1E3}"/>
                </a:ext>
              </a:extLst>
            </p:cNvPr>
            <p:cNvSpPr/>
            <p:nvPr/>
          </p:nvSpPr>
          <p:spPr>
            <a:xfrm>
              <a:off x="2519324" y="5499430"/>
              <a:ext cx="1255928" cy="689457"/>
            </a:xfrm>
            <a:custGeom>
              <a:avLst/>
              <a:gdLst>
                <a:gd name="connsiteX0" fmla="*/ 914171 w 1255928"/>
                <a:gd name="connsiteY0" fmla="*/ 64694 h 689457"/>
                <a:gd name="connsiteX1" fmla="*/ 918286 w 1255928"/>
                <a:gd name="connsiteY1" fmla="*/ 175565 h 689457"/>
                <a:gd name="connsiteX2" fmla="*/ 905485 w 1255928"/>
                <a:gd name="connsiteY2" fmla="*/ 442113 h 689457"/>
                <a:gd name="connsiteX3" fmla="*/ 908456 w 1255928"/>
                <a:gd name="connsiteY3" fmla="*/ 419253 h 689457"/>
                <a:gd name="connsiteX4" fmla="*/ 895426 w 1255928"/>
                <a:gd name="connsiteY4" fmla="*/ 512521 h 689457"/>
                <a:gd name="connsiteX5" fmla="*/ 797357 w 1255928"/>
                <a:gd name="connsiteY5" fmla="*/ 615163 h 689457"/>
                <a:gd name="connsiteX6" fmla="*/ 647395 w 1255928"/>
                <a:gd name="connsiteY6" fmla="*/ 616992 h 689457"/>
                <a:gd name="connsiteX7" fmla="*/ 549783 w 1255928"/>
                <a:gd name="connsiteY7" fmla="*/ 613105 h 689457"/>
                <a:gd name="connsiteX8" fmla="*/ 440741 w 1255928"/>
                <a:gd name="connsiteY8" fmla="*/ 600075 h 689457"/>
                <a:gd name="connsiteX9" fmla="*/ 356159 w 1255928"/>
                <a:gd name="connsiteY9" fmla="*/ 556870 h 689457"/>
                <a:gd name="connsiteX10" fmla="*/ 312496 w 1255928"/>
                <a:gd name="connsiteY10" fmla="*/ 486461 h 689457"/>
                <a:gd name="connsiteX11" fmla="*/ 189967 w 1255928"/>
                <a:gd name="connsiteY11" fmla="*/ 391592 h 689457"/>
                <a:gd name="connsiteX12" fmla="*/ 38862 w 1255928"/>
                <a:gd name="connsiteY12" fmla="*/ 389992 h 689457"/>
                <a:gd name="connsiteX13" fmla="*/ 18059 w 1255928"/>
                <a:gd name="connsiteY13" fmla="*/ 382905 h 689457"/>
                <a:gd name="connsiteX14" fmla="*/ 0 w 1255928"/>
                <a:gd name="connsiteY14" fmla="*/ 381076 h 689457"/>
                <a:gd name="connsiteX15" fmla="*/ 1372 w 1255928"/>
                <a:gd name="connsiteY15" fmla="*/ 389077 h 689457"/>
                <a:gd name="connsiteX16" fmla="*/ 6401 w 1255928"/>
                <a:gd name="connsiteY16" fmla="*/ 403022 h 689457"/>
                <a:gd name="connsiteX17" fmla="*/ 18974 w 1255928"/>
                <a:gd name="connsiteY17" fmla="*/ 419481 h 689457"/>
                <a:gd name="connsiteX18" fmla="*/ 30404 w 1255928"/>
                <a:gd name="connsiteY18" fmla="*/ 427939 h 689457"/>
                <a:gd name="connsiteX19" fmla="*/ 102641 w 1255928"/>
                <a:gd name="connsiteY19" fmla="*/ 451028 h 689457"/>
                <a:gd name="connsiteX20" fmla="*/ 166649 w 1255928"/>
                <a:gd name="connsiteY20" fmla="*/ 443713 h 689457"/>
                <a:gd name="connsiteX21" fmla="*/ 185166 w 1255928"/>
                <a:gd name="connsiteY21" fmla="*/ 440970 h 689457"/>
                <a:gd name="connsiteX22" fmla="*/ 185166 w 1255928"/>
                <a:gd name="connsiteY22" fmla="*/ 440970 h 689457"/>
                <a:gd name="connsiteX23" fmla="*/ 195682 w 1255928"/>
                <a:gd name="connsiteY23" fmla="*/ 441884 h 689457"/>
                <a:gd name="connsiteX24" fmla="*/ 201168 w 1255928"/>
                <a:gd name="connsiteY24" fmla="*/ 443256 h 689457"/>
                <a:gd name="connsiteX25" fmla="*/ 205969 w 1255928"/>
                <a:gd name="connsiteY25" fmla="*/ 445084 h 689457"/>
                <a:gd name="connsiteX26" fmla="*/ 208255 w 1255928"/>
                <a:gd name="connsiteY26" fmla="*/ 446227 h 689457"/>
                <a:gd name="connsiteX27" fmla="*/ 211226 w 1255928"/>
                <a:gd name="connsiteY27" fmla="*/ 448056 h 689457"/>
                <a:gd name="connsiteX28" fmla="*/ 214427 w 1255928"/>
                <a:gd name="connsiteY28" fmla="*/ 450342 h 689457"/>
                <a:gd name="connsiteX29" fmla="*/ 216256 w 1255928"/>
                <a:gd name="connsiteY29" fmla="*/ 451942 h 689457"/>
                <a:gd name="connsiteX30" fmla="*/ 219913 w 1255928"/>
                <a:gd name="connsiteY30" fmla="*/ 455600 h 689457"/>
                <a:gd name="connsiteX31" fmla="*/ 221513 w 1255928"/>
                <a:gd name="connsiteY31" fmla="*/ 457657 h 689457"/>
                <a:gd name="connsiteX32" fmla="*/ 224714 w 1255928"/>
                <a:gd name="connsiteY32" fmla="*/ 462001 h 689457"/>
                <a:gd name="connsiteX33" fmla="*/ 227457 w 1255928"/>
                <a:gd name="connsiteY33" fmla="*/ 466801 h 689457"/>
                <a:gd name="connsiteX34" fmla="*/ 233401 w 1255928"/>
                <a:gd name="connsiteY34" fmla="*/ 484175 h 689457"/>
                <a:gd name="connsiteX35" fmla="*/ 236372 w 1255928"/>
                <a:gd name="connsiteY35" fmla="*/ 501777 h 689457"/>
                <a:gd name="connsiteX36" fmla="*/ 237973 w 1255928"/>
                <a:gd name="connsiteY36" fmla="*/ 525323 h 689457"/>
                <a:gd name="connsiteX37" fmla="*/ 238201 w 1255928"/>
                <a:gd name="connsiteY37" fmla="*/ 536982 h 689457"/>
                <a:gd name="connsiteX38" fmla="*/ 238201 w 1255928"/>
                <a:gd name="connsiteY38" fmla="*/ 542925 h 689457"/>
                <a:gd name="connsiteX39" fmla="*/ 238201 w 1255928"/>
                <a:gd name="connsiteY39" fmla="*/ 554584 h 689457"/>
                <a:gd name="connsiteX40" fmla="*/ 238430 w 1255928"/>
                <a:gd name="connsiteY40" fmla="*/ 566242 h 689457"/>
                <a:gd name="connsiteX41" fmla="*/ 239116 w 1255928"/>
                <a:gd name="connsiteY41" fmla="*/ 577901 h 689457"/>
                <a:gd name="connsiteX42" fmla="*/ 239801 w 1255928"/>
                <a:gd name="connsiteY42" fmla="*/ 587502 h 689457"/>
                <a:gd name="connsiteX43" fmla="*/ 253746 w 1255928"/>
                <a:gd name="connsiteY43" fmla="*/ 652425 h 689457"/>
                <a:gd name="connsiteX44" fmla="*/ 256261 w 1255928"/>
                <a:gd name="connsiteY44" fmla="*/ 657225 h 689457"/>
                <a:gd name="connsiteX45" fmla="*/ 256946 w 1255928"/>
                <a:gd name="connsiteY45" fmla="*/ 658368 h 689457"/>
                <a:gd name="connsiteX46" fmla="*/ 261976 w 1255928"/>
                <a:gd name="connsiteY46" fmla="*/ 666598 h 689457"/>
                <a:gd name="connsiteX47" fmla="*/ 263119 w 1255928"/>
                <a:gd name="connsiteY47" fmla="*/ 668427 h 689457"/>
                <a:gd name="connsiteX48" fmla="*/ 265862 w 1255928"/>
                <a:gd name="connsiteY48" fmla="*/ 672084 h 689457"/>
                <a:gd name="connsiteX49" fmla="*/ 267233 w 1255928"/>
                <a:gd name="connsiteY49" fmla="*/ 673684 h 689457"/>
                <a:gd name="connsiteX50" fmla="*/ 268148 w 1255928"/>
                <a:gd name="connsiteY50" fmla="*/ 674827 h 689457"/>
                <a:gd name="connsiteX51" fmla="*/ 269519 w 1255928"/>
                <a:gd name="connsiteY51" fmla="*/ 676428 h 689457"/>
                <a:gd name="connsiteX52" fmla="*/ 274320 w 1255928"/>
                <a:gd name="connsiteY52" fmla="*/ 680542 h 689457"/>
                <a:gd name="connsiteX53" fmla="*/ 276149 w 1255928"/>
                <a:gd name="connsiteY53" fmla="*/ 681457 h 689457"/>
                <a:gd name="connsiteX54" fmla="*/ 277063 w 1255928"/>
                <a:gd name="connsiteY54" fmla="*/ 681685 h 689457"/>
                <a:gd name="connsiteX55" fmla="*/ 278892 w 1255928"/>
                <a:gd name="connsiteY55" fmla="*/ 681914 h 689457"/>
                <a:gd name="connsiteX56" fmla="*/ 279806 w 1255928"/>
                <a:gd name="connsiteY56" fmla="*/ 681914 h 689457"/>
                <a:gd name="connsiteX57" fmla="*/ 279806 w 1255928"/>
                <a:gd name="connsiteY57" fmla="*/ 681914 h 689457"/>
                <a:gd name="connsiteX58" fmla="*/ 279806 w 1255928"/>
                <a:gd name="connsiteY58" fmla="*/ 681914 h 689457"/>
                <a:gd name="connsiteX59" fmla="*/ 282321 w 1255928"/>
                <a:gd name="connsiteY59" fmla="*/ 682600 h 689457"/>
                <a:gd name="connsiteX60" fmla="*/ 285293 w 1255928"/>
                <a:gd name="connsiteY60" fmla="*/ 683057 h 689457"/>
                <a:gd name="connsiteX61" fmla="*/ 287579 w 1255928"/>
                <a:gd name="connsiteY61" fmla="*/ 683514 h 689457"/>
                <a:gd name="connsiteX62" fmla="*/ 291236 w 1255928"/>
                <a:gd name="connsiteY62" fmla="*/ 683971 h 689457"/>
                <a:gd name="connsiteX63" fmla="*/ 296266 w 1255928"/>
                <a:gd name="connsiteY63" fmla="*/ 684429 h 689457"/>
                <a:gd name="connsiteX64" fmla="*/ 301295 w 1255928"/>
                <a:gd name="connsiteY64" fmla="*/ 684886 h 689457"/>
                <a:gd name="connsiteX65" fmla="*/ 304495 w 1255928"/>
                <a:gd name="connsiteY65" fmla="*/ 685114 h 689457"/>
                <a:gd name="connsiteX66" fmla="*/ 310210 w 1255928"/>
                <a:gd name="connsiteY66" fmla="*/ 685572 h 689457"/>
                <a:gd name="connsiteX67" fmla="*/ 313639 w 1255928"/>
                <a:gd name="connsiteY67" fmla="*/ 685800 h 689457"/>
                <a:gd name="connsiteX68" fmla="*/ 317068 w 1255928"/>
                <a:gd name="connsiteY68" fmla="*/ 686029 h 689457"/>
                <a:gd name="connsiteX69" fmla="*/ 324155 w 1255928"/>
                <a:gd name="connsiteY69" fmla="*/ 686486 h 689457"/>
                <a:gd name="connsiteX70" fmla="*/ 328041 w 1255928"/>
                <a:gd name="connsiteY70" fmla="*/ 686715 h 689457"/>
                <a:gd name="connsiteX71" fmla="*/ 335813 w 1255928"/>
                <a:gd name="connsiteY71" fmla="*/ 686943 h 689457"/>
                <a:gd name="connsiteX72" fmla="*/ 344272 w 1255928"/>
                <a:gd name="connsiteY72" fmla="*/ 687172 h 689457"/>
                <a:gd name="connsiteX73" fmla="*/ 353187 w 1255928"/>
                <a:gd name="connsiteY73" fmla="*/ 687400 h 689457"/>
                <a:gd name="connsiteX74" fmla="*/ 362331 w 1255928"/>
                <a:gd name="connsiteY74" fmla="*/ 687629 h 689457"/>
                <a:gd name="connsiteX75" fmla="*/ 367132 w 1255928"/>
                <a:gd name="connsiteY75" fmla="*/ 687858 h 689457"/>
                <a:gd name="connsiteX76" fmla="*/ 371932 w 1255928"/>
                <a:gd name="connsiteY76" fmla="*/ 688086 h 689457"/>
                <a:gd name="connsiteX77" fmla="*/ 392278 w 1255928"/>
                <a:gd name="connsiteY77" fmla="*/ 688543 h 689457"/>
                <a:gd name="connsiteX78" fmla="*/ 397535 w 1255928"/>
                <a:gd name="connsiteY78" fmla="*/ 688543 h 689457"/>
                <a:gd name="connsiteX79" fmla="*/ 425425 w 1255928"/>
                <a:gd name="connsiteY79" fmla="*/ 689001 h 689457"/>
                <a:gd name="connsiteX80" fmla="*/ 448970 w 1255928"/>
                <a:gd name="connsiteY80" fmla="*/ 689229 h 689457"/>
                <a:gd name="connsiteX81" fmla="*/ 537896 w 1255928"/>
                <a:gd name="connsiteY81" fmla="*/ 689458 h 689457"/>
                <a:gd name="connsiteX82" fmla="*/ 537896 w 1255928"/>
                <a:gd name="connsiteY82" fmla="*/ 689458 h 689457"/>
                <a:gd name="connsiteX83" fmla="*/ 577901 w 1255928"/>
                <a:gd name="connsiteY83" fmla="*/ 689458 h 689457"/>
                <a:gd name="connsiteX84" fmla="*/ 584530 w 1255928"/>
                <a:gd name="connsiteY84" fmla="*/ 689458 h 689457"/>
                <a:gd name="connsiteX85" fmla="*/ 598018 w 1255928"/>
                <a:gd name="connsiteY85" fmla="*/ 689458 h 689457"/>
                <a:gd name="connsiteX86" fmla="*/ 604647 w 1255928"/>
                <a:gd name="connsiteY86" fmla="*/ 689458 h 689457"/>
                <a:gd name="connsiteX87" fmla="*/ 766039 w 1255928"/>
                <a:gd name="connsiteY87" fmla="*/ 688086 h 689457"/>
                <a:gd name="connsiteX88" fmla="*/ 777697 w 1255928"/>
                <a:gd name="connsiteY88" fmla="*/ 687858 h 689457"/>
                <a:gd name="connsiteX89" fmla="*/ 816559 w 1255928"/>
                <a:gd name="connsiteY89" fmla="*/ 687400 h 689457"/>
                <a:gd name="connsiteX90" fmla="*/ 836905 w 1255928"/>
                <a:gd name="connsiteY90" fmla="*/ 687172 h 689457"/>
                <a:gd name="connsiteX91" fmla="*/ 851078 w 1255928"/>
                <a:gd name="connsiteY91" fmla="*/ 686943 h 689457"/>
                <a:gd name="connsiteX92" fmla="*/ 855650 w 1255928"/>
                <a:gd name="connsiteY92" fmla="*/ 686943 h 689457"/>
                <a:gd name="connsiteX93" fmla="*/ 864337 w 1255928"/>
                <a:gd name="connsiteY93" fmla="*/ 686715 h 689457"/>
                <a:gd name="connsiteX94" fmla="*/ 876681 w 1255928"/>
                <a:gd name="connsiteY94" fmla="*/ 686486 h 689457"/>
                <a:gd name="connsiteX95" fmla="*/ 884225 w 1255928"/>
                <a:gd name="connsiteY95" fmla="*/ 686486 h 689457"/>
                <a:gd name="connsiteX96" fmla="*/ 887882 w 1255928"/>
                <a:gd name="connsiteY96" fmla="*/ 686486 h 689457"/>
                <a:gd name="connsiteX97" fmla="*/ 894740 w 1255928"/>
                <a:gd name="connsiteY97" fmla="*/ 686486 h 689457"/>
                <a:gd name="connsiteX98" fmla="*/ 897941 w 1255928"/>
                <a:gd name="connsiteY98" fmla="*/ 686486 h 689457"/>
                <a:gd name="connsiteX99" fmla="*/ 904113 w 1255928"/>
                <a:gd name="connsiteY99" fmla="*/ 686486 h 689457"/>
                <a:gd name="connsiteX100" fmla="*/ 918972 w 1255928"/>
                <a:gd name="connsiteY100" fmla="*/ 686257 h 689457"/>
                <a:gd name="connsiteX101" fmla="*/ 948004 w 1255928"/>
                <a:gd name="connsiteY101" fmla="*/ 673913 h 689457"/>
                <a:gd name="connsiteX102" fmla="*/ 954862 w 1255928"/>
                <a:gd name="connsiteY102" fmla="*/ 665226 h 689457"/>
                <a:gd name="connsiteX103" fmla="*/ 958520 w 1255928"/>
                <a:gd name="connsiteY103" fmla="*/ 658825 h 689457"/>
                <a:gd name="connsiteX104" fmla="*/ 961263 w 1255928"/>
                <a:gd name="connsiteY104" fmla="*/ 651967 h 689457"/>
                <a:gd name="connsiteX105" fmla="*/ 963320 w 1255928"/>
                <a:gd name="connsiteY105" fmla="*/ 644881 h 689457"/>
                <a:gd name="connsiteX106" fmla="*/ 964921 w 1255928"/>
                <a:gd name="connsiteY106" fmla="*/ 637794 h 689457"/>
                <a:gd name="connsiteX107" fmla="*/ 967892 w 1255928"/>
                <a:gd name="connsiteY107" fmla="*/ 622707 h 689457"/>
                <a:gd name="connsiteX108" fmla="*/ 970864 w 1255928"/>
                <a:gd name="connsiteY108" fmla="*/ 607619 h 689457"/>
                <a:gd name="connsiteX109" fmla="*/ 974979 w 1255928"/>
                <a:gd name="connsiteY109" fmla="*/ 584759 h 689457"/>
                <a:gd name="connsiteX110" fmla="*/ 978408 w 1255928"/>
                <a:gd name="connsiteY110" fmla="*/ 561899 h 689457"/>
                <a:gd name="connsiteX111" fmla="*/ 980694 w 1255928"/>
                <a:gd name="connsiteY111" fmla="*/ 538810 h 689457"/>
                <a:gd name="connsiteX112" fmla="*/ 981151 w 1255928"/>
                <a:gd name="connsiteY112" fmla="*/ 515493 h 689457"/>
                <a:gd name="connsiteX113" fmla="*/ 981151 w 1255928"/>
                <a:gd name="connsiteY113" fmla="*/ 508178 h 689457"/>
                <a:gd name="connsiteX114" fmla="*/ 981837 w 1255928"/>
                <a:gd name="connsiteY114" fmla="*/ 493548 h 689457"/>
                <a:gd name="connsiteX115" fmla="*/ 983209 w 1255928"/>
                <a:gd name="connsiteY115" fmla="*/ 478917 h 689457"/>
                <a:gd name="connsiteX116" fmla="*/ 985037 w 1255928"/>
                <a:gd name="connsiteY116" fmla="*/ 464287 h 689457"/>
                <a:gd name="connsiteX117" fmla="*/ 986180 w 1255928"/>
                <a:gd name="connsiteY117" fmla="*/ 456972 h 689457"/>
                <a:gd name="connsiteX118" fmla="*/ 992353 w 1255928"/>
                <a:gd name="connsiteY118" fmla="*/ 438684 h 689457"/>
                <a:gd name="connsiteX119" fmla="*/ 995782 w 1255928"/>
                <a:gd name="connsiteY119" fmla="*/ 434569 h 689457"/>
                <a:gd name="connsiteX120" fmla="*/ 1018642 w 1255928"/>
                <a:gd name="connsiteY120" fmla="*/ 425425 h 689457"/>
                <a:gd name="connsiteX121" fmla="*/ 1026414 w 1255928"/>
                <a:gd name="connsiteY121" fmla="*/ 424510 h 689457"/>
                <a:gd name="connsiteX122" fmla="*/ 1049503 w 1255928"/>
                <a:gd name="connsiteY122" fmla="*/ 424510 h 689457"/>
                <a:gd name="connsiteX123" fmla="*/ 1057046 w 1255928"/>
                <a:gd name="connsiteY123" fmla="*/ 425653 h 689457"/>
                <a:gd name="connsiteX124" fmla="*/ 1064362 w 1255928"/>
                <a:gd name="connsiteY124" fmla="*/ 427482 h 689457"/>
                <a:gd name="connsiteX125" fmla="*/ 1078763 w 1255928"/>
                <a:gd name="connsiteY125" fmla="*/ 433426 h 689457"/>
                <a:gd name="connsiteX126" fmla="*/ 1155573 w 1255928"/>
                <a:gd name="connsiteY126" fmla="*/ 445770 h 689457"/>
                <a:gd name="connsiteX127" fmla="*/ 1254100 w 1255928"/>
                <a:gd name="connsiteY127" fmla="*/ 345186 h 689457"/>
                <a:gd name="connsiteX128" fmla="*/ 1254557 w 1255928"/>
                <a:gd name="connsiteY128" fmla="*/ 341757 h 689457"/>
                <a:gd name="connsiteX129" fmla="*/ 1255700 w 1255928"/>
                <a:gd name="connsiteY129" fmla="*/ 328041 h 689457"/>
                <a:gd name="connsiteX130" fmla="*/ 1255928 w 1255928"/>
                <a:gd name="connsiteY130" fmla="*/ 324841 h 689457"/>
                <a:gd name="connsiteX131" fmla="*/ 1255928 w 1255928"/>
                <a:gd name="connsiteY131" fmla="*/ 318440 h 689457"/>
                <a:gd name="connsiteX132" fmla="*/ 1255471 w 1255928"/>
                <a:gd name="connsiteY132" fmla="*/ 303810 h 689457"/>
                <a:gd name="connsiteX133" fmla="*/ 1254557 w 1255928"/>
                <a:gd name="connsiteY133" fmla="*/ 293980 h 689457"/>
                <a:gd name="connsiteX134" fmla="*/ 1250899 w 1255928"/>
                <a:gd name="connsiteY134" fmla="*/ 275920 h 689457"/>
                <a:gd name="connsiteX135" fmla="*/ 1249528 w 1255928"/>
                <a:gd name="connsiteY135" fmla="*/ 271806 h 689457"/>
                <a:gd name="connsiteX136" fmla="*/ 1246556 w 1255928"/>
                <a:gd name="connsiteY136" fmla="*/ 263805 h 689457"/>
                <a:gd name="connsiteX137" fmla="*/ 1243127 w 1255928"/>
                <a:gd name="connsiteY137" fmla="*/ 256261 h 689457"/>
                <a:gd name="connsiteX138" fmla="*/ 1241298 w 1255928"/>
                <a:gd name="connsiteY138" fmla="*/ 252603 h 689457"/>
                <a:gd name="connsiteX139" fmla="*/ 1234897 w 1255928"/>
                <a:gd name="connsiteY139" fmla="*/ 242773 h 689457"/>
                <a:gd name="connsiteX140" fmla="*/ 1225067 w 1255928"/>
                <a:gd name="connsiteY140" fmla="*/ 231343 h 689457"/>
                <a:gd name="connsiteX141" fmla="*/ 1216838 w 1255928"/>
                <a:gd name="connsiteY141" fmla="*/ 224028 h 689457"/>
                <a:gd name="connsiteX142" fmla="*/ 1185291 w 1255928"/>
                <a:gd name="connsiteY142" fmla="*/ 208255 h 689457"/>
                <a:gd name="connsiteX143" fmla="*/ 1170432 w 1255928"/>
                <a:gd name="connsiteY143" fmla="*/ 205054 h 689457"/>
                <a:gd name="connsiteX144" fmla="*/ 1148486 w 1255928"/>
                <a:gd name="connsiteY144" fmla="*/ 202997 h 689457"/>
                <a:gd name="connsiteX145" fmla="*/ 1134085 w 1255928"/>
                <a:gd name="connsiteY145" fmla="*/ 203454 h 689457"/>
                <a:gd name="connsiteX146" fmla="*/ 1113053 w 1255928"/>
                <a:gd name="connsiteY146" fmla="*/ 207340 h 689457"/>
                <a:gd name="connsiteX147" fmla="*/ 1085850 w 1255928"/>
                <a:gd name="connsiteY147" fmla="*/ 218085 h 689457"/>
                <a:gd name="connsiteX148" fmla="*/ 1072820 w 1255928"/>
                <a:gd name="connsiteY148" fmla="*/ 226086 h 689457"/>
                <a:gd name="connsiteX149" fmla="*/ 1046988 w 1255928"/>
                <a:gd name="connsiteY149" fmla="*/ 240030 h 689457"/>
                <a:gd name="connsiteX150" fmla="*/ 1030757 w 1255928"/>
                <a:gd name="connsiteY150" fmla="*/ 246660 h 689457"/>
                <a:gd name="connsiteX151" fmla="*/ 996467 w 1255928"/>
                <a:gd name="connsiteY151" fmla="*/ 245517 h 689457"/>
                <a:gd name="connsiteX152" fmla="*/ 992810 w 1255928"/>
                <a:gd name="connsiteY152" fmla="*/ 243002 h 689457"/>
                <a:gd name="connsiteX153" fmla="*/ 980923 w 1255928"/>
                <a:gd name="connsiteY153" fmla="*/ 219913 h 689457"/>
                <a:gd name="connsiteX154" fmla="*/ 980923 w 1255928"/>
                <a:gd name="connsiteY154" fmla="*/ 205512 h 689457"/>
                <a:gd name="connsiteX155" fmla="*/ 981837 w 1255928"/>
                <a:gd name="connsiteY155" fmla="*/ 197053 h 689457"/>
                <a:gd name="connsiteX156" fmla="*/ 984123 w 1255928"/>
                <a:gd name="connsiteY156" fmla="*/ 171679 h 689457"/>
                <a:gd name="connsiteX157" fmla="*/ 985266 w 1255928"/>
                <a:gd name="connsiteY157" fmla="*/ 146304 h 689457"/>
                <a:gd name="connsiteX158" fmla="*/ 985495 w 1255928"/>
                <a:gd name="connsiteY158" fmla="*/ 129388 h 689457"/>
                <a:gd name="connsiteX159" fmla="*/ 985037 w 1255928"/>
                <a:gd name="connsiteY159" fmla="*/ 104013 h 689457"/>
                <a:gd name="connsiteX160" fmla="*/ 984352 w 1255928"/>
                <a:gd name="connsiteY160" fmla="*/ 87097 h 689457"/>
                <a:gd name="connsiteX161" fmla="*/ 983437 w 1255928"/>
                <a:gd name="connsiteY161" fmla="*/ 70180 h 689457"/>
                <a:gd name="connsiteX162" fmla="*/ 981608 w 1255928"/>
                <a:gd name="connsiteY162" fmla="*/ 56464 h 689457"/>
                <a:gd name="connsiteX163" fmla="*/ 980008 w 1255928"/>
                <a:gd name="connsiteY163" fmla="*/ 50292 h 689457"/>
                <a:gd name="connsiteX164" fmla="*/ 975893 w 1255928"/>
                <a:gd name="connsiteY164" fmla="*/ 39319 h 689457"/>
                <a:gd name="connsiteX165" fmla="*/ 958063 w 1255928"/>
                <a:gd name="connsiteY165" fmla="*/ 18974 h 689457"/>
                <a:gd name="connsiteX166" fmla="*/ 942289 w 1255928"/>
                <a:gd name="connsiteY166" fmla="*/ 11202 h 689457"/>
                <a:gd name="connsiteX167" fmla="*/ 922401 w 1255928"/>
                <a:gd name="connsiteY167" fmla="*/ 6401 h 689457"/>
                <a:gd name="connsiteX168" fmla="*/ 910742 w 1255928"/>
                <a:gd name="connsiteY168" fmla="*/ 4572 h 689457"/>
                <a:gd name="connsiteX169" fmla="*/ 907313 w 1255928"/>
                <a:gd name="connsiteY169" fmla="*/ 4115 h 689457"/>
                <a:gd name="connsiteX170" fmla="*/ 898855 w 1255928"/>
                <a:gd name="connsiteY170" fmla="*/ 2972 h 689457"/>
                <a:gd name="connsiteX171" fmla="*/ 895198 w 1255928"/>
                <a:gd name="connsiteY171" fmla="*/ 2515 h 689457"/>
                <a:gd name="connsiteX172" fmla="*/ 886282 w 1255928"/>
                <a:gd name="connsiteY172" fmla="*/ 1372 h 689457"/>
                <a:gd name="connsiteX173" fmla="*/ 883539 w 1255928"/>
                <a:gd name="connsiteY173" fmla="*/ 1143 h 689457"/>
                <a:gd name="connsiteX174" fmla="*/ 871652 w 1255928"/>
                <a:gd name="connsiteY174" fmla="*/ 0 h 689457"/>
                <a:gd name="connsiteX175" fmla="*/ 914171 w 1255928"/>
                <a:gd name="connsiteY175" fmla="*/ 64694 h 689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1255928" h="689457">
                  <a:moveTo>
                    <a:pt x="914171" y="64694"/>
                  </a:moveTo>
                  <a:cubicBezTo>
                    <a:pt x="920801" y="101041"/>
                    <a:pt x="918286" y="138760"/>
                    <a:pt x="918286" y="175565"/>
                  </a:cubicBezTo>
                  <a:cubicBezTo>
                    <a:pt x="918286" y="264262"/>
                    <a:pt x="917372" y="354102"/>
                    <a:pt x="905485" y="442113"/>
                  </a:cubicBezTo>
                  <a:lnTo>
                    <a:pt x="908456" y="419253"/>
                  </a:lnTo>
                  <a:cubicBezTo>
                    <a:pt x="904570" y="450114"/>
                    <a:pt x="904799" y="482575"/>
                    <a:pt x="895426" y="512521"/>
                  </a:cubicBezTo>
                  <a:cubicBezTo>
                    <a:pt x="879881" y="561899"/>
                    <a:pt x="846049" y="597332"/>
                    <a:pt x="797357" y="615163"/>
                  </a:cubicBezTo>
                  <a:cubicBezTo>
                    <a:pt x="747522" y="633451"/>
                    <a:pt x="698144" y="618592"/>
                    <a:pt x="647395" y="616992"/>
                  </a:cubicBezTo>
                  <a:cubicBezTo>
                    <a:pt x="614934" y="616077"/>
                    <a:pt x="582244" y="615163"/>
                    <a:pt x="549783" y="613105"/>
                  </a:cubicBezTo>
                  <a:cubicBezTo>
                    <a:pt x="513664" y="611048"/>
                    <a:pt x="476174" y="608305"/>
                    <a:pt x="440741" y="600075"/>
                  </a:cubicBezTo>
                  <a:cubicBezTo>
                    <a:pt x="409194" y="592760"/>
                    <a:pt x="380390" y="578130"/>
                    <a:pt x="356159" y="556870"/>
                  </a:cubicBezTo>
                  <a:cubicBezTo>
                    <a:pt x="334670" y="537896"/>
                    <a:pt x="323926" y="512064"/>
                    <a:pt x="312496" y="486461"/>
                  </a:cubicBezTo>
                  <a:cubicBezTo>
                    <a:pt x="267919" y="386106"/>
                    <a:pt x="201168" y="389763"/>
                    <a:pt x="189967" y="391592"/>
                  </a:cubicBezTo>
                  <a:cubicBezTo>
                    <a:pt x="139675" y="399136"/>
                    <a:pt x="88925" y="403479"/>
                    <a:pt x="38862" y="389992"/>
                  </a:cubicBezTo>
                  <a:cubicBezTo>
                    <a:pt x="31775" y="388163"/>
                    <a:pt x="24917" y="385648"/>
                    <a:pt x="18059" y="382905"/>
                  </a:cubicBezTo>
                  <a:cubicBezTo>
                    <a:pt x="12344" y="382219"/>
                    <a:pt x="6401" y="381762"/>
                    <a:pt x="0" y="381076"/>
                  </a:cubicBezTo>
                  <a:cubicBezTo>
                    <a:pt x="229" y="383820"/>
                    <a:pt x="686" y="386563"/>
                    <a:pt x="1372" y="389077"/>
                  </a:cubicBezTo>
                  <a:cubicBezTo>
                    <a:pt x="2515" y="394107"/>
                    <a:pt x="4115" y="398907"/>
                    <a:pt x="6401" y="403022"/>
                  </a:cubicBezTo>
                  <a:cubicBezTo>
                    <a:pt x="9601" y="409423"/>
                    <a:pt x="13945" y="414681"/>
                    <a:pt x="18974" y="419481"/>
                  </a:cubicBezTo>
                  <a:cubicBezTo>
                    <a:pt x="22403" y="422682"/>
                    <a:pt x="26289" y="425425"/>
                    <a:pt x="30404" y="427939"/>
                  </a:cubicBezTo>
                  <a:cubicBezTo>
                    <a:pt x="52349" y="441655"/>
                    <a:pt x="76581" y="449428"/>
                    <a:pt x="102641" y="451028"/>
                  </a:cubicBezTo>
                  <a:cubicBezTo>
                    <a:pt x="124358" y="452400"/>
                    <a:pt x="145390" y="449656"/>
                    <a:pt x="166649" y="443713"/>
                  </a:cubicBezTo>
                  <a:cubicBezTo>
                    <a:pt x="173279" y="441884"/>
                    <a:pt x="179451" y="440970"/>
                    <a:pt x="185166" y="440970"/>
                  </a:cubicBezTo>
                  <a:cubicBezTo>
                    <a:pt x="185166" y="440970"/>
                    <a:pt x="185166" y="440970"/>
                    <a:pt x="185166" y="440970"/>
                  </a:cubicBezTo>
                  <a:cubicBezTo>
                    <a:pt x="188824" y="440970"/>
                    <a:pt x="192253" y="441198"/>
                    <a:pt x="195682" y="441884"/>
                  </a:cubicBezTo>
                  <a:cubicBezTo>
                    <a:pt x="197510" y="442341"/>
                    <a:pt x="199339" y="442798"/>
                    <a:pt x="201168" y="443256"/>
                  </a:cubicBezTo>
                  <a:cubicBezTo>
                    <a:pt x="202768" y="443713"/>
                    <a:pt x="204368" y="444399"/>
                    <a:pt x="205969" y="445084"/>
                  </a:cubicBezTo>
                  <a:cubicBezTo>
                    <a:pt x="206654" y="445542"/>
                    <a:pt x="207569" y="445770"/>
                    <a:pt x="208255" y="446227"/>
                  </a:cubicBezTo>
                  <a:cubicBezTo>
                    <a:pt x="209398" y="446685"/>
                    <a:pt x="210312" y="447370"/>
                    <a:pt x="211226" y="448056"/>
                  </a:cubicBezTo>
                  <a:cubicBezTo>
                    <a:pt x="212369" y="448742"/>
                    <a:pt x="213512" y="449656"/>
                    <a:pt x="214427" y="450342"/>
                  </a:cubicBezTo>
                  <a:cubicBezTo>
                    <a:pt x="215113" y="450799"/>
                    <a:pt x="215798" y="451485"/>
                    <a:pt x="216256" y="451942"/>
                  </a:cubicBezTo>
                  <a:cubicBezTo>
                    <a:pt x="217399" y="453085"/>
                    <a:pt x="218770" y="454228"/>
                    <a:pt x="219913" y="455600"/>
                  </a:cubicBezTo>
                  <a:cubicBezTo>
                    <a:pt x="220599" y="456286"/>
                    <a:pt x="221056" y="456972"/>
                    <a:pt x="221513" y="457657"/>
                  </a:cubicBezTo>
                  <a:cubicBezTo>
                    <a:pt x="222656" y="459029"/>
                    <a:pt x="223571" y="460629"/>
                    <a:pt x="224714" y="462001"/>
                  </a:cubicBezTo>
                  <a:cubicBezTo>
                    <a:pt x="225628" y="463601"/>
                    <a:pt x="226543" y="465201"/>
                    <a:pt x="227457" y="466801"/>
                  </a:cubicBezTo>
                  <a:cubicBezTo>
                    <a:pt x="229972" y="471831"/>
                    <a:pt x="232029" y="477774"/>
                    <a:pt x="233401" y="484175"/>
                  </a:cubicBezTo>
                  <a:cubicBezTo>
                    <a:pt x="234772" y="489890"/>
                    <a:pt x="235687" y="495834"/>
                    <a:pt x="236372" y="501777"/>
                  </a:cubicBezTo>
                  <a:cubicBezTo>
                    <a:pt x="237287" y="509550"/>
                    <a:pt x="237744" y="517322"/>
                    <a:pt x="237973" y="525323"/>
                  </a:cubicBezTo>
                  <a:cubicBezTo>
                    <a:pt x="237973" y="529209"/>
                    <a:pt x="238201" y="533095"/>
                    <a:pt x="238201" y="536982"/>
                  </a:cubicBezTo>
                  <a:cubicBezTo>
                    <a:pt x="238201" y="539039"/>
                    <a:pt x="238201" y="540868"/>
                    <a:pt x="238201" y="542925"/>
                  </a:cubicBezTo>
                  <a:cubicBezTo>
                    <a:pt x="238201" y="546811"/>
                    <a:pt x="238201" y="550698"/>
                    <a:pt x="238201" y="554584"/>
                  </a:cubicBezTo>
                  <a:cubicBezTo>
                    <a:pt x="238201" y="558470"/>
                    <a:pt x="238430" y="562356"/>
                    <a:pt x="238430" y="566242"/>
                  </a:cubicBezTo>
                  <a:cubicBezTo>
                    <a:pt x="238658" y="570129"/>
                    <a:pt x="238887" y="574015"/>
                    <a:pt x="239116" y="577901"/>
                  </a:cubicBezTo>
                  <a:cubicBezTo>
                    <a:pt x="239344" y="581101"/>
                    <a:pt x="239573" y="584302"/>
                    <a:pt x="239801" y="587502"/>
                  </a:cubicBezTo>
                  <a:cubicBezTo>
                    <a:pt x="241173" y="609676"/>
                    <a:pt x="242545" y="632079"/>
                    <a:pt x="253746" y="652425"/>
                  </a:cubicBezTo>
                  <a:cubicBezTo>
                    <a:pt x="254432" y="653568"/>
                    <a:pt x="255346" y="655396"/>
                    <a:pt x="256261" y="657225"/>
                  </a:cubicBezTo>
                  <a:cubicBezTo>
                    <a:pt x="256489" y="657682"/>
                    <a:pt x="256718" y="657911"/>
                    <a:pt x="256946" y="658368"/>
                  </a:cubicBezTo>
                  <a:cubicBezTo>
                    <a:pt x="258318" y="660883"/>
                    <a:pt x="260147" y="663855"/>
                    <a:pt x="261976" y="666598"/>
                  </a:cubicBezTo>
                  <a:cubicBezTo>
                    <a:pt x="262433" y="667284"/>
                    <a:pt x="262661" y="667741"/>
                    <a:pt x="263119" y="668427"/>
                  </a:cubicBezTo>
                  <a:cubicBezTo>
                    <a:pt x="264033" y="669798"/>
                    <a:pt x="264947" y="670941"/>
                    <a:pt x="265862" y="672084"/>
                  </a:cubicBezTo>
                  <a:cubicBezTo>
                    <a:pt x="266319" y="672770"/>
                    <a:pt x="266776" y="673227"/>
                    <a:pt x="267233" y="673684"/>
                  </a:cubicBezTo>
                  <a:cubicBezTo>
                    <a:pt x="267462" y="674142"/>
                    <a:pt x="267919" y="674599"/>
                    <a:pt x="268148" y="674827"/>
                  </a:cubicBezTo>
                  <a:cubicBezTo>
                    <a:pt x="268605" y="675285"/>
                    <a:pt x="269062" y="675970"/>
                    <a:pt x="269519" y="676428"/>
                  </a:cubicBezTo>
                  <a:cubicBezTo>
                    <a:pt x="271120" y="678028"/>
                    <a:pt x="272720" y="679628"/>
                    <a:pt x="274320" y="680542"/>
                  </a:cubicBezTo>
                  <a:cubicBezTo>
                    <a:pt x="275006" y="681000"/>
                    <a:pt x="275692" y="681228"/>
                    <a:pt x="276149" y="681457"/>
                  </a:cubicBezTo>
                  <a:cubicBezTo>
                    <a:pt x="276377" y="681685"/>
                    <a:pt x="276835" y="681685"/>
                    <a:pt x="277063" y="681685"/>
                  </a:cubicBezTo>
                  <a:cubicBezTo>
                    <a:pt x="277749" y="681914"/>
                    <a:pt x="278206" y="681914"/>
                    <a:pt x="278892" y="681914"/>
                  </a:cubicBezTo>
                  <a:cubicBezTo>
                    <a:pt x="279121" y="681914"/>
                    <a:pt x="279578" y="681914"/>
                    <a:pt x="279806" y="681914"/>
                  </a:cubicBezTo>
                  <a:lnTo>
                    <a:pt x="279806" y="681914"/>
                  </a:lnTo>
                  <a:lnTo>
                    <a:pt x="279806" y="681914"/>
                  </a:lnTo>
                  <a:cubicBezTo>
                    <a:pt x="280492" y="682143"/>
                    <a:pt x="281407" y="682371"/>
                    <a:pt x="282321" y="682600"/>
                  </a:cubicBezTo>
                  <a:cubicBezTo>
                    <a:pt x="283235" y="682828"/>
                    <a:pt x="284150" y="683057"/>
                    <a:pt x="285293" y="683057"/>
                  </a:cubicBezTo>
                  <a:cubicBezTo>
                    <a:pt x="285979" y="683286"/>
                    <a:pt x="286893" y="683286"/>
                    <a:pt x="287579" y="683514"/>
                  </a:cubicBezTo>
                  <a:cubicBezTo>
                    <a:pt x="288722" y="683743"/>
                    <a:pt x="289865" y="683743"/>
                    <a:pt x="291236" y="683971"/>
                  </a:cubicBezTo>
                  <a:cubicBezTo>
                    <a:pt x="292837" y="684200"/>
                    <a:pt x="294437" y="684429"/>
                    <a:pt x="296266" y="684429"/>
                  </a:cubicBezTo>
                  <a:cubicBezTo>
                    <a:pt x="297866" y="684657"/>
                    <a:pt x="299695" y="684657"/>
                    <a:pt x="301295" y="684886"/>
                  </a:cubicBezTo>
                  <a:cubicBezTo>
                    <a:pt x="302438" y="684886"/>
                    <a:pt x="303352" y="685114"/>
                    <a:pt x="304495" y="685114"/>
                  </a:cubicBezTo>
                  <a:cubicBezTo>
                    <a:pt x="306324" y="685343"/>
                    <a:pt x="308153" y="685343"/>
                    <a:pt x="310210" y="685572"/>
                  </a:cubicBezTo>
                  <a:cubicBezTo>
                    <a:pt x="311353" y="685572"/>
                    <a:pt x="312496" y="685800"/>
                    <a:pt x="313639" y="685800"/>
                  </a:cubicBezTo>
                  <a:cubicBezTo>
                    <a:pt x="314782" y="685800"/>
                    <a:pt x="315925" y="686029"/>
                    <a:pt x="317068" y="686029"/>
                  </a:cubicBezTo>
                  <a:cubicBezTo>
                    <a:pt x="319354" y="686257"/>
                    <a:pt x="321869" y="686257"/>
                    <a:pt x="324155" y="686486"/>
                  </a:cubicBezTo>
                  <a:cubicBezTo>
                    <a:pt x="325526" y="686486"/>
                    <a:pt x="326669" y="686715"/>
                    <a:pt x="328041" y="686715"/>
                  </a:cubicBezTo>
                  <a:cubicBezTo>
                    <a:pt x="330556" y="686943"/>
                    <a:pt x="333070" y="686943"/>
                    <a:pt x="335813" y="686943"/>
                  </a:cubicBezTo>
                  <a:cubicBezTo>
                    <a:pt x="338557" y="686943"/>
                    <a:pt x="341300" y="687172"/>
                    <a:pt x="344272" y="687172"/>
                  </a:cubicBezTo>
                  <a:cubicBezTo>
                    <a:pt x="347243" y="687172"/>
                    <a:pt x="349987" y="687400"/>
                    <a:pt x="353187" y="687400"/>
                  </a:cubicBezTo>
                  <a:cubicBezTo>
                    <a:pt x="356159" y="687400"/>
                    <a:pt x="359131" y="687629"/>
                    <a:pt x="362331" y="687629"/>
                  </a:cubicBezTo>
                  <a:cubicBezTo>
                    <a:pt x="363931" y="687629"/>
                    <a:pt x="365531" y="687629"/>
                    <a:pt x="367132" y="687858"/>
                  </a:cubicBezTo>
                  <a:cubicBezTo>
                    <a:pt x="368732" y="687858"/>
                    <a:pt x="370332" y="687858"/>
                    <a:pt x="371932" y="688086"/>
                  </a:cubicBezTo>
                  <a:cubicBezTo>
                    <a:pt x="378562" y="688315"/>
                    <a:pt x="385420" y="688315"/>
                    <a:pt x="392278" y="688543"/>
                  </a:cubicBezTo>
                  <a:cubicBezTo>
                    <a:pt x="394106" y="688543"/>
                    <a:pt x="395707" y="688543"/>
                    <a:pt x="397535" y="688543"/>
                  </a:cubicBezTo>
                  <a:cubicBezTo>
                    <a:pt x="406451" y="688772"/>
                    <a:pt x="415823" y="688772"/>
                    <a:pt x="425425" y="689001"/>
                  </a:cubicBezTo>
                  <a:cubicBezTo>
                    <a:pt x="433197" y="689001"/>
                    <a:pt x="440969" y="689229"/>
                    <a:pt x="448970" y="689229"/>
                  </a:cubicBezTo>
                  <a:cubicBezTo>
                    <a:pt x="477088" y="689458"/>
                    <a:pt x="507035" y="689458"/>
                    <a:pt x="537896" y="689458"/>
                  </a:cubicBezTo>
                  <a:cubicBezTo>
                    <a:pt x="537896" y="689458"/>
                    <a:pt x="537896" y="689458"/>
                    <a:pt x="537896" y="689458"/>
                  </a:cubicBezTo>
                  <a:cubicBezTo>
                    <a:pt x="551155" y="689458"/>
                    <a:pt x="564413" y="689458"/>
                    <a:pt x="577901" y="689458"/>
                  </a:cubicBezTo>
                  <a:cubicBezTo>
                    <a:pt x="580187" y="689458"/>
                    <a:pt x="582473" y="689458"/>
                    <a:pt x="584530" y="689458"/>
                  </a:cubicBezTo>
                  <a:cubicBezTo>
                    <a:pt x="589102" y="689458"/>
                    <a:pt x="593446" y="689458"/>
                    <a:pt x="598018" y="689458"/>
                  </a:cubicBezTo>
                  <a:cubicBezTo>
                    <a:pt x="600304" y="689458"/>
                    <a:pt x="602590" y="689458"/>
                    <a:pt x="604647" y="689458"/>
                  </a:cubicBezTo>
                  <a:cubicBezTo>
                    <a:pt x="660654" y="689229"/>
                    <a:pt x="716661" y="688772"/>
                    <a:pt x="766039" y="688086"/>
                  </a:cubicBezTo>
                  <a:cubicBezTo>
                    <a:pt x="769925" y="688086"/>
                    <a:pt x="773811" y="688086"/>
                    <a:pt x="777697" y="687858"/>
                  </a:cubicBezTo>
                  <a:cubicBezTo>
                    <a:pt x="791185" y="687629"/>
                    <a:pt x="804215" y="687629"/>
                    <a:pt x="816559" y="687400"/>
                  </a:cubicBezTo>
                  <a:cubicBezTo>
                    <a:pt x="823646" y="687400"/>
                    <a:pt x="830275" y="687172"/>
                    <a:pt x="836905" y="687172"/>
                  </a:cubicBezTo>
                  <a:cubicBezTo>
                    <a:pt x="841705" y="687172"/>
                    <a:pt x="846506" y="686943"/>
                    <a:pt x="851078" y="686943"/>
                  </a:cubicBezTo>
                  <a:cubicBezTo>
                    <a:pt x="852678" y="686943"/>
                    <a:pt x="854050" y="686943"/>
                    <a:pt x="855650" y="686943"/>
                  </a:cubicBezTo>
                  <a:cubicBezTo>
                    <a:pt x="858622" y="686943"/>
                    <a:pt x="861593" y="686943"/>
                    <a:pt x="864337" y="686715"/>
                  </a:cubicBezTo>
                  <a:cubicBezTo>
                    <a:pt x="868680" y="686715"/>
                    <a:pt x="872795" y="686486"/>
                    <a:pt x="876681" y="686486"/>
                  </a:cubicBezTo>
                  <a:cubicBezTo>
                    <a:pt x="879196" y="686486"/>
                    <a:pt x="881939" y="686486"/>
                    <a:pt x="884225" y="686486"/>
                  </a:cubicBezTo>
                  <a:cubicBezTo>
                    <a:pt x="885368" y="686486"/>
                    <a:pt x="886739" y="686486"/>
                    <a:pt x="887882" y="686486"/>
                  </a:cubicBezTo>
                  <a:cubicBezTo>
                    <a:pt x="890168" y="686486"/>
                    <a:pt x="892454" y="686486"/>
                    <a:pt x="894740" y="686486"/>
                  </a:cubicBezTo>
                  <a:cubicBezTo>
                    <a:pt x="895883" y="686486"/>
                    <a:pt x="897026" y="686486"/>
                    <a:pt x="897941" y="686486"/>
                  </a:cubicBezTo>
                  <a:cubicBezTo>
                    <a:pt x="899998" y="686486"/>
                    <a:pt x="902056" y="686486"/>
                    <a:pt x="904113" y="686486"/>
                  </a:cubicBezTo>
                  <a:cubicBezTo>
                    <a:pt x="909828" y="686486"/>
                    <a:pt x="914857" y="686257"/>
                    <a:pt x="918972" y="686257"/>
                  </a:cubicBezTo>
                  <a:cubicBezTo>
                    <a:pt x="932002" y="686029"/>
                    <a:pt x="940689" y="681457"/>
                    <a:pt x="948004" y="673913"/>
                  </a:cubicBezTo>
                  <a:cubicBezTo>
                    <a:pt x="950519" y="671398"/>
                    <a:pt x="952576" y="668427"/>
                    <a:pt x="954862" y="665226"/>
                  </a:cubicBezTo>
                  <a:cubicBezTo>
                    <a:pt x="956234" y="663169"/>
                    <a:pt x="957605" y="660883"/>
                    <a:pt x="958520" y="658825"/>
                  </a:cubicBezTo>
                  <a:cubicBezTo>
                    <a:pt x="959663" y="656539"/>
                    <a:pt x="960577" y="654253"/>
                    <a:pt x="961263" y="651967"/>
                  </a:cubicBezTo>
                  <a:cubicBezTo>
                    <a:pt x="961949" y="649681"/>
                    <a:pt x="962635" y="647395"/>
                    <a:pt x="963320" y="644881"/>
                  </a:cubicBezTo>
                  <a:cubicBezTo>
                    <a:pt x="964006" y="642595"/>
                    <a:pt x="964463" y="640080"/>
                    <a:pt x="964921" y="637794"/>
                  </a:cubicBezTo>
                  <a:cubicBezTo>
                    <a:pt x="965835" y="632765"/>
                    <a:pt x="966749" y="627736"/>
                    <a:pt x="967892" y="622707"/>
                  </a:cubicBezTo>
                  <a:cubicBezTo>
                    <a:pt x="968807" y="617677"/>
                    <a:pt x="969950" y="612648"/>
                    <a:pt x="970864" y="607619"/>
                  </a:cubicBezTo>
                  <a:cubicBezTo>
                    <a:pt x="972236" y="600075"/>
                    <a:pt x="973836" y="592531"/>
                    <a:pt x="974979" y="584759"/>
                  </a:cubicBezTo>
                  <a:cubicBezTo>
                    <a:pt x="976351" y="577215"/>
                    <a:pt x="977494" y="569443"/>
                    <a:pt x="978408" y="561899"/>
                  </a:cubicBezTo>
                  <a:cubicBezTo>
                    <a:pt x="979322" y="554355"/>
                    <a:pt x="980237" y="546583"/>
                    <a:pt x="980694" y="538810"/>
                  </a:cubicBezTo>
                  <a:cubicBezTo>
                    <a:pt x="981151" y="531038"/>
                    <a:pt x="981380" y="523266"/>
                    <a:pt x="981151" y="515493"/>
                  </a:cubicBezTo>
                  <a:cubicBezTo>
                    <a:pt x="981151" y="512979"/>
                    <a:pt x="981151" y="510693"/>
                    <a:pt x="981151" y="508178"/>
                  </a:cubicBezTo>
                  <a:cubicBezTo>
                    <a:pt x="981151" y="503377"/>
                    <a:pt x="981380" y="498348"/>
                    <a:pt x="981837" y="493548"/>
                  </a:cubicBezTo>
                  <a:cubicBezTo>
                    <a:pt x="982294" y="488747"/>
                    <a:pt x="982751" y="483718"/>
                    <a:pt x="983209" y="478917"/>
                  </a:cubicBezTo>
                  <a:cubicBezTo>
                    <a:pt x="983894" y="474117"/>
                    <a:pt x="984352" y="469087"/>
                    <a:pt x="985037" y="464287"/>
                  </a:cubicBezTo>
                  <a:cubicBezTo>
                    <a:pt x="985495" y="461772"/>
                    <a:pt x="985723" y="459486"/>
                    <a:pt x="986180" y="456972"/>
                  </a:cubicBezTo>
                  <a:cubicBezTo>
                    <a:pt x="987323" y="449199"/>
                    <a:pt x="989381" y="443256"/>
                    <a:pt x="992353" y="438684"/>
                  </a:cubicBezTo>
                  <a:cubicBezTo>
                    <a:pt x="993267" y="437083"/>
                    <a:pt x="994410" y="435712"/>
                    <a:pt x="995782" y="434569"/>
                  </a:cubicBezTo>
                  <a:cubicBezTo>
                    <a:pt x="1000811" y="429768"/>
                    <a:pt x="1008126" y="427025"/>
                    <a:pt x="1018642" y="425425"/>
                  </a:cubicBezTo>
                  <a:cubicBezTo>
                    <a:pt x="1021156" y="424968"/>
                    <a:pt x="1023899" y="424739"/>
                    <a:pt x="1026414" y="424510"/>
                  </a:cubicBezTo>
                  <a:cubicBezTo>
                    <a:pt x="1034186" y="423825"/>
                    <a:pt x="1041959" y="423596"/>
                    <a:pt x="1049503" y="424510"/>
                  </a:cubicBezTo>
                  <a:cubicBezTo>
                    <a:pt x="1052017" y="424739"/>
                    <a:pt x="1054532" y="425196"/>
                    <a:pt x="1057046" y="425653"/>
                  </a:cubicBezTo>
                  <a:cubicBezTo>
                    <a:pt x="1059561" y="426111"/>
                    <a:pt x="1062076" y="426796"/>
                    <a:pt x="1064362" y="427482"/>
                  </a:cubicBezTo>
                  <a:cubicBezTo>
                    <a:pt x="1069162" y="428854"/>
                    <a:pt x="1073963" y="430911"/>
                    <a:pt x="1078763" y="433426"/>
                  </a:cubicBezTo>
                  <a:cubicBezTo>
                    <a:pt x="1109167" y="443027"/>
                    <a:pt x="1134542" y="446685"/>
                    <a:pt x="1155573" y="445770"/>
                  </a:cubicBezTo>
                  <a:cubicBezTo>
                    <a:pt x="1224382" y="442570"/>
                    <a:pt x="1247927" y="390678"/>
                    <a:pt x="1254100" y="345186"/>
                  </a:cubicBezTo>
                  <a:cubicBezTo>
                    <a:pt x="1254328" y="344043"/>
                    <a:pt x="1254328" y="342900"/>
                    <a:pt x="1254557" y="341757"/>
                  </a:cubicBezTo>
                  <a:cubicBezTo>
                    <a:pt x="1255014" y="337185"/>
                    <a:pt x="1255471" y="332613"/>
                    <a:pt x="1255700" y="328041"/>
                  </a:cubicBezTo>
                  <a:cubicBezTo>
                    <a:pt x="1255700" y="326898"/>
                    <a:pt x="1255700" y="325755"/>
                    <a:pt x="1255928" y="324841"/>
                  </a:cubicBezTo>
                  <a:cubicBezTo>
                    <a:pt x="1255928" y="322555"/>
                    <a:pt x="1255928" y="320497"/>
                    <a:pt x="1255928" y="318440"/>
                  </a:cubicBezTo>
                  <a:cubicBezTo>
                    <a:pt x="1255928" y="313182"/>
                    <a:pt x="1255700" y="308153"/>
                    <a:pt x="1255471" y="303810"/>
                  </a:cubicBezTo>
                  <a:cubicBezTo>
                    <a:pt x="1255243" y="300381"/>
                    <a:pt x="1254785" y="297180"/>
                    <a:pt x="1254557" y="293980"/>
                  </a:cubicBezTo>
                  <a:cubicBezTo>
                    <a:pt x="1253642" y="287579"/>
                    <a:pt x="1252499" y="281635"/>
                    <a:pt x="1250899" y="275920"/>
                  </a:cubicBezTo>
                  <a:cubicBezTo>
                    <a:pt x="1250442" y="274549"/>
                    <a:pt x="1249985" y="273177"/>
                    <a:pt x="1249528" y="271806"/>
                  </a:cubicBezTo>
                  <a:cubicBezTo>
                    <a:pt x="1248613" y="269062"/>
                    <a:pt x="1247699" y="266319"/>
                    <a:pt x="1246556" y="263805"/>
                  </a:cubicBezTo>
                  <a:cubicBezTo>
                    <a:pt x="1245413" y="261290"/>
                    <a:pt x="1244270" y="258775"/>
                    <a:pt x="1243127" y="256261"/>
                  </a:cubicBezTo>
                  <a:cubicBezTo>
                    <a:pt x="1242441" y="255118"/>
                    <a:pt x="1241984" y="253975"/>
                    <a:pt x="1241298" y="252603"/>
                  </a:cubicBezTo>
                  <a:cubicBezTo>
                    <a:pt x="1239469" y="249174"/>
                    <a:pt x="1237183" y="245745"/>
                    <a:pt x="1234897" y="242773"/>
                  </a:cubicBezTo>
                  <a:cubicBezTo>
                    <a:pt x="1231925" y="238659"/>
                    <a:pt x="1228725" y="234772"/>
                    <a:pt x="1225067" y="231343"/>
                  </a:cubicBezTo>
                  <a:cubicBezTo>
                    <a:pt x="1222553" y="228829"/>
                    <a:pt x="1219810" y="226314"/>
                    <a:pt x="1216838" y="224028"/>
                  </a:cubicBezTo>
                  <a:cubicBezTo>
                    <a:pt x="1207237" y="216713"/>
                    <a:pt x="1196492" y="211455"/>
                    <a:pt x="1185291" y="208255"/>
                  </a:cubicBezTo>
                  <a:cubicBezTo>
                    <a:pt x="1180262" y="206883"/>
                    <a:pt x="1175461" y="205740"/>
                    <a:pt x="1170432" y="205054"/>
                  </a:cubicBezTo>
                  <a:cubicBezTo>
                    <a:pt x="1163117" y="203683"/>
                    <a:pt x="1155802" y="202997"/>
                    <a:pt x="1148486" y="202997"/>
                  </a:cubicBezTo>
                  <a:cubicBezTo>
                    <a:pt x="1143686" y="202997"/>
                    <a:pt x="1138885" y="202997"/>
                    <a:pt x="1134085" y="203454"/>
                  </a:cubicBezTo>
                  <a:cubicBezTo>
                    <a:pt x="1126998" y="204140"/>
                    <a:pt x="1119911" y="205512"/>
                    <a:pt x="1113053" y="207340"/>
                  </a:cubicBezTo>
                  <a:cubicBezTo>
                    <a:pt x="1103681" y="209855"/>
                    <a:pt x="1094765" y="213513"/>
                    <a:pt x="1085850" y="218085"/>
                  </a:cubicBezTo>
                  <a:cubicBezTo>
                    <a:pt x="1081507" y="220371"/>
                    <a:pt x="1077163" y="223114"/>
                    <a:pt x="1072820" y="226086"/>
                  </a:cubicBezTo>
                  <a:cubicBezTo>
                    <a:pt x="1064590" y="231801"/>
                    <a:pt x="1055903" y="236144"/>
                    <a:pt x="1046988" y="240030"/>
                  </a:cubicBezTo>
                  <a:cubicBezTo>
                    <a:pt x="1041730" y="242316"/>
                    <a:pt x="1036244" y="244602"/>
                    <a:pt x="1030757" y="246660"/>
                  </a:cubicBezTo>
                  <a:cubicBezTo>
                    <a:pt x="1017499" y="251917"/>
                    <a:pt x="1005383" y="251003"/>
                    <a:pt x="996467" y="245517"/>
                  </a:cubicBezTo>
                  <a:cubicBezTo>
                    <a:pt x="995096" y="244831"/>
                    <a:pt x="993953" y="243916"/>
                    <a:pt x="992810" y="243002"/>
                  </a:cubicBezTo>
                  <a:cubicBezTo>
                    <a:pt x="986638" y="237744"/>
                    <a:pt x="982294" y="229743"/>
                    <a:pt x="980923" y="219913"/>
                  </a:cubicBezTo>
                  <a:cubicBezTo>
                    <a:pt x="980237" y="215570"/>
                    <a:pt x="980237" y="210541"/>
                    <a:pt x="980923" y="205512"/>
                  </a:cubicBezTo>
                  <a:cubicBezTo>
                    <a:pt x="981380" y="202768"/>
                    <a:pt x="981608" y="199797"/>
                    <a:pt x="981837" y="197053"/>
                  </a:cubicBezTo>
                  <a:cubicBezTo>
                    <a:pt x="982751" y="188595"/>
                    <a:pt x="983437" y="180137"/>
                    <a:pt x="984123" y="171679"/>
                  </a:cubicBezTo>
                  <a:cubicBezTo>
                    <a:pt x="984580" y="163221"/>
                    <a:pt x="985037" y="154762"/>
                    <a:pt x="985266" y="146304"/>
                  </a:cubicBezTo>
                  <a:cubicBezTo>
                    <a:pt x="985495" y="140589"/>
                    <a:pt x="985495" y="135103"/>
                    <a:pt x="985495" y="129388"/>
                  </a:cubicBezTo>
                  <a:cubicBezTo>
                    <a:pt x="985495" y="120930"/>
                    <a:pt x="985495" y="112471"/>
                    <a:pt x="985037" y="104013"/>
                  </a:cubicBezTo>
                  <a:cubicBezTo>
                    <a:pt x="984809" y="98298"/>
                    <a:pt x="984580" y="92812"/>
                    <a:pt x="984352" y="87097"/>
                  </a:cubicBezTo>
                  <a:cubicBezTo>
                    <a:pt x="984123" y="81382"/>
                    <a:pt x="983666" y="75895"/>
                    <a:pt x="983437" y="70180"/>
                  </a:cubicBezTo>
                  <a:cubicBezTo>
                    <a:pt x="983209" y="65380"/>
                    <a:pt x="982523" y="60808"/>
                    <a:pt x="981608" y="56464"/>
                  </a:cubicBezTo>
                  <a:cubicBezTo>
                    <a:pt x="981151" y="54407"/>
                    <a:pt x="980694" y="52350"/>
                    <a:pt x="980008" y="50292"/>
                  </a:cubicBezTo>
                  <a:cubicBezTo>
                    <a:pt x="978865" y="46406"/>
                    <a:pt x="977494" y="42748"/>
                    <a:pt x="975893" y="39319"/>
                  </a:cubicBezTo>
                  <a:cubicBezTo>
                    <a:pt x="971779" y="30861"/>
                    <a:pt x="965835" y="24232"/>
                    <a:pt x="958063" y="18974"/>
                  </a:cubicBezTo>
                  <a:cubicBezTo>
                    <a:pt x="953491" y="15774"/>
                    <a:pt x="948233" y="13259"/>
                    <a:pt x="942289" y="11202"/>
                  </a:cubicBezTo>
                  <a:cubicBezTo>
                    <a:pt x="936346" y="9144"/>
                    <a:pt x="929716" y="7544"/>
                    <a:pt x="922401" y="6401"/>
                  </a:cubicBezTo>
                  <a:cubicBezTo>
                    <a:pt x="918515" y="5715"/>
                    <a:pt x="914629" y="5258"/>
                    <a:pt x="910742" y="4572"/>
                  </a:cubicBezTo>
                  <a:cubicBezTo>
                    <a:pt x="909599" y="4344"/>
                    <a:pt x="908456" y="4344"/>
                    <a:pt x="907313" y="4115"/>
                  </a:cubicBezTo>
                  <a:cubicBezTo>
                    <a:pt x="904570" y="3658"/>
                    <a:pt x="901598" y="3429"/>
                    <a:pt x="898855" y="2972"/>
                  </a:cubicBezTo>
                  <a:cubicBezTo>
                    <a:pt x="897712" y="2743"/>
                    <a:pt x="896341" y="2743"/>
                    <a:pt x="895198" y="2515"/>
                  </a:cubicBezTo>
                  <a:cubicBezTo>
                    <a:pt x="892226" y="2058"/>
                    <a:pt x="889254" y="1829"/>
                    <a:pt x="886282" y="1372"/>
                  </a:cubicBezTo>
                  <a:cubicBezTo>
                    <a:pt x="885368" y="1372"/>
                    <a:pt x="884453" y="1143"/>
                    <a:pt x="883539" y="1143"/>
                  </a:cubicBezTo>
                  <a:cubicBezTo>
                    <a:pt x="879653" y="686"/>
                    <a:pt x="875538" y="229"/>
                    <a:pt x="871652" y="0"/>
                  </a:cubicBezTo>
                  <a:cubicBezTo>
                    <a:pt x="893369" y="15545"/>
                    <a:pt x="909371" y="38176"/>
                    <a:pt x="914171" y="64694"/>
                  </a:cubicBezTo>
                  <a:close/>
                </a:path>
              </a:pathLst>
            </a:custGeom>
            <a:solidFill>
              <a:srgbClr val="FFFFFF"/>
            </a:solidFill>
            <a:ln w="2286" cap="flat">
              <a:noFill/>
              <a:prstDash val="solid"/>
              <a:miter/>
            </a:ln>
          </p:spPr>
          <p:txBody>
            <a:bodyPr rtlCol="0" anchor="ctr"/>
            <a:lstStyle/>
            <a:p>
              <a:endParaRPr lang="en-US"/>
            </a:p>
          </p:txBody>
        </p:sp>
        <p:sp>
          <p:nvSpPr>
            <p:cNvPr id="94" name="Freeform 154">
              <a:extLst>
                <a:ext uri="{FF2B5EF4-FFF2-40B4-BE49-F238E27FC236}">
                  <a16:creationId xmlns:a16="http://schemas.microsoft.com/office/drawing/2014/main" id="{19CACDB7-25BF-E05C-D165-58793D0B8D27}"/>
                </a:ext>
              </a:extLst>
            </p:cNvPr>
            <p:cNvSpPr/>
            <p:nvPr/>
          </p:nvSpPr>
          <p:spPr>
            <a:xfrm>
              <a:off x="2436714" y="5191934"/>
              <a:ext cx="1358789" cy="1019392"/>
            </a:xfrm>
            <a:custGeom>
              <a:avLst/>
              <a:gdLst>
                <a:gd name="connsiteX0" fmla="*/ 17230 w 1358789"/>
                <a:gd name="connsiteY0" fmla="*/ 508892 h 1019392"/>
                <a:gd name="connsiteX1" fmla="*/ 25688 w 1358789"/>
                <a:gd name="connsiteY1" fmla="*/ 631421 h 1019392"/>
                <a:gd name="connsiteX2" fmla="*/ 59749 w 1358789"/>
                <a:gd name="connsiteY2" fmla="*/ 695429 h 1019392"/>
                <a:gd name="connsiteX3" fmla="*/ 100212 w 1358789"/>
                <a:gd name="connsiteY3" fmla="*/ 750751 h 1019392"/>
                <a:gd name="connsiteX4" fmla="*/ 136331 w 1358789"/>
                <a:gd name="connsiteY4" fmla="*/ 820474 h 1019392"/>
                <a:gd name="connsiteX5" fmla="*/ 135416 w 1358789"/>
                <a:gd name="connsiteY5" fmla="*/ 841048 h 1019392"/>
                <a:gd name="connsiteX6" fmla="*/ 128787 w 1358789"/>
                <a:gd name="connsiteY6" fmla="*/ 958777 h 1019392"/>
                <a:gd name="connsiteX7" fmla="*/ 161248 w 1358789"/>
                <a:gd name="connsiteY7" fmla="*/ 1000610 h 1019392"/>
                <a:gd name="connsiteX8" fmla="*/ 205139 w 1358789"/>
                <a:gd name="connsiteY8" fmla="*/ 1002668 h 1019392"/>
                <a:gd name="connsiteX9" fmla="*/ 239201 w 1358789"/>
                <a:gd name="connsiteY9" fmla="*/ 979351 h 1019392"/>
                <a:gd name="connsiteX10" fmla="*/ 255431 w 1358789"/>
                <a:gd name="connsiteY10" fmla="*/ 919915 h 1019392"/>
                <a:gd name="connsiteX11" fmla="*/ 273948 w 1358789"/>
                <a:gd name="connsiteY11" fmla="*/ 791670 h 1019392"/>
                <a:gd name="connsiteX12" fmla="*/ 281720 w 1358789"/>
                <a:gd name="connsiteY12" fmla="*/ 778183 h 1019392"/>
                <a:gd name="connsiteX13" fmla="*/ 294065 w 1358789"/>
                <a:gd name="connsiteY13" fmla="*/ 789155 h 1019392"/>
                <a:gd name="connsiteX14" fmla="*/ 300923 w 1358789"/>
                <a:gd name="connsiteY14" fmla="*/ 829618 h 1019392"/>
                <a:gd name="connsiteX15" fmla="*/ 304580 w 1358789"/>
                <a:gd name="connsiteY15" fmla="*/ 935459 h 1019392"/>
                <a:gd name="connsiteX16" fmla="*/ 361959 w 1358789"/>
                <a:gd name="connsiteY16" fmla="*/ 1012726 h 1019392"/>
                <a:gd name="connsiteX17" fmla="*/ 978950 w 1358789"/>
                <a:gd name="connsiteY17" fmla="*/ 1019356 h 1019392"/>
                <a:gd name="connsiteX18" fmla="*/ 1071076 w 1358789"/>
                <a:gd name="connsiteY18" fmla="*/ 945289 h 1019392"/>
                <a:gd name="connsiteX19" fmla="*/ 1086164 w 1358789"/>
                <a:gd name="connsiteY19" fmla="*/ 793270 h 1019392"/>
                <a:gd name="connsiteX20" fmla="*/ 1130283 w 1358789"/>
                <a:gd name="connsiteY20" fmla="*/ 756008 h 1019392"/>
                <a:gd name="connsiteX21" fmla="*/ 1296476 w 1358789"/>
                <a:gd name="connsiteY21" fmla="*/ 756237 h 1019392"/>
                <a:gd name="connsiteX22" fmla="*/ 1357740 w 1358789"/>
                <a:gd name="connsiteY22" fmla="*/ 602389 h 1019392"/>
                <a:gd name="connsiteX23" fmla="*/ 1278188 w 1358789"/>
                <a:gd name="connsiteY23" fmla="*/ 494719 h 1019392"/>
                <a:gd name="connsiteX24" fmla="*/ 1145828 w 1358789"/>
                <a:gd name="connsiteY24" fmla="*/ 514378 h 1019392"/>
                <a:gd name="connsiteX25" fmla="*/ 1108566 w 1358789"/>
                <a:gd name="connsiteY25" fmla="*/ 531523 h 1019392"/>
                <a:gd name="connsiteX26" fmla="*/ 1088678 w 1358789"/>
                <a:gd name="connsiteY26" fmla="*/ 521008 h 1019392"/>
                <a:gd name="connsiteX27" fmla="*/ 1087535 w 1358789"/>
                <a:gd name="connsiteY27" fmla="*/ 500662 h 1019392"/>
                <a:gd name="connsiteX28" fmla="*/ 1086621 w 1358789"/>
                <a:gd name="connsiteY28" fmla="*/ 382933 h 1019392"/>
                <a:gd name="connsiteX29" fmla="*/ 1010954 w 1358789"/>
                <a:gd name="connsiteY29" fmla="*/ 292636 h 1019392"/>
                <a:gd name="connsiteX30" fmla="*/ 905570 w 1358789"/>
                <a:gd name="connsiteY30" fmla="*/ 284635 h 1019392"/>
                <a:gd name="connsiteX31" fmla="*/ 873108 w 1358789"/>
                <a:gd name="connsiteY31" fmla="*/ 284635 h 1019392"/>
                <a:gd name="connsiteX32" fmla="*/ 837904 w 1358789"/>
                <a:gd name="connsiteY32" fmla="*/ 287607 h 1019392"/>
                <a:gd name="connsiteX33" fmla="*/ 803157 w 1358789"/>
                <a:gd name="connsiteY33" fmla="*/ 252174 h 1019392"/>
                <a:gd name="connsiteX34" fmla="*/ 812758 w 1358789"/>
                <a:gd name="connsiteY34" fmla="*/ 206225 h 1019392"/>
                <a:gd name="connsiteX35" fmla="*/ 821673 w 1358789"/>
                <a:gd name="connsiteY35" fmla="*/ 127587 h 1019392"/>
                <a:gd name="connsiteX36" fmla="*/ 729548 w 1358789"/>
                <a:gd name="connsiteY36" fmla="*/ 12373 h 1019392"/>
                <a:gd name="connsiteX37" fmla="*/ 531351 w 1358789"/>
                <a:gd name="connsiteY37" fmla="*/ 61979 h 1019392"/>
                <a:gd name="connsiteX38" fmla="*/ 514664 w 1358789"/>
                <a:gd name="connsiteY38" fmla="*/ 193195 h 1019392"/>
                <a:gd name="connsiteX39" fmla="*/ 537981 w 1358789"/>
                <a:gd name="connsiteY39" fmla="*/ 259946 h 1019392"/>
                <a:gd name="connsiteX40" fmla="*/ 521064 w 1358789"/>
                <a:gd name="connsiteY40" fmla="*/ 282806 h 1019392"/>
                <a:gd name="connsiteX41" fmla="*/ 420023 w 1358789"/>
                <a:gd name="connsiteY41" fmla="*/ 266119 h 1019392"/>
                <a:gd name="connsiteX42" fmla="*/ 411794 w 1358789"/>
                <a:gd name="connsiteY42" fmla="*/ 263375 h 1019392"/>
                <a:gd name="connsiteX43" fmla="*/ 316010 w 1358789"/>
                <a:gd name="connsiteY43" fmla="*/ 235258 h 1019392"/>
                <a:gd name="connsiteX44" fmla="*/ 287664 w 1358789"/>
                <a:gd name="connsiteY44" fmla="*/ 208054 h 1019392"/>
                <a:gd name="connsiteX45" fmla="*/ 253145 w 1358789"/>
                <a:gd name="connsiteY45" fmla="*/ 133988 h 1019392"/>
                <a:gd name="connsiteX46" fmla="*/ 55863 w 1358789"/>
                <a:gd name="connsiteY46" fmla="*/ 113185 h 1019392"/>
                <a:gd name="connsiteX47" fmla="*/ 78266 w 1358789"/>
                <a:gd name="connsiteY47" fmla="*/ 334470 h 1019392"/>
                <a:gd name="connsiteX48" fmla="*/ 93811 w 1358789"/>
                <a:gd name="connsiteY48" fmla="*/ 342928 h 1019392"/>
                <a:gd name="connsiteX49" fmla="*/ 102269 w 1358789"/>
                <a:gd name="connsiteY49" fmla="*/ 375389 h 1019392"/>
                <a:gd name="connsiteX50" fmla="*/ 17230 w 1358789"/>
                <a:gd name="connsiteY50" fmla="*/ 508892 h 1019392"/>
                <a:gd name="connsiteX51" fmla="*/ 253602 w 1358789"/>
                <a:gd name="connsiteY51" fmla="*/ 786641 h 1019392"/>
                <a:gd name="connsiteX52" fmla="*/ 246973 w 1358789"/>
                <a:gd name="connsiteY52" fmla="*/ 853849 h 1019392"/>
                <a:gd name="connsiteX53" fmla="*/ 225027 w 1358789"/>
                <a:gd name="connsiteY53" fmla="*/ 960148 h 1019392"/>
                <a:gd name="connsiteX54" fmla="*/ 179079 w 1358789"/>
                <a:gd name="connsiteY54" fmla="*/ 982322 h 1019392"/>
                <a:gd name="connsiteX55" fmla="*/ 150961 w 1358789"/>
                <a:gd name="connsiteY55" fmla="*/ 951461 h 1019392"/>
                <a:gd name="connsiteX56" fmla="*/ 150961 w 1358789"/>
                <a:gd name="connsiteY56" fmla="*/ 925172 h 1019392"/>
                <a:gd name="connsiteX57" fmla="*/ 156447 w 1358789"/>
                <a:gd name="connsiteY57" fmla="*/ 804929 h 1019392"/>
                <a:gd name="connsiteX58" fmla="*/ 184337 w 1358789"/>
                <a:gd name="connsiteY58" fmla="*/ 778868 h 1019392"/>
                <a:gd name="connsiteX59" fmla="*/ 196224 w 1358789"/>
                <a:gd name="connsiteY59" fmla="*/ 779783 h 1019392"/>
                <a:gd name="connsiteX60" fmla="*/ 239429 w 1358789"/>
                <a:gd name="connsiteY60" fmla="*/ 775439 h 1019392"/>
                <a:gd name="connsiteX61" fmla="*/ 253602 w 1358789"/>
                <a:gd name="connsiteY61" fmla="*/ 786641 h 1019392"/>
                <a:gd name="connsiteX62" fmla="*/ 513292 w 1358789"/>
                <a:gd name="connsiteY62" fmla="*/ 304523 h 1019392"/>
                <a:gd name="connsiteX63" fmla="*/ 541638 w 1358789"/>
                <a:gd name="connsiteY63" fmla="*/ 299037 h 1019392"/>
                <a:gd name="connsiteX64" fmla="*/ 560612 w 1358789"/>
                <a:gd name="connsiteY64" fmla="*/ 248745 h 1019392"/>
                <a:gd name="connsiteX65" fmla="*/ 535009 w 1358789"/>
                <a:gd name="connsiteY65" fmla="*/ 176965 h 1019392"/>
                <a:gd name="connsiteX66" fmla="*/ 537295 w 1358789"/>
                <a:gd name="connsiteY66" fmla="*/ 112728 h 1019392"/>
                <a:gd name="connsiteX67" fmla="*/ 658453 w 1358789"/>
                <a:gd name="connsiteY67" fmla="*/ 23574 h 1019392"/>
                <a:gd name="connsiteX68" fmla="*/ 722232 w 1358789"/>
                <a:gd name="connsiteY68" fmla="*/ 32489 h 1019392"/>
                <a:gd name="connsiteX69" fmla="*/ 734577 w 1358789"/>
                <a:gd name="connsiteY69" fmla="*/ 36604 h 1019392"/>
                <a:gd name="connsiteX70" fmla="*/ 734577 w 1358789"/>
                <a:gd name="connsiteY70" fmla="*/ 36604 h 1019392"/>
                <a:gd name="connsiteX71" fmla="*/ 738463 w 1358789"/>
                <a:gd name="connsiteY71" fmla="*/ 38204 h 1019392"/>
                <a:gd name="connsiteX72" fmla="*/ 738692 w 1358789"/>
                <a:gd name="connsiteY72" fmla="*/ 38204 h 1019392"/>
                <a:gd name="connsiteX73" fmla="*/ 742349 w 1358789"/>
                <a:gd name="connsiteY73" fmla="*/ 39805 h 1019392"/>
                <a:gd name="connsiteX74" fmla="*/ 742578 w 1358789"/>
                <a:gd name="connsiteY74" fmla="*/ 40033 h 1019392"/>
                <a:gd name="connsiteX75" fmla="*/ 746007 w 1358789"/>
                <a:gd name="connsiteY75" fmla="*/ 41633 h 1019392"/>
                <a:gd name="connsiteX76" fmla="*/ 746235 w 1358789"/>
                <a:gd name="connsiteY76" fmla="*/ 41862 h 1019392"/>
                <a:gd name="connsiteX77" fmla="*/ 749664 w 1358789"/>
                <a:gd name="connsiteY77" fmla="*/ 43691 h 1019392"/>
                <a:gd name="connsiteX78" fmla="*/ 749664 w 1358789"/>
                <a:gd name="connsiteY78" fmla="*/ 43691 h 1019392"/>
                <a:gd name="connsiteX79" fmla="*/ 770467 w 1358789"/>
                <a:gd name="connsiteY79" fmla="*/ 59236 h 1019392"/>
                <a:gd name="connsiteX80" fmla="*/ 770467 w 1358789"/>
                <a:gd name="connsiteY80" fmla="*/ 59236 h 1019392"/>
                <a:gd name="connsiteX81" fmla="*/ 772753 w 1358789"/>
                <a:gd name="connsiteY81" fmla="*/ 61522 h 1019392"/>
                <a:gd name="connsiteX82" fmla="*/ 773210 w 1358789"/>
                <a:gd name="connsiteY82" fmla="*/ 61979 h 1019392"/>
                <a:gd name="connsiteX83" fmla="*/ 775268 w 1358789"/>
                <a:gd name="connsiteY83" fmla="*/ 64265 h 1019392"/>
                <a:gd name="connsiteX84" fmla="*/ 775725 w 1358789"/>
                <a:gd name="connsiteY84" fmla="*/ 64722 h 1019392"/>
                <a:gd name="connsiteX85" fmla="*/ 777554 w 1358789"/>
                <a:gd name="connsiteY85" fmla="*/ 67008 h 1019392"/>
                <a:gd name="connsiteX86" fmla="*/ 778011 w 1358789"/>
                <a:gd name="connsiteY86" fmla="*/ 67694 h 1019392"/>
                <a:gd name="connsiteX87" fmla="*/ 779611 w 1358789"/>
                <a:gd name="connsiteY87" fmla="*/ 69980 h 1019392"/>
                <a:gd name="connsiteX88" fmla="*/ 780068 w 1358789"/>
                <a:gd name="connsiteY88" fmla="*/ 70666 h 1019392"/>
                <a:gd name="connsiteX89" fmla="*/ 781668 w 1358789"/>
                <a:gd name="connsiteY89" fmla="*/ 72952 h 1019392"/>
                <a:gd name="connsiteX90" fmla="*/ 782126 w 1358789"/>
                <a:gd name="connsiteY90" fmla="*/ 73637 h 1019392"/>
                <a:gd name="connsiteX91" fmla="*/ 783726 w 1358789"/>
                <a:gd name="connsiteY91" fmla="*/ 76152 h 1019392"/>
                <a:gd name="connsiteX92" fmla="*/ 784183 w 1358789"/>
                <a:gd name="connsiteY92" fmla="*/ 76838 h 1019392"/>
                <a:gd name="connsiteX93" fmla="*/ 785555 w 1358789"/>
                <a:gd name="connsiteY93" fmla="*/ 79352 h 1019392"/>
                <a:gd name="connsiteX94" fmla="*/ 785783 w 1358789"/>
                <a:gd name="connsiteY94" fmla="*/ 79810 h 1019392"/>
                <a:gd name="connsiteX95" fmla="*/ 791498 w 1358789"/>
                <a:gd name="connsiteY95" fmla="*/ 92383 h 1019392"/>
                <a:gd name="connsiteX96" fmla="*/ 791955 w 1358789"/>
                <a:gd name="connsiteY96" fmla="*/ 93526 h 1019392"/>
                <a:gd name="connsiteX97" fmla="*/ 792870 w 1358789"/>
                <a:gd name="connsiteY97" fmla="*/ 96040 h 1019392"/>
                <a:gd name="connsiteX98" fmla="*/ 793327 w 1358789"/>
                <a:gd name="connsiteY98" fmla="*/ 97640 h 1019392"/>
                <a:gd name="connsiteX99" fmla="*/ 794013 w 1358789"/>
                <a:gd name="connsiteY99" fmla="*/ 99926 h 1019392"/>
                <a:gd name="connsiteX100" fmla="*/ 794470 w 1358789"/>
                <a:gd name="connsiteY100" fmla="*/ 101755 h 1019392"/>
                <a:gd name="connsiteX101" fmla="*/ 795156 w 1358789"/>
                <a:gd name="connsiteY101" fmla="*/ 104041 h 1019392"/>
                <a:gd name="connsiteX102" fmla="*/ 795613 w 1358789"/>
                <a:gd name="connsiteY102" fmla="*/ 106099 h 1019392"/>
                <a:gd name="connsiteX103" fmla="*/ 796299 w 1358789"/>
                <a:gd name="connsiteY103" fmla="*/ 108385 h 1019392"/>
                <a:gd name="connsiteX104" fmla="*/ 796756 w 1358789"/>
                <a:gd name="connsiteY104" fmla="*/ 110671 h 1019392"/>
                <a:gd name="connsiteX105" fmla="*/ 797213 w 1358789"/>
                <a:gd name="connsiteY105" fmla="*/ 112957 h 1019392"/>
                <a:gd name="connsiteX106" fmla="*/ 797670 w 1358789"/>
                <a:gd name="connsiteY106" fmla="*/ 115243 h 1019392"/>
                <a:gd name="connsiteX107" fmla="*/ 798128 w 1358789"/>
                <a:gd name="connsiteY107" fmla="*/ 117529 h 1019392"/>
                <a:gd name="connsiteX108" fmla="*/ 798585 w 1358789"/>
                <a:gd name="connsiteY108" fmla="*/ 120043 h 1019392"/>
                <a:gd name="connsiteX109" fmla="*/ 799042 w 1358789"/>
                <a:gd name="connsiteY109" fmla="*/ 122101 h 1019392"/>
                <a:gd name="connsiteX110" fmla="*/ 799499 w 1358789"/>
                <a:gd name="connsiteY110" fmla="*/ 124844 h 1019392"/>
                <a:gd name="connsiteX111" fmla="*/ 799956 w 1358789"/>
                <a:gd name="connsiteY111" fmla="*/ 126901 h 1019392"/>
                <a:gd name="connsiteX112" fmla="*/ 800414 w 1358789"/>
                <a:gd name="connsiteY112" fmla="*/ 130102 h 1019392"/>
                <a:gd name="connsiteX113" fmla="*/ 800642 w 1358789"/>
                <a:gd name="connsiteY113" fmla="*/ 131702 h 1019392"/>
                <a:gd name="connsiteX114" fmla="*/ 801328 w 1358789"/>
                <a:gd name="connsiteY114" fmla="*/ 136731 h 1019392"/>
                <a:gd name="connsiteX115" fmla="*/ 791270 w 1358789"/>
                <a:gd name="connsiteY115" fmla="*/ 203254 h 1019392"/>
                <a:gd name="connsiteX116" fmla="*/ 783497 w 1358789"/>
                <a:gd name="connsiteY116" fmla="*/ 227028 h 1019392"/>
                <a:gd name="connsiteX117" fmla="*/ 776182 w 1358789"/>
                <a:gd name="connsiteY117" fmla="*/ 251031 h 1019392"/>
                <a:gd name="connsiteX118" fmla="*/ 776182 w 1358789"/>
                <a:gd name="connsiteY118" fmla="*/ 251031 h 1019392"/>
                <a:gd name="connsiteX119" fmla="*/ 775268 w 1358789"/>
                <a:gd name="connsiteY119" fmla="*/ 254917 h 1019392"/>
                <a:gd name="connsiteX120" fmla="*/ 775268 w 1358789"/>
                <a:gd name="connsiteY120" fmla="*/ 255603 h 1019392"/>
                <a:gd name="connsiteX121" fmla="*/ 774810 w 1358789"/>
                <a:gd name="connsiteY121" fmla="*/ 258803 h 1019392"/>
                <a:gd name="connsiteX122" fmla="*/ 774810 w 1358789"/>
                <a:gd name="connsiteY122" fmla="*/ 259032 h 1019392"/>
                <a:gd name="connsiteX123" fmla="*/ 774582 w 1358789"/>
                <a:gd name="connsiteY123" fmla="*/ 262461 h 1019392"/>
                <a:gd name="connsiteX124" fmla="*/ 774582 w 1358789"/>
                <a:gd name="connsiteY124" fmla="*/ 262461 h 1019392"/>
                <a:gd name="connsiteX125" fmla="*/ 774582 w 1358789"/>
                <a:gd name="connsiteY125" fmla="*/ 266119 h 1019392"/>
                <a:gd name="connsiteX126" fmla="*/ 793784 w 1358789"/>
                <a:gd name="connsiteY126" fmla="*/ 296294 h 1019392"/>
                <a:gd name="connsiteX127" fmla="*/ 844076 w 1358789"/>
                <a:gd name="connsiteY127" fmla="*/ 308638 h 1019392"/>
                <a:gd name="connsiteX128" fmla="*/ 966606 w 1358789"/>
                <a:gd name="connsiteY128" fmla="*/ 308410 h 1019392"/>
                <a:gd name="connsiteX129" fmla="*/ 969349 w 1358789"/>
                <a:gd name="connsiteY129" fmla="*/ 308638 h 1019392"/>
                <a:gd name="connsiteX130" fmla="*/ 978264 w 1358789"/>
                <a:gd name="connsiteY130" fmla="*/ 309781 h 1019392"/>
                <a:gd name="connsiteX131" fmla="*/ 981922 w 1358789"/>
                <a:gd name="connsiteY131" fmla="*/ 310238 h 1019392"/>
                <a:gd name="connsiteX132" fmla="*/ 990380 w 1358789"/>
                <a:gd name="connsiteY132" fmla="*/ 311381 h 1019392"/>
                <a:gd name="connsiteX133" fmla="*/ 993809 w 1358789"/>
                <a:gd name="connsiteY133" fmla="*/ 311839 h 1019392"/>
                <a:gd name="connsiteX134" fmla="*/ 1005468 w 1358789"/>
                <a:gd name="connsiteY134" fmla="*/ 313667 h 1019392"/>
                <a:gd name="connsiteX135" fmla="*/ 1025356 w 1358789"/>
                <a:gd name="connsiteY135" fmla="*/ 318468 h 1019392"/>
                <a:gd name="connsiteX136" fmla="*/ 1041129 w 1358789"/>
                <a:gd name="connsiteY136" fmla="*/ 326240 h 1019392"/>
                <a:gd name="connsiteX137" fmla="*/ 1058960 w 1358789"/>
                <a:gd name="connsiteY137" fmla="*/ 346586 h 1019392"/>
                <a:gd name="connsiteX138" fmla="*/ 1063075 w 1358789"/>
                <a:gd name="connsiteY138" fmla="*/ 357559 h 1019392"/>
                <a:gd name="connsiteX139" fmla="*/ 1064675 w 1358789"/>
                <a:gd name="connsiteY139" fmla="*/ 363731 h 1019392"/>
                <a:gd name="connsiteX140" fmla="*/ 1066504 w 1358789"/>
                <a:gd name="connsiteY140" fmla="*/ 377447 h 1019392"/>
                <a:gd name="connsiteX141" fmla="*/ 1067418 w 1358789"/>
                <a:gd name="connsiteY141" fmla="*/ 394363 h 1019392"/>
                <a:gd name="connsiteX142" fmla="*/ 1068104 w 1358789"/>
                <a:gd name="connsiteY142" fmla="*/ 411280 h 1019392"/>
                <a:gd name="connsiteX143" fmla="*/ 1068561 w 1358789"/>
                <a:gd name="connsiteY143" fmla="*/ 436654 h 1019392"/>
                <a:gd name="connsiteX144" fmla="*/ 1068333 w 1358789"/>
                <a:gd name="connsiteY144" fmla="*/ 453571 h 1019392"/>
                <a:gd name="connsiteX145" fmla="*/ 1067190 w 1358789"/>
                <a:gd name="connsiteY145" fmla="*/ 478945 h 1019392"/>
                <a:gd name="connsiteX146" fmla="*/ 1064904 w 1358789"/>
                <a:gd name="connsiteY146" fmla="*/ 504320 h 1019392"/>
                <a:gd name="connsiteX147" fmla="*/ 1063989 w 1358789"/>
                <a:gd name="connsiteY147" fmla="*/ 512778 h 1019392"/>
                <a:gd name="connsiteX148" fmla="*/ 1063989 w 1358789"/>
                <a:gd name="connsiteY148" fmla="*/ 527180 h 1019392"/>
                <a:gd name="connsiteX149" fmla="*/ 1075877 w 1358789"/>
                <a:gd name="connsiteY149" fmla="*/ 550268 h 1019392"/>
                <a:gd name="connsiteX150" fmla="*/ 1079534 w 1358789"/>
                <a:gd name="connsiteY150" fmla="*/ 552783 h 1019392"/>
                <a:gd name="connsiteX151" fmla="*/ 1113824 w 1358789"/>
                <a:gd name="connsiteY151" fmla="*/ 553926 h 1019392"/>
                <a:gd name="connsiteX152" fmla="*/ 1130055 w 1358789"/>
                <a:gd name="connsiteY152" fmla="*/ 547297 h 1019392"/>
                <a:gd name="connsiteX153" fmla="*/ 1155887 w 1358789"/>
                <a:gd name="connsiteY153" fmla="*/ 533352 h 1019392"/>
                <a:gd name="connsiteX154" fmla="*/ 1168917 w 1358789"/>
                <a:gd name="connsiteY154" fmla="*/ 525351 h 1019392"/>
                <a:gd name="connsiteX155" fmla="*/ 1196120 w 1358789"/>
                <a:gd name="connsiteY155" fmla="*/ 514607 h 1019392"/>
                <a:gd name="connsiteX156" fmla="*/ 1217151 w 1358789"/>
                <a:gd name="connsiteY156" fmla="*/ 510721 h 1019392"/>
                <a:gd name="connsiteX157" fmla="*/ 1231553 w 1358789"/>
                <a:gd name="connsiteY157" fmla="*/ 510263 h 1019392"/>
                <a:gd name="connsiteX158" fmla="*/ 1253499 w 1358789"/>
                <a:gd name="connsiteY158" fmla="*/ 512321 h 1019392"/>
                <a:gd name="connsiteX159" fmla="*/ 1268358 w 1358789"/>
                <a:gd name="connsiteY159" fmla="*/ 515521 h 1019392"/>
                <a:gd name="connsiteX160" fmla="*/ 1299905 w 1358789"/>
                <a:gd name="connsiteY160" fmla="*/ 531295 h 1019392"/>
                <a:gd name="connsiteX161" fmla="*/ 1308134 w 1358789"/>
                <a:gd name="connsiteY161" fmla="*/ 538610 h 1019392"/>
                <a:gd name="connsiteX162" fmla="*/ 1317964 w 1358789"/>
                <a:gd name="connsiteY162" fmla="*/ 550040 h 1019392"/>
                <a:gd name="connsiteX163" fmla="*/ 1324365 w 1358789"/>
                <a:gd name="connsiteY163" fmla="*/ 559870 h 1019392"/>
                <a:gd name="connsiteX164" fmla="*/ 1326194 w 1358789"/>
                <a:gd name="connsiteY164" fmla="*/ 563527 h 1019392"/>
                <a:gd name="connsiteX165" fmla="*/ 1329623 w 1358789"/>
                <a:gd name="connsiteY165" fmla="*/ 571071 h 1019392"/>
                <a:gd name="connsiteX166" fmla="*/ 1332594 w 1358789"/>
                <a:gd name="connsiteY166" fmla="*/ 579072 h 1019392"/>
                <a:gd name="connsiteX167" fmla="*/ 1333966 w 1358789"/>
                <a:gd name="connsiteY167" fmla="*/ 583187 h 1019392"/>
                <a:gd name="connsiteX168" fmla="*/ 1337624 w 1358789"/>
                <a:gd name="connsiteY168" fmla="*/ 601246 h 1019392"/>
                <a:gd name="connsiteX169" fmla="*/ 1338538 w 1358789"/>
                <a:gd name="connsiteY169" fmla="*/ 611076 h 1019392"/>
                <a:gd name="connsiteX170" fmla="*/ 1338995 w 1358789"/>
                <a:gd name="connsiteY170" fmla="*/ 625706 h 1019392"/>
                <a:gd name="connsiteX171" fmla="*/ 1338995 w 1358789"/>
                <a:gd name="connsiteY171" fmla="*/ 632107 h 1019392"/>
                <a:gd name="connsiteX172" fmla="*/ 1338767 w 1358789"/>
                <a:gd name="connsiteY172" fmla="*/ 635308 h 1019392"/>
                <a:gd name="connsiteX173" fmla="*/ 1337624 w 1358789"/>
                <a:gd name="connsiteY173" fmla="*/ 649024 h 1019392"/>
                <a:gd name="connsiteX174" fmla="*/ 1337166 w 1358789"/>
                <a:gd name="connsiteY174" fmla="*/ 652453 h 1019392"/>
                <a:gd name="connsiteX175" fmla="*/ 1238640 w 1358789"/>
                <a:gd name="connsiteY175" fmla="*/ 753037 h 1019392"/>
                <a:gd name="connsiteX176" fmla="*/ 1161830 w 1358789"/>
                <a:gd name="connsiteY176" fmla="*/ 740692 h 1019392"/>
                <a:gd name="connsiteX177" fmla="*/ 1147428 w 1358789"/>
                <a:gd name="connsiteY177" fmla="*/ 734749 h 1019392"/>
                <a:gd name="connsiteX178" fmla="*/ 1140113 w 1358789"/>
                <a:gd name="connsiteY178" fmla="*/ 732920 h 1019392"/>
                <a:gd name="connsiteX179" fmla="*/ 1132569 w 1358789"/>
                <a:gd name="connsiteY179" fmla="*/ 731777 h 1019392"/>
                <a:gd name="connsiteX180" fmla="*/ 1109481 w 1358789"/>
                <a:gd name="connsiteY180" fmla="*/ 731777 h 1019392"/>
                <a:gd name="connsiteX181" fmla="*/ 1101708 w 1358789"/>
                <a:gd name="connsiteY181" fmla="*/ 732691 h 1019392"/>
                <a:gd name="connsiteX182" fmla="*/ 1078848 w 1358789"/>
                <a:gd name="connsiteY182" fmla="*/ 741835 h 1019392"/>
                <a:gd name="connsiteX183" fmla="*/ 1075419 w 1358789"/>
                <a:gd name="connsiteY183" fmla="*/ 745950 h 1019392"/>
                <a:gd name="connsiteX184" fmla="*/ 1069247 w 1358789"/>
                <a:gd name="connsiteY184" fmla="*/ 764238 h 1019392"/>
                <a:gd name="connsiteX185" fmla="*/ 1068104 w 1358789"/>
                <a:gd name="connsiteY185" fmla="*/ 771553 h 1019392"/>
                <a:gd name="connsiteX186" fmla="*/ 1066275 w 1358789"/>
                <a:gd name="connsiteY186" fmla="*/ 786184 h 1019392"/>
                <a:gd name="connsiteX187" fmla="*/ 1064904 w 1358789"/>
                <a:gd name="connsiteY187" fmla="*/ 800814 h 1019392"/>
                <a:gd name="connsiteX188" fmla="*/ 1064218 w 1358789"/>
                <a:gd name="connsiteY188" fmla="*/ 815444 h 1019392"/>
                <a:gd name="connsiteX189" fmla="*/ 1064218 w 1358789"/>
                <a:gd name="connsiteY189" fmla="*/ 822760 h 1019392"/>
                <a:gd name="connsiteX190" fmla="*/ 1063761 w 1358789"/>
                <a:gd name="connsiteY190" fmla="*/ 846077 h 1019392"/>
                <a:gd name="connsiteX191" fmla="*/ 1061475 w 1358789"/>
                <a:gd name="connsiteY191" fmla="*/ 869165 h 1019392"/>
                <a:gd name="connsiteX192" fmla="*/ 1058046 w 1358789"/>
                <a:gd name="connsiteY192" fmla="*/ 892025 h 1019392"/>
                <a:gd name="connsiteX193" fmla="*/ 1053931 w 1358789"/>
                <a:gd name="connsiteY193" fmla="*/ 914885 h 1019392"/>
                <a:gd name="connsiteX194" fmla="*/ 1050959 w 1358789"/>
                <a:gd name="connsiteY194" fmla="*/ 929973 h 1019392"/>
                <a:gd name="connsiteX195" fmla="*/ 1047987 w 1358789"/>
                <a:gd name="connsiteY195" fmla="*/ 945061 h 1019392"/>
                <a:gd name="connsiteX196" fmla="*/ 1046387 w 1358789"/>
                <a:gd name="connsiteY196" fmla="*/ 952147 h 1019392"/>
                <a:gd name="connsiteX197" fmla="*/ 1044330 w 1358789"/>
                <a:gd name="connsiteY197" fmla="*/ 959234 h 1019392"/>
                <a:gd name="connsiteX198" fmla="*/ 1041587 w 1358789"/>
                <a:gd name="connsiteY198" fmla="*/ 966092 h 1019392"/>
                <a:gd name="connsiteX199" fmla="*/ 1037929 w 1358789"/>
                <a:gd name="connsiteY199" fmla="*/ 972493 h 1019392"/>
                <a:gd name="connsiteX200" fmla="*/ 1031071 w 1358789"/>
                <a:gd name="connsiteY200" fmla="*/ 981179 h 1019392"/>
                <a:gd name="connsiteX201" fmla="*/ 1002039 w 1358789"/>
                <a:gd name="connsiteY201" fmla="*/ 993524 h 1019392"/>
                <a:gd name="connsiteX202" fmla="*/ 987180 w 1358789"/>
                <a:gd name="connsiteY202" fmla="*/ 993752 h 1019392"/>
                <a:gd name="connsiteX203" fmla="*/ 981008 w 1358789"/>
                <a:gd name="connsiteY203" fmla="*/ 993752 h 1019392"/>
                <a:gd name="connsiteX204" fmla="*/ 977807 w 1358789"/>
                <a:gd name="connsiteY204" fmla="*/ 993752 h 1019392"/>
                <a:gd name="connsiteX205" fmla="*/ 970949 w 1358789"/>
                <a:gd name="connsiteY205" fmla="*/ 993752 h 1019392"/>
                <a:gd name="connsiteX206" fmla="*/ 967292 w 1358789"/>
                <a:gd name="connsiteY206" fmla="*/ 993752 h 1019392"/>
                <a:gd name="connsiteX207" fmla="*/ 959748 w 1358789"/>
                <a:gd name="connsiteY207" fmla="*/ 993752 h 1019392"/>
                <a:gd name="connsiteX208" fmla="*/ 947403 w 1358789"/>
                <a:gd name="connsiteY208" fmla="*/ 993981 h 1019392"/>
                <a:gd name="connsiteX209" fmla="*/ 938717 w 1358789"/>
                <a:gd name="connsiteY209" fmla="*/ 994210 h 1019392"/>
                <a:gd name="connsiteX210" fmla="*/ 934145 w 1358789"/>
                <a:gd name="connsiteY210" fmla="*/ 994210 h 1019392"/>
                <a:gd name="connsiteX211" fmla="*/ 919971 w 1358789"/>
                <a:gd name="connsiteY211" fmla="*/ 994438 h 1019392"/>
                <a:gd name="connsiteX212" fmla="*/ 899626 w 1358789"/>
                <a:gd name="connsiteY212" fmla="*/ 994667 h 1019392"/>
                <a:gd name="connsiteX213" fmla="*/ 860764 w 1358789"/>
                <a:gd name="connsiteY213" fmla="*/ 995124 h 1019392"/>
                <a:gd name="connsiteX214" fmla="*/ 849105 w 1358789"/>
                <a:gd name="connsiteY214" fmla="*/ 995353 h 1019392"/>
                <a:gd name="connsiteX215" fmla="*/ 687714 w 1358789"/>
                <a:gd name="connsiteY215" fmla="*/ 996724 h 1019392"/>
                <a:gd name="connsiteX216" fmla="*/ 681084 w 1358789"/>
                <a:gd name="connsiteY216" fmla="*/ 996724 h 1019392"/>
                <a:gd name="connsiteX217" fmla="*/ 667597 w 1358789"/>
                <a:gd name="connsiteY217" fmla="*/ 996724 h 1019392"/>
                <a:gd name="connsiteX218" fmla="*/ 660968 w 1358789"/>
                <a:gd name="connsiteY218" fmla="*/ 996724 h 1019392"/>
                <a:gd name="connsiteX219" fmla="*/ 620963 w 1358789"/>
                <a:gd name="connsiteY219" fmla="*/ 996724 h 1019392"/>
                <a:gd name="connsiteX220" fmla="*/ 620963 w 1358789"/>
                <a:gd name="connsiteY220" fmla="*/ 996724 h 1019392"/>
                <a:gd name="connsiteX221" fmla="*/ 532037 w 1358789"/>
                <a:gd name="connsiteY221" fmla="*/ 996496 h 1019392"/>
                <a:gd name="connsiteX222" fmla="*/ 508491 w 1358789"/>
                <a:gd name="connsiteY222" fmla="*/ 996267 h 1019392"/>
                <a:gd name="connsiteX223" fmla="*/ 480602 w 1358789"/>
                <a:gd name="connsiteY223" fmla="*/ 995810 h 1019392"/>
                <a:gd name="connsiteX224" fmla="*/ 475344 w 1358789"/>
                <a:gd name="connsiteY224" fmla="*/ 995810 h 1019392"/>
                <a:gd name="connsiteX225" fmla="*/ 454999 w 1358789"/>
                <a:gd name="connsiteY225" fmla="*/ 995353 h 1019392"/>
                <a:gd name="connsiteX226" fmla="*/ 450198 w 1358789"/>
                <a:gd name="connsiteY226" fmla="*/ 995124 h 1019392"/>
                <a:gd name="connsiteX227" fmla="*/ 445398 w 1358789"/>
                <a:gd name="connsiteY227" fmla="*/ 994895 h 1019392"/>
                <a:gd name="connsiteX228" fmla="*/ 436254 w 1358789"/>
                <a:gd name="connsiteY228" fmla="*/ 994667 h 1019392"/>
                <a:gd name="connsiteX229" fmla="*/ 427338 w 1358789"/>
                <a:gd name="connsiteY229" fmla="*/ 994438 h 1019392"/>
                <a:gd name="connsiteX230" fmla="*/ 418880 w 1358789"/>
                <a:gd name="connsiteY230" fmla="*/ 994210 h 1019392"/>
                <a:gd name="connsiteX231" fmla="*/ 411108 w 1358789"/>
                <a:gd name="connsiteY231" fmla="*/ 993981 h 1019392"/>
                <a:gd name="connsiteX232" fmla="*/ 407222 w 1358789"/>
                <a:gd name="connsiteY232" fmla="*/ 993752 h 1019392"/>
                <a:gd name="connsiteX233" fmla="*/ 400135 w 1358789"/>
                <a:gd name="connsiteY233" fmla="*/ 993295 h 1019392"/>
                <a:gd name="connsiteX234" fmla="*/ 396706 w 1358789"/>
                <a:gd name="connsiteY234" fmla="*/ 993067 h 1019392"/>
                <a:gd name="connsiteX235" fmla="*/ 393277 w 1358789"/>
                <a:gd name="connsiteY235" fmla="*/ 992838 h 1019392"/>
                <a:gd name="connsiteX236" fmla="*/ 387562 w 1358789"/>
                <a:gd name="connsiteY236" fmla="*/ 992381 h 1019392"/>
                <a:gd name="connsiteX237" fmla="*/ 384362 w 1358789"/>
                <a:gd name="connsiteY237" fmla="*/ 992152 h 1019392"/>
                <a:gd name="connsiteX238" fmla="*/ 379332 w 1358789"/>
                <a:gd name="connsiteY238" fmla="*/ 991695 h 1019392"/>
                <a:gd name="connsiteX239" fmla="*/ 374303 w 1358789"/>
                <a:gd name="connsiteY239" fmla="*/ 991238 h 1019392"/>
                <a:gd name="connsiteX240" fmla="*/ 370646 w 1358789"/>
                <a:gd name="connsiteY240" fmla="*/ 990781 h 1019392"/>
                <a:gd name="connsiteX241" fmla="*/ 368360 w 1358789"/>
                <a:gd name="connsiteY241" fmla="*/ 990323 h 1019392"/>
                <a:gd name="connsiteX242" fmla="*/ 365388 w 1358789"/>
                <a:gd name="connsiteY242" fmla="*/ 989866 h 1019392"/>
                <a:gd name="connsiteX243" fmla="*/ 362873 w 1358789"/>
                <a:gd name="connsiteY243" fmla="*/ 989180 h 1019392"/>
                <a:gd name="connsiteX244" fmla="*/ 362873 w 1358789"/>
                <a:gd name="connsiteY244" fmla="*/ 989180 h 1019392"/>
                <a:gd name="connsiteX245" fmla="*/ 361959 w 1358789"/>
                <a:gd name="connsiteY245" fmla="*/ 989180 h 1019392"/>
                <a:gd name="connsiteX246" fmla="*/ 360130 w 1358789"/>
                <a:gd name="connsiteY246" fmla="*/ 988952 h 1019392"/>
                <a:gd name="connsiteX247" fmla="*/ 359216 w 1358789"/>
                <a:gd name="connsiteY247" fmla="*/ 988723 h 1019392"/>
                <a:gd name="connsiteX248" fmla="*/ 357387 w 1358789"/>
                <a:gd name="connsiteY248" fmla="*/ 987809 h 1019392"/>
                <a:gd name="connsiteX249" fmla="*/ 352586 w 1358789"/>
                <a:gd name="connsiteY249" fmla="*/ 983694 h 1019392"/>
                <a:gd name="connsiteX250" fmla="*/ 351215 w 1358789"/>
                <a:gd name="connsiteY250" fmla="*/ 982094 h 1019392"/>
                <a:gd name="connsiteX251" fmla="*/ 350300 w 1358789"/>
                <a:gd name="connsiteY251" fmla="*/ 980951 h 1019392"/>
                <a:gd name="connsiteX252" fmla="*/ 348929 w 1358789"/>
                <a:gd name="connsiteY252" fmla="*/ 979351 h 1019392"/>
                <a:gd name="connsiteX253" fmla="*/ 346185 w 1358789"/>
                <a:gd name="connsiteY253" fmla="*/ 975693 h 1019392"/>
                <a:gd name="connsiteX254" fmla="*/ 345042 w 1358789"/>
                <a:gd name="connsiteY254" fmla="*/ 973864 h 1019392"/>
                <a:gd name="connsiteX255" fmla="*/ 340013 w 1358789"/>
                <a:gd name="connsiteY255" fmla="*/ 965635 h 1019392"/>
                <a:gd name="connsiteX256" fmla="*/ 339327 w 1358789"/>
                <a:gd name="connsiteY256" fmla="*/ 964492 h 1019392"/>
                <a:gd name="connsiteX257" fmla="*/ 336813 w 1358789"/>
                <a:gd name="connsiteY257" fmla="*/ 959691 h 1019392"/>
                <a:gd name="connsiteX258" fmla="*/ 322868 w 1358789"/>
                <a:gd name="connsiteY258" fmla="*/ 894769 h 1019392"/>
                <a:gd name="connsiteX259" fmla="*/ 322182 w 1358789"/>
                <a:gd name="connsiteY259" fmla="*/ 885167 h 1019392"/>
                <a:gd name="connsiteX260" fmla="*/ 321497 w 1358789"/>
                <a:gd name="connsiteY260" fmla="*/ 873509 h 1019392"/>
                <a:gd name="connsiteX261" fmla="*/ 321268 w 1358789"/>
                <a:gd name="connsiteY261" fmla="*/ 861850 h 1019392"/>
                <a:gd name="connsiteX262" fmla="*/ 321268 w 1358789"/>
                <a:gd name="connsiteY262" fmla="*/ 850192 h 1019392"/>
                <a:gd name="connsiteX263" fmla="*/ 321268 w 1358789"/>
                <a:gd name="connsiteY263" fmla="*/ 844248 h 1019392"/>
                <a:gd name="connsiteX264" fmla="*/ 321039 w 1358789"/>
                <a:gd name="connsiteY264" fmla="*/ 832589 h 1019392"/>
                <a:gd name="connsiteX265" fmla="*/ 319439 w 1358789"/>
                <a:gd name="connsiteY265" fmla="*/ 809044 h 1019392"/>
                <a:gd name="connsiteX266" fmla="*/ 316467 w 1358789"/>
                <a:gd name="connsiteY266" fmla="*/ 791441 h 1019392"/>
                <a:gd name="connsiteX267" fmla="*/ 310524 w 1358789"/>
                <a:gd name="connsiteY267" fmla="*/ 774068 h 1019392"/>
                <a:gd name="connsiteX268" fmla="*/ 307781 w 1358789"/>
                <a:gd name="connsiteY268" fmla="*/ 769267 h 1019392"/>
                <a:gd name="connsiteX269" fmla="*/ 304580 w 1358789"/>
                <a:gd name="connsiteY269" fmla="*/ 764924 h 1019392"/>
                <a:gd name="connsiteX270" fmla="*/ 302980 w 1358789"/>
                <a:gd name="connsiteY270" fmla="*/ 762866 h 1019392"/>
                <a:gd name="connsiteX271" fmla="*/ 299322 w 1358789"/>
                <a:gd name="connsiteY271" fmla="*/ 759209 h 1019392"/>
                <a:gd name="connsiteX272" fmla="*/ 297494 w 1358789"/>
                <a:gd name="connsiteY272" fmla="*/ 757609 h 1019392"/>
                <a:gd name="connsiteX273" fmla="*/ 294293 w 1358789"/>
                <a:gd name="connsiteY273" fmla="*/ 755323 h 1019392"/>
                <a:gd name="connsiteX274" fmla="*/ 291321 w 1358789"/>
                <a:gd name="connsiteY274" fmla="*/ 753494 h 1019392"/>
                <a:gd name="connsiteX275" fmla="*/ 289035 w 1358789"/>
                <a:gd name="connsiteY275" fmla="*/ 752351 h 1019392"/>
                <a:gd name="connsiteX276" fmla="*/ 284235 w 1358789"/>
                <a:gd name="connsiteY276" fmla="*/ 750522 h 1019392"/>
                <a:gd name="connsiteX277" fmla="*/ 278748 w 1358789"/>
                <a:gd name="connsiteY277" fmla="*/ 749150 h 1019392"/>
                <a:gd name="connsiteX278" fmla="*/ 268233 w 1358789"/>
                <a:gd name="connsiteY278" fmla="*/ 748236 h 1019392"/>
                <a:gd name="connsiteX279" fmla="*/ 268233 w 1358789"/>
                <a:gd name="connsiteY279" fmla="*/ 748236 h 1019392"/>
                <a:gd name="connsiteX280" fmla="*/ 249716 w 1358789"/>
                <a:gd name="connsiteY280" fmla="*/ 750979 h 1019392"/>
                <a:gd name="connsiteX281" fmla="*/ 185708 w 1358789"/>
                <a:gd name="connsiteY281" fmla="*/ 758294 h 1019392"/>
                <a:gd name="connsiteX282" fmla="*/ 113470 w 1358789"/>
                <a:gd name="connsiteY282" fmla="*/ 735206 h 1019392"/>
                <a:gd name="connsiteX283" fmla="*/ 102040 w 1358789"/>
                <a:gd name="connsiteY283" fmla="*/ 726748 h 1019392"/>
                <a:gd name="connsiteX284" fmla="*/ 89467 w 1358789"/>
                <a:gd name="connsiteY284" fmla="*/ 710288 h 1019392"/>
                <a:gd name="connsiteX285" fmla="*/ 84438 w 1358789"/>
                <a:gd name="connsiteY285" fmla="*/ 696344 h 1019392"/>
                <a:gd name="connsiteX286" fmla="*/ 83067 w 1358789"/>
                <a:gd name="connsiteY286" fmla="*/ 688343 h 1019392"/>
                <a:gd name="connsiteX287" fmla="*/ 83067 w 1358789"/>
                <a:gd name="connsiteY287" fmla="*/ 688343 h 1019392"/>
                <a:gd name="connsiteX288" fmla="*/ 101126 w 1358789"/>
                <a:gd name="connsiteY288" fmla="*/ 690172 h 1019392"/>
                <a:gd name="connsiteX289" fmla="*/ 114613 w 1358789"/>
                <a:gd name="connsiteY289" fmla="*/ 691315 h 1019392"/>
                <a:gd name="connsiteX290" fmla="*/ 155076 w 1358789"/>
                <a:gd name="connsiteY290" fmla="*/ 673484 h 1019392"/>
                <a:gd name="connsiteX291" fmla="*/ 151418 w 1358789"/>
                <a:gd name="connsiteY291" fmla="*/ 626164 h 1019392"/>
                <a:gd name="connsiteX292" fmla="*/ 114842 w 1358789"/>
                <a:gd name="connsiteY292" fmla="*/ 579986 h 1019392"/>
                <a:gd name="connsiteX293" fmla="*/ 114613 w 1358789"/>
                <a:gd name="connsiteY293" fmla="*/ 541810 h 1019392"/>
                <a:gd name="connsiteX294" fmla="*/ 275091 w 1358789"/>
                <a:gd name="connsiteY294" fmla="*/ 520322 h 1019392"/>
                <a:gd name="connsiteX295" fmla="*/ 316925 w 1358789"/>
                <a:gd name="connsiteY295" fmla="*/ 513235 h 1019392"/>
                <a:gd name="connsiteX296" fmla="*/ 324240 w 1358789"/>
                <a:gd name="connsiteY296" fmla="*/ 479174 h 1019392"/>
                <a:gd name="connsiteX297" fmla="*/ 321954 w 1358789"/>
                <a:gd name="connsiteY297" fmla="*/ 355501 h 1019392"/>
                <a:gd name="connsiteX298" fmla="*/ 323783 w 1358789"/>
                <a:gd name="connsiteY298" fmla="*/ 338128 h 1019392"/>
                <a:gd name="connsiteX299" fmla="*/ 365845 w 1358789"/>
                <a:gd name="connsiteY299" fmla="*/ 328984 h 1019392"/>
                <a:gd name="connsiteX300" fmla="*/ 377961 w 1358789"/>
                <a:gd name="connsiteY300" fmla="*/ 367388 h 1019392"/>
                <a:gd name="connsiteX301" fmla="*/ 382304 w 1358789"/>
                <a:gd name="connsiteY301" fmla="*/ 449456 h 1019392"/>
                <a:gd name="connsiteX302" fmla="*/ 414080 w 1358789"/>
                <a:gd name="connsiteY302" fmla="*/ 487632 h 1019392"/>
                <a:gd name="connsiteX303" fmla="*/ 461628 w 1358789"/>
                <a:gd name="connsiteY303" fmla="*/ 473002 h 1019392"/>
                <a:gd name="connsiteX304" fmla="*/ 489518 w 1358789"/>
                <a:gd name="connsiteY304" fmla="*/ 365788 h 1019392"/>
                <a:gd name="connsiteX305" fmla="*/ 475344 w 1358789"/>
                <a:gd name="connsiteY305" fmla="*/ 309324 h 1019392"/>
                <a:gd name="connsiteX306" fmla="*/ 513292 w 1358789"/>
                <a:gd name="connsiteY306" fmla="*/ 304523 h 1019392"/>
                <a:gd name="connsiteX307" fmla="*/ 34146 w 1358789"/>
                <a:gd name="connsiteY307" fmla="*/ 216741 h 1019392"/>
                <a:gd name="connsiteX308" fmla="*/ 146160 w 1358789"/>
                <a:gd name="connsiteY308" fmla="*/ 99241 h 1019392"/>
                <a:gd name="connsiteX309" fmla="*/ 268461 w 1358789"/>
                <a:gd name="connsiteY309" fmla="*/ 222685 h 1019392"/>
                <a:gd name="connsiteX310" fmla="*/ 153933 w 1358789"/>
                <a:gd name="connsiteY310" fmla="*/ 335384 h 1019392"/>
                <a:gd name="connsiteX311" fmla="*/ 34146 w 1358789"/>
                <a:gd name="connsiteY311" fmla="*/ 216741 h 1019392"/>
                <a:gd name="connsiteX312" fmla="*/ 127186 w 1358789"/>
                <a:gd name="connsiteY312" fmla="*/ 368760 h 1019392"/>
                <a:gd name="connsiteX313" fmla="*/ 143417 w 1358789"/>
                <a:gd name="connsiteY313" fmla="*/ 355044 h 1019392"/>
                <a:gd name="connsiteX314" fmla="*/ 278291 w 1358789"/>
                <a:gd name="connsiteY314" fmla="*/ 268862 h 1019392"/>
                <a:gd name="connsiteX315" fmla="*/ 282177 w 1358789"/>
                <a:gd name="connsiteY315" fmla="*/ 260861 h 1019392"/>
                <a:gd name="connsiteX316" fmla="*/ 300465 w 1358789"/>
                <a:gd name="connsiteY316" fmla="*/ 251031 h 1019392"/>
                <a:gd name="connsiteX317" fmla="*/ 437397 w 1358789"/>
                <a:gd name="connsiteY317" fmla="*/ 302009 h 1019392"/>
                <a:gd name="connsiteX318" fmla="*/ 454770 w 1358789"/>
                <a:gd name="connsiteY318" fmla="*/ 321440 h 1019392"/>
                <a:gd name="connsiteX319" fmla="*/ 461857 w 1358789"/>
                <a:gd name="connsiteY319" fmla="*/ 438483 h 1019392"/>
                <a:gd name="connsiteX320" fmla="*/ 453170 w 1358789"/>
                <a:gd name="connsiteY320" fmla="*/ 453571 h 1019392"/>
                <a:gd name="connsiteX321" fmla="*/ 423452 w 1358789"/>
                <a:gd name="connsiteY321" fmla="*/ 469115 h 1019392"/>
                <a:gd name="connsiteX322" fmla="*/ 402650 w 1358789"/>
                <a:gd name="connsiteY322" fmla="*/ 440083 h 1019392"/>
                <a:gd name="connsiteX323" fmla="*/ 397849 w 1358789"/>
                <a:gd name="connsiteY323" fmla="*/ 363731 h 1019392"/>
                <a:gd name="connsiteX324" fmla="*/ 379790 w 1358789"/>
                <a:gd name="connsiteY324" fmla="*/ 312296 h 1019392"/>
                <a:gd name="connsiteX325" fmla="*/ 308695 w 1358789"/>
                <a:gd name="connsiteY325" fmla="*/ 309553 h 1019392"/>
                <a:gd name="connsiteX326" fmla="*/ 299780 w 1358789"/>
                <a:gd name="connsiteY326" fmla="*/ 336527 h 1019392"/>
                <a:gd name="connsiteX327" fmla="*/ 301608 w 1358789"/>
                <a:gd name="connsiteY327" fmla="*/ 466144 h 1019392"/>
                <a:gd name="connsiteX328" fmla="*/ 300008 w 1358789"/>
                <a:gd name="connsiteY328" fmla="*/ 495404 h 1019392"/>
                <a:gd name="connsiteX329" fmla="*/ 283320 w 1358789"/>
                <a:gd name="connsiteY329" fmla="*/ 503405 h 1019392"/>
                <a:gd name="connsiteX330" fmla="*/ 122386 w 1358789"/>
                <a:gd name="connsiteY330" fmla="*/ 503177 h 1019392"/>
                <a:gd name="connsiteX331" fmla="*/ 114842 w 1358789"/>
                <a:gd name="connsiteY331" fmla="*/ 507063 h 1019392"/>
                <a:gd name="connsiteX332" fmla="*/ 82609 w 1358789"/>
                <a:gd name="connsiteY332" fmla="*/ 528094 h 1019392"/>
                <a:gd name="connsiteX333" fmla="*/ 82838 w 1358789"/>
                <a:gd name="connsiteY333" fmla="*/ 571071 h 1019392"/>
                <a:gd name="connsiteX334" fmla="*/ 127872 w 1358789"/>
                <a:gd name="connsiteY334" fmla="*/ 629364 h 1019392"/>
                <a:gd name="connsiteX335" fmla="*/ 136102 w 1358789"/>
                <a:gd name="connsiteY335" fmla="*/ 663654 h 1019392"/>
                <a:gd name="connsiteX336" fmla="*/ 95640 w 1358789"/>
                <a:gd name="connsiteY336" fmla="*/ 665026 h 1019392"/>
                <a:gd name="connsiteX337" fmla="*/ 35746 w 1358789"/>
                <a:gd name="connsiteY337" fmla="*/ 609247 h 1019392"/>
                <a:gd name="connsiteX338" fmla="*/ 30031 w 1358789"/>
                <a:gd name="connsiteY338" fmla="*/ 530152 h 1019392"/>
                <a:gd name="connsiteX339" fmla="*/ 50605 w 1358789"/>
                <a:gd name="connsiteY339" fmla="*/ 494490 h 1019392"/>
                <a:gd name="connsiteX340" fmla="*/ 127186 w 1358789"/>
                <a:gd name="connsiteY340" fmla="*/ 368760 h 101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358789" h="1019392">
                  <a:moveTo>
                    <a:pt x="17230" y="508892"/>
                  </a:moveTo>
                  <a:cubicBezTo>
                    <a:pt x="-8145" y="549811"/>
                    <a:pt x="-5630" y="595074"/>
                    <a:pt x="25688" y="631421"/>
                  </a:cubicBezTo>
                  <a:cubicBezTo>
                    <a:pt x="42147" y="650624"/>
                    <a:pt x="52891" y="671426"/>
                    <a:pt x="59749" y="695429"/>
                  </a:cubicBezTo>
                  <a:cubicBezTo>
                    <a:pt x="66379" y="718518"/>
                    <a:pt x="74380" y="729491"/>
                    <a:pt x="100212" y="750751"/>
                  </a:cubicBezTo>
                  <a:cubicBezTo>
                    <a:pt x="138388" y="773611"/>
                    <a:pt x="140445" y="788698"/>
                    <a:pt x="136331" y="820474"/>
                  </a:cubicBezTo>
                  <a:cubicBezTo>
                    <a:pt x="135416" y="827332"/>
                    <a:pt x="135873" y="834190"/>
                    <a:pt x="135416" y="841048"/>
                  </a:cubicBezTo>
                  <a:cubicBezTo>
                    <a:pt x="133130" y="880367"/>
                    <a:pt x="130158" y="919457"/>
                    <a:pt x="128787" y="958777"/>
                  </a:cubicBezTo>
                  <a:cubicBezTo>
                    <a:pt x="127872" y="983465"/>
                    <a:pt x="137474" y="994210"/>
                    <a:pt x="161248" y="1000610"/>
                  </a:cubicBezTo>
                  <a:cubicBezTo>
                    <a:pt x="175878" y="1004497"/>
                    <a:pt x="190509" y="1002668"/>
                    <a:pt x="205139" y="1002668"/>
                  </a:cubicBezTo>
                  <a:cubicBezTo>
                    <a:pt x="221827" y="1002668"/>
                    <a:pt x="232343" y="994210"/>
                    <a:pt x="239201" y="979351"/>
                  </a:cubicBezTo>
                  <a:cubicBezTo>
                    <a:pt x="247887" y="960377"/>
                    <a:pt x="252231" y="940260"/>
                    <a:pt x="255431" y="919915"/>
                  </a:cubicBezTo>
                  <a:cubicBezTo>
                    <a:pt x="262061" y="877166"/>
                    <a:pt x="267776" y="834418"/>
                    <a:pt x="273948" y="791670"/>
                  </a:cubicBezTo>
                  <a:cubicBezTo>
                    <a:pt x="274634" y="786184"/>
                    <a:pt x="273719" y="778411"/>
                    <a:pt x="281720" y="778183"/>
                  </a:cubicBezTo>
                  <a:cubicBezTo>
                    <a:pt x="287892" y="777954"/>
                    <a:pt x="293150" y="782983"/>
                    <a:pt x="294065" y="789155"/>
                  </a:cubicBezTo>
                  <a:cubicBezTo>
                    <a:pt x="295893" y="802643"/>
                    <a:pt x="300694" y="815444"/>
                    <a:pt x="300923" y="829618"/>
                  </a:cubicBezTo>
                  <a:cubicBezTo>
                    <a:pt x="301151" y="865051"/>
                    <a:pt x="301380" y="900484"/>
                    <a:pt x="304580" y="935459"/>
                  </a:cubicBezTo>
                  <a:cubicBezTo>
                    <a:pt x="309381" y="985066"/>
                    <a:pt x="330869" y="1010897"/>
                    <a:pt x="361959" y="1012726"/>
                  </a:cubicBezTo>
                  <a:cubicBezTo>
                    <a:pt x="417737" y="1015927"/>
                    <a:pt x="941688" y="1019813"/>
                    <a:pt x="978950" y="1019356"/>
                  </a:cubicBezTo>
                  <a:cubicBezTo>
                    <a:pt x="1037929" y="1018441"/>
                    <a:pt x="1060332" y="996953"/>
                    <a:pt x="1071076" y="945289"/>
                  </a:cubicBezTo>
                  <a:cubicBezTo>
                    <a:pt x="1081592" y="894769"/>
                    <a:pt x="1081592" y="844019"/>
                    <a:pt x="1086164" y="793270"/>
                  </a:cubicBezTo>
                  <a:cubicBezTo>
                    <a:pt x="1089364" y="758752"/>
                    <a:pt x="1095765" y="752579"/>
                    <a:pt x="1130283" y="756008"/>
                  </a:cubicBezTo>
                  <a:cubicBezTo>
                    <a:pt x="1137141" y="756694"/>
                    <a:pt x="1225152" y="799671"/>
                    <a:pt x="1296476" y="756237"/>
                  </a:cubicBezTo>
                  <a:cubicBezTo>
                    <a:pt x="1350882" y="723090"/>
                    <a:pt x="1362770" y="665711"/>
                    <a:pt x="1357740" y="602389"/>
                  </a:cubicBezTo>
                  <a:cubicBezTo>
                    <a:pt x="1353854" y="552097"/>
                    <a:pt x="1318650" y="506377"/>
                    <a:pt x="1278188" y="494719"/>
                  </a:cubicBezTo>
                  <a:cubicBezTo>
                    <a:pt x="1231096" y="481231"/>
                    <a:pt x="1186748" y="487403"/>
                    <a:pt x="1145828" y="514378"/>
                  </a:cubicBezTo>
                  <a:cubicBezTo>
                    <a:pt x="1134170" y="522151"/>
                    <a:pt x="1121139" y="526265"/>
                    <a:pt x="1108566" y="531523"/>
                  </a:cubicBezTo>
                  <a:cubicBezTo>
                    <a:pt x="1097594" y="536324"/>
                    <a:pt x="1091421" y="530609"/>
                    <a:pt x="1088678" y="521008"/>
                  </a:cubicBezTo>
                  <a:cubicBezTo>
                    <a:pt x="1086849" y="514607"/>
                    <a:pt x="1087535" y="507292"/>
                    <a:pt x="1087535" y="500662"/>
                  </a:cubicBezTo>
                  <a:cubicBezTo>
                    <a:pt x="1087078" y="461343"/>
                    <a:pt x="1086392" y="422252"/>
                    <a:pt x="1086621" y="382933"/>
                  </a:cubicBezTo>
                  <a:cubicBezTo>
                    <a:pt x="1086849" y="332641"/>
                    <a:pt x="1063532" y="307724"/>
                    <a:pt x="1010954" y="292636"/>
                  </a:cubicBezTo>
                  <a:cubicBezTo>
                    <a:pt x="976436" y="282806"/>
                    <a:pt x="940774" y="286464"/>
                    <a:pt x="905570" y="284635"/>
                  </a:cubicBezTo>
                  <a:cubicBezTo>
                    <a:pt x="894825" y="284635"/>
                    <a:pt x="883853" y="284178"/>
                    <a:pt x="873108" y="284635"/>
                  </a:cubicBezTo>
                  <a:cubicBezTo>
                    <a:pt x="861450" y="285321"/>
                    <a:pt x="849563" y="287378"/>
                    <a:pt x="837904" y="287607"/>
                  </a:cubicBezTo>
                  <a:cubicBezTo>
                    <a:pt x="812072" y="288293"/>
                    <a:pt x="802014" y="277549"/>
                    <a:pt x="803157" y="252174"/>
                  </a:cubicBezTo>
                  <a:cubicBezTo>
                    <a:pt x="803843" y="236172"/>
                    <a:pt x="808872" y="221313"/>
                    <a:pt x="812758" y="206225"/>
                  </a:cubicBezTo>
                  <a:cubicBezTo>
                    <a:pt x="819616" y="180394"/>
                    <a:pt x="823274" y="154105"/>
                    <a:pt x="821673" y="127587"/>
                  </a:cubicBezTo>
                  <a:cubicBezTo>
                    <a:pt x="818473" y="68151"/>
                    <a:pt x="786240" y="28603"/>
                    <a:pt x="729548" y="12373"/>
                  </a:cubicBezTo>
                  <a:cubicBezTo>
                    <a:pt x="684285" y="-658"/>
                    <a:pt x="590559" y="-21917"/>
                    <a:pt x="531351" y="61979"/>
                  </a:cubicBezTo>
                  <a:cubicBezTo>
                    <a:pt x="510320" y="103355"/>
                    <a:pt x="501405" y="146561"/>
                    <a:pt x="514664" y="193195"/>
                  </a:cubicBezTo>
                  <a:cubicBezTo>
                    <a:pt x="521064" y="216055"/>
                    <a:pt x="531809" y="237086"/>
                    <a:pt x="537981" y="259946"/>
                  </a:cubicBezTo>
                  <a:cubicBezTo>
                    <a:pt x="542324" y="275491"/>
                    <a:pt x="536838" y="283264"/>
                    <a:pt x="521064" y="282806"/>
                  </a:cubicBezTo>
                  <a:cubicBezTo>
                    <a:pt x="486774" y="281663"/>
                    <a:pt x="450427" y="291493"/>
                    <a:pt x="420023" y="266119"/>
                  </a:cubicBezTo>
                  <a:cubicBezTo>
                    <a:pt x="417966" y="264290"/>
                    <a:pt x="414537" y="264290"/>
                    <a:pt x="411794" y="263375"/>
                  </a:cubicBezTo>
                  <a:cubicBezTo>
                    <a:pt x="379790" y="253774"/>
                    <a:pt x="348243" y="243487"/>
                    <a:pt x="316010" y="235258"/>
                  </a:cubicBezTo>
                  <a:cubicBezTo>
                    <a:pt x="300237" y="231143"/>
                    <a:pt x="290178" y="226571"/>
                    <a:pt x="287664" y="208054"/>
                  </a:cubicBezTo>
                  <a:cubicBezTo>
                    <a:pt x="283778" y="180394"/>
                    <a:pt x="270062" y="155933"/>
                    <a:pt x="253145" y="133988"/>
                  </a:cubicBezTo>
                  <a:cubicBezTo>
                    <a:pt x="200110" y="64951"/>
                    <a:pt x="113013" y="60836"/>
                    <a:pt x="55863" y="113185"/>
                  </a:cubicBezTo>
                  <a:cubicBezTo>
                    <a:pt x="-15460" y="178565"/>
                    <a:pt x="999" y="297437"/>
                    <a:pt x="78266" y="334470"/>
                  </a:cubicBezTo>
                  <a:cubicBezTo>
                    <a:pt x="83524" y="336985"/>
                    <a:pt x="88553" y="340185"/>
                    <a:pt x="93811" y="342928"/>
                  </a:cubicBezTo>
                  <a:cubicBezTo>
                    <a:pt x="114385" y="354358"/>
                    <a:pt x="113928" y="354130"/>
                    <a:pt x="102269" y="375389"/>
                  </a:cubicBezTo>
                  <a:cubicBezTo>
                    <a:pt x="77352" y="421567"/>
                    <a:pt x="45348" y="463858"/>
                    <a:pt x="17230" y="508892"/>
                  </a:cubicBezTo>
                  <a:close/>
                  <a:moveTo>
                    <a:pt x="253602" y="786641"/>
                  </a:moveTo>
                  <a:cubicBezTo>
                    <a:pt x="251774" y="809044"/>
                    <a:pt x="250402" y="831675"/>
                    <a:pt x="246973" y="853849"/>
                  </a:cubicBezTo>
                  <a:cubicBezTo>
                    <a:pt x="241258" y="889511"/>
                    <a:pt x="236915" y="925630"/>
                    <a:pt x="225027" y="960148"/>
                  </a:cubicBezTo>
                  <a:cubicBezTo>
                    <a:pt x="217026" y="983237"/>
                    <a:pt x="211083" y="985751"/>
                    <a:pt x="179079" y="982322"/>
                  </a:cubicBezTo>
                  <a:cubicBezTo>
                    <a:pt x="159876" y="980265"/>
                    <a:pt x="153476" y="973407"/>
                    <a:pt x="150961" y="951461"/>
                  </a:cubicBezTo>
                  <a:cubicBezTo>
                    <a:pt x="150047" y="942775"/>
                    <a:pt x="149589" y="933631"/>
                    <a:pt x="150961" y="925172"/>
                  </a:cubicBezTo>
                  <a:cubicBezTo>
                    <a:pt x="156905" y="885167"/>
                    <a:pt x="155076" y="844934"/>
                    <a:pt x="156447" y="804929"/>
                  </a:cubicBezTo>
                  <a:cubicBezTo>
                    <a:pt x="157362" y="777268"/>
                    <a:pt x="156905" y="777268"/>
                    <a:pt x="184337" y="778868"/>
                  </a:cubicBezTo>
                  <a:cubicBezTo>
                    <a:pt x="188223" y="779097"/>
                    <a:pt x="192109" y="779326"/>
                    <a:pt x="196224" y="779783"/>
                  </a:cubicBezTo>
                  <a:cubicBezTo>
                    <a:pt x="210626" y="778640"/>
                    <a:pt x="225256" y="781383"/>
                    <a:pt x="239429" y="775439"/>
                  </a:cubicBezTo>
                  <a:cubicBezTo>
                    <a:pt x="249716" y="770867"/>
                    <a:pt x="254517" y="776811"/>
                    <a:pt x="253602" y="786641"/>
                  </a:cubicBezTo>
                  <a:close/>
                  <a:moveTo>
                    <a:pt x="513292" y="304523"/>
                  </a:moveTo>
                  <a:cubicBezTo>
                    <a:pt x="523350" y="305895"/>
                    <a:pt x="532494" y="303838"/>
                    <a:pt x="541638" y="299037"/>
                  </a:cubicBezTo>
                  <a:cubicBezTo>
                    <a:pt x="565413" y="286693"/>
                    <a:pt x="571356" y="273434"/>
                    <a:pt x="560612" y="248745"/>
                  </a:cubicBezTo>
                  <a:cubicBezTo>
                    <a:pt x="550554" y="225428"/>
                    <a:pt x="538667" y="202796"/>
                    <a:pt x="535009" y="176965"/>
                  </a:cubicBezTo>
                  <a:cubicBezTo>
                    <a:pt x="532037" y="155248"/>
                    <a:pt x="532037" y="133988"/>
                    <a:pt x="537295" y="112728"/>
                  </a:cubicBezTo>
                  <a:cubicBezTo>
                    <a:pt x="552383" y="53521"/>
                    <a:pt x="596731" y="21517"/>
                    <a:pt x="658453" y="23574"/>
                  </a:cubicBezTo>
                  <a:cubicBezTo>
                    <a:pt x="680170" y="24260"/>
                    <a:pt x="701201" y="26546"/>
                    <a:pt x="722232" y="32489"/>
                  </a:cubicBezTo>
                  <a:cubicBezTo>
                    <a:pt x="726576" y="33861"/>
                    <a:pt x="730691" y="35233"/>
                    <a:pt x="734577" y="36604"/>
                  </a:cubicBezTo>
                  <a:cubicBezTo>
                    <a:pt x="734577" y="36604"/>
                    <a:pt x="734577" y="36604"/>
                    <a:pt x="734577" y="36604"/>
                  </a:cubicBezTo>
                  <a:cubicBezTo>
                    <a:pt x="735948" y="37061"/>
                    <a:pt x="737091" y="37519"/>
                    <a:pt x="738463" y="38204"/>
                  </a:cubicBezTo>
                  <a:cubicBezTo>
                    <a:pt x="738463" y="38204"/>
                    <a:pt x="738692" y="38204"/>
                    <a:pt x="738692" y="38204"/>
                  </a:cubicBezTo>
                  <a:cubicBezTo>
                    <a:pt x="739835" y="38662"/>
                    <a:pt x="741206" y="39347"/>
                    <a:pt x="742349" y="39805"/>
                  </a:cubicBezTo>
                  <a:cubicBezTo>
                    <a:pt x="742349" y="39805"/>
                    <a:pt x="742578" y="39805"/>
                    <a:pt x="742578" y="40033"/>
                  </a:cubicBezTo>
                  <a:cubicBezTo>
                    <a:pt x="743721" y="40490"/>
                    <a:pt x="744864" y="41176"/>
                    <a:pt x="746007" y="41633"/>
                  </a:cubicBezTo>
                  <a:cubicBezTo>
                    <a:pt x="746007" y="41633"/>
                    <a:pt x="746235" y="41633"/>
                    <a:pt x="746235" y="41862"/>
                  </a:cubicBezTo>
                  <a:cubicBezTo>
                    <a:pt x="747378" y="42548"/>
                    <a:pt x="748521" y="43005"/>
                    <a:pt x="749664" y="43691"/>
                  </a:cubicBezTo>
                  <a:cubicBezTo>
                    <a:pt x="749664" y="43691"/>
                    <a:pt x="749664" y="43691"/>
                    <a:pt x="749664" y="43691"/>
                  </a:cubicBezTo>
                  <a:cubicBezTo>
                    <a:pt x="757665" y="48034"/>
                    <a:pt x="764523" y="53292"/>
                    <a:pt x="770467" y="59236"/>
                  </a:cubicBezTo>
                  <a:cubicBezTo>
                    <a:pt x="770467" y="59236"/>
                    <a:pt x="770467" y="59236"/>
                    <a:pt x="770467" y="59236"/>
                  </a:cubicBezTo>
                  <a:cubicBezTo>
                    <a:pt x="771153" y="59921"/>
                    <a:pt x="771839" y="60836"/>
                    <a:pt x="772753" y="61522"/>
                  </a:cubicBezTo>
                  <a:cubicBezTo>
                    <a:pt x="772982" y="61750"/>
                    <a:pt x="772982" y="61750"/>
                    <a:pt x="773210" y="61979"/>
                  </a:cubicBezTo>
                  <a:cubicBezTo>
                    <a:pt x="773896" y="62665"/>
                    <a:pt x="774582" y="63579"/>
                    <a:pt x="775268" y="64265"/>
                  </a:cubicBezTo>
                  <a:cubicBezTo>
                    <a:pt x="775496" y="64493"/>
                    <a:pt x="775496" y="64722"/>
                    <a:pt x="775725" y="64722"/>
                  </a:cubicBezTo>
                  <a:cubicBezTo>
                    <a:pt x="776411" y="65408"/>
                    <a:pt x="776868" y="66322"/>
                    <a:pt x="777554" y="67008"/>
                  </a:cubicBezTo>
                  <a:cubicBezTo>
                    <a:pt x="777782" y="67237"/>
                    <a:pt x="778011" y="67465"/>
                    <a:pt x="778011" y="67694"/>
                  </a:cubicBezTo>
                  <a:cubicBezTo>
                    <a:pt x="778468" y="68380"/>
                    <a:pt x="779154" y="69294"/>
                    <a:pt x="779611" y="69980"/>
                  </a:cubicBezTo>
                  <a:cubicBezTo>
                    <a:pt x="779840" y="70208"/>
                    <a:pt x="780068" y="70437"/>
                    <a:pt x="780068" y="70666"/>
                  </a:cubicBezTo>
                  <a:cubicBezTo>
                    <a:pt x="780525" y="71351"/>
                    <a:pt x="781211" y="72266"/>
                    <a:pt x="781668" y="72952"/>
                  </a:cubicBezTo>
                  <a:cubicBezTo>
                    <a:pt x="781897" y="73180"/>
                    <a:pt x="781897" y="73409"/>
                    <a:pt x="782126" y="73637"/>
                  </a:cubicBezTo>
                  <a:cubicBezTo>
                    <a:pt x="782583" y="74552"/>
                    <a:pt x="783040" y="75238"/>
                    <a:pt x="783726" y="76152"/>
                  </a:cubicBezTo>
                  <a:cubicBezTo>
                    <a:pt x="783954" y="76381"/>
                    <a:pt x="783954" y="76609"/>
                    <a:pt x="784183" y="76838"/>
                  </a:cubicBezTo>
                  <a:cubicBezTo>
                    <a:pt x="784640" y="77752"/>
                    <a:pt x="785097" y="78667"/>
                    <a:pt x="785555" y="79352"/>
                  </a:cubicBezTo>
                  <a:cubicBezTo>
                    <a:pt x="785555" y="79581"/>
                    <a:pt x="785783" y="79581"/>
                    <a:pt x="785783" y="79810"/>
                  </a:cubicBezTo>
                  <a:cubicBezTo>
                    <a:pt x="787841" y="83696"/>
                    <a:pt x="789669" y="88039"/>
                    <a:pt x="791498" y="92383"/>
                  </a:cubicBezTo>
                  <a:cubicBezTo>
                    <a:pt x="791727" y="92840"/>
                    <a:pt x="791727" y="93068"/>
                    <a:pt x="791955" y="93526"/>
                  </a:cubicBezTo>
                  <a:cubicBezTo>
                    <a:pt x="792184" y="94211"/>
                    <a:pt x="792413" y="95126"/>
                    <a:pt x="792870" y="96040"/>
                  </a:cubicBezTo>
                  <a:cubicBezTo>
                    <a:pt x="793098" y="96497"/>
                    <a:pt x="793327" y="97183"/>
                    <a:pt x="793327" y="97640"/>
                  </a:cubicBezTo>
                  <a:cubicBezTo>
                    <a:pt x="793556" y="98326"/>
                    <a:pt x="793784" y="99241"/>
                    <a:pt x="794013" y="99926"/>
                  </a:cubicBezTo>
                  <a:cubicBezTo>
                    <a:pt x="794241" y="100612"/>
                    <a:pt x="794470" y="101069"/>
                    <a:pt x="794470" y="101755"/>
                  </a:cubicBezTo>
                  <a:cubicBezTo>
                    <a:pt x="794699" y="102441"/>
                    <a:pt x="794927" y="103355"/>
                    <a:pt x="795156" y="104041"/>
                  </a:cubicBezTo>
                  <a:cubicBezTo>
                    <a:pt x="795384" y="104727"/>
                    <a:pt x="795613" y="105413"/>
                    <a:pt x="795613" y="106099"/>
                  </a:cubicBezTo>
                  <a:cubicBezTo>
                    <a:pt x="795842" y="106784"/>
                    <a:pt x="796070" y="107470"/>
                    <a:pt x="796299" y="108385"/>
                  </a:cubicBezTo>
                  <a:cubicBezTo>
                    <a:pt x="796527" y="109070"/>
                    <a:pt x="796756" y="109756"/>
                    <a:pt x="796756" y="110671"/>
                  </a:cubicBezTo>
                  <a:cubicBezTo>
                    <a:pt x="796985" y="111356"/>
                    <a:pt x="797213" y="112042"/>
                    <a:pt x="797213" y="112957"/>
                  </a:cubicBezTo>
                  <a:cubicBezTo>
                    <a:pt x="797442" y="113642"/>
                    <a:pt x="797670" y="114557"/>
                    <a:pt x="797670" y="115243"/>
                  </a:cubicBezTo>
                  <a:cubicBezTo>
                    <a:pt x="797899" y="115928"/>
                    <a:pt x="797899" y="116614"/>
                    <a:pt x="798128" y="117529"/>
                  </a:cubicBezTo>
                  <a:cubicBezTo>
                    <a:pt x="798356" y="118443"/>
                    <a:pt x="798356" y="119129"/>
                    <a:pt x="798585" y="120043"/>
                  </a:cubicBezTo>
                  <a:cubicBezTo>
                    <a:pt x="798813" y="120729"/>
                    <a:pt x="798813" y="121415"/>
                    <a:pt x="799042" y="122101"/>
                  </a:cubicBezTo>
                  <a:cubicBezTo>
                    <a:pt x="799271" y="123015"/>
                    <a:pt x="799271" y="123929"/>
                    <a:pt x="799499" y="124844"/>
                  </a:cubicBezTo>
                  <a:cubicBezTo>
                    <a:pt x="799728" y="125530"/>
                    <a:pt x="799728" y="126215"/>
                    <a:pt x="799956" y="126901"/>
                  </a:cubicBezTo>
                  <a:cubicBezTo>
                    <a:pt x="800185" y="128044"/>
                    <a:pt x="800185" y="128959"/>
                    <a:pt x="800414" y="130102"/>
                  </a:cubicBezTo>
                  <a:cubicBezTo>
                    <a:pt x="800414" y="130559"/>
                    <a:pt x="800642" y="131245"/>
                    <a:pt x="800642" y="131702"/>
                  </a:cubicBezTo>
                  <a:cubicBezTo>
                    <a:pt x="800871" y="133302"/>
                    <a:pt x="801099" y="135131"/>
                    <a:pt x="801328" y="136731"/>
                  </a:cubicBezTo>
                  <a:cubicBezTo>
                    <a:pt x="804300" y="159362"/>
                    <a:pt x="798356" y="181537"/>
                    <a:pt x="791270" y="203254"/>
                  </a:cubicBezTo>
                  <a:cubicBezTo>
                    <a:pt x="788755" y="211255"/>
                    <a:pt x="786012" y="219027"/>
                    <a:pt x="783497" y="227028"/>
                  </a:cubicBezTo>
                  <a:cubicBezTo>
                    <a:pt x="780983" y="235029"/>
                    <a:pt x="778468" y="243030"/>
                    <a:pt x="776182" y="251031"/>
                  </a:cubicBezTo>
                  <a:cubicBezTo>
                    <a:pt x="776182" y="251031"/>
                    <a:pt x="776182" y="251031"/>
                    <a:pt x="776182" y="251031"/>
                  </a:cubicBezTo>
                  <a:cubicBezTo>
                    <a:pt x="775725" y="252403"/>
                    <a:pt x="775496" y="253546"/>
                    <a:pt x="775268" y="254917"/>
                  </a:cubicBezTo>
                  <a:cubicBezTo>
                    <a:pt x="775268" y="255146"/>
                    <a:pt x="775268" y="255374"/>
                    <a:pt x="775268" y="255603"/>
                  </a:cubicBezTo>
                  <a:cubicBezTo>
                    <a:pt x="775039" y="256746"/>
                    <a:pt x="774810" y="257889"/>
                    <a:pt x="774810" y="258803"/>
                  </a:cubicBezTo>
                  <a:cubicBezTo>
                    <a:pt x="774810" y="258803"/>
                    <a:pt x="774810" y="259032"/>
                    <a:pt x="774810" y="259032"/>
                  </a:cubicBezTo>
                  <a:cubicBezTo>
                    <a:pt x="774582" y="260175"/>
                    <a:pt x="774582" y="261318"/>
                    <a:pt x="774582" y="262461"/>
                  </a:cubicBezTo>
                  <a:cubicBezTo>
                    <a:pt x="774582" y="262461"/>
                    <a:pt x="774582" y="262461"/>
                    <a:pt x="774582" y="262461"/>
                  </a:cubicBezTo>
                  <a:cubicBezTo>
                    <a:pt x="774582" y="263604"/>
                    <a:pt x="774582" y="264747"/>
                    <a:pt x="774582" y="266119"/>
                  </a:cubicBezTo>
                  <a:cubicBezTo>
                    <a:pt x="775039" y="278692"/>
                    <a:pt x="781440" y="288521"/>
                    <a:pt x="793784" y="296294"/>
                  </a:cubicBezTo>
                  <a:cubicBezTo>
                    <a:pt x="809100" y="305666"/>
                    <a:pt x="825331" y="310924"/>
                    <a:pt x="844076" y="308638"/>
                  </a:cubicBezTo>
                  <a:cubicBezTo>
                    <a:pt x="884996" y="303380"/>
                    <a:pt x="925915" y="304066"/>
                    <a:pt x="966606" y="308410"/>
                  </a:cubicBezTo>
                  <a:cubicBezTo>
                    <a:pt x="967520" y="308410"/>
                    <a:pt x="968435" y="308638"/>
                    <a:pt x="969349" y="308638"/>
                  </a:cubicBezTo>
                  <a:cubicBezTo>
                    <a:pt x="972321" y="308867"/>
                    <a:pt x="975293" y="309324"/>
                    <a:pt x="978264" y="309781"/>
                  </a:cubicBezTo>
                  <a:cubicBezTo>
                    <a:pt x="979407" y="310010"/>
                    <a:pt x="980779" y="310010"/>
                    <a:pt x="981922" y="310238"/>
                  </a:cubicBezTo>
                  <a:cubicBezTo>
                    <a:pt x="984665" y="310696"/>
                    <a:pt x="987637" y="310924"/>
                    <a:pt x="990380" y="311381"/>
                  </a:cubicBezTo>
                  <a:cubicBezTo>
                    <a:pt x="991523" y="311610"/>
                    <a:pt x="992666" y="311610"/>
                    <a:pt x="993809" y="311839"/>
                  </a:cubicBezTo>
                  <a:cubicBezTo>
                    <a:pt x="997695" y="312296"/>
                    <a:pt x="1001582" y="312982"/>
                    <a:pt x="1005468" y="313667"/>
                  </a:cubicBezTo>
                  <a:cubicBezTo>
                    <a:pt x="1012783" y="314810"/>
                    <a:pt x="1019412" y="316411"/>
                    <a:pt x="1025356" y="318468"/>
                  </a:cubicBezTo>
                  <a:cubicBezTo>
                    <a:pt x="1031300" y="320525"/>
                    <a:pt x="1036557" y="323269"/>
                    <a:pt x="1041129" y="326240"/>
                  </a:cubicBezTo>
                  <a:cubicBezTo>
                    <a:pt x="1048902" y="331498"/>
                    <a:pt x="1054845" y="338128"/>
                    <a:pt x="1058960" y="346586"/>
                  </a:cubicBezTo>
                  <a:cubicBezTo>
                    <a:pt x="1060560" y="350015"/>
                    <a:pt x="1061932" y="353672"/>
                    <a:pt x="1063075" y="357559"/>
                  </a:cubicBezTo>
                  <a:cubicBezTo>
                    <a:pt x="1063532" y="359616"/>
                    <a:pt x="1064218" y="361673"/>
                    <a:pt x="1064675" y="363731"/>
                  </a:cubicBezTo>
                  <a:cubicBezTo>
                    <a:pt x="1065590" y="368074"/>
                    <a:pt x="1066047" y="372418"/>
                    <a:pt x="1066504" y="377447"/>
                  </a:cubicBezTo>
                  <a:cubicBezTo>
                    <a:pt x="1066961" y="383162"/>
                    <a:pt x="1067190" y="388648"/>
                    <a:pt x="1067418" y="394363"/>
                  </a:cubicBezTo>
                  <a:cubicBezTo>
                    <a:pt x="1067647" y="400078"/>
                    <a:pt x="1067876" y="405565"/>
                    <a:pt x="1068104" y="411280"/>
                  </a:cubicBezTo>
                  <a:cubicBezTo>
                    <a:pt x="1068333" y="419738"/>
                    <a:pt x="1068561" y="428196"/>
                    <a:pt x="1068561" y="436654"/>
                  </a:cubicBezTo>
                  <a:cubicBezTo>
                    <a:pt x="1068561" y="442369"/>
                    <a:pt x="1068561" y="447856"/>
                    <a:pt x="1068333" y="453571"/>
                  </a:cubicBezTo>
                  <a:cubicBezTo>
                    <a:pt x="1068104" y="462029"/>
                    <a:pt x="1067647" y="470487"/>
                    <a:pt x="1067190" y="478945"/>
                  </a:cubicBezTo>
                  <a:cubicBezTo>
                    <a:pt x="1066733" y="487403"/>
                    <a:pt x="1065818" y="495862"/>
                    <a:pt x="1064904" y="504320"/>
                  </a:cubicBezTo>
                  <a:cubicBezTo>
                    <a:pt x="1064675" y="507063"/>
                    <a:pt x="1064218" y="510035"/>
                    <a:pt x="1063989" y="512778"/>
                  </a:cubicBezTo>
                  <a:cubicBezTo>
                    <a:pt x="1063304" y="517807"/>
                    <a:pt x="1063304" y="522608"/>
                    <a:pt x="1063989" y="527180"/>
                  </a:cubicBezTo>
                  <a:cubicBezTo>
                    <a:pt x="1065361" y="537010"/>
                    <a:pt x="1069476" y="545011"/>
                    <a:pt x="1075877" y="550268"/>
                  </a:cubicBezTo>
                  <a:cubicBezTo>
                    <a:pt x="1077020" y="551183"/>
                    <a:pt x="1078163" y="552097"/>
                    <a:pt x="1079534" y="552783"/>
                  </a:cubicBezTo>
                  <a:cubicBezTo>
                    <a:pt x="1088450" y="558269"/>
                    <a:pt x="1100337" y="559184"/>
                    <a:pt x="1113824" y="553926"/>
                  </a:cubicBezTo>
                  <a:cubicBezTo>
                    <a:pt x="1119311" y="551869"/>
                    <a:pt x="1124568" y="549583"/>
                    <a:pt x="1130055" y="547297"/>
                  </a:cubicBezTo>
                  <a:cubicBezTo>
                    <a:pt x="1138970" y="543410"/>
                    <a:pt x="1147657" y="538838"/>
                    <a:pt x="1155887" y="533352"/>
                  </a:cubicBezTo>
                  <a:cubicBezTo>
                    <a:pt x="1160230" y="530380"/>
                    <a:pt x="1164573" y="527866"/>
                    <a:pt x="1168917" y="525351"/>
                  </a:cubicBezTo>
                  <a:cubicBezTo>
                    <a:pt x="1177832" y="520550"/>
                    <a:pt x="1186748" y="517121"/>
                    <a:pt x="1196120" y="514607"/>
                  </a:cubicBezTo>
                  <a:cubicBezTo>
                    <a:pt x="1202978" y="512778"/>
                    <a:pt x="1210065" y="511406"/>
                    <a:pt x="1217151" y="510721"/>
                  </a:cubicBezTo>
                  <a:cubicBezTo>
                    <a:pt x="1221952" y="510263"/>
                    <a:pt x="1226753" y="510035"/>
                    <a:pt x="1231553" y="510263"/>
                  </a:cubicBezTo>
                  <a:cubicBezTo>
                    <a:pt x="1238868" y="510263"/>
                    <a:pt x="1246184" y="511178"/>
                    <a:pt x="1253499" y="512321"/>
                  </a:cubicBezTo>
                  <a:cubicBezTo>
                    <a:pt x="1258299" y="513235"/>
                    <a:pt x="1263329" y="514150"/>
                    <a:pt x="1268358" y="515521"/>
                  </a:cubicBezTo>
                  <a:cubicBezTo>
                    <a:pt x="1279788" y="518493"/>
                    <a:pt x="1290532" y="523751"/>
                    <a:pt x="1299905" y="531295"/>
                  </a:cubicBezTo>
                  <a:cubicBezTo>
                    <a:pt x="1302648" y="533581"/>
                    <a:pt x="1305391" y="535867"/>
                    <a:pt x="1308134" y="538610"/>
                  </a:cubicBezTo>
                  <a:cubicBezTo>
                    <a:pt x="1311563" y="542039"/>
                    <a:pt x="1314992" y="545925"/>
                    <a:pt x="1317964" y="550040"/>
                  </a:cubicBezTo>
                  <a:cubicBezTo>
                    <a:pt x="1320250" y="553240"/>
                    <a:pt x="1322307" y="556441"/>
                    <a:pt x="1324365" y="559870"/>
                  </a:cubicBezTo>
                  <a:cubicBezTo>
                    <a:pt x="1325051" y="561013"/>
                    <a:pt x="1325736" y="562156"/>
                    <a:pt x="1326194" y="563527"/>
                  </a:cubicBezTo>
                  <a:cubicBezTo>
                    <a:pt x="1327337" y="566042"/>
                    <a:pt x="1328480" y="568556"/>
                    <a:pt x="1329623" y="571071"/>
                  </a:cubicBezTo>
                  <a:cubicBezTo>
                    <a:pt x="1330766" y="573586"/>
                    <a:pt x="1331680" y="576329"/>
                    <a:pt x="1332594" y="579072"/>
                  </a:cubicBezTo>
                  <a:cubicBezTo>
                    <a:pt x="1333052" y="580444"/>
                    <a:pt x="1333509" y="581815"/>
                    <a:pt x="1333966" y="583187"/>
                  </a:cubicBezTo>
                  <a:cubicBezTo>
                    <a:pt x="1335566" y="588902"/>
                    <a:pt x="1336938" y="594845"/>
                    <a:pt x="1337624" y="601246"/>
                  </a:cubicBezTo>
                  <a:cubicBezTo>
                    <a:pt x="1338081" y="604447"/>
                    <a:pt x="1338309" y="607647"/>
                    <a:pt x="1338538" y="611076"/>
                  </a:cubicBezTo>
                  <a:cubicBezTo>
                    <a:pt x="1338767" y="615648"/>
                    <a:pt x="1338995" y="620677"/>
                    <a:pt x="1338995" y="625706"/>
                  </a:cubicBezTo>
                  <a:cubicBezTo>
                    <a:pt x="1338995" y="627764"/>
                    <a:pt x="1338995" y="630050"/>
                    <a:pt x="1338995" y="632107"/>
                  </a:cubicBezTo>
                  <a:cubicBezTo>
                    <a:pt x="1338995" y="633250"/>
                    <a:pt x="1338995" y="634393"/>
                    <a:pt x="1338767" y="635308"/>
                  </a:cubicBezTo>
                  <a:cubicBezTo>
                    <a:pt x="1338538" y="639651"/>
                    <a:pt x="1338081" y="644223"/>
                    <a:pt x="1337624" y="649024"/>
                  </a:cubicBezTo>
                  <a:cubicBezTo>
                    <a:pt x="1337395" y="650167"/>
                    <a:pt x="1337395" y="651310"/>
                    <a:pt x="1337166" y="652453"/>
                  </a:cubicBezTo>
                  <a:cubicBezTo>
                    <a:pt x="1330994" y="698173"/>
                    <a:pt x="1307448" y="749836"/>
                    <a:pt x="1238640" y="753037"/>
                  </a:cubicBezTo>
                  <a:cubicBezTo>
                    <a:pt x="1217609" y="753951"/>
                    <a:pt x="1192234" y="750522"/>
                    <a:pt x="1161830" y="740692"/>
                  </a:cubicBezTo>
                  <a:cubicBezTo>
                    <a:pt x="1157258" y="738178"/>
                    <a:pt x="1152229" y="736120"/>
                    <a:pt x="1147428" y="734749"/>
                  </a:cubicBezTo>
                  <a:cubicBezTo>
                    <a:pt x="1144914" y="734063"/>
                    <a:pt x="1142399" y="733377"/>
                    <a:pt x="1140113" y="732920"/>
                  </a:cubicBezTo>
                  <a:cubicBezTo>
                    <a:pt x="1137599" y="732463"/>
                    <a:pt x="1135084" y="732005"/>
                    <a:pt x="1132569" y="731777"/>
                  </a:cubicBezTo>
                  <a:cubicBezTo>
                    <a:pt x="1125026" y="730862"/>
                    <a:pt x="1117253" y="731091"/>
                    <a:pt x="1109481" y="731777"/>
                  </a:cubicBezTo>
                  <a:cubicBezTo>
                    <a:pt x="1106966" y="732005"/>
                    <a:pt x="1104223" y="732463"/>
                    <a:pt x="1101708" y="732691"/>
                  </a:cubicBezTo>
                  <a:cubicBezTo>
                    <a:pt x="1091421" y="734291"/>
                    <a:pt x="1084106" y="737035"/>
                    <a:pt x="1078848" y="741835"/>
                  </a:cubicBezTo>
                  <a:cubicBezTo>
                    <a:pt x="1077477" y="742978"/>
                    <a:pt x="1076334" y="744350"/>
                    <a:pt x="1075419" y="745950"/>
                  </a:cubicBezTo>
                  <a:cubicBezTo>
                    <a:pt x="1072448" y="750522"/>
                    <a:pt x="1070390" y="756466"/>
                    <a:pt x="1069247" y="764238"/>
                  </a:cubicBezTo>
                  <a:cubicBezTo>
                    <a:pt x="1068790" y="766753"/>
                    <a:pt x="1068561" y="769039"/>
                    <a:pt x="1068104" y="771553"/>
                  </a:cubicBezTo>
                  <a:cubicBezTo>
                    <a:pt x="1067418" y="776354"/>
                    <a:pt x="1066733" y="781383"/>
                    <a:pt x="1066275" y="786184"/>
                  </a:cubicBezTo>
                  <a:cubicBezTo>
                    <a:pt x="1065590" y="790984"/>
                    <a:pt x="1065132" y="796013"/>
                    <a:pt x="1064904" y="800814"/>
                  </a:cubicBezTo>
                  <a:cubicBezTo>
                    <a:pt x="1064447" y="805615"/>
                    <a:pt x="1064218" y="810644"/>
                    <a:pt x="1064218" y="815444"/>
                  </a:cubicBezTo>
                  <a:cubicBezTo>
                    <a:pt x="1064218" y="817959"/>
                    <a:pt x="1064218" y="820245"/>
                    <a:pt x="1064218" y="822760"/>
                  </a:cubicBezTo>
                  <a:cubicBezTo>
                    <a:pt x="1064447" y="830532"/>
                    <a:pt x="1064218" y="838304"/>
                    <a:pt x="1063761" y="846077"/>
                  </a:cubicBezTo>
                  <a:cubicBezTo>
                    <a:pt x="1063304" y="853849"/>
                    <a:pt x="1062618" y="861393"/>
                    <a:pt x="1061475" y="869165"/>
                  </a:cubicBezTo>
                  <a:cubicBezTo>
                    <a:pt x="1060560" y="876709"/>
                    <a:pt x="1059417" y="884482"/>
                    <a:pt x="1058046" y="892025"/>
                  </a:cubicBezTo>
                  <a:cubicBezTo>
                    <a:pt x="1056674" y="899569"/>
                    <a:pt x="1055303" y="907113"/>
                    <a:pt x="1053931" y="914885"/>
                  </a:cubicBezTo>
                  <a:cubicBezTo>
                    <a:pt x="1053017" y="919915"/>
                    <a:pt x="1051874" y="924944"/>
                    <a:pt x="1050959" y="929973"/>
                  </a:cubicBezTo>
                  <a:cubicBezTo>
                    <a:pt x="1050045" y="935002"/>
                    <a:pt x="1048902" y="940031"/>
                    <a:pt x="1047987" y="945061"/>
                  </a:cubicBezTo>
                  <a:cubicBezTo>
                    <a:pt x="1047530" y="947347"/>
                    <a:pt x="1047073" y="949861"/>
                    <a:pt x="1046387" y="952147"/>
                  </a:cubicBezTo>
                  <a:cubicBezTo>
                    <a:pt x="1045701" y="954433"/>
                    <a:pt x="1045244" y="956948"/>
                    <a:pt x="1044330" y="959234"/>
                  </a:cubicBezTo>
                  <a:cubicBezTo>
                    <a:pt x="1043644" y="961520"/>
                    <a:pt x="1042730" y="963806"/>
                    <a:pt x="1041587" y="966092"/>
                  </a:cubicBezTo>
                  <a:cubicBezTo>
                    <a:pt x="1040444" y="968378"/>
                    <a:pt x="1039301" y="970435"/>
                    <a:pt x="1037929" y="972493"/>
                  </a:cubicBezTo>
                  <a:cubicBezTo>
                    <a:pt x="1035872" y="975693"/>
                    <a:pt x="1033586" y="978665"/>
                    <a:pt x="1031071" y="981179"/>
                  </a:cubicBezTo>
                  <a:cubicBezTo>
                    <a:pt x="1023756" y="988952"/>
                    <a:pt x="1015069" y="993295"/>
                    <a:pt x="1002039" y="993524"/>
                  </a:cubicBezTo>
                  <a:cubicBezTo>
                    <a:pt x="997924" y="993524"/>
                    <a:pt x="993123" y="993752"/>
                    <a:pt x="987180" y="993752"/>
                  </a:cubicBezTo>
                  <a:cubicBezTo>
                    <a:pt x="985351" y="993752"/>
                    <a:pt x="983294" y="993752"/>
                    <a:pt x="981008" y="993752"/>
                  </a:cubicBezTo>
                  <a:cubicBezTo>
                    <a:pt x="979865" y="993752"/>
                    <a:pt x="978950" y="993752"/>
                    <a:pt x="977807" y="993752"/>
                  </a:cubicBezTo>
                  <a:cubicBezTo>
                    <a:pt x="975521" y="993752"/>
                    <a:pt x="973235" y="993752"/>
                    <a:pt x="970949" y="993752"/>
                  </a:cubicBezTo>
                  <a:cubicBezTo>
                    <a:pt x="969806" y="993752"/>
                    <a:pt x="968663" y="993752"/>
                    <a:pt x="967292" y="993752"/>
                  </a:cubicBezTo>
                  <a:cubicBezTo>
                    <a:pt x="964777" y="993752"/>
                    <a:pt x="962262" y="993752"/>
                    <a:pt x="959748" y="993752"/>
                  </a:cubicBezTo>
                  <a:cubicBezTo>
                    <a:pt x="955862" y="993752"/>
                    <a:pt x="951747" y="993981"/>
                    <a:pt x="947403" y="993981"/>
                  </a:cubicBezTo>
                  <a:cubicBezTo>
                    <a:pt x="944660" y="993981"/>
                    <a:pt x="941688" y="993981"/>
                    <a:pt x="938717" y="994210"/>
                  </a:cubicBezTo>
                  <a:cubicBezTo>
                    <a:pt x="937116" y="994210"/>
                    <a:pt x="935745" y="994210"/>
                    <a:pt x="934145" y="994210"/>
                  </a:cubicBezTo>
                  <a:cubicBezTo>
                    <a:pt x="929573" y="994210"/>
                    <a:pt x="924772" y="994438"/>
                    <a:pt x="919971" y="994438"/>
                  </a:cubicBezTo>
                  <a:cubicBezTo>
                    <a:pt x="913342" y="994438"/>
                    <a:pt x="906713" y="994667"/>
                    <a:pt x="899626" y="994667"/>
                  </a:cubicBezTo>
                  <a:cubicBezTo>
                    <a:pt x="887282" y="994895"/>
                    <a:pt x="874480" y="994895"/>
                    <a:pt x="860764" y="995124"/>
                  </a:cubicBezTo>
                  <a:cubicBezTo>
                    <a:pt x="856878" y="995124"/>
                    <a:pt x="852992" y="995124"/>
                    <a:pt x="849105" y="995353"/>
                  </a:cubicBezTo>
                  <a:cubicBezTo>
                    <a:pt x="799728" y="995810"/>
                    <a:pt x="743721" y="996496"/>
                    <a:pt x="687714" y="996724"/>
                  </a:cubicBezTo>
                  <a:cubicBezTo>
                    <a:pt x="685428" y="996724"/>
                    <a:pt x="683142" y="996724"/>
                    <a:pt x="681084" y="996724"/>
                  </a:cubicBezTo>
                  <a:cubicBezTo>
                    <a:pt x="676512" y="996724"/>
                    <a:pt x="672169" y="996724"/>
                    <a:pt x="667597" y="996724"/>
                  </a:cubicBezTo>
                  <a:cubicBezTo>
                    <a:pt x="665311" y="996724"/>
                    <a:pt x="663025" y="996724"/>
                    <a:pt x="660968" y="996724"/>
                  </a:cubicBezTo>
                  <a:cubicBezTo>
                    <a:pt x="647480" y="996724"/>
                    <a:pt x="634221" y="996724"/>
                    <a:pt x="620963" y="996724"/>
                  </a:cubicBezTo>
                  <a:cubicBezTo>
                    <a:pt x="620963" y="996724"/>
                    <a:pt x="620963" y="996724"/>
                    <a:pt x="620963" y="996724"/>
                  </a:cubicBezTo>
                  <a:cubicBezTo>
                    <a:pt x="590102" y="996724"/>
                    <a:pt x="560155" y="996724"/>
                    <a:pt x="532037" y="996496"/>
                  </a:cubicBezTo>
                  <a:cubicBezTo>
                    <a:pt x="524036" y="996496"/>
                    <a:pt x="516264" y="996267"/>
                    <a:pt x="508491" y="996267"/>
                  </a:cubicBezTo>
                  <a:cubicBezTo>
                    <a:pt x="498890" y="996267"/>
                    <a:pt x="489518" y="996038"/>
                    <a:pt x="480602" y="995810"/>
                  </a:cubicBezTo>
                  <a:cubicBezTo>
                    <a:pt x="478773" y="995810"/>
                    <a:pt x="476945" y="995810"/>
                    <a:pt x="475344" y="995810"/>
                  </a:cubicBezTo>
                  <a:cubicBezTo>
                    <a:pt x="468258" y="995581"/>
                    <a:pt x="461400" y="995581"/>
                    <a:pt x="454999" y="995353"/>
                  </a:cubicBezTo>
                  <a:cubicBezTo>
                    <a:pt x="453399" y="995353"/>
                    <a:pt x="451799" y="995353"/>
                    <a:pt x="450198" y="995124"/>
                  </a:cubicBezTo>
                  <a:cubicBezTo>
                    <a:pt x="448598" y="995124"/>
                    <a:pt x="446998" y="995124"/>
                    <a:pt x="445398" y="994895"/>
                  </a:cubicBezTo>
                  <a:cubicBezTo>
                    <a:pt x="442197" y="994895"/>
                    <a:pt x="439226" y="994667"/>
                    <a:pt x="436254" y="994667"/>
                  </a:cubicBezTo>
                  <a:cubicBezTo>
                    <a:pt x="433282" y="994667"/>
                    <a:pt x="430310" y="994438"/>
                    <a:pt x="427338" y="994438"/>
                  </a:cubicBezTo>
                  <a:cubicBezTo>
                    <a:pt x="424367" y="994438"/>
                    <a:pt x="421623" y="994210"/>
                    <a:pt x="418880" y="994210"/>
                  </a:cubicBezTo>
                  <a:cubicBezTo>
                    <a:pt x="416137" y="994210"/>
                    <a:pt x="413622" y="993981"/>
                    <a:pt x="411108" y="993981"/>
                  </a:cubicBezTo>
                  <a:cubicBezTo>
                    <a:pt x="409736" y="993981"/>
                    <a:pt x="408365" y="993752"/>
                    <a:pt x="407222" y="993752"/>
                  </a:cubicBezTo>
                  <a:cubicBezTo>
                    <a:pt x="404707" y="993524"/>
                    <a:pt x="402421" y="993524"/>
                    <a:pt x="400135" y="993295"/>
                  </a:cubicBezTo>
                  <a:cubicBezTo>
                    <a:pt x="398992" y="993295"/>
                    <a:pt x="397849" y="993067"/>
                    <a:pt x="396706" y="993067"/>
                  </a:cubicBezTo>
                  <a:cubicBezTo>
                    <a:pt x="395563" y="993067"/>
                    <a:pt x="394420" y="992838"/>
                    <a:pt x="393277" y="992838"/>
                  </a:cubicBezTo>
                  <a:cubicBezTo>
                    <a:pt x="391220" y="992609"/>
                    <a:pt x="389391" y="992609"/>
                    <a:pt x="387562" y="992381"/>
                  </a:cubicBezTo>
                  <a:cubicBezTo>
                    <a:pt x="386419" y="992381"/>
                    <a:pt x="385276" y="992152"/>
                    <a:pt x="384362" y="992152"/>
                  </a:cubicBezTo>
                  <a:cubicBezTo>
                    <a:pt x="382533" y="991924"/>
                    <a:pt x="380933" y="991924"/>
                    <a:pt x="379332" y="991695"/>
                  </a:cubicBezTo>
                  <a:cubicBezTo>
                    <a:pt x="377504" y="991466"/>
                    <a:pt x="375903" y="991238"/>
                    <a:pt x="374303" y="991238"/>
                  </a:cubicBezTo>
                  <a:cubicBezTo>
                    <a:pt x="372932" y="991009"/>
                    <a:pt x="371789" y="991009"/>
                    <a:pt x="370646" y="990781"/>
                  </a:cubicBezTo>
                  <a:cubicBezTo>
                    <a:pt x="369731" y="990552"/>
                    <a:pt x="369045" y="990552"/>
                    <a:pt x="368360" y="990323"/>
                  </a:cubicBezTo>
                  <a:cubicBezTo>
                    <a:pt x="367217" y="990095"/>
                    <a:pt x="366302" y="989866"/>
                    <a:pt x="365388" y="989866"/>
                  </a:cubicBezTo>
                  <a:cubicBezTo>
                    <a:pt x="364473" y="989638"/>
                    <a:pt x="363559" y="989409"/>
                    <a:pt x="362873" y="989180"/>
                  </a:cubicBezTo>
                  <a:lnTo>
                    <a:pt x="362873" y="989180"/>
                  </a:lnTo>
                  <a:cubicBezTo>
                    <a:pt x="362645" y="989180"/>
                    <a:pt x="362187" y="989180"/>
                    <a:pt x="361959" y="989180"/>
                  </a:cubicBezTo>
                  <a:cubicBezTo>
                    <a:pt x="361273" y="989180"/>
                    <a:pt x="360816" y="989180"/>
                    <a:pt x="360130" y="988952"/>
                  </a:cubicBezTo>
                  <a:cubicBezTo>
                    <a:pt x="359901" y="988952"/>
                    <a:pt x="359444" y="988723"/>
                    <a:pt x="359216" y="988723"/>
                  </a:cubicBezTo>
                  <a:cubicBezTo>
                    <a:pt x="358530" y="988495"/>
                    <a:pt x="357844" y="988037"/>
                    <a:pt x="357387" y="987809"/>
                  </a:cubicBezTo>
                  <a:cubicBezTo>
                    <a:pt x="355787" y="986894"/>
                    <a:pt x="354186" y="985294"/>
                    <a:pt x="352586" y="983694"/>
                  </a:cubicBezTo>
                  <a:cubicBezTo>
                    <a:pt x="352129" y="983237"/>
                    <a:pt x="351672" y="982780"/>
                    <a:pt x="351215" y="982094"/>
                  </a:cubicBezTo>
                  <a:cubicBezTo>
                    <a:pt x="350986" y="981637"/>
                    <a:pt x="350529" y="981179"/>
                    <a:pt x="350300" y="980951"/>
                  </a:cubicBezTo>
                  <a:cubicBezTo>
                    <a:pt x="349843" y="980494"/>
                    <a:pt x="349386" y="979808"/>
                    <a:pt x="348929" y="979351"/>
                  </a:cubicBezTo>
                  <a:cubicBezTo>
                    <a:pt x="348014" y="978208"/>
                    <a:pt x="347100" y="976836"/>
                    <a:pt x="346185" y="975693"/>
                  </a:cubicBezTo>
                  <a:cubicBezTo>
                    <a:pt x="345728" y="975007"/>
                    <a:pt x="345500" y="974550"/>
                    <a:pt x="345042" y="973864"/>
                  </a:cubicBezTo>
                  <a:cubicBezTo>
                    <a:pt x="343214" y="971121"/>
                    <a:pt x="341613" y="968149"/>
                    <a:pt x="340013" y="965635"/>
                  </a:cubicBezTo>
                  <a:cubicBezTo>
                    <a:pt x="339785" y="965177"/>
                    <a:pt x="339556" y="964949"/>
                    <a:pt x="339327" y="964492"/>
                  </a:cubicBezTo>
                  <a:cubicBezTo>
                    <a:pt x="338413" y="962663"/>
                    <a:pt x="337499" y="961063"/>
                    <a:pt x="336813" y="959691"/>
                  </a:cubicBezTo>
                  <a:cubicBezTo>
                    <a:pt x="325383" y="939346"/>
                    <a:pt x="324240" y="916943"/>
                    <a:pt x="322868" y="894769"/>
                  </a:cubicBezTo>
                  <a:cubicBezTo>
                    <a:pt x="322640" y="891568"/>
                    <a:pt x="322411" y="888368"/>
                    <a:pt x="322182" y="885167"/>
                  </a:cubicBezTo>
                  <a:cubicBezTo>
                    <a:pt x="321954" y="881281"/>
                    <a:pt x="321725" y="877395"/>
                    <a:pt x="321497" y="873509"/>
                  </a:cubicBezTo>
                  <a:cubicBezTo>
                    <a:pt x="321268" y="869623"/>
                    <a:pt x="321268" y="865736"/>
                    <a:pt x="321268" y="861850"/>
                  </a:cubicBezTo>
                  <a:cubicBezTo>
                    <a:pt x="321268" y="857964"/>
                    <a:pt x="321268" y="854078"/>
                    <a:pt x="321268" y="850192"/>
                  </a:cubicBezTo>
                  <a:cubicBezTo>
                    <a:pt x="321268" y="848134"/>
                    <a:pt x="321268" y="846305"/>
                    <a:pt x="321268" y="844248"/>
                  </a:cubicBezTo>
                  <a:cubicBezTo>
                    <a:pt x="321268" y="840362"/>
                    <a:pt x="321268" y="836476"/>
                    <a:pt x="321039" y="832589"/>
                  </a:cubicBezTo>
                  <a:cubicBezTo>
                    <a:pt x="320811" y="824817"/>
                    <a:pt x="320354" y="816816"/>
                    <a:pt x="319439" y="809044"/>
                  </a:cubicBezTo>
                  <a:cubicBezTo>
                    <a:pt x="318753" y="803100"/>
                    <a:pt x="317839" y="797385"/>
                    <a:pt x="316467" y="791441"/>
                  </a:cubicBezTo>
                  <a:cubicBezTo>
                    <a:pt x="315096" y="785041"/>
                    <a:pt x="313038" y="779097"/>
                    <a:pt x="310524" y="774068"/>
                  </a:cubicBezTo>
                  <a:cubicBezTo>
                    <a:pt x="309609" y="772468"/>
                    <a:pt x="308695" y="770639"/>
                    <a:pt x="307781" y="769267"/>
                  </a:cubicBezTo>
                  <a:cubicBezTo>
                    <a:pt x="306866" y="767667"/>
                    <a:pt x="305723" y="766295"/>
                    <a:pt x="304580" y="764924"/>
                  </a:cubicBezTo>
                  <a:cubicBezTo>
                    <a:pt x="304123" y="764238"/>
                    <a:pt x="303437" y="763552"/>
                    <a:pt x="302980" y="762866"/>
                  </a:cubicBezTo>
                  <a:cubicBezTo>
                    <a:pt x="301837" y="761495"/>
                    <a:pt x="300694" y="760352"/>
                    <a:pt x="299322" y="759209"/>
                  </a:cubicBezTo>
                  <a:cubicBezTo>
                    <a:pt x="298637" y="758752"/>
                    <a:pt x="297951" y="758066"/>
                    <a:pt x="297494" y="757609"/>
                  </a:cubicBezTo>
                  <a:cubicBezTo>
                    <a:pt x="296351" y="756694"/>
                    <a:pt x="295436" y="756008"/>
                    <a:pt x="294293" y="755323"/>
                  </a:cubicBezTo>
                  <a:cubicBezTo>
                    <a:pt x="293379" y="754637"/>
                    <a:pt x="292236" y="753951"/>
                    <a:pt x="291321" y="753494"/>
                  </a:cubicBezTo>
                  <a:cubicBezTo>
                    <a:pt x="290636" y="753037"/>
                    <a:pt x="289950" y="752808"/>
                    <a:pt x="289035" y="752351"/>
                  </a:cubicBezTo>
                  <a:cubicBezTo>
                    <a:pt x="287435" y="751665"/>
                    <a:pt x="285835" y="750979"/>
                    <a:pt x="284235" y="750522"/>
                  </a:cubicBezTo>
                  <a:cubicBezTo>
                    <a:pt x="282406" y="749836"/>
                    <a:pt x="280577" y="749379"/>
                    <a:pt x="278748" y="749150"/>
                  </a:cubicBezTo>
                  <a:cubicBezTo>
                    <a:pt x="275319" y="748465"/>
                    <a:pt x="271890" y="748236"/>
                    <a:pt x="268233" y="748236"/>
                  </a:cubicBezTo>
                  <a:cubicBezTo>
                    <a:pt x="268233" y="748236"/>
                    <a:pt x="268233" y="748236"/>
                    <a:pt x="268233" y="748236"/>
                  </a:cubicBezTo>
                  <a:cubicBezTo>
                    <a:pt x="262518" y="748236"/>
                    <a:pt x="256346" y="749150"/>
                    <a:pt x="249716" y="750979"/>
                  </a:cubicBezTo>
                  <a:cubicBezTo>
                    <a:pt x="228456" y="756694"/>
                    <a:pt x="207425" y="759666"/>
                    <a:pt x="185708" y="758294"/>
                  </a:cubicBezTo>
                  <a:cubicBezTo>
                    <a:pt x="159648" y="756466"/>
                    <a:pt x="135645" y="748922"/>
                    <a:pt x="113470" y="735206"/>
                  </a:cubicBezTo>
                  <a:cubicBezTo>
                    <a:pt x="109356" y="732691"/>
                    <a:pt x="105469" y="729948"/>
                    <a:pt x="102040" y="726748"/>
                  </a:cubicBezTo>
                  <a:cubicBezTo>
                    <a:pt x="97011" y="722176"/>
                    <a:pt x="92668" y="716689"/>
                    <a:pt x="89467" y="710288"/>
                  </a:cubicBezTo>
                  <a:cubicBezTo>
                    <a:pt x="87410" y="706174"/>
                    <a:pt x="85581" y="701373"/>
                    <a:pt x="84438" y="696344"/>
                  </a:cubicBezTo>
                  <a:cubicBezTo>
                    <a:pt x="83752" y="693829"/>
                    <a:pt x="83524" y="691086"/>
                    <a:pt x="83067" y="688343"/>
                  </a:cubicBezTo>
                  <a:lnTo>
                    <a:pt x="83067" y="688343"/>
                  </a:lnTo>
                  <a:cubicBezTo>
                    <a:pt x="89467" y="689029"/>
                    <a:pt x="95182" y="689714"/>
                    <a:pt x="101126" y="690172"/>
                  </a:cubicBezTo>
                  <a:cubicBezTo>
                    <a:pt x="105698" y="690629"/>
                    <a:pt x="110041" y="691086"/>
                    <a:pt x="114613" y="691315"/>
                  </a:cubicBezTo>
                  <a:cubicBezTo>
                    <a:pt x="131073" y="692458"/>
                    <a:pt x="146389" y="689486"/>
                    <a:pt x="155076" y="673484"/>
                  </a:cubicBezTo>
                  <a:cubicBezTo>
                    <a:pt x="163763" y="657253"/>
                    <a:pt x="161705" y="640794"/>
                    <a:pt x="151418" y="626164"/>
                  </a:cubicBezTo>
                  <a:cubicBezTo>
                    <a:pt x="139988" y="610390"/>
                    <a:pt x="126729" y="595760"/>
                    <a:pt x="114842" y="579986"/>
                  </a:cubicBezTo>
                  <a:cubicBezTo>
                    <a:pt x="100669" y="561241"/>
                    <a:pt x="100897" y="561013"/>
                    <a:pt x="114613" y="541810"/>
                  </a:cubicBezTo>
                  <a:cubicBezTo>
                    <a:pt x="135645" y="511864"/>
                    <a:pt x="196452" y="476202"/>
                    <a:pt x="275091" y="520322"/>
                  </a:cubicBezTo>
                  <a:cubicBezTo>
                    <a:pt x="291093" y="532209"/>
                    <a:pt x="306638" y="530837"/>
                    <a:pt x="316925" y="513235"/>
                  </a:cubicBezTo>
                  <a:cubicBezTo>
                    <a:pt x="323097" y="502720"/>
                    <a:pt x="325611" y="491290"/>
                    <a:pt x="324240" y="479174"/>
                  </a:cubicBezTo>
                  <a:cubicBezTo>
                    <a:pt x="319439" y="438026"/>
                    <a:pt x="323783" y="396878"/>
                    <a:pt x="321954" y="355501"/>
                  </a:cubicBezTo>
                  <a:cubicBezTo>
                    <a:pt x="321725" y="349786"/>
                    <a:pt x="321954" y="343385"/>
                    <a:pt x="323783" y="338128"/>
                  </a:cubicBezTo>
                  <a:cubicBezTo>
                    <a:pt x="330412" y="318239"/>
                    <a:pt x="351443" y="313896"/>
                    <a:pt x="365845" y="328984"/>
                  </a:cubicBezTo>
                  <a:cubicBezTo>
                    <a:pt x="375903" y="339728"/>
                    <a:pt x="377732" y="353215"/>
                    <a:pt x="377961" y="367388"/>
                  </a:cubicBezTo>
                  <a:cubicBezTo>
                    <a:pt x="378418" y="394820"/>
                    <a:pt x="377046" y="422252"/>
                    <a:pt x="382304" y="449456"/>
                  </a:cubicBezTo>
                  <a:cubicBezTo>
                    <a:pt x="385962" y="469115"/>
                    <a:pt x="395563" y="481460"/>
                    <a:pt x="414080" y="487632"/>
                  </a:cubicBezTo>
                  <a:cubicBezTo>
                    <a:pt x="433739" y="494033"/>
                    <a:pt x="448827" y="486718"/>
                    <a:pt x="461628" y="473002"/>
                  </a:cubicBezTo>
                  <a:cubicBezTo>
                    <a:pt x="489975" y="442369"/>
                    <a:pt x="494318" y="404650"/>
                    <a:pt x="489518" y="365788"/>
                  </a:cubicBezTo>
                  <a:cubicBezTo>
                    <a:pt x="487232" y="346814"/>
                    <a:pt x="480145" y="328298"/>
                    <a:pt x="475344" y="309324"/>
                  </a:cubicBezTo>
                  <a:cubicBezTo>
                    <a:pt x="488146" y="303152"/>
                    <a:pt x="500490" y="302695"/>
                    <a:pt x="513292" y="304523"/>
                  </a:cubicBezTo>
                  <a:close/>
                  <a:moveTo>
                    <a:pt x="34146" y="216741"/>
                  </a:moveTo>
                  <a:cubicBezTo>
                    <a:pt x="33918" y="149533"/>
                    <a:pt x="79409" y="97412"/>
                    <a:pt x="146160" y="99241"/>
                  </a:cubicBezTo>
                  <a:cubicBezTo>
                    <a:pt x="214283" y="94211"/>
                    <a:pt x="268461" y="171935"/>
                    <a:pt x="268461" y="222685"/>
                  </a:cubicBezTo>
                  <a:cubicBezTo>
                    <a:pt x="268461" y="275034"/>
                    <a:pt x="213140" y="338813"/>
                    <a:pt x="153933" y="335384"/>
                  </a:cubicBezTo>
                  <a:cubicBezTo>
                    <a:pt x="83752" y="331498"/>
                    <a:pt x="34146" y="289893"/>
                    <a:pt x="34146" y="216741"/>
                  </a:cubicBezTo>
                  <a:close/>
                  <a:moveTo>
                    <a:pt x="127186" y="368760"/>
                  </a:moveTo>
                  <a:cubicBezTo>
                    <a:pt x="130387" y="361902"/>
                    <a:pt x="132902" y="354358"/>
                    <a:pt x="143417" y="355044"/>
                  </a:cubicBezTo>
                  <a:cubicBezTo>
                    <a:pt x="209254" y="359159"/>
                    <a:pt x="249259" y="322354"/>
                    <a:pt x="278291" y="268862"/>
                  </a:cubicBezTo>
                  <a:cubicBezTo>
                    <a:pt x="279663" y="266347"/>
                    <a:pt x="281263" y="263604"/>
                    <a:pt x="282177" y="260861"/>
                  </a:cubicBezTo>
                  <a:cubicBezTo>
                    <a:pt x="285606" y="252403"/>
                    <a:pt x="290864" y="249202"/>
                    <a:pt x="300465" y="251031"/>
                  </a:cubicBezTo>
                  <a:cubicBezTo>
                    <a:pt x="348929" y="260861"/>
                    <a:pt x="394649" y="277549"/>
                    <a:pt x="437397" y="302009"/>
                  </a:cubicBezTo>
                  <a:cubicBezTo>
                    <a:pt x="445169" y="306581"/>
                    <a:pt x="450884" y="312982"/>
                    <a:pt x="454770" y="321440"/>
                  </a:cubicBezTo>
                  <a:cubicBezTo>
                    <a:pt x="471458" y="359616"/>
                    <a:pt x="477402" y="398478"/>
                    <a:pt x="461857" y="438483"/>
                  </a:cubicBezTo>
                  <a:cubicBezTo>
                    <a:pt x="459800" y="443969"/>
                    <a:pt x="456828" y="449227"/>
                    <a:pt x="453170" y="453571"/>
                  </a:cubicBezTo>
                  <a:cubicBezTo>
                    <a:pt x="445398" y="462715"/>
                    <a:pt x="436482" y="471630"/>
                    <a:pt x="423452" y="469115"/>
                  </a:cubicBezTo>
                  <a:cubicBezTo>
                    <a:pt x="408365" y="466144"/>
                    <a:pt x="404707" y="452885"/>
                    <a:pt x="402650" y="440083"/>
                  </a:cubicBezTo>
                  <a:cubicBezTo>
                    <a:pt x="398306" y="414937"/>
                    <a:pt x="397392" y="389334"/>
                    <a:pt x="397849" y="363731"/>
                  </a:cubicBezTo>
                  <a:cubicBezTo>
                    <a:pt x="398306" y="344528"/>
                    <a:pt x="393963" y="326698"/>
                    <a:pt x="379790" y="312296"/>
                  </a:cubicBezTo>
                  <a:cubicBezTo>
                    <a:pt x="366302" y="298580"/>
                    <a:pt x="322411" y="296751"/>
                    <a:pt x="308695" y="309553"/>
                  </a:cubicBezTo>
                  <a:cubicBezTo>
                    <a:pt x="300923" y="316868"/>
                    <a:pt x="299780" y="326469"/>
                    <a:pt x="299780" y="336527"/>
                  </a:cubicBezTo>
                  <a:cubicBezTo>
                    <a:pt x="300008" y="360988"/>
                    <a:pt x="301608" y="447398"/>
                    <a:pt x="301608" y="466144"/>
                  </a:cubicBezTo>
                  <a:cubicBezTo>
                    <a:pt x="301608" y="475973"/>
                    <a:pt x="301837" y="485803"/>
                    <a:pt x="300008" y="495404"/>
                  </a:cubicBezTo>
                  <a:cubicBezTo>
                    <a:pt x="298408" y="504548"/>
                    <a:pt x="293607" y="509120"/>
                    <a:pt x="283320" y="503405"/>
                  </a:cubicBezTo>
                  <a:cubicBezTo>
                    <a:pt x="269604" y="495633"/>
                    <a:pt x="201253" y="447170"/>
                    <a:pt x="122386" y="503177"/>
                  </a:cubicBezTo>
                  <a:cubicBezTo>
                    <a:pt x="120328" y="505006"/>
                    <a:pt x="116671" y="507749"/>
                    <a:pt x="114842" y="507063"/>
                  </a:cubicBezTo>
                  <a:cubicBezTo>
                    <a:pt x="94497" y="499748"/>
                    <a:pt x="90382" y="516207"/>
                    <a:pt x="82609" y="528094"/>
                  </a:cubicBezTo>
                  <a:cubicBezTo>
                    <a:pt x="68208" y="550040"/>
                    <a:pt x="67750" y="550268"/>
                    <a:pt x="82838" y="571071"/>
                  </a:cubicBezTo>
                  <a:cubicBezTo>
                    <a:pt x="97240" y="590731"/>
                    <a:pt x="113242" y="609476"/>
                    <a:pt x="127872" y="629364"/>
                  </a:cubicBezTo>
                  <a:cubicBezTo>
                    <a:pt x="135188" y="639194"/>
                    <a:pt x="145475" y="649481"/>
                    <a:pt x="136102" y="663654"/>
                  </a:cubicBezTo>
                  <a:cubicBezTo>
                    <a:pt x="129472" y="673712"/>
                    <a:pt x="111870" y="674855"/>
                    <a:pt x="95640" y="665026"/>
                  </a:cubicBezTo>
                  <a:cubicBezTo>
                    <a:pt x="72094" y="650624"/>
                    <a:pt x="51063" y="632336"/>
                    <a:pt x="35746" y="609247"/>
                  </a:cubicBezTo>
                  <a:cubicBezTo>
                    <a:pt x="19516" y="584558"/>
                    <a:pt x="19973" y="557355"/>
                    <a:pt x="30031" y="530152"/>
                  </a:cubicBezTo>
                  <a:cubicBezTo>
                    <a:pt x="34832" y="517121"/>
                    <a:pt x="42604" y="505691"/>
                    <a:pt x="50605" y="494490"/>
                  </a:cubicBezTo>
                  <a:cubicBezTo>
                    <a:pt x="79638" y="454485"/>
                    <a:pt x="106155" y="413108"/>
                    <a:pt x="127186" y="368760"/>
                  </a:cubicBezTo>
                  <a:close/>
                </a:path>
              </a:pathLst>
            </a:custGeom>
            <a:solidFill>
              <a:srgbClr val="000000"/>
            </a:solidFill>
            <a:ln w="2286" cap="flat">
              <a:noFill/>
              <a:prstDash val="solid"/>
              <a:miter/>
            </a:ln>
          </p:spPr>
          <p:txBody>
            <a:bodyPr rtlCol="0" anchor="ctr"/>
            <a:lstStyle/>
            <a:p>
              <a:endParaRPr lang="en-US"/>
            </a:p>
          </p:txBody>
        </p:sp>
        <p:sp>
          <p:nvSpPr>
            <p:cNvPr id="95" name="Freeform 155">
              <a:extLst>
                <a:ext uri="{FF2B5EF4-FFF2-40B4-BE49-F238E27FC236}">
                  <a16:creationId xmlns:a16="http://schemas.microsoft.com/office/drawing/2014/main" id="{ED9806B8-FE3A-6268-D08D-78433D2020A7}"/>
                </a:ext>
              </a:extLst>
            </p:cNvPr>
            <p:cNvSpPr/>
            <p:nvPr/>
          </p:nvSpPr>
          <p:spPr>
            <a:xfrm>
              <a:off x="2318125" y="5630468"/>
              <a:ext cx="70050" cy="184493"/>
            </a:xfrm>
            <a:custGeom>
              <a:avLst/>
              <a:gdLst>
                <a:gd name="connsiteX0" fmla="*/ 62439 w 70050"/>
                <a:gd name="connsiteY0" fmla="*/ 184429 h 184493"/>
                <a:gd name="connsiteX1" fmla="*/ 69525 w 70050"/>
                <a:gd name="connsiteY1" fmla="*/ 180772 h 184493"/>
                <a:gd name="connsiteX2" fmla="*/ 68611 w 70050"/>
                <a:gd name="connsiteY2" fmla="*/ 172771 h 184493"/>
                <a:gd name="connsiteX3" fmla="*/ 62439 w 70050"/>
                <a:gd name="connsiteY3" fmla="*/ 166598 h 184493"/>
                <a:gd name="connsiteX4" fmla="*/ 30663 w 70050"/>
                <a:gd name="connsiteY4" fmla="*/ 55956 h 184493"/>
                <a:gd name="connsiteX5" fmla="*/ 46208 w 70050"/>
                <a:gd name="connsiteY5" fmla="*/ 15037 h 184493"/>
                <a:gd name="connsiteX6" fmla="*/ 44836 w 70050"/>
                <a:gd name="connsiteY6" fmla="*/ 2006 h 184493"/>
                <a:gd name="connsiteX7" fmla="*/ 31578 w 70050"/>
                <a:gd name="connsiteY7" fmla="*/ 3607 h 184493"/>
                <a:gd name="connsiteX8" fmla="*/ 17862 w 70050"/>
                <a:gd name="connsiteY8" fmla="*/ 18694 h 184493"/>
                <a:gd name="connsiteX9" fmla="*/ 259 w 70050"/>
                <a:gd name="connsiteY9" fmla="*/ 101219 h 184493"/>
                <a:gd name="connsiteX10" fmla="*/ 31349 w 70050"/>
                <a:gd name="connsiteY10" fmla="*/ 168427 h 184493"/>
                <a:gd name="connsiteX11" fmla="*/ 62439 w 70050"/>
                <a:gd name="connsiteY11" fmla="*/ 184429 h 1844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70050" h="184493">
                  <a:moveTo>
                    <a:pt x="62439" y="184429"/>
                  </a:moveTo>
                  <a:cubicBezTo>
                    <a:pt x="64496" y="184886"/>
                    <a:pt x="68382" y="182829"/>
                    <a:pt x="69525" y="180772"/>
                  </a:cubicBezTo>
                  <a:cubicBezTo>
                    <a:pt x="70668" y="178714"/>
                    <a:pt x="69754" y="175057"/>
                    <a:pt x="68611" y="172771"/>
                  </a:cubicBezTo>
                  <a:cubicBezTo>
                    <a:pt x="67239" y="170256"/>
                    <a:pt x="64725" y="168427"/>
                    <a:pt x="62439" y="166598"/>
                  </a:cubicBezTo>
                  <a:cubicBezTo>
                    <a:pt x="25405" y="137338"/>
                    <a:pt x="19005" y="99390"/>
                    <a:pt x="30663" y="55956"/>
                  </a:cubicBezTo>
                  <a:cubicBezTo>
                    <a:pt x="34549" y="41783"/>
                    <a:pt x="38893" y="27838"/>
                    <a:pt x="46208" y="15037"/>
                  </a:cubicBezTo>
                  <a:cubicBezTo>
                    <a:pt x="48723" y="10693"/>
                    <a:pt x="49637" y="5664"/>
                    <a:pt x="44836" y="2006"/>
                  </a:cubicBezTo>
                  <a:cubicBezTo>
                    <a:pt x="40036" y="-1651"/>
                    <a:pt x="35235" y="178"/>
                    <a:pt x="31578" y="3607"/>
                  </a:cubicBezTo>
                  <a:cubicBezTo>
                    <a:pt x="26548" y="8179"/>
                    <a:pt x="21062" y="12979"/>
                    <a:pt x="17862" y="18694"/>
                  </a:cubicBezTo>
                  <a:cubicBezTo>
                    <a:pt x="5746" y="41554"/>
                    <a:pt x="1174" y="66472"/>
                    <a:pt x="259" y="101219"/>
                  </a:cubicBezTo>
                  <a:cubicBezTo>
                    <a:pt x="-2027" y="122707"/>
                    <a:pt x="11004" y="146939"/>
                    <a:pt x="31349" y="168427"/>
                  </a:cubicBezTo>
                  <a:cubicBezTo>
                    <a:pt x="40264" y="177571"/>
                    <a:pt x="51009" y="181686"/>
                    <a:pt x="62439" y="184429"/>
                  </a:cubicBezTo>
                  <a:close/>
                </a:path>
              </a:pathLst>
            </a:custGeom>
            <a:solidFill>
              <a:srgbClr val="000000"/>
            </a:solidFill>
            <a:ln w="2286" cap="flat">
              <a:noFill/>
              <a:prstDash val="solid"/>
              <a:miter/>
            </a:ln>
          </p:spPr>
          <p:txBody>
            <a:bodyPr rtlCol="0" anchor="ctr"/>
            <a:lstStyle/>
            <a:p>
              <a:endParaRPr lang="en-US"/>
            </a:p>
          </p:txBody>
        </p:sp>
        <p:sp>
          <p:nvSpPr>
            <p:cNvPr id="96" name="Freeform 156">
              <a:extLst>
                <a:ext uri="{FF2B5EF4-FFF2-40B4-BE49-F238E27FC236}">
                  <a16:creationId xmlns:a16="http://schemas.microsoft.com/office/drawing/2014/main" id="{ACB2F764-7D48-278B-52EF-25673C22A0B1}"/>
                </a:ext>
              </a:extLst>
            </p:cNvPr>
            <p:cNvSpPr/>
            <p:nvPr/>
          </p:nvSpPr>
          <p:spPr>
            <a:xfrm>
              <a:off x="3718331" y="5906475"/>
              <a:ext cx="148423" cy="136817"/>
            </a:xfrm>
            <a:custGeom>
              <a:avLst/>
              <a:gdLst>
                <a:gd name="connsiteX0" fmla="*/ 143104 w 148423"/>
                <a:gd name="connsiteY0" fmla="*/ 1006 h 136817"/>
                <a:gd name="connsiteX1" fmla="*/ 126873 w 148423"/>
                <a:gd name="connsiteY1" fmla="*/ 9693 h 136817"/>
                <a:gd name="connsiteX2" fmla="*/ 125273 w 148423"/>
                <a:gd name="connsiteY2" fmla="*/ 15179 h 136817"/>
                <a:gd name="connsiteX3" fmla="*/ 15088 w 148423"/>
                <a:gd name="connsiteY3" fmla="*/ 121478 h 136817"/>
                <a:gd name="connsiteX4" fmla="*/ 0 w 148423"/>
                <a:gd name="connsiteY4" fmla="*/ 131537 h 136817"/>
                <a:gd name="connsiteX5" fmla="*/ 2972 w 148423"/>
                <a:gd name="connsiteY5" fmla="*/ 135194 h 136817"/>
                <a:gd name="connsiteX6" fmla="*/ 11430 w 148423"/>
                <a:gd name="connsiteY6" fmla="*/ 136795 h 136817"/>
                <a:gd name="connsiteX7" fmla="*/ 114300 w 148423"/>
                <a:gd name="connsiteY7" fmla="*/ 81245 h 136817"/>
                <a:gd name="connsiteX8" fmla="*/ 147676 w 148423"/>
                <a:gd name="connsiteY8" fmla="*/ 16322 h 136817"/>
                <a:gd name="connsiteX9" fmla="*/ 143104 w 148423"/>
                <a:gd name="connsiteY9" fmla="*/ 1006 h 136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8423" h="136817">
                  <a:moveTo>
                    <a:pt x="143104" y="1006"/>
                  </a:moveTo>
                  <a:cubicBezTo>
                    <a:pt x="135103" y="-2423"/>
                    <a:pt x="130531" y="3521"/>
                    <a:pt x="126873" y="9693"/>
                  </a:cubicBezTo>
                  <a:cubicBezTo>
                    <a:pt x="125959" y="11293"/>
                    <a:pt x="125730" y="13351"/>
                    <a:pt x="125273" y="15179"/>
                  </a:cubicBezTo>
                  <a:cubicBezTo>
                    <a:pt x="109957" y="72787"/>
                    <a:pt x="71780" y="106848"/>
                    <a:pt x="15088" y="121478"/>
                  </a:cubicBezTo>
                  <a:cubicBezTo>
                    <a:pt x="9373" y="122850"/>
                    <a:pt x="3658" y="124222"/>
                    <a:pt x="0" y="131537"/>
                  </a:cubicBezTo>
                  <a:cubicBezTo>
                    <a:pt x="1829" y="133823"/>
                    <a:pt x="2286" y="134966"/>
                    <a:pt x="2972" y="135194"/>
                  </a:cubicBezTo>
                  <a:cubicBezTo>
                    <a:pt x="5715" y="135880"/>
                    <a:pt x="8458" y="136566"/>
                    <a:pt x="11430" y="136795"/>
                  </a:cubicBezTo>
                  <a:cubicBezTo>
                    <a:pt x="56236" y="137709"/>
                    <a:pt x="86639" y="110963"/>
                    <a:pt x="114300" y="81245"/>
                  </a:cubicBezTo>
                  <a:cubicBezTo>
                    <a:pt x="130988" y="63185"/>
                    <a:pt x="141961" y="40783"/>
                    <a:pt x="147676" y="16322"/>
                  </a:cubicBezTo>
                  <a:cubicBezTo>
                    <a:pt x="148819" y="10836"/>
                    <a:pt x="149504" y="3749"/>
                    <a:pt x="143104" y="1006"/>
                  </a:cubicBezTo>
                  <a:close/>
                </a:path>
              </a:pathLst>
            </a:custGeom>
            <a:solidFill>
              <a:srgbClr val="000000"/>
            </a:solidFill>
            <a:ln w="2286" cap="flat">
              <a:noFill/>
              <a:prstDash val="solid"/>
              <a:miter/>
            </a:ln>
          </p:spPr>
          <p:txBody>
            <a:bodyPr rtlCol="0" anchor="ctr"/>
            <a:lstStyle/>
            <a:p>
              <a:endParaRPr lang="en-US"/>
            </a:p>
          </p:txBody>
        </p:sp>
        <p:sp>
          <p:nvSpPr>
            <p:cNvPr id="97" name="Freeform 157">
              <a:extLst>
                <a:ext uri="{FF2B5EF4-FFF2-40B4-BE49-F238E27FC236}">
                  <a16:creationId xmlns:a16="http://schemas.microsoft.com/office/drawing/2014/main" id="{D07C287A-F522-409E-B2DF-E389184CF047}"/>
                </a:ext>
              </a:extLst>
            </p:cNvPr>
            <p:cNvSpPr/>
            <p:nvPr/>
          </p:nvSpPr>
          <p:spPr>
            <a:xfrm>
              <a:off x="3520947" y="6180886"/>
              <a:ext cx="174066" cy="19649"/>
            </a:xfrm>
            <a:custGeom>
              <a:avLst/>
              <a:gdLst>
                <a:gd name="connsiteX0" fmla="*/ 174067 w 174066"/>
                <a:gd name="connsiteY0" fmla="*/ 12573 h 19649"/>
                <a:gd name="connsiteX1" fmla="*/ 117145 w 174066"/>
                <a:gd name="connsiteY1" fmla="*/ 1143 h 19649"/>
                <a:gd name="connsiteX2" fmla="*/ 14275 w 174066"/>
                <a:gd name="connsiteY2" fmla="*/ 0 h 19649"/>
                <a:gd name="connsiteX3" fmla="*/ 102 w 174066"/>
                <a:gd name="connsiteY3" fmla="*/ 7772 h 19649"/>
                <a:gd name="connsiteX4" fmla="*/ 14047 w 174066"/>
                <a:gd name="connsiteY4" fmla="*/ 18974 h 19649"/>
                <a:gd name="connsiteX5" fmla="*/ 28677 w 174066"/>
                <a:gd name="connsiteY5" fmla="*/ 18974 h 19649"/>
                <a:gd name="connsiteX6" fmla="*/ 93142 w 174066"/>
                <a:gd name="connsiteY6" fmla="*/ 19202 h 19649"/>
                <a:gd name="connsiteX7" fmla="*/ 174067 w 174066"/>
                <a:gd name="connsiteY7" fmla="*/ 12573 h 19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4066" h="19649">
                  <a:moveTo>
                    <a:pt x="174067" y="12573"/>
                  </a:moveTo>
                  <a:cubicBezTo>
                    <a:pt x="152350" y="228"/>
                    <a:pt x="134519" y="1371"/>
                    <a:pt x="117145" y="1143"/>
                  </a:cubicBezTo>
                  <a:cubicBezTo>
                    <a:pt x="82855" y="457"/>
                    <a:pt x="48565" y="228"/>
                    <a:pt x="14275" y="0"/>
                  </a:cubicBezTo>
                  <a:cubicBezTo>
                    <a:pt x="8560" y="0"/>
                    <a:pt x="1017" y="686"/>
                    <a:pt x="102" y="7772"/>
                  </a:cubicBezTo>
                  <a:cubicBezTo>
                    <a:pt x="-1041" y="16916"/>
                    <a:pt x="7646" y="17831"/>
                    <a:pt x="14047" y="18974"/>
                  </a:cubicBezTo>
                  <a:cubicBezTo>
                    <a:pt x="18847" y="19888"/>
                    <a:pt x="23877" y="19431"/>
                    <a:pt x="28677" y="18974"/>
                  </a:cubicBezTo>
                  <a:cubicBezTo>
                    <a:pt x="50166" y="17602"/>
                    <a:pt x="71654" y="18059"/>
                    <a:pt x="93142" y="19202"/>
                  </a:cubicBezTo>
                  <a:cubicBezTo>
                    <a:pt x="118288" y="20117"/>
                    <a:pt x="143434" y="20345"/>
                    <a:pt x="174067" y="12573"/>
                  </a:cubicBezTo>
                  <a:close/>
                </a:path>
              </a:pathLst>
            </a:custGeom>
            <a:solidFill>
              <a:srgbClr val="000000"/>
            </a:solidFill>
            <a:ln w="2286" cap="flat">
              <a:noFill/>
              <a:prstDash val="solid"/>
              <a:miter/>
            </a:ln>
          </p:spPr>
          <p:txBody>
            <a:bodyPr rtlCol="0" anchor="ctr"/>
            <a:lstStyle/>
            <a:p>
              <a:endParaRPr lang="en-US"/>
            </a:p>
          </p:txBody>
        </p:sp>
        <p:sp>
          <p:nvSpPr>
            <p:cNvPr id="98" name="Freeform 158">
              <a:extLst>
                <a:ext uri="{FF2B5EF4-FFF2-40B4-BE49-F238E27FC236}">
                  <a16:creationId xmlns:a16="http://schemas.microsoft.com/office/drawing/2014/main" id="{B1485D09-72E7-DDC1-C12C-1A87B2DBF168}"/>
                </a:ext>
              </a:extLst>
            </p:cNvPr>
            <p:cNvSpPr/>
            <p:nvPr/>
          </p:nvSpPr>
          <p:spPr>
            <a:xfrm>
              <a:off x="2314720" y="6174987"/>
              <a:ext cx="138080" cy="22358"/>
            </a:xfrm>
            <a:custGeom>
              <a:avLst/>
              <a:gdLst>
                <a:gd name="connsiteX0" fmla="*/ 12808 w 138080"/>
                <a:gd name="connsiteY0" fmla="*/ 19387 h 22358"/>
                <a:gd name="connsiteX1" fmla="*/ 138081 w 138080"/>
                <a:gd name="connsiteY1" fmla="*/ 22359 h 22358"/>
                <a:gd name="connsiteX2" fmla="*/ 100133 w 138080"/>
                <a:gd name="connsiteY2" fmla="*/ 642 h 22358"/>
                <a:gd name="connsiteX3" fmla="*/ 12122 w 138080"/>
                <a:gd name="connsiteY3" fmla="*/ 413 h 22358"/>
                <a:gd name="connsiteX4" fmla="*/ 6 w 138080"/>
                <a:gd name="connsiteY4" fmla="*/ 10243 h 22358"/>
                <a:gd name="connsiteX5" fmla="*/ 12808 w 138080"/>
                <a:gd name="connsiteY5" fmla="*/ 19387 h 223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8080" h="22358">
                  <a:moveTo>
                    <a:pt x="12808" y="19387"/>
                  </a:moveTo>
                  <a:cubicBezTo>
                    <a:pt x="54413" y="22816"/>
                    <a:pt x="96018" y="18930"/>
                    <a:pt x="138081" y="22359"/>
                  </a:cubicBezTo>
                  <a:cubicBezTo>
                    <a:pt x="128022" y="7729"/>
                    <a:pt x="114764" y="1328"/>
                    <a:pt x="100133" y="642"/>
                  </a:cubicBezTo>
                  <a:cubicBezTo>
                    <a:pt x="70872" y="-501"/>
                    <a:pt x="41383" y="185"/>
                    <a:pt x="12122" y="413"/>
                  </a:cubicBezTo>
                  <a:cubicBezTo>
                    <a:pt x="5721" y="413"/>
                    <a:pt x="-222" y="3385"/>
                    <a:pt x="6" y="10243"/>
                  </a:cubicBezTo>
                  <a:cubicBezTo>
                    <a:pt x="6" y="17558"/>
                    <a:pt x="6864" y="18930"/>
                    <a:pt x="12808" y="19387"/>
                  </a:cubicBezTo>
                  <a:close/>
                </a:path>
              </a:pathLst>
            </a:custGeom>
            <a:solidFill>
              <a:srgbClr val="000000"/>
            </a:solidFill>
            <a:ln w="2286" cap="flat">
              <a:noFill/>
              <a:prstDash val="solid"/>
              <a:miter/>
            </a:ln>
          </p:spPr>
          <p:txBody>
            <a:bodyPr rtlCol="0" anchor="ctr"/>
            <a:lstStyle/>
            <a:p>
              <a:endParaRPr lang="en-US"/>
            </a:p>
          </p:txBody>
        </p:sp>
      </p:grpSp>
      <p:pic>
        <p:nvPicPr>
          <p:cNvPr id="100" name="Graphic 99" descr="Signature with solid fill">
            <a:extLst>
              <a:ext uri="{FF2B5EF4-FFF2-40B4-BE49-F238E27FC236}">
                <a16:creationId xmlns:a16="http://schemas.microsoft.com/office/drawing/2014/main" id="{C1BA05C6-18DB-8205-8530-B20B58F24C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5547" y="347184"/>
            <a:ext cx="1123193" cy="1123193"/>
          </a:xfrm>
          <a:prstGeom prst="rect">
            <a:avLst/>
          </a:prstGeom>
        </p:spPr>
      </p:pic>
    </p:spTree>
    <p:extLst>
      <p:ext uri="{BB962C8B-B14F-4D97-AF65-F5344CB8AC3E}">
        <p14:creationId xmlns:p14="http://schemas.microsoft.com/office/powerpoint/2010/main" val="28491526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DA4B24-144E-768B-7AB4-9CAD9A8E8E2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0D0701D-02EE-22FE-0C2A-A4D1BA7E7E7B}"/>
              </a:ext>
            </a:extLst>
          </p:cNvPr>
          <p:cNvSpPr>
            <a:spLocks noGrp="1"/>
          </p:cNvSpPr>
          <p:nvPr>
            <p:ph type="body" sz="quarter" idx="18"/>
          </p:nvPr>
        </p:nvSpPr>
        <p:spPr>
          <a:xfrm>
            <a:off x="533400" y="1062049"/>
            <a:ext cx="7598289" cy="3849918"/>
          </a:xfrm>
        </p:spPr>
        <p:txBody>
          <a:bodyPr/>
          <a:lstStyle/>
          <a:p>
            <a:pPr marL="342900" indent="-342900">
              <a:lnSpc>
                <a:spcPct val="100000"/>
              </a:lnSpc>
              <a:spcBef>
                <a:spcPts val="0"/>
              </a:spcBef>
              <a:buClr>
                <a:srgbClr val="01A54E"/>
              </a:buClr>
              <a:buFont typeface="Wingdings" panose="05000000000000000000" pitchFamily="2" charset="2"/>
              <a:buChar char="q"/>
            </a:pPr>
            <a:endParaRPr lang="en-US" sz="2100" b="1" dirty="0"/>
          </a:p>
          <a:p>
            <a:pPr>
              <a:buFont typeface="Arial" panose="020B0604020202020204" pitchFamily="34" charset="0"/>
              <a:buChar char="•"/>
            </a:pPr>
            <a:r>
              <a:rPr lang="en-US" sz="2000" b="1" dirty="0"/>
              <a:t>Direct Engagement:</a:t>
            </a:r>
            <a:r>
              <a:rPr lang="en-US" sz="2000" dirty="0"/>
              <a:t> Spend time talking to community members informally—host a local coffee hour or attend existing community events.</a:t>
            </a:r>
          </a:p>
          <a:p>
            <a:pPr>
              <a:buFont typeface="Arial" panose="020B0604020202020204" pitchFamily="34" charset="0"/>
              <a:buChar char="•"/>
            </a:pPr>
            <a:r>
              <a:rPr lang="en-US" sz="2000" b="1" dirty="0"/>
              <a:t>Observation:</a:t>
            </a:r>
            <a:r>
              <a:rPr lang="en-US" sz="2000" dirty="0"/>
              <a:t> Walk through neighborhoods to observe daily life and understand how the business might fit into and serve the community.</a:t>
            </a:r>
          </a:p>
          <a:p>
            <a:pPr marL="342900" indent="-342900">
              <a:lnSpc>
                <a:spcPct val="100000"/>
              </a:lnSpc>
              <a:spcBef>
                <a:spcPts val="0"/>
              </a:spcBef>
              <a:buClr>
                <a:srgbClr val="01A54E"/>
              </a:buClr>
              <a:buFont typeface="Wingdings" panose="05000000000000000000" pitchFamily="2" charset="2"/>
              <a:buChar char="q"/>
            </a:pPr>
            <a:r>
              <a:rPr lang="en-US" sz="2100" b="1" dirty="0"/>
              <a:t>Talk to Key People: </a:t>
            </a:r>
            <a:r>
              <a:rPr lang="en-US" sz="2100" dirty="0"/>
              <a:t>Meet local individuals, diverse groups, leaders, youth groups, or companies to have a conversation and reveal insights.</a:t>
            </a:r>
          </a:p>
          <a:p>
            <a:pPr marL="342900" indent="-342900">
              <a:lnSpc>
                <a:spcPct val="100000"/>
              </a:lnSpc>
              <a:spcBef>
                <a:spcPts val="0"/>
              </a:spcBef>
              <a:buClr>
                <a:srgbClr val="01A54E"/>
              </a:buClr>
              <a:buFont typeface="Wingdings" panose="05000000000000000000" pitchFamily="2" charset="2"/>
              <a:buChar char="q"/>
            </a:pPr>
            <a:r>
              <a:rPr lang="en-US" sz="2100" b="1" dirty="0"/>
              <a:t>Understand Demographics: </a:t>
            </a:r>
            <a:r>
              <a:rPr lang="en-US" sz="2100" dirty="0"/>
              <a:t>Consider factors like age, cultural background, employment, and interests.</a:t>
            </a:r>
          </a:p>
          <a:p>
            <a:pPr marL="342900" indent="-342900">
              <a:lnSpc>
                <a:spcPct val="100000"/>
              </a:lnSpc>
              <a:spcBef>
                <a:spcPts val="0"/>
              </a:spcBef>
              <a:buClr>
                <a:srgbClr val="01A54E"/>
              </a:buClr>
              <a:buFont typeface="Wingdings" panose="05000000000000000000" pitchFamily="2" charset="2"/>
              <a:buChar char="q"/>
            </a:pPr>
            <a:r>
              <a:rPr lang="en-US" sz="2100" b="1" dirty="0"/>
              <a:t>Research existing networks:</a:t>
            </a:r>
            <a:r>
              <a:rPr lang="en-US" sz="2100" dirty="0"/>
              <a:t> Identify community companies, cultural groups, and influencers.</a:t>
            </a:r>
          </a:p>
          <a:p>
            <a:pPr marL="0" indent="0"/>
            <a:endParaRPr lang="en-IE" sz="2100" dirty="0"/>
          </a:p>
        </p:txBody>
      </p:sp>
      <p:pic>
        <p:nvPicPr>
          <p:cNvPr id="7" name="Picture 6" descr="A person standing next to a person holding a bag&#10;&#10;AI-generated content may be incorrect.">
            <a:extLst>
              <a:ext uri="{FF2B5EF4-FFF2-40B4-BE49-F238E27FC236}">
                <a16:creationId xmlns:a16="http://schemas.microsoft.com/office/drawing/2014/main" id="{0C3F8231-C726-235E-B7FC-FD309984739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96748" y="1301007"/>
            <a:ext cx="3413774" cy="5011939"/>
          </a:xfrm>
          <a:prstGeom prst="rect">
            <a:avLst/>
          </a:prstGeom>
        </p:spPr>
      </p:pic>
      <p:sp>
        <p:nvSpPr>
          <p:cNvPr id="6" name="Text Placeholder 2">
            <a:extLst>
              <a:ext uri="{FF2B5EF4-FFF2-40B4-BE49-F238E27FC236}">
                <a16:creationId xmlns:a16="http://schemas.microsoft.com/office/drawing/2014/main" id="{72808680-1F3B-A89B-F364-E45FCB8BB0AE}"/>
              </a:ext>
            </a:extLst>
          </p:cNvPr>
          <p:cNvSpPr>
            <a:spLocks noGrp="1"/>
          </p:cNvSpPr>
          <p:nvPr>
            <p:ph type="body" sz="quarter" idx="16"/>
          </p:nvPr>
        </p:nvSpPr>
        <p:spPr>
          <a:xfrm>
            <a:off x="1480344" y="506954"/>
            <a:ext cx="10595237" cy="803654"/>
          </a:xfrm>
        </p:spPr>
        <p:txBody>
          <a:bodyPr/>
          <a:lstStyle/>
          <a:p>
            <a:r>
              <a:rPr lang="en-US" sz="4400" dirty="0">
                <a:solidFill>
                  <a:srgbClr val="01A54E"/>
                </a:solidFill>
                <a:latin typeface="Aharoni" panose="02010803020104030203" pitchFamily="2" charset="-79"/>
                <a:cs typeface="Aharoni" panose="02010803020104030203" pitchFamily="2" charset="-79"/>
              </a:rPr>
              <a:t>Exercise: </a:t>
            </a:r>
            <a:r>
              <a:rPr lang="en-US" sz="3200" b="0" dirty="0">
                <a:solidFill>
                  <a:srgbClr val="D11C5F"/>
                </a:solidFill>
              </a:rPr>
              <a:t>Prepare Framework for Community Context</a:t>
            </a:r>
          </a:p>
        </p:txBody>
      </p:sp>
      <p:pic>
        <p:nvPicPr>
          <p:cNvPr id="8" name="Graphic 7" descr="Signature with solid fill">
            <a:extLst>
              <a:ext uri="{FF2B5EF4-FFF2-40B4-BE49-F238E27FC236}">
                <a16:creationId xmlns:a16="http://schemas.microsoft.com/office/drawing/2014/main" id="{22E0770D-D2C2-61A8-CD37-A2A2A2B13F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85547" y="347184"/>
            <a:ext cx="1123193" cy="1123193"/>
          </a:xfrm>
          <a:prstGeom prst="rect">
            <a:avLst/>
          </a:prstGeom>
        </p:spPr>
      </p:pic>
      <p:sp>
        <p:nvSpPr>
          <p:cNvPr id="3" name="TextBox 2">
            <a:extLst>
              <a:ext uri="{FF2B5EF4-FFF2-40B4-BE49-F238E27FC236}">
                <a16:creationId xmlns:a16="http://schemas.microsoft.com/office/drawing/2014/main" id="{562071B2-630C-6AFD-8AAC-B4531D47DF41}"/>
              </a:ext>
            </a:extLst>
          </p:cNvPr>
          <p:cNvSpPr txBox="1"/>
          <p:nvPr/>
        </p:nvSpPr>
        <p:spPr>
          <a:xfrm>
            <a:off x="1547019" y="5411230"/>
            <a:ext cx="6584670" cy="769441"/>
          </a:xfrm>
          <a:prstGeom prst="rect">
            <a:avLst/>
          </a:prstGeom>
          <a:solidFill>
            <a:srgbClr val="D11C5F"/>
          </a:solidFill>
        </p:spPr>
        <p:txBody>
          <a:bodyPr wrap="square" rtlCol="0">
            <a:spAutoFit/>
          </a:bodyPr>
          <a:lstStyle/>
          <a:p>
            <a:r>
              <a:rPr lang="en-IE" sz="2200" dirty="0">
                <a:solidFill>
                  <a:schemeClr val="bg1"/>
                </a:solidFill>
                <a:highlight>
                  <a:srgbClr val="D11C5F"/>
                </a:highlight>
              </a:rPr>
              <a:t>The next exercise goes into more detail how to understand, explore and research the key areas.</a:t>
            </a:r>
          </a:p>
        </p:txBody>
      </p:sp>
    </p:spTree>
    <p:extLst>
      <p:ext uri="{BB962C8B-B14F-4D97-AF65-F5344CB8AC3E}">
        <p14:creationId xmlns:p14="http://schemas.microsoft.com/office/powerpoint/2010/main" val="44010410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B941E3-5BAE-B100-EFC2-6AAF52D6CBA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4ABAEA7-122F-3CFF-36EA-470352200A0C}"/>
              </a:ext>
            </a:extLst>
          </p:cNvPr>
          <p:cNvSpPr>
            <a:spLocks noGrp="1"/>
          </p:cNvSpPr>
          <p:nvPr>
            <p:ph type="body" sz="quarter" idx="18"/>
          </p:nvPr>
        </p:nvSpPr>
        <p:spPr>
          <a:xfrm>
            <a:off x="798382" y="1770741"/>
            <a:ext cx="7707444" cy="3849918"/>
          </a:xfrm>
        </p:spPr>
        <p:txBody>
          <a:bodyPr/>
          <a:lstStyle/>
          <a:p>
            <a:pPr marL="0" indent="0"/>
            <a:r>
              <a:rPr lang="en-US" sz="2100" b="1" dirty="0"/>
              <a:t>This exercise will help guide your community context research and provide the foundation for inclusive and impactful community engagement. </a:t>
            </a:r>
            <a:r>
              <a:rPr lang="en-US" sz="2100" dirty="0"/>
              <a:t>"Understand the Community Landscape" will help you understand the importance of gaining a deep understanding of the local context before initiating engagement efforts. You will need to;</a:t>
            </a:r>
          </a:p>
          <a:p>
            <a:pPr marL="342900" indent="-342900">
              <a:buFont typeface="Wingdings" panose="05000000000000000000" pitchFamily="2" charset="2"/>
              <a:buChar char="v"/>
            </a:pPr>
            <a:r>
              <a:rPr lang="en-US" sz="2100" b="1" dirty="0">
                <a:solidFill>
                  <a:srgbClr val="0872B5"/>
                </a:solidFill>
              </a:rPr>
              <a:t>Assess Unique Characteristics </a:t>
            </a:r>
            <a:r>
              <a:rPr lang="en-US" sz="2100" dirty="0"/>
              <a:t>such as the social, cultural, geographical, historical, economic, and environmental factors that shape the community. SMEs should actively learn about their community’s unique characteristics. </a:t>
            </a:r>
          </a:p>
          <a:p>
            <a:pPr marL="342900" indent="-342900">
              <a:buFont typeface="Wingdings" panose="05000000000000000000" pitchFamily="2" charset="2"/>
              <a:buChar char="v"/>
            </a:pPr>
            <a:r>
              <a:rPr lang="en-US" sz="2100" b="1" dirty="0">
                <a:solidFill>
                  <a:srgbClr val="0872B5"/>
                </a:solidFill>
              </a:rPr>
              <a:t>Identify key stakeholders, </a:t>
            </a:r>
            <a:r>
              <a:rPr lang="en-US" sz="2100" dirty="0"/>
              <a:t>understanding their needs, priorities, and challenges, and </a:t>
            </a:r>
            <a:r>
              <a:rPr lang="en-US" sz="2100" dirty="0" err="1"/>
              <a:t>Recognising</a:t>
            </a:r>
            <a:r>
              <a:rPr lang="en-US" sz="2100" dirty="0"/>
              <a:t> existing resources and dynamics. Combining informal research (e.g., conversations with local residents and key stakeholders) with formal methods (e.g., analyzing local data or reports).</a:t>
            </a:r>
          </a:p>
          <a:p>
            <a:pPr marL="0" indent="0"/>
            <a:endParaRPr lang="en-IE" sz="2100" dirty="0"/>
          </a:p>
        </p:txBody>
      </p:sp>
      <p:sp>
        <p:nvSpPr>
          <p:cNvPr id="3" name="Text Placeholder 2">
            <a:extLst>
              <a:ext uri="{FF2B5EF4-FFF2-40B4-BE49-F238E27FC236}">
                <a16:creationId xmlns:a16="http://schemas.microsoft.com/office/drawing/2014/main" id="{61DBB8AA-9BB6-DBDD-898B-E3A3DDD46877}"/>
              </a:ext>
            </a:extLst>
          </p:cNvPr>
          <p:cNvSpPr>
            <a:spLocks noGrp="1"/>
          </p:cNvSpPr>
          <p:nvPr>
            <p:ph type="body" sz="quarter" idx="16"/>
          </p:nvPr>
        </p:nvSpPr>
        <p:spPr>
          <a:xfrm>
            <a:off x="2006338" y="524474"/>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3200" b="0" dirty="0">
                <a:solidFill>
                  <a:srgbClr val="0872B5"/>
                </a:solidFill>
              </a:rPr>
              <a:t>Start Researching and Talking</a:t>
            </a:r>
          </a:p>
          <a:p>
            <a:pPr>
              <a:lnSpc>
                <a:spcPct val="100000"/>
              </a:lnSpc>
              <a:spcBef>
                <a:spcPts val="0"/>
              </a:spcBef>
            </a:pPr>
            <a:r>
              <a:rPr lang="en-US" sz="2800" b="0" dirty="0">
                <a:solidFill>
                  <a:srgbClr val="083F59"/>
                </a:solidFill>
              </a:rPr>
              <a:t>The Foundation of Inclusive and Impactful Engagement</a:t>
            </a:r>
          </a:p>
        </p:txBody>
      </p:sp>
      <p:pic>
        <p:nvPicPr>
          <p:cNvPr id="5" name="Picture 4" descr="A sign with text on it&#10;&#10;AI-generated content may be incorrect.">
            <a:extLst>
              <a:ext uri="{FF2B5EF4-FFF2-40B4-BE49-F238E27FC236}">
                <a16:creationId xmlns:a16="http://schemas.microsoft.com/office/drawing/2014/main" id="{591D1B29-400F-CC2E-3627-F7D98E428888}"/>
              </a:ext>
            </a:extLst>
          </p:cNvPr>
          <p:cNvPicPr>
            <a:picLocks noChangeAspect="1"/>
          </p:cNvPicPr>
          <p:nvPr/>
        </p:nvPicPr>
        <p:blipFill>
          <a:blip r:embed="rId2"/>
          <a:stretch>
            <a:fillRect/>
          </a:stretch>
        </p:blipFill>
        <p:spPr>
          <a:xfrm>
            <a:off x="8505826" y="1884129"/>
            <a:ext cx="3436350" cy="3451691"/>
          </a:xfrm>
          <a:prstGeom prst="rect">
            <a:avLst/>
          </a:prstGeom>
        </p:spPr>
      </p:pic>
      <p:pic>
        <p:nvPicPr>
          <p:cNvPr id="8" name="Graphic 7" descr="Signature with solid fill">
            <a:extLst>
              <a:ext uri="{FF2B5EF4-FFF2-40B4-BE49-F238E27FC236}">
                <a16:creationId xmlns:a16="http://schemas.microsoft.com/office/drawing/2014/main" id="{53441462-CAD1-BAC5-3114-4B41EB0F15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2247" y="524474"/>
            <a:ext cx="1123193" cy="1123193"/>
          </a:xfrm>
          <a:prstGeom prst="rect">
            <a:avLst/>
          </a:prstGeom>
        </p:spPr>
      </p:pic>
    </p:spTree>
    <p:extLst>
      <p:ext uri="{BB962C8B-B14F-4D97-AF65-F5344CB8AC3E}">
        <p14:creationId xmlns:p14="http://schemas.microsoft.com/office/powerpoint/2010/main" val="41693853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A7CE8-35E4-301C-8DAE-8B4D2FE81667}"/>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1E56E8B-14B3-962F-5565-54558C7C082C}"/>
              </a:ext>
            </a:extLst>
          </p:cNvPr>
          <p:cNvSpPr>
            <a:spLocks noGrp="1"/>
          </p:cNvSpPr>
          <p:nvPr>
            <p:ph type="body" sz="quarter" idx="18"/>
          </p:nvPr>
        </p:nvSpPr>
        <p:spPr>
          <a:xfrm>
            <a:off x="722181" y="513441"/>
            <a:ext cx="10595237" cy="3849918"/>
          </a:xfrm>
        </p:spPr>
        <p:txBody>
          <a:bodyPr/>
          <a:lstStyle/>
          <a:p>
            <a:pPr marL="342900" indent="-342900">
              <a:buFont typeface="Wingdings" panose="05000000000000000000" pitchFamily="2" charset="2"/>
              <a:buChar char="v"/>
            </a:pPr>
            <a:r>
              <a:rPr lang="en-US" b="1" dirty="0">
                <a:solidFill>
                  <a:srgbClr val="0872B5"/>
                </a:solidFill>
              </a:rPr>
              <a:t>Explore the community’s history, and assets. </a:t>
            </a:r>
            <a:r>
              <a:rPr lang="en-US" sz="2200" dirty="0"/>
              <a:t>Communities are shaped by a complex web of social, cultural, economic, safety, environmental, and historical factors. Conducting qualitative community research sheds light on the lived experiences of residents, helping identify unique needs, assets, and challenges. It </a:t>
            </a:r>
            <a:r>
              <a:rPr lang="en-US" sz="2200" spc="0" dirty="0">
                <a:solidFill>
                  <a:srgbClr val="083F59"/>
                </a:solidFill>
                <a:latin typeface="+mn-lt"/>
              </a:rPr>
              <a:t>helps you understand the nuances so you can create shared values and equitable solutions. </a:t>
            </a:r>
            <a:r>
              <a:rPr lang="en-US" sz="2200" dirty="0"/>
              <a:t>Research enables your engagement impact to discover how to be inclusive and impactful. </a:t>
            </a:r>
            <a:endParaRPr lang="en-US" sz="2200" spc="300" dirty="0">
              <a:solidFill>
                <a:schemeClr val="bg1"/>
              </a:solidFill>
              <a:latin typeface="Montserrat Light" pitchFamily="2" charset="77"/>
            </a:endParaRPr>
          </a:p>
          <a:p>
            <a:pPr marL="342900" indent="-342900">
              <a:buFont typeface="Wingdings" panose="05000000000000000000" pitchFamily="2" charset="2"/>
              <a:buChar char="v"/>
            </a:pPr>
            <a:r>
              <a:rPr lang="en-US" sz="2200" b="1" dirty="0">
                <a:solidFill>
                  <a:srgbClr val="D11C5F"/>
                </a:solidFill>
              </a:rPr>
              <a:t>Understand social factors </a:t>
            </a:r>
            <a:r>
              <a:rPr lang="en-US" sz="2200" dirty="0"/>
              <a:t>such as culture, race, ethnicity, education level, language fluency, physical abilities, and environmental conditions all play a role in shaping perspectives. </a:t>
            </a:r>
          </a:p>
          <a:p>
            <a:pPr marL="0" indent="0"/>
            <a:r>
              <a:rPr lang="en-US" sz="2200" b="1" dirty="0">
                <a:solidFill>
                  <a:srgbClr val="0872B5"/>
                </a:solidFill>
              </a:rPr>
              <a:t>Example, </a:t>
            </a:r>
            <a:r>
              <a:rPr lang="en-US" sz="2200" dirty="0"/>
              <a:t>a </a:t>
            </a:r>
            <a:r>
              <a:rPr lang="en-US" sz="2200" b="1" dirty="0"/>
              <a:t>grocery store in Spain </a:t>
            </a:r>
            <a:r>
              <a:rPr lang="en-US" sz="2200" dirty="0"/>
              <a:t>may discover through research that a significant portion of the local population values access to organic produce but struggles with affordability.</a:t>
            </a:r>
          </a:p>
          <a:p>
            <a:pPr marL="342900" indent="-342900">
              <a:buFont typeface="Wingdings" panose="05000000000000000000" pitchFamily="2" charset="2"/>
              <a:buChar char="v"/>
            </a:pPr>
            <a:r>
              <a:rPr lang="en-US" sz="2200" b="1" dirty="0">
                <a:solidFill>
                  <a:srgbClr val="D11C5F"/>
                </a:solidFill>
              </a:rPr>
              <a:t>Research transportation, environment and accessibility influences. </a:t>
            </a:r>
            <a:r>
              <a:rPr lang="en-US" sz="2200" dirty="0"/>
              <a:t>Look at linkages to transport for the community or accessibility barriers which could affect how people interact with your business and proposed programs.</a:t>
            </a:r>
          </a:p>
          <a:p>
            <a:pPr marL="0" indent="0"/>
            <a:r>
              <a:rPr lang="en-US" sz="2200" b="1" dirty="0">
                <a:solidFill>
                  <a:srgbClr val="0872B5"/>
                </a:solidFill>
              </a:rPr>
              <a:t>Example, </a:t>
            </a:r>
            <a:r>
              <a:rPr lang="en-US" sz="2200" dirty="0"/>
              <a:t>a </a:t>
            </a:r>
            <a:r>
              <a:rPr lang="en-US" sz="2200" b="1" dirty="0"/>
              <a:t>farm in France </a:t>
            </a:r>
            <a:r>
              <a:rPr lang="en-US" sz="2200" dirty="0"/>
              <a:t>planning a community-supported agriculture program could map transportation barriers to ensure equitable delivery options.</a:t>
            </a:r>
          </a:p>
          <a:p>
            <a:pPr marL="0" indent="0"/>
            <a:endParaRPr lang="en-IE" sz="2200" dirty="0"/>
          </a:p>
        </p:txBody>
      </p:sp>
    </p:spTree>
    <p:extLst>
      <p:ext uri="{BB962C8B-B14F-4D97-AF65-F5344CB8AC3E}">
        <p14:creationId xmlns:p14="http://schemas.microsoft.com/office/powerpoint/2010/main" val="18312125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3308A7-EFA0-A9B6-66C8-16903386E2B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70CE0C2-F40A-F6AA-5CC4-FD195C8A3CFD}"/>
              </a:ext>
            </a:extLst>
          </p:cNvPr>
          <p:cNvSpPr>
            <a:spLocks noGrp="1"/>
          </p:cNvSpPr>
          <p:nvPr>
            <p:ph type="body" sz="quarter" idx="18"/>
          </p:nvPr>
        </p:nvSpPr>
        <p:spPr>
          <a:xfrm>
            <a:off x="798379" y="1504041"/>
            <a:ext cx="7050222" cy="3849918"/>
          </a:xfrm>
        </p:spPr>
        <p:txBody>
          <a:bodyPr/>
          <a:lstStyle/>
          <a:p>
            <a:pPr marL="0" indent="0"/>
            <a:r>
              <a:rPr lang="en-US" sz="2200" b="1" dirty="0"/>
              <a:t>Next start talking to the locals, </a:t>
            </a:r>
            <a:r>
              <a:rPr lang="en-US" sz="2200" b="1" dirty="0" err="1"/>
              <a:t>marginalised</a:t>
            </a:r>
            <a:r>
              <a:rPr lang="en-US" sz="2200" b="1" dirty="0"/>
              <a:t> and diverse communities. </a:t>
            </a:r>
          </a:p>
          <a:p>
            <a:pPr marL="0" indent="0"/>
            <a:r>
              <a:rPr lang="en-US" sz="2200" b="1" dirty="0"/>
              <a:t>Use this People Centered Approach: </a:t>
            </a:r>
            <a:r>
              <a:rPr lang="en-US" sz="2200" dirty="0"/>
              <a:t>This ensures you are being collaborative, transparent and authentic to work alongside </a:t>
            </a:r>
            <a:r>
              <a:rPr lang="en-US" sz="2200" spc="0" dirty="0">
                <a:solidFill>
                  <a:srgbClr val="083F59"/>
                </a:solidFill>
              </a:rPr>
              <a:t>community stakeholders to identify issues and co-create solutions. </a:t>
            </a:r>
            <a:r>
              <a:rPr lang="en-US" sz="2200" dirty="0"/>
              <a:t>Gather narratives from community members to understand the impact of the social, built and economic environments. </a:t>
            </a:r>
          </a:p>
          <a:p>
            <a:pPr marL="0" indent="0"/>
            <a:r>
              <a:rPr lang="en-US" sz="2200" dirty="0"/>
              <a:t>Hear the stories, the traditions, what works, what hasn’t worked and learn why. Ask them their challenges, frustrations, hopes and dreams. Be specific talk about important factors like unemployment, crime, socioeconomic status, education, and health, determine their challenges and engagement needs.</a:t>
            </a:r>
          </a:p>
          <a:p>
            <a:pPr marL="0" indent="0"/>
            <a:endParaRPr lang="en-US" sz="2200" spc="0" dirty="0">
              <a:solidFill>
                <a:srgbClr val="083F59"/>
              </a:solidFill>
            </a:endParaRPr>
          </a:p>
        </p:txBody>
      </p:sp>
      <p:sp>
        <p:nvSpPr>
          <p:cNvPr id="6" name="Text Placeholder 2">
            <a:extLst>
              <a:ext uri="{FF2B5EF4-FFF2-40B4-BE49-F238E27FC236}">
                <a16:creationId xmlns:a16="http://schemas.microsoft.com/office/drawing/2014/main" id="{9FDA9083-2C0F-CA12-507A-F2412EA6CD0E}"/>
              </a:ext>
            </a:extLst>
          </p:cNvPr>
          <p:cNvSpPr>
            <a:spLocks noGrp="1"/>
          </p:cNvSpPr>
          <p:nvPr>
            <p:ph type="body" sz="quarter" idx="16"/>
          </p:nvPr>
        </p:nvSpPr>
        <p:spPr>
          <a:xfrm>
            <a:off x="1596763" y="553648"/>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4000" dirty="0">
                <a:solidFill>
                  <a:srgbClr val="0872B5"/>
                </a:solidFill>
                <a:latin typeface="Aharoni" panose="02010803020104030203" pitchFamily="2" charset="-79"/>
                <a:cs typeface="Aharoni" panose="02010803020104030203" pitchFamily="2" charset="-79"/>
              </a:rPr>
              <a:t>Start Talking to the Locals!</a:t>
            </a:r>
            <a:endParaRPr lang="en-US" sz="32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C5309160-4DE7-784C-6C69-4DC192ADA27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508399"/>
            <a:ext cx="1123193" cy="1123193"/>
          </a:xfrm>
          <a:prstGeom prst="rect">
            <a:avLst/>
          </a:prstGeom>
        </p:spPr>
      </p:pic>
      <p:pic>
        <p:nvPicPr>
          <p:cNvPr id="8" name="Picture 7" descr="A group of people sitting around a circle&#10;&#10;AI-generated content may be incorrect.">
            <a:extLst>
              <a:ext uri="{FF2B5EF4-FFF2-40B4-BE49-F238E27FC236}">
                <a16:creationId xmlns:a16="http://schemas.microsoft.com/office/drawing/2014/main" id="{FFC9244B-21FD-679A-A81A-EB0766EE81B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48601" y="1903182"/>
            <a:ext cx="3923484" cy="3849918"/>
          </a:xfrm>
          <a:prstGeom prst="rect">
            <a:avLst/>
          </a:prstGeom>
        </p:spPr>
      </p:pic>
    </p:spTree>
    <p:extLst>
      <p:ext uri="{BB962C8B-B14F-4D97-AF65-F5344CB8AC3E}">
        <p14:creationId xmlns:p14="http://schemas.microsoft.com/office/powerpoint/2010/main" val="286465660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09DB2B-76EC-DD00-3C26-FC6DDBCFA13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E8D1A16-AA69-F7D7-89BB-7BE11ACF364C}"/>
              </a:ext>
            </a:extLst>
          </p:cNvPr>
          <p:cNvSpPr>
            <a:spLocks noGrp="1"/>
          </p:cNvSpPr>
          <p:nvPr>
            <p:ph type="body" sz="quarter" idx="18"/>
          </p:nvPr>
        </p:nvSpPr>
        <p:spPr>
          <a:xfrm>
            <a:off x="913540" y="1212051"/>
            <a:ext cx="7050222" cy="3849918"/>
          </a:xfrm>
        </p:spPr>
        <p:txBody>
          <a:bodyPr/>
          <a:lstStyle/>
          <a:p>
            <a:pPr marL="0" indent="0"/>
            <a:r>
              <a:rPr lang="en-US" sz="2200" b="1" dirty="0"/>
              <a:t>Initial Engagement: </a:t>
            </a:r>
            <a:r>
              <a:rPr lang="en-US" sz="2200" dirty="0"/>
              <a:t>Visit public spaces, such as local businesses, community centers, cafes, or other gathering spots. If appropriate, organize direct outreach like door-to-door visits or pop-up events to introduce the company and your inclusive community engagement mission.</a:t>
            </a:r>
          </a:p>
          <a:p>
            <a:pPr marL="0" indent="0"/>
            <a:r>
              <a:rPr lang="en-US" sz="2200" b="1" dirty="0"/>
              <a:t>Introduce the Company: </a:t>
            </a:r>
            <a:r>
              <a:rPr lang="en-US" sz="2200" dirty="0"/>
              <a:t>Start the conversation by introducing yourself, explaining why you’re in the area, and sharing details about the company’s inclusive community engagement goals. Allow the community member to share their own story and experiences with the area.</a:t>
            </a:r>
          </a:p>
          <a:p>
            <a:pPr marL="0" indent="0"/>
            <a:r>
              <a:rPr lang="en-US" sz="2200" b="1" dirty="0"/>
              <a:t>Let the community lead the conversation: </a:t>
            </a:r>
            <a:r>
              <a:rPr lang="en-US" sz="2200" dirty="0"/>
              <a:t>Guide the conversation highlighting key areas that you think need to be addressed e.g., unemployment, youth support, intercultural exchange. But listen you might be surprised that there are other priorities. </a:t>
            </a:r>
          </a:p>
          <a:p>
            <a:pPr marL="0" indent="0"/>
            <a:endParaRPr lang="en-US" sz="2200" spc="0" dirty="0">
              <a:solidFill>
                <a:srgbClr val="083F59"/>
              </a:solidFill>
            </a:endParaRPr>
          </a:p>
        </p:txBody>
      </p:sp>
      <p:sp>
        <p:nvSpPr>
          <p:cNvPr id="6" name="Text Placeholder 2">
            <a:extLst>
              <a:ext uri="{FF2B5EF4-FFF2-40B4-BE49-F238E27FC236}">
                <a16:creationId xmlns:a16="http://schemas.microsoft.com/office/drawing/2014/main" id="{73F6AE12-7743-BDB9-0D6E-C77C69ED396C}"/>
              </a:ext>
            </a:extLst>
          </p:cNvPr>
          <p:cNvSpPr>
            <a:spLocks noGrp="1"/>
          </p:cNvSpPr>
          <p:nvPr>
            <p:ph type="body" sz="quarter" idx="16"/>
          </p:nvPr>
        </p:nvSpPr>
        <p:spPr>
          <a:xfrm>
            <a:off x="1596763" y="379244"/>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4000" dirty="0">
                <a:solidFill>
                  <a:srgbClr val="0872B5"/>
                </a:solidFill>
                <a:latin typeface="Aharoni" panose="02010803020104030203" pitchFamily="2" charset="-79"/>
                <a:cs typeface="Aharoni" panose="02010803020104030203" pitchFamily="2" charset="-79"/>
              </a:rPr>
              <a:t>Start Talking to the Locals!</a:t>
            </a:r>
            <a:endParaRPr lang="en-US" sz="32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1BF2D309-9BC2-028F-E0A1-1601D25B2A9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279358"/>
            <a:ext cx="1123193" cy="1123193"/>
          </a:xfrm>
          <a:prstGeom prst="rect">
            <a:avLst/>
          </a:prstGeom>
        </p:spPr>
      </p:pic>
      <p:pic>
        <p:nvPicPr>
          <p:cNvPr id="4" name="Picture 3" descr="A group of people holding hands together&#10;&#10;AI-generated content may be incorrect.">
            <a:extLst>
              <a:ext uri="{FF2B5EF4-FFF2-40B4-BE49-F238E27FC236}">
                <a16:creationId xmlns:a16="http://schemas.microsoft.com/office/drawing/2014/main" id="{85C88E79-4DB4-58CA-150B-C1E90026F48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53350" y="1819274"/>
            <a:ext cx="4067175" cy="4067175"/>
          </a:xfrm>
          <a:prstGeom prst="rect">
            <a:avLst/>
          </a:prstGeom>
        </p:spPr>
      </p:pic>
    </p:spTree>
    <p:extLst>
      <p:ext uri="{BB962C8B-B14F-4D97-AF65-F5344CB8AC3E}">
        <p14:creationId xmlns:p14="http://schemas.microsoft.com/office/powerpoint/2010/main" val="19778974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6C14C0-52B0-54AB-C8EE-73A39B4B5E9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86D3474-81CC-952E-8E86-020E265C3922}"/>
              </a:ext>
            </a:extLst>
          </p:cNvPr>
          <p:cNvSpPr>
            <a:spLocks noGrp="1"/>
          </p:cNvSpPr>
          <p:nvPr>
            <p:ph type="body" sz="quarter" idx="18"/>
          </p:nvPr>
        </p:nvSpPr>
        <p:spPr>
          <a:xfrm>
            <a:off x="798379" y="1676841"/>
            <a:ext cx="7050222" cy="3849918"/>
          </a:xfrm>
        </p:spPr>
        <p:txBody>
          <a:bodyPr/>
          <a:lstStyle/>
          <a:p>
            <a:pPr marL="0" indent="0"/>
            <a:r>
              <a:rPr lang="en-US" sz="2200" b="1" dirty="0"/>
              <a:t>Document Insights: </a:t>
            </a:r>
            <a:r>
              <a:rPr lang="en-US" sz="2200" dirty="0"/>
              <a:t>After each conversation or observation, make sure to document key findings, challenges, and potential opportunities for your inclusive community engagement program. These notes will help shape the development of your inclusive engagement initiatives.</a:t>
            </a:r>
          </a:p>
          <a:p>
            <a:pPr marL="0" indent="0"/>
            <a:r>
              <a:rPr lang="en-US" sz="2200" b="1" dirty="0"/>
              <a:t>Reflect and Report Back: </a:t>
            </a:r>
            <a:r>
              <a:rPr lang="en-US" sz="2200" dirty="0"/>
              <a:t>Gather the team together to share observations and insights. Reflect on the feedback gathered from the community, identifying common themes and specific needs. Use this information to guide the next steps in the development of inclusive projects that are responsive to the community’s needs and inclusive in nature.</a:t>
            </a:r>
          </a:p>
          <a:p>
            <a:pPr marL="0" indent="0"/>
            <a:endParaRPr lang="en-US" sz="2200" spc="0" dirty="0">
              <a:solidFill>
                <a:srgbClr val="083F59"/>
              </a:solidFill>
            </a:endParaRPr>
          </a:p>
        </p:txBody>
      </p:sp>
      <p:sp>
        <p:nvSpPr>
          <p:cNvPr id="6" name="Text Placeholder 2">
            <a:extLst>
              <a:ext uri="{FF2B5EF4-FFF2-40B4-BE49-F238E27FC236}">
                <a16:creationId xmlns:a16="http://schemas.microsoft.com/office/drawing/2014/main" id="{70090D50-09EA-29DA-508C-A5CBD97ECDE8}"/>
              </a:ext>
            </a:extLst>
          </p:cNvPr>
          <p:cNvSpPr>
            <a:spLocks noGrp="1"/>
          </p:cNvSpPr>
          <p:nvPr>
            <p:ph type="body" sz="quarter" idx="16"/>
          </p:nvPr>
        </p:nvSpPr>
        <p:spPr>
          <a:xfrm>
            <a:off x="1596763" y="553648"/>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4000" dirty="0">
                <a:solidFill>
                  <a:srgbClr val="0872B5"/>
                </a:solidFill>
                <a:latin typeface="Aharoni" panose="02010803020104030203" pitchFamily="2" charset="-79"/>
                <a:cs typeface="Aharoni" panose="02010803020104030203" pitchFamily="2" charset="-79"/>
              </a:rPr>
              <a:t>Start Talking to the Locals!</a:t>
            </a:r>
            <a:endParaRPr lang="en-US" sz="32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AA9555A7-3771-A4C1-37CD-4196E20683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508399"/>
            <a:ext cx="1123193" cy="1123193"/>
          </a:xfrm>
          <a:prstGeom prst="rect">
            <a:avLst/>
          </a:prstGeom>
        </p:spPr>
      </p:pic>
      <p:pic>
        <p:nvPicPr>
          <p:cNvPr id="4" name="Picture 3" descr="A person in a red shirt pointing up&#10;&#10;AI-generated content may be incorrect.">
            <a:extLst>
              <a:ext uri="{FF2B5EF4-FFF2-40B4-BE49-F238E27FC236}">
                <a16:creationId xmlns:a16="http://schemas.microsoft.com/office/drawing/2014/main" id="{D47C5784-3C48-A8F5-79B6-A6F3FBBDBB7F}"/>
              </a:ext>
            </a:extLst>
          </p:cNvPr>
          <p:cNvPicPr>
            <a:picLocks noChangeAspect="1"/>
          </p:cNvPicPr>
          <p:nvPr/>
        </p:nvPicPr>
        <p:blipFill>
          <a:blip r:embed="rId4" cstate="email">
            <a:extLst>
              <a:ext uri="{28A0092B-C50C-407E-A947-70E740481C1C}">
                <a14:useLocalDpi xmlns:a14="http://schemas.microsoft.com/office/drawing/2010/main"/>
              </a:ext>
            </a:extLst>
          </a:blip>
          <a:srcRect l="22062" r="5321"/>
          <a:stretch/>
        </p:blipFill>
        <p:spPr>
          <a:xfrm>
            <a:off x="7924801" y="2238376"/>
            <a:ext cx="3763486" cy="4056452"/>
          </a:xfrm>
          <a:prstGeom prst="rect">
            <a:avLst/>
          </a:prstGeom>
        </p:spPr>
      </p:pic>
    </p:spTree>
    <p:extLst>
      <p:ext uri="{BB962C8B-B14F-4D97-AF65-F5344CB8AC3E}">
        <p14:creationId xmlns:p14="http://schemas.microsoft.com/office/powerpoint/2010/main" val="166667966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3BEB1E-AF01-321F-1829-0F599746F6C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EE68140-8ED1-45CC-FD22-88AA5A4D5262}"/>
              </a:ext>
            </a:extLst>
          </p:cNvPr>
          <p:cNvSpPr>
            <a:spLocks noGrp="1"/>
          </p:cNvSpPr>
          <p:nvPr>
            <p:ph type="body" sz="quarter" idx="18"/>
          </p:nvPr>
        </p:nvSpPr>
        <p:spPr>
          <a:xfrm>
            <a:off x="798378" y="1504041"/>
            <a:ext cx="7783647" cy="3849918"/>
          </a:xfrm>
        </p:spPr>
        <p:txBody>
          <a:bodyPr/>
          <a:lstStyle/>
          <a:p>
            <a:pPr marL="0" indent="0"/>
            <a:r>
              <a:rPr lang="en-US" sz="2200" dirty="0">
                <a:solidFill>
                  <a:srgbClr val="D11C5F"/>
                </a:solidFill>
              </a:rPr>
              <a:t>Informal Focus Groups: </a:t>
            </a:r>
            <a:r>
              <a:rPr lang="en-US" sz="2200" dirty="0"/>
              <a:t>A </a:t>
            </a:r>
            <a:r>
              <a:rPr lang="en-US" sz="2200" b="1" dirty="0"/>
              <a:t>restaurant </a:t>
            </a:r>
            <a:r>
              <a:rPr lang="en-US" sz="2200" b="1" spc="0" dirty="0">
                <a:solidFill>
                  <a:srgbClr val="083F59"/>
                </a:solidFill>
              </a:rPr>
              <a:t>in Italy </a:t>
            </a:r>
            <a:r>
              <a:rPr lang="en-US" sz="2200" spc="0" dirty="0">
                <a:solidFill>
                  <a:srgbClr val="083F59"/>
                </a:solidFill>
              </a:rPr>
              <a:t>could host focus groups with locals to explore how seasonal dishes can reflect the community's culinary traditions.</a:t>
            </a:r>
          </a:p>
          <a:p>
            <a:pPr marL="0" indent="0"/>
            <a:r>
              <a:rPr lang="en-US" sz="2200" dirty="0">
                <a:solidFill>
                  <a:srgbClr val="D11C5F"/>
                </a:solidFill>
              </a:rPr>
              <a:t>Walkaround Tours: </a:t>
            </a:r>
            <a:r>
              <a:rPr lang="en-US" sz="2200" dirty="0"/>
              <a:t>Walk with your community from different backgrounds to explore and observe daily life, take photos, and identify community dynamics. This might uncover underutilized spaces and spark new ideas for inclusive initiatives.</a:t>
            </a:r>
          </a:p>
          <a:p>
            <a:pPr marL="0" indent="0"/>
            <a:r>
              <a:rPr lang="en-US" sz="2200" dirty="0">
                <a:solidFill>
                  <a:srgbClr val="D11C5F"/>
                </a:solidFill>
              </a:rPr>
              <a:t>Example: </a:t>
            </a:r>
            <a:r>
              <a:rPr lang="en-US" sz="2200" dirty="0">
                <a:solidFill>
                  <a:srgbClr val="083F59"/>
                </a:solidFill>
              </a:rPr>
              <a:t>An </a:t>
            </a:r>
            <a:r>
              <a:rPr lang="en-US" sz="2200" b="1" dirty="0">
                <a:solidFill>
                  <a:srgbClr val="083F59"/>
                </a:solidFill>
              </a:rPr>
              <a:t>IT consultancy in the Netherlands </a:t>
            </a:r>
            <a:r>
              <a:rPr lang="en-US" sz="2200" dirty="0">
                <a:solidFill>
                  <a:srgbClr val="083F59"/>
                </a:solidFill>
              </a:rPr>
              <a:t>could study how infrastructure projects have affected digital access in underserved neighborhoods.</a:t>
            </a:r>
          </a:p>
          <a:p>
            <a:pPr marL="0" indent="0"/>
            <a:r>
              <a:rPr lang="en-US" sz="2200" dirty="0">
                <a:solidFill>
                  <a:srgbClr val="D11C5F"/>
                </a:solidFill>
              </a:rPr>
              <a:t>Informal Workshops: </a:t>
            </a:r>
            <a:r>
              <a:rPr lang="en-US" sz="2200" dirty="0"/>
              <a:t>A </a:t>
            </a:r>
            <a:r>
              <a:rPr lang="en-US" sz="2200" b="1" dirty="0"/>
              <a:t>craft business in Denmark </a:t>
            </a:r>
            <a:r>
              <a:rPr lang="en-US" sz="2200" dirty="0"/>
              <a:t>might interview artisans about how urban development has influenced their trade, using these insights to host relevant workshops.</a:t>
            </a:r>
          </a:p>
        </p:txBody>
      </p:sp>
      <p:sp>
        <p:nvSpPr>
          <p:cNvPr id="6" name="Text Placeholder 2">
            <a:extLst>
              <a:ext uri="{FF2B5EF4-FFF2-40B4-BE49-F238E27FC236}">
                <a16:creationId xmlns:a16="http://schemas.microsoft.com/office/drawing/2014/main" id="{7D7E957F-AE7A-52C4-95BC-6588761D1508}"/>
              </a:ext>
            </a:extLst>
          </p:cNvPr>
          <p:cNvSpPr>
            <a:spLocks noGrp="1"/>
          </p:cNvSpPr>
          <p:nvPr>
            <p:ph type="body" sz="quarter" idx="16"/>
          </p:nvPr>
        </p:nvSpPr>
        <p:spPr>
          <a:xfrm>
            <a:off x="1596763" y="553648"/>
            <a:ext cx="10595237" cy="803654"/>
          </a:xfrm>
        </p:spPr>
        <p:txBody>
          <a:bodyPr/>
          <a:lstStyle/>
          <a:p>
            <a:pPr>
              <a:lnSpc>
                <a:spcPct val="100000"/>
              </a:lnSpc>
              <a:spcBef>
                <a:spcPts val="0"/>
              </a:spcBef>
            </a:pPr>
            <a:r>
              <a:rPr lang="en-US" sz="4000" dirty="0">
                <a:solidFill>
                  <a:srgbClr val="D11C5F"/>
                </a:solidFill>
                <a:latin typeface="Aharoni" panose="02010803020104030203" pitchFamily="2" charset="-79"/>
                <a:cs typeface="Aharoni" panose="02010803020104030203" pitchFamily="2" charset="-79"/>
              </a:rPr>
              <a:t>Exercise. </a:t>
            </a:r>
            <a:r>
              <a:rPr lang="en-US" sz="4000" dirty="0">
                <a:solidFill>
                  <a:srgbClr val="0872B5"/>
                </a:solidFill>
                <a:latin typeface="Aharoni" panose="02010803020104030203" pitchFamily="2" charset="-79"/>
                <a:cs typeface="Aharoni" panose="02010803020104030203" pitchFamily="2" charset="-79"/>
              </a:rPr>
              <a:t>Start Talking to the Locals!</a:t>
            </a:r>
            <a:endParaRPr lang="en-US" sz="3200" b="0" dirty="0">
              <a:solidFill>
                <a:srgbClr val="0872B5"/>
              </a:solidFill>
            </a:endParaRPr>
          </a:p>
          <a:p>
            <a:pPr>
              <a:lnSpc>
                <a:spcPct val="100000"/>
              </a:lnSpc>
              <a:spcBef>
                <a:spcPts val="0"/>
              </a:spcBef>
            </a:pPr>
            <a:endParaRPr lang="en-US" sz="2800" b="0" dirty="0">
              <a:solidFill>
                <a:srgbClr val="083F59"/>
              </a:solidFill>
            </a:endParaRPr>
          </a:p>
        </p:txBody>
      </p:sp>
      <p:pic>
        <p:nvPicPr>
          <p:cNvPr id="7" name="Graphic 6" descr="Signature with solid fill">
            <a:extLst>
              <a:ext uri="{FF2B5EF4-FFF2-40B4-BE49-F238E27FC236}">
                <a16:creationId xmlns:a16="http://schemas.microsoft.com/office/drawing/2014/main" id="{A26E6723-3888-5CE1-050F-6E971E9B714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73570" y="508399"/>
            <a:ext cx="1123193" cy="1123193"/>
          </a:xfrm>
          <a:prstGeom prst="rect">
            <a:avLst/>
          </a:prstGeom>
        </p:spPr>
      </p:pic>
      <p:pic>
        <p:nvPicPr>
          <p:cNvPr id="8" name="Picture 7" descr="A group of women sitting on a couch&#10;&#10;AI-generated content may be incorrect.">
            <a:extLst>
              <a:ext uri="{FF2B5EF4-FFF2-40B4-BE49-F238E27FC236}">
                <a16:creationId xmlns:a16="http://schemas.microsoft.com/office/drawing/2014/main" id="{B3585435-F9DE-BA07-892E-18E0E6B96032}"/>
              </a:ext>
            </a:extLst>
          </p:cNvPr>
          <p:cNvPicPr>
            <a:picLocks noChangeAspect="1"/>
          </p:cNvPicPr>
          <p:nvPr/>
        </p:nvPicPr>
        <p:blipFill>
          <a:blip r:embed="rId4" cstate="email">
            <a:extLst>
              <a:ext uri="{28A0092B-C50C-407E-A947-70E740481C1C}">
                <a14:useLocalDpi xmlns:a14="http://schemas.microsoft.com/office/drawing/2010/main"/>
              </a:ext>
            </a:extLst>
          </a:blip>
          <a:srcRect l="11248" t="1112"/>
          <a:stretch/>
        </p:blipFill>
        <p:spPr>
          <a:xfrm>
            <a:off x="8667063" y="1338872"/>
            <a:ext cx="2970817" cy="4965480"/>
          </a:xfrm>
          <a:prstGeom prst="rect">
            <a:avLst/>
          </a:prstGeom>
        </p:spPr>
      </p:pic>
    </p:spTree>
    <p:extLst>
      <p:ext uri="{BB962C8B-B14F-4D97-AF65-F5344CB8AC3E}">
        <p14:creationId xmlns:p14="http://schemas.microsoft.com/office/powerpoint/2010/main" val="38318174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pile of colorful puzzle pieces&#10;&#10;Description automatically generated">
            <a:extLst>
              <a:ext uri="{FF2B5EF4-FFF2-40B4-BE49-F238E27FC236}">
                <a16:creationId xmlns:a16="http://schemas.microsoft.com/office/drawing/2014/main" id="{9B398500-8533-DEDB-C1FA-222FB60FA92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4" b="10184"/>
          <a:stretch>
            <a:fillRect/>
          </a:stretch>
        </p:blipFill>
        <p:spPr/>
      </p:pic>
      <p:sp>
        <p:nvSpPr>
          <p:cNvPr id="11" name="Text Placeholder 1">
            <a:extLst>
              <a:ext uri="{FF2B5EF4-FFF2-40B4-BE49-F238E27FC236}">
                <a16:creationId xmlns:a16="http://schemas.microsoft.com/office/drawing/2014/main" id="{E9FCD2E4-B17E-A453-FFF0-68BC7A472F4A}"/>
              </a:ext>
            </a:extLst>
          </p:cNvPr>
          <p:cNvSpPr>
            <a:spLocks noGrp="1"/>
          </p:cNvSpPr>
          <p:nvPr>
            <p:ph type="body" sz="quarter" idx="13"/>
          </p:nvPr>
        </p:nvSpPr>
        <p:spPr>
          <a:xfrm>
            <a:off x="414404" y="1688134"/>
            <a:ext cx="5280600" cy="3858252"/>
          </a:xfrm>
          <a:noFill/>
        </p:spPr>
        <p:txBody>
          <a:bodyPr>
            <a:noAutofit/>
          </a:bodyPr>
          <a:lstStyle/>
          <a:p>
            <a:pPr algn="l"/>
            <a:r>
              <a:rPr lang="en-US" sz="2200" b="1" dirty="0">
                <a:solidFill>
                  <a:srgbClr val="083F59"/>
                </a:solidFill>
              </a:rPr>
              <a:t>Engage in Open Dialogue: </a:t>
            </a:r>
            <a:r>
              <a:rPr lang="en-US" sz="2200" dirty="0">
                <a:solidFill>
                  <a:srgbClr val="083F59"/>
                </a:solidFill>
              </a:rPr>
              <a:t>Have open-ended conversations. Rather than structured interviews, let the conversation flow naturally. Questions could include: </a:t>
            </a:r>
          </a:p>
          <a:p>
            <a:pPr marL="342900" indent="-342900" algn="l">
              <a:buFont typeface="Arial" panose="020B0604020202020204" pitchFamily="34" charset="0"/>
              <a:buChar char="•"/>
            </a:pPr>
            <a:r>
              <a:rPr lang="en-US" sz="2400" dirty="0">
                <a:solidFill>
                  <a:srgbClr val="083F59"/>
                </a:solidFill>
                <a:latin typeface="+mn-lt"/>
              </a:rPr>
              <a:t>"What challenges do you feel the community is facing right now?"</a:t>
            </a:r>
          </a:p>
          <a:p>
            <a:pPr marL="342900" indent="-342900" algn="l">
              <a:buFont typeface="Arial" panose="020B0604020202020204" pitchFamily="34" charset="0"/>
              <a:buChar char="•"/>
            </a:pPr>
            <a:r>
              <a:rPr lang="en-US" sz="2400" dirty="0">
                <a:solidFill>
                  <a:srgbClr val="083F59"/>
                </a:solidFill>
                <a:latin typeface="+mn-lt"/>
              </a:rPr>
              <a:t>"What local issues would you like to see addressed?"</a:t>
            </a:r>
          </a:p>
          <a:p>
            <a:pPr marL="342900" indent="-342900" algn="l">
              <a:buFont typeface="Arial" panose="020B0604020202020204" pitchFamily="34" charset="0"/>
              <a:buChar char="•"/>
            </a:pPr>
            <a:r>
              <a:rPr lang="en-US" sz="2400" dirty="0">
                <a:solidFill>
                  <a:srgbClr val="083F59"/>
                </a:solidFill>
                <a:latin typeface="+mn-lt"/>
              </a:rPr>
              <a:t>"What do you value most about this neighborhood?"</a:t>
            </a:r>
          </a:p>
          <a:p>
            <a:pPr marL="342900" indent="-342900" algn="l">
              <a:buFont typeface="Arial" panose="020B0604020202020204" pitchFamily="34" charset="0"/>
              <a:buChar char="•"/>
            </a:pPr>
            <a:r>
              <a:rPr lang="en-US" sz="2400" dirty="0">
                <a:solidFill>
                  <a:srgbClr val="083F59"/>
                </a:solidFill>
                <a:latin typeface="+mn-lt"/>
              </a:rPr>
              <a:t>"How could local businesses, including our company, contribute to the wellbeing of the community?"</a:t>
            </a:r>
          </a:p>
          <a:p>
            <a:pPr marL="342900" indent="-342900" algn="l">
              <a:buFont typeface="Wingdings" panose="05000000000000000000" pitchFamily="2" charset="2"/>
              <a:buChar char="q"/>
            </a:pPr>
            <a:endParaRPr lang="en-US" sz="2200" b="1" dirty="0">
              <a:solidFill>
                <a:srgbClr val="3F3F3F"/>
              </a:solidFill>
            </a:endParaRPr>
          </a:p>
        </p:txBody>
      </p:sp>
      <p:sp>
        <p:nvSpPr>
          <p:cNvPr id="12" name="Text Placeholder 3">
            <a:extLst>
              <a:ext uri="{FF2B5EF4-FFF2-40B4-BE49-F238E27FC236}">
                <a16:creationId xmlns:a16="http://schemas.microsoft.com/office/drawing/2014/main" id="{BFAF7F2A-1672-999A-B186-09924F922F5C}"/>
              </a:ext>
            </a:extLst>
          </p:cNvPr>
          <p:cNvSpPr>
            <a:spLocks noGrp="1"/>
          </p:cNvSpPr>
          <p:nvPr>
            <p:ph type="body" sz="quarter" idx="43"/>
          </p:nvPr>
        </p:nvSpPr>
        <p:spPr>
          <a:xfrm>
            <a:off x="345406" y="0"/>
            <a:ext cx="11170319" cy="752475"/>
          </a:xfrm>
          <a:solidFill>
            <a:srgbClr val="083F59"/>
          </a:solidFill>
        </p:spPr>
        <p:txBody>
          <a:bodyPr anchor="ctr">
            <a:normAutofit/>
          </a:bodyPr>
          <a:lstStyle/>
          <a:p>
            <a:r>
              <a:rPr lang="en-US" sz="2800" dirty="0"/>
              <a:t>Questions to Engage in Open Dialogue with Communities</a:t>
            </a:r>
            <a:endParaRPr lang="en-IE" sz="2800" dirty="0">
              <a:solidFill>
                <a:srgbClr val="B9FDFA"/>
              </a:solidFill>
            </a:endParaRPr>
          </a:p>
        </p:txBody>
      </p:sp>
    </p:spTree>
    <p:extLst>
      <p:ext uri="{BB962C8B-B14F-4D97-AF65-F5344CB8AC3E}">
        <p14:creationId xmlns:p14="http://schemas.microsoft.com/office/powerpoint/2010/main" val="411586763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91AEBC-4413-6B8D-C9D8-272466305F73}"/>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58504509-F9BB-A040-9252-46D788EF9F0B}"/>
              </a:ext>
            </a:extLst>
          </p:cNvPr>
          <p:cNvSpPr>
            <a:spLocks noGrp="1"/>
          </p:cNvSpPr>
          <p:nvPr>
            <p:ph type="body" sz="quarter" idx="13"/>
          </p:nvPr>
        </p:nvSpPr>
        <p:spPr>
          <a:xfrm>
            <a:off x="444876" y="561976"/>
            <a:ext cx="7175124" cy="5048250"/>
          </a:xfrm>
        </p:spPr>
        <p:txBody>
          <a:bodyPr>
            <a:normAutofit fontScale="70000" lnSpcReduction="20000"/>
          </a:bodyPr>
          <a:lstStyle/>
          <a:p>
            <a:pPr algn="l" fontAlgn="auto">
              <a:lnSpc>
                <a:spcPct val="120000"/>
              </a:lnSpc>
              <a:spcBef>
                <a:spcPts val="0"/>
              </a:spcBef>
            </a:pPr>
            <a:r>
              <a:rPr lang="en-US" sz="4400" b="1" i="0" dirty="0">
                <a:solidFill>
                  <a:srgbClr val="083F59"/>
                </a:solidFill>
                <a:effectLst/>
              </a:rPr>
              <a:t>Five People Known for Community and Belonging</a:t>
            </a:r>
          </a:p>
          <a:p>
            <a:pPr algn="l" fontAlgn="auto">
              <a:lnSpc>
                <a:spcPct val="120000"/>
              </a:lnSpc>
              <a:spcBef>
                <a:spcPts val="0"/>
              </a:spcBef>
            </a:pPr>
            <a:endParaRPr lang="en-US" sz="4400" b="1" i="0" dirty="0">
              <a:solidFill>
                <a:srgbClr val="083F59"/>
              </a:solidFill>
              <a:effectLst/>
            </a:endParaRPr>
          </a:p>
          <a:p>
            <a:pPr marL="514350" indent="-514350" algn="l" fontAlgn="auto">
              <a:lnSpc>
                <a:spcPct val="120000"/>
              </a:lnSpc>
              <a:spcBef>
                <a:spcPts val="0"/>
              </a:spcBef>
              <a:buFont typeface="+mj-lt"/>
              <a:buAutoNum type="arabicPeriod"/>
            </a:pPr>
            <a:r>
              <a:rPr lang="en-US" b="1" dirty="0">
                <a:solidFill>
                  <a:srgbClr val="083F59"/>
                </a:solidFill>
                <a:effectLst/>
              </a:rPr>
              <a:t>Mahatma Gandhi</a:t>
            </a:r>
            <a:r>
              <a:rPr lang="en-US" dirty="0">
                <a:solidFill>
                  <a:srgbClr val="083F59"/>
                </a:solidFill>
                <a:effectLst/>
              </a:rPr>
              <a:t> – For leading a peaceful revolution rooted in the power of community and collective action.</a:t>
            </a:r>
          </a:p>
          <a:p>
            <a:pPr marL="514350" indent="-514350" algn="l" fontAlgn="auto">
              <a:lnSpc>
                <a:spcPct val="120000"/>
              </a:lnSpc>
              <a:spcBef>
                <a:spcPts val="0"/>
              </a:spcBef>
              <a:buFont typeface="+mj-lt"/>
              <a:buAutoNum type="arabicPeriod"/>
            </a:pPr>
            <a:r>
              <a:rPr lang="en-US" b="1" dirty="0">
                <a:solidFill>
                  <a:srgbClr val="083F59"/>
                </a:solidFill>
                <a:effectLst/>
              </a:rPr>
              <a:t>Martin Luther King Jr.</a:t>
            </a:r>
            <a:r>
              <a:rPr lang="en-US" dirty="0">
                <a:solidFill>
                  <a:srgbClr val="083F59"/>
                </a:solidFill>
                <a:effectLst/>
              </a:rPr>
              <a:t> – For advocating for civil rights and unity through community-driven movements.</a:t>
            </a:r>
          </a:p>
          <a:p>
            <a:pPr marL="514350" indent="-514350" algn="l" fontAlgn="auto">
              <a:lnSpc>
                <a:spcPct val="120000"/>
              </a:lnSpc>
              <a:spcBef>
                <a:spcPts val="0"/>
              </a:spcBef>
              <a:buFont typeface="+mj-lt"/>
              <a:buAutoNum type="arabicPeriod"/>
            </a:pPr>
            <a:r>
              <a:rPr lang="en-US" b="1" dirty="0">
                <a:solidFill>
                  <a:srgbClr val="083F59"/>
                </a:solidFill>
                <a:effectLst/>
              </a:rPr>
              <a:t>Nelson Mandela</a:t>
            </a:r>
            <a:r>
              <a:rPr lang="en-US" dirty="0">
                <a:solidFill>
                  <a:srgbClr val="083F59"/>
                </a:solidFill>
                <a:effectLst/>
              </a:rPr>
              <a:t> – For uniting a divided nation through a shared vision of equality and belonging.</a:t>
            </a:r>
          </a:p>
          <a:p>
            <a:pPr marL="514350" indent="-514350" algn="l" fontAlgn="auto">
              <a:lnSpc>
                <a:spcPct val="120000"/>
              </a:lnSpc>
              <a:spcBef>
                <a:spcPts val="0"/>
              </a:spcBef>
              <a:buFont typeface="+mj-lt"/>
              <a:buAutoNum type="arabicPeriod"/>
            </a:pPr>
            <a:r>
              <a:rPr lang="en-US" b="1" dirty="0">
                <a:solidFill>
                  <a:srgbClr val="083F59"/>
                </a:solidFill>
                <a:effectLst/>
              </a:rPr>
              <a:t>Mother Teresa</a:t>
            </a:r>
            <a:r>
              <a:rPr lang="en-US" dirty="0">
                <a:solidFill>
                  <a:srgbClr val="083F59"/>
                </a:solidFill>
                <a:effectLst/>
              </a:rPr>
              <a:t> – For dedicating her life to building a compassionate global community through acts of service.</a:t>
            </a:r>
          </a:p>
          <a:p>
            <a:pPr marL="514350" indent="-514350" algn="l" fontAlgn="auto">
              <a:lnSpc>
                <a:spcPct val="120000"/>
              </a:lnSpc>
              <a:spcBef>
                <a:spcPts val="0"/>
              </a:spcBef>
              <a:buFont typeface="+mj-lt"/>
              <a:buAutoNum type="arabicPeriod"/>
            </a:pPr>
            <a:r>
              <a:rPr lang="en-US" b="1" dirty="0">
                <a:solidFill>
                  <a:srgbClr val="083F59"/>
                </a:solidFill>
                <a:effectLst/>
              </a:rPr>
              <a:t>Desmond Tutu</a:t>
            </a:r>
            <a:r>
              <a:rPr lang="en-US" dirty="0">
                <a:solidFill>
                  <a:srgbClr val="083F59"/>
                </a:solidFill>
                <a:effectLst/>
              </a:rPr>
              <a:t> – For promoting reconciliation and community healing in post-apartheid South Africa.</a:t>
            </a:r>
          </a:p>
          <a:p>
            <a:pPr>
              <a:lnSpc>
                <a:spcPct val="120000"/>
              </a:lnSpc>
              <a:spcBef>
                <a:spcPts val="0"/>
              </a:spcBef>
            </a:pPr>
            <a:endParaRPr lang="en-IE" dirty="0">
              <a:solidFill>
                <a:srgbClr val="083F59"/>
              </a:solidFill>
            </a:endParaRPr>
          </a:p>
        </p:txBody>
      </p:sp>
      <p:sp>
        <p:nvSpPr>
          <p:cNvPr id="7" name="TextBox 6">
            <a:extLst>
              <a:ext uri="{FF2B5EF4-FFF2-40B4-BE49-F238E27FC236}">
                <a16:creationId xmlns:a16="http://schemas.microsoft.com/office/drawing/2014/main" id="{C91C1376-C850-B72B-6D59-D002E9C3A286}"/>
              </a:ext>
            </a:extLst>
          </p:cNvPr>
          <p:cNvSpPr txBox="1"/>
          <p:nvPr/>
        </p:nvSpPr>
        <p:spPr>
          <a:xfrm>
            <a:off x="3581400" y="5646182"/>
            <a:ext cx="824072" cy="369332"/>
          </a:xfrm>
          <a:prstGeom prst="rect">
            <a:avLst/>
          </a:prstGeom>
          <a:noFill/>
        </p:spPr>
        <p:txBody>
          <a:bodyPr wrap="none" rtlCol="0">
            <a:spAutoFit/>
          </a:bodyPr>
          <a:lstStyle/>
          <a:p>
            <a:r>
              <a:rPr lang="en-IE" dirty="0">
                <a:solidFill>
                  <a:srgbClr val="083F59"/>
                </a:solidFill>
                <a:hlinkClick r:id="rId2">
                  <a:extLst>
                    <a:ext uri="{A12FA001-AC4F-418D-AE19-62706E023703}">
                      <ahyp:hlinkClr xmlns:ahyp="http://schemas.microsoft.com/office/drawing/2018/hyperlinkcolor" val="tx"/>
                    </a:ext>
                  </a:extLst>
                </a:hlinkClick>
              </a:rPr>
              <a:t>Source</a:t>
            </a:r>
            <a:endParaRPr lang="en-IE" dirty="0">
              <a:solidFill>
                <a:srgbClr val="083F59"/>
              </a:solidFill>
            </a:endParaRPr>
          </a:p>
        </p:txBody>
      </p:sp>
      <p:pic>
        <p:nvPicPr>
          <p:cNvPr id="3074" name="Picture 2" descr="Nelson Mandela (1918-2013) - Issuu">
            <a:extLst>
              <a:ext uri="{FF2B5EF4-FFF2-40B4-BE49-F238E27FC236}">
                <a16:creationId xmlns:a16="http://schemas.microsoft.com/office/drawing/2014/main" id="{86B5B90B-9108-99A5-9AEC-CEED8DC19C1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458076" y="162571"/>
            <a:ext cx="3089792" cy="3089792"/>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76" name="Picture 4" descr="Desmond Tutu - New World Encyclopedia">
            <a:extLst>
              <a:ext uri="{FF2B5EF4-FFF2-40B4-BE49-F238E27FC236}">
                <a16:creationId xmlns:a16="http://schemas.microsoft.com/office/drawing/2014/main" id="{77037879-59B9-CF69-82E3-A3EBB79A2F44}"/>
              </a:ext>
            </a:extLst>
          </p:cNvPr>
          <p:cNvPicPr>
            <a:picLocks noChangeAspect="1" noChangeArrowheads="1"/>
          </p:cNvPicPr>
          <p:nvPr/>
        </p:nvPicPr>
        <p:blipFill rotWithShape="1">
          <a:blip r:embed="rId4">
            <a:extLst>
              <a:ext uri="{28A0092B-C50C-407E-A947-70E740481C1C}">
                <a14:useLocalDpi xmlns:a14="http://schemas.microsoft.com/office/drawing/2010/main"/>
              </a:ext>
            </a:extLst>
          </a:blip>
          <a:srcRect t="2890" r="9667" b="17334"/>
          <a:stretch/>
        </p:blipFill>
        <p:spPr bwMode="auto">
          <a:xfrm>
            <a:off x="9461614" y="1423065"/>
            <a:ext cx="2581275" cy="3419475"/>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78" name="Picture 6" descr="Mother Teresa wins Nelson Mandela icon vote">
            <a:extLst>
              <a:ext uri="{FF2B5EF4-FFF2-40B4-BE49-F238E27FC236}">
                <a16:creationId xmlns:a16="http://schemas.microsoft.com/office/drawing/2014/main" id="{08531C9C-6BD2-8794-E0C8-0C041CD01D46}"/>
              </a:ext>
            </a:extLst>
          </p:cNvPr>
          <p:cNvPicPr>
            <a:picLocks noChangeAspect="1" noChangeArrowheads="1"/>
          </p:cNvPicPr>
          <p:nvPr/>
        </p:nvPicPr>
        <p:blipFill rotWithShape="1">
          <a:blip r:embed="rId5">
            <a:extLst>
              <a:ext uri="{28A0092B-C50C-407E-A947-70E740481C1C}">
                <a14:useLocalDpi xmlns:a14="http://schemas.microsoft.com/office/drawing/2010/main"/>
              </a:ext>
            </a:extLst>
          </a:blip>
          <a:srcRect l="22525"/>
          <a:stretch/>
        </p:blipFill>
        <p:spPr bwMode="auto">
          <a:xfrm>
            <a:off x="8416982" y="4442989"/>
            <a:ext cx="2981325" cy="2133600"/>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80" name="Picture 8" descr="The 38th Annual Martin Luther King Jr. College of Ministers &amp; Laity 2024  Program by Morehouse College - Issuu">
            <a:extLst>
              <a:ext uri="{FF2B5EF4-FFF2-40B4-BE49-F238E27FC236}">
                <a16:creationId xmlns:a16="http://schemas.microsoft.com/office/drawing/2014/main" id="{5FD9F222-E8B4-E9DF-0DDC-4C1A834F3230}"/>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7370705" y="2832765"/>
            <a:ext cx="2584565" cy="2247900"/>
          </a:xfrm>
          <a:prstGeom prst="flowChartConnector">
            <a:avLst/>
          </a:prstGeom>
          <a:noFill/>
          <a:extLst>
            <a:ext uri="{909E8E84-426E-40DD-AFC4-6F175D3DCCD1}">
              <a14:hiddenFill xmlns:a14="http://schemas.microsoft.com/office/drawing/2010/main">
                <a:solidFill>
                  <a:srgbClr val="FFFFFF"/>
                </a:solidFill>
              </a14:hiddenFill>
            </a:ext>
          </a:extLst>
        </p:spPr>
      </p:pic>
      <p:pic>
        <p:nvPicPr>
          <p:cNvPr id="3082" name="Picture 10" descr="Download Ai Generated, Mahatma Gandhi, Gandhi Jayanti. Royalty-Free Stock  Illustration Image - Pixabay">
            <a:extLst>
              <a:ext uri="{FF2B5EF4-FFF2-40B4-BE49-F238E27FC236}">
                <a16:creationId xmlns:a16="http://schemas.microsoft.com/office/drawing/2014/main" id="{6103371D-DC10-0026-72B0-0FED9773520E}"/>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0077450" y="287208"/>
            <a:ext cx="1803919" cy="1795463"/>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52401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74225-AFF0-6494-C1AE-D01499A25E98}"/>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DAB0D052-0827-4A55-E227-F65F34489DC9}"/>
              </a:ext>
            </a:extLst>
          </p:cNvPr>
          <p:cNvSpPr>
            <a:spLocks noGrp="1"/>
          </p:cNvSpPr>
          <p:nvPr>
            <p:ph type="body" sz="quarter" idx="18"/>
          </p:nvPr>
        </p:nvSpPr>
        <p:spPr>
          <a:xfrm>
            <a:off x="798381" y="1260457"/>
            <a:ext cx="11003094" cy="3849918"/>
          </a:xfrm>
        </p:spPr>
        <p:txBody>
          <a:bodyPr/>
          <a:lstStyle/>
          <a:p>
            <a:pPr marL="0" indent="0"/>
            <a:r>
              <a:rPr lang="en-US" sz="2200" b="1" dirty="0"/>
              <a:t>By the end of this module, participants will be able to:</a:t>
            </a:r>
          </a:p>
          <a:p>
            <a:pPr marL="457200" indent="-457200">
              <a:buFont typeface="+mj-lt"/>
              <a:buAutoNum type="arabicPeriod"/>
            </a:pPr>
            <a:r>
              <a:rPr lang="en-US" sz="2200" b="1" dirty="0"/>
              <a:t>Identify &amp; Understand Your Community –</a:t>
            </a:r>
            <a:r>
              <a:rPr lang="en-US" sz="2200" dirty="0"/>
              <a:t> </a:t>
            </a:r>
            <a:r>
              <a:rPr lang="en-US" sz="2200" dirty="0" err="1"/>
              <a:t>recognise</a:t>
            </a:r>
            <a:r>
              <a:rPr lang="en-US" sz="2200" dirty="0"/>
              <a:t> the diverse groups that make up your community and tailor engagement strategies to effectively serve and interact with them.</a:t>
            </a:r>
          </a:p>
          <a:p>
            <a:pPr marL="457200" indent="-457200">
              <a:buFont typeface="+mj-lt"/>
              <a:buAutoNum type="arabicPeriod"/>
            </a:pPr>
            <a:r>
              <a:rPr lang="en-US" sz="2200" b="1" dirty="0"/>
              <a:t>Analyze the Four Layers of Community Context </a:t>
            </a:r>
            <a:r>
              <a:rPr lang="en-US" sz="2200" dirty="0"/>
              <a:t>– Unfold the different layers of community dynamics and integrate them with your business values to create shared value.</a:t>
            </a:r>
          </a:p>
          <a:p>
            <a:pPr marL="457200" indent="-457200">
              <a:buFont typeface="Arial" panose="020B0604020202020204" pitchFamily="34" charset="0"/>
              <a:buChar char="•"/>
            </a:pPr>
            <a:r>
              <a:rPr lang="en-US" sz="2200" dirty="0"/>
              <a:t>Residents, Culture, and History</a:t>
            </a:r>
          </a:p>
          <a:p>
            <a:pPr marL="457200" indent="-457200">
              <a:buFont typeface="Arial" panose="020B0604020202020204" pitchFamily="34" charset="0"/>
              <a:buChar char="•"/>
            </a:pPr>
            <a:r>
              <a:rPr lang="en-US" sz="2200" dirty="0"/>
              <a:t>Business, Government, and Nonprofit Sectors &amp; Coalitions</a:t>
            </a:r>
          </a:p>
          <a:p>
            <a:pPr marL="457200" indent="-457200">
              <a:buFont typeface="Arial" panose="020B0604020202020204" pitchFamily="34" charset="0"/>
              <a:buChar char="•"/>
            </a:pPr>
            <a:r>
              <a:rPr lang="en-US" sz="2200" dirty="0"/>
              <a:t>Programs, Policies, Plans, and Systems</a:t>
            </a:r>
          </a:p>
          <a:p>
            <a:pPr marL="457200" indent="-457200">
              <a:buFont typeface="Arial" panose="020B0604020202020204" pitchFamily="34" charset="0"/>
              <a:buChar char="•"/>
            </a:pPr>
            <a:r>
              <a:rPr lang="en-US" sz="2200" dirty="0"/>
              <a:t>Resources, Environments, and Location</a:t>
            </a:r>
          </a:p>
          <a:p>
            <a:pPr marL="457200" indent="-457200">
              <a:buFont typeface="+mj-lt"/>
              <a:buAutoNum type="arabicPeriod" startAt="3"/>
            </a:pPr>
            <a:r>
              <a:rPr lang="en-US" sz="2200" b="1" dirty="0"/>
              <a:t>Apply Strategies to Build Trust &amp; Connection </a:t>
            </a:r>
            <a:r>
              <a:rPr lang="en-US" sz="2200" dirty="0"/>
              <a:t>– Implement key strategies for creating meaningful relationships, such as creating an inclusive space, adapting to community needs, promoting participation, and strengthening community pride.</a:t>
            </a:r>
            <a:endParaRPr lang="en-IE" sz="2200" dirty="0"/>
          </a:p>
        </p:txBody>
      </p:sp>
      <p:sp>
        <p:nvSpPr>
          <p:cNvPr id="14" name="Text Placeholder 13">
            <a:extLst>
              <a:ext uri="{FF2B5EF4-FFF2-40B4-BE49-F238E27FC236}">
                <a16:creationId xmlns:a16="http://schemas.microsoft.com/office/drawing/2014/main" id="{2F4C5833-A829-CBB5-4C72-AA93BD73503E}"/>
              </a:ext>
            </a:extLst>
          </p:cNvPr>
          <p:cNvSpPr>
            <a:spLocks noGrp="1"/>
          </p:cNvSpPr>
          <p:nvPr>
            <p:ph type="body" sz="quarter" idx="16"/>
          </p:nvPr>
        </p:nvSpPr>
        <p:spPr>
          <a:xfrm>
            <a:off x="798381" y="542528"/>
            <a:ext cx="10595237" cy="803654"/>
          </a:xfrm>
        </p:spPr>
        <p:txBody>
          <a:bodyPr/>
          <a:lstStyle/>
          <a:p>
            <a:r>
              <a:rPr lang="en-IE" sz="3200" dirty="0"/>
              <a:t>Learning Objectives</a:t>
            </a:r>
          </a:p>
        </p:txBody>
      </p:sp>
    </p:spTree>
    <p:extLst>
      <p:ext uri="{BB962C8B-B14F-4D97-AF65-F5344CB8AC3E}">
        <p14:creationId xmlns:p14="http://schemas.microsoft.com/office/powerpoint/2010/main" val="1485024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BDF347-F9F1-23F1-209E-BFA1A8ECDB36}"/>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139A4090-9A1F-0AAC-5B97-667923AA3B2C}"/>
              </a:ext>
            </a:extLst>
          </p:cNvPr>
          <p:cNvSpPr>
            <a:spLocks noGrp="1"/>
          </p:cNvSpPr>
          <p:nvPr>
            <p:ph type="body" sz="quarter" idx="18"/>
          </p:nvPr>
        </p:nvSpPr>
        <p:spPr>
          <a:xfrm>
            <a:off x="594451" y="1165207"/>
            <a:ext cx="11264173" cy="3849918"/>
          </a:xfrm>
        </p:spPr>
        <p:txBody>
          <a:bodyPr/>
          <a:lstStyle/>
          <a:p>
            <a:pPr marL="0" indent="0"/>
            <a:r>
              <a:rPr lang="en-US" sz="2200" b="1" dirty="0"/>
              <a:t>What You Have Learned at the end of this module.</a:t>
            </a:r>
          </a:p>
          <a:p>
            <a:pPr marL="457200" indent="-457200">
              <a:buFont typeface="+mj-lt"/>
              <a:buAutoNum type="arabicPeriod"/>
            </a:pPr>
            <a:r>
              <a:rPr lang="en-US" sz="2200" b="1" dirty="0"/>
              <a:t>Clear Understanding of Who Makes Up My Community </a:t>
            </a:r>
            <a:r>
              <a:rPr lang="en-US" sz="2200" dirty="0"/>
              <a:t>– I can now identify the different groups that make up my community and understand how to engage with them effectively.</a:t>
            </a:r>
          </a:p>
          <a:p>
            <a:pPr marL="457200" indent="-457200">
              <a:buFont typeface="+mj-lt"/>
              <a:buAutoNum type="arabicPeriod"/>
            </a:pPr>
            <a:r>
              <a:rPr lang="en-US" sz="2200" b="1" dirty="0"/>
              <a:t>Ability to Analyze Community Context </a:t>
            </a:r>
            <a:r>
              <a:rPr lang="en-US" sz="2200" dirty="0"/>
              <a:t>– I can </a:t>
            </a:r>
            <a:r>
              <a:rPr lang="en-US" sz="2200" dirty="0" err="1"/>
              <a:t>recognise</a:t>
            </a:r>
            <a:r>
              <a:rPr lang="en-US" sz="2200" dirty="0"/>
              <a:t> the four layers of community context (residents, sectors, policies, and resources) and integrate them with my business values.</a:t>
            </a:r>
          </a:p>
          <a:p>
            <a:pPr marL="457200" indent="-457200">
              <a:buFont typeface="+mj-lt"/>
              <a:buAutoNum type="arabicPeriod"/>
            </a:pPr>
            <a:r>
              <a:rPr lang="en-US" sz="2200" b="1" dirty="0"/>
              <a:t>Recognition of Trust-Building Strategies </a:t>
            </a:r>
            <a:r>
              <a:rPr lang="en-US" sz="2200" dirty="0"/>
              <a:t>– I understand key strategies that build trust, such as creating an inclusive space, adapting to community needs, and encouraging active participation.</a:t>
            </a:r>
          </a:p>
          <a:p>
            <a:pPr marL="457200" indent="-457200">
              <a:buFont typeface="+mj-lt"/>
              <a:buAutoNum type="arabicPeriod"/>
            </a:pPr>
            <a:r>
              <a:rPr lang="en-US" sz="2200" b="1" dirty="0"/>
              <a:t>Awareness of the Impact of Community Engagement </a:t>
            </a:r>
            <a:r>
              <a:rPr lang="en-US" sz="2200" dirty="0"/>
              <a:t>– I can explain how meaningful engagement strengthens social connections, supports local economies, and promotes long-term collaboration.</a:t>
            </a:r>
          </a:p>
          <a:p>
            <a:pPr marL="457200" indent="-457200">
              <a:buFont typeface="+mj-lt"/>
              <a:buAutoNum type="arabicPeriod"/>
            </a:pPr>
            <a:r>
              <a:rPr lang="en-US" sz="2200" b="1" dirty="0"/>
              <a:t>Application of Inclusive Engagement Practices </a:t>
            </a:r>
            <a:r>
              <a:rPr lang="en-US" sz="2200" dirty="0"/>
              <a:t>– I can implement effective engagement techniques that promote shared value, respect diverse perspectives, and enhance community well-being.</a:t>
            </a:r>
            <a:endParaRPr lang="en-IE" sz="2200" dirty="0"/>
          </a:p>
        </p:txBody>
      </p:sp>
      <p:sp>
        <p:nvSpPr>
          <p:cNvPr id="14" name="Text Placeholder 13">
            <a:extLst>
              <a:ext uri="{FF2B5EF4-FFF2-40B4-BE49-F238E27FC236}">
                <a16:creationId xmlns:a16="http://schemas.microsoft.com/office/drawing/2014/main" id="{0D48732D-E1B1-81B0-D3E7-99D85D30A80F}"/>
              </a:ext>
            </a:extLst>
          </p:cNvPr>
          <p:cNvSpPr>
            <a:spLocks noGrp="1"/>
          </p:cNvSpPr>
          <p:nvPr>
            <p:ph type="body" sz="quarter" idx="16"/>
          </p:nvPr>
        </p:nvSpPr>
        <p:spPr>
          <a:xfrm>
            <a:off x="798381" y="542528"/>
            <a:ext cx="10595237" cy="803654"/>
          </a:xfrm>
        </p:spPr>
        <p:txBody>
          <a:bodyPr/>
          <a:lstStyle/>
          <a:p>
            <a:r>
              <a:rPr lang="en-IE" sz="3200" dirty="0"/>
              <a:t>Learning Outcomes</a:t>
            </a:r>
          </a:p>
        </p:txBody>
      </p:sp>
    </p:spTree>
    <p:extLst>
      <p:ext uri="{BB962C8B-B14F-4D97-AF65-F5344CB8AC3E}">
        <p14:creationId xmlns:p14="http://schemas.microsoft.com/office/powerpoint/2010/main" val="15406587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7BE1AD-498B-F980-E583-E7EC95942CE6}"/>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8DC7B2F7-8692-E2FE-76F3-DB42947F0E80}"/>
              </a:ext>
            </a:extLst>
          </p:cNvPr>
          <p:cNvSpPr>
            <a:spLocks noGrp="1"/>
          </p:cNvSpPr>
          <p:nvPr>
            <p:ph type="body" sz="quarter" idx="19"/>
          </p:nvPr>
        </p:nvSpPr>
        <p:spPr>
          <a:xfrm>
            <a:off x="969827" y="3200781"/>
            <a:ext cx="3620101" cy="1357756"/>
          </a:xfrm>
        </p:spPr>
        <p:txBody>
          <a:bodyPr>
            <a:normAutofit/>
          </a:bodyPr>
          <a:lstStyle/>
          <a:p>
            <a:r>
              <a:rPr lang="en-US" sz="3900" b="1" dirty="0"/>
              <a:t>Module 6 Part 2</a:t>
            </a:r>
          </a:p>
        </p:txBody>
      </p:sp>
      <p:sp>
        <p:nvSpPr>
          <p:cNvPr id="20" name="Text Placeholder 19">
            <a:extLst>
              <a:ext uri="{FF2B5EF4-FFF2-40B4-BE49-F238E27FC236}">
                <a16:creationId xmlns:a16="http://schemas.microsoft.com/office/drawing/2014/main" id="{51A83590-A021-648C-94D5-8E706F550CCD}"/>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6ED9B735-7E55-AF83-8856-316A9DC30B9D}"/>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73805019-11C6-08DC-B037-17C8B0C28791}"/>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238722C5-74D2-3E99-08EA-5C47C2EE4ECD}"/>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3D57FFD9-1CA0-B462-3342-4B99822DABD8}"/>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BA39EE34-4D73-7951-5A36-7AAB96CA9800}"/>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1DC7B81D-D47E-EFBD-D3E9-058A135B400C}"/>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D1AB3527-8B4B-E242-0C02-5DB5417FA9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38B83344-397F-5F41-E1DF-FA860411FAA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D850B945-74AC-5CEE-90A4-035FE98C48ED}"/>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3C71D3E8-93B4-603D-1E61-4EF6DB97705F}"/>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B565794-2AEF-3D44-08E7-6144CFC20621}"/>
              </a:ext>
            </a:extLst>
          </p:cNvPr>
          <p:cNvSpPr txBox="1"/>
          <p:nvPr/>
        </p:nvSpPr>
        <p:spPr>
          <a:xfrm>
            <a:off x="4978690" y="2780706"/>
            <a:ext cx="6096000" cy="2062103"/>
          </a:xfrm>
          <a:prstGeom prst="rect">
            <a:avLst/>
          </a:prstGeom>
          <a:noFill/>
        </p:spPr>
        <p:txBody>
          <a:bodyPr wrap="square">
            <a:spAutoFit/>
          </a:bodyPr>
          <a:lstStyle/>
          <a:p>
            <a:pPr>
              <a:lnSpc>
                <a:spcPct val="100000"/>
              </a:lnSpc>
              <a:spcAft>
                <a:spcPts val="1200"/>
              </a:spcAft>
            </a:pPr>
            <a:r>
              <a:rPr lang="en-US" sz="3200" b="1" kern="100" dirty="0">
                <a:solidFill>
                  <a:srgbClr val="FFFFFF"/>
                </a:solidFill>
                <a:latin typeface="+mn-lt"/>
                <a:cs typeface="Times New Roman" panose="02020603050405020304" pitchFamily="18" charset="0"/>
              </a:rPr>
              <a:t>Now Complete Module 6 Part 3: </a:t>
            </a:r>
            <a:r>
              <a:rPr lang="en-US" sz="3200" kern="100" dirty="0">
                <a:solidFill>
                  <a:srgbClr val="FFFFFF"/>
                </a:solidFill>
                <a:cs typeface="Times New Roman" panose="02020603050405020304" pitchFamily="18" charset="0"/>
              </a:rPr>
              <a:t>Ensuring</a:t>
            </a:r>
            <a:r>
              <a:rPr lang="en-US" sz="3200" b="0" kern="100" dirty="0">
                <a:solidFill>
                  <a:srgbClr val="FFFFFF"/>
                </a:solidFill>
                <a:latin typeface="+mn-lt"/>
                <a:cs typeface="Times New Roman" panose="02020603050405020304" pitchFamily="18" charset="0"/>
              </a:rPr>
              <a:t> Inclusive Engagement through Shared Value and Community Empowerment.</a:t>
            </a:r>
          </a:p>
        </p:txBody>
      </p:sp>
    </p:spTree>
    <p:extLst>
      <p:ext uri="{BB962C8B-B14F-4D97-AF65-F5344CB8AC3E}">
        <p14:creationId xmlns:p14="http://schemas.microsoft.com/office/powerpoint/2010/main" val="294131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ABAA2E3F-4F9F-F3B7-79FC-5D87C0352470}"/>
              </a:ext>
            </a:extLst>
          </p:cNvPr>
          <p:cNvSpPr>
            <a:spLocks noGrp="1"/>
          </p:cNvSpPr>
          <p:nvPr>
            <p:ph type="body" sz="quarter" idx="13"/>
          </p:nvPr>
        </p:nvSpPr>
        <p:spPr>
          <a:xfrm>
            <a:off x="5673785" y="955369"/>
            <a:ext cx="5735581" cy="1923831"/>
          </a:xfrm>
        </p:spPr>
        <p:txBody>
          <a:bodyPr>
            <a:normAutofit/>
          </a:bodyPr>
          <a:lstStyle/>
          <a:p>
            <a:r>
              <a:rPr lang="en-US" sz="4400" b="1" dirty="0"/>
              <a:t>Identify &amp; Understand Your Community</a:t>
            </a:r>
          </a:p>
          <a:p>
            <a:endParaRPr lang="en-IE" dirty="0"/>
          </a:p>
        </p:txBody>
      </p:sp>
      <p:sp>
        <p:nvSpPr>
          <p:cNvPr id="5" name="Text Placeholder 4">
            <a:extLst>
              <a:ext uri="{FF2B5EF4-FFF2-40B4-BE49-F238E27FC236}">
                <a16:creationId xmlns:a16="http://schemas.microsoft.com/office/drawing/2014/main" id="{2085E2D6-0714-03F3-6585-B5451FEDCF1C}"/>
              </a:ext>
            </a:extLst>
          </p:cNvPr>
          <p:cNvSpPr>
            <a:spLocks noGrp="1"/>
          </p:cNvSpPr>
          <p:nvPr>
            <p:ph type="body" sz="quarter" idx="43"/>
          </p:nvPr>
        </p:nvSpPr>
        <p:spPr>
          <a:xfrm>
            <a:off x="6013991" y="2455891"/>
            <a:ext cx="5055171" cy="1343244"/>
          </a:xfrm>
        </p:spPr>
        <p:txBody>
          <a:bodyPr>
            <a:normAutofit/>
          </a:bodyPr>
          <a:lstStyle/>
          <a:p>
            <a:r>
              <a:rPr lang="en-IE" sz="3400" dirty="0"/>
              <a:t>SME Inclusive Community Engagement</a:t>
            </a:r>
          </a:p>
        </p:txBody>
      </p:sp>
      <p:pic>
        <p:nvPicPr>
          <p:cNvPr id="8" name="Picture Placeholder 7" descr="A group of people jumping in the air&#10;&#10;AI-generated content may be incorrect.">
            <a:extLst>
              <a:ext uri="{FF2B5EF4-FFF2-40B4-BE49-F238E27FC236}">
                <a16:creationId xmlns:a16="http://schemas.microsoft.com/office/drawing/2014/main" id="{3D9D449B-7109-E07A-FC8A-BA94133355C9}"/>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1433" t="17385" r="25447"/>
          <a:stretch/>
        </p:blipFill>
        <p:spPr>
          <a:xfrm>
            <a:off x="1000125" y="1181100"/>
            <a:ext cx="4048689" cy="4197724"/>
          </a:xfrm>
        </p:spPr>
      </p:pic>
      <p:sp>
        <p:nvSpPr>
          <p:cNvPr id="3" name="TextBox 2">
            <a:extLst>
              <a:ext uri="{FF2B5EF4-FFF2-40B4-BE49-F238E27FC236}">
                <a16:creationId xmlns:a16="http://schemas.microsoft.com/office/drawing/2014/main" id="{3A5882DC-35CB-EDF3-D077-C1AD43908350}"/>
              </a:ext>
            </a:extLst>
          </p:cNvPr>
          <p:cNvSpPr txBox="1"/>
          <p:nvPr/>
        </p:nvSpPr>
        <p:spPr>
          <a:xfrm>
            <a:off x="5136776" y="4009056"/>
            <a:ext cx="6809603" cy="2462213"/>
          </a:xfrm>
          <a:prstGeom prst="rect">
            <a:avLst/>
          </a:prstGeom>
          <a:noFill/>
        </p:spPr>
        <p:txBody>
          <a:bodyPr wrap="square">
            <a:spAutoFit/>
          </a:bodyPr>
          <a:lstStyle/>
          <a:p>
            <a:pPr algn="ctr"/>
            <a:r>
              <a:rPr lang="en-US" sz="2200" dirty="0">
                <a:solidFill>
                  <a:srgbClr val="083F59"/>
                </a:solidFill>
              </a:rPr>
              <a:t>SMEs need to understand their community and stakeholders first in inclusive community engagement because it ensures their efforts are relevant, meaningful, and effective. By identifying who they serve, their diverse needs, and the challenges they face, SMEs can tailor their engagement strategies to enable effective, efficient programs, trust, inclusivity, and create mutual benefit.</a:t>
            </a:r>
            <a:endParaRPr lang="en-IE" sz="2200" dirty="0">
              <a:solidFill>
                <a:srgbClr val="083F59"/>
              </a:solidFill>
            </a:endParaRPr>
          </a:p>
        </p:txBody>
      </p:sp>
    </p:spTree>
    <p:extLst>
      <p:ext uri="{BB962C8B-B14F-4D97-AF65-F5344CB8AC3E}">
        <p14:creationId xmlns:p14="http://schemas.microsoft.com/office/powerpoint/2010/main" val="72832860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5F9A4B-465A-F6B3-15FC-08C05104F082}"/>
            </a:ext>
          </a:extLst>
        </p:cNvPr>
        <p:cNvGrpSpPr/>
        <p:nvPr/>
      </p:nvGrpSpPr>
      <p:grpSpPr>
        <a:xfrm>
          <a:off x="0" y="0"/>
          <a:ext cx="0" cy="0"/>
          <a:chOff x="0" y="0"/>
          <a:chExt cx="0" cy="0"/>
        </a:xfrm>
      </p:grpSpPr>
      <p:sp>
        <p:nvSpPr>
          <p:cNvPr id="6" name="Text Placeholder 1">
            <a:extLst>
              <a:ext uri="{FF2B5EF4-FFF2-40B4-BE49-F238E27FC236}">
                <a16:creationId xmlns:a16="http://schemas.microsoft.com/office/drawing/2014/main" id="{C9F32AC7-06D8-5932-FDDE-022292121DCB}"/>
              </a:ext>
            </a:extLst>
          </p:cNvPr>
          <p:cNvSpPr>
            <a:spLocks noGrp="1"/>
          </p:cNvSpPr>
          <p:nvPr>
            <p:ph type="body" sz="quarter" idx="18"/>
          </p:nvPr>
        </p:nvSpPr>
        <p:spPr>
          <a:xfrm>
            <a:off x="2057399" y="1056113"/>
            <a:ext cx="9455857" cy="3849918"/>
          </a:xfrm>
        </p:spPr>
        <p:txBody>
          <a:bodyPr/>
          <a:lstStyle/>
          <a:p>
            <a:pPr marL="0" indent="0">
              <a:lnSpc>
                <a:spcPct val="100000"/>
              </a:lnSpc>
              <a:spcBef>
                <a:spcPts val="600"/>
              </a:spcBef>
              <a:spcAft>
                <a:spcPts val="600"/>
              </a:spcAft>
              <a:buClr>
                <a:srgbClr val="01A54E"/>
              </a:buClr>
            </a:pPr>
            <a:r>
              <a:rPr lang="en-US" dirty="0"/>
              <a:t>SMEs need to understand their community and stakeholders first in inclusive community engagement because it ensures their efforts are relevant, meaningful, and effective. </a:t>
            </a:r>
          </a:p>
          <a:p>
            <a:pPr marL="0" indent="0">
              <a:lnSpc>
                <a:spcPct val="100000"/>
              </a:lnSpc>
              <a:spcBef>
                <a:spcPts val="600"/>
              </a:spcBef>
              <a:spcAft>
                <a:spcPts val="600"/>
              </a:spcAft>
              <a:buClr>
                <a:srgbClr val="01A54E"/>
              </a:buClr>
            </a:pPr>
            <a:r>
              <a:rPr lang="en-US" sz="2400" dirty="0">
                <a:solidFill>
                  <a:srgbClr val="083F59"/>
                </a:solidFill>
              </a:rPr>
              <a:t>By identifying who they serve, their diverse needs, and the challenges they face, SMEs can tailor their engagement strategies to enable effective, efficient programs, trust, inclusivity, and create mutual benefit.</a:t>
            </a:r>
          </a:p>
          <a:p>
            <a:pPr marL="0" indent="0">
              <a:lnSpc>
                <a:spcPct val="100000"/>
              </a:lnSpc>
              <a:spcBef>
                <a:spcPts val="600"/>
              </a:spcBef>
              <a:spcAft>
                <a:spcPts val="600"/>
              </a:spcAft>
              <a:buClr>
                <a:srgbClr val="01A54E"/>
              </a:buClr>
            </a:pPr>
            <a:r>
              <a:rPr lang="en-US" dirty="0" err="1"/>
              <a:t>Recognising</a:t>
            </a:r>
            <a:r>
              <a:rPr lang="en-US" dirty="0"/>
              <a:t> your community and key stakeholders—such as customers, local companies, community supports, policymakers, and </a:t>
            </a:r>
            <a:r>
              <a:rPr lang="en-US" dirty="0" err="1"/>
              <a:t>marginalised</a:t>
            </a:r>
            <a:r>
              <a:rPr lang="en-US" dirty="0"/>
              <a:t> groups—helps businesses build authentic relationships, align their initiatives with community priorities, and create long-term positive impact. Without this understanding, engagement efforts risk being superficial, disconnected, or even harmful to the very people they aim to support.</a:t>
            </a:r>
            <a:endParaRPr lang="en-US" b="1" dirty="0"/>
          </a:p>
          <a:p>
            <a:pPr marL="457200" indent="-457200">
              <a:lnSpc>
                <a:spcPct val="100000"/>
              </a:lnSpc>
              <a:spcBef>
                <a:spcPts val="600"/>
              </a:spcBef>
              <a:spcAft>
                <a:spcPts val="600"/>
              </a:spcAft>
              <a:buClr>
                <a:srgbClr val="01A54E"/>
              </a:buClr>
              <a:buFont typeface="+mj-lt"/>
              <a:buAutoNum type="arabicPeriod" startAt="2"/>
            </a:pPr>
            <a:endParaRPr lang="en-US" dirty="0"/>
          </a:p>
          <a:p>
            <a:pPr marL="0" indent="0">
              <a:spcBef>
                <a:spcPts val="600"/>
              </a:spcBef>
              <a:spcAft>
                <a:spcPts val="600"/>
              </a:spcAft>
            </a:pPr>
            <a:endParaRPr lang="en-IE" dirty="0"/>
          </a:p>
        </p:txBody>
      </p:sp>
      <p:grpSp>
        <p:nvGrpSpPr>
          <p:cNvPr id="7" name="Graphic 4">
            <a:extLst>
              <a:ext uri="{FF2B5EF4-FFF2-40B4-BE49-F238E27FC236}">
                <a16:creationId xmlns:a16="http://schemas.microsoft.com/office/drawing/2014/main" id="{17F80ECF-D9C7-A525-1D63-B5C1DC14AD04}"/>
              </a:ext>
            </a:extLst>
          </p:cNvPr>
          <p:cNvGrpSpPr/>
          <p:nvPr/>
        </p:nvGrpSpPr>
        <p:grpSpPr>
          <a:xfrm>
            <a:off x="8562213" y="10397"/>
            <a:ext cx="2052370" cy="997949"/>
            <a:chOff x="5818708" y="5212681"/>
            <a:chExt cx="2052370" cy="997949"/>
          </a:xfrm>
        </p:grpSpPr>
        <p:sp>
          <p:nvSpPr>
            <p:cNvPr id="8" name="Freeform 785">
              <a:extLst>
                <a:ext uri="{FF2B5EF4-FFF2-40B4-BE49-F238E27FC236}">
                  <a16:creationId xmlns:a16="http://schemas.microsoft.com/office/drawing/2014/main" id="{1E844D60-6412-87E6-CCD8-1309108D058D}"/>
                </a:ext>
              </a:extLst>
            </p:cNvPr>
            <p:cNvSpPr/>
            <p:nvPr/>
          </p:nvSpPr>
          <p:spPr>
            <a:xfrm>
              <a:off x="6413982" y="6043498"/>
              <a:ext cx="25603" cy="10744"/>
            </a:xfrm>
            <a:custGeom>
              <a:avLst/>
              <a:gdLst>
                <a:gd name="connsiteX0" fmla="*/ 25603 w 25603"/>
                <a:gd name="connsiteY0" fmla="*/ 0 h 10744"/>
                <a:gd name="connsiteX1" fmla="*/ 0 w 25603"/>
                <a:gd name="connsiteY1" fmla="*/ 10744 h 10744"/>
                <a:gd name="connsiteX2" fmla="*/ 25603 w 25603"/>
                <a:gd name="connsiteY2" fmla="*/ 0 h 10744"/>
              </a:gdLst>
              <a:ahLst/>
              <a:cxnLst>
                <a:cxn ang="0">
                  <a:pos x="connsiteX0" y="connsiteY0"/>
                </a:cxn>
                <a:cxn ang="0">
                  <a:pos x="connsiteX1" y="connsiteY1"/>
                </a:cxn>
                <a:cxn ang="0">
                  <a:pos x="connsiteX2" y="connsiteY2"/>
                </a:cxn>
              </a:cxnLst>
              <a:rect l="l" t="t" r="r" b="b"/>
              <a:pathLst>
                <a:path w="25603" h="10744">
                  <a:moveTo>
                    <a:pt x="25603" y="0"/>
                  </a:moveTo>
                  <a:cubicBezTo>
                    <a:pt x="16916" y="3429"/>
                    <a:pt x="8458" y="7087"/>
                    <a:pt x="0" y="10744"/>
                  </a:cubicBezTo>
                  <a:cubicBezTo>
                    <a:pt x="8458" y="6858"/>
                    <a:pt x="16916" y="3429"/>
                    <a:pt x="25603" y="0"/>
                  </a:cubicBezTo>
                  <a:close/>
                </a:path>
              </a:pathLst>
            </a:custGeom>
            <a:solidFill>
              <a:srgbClr val="FFFFFF"/>
            </a:solidFill>
            <a:ln w="2286" cap="flat">
              <a:noFill/>
              <a:prstDash val="solid"/>
              <a:miter/>
            </a:ln>
          </p:spPr>
          <p:txBody>
            <a:bodyPr rtlCol="0" anchor="ctr"/>
            <a:lstStyle/>
            <a:p>
              <a:endParaRPr lang="en-US"/>
            </a:p>
          </p:txBody>
        </p:sp>
        <p:sp>
          <p:nvSpPr>
            <p:cNvPr id="9" name="Freeform 786">
              <a:extLst>
                <a:ext uri="{FF2B5EF4-FFF2-40B4-BE49-F238E27FC236}">
                  <a16:creationId xmlns:a16="http://schemas.microsoft.com/office/drawing/2014/main" id="{75D1B449-C7C5-240B-2EE2-5CF4167C7A54}"/>
                </a:ext>
              </a:extLst>
            </p:cNvPr>
            <p:cNvSpPr/>
            <p:nvPr/>
          </p:nvSpPr>
          <p:spPr>
            <a:xfrm>
              <a:off x="5994273" y="5792038"/>
              <a:ext cx="515264" cy="298560"/>
            </a:xfrm>
            <a:custGeom>
              <a:avLst/>
              <a:gdLst>
                <a:gd name="connsiteX0" fmla="*/ 10744 w 515264"/>
                <a:gd name="connsiteY0" fmla="*/ 294894 h 298560"/>
                <a:gd name="connsiteX1" fmla="*/ 91211 w 515264"/>
                <a:gd name="connsiteY1" fmla="*/ 294208 h 298560"/>
                <a:gd name="connsiteX2" fmla="*/ 181737 w 515264"/>
                <a:gd name="connsiteY2" fmla="*/ 269520 h 298560"/>
                <a:gd name="connsiteX3" fmla="*/ 492176 w 515264"/>
                <a:gd name="connsiteY3" fmla="*/ 147219 h 298560"/>
                <a:gd name="connsiteX4" fmla="*/ 515264 w 515264"/>
                <a:gd name="connsiteY4" fmla="*/ 136246 h 298560"/>
                <a:gd name="connsiteX5" fmla="*/ 515264 w 515264"/>
                <a:gd name="connsiteY5" fmla="*/ 136246 h 298560"/>
                <a:gd name="connsiteX6" fmla="*/ 464058 w 515264"/>
                <a:gd name="connsiteY6" fmla="*/ 0 h 298560"/>
                <a:gd name="connsiteX7" fmla="*/ 441655 w 515264"/>
                <a:gd name="connsiteY7" fmla="*/ 21489 h 298560"/>
                <a:gd name="connsiteX8" fmla="*/ 326669 w 515264"/>
                <a:gd name="connsiteY8" fmla="*/ 104013 h 298560"/>
                <a:gd name="connsiteX9" fmla="*/ 34976 w 515264"/>
                <a:gd name="connsiteY9" fmla="*/ 243688 h 298560"/>
                <a:gd name="connsiteX10" fmla="*/ 0 w 515264"/>
                <a:gd name="connsiteY10" fmla="*/ 295809 h 298560"/>
                <a:gd name="connsiteX11" fmla="*/ 229 w 515264"/>
                <a:gd name="connsiteY11" fmla="*/ 292380 h 298560"/>
                <a:gd name="connsiteX12" fmla="*/ 10744 w 515264"/>
                <a:gd name="connsiteY12" fmla="*/ 294894 h 298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5264" h="298560">
                  <a:moveTo>
                    <a:pt x="10744" y="294894"/>
                  </a:moveTo>
                  <a:cubicBezTo>
                    <a:pt x="39319" y="300838"/>
                    <a:pt x="62636" y="298780"/>
                    <a:pt x="91211" y="294208"/>
                  </a:cubicBezTo>
                  <a:cubicBezTo>
                    <a:pt x="121844" y="289179"/>
                    <a:pt x="152019" y="278435"/>
                    <a:pt x="181737" y="269520"/>
                  </a:cubicBezTo>
                  <a:cubicBezTo>
                    <a:pt x="219685" y="258090"/>
                    <a:pt x="463829" y="160477"/>
                    <a:pt x="492176" y="147219"/>
                  </a:cubicBezTo>
                  <a:cubicBezTo>
                    <a:pt x="499948" y="143561"/>
                    <a:pt x="507492" y="139903"/>
                    <a:pt x="515264" y="136246"/>
                  </a:cubicBezTo>
                  <a:cubicBezTo>
                    <a:pt x="515264" y="136246"/>
                    <a:pt x="515264" y="136246"/>
                    <a:pt x="515264" y="136246"/>
                  </a:cubicBezTo>
                  <a:cubicBezTo>
                    <a:pt x="492633" y="93726"/>
                    <a:pt x="473431" y="49606"/>
                    <a:pt x="464058" y="0"/>
                  </a:cubicBezTo>
                  <a:cubicBezTo>
                    <a:pt x="451714" y="7087"/>
                    <a:pt x="445999" y="13945"/>
                    <a:pt x="441655" y="21489"/>
                  </a:cubicBezTo>
                  <a:cubicBezTo>
                    <a:pt x="415138" y="65837"/>
                    <a:pt x="371246" y="85268"/>
                    <a:pt x="326669" y="104013"/>
                  </a:cubicBezTo>
                  <a:cubicBezTo>
                    <a:pt x="310439" y="110871"/>
                    <a:pt x="82067" y="221971"/>
                    <a:pt x="34976" y="243688"/>
                  </a:cubicBezTo>
                  <a:cubicBezTo>
                    <a:pt x="10973" y="254889"/>
                    <a:pt x="1600" y="273177"/>
                    <a:pt x="0" y="295809"/>
                  </a:cubicBezTo>
                  <a:cubicBezTo>
                    <a:pt x="0" y="294666"/>
                    <a:pt x="229" y="293523"/>
                    <a:pt x="229" y="292380"/>
                  </a:cubicBezTo>
                  <a:cubicBezTo>
                    <a:pt x="3658" y="293294"/>
                    <a:pt x="7087" y="294208"/>
                    <a:pt x="10744" y="294894"/>
                  </a:cubicBezTo>
                  <a:close/>
                </a:path>
              </a:pathLst>
            </a:custGeom>
            <a:solidFill>
              <a:srgbClr val="FFFFFF"/>
            </a:solidFill>
            <a:ln w="2286" cap="flat">
              <a:noFill/>
              <a:prstDash val="solid"/>
              <a:miter/>
            </a:ln>
          </p:spPr>
          <p:txBody>
            <a:bodyPr rtlCol="0" anchor="ctr"/>
            <a:lstStyle/>
            <a:p>
              <a:endParaRPr lang="en-US"/>
            </a:p>
          </p:txBody>
        </p:sp>
        <p:sp>
          <p:nvSpPr>
            <p:cNvPr id="10" name="Freeform 787">
              <a:extLst>
                <a:ext uri="{FF2B5EF4-FFF2-40B4-BE49-F238E27FC236}">
                  <a16:creationId xmlns:a16="http://schemas.microsoft.com/office/drawing/2014/main" id="{8AD7E8C5-31FA-516F-613C-87F23B7A5A4E}"/>
                </a:ext>
              </a:extLst>
            </p:cNvPr>
            <p:cNvSpPr/>
            <p:nvPr/>
          </p:nvSpPr>
          <p:spPr>
            <a:xfrm>
              <a:off x="6363233" y="6069101"/>
              <a:ext cx="16916" cy="7772"/>
            </a:xfrm>
            <a:custGeom>
              <a:avLst/>
              <a:gdLst>
                <a:gd name="connsiteX0" fmla="*/ 16917 w 16916"/>
                <a:gd name="connsiteY0" fmla="*/ 0 h 7772"/>
                <a:gd name="connsiteX1" fmla="*/ 0 w 16916"/>
                <a:gd name="connsiteY1" fmla="*/ 7773 h 7772"/>
                <a:gd name="connsiteX2" fmla="*/ 16917 w 16916"/>
                <a:gd name="connsiteY2" fmla="*/ 0 h 7772"/>
              </a:gdLst>
              <a:ahLst/>
              <a:cxnLst>
                <a:cxn ang="0">
                  <a:pos x="connsiteX0" y="connsiteY0"/>
                </a:cxn>
                <a:cxn ang="0">
                  <a:pos x="connsiteX1" y="connsiteY1"/>
                </a:cxn>
                <a:cxn ang="0">
                  <a:pos x="connsiteX2" y="connsiteY2"/>
                </a:cxn>
              </a:cxnLst>
              <a:rect l="l" t="t" r="r" b="b"/>
              <a:pathLst>
                <a:path w="16916" h="7772">
                  <a:moveTo>
                    <a:pt x="16917" y="0"/>
                  </a:moveTo>
                  <a:cubicBezTo>
                    <a:pt x="11202" y="2515"/>
                    <a:pt x="5715" y="5258"/>
                    <a:pt x="0" y="7773"/>
                  </a:cubicBezTo>
                  <a:cubicBezTo>
                    <a:pt x="5715" y="5258"/>
                    <a:pt x="11202" y="2515"/>
                    <a:pt x="16917" y="0"/>
                  </a:cubicBezTo>
                  <a:close/>
                </a:path>
              </a:pathLst>
            </a:custGeom>
            <a:solidFill>
              <a:srgbClr val="FFFFFF"/>
            </a:solidFill>
            <a:ln w="2286" cap="flat">
              <a:noFill/>
              <a:prstDash val="solid"/>
              <a:miter/>
            </a:ln>
          </p:spPr>
          <p:txBody>
            <a:bodyPr rtlCol="0" anchor="ctr"/>
            <a:lstStyle/>
            <a:p>
              <a:endParaRPr lang="en-US"/>
            </a:p>
          </p:txBody>
        </p:sp>
        <p:sp>
          <p:nvSpPr>
            <p:cNvPr id="11" name="Freeform 788">
              <a:extLst>
                <a:ext uri="{FF2B5EF4-FFF2-40B4-BE49-F238E27FC236}">
                  <a16:creationId xmlns:a16="http://schemas.microsoft.com/office/drawing/2014/main" id="{23C9E65F-C031-AD16-B2BF-548CE5B5E9D0}"/>
                </a:ext>
              </a:extLst>
            </p:cNvPr>
            <p:cNvSpPr/>
            <p:nvPr/>
          </p:nvSpPr>
          <p:spPr>
            <a:xfrm>
              <a:off x="6296253" y="6096533"/>
              <a:ext cx="25146" cy="11658"/>
            </a:xfrm>
            <a:custGeom>
              <a:avLst/>
              <a:gdLst>
                <a:gd name="connsiteX0" fmla="*/ 25146 w 25146"/>
                <a:gd name="connsiteY0" fmla="*/ 0 h 11658"/>
                <a:gd name="connsiteX1" fmla="*/ 0 w 25146"/>
                <a:gd name="connsiteY1" fmla="*/ 11659 h 11658"/>
                <a:gd name="connsiteX2" fmla="*/ 25146 w 25146"/>
                <a:gd name="connsiteY2" fmla="*/ 0 h 11658"/>
              </a:gdLst>
              <a:ahLst/>
              <a:cxnLst>
                <a:cxn ang="0">
                  <a:pos x="connsiteX0" y="connsiteY0"/>
                </a:cxn>
                <a:cxn ang="0">
                  <a:pos x="connsiteX1" y="connsiteY1"/>
                </a:cxn>
                <a:cxn ang="0">
                  <a:pos x="connsiteX2" y="connsiteY2"/>
                </a:cxn>
              </a:cxnLst>
              <a:rect l="l" t="t" r="r" b="b"/>
              <a:pathLst>
                <a:path w="25146" h="11658">
                  <a:moveTo>
                    <a:pt x="25146" y="0"/>
                  </a:moveTo>
                  <a:cubicBezTo>
                    <a:pt x="16687" y="3887"/>
                    <a:pt x="8458" y="7773"/>
                    <a:pt x="0" y="11659"/>
                  </a:cubicBezTo>
                  <a:cubicBezTo>
                    <a:pt x="8229" y="7773"/>
                    <a:pt x="16687" y="3887"/>
                    <a:pt x="25146" y="0"/>
                  </a:cubicBezTo>
                  <a:close/>
                </a:path>
              </a:pathLst>
            </a:custGeom>
            <a:solidFill>
              <a:srgbClr val="FFFFFF"/>
            </a:solidFill>
            <a:ln w="2286" cap="flat">
              <a:noFill/>
              <a:prstDash val="solid"/>
              <a:miter/>
            </a:ln>
          </p:spPr>
          <p:txBody>
            <a:bodyPr rtlCol="0" anchor="ctr"/>
            <a:lstStyle/>
            <a:p>
              <a:endParaRPr lang="en-US"/>
            </a:p>
          </p:txBody>
        </p:sp>
        <p:sp>
          <p:nvSpPr>
            <p:cNvPr id="12" name="Freeform 789">
              <a:extLst>
                <a:ext uri="{FF2B5EF4-FFF2-40B4-BE49-F238E27FC236}">
                  <a16:creationId xmlns:a16="http://schemas.microsoft.com/office/drawing/2014/main" id="{491AD3D6-0AAC-3AB3-EDF6-C8CB35AA00D3}"/>
                </a:ext>
              </a:extLst>
            </p:cNvPr>
            <p:cNvSpPr/>
            <p:nvPr/>
          </p:nvSpPr>
          <p:spPr>
            <a:xfrm>
              <a:off x="5993815" y="6093790"/>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686"/>
                    <a:pt x="0" y="1600"/>
                    <a:pt x="0" y="2286"/>
                  </a:cubicBezTo>
                  <a:close/>
                </a:path>
              </a:pathLst>
            </a:custGeom>
            <a:solidFill>
              <a:srgbClr val="FFFFFF"/>
            </a:solidFill>
            <a:ln w="2286" cap="flat">
              <a:noFill/>
              <a:prstDash val="solid"/>
              <a:miter/>
            </a:ln>
          </p:spPr>
          <p:txBody>
            <a:bodyPr rtlCol="0" anchor="ctr"/>
            <a:lstStyle/>
            <a:p>
              <a:endParaRPr lang="en-US"/>
            </a:p>
          </p:txBody>
        </p:sp>
        <p:sp>
          <p:nvSpPr>
            <p:cNvPr id="13" name="Freeform 790">
              <a:extLst>
                <a:ext uri="{FF2B5EF4-FFF2-40B4-BE49-F238E27FC236}">
                  <a16:creationId xmlns:a16="http://schemas.microsoft.com/office/drawing/2014/main" id="{9E163C86-FFC0-6A02-2F4D-F2C12677DC88}"/>
                </a:ext>
              </a:extLst>
            </p:cNvPr>
            <p:cNvSpPr/>
            <p:nvPr/>
          </p:nvSpPr>
          <p:spPr>
            <a:xfrm>
              <a:off x="6547256" y="6006465"/>
              <a:ext cx="2743" cy="1828"/>
            </a:xfrm>
            <a:custGeom>
              <a:avLst/>
              <a:gdLst>
                <a:gd name="connsiteX0" fmla="*/ 2744 w 2743"/>
                <a:gd name="connsiteY0" fmla="*/ 0 h 1828"/>
                <a:gd name="connsiteX1" fmla="*/ 0 w 2743"/>
                <a:gd name="connsiteY1" fmla="*/ 1829 h 1828"/>
                <a:gd name="connsiteX2" fmla="*/ 2744 w 2743"/>
                <a:gd name="connsiteY2" fmla="*/ 0 h 1828"/>
              </a:gdLst>
              <a:ahLst/>
              <a:cxnLst>
                <a:cxn ang="0">
                  <a:pos x="connsiteX0" y="connsiteY0"/>
                </a:cxn>
                <a:cxn ang="0">
                  <a:pos x="connsiteX1" y="connsiteY1"/>
                </a:cxn>
                <a:cxn ang="0">
                  <a:pos x="connsiteX2" y="connsiteY2"/>
                </a:cxn>
              </a:cxnLst>
              <a:rect l="l" t="t" r="r" b="b"/>
              <a:pathLst>
                <a:path w="2743" h="1828">
                  <a:moveTo>
                    <a:pt x="2744" y="0"/>
                  </a:moveTo>
                  <a:cubicBezTo>
                    <a:pt x="1829" y="686"/>
                    <a:pt x="915" y="1372"/>
                    <a:pt x="0" y="1829"/>
                  </a:cubicBezTo>
                  <a:cubicBezTo>
                    <a:pt x="915" y="1372"/>
                    <a:pt x="1829" y="686"/>
                    <a:pt x="2744" y="0"/>
                  </a:cubicBezTo>
                  <a:close/>
                </a:path>
              </a:pathLst>
            </a:custGeom>
            <a:solidFill>
              <a:srgbClr val="FFFFFF"/>
            </a:solidFill>
            <a:ln w="2286" cap="flat">
              <a:noFill/>
              <a:prstDash val="solid"/>
              <a:miter/>
            </a:ln>
          </p:spPr>
          <p:txBody>
            <a:bodyPr rtlCol="0" anchor="ctr"/>
            <a:lstStyle/>
            <a:p>
              <a:endParaRPr lang="en-US"/>
            </a:p>
          </p:txBody>
        </p:sp>
        <p:sp>
          <p:nvSpPr>
            <p:cNvPr id="14" name="Freeform 791">
              <a:extLst>
                <a:ext uri="{FF2B5EF4-FFF2-40B4-BE49-F238E27FC236}">
                  <a16:creationId xmlns:a16="http://schemas.microsoft.com/office/drawing/2014/main" id="{A908CB29-B846-E0C1-C85F-FD5171A9A220}"/>
                </a:ext>
              </a:extLst>
            </p:cNvPr>
            <p:cNvSpPr/>
            <p:nvPr/>
          </p:nvSpPr>
          <p:spPr>
            <a:xfrm>
              <a:off x="6397066" y="6054013"/>
              <a:ext cx="16916" cy="7543"/>
            </a:xfrm>
            <a:custGeom>
              <a:avLst/>
              <a:gdLst>
                <a:gd name="connsiteX0" fmla="*/ 16917 w 16916"/>
                <a:gd name="connsiteY0" fmla="*/ 0 h 7543"/>
                <a:gd name="connsiteX1" fmla="*/ 0 w 16916"/>
                <a:gd name="connsiteY1" fmla="*/ 7544 h 7543"/>
                <a:gd name="connsiteX2" fmla="*/ 16917 w 16916"/>
                <a:gd name="connsiteY2" fmla="*/ 0 h 7543"/>
              </a:gdLst>
              <a:ahLst/>
              <a:cxnLst>
                <a:cxn ang="0">
                  <a:pos x="connsiteX0" y="connsiteY0"/>
                </a:cxn>
                <a:cxn ang="0">
                  <a:pos x="connsiteX1" y="connsiteY1"/>
                </a:cxn>
                <a:cxn ang="0">
                  <a:pos x="connsiteX2" y="connsiteY2"/>
                </a:cxn>
              </a:cxnLst>
              <a:rect l="l" t="t" r="r" b="b"/>
              <a:pathLst>
                <a:path w="16916" h="7543">
                  <a:moveTo>
                    <a:pt x="16917" y="0"/>
                  </a:moveTo>
                  <a:cubicBezTo>
                    <a:pt x="11202" y="2514"/>
                    <a:pt x="5715" y="5029"/>
                    <a:pt x="0" y="7544"/>
                  </a:cubicBezTo>
                  <a:cubicBezTo>
                    <a:pt x="5487" y="5029"/>
                    <a:pt x="11202" y="2514"/>
                    <a:pt x="16917" y="0"/>
                  </a:cubicBezTo>
                  <a:close/>
                </a:path>
              </a:pathLst>
            </a:custGeom>
            <a:solidFill>
              <a:srgbClr val="FFFFFF"/>
            </a:solidFill>
            <a:ln w="2286" cap="flat">
              <a:noFill/>
              <a:prstDash val="solid"/>
              <a:miter/>
            </a:ln>
          </p:spPr>
          <p:txBody>
            <a:bodyPr rtlCol="0" anchor="ctr"/>
            <a:lstStyle/>
            <a:p>
              <a:endParaRPr lang="en-US"/>
            </a:p>
          </p:txBody>
        </p:sp>
        <p:sp>
          <p:nvSpPr>
            <p:cNvPr id="15" name="Freeform 792">
              <a:extLst>
                <a:ext uri="{FF2B5EF4-FFF2-40B4-BE49-F238E27FC236}">
                  <a16:creationId xmlns:a16="http://schemas.microsoft.com/office/drawing/2014/main" id="{E4855CA6-574F-2296-C9AA-9A3D468348B1}"/>
                </a:ext>
              </a:extLst>
            </p:cNvPr>
            <p:cNvSpPr/>
            <p:nvPr/>
          </p:nvSpPr>
          <p:spPr>
            <a:xfrm>
              <a:off x="6081141" y="6187973"/>
              <a:ext cx="5257" cy="2286"/>
            </a:xfrm>
            <a:custGeom>
              <a:avLst/>
              <a:gdLst>
                <a:gd name="connsiteX0" fmla="*/ 5258 w 5257"/>
                <a:gd name="connsiteY0" fmla="*/ 0 h 2286"/>
                <a:gd name="connsiteX1" fmla="*/ 0 w 5257"/>
                <a:gd name="connsiteY1" fmla="*/ 0 h 2286"/>
                <a:gd name="connsiteX2" fmla="*/ 5258 w 5257"/>
                <a:gd name="connsiteY2" fmla="*/ 0 h 2286"/>
              </a:gdLst>
              <a:ahLst/>
              <a:cxnLst>
                <a:cxn ang="0">
                  <a:pos x="connsiteX0" y="connsiteY0"/>
                </a:cxn>
                <a:cxn ang="0">
                  <a:pos x="connsiteX1" y="connsiteY1"/>
                </a:cxn>
                <a:cxn ang="0">
                  <a:pos x="connsiteX2" y="connsiteY2"/>
                </a:cxn>
              </a:cxnLst>
              <a:rect l="l" t="t" r="r" b="b"/>
              <a:pathLst>
                <a:path w="5257" h="2286">
                  <a:moveTo>
                    <a:pt x="5258" y="0"/>
                  </a:moveTo>
                  <a:cubicBezTo>
                    <a:pt x="3429" y="0"/>
                    <a:pt x="1829" y="0"/>
                    <a:pt x="0" y="0"/>
                  </a:cubicBezTo>
                  <a:cubicBezTo>
                    <a:pt x="1829" y="0"/>
                    <a:pt x="3429" y="0"/>
                    <a:pt x="5258" y="0"/>
                  </a:cubicBezTo>
                  <a:close/>
                </a:path>
              </a:pathLst>
            </a:custGeom>
            <a:solidFill>
              <a:srgbClr val="FFFFFF"/>
            </a:solidFill>
            <a:ln w="2286" cap="flat">
              <a:noFill/>
              <a:prstDash val="solid"/>
              <a:miter/>
            </a:ln>
          </p:spPr>
          <p:txBody>
            <a:bodyPr rtlCol="0" anchor="ctr"/>
            <a:lstStyle/>
            <a:p>
              <a:endParaRPr lang="en-US"/>
            </a:p>
          </p:txBody>
        </p:sp>
        <p:sp>
          <p:nvSpPr>
            <p:cNvPr id="16" name="Freeform 793">
              <a:extLst>
                <a:ext uri="{FF2B5EF4-FFF2-40B4-BE49-F238E27FC236}">
                  <a16:creationId xmlns:a16="http://schemas.microsoft.com/office/drawing/2014/main" id="{CD01E046-B56D-01D8-0F32-96156A6EEB50}"/>
                </a:ext>
              </a:extLst>
            </p:cNvPr>
            <p:cNvSpPr/>
            <p:nvPr/>
          </p:nvSpPr>
          <p:spPr>
            <a:xfrm>
              <a:off x="5993815" y="6088761"/>
              <a:ext cx="228" cy="2971"/>
            </a:xfrm>
            <a:custGeom>
              <a:avLst/>
              <a:gdLst>
                <a:gd name="connsiteX0" fmla="*/ 0 w 228"/>
                <a:gd name="connsiteY0" fmla="*/ 2972 h 2971"/>
                <a:gd name="connsiteX1" fmla="*/ 229 w 228"/>
                <a:gd name="connsiteY1" fmla="*/ 0 h 2971"/>
                <a:gd name="connsiteX2" fmla="*/ 0 w 228"/>
                <a:gd name="connsiteY2" fmla="*/ 2972 h 2971"/>
              </a:gdLst>
              <a:ahLst/>
              <a:cxnLst>
                <a:cxn ang="0">
                  <a:pos x="connsiteX0" y="connsiteY0"/>
                </a:cxn>
                <a:cxn ang="0">
                  <a:pos x="connsiteX1" y="connsiteY1"/>
                </a:cxn>
                <a:cxn ang="0">
                  <a:pos x="connsiteX2" y="connsiteY2"/>
                </a:cxn>
              </a:cxnLst>
              <a:rect l="l" t="t" r="r" b="b"/>
              <a:pathLst>
                <a:path w="228" h="2971">
                  <a:moveTo>
                    <a:pt x="0" y="2972"/>
                  </a:moveTo>
                  <a:cubicBezTo>
                    <a:pt x="0" y="1829"/>
                    <a:pt x="0" y="914"/>
                    <a:pt x="229" y="0"/>
                  </a:cubicBezTo>
                  <a:cubicBezTo>
                    <a:pt x="229" y="914"/>
                    <a:pt x="0" y="1829"/>
                    <a:pt x="0" y="2972"/>
                  </a:cubicBezTo>
                  <a:close/>
                </a:path>
              </a:pathLst>
            </a:custGeom>
            <a:solidFill>
              <a:srgbClr val="FFFFFF"/>
            </a:solidFill>
            <a:ln w="2286" cap="flat">
              <a:noFill/>
              <a:prstDash val="solid"/>
              <a:miter/>
            </a:ln>
          </p:spPr>
          <p:txBody>
            <a:bodyPr rtlCol="0" anchor="ctr"/>
            <a:lstStyle/>
            <a:p>
              <a:endParaRPr lang="en-US"/>
            </a:p>
          </p:txBody>
        </p:sp>
        <p:sp>
          <p:nvSpPr>
            <p:cNvPr id="18" name="Freeform 794">
              <a:extLst>
                <a:ext uri="{FF2B5EF4-FFF2-40B4-BE49-F238E27FC236}">
                  <a16:creationId xmlns:a16="http://schemas.microsoft.com/office/drawing/2014/main" id="{A28A292A-2111-30B7-65C6-EB0AD9B56842}"/>
                </a:ext>
              </a:extLst>
            </p:cNvPr>
            <p:cNvSpPr/>
            <p:nvPr/>
          </p:nvSpPr>
          <p:spPr>
            <a:xfrm>
              <a:off x="6547485" y="5995035"/>
              <a:ext cx="5486" cy="9372"/>
            </a:xfrm>
            <a:custGeom>
              <a:avLst/>
              <a:gdLst>
                <a:gd name="connsiteX0" fmla="*/ 5486 w 5486"/>
                <a:gd name="connsiteY0" fmla="*/ 9373 h 9372"/>
                <a:gd name="connsiteX1" fmla="*/ 0 w 5486"/>
                <a:gd name="connsiteY1" fmla="*/ 0 h 9372"/>
                <a:gd name="connsiteX2" fmla="*/ 5486 w 5486"/>
                <a:gd name="connsiteY2" fmla="*/ 9373 h 9372"/>
                <a:gd name="connsiteX3" fmla="*/ 5486 w 5486"/>
                <a:gd name="connsiteY3" fmla="*/ 9373 h 9372"/>
              </a:gdLst>
              <a:ahLst/>
              <a:cxnLst>
                <a:cxn ang="0">
                  <a:pos x="connsiteX0" y="connsiteY0"/>
                </a:cxn>
                <a:cxn ang="0">
                  <a:pos x="connsiteX1" y="connsiteY1"/>
                </a:cxn>
                <a:cxn ang="0">
                  <a:pos x="connsiteX2" y="connsiteY2"/>
                </a:cxn>
                <a:cxn ang="0">
                  <a:pos x="connsiteX3" y="connsiteY3"/>
                </a:cxn>
              </a:cxnLst>
              <a:rect l="l" t="t" r="r" b="b"/>
              <a:pathLst>
                <a:path w="5486" h="9372">
                  <a:moveTo>
                    <a:pt x="5486" y="9373"/>
                  </a:moveTo>
                  <a:cubicBezTo>
                    <a:pt x="3658" y="6172"/>
                    <a:pt x="1829" y="3200"/>
                    <a:pt x="0" y="0"/>
                  </a:cubicBezTo>
                  <a:cubicBezTo>
                    <a:pt x="2057" y="3200"/>
                    <a:pt x="3658" y="6401"/>
                    <a:pt x="5486" y="9373"/>
                  </a:cubicBezTo>
                  <a:lnTo>
                    <a:pt x="5486" y="9373"/>
                  </a:lnTo>
                  <a:close/>
                </a:path>
              </a:pathLst>
            </a:custGeom>
            <a:solidFill>
              <a:srgbClr val="FFFFFF"/>
            </a:solidFill>
            <a:ln w="2286" cap="flat">
              <a:noFill/>
              <a:prstDash val="solid"/>
              <a:miter/>
            </a:ln>
          </p:spPr>
          <p:txBody>
            <a:bodyPr rtlCol="0" anchor="ctr"/>
            <a:lstStyle/>
            <a:p>
              <a:endParaRPr lang="en-US"/>
            </a:p>
          </p:txBody>
        </p:sp>
        <p:sp>
          <p:nvSpPr>
            <p:cNvPr id="19" name="Freeform 795">
              <a:extLst>
                <a:ext uri="{FF2B5EF4-FFF2-40B4-BE49-F238E27FC236}">
                  <a16:creationId xmlns:a16="http://schemas.microsoft.com/office/drawing/2014/main" id="{5EC4B4A6-389E-482F-DC60-135C7A08C7F0}"/>
                </a:ext>
              </a:extLst>
            </p:cNvPr>
            <p:cNvSpPr/>
            <p:nvPr/>
          </p:nvSpPr>
          <p:spPr>
            <a:xfrm>
              <a:off x="6566001" y="5974003"/>
              <a:ext cx="12573" cy="13944"/>
            </a:xfrm>
            <a:custGeom>
              <a:avLst/>
              <a:gdLst>
                <a:gd name="connsiteX0" fmla="*/ 12573 w 12573"/>
                <a:gd name="connsiteY0" fmla="*/ 13944 h 13944"/>
                <a:gd name="connsiteX1" fmla="*/ 0 w 12573"/>
                <a:gd name="connsiteY1" fmla="*/ 0 h 13944"/>
                <a:gd name="connsiteX2" fmla="*/ 12573 w 12573"/>
                <a:gd name="connsiteY2" fmla="*/ 13944 h 13944"/>
              </a:gdLst>
              <a:ahLst/>
              <a:cxnLst>
                <a:cxn ang="0">
                  <a:pos x="connsiteX0" y="connsiteY0"/>
                </a:cxn>
                <a:cxn ang="0">
                  <a:pos x="connsiteX1" y="connsiteY1"/>
                </a:cxn>
                <a:cxn ang="0">
                  <a:pos x="connsiteX2" y="connsiteY2"/>
                </a:cxn>
              </a:cxnLst>
              <a:rect l="l" t="t" r="r" b="b"/>
              <a:pathLst>
                <a:path w="12573" h="13944">
                  <a:moveTo>
                    <a:pt x="12573" y="13944"/>
                  </a:moveTo>
                  <a:cubicBezTo>
                    <a:pt x="8229" y="9372"/>
                    <a:pt x="4114" y="4800"/>
                    <a:pt x="0" y="0"/>
                  </a:cubicBezTo>
                  <a:cubicBezTo>
                    <a:pt x="4114" y="4572"/>
                    <a:pt x="8458" y="9372"/>
                    <a:pt x="12573" y="13944"/>
                  </a:cubicBezTo>
                  <a:close/>
                </a:path>
              </a:pathLst>
            </a:custGeom>
            <a:solidFill>
              <a:srgbClr val="FFFFFF"/>
            </a:solidFill>
            <a:ln w="2286" cap="flat">
              <a:noFill/>
              <a:prstDash val="solid"/>
              <a:miter/>
            </a:ln>
          </p:spPr>
          <p:txBody>
            <a:bodyPr rtlCol="0" anchor="ctr"/>
            <a:lstStyle/>
            <a:p>
              <a:endParaRPr lang="en-US"/>
            </a:p>
          </p:txBody>
        </p:sp>
        <p:sp>
          <p:nvSpPr>
            <p:cNvPr id="20" name="Freeform 796">
              <a:extLst>
                <a:ext uri="{FF2B5EF4-FFF2-40B4-BE49-F238E27FC236}">
                  <a16:creationId xmlns:a16="http://schemas.microsoft.com/office/drawing/2014/main" id="{1CE35547-3DA7-2DA6-09F4-AC0BD6C1EB30}"/>
                </a:ext>
              </a:extLst>
            </p:cNvPr>
            <p:cNvSpPr/>
            <p:nvPr/>
          </p:nvSpPr>
          <p:spPr>
            <a:xfrm>
              <a:off x="6491935" y="5829757"/>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5"/>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21" name="Freeform 797">
              <a:extLst>
                <a:ext uri="{FF2B5EF4-FFF2-40B4-BE49-F238E27FC236}">
                  <a16:creationId xmlns:a16="http://schemas.microsoft.com/office/drawing/2014/main" id="{A78F374F-4754-6E08-77D5-B2B0D60E9EA9}"/>
                </a:ext>
              </a:extLst>
            </p:cNvPr>
            <p:cNvSpPr/>
            <p:nvPr/>
          </p:nvSpPr>
          <p:spPr>
            <a:xfrm>
              <a:off x="6488506" y="5814669"/>
              <a:ext cx="1143" cy="4800"/>
            </a:xfrm>
            <a:custGeom>
              <a:avLst/>
              <a:gdLst>
                <a:gd name="connsiteX0" fmla="*/ 1143 w 1143"/>
                <a:gd name="connsiteY0" fmla="*/ 4800 h 4800"/>
                <a:gd name="connsiteX1" fmla="*/ 0 w 1143"/>
                <a:gd name="connsiteY1" fmla="*/ 0 h 4800"/>
                <a:gd name="connsiteX2" fmla="*/ 1143 w 1143"/>
                <a:gd name="connsiteY2" fmla="*/ 4800 h 4800"/>
              </a:gdLst>
              <a:ahLst/>
              <a:cxnLst>
                <a:cxn ang="0">
                  <a:pos x="connsiteX0" y="connsiteY0"/>
                </a:cxn>
                <a:cxn ang="0">
                  <a:pos x="connsiteX1" y="connsiteY1"/>
                </a:cxn>
                <a:cxn ang="0">
                  <a:pos x="connsiteX2" y="connsiteY2"/>
                </a:cxn>
              </a:cxnLst>
              <a:rect l="l" t="t" r="r" b="b"/>
              <a:pathLst>
                <a:path w="1143" h="4800">
                  <a:moveTo>
                    <a:pt x="1143" y="4800"/>
                  </a:moveTo>
                  <a:cubicBezTo>
                    <a:pt x="686" y="3200"/>
                    <a:pt x="457" y="1600"/>
                    <a:pt x="0" y="0"/>
                  </a:cubicBezTo>
                  <a:cubicBezTo>
                    <a:pt x="457" y="1600"/>
                    <a:pt x="686" y="3200"/>
                    <a:pt x="1143" y="4800"/>
                  </a:cubicBezTo>
                  <a:close/>
                </a:path>
              </a:pathLst>
            </a:custGeom>
            <a:solidFill>
              <a:srgbClr val="FFFFFF"/>
            </a:solidFill>
            <a:ln w="2286" cap="flat">
              <a:noFill/>
              <a:prstDash val="solid"/>
              <a:miter/>
            </a:ln>
          </p:spPr>
          <p:txBody>
            <a:bodyPr rtlCol="0" anchor="ctr"/>
            <a:lstStyle/>
            <a:p>
              <a:endParaRPr lang="en-US"/>
            </a:p>
          </p:txBody>
        </p:sp>
        <p:sp>
          <p:nvSpPr>
            <p:cNvPr id="22" name="Freeform 798">
              <a:extLst>
                <a:ext uri="{FF2B5EF4-FFF2-40B4-BE49-F238E27FC236}">
                  <a16:creationId xmlns:a16="http://schemas.microsoft.com/office/drawing/2014/main" id="{640C0E4F-7F9A-B724-9BDB-352CD00467D9}"/>
                </a:ext>
              </a:extLst>
            </p:cNvPr>
            <p:cNvSpPr/>
            <p:nvPr/>
          </p:nvSpPr>
          <p:spPr>
            <a:xfrm>
              <a:off x="6485534" y="5798896"/>
              <a:ext cx="1600" cy="9144"/>
            </a:xfrm>
            <a:custGeom>
              <a:avLst/>
              <a:gdLst>
                <a:gd name="connsiteX0" fmla="*/ 1601 w 1600"/>
                <a:gd name="connsiteY0" fmla="*/ 9144 h 9144"/>
                <a:gd name="connsiteX1" fmla="*/ 0 w 1600"/>
                <a:gd name="connsiteY1" fmla="*/ 0 h 9144"/>
                <a:gd name="connsiteX2" fmla="*/ 1601 w 1600"/>
                <a:gd name="connsiteY2" fmla="*/ 9144 h 9144"/>
              </a:gdLst>
              <a:ahLst/>
              <a:cxnLst>
                <a:cxn ang="0">
                  <a:pos x="connsiteX0" y="connsiteY0"/>
                </a:cxn>
                <a:cxn ang="0">
                  <a:pos x="connsiteX1" y="connsiteY1"/>
                </a:cxn>
                <a:cxn ang="0">
                  <a:pos x="connsiteX2" y="connsiteY2"/>
                </a:cxn>
              </a:cxnLst>
              <a:rect l="l" t="t" r="r" b="b"/>
              <a:pathLst>
                <a:path w="1600" h="9144">
                  <a:moveTo>
                    <a:pt x="1601" y="9144"/>
                  </a:moveTo>
                  <a:cubicBezTo>
                    <a:pt x="915" y="6172"/>
                    <a:pt x="458" y="3201"/>
                    <a:pt x="0" y="0"/>
                  </a:cubicBezTo>
                  <a:cubicBezTo>
                    <a:pt x="458" y="3201"/>
                    <a:pt x="1143" y="6172"/>
                    <a:pt x="1601" y="9144"/>
                  </a:cubicBezTo>
                  <a:close/>
                </a:path>
              </a:pathLst>
            </a:custGeom>
            <a:solidFill>
              <a:srgbClr val="FFFFFF"/>
            </a:solidFill>
            <a:ln w="2286" cap="flat">
              <a:noFill/>
              <a:prstDash val="solid"/>
              <a:miter/>
            </a:ln>
          </p:spPr>
          <p:txBody>
            <a:bodyPr rtlCol="0" anchor="ctr"/>
            <a:lstStyle/>
            <a:p>
              <a:endParaRPr lang="en-US"/>
            </a:p>
          </p:txBody>
        </p:sp>
        <p:sp>
          <p:nvSpPr>
            <p:cNvPr id="23" name="Freeform 799">
              <a:extLst>
                <a:ext uri="{FF2B5EF4-FFF2-40B4-BE49-F238E27FC236}">
                  <a16:creationId xmlns:a16="http://schemas.microsoft.com/office/drawing/2014/main" id="{98FAB852-CC50-A702-5CD9-759FD0284509}"/>
                </a:ext>
              </a:extLst>
            </p:cNvPr>
            <p:cNvSpPr/>
            <p:nvPr/>
          </p:nvSpPr>
          <p:spPr>
            <a:xfrm>
              <a:off x="6502222" y="5864047"/>
              <a:ext cx="11658" cy="28346"/>
            </a:xfrm>
            <a:custGeom>
              <a:avLst/>
              <a:gdLst>
                <a:gd name="connsiteX0" fmla="*/ 11659 w 11658"/>
                <a:gd name="connsiteY0" fmla="*/ 28347 h 28346"/>
                <a:gd name="connsiteX1" fmla="*/ 0 w 11658"/>
                <a:gd name="connsiteY1" fmla="*/ 0 h 28346"/>
                <a:gd name="connsiteX2" fmla="*/ 11659 w 11658"/>
                <a:gd name="connsiteY2" fmla="*/ 28347 h 28346"/>
              </a:gdLst>
              <a:ahLst/>
              <a:cxnLst>
                <a:cxn ang="0">
                  <a:pos x="connsiteX0" y="connsiteY0"/>
                </a:cxn>
                <a:cxn ang="0">
                  <a:pos x="connsiteX1" y="connsiteY1"/>
                </a:cxn>
                <a:cxn ang="0">
                  <a:pos x="connsiteX2" y="connsiteY2"/>
                </a:cxn>
              </a:cxnLst>
              <a:rect l="l" t="t" r="r" b="b"/>
              <a:pathLst>
                <a:path w="11658" h="28346">
                  <a:moveTo>
                    <a:pt x="11659" y="28347"/>
                  </a:moveTo>
                  <a:cubicBezTo>
                    <a:pt x="7544" y="19203"/>
                    <a:pt x="3658" y="9830"/>
                    <a:pt x="0" y="0"/>
                  </a:cubicBezTo>
                  <a:cubicBezTo>
                    <a:pt x="3429" y="9601"/>
                    <a:pt x="7315" y="19203"/>
                    <a:pt x="11659" y="28347"/>
                  </a:cubicBezTo>
                  <a:close/>
                </a:path>
              </a:pathLst>
            </a:custGeom>
            <a:solidFill>
              <a:srgbClr val="FFFFFF"/>
            </a:solidFill>
            <a:ln w="2286" cap="flat">
              <a:noFill/>
              <a:prstDash val="solid"/>
              <a:miter/>
            </a:ln>
          </p:spPr>
          <p:txBody>
            <a:bodyPr rtlCol="0" anchor="ctr"/>
            <a:lstStyle/>
            <a:p>
              <a:endParaRPr lang="en-US"/>
            </a:p>
          </p:txBody>
        </p:sp>
        <p:sp>
          <p:nvSpPr>
            <p:cNvPr id="24" name="Freeform 800">
              <a:extLst>
                <a:ext uri="{FF2B5EF4-FFF2-40B4-BE49-F238E27FC236}">
                  <a16:creationId xmlns:a16="http://schemas.microsoft.com/office/drawing/2014/main" id="{DE68D08A-C0C3-5513-1D8B-A6FFAA526D1A}"/>
                </a:ext>
              </a:extLst>
            </p:cNvPr>
            <p:cNvSpPr/>
            <p:nvPr/>
          </p:nvSpPr>
          <p:spPr>
            <a:xfrm>
              <a:off x="6482791" y="5782437"/>
              <a:ext cx="2286" cy="14173"/>
            </a:xfrm>
            <a:custGeom>
              <a:avLst/>
              <a:gdLst>
                <a:gd name="connsiteX0" fmla="*/ 2286 w 2286"/>
                <a:gd name="connsiteY0" fmla="*/ 14173 h 14173"/>
                <a:gd name="connsiteX1" fmla="*/ 0 w 2286"/>
                <a:gd name="connsiteY1" fmla="*/ 0 h 14173"/>
                <a:gd name="connsiteX2" fmla="*/ 2286 w 2286"/>
                <a:gd name="connsiteY2" fmla="*/ 14173 h 14173"/>
              </a:gdLst>
              <a:ahLst/>
              <a:cxnLst>
                <a:cxn ang="0">
                  <a:pos x="connsiteX0" y="connsiteY0"/>
                </a:cxn>
                <a:cxn ang="0">
                  <a:pos x="connsiteX1" y="connsiteY1"/>
                </a:cxn>
                <a:cxn ang="0">
                  <a:pos x="connsiteX2" y="connsiteY2"/>
                </a:cxn>
              </a:cxnLst>
              <a:rect l="l" t="t" r="r" b="b"/>
              <a:pathLst>
                <a:path w="2286" h="14173">
                  <a:moveTo>
                    <a:pt x="2286" y="14173"/>
                  </a:moveTo>
                  <a:cubicBezTo>
                    <a:pt x="1600" y="9373"/>
                    <a:pt x="686" y="4801"/>
                    <a:pt x="0" y="0"/>
                  </a:cubicBezTo>
                  <a:cubicBezTo>
                    <a:pt x="686" y="4801"/>
                    <a:pt x="1600" y="9601"/>
                    <a:pt x="2286" y="14173"/>
                  </a:cubicBezTo>
                  <a:close/>
                </a:path>
              </a:pathLst>
            </a:custGeom>
            <a:solidFill>
              <a:srgbClr val="FFFFFF"/>
            </a:solidFill>
            <a:ln w="2286" cap="flat">
              <a:noFill/>
              <a:prstDash val="solid"/>
              <a:miter/>
            </a:ln>
          </p:spPr>
          <p:txBody>
            <a:bodyPr rtlCol="0" anchor="ctr"/>
            <a:lstStyle/>
            <a:p>
              <a:endParaRPr lang="en-US"/>
            </a:p>
          </p:txBody>
        </p:sp>
        <p:sp>
          <p:nvSpPr>
            <p:cNvPr id="25" name="Freeform 801">
              <a:extLst>
                <a:ext uri="{FF2B5EF4-FFF2-40B4-BE49-F238E27FC236}">
                  <a16:creationId xmlns:a16="http://schemas.microsoft.com/office/drawing/2014/main" id="{B8CF0605-27E6-DD50-7109-C5B293F277A0}"/>
                </a:ext>
              </a:extLst>
            </p:cNvPr>
            <p:cNvSpPr/>
            <p:nvPr/>
          </p:nvSpPr>
          <p:spPr>
            <a:xfrm>
              <a:off x="6513652" y="5892165"/>
              <a:ext cx="13716" cy="26517"/>
            </a:xfrm>
            <a:custGeom>
              <a:avLst/>
              <a:gdLst>
                <a:gd name="connsiteX0" fmla="*/ 13716 w 13716"/>
                <a:gd name="connsiteY0" fmla="*/ 26518 h 26517"/>
                <a:gd name="connsiteX1" fmla="*/ 0 w 13716"/>
                <a:gd name="connsiteY1" fmla="*/ 0 h 26517"/>
                <a:gd name="connsiteX2" fmla="*/ 13716 w 13716"/>
                <a:gd name="connsiteY2" fmla="*/ 26518 h 26517"/>
              </a:gdLst>
              <a:ahLst/>
              <a:cxnLst>
                <a:cxn ang="0">
                  <a:pos x="connsiteX0" y="connsiteY0"/>
                </a:cxn>
                <a:cxn ang="0">
                  <a:pos x="connsiteX1" y="connsiteY1"/>
                </a:cxn>
                <a:cxn ang="0">
                  <a:pos x="connsiteX2" y="connsiteY2"/>
                </a:cxn>
              </a:cxnLst>
              <a:rect l="l" t="t" r="r" b="b"/>
              <a:pathLst>
                <a:path w="13716" h="26517">
                  <a:moveTo>
                    <a:pt x="13716" y="26518"/>
                  </a:moveTo>
                  <a:cubicBezTo>
                    <a:pt x="8916" y="18059"/>
                    <a:pt x="4344" y="9144"/>
                    <a:pt x="0" y="0"/>
                  </a:cubicBezTo>
                  <a:cubicBezTo>
                    <a:pt x="4344" y="9144"/>
                    <a:pt x="8916" y="18059"/>
                    <a:pt x="13716" y="26518"/>
                  </a:cubicBezTo>
                  <a:close/>
                </a:path>
              </a:pathLst>
            </a:custGeom>
            <a:solidFill>
              <a:srgbClr val="FFFFFF"/>
            </a:solidFill>
            <a:ln w="2286" cap="flat">
              <a:noFill/>
              <a:prstDash val="solid"/>
              <a:miter/>
            </a:ln>
          </p:spPr>
          <p:txBody>
            <a:bodyPr rtlCol="0" anchor="ctr"/>
            <a:lstStyle/>
            <a:p>
              <a:endParaRPr lang="en-US"/>
            </a:p>
          </p:txBody>
        </p:sp>
        <p:sp>
          <p:nvSpPr>
            <p:cNvPr id="26" name="Freeform 802">
              <a:extLst>
                <a:ext uri="{FF2B5EF4-FFF2-40B4-BE49-F238E27FC236}">
                  <a16:creationId xmlns:a16="http://schemas.microsoft.com/office/drawing/2014/main" id="{BFCF1F4D-036C-99DF-E7C4-70E50857AE45}"/>
                </a:ext>
              </a:extLst>
            </p:cNvPr>
            <p:cNvSpPr/>
            <p:nvPr/>
          </p:nvSpPr>
          <p:spPr>
            <a:xfrm>
              <a:off x="6578574" y="5987948"/>
              <a:ext cx="13030" cy="13258"/>
            </a:xfrm>
            <a:custGeom>
              <a:avLst/>
              <a:gdLst>
                <a:gd name="connsiteX0" fmla="*/ 13030 w 13030"/>
                <a:gd name="connsiteY0" fmla="*/ 13259 h 13258"/>
                <a:gd name="connsiteX1" fmla="*/ 0 w 13030"/>
                <a:gd name="connsiteY1" fmla="*/ 0 h 13258"/>
                <a:gd name="connsiteX2" fmla="*/ 13030 w 13030"/>
                <a:gd name="connsiteY2" fmla="*/ 13259 h 13258"/>
              </a:gdLst>
              <a:ahLst/>
              <a:cxnLst>
                <a:cxn ang="0">
                  <a:pos x="connsiteX0" y="connsiteY0"/>
                </a:cxn>
                <a:cxn ang="0">
                  <a:pos x="connsiteX1" y="connsiteY1"/>
                </a:cxn>
                <a:cxn ang="0">
                  <a:pos x="connsiteX2" y="connsiteY2"/>
                </a:cxn>
              </a:cxnLst>
              <a:rect l="l" t="t" r="r" b="b"/>
              <a:pathLst>
                <a:path w="13030" h="13258">
                  <a:moveTo>
                    <a:pt x="13030" y="13259"/>
                  </a:moveTo>
                  <a:cubicBezTo>
                    <a:pt x="8686" y="8916"/>
                    <a:pt x="4343" y="4572"/>
                    <a:pt x="0" y="0"/>
                  </a:cubicBezTo>
                  <a:cubicBezTo>
                    <a:pt x="4343" y="4572"/>
                    <a:pt x="8686" y="8916"/>
                    <a:pt x="13030" y="13259"/>
                  </a:cubicBezTo>
                  <a:close/>
                </a:path>
              </a:pathLst>
            </a:custGeom>
            <a:solidFill>
              <a:srgbClr val="FFFFFF"/>
            </a:solidFill>
            <a:ln w="2286" cap="flat">
              <a:noFill/>
              <a:prstDash val="solid"/>
              <a:miter/>
            </a:ln>
          </p:spPr>
          <p:txBody>
            <a:bodyPr rtlCol="0" anchor="ctr"/>
            <a:lstStyle/>
            <a:p>
              <a:endParaRPr lang="en-US"/>
            </a:p>
          </p:txBody>
        </p:sp>
        <p:sp>
          <p:nvSpPr>
            <p:cNvPr id="27" name="Freeform 803">
              <a:extLst>
                <a:ext uri="{FF2B5EF4-FFF2-40B4-BE49-F238E27FC236}">
                  <a16:creationId xmlns:a16="http://schemas.microsoft.com/office/drawing/2014/main" id="{725AD9F7-38ED-BCBA-B7E9-13041A79832F}"/>
                </a:ext>
              </a:extLst>
            </p:cNvPr>
            <p:cNvSpPr/>
            <p:nvPr/>
          </p:nvSpPr>
          <p:spPr>
            <a:xfrm>
              <a:off x="6591604" y="6001207"/>
              <a:ext cx="13487" cy="12573"/>
            </a:xfrm>
            <a:custGeom>
              <a:avLst/>
              <a:gdLst>
                <a:gd name="connsiteX0" fmla="*/ 13487 w 13487"/>
                <a:gd name="connsiteY0" fmla="*/ 12573 h 12573"/>
                <a:gd name="connsiteX1" fmla="*/ 0 w 13487"/>
                <a:gd name="connsiteY1" fmla="*/ 0 h 12573"/>
                <a:gd name="connsiteX2" fmla="*/ 13487 w 13487"/>
                <a:gd name="connsiteY2" fmla="*/ 12573 h 12573"/>
              </a:gdLst>
              <a:ahLst/>
              <a:cxnLst>
                <a:cxn ang="0">
                  <a:pos x="connsiteX0" y="connsiteY0"/>
                </a:cxn>
                <a:cxn ang="0">
                  <a:pos x="connsiteX1" y="connsiteY1"/>
                </a:cxn>
                <a:cxn ang="0">
                  <a:pos x="connsiteX2" y="connsiteY2"/>
                </a:cxn>
              </a:cxnLst>
              <a:rect l="l" t="t" r="r" b="b"/>
              <a:pathLst>
                <a:path w="13487" h="12573">
                  <a:moveTo>
                    <a:pt x="13487" y="12573"/>
                  </a:moveTo>
                  <a:cubicBezTo>
                    <a:pt x="8915" y="8458"/>
                    <a:pt x="4572" y="4344"/>
                    <a:pt x="0" y="0"/>
                  </a:cubicBezTo>
                  <a:cubicBezTo>
                    <a:pt x="4343" y="4344"/>
                    <a:pt x="8915" y="8458"/>
                    <a:pt x="13487" y="12573"/>
                  </a:cubicBezTo>
                  <a:close/>
                </a:path>
              </a:pathLst>
            </a:custGeom>
            <a:solidFill>
              <a:srgbClr val="FFFFFF"/>
            </a:solidFill>
            <a:ln w="2286" cap="flat">
              <a:noFill/>
              <a:prstDash val="solid"/>
              <a:miter/>
            </a:ln>
          </p:spPr>
          <p:txBody>
            <a:bodyPr rtlCol="0" anchor="ctr"/>
            <a:lstStyle/>
            <a:p>
              <a:endParaRPr lang="en-US"/>
            </a:p>
          </p:txBody>
        </p:sp>
        <p:sp>
          <p:nvSpPr>
            <p:cNvPr id="28" name="Freeform 804">
              <a:extLst>
                <a:ext uri="{FF2B5EF4-FFF2-40B4-BE49-F238E27FC236}">
                  <a16:creationId xmlns:a16="http://schemas.microsoft.com/office/drawing/2014/main" id="{570B9B50-D27C-9E1C-8CBB-4E4E136EC51B}"/>
                </a:ext>
              </a:extLst>
            </p:cNvPr>
            <p:cNvSpPr/>
            <p:nvPr/>
          </p:nvSpPr>
          <p:spPr>
            <a:xfrm>
              <a:off x="6478019" y="5237623"/>
              <a:ext cx="941970" cy="836915"/>
            </a:xfrm>
            <a:custGeom>
              <a:avLst/>
              <a:gdLst>
                <a:gd name="connsiteX0" fmla="*/ 382647 w 941970"/>
                <a:gd name="connsiteY0" fmla="*/ 825763 h 836915"/>
                <a:gd name="connsiteX1" fmla="*/ 636393 w 941970"/>
                <a:gd name="connsiteY1" fmla="*/ 817762 h 836915"/>
                <a:gd name="connsiteX2" fmla="*/ 749321 w 941970"/>
                <a:gd name="connsiteY2" fmla="*/ 767013 h 836915"/>
                <a:gd name="connsiteX3" fmla="*/ 936773 w 941970"/>
                <a:gd name="connsiteY3" fmla="*/ 527669 h 836915"/>
                <a:gd name="connsiteX4" fmla="*/ 941574 w 941970"/>
                <a:gd name="connsiteY4" fmla="*/ 462747 h 836915"/>
                <a:gd name="connsiteX5" fmla="*/ 933344 w 941970"/>
                <a:gd name="connsiteY5" fmla="*/ 369021 h 836915"/>
                <a:gd name="connsiteX6" fmla="*/ 904998 w 941970"/>
                <a:gd name="connsiteY6" fmla="*/ 273466 h 836915"/>
                <a:gd name="connsiteX7" fmla="*/ 872308 w 941970"/>
                <a:gd name="connsiteY7" fmla="*/ 259064 h 836915"/>
                <a:gd name="connsiteX8" fmla="*/ 849677 w 941970"/>
                <a:gd name="connsiteY8" fmla="*/ 265236 h 836915"/>
                <a:gd name="connsiteX9" fmla="*/ 814015 w 941970"/>
                <a:gd name="connsiteY9" fmla="*/ 256321 h 836915"/>
                <a:gd name="connsiteX10" fmla="*/ 778582 w 941970"/>
                <a:gd name="connsiteY10" fmla="*/ 202600 h 836915"/>
                <a:gd name="connsiteX11" fmla="*/ 798013 w 941970"/>
                <a:gd name="connsiteY11" fmla="*/ 156880 h 836915"/>
                <a:gd name="connsiteX12" fmla="*/ 836189 w 941970"/>
                <a:gd name="connsiteY12" fmla="*/ 141335 h 836915"/>
                <a:gd name="connsiteX13" fmla="*/ 829103 w 941970"/>
                <a:gd name="connsiteY13" fmla="*/ 115503 h 836915"/>
                <a:gd name="connsiteX14" fmla="*/ 104669 w 941970"/>
                <a:gd name="connsiteY14" fmla="*/ 150479 h 836915"/>
                <a:gd name="connsiteX15" fmla="*/ 6600 w 941970"/>
                <a:gd name="connsiteY15" fmla="*/ 390738 h 836915"/>
                <a:gd name="connsiteX16" fmla="*/ 4543 w 941970"/>
                <a:gd name="connsiteY16" fmla="*/ 545043 h 836915"/>
                <a:gd name="connsiteX17" fmla="*/ 382647 w 941970"/>
                <a:gd name="connsiteY17" fmla="*/ 825763 h 836915"/>
                <a:gd name="connsiteX18" fmla="*/ 137588 w 941970"/>
                <a:gd name="connsiteY18" fmla="*/ 366506 h 836915"/>
                <a:gd name="connsiteX19" fmla="*/ 139645 w 941970"/>
                <a:gd name="connsiteY19" fmla="*/ 357362 h 836915"/>
                <a:gd name="connsiteX20" fmla="*/ 144217 w 941970"/>
                <a:gd name="connsiteY20" fmla="*/ 339074 h 836915"/>
                <a:gd name="connsiteX21" fmla="*/ 153818 w 941970"/>
                <a:gd name="connsiteY21" fmla="*/ 309356 h 836915"/>
                <a:gd name="connsiteX22" fmla="*/ 157476 w 941970"/>
                <a:gd name="connsiteY22" fmla="*/ 292668 h 836915"/>
                <a:gd name="connsiteX23" fmla="*/ 358873 w 941970"/>
                <a:gd name="connsiteY23" fmla="*/ 91500 h 836915"/>
                <a:gd name="connsiteX24" fmla="*/ 635250 w 941970"/>
                <a:gd name="connsiteY24" fmla="*/ 113674 h 836915"/>
                <a:gd name="connsiteX25" fmla="*/ 798699 w 941970"/>
                <a:gd name="connsiteY25" fmla="*/ 346846 h 836915"/>
                <a:gd name="connsiteX26" fmla="*/ 801214 w 941970"/>
                <a:gd name="connsiteY26" fmla="*/ 357819 h 836915"/>
                <a:gd name="connsiteX27" fmla="*/ 804185 w 941970"/>
                <a:gd name="connsiteY27" fmla="*/ 374964 h 836915"/>
                <a:gd name="connsiteX28" fmla="*/ 807157 w 941970"/>
                <a:gd name="connsiteY28" fmla="*/ 410169 h 836915"/>
                <a:gd name="connsiteX29" fmla="*/ 807157 w 941970"/>
                <a:gd name="connsiteY29" fmla="*/ 412683 h 836915"/>
                <a:gd name="connsiteX30" fmla="*/ 807386 w 941970"/>
                <a:gd name="connsiteY30" fmla="*/ 430057 h 836915"/>
                <a:gd name="connsiteX31" fmla="*/ 807386 w 941970"/>
                <a:gd name="connsiteY31" fmla="*/ 439658 h 836915"/>
                <a:gd name="connsiteX32" fmla="*/ 807386 w 941970"/>
                <a:gd name="connsiteY32" fmla="*/ 440344 h 836915"/>
                <a:gd name="connsiteX33" fmla="*/ 807157 w 941970"/>
                <a:gd name="connsiteY33" fmla="*/ 452002 h 836915"/>
                <a:gd name="connsiteX34" fmla="*/ 803042 w 941970"/>
                <a:gd name="connsiteY34" fmla="*/ 501151 h 836915"/>
                <a:gd name="connsiteX35" fmla="*/ 759380 w 941970"/>
                <a:gd name="connsiteY35" fmla="*/ 619566 h 836915"/>
                <a:gd name="connsiteX36" fmla="*/ 749321 w 941970"/>
                <a:gd name="connsiteY36" fmla="*/ 633739 h 836915"/>
                <a:gd name="connsiteX37" fmla="*/ 705202 w 941970"/>
                <a:gd name="connsiteY37" fmla="*/ 679688 h 836915"/>
                <a:gd name="connsiteX38" fmla="*/ 701544 w 941970"/>
                <a:gd name="connsiteY38" fmla="*/ 682888 h 836915"/>
                <a:gd name="connsiteX39" fmla="*/ 694229 w 941970"/>
                <a:gd name="connsiteY39" fmla="*/ 689289 h 836915"/>
                <a:gd name="connsiteX40" fmla="*/ 679370 w 941970"/>
                <a:gd name="connsiteY40" fmla="*/ 701862 h 836915"/>
                <a:gd name="connsiteX41" fmla="*/ 656510 w 941970"/>
                <a:gd name="connsiteY41" fmla="*/ 718779 h 836915"/>
                <a:gd name="connsiteX42" fmla="*/ 652624 w 941970"/>
                <a:gd name="connsiteY42" fmla="*/ 721065 h 836915"/>
                <a:gd name="connsiteX43" fmla="*/ 644623 w 941970"/>
                <a:gd name="connsiteY43" fmla="*/ 725408 h 836915"/>
                <a:gd name="connsiteX44" fmla="*/ 563470 w 941970"/>
                <a:gd name="connsiteY44" fmla="*/ 759241 h 836915"/>
                <a:gd name="connsiteX45" fmla="*/ 532609 w 941970"/>
                <a:gd name="connsiteY45" fmla="*/ 766785 h 836915"/>
                <a:gd name="connsiteX46" fmla="*/ 525065 w 941970"/>
                <a:gd name="connsiteY46" fmla="*/ 768385 h 836915"/>
                <a:gd name="connsiteX47" fmla="*/ 513863 w 941970"/>
                <a:gd name="connsiteY47" fmla="*/ 770671 h 836915"/>
                <a:gd name="connsiteX48" fmla="*/ 506320 w 941970"/>
                <a:gd name="connsiteY48" fmla="*/ 772042 h 836915"/>
                <a:gd name="connsiteX49" fmla="*/ 502433 w 941970"/>
                <a:gd name="connsiteY49" fmla="*/ 772500 h 836915"/>
                <a:gd name="connsiteX50" fmla="*/ 469972 w 941970"/>
                <a:gd name="connsiteY50" fmla="*/ 774786 h 836915"/>
                <a:gd name="connsiteX51" fmla="*/ 465629 w 941970"/>
                <a:gd name="connsiteY51" fmla="*/ 774786 h 836915"/>
                <a:gd name="connsiteX52" fmla="*/ 451684 w 941970"/>
                <a:gd name="connsiteY52" fmla="*/ 774328 h 836915"/>
                <a:gd name="connsiteX53" fmla="*/ 431567 w 941970"/>
                <a:gd name="connsiteY53" fmla="*/ 772271 h 836915"/>
                <a:gd name="connsiteX54" fmla="*/ 373960 w 941970"/>
                <a:gd name="connsiteY54" fmla="*/ 759012 h 836915"/>
                <a:gd name="connsiteX55" fmla="*/ 289378 w 941970"/>
                <a:gd name="connsiteY55" fmla="*/ 724494 h 836915"/>
                <a:gd name="connsiteX56" fmla="*/ 278863 w 941970"/>
                <a:gd name="connsiteY56" fmla="*/ 718550 h 836915"/>
                <a:gd name="connsiteX57" fmla="*/ 259203 w 941970"/>
                <a:gd name="connsiteY57" fmla="*/ 705748 h 836915"/>
                <a:gd name="connsiteX58" fmla="*/ 224456 w 941970"/>
                <a:gd name="connsiteY58" fmla="*/ 677631 h 836915"/>
                <a:gd name="connsiteX59" fmla="*/ 202282 w 941970"/>
                <a:gd name="connsiteY59" fmla="*/ 654542 h 836915"/>
                <a:gd name="connsiteX60" fmla="*/ 195652 w 941970"/>
                <a:gd name="connsiteY60" fmla="*/ 646541 h 836915"/>
                <a:gd name="connsiteX61" fmla="*/ 133016 w 941970"/>
                <a:gd name="connsiteY61" fmla="*/ 501380 h 836915"/>
                <a:gd name="connsiteX62" fmla="*/ 131644 w 941970"/>
                <a:gd name="connsiteY62" fmla="*/ 491779 h 836915"/>
                <a:gd name="connsiteX63" fmla="*/ 128901 w 941970"/>
                <a:gd name="connsiteY63" fmla="*/ 442401 h 836915"/>
                <a:gd name="connsiteX64" fmla="*/ 128901 w 941970"/>
                <a:gd name="connsiteY64" fmla="*/ 440572 h 836915"/>
                <a:gd name="connsiteX65" fmla="*/ 135988 w 941970"/>
                <a:gd name="connsiteY65" fmla="*/ 372450 h 836915"/>
                <a:gd name="connsiteX66" fmla="*/ 137588 w 941970"/>
                <a:gd name="connsiteY66" fmla="*/ 366506 h 8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941970" h="836915">
                  <a:moveTo>
                    <a:pt x="382647" y="825763"/>
                  </a:moveTo>
                  <a:cubicBezTo>
                    <a:pt x="466543" y="841765"/>
                    <a:pt x="554097" y="841765"/>
                    <a:pt x="636393" y="817762"/>
                  </a:cubicBezTo>
                  <a:cubicBezTo>
                    <a:pt x="675712" y="806332"/>
                    <a:pt x="715031" y="789416"/>
                    <a:pt x="749321" y="767013"/>
                  </a:cubicBezTo>
                  <a:cubicBezTo>
                    <a:pt x="789326" y="740953"/>
                    <a:pt x="888539" y="648827"/>
                    <a:pt x="936773" y="527669"/>
                  </a:cubicBezTo>
                  <a:cubicBezTo>
                    <a:pt x="939517" y="506181"/>
                    <a:pt x="940888" y="484464"/>
                    <a:pt x="941574" y="462747"/>
                  </a:cubicBezTo>
                  <a:cubicBezTo>
                    <a:pt x="943403" y="430971"/>
                    <a:pt x="938602" y="399882"/>
                    <a:pt x="933344" y="369021"/>
                  </a:cubicBezTo>
                  <a:cubicBezTo>
                    <a:pt x="927858" y="336102"/>
                    <a:pt x="920771" y="303412"/>
                    <a:pt x="904998" y="273466"/>
                  </a:cubicBezTo>
                  <a:cubicBezTo>
                    <a:pt x="895625" y="255178"/>
                    <a:pt x="892425" y="254035"/>
                    <a:pt x="872308" y="259064"/>
                  </a:cubicBezTo>
                  <a:cubicBezTo>
                    <a:pt x="864764" y="260893"/>
                    <a:pt x="857221" y="264550"/>
                    <a:pt x="849677" y="265236"/>
                  </a:cubicBezTo>
                  <a:cubicBezTo>
                    <a:pt x="837104" y="266379"/>
                    <a:pt x="823845" y="266836"/>
                    <a:pt x="814015" y="256321"/>
                  </a:cubicBezTo>
                  <a:cubicBezTo>
                    <a:pt x="799156" y="240547"/>
                    <a:pt x="785212" y="224088"/>
                    <a:pt x="778582" y="202600"/>
                  </a:cubicBezTo>
                  <a:cubicBezTo>
                    <a:pt x="771496" y="179968"/>
                    <a:pt x="776753" y="167167"/>
                    <a:pt x="798013" y="156880"/>
                  </a:cubicBezTo>
                  <a:cubicBezTo>
                    <a:pt x="810358" y="150936"/>
                    <a:pt x="823388" y="146593"/>
                    <a:pt x="836189" y="141335"/>
                  </a:cubicBezTo>
                  <a:cubicBezTo>
                    <a:pt x="855849" y="133105"/>
                    <a:pt x="845105" y="131505"/>
                    <a:pt x="829103" y="115503"/>
                  </a:cubicBezTo>
                  <a:cubicBezTo>
                    <a:pt x="693086" y="5089"/>
                    <a:pt x="339213" y="-91151"/>
                    <a:pt x="104669" y="150479"/>
                  </a:cubicBezTo>
                  <a:cubicBezTo>
                    <a:pt x="45919" y="216544"/>
                    <a:pt x="19630" y="302955"/>
                    <a:pt x="6600" y="390738"/>
                  </a:cubicBezTo>
                  <a:cubicBezTo>
                    <a:pt x="-944" y="442401"/>
                    <a:pt x="-2544" y="494065"/>
                    <a:pt x="4543" y="545043"/>
                  </a:cubicBezTo>
                  <a:cubicBezTo>
                    <a:pt x="144903" y="793988"/>
                    <a:pt x="340813" y="817762"/>
                    <a:pt x="382647" y="825763"/>
                  </a:cubicBezTo>
                  <a:close/>
                  <a:moveTo>
                    <a:pt x="137588" y="366506"/>
                  </a:moveTo>
                  <a:cubicBezTo>
                    <a:pt x="138274" y="363306"/>
                    <a:pt x="138959" y="360334"/>
                    <a:pt x="139645" y="357362"/>
                  </a:cubicBezTo>
                  <a:cubicBezTo>
                    <a:pt x="141017" y="351190"/>
                    <a:pt x="142617" y="345246"/>
                    <a:pt x="144217" y="339074"/>
                  </a:cubicBezTo>
                  <a:cubicBezTo>
                    <a:pt x="146960" y="329016"/>
                    <a:pt x="150389" y="318957"/>
                    <a:pt x="153818" y="309356"/>
                  </a:cubicBezTo>
                  <a:cubicBezTo>
                    <a:pt x="154961" y="303870"/>
                    <a:pt x="156333" y="298155"/>
                    <a:pt x="157476" y="292668"/>
                  </a:cubicBezTo>
                  <a:cubicBezTo>
                    <a:pt x="163648" y="266379"/>
                    <a:pt x="174392" y="157566"/>
                    <a:pt x="358873" y="91500"/>
                  </a:cubicBezTo>
                  <a:cubicBezTo>
                    <a:pt x="462886" y="54238"/>
                    <a:pt x="611247" y="104302"/>
                    <a:pt x="635250" y="113674"/>
                  </a:cubicBezTo>
                  <a:cubicBezTo>
                    <a:pt x="798470" y="198256"/>
                    <a:pt x="801442" y="344560"/>
                    <a:pt x="798699" y="346846"/>
                  </a:cubicBezTo>
                  <a:cubicBezTo>
                    <a:pt x="799613" y="350504"/>
                    <a:pt x="800299" y="354162"/>
                    <a:pt x="801214" y="357819"/>
                  </a:cubicBezTo>
                  <a:cubicBezTo>
                    <a:pt x="802357" y="363763"/>
                    <a:pt x="803271" y="369478"/>
                    <a:pt x="804185" y="374964"/>
                  </a:cubicBezTo>
                  <a:cubicBezTo>
                    <a:pt x="806014" y="388223"/>
                    <a:pt x="806929" y="399882"/>
                    <a:pt x="807157" y="410169"/>
                  </a:cubicBezTo>
                  <a:cubicBezTo>
                    <a:pt x="807157" y="411083"/>
                    <a:pt x="807157" y="411769"/>
                    <a:pt x="807157" y="412683"/>
                  </a:cubicBezTo>
                  <a:cubicBezTo>
                    <a:pt x="807386" y="419313"/>
                    <a:pt x="807386" y="425028"/>
                    <a:pt x="807386" y="430057"/>
                  </a:cubicBezTo>
                  <a:cubicBezTo>
                    <a:pt x="807386" y="433257"/>
                    <a:pt x="807386" y="436458"/>
                    <a:pt x="807386" y="439658"/>
                  </a:cubicBezTo>
                  <a:cubicBezTo>
                    <a:pt x="807386" y="439887"/>
                    <a:pt x="807386" y="440115"/>
                    <a:pt x="807386" y="440344"/>
                  </a:cubicBezTo>
                  <a:cubicBezTo>
                    <a:pt x="807386" y="444230"/>
                    <a:pt x="807386" y="448116"/>
                    <a:pt x="807157" y="452002"/>
                  </a:cubicBezTo>
                  <a:cubicBezTo>
                    <a:pt x="806700" y="468690"/>
                    <a:pt x="805328" y="485149"/>
                    <a:pt x="803042" y="501151"/>
                  </a:cubicBezTo>
                  <a:cubicBezTo>
                    <a:pt x="796642" y="543900"/>
                    <a:pt x="783154" y="583676"/>
                    <a:pt x="759380" y="619566"/>
                  </a:cubicBezTo>
                  <a:cubicBezTo>
                    <a:pt x="756179" y="624367"/>
                    <a:pt x="752979" y="629167"/>
                    <a:pt x="749321" y="633739"/>
                  </a:cubicBezTo>
                  <a:cubicBezTo>
                    <a:pt x="736977" y="649970"/>
                    <a:pt x="722347" y="665286"/>
                    <a:pt x="705202" y="679688"/>
                  </a:cubicBezTo>
                  <a:cubicBezTo>
                    <a:pt x="704059" y="680602"/>
                    <a:pt x="702687" y="681745"/>
                    <a:pt x="701544" y="682888"/>
                  </a:cubicBezTo>
                  <a:cubicBezTo>
                    <a:pt x="699029" y="684946"/>
                    <a:pt x="696743" y="687003"/>
                    <a:pt x="694229" y="689289"/>
                  </a:cubicBezTo>
                  <a:cubicBezTo>
                    <a:pt x="689428" y="693633"/>
                    <a:pt x="684399" y="697747"/>
                    <a:pt x="679370" y="701862"/>
                  </a:cubicBezTo>
                  <a:cubicBezTo>
                    <a:pt x="671826" y="708034"/>
                    <a:pt x="664282" y="713978"/>
                    <a:pt x="656510" y="718779"/>
                  </a:cubicBezTo>
                  <a:cubicBezTo>
                    <a:pt x="655138" y="719693"/>
                    <a:pt x="653995" y="720379"/>
                    <a:pt x="652624" y="721065"/>
                  </a:cubicBezTo>
                  <a:cubicBezTo>
                    <a:pt x="649880" y="722665"/>
                    <a:pt x="647366" y="724036"/>
                    <a:pt x="644623" y="725408"/>
                  </a:cubicBezTo>
                  <a:cubicBezTo>
                    <a:pt x="618562" y="737752"/>
                    <a:pt x="592045" y="752154"/>
                    <a:pt x="563470" y="759241"/>
                  </a:cubicBezTo>
                  <a:cubicBezTo>
                    <a:pt x="552725" y="761984"/>
                    <a:pt x="542667" y="764499"/>
                    <a:pt x="532609" y="766785"/>
                  </a:cubicBezTo>
                  <a:cubicBezTo>
                    <a:pt x="530094" y="767470"/>
                    <a:pt x="527579" y="767928"/>
                    <a:pt x="525065" y="768385"/>
                  </a:cubicBezTo>
                  <a:cubicBezTo>
                    <a:pt x="521407" y="769071"/>
                    <a:pt x="517750" y="769985"/>
                    <a:pt x="513863" y="770671"/>
                  </a:cubicBezTo>
                  <a:cubicBezTo>
                    <a:pt x="511349" y="771128"/>
                    <a:pt x="508834" y="771585"/>
                    <a:pt x="506320" y="772042"/>
                  </a:cubicBezTo>
                  <a:cubicBezTo>
                    <a:pt x="504948" y="772271"/>
                    <a:pt x="503805" y="772500"/>
                    <a:pt x="502433" y="772500"/>
                  </a:cubicBezTo>
                  <a:cubicBezTo>
                    <a:pt x="492146" y="773871"/>
                    <a:pt x="481631" y="774786"/>
                    <a:pt x="469972" y="774786"/>
                  </a:cubicBezTo>
                  <a:cubicBezTo>
                    <a:pt x="468601" y="774786"/>
                    <a:pt x="467000" y="774786"/>
                    <a:pt x="465629" y="774786"/>
                  </a:cubicBezTo>
                  <a:cubicBezTo>
                    <a:pt x="461285" y="774786"/>
                    <a:pt x="456485" y="774557"/>
                    <a:pt x="451684" y="774328"/>
                  </a:cubicBezTo>
                  <a:cubicBezTo>
                    <a:pt x="445283" y="773871"/>
                    <a:pt x="438654" y="773185"/>
                    <a:pt x="431567" y="772271"/>
                  </a:cubicBezTo>
                  <a:cubicBezTo>
                    <a:pt x="411222" y="768842"/>
                    <a:pt x="392020" y="764270"/>
                    <a:pt x="373960" y="759012"/>
                  </a:cubicBezTo>
                  <a:cubicBezTo>
                    <a:pt x="342413" y="749868"/>
                    <a:pt x="314296" y="738210"/>
                    <a:pt x="289378" y="724494"/>
                  </a:cubicBezTo>
                  <a:cubicBezTo>
                    <a:pt x="285721" y="722436"/>
                    <a:pt x="282292" y="720607"/>
                    <a:pt x="278863" y="718550"/>
                  </a:cubicBezTo>
                  <a:cubicBezTo>
                    <a:pt x="272005" y="714435"/>
                    <a:pt x="265375" y="710320"/>
                    <a:pt x="259203" y="705748"/>
                  </a:cubicBezTo>
                  <a:cubicBezTo>
                    <a:pt x="246630" y="697062"/>
                    <a:pt x="234971" y="687460"/>
                    <a:pt x="224456" y="677631"/>
                  </a:cubicBezTo>
                  <a:cubicBezTo>
                    <a:pt x="216455" y="670315"/>
                    <a:pt x="209140" y="662543"/>
                    <a:pt x="202282" y="654542"/>
                  </a:cubicBezTo>
                  <a:cubicBezTo>
                    <a:pt x="199996" y="651799"/>
                    <a:pt x="197710" y="649284"/>
                    <a:pt x="195652" y="646541"/>
                  </a:cubicBezTo>
                  <a:cubicBezTo>
                    <a:pt x="160905" y="603107"/>
                    <a:pt x="141017" y="553044"/>
                    <a:pt x="133016" y="501380"/>
                  </a:cubicBezTo>
                  <a:cubicBezTo>
                    <a:pt x="132559" y="498180"/>
                    <a:pt x="132101" y="494979"/>
                    <a:pt x="131644" y="491779"/>
                  </a:cubicBezTo>
                  <a:cubicBezTo>
                    <a:pt x="129587" y="475320"/>
                    <a:pt x="128672" y="458860"/>
                    <a:pt x="128901" y="442401"/>
                  </a:cubicBezTo>
                  <a:cubicBezTo>
                    <a:pt x="128901" y="441715"/>
                    <a:pt x="128901" y="441030"/>
                    <a:pt x="128901" y="440572"/>
                  </a:cubicBezTo>
                  <a:cubicBezTo>
                    <a:pt x="128901" y="417255"/>
                    <a:pt x="131416" y="394395"/>
                    <a:pt x="135988" y="372450"/>
                  </a:cubicBezTo>
                  <a:cubicBezTo>
                    <a:pt x="136902" y="370164"/>
                    <a:pt x="137359" y="368335"/>
                    <a:pt x="137588" y="366506"/>
                  </a:cubicBezTo>
                  <a:close/>
                </a:path>
              </a:pathLst>
            </a:custGeom>
            <a:solidFill>
              <a:srgbClr val="FF0000"/>
            </a:solidFill>
            <a:ln w="2286" cap="flat">
              <a:noFill/>
              <a:prstDash val="solid"/>
              <a:miter/>
            </a:ln>
          </p:spPr>
          <p:txBody>
            <a:bodyPr rtlCol="0" anchor="ctr"/>
            <a:lstStyle/>
            <a:p>
              <a:endParaRPr lang="en-US"/>
            </a:p>
          </p:txBody>
        </p:sp>
        <p:sp>
          <p:nvSpPr>
            <p:cNvPr id="29" name="Freeform 805">
              <a:extLst>
                <a:ext uri="{FF2B5EF4-FFF2-40B4-BE49-F238E27FC236}">
                  <a16:creationId xmlns:a16="http://schemas.microsoft.com/office/drawing/2014/main" id="{9BCE6B44-4FCB-59E9-21CD-3843F04A3D5C}"/>
                </a:ext>
              </a:extLst>
            </p:cNvPr>
            <p:cNvSpPr/>
            <p:nvPr/>
          </p:nvSpPr>
          <p:spPr>
            <a:xfrm>
              <a:off x="6554343" y="5958916"/>
              <a:ext cx="11887" cy="14859"/>
            </a:xfrm>
            <a:custGeom>
              <a:avLst/>
              <a:gdLst>
                <a:gd name="connsiteX0" fmla="*/ 11887 w 11887"/>
                <a:gd name="connsiteY0" fmla="*/ 14859 h 14859"/>
                <a:gd name="connsiteX1" fmla="*/ 0 w 11887"/>
                <a:gd name="connsiteY1" fmla="*/ 0 h 14859"/>
                <a:gd name="connsiteX2" fmla="*/ 11887 w 11887"/>
                <a:gd name="connsiteY2" fmla="*/ 14859 h 14859"/>
              </a:gdLst>
              <a:ahLst/>
              <a:cxnLst>
                <a:cxn ang="0">
                  <a:pos x="connsiteX0" y="connsiteY0"/>
                </a:cxn>
                <a:cxn ang="0">
                  <a:pos x="connsiteX1" y="connsiteY1"/>
                </a:cxn>
                <a:cxn ang="0">
                  <a:pos x="connsiteX2" y="connsiteY2"/>
                </a:cxn>
              </a:cxnLst>
              <a:rect l="l" t="t" r="r" b="b"/>
              <a:pathLst>
                <a:path w="11887" h="14859">
                  <a:moveTo>
                    <a:pt x="11887" y="14859"/>
                  </a:moveTo>
                  <a:cubicBezTo>
                    <a:pt x="7772" y="10059"/>
                    <a:pt x="3886" y="5029"/>
                    <a:pt x="0" y="0"/>
                  </a:cubicBezTo>
                  <a:cubicBezTo>
                    <a:pt x="3658" y="5258"/>
                    <a:pt x="7772" y="10059"/>
                    <a:pt x="11887" y="14859"/>
                  </a:cubicBezTo>
                  <a:close/>
                </a:path>
              </a:pathLst>
            </a:custGeom>
            <a:solidFill>
              <a:srgbClr val="FFFFFF"/>
            </a:solidFill>
            <a:ln w="2286" cap="flat">
              <a:noFill/>
              <a:prstDash val="solid"/>
              <a:miter/>
            </a:ln>
          </p:spPr>
          <p:txBody>
            <a:bodyPr rtlCol="0" anchor="ctr"/>
            <a:lstStyle/>
            <a:p>
              <a:endParaRPr lang="en-US"/>
            </a:p>
          </p:txBody>
        </p:sp>
        <p:sp>
          <p:nvSpPr>
            <p:cNvPr id="30" name="Freeform 806">
              <a:extLst>
                <a:ext uri="{FF2B5EF4-FFF2-40B4-BE49-F238E27FC236}">
                  <a16:creationId xmlns:a16="http://schemas.microsoft.com/office/drawing/2014/main" id="{B6EC24C4-1E20-FB85-81E7-3F0842B8AAA2}"/>
                </a:ext>
              </a:extLst>
            </p:cNvPr>
            <p:cNvSpPr/>
            <p:nvPr/>
          </p:nvSpPr>
          <p:spPr>
            <a:xfrm>
              <a:off x="7382332" y="5883706"/>
              <a:ext cx="2743" cy="6858"/>
            </a:xfrm>
            <a:custGeom>
              <a:avLst/>
              <a:gdLst>
                <a:gd name="connsiteX0" fmla="*/ 2743 w 2743"/>
                <a:gd name="connsiteY0" fmla="*/ 0 h 6858"/>
                <a:gd name="connsiteX1" fmla="*/ 0 w 2743"/>
                <a:gd name="connsiteY1" fmla="*/ 6858 h 6858"/>
                <a:gd name="connsiteX2" fmla="*/ 2743 w 2743"/>
                <a:gd name="connsiteY2" fmla="*/ 0 h 6858"/>
              </a:gdLst>
              <a:ahLst/>
              <a:cxnLst>
                <a:cxn ang="0">
                  <a:pos x="connsiteX0" y="connsiteY0"/>
                </a:cxn>
                <a:cxn ang="0">
                  <a:pos x="connsiteX1" y="connsiteY1"/>
                </a:cxn>
                <a:cxn ang="0">
                  <a:pos x="connsiteX2" y="connsiteY2"/>
                </a:cxn>
              </a:cxnLst>
              <a:rect l="l" t="t" r="r" b="b"/>
              <a:pathLst>
                <a:path w="2743" h="6858">
                  <a:moveTo>
                    <a:pt x="2743" y="0"/>
                  </a:moveTo>
                  <a:cubicBezTo>
                    <a:pt x="1829" y="2286"/>
                    <a:pt x="915" y="4572"/>
                    <a:pt x="0" y="6858"/>
                  </a:cubicBezTo>
                  <a:cubicBezTo>
                    <a:pt x="686" y="4572"/>
                    <a:pt x="1829" y="2286"/>
                    <a:pt x="2743" y="0"/>
                  </a:cubicBezTo>
                  <a:close/>
                </a:path>
              </a:pathLst>
            </a:custGeom>
            <a:solidFill>
              <a:srgbClr val="FFFFFF"/>
            </a:solidFill>
            <a:ln w="2286" cap="flat">
              <a:noFill/>
              <a:prstDash val="solid"/>
              <a:miter/>
            </a:ln>
          </p:spPr>
          <p:txBody>
            <a:bodyPr rtlCol="0" anchor="ctr"/>
            <a:lstStyle/>
            <a:p>
              <a:endParaRPr lang="en-US"/>
            </a:p>
          </p:txBody>
        </p:sp>
        <p:sp>
          <p:nvSpPr>
            <p:cNvPr id="31" name="Freeform 807">
              <a:extLst>
                <a:ext uri="{FF2B5EF4-FFF2-40B4-BE49-F238E27FC236}">
                  <a16:creationId xmlns:a16="http://schemas.microsoft.com/office/drawing/2014/main" id="{82B11D62-03F5-73ED-E13E-A50CFF44D4B9}"/>
                </a:ext>
              </a:extLst>
            </p:cNvPr>
            <p:cNvSpPr/>
            <p:nvPr/>
          </p:nvSpPr>
          <p:spPr>
            <a:xfrm>
              <a:off x="7401534" y="5825413"/>
              <a:ext cx="2286" cy="8915"/>
            </a:xfrm>
            <a:custGeom>
              <a:avLst/>
              <a:gdLst>
                <a:gd name="connsiteX0" fmla="*/ 2286 w 2286"/>
                <a:gd name="connsiteY0" fmla="*/ 0 h 8915"/>
                <a:gd name="connsiteX1" fmla="*/ 0 w 2286"/>
                <a:gd name="connsiteY1" fmla="*/ 8915 h 8915"/>
                <a:gd name="connsiteX2" fmla="*/ 2286 w 2286"/>
                <a:gd name="connsiteY2" fmla="*/ 0 h 8915"/>
              </a:gdLst>
              <a:ahLst/>
              <a:cxnLst>
                <a:cxn ang="0">
                  <a:pos x="connsiteX0" y="connsiteY0"/>
                </a:cxn>
                <a:cxn ang="0">
                  <a:pos x="connsiteX1" y="connsiteY1"/>
                </a:cxn>
                <a:cxn ang="0">
                  <a:pos x="connsiteX2" y="connsiteY2"/>
                </a:cxn>
              </a:cxnLst>
              <a:rect l="l" t="t" r="r" b="b"/>
              <a:pathLst>
                <a:path w="2286" h="8915">
                  <a:moveTo>
                    <a:pt x="2286" y="0"/>
                  </a:moveTo>
                  <a:cubicBezTo>
                    <a:pt x="1600" y="2972"/>
                    <a:pt x="685" y="5943"/>
                    <a:pt x="0" y="8915"/>
                  </a:cubicBezTo>
                  <a:cubicBezTo>
                    <a:pt x="914" y="6172"/>
                    <a:pt x="1600" y="2972"/>
                    <a:pt x="2286" y="0"/>
                  </a:cubicBezTo>
                  <a:close/>
                </a:path>
              </a:pathLst>
            </a:custGeom>
            <a:solidFill>
              <a:srgbClr val="FFFFFF"/>
            </a:solidFill>
            <a:ln w="2286" cap="flat">
              <a:noFill/>
              <a:prstDash val="solid"/>
              <a:miter/>
            </a:ln>
          </p:spPr>
          <p:txBody>
            <a:bodyPr rtlCol="0" anchor="ctr"/>
            <a:lstStyle/>
            <a:p>
              <a:endParaRPr lang="en-US"/>
            </a:p>
          </p:txBody>
        </p:sp>
        <p:sp>
          <p:nvSpPr>
            <p:cNvPr id="32" name="Freeform 808">
              <a:extLst>
                <a:ext uri="{FF2B5EF4-FFF2-40B4-BE49-F238E27FC236}">
                  <a16:creationId xmlns:a16="http://schemas.microsoft.com/office/drawing/2014/main" id="{14316908-E8D1-9E64-8462-5D23FD2B34B9}"/>
                </a:ext>
              </a:extLst>
            </p:cNvPr>
            <p:cNvSpPr/>
            <p:nvPr/>
          </p:nvSpPr>
          <p:spPr>
            <a:xfrm>
              <a:off x="7399020" y="5835243"/>
              <a:ext cx="2286" cy="8001"/>
            </a:xfrm>
            <a:custGeom>
              <a:avLst/>
              <a:gdLst>
                <a:gd name="connsiteX0" fmla="*/ 2286 w 2286"/>
                <a:gd name="connsiteY0" fmla="*/ 0 h 8001"/>
                <a:gd name="connsiteX1" fmla="*/ 0 w 2286"/>
                <a:gd name="connsiteY1" fmla="*/ 8001 h 8001"/>
                <a:gd name="connsiteX2" fmla="*/ 2286 w 2286"/>
                <a:gd name="connsiteY2" fmla="*/ 0 h 8001"/>
              </a:gdLst>
              <a:ahLst/>
              <a:cxnLst>
                <a:cxn ang="0">
                  <a:pos x="connsiteX0" y="connsiteY0"/>
                </a:cxn>
                <a:cxn ang="0">
                  <a:pos x="connsiteX1" y="connsiteY1"/>
                </a:cxn>
                <a:cxn ang="0">
                  <a:pos x="connsiteX2" y="connsiteY2"/>
                </a:cxn>
              </a:cxnLst>
              <a:rect l="l" t="t" r="r" b="b"/>
              <a:pathLst>
                <a:path w="2286" h="8001">
                  <a:moveTo>
                    <a:pt x="2286" y="0"/>
                  </a:moveTo>
                  <a:cubicBezTo>
                    <a:pt x="1600" y="2743"/>
                    <a:pt x="914" y="5257"/>
                    <a:pt x="0" y="8001"/>
                  </a:cubicBezTo>
                  <a:cubicBezTo>
                    <a:pt x="914" y="5486"/>
                    <a:pt x="1600" y="2743"/>
                    <a:pt x="2286" y="0"/>
                  </a:cubicBezTo>
                  <a:close/>
                </a:path>
              </a:pathLst>
            </a:custGeom>
            <a:solidFill>
              <a:srgbClr val="FFFFFF"/>
            </a:solidFill>
            <a:ln w="2286" cap="flat">
              <a:noFill/>
              <a:prstDash val="solid"/>
              <a:miter/>
            </a:ln>
          </p:spPr>
          <p:txBody>
            <a:bodyPr rtlCol="0" anchor="ctr"/>
            <a:lstStyle/>
            <a:p>
              <a:endParaRPr lang="en-US"/>
            </a:p>
          </p:txBody>
        </p:sp>
        <p:sp>
          <p:nvSpPr>
            <p:cNvPr id="33" name="Freeform 809">
              <a:extLst>
                <a:ext uri="{FF2B5EF4-FFF2-40B4-BE49-F238E27FC236}">
                  <a16:creationId xmlns:a16="http://schemas.microsoft.com/office/drawing/2014/main" id="{386C2515-2CEF-19EB-F10C-97C54FEC3B12}"/>
                </a:ext>
              </a:extLst>
            </p:cNvPr>
            <p:cNvSpPr/>
            <p:nvPr/>
          </p:nvSpPr>
          <p:spPr>
            <a:xfrm>
              <a:off x="7393076" y="5845302"/>
              <a:ext cx="5486" cy="17373"/>
            </a:xfrm>
            <a:custGeom>
              <a:avLst/>
              <a:gdLst>
                <a:gd name="connsiteX0" fmla="*/ 5487 w 5486"/>
                <a:gd name="connsiteY0" fmla="*/ 0 h 17373"/>
                <a:gd name="connsiteX1" fmla="*/ 0 w 5486"/>
                <a:gd name="connsiteY1" fmla="*/ 17374 h 17373"/>
                <a:gd name="connsiteX2" fmla="*/ 5487 w 5486"/>
                <a:gd name="connsiteY2" fmla="*/ 0 h 17373"/>
              </a:gdLst>
              <a:ahLst/>
              <a:cxnLst>
                <a:cxn ang="0">
                  <a:pos x="connsiteX0" y="connsiteY0"/>
                </a:cxn>
                <a:cxn ang="0">
                  <a:pos x="connsiteX1" y="connsiteY1"/>
                </a:cxn>
                <a:cxn ang="0">
                  <a:pos x="connsiteX2" y="connsiteY2"/>
                </a:cxn>
              </a:cxnLst>
              <a:rect l="l" t="t" r="r" b="b"/>
              <a:pathLst>
                <a:path w="5486" h="17373">
                  <a:moveTo>
                    <a:pt x="5487" y="0"/>
                  </a:moveTo>
                  <a:cubicBezTo>
                    <a:pt x="3658" y="5715"/>
                    <a:pt x="1829" y="11659"/>
                    <a:pt x="0" y="17374"/>
                  </a:cubicBezTo>
                  <a:cubicBezTo>
                    <a:pt x="1829" y="11659"/>
                    <a:pt x="3658" y="5715"/>
                    <a:pt x="5487" y="0"/>
                  </a:cubicBezTo>
                  <a:close/>
                </a:path>
              </a:pathLst>
            </a:custGeom>
            <a:solidFill>
              <a:srgbClr val="FFFFFF"/>
            </a:solidFill>
            <a:ln w="2286" cap="flat">
              <a:noFill/>
              <a:prstDash val="solid"/>
              <a:miter/>
            </a:ln>
          </p:spPr>
          <p:txBody>
            <a:bodyPr rtlCol="0" anchor="ctr"/>
            <a:lstStyle/>
            <a:p>
              <a:endParaRPr lang="en-US"/>
            </a:p>
          </p:txBody>
        </p:sp>
        <p:sp>
          <p:nvSpPr>
            <p:cNvPr id="34" name="Freeform 810">
              <a:extLst>
                <a:ext uri="{FF2B5EF4-FFF2-40B4-BE49-F238E27FC236}">
                  <a16:creationId xmlns:a16="http://schemas.microsoft.com/office/drawing/2014/main" id="{1972C69D-D759-A63D-F00C-746B5E05EC18}"/>
                </a:ext>
              </a:extLst>
            </p:cNvPr>
            <p:cNvSpPr/>
            <p:nvPr/>
          </p:nvSpPr>
          <p:spPr>
            <a:xfrm>
              <a:off x="7389418" y="5864733"/>
              <a:ext cx="2743" cy="7315"/>
            </a:xfrm>
            <a:custGeom>
              <a:avLst/>
              <a:gdLst>
                <a:gd name="connsiteX0" fmla="*/ 2743 w 2743"/>
                <a:gd name="connsiteY0" fmla="*/ 0 h 7315"/>
                <a:gd name="connsiteX1" fmla="*/ 0 w 2743"/>
                <a:gd name="connsiteY1" fmla="*/ 7315 h 7315"/>
                <a:gd name="connsiteX2" fmla="*/ 2743 w 2743"/>
                <a:gd name="connsiteY2" fmla="*/ 0 h 7315"/>
              </a:gdLst>
              <a:ahLst/>
              <a:cxnLst>
                <a:cxn ang="0">
                  <a:pos x="connsiteX0" y="connsiteY0"/>
                </a:cxn>
                <a:cxn ang="0">
                  <a:pos x="connsiteX1" y="connsiteY1"/>
                </a:cxn>
                <a:cxn ang="0">
                  <a:pos x="connsiteX2" y="connsiteY2"/>
                </a:cxn>
              </a:cxnLst>
              <a:rect l="l" t="t" r="r" b="b"/>
              <a:pathLst>
                <a:path w="2743" h="7315">
                  <a:moveTo>
                    <a:pt x="2743" y="0"/>
                  </a:moveTo>
                  <a:cubicBezTo>
                    <a:pt x="1829" y="2515"/>
                    <a:pt x="914" y="4801"/>
                    <a:pt x="0" y="7315"/>
                  </a:cubicBezTo>
                  <a:cubicBezTo>
                    <a:pt x="1143" y="4801"/>
                    <a:pt x="1829" y="2515"/>
                    <a:pt x="2743" y="0"/>
                  </a:cubicBezTo>
                  <a:close/>
                </a:path>
              </a:pathLst>
            </a:custGeom>
            <a:solidFill>
              <a:srgbClr val="FFFFFF"/>
            </a:solidFill>
            <a:ln w="2286" cap="flat">
              <a:noFill/>
              <a:prstDash val="solid"/>
              <a:miter/>
            </a:ln>
          </p:spPr>
          <p:txBody>
            <a:bodyPr rtlCol="0" anchor="ctr"/>
            <a:lstStyle/>
            <a:p>
              <a:endParaRPr lang="en-US"/>
            </a:p>
          </p:txBody>
        </p:sp>
        <p:sp>
          <p:nvSpPr>
            <p:cNvPr id="35" name="Freeform 811">
              <a:extLst>
                <a:ext uri="{FF2B5EF4-FFF2-40B4-BE49-F238E27FC236}">
                  <a16:creationId xmlns:a16="http://schemas.microsoft.com/office/drawing/2014/main" id="{5F07CE65-3D8A-8347-B36C-3629220FF416}"/>
                </a:ext>
              </a:extLst>
            </p:cNvPr>
            <p:cNvSpPr/>
            <p:nvPr/>
          </p:nvSpPr>
          <p:spPr>
            <a:xfrm>
              <a:off x="7385761" y="5873419"/>
              <a:ext cx="3200" cy="8458"/>
            </a:xfrm>
            <a:custGeom>
              <a:avLst/>
              <a:gdLst>
                <a:gd name="connsiteX0" fmla="*/ 3201 w 3200"/>
                <a:gd name="connsiteY0" fmla="*/ 0 h 8458"/>
                <a:gd name="connsiteX1" fmla="*/ 0 w 3200"/>
                <a:gd name="connsiteY1" fmla="*/ 8458 h 8458"/>
                <a:gd name="connsiteX2" fmla="*/ 3201 w 3200"/>
                <a:gd name="connsiteY2" fmla="*/ 0 h 8458"/>
              </a:gdLst>
              <a:ahLst/>
              <a:cxnLst>
                <a:cxn ang="0">
                  <a:pos x="connsiteX0" y="connsiteY0"/>
                </a:cxn>
                <a:cxn ang="0">
                  <a:pos x="connsiteX1" y="connsiteY1"/>
                </a:cxn>
                <a:cxn ang="0">
                  <a:pos x="connsiteX2" y="connsiteY2"/>
                </a:cxn>
              </a:cxnLst>
              <a:rect l="l" t="t" r="r" b="b"/>
              <a:pathLst>
                <a:path w="3200" h="8458">
                  <a:moveTo>
                    <a:pt x="3201" y="0"/>
                  </a:moveTo>
                  <a:cubicBezTo>
                    <a:pt x="2058" y="2743"/>
                    <a:pt x="1143" y="5486"/>
                    <a:pt x="0" y="8458"/>
                  </a:cubicBezTo>
                  <a:cubicBezTo>
                    <a:pt x="1143" y="5486"/>
                    <a:pt x="2286" y="2743"/>
                    <a:pt x="3201" y="0"/>
                  </a:cubicBezTo>
                  <a:close/>
                </a:path>
              </a:pathLst>
            </a:custGeom>
            <a:solidFill>
              <a:srgbClr val="FFFFFF"/>
            </a:solidFill>
            <a:ln w="2286" cap="flat">
              <a:noFill/>
              <a:prstDash val="solid"/>
              <a:miter/>
            </a:ln>
          </p:spPr>
          <p:txBody>
            <a:bodyPr rtlCol="0" anchor="ctr"/>
            <a:lstStyle/>
            <a:p>
              <a:endParaRPr lang="en-US"/>
            </a:p>
          </p:txBody>
        </p:sp>
        <p:sp>
          <p:nvSpPr>
            <p:cNvPr id="36" name="Freeform 812">
              <a:extLst>
                <a:ext uri="{FF2B5EF4-FFF2-40B4-BE49-F238E27FC236}">
                  <a16:creationId xmlns:a16="http://schemas.microsoft.com/office/drawing/2014/main" id="{44F8B231-E994-2716-42B3-7E7163FC84CF}"/>
                </a:ext>
              </a:extLst>
            </p:cNvPr>
            <p:cNvSpPr/>
            <p:nvPr/>
          </p:nvSpPr>
          <p:spPr>
            <a:xfrm>
              <a:off x="7257116" y="5528691"/>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FFFFFF"/>
            </a:solidFill>
            <a:ln w="2286" cap="flat">
              <a:noFill/>
              <a:prstDash val="solid"/>
              <a:miter/>
            </a:ln>
          </p:spPr>
          <p:txBody>
            <a:bodyPr rtlCol="0" anchor="ctr"/>
            <a:lstStyle/>
            <a:p>
              <a:endParaRPr lang="en-US"/>
            </a:p>
          </p:txBody>
        </p:sp>
        <p:sp>
          <p:nvSpPr>
            <p:cNvPr id="37" name="Freeform 813">
              <a:extLst>
                <a:ext uri="{FF2B5EF4-FFF2-40B4-BE49-F238E27FC236}">
                  <a16:creationId xmlns:a16="http://schemas.microsoft.com/office/drawing/2014/main" id="{69832095-CF24-E376-8983-59A04E1964FC}"/>
                </a:ext>
              </a:extLst>
            </p:cNvPr>
            <p:cNvSpPr/>
            <p:nvPr/>
          </p:nvSpPr>
          <p:spPr>
            <a:xfrm>
              <a:off x="7413879" y="5765292"/>
              <a:ext cx="1143" cy="9372"/>
            </a:xfrm>
            <a:custGeom>
              <a:avLst/>
              <a:gdLst>
                <a:gd name="connsiteX0" fmla="*/ 1143 w 1143"/>
                <a:gd name="connsiteY0" fmla="*/ 0 h 9372"/>
                <a:gd name="connsiteX1" fmla="*/ 0 w 1143"/>
                <a:gd name="connsiteY1" fmla="*/ 9373 h 9372"/>
                <a:gd name="connsiteX2" fmla="*/ 1143 w 1143"/>
                <a:gd name="connsiteY2" fmla="*/ 0 h 9372"/>
              </a:gdLst>
              <a:ahLst/>
              <a:cxnLst>
                <a:cxn ang="0">
                  <a:pos x="connsiteX0" y="connsiteY0"/>
                </a:cxn>
                <a:cxn ang="0">
                  <a:pos x="connsiteX1" y="connsiteY1"/>
                </a:cxn>
                <a:cxn ang="0">
                  <a:pos x="connsiteX2" y="connsiteY2"/>
                </a:cxn>
              </a:cxnLst>
              <a:rect l="l" t="t" r="r" b="b"/>
              <a:pathLst>
                <a:path w="1143" h="9372">
                  <a:moveTo>
                    <a:pt x="1143" y="0"/>
                  </a:moveTo>
                  <a:cubicBezTo>
                    <a:pt x="686" y="3200"/>
                    <a:pt x="229" y="6172"/>
                    <a:pt x="0" y="9373"/>
                  </a:cubicBezTo>
                  <a:cubicBezTo>
                    <a:pt x="229" y="6172"/>
                    <a:pt x="686" y="2972"/>
                    <a:pt x="1143" y="0"/>
                  </a:cubicBezTo>
                  <a:close/>
                </a:path>
              </a:pathLst>
            </a:custGeom>
            <a:solidFill>
              <a:srgbClr val="FFFFFF"/>
            </a:solidFill>
            <a:ln w="2286" cap="flat">
              <a:noFill/>
              <a:prstDash val="solid"/>
              <a:miter/>
            </a:ln>
          </p:spPr>
          <p:txBody>
            <a:bodyPr rtlCol="0" anchor="ctr"/>
            <a:lstStyle/>
            <a:p>
              <a:endParaRPr lang="en-US"/>
            </a:p>
          </p:txBody>
        </p:sp>
        <p:sp>
          <p:nvSpPr>
            <p:cNvPr id="38" name="Freeform 814">
              <a:extLst>
                <a:ext uri="{FF2B5EF4-FFF2-40B4-BE49-F238E27FC236}">
                  <a16:creationId xmlns:a16="http://schemas.microsoft.com/office/drawing/2014/main" id="{A68EC651-BF06-BFF9-72E5-6007F11B02EA}"/>
                </a:ext>
              </a:extLst>
            </p:cNvPr>
            <p:cNvSpPr/>
            <p:nvPr/>
          </p:nvSpPr>
          <p:spPr>
            <a:xfrm>
              <a:off x="7410450" y="5776036"/>
              <a:ext cx="2971" cy="18745"/>
            </a:xfrm>
            <a:custGeom>
              <a:avLst/>
              <a:gdLst>
                <a:gd name="connsiteX0" fmla="*/ 2972 w 2971"/>
                <a:gd name="connsiteY0" fmla="*/ 0 h 18745"/>
                <a:gd name="connsiteX1" fmla="*/ 0 w 2971"/>
                <a:gd name="connsiteY1" fmla="*/ 18745 h 18745"/>
                <a:gd name="connsiteX2" fmla="*/ 2972 w 2971"/>
                <a:gd name="connsiteY2" fmla="*/ 0 h 18745"/>
              </a:gdLst>
              <a:ahLst/>
              <a:cxnLst>
                <a:cxn ang="0">
                  <a:pos x="connsiteX0" y="connsiteY0"/>
                </a:cxn>
                <a:cxn ang="0">
                  <a:pos x="connsiteX1" y="connsiteY1"/>
                </a:cxn>
                <a:cxn ang="0">
                  <a:pos x="connsiteX2" y="connsiteY2"/>
                </a:cxn>
              </a:cxnLst>
              <a:rect l="l" t="t" r="r" b="b"/>
              <a:pathLst>
                <a:path w="2971" h="18745">
                  <a:moveTo>
                    <a:pt x="2972" y="0"/>
                  </a:moveTo>
                  <a:cubicBezTo>
                    <a:pt x="2057" y="6172"/>
                    <a:pt x="1143" y="12573"/>
                    <a:pt x="0" y="18745"/>
                  </a:cubicBezTo>
                  <a:cubicBezTo>
                    <a:pt x="1143" y="12345"/>
                    <a:pt x="2057" y="6172"/>
                    <a:pt x="2972" y="0"/>
                  </a:cubicBezTo>
                  <a:close/>
                </a:path>
              </a:pathLst>
            </a:custGeom>
            <a:solidFill>
              <a:srgbClr val="FFFFFF"/>
            </a:solidFill>
            <a:ln w="2286" cap="flat">
              <a:noFill/>
              <a:prstDash val="solid"/>
              <a:miter/>
            </a:ln>
          </p:spPr>
          <p:txBody>
            <a:bodyPr rtlCol="0" anchor="ctr"/>
            <a:lstStyle/>
            <a:p>
              <a:endParaRPr lang="en-US"/>
            </a:p>
          </p:txBody>
        </p:sp>
        <p:sp>
          <p:nvSpPr>
            <p:cNvPr id="39" name="Freeform 815">
              <a:extLst>
                <a:ext uri="{FF2B5EF4-FFF2-40B4-BE49-F238E27FC236}">
                  <a16:creationId xmlns:a16="http://schemas.microsoft.com/office/drawing/2014/main" id="{5554C572-8AC5-6A30-C19E-0845614AF949}"/>
                </a:ext>
              </a:extLst>
            </p:cNvPr>
            <p:cNvSpPr/>
            <p:nvPr/>
          </p:nvSpPr>
          <p:spPr>
            <a:xfrm>
              <a:off x="7406335" y="5805525"/>
              <a:ext cx="2057" cy="9144"/>
            </a:xfrm>
            <a:custGeom>
              <a:avLst/>
              <a:gdLst>
                <a:gd name="connsiteX0" fmla="*/ 2058 w 2057"/>
                <a:gd name="connsiteY0" fmla="*/ 0 h 9144"/>
                <a:gd name="connsiteX1" fmla="*/ 0 w 2057"/>
                <a:gd name="connsiteY1" fmla="*/ 9144 h 9144"/>
                <a:gd name="connsiteX2" fmla="*/ 2058 w 2057"/>
                <a:gd name="connsiteY2" fmla="*/ 0 h 9144"/>
              </a:gdLst>
              <a:ahLst/>
              <a:cxnLst>
                <a:cxn ang="0">
                  <a:pos x="connsiteX0" y="connsiteY0"/>
                </a:cxn>
                <a:cxn ang="0">
                  <a:pos x="connsiteX1" y="connsiteY1"/>
                </a:cxn>
                <a:cxn ang="0">
                  <a:pos x="connsiteX2" y="connsiteY2"/>
                </a:cxn>
              </a:cxnLst>
              <a:rect l="l" t="t" r="r" b="b"/>
              <a:pathLst>
                <a:path w="2057" h="9144">
                  <a:moveTo>
                    <a:pt x="2058" y="0"/>
                  </a:moveTo>
                  <a:cubicBezTo>
                    <a:pt x="1372" y="2971"/>
                    <a:pt x="686" y="6172"/>
                    <a:pt x="0" y="9144"/>
                  </a:cubicBezTo>
                  <a:cubicBezTo>
                    <a:pt x="686" y="6172"/>
                    <a:pt x="1372" y="2971"/>
                    <a:pt x="2058" y="0"/>
                  </a:cubicBezTo>
                  <a:close/>
                </a:path>
              </a:pathLst>
            </a:custGeom>
            <a:solidFill>
              <a:srgbClr val="FFFFFF"/>
            </a:solidFill>
            <a:ln w="2286" cap="flat">
              <a:noFill/>
              <a:prstDash val="solid"/>
              <a:miter/>
            </a:ln>
          </p:spPr>
          <p:txBody>
            <a:bodyPr rtlCol="0" anchor="ctr"/>
            <a:lstStyle/>
            <a:p>
              <a:endParaRPr lang="en-US"/>
            </a:p>
          </p:txBody>
        </p:sp>
        <p:sp>
          <p:nvSpPr>
            <p:cNvPr id="40" name="Freeform 816">
              <a:extLst>
                <a:ext uri="{FF2B5EF4-FFF2-40B4-BE49-F238E27FC236}">
                  <a16:creationId xmlns:a16="http://schemas.microsoft.com/office/drawing/2014/main" id="{33116703-6967-0789-D083-34C02B7C4844}"/>
                </a:ext>
              </a:extLst>
            </p:cNvPr>
            <p:cNvSpPr/>
            <p:nvPr/>
          </p:nvSpPr>
          <p:spPr>
            <a:xfrm>
              <a:off x="7408621" y="5796153"/>
              <a:ext cx="1600" cy="8686"/>
            </a:xfrm>
            <a:custGeom>
              <a:avLst/>
              <a:gdLst>
                <a:gd name="connsiteX0" fmla="*/ 1600 w 1600"/>
                <a:gd name="connsiteY0" fmla="*/ 0 h 8686"/>
                <a:gd name="connsiteX1" fmla="*/ 0 w 1600"/>
                <a:gd name="connsiteY1" fmla="*/ 8687 h 8686"/>
                <a:gd name="connsiteX2" fmla="*/ 1600 w 1600"/>
                <a:gd name="connsiteY2" fmla="*/ 0 h 8686"/>
              </a:gdLst>
              <a:ahLst/>
              <a:cxnLst>
                <a:cxn ang="0">
                  <a:pos x="connsiteX0" y="connsiteY0"/>
                </a:cxn>
                <a:cxn ang="0">
                  <a:pos x="connsiteX1" y="connsiteY1"/>
                </a:cxn>
                <a:cxn ang="0">
                  <a:pos x="connsiteX2" y="connsiteY2"/>
                </a:cxn>
              </a:cxnLst>
              <a:rect l="l" t="t" r="r" b="b"/>
              <a:pathLst>
                <a:path w="1600" h="8686">
                  <a:moveTo>
                    <a:pt x="1600" y="0"/>
                  </a:moveTo>
                  <a:cubicBezTo>
                    <a:pt x="1143" y="2972"/>
                    <a:pt x="457" y="5715"/>
                    <a:pt x="0" y="8687"/>
                  </a:cubicBezTo>
                  <a:cubicBezTo>
                    <a:pt x="457" y="5715"/>
                    <a:pt x="1143" y="2972"/>
                    <a:pt x="1600" y="0"/>
                  </a:cubicBezTo>
                  <a:close/>
                </a:path>
              </a:pathLst>
            </a:custGeom>
            <a:solidFill>
              <a:srgbClr val="FFFFFF"/>
            </a:solidFill>
            <a:ln w="2286" cap="flat">
              <a:noFill/>
              <a:prstDash val="solid"/>
              <a:miter/>
            </a:ln>
          </p:spPr>
          <p:txBody>
            <a:bodyPr rtlCol="0" anchor="ctr"/>
            <a:lstStyle/>
            <a:p>
              <a:endParaRPr lang="en-US"/>
            </a:p>
          </p:txBody>
        </p:sp>
        <p:sp>
          <p:nvSpPr>
            <p:cNvPr id="41" name="Freeform 817">
              <a:extLst>
                <a:ext uri="{FF2B5EF4-FFF2-40B4-BE49-F238E27FC236}">
                  <a16:creationId xmlns:a16="http://schemas.microsoft.com/office/drawing/2014/main" id="{47448F2A-90EE-F7F1-26AA-D815BAE69854}"/>
                </a:ext>
              </a:extLst>
            </p:cNvPr>
            <p:cNvSpPr/>
            <p:nvPr/>
          </p:nvSpPr>
          <p:spPr>
            <a:xfrm>
              <a:off x="7404277" y="5816041"/>
              <a:ext cx="1828" cy="8001"/>
            </a:xfrm>
            <a:custGeom>
              <a:avLst/>
              <a:gdLst>
                <a:gd name="connsiteX0" fmla="*/ 1829 w 1828"/>
                <a:gd name="connsiteY0" fmla="*/ 0 h 8001"/>
                <a:gd name="connsiteX1" fmla="*/ 0 w 1828"/>
                <a:gd name="connsiteY1" fmla="*/ 8001 h 8001"/>
                <a:gd name="connsiteX2" fmla="*/ 1829 w 1828"/>
                <a:gd name="connsiteY2" fmla="*/ 0 h 8001"/>
              </a:gdLst>
              <a:ahLst/>
              <a:cxnLst>
                <a:cxn ang="0">
                  <a:pos x="connsiteX0" y="connsiteY0"/>
                </a:cxn>
                <a:cxn ang="0">
                  <a:pos x="connsiteX1" y="connsiteY1"/>
                </a:cxn>
                <a:cxn ang="0">
                  <a:pos x="connsiteX2" y="connsiteY2"/>
                </a:cxn>
              </a:cxnLst>
              <a:rect l="l" t="t" r="r" b="b"/>
              <a:pathLst>
                <a:path w="1828" h="8001">
                  <a:moveTo>
                    <a:pt x="1829" y="0"/>
                  </a:moveTo>
                  <a:cubicBezTo>
                    <a:pt x="1143" y="2743"/>
                    <a:pt x="686" y="5258"/>
                    <a:pt x="0" y="8001"/>
                  </a:cubicBezTo>
                  <a:cubicBezTo>
                    <a:pt x="686" y="5258"/>
                    <a:pt x="1143" y="2743"/>
                    <a:pt x="1829" y="0"/>
                  </a:cubicBezTo>
                  <a:close/>
                </a:path>
              </a:pathLst>
            </a:custGeom>
            <a:solidFill>
              <a:srgbClr val="FFFFFF"/>
            </a:solidFill>
            <a:ln w="2286" cap="flat">
              <a:noFill/>
              <a:prstDash val="solid"/>
              <a:miter/>
            </a:ln>
          </p:spPr>
          <p:txBody>
            <a:bodyPr rtlCol="0" anchor="ctr"/>
            <a:lstStyle/>
            <a:p>
              <a:endParaRPr lang="en-US"/>
            </a:p>
          </p:txBody>
        </p:sp>
        <p:sp>
          <p:nvSpPr>
            <p:cNvPr id="42" name="Freeform 818">
              <a:extLst>
                <a:ext uri="{FF2B5EF4-FFF2-40B4-BE49-F238E27FC236}">
                  <a16:creationId xmlns:a16="http://schemas.microsoft.com/office/drawing/2014/main" id="{12E9B41E-476D-4038-68A5-1939DDCEF17B}"/>
                </a:ext>
              </a:extLst>
            </p:cNvPr>
            <p:cNvSpPr/>
            <p:nvPr/>
          </p:nvSpPr>
          <p:spPr>
            <a:xfrm>
              <a:off x="7368387" y="5910910"/>
              <a:ext cx="4114" cy="8001"/>
            </a:xfrm>
            <a:custGeom>
              <a:avLst/>
              <a:gdLst>
                <a:gd name="connsiteX0" fmla="*/ 4114 w 4114"/>
                <a:gd name="connsiteY0" fmla="*/ 0 h 8001"/>
                <a:gd name="connsiteX1" fmla="*/ 0 w 4114"/>
                <a:gd name="connsiteY1" fmla="*/ 8001 h 8001"/>
                <a:gd name="connsiteX2" fmla="*/ 4114 w 4114"/>
                <a:gd name="connsiteY2" fmla="*/ 0 h 8001"/>
              </a:gdLst>
              <a:ahLst/>
              <a:cxnLst>
                <a:cxn ang="0">
                  <a:pos x="connsiteX0" y="connsiteY0"/>
                </a:cxn>
                <a:cxn ang="0">
                  <a:pos x="connsiteX1" y="connsiteY1"/>
                </a:cxn>
                <a:cxn ang="0">
                  <a:pos x="connsiteX2" y="connsiteY2"/>
                </a:cxn>
              </a:cxnLst>
              <a:rect l="l" t="t" r="r" b="b"/>
              <a:pathLst>
                <a:path w="4114" h="8001">
                  <a:moveTo>
                    <a:pt x="4114" y="0"/>
                  </a:moveTo>
                  <a:cubicBezTo>
                    <a:pt x="2743" y="2743"/>
                    <a:pt x="1371" y="5258"/>
                    <a:pt x="0" y="8001"/>
                  </a:cubicBezTo>
                  <a:cubicBezTo>
                    <a:pt x="1371" y="5487"/>
                    <a:pt x="2743" y="2743"/>
                    <a:pt x="4114" y="0"/>
                  </a:cubicBezTo>
                  <a:close/>
                </a:path>
              </a:pathLst>
            </a:custGeom>
            <a:solidFill>
              <a:srgbClr val="FFFFFF"/>
            </a:solidFill>
            <a:ln w="2286" cap="flat">
              <a:noFill/>
              <a:prstDash val="solid"/>
              <a:miter/>
            </a:ln>
          </p:spPr>
          <p:txBody>
            <a:bodyPr rtlCol="0" anchor="ctr"/>
            <a:lstStyle/>
            <a:p>
              <a:endParaRPr lang="en-US"/>
            </a:p>
          </p:txBody>
        </p:sp>
        <p:sp>
          <p:nvSpPr>
            <p:cNvPr id="43" name="Freeform 819">
              <a:extLst>
                <a:ext uri="{FF2B5EF4-FFF2-40B4-BE49-F238E27FC236}">
                  <a16:creationId xmlns:a16="http://schemas.microsoft.com/office/drawing/2014/main" id="{279A4D34-97E5-22D1-5145-FA58A8514BE7}"/>
                </a:ext>
              </a:extLst>
            </p:cNvPr>
            <p:cNvSpPr/>
            <p:nvPr/>
          </p:nvSpPr>
          <p:spPr>
            <a:xfrm>
              <a:off x="6675729" y="6066815"/>
              <a:ext cx="21717" cy="12801"/>
            </a:xfrm>
            <a:custGeom>
              <a:avLst/>
              <a:gdLst>
                <a:gd name="connsiteX0" fmla="*/ 21717 w 21717"/>
                <a:gd name="connsiteY0" fmla="*/ 12802 h 12801"/>
                <a:gd name="connsiteX1" fmla="*/ 0 w 21717"/>
                <a:gd name="connsiteY1" fmla="*/ 0 h 12801"/>
                <a:gd name="connsiteX2" fmla="*/ 21717 w 21717"/>
                <a:gd name="connsiteY2" fmla="*/ 12802 h 12801"/>
              </a:gdLst>
              <a:ahLst/>
              <a:cxnLst>
                <a:cxn ang="0">
                  <a:pos x="connsiteX0" y="connsiteY0"/>
                </a:cxn>
                <a:cxn ang="0">
                  <a:pos x="connsiteX1" y="connsiteY1"/>
                </a:cxn>
                <a:cxn ang="0">
                  <a:pos x="connsiteX2" y="connsiteY2"/>
                </a:cxn>
              </a:cxnLst>
              <a:rect l="l" t="t" r="r" b="b"/>
              <a:pathLst>
                <a:path w="21717" h="12801">
                  <a:moveTo>
                    <a:pt x="21717" y="12802"/>
                  </a:moveTo>
                  <a:cubicBezTo>
                    <a:pt x="14630" y="8687"/>
                    <a:pt x="7315" y="4572"/>
                    <a:pt x="0" y="0"/>
                  </a:cubicBezTo>
                  <a:cubicBezTo>
                    <a:pt x="7315" y="4572"/>
                    <a:pt x="14630" y="8916"/>
                    <a:pt x="21717" y="12802"/>
                  </a:cubicBezTo>
                  <a:close/>
                </a:path>
              </a:pathLst>
            </a:custGeom>
            <a:solidFill>
              <a:srgbClr val="FFFFFF"/>
            </a:solidFill>
            <a:ln w="2286" cap="flat">
              <a:noFill/>
              <a:prstDash val="solid"/>
              <a:miter/>
            </a:ln>
          </p:spPr>
          <p:txBody>
            <a:bodyPr rtlCol="0" anchor="ctr"/>
            <a:lstStyle/>
            <a:p>
              <a:endParaRPr lang="en-US"/>
            </a:p>
          </p:txBody>
        </p:sp>
        <p:sp>
          <p:nvSpPr>
            <p:cNvPr id="44" name="Freeform 820">
              <a:extLst>
                <a:ext uri="{FF2B5EF4-FFF2-40B4-BE49-F238E27FC236}">
                  <a16:creationId xmlns:a16="http://schemas.microsoft.com/office/drawing/2014/main" id="{ECA97B29-66C5-38E4-9D88-A2DDC1E70AE5}"/>
                </a:ext>
              </a:extLst>
            </p:cNvPr>
            <p:cNvSpPr/>
            <p:nvPr/>
          </p:nvSpPr>
          <p:spPr>
            <a:xfrm>
              <a:off x="6697446" y="6079845"/>
              <a:ext cx="14401" cy="7772"/>
            </a:xfrm>
            <a:custGeom>
              <a:avLst/>
              <a:gdLst>
                <a:gd name="connsiteX0" fmla="*/ 14401 w 14401"/>
                <a:gd name="connsiteY0" fmla="*/ 7772 h 7772"/>
                <a:gd name="connsiteX1" fmla="*/ 0 w 14401"/>
                <a:gd name="connsiteY1" fmla="*/ 0 h 7772"/>
                <a:gd name="connsiteX2" fmla="*/ 14401 w 14401"/>
                <a:gd name="connsiteY2" fmla="*/ 7772 h 7772"/>
              </a:gdLst>
              <a:ahLst/>
              <a:cxnLst>
                <a:cxn ang="0">
                  <a:pos x="connsiteX0" y="connsiteY0"/>
                </a:cxn>
                <a:cxn ang="0">
                  <a:pos x="connsiteX1" y="connsiteY1"/>
                </a:cxn>
                <a:cxn ang="0">
                  <a:pos x="connsiteX2" y="connsiteY2"/>
                </a:cxn>
              </a:cxnLst>
              <a:rect l="l" t="t" r="r" b="b"/>
              <a:pathLst>
                <a:path w="14401" h="7772">
                  <a:moveTo>
                    <a:pt x="14401" y="7772"/>
                  </a:moveTo>
                  <a:cubicBezTo>
                    <a:pt x="9601" y="5257"/>
                    <a:pt x="4800" y="2743"/>
                    <a:pt x="0" y="0"/>
                  </a:cubicBezTo>
                  <a:cubicBezTo>
                    <a:pt x="4800" y="2514"/>
                    <a:pt x="9601" y="5257"/>
                    <a:pt x="14401" y="7772"/>
                  </a:cubicBezTo>
                  <a:close/>
                </a:path>
              </a:pathLst>
            </a:custGeom>
            <a:solidFill>
              <a:srgbClr val="FFFFFF"/>
            </a:solidFill>
            <a:ln w="2286" cap="flat">
              <a:noFill/>
              <a:prstDash val="solid"/>
              <a:miter/>
            </a:ln>
          </p:spPr>
          <p:txBody>
            <a:bodyPr rtlCol="0" anchor="ctr"/>
            <a:lstStyle/>
            <a:p>
              <a:endParaRPr lang="en-US"/>
            </a:p>
          </p:txBody>
        </p:sp>
        <p:sp>
          <p:nvSpPr>
            <p:cNvPr id="45" name="Freeform 821">
              <a:extLst>
                <a:ext uri="{FF2B5EF4-FFF2-40B4-BE49-F238E27FC236}">
                  <a16:creationId xmlns:a16="http://schemas.microsoft.com/office/drawing/2014/main" id="{D092A68D-B6C4-565A-9EC8-347C1F2A45C7}"/>
                </a:ext>
              </a:extLst>
            </p:cNvPr>
            <p:cNvSpPr/>
            <p:nvPr/>
          </p:nvSpPr>
          <p:spPr>
            <a:xfrm>
              <a:off x="6639839" y="6042583"/>
              <a:ext cx="21488" cy="15087"/>
            </a:xfrm>
            <a:custGeom>
              <a:avLst/>
              <a:gdLst>
                <a:gd name="connsiteX0" fmla="*/ 21489 w 21488"/>
                <a:gd name="connsiteY0" fmla="*/ 15087 h 15087"/>
                <a:gd name="connsiteX1" fmla="*/ 0 w 21488"/>
                <a:gd name="connsiteY1" fmla="*/ 0 h 15087"/>
                <a:gd name="connsiteX2" fmla="*/ 21489 w 21488"/>
                <a:gd name="connsiteY2" fmla="*/ 15087 h 15087"/>
              </a:gdLst>
              <a:ahLst/>
              <a:cxnLst>
                <a:cxn ang="0">
                  <a:pos x="connsiteX0" y="connsiteY0"/>
                </a:cxn>
                <a:cxn ang="0">
                  <a:pos x="connsiteX1" y="connsiteY1"/>
                </a:cxn>
                <a:cxn ang="0">
                  <a:pos x="connsiteX2" y="connsiteY2"/>
                </a:cxn>
              </a:cxnLst>
              <a:rect l="l" t="t" r="r" b="b"/>
              <a:pathLst>
                <a:path w="21488" h="15087">
                  <a:moveTo>
                    <a:pt x="21489" y="15087"/>
                  </a:moveTo>
                  <a:cubicBezTo>
                    <a:pt x="14174" y="10287"/>
                    <a:pt x="7087" y="5258"/>
                    <a:pt x="0" y="0"/>
                  </a:cubicBezTo>
                  <a:cubicBezTo>
                    <a:pt x="7087" y="5029"/>
                    <a:pt x="14402" y="10287"/>
                    <a:pt x="21489" y="15087"/>
                  </a:cubicBezTo>
                  <a:close/>
                </a:path>
              </a:pathLst>
            </a:custGeom>
            <a:solidFill>
              <a:srgbClr val="FFFFFF"/>
            </a:solidFill>
            <a:ln w="2286" cap="flat">
              <a:noFill/>
              <a:prstDash val="solid"/>
              <a:miter/>
            </a:ln>
          </p:spPr>
          <p:txBody>
            <a:bodyPr rtlCol="0" anchor="ctr"/>
            <a:lstStyle/>
            <a:p>
              <a:endParaRPr lang="en-US"/>
            </a:p>
          </p:txBody>
        </p:sp>
        <p:sp>
          <p:nvSpPr>
            <p:cNvPr id="46" name="Freeform 822">
              <a:extLst>
                <a:ext uri="{FF2B5EF4-FFF2-40B4-BE49-F238E27FC236}">
                  <a16:creationId xmlns:a16="http://schemas.microsoft.com/office/drawing/2014/main" id="{2875D749-1E5D-581F-92E8-5014AB0C45DE}"/>
                </a:ext>
              </a:extLst>
            </p:cNvPr>
            <p:cNvSpPr/>
            <p:nvPr/>
          </p:nvSpPr>
          <p:spPr>
            <a:xfrm>
              <a:off x="7377760" y="5892393"/>
              <a:ext cx="3657" cy="8229"/>
            </a:xfrm>
            <a:custGeom>
              <a:avLst/>
              <a:gdLst>
                <a:gd name="connsiteX0" fmla="*/ 3658 w 3657"/>
                <a:gd name="connsiteY0" fmla="*/ 0 h 8229"/>
                <a:gd name="connsiteX1" fmla="*/ 0 w 3657"/>
                <a:gd name="connsiteY1" fmla="*/ 8229 h 8229"/>
                <a:gd name="connsiteX2" fmla="*/ 3658 w 3657"/>
                <a:gd name="connsiteY2" fmla="*/ 0 h 8229"/>
              </a:gdLst>
              <a:ahLst/>
              <a:cxnLst>
                <a:cxn ang="0">
                  <a:pos x="connsiteX0" y="connsiteY0"/>
                </a:cxn>
                <a:cxn ang="0">
                  <a:pos x="connsiteX1" y="connsiteY1"/>
                </a:cxn>
                <a:cxn ang="0">
                  <a:pos x="connsiteX2" y="connsiteY2"/>
                </a:cxn>
              </a:cxnLst>
              <a:rect l="l" t="t" r="r" b="b"/>
              <a:pathLst>
                <a:path w="3657" h="8229">
                  <a:moveTo>
                    <a:pt x="3658" y="0"/>
                  </a:moveTo>
                  <a:cubicBezTo>
                    <a:pt x="2515" y="2743"/>
                    <a:pt x="1143" y="5486"/>
                    <a:pt x="0" y="8229"/>
                  </a:cubicBezTo>
                  <a:cubicBezTo>
                    <a:pt x="1143" y="5486"/>
                    <a:pt x="2286" y="2743"/>
                    <a:pt x="3658" y="0"/>
                  </a:cubicBezTo>
                  <a:close/>
                </a:path>
              </a:pathLst>
            </a:custGeom>
            <a:solidFill>
              <a:srgbClr val="FFFFFF"/>
            </a:solidFill>
            <a:ln w="2286" cap="flat">
              <a:noFill/>
              <a:prstDash val="solid"/>
              <a:miter/>
            </a:ln>
          </p:spPr>
          <p:txBody>
            <a:bodyPr rtlCol="0" anchor="ctr"/>
            <a:lstStyle/>
            <a:p>
              <a:endParaRPr lang="en-US"/>
            </a:p>
          </p:txBody>
        </p:sp>
        <p:sp>
          <p:nvSpPr>
            <p:cNvPr id="47" name="Freeform 823">
              <a:extLst>
                <a:ext uri="{FF2B5EF4-FFF2-40B4-BE49-F238E27FC236}">
                  <a16:creationId xmlns:a16="http://schemas.microsoft.com/office/drawing/2014/main" id="{52123C1F-E410-FA28-E7D5-D3EB42C4A4E7}"/>
                </a:ext>
              </a:extLst>
            </p:cNvPr>
            <p:cNvSpPr/>
            <p:nvPr/>
          </p:nvSpPr>
          <p:spPr>
            <a:xfrm>
              <a:off x="6718935" y="6091275"/>
              <a:ext cx="11658" cy="5715"/>
            </a:xfrm>
            <a:custGeom>
              <a:avLst/>
              <a:gdLst>
                <a:gd name="connsiteX0" fmla="*/ 11659 w 11658"/>
                <a:gd name="connsiteY0" fmla="*/ 5715 h 5715"/>
                <a:gd name="connsiteX1" fmla="*/ 0 w 11658"/>
                <a:gd name="connsiteY1" fmla="*/ 0 h 5715"/>
                <a:gd name="connsiteX2" fmla="*/ 11659 w 11658"/>
                <a:gd name="connsiteY2" fmla="*/ 5715 h 5715"/>
              </a:gdLst>
              <a:ahLst/>
              <a:cxnLst>
                <a:cxn ang="0">
                  <a:pos x="connsiteX0" y="connsiteY0"/>
                </a:cxn>
                <a:cxn ang="0">
                  <a:pos x="connsiteX1" y="connsiteY1"/>
                </a:cxn>
                <a:cxn ang="0">
                  <a:pos x="connsiteX2" y="connsiteY2"/>
                </a:cxn>
              </a:cxnLst>
              <a:rect l="l" t="t" r="r" b="b"/>
              <a:pathLst>
                <a:path w="11658" h="5715">
                  <a:moveTo>
                    <a:pt x="11659" y="5715"/>
                  </a:moveTo>
                  <a:cubicBezTo>
                    <a:pt x="7772" y="3886"/>
                    <a:pt x="3886" y="1828"/>
                    <a:pt x="0" y="0"/>
                  </a:cubicBezTo>
                  <a:cubicBezTo>
                    <a:pt x="3886" y="2057"/>
                    <a:pt x="7772" y="3886"/>
                    <a:pt x="11659" y="5715"/>
                  </a:cubicBezTo>
                  <a:close/>
                </a:path>
              </a:pathLst>
            </a:custGeom>
            <a:solidFill>
              <a:srgbClr val="FFFFFF"/>
            </a:solidFill>
            <a:ln w="2286" cap="flat">
              <a:noFill/>
              <a:prstDash val="solid"/>
              <a:miter/>
            </a:ln>
          </p:spPr>
          <p:txBody>
            <a:bodyPr rtlCol="0" anchor="ctr"/>
            <a:lstStyle/>
            <a:p>
              <a:endParaRPr lang="en-US"/>
            </a:p>
          </p:txBody>
        </p:sp>
        <p:sp>
          <p:nvSpPr>
            <p:cNvPr id="48" name="Freeform 824">
              <a:extLst>
                <a:ext uri="{FF2B5EF4-FFF2-40B4-BE49-F238E27FC236}">
                  <a16:creationId xmlns:a16="http://schemas.microsoft.com/office/drawing/2014/main" id="{08543F04-ECEF-F253-BBCD-BDC3BC4BBC47}"/>
                </a:ext>
              </a:extLst>
            </p:cNvPr>
            <p:cNvSpPr/>
            <p:nvPr/>
          </p:nvSpPr>
          <p:spPr>
            <a:xfrm>
              <a:off x="6625666" y="6031382"/>
              <a:ext cx="14173" cy="10972"/>
            </a:xfrm>
            <a:custGeom>
              <a:avLst/>
              <a:gdLst>
                <a:gd name="connsiteX0" fmla="*/ 14173 w 14173"/>
                <a:gd name="connsiteY0" fmla="*/ 10973 h 10972"/>
                <a:gd name="connsiteX1" fmla="*/ 0 w 14173"/>
                <a:gd name="connsiteY1" fmla="*/ 0 h 10972"/>
                <a:gd name="connsiteX2" fmla="*/ 14173 w 14173"/>
                <a:gd name="connsiteY2" fmla="*/ 10973 h 10972"/>
              </a:gdLst>
              <a:ahLst/>
              <a:cxnLst>
                <a:cxn ang="0">
                  <a:pos x="connsiteX0" y="connsiteY0"/>
                </a:cxn>
                <a:cxn ang="0">
                  <a:pos x="connsiteX1" y="connsiteY1"/>
                </a:cxn>
                <a:cxn ang="0">
                  <a:pos x="connsiteX2" y="connsiteY2"/>
                </a:cxn>
              </a:cxnLst>
              <a:rect l="l" t="t" r="r" b="b"/>
              <a:pathLst>
                <a:path w="14173" h="10972">
                  <a:moveTo>
                    <a:pt x="14173" y="10973"/>
                  </a:moveTo>
                  <a:cubicBezTo>
                    <a:pt x="9373" y="7544"/>
                    <a:pt x="4801" y="3887"/>
                    <a:pt x="0" y="0"/>
                  </a:cubicBezTo>
                  <a:cubicBezTo>
                    <a:pt x="4801" y="3887"/>
                    <a:pt x="9373" y="7544"/>
                    <a:pt x="14173" y="10973"/>
                  </a:cubicBezTo>
                  <a:close/>
                </a:path>
              </a:pathLst>
            </a:custGeom>
            <a:solidFill>
              <a:srgbClr val="FFFFFF"/>
            </a:solidFill>
            <a:ln w="2286" cap="flat">
              <a:noFill/>
              <a:prstDash val="solid"/>
              <a:miter/>
            </a:ln>
          </p:spPr>
          <p:txBody>
            <a:bodyPr rtlCol="0" anchor="ctr"/>
            <a:lstStyle/>
            <a:p>
              <a:endParaRPr lang="en-US"/>
            </a:p>
          </p:txBody>
        </p:sp>
        <p:sp>
          <p:nvSpPr>
            <p:cNvPr id="49" name="Freeform 825">
              <a:extLst>
                <a:ext uri="{FF2B5EF4-FFF2-40B4-BE49-F238E27FC236}">
                  <a16:creationId xmlns:a16="http://schemas.microsoft.com/office/drawing/2014/main" id="{1EF9EB82-C3C0-BA2F-486A-372FE8370A4B}"/>
                </a:ext>
              </a:extLst>
            </p:cNvPr>
            <p:cNvSpPr/>
            <p:nvPr/>
          </p:nvSpPr>
          <p:spPr>
            <a:xfrm>
              <a:off x="6605092" y="6014008"/>
              <a:ext cx="13716" cy="11887"/>
            </a:xfrm>
            <a:custGeom>
              <a:avLst/>
              <a:gdLst>
                <a:gd name="connsiteX0" fmla="*/ 13716 w 13716"/>
                <a:gd name="connsiteY0" fmla="*/ 11887 h 11887"/>
                <a:gd name="connsiteX1" fmla="*/ 0 w 13716"/>
                <a:gd name="connsiteY1" fmla="*/ 0 h 11887"/>
                <a:gd name="connsiteX2" fmla="*/ 13716 w 13716"/>
                <a:gd name="connsiteY2" fmla="*/ 11887 h 11887"/>
              </a:gdLst>
              <a:ahLst/>
              <a:cxnLst>
                <a:cxn ang="0">
                  <a:pos x="connsiteX0" y="connsiteY0"/>
                </a:cxn>
                <a:cxn ang="0">
                  <a:pos x="connsiteX1" y="connsiteY1"/>
                </a:cxn>
                <a:cxn ang="0">
                  <a:pos x="connsiteX2" y="connsiteY2"/>
                </a:cxn>
              </a:cxnLst>
              <a:rect l="l" t="t" r="r" b="b"/>
              <a:pathLst>
                <a:path w="13716" h="11887">
                  <a:moveTo>
                    <a:pt x="13716" y="11887"/>
                  </a:moveTo>
                  <a:cubicBezTo>
                    <a:pt x="9144" y="8001"/>
                    <a:pt x="4572" y="4115"/>
                    <a:pt x="0" y="0"/>
                  </a:cubicBezTo>
                  <a:cubicBezTo>
                    <a:pt x="4344" y="3886"/>
                    <a:pt x="8916" y="8001"/>
                    <a:pt x="13716" y="11887"/>
                  </a:cubicBezTo>
                  <a:close/>
                </a:path>
              </a:pathLst>
            </a:custGeom>
            <a:solidFill>
              <a:srgbClr val="FFFFFF"/>
            </a:solidFill>
            <a:ln w="2286" cap="flat">
              <a:noFill/>
              <a:prstDash val="solid"/>
              <a:miter/>
            </a:ln>
          </p:spPr>
          <p:txBody>
            <a:bodyPr rtlCol="0" anchor="ctr"/>
            <a:lstStyle/>
            <a:p>
              <a:endParaRPr lang="en-US"/>
            </a:p>
          </p:txBody>
        </p:sp>
        <p:sp>
          <p:nvSpPr>
            <p:cNvPr id="50" name="Freeform 826">
              <a:extLst>
                <a:ext uri="{FF2B5EF4-FFF2-40B4-BE49-F238E27FC236}">
                  <a16:creationId xmlns:a16="http://schemas.microsoft.com/office/drawing/2014/main" id="{32AA5D94-F898-0986-C70E-8FCFCDE8785A}"/>
                </a:ext>
              </a:extLst>
            </p:cNvPr>
            <p:cNvSpPr/>
            <p:nvPr/>
          </p:nvSpPr>
          <p:spPr>
            <a:xfrm>
              <a:off x="6785000" y="6120536"/>
              <a:ext cx="10287" cy="3657"/>
            </a:xfrm>
            <a:custGeom>
              <a:avLst/>
              <a:gdLst>
                <a:gd name="connsiteX0" fmla="*/ 10287 w 10287"/>
                <a:gd name="connsiteY0" fmla="*/ 3658 h 3657"/>
                <a:gd name="connsiteX1" fmla="*/ 0 w 10287"/>
                <a:gd name="connsiteY1" fmla="*/ 0 h 3657"/>
                <a:gd name="connsiteX2" fmla="*/ 10287 w 10287"/>
                <a:gd name="connsiteY2" fmla="*/ 3658 h 3657"/>
              </a:gdLst>
              <a:ahLst/>
              <a:cxnLst>
                <a:cxn ang="0">
                  <a:pos x="connsiteX0" y="connsiteY0"/>
                </a:cxn>
                <a:cxn ang="0">
                  <a:pos x="connsiteX1" y="connsiteY1"/>
                </a:cxn>
                <a:cxn ang="0">
                  <a:pos x="connsiteX2" y="connsiteY2"/>
                </a:cxn>
              </a:cxnLst>
              <a:rect l="l" t="t" r="r" b="b"/>
              <a:pathLst>
                <a:path w="10287" h="3657">
                  <a:moveTo>
                    <a:pt x="10287" y="3658"/>
                  </a:moveTo>
                  <a:cubicBezTo>
                    <a:pt x="6858" y="2515"/>
                    <a:pt x="3658" y="1143"/>
                    <a:pt x="0" y="0"/>
                  </a:cubicBezTo>
                  <a:cubicBezTo>
                    <a:pt x="3658" y="1372"/>
                    <a:pt x="7087" y="2515"/>
                    <a:pt x="10287" y="3658"/>
                  </a:cubicBezTo>
                  <a:close/>
                </a:path>
              </a:pathLst>
            </a:custGeom>
            <a:solidFill>
              <a:srgbClr val="FFFFFF"/>
            </a:solidFill>
            <a:ln w="2286" cap="flat">
              <a:noFill/>
              <a:prstDash val="solid"/>
              <a:miter/>
            </a:ln>
          </p:spPr>
          <p:txBody>
            <a:bodyPr rtlCol="0" anchor="ctr"/>
            <a:lstStyle/>
            <a:p>
              <a:endParaRPr lang="en-US"/>
            </a:p>
          </p:txBody>
        </p:sp>
        <p:sp>
          <p:nvSpPr>
            <p:cNvPr id="51" name="Freeform 827">
              <a:extLst>
                <a:ext uri="{FF2B5EF4-FFF2-40B4-BE49-F238E27FC236}">
                  <a16:creationId xmlns:a16="http://schemas.microsoft.com/office/drawing/2014/main" id="{8587ACC1-1520-80AA-715F-301CAC63010C}"/>
                </a:ext>
              </a:extLst>
            </p:cNvPr>
            <p:cNvSpPr/>
            <p:nvPr/>
          </p:nvSpPr>
          <p:spPr>
            <a:xfrm>
              <a:off x="7373645" y="5901994"/>
              <a:ext cx="3200" cy="6858"/>
            </a:xfrm>
            <a:custGeom>
              <a:avLst/>
              <a:gdLst>
                <a:gd name="connsiteX0" fmla="*/ 3201 w 3200"/>
                <a:gd name="connsiteY0" fmla="*/ 0 h 6858"/>
                <a:gd name="connsiteX1" fmla="*/ 0 w 3200"/>
                <a:gd name="connsiteY1" fmla="*/ 6858 h 6858"/>
                <a:gd name="connsiteX2" fmla="*/ 3201 w 3200"/>
                <a:gd name="connsiteY2" fmla="*/ 0 h 6858"/>
              </a:gdLst>
              <a:ahLst/>
              <a:cxnLst>
                <a:cxn ang="0">
                  <a:pos x="connsiteX0" y="connsiteY0"/>
                </a:cxn>
                <a:cxn ang="0">
                  <a:pos x="connsiteX1" y="connsiteY1"/>
                </a:cxn>
                <a:cxn ang="0">
                  <a:pos x="connsiteX2" y="connsiteY2"/>
                </a:cxn>
              </a:cxnLst>
              <a:rect l="l" t="t" r="r" b="b"/>
              <a:pathLst>
                <a:path w="3200" h="6858">
                  <a:moveTo>
                    <a:pt x="3201" y="0"/>
                  </a:moveTo>
                  <a:cubicBezTo>
                    <a:pt x="2058" y="2286"/>
                    <a:pt x="915" y="4572"/>
                    <a:pt x="0" y="6858"/>
                  </a:cubicBezTo>
                  <a:cubicBezTo>
                    <a:pt x="1143" y="4572"/>
                    <a:pt x="2286" y="2286"/>
                    <a:pt x="3201" y="0"/>
                  </a:cubicBezTo>
                  <a:close/>
                </a:path>
              </a:pathLst>
            </a:custGeom>
            <a:solidFill>
              <a:srgbClr val="FFFFFF"/>
            </a:solidFill>
            <a:ln w="2286" cap="flat">
              <a:noFill/>
              <a:prstDash val="solid"/>
              <a:miter/>
            </a:ln>
          </p:spPr>
          <p:txBody>
            <a:bodyPr rtlCol="0" anchor="ctr"/>
            <a:lstStyle/>
            <a:p>
              <a:endParaRPr lang="en-US"/>
            </a:p>
          </p:txBody>
        </p:sp>
        <p:sp>
          <p:nvSpPr>
            <p:cNvPr id="52" name="Freeform 828">
              <a:extLst>
                <a:ext uri="{FF2B5EF4-FFF2-40B4-BE49-F238E27FC236}">
                  <a16:creationId xmlns:a16="http://schemas.microsoft.com/office/drawing/2014/main" id="{B53529F7-51CC-D843-7EE8-04BE2EF7C8DF}"/>
                </a:ext>
              </a:extLst>
            </p:cNvPr>
            <p:cNvSpPr/>
            <p:nvPr/>
          </p:nvSpPr>
          <p:spPr>
            <a:xfrm>
              <a:off x="6840550" y="6138367"/>
              <a:ext cx="7315" cy="1828"/>
            </a:xfrm>
            <a:custGeom>
              <a:avLst/>
              <a:gdLst>
                <a:gd name="connsiteX0" fmla="*/ 7315 w 7315"/>
                <a:gd name="connsiteY0" fmla="*/ 1829 h 1828"/>
                <a:gd name="connsiteX1" fmla="*/ 0 w 7315"/>
                <a:gd name="connsiteY1" fmla="*/ 0 h 1828"/>
                <a:gd name="connsiteX2" fmla="*/ 7315 w 7315"/>
                <a:gd name="connsiteY2" fmla="*/ 1829 h 1828"/>
              </a:gdLst>
              <a:ahLst/>
              <a:cxnLst>
                <a:cxn ang="0">
                  <a:pos x="connsiteX0" y="connsiteY0"/>
                </a:cxn>
                <a:cxn ang="0">
                  <a:pos x="connsiteX1" y="connsiteY1"/>
                </a:cxn>
                <a:cxn ang="0">
                  <a:pos x="connsiteX2" y="connsiteY2"/>
                </a:cxn>
              </a:cxnLst>
              <a:rect l="l" t="t" r="r" b="b"/>
              <a:pathLst>
                <a:path w="7315" h="1828">
                  <a:moveTo>
                    <a:pt x="7315" y="1829"/>
                  </a:moveTo>
                  <a:cubicBezTo>
                    <a:pt x="5029" y="1372"/>
                    <a:pt x="2743" y="686"/>
                    <a:pt x="0" y="0"/>
                  </a:cubicBezTo>
                  <a:cubicBezTo>
                    <a:pt x="2743" y="686"/>
                    <a:pt x="5029" y="1372"/>
                    <a:pt x="7315" y="1829"/>
                  </a:cubicBezTo>
                  <a:close/>
                </a:path>
              </a:pathLst>
            </a:custGeom>
            <a:solidFill>
              <a:srgbClr val="FFFFFF"/>
            </a:solidFill>
            <a:ln w="2286" cap="flat">
              <a:noFill/>
              <a:prstDash val="solid"/>
              <a:miter/>
            </a:ln>
          </p:spPr>
          <p:txBody>
            <a:bodyPr rtlCol="0" anchor="ctr"/>
            <a:lstStyle/>
            <a:p>
              <a:endParaRPr lang="en-US"/>
            </a:p>
          </p:txBody>
        </p:sp>
        <p:sp>
          <p:nvSpPr>
            <p:cNvPr id="53" name="Freeform 829">
              <a:extLst>
                <a:ext uri="{FF2B5EF4-FFF2-40B4-BE49-F238E27FC236}">
                  <a16:creationId xmlns:a16="http://schemas.microsoft.com/office/drawing/2014/main" id="{DA965E36-1595-C263-A72B-C1C1769D7EDE}"/>
                </a:ext>
              </a:extLst>
            </p:cNvPr>
            <p:cNvSpPr/>
            <p:nvPr/>
          </p:nvSpPr>
          <p:spPr>
            <a:xfrm>
              <a:off x="7214311" y="5463082"/>
              <a:ext cx="1600" cy="2057"/>
            </a:xfrm>
            <a:custGeom>
              <a:avLst/>
              <a:gdLst>
                <a:gd name="connsiteX0" fmla="*/ 1600 w 1600"/>
                <a:gd name="connsiteY0" fmla="*/ 2057 h 2057"/>
                <a:gd name="connsiteX1" fmla="*/ 0 w 1600"/>
                <a:gd name="connsiteY1" fmla="*/ 0 h 2057"/>
                <a:gd name="connsiteX2" fmla="*/ 1600 w 1600"/>
                <a:gd name="connsiteY2" fmla="*/ 2057 h 2057"/>
              </a:gdLst>
              <a:ahLst/>
              <a:cxnLst>
                <a:cxn ang="0">
                  <a:pos x="connsiteX0" y="connsiteY0"/>
                </a:cxn>
                <a:cxn ang="0">
                  <a:pos x="connsiteX1" y="connsiteY1"/>
                </a:cxn>
                <a:cxn ang="0">
                  <a:pos x="connsiteX2" y="connsiteY2"/>
                </a:cxn>
              </a:cxnLst>
              <a:rect l="l" t="t" r="r" b="b"/>
              <a:pathLst>
                <a:path w="1600" h="2057">
                  <a:moveTo>
                    <a:pt x="1600" y="2057"/>
                  </a:moveTo>
                  <a:cubicBezTo>
                    <a:pt x="1143" y="1371"/>
                    <a:pt x="457" y="686"/>
                    <a:pt x="0" y="0"/>
                  </a:cubicBezTo>
                  <a:cubicBezTo>
                    <a:pt x="686" y="686"/>
                    <a:pt x="1143" y="1371"/>
                    <a:pt x="1600" y="2057"/>
                  </a:cubicBezTo>
                  <a:close/>
                </a:path>
              </a:pathLst>
            </a:custGeom>
            <a:solidFill>
              <a:srgbClr val="FFFFFF"/>
            </a:solidFill>
            <a:ln w="2286" cap="flat">
              <a:noFill/>
              <a:prstDash val="solid"/>
              <a:miter/>
            </a:ln>
          </p:spPr>
          <p:txBody>
            <a:bodyPr rtlCol="0" anchor="ctr"/>
            <a:lstStyle/>
            <a:p>
              <a:endParaRPr lang="en-US"/>
            </a:p>
          </p:txBody>
        </p:sp>
        <p:sp>
          <p:nvSpPr>
            <p:cNvPr id="54" name="Freeform 830">
              <a:extLst>
                <a:ext uri="{FF2B5EF4-FFF2-40B4-BE49-F238E27FC236}">
                  <a16:creationId xmlns:a16="http://schemas.microsoft.com/office/drawing/2014/main" id="{E177C946-57BF-444C-BA5D-DD4892FC11A2}"/>
                </a:ext>
              </a:extLst>
            </p:cNvPr>
            <p:cNvSpPr/>
            <p:nvPr/>
          </p:nvSpPr>
          <p:spPr>
            <a:xfrm>
              <a:off x="7218197" y="5467426"/>
              <a:ext cx="1600" cy="2057"/>
            </a:xfrm>
            <a:custGeom>
              <a:avLst/>
              <a:gdLst>
                <a:gd name="connsiteX0" fmla="*/ 1601 w 1600"/>
                <a:gd name="connsiteY0" fmla="*/ 2058 h 2057"/>
                <a:gd name="connsiteX1" fmla="*/ 0 w 1600"/>
                <a:gd name="connsiteY1" fmla="*/ 0 h 2057"/>
                <a:gd name="connsiteX2" fmla="*/ 1601 w 1600"/>
                <a:gd name="connsiteY2" fmla="*/ 2058 h 2057"/>
              </a:gdLst>
              <a:ahLst/>
              <a:cxnLst>
                <a:cxn ang="0">
                  <a:pos x="connsiteX0" y="connsiteY0"/>
                </a:cxn>
                <a:cxn ang="0">
                  <a:pos x="connsiteX1" y="connsiteY1"/>
                </a:cxn>
                <a:cxn ang="0">
                  <a:pos x="connsiteX2" y="connsiteY2"/>
                </a:cxn>
              </a:cxnLst>
              <a:rect l="l" t="t" r="r" b="b"/>
              <a:pathLst>
                <a:path w="1600" h="2057">
                  <a:moveTo>
                    <a:pt x="1601" y="2058"/>
                  </a:moveTo>
                  <a:cubicBezTo>
                    <a:pt x="1143" y="1372"/>
                    <a:pt x="458" y="686"/>
                    <a:pt x="0" y="0"/>
                  </a:cubicBezTo>
                  <a:cubicBezTo>
                    <a:pt x="458" y="915"/>
                    <a:pt x="915" y="1372"/>
                    <a:pt x="1601" y="2058"/>
                  </a:cubicBezTo>
                  <a:close/>
                </a:path>
              </a:pathLst>
            </a:custGeom>
            <a:solidFill>
              <a:srgbClr val="FFFFFF"/>
            </a:solidFill>
            <a:ln w="2286" cap="flat">
              <a:noFill/>
              <a:prstDash val="solid"/>
              <a:miter/>
            </a:ln>
          </p:spPr>
          <p:txBody>
            <a:bodyPr rtlCol="0" anchor="ctr"/>
            <a:lstStyle/>
            <a:p>
              <a:endParaRPr lang="en-US"/>
            </a:p>
          </p:txBody>
        </p:sp>
        <p:sp>
          <p:nvSpPr>
            <p:cNvPr id="55" name="Freeform 831">
              <a:extLst>
                <a:ext uri="{FF2B5EF4-FFF2-40B4-BE49-F238E27FC236}">
                  <a16:creationId xmlns:a16="http://schemas.microsoft.com/office/drawing/2014/main" id="{CC27057A-8F09-8F87-6638-A4F455C69062}"/>
                </a:ext>
              </a:extLst>
            </p:cNvPr>
            <p:cNvSpPr/>
            <p:nvPr/>
          </p:nvSpPr>
          <p:spPr>
            <a:xfrm>
              <a:off x="7210425" y="5458510"/>
              <a:ext cx="1600" cy="2057"/>
            </a:xfrm>
            <a:custGeom>
              <a:avLst/>
              <a:gdLst>
                <a:gd name="connsiteX0" fmla="*/ 1600 w 1600"/>
                <a:gd name="connsiteY0" fmla="*/ 2057 h 2057"/>
                <a:gd name="connsiteX1" fmla="*/ 0 w 1600"/>
                <a:gd name="connsiteY1" fmla="*/ 0 h 2057"/>
                <a:gd name="connsiteX2" fmla="*/ 1600 w 1600"/>
                <a:gd name="connsiteY2" fmla="*/ 2057 h 2057"/>
              </a:gdLst>
              <a:ahLst/>
              <a:cxnLst>
                <a:cxn ang="0">
                  <a:pos x="connsiteX0" y="connsiteY0"/>
                </a:cxn>
                <a:cxn ang="0">
                  <a:pos x="connsiteX1" y="connsiteY1"/>
                </a:cxn>
                <a:cxn ang="0">
                  <a:pos x="connsiteX2" y="connsiteY2"/>
                </a:cxn>
              </a:cxnLst>
              <a:rect l="l" t="t" r="r" b="b"/>
              <a:pathLst>
                <a:path w="1600" h="2057">
                  <a:moveTo>
                    <a:pt x="1600" y="2057"/>
                  </a:moveTo>
                  <a:cubicBezTo>
                    <a:pt x="1143" y="1371"/>
                    <a:pt x="457" y="686"/>
                    <a:pt x="0" y="0"/>
                  </a:cubicBezTo>
                  <a:cubicBezTo>
                    <a:pt x="686" y="686"/>
                    <a:pt x="1143" y="1371"/>
                    <a:pt x="1600" y="2057"/>
                  </a:cubicBezTo>
                  <a:close/>
                </a:path>
              </a:pathLst>
            </a:custGeom>
            <a:solidFill>
              <a:srgbClr val="FFFFFF"/>
            </a:solidFill>
            <a:ln w="2286" cap="flat">
              <a:noFill/>
              <a:prstDash val="solid"/>
              <a:miter/>
            </a:ln>
          </p:spPr>
          <p:txBody>
            <a:bodyPr rtlCol="0" anchor="ctr"/>
            <a:lstStyle/>
            <a:p>
              <a:endParaRPr lang="en-US"/>
            </a:p>
          </p:txBody>
        </p:sp>
        <p:sp>
          <p:nvSpPr>
            <p:cNvPr id="56" name="Freeform 832">
              <a:extLst>
                <a:ext uri="{FF2B5EF4-FFF2-40B4-BE49-F238E27FC236}">
                  <a16:creationId xmlns:a16="http://schemas.microsoft.com/office/drawing/2014/main" id="{9AC5DC3D-FFDB-DAC4-FC29-526AB1017BB5}"/>
                </a:ext>
              </a:extLst>
            </p:cNvPr>
            <p:cNvSpPr/>
            <p:nvPr/>
          </p:nvSpPr>
          <p:spPr>
            <a:xfrm>
              <a:off x="7239228" y="5496458"/>
              <a:ext cx="685" cy="1143"/>
            </a:xfrm>
            <a:custGeom>
              <a:avLst/>
              <a:gdLst>
                <a:gd name="connsiteX0" fmla="*/ 685 w 685"/>
                <a:gd name="connsiteY0" fmla="*/ 1143 h 1143"/>
                <a:gd name="connsiteX1" fmla="*/ 0 w 685"/>
                <a:gd name="connsiteY1" fmla="*/ 0 h 1143"/>
                <a:gd name="connsiteX2" fmla="*/ 685 w 685"/>
                <a:gd name="connsiteY2" fmla="*/ 1143 h 1143"/>
              </a:gdLst>
              <a:ahLst/>
              <a:cxnLst>
                <a:cxn ang="0">
                  <a:pos x="connsiteX0" y="connsiteY0"/>
                </a:cxn>
                <a:cxn ang="0">
                  <a:pos x="connsiteX1" y="connsiteY1"/>
                </a:cxn>
                <a:cxn ang="0">
                  <a:pos x="connsiteX2" y="connsiteY2"/>
                </a:cxn>
              </a:cxnLst>
              <a:rect l="l" t="t" r="r" b="b"/>
              <a:pathLst>
                <a:path w="685" h="1143">
                  <a:moveTo>
                    <a:pt x="685" y="1143"/>
                  </a:moveTo>
                  <a:cubicBezTo>
                    <a:pt x="457" y="686"/>
                    <a:pt x="228" y="458"/>
                    <a:pt x="0" y="0"/>
                  </a:cubicBezTo>
                  <a:cubicBezTo>
                    <a:pt x="228" y="458"/>
                    <a:pt x="457" y="686"/>
                    <a:pt x="685" y="1143"/>
                  </a:cubicBezTo>
                  <a:close/>
                </a:path>
              </a:pathLst>
            </a:custGeom>
            <a:solidFill>
              <a:srgbClr val="FFFFFF"/>
            </a:solidFill>
            <a:ln w="2286" cap="flat">
              <a:noFill/>
              <a:prstDash val="solid"/>
              <a:miter/>
            </a:ln>
          </p:spPr>
          <p:txBody>
            <a:bodyPr rtlCol="0" anchor="ctr"/>
            <a:lstStyle/>
            <a:p>
              <a:endParaRPr lang="en-US"/>
            </a:p>
          </p:txBody>
        </p:sp>
        <p:sp>
          <p:nvSpPr>
            <p:cNvPr id="57" name="Freeform 833">
              <a:extLst>
                <a:ext uri="{FF2B5EF4-FFF2-40B4-BE49-F238E27FC236}">
                  <a16:creationId xmlns:a16="http://schemas.microsoft.com/office/drawing/2014/main" id="{1663B34A-D881-D701-2FA7-D84AC0F98A57}"/>
                </a:ext>
              </a:extLst>
            </p:cNvPr>
            <p:cNvSpPr/>
            <p:nvPr/>
          </p:nvSpPr>
          <p:spPr>
            <a:xfrm>
              <a:off x="7206310" y="5454167"/>
              <a:ext cx="1828" cy="1828"/>
            </a:xfrm>
            <a:custGeom>
              <a:avLst/>
              <a:gdLst>
                <a:gd name="connsiteX0" fmla="*/ 1829 w 1828"/>
                <a:gd name="connsiteY0" fmla="*/ 1829 h 1828"/>
                <a:gd name="connsiteX1" fmla="*/ 0 w 1828"/>
                <a:gd name="connsiteY1" fmla="*/ 0 h 1828"/>
                <a:gd name="connsiteX2" fmla="*/ 1829 w 1828"/>
                <a:gd name="connsiteY2" fmla="*/ 1829 h 1828"/>
              </a:gdLst>
              <a:ahLst/>
              <a:cxnLst>
                <a:cxn ang="0">
                  <a:pos x="connsiteX0" y="connsiteY0"/>
                </a:cxn>
                <a:cxn ang="0">
                  <a:pos x="connsiteX1" y="connsiteY1"/>
                </a:cxn>
                <a:cxn ang="0">
                  <a:pos x="connsiteX2" y="connsiteY2"/>
                </a:cxn>
              </a:cxnLst>
              <a:rect l="l" t="t" r="r" b="b"/>
              <a:pathLst>
                <a:path w="1828" h="1828">
                  <a:moveTo>
                    <a:pt x="1829" y="1829"/>
                  </a:moveTo>
                  <a:cubicBezTo>
                    <a:pt x="1143" y="1143"/>
                    <a:pt x="686" y="458"/>
                    <a:pt x="0" y="0"/>
                  </a:cubicBezTo>
                  <a:cubicBezTo>
                    <a:pt x="686" y="458"/>
                    <a:pt x="1143" y="1143"/>
                    <a:pt x="1829" y="1829"/>
                  </a:cubicBezTo>
                  <a:close/>
                </a:path>
              </a:pathLst>
            </a:custGeom>
            <a:solidFill>
              <a:srgbClr val="FFFFFF"/>
            </a:solidFill>
            <a:ln w="2286" cap="flat">
              <a:noFill/>
              <a:prstDash val="solid"/>
              <a:miter/>
            </a:ln>
          </p:spPr>
          <p:txBody>
            <a:bodyPr rtlCol="0" anchor="ctr"/>
            <a:lstStyle/>
            <a:p>
              <a:endParaRPr lang="en-US"/>
            </a:p>
          </p:txBody>
        </p:sp>
        <p:sp>
          <p:nvSpPr>
            <p:cNvPr id="58" name="Freeform 834">
              <a:extLst>
                <a:ext uri="{FF2B5EF4-FFF2-40B4-BE49-F238E27FC236}">
                  <a16:creationId xmlns:a16="http://schemas.microsoft.com/office/drawing/2014/main" id="{647E2F01-CCA6-B801-B634-3A2F3D932BC9}"/>
                </a:ext>
              </a:extLst>
            </p:cNvPr>
            <p:cNvSpPr/>
            <p:nvPr/>
          </p:nvSpPr>
          <p:spPr>
            <a:xfrm>
              <a:off x="7242200" y="5500801"/>
              <a:ext cx="685" cy="1371"/>
            </a:xfrm>
            <a:custGeom>
              <a:avLst/>
              <a:gdLst>
                <a:gd name="connsiteX0" fmla="*/ 686 w 685"/>
                <a:gd name="connsiteY0" fmla="*/ 1371 h 1371"/>
                <a:gd name="connsiteX1" fmla="*/ 0 w 685"/>
                <a:gd name="connsiteY1" fmla="*/ 0 h 1371"/>
                <a:gd name="connsiteX2" fmla="*/ 686 w 685"/>
                <a:gd name="connsiteY2" fmla="*/ 1371 h 1371"/>
              </a:gdLst>
              <a:ahLst/>
              <a:cxnLst>
                <a:cxn ang="0">
                  <a:pos x="connsiteX0" y="connsiteY0"/>
                </a:cxn>
                <a:cxn ang="0">
                  <a:pos x="connsiteX1" y="connsiteY1"/>
                </a:cxn>
                <a:cxn ang="0">
                  <a:pos x="connsiteX2" y="connsiteY2"/>
                </a:cxn>
              </a:cxnLst>
              <a:rect l="l" t="t" r="r" b="b"/>
              <a:pathLst>
                <a:path w="685" h="1371">
                  <a:moveTo>
                    <a:pt x="686" y="1371"/>
                  </a:moveTo>
                  <a:cubicBezTo>
                    <a:pt x="458" y="914"/>
                    <a:pt x="229" y="457"/>
                    <a:pt x="0" y="0"/>
                  </a:cubicBezTo>
                  <a:cubicBezTo>
                    <a:pt x="0" y="686"/>
                    <a:pt x="458" y="914"/>
                    <a:pt x="686" y="1371"/>
                  </a:cubicBezTo>
                  <a:close/>
                </a:path>
              </a:pathLst>
            </a:custGeom>
            <a:solidFill>
              <a:srgbClr val="FFFFFF"/>
            </a:solidFill>
            <a:ln w="2286" cap="flat">
              <a:noFill/>
              <a:prstDash val="solid"/>
              <a:miter/>
            </a:ln>
          </p:spPr>
          <p:txBody>
            <a:bodyPr rtlCol="0" anchor="ctr"/>
            <a:lstStyle/>
            <a:p>
              <a:endParaRPr lang="en-US"/>
            </a:p>
          </p:txBody>
        </p:sp>
        <p:sp>
          <p:nvSpPr>
            <p:cNvPr id="59" name="Freeform 835">
              <a:extLst>
                <a:ext uri="{FF2B5EF4-FFF2-40B4-BE49-F238E27FC236}">
                  <a16:creationId xmlns:a16="http://schemas.microsoft.com/office/drawing/2014/main" id="{121D1DDB-AFF3-CED6-F883-28BD67742C6D}"/>
                </a:ext>
              </a:extLst>
            </p:cNvPr>
            <p:cNvSpPr/>
            <p:nvPr/>
          </p:nvSpPr>
          <p:spPr>
            <a:xfrm>
              <a:off x="6641439" y="5522747"/>
              <a:ext cx="228" cy="457"/>
            </a:xfrm>
            <a:custGeom>
              <a:avLst/>
              <a:gdLst>
                <a:gd name="connsiteX0" fmla="*/ 228 w 228"/>
                <a:gd name="connsiteY0" fmla="*/ 0 h 457"/>
                <a:gd name="connsiteX1" fmla="*/ 0 w 228"/>
                <a:gd name="connsiteY1" fmla="*/ 458 h 457"/>
                <a:gd name="connsiteX2" fmla="*/ 228 w 228"/>
                <a:gd name="connsiteY2" fmla="*/ 0 h 457"/>
              </a:gdLst>
              <a:ahLst/>
              <a:cxnLst>
                <a:cxn ang="0">
                  <a:pos x="connsiteX0" y="connsiteY0"/>
                </a:cxn>
                <a:cxn ang="0">
                  <a:pos x="connsiteX1" y="connsiteY1"/>
                </a:cxn>
                <a:cxn ang="0">
                  <a:pos x="connsiteX2" y="connsiteY2"/>
                </a:cxn>
              </a:cxnLst>
              <a:rect l="l" t="t" r="r" b="b"/>
              <a:pathLst>
                <a:path w="228" h="457">
                  <a:moveTo>
                    <a:pt x="228" y="0"/>
                  </a:moveTo>
                  <a:cubicBezTo>
                    <a:pt x="228" y="229"/>
                    <a:pt x="0" y="229"/>
                    <a:pt x="0" y="458"/>
                  </a:cubicBezTo>
                  <a:cubicBezTo>
                    <a:pt x="228" y="458"/>
                    <a:pt x="228" y="229"/>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836">
              <a:extLst>
                <a:ext uri="{FF2B5EF4-FFF2-40B4-BE49-F238E27FC236}">
                  <a16:creationId xmlns:a16="http://schemas.microsoft.com/office/drawing/2014/main" id="{9D7541C9-53C5-7FAD-8180-522043EC09F9}"/>
                </a:ext>
              </a:extLst>
            </p:cNvPr>
            <p:cNvSpPr/>
            <p:nvPr/>
          </p:nvSpPr>
          <p:spPr>
            <a:xfrm>
              <a:off x="7232370" y="5486400"/>
              <a:ext cx="685" cy="1143"/>
            </a:xfrm>
            <a:custGeom>
              <a:avLst/>
              <a:gdLst>
                <a:gd name="connsiteX0" fmla="*/ 685 w 685"/>
                <a:gd name="connsiteY0" fmla="*/ 1143 h 1143"/>
                <a:gd name="connsiteX1" fmla="*/ 0 w 685"/>
                <a:gd name="connsiteY1" fmla="*/ 0 h 1143"/>
                <a:gd name="connsiteX2" fmla="*/ 685 w 685"/>
                <a:gd name="connsiteY2" fmla="*/ 1143 h 1143"/>
              </a:gdLst>
              <a:ahLst/>
              <a:cxnLst>
                <a:cxn ang="0">
                  <a:pos x="connsiteX0" y="connsiteY0"/>
                </a:cxn>
                <a:cxn ang="0">
                  <a:pos x="connsiteX1" y="connsiteY1"/>
                </a:cxn>
                <a:cxn ang="0">
                  <a:pos x="connsiteX2" y="connsiteY2"/>
                </a:cxn>
              </a:cxnLst>
              <a:rect l="l" t="t" r="r" b="b"/>
              <a:pathLst>
                <a:path w="685" h="1143">
                  <a:moveTo>
                    <a:pt x="685" y="1143"/>
                  </a:moveTo>
                  <a:cubicBezTo>
                    <a:pt x="457" y="686"/>
                    <a:pt x="228" y="457"/>
                    <a:pt x="0" y="0"/>
                  </a:cubicBezTo>
                  <a:cubicBezTo>
                    <a:pt x="228" y="229"/>
                    <a:pt x="457" y="686"/>
                    <a:pt x="685" y="1143"/>
                  </a:cubicBezTo>
                  <a:close/>
                </a:path>
              </a:pathLst>
            </a:custGeom>
            <a:solidFill>
              <a:srgbClr val="FFFFFF"/>
            </a:solidFill>
            <a:ln w="2286" cap="flat">
              <a:noFill/>
              <a:prstDash val="solid"/>
              <a:miter/>
            </a:ln>
          </p:spPr>
          <p:txBody>
            <a:bodyPr rtlCol="0" anchor="ctr"/>
            <a:lstStyle/>
            <a:p>
              <a:endParaRPr lang="en-US"/>
            </a:p>
          </p:txBody>
        </p:sp>
        <p:sp>
          <p:nvSpPr>
            <p:cNvPr id="61" name="Freeform 837">
              <a:extLst>
                <a:ext uri="{FF2B5EF4-FFF2-40B4-BE49-F238E27FC236}">
                  <a16:creationId xmlns:a16="http://schemas.microsoft.com/office/drawing/2014/main" id="{2C0AF910-F84E-F63E-1591-1F72D617A444}"/>
                </a:ext>
              </a:extLst>
            </p:cNvPr>
            <p:cNvSpPr/>
            <p:nvPr/>
          </p:nvSpPr>
          <p:spPr>
            <a:xfrm>
              <a:off x="7225284" y="5476798"/>
              <a:ext cx="1371" cy="1828"/>
            </a:xfrm>
            <a:custGeom>
              <a:avLst/>
              <a:gdLst>
                <a:gd name="connsiteX0" fmla="*/ 1372 w 1371"/>
                <a:gd name="connsiteY0" fmla="*/ 1829 h 1828"/>
                <a:gd name="connsiteX1" fmla="*/ 0 w 1371"/>
                <a:gd name="connsiteY1" fmla="*/ 0 h 1828"/>
                <a:gd name="connsiteX2" fmla="*/ 1372 w 1371"/>
                <a:gd name="connsiteY2" fmla="*/ 1829 h 1828"/>
              </a:gdLst>
              <a:ahLst/>
              <a:cxnLst>
                <a:cxn ang="0">
                  <a:pos x="connsiteX0" y="connsiteY0"/>
                </a:cxn>
                <a:cxn ang="0">
                  <a:pos x="connsiteX1" y="connsiteY1"/>
                </a:cxn>
                <a:cxn ang="0">
                  <a:pos x="connsiteX2" y="connsiteY2"/>
                </a:cxn>
              </a:cxnLst>
              <a:rect l="l" t="t" r="r" b="b"/>
              <a:pathLst>
                <a:path w="1371" h="1828">
                  <a:moveTo>
                    <a:pt x="1372" y="1829"/>
                  </a:moveTo>
                  <a:cubicBezTo>
                    <a:pt x="914" y="1143"/>
                    <a:pt x="457" y="686"/>
                    <a:pt x="0" y="0"/>
                  </a:cubicBezTo>
                  <a:cubicBezTo>
                    <a:pt x="457" y="457"/>
                    <a:pt x="914" y="1143"/>
                    <a:pt x="1372" y="1829"/>
                  </a:cubicBezTo>
                  <a:close/>
                </a:path>
              </a:pathLst>
            </a:custGeom>
            <a:solidFill>
              <a:srgbClr val="FFFFFF"/>
            </a:solidFill>
            <a:ln w="2286" cap="flat">
              <a:noFill/>
              <a:prstDash val="solid"/>
              <a:miter/>
            </a:ln>
          </p:spPr>
          <p:txBody>
            <a:bodyPr rtlCol="0" anchor="ctr"/>
            <a:lstStyle/>
            <a:p>
              <a:endParaRPr lang="en-US"/>
            </a:p>
          </p:txBody>
        </p:sp>
        <p:sp>
          <p:nvSpPr>
            <p:cNvPr id="62" name="Freeform 838">
              <a:extLst>
                <a:ext uri="{FF2B5EF4-FFF2-40B4-BE49-F238E27FC236}">
                  <a16:creationId xmlns:a16="http://schemas.microsoft.com/office/drawing/2014/main" id="{1FC4A7CB-5E5B-77DA-2DAA-50625979DBFF}"/>
                </a:ext>
              </a:extLst>
            </p:cNvPr>
            <p:cNvSpPr/>
            <p:nvPr/>
          </p:nvSpPr>
          <p:spPr>
            <a:xfrm>
              <a:off x="7221626" y="5472226"/>
              <a:ext cx="1600" cy="1828"/>
            </a:xfrm>
            <a:custGeom>
              <a:avLst/>
              <a:gdLst>
                <a:gd name="connsiteX0" fmla="*/ 1601 w 1600"/>
                <a:gd name="connsiteY0" fmla="*/ 1829 h 1828"/>
                <a:gd name="connsiteX1" fmla="*/ 0 w 1600"/>
                <a:gd name="connsiteY1" fmla="*/ 0 h 1828"/>
                <a:gd name="connsiteX2" fmla="*/ 1601 w 1600"/>
                <a:gd name="connsiteY2" fmla="*/ 1829 h 1828"/>
              </a:gdLst>
              <a:ahLst/>
              <a:cxnLst>
                <a:cxn ang="0">
                  <a:pos x="connsiteX0" y="connsiteY0"/>
                </a:cxn>
                <a:cxn ang="0">
                  <a:pos x="connsiteX1" y="connsiteY1"/>
                </a:cxn>
                <a:cxn ang="0">
                  <a:pos x="connsiteX2" y="connsiteY2"/>
                </a:cxn>
              </a:cxnLst>
              <a:rect l="l" t="t" r="r" b="b"/>
              <a:pathLst>
                <a:path w="1600" h="1828">
                  <a:moveTo>
                    <a:pt x="1601" y="1829"/>
                  </a:moveTo>
                  <a:cubicBezTo>
                    <a:pt x="1143" y="1143"/>
                    <a:pt x="686" y="457"/>
                    <a:pt x="0" y="0"/>
                  </a:cubicBezTo>
                  <a:cubicBezTo>
                    <a:pt x="686" y="457"/>
                    <a:pt x="1143" y="1143"/>
                    <a:pt x="1601" y="1829"/>
                  </a:cubicBezTo>
                  <a:close/>
                </a:path>
              </a:pathLst>
            </a:custGeom>
            <a:solidFill>
              <a:srgbClr val="FFFFFF"/>
            </a:solidFill>
            <a:ln w="2286" cap="flat">
              <a:noFill/>
              <a:prstDash val="solid"/>
              <a:miter/>
            </a:ln>
          </p:spPr>
          <p:txBody>
            <a:bodyPr rtlCol="0" anchor="ctr"/>
            <a:lstStyle/>
            <a:p>
              <a:endParaRPr lang="en-US"/>
            </a:p>
          </p:txBody>
        </p:sp>
        <p:sp>
          <p:nvSpPr>
            <p:cNvPr id="63" name="Freeform 839">
              <a:extLst>
                <a:ext uri="{FF2B5EF4-FFF2-40B4-BE49-F238E27FC236}">
                  <a16:creationId xmlns:a16="http://schemas.microsoft.com/office/drawing/2014/main" id="{74DDFA57-28CA-3E37-92F8-042088E1759C}"/>
                </a:ext>
              </a:extLst>
            </p:cNvPr>
            <p:cNvSpPr/>
            <p:nvPr/>
          </p:nvSpPr>
          <p:spPr>
            <a:xfrm>
              <a:off x="7228941" y="5481370"/>
              <a:ext cx="1143" cy="1600"/>
            </a:xfrm>
            <a:custGeom>
              <a:avLst/>
              <a:gdLst>
                <a:gd name="connsiteX0" fmla="*/ 1143 w 1143"/>
                <a:gd name="connsiteY0" fmla="*/ 1600 h 1600"/>
                <a:gd name="connsiteX1" fmla="*/ 0 w 1143"/>
                <a:gd name="connsiteY1" fmla="*/ 0 h 1600"/>
                <a:gd name="connsiteX2" fmla="*/ 1143 w 1143"/>
                <a:gd name="connsiteY2" fmla="*/ 1600 h 1600"/>
              </a:gdLst>
              <a:ahLst/>
              <a:cxnLst>
                <a:cxn ang="0">
                  <a:pos x="connsiteX0" y="connsiteY0"/>
                </a:cxn>
                <a:cxn ang="0">
                  <a:pos x="connsiteX1" y="connsiteY1"/>
                </a:cxn>
                <a:cxn ang="0">
                  <a:pos x="connsiteX2" y="connsiteY2"/>
                </a:cxn>
              </a:cxnLst>
              <a:rect l="l" t="t" r="r" b="b"/>
              <a:pathLst>
                <a:path w="1143" h="1600">
                  <a:moveTo>
                    <a:pt x="1143" y="1600"/>
                  </a:moveTo>
                  <a:cubicBezTo>
                    <a:pt x="685" y="1143"/>
                    <a:pt x="228" y="457"/>
                    <a:pt x="0" y="0"/>
                  </a:cubicBezTo>
                  <a:cubicBezTo>
                    <a:pt x="228" y="457"/>
                    <a:pt x="685" y="1143"/>
                    <a:pt x="1143" y="1600"/>
                  </a:cubicBezTo>
                  <a:close/>
                </a:path>
              </a:pathLst>
            </a:custGeom>
            <a:solidFill>
              <a:srgbClr val="FFFFFF"/>
            </a:solidFill>
            <a:ln w="2286" cap="flat">
              <a:noFill/>
              <a:prstDash val="solid"/>
              <a:miter/>
            </a:ln>
          </p:spPr>
          <p:txBody>
            <a:bodyPr rtlCol="0" anchor="ctr"/>
            <a:lstStyle/>
            <a:p>
              <a:endParaRPr lang="en-US"/>
            </a:p>
          </p:txBody>
        </p:sp>
        <p:sp>
          <p:nvSpPr>
            <p:cNvPr id="64" name="Freeform 840">
              <a:extLst>
                <a:ext uri="{FF2B5EF4-FFF2-40B4-BE49-F238E27FC236}">
                  <a16:creationId xmlns:a16="http://schemas.microsoft.com/office/drawing/2014/main" id="{0DF1618F-FB69-AEFC-29E0-8BDE75686C5C}"/>
                </a:ext>
              </a:extLst>
            </p:cNvPr>
            <p:cNvSpPr/>
            <p:nvPr/>
          </p:nvSpPr>
          <p:spPr>
            <a:xfrm>
              <a:off x="7202195" y="5449595"/>
              <a:ext cx="1600" cy="1828"/>
            </a:xfrm>
            <a:custGeom>
              <a:avLst/>
              <a:gdLst>
                <a:gd name="connsiteX0" fmla="*/ 1601 w 1600"/>
                <a:gd name="connsiteY0" fmla="*/ 1829 h 1828"/>
                <a:gd name="connsiteX1" fmla="*/ 0 w 1600"/>
                <a:gd name="connsiteY1" fmla="*/ 0 h 1828"/>
                <a:gd name="connsiteX2" fmla="*/ 1601 w 1600"/>
                <a:gd name="connsiteY2" fmla="*/ 1829 h 1828"/>
              </a:gdLst>
              <a:ahLst/>
              <a:cxnLst>
                <a:cxn ang="0">
                  <a:pos x="connsiteX0" y="connsiteY0"/>
                </a:cxn>
                <a:cxn ang="0">
                  <a:pos x="connsiteX1" y="connsiteY1"/>
                </a:cxn>
                <a:cxn ang="0">
                  <a:pos x="connsiteX2" y="connsiteY2"/>
                </a:cxn>
              </a:cxnLst>
              <a:rect l="l" t="t" r="r" b="b"/>
              <a:pathLst>
                <a:path w="1600" h="1828">
                  <a:moveTo>
                    <a:pt x="1601" y="1829"/>
                  </a:moveTo>
                  <a:cubicBezTo>
                    <a:pt x="1143" y="1143"/>
                    <a:pt x="458" y="686"/>
                    <a:pt x="0" y="0"/>
                  </a:cubicBezTo>
                  <a:cubicBezTo>
                    <a:pt x="686" y="458"/>
                    <a:pt x="1143" y="1143"/>
                    <a:pt x="1601" y="1829"/>
                  </a:cubicBezTo>
                  <a:close/>
                </a:path>
              </a:pathLst>
            </a:custGeom>
            <a:solidFill>
              <a:srgbClr val="FFFFFF"/>
            </a:solidFill>
            <a:ln w="2286" cap="flat">
              <a:noFill/>
              <a:prstDash val="solid"/>
              <a:miter/>
            </a:ln>
          </p:spPr>
          <p:txBody>
            <a:bodyPr rtlCol="0" anchor="ctr"/>
            <a:lstStyle/>
            <a:p>
              <a:endParaRPr lang="en-US"/>
            </a:p>
          </p:txBody>
        </p:sp>
        <p:sp>
          <p:nvSpPr>
            <p:cNvPr id="65" name="Freeform 841">
              <a:extLst>
                <a:ext uri="{FF2B5EF4-FFF2-40B4-BE49-F238E27FC236}">
                  <a16:creationId xmlns:a16="http://schemas.microsoft.com/office/drawing/2014/main" id="{B54E7E57-F856-400E-C181-10E939AE80A5}"/>
                </a:ext>
              </a:extLst>
            </p:cNvPr>
            <p:cNvSpPr/>
            <p:nvPr/>
          </p:nvSpPr>
          <p:spPr>
            <a:xfrm>
              <a:off x="7249972" y="5514517"/>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8" y="457"/>
                    <a:pt x="0" y="0"/>
                  </a:cubicBezTo>
                  <a:cubicBezTo>
                    <a:pt x="228"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66" name="Freeform 842">
              <a:extLst>
                <a:ext uri="{FF2B5EF4-FFF2-40B4-BE49-F238E27FC236}">
                  <a16:creationId xmlns:a16="http://schemas.microsoft.com/office/drawing/2014/main" id="{28D63970-C89A-986D-0588-83DFACF1460D}"/>
                </a:ext>
              </a:extLst>
            </p:cNvPr>
            <p:cNvSpPr/>
            <p:nvPr/>
          </p:nvSpPr>
          <p:spPr>
            <a:xfrm>
              <a:off x="7252487" y="5519089"/>
              <a:ext cx="457" cy="914"/>
            </a:xfrm>
            <a:custGeom>
              <a:avLst/>
              <a:gdLst>
                <a:gd name="connsiteX0" fmla="*/ 458 w 457"/>
                <a:gd name="connsiteY0" fmla="*/ 914 h 914"/>
                <a:gd name="connsiteX1" fmla="*/ 0 w 457"/>
                <a:gd name="connsiteY1" fmla="*/ 0 h 914"/>
                <a:gd name="connsiteX2" fmla="*/ 458 w 457"/>
                <a:gd name="connsiteY2" fmla="*/ 914 h 914"/>
              </a:gdLst>
              <a:ahLst/>
              <a:cxnLst>
                <a:cxn ang="0">
                  <a:pos x="connsiteX0" y="connsiteY0"/>
                </a:cxn>
                <a:cxn ang="0">
                  <a:pos x="connsiteX1" y="connsiteY1"/>
                </a:cxn>
                <a:cxn ang="0">
                  <a:pos x="connsiteX2" y="connsiteY2"/>
                </a:cxn>
              </a:cxnLst>
              <a:rect l="l" t="t" r="r" b="b"/>
              <a:pathLst>
                <a:path w="457" h="914">
                  <a:moveTo>
                    <a:pt x="458" y="914"/>
                  </a:moveTo>
                  <a:cubicBezTo>
                    <a:pt x="229" y="686"/>
                    <a:pt x="0" y="228"/>
                    <a:pt x="0" y="0"/>
                  </a:cubicBezTo>
                  <a:cubicBezTo>
                    <a:pt x="0" y="228"/>
                    <a:pt x="229" y="686"/>
                    <a:pt x="458" y="914"/>
                  </a:cubicBezTo>
                  <a:close/>
                </a:path>
              </a:pathLst>
            </a:custGeom>
            <a:solidFill>
              <a:srgbClr val="FFFFFF"/>
            </a:solidFill>
            <a:ln w="2286" cap="flat">
              <a:noFill/>
              <a:prstDash val="solid"/>
              <a:miter/>
            </a:ln>
          </p:spPr>
          <p:txBody>
            <a:bodyPr rtlCol="0" anchor="ctr"/>
            <a:lstStyle/>
            <a:p>
              <a:endParaRPr lang="en-US"/>
            </a:p>
          </p:txBody>
        </p:sp>
        <p:sp>
          <p:nvSpPr>
            <p:cNvPr id="67" name="Freeform 843">
              <a:extLst>
                <a:ext uri="{FF2B5EF4-FFF2-40B4-BE49-F238E27FC236}">
                  <a16:creationId xmlns:a16="http://schemas.microsoft.com/office/drawing/2014/main" id="{D63DBA26-DCD3-6D88-98DA-0DD5EF92DDCA}"/>
                </a:ext>
              </a:extLst>
            </p:cNvPr>
            <p:cNvSpPr/>
            <p:nvPr/>
          </p:nvSpPr>
          <p:spPr>
            <a:xfrm>
              <a:off x="7247458" y="5509945"/>
              <a:ext cx="685" cy="1371"/>
            </a:xfrm>
            <a:custGeom>
              <a:avLst/>
              <a:gdLst>
                <a:gd name="connsiteX0" fmla="*/ 686 w 685"/>
                <a:gd name="connsiteY0" fmla="*/ 1371 h 1371"/>
                <a:gd name="connsiteX1" fmla="*/ 0 w 685"/>
                <a:gd name="connsiteY1" fmla="*/ 0 h 1371"/>
                <a:gd name="connsiteX2" fmla="*/ 686 w 685"/>
                <a:gd name="connsiteY2" fmla="*/ 1371 h 1371"/>
              </a:gdLst>
              <a:ahLst/>
              <a:cxnLst>
                <a:cxn ang="0">
                  <a:pos x="connsiteX0" y="connsiteY0"/>
                </a:cxn>
                <a:cxn ang="0">
                  <a:pos x="connsiteX1" y="connsiteY1"/>
                </a:cxn>
                <a:cxn ang="0">
                  <a:pos x="connsiteX2" y="connsiteY2"/>
                </a:cxn>
              </a:cxnLst>
              <a:rect l="l" t="t" r="r" b="b"/>
              <a:pathLst>
                <a:path w="685" h="1371">
                  <a:moveTo>
                    <a:pt x="686" y="1371"/>
                  </a:moveTo>
                  <a:cubicBezTo>
                    <a:pt x="457" y="914"/>
                    <a:pt x="229" y="457"/>
                    <a:pt x="0" y="0"/>
                  </a:cubicBezTo>
                  <a:cubicBezTo>
                    <a:pt x="229" y="457"/>
                    <a:pt x="457" y="914"/>
                    <a:pt x="686" y="1371"/>
                  </a:cubicBezTo>
                  <a:close/>
                </a:path>
              </a:pathLst>
            </a:custGeom>
            <a:solidFill>
              <a:srgbClr val="FFFFFF"/>
            </a:solidFill>
            <a:ln w="2286" cap="flat">
              <a:noFill/>
              <a:prstDash val="solid"/>
              <a:miter/>
            </a:ln>
          </p:spPr>
          <p:txBody>
            <a:bodyPr rtlCol="0" anchor="ctr"/>
            <a:lstStyle/>
            <a:p>
              <a:endParaRPr lang="en-US"/>
            </a:p>
          </p:txBody>
        </p:sp>
        <p:sp>
          <p:nvSpPr>
            <p:cNvPr id="68" name="Freeform 844">
              <a:extLst>
                <a:ext uri="{FF2B5EF4-FFF2-40B4-BE49-F238E27FC236}">
                  <a16:creationId xmlns:a16="http://schemas.microsoft.com/office/drawing/2014/main" id="{8DCD8533-D4B4-3D2D-16C3-CEA733102C87}"/>
                </a:ext>
              </a:extLst>
            </p:cNvPr>
            <p:cNvSpPr/>
            <p:nvPr/>
          </p:nvSpPr>
          <p:spPr>
            <a:xfrm>
              <a:off x="7254773" y="5523661"/>
              <a:ext cx="228" cy="685"/>
            </a:xfrm>
            <a:custGeom>
              <a:avLst/>
              <a:gdLst>
                <a:gd name="connsiteX0" fmla="*/ 229 w 228"/>
                <a:gd name="connsiteY0" fmla="*/ 686 h 685"/>
                <a:gd name="connsiteX1" fmla="*/ 0 w 228"/>
                <a:gd name="connsiteY1" fmla="*/ 0 h 685"/>
                <a:gd name="connsiteX2" fmla="*/ 229 w 228"/>
                <a:gd name="connsiteY2" fmla="*/ 686 h 685"/>
              </a:gdLst>
              <a:ahLst/>
              <a:cxnLst>
                <a:cxn ang="0">
                  <a:pos x="connsiteX0" y="connsiteY0"/>
                </a:cxn>
                <a:cxn ang="0">
                  <a:pos x="connsiteX1" y="connsiteY1"/>
                </a:cxn>
                <a:cxn ang="0">
                  <a:pos x="connsiteX2" y="connsiteY2"/>
                </a:cxn>
              </a:cxnLst>
              <a:rect l="l" t="t" r="r" b="b"/>
              <a:pathLst>
                <a:path w="228" h="685">
                  <a:moveTo>
                    <a:pt x="229" y="686"/>
                  </a:moveTo>
                  <a:cubicBezTo>
                    <a:pt x="229" y="457"/>
                    <a:pt x="0" y="228"/>
                    <a:pt x="0" y="0"/>
                  </a:cubicBezTo>
                  <a:cubicBezTo>
                    <a:pt x="0" y="228"/>
                    <a:pt x="229" y="457"/>
                    <a:pt x="229" y="686"/>
                  </a:cubicBezTo>
                  <a:close/>
                </a:path>
              </a:pathLst>
            </a:custGeom>
            <a:solidFill>
              <a:srgbClr val="FFFFFF"/>
            </a:solidFill>
            <a:ln w="2286" cap="flat">
              <a:noFill/>
              <a:prstDash val="solid"/>
              <a:miter/>
            </a:ln>
          </p:spPr>
          <p:txBody>
            <a:bodyPr rtlCol="0" anchor="ctr"/>
            <a:lstStyle/>
            <a:p>
              <a:endParaRPr lang="en-US"/>
            </a:p>
          </p:txBody>
        </p:sp>
        <p:sp>
          <p:nvSpPr>
            <p:cNvPr id="69" name="Freeform 845">
              <a:extLst>
                <a:ext uri="{FF2B5EF4-FFF2-40B4-BE49-F238E27FC236}">
                  <a16:creationId xmlns:a16="http://schemas.microsoft.com/office/drawing/2014/main" id="{B0A364D2-BC9A-614F-60A2-71EA9AB30A88}"/>
                </a:ext>
              </a:extLst>
            </p:cNvPr>
            <p:cNvSpPr/>
            <p:nvPr/>
          </p:nvSpPr>
          <p:spPr>
            <a:xfrm>
              <a:off x="6646240" y="5510860"/>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7" y="1600"/>
                    <a:pt x="0" y="2286"/>
                  </a:cubicBezTo>
                  <a:cubicBezTo>
                    <a:pt x="457" y="1600"/>
                    <a:pt x="915" y="686"/>
                    <a:pt x="1143" y="0"/>
                  </a:cubicBezTo>
                  <a:close/>
                </a:path>
              </a:pathLst>
            </a:custGeom>
            <a:solidFill>
              <a:srgbClr val="FFFFFF"/>
            </a:solidFill>
            <a:ln w="2286" cap="flat">
              <a:noFill/>
              <a:prstDash val="solid"/>
              <a:miter/>
            </a:ln>
          </p:spPr>
          <p:txBody>
            <a:bodyPr rtlCol="0" anchor="ctr"/>
            <a:lstStyle/>
            <a:p>
              <a:endParaRPr lang="en-US"/>
            </a:p>
          </p:txBody>
        </p:sp>
        <p:sp>
          <p:nvSpPr>
            <p:cNvPr id="70" name="Freeform 846">
              <a:extLst>
                <a:ext uri="{FF2B5EF4-FFF2-40B4-BE49-F238E27FC236}">
                  <a16:creationId xmlns:a16="http://schemas.microsoft.com/office/drawing/2014/main" id="{DE4C4CE6-AF35-D0F9-0052-CC43F2105ED9}"/>
                </a:ext>
              </a:extLst>
            </p:cNvPr>
            <p:cNvSpPr/>
            <p:nvPr/>
          </p:nvSpPr>
          <p:spPr>
            <a:xfrm>
              <a:off x="7197852" y="5445023"/>
              <a:ext cx="1371" cy="1600"/>
            </a:xfrm>
            <a:custGeom>
              <a:avLst/>
              <a:gdLst>
                <a:gd name="connsiteX0" fmla="*/ 1372 w 1371"/>
                <a:gd name="connsiteY0" fmla="*/ 1601 h 1600"/>
                <a:gd name="connsiteX1" fmla="*/ 0 w 1371"/>
                <a:gd name="connsiteY1" fmla="*/ 0 h 1600"/>
                <a:gd name="connsiteX2" fmla="*/ 1372 w 1371"/>
                <a:gd name="connsiteY2" fmla="*/ 1601 h 1600"/>
              </a:gdLst>
              <a:ahLst/>
              <a:cxnLst>
                <a:cxn ang="0">
                  <a:pos x="connsiteX0" y="connsiteY0"/>
                </a:cxn>
                <a:cxn ang="0">
                  <a:pos x="connsiteX1" y="connsiteY1"/>
                </a:cxn>
                <a:cxn ang="0">
                  <a:pos x="connsiteX2" y="connsiteY2"/>
                </a:cxn>
              </a:cxnLst>
              <a:rect l="l" t="t" r="r" b="b"/>
              <a:pathLst>
                <a:path w="1371" h="1600">
                  <a:moveTo>
                    <a:pt x="1372" y="1601"/>
                  </a:moveTo>
                  <a:cubicBezTo>
                    <a:pt x="914" y="1143"/>
                    <a:pt x="457" y="686"/>
                    <a:pt x="0" y="0"/>
                  </a:cubicBezTo>
                  <a:cubicBezTo>
                    <a:pt x="457" y="458"/>
                    <a:pt x="914" y="1143"/>
                    <a:pt x="1372" y="1601"/>
                  </a:cubicBezTo>
                  <a:close/>
                </a:path>
              </a:pathLst>
            </a:custGeom>
            <a:solidFill>
              <a:srgbClr val="FFFFFF"/>
            </a:solidFill>
            <a:ln w="2286" cap="flat">
              <a:noFill/>
              <a:prstDash val="solid"/>
              <a:miter/>
            </a:ln>
          </p:spPr>
          <p:txBody>
            <a:bodyPr rtlCol="0" anchor="ctr"/>
            <a:lstStyle/>
            <a:p>
              <a:endParaRPr lang="en-US"/>
            </a:p>
          </p:txBody>
        </p:sp>
        <p:sp>
          <p:nvSpPr>
            <p:cNvPr id="71" name="Freeform 847">
              <a:extLst>
                <a:ext uri="{FF2B5EF4-FFF2-40B4-BE49-F238E27FC236}">
                  <a16:creationId xmlns:a16="http://schemas.microsoft.com/office/drawing/2014/main" id="{51C9222C-4A2F-E7EB-252D-D4CC56452D41}"/>
                </a:ext>
              </a:extLst>
            </p:cNvPr>
            <p:cNvSpPr/>
            <p:nvPr/>
          </p:nvSpPr>
          <p:spPr>
            <a:xfrm>
              <a:off x="7244943" y="5505373"/>
              <a:ext cx="685" cy="1371"/>
            </a:xfrm>
            <a:custGeom>
              <a:avLst/>
              <a:gdLst>
                <a:gd name="connsiteX0" fmla="*/ 685 w 685"/>
                <a:gd name="connsiteY0" fmla="*/ 1371 h 1371"/>
                <a:gd name="connsiteX1" fmla="*/ 0 w 685"/>
                <a:gd name="connsiteY1" fmla="*/ 0 h 1371"/>
                <a:gd name="connsiteX2" fmla="*/ 685 w 685"/>
                <a:gd name="connsiteY2" fmla="*/ 1371 h 1371"/>
              </a:gdLst>
              <a:ahLst/>
              <a:cxnLst>
                <a:cxn ang="0">
                  <a:pos x="connsiteX0" y="connsiteY0"/>
                </a:cxn>
                <a:cxn ang="0">
                  <a:pos x="connsiteX1" y="connsiteY1"/>
                </a:cxn>
                <a:cxn ang="0">
                  <a:pos x="connsiteX2" y="connsiteY2"/>
                </a:cxn>
              </a:cxnLst>
              <a:rect l="l" t="t" r="r" b="b"/>
              <a:pathLst>
                <a:path w="685" h="1371">
                  <a:moveTo>
                    <a:pt x="685" y="1371"/>
                  </a:moveTo>
                  <a:cubicBezTo>
                    <a:pt x="457" y="914"/>
                    <a:pt x="228" y="457"/>
                    <a:pt x="0" y="0"/>
                  </a:cubicBezTo>
                  <a:cubicBezTo>
                    <a:pt x="0" y="457"/>
                    <a:pt x="228" y="914"/>
                    <a:pt x="685" y="1371"/>
                  </a:cubicBezTo>
                  <a:close/>
                </a:path>
              </a:pathLst>
            </a:custGeom>
            <a:solidFill>
              <a:srgbClr val="FFFFFF"/>
            </a:solidFill>
            <a:ln w="2286" cap="flat">
              <a:noFill/>
              <a:prstDash val="solid"/>
              <a:miter/>
            </a:ln>
          </p:spPr>
          <p:txBody>
            <a:bodyPr rtlCol="0" anchor="ctr"/>
            <a:lstStyle/>
            <a:p>
              <a:endParaRPr lang="en-US"/>
            </a:p>
          </p:txBody>
        </p:sp>
        <p:sp>
          <p:nvSpPr>
            <p:cNvPr id="72" name="Freeform 848">
              <a:extLst>
                <a:ext uri="{FF2B5EF4-FFF2-40B4-BE49-F238E27FC236}">
                  <a16:creationId xmlns:a16="http://schemas.microsoft.com/office/drawing/2014/main" id="{60FC03F0-284B-FFEA-2D54-023A43DCC365}"/>
                </a:ext>
              </a:extLst>
            </p:cNvPr>
            <p:cNvSpPr/>
            <p:nvPr/>
          </p:nvSpPr>
          <p:spPr>
            <a:xfrm>
              <a:off x="7278086" y="5383620"/>
              <a:ext cx="421408" cy="752460"/>
            </a:xfrm>
            <a:custGeom>
              <a:avLst/>
              <a:gdLst>
                <a:gd name="connsiteX0" fmla="*/ 5 w 421408"/>
                <a:gd name="connsiteY0" fmla="*/ 46316 h 752460"/>
                <a:gd name="connsiteX1" fmla="*/ 64470 w 421408"/>
                <a:gd name="connsiteY1" fmla="*/ 93179 h 752460"/>
                <a:gd name="connsiteX2" fmla="*/ 84129 w 421408"/>
                <a:gd name="connsiteY2" fmla="*/ 87235 h 752460"/>
                <a:gd name="connsiteX3" fmla="*/ 117734 w 421408"/>
                <a:gd name="connsiteY3" fmla="*/ 103009 h 752460"/>
                <a:gd name="connsiteX4" fmla="*/ 140136 w 421408"/>
                <a:gd name="connsiteY4" fmla="*/ 154215 h 752460"/>
                <a:gd name="connsiteX5" fmla="*/ 139679 w 421408"/>
                <a:gd name="connsiteY5" fmla="*/ 461911 h 752460"/>
                <a:gd name="connsiteX6" fmla="*/ 110647 w 421408"/>
                <a:gd name="connsiteY6" fmla="*/ 573010 h 752460"/>
                <a:gd name="connsiteX7" fmla="*/ 87787 w 421408"/>
                <a:gd name="connsiteY7" fmla="*/ 715428 h 752460"/>
                <a:gd name="connsiteX8" fmla="*/ 111790 w 421408"/>
                <a:gd name="connsiteY8" fmla="*/ 746518 h 752460"/>
                <a:gd name="connsiteX9" fmla="*/ 146994 w 421408"/>
                <a:gd name="connsiteY9" fmla="*/ 748804 h 752460"/>
                <a:gd name="connsiteX10" fmla="*/ 184485 w 421408"/>
                <a:gd name="connsiteY10" fmla="*/ 722972 h 752460"/>
                <a:gd name="connsiteX11" fmla="*/ 192943 w 421408"/>
                <a:gd name="connsiteY11" fmla="*/ 685710 h 752460"/>
                <a:gd name="connsiteX12" fmla="*/ 200258 w 421408"/>
                <a:gd name="connsiteY12" fmla="*/ 597470 h 752460"/>
                <a:gd name="connsiteX13" fmla="*/ 218546 w 421408"/>
                <a:gd name="connsiteY13" fmla="*/ 475398 h 752460"/>
                <a:gd name="connsiteX14" fmla="*/ 254208 w 421408"/>
                <a:gd name="connsiteY14" fmla="*/ 445451 h 752460"/>
                <a:gd name="connsiteX15" fmla="*/ 289641 w 421408"/>
                <a:gd name="connsiteY15" fmla="*/ 476084 h 752460"/>
                <a:gd name="connsiteX16" fmla="*/ 317530 w 421408"/>
                <a:gd name="connsiteY16" fmla="*/ 613930 h 752460"/>
                <a:gd name="connsiteX17" fmla="*/ 331703 w 421408"/>
                <a:gd name="connsiteY17" fmla="*/ 719086 h 752460"/>
                <a:gd name="connsiteX18" fmla="*/ 373537 w 421408"/>
                <a:gd name="connsiteY18" fmla="*/ 752461 h 752460"/>
                <a:gd name="connsiteX19" fmla="*/ 420400 w 421408"/>
                <a:gd name="connsiteY19" fmla="*/ 699883 h 752460"/>
                <a:gd name="connsiteX20" fmla="*/ 414685 w 421408"/>
                <a:gd name="connsiteY20" fmla="*/ 650277 h 752460"/>
                <a:gd name="connsiteX21" fmla="*/ 391596 w 421408"/>
                <a:gd name="connsiteY21" fmla="*/ 498944 h 752460"/>
                <a:gd name="connsiteX22" fmla="*/ 371480 w 421408"/>
                <a:gd name="connsiteY22" fmla="*/ 347153 h 752460"/>
                <a:gd name="connsiteX23" fmla="*/ 290784 w 421408"/>
                <a:gd name="connsiteY23" fmla="*/ 209079 h 752460"/>
                <a:gd name="connsiteX24" fmla="*/ 203916 w 421408"/>
                <a:gd name="connsiteY24" fmla="*/ 159701 h 752460"/>
                <a:gd name="connsiteX25" fmla="*/ 173512 w 421408"/>
                <a:gd name="connsiteY25" fmla="*/ 130212 h 752460"/>
                <a:gd name="connsiteX26" fmla="*/ 137165 w 421408"/>
                <a:gd name="connsiteY26" fmla="*/ 34200 h 752460"/>
                <a:gd name="connsiteX27" fmla="*/ 74757 w 421408"/>
                <a:gd name="connsiteY27" fmla="*/ 3339 h 752460"/>
                <a:gd name="connsiteX28" fmla="*/ 16921 w 421408"/>
                <a:gd name="connsiteY28" fmla="*/ 25285 h 752460"/>
                <a:gd name="connsiteX29" fmla="*/ 5 w 421408"/>
                <a:gd name="connsiteY29" fmla="*/ 46316 h 75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21408" h="752460">
                  <a:moveTo>
                    <a:pt x="5" y="46316"/>
                  </a:moveTo>
                  <a:cubicBezTo>
                    <a:pt x="462" y="78320"/>
                    <a:pt x="34066" y="103009"/>
                    <a:pt x="64470" y="93179"/>
                  </a:cubicBezTo>
                  <a:cubicBezTo>
                    <a:pt x="71099" y="91121"/>
                    <a:pt x="77500" y="88835"/>
                    <a:pt x="84129" y="87235"/>
                  </a:cubicBezTo>
                  <a:cubicBezTo>
                    <a:pt x="101046" y="83578"/>
                    <a:pt x="110418" y="87235"/>
                    <a:pt x="117734" y="103009"/>
                  </a:cubicBezTo>
                  <a:cubicBezTo>
                    <a:pt x="125735" y="119925"/>
                    <a:pt x="134879" y="136156"/>
                    <a:pt x="140136" y="154215"/>
                  </a:cubicBezTo>
                  <a:cubicBezTo>
                    <a:pt x="170312" y="256856"/>
                    <a:pt x="170312" y="359041"/>
                    <a:pt x="139679" y="461911"/>
                  </a:cubicBezTo>
                  <a:cubicBezTo>
                    <a:pt x="128706" y="498487"/>
                    <a:pt x="116591" y="534834"/>
                    <a:pt x="110647" y="573010"/>
                  </a:cubicBezTo>
                  <a:cubicBezTo>
                    <a:pt x="103103" y="620559"/>
                    <a:pt x="92588" y="667651"/>
                    <a:pt x="87787" y="715428"/>
                  </a:cubicBezTo>
                  <a:cubicBezTo>
                    <a:pt x="85501" y="738517"/>
                    <a:pt x="88701" y="742860"/>
                    <a:pt x="111790" y="746518"/>
                  </a:cubicBezTo>
                  <a:cubicBezTo>
                    <a:pt x="123449" y="748346"/>
                    <a:pt x="135336" y="748804"/>
                    <a:pt x="146994" y="748804"/>
                  </a:cubicBezTo>
                  <a:cubicBezTo>
                    <a:pt x="168254" y="749032"/>
                    <a:pt x="176484" y="743317"/>
                    <a:pt x="184485" y="722972"/>
                  </a:cubicBezTo>
                  <a:cubicBezTo>
                    <a:pt x="189285" y="711085"/>
                    <a:pt x="191800" y="698512"/>
                    <a:pt x="192943" y="685710"/>
                  </a:cubicBezTo>
                  <a:cubicBezTo>
                    <a:pt x="195458" y="656449"/>
                    <a:pt x="197286" y="626960"/>
                    <a:pt x="200258" y="597470"/>
                  </a:cubicBezTo>
                  <a:cubicBezTo>
                    <a:pt x="204602" y="556551"/>
                    <a:pt x="207116" y="515174"/>
                    <a:pt x="218546" y="475398"/>
                  </a:cubicBezTo>
                  <a:cubicBezTo>
                    <a:pt x="224033" y="456653"/>
                    <a:pt x="236606" y="446594"/>
                    <a:pt x="254208" y="445451"/>
                  </a:cubicBezTo>
                  <a:cubicBezTo>
                    <a:pt x="272953" y="444308"/>
                    <a:pt x="283011" y="462139"/>
                    <a:pt x="289641" y="476084"/>
                  </a:cubicBezTo>
                  <a:cubicBezTo>
                    <a:pt x="310443" y="521347"/>
                    <a:pt x="312044" y="565009"/>
                    <a:pt x="317530" y="613930"/>
                  </a:cubicBezTo>
                  <a:cubicBezTo>
                    <a:pt x="321416" y="648905"/>
                    <a:pt x="325988" y="684338"/>
                    <a:pt x="331703" y="719086"/>
                  </a:cubicBezTo>
                  <a:cubicBezTo>
                    <a:pt x="336732" y="748804"/>
                    <a:pt x="343362" y="752461"/>
                    <a:pt x="373537" y="752461"/>
                  </a:cubicBezTo>
                  <a:cubicBezTo>
                    <a:pt x="411942" y="752461"/>
                    <a:pt x="425429" y="737374"/>
                    <a:pt x="420400" y="699883"/>
                  </a:cubicBezTo>
                  <a:cubicBezTo>
                    <a:pt x="418343" y="683424"/>
                    <a:pt x="417200" y="666736"/>
                    <a:pt x="414685" y="650277"/>
                  </a:cubicBezTo>
                  <a:cubicBezTo>
                    <a:pt x="407141" y="599756"/>
                    <a:pt x="398912" y="549464"/>
                    <a:pt x="391596" y="498944"/>
                  </a:cubicBezTo>
                  <a:cubicBezTo>
                    <a:pt x="384281" y="448423"/>
                    <a:pt x="381309" y="397445"/>
                    <a:pt x="371480" y="347153"/>
                  </a:cubicBezTo>
                  <a:cubicBezTo>
                    <a:pt x="360507" y="291375"/>
                    <a:pt x="340847" y="242226"/>
                    <a:pt x="290784" y="209079"/>
                  </a:cubicBezTo>
                  <a:cubicBezTo>
                    <a:pt x="262895" y="190562"/>
                    <a:pt x="235234" y="172046"/>
                    <a:pt x="203916" y="159701"/>
                  </a:cubicBezTo>
                  <a:cubicBezTo>
                    <a:pt x="189514" y="153986"/>
                    <a:pt x="180141" y="145300"/>
                    <a:pt x="173512" y="130212"/>
                  </a:cubicBezTo>
                  <a:cubicBezTo>
                    <a:pt x="159567" y="98894"/>
                    <a:pt x="144708" y="68261"/>
                    <a:pt x="137165" y="34200"/>
                  </a:cubicBezTo>
                  <a:cubicBezTo>
                    <a:pt x="130764" y="5854"/>
                    <a:pt x="102646" y="-6491"/>
                    <a:pt x="74757" y="3339"/>
                  </a:cubicBezTo>
                  <a:cubicBezTo>
                    <a:pt x="55326" y="10197"/>
                    <a:pt x="36123" y="17512"/>
                    <a:pt x="16921" y="25285"/>
                  </a:cubicBezTo>
                  <a:cubicBezTo>
                    <a:pt x="8234" y="29171"/>
                    <a:pt x="-224" y="33971"/>
                    <a:pt x="5" y="46316"/>
                  </a:cubicBezTo>
                  <a:close/>
                </a:path>
              </a:pathLst>
            </a:custGeom>
            <a:solidFill>
              <a:srgbClr val="FFFFFF"/>
            </a:solidFill>
            <a:ln w="2286" cap="flat">
              <a:noFill/>
              <a:prstDash val="solid"/>
              <a:miter/>
            </a:ln>
          </p:spPr>
          <p:txBody>
            <a:bodyPr rtlCol="0" anchor="ctr"/>
            <a:lstStyle/>
            <a:p>
              <a:endParaRPr lang="en-US"/>
            </a:p>
          </p:txBody>
        </p:sp>
        <p:sp>
          <p:nvSpPr>
            <p:cNvPr id="73" name="Freeform 849">
              <a:extLst>
                <a:ext uri="{FF2B5EF4-FFF2-40B4-BE49-F238E27FC236}">
                  <a16:creationId xmlns:a16="http://schemas.microsoft.com/office/drawing/2014/main" id="{44610372-B259-4F84-09BD-2C814AE70D7E}"/>
                </a:ext>
              </a:extLst>
            </p:cNvPr>
            <p:cNvSpPr/>
            <p:nvPr/>
          </p:nvSpPr>
          <p:spPr>
            <a:xfrm>
              <a:off x="5993815" y="5927826"/>
              <a:ext cx="559155" cy="259003"/>
            </a:xfrm>
            <a:custGeom>
              <a:avLst/>
              <a:gdLst>
                <a:gd name="connsiteX0" fmla="*/ 302209 w 559155"/>
                <a:gd name="connsiteY0" fmla="*/ 180365 h 259003"/>
                <a:gd name="connsiteX1" fmla="*/ 327355 w 559155"/>
                <a:gd name="connsiteY1" fmla="*/ 168706 h 259003"/>
                <a:gd name="connsiteX2" fmla="*/ 369417 w 559155"/>
                <a:gd name="connsiteY2" fmla="*/ 149047 h 259003"/>
                <a:gd name="connsiteX3" fmla="*/ 386334 w 559155"/>
                <a:gd name="connsiteY3" fmla="*/ 141274 h 259003"/>
                <a:gd name="connsiteX4" fmla="*/ 403250 w 559155"/>
                <a:gd name="connsiteY4" fmla="*/ 133731 h 259003"/>
                <a:gd name="connsiteX5" fmla="*/ 420167 w 559155"/>
                <a:gd name="connsiteY5" fmla="*/ 126187 h 259003"/>
                <a:gd name="connsiteX6" fmla="*/ 445770 w 559155"/>
                <a:gd name="connsiteY6" fmla="*/ 115443 h 259003"/>
                <a:gd name="connsiteX7" fmla="*/ 515493 w 559155"/>
                <a:gd name="connsiteY7" fmla="*/ 90754 h 259003"/>
                <a:gd name="connsiteX8" fmla="*/ 551612 w 559155"/>
                <a:gd name="connsiteY8" fmla="*/ 81153 h 259003"/>
                <a:gd name="connsiteX9" fmla="*/ 552526 w 559155"/>
                <a:gd name="connsiteY9" fmla="*/ 80924 h 259003"/>
                <a:gd name="connsiteX10" fmla="*/ 553440 w 559155"/>
                <a:gd name="connsiteY10" fmla="*/ 80467 h 259003"/>
                <a:gd name="connsiteX11" fmla="*/ 556184 w 559155"/>
                <a:gd name="connsiteY11" fmla="*/ 78638 h 259003"/>
                <a:gd name="connsiteX12" fmla="*/ 557098 w 559155"/>
                <a:gd name="connsiteY12" fmla="*/ 77952 h 259003"/>
                <a:gd name="connsiteX13" fmla="*/ 559155 w 559155"/>
                <a:gd name="connsiteY13" fmla="*/ 76581 h 259003"/>
                <a:gd name="connsiteX14" fmla="*/ 553669 w 559155"/>
                <a:gd name="connsiteY14" fmla="*/ 67208 h 259003"/>
                <a:gd name="connsiteX15" fmla="*/ 515493 w 559155"/>
                <a:gd name="connsiteY15" fmla="*/ 0 h 259003"/>
                <a:gd name="connsiteX16" fmla="*/ 515493 w 559155"/>
                <a:gd name="connsiteY16" fmla="*/ 0 h 259003"/>
                <a:gd name="connsiteX17" fmla="*/ 492404 w 559155"/>
                <a:gd name="connsiteY17" fmla="*/ 10972 h 259003"/>
                <a:gd name="connsiteX18" fmla="*/ 181966 w 559155"/>
                <a:gd name="connsiteY18" fmla="*/ 133273 h 259003"/>
                <a:gd name="connsiteX19" fmla="*/ 91440 w 559155"/>
                <a:gd name="connsiteY19" fmla="*/ 157962 h 259003"/>
                <a:gd name="connsiteX20" fmla="*/ 10973 w 559155"/>
                <a:gd name="connsiteY20" fmla="*/ 158648 h 259003"/>
                <a:gd name="connsiteX21" fmla="*/ 457 w 559155"/>
                <a:gd name="connsiteY21" fmla="*/ 155905 h 259003"/>
                <a:gd name="connsiteX22" fmla="*/ 229 w 559155"/>
                <a:gd name="connsiteY22" fmla="*/ 159334 h 259003"/>
                <a:gd name="connsiteX23" fmla="*/ 229 w 559155"/>
                <a:gd name="connsiteY23" fmla="*/ 160248 h 259003"/>
                <a:gd name="connsiteX24" fmla="*/ 0 w 559155"/>
                <a:gd name="connsiteY24" fmla="*/ 163220 h 259003"/>
                <a:gd name="connsiteX25" fmla="*/ 0 w 559155"/>
                <a:gd name="connsiteY25" fmla="*/ 165277 h 259003"/>
                <a:gd name="connsiteX26" fmla="*/ 0 w 559155"/>
                <a:gd name="connsiteY26" fmla="*/ 167563 h 259003"/>
                <a:gd name="connsiteX27" fmla="*/ 229 w 559155"/>
                <a:gd name="connsiteY27" fmla="*/ 172135 h 259003"/>
                <a:gd name="connsiteX28" fmla="*/ 36805 w 559155"/>
                <a:gd name="connsiteY28" fmla="*/ 241401 h 259003"/>
                <a:gd name="connsiteX29" fmla="*/ 53492 w 559155"/>
                <a:gd name="connsiteY29" fmla="*/ 251231 h 259003"/>
                <a:gd name="connsiteX30" fmla="*/ 62636 w 559155"/>
                <a:gd name="connsiteY30" fmla="*/ 254660 h 259003"/>
                <a:gd name="connsiteX31" fmla="*/ 77267 w 559155"/>
                <a:gd name="connsiteY31" fmla="*/ 258089 h 259003"/>
                <a:gd name="connsiteX32" fmla="*/ 87325 w 559155"/>
                <a:gd name="connsiteY32" fmla="*/ 259003 h 259003"/>
                <a:gd name="connsiteX33" fmla="*/ 92583 w 559155"/>
                <a:gd name="connsiteY33" fmla="*/ 259003 h 259003"/>
                <a:gd name="connsiteX34" fmla="*/ 113843 w 559155"/>
                <a:gd name="connsiteY34" fmla="*/ 256260 h 259003"/>
                <a:gd name="connsiteX35" fmla="*/ 217170 w 559155"/>
                <a:gd name="connsiteY35" fmla="*/ 218313 h 259003"/>
                <a:gd name="connsiteX36" fmla="*/ 277063 w 559155"/>
                <a:gd name="connsiteY36" fmla="*/ 190652 h 259003"/>
                <a:gd name="connsiteX37" fmla="*/ 302209 w 559155"/>
                <a:gd name="connsiteY37" fmla="*/ 180365 h 259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59155" h="259003">
                  <a:moveTo>
                    <a:pt x="302209" y="180365"/>
                  </a:moveTo>
                  <a:cubicBezTo>
                    <a:pt x="310667" y="176479"/>
                    <a:pt x="319125" y="172593"/>
                    <a:pt x="327355" y="168706"/>
                  </a:cubicBezTo>
                  <a:cubicBezTo>
                    <a:pt x="341300" y="162077"/>
                    <a:pt x="355244" y="155448"/>
                    <a:pt x="369417" y="149047"/>
                  </a:cubicBezTo>
                  <a:cubicBezTo>
                    <a:pt x="375132" y="146532"/>
                    <a:pt x="380619" y="143789"/>
                    <a:pt x="386334" y="141274"/>
                  </a:cubicBezTo>
                  <a:cubicBezTo>
                    <a:pt x="392049" y="138760"/>
                    <a:pt x="397535" y="136245"/>
                    <a:pt x="403250" y="133731"/>
                  </a:cubicBezTo>
                  <a:cubicBezTo>
                    <a:pt x="408965" y="131216"/>
                    <a:pt x="414452" y="128701"/>
                    <a:pt x="420167" y="126187"/>
                  </a:cubicBezTo>
                  <a:cubicBezTo>
                    <a:pt x="428625" y="122529"/>
                    <a:pt x="437083" y="118872"/>
                    <a:pt x="445770" y="115443"/>
                  </a:cubicBezTo>
                  <a:cubicBezTo>
                    <a:pt x="468630" y="106299"/>
                    <a:pt x="491947" y="97840"/>
                    <a:pt x="515493" y="90754"/>
                  </a:cubicBezTo>
                  <a:cubicBezTo>
                    <a:pt x="527380" y="87096"/>
                    <a:pt x="539267" y="83896"/>
                    <a:pt x="551612" y="81153"/>
                  </a:cubicBezTo>
                  <a:cubicBezTo>
                    <a:pt x="551840" y="81153"/>
                    <a:pt x="552297" y="80924"/>
                    <a:pt x="552526" y="80924"/>
                  </a:cubicBezTo>
                  <a:cubicBezTo>
                    <a:pt x="552755" y="80695"/>
                    <a:pt x="553212" y="80695"/>
                    <a:pt x="553440" y="80467"/>
                  </a:cubicBezTo>
                  <a:cubicBezTo>
                    <a:pt x="554355" y="80010"/>
                    <a:pt x="555269" y="79324"/>
                    <a:pt x="556184" y="78638"/>
                  </a:cubicBezTo>
                  <a:cubicBezTo>
                    <a:pt x="556412" y="78409"/>
                    <a:pt x="556869" y="78181"/>
                    <a:pt x="557098" y="77952"/>
                  </a:cubicBezTo>
                  <a:cubicBezTo>
                    <a:pt x="557784" y="77495"/>
                    <a:pt x="558470" y="77038"/>
                    <a:pt x="559155" y="76581"/>
                  </a:cubicBezTo>
                  <a:cubicBezTo>
                    <a:pt x="557327" y="73380"/>
                    <a:pt x="555498" y="70408"/>
                    <a:pt x="553669" y="67208"/>
                  </a:cubicBezTo>
                  <a:cubicBezTo>
                    <a:pt x="540639" y="45034"/>
                    <a:pt x="527609" y="22860"/>
                    <a:pt x="515493" y="0"/>
                  </a:cubicBezTo>
                  <a:cubicBezTo>
                    <a:pt x="515493" y="0"/>
                    <a:pt x="515493" y="0"/>
                    <a:pt x="515493" y="0"/>
                  </a:cubicBezTo>
                  <a:cubicBezTo>
                    <a:pt x="507720" y="3657"/>
                    <a:pt x="500177" y="7315"/>
                    <a:pt x="492404" y="10972"/>
                  </a:cubicBezTo>
                  <a:cubicBezTo>
                    <a:pt x="463829" y="24460"/>
                    <a:pt x="219913" y="122072"/>
                    <a:pt x="181966" y="133273"/>
                  </a:cubicBezTo>
                  <a:cubicBezTo>
                    <a:pt x="152248" y="142189"/>
                    <a:pt x="122072" y="152933"/>
                    <a:pt x="91440" y="157962"/>
                  </a:cubicBezTo>
                  <a:cubicBezTo>
                    <a:pt x="62865" y="162763"/>
                    <a:pt x="39548" y="164592"/>
                    <a:pt x="10973" y="158648"/>
                  </a:cubicBezTo>
                  <a:cubicBezTo>
                    <a:pt x="7544" y="157962"/>
                    <a:pt x="3886" y="157048"/>
                    <a:pt x="457" y="155905"/>
                  </a:cubicBezTo>
                  <a:cubicBezTo>
                    <a:pt x="229" y="157048"/>
                    <a:pt x="229" y="158191"/>
                    <a:pt x="229" y="159334"/>
                  </a:cubicBezTo>
                  <a:cubicBezTo>
                    <a:pt x="229" y="159562"/>
                    <a:pt x="229" y="160020"/>
                    <a:pt x="229" y="160248"/>
                  </a:cubicBezTo>
                  <a:cubicBezTo>
                    <a:pt x="229" y="161163"/>
                    <a:pt x="229" y="162306"/>
                    <a:pt x="0" y="163220"/>
                  </a:cubicBezTo>
                  <a:cubicBezTo>
                    <a:pt x="0" y="163906"/>
                    <a:pt x="0" y="164592"/>
                    <a:pt x="0" y="165277"/>
                  </a:cubicBezTo>
                  <a:cubicBezTo>
                    <a:pt x="0" y="165963"/>
                    <a:pt x="0" y="166878"/>
                    <a:pt x="0" y="167563"/>
                  </a:cubicBezTo>
                  <a:cubicBezTo>
                    <a:pt x="0" y="169164"/>
                    <a:pt x="0" y="170764"/>
                    <a:pt x="229" y="172135"/>
                  </a:cubicBezTo>
                  <a:cubicBezTo>
                    <a:pt x="1829" y="201396"/>
                    <a:pt x="16002" y="226085"/>
                    <a:pt x="36805" y="241401"/>
                  </a:cubicBezTo>
                  <a:cubicBezTo>
                    <a:pt x="42062" y="245287"/>
                    <a:pt x="47549" y="248488"/>
                    <a:pt x="53492" y="251231"/>
                  </a:cubicBezTo>
                  <a:cubicBezTo>
                    <a:pt x="56464" y="252603"/>
                    <a:pt x="59436" y="253746"/>
                    <a:pt x="62636" y="254660"/>
                  </a:cubicBezTo>
                  <a:cubicBezTo>
                    <a:pt x="67437" y="256260"/>
                    <a:pt x="72238" y="257403"/>
                    <a:pt x="77267" y="258089"/>
                  </a:cubicBezTo>
                  <a:cubicBezTo>
                    <a:pt x="80696" y="258546"/>
                    <a:pt x="83896" y="259003"/>
                    <a:pt x="87325" y="259003"/>
                  </a:cubicBezTo>
                  <a:cubicBezTo>
                    <a:pt x="88925" y="259003"/>
                    <a:pt x="90754" y="259003"/>
                    <a:pt x="92583" y="259003"/>
                  </a:cubicBezTo>
                  <a:cubicBezTo>
                    <a:pt x="99441" y="259003"/>
                    <a:pt x="106528" y="258089"/>
                    <a:pt x="113843" y="256260"/>
                  </a:cubicBezTo>
                  <a:cubicBezTo>
                    <a:pt x="149733" y="247802"/>
                    <a:pt x="183794" y="233629"/>
                    <a:pt x="217170" y="218313"/>
                  </a:cubicBezTo>
                  <a:cubicBezTo>
                    <a:pt x="237287" y="209169"/>
                    <a:pt x="257175" y="199567"/>
                    <a:pt x="277063" y="190652"/>
                  </a:cubicBezTo>
                  <a:cubicBezTo>
                    <a:pt x="285521" y="188137"/>
                    <a:pt x="293751" y="184251"/>
                    <a:pt x="302209" y="180365"/>
                  </a:cubicBezTo>
                  <a:close/>
                </a:path>
              </a:pathLst>
            </a:custGeom>
            <a:solidFill>
              <a:srgbClr val="FFFFFF"/>
            </a:solidFill>
            <a:ln w="2286" cap="flat">
              <a:noFill/>
              <a:prstDash val="solid"/>
              <a:miter/>
            </a:ln>
          </p:spPr>
          <p:txBody>
            <a:bodyPr rtlCol="0" anchor="ctr"/>
            <a:lstStyle/>
            <a:p>
              <a:endParaRPr lang="en-US"/>
            </a:p>
          </p:txBody>
        </p:sp>
        <p:sp>
          <p:nvSpPr>
            <p:cNvPr id="74" name="Freeform 850">
              <a:extLst>
                <a:ext uri="{FF2B5EF4-FFF2-40B4-BE49-F238E27FC236}">
                  <a16:creationId xmlns:a16="http://schemas.microsoft.com/office/drawing/2014/main" id="{7547A88C-484F-3294-B97F-C499CCC40AB9}"/>
                </a:ext>
              </a:extLst>
            </p:cNvPr>
            <p:cNvSpPr/>
            <p:nvPr/>
          </p:nvSpPr>
          <p:spPr>
            <a:xfrm>
              <a:off x="6630695" y="5315873"/>
              <a:ext cx="645377" cy="269052"/>
            </a:xfrm>
            <a:custGeom>
              <a:avLst/>
              <a:gdLst>
                <a:gd name="connsiteX0" fmla="*/ 10745 w 645377"/>
                <a:gd name="connsiteY0" fmla="*/ 207559 h 269052"/>
                <a:gd name="connsiteX1" fmla="*/ 10973 w 645377"/>
                <a:gd name="connsiteY1" fmla="*/ 207102 h 269052"/>
                <a:gd name="connsiteX2" fmla="*/ 13716 w 645377"/>
                <a:gd name="connsiteY2" fmla="*/ 200930 h 269052"/>
                <a:gd name="connsiteX3" fmla="*/ 15317 w 645377"/>
                <a:gd name="connsiteY3" fmla="*/ 197501 h 269052"/>
                <a:gd name="connsiteX4" fmla="*/ 16460 w 645377"/>
                <a:gd name="connsiteY4" fmla="*/ 195215 h 269052"/>
                <a:gd name="connsiteX5" fmla="*/ 21489 w 645377"/>
                <a:gd name="connsiteY5" fmla="*/ 185156 h 269052"/>
                <a:gd name="connsiteX6" fmla="*/ 197968 w 645377"/>
                <a:gd name="connsiteY6" fmla="*/ 45482 h 269052"/>
                <a:gd name="connsiteX7" fmla="*/ 287808 w 645377"/>
                <a:gd name="connsiteY7" fmla="*/ 28794 h 269052"/>
                <a:gd name="connsiteX8" fmla="*/ 312725 w 645377"/>
                <a:gd name="connsiteY8" fmla="*/ 27651 h 269052"/>
                <a:gd name="connsiteX9" fmla="*/ 314554 w 645377"/>
                <a:gd name="connsiteY9" fmla="*/ 27651 h 269052"/>
                <a:gd name="connsiteX10" fmla="*/ 315697 w 645377"/>
                <a:gd name="connsiteY10" fmla="*/ 27651 h 269052"/>
                <a:gd name="connsiteX11" fmla="*/ 316611 w 645377"/>
                <a:gd name="connsiteY11" fmla="*/ 27651 h 269052"/>
                <a:gd name="connsiteX12" fmla="*/ 562585 w 645377"/>
                <a:gd name="connsiteY12" fmla="*/ 124806 h 269052"/>
                <a:gd name="connsiteX13" fmla="*/ 567157 w 645377"/>
                <a:gd name="connsiteY13" fmla="*/ 129378 h 269052"/>
                <a:gd name="connsiteX14" fmla="*/ 568529 w 645377"/>
                <a:gd name="connsiteY14" fmla="*/ 130978 h 269052"/>
                <a:gd name="connsiteX15" fmla="*/ 571500 w 645377"/>
                <a:gd name="connsiteY15" fmla="*/ 133950 h 269052"/>
                <a:gd name="connsiteX16" fmla="*/ 573101 w 645377"/>
                <a:gd name="connsiteY16" fmla="*/ 135779 h 269052"/>
                <a:gd name="connsiteX17" fmla="*/ 574929 w 645377"/>
                <a:gd name="connsiteY17" fmla="*/ 137836 h 269052"/>
                <a:gd name="connsiteX18" fmla="*/ 575387 w 645377"/>
                <a:gd name="connsiteY18" fmla="*/ 138522 h 269052"/>
                <a:gd name="connsiteX19" fmla="*/ 577215 w 645377"/>
                <a:gd name="connsiteY19" fmla="*/ 140351 h 269052"/>
                <a:gd name="connsiteX20" fmla="*/ 579501 w 645377"/>
                <a:gd name="connsiteY20" fmla="*/ 142865 h 269052"/>
                <a:gd name="connsiteX21" fmla="*/ 581102 w 645377"/>
                <a:gd name="connsiteY21" fmla="*/ 144923 h 269052"/>
                <a:gd name="connsiteX22" fmla="*/ 582473 w 645377"/>
                <a:gd name="connsiteY22" fmla="*/ 146294 h 269052"/>
                <a:gd name="connsiteX23" fmla="*/ 583388 w 645377"/>
                <a:gd name="connsiteY23" fmla="*/ 147437 h 269052"/>
                <a:gd name="connsiteX24" fmla="*/ 584988 w 645377"/>
                <a:gd name="connsiteY24" fmla="*/ 149495 h 269052"/>
                <a:gd name="connsiteX25" fmla="*/ 587045 w 645377"/>
                <a:gd name="connsiteY25" fmla="*/ 152009 h 269052"/>
                <a:gd name="connsiteX26" fmla="*/ 588645 w 645377"/>
                <a:gd name="connsiteY26" fmla="*/ 154067 h 269052"/>
                <a:gd name="connsiteX27" fmla="*/ 590703 w 645377"/>
                <a:gd name="connsiteY27" fmla="*/ 156581 h 269052"/>
                <a:gd name="connsiteX28" fmla="*/ 592303 w 645377"/>
                <a:gd name="connsiteY28" fmla="*/ 158410 h 269052"/>
                <a:gd name="connsiteX29" fmla="*/ 594360 w 645377"/>
                <a:gd name="connsiteY29" fmla="*/ 161153 h 269052"/>
                <a:gd name="connsiteX30" fmla="*/ 595732 w 645377"/>
                <a:gd name="connsiteY30" fmla="*/ 162982 h 269052"/>
                <a:gd name="connsiteX31" fmla="*/ 596189 w 645377"/>
                <a:gd name="connsiteY31" fmla="*/ 163668 h 269052"/>
                <a:gd name="connsiteX32" fmla="*/ 597789 w 645377"/>
                <a:gd name="connsiteY32" fmla="*/ 165954 h 269052"/>
                <a:gd name="connsiteX33" fmla="*/ 598932 w 645377"/>
                <a:gd name="connsiteY33" fmla="*/ 167554 h 269052"/>
                <a:gd name="connsiteX34" fmla="*/ 601218 w 645377"/>
                <a:gd name="connsiteY34" fmla="*/ 170983 h 269052"/>
                <a:gd name="connsiteX35" fmla="*/ 601904 w 645377"/>
                <a:gd name="connsiteY35" fmla="*/ 172126 h 269052"/>
                <a:gd name="connsiteX36" fmla="*/ 607848 w 645377"/>
                <a:gd name="connsiteY36" fmla="*/ 181042 h 269052"/>
                <a:gd name="connsiteX37" fmla="*/ 608534 w 645377"/>
                <a:gd name="connsiteY37" fmla="*/ 182185 h 269052"/>
                <a:gd name="connsiteX38" fmla="*/ 610591 w 645377"/>
                <a:gd name="connsiteY38" fmla="*/ 185614 h 269052"/>
                <a:gd name="connsiteX39" fmla="*/ 611277 w 645377"/>
                <a:gd name="connsiteY39" fmla="*/ 186985 h 269052"/>
                <a:gd name="connsiteX40" fmla="*/ 613106 w 645377"/>
                <a:gd name="connsiteY40" fmla="*/ 190186 h 269052"/>
                <a:gd name="connsiteX41" fmla="*/ 613791 w 645377"/>
                <a:gd name="connsiteY41" fmla="*/ 191557 h 269052"/>
                <a:gd name="connsiteX42" fmla="*/ 615620 w 645377"/>
                <a:gd name="connsiteY42" fmla="*/ 194758 h 269052"/>
                <a:gd name="connsiteX43" fmla="*/ 616306 w 645377"/>
                <a:gd name="connsiteY43" fmla="*/ 196129 h 269052"/>
                <a:gd name="connsiteX44" fmla="*/ 618135 w 645377"/>
                <a:gd name="connsiteY44" fmla="*/ 199330 h 269052"/>
                <a:gd name="connsiteX45" fmla="*/ 618821 w 645377"/>
                <a:gd name="connsiteY45" fmla="*/ 200473 h 269052"/>
                <a:gd name="connsiteX46" fmla="*/ 620649 w 645377"/>
                <a:gd name="connsiteY46" fmla="*/ 203902 h 269052"/>
                <a:gd name="connsiteX47" fmla="*/ 621107 w 645377"/>
                <a:gd name="connsiteY47" fmla="*/ 204816 h 269052"/>
                <a:gd name="connsiteX48" fmla="*/ 622935 w 645377"/>
                <a:gd name="connsiteY48" fmla="*/ 208474 h 269052"/>
                <a:gd name="connsiteX49" fmla="*/ 623164 w 645377"/>
                <a:gd name="connsiteY49" fmla="*/ 209159 h 269052"/>
                <a:gd name="connsiteX50" fmla="*/ 623850 w 645377"/>
                <a:gd name="connsiteY50" fmla="*/ 210302 h 269052"/>
                <a:gd name="connsiteX51" fmla="*/ 625221 w 645377"/>
                <a:gd name="connsiteY51" fmla="*/ 213274 h 269052"/>
                <a:gd name="connsiteX52" fmla="*/ 625221 w 645377"/>
                <a:gd name="connsiteY52" fmla="*/ 213503 h 269052"/>
                <a:gd name="connsiteX53" fmla="*/ 632765 w 645377"/>
                <a:gd name="connsiteY53" fmla="*/ 230648 h 269052"/>
                <a:gd name="connsiteX54" fmla="*/ 644881 w 645377"/>
                <a:gd name="connsiteY54" fmla="*/ 269053 h 269052"/>
                <a:gd name="connsiteX55" fmla="*/ 481432 w 645377"/>
                <a:gd name="connsiteY55" fmla="*/ 35881 h 269052"/>
                <a:gd name="connsiteX56" fmla="*/ 205055 w 645377"/>
                <a:gd name="connsiteY56" fmla="*/ 13706 h 269052"/>
                <a:gd name="connsiteX57" fmla="*/ 3658 w 645377"/>
                <a:gd name="connsiteY57" fmla="*/ 214874 h 269052"/>
                <a:gd name="connsiteX58" fmla="*/ 0 w 645377"/>
                <a:gd name="connsiteY58" fmla="*/ 231562 h 269052"/>
                <a:gd name="connsiteX59" fmla="*/ 5258 w 645377"/>
                <a:gd name="connsiteY59" fmla="*/ 217846 h 269052"/>
                <a:gd name="connsiteX60" fmla="*/ 10745 w 645377"/>
                <a:gd name="connsiteY60" fmla="*/ 207559 h 26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45377" h="269052">
                  <a:moveTo>
                    <a:pt x="10745" y="207559"/>
                  </a:moveTo>
                  <a:cubicBezTo>
                    <a:pt x="10745" y="207331"/>
                    <a:pt x="10973" y="207331"/>
                    <a:pt x="10973" y="207102"/>
                  </a:cubicBezTo>
                  <a:cubicBezTo>
                    <a:pt x="11888" y="205045"/>
                    <a:pt x="12802" y="202987"/>
                    <a:pt x="13716" y="200930"/>
                  </a:cubicBezTo>
                  <a:cubicBezTo>
                    <a:pt x="14174" y="199787"/>
                    <a:pt x="14859" y="198644"/>
                    <a:pt x="15317" y="197501"/>
                  </a:cubicBezTo>
                  <a:cubicBezTo>
                    <a:pt x="15774" y="196815"/>
                    <a:pt x="16002" y="195901"/>
                    <a:pt x="16460" y="195215"/>
                  </a:cubicBezTo>
                  <a:cubicBezTo>
                    <a:pt x="18060" y="191786"/>
                    <a:pt x="19889" y="188585"/>
                    <a:pt x="21489" y="185156"/>
                  </a:cubicBezTo>
                  <a:cubicBezTo>
                    <a:pt x="61722" y="121834"/>
                    <a:pt x="130074" y="71085"/>
                    <a:pt x="197968" y="45482"/>
                  </a:cubicBezTo>
                  <a:cubicBezTo>
                    <a:pt x="225171" y="37481"/>
                    <a:pt x="255347" y="31309"/>
                    <a:pt x="287808" y="28794"/>
                  </a:cubicBezTo>
                  <a:cubicBezTo>
                    <a:pt x="296037" y="28108"/>
                    <a:pt x="304267" y="27880"/>
                    <a:pt x="312725" y="27651"/>
                  </a:cubicBezTo>
                  <a:cubicBezTo>
                    <a:pt x="313411" y="27651"/>
                    <a:pt x="313868" y="27651"/>
                    <a:pt x="314554" y="27651"/>
                  </a:cubicBezTo>
                  <a:cubicBezTo>
                    <a:pt x="315011" y="27651"/>
                    <a:pt x="315240" y="27651"/>
                    <a:pt x="315697" y="27651"/>
                  </a:cubicBezTo>
                  <a:cubicBezTo>
                    <a:pt x="315926" y="27651"/>
                    <a:pt x="316383" y="27651"/>
                    <a:pt x="316611" y="27651"/>
                  </a:cubicBezTo>
                  <a:cubicBezTo>
                    <a:pt x="396164" y="27422"/>
                    <a:pt x="484175" y="51654"/>
                    <a:pt x="562585" y="124806"/>
                  </a:cubicBezTo>
                  <a:cubicBezTo>
                    <a:pt x="564185" y="126406"/>
                    <a:pt x="565557" y="127778"/>
                    <a:pt x="567157" y="129378"/>
                  </a:cubicBezTo>
                  <a:cubicBezTo>
                    <a:pt x="567614" y="129835"/>
                    <a:pt x="568071" y="130292"/>
                    <a:pt x="568529" y="130978"/>
                  </a:cubicBezTo>
                  <a:cubicBezTo>
                    <a:pt x="569443" y="131893"/>
                    <a:pt x="570357" y="133036"/>
                    <a:pt x="571500" y="133950"/>
                  </a:cubicBezTo>
                  <a:cubicBezTo>
                    <a:pt x="571958" y="134636"/>
                    <a:pt x="572643" y="135093"/>
                    <a:pt x="573101" y="135779"/>
                  </a:cubicBezTo>
                  <a:cubicBezTo>
                    <a:pt x="573786" y="136465"/>
                    <a:pt x="574472" y="137150"/>
                    <a:pt x="574929" y="137836"/>
                  </a:cubicBezTo>
                  <a:cubicBezTo>
                    <a:pt x="575158" y="138065"/>
                    <a:pt x="575387" y="138293"/>
                    <a:pt x="575387" y="138522"/>
                  </a:cubicBezTo>
                  <a:cubicBezTo>
                    <a:pt x="576072" y="139208"/>
                    <a:pt x="576530" y="139894"/>
                    <a:pt x="577215" y="140351"/>
                  </a:cubicBezTo>
                  <a:cubicBezTo>
                    <a:pt x="577901" y="141265"/>
                    <a:pt x="578816" y="142180"/>
                    <a:pt x="579501" y="142865"/>
                  </a:cubicBezTo>
                  <a:cubicBezTo>
                    <a:pt x="580187" y="143551"/>
                    <a:pt x="580644" y="144237"/>
                    <a:pt x="581102" y="144923"/>
                  </a:cubicBezTo>
                  <a:cubicBezTo>
                    <a:pt x="581559" y="145380"/>
                    <a:pt x="582016" y="145837"/>
                    <a:pt x="582473" y="146294"/>
                  </a:cubicBezTo>
                  <a:cubicBezTo>
                    <a:pt x="582702" y="146752"/>
                    <a:pt x="583159" y="146980"/>
                    <a:pt x="583388" y="147437"/>
                  </a:cubicBezTo>
                  <a:cubicBezTo>
                    <a:pt x="583845" y="148123"/>
                    <a:pt x="584531" y="148809"/>
                    <a:pt x="584988" y="149495"/>
                  </a:cubicBezTo>
                  <a:cubicBezTo>
                    <a:pt x="585674" y="150409"/>
                    <a:pt x="586359" y="151095"/>
                    <a:pt x="587045" y="152009"/>
                  </a:cubicBezTo>
                  <a:cubicBezTo>
                    <a:pt x="587502" y="152695"/>
                    <a:pt x="588188" y="153381"/>
                    <a:pt x="588645" y="154067"/>
                  </a:cubicBezTo>
                  <a:cubicBezTo>
                    <a:pt x="589331" y="154981"/>
                    <a:pt x="590017" y="155667"/>
                    <a:pt x="590703" y="156581"/>
                  </a:cubicBezTo>
                  <a:cubicBezTo>
                    <a:pt x="591160" y="157267"/>
                    <a:pt x="591617" y="157953"/>
                    <a:pt x="592303" y="158410"/>
                  </a:cubicBezTo>
                  <a:cubicBezTo>
                    <a:pt x="592989" y="159325"/>
                    <a:pt x="593675" y="160239"/>
                    <a:pt x="594360" y="161153"/>
                  </a:cubicBezTo>
                  <a:cubicBezTo>
                    <a:pt x="594818" y="161839"/>
                    <a:pt x="595275" y="162296"/>
                    <a:pt x="595732" y="162982"/>
                  </a:cubicBezTo>
                  <a:cubicBezTo>
                    <a:pt x="595961" y="163211"/>
                    <a:pt x="595961" y="163439"/>
                    <a:pt x="596189" y="163668"/>
                  </a:cubicBezTo>
                  <a:cubicBezTo>
                    <a:pt x="596646" y="164354"/>
                    <a:pt x="597332" y="165268"/>
                    <a:pt x="597789" y="165954"/>
                  </a:cubicBezTo>
                  <a:cubicBezTo>
                    <a:pt x="598247" y="166411"/>
                    <a:pt x="598704" y="167097"/>
                    <a:pt x="598932" y="167554"/>
                  </a:cubicBezTo>
                  <a:cubicBezTo>
                    <a:pt x="599847" y="168697"/>
                    <a:pt x="600533" y="169840"/>
                    <a:pt x="601218" y="170983"/>
                  </a:cubicBezTo>
                  <a:cubicBezTo>
                    <a:pt x="601447" y="171440"/>
                    <a:pt x="601676" y="171669"/>
                    <a:pt x="601904" y="172126"/>
                  </a:cubicBezTo>
                  <a:cubicBezTo>
                    <a:pt x="603962" y="175098"/>
                    <a:pt x="606019" y="178070"/>
                    <a:pt x="607848" y="181042"/>
                  </a:cubicBezTo>
                  <a:cubicBezTo>
                    <a:pt x="608076" y="181499"/>
                    <a:pt x="608305" y="181727"/>
                    <a:pt x="608534" y="182185"/>
                  </a:cubicBezTo>
                  <a:cubicBezTo>
                    <a:pt x="609219" y="183328"/>
                    <a:pt x="609905" y="184471"/>
                    <a:pt x="610591" y="185614"/>
                  </a:cubicBezTo>
                  <a:cubicBezTo>
                    <a:pt x="610820" y="186071"/>
                    <a:pt x="611048" y="186528"/>
                    <a:pt x="611277" y="186985"/>
                  </a:cubicBezTo>
                  <a:cubicBezTo>
                    <a:pt x="611963" y="188128"/>
                    <a:pt x="612648" y="189043"/>
                    <a:pt x="613106" y="190186"/>
                  </a:cubicBezTo>
                  <a:cubicBezTo>
                    <a:pt x="613334" y="190643"/>
                    <a:pt x="613563" y="191100"/>
                    <a:pt x="613791" y="191557"/>
                  </a:cubicBezTo>
                  <a:cubicBezTo>
                    <a:pt x="614477" y="192700"/>
                    <a:pt x="614934" y="193615"/>
                    <a:pt x="615620" y="194758"/>
                  </a:cubicBezTo>
                  <a:cubicBezTo>
                    <a:pt x="615849" y="195215"/>
                    <a:pt x="616077" y="195672"/>
                    <a:pt x="616306" y="196129"/>
                  </a:cubicBezTo>
                  <a:cubicBezTo>
                    <a:pt x="616992" y="197272"/>
                    <a:pt x="617449" y="198187"/>
                    <a:pt x="618135" y="199330"/>
                  </a:cubicBezTo>
                  <a:cubicBezTo>
                    <a:pt x="618363" y="199787"/>
                    <a:pt x="618592" y="200015"/>
                    <a:pt x="618821" y="200473"/>
                  </a:cubicBezTo>
                  <a:cubicBezTo>
                    <a:pt x="619506" y="201616"/>
                    <a:pt x="619964" y="202759"/>
                    <a:pt x="620649" y="203902"/>
                  </a:cubicBezTo>
                  <a:cubicBezTo>
                    <a:pt x="620878" y="204130"/>
                    <a:pt x="621107" y="204587"/>
                    <a:pt x="621107" y="204816"/>
                  </a:cubicBezTo>
                  <a:cubicBezTo>
                    <a:pt x="621792" y="205959"/>
                    <a:pt x="622478" y="207331"/>
                    <a:pt x="622935" y="208474"/>
                  </a:cubicBezTo>
                  <a:cubicBezTo>
                    <a:pt x="622935" y="208702"/>
                    <a:pt x="623164" y="208931"/>
                    <a:pt x="623164" y="209159"/>
                  </a:cubicBezTo>
                  <a:cubicBezTo>
                    <a:pt x="623393" y="209617"/>
                    <a:pt x="623621" y="209845"/>
                    <a:pt x="623850" y="210302"/>
                  </a:cubicBezTo>
                  <a:cubicBezTo>
                    <a:pt x="624307" y="211217"/>
                    <a:pt x="624764" y="212360"/>
                    <a:pt x="625221" y="213274"/>
                  </a:cubicBezTo>
                  <a:cubicBezTo>
                    <a:pt x="625221" y="213274"/>
                    <a:pt x="625221" y="213274"/>
                    <a:pt x="625221" y="213503"/>
                  </a:cubicBezTo>
                  <a:cubicBezTo>
                    <a:pt x="627965" y="219218"/>
                    <a:pt x="630479" y="225161"/>
                    <a:pt x="632765" y="230648"/>
                  </a:cubicBezTo>
                  <a:cubicBezTo>
                    <a:pt x="638023" y="243907"/>
                    <a:pt x="641909" y="256708"/>
                    <a:pt x="644881" y="269053"/>
                  </a:cubicBezTo>
                  <a:cubicBezTo>
                    <a:pt x="647624" y="266767"/>
                    <a:pt x="644652" y="120463"/>
                    <a:pt x="481432" y="35881"/>
                  </a:cubicBezTo>
                  <a:cubicBezTo>
                    <a:pt x="457658" y="26508"/>
                    <a:pt x="309068" y="-23784"/>
                    <a:pt x="205055" y="13706"/>
                  </a:cubicBezTo>
                  <a:cubicBezTo>
                    <a:pt x="20574" y="80000"/>
                    <a:pt x="9602" y="188585"/>
                    <a:pt x="3658" y="214874"/>
                  </a:cubicBezTo>
                  <a:cubicBezTo>
                    <a:pt x="2286" y="220361"/>
                    <a:pt x="1143" y="226076"/>
                    <a:pt x="0" y="231562"/>
                  </a:cubicBezTo>
                  <a:cubicBezTo>
                    <a:pt x="1829" y="226990"/>
                    <a:pt x="3429" y="222190"/>
                    <a:pt x="5258" y="217846"/>
                  </a:cubicBezTo>
                  <a:cubicBezTo>
                    <a:pt x="8001" y="213960"/>
                    <a:pt x="9373" y="210760"/>
                    <a:pt x="10745" y="207559"/>
                  </a:cubicBezTo>
                  <a:close/>
                </a:path>
              </a:pathLst>
            </a:custGeom>
            <a:solidFill>
              <a:srgbClr val="FFFFFF"/>
            </a:solidFill>
            <a:ln w="2286" cap="flat">
              <a:noFill/>
              <a:prstDash val="solid"/>
              <a:miter/>
            </a:ln>
          </p:spPr>
          <p:txBody>
            <a:bodyPr rtlCol="0" anchor="ctr"/>
            <a:lstStyle/>
            <a:p>
              <a:endParaRPr lang="en-US"/>
            </a:p>
          </p:txBody>
        </p:sp>
        <p:sp>
          <p:nvSpPr>
            <p:cNvPr id="75" name="Freeform 851">
              <a:extLst>
                <a:ext uri="{FF2B5EF4-FFF2-40B4-BE49-F238E27FC236}">
                  <a16:creationId xmlns:a16="http://schemas.microsoft.com/office/drawing/2014/main" id="{24D40A6F-7619-ED27-BE1D-CAE7A12D05DB}"/>
                </a:ext>
              </a:extLst>
            </p:cNvPr>
            <p:cNvSpPr/>
            <p:nvPr/>
          </p:nvSpPr>
          <p:spPr>
            <a:xfrm>
              <a:off x="6482791" y="5764606"/>
              <a:ext cx="932230" cy="386542"/>
            </a:xfrm>
            <a:custGeom>
              <a:avLst/>
              <a:gdLst>
                <a:gd name="connsiteX0" fmla="*/ 744550 w 932230"/>
                <a:gd name="connsiteY0" fmla="*/ 240030 h 386542"/>
                <a:gd name="connsiteX1" fmla="*/ 631622 w 932230"/>
                <a:gd name="connsiteY1" fmla="*/ 290779 h 386542"/>
                <a:gd name="connsiteX2" fmla="*/ 377876 w 932230"/>
                <a:gd name="connsiteY2" fmla="*/ 298780 h 386542"/>
                <a:gd name="connsiteX3" fmla="*/ 0 w 932230"/>
                <a:gd name="connsiteY3" fmla="*/ 18060 h 386542"/>
                <a:gd name="connsiteX4" fmla="*/ 0 w 932230"/>
                <a:gd name="connsiteY4" fmla="*/ 18060 h 386542"/>
                <a:gd name="connsiteX5" fmla="*/ 2286 w 932230"/>
                <a:gd name="connsiteY5" fmla="*/ 32233 h 386542"/>
                <a:gd name="connsiteX6" fmla="*/ 2743 w 932230"/>
                <a:gd name="connsiteY6" fmla="*/ 34519 h 386542"/>
                <a:gd name="connsiteX7" fmla="*/ 4344 w 932230"/>
                <a:gd name="connsiteY7" fmla="*/ 43663 h 386542"/>
                <a:gd name="connsiteX8" fmla="*/ 5715 w 932230"/>
                <a:gd name="connsiteY8" fmla="*/ 50292 h 386542"/>
                <a:gd name="connsiteX9" fmla="*/ 6858 w 932230"/>
                <a:gd name="connsiteY9" fmla="*/ 55093 h 386542"/>
                <a:gd name="connsiteX10" fmla="*/ 9373 w 932230"/>
                <a:gd name="connsiteY10" fmla="*/ 65380 h 386542"/>
                <a:gd name="connsiteX11" fmla="*/ 10059 w 932230"/>
                <a:gd name="connsiteY11" fmla="*/ 67894 h 386542"/>
                <a:gd name="connsiteX12" fmla="*/ 13259 w 932230"/>
                <a:gd name="connsiteY12" fmla="*/ 79782 h 386542"/>
                <a:gd name="connsiteX13" fmla="*/ 19660 w 932230"/>
                <a:gd name="connsiteY13" fmla="*/ 99670 h 386542"/>
                <a:gd name="connsiteX14" fmla="*/ 31318 w 932230"/>
                <a:gd name="connsiteY14" fmla="*/ 128016 h 386542"/>
                <a:gd name="connsiteX15" fmla="*/ 45034 w 932230"/>
                <a:gd name="connsiteY15" fmla="*/ 154534 h 386542"/>
                <a:gd name="connsiteX16" fmla="*/ 71781 w 932230"/>
                <a:gd name="connsiteY16" fmla="*/ 194767 h 386542"/>
                <a:gd name="connsiteX17" fmla="*/ 83668 w 932230"/>
                <a:gd name="connsiteY17" fmla="*/ 209626 h 386542"/>
                <a:gd name="connsiteX18" fmla="*/ 96241 w 932230"/>
                <a:gd name="connsiteY18" fmla="*/ 223571 h 386542"/>
                <a:gd name="connsiteX19" fmla="*/ 109271 w 932230"/>
                <a:gd name="connsiteY19" fmla="*/ 236830 h 386542"/>
                <a:gd name="connsiteX20" fmla="*/ 122758 w 932230"/>
                <a:gd name="connsiteY20" fmla="*/ 249403 h 386542"/>
                <a:gd name="connsiteX21" fmla="*/ 136474 w 932230"/>
                <a:gd name="connsiteY21" fmla="*/ 261290 h 386542"/>
                <a:gd name="connsiteX22" fmla="*/ 143561 w 932230"/>
                <a:gd name="connsiteY22" fmla="*/ 267005 h 386542"/>
                <a:gd name="connsiteX23" fmla="*/ 157734 w 932230"/>
                <a:gd name="connsiteY23" fmla="*/ 277978 h 386542"/>
                <a:gd name="connsiteX24" fmla="*/ 179223 w 932230"/>
                <a:gd name="connsiteY24" fmla="*/ 293065 h 386542"/>
                <a:gd name="connsiteX25" fmla="*/ 193624 w 932230"/>
                <a:gd name="connsiteY25" fmla="*/ 302438 h 386542"/>
                <a:gd name="connsiteX26" fmla="*/ 215341 w 932230"/>
                <a:gd name="connsiteY26" fmla="*/ 315240 h 386542"/>
                <a:gd name="connsiteX27" fmla="*/ 229743 w 932230"/>
                <a:gd name="connsiteY27" fmla="*/ 323012 h 386542"/>
                <a:gd name="connsiteX28" fmla="*/ 236830 w 932230"/>
                <a:gd name="connsiteY28" fmla="*/ 326670 h 386542"/>
                <a:gd name="connsiteX29" fmla="*/ 248488 w 932230"/>
                <a:gd name="connsiteY29" fmla="*/ 332385 h 386542"/>
                <a:gd name="connsiteX30" fmla="*/ 257632 w 932230"/>
                <a:gd name="connsiteY30" fmla="*/ 336728 h 386542"/>
                <a:gd name="connsiteX31" fmla="*/ 277749 w 932230"/>
                <a:gd name="connsiteY31" fmla="*/ 345643 h 386542"/>
                <a:gd name="connsiteX32" fmla="*/ 290551 w 932230"/>
                <a:gd name="connsiteY32" fmla="*/ 350901 h 386542"/>
                <a:gd name="connsiteX33" fmla="*/ 302895 w 932230"/>
                <a:gd name="connsiteY33" fmla="*/ 355702 h 386542"/>
                <a:gd name="connsiteX34" fmla="*/ 313182 w 932230"/>
                <a:gd name="connsiteY34" fmla="*/ 359359 h 386542"/>
                <a:gd name="connsiteX35" fmla="*/ 336271 w 932230"/>
                <a:gd name="connsiteY35" fmla="*/ 367132 h 386542"/>
                <a:gd name="connsiteX36" fmla="*/ 345872 w 932230"/>
                <a:gd name="connsiteY36" fmla="*/ 370104 h 386542"/>
                <a:gd name="connsiteX37" fmla="*/ 354559 w 932230"/>
                <a:gd name="connsiteY37" fmla="*/ 372618 h 386542"/>
                <a:gd name="connsiteX38" fmla="*/ 358445 w 932230"/>
                <a:gd name="connsiteY38" fmla="*/ 373761 h 386542"/>
                <a:gd name="connsiteX39" fmla="*/ 365760 w 932230"/>
                <a:gd name="connsiteY39" fmla="*/ 375590 h 386542"/>
                <a:gd name="connsiteX40" fmla="*/ 376962 w 932230"/>
                <a:gd name="connsiteY40" fmla="*/ 378105 h 386542"/>
                <a:gd name="connsiteX41" fmla="*/ 565785 w 932230"/>
                <a:gd name="connsiteY41" fmla="*/ 374447 h 386542"/>
                <a:gd name="connsiteX42" fmla="*/ 584302 w 932230"/>
                <a:gd name="connsiteY42" fmla="*/ 370332 h 386542"/>
                <a:gd name="connsiteX43" fmla="*/ 737692 w 932230"/>
                <a:gd name="connsiteY43" fmla="*/ 308153 h 386542"/>
                <a:gd name="connsiteX44" fmla="*/ 770611 w 932230"/>
                <a:gd name="connsiteY44" fmla="*/ 286436 h 386542"/>
                <a:gd name="connsiteX45" fmla="*/ 801472 w 932230"/>
                <a:gd name="connsiteY45" fmla="*/ 261976 h 386542"/>
                <a:gd name="connsiteX46" fmla="*/ 815874 w 932230"/>
                <a:gd name="connsiteY46" fmla="*/ 248717 h 386542"/>
                <a:gd name="connsiteX47" fmla="*/ 829590 w 932230"/>
                <a:gd name="connsiteY47" fmla="*/ 234772 h 386542"/>
                <a:gd name="connsiteX48" fmla="*/ 886054 w 932230"/>
                <a:gd name="connsiteY48" fmla="*/ 154534 h 386542"/>
                <a:gd name="connsiteX49" fmla="*/ 886054 w 932230"/>
                <a:gd name="connsiteY49" fmla="*/ 154534 h 386542"/>
                <a:gd name="connsiteX50" fmla="*/ 890169 w 932230"/>
                <a:gd name="connsiteY50" fmla="*/ 146533 h 386542"/>
                <a:gd name="connsiteX51" fmla="*/ 891312 w 932230"/>
                <a:gd name="connsiteY51" fmla="*/ 144247 h 386542"/>
                <a:gd name="connsiteX52" fmla="*/ 894512 w 932230"/>
                <a:gd name="connsiteY52" fmla="*/ 137389 h 386542"/>
                <a:gd name="connsiteX53" fmla="*/ 895198 w 932230"/>
                <a:gd name="connsiteY53" fmla="*/ 136017 h 386542"/>
                <a:gd name="connsiteX54" fmla="*/ 898855 w 932230"/>
                <a:gd name="connsiteY54" fmla="*/ 127788 h 386542"/>
                <a:gd name="connsiteX55" fmla="*/ 899770 w 932230"/>
                <a:gd name="connsiteY55" fmla="*/ 125730 h 386542"/>
                <a:gd name="connsiteX56" fmla="*/ 902513 w 932230"/>
                <a:gd name="connsiteY56" fmla="*/ 118872 h 386542"/>
                <a:gd name="connsiteX57" fmla="*/ 903199 w 932230"/>
                <a:gd name="connsiteY57" fmla="*/ 117043 h 386542"/>
                <a:gd name="connsiteX58" fmla="*/ 906399 w 932230"/>
                <a:gd name="connsiteY58" fmla="*/ 108585 h 386542"/>
                <a:gd name="connsiteX59" fmla="*/ 906856 w 932230"/>
                <a:gd name="connsiteY59" fmla="*/ 107214 h 386542"/>
                <a:gd name="connsiteX60" fmla="*/ 909600 w 932230"/>
                <a:gd name="connsiteY60" fmla="*/ 99898 h 386542"/>
                <a:gd name="connsiteX61" fmla="*/ 910285 w 932230"/>
                <a:gd name="connsiteY61" fmla="*/ 97841 h 386542"/>
                <a:gd name="connsiteX62" fmla="*/ 915772 w 932230"/>
                <a:gd name="connsiteY62" fmla="*/ 80467 h 386542"/>
                <a:gd name="connsiteX63" fmla="*/ 916458 w 932230"/>
                <a:gd name="connsiteY63" fmla="*/ 78410 h 386542"/>
                <a:gd name="connsiteX64" fmla="*/ 918744 w 932230"/>
                <a:gd name="connsiteY64" fmla="*/ 70409 h 386542"/>
                <a:gd name="connsiteX65" fmla="*/ 918972 w 932230"/>
                <a:gd name="connsiteY65" fmla="*/ 69495 h 386542"/>
                <a:gd name="connsiteX66" fmla="*/ 921258 w 932230"/>
                <a:gd name="connsiteY66" fmla="*/ 60579 h 386542"/>
                <a:gd name="connsiteX67" fmla="*/ 921715 w 932230"/>
                <a:gd name="connsiteY67" fmla="*/ 58979 h 386542"/>
                <a:gd name="connsiteX68" fmla="*/ 923544 w 932230"/>
                <a:gd name="connsiteY68" fmla="*/ 50978 h 386542"/>
                <a:gd name="connsiteX69" fmla="*/ 923773 w 932230"/>
                <a:gd name="connsiteY69" fmla="*/ 49606 h 386542"/>
                <a:gd name="connsiteX70" fmla="*/ 925830 w 932230"/>
                <a:gd name="connsiteY70" fmla="*/ 40462 h 386542"/>
                <a:gd name="connsiteX71" fmla="*/ 926059 w 932230"/>
                <a:gd name="connsiteY71" fmla="*/ 39777 h 386542"/>
                <a:gd name="connsiteX72" fmla="*/ 927659 w 932230"/>
                <a:gd name="connsiteY72" fmla="*/ 31090 h 386542"/>
                <a:gd name="connsiteX73" fmla="*/ 927888 w 932230"/>
                <a:gd name="connsiteY73" fmla="*/ 29490 h 386542"/>
                <a:gd name="connsiteX74" fmla="*/ 930859 w 932230"/>
                <a:gd name="connsiteY74" fmla="*/ 10744 h 386542"/>
                <a:gd name="connsiteX75" fmla="*/ 931088 w 932230"/>
                <a:gd name="connsiteY75" fmla="*/ 9373 h 386542"/>
                <a:gd name="connsiteX76" fmla="*/ 932231 w 932230"/>
                <a:gd name="connsiteY76" fmla="*/ 0 h 386542"/>
                <a:gd name="connsiteX77" fmla="*/ 932231 w 932230"/>
                <a:gd name="connsiteY77" fmla="*/ 0 h 386542"/>
                <a:gd name="connsiteX78" fmla="*/ 744550 w 932230"/>
                <a:gd name="connsiteY78" fmla="*/ 240030 h 38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32230" h="386542">
                  <a:moveTo>
                    <a:pt x="744550" y="240030"/>
                  </a:moveTo>
                  <a:cubicBezTo>
                    <a:pt x="710032" y="262433"/>
                    <a:pt x="670941" y="279121"/>
                    <a:pt x="631622" y="290779"/>
                  </a:cubicBezTo>
                  <a:cubicBezTo>
                    <a:pt x="549097" y="315011"/>
                    <a:pt x="461772" y="314782"/>
                    <a:pt x="377876" y="298780"/>
                  </a:cubicBezTo>
                  <a:cubicBezTo>
                    <a:pt x="336042" y="290779"/>
                    <a:pt x="140132" y="267005"/>
                    <a:pt x="0" y="18060"/>
                  </a:cubicBezTo>
                  <a:cubicBezTo>
                    <a:pt x="0" y="18060"/>
                    <a:pt x="0" y="18060"/>
                    <a:pt x="0" y="18060"/>
                  </a:cubicBezTo>
                  <a:cubicBezTo>
                    <a:pt x="686" y="22860"/>
                    <a:pt x="1372" y="27432"/>
                    <a:pt x="2286" y="32233"/>
                  </a:cubicBezTo>
                  <a:cubicBezTo>
                    <a:pt x="2515" y="32919"/>
                    <a:pt x="2515" y="33833"/>
                    <a:pt x="2743" y="34519"/>
                  </a:cubicBezTo>
                  <a:cubicBezTo>
                    <a:pt x="3201" y="37491"/>
                    <a:pt x="3886" y="40462"/>
                    <a:pt x="4344" y="43663"/>
                  </a:cubicBezTo>
                  <a:cubicBezTo>
                    <a:pt x="4801" y="45949"/>
                    <a:pt x="5258" y="48006"/>
                    <a:pt x="5715" y="50292"/>
                  </a:cubicBezTo>
                  <a:cubicBezTo>
                    <a:pt x="5944" y="51892"/>
                    <a:pt x="6401" y="53493"/>
                    <a:pt x="6858" y="55093"/>
                  </a:cubicBezTo>
                  <a:cubicBezTo>
                    <a:pt x="7544" y="58522"/>
                    <a:pt x="8458" y="61951"/>
                    <a:pt x="9373" y="65380"/>
                  </a:cubicBezTo>
                  <a:cubicBezTo>
                    <a:pt x="9601" y="66294"/>
                    <a:pt x="9830" y="66980"/>
                    <a:pt x="10059" y="67894"/>
                  </a:cubicBezTo>
                  <a:cubicBezTo>
                    <a:pt x="10973" y="71781"/>
                    <a:pt x="12116" y="75667"/>
                    <a:pt x="13259" y="79782"/>
                  </a:cubicBezTo>
                  <a:cubicBezTo>
                    <a:pt x="15316" y="86640"/>
                    <a:pt x="17374" y="93269"/>
                    <a:pt x="19660" y="99670"/>
                  </a:cubicBezTo>
                  <a:cubicBezTo>
                    <a:pt x="23089" y="109500"/>
                    <a:pt x="26975" y="118872"/>
                    <a:pt x="31318" y="128016"/>
                  </a:cubicBezTo>
                  <a:cubicBezTo>
                    <a:pt x="35433" y="137160"/>
                    <a:pt x="40005" y="146076"/>
                    <a:pt x="45034" y="154534"/>
                  </a:cubicBezTo>
                  <a:cubicBezTo>
                    <a:pt x="53264" y="168707"/>
                    <a:pt x="62179" y="182194"/>
                    <a:pt x="71781" y="194767"/>
                  </a:cubicBezTo>
                  <a:cubicBezTo>
                    <a:pt x="75667" y="199797"/>
                    <a:pt x="79553" y="204826"/>
                    <a:pt x="83668" y="209626"/>
                  </a:cubicBezTo>
                  <a:cubicBezTo>
                    <a:pt x="87783" y="214427"/>
                    <a:pt x="91897" y="218999"/>
                    <a:pt x="96241" y="223571"/>
                  </a:cubicBezTo>
                  <a:cubicBezTo>
                    <a:pt x="100584" y="228143"/>
                    <a:pt x="104928" y="232486"/>
                    <a:pt x="109271" y="236830"/>
                  </a:cubicBezTo>
                  <a:cubicBezTo>
                    <a:pt x="113614" y="241173"/>
                    <a:pt x="118186" y="245288"/>
                    <a:pt x="122758" y="249403"/>
                  </a:cubicBezTo>
                  <a:cubicBezTo>
                    <a:pt x="127330" y="253518"/>
                    <a:pt x="131902" y="257404"/>
                    <a:pt x="136474" y="261290"/>
                  </a:cubicBezTo>
                  <a:cubicBezTo>
                    <a:pt x="138760" y="263119"/>
                    <a:pt x="141046" y="265176"/>
                    <a:pt x="143561" y="267005"/>
                  </a:cubicBezTo>
                  <a:cubicBezTo>
                    <a:pt x="148133" y="270663"/>
                    <a:pt x="152934" y="274320"/>
                    <a:pt x="157734" y="277978"/>
                  </a:cubicBezTo>
                  <a:cubicBezTo>
                    <a:pt x="164821" y="283236"/>
                    <a:pt x="172136" y="288265"/>
                    <a:pt x="179223" y="293065"/>
                  </a:cubicBezTo>
                  <a:cubicBezTo>
                    <a:pt x="184023" y="296266"/>
                    <a:pt x="188824" y="299466"/>
                    <a:pt x="193624" y="302438"/>
                  </a:cubicBezTo>
                  <a:cubicBezTo>
                    <a:pt x="200940" y="307010"/>
                    <a:pt x="208026" y="311125"/>
                    <a:pt x="215341" y="315240"/>
                  </a:cubicBezTo>
                  <a:cubicBezTo>
                    <a:pt x="220142" y="317983"/>
                    <a:pt x="224943" y="320497"/>
                    <a:pt x="229743" y="323012"/>
                  </a:cubicBezTo>
                  <a:cubicBezTo>
                    <a:pt x="232029" y="324155"/>
                    <a:pt x="234544" y="325527"/>
                    <a:pt x="236830" y="326670"/>
                  </a:cubicBezTo>
                  <a:cubicBezTo>
                    <a:pt x="240716" y="328727"/>
                    <a:pt x="244602" y="330556"/>
                    <a:pt x="248488" y="332385"/>
                  </a:cubicBezTo>
                  <a:cubicBezTo>
                    <a:pt x="251460" y="333985"/>
                    <a:pt x="254661" y="335356"/>
                    <a:pt x="257632" y="336728"/>
                  </a:cubicBezTo>
                  <a:cubicBezTo>
                    <a:pt x="264490" y="339928"/>
                    <a:pt x="271120" y="342900"/>
                    <a:pt x="277749" y="345643"/>
                  </a:cubicBezTo>
                  <a:cubicBezTo>
                    <a:pt x="282093" y="347472"/>
                    <a:pt x="286436" y="349301"/>
                    <a:pt x="290551" y="350901"/>
                  </a:cubicBezTo>
                  <a:cubicBezTo>
                    <a:pt x="294666" y="352501"/>
                    <a:pt x="298780" y="354102"/>
                    <a:pt x="302895" y="355702"/>
                  </a:cubicBezTo>
                  <a:cubicBezTo>
                    <a:pt x="306324" y="357073"/>
                    <a:pt x="309753" y="358216"/>
                    <a:pt x="313182" y="359359"/>
                  </a:cubicBezTo>
                  <a:cubicBezTo>
                    <a:pt x="321412" y="362331"/>
                    <a:pt x="329184" y="364846"/>
                    <a:pt x="336271" y="367132"/>
                  </a:cubicBezTo>
                  <a:cubicBezTo>
                    <a:pt x="339700" y="368275"/>
                    <a:pt x="342900" y="369189"/>
                    <a:pt x="345872" y="370104"/>
                  </a:cubicBezTo>
                  <a:cubicBezTo>
                    <a:pt x="348844" y="371018"/>
                    <a:pt x="351816" y="371704"/>
                    <a:pt x="354559" y="372618"/>
                  </a:cubicBezTo>
                  <a:cubicBezTo>
                    <a:pt x="355930" y="373075"/>
                    <a:pt x="357302" y="373304"/>
                    <a:pt x="358445" y="373761"/>
                  </a:cubicBezTo>
                  <a:cubicBezTo>
                    <a:pt x="360960" y="374447"/>
                    <a:pt x="363474" y="375133"/>
                    <a:pt x="365760" y="375590"/>
                  </a:cubicBezTo>
                  <a:cubicBezTo>
                    <a:pt x="370332" y="376733"/>
                    <a:pt x="373990" y="377419"/>
                    <a:pt x="376962" y="378105"/>
                  </a:cubicBezTo>
                  <a:cubicBezTo>
                    <a:pt x="427711" y="390220"/>
                    <a:pt x="495376" y="389535"/>
                    <a:pt x="565785" y="374447"/>
                  </a:cubicBezTo>
                  <a:cubicBezTo>
                    <a:pt x="571957" y="373075"/>
                    <a:pt x="578130" y="371704"/>
                    <a:pt x="584302" y="370332"/>
                  </a:cubicBezTo>
                  <a:cubicBezTo>
                    <a:pt x="636651" y="357531"/>
                    <a:pt x="689686" y="336957"/>
                    <a:pt x="737692" y="308153"/>
                  </a:cubicBezTo>
                  <a:cubicBezTo>
                    <a:pt x="748894" y="301295"/>
                    <a:pt x="760095" y="294208"/>
                    <a:pt x="770611" y="286436"/>
                  </a:cubicBezTo>
                  <a:cubicBezTo>
                    <a:pt x="781355" y="278664"/>
                    <a:pt x="791642" y="270663"/>
                    <a:pt x="801472" y="261976"/>
                  </a:cubicBezTo>
                  <a:cubicBezTo>
                    <a:pt x="806501" y="257632"/>
                    <a:pt x="811302" y="253289"/>
                    <a:pt x="815874" y="248717"/>
                  </a:cubicBezTo>
                  <a:cubicBezTo>
                    <a:pt x="820674" y="244145"/>
                    <a:pt x="825246" y="239573"/>
                    <a:pt x="829590" y="234772"/>
                  </a:cubicBezTo>
                  <a:cubicBezTo>
                    <a:pt x="851992" y="210998"/>
                    <a:pt x="871195" y="184252"/>
                    <a:pt x="886054" y="154534"/>
                  </a:cubicBezTo>
                  <a:cubicBezTo>
                    <a:pt x="886054" y="154534"/>
                    <a:pt x="886054" y="154534"/>
                    <a:pt x="886054" y="154534"/>
                  </a:cubicBezTo>
                  <a:cubicBezTo>
                    <a:pt x="887425" y="151791"/>
                    <a:pt x="888797" y="149276"/>
                    <a:pt x="890169" y="146533"/>
                  </a:cubicBezTo>
                  <a:cubicBezTo>
                    <a:pt x="890626" y="145847"/>
                    <a:pt x="890854" y="145161"/>
                    <a:pt x="891312" y="144247"/>
                  </a:cubicBezTo>
                  <a:cubicBezTo>
                    <a:pt x="892455" y="141961"/>
                    <a:pt x="893598" y="139675"/>
                    <a:pt x="894512" y="137389"/>
                  </a:cubicBezTo>
                  <a:cubicBezTo>
                    <a:pt x="894741" y="136932"/>
                    <a:pt x="894969" y="136474"/>
                    <a:pt x="895198" y="136017"/>
                  </a:cubicBezTo>
                  <a:cubicBezTo>
                    <a:pt x="896569" y="133274"/>
                    <a:pt x="897712" y="130531"/>
                    <a:pt x="898855" y="127788"/>
                  </a:cubicBezTo>
                  <a:cubicBezTo>
                    <a:pt x="899084" y="127102"/>
                    <a:pt x="899541" y="126416"/>
                    <a:pt x="899770" y="125730"/>
                  </a:cubicBezTo>
                  <a:cubicBezTo>
                    <a:pt x="900684" y="123444"/>
                    <a:pt x="901599" y="121158"/>
                    <a:pt x="902513" y="118872"/>
                  </a:cubicBezTo>
                  <a:cubicBezTo>
                    <a:pt x="902742" y="118186"/>
                    <a:pt x="902970" y="117501"/>
                    <a:pt x="903199" y="117043"/>
                  </a:cubicBezTo>
                  <a:cubicBezTo>
                    <a:pt x="904342" y="114300"/>
                    <a:pt x="905485" y="111557"/>
                    <a:pt x="906399" y="108585"/>
                  </a:cubicBezTo>
                  <a:cubicBezTo>
                    <a:pt x="906628" y="108128"/>
                    <a:pt x="906628" y="107671"/>
                    <a:pt x="906856" y="107214"/>
                  </a:cubicBezTo>
                  <a:cubicBezTo>
                    <a:pt x="907771" y="104699"/>
                    <a:pt x="908685" y="102413"/>
                    <a:pt x="909600" y="99898"/>
                  </a:cubicBezTo>
                  <a:cubicBezTo>
                    <a:pt x="909828" y="99213"/>
                    <a:pt x="910057" y="98527"/>
                    <a:pt x="910285" y="97841"/>
                  </a:cubicBezTo>
                  <a:cubicBezTo>
                    <a:pt x="912343" y="92126"/>
                    <a:pt x="914172" y="86411"/>
                    <a:pt x="915772" y="80467"/>
                  </a:cubicBezTo>
                  <a:cubicBezTo>
                    <a:pt x="916000" y="79782"/>
                    <a:pt x="916229" y="79096"/>
                    <a:pt x="916458" y="78410"/>
                  </a:cubicBezTo>
                  <a:cubicBezTo>
                    <a:pt x="917143" y="75667"/>
                    <a:pt x="918058" y="73152"/>
                    <a:pt x="918744" y="70409"/>
                  </a:cubicBezTo>
                  <a:cubicBezTo>
                    <a:pt x="918744" y="70180"/>
                    <a:pt x="918972" y="69952"/>
                    <a:pt x="918972" y="69495"/>
                  </a:cubicBezTo>
                  <a:cubicBezTo>
                    <a:pt x="919887" y="66523"/>
                    <a:pt x="920572" y="63551"/>
                    <a:pt x="921258" y="60579"/>
                  </a:cubicBezTo>
                  <a:cubicBezTo>
                    <a:pt x="921487" y="60122"/>
                    <a:pt x="921487" y="59665"/>
                    <a:pt x="921715" y="58979"/>
                  </a:cubicBezTo>
                  <a:cubicBezTo>
                    <a:pt x="922401" y="56236"/>
                    <a:pt x="923087" y="53721"/>
                    <a:pt x="923544" y="50978"/>
                  </a:cubicBezTo>
                  <a:cubicBezTo>
                    <a:pt x="923544" y="50521"/>
                    <a:pt x="923773" y="50064"/>
                    <a:pt x="923773" y="49606"/>
                  </a:cubicBezTo>
                  <a:cubicBezTo>
                    <a:pt x="924459" y="46635"/>
                    <a:pt x="925144" y="43434"/>
                    <a:pt x="925830" y="40462"/>
                  </a:cubicBezTo>
                  <a:cubicBezTo>
                    <a:pt x="925830" y="40234"/>
                    <a:pt x="925830" y="40005"/>
                    <a:pt x="926059" y="39777"/>
                  </a:cubicBezTo>
                  <a:cubicBezTo>
                    <a:pt x="926745" y="37033"/>
                    <a:pt x="927202" y="34062"/>
                    <a:pt x="927659" y="31090"/>
                  </a:cubicBezTo>
                  <a:cubicBezTo>
                    <a:pt x="927659" y="30633"/>
                    <a:pt x="927888" y="30175"/>
                    <a:pt x="927888" y="29490"/>
                  </a:cubicBezTo>
                  <a:cubicBezTo>
                    <a:pt x="929031" y="23317"/>
                    <a:pt x="929945" y="17145"/>
                    <a:pt x="930859" y="10744"/>
                  </a:cubicBezTo>
                  <a:cubicBezTo>
                    <a:pt x="930859" y="10287"/>
                    <a:pt x="931088" y="9830"/>
                    <a:pt x="931088" y="9373"/>
                  </a:cubicBezTo>
                  <a:cubicBezTo>
                    <a:pt x="931545" y="6401"/>
                    <a:pt x="932002" y="3201"/>
                    <a:pt x="932231" y="0"/>
                  </a:cubicBezTo>
                  <a:cubicBezTo>
                    <a:pt x="932231" y="0"/>
                    <a:pt x="932231" y="0"/>
                    <a:pt x="932231" y="0"/>
                  </a:cubicBezTo>
                  <a:cubicBezTo>
                    <a:pt x="883768" y="121844"/>
                    <a:pt x="784784" y="213741"/>
                    <a:pt x="744550" y="240030"/>
                  </a:cubicBezTo>
                  <a:close/>
                </a:path>
              </a:pathLst>
            </a:custGeom>
            <a:solidFill>
              <a:srgbClr val="FFFFFF"/>
            </a:solidFill>
            <a:ln w="2286" cap="flat">
              <a:noFill/>
              <a:prstDash val="solid"/>
              <a:miter/>
            </a:ln>
          </p:spPr>
          <p:txBody>
            <a:bodyPr rtlCol="0" anchor="ctr"/>
            <a:lstStyle/>
            <a:p>
              <a:endParaRPr lang="en-US"/>
            </a:p>
          </p:txBody>
        </p:sp>
        <p:sp>
          <p:nvSpPr>
            <p:cNvPr id="76" name="Freeform 852">
              <a:extLst>
                <a:ext uri="{FF2B5EF4-FFF2-40B4-BE49-F238E27FC236}">
                  <a16:creationId xmlns:a16="http://schemas.microsoft.com/office/drawing/2014/main" id="{E624DAE3-2A87-3167-9C3F-2A78C4B4A724}"/>
                </a:ext>
              </a:extLst>
            </p:cNvPr>
            <p:cNvSpPr/>
            <p:nvPr/>
          </p:nvSpPr>
          <p:spPr>
            <a:xfrm>
              <a:off x="5973571" y="5212681"/>
              <a:ext cx="1747899" cy="997949"/>
            </a:xfrm>
            <a:custGeom>
              <a:avLst/>
              <a:gdLst>
                <a:gd name="connsiteX0" fmla="*/ 514934 w 1747899"/>
                <a:gd name="connsiteY0" fmla="*/ 835618 h 997949"/>
                <a:gd name="connsiteX1" fmla="*/ 583514 w 1747899"/>
                <a:gd name="connsiteY1" fmla="*/ 819844 h 997949"/>
                <a:gd name="connsiteX2" fmla="*/ 626720 w 1747899"/>
                <a:gd name="connsiteY2" fmla="*/ 833789 h 997949"/>
                <a:gd name="connsiteX3" fmla="*/ 661695 w 1747899"/>
                <a:gd name="connsiteY3" fmla="*/ 860535 h 997949"/>
                <a:gd name="connsiteX4" fmla="*/ 837946 w 1747899"/>
                <a:gd name="connsiteY4" fmla="*/ 941231 h 997949"/>
                <a:gd name="connsiteX5" fmla="*/ 1387043 w 1747899"/>
                <a:gd name="connsiteY5" fmla="*/ 770238 h 997949"/>
                <a:gd name="connsiteX6" fmla="*/ 1383386 w 1747899"/>
                <a:gd name="connsiteY6" fmla="*/ 808871 h 997949"/>
                <a:gd name="connsiteX7" fmla="*/ 1368984 w 1747899"/>
                <a:gd name="connsiteY7" fmla="*/ 907627 h 997949"/>
                <a:gd name="connsiteX8" fmla="*/ 1392072 w 1747899"/>
                <a:gd name="connsiteY8" fmla="*/ 935973 h 997949"/>
                <a:gd name="connsiteX9" fmla="*/ 1450594 w 1747899"/>
                <a:gd name="connsiteY9" fmla="*/ 942145 h 997949"/>
                <a:gd name="connsiteX10" fmla="*/ 1512545 w 1747899"/>
                <a:gd name="connsiteY10" fmla="*/ 890024 h 997949"/>
                <a:gd name="connsiteX11" fmla="*/ 1530604 w 1747899"/>
                <a:gd name="connsiteY11" fmla="*/ 734805 h 997949"/>
                <a:gd name="connsiteX12" fmla="*/ 1544777 w 1747899"/>
                <a:gd name="connsiteY12" fmla="*/ 653652 h 997949"/>
                <a:gd name="connsiteX13" fmla="*/ 1555521 w 1747899"/>
                <a:gd name="connsiteY13" fmla="*/ 641079 h 997949"/>
                <a:gd name="connsiteX14" fmla="*/ 1576324 w 1747899"/>
                <a:gd name="connsiteY14" fmla="*/ 651366 h 997949"/>
                <a:gd name="connsiteX15" fmla="*/ 1604213 w 1747899"/>
                <a:gd name="connsiteY15" fmla="*/ 791269 h 997949"/>
                <a:gd name="connsiteX16" fmla="*/ 1621587 w 1747899"/>
                <a:gd name="connsiteY16" fmla="*/ 921571 h 997949"/>
                <a:gd name="connsiteX17" fmla="*/ 1637817 w 1747899"/>
                <a:gd name="connsiteY17" fmla="*/ 942831 h 997949"/>
                <a:gd name="connsiteX18" fmla="*/ 1702054 w 1747899"/>
                <a:gd name="connsiteY18" fmla="*/ 944203 h 997949"/>
                <a:gd name="connsiteX19" fmla="*/ 1747545 w 1747899"/>
                <a:gd name="connsiteY19" fmla="*/ 883166 h 997949"/>
                <a:gd name="connsiteX20" fmla="*/ 1733829 w 1747899"/>
                <a:gd name="connsiteY20" fmla="*/ 775039 h 997949"/>
                <a:gd name="connsiteX21" fmla="*/ 1711884 w 1747899"/>
                <a:gd name="connsiteY21" fmla="*/ 629420 h 997949"/>
                <a:gd name="connsiteX22" fmla="*/ 1684909 w 1747899"/>
                <a:gd name="connsiteY22" fmla="*/ 467114 h 997949"/>
                <a:gd name="connsiteX23" fmla="*/ 1601699 w 1747899"/>
                <a:gd name="connsiteY23" fmla="*/ 357158 h 997949"/>
                <a:gd name="connsiteX24" fmla="*/ 1522374 w 1747899"/>
                <a:gd name="connsiteY24" fmla="*/ 312124 h 997949"/>
                <a:gd name="connsiteX25" fmla="*/ 1494257 w 1747899"/>
                <a:gd name="connsiteY25" fmla="*/ 283777 h 997949"/>
                <a:gd name="connsiteX26" fmla="*/ 1463853 w 1747899"/>
                <a:gd name="connsiteY26" fmla="*/ 204453 h 997949"/>
                <a:gd name="connsiteX27" fmla="*/ 1398016 w 1747899"/>
                <a:gd name="connsiteY27" fmla="*/ 147074 h 997949"/>
                <a:gd name="connsiteX28" fmla="*/ 1366698 w 1747899"/>
                <a:gd name="connsiteY28" fmla="*/ 139759 h 997949"/>
                <a:gd name="connsiteX29" fmla="*/ 981735 w 1747899"/>
                <a:gd name="connsiteY29" fmla="*/ 313 h 997949"/>
                <a:gd name="connsiteX30" fmla="*/ 729132 w 1747899"/>
                <a:gd name="connsiteY30" fmla="*/ 57692 h 997949"/>
                <a:gd name="connsiteX31" fmla="*/ 569341 w 1747899"/>
                <a:gd name="connsiteY31" fmla="*/ 191423 h 997949"/>
                <a:gd name="connsiteX32" fmla="*/ 479044 w 1747899"/>
                <a:gd name="connsiteY32" fmla="*/ 503233 h 997949"/>
                <a:gd name="connsiteX33" fmla="*/ 401091 w 1747899"/>
                <a:gd name="connsiteY33" fmla="*/ 630563 h 997949"/>
                <a:gd name="connsiteX34" fmla="*/ 102083 w 1747899"/>
                <a:gd name="connsiteY34" fmla="*/ 775267 h 997949"/>
                <a:gd name="connsiteX35" fmla="*/ 59792 w 1747899"/>
                <a:gd name="connsiteY35" fmla="*/ 795613 h 997949"/>
                <a:gd name="connsiteX36" fmla="*/ 356 w 1747899"/>
                <a:gd name="connsiteY36" fmla="*/ 894368 h 997949"/>
                <a:gd name="connsiteX37" fmla="*/ 53391 w 1747899"/>
                <a:gd name="connsiteY37" fmla="*/ 984893 h 997949"/>
                <a:gd name="connsiteX38" fmla="*/ 164490 w 1747899"/>
                <a:gd name="connsiteY38" fmla="*/ 986722 h 997949"/>
                <a:gd name="connsiteX39" fmla="*/ 294792 w 1747899"/>
                <a:gd name="connsiteY39" fmla="*/ 932544 h 997949"/>
                <a:gd name="connsiteX40" fmla="*/ 514934 w 1747899"/>
                <a:gd name="connsiteY40" fmla="*/ 835618 h 997949"/>
                <a:gd name="connsiteX41" fmla="*/ 1379728 w 1747899"/>
                <a:gd name="connsiteY41" fmla="*/ 174278 h 997949"/>
                <a:gd name="connsiteX42" fmla="*/ 1442136 w 1747899"/>
                <a:gd name="connsiteY42" fmla="*/ 205139 h 997949"/>
                <a:gd name="connsiteX43" fmla="*/ 1478483 w 1747899"/>
                <a:gd name="connsiteY43" fmla="*/ 301151 h 997949"/>
                <a:gd name="connsiteX44" fmla="*/ 1508887 w 1747899"/>
                <a:gd name="connsiteY44" fmla="*/ 330640 h 997949"/>
                <a:gd name="connsiteX45" fmla="*/ 1595755 w 1747899"/>
                <a:gd name="connsiteY45" fmla="*/ 380018 h 997949"/>
                <a:gd name="connsiteX46" fmla="*/ 1676451 w 1747899"/>
                <a:gd name="connsiteY46" fmla="*/ 518092 h 997949"/>
                <a:gd name="connsiteX47" fmla="*/ 1696568 w 1747899"/>
                <a:gd name="connsiteY47" fmla="*/ 669883 h 997949"/>
                <a:gd name="connsiteX48" fmla="*/ 1719656 w 1747899"/>
                <a:gd name="connsiteY48" fmla="*/ 821216 h 997949"/>
                <a:gd name="connsiteX49" fmla="*/ 1725371 w 1747899"/>
                <a:gd name="connsiteY49" fmla="*/ 870822 h 997949"/>
                <a:gd name="connsiteX50" fmla="*/ 1678508 w 1747899"/>
                <a:gd name="connsiteY50" fmla="*/ 923400 h 997949"/>
                <a:gd name="connsiteX51" fmla="*/ 1636674 w 1747899"/>
                <a:gd name="connsiteY51" fmla="*/ 890024 h 997949"/>
                <a:gd name="connsiteX52" fmla="*/ 1622501 w 1747899"/>
                <a:gd name="connsiteY52" fmla="*/ 784868 h 997949"/>
                <a:gd name="connsiteX53" fmla="*/ 1594612 w 1747899"/>
                <a:gd name="connsiteY53" fmla="*/ 647023 h 997949"/>
                <a:gd name="connsiteX54" fmla="*/ 1559179 w 1747899"/>
                <a:gd name="connsiteY54" fmla="*/ 616390 h 997949"/>
                <a:gd name="connsiteX55" fmla="*/ 1523517 w 1747899"/>
                <a:gd name="connsiteY55" fmla="*/ 646337 h 997949"/>
                <a:gd name="connsiteX56" fmla="*/ 1505229 w 1747899"/>
                <a:gd name="connsiteY56" fmla="*/ 768409 h 997949"/>
                <a:gd name="connsiteX57" fmla="*/ 1497914 w 1747899"/>
                <a:gd name="connsiteY57" fmla="*/ 856649 h 997949"/>
                <a:gd name="connsiteX58" fmla="*/ 1489456 w 1747899"/>
                <a:gd name="connsiteY58" fmla="*/ 893911 h 997949"/>
                <a:gd name="connsiteX59" fmla="*/ 1451966 w 1747899"/>
                <a:gd name="connsiteY59" fmla="*/ 919742 h 997949"/>
                <a:gd name="connsiteX60" fmla="*/ 1416761 w 1747899"/>
                <a:gd name="connsiteY60" fmla="*/ 917456 h 997949"/>
                <a:gd name="connsiteX61" fmla="*/ 1392758 w 1747899"/>
                <a:gd name="connsiteY61" fmla="*/ 886367 h 997949"/>
                <a:gd name="connsiteX62" fmla="*/ 1415618 w 1747899"/>
                <a:gd name="connsiteY62" fmla="*/ 743949 h 997949"/>
                <a:gd name="connsiteX63" fmla="*/ 1444650 w 1747899"/>
                <a:gd name="connsiteY63" fmla="*/ 632849 h 997949"/>
                <a:gd name="connsiteX64" fmla="*/ 1445108 w 1747899"/>
                <a:gd name="connsiteY64" fmla="*/ 325154 h 997949"/>
                <a:gd name="connsiteX65" fmla="*/ 1422705 w 1747899"/>
                <a:gd name="connsiteY65" fmla="*/ 273947 h 997949"/>
                <a:gd name="connsiteX66" fmla="*/ 1389101 w 1747899"/>
                <a:gd name="connsiteY66" fmla="*/ 258174 h 997949"/>
                <a:gd name="connsiteX67" fmla="*/ 1369441 w 1747899"/>
                <a:gd name="connsiteY67" fmla="*/ 264118 h 997949"/>
                <a:gd name="connsiteX68" fmla="*/ 1304976 w 1747899"/>
                <a:gd name="connsiteY68" fmla="*/ 217255 h 997949"/>
                <a:gd name="connsiteX69" fmla="*/ 1322349 w 1747899"/>
                <a:gd name="connsiteY69" fmla="*/ 196223 h 997949"/>
                <a:gd name="connsiteX70" fmla="*/ 1379728 w 1747899"/>
                <a:gd name="connsiteY70" fmla="*/ 174278 h 997949"/>
                <a:gd name="connsiteX71" fmla="*/ 511505 w 1747899"/>
                <a:gd name="connsiteY71" fmla="*/ 415451 h 997949"/>
                <a:gd name="connsiteX72" fmla="*/ 609575 w 1747899"/>
                <a:gd name="connsiteY72" fmla="*/ 175192 h 997949"/>
                <a:gd name="connsiteX73" fmla="*/ 1334008 w 1747899"/>
                <a:gd name="connsiteY73" fmla="*/ 140216 h 997949"/>
                <a:gd name="connsiteX74" fmla="*/ 1341095 w 1747899"/>
                <a:gd name="connsiteY74" fmla="*/ 166048 h 997949"/>
                <a:gd name="connsiteX75" fmla="*/ 1302918 w 1747899"/>
                <a:gd name="connsiteY75" fmla="*/ 181593 h 997949"/>
                <a:gd name="connsiteX76" fmla="*/ 1283487 w 1747899"/>
                <a:gd name="connsiteY76" fmla="*/ 227313 h 997949"/>
                <a:gd name="connsiteX77" fmla="*/ 1318920 w 1747899"/>
                <a:gd name="connsiteY77" fmla="*/ 281034 h 997949"/>
                <a:gd name="connsiteX78" fmla="*/ 1354582 w 1747899"/>
                <a:gd name="connsiteY78" fmla="*/ 289949 h 997949"/>
                <a:gd name="connsiteX79" fmla="*/ 1377213 w 1747899"/>
                <a:gd name="connsiteY79" fmla="*/ 283777 h 997949"/>
                <a:gd name="connsiteX80" fmla="*/ 1409903 w 1747899"/>
                <a:gd name="connsiteY80" fmla="*/ 298179 h 997949"/>
                <a:gd name="connsiteX81" fmla="*/ 1438250 w 1747899"/>
                <a:gd name="connsiteY81" fmla="*/ 393734 h 997949"/>
                <a:gd name="connsiteX82" fmla="*/ 1446479 w 1747899"/>
                <a:gd name="connsiteY82" fmla="*/ 487460 h 997949"/>
                <a:gd name="connsiteX83" fmla="*/ 1441679 w 1747899"/>
                <a:gd name="connsiteY83" fmla="*/ 552382 h 997949"/>
                <a:gd name="connsiteX84" fmla="*/ 1441679 w 1747899"/>
                <a:gd name="connsiteY84" fmla="*/ 552382 h 997949"/>
                <a:gd name="connsiteX85" fmla="*/ 1440536 w 1747899"/>
                <a:gd name="connsiteY85" fmla="*/ 561755 h 997949"/>
                <a:gd name="connsiteX86" fmla="*/ 1440307 w 1747899"/>
                <a:gd name="connsiteY86" fmla="*/ 563126 h 997949"/>
                <a:gd name="connsiteX87" fmla="*/ 1437335 w 1747899"/>
                <a:gd name="connsiteY87" fmla="*/ 581872 h 997949"/>
                <a:gd name="connsiteX88" fmla="*/ 1437107 w 1747899"/>
                <a:gd name="connsiteY88" fmla="*/ 583472 h 997949"/>
                <a:gd name="connsiteX89" fmla="*/ 1435506 w 1747899"/>
                <a:gd name="connsiteY89" fmla="*/ 592159 h 997949"/>
                <a:gd name="connsiteX90" fmla="*/ 1435278 w 1747899"/>
                <a:gd name="connsiteY90" fmla="*/ 592844 h 997949"/>
                <a:gd name="connsiteX91" fmla="*/ 1433220 w 1747899"/>
                <a:gd name="connsiteY91" fmla="*/ 601988 h 997949"/>
                <a:gd name="connsiteX92" fmla="*/ 1432992 w 1747899"/>
                <a:gd name="connsiteY92" fmla="*/ 603360 h 997949"/>
                <a:gd name="connsiteX93" fmla="*/ 1431163 w 1747899"/>
                <a:gd name="connsiteY93" fmla="*/ 611361 h 997949"/>
                <a:gd name="connsiteX94" fmla="*/ 1430706 w 1747899"/>
                <a:gd name="connsiteY94" fmla="*/ 612961 h 997949"/>
                <a:gd name="connsiteX95" fmla="*/ 1428420 w 1747899"/>
                <a:gd name="connsiteY95" fmla="*/ 621877 h 997949"/>
                <a:gd name="connsiteX96" fmla="*/ 1428191 w 1747899"/>
                <a:gd name="connsiteY96" fmla="*/ 622791 h 997949"/>
                <a:gd name="connsiteX97" fmla="*/ 1425905 w 1747899"/>
                <a:gd name="connsiteY97" fmla="*/ 630792 h 997949"/>
                <a:gd name="connsiteX98" fmla="*/ 1425219 w 1747899"/>
                <a:gd name="connsiteY98" fmla="*/ 632849 h 997949"/>
                <a:gd name="connsiteX99" fmla="*/ 1419733 w 1747899"/>
                <a:gd name="connsiteY99" fmla="*/ 650223 h 997949"/>
                <a:gd name="connsiteX100" fmla="*/ 1419047 w 1747899"/>
                <a:gd name="connsiteY100" fmla="*/ 652280 h 997949"/>
                <a:gd name="connsiteX101" fmla="*/ 1416304 w 1747899"/>
                <a:gd name="connsiteY101" fmla="*/ 659596 h 997949"/>
                <a:gd name="connsiteX102" fmla="*/ 1415847 w 1747899"/>
                <a:gd name="connsiteY102" fmla="*/ 660967 h 997949"/>
                <a:gd name="connsiteX103" fmla="*/ 1412646 w 1747899"/>
                <a:gd name="connsiteY103" fmla="*/ 669425 h 997949"/>
                <a:gd name="connsiteX104" fmla="*/ 1411961 w 1747899"/>
                <a:gd name="connsiteY104" fmla="*/ 671254 h 997949"/>
                <a:gd name="connsiteX105" fmla="*/ 1409217 w 1747899"/>
                <a:gd name="connsiteY105" fmla="*/ 678112 h 997949"/>
                <a:gd name="connsiteX106" fmla="*/ 1408303 w 1747899"/>
                <a:gd name="connsiteY106" fmla="*/ 680170 h 997949"/>
                <a:gd name="connsiteX107" fmla="*/ 1404645 w 1747899"/>
                <a:gd name="connsiteY107" fmla="*/ 688399 h 997949"/>
                <a:gd name="connsiteX108" fmla="*/ 1403960 w 1747899"/>
                <a:gd name="connsiteY108" fmla="*/ 689771 h 997949"/>
                <a:gd name="connsiteX109" fmla="*/ 1400759 w 1747899"/>
                <a:gd name="connsiteY109" fmla="*/ 696629 h 997949"/>
                <a:gd name="connsiteX110" fmla="*/ 1399616 w 1747899"/>
                <a:gd name="connsiteY110" fmla="*/ 698915 h 997949"/>
                <a:gd name="connsiteX111" fmla="*/ 1395501 w 1747899"/>
                <a:gd name="connsiteY111" fmla="*/ 706916 h 997949"/>
                <a:gd name="connsiteX112" fmla="*/ 1395501 w 1747899"/>
                <a:gd name="connsiteY112" fmla="*/ 706916 h 997949"/>
                <a:gd name="connsiteX113" fmla="*/ 1339037 w 1747899"/>
                <a:gd name="connsiteY113" fmla="*/ 787154 h 997949"/>
                <a:gd name="connsiteX114" fmla="*/ 1325321 w 1747899"/>
                <a:gd name="connsiteY114" fmla="*/ 801099 h 997949"/>
                <a:gd name="connsiteX115" fmla="*/ 1310919 w 1747899"/>
                <a:gd name="connsiteY115" fmla="*/ 814358 h 997949"/>
                <a:gd name="connsiteX116" fmla="*/ 1280058 w 1747899"/>
                <a:gd name="connsiteY116" fmla="*/ 838818 h 997949"/>
                <a:gd name="connsiteX117" fmla="*/ 1247140 w 1747899"/>
                <a:gd name="connsiteY117" fmla="*/ 860535 h 997949"/>
                <a:gd name="connsiteX118" fmla="*/ 1093749 w 1747899"/>
                <a:gd name="connsiteY118" fmla="*/ 922714 h 997949"/>
                <a:gd name="connsiteX119" fmla="*/ 1075233 w 1747899"/>
                <a:gd name="connsiteY119" fmla="*/ 926829 h 997949"/>
                <a:gd name="connsiteX120" fmla="*/ 886409 w 1747899"/>
                <a:gd name="connsiteY120" fmla="*/ 930487 h 997949"/>
                <a:gd name="connsiteX121" fmla="*/ 875208 w 1747899"/>
                <a:gd name="connsiteY121" fmla="*/ 927972 h 997949"/>
                <a:gd name="connsiteX122" fmla="*/ 867893 w 1747899"/>
                <a:gd name="connsiteY122" fmla="*/ 926143 h 997949"/>
                <a:gd name="connsiteX123" fmla="*/ 864006 w 1747899"/>
                <a:gd name="connsiteY123" fmla="*/ 925000 h 997949"/>
                <a:gd name="connsiteX124" fmla="*/ 855320 w 1747899"/>
                <a:gd name="connsiteY124" fmla="*/ 922486 h 997949"/>
                <a:gd name="connsiteX125" fmla="*/ 845718 w 1747899"/>
                <a:gd name="connsiteY125" fmla="*/ 919514 h 997949"/>
                <a:gd name="connsiteX126" fmla="*/ 822630 w 1747899"/>
                <a:gd name="connsiteY126" fmla="*/ 911741 h 997949"/>
                <a:gd name="connsiteX127" fmla="*/ 812343 w 1747899"/>
                <a:gd name="connsiteY127" fmla="*/ 908084 h 997949"/>
                <a:gd name="connsiteX128" fmla="*/ 799998 w 1747899"/>
                <a:gd name="connsiteY128" fmla="*/ 903283 h 997949"/>
                <a:gd name="connsiteX129" fmla="*/ 787197 w 1747899"/>
                <a:gd name="connsiteY129" fmla="*/ 898025 h 997949"/>
                <a:gd name="connsiteX130" fmla="*/ 767080 w 1747899"/>
                <a:gd name="connsiteY130" fmla="*/ 889110 h 997949"/>
                <a:gd name="connsiteX131" fmla="*/ 757936 w 1747899"/>
                <a:gd name="connsiteY131" fmla="*/ 884767 h 997949"/>
                <a:gd name="connsiteX132" fmla="*/ 746277 w 1747899"/>
                <a:gd name="connsiteY132" fmla="*/ 879052 h 997949"/>
                <a:gd name="connsiteX133" fmla="*/ 739191 w 1747899"/>
                <a:gd name="connsiteY133" fmla="*/ 875394 h 997949"/>
                <a:gd name="connsiteX134" fmla="*/ 724789 w 1747899"/>
                <a:gd name="connsiteY134" fmla="*/ 867622 h 997949"/>
                <a:gd name="connsiteX135" fmla="*/ 703072 w 1747899"/>
                <a:gd name="connsiteY135" fmla="*/ 854820 h 997949"/>
                <a:gd name="connsiteX136" fmla="*/ 688670 w 1747899"/>
                <a:gd name="connsiteY136" fmla="*/ 845447 h 997949"/>
                <a:gd name="connsiteX137" fmla="*/ 667182 w 1747899"/>
                <a:gd name="connsiteY137" fmla="*/ 830360 h 997949"/>
                <a:gd name="connsiteX138" fmla="*/ 653009 w 1747899"/>
                <a:gd name="connsiteY138" fmla="*/ 819387 h 997949"/>
                <a:gd name="connsiteX139" fmla="*/ 645922 w 1747899"/>
                <a:gd name="connsiteY139" fmla="*/ 813672 h 997949"/>
                <a:gd name="connsiteX140" fmla="*/ 632206 w 1747899"/>
                <a:gd name="connsiteY140" fmla="*/ 801785 h 997949"/>
                <a:gd name="connsiteX141" fmla="*/ 618719 w 1747899"/>
                <a:gd name="connsiteY141" fmla="*/ 789212 h 997949"/>
                <a:gd name="connsiteX142" fmla="*/ 605688 w 1747899"/>
                <a:gd name="connsiteY142" fmla="*/ 775953 h 997949"/>
                <a:gd name="connsiteX143" fmla="*/ 593115 w 1747899"/>
                <a:gd name="connsiteY143" fmla="*/ 762008 h 997949"/>
                <a:gd name="connsiteX144" fmla="*/ 581228 w 1747899"/>
                <a:gd name="connsiteY144" fmla="*/ 747149 h 997949"/>
                <a:gd name="connsiteX145" fmla="*/ 554482 w 1747899"/>
                <a:gd name="connsiteY145" fmla="*/ 706916 h 997949"/>
                <a:gd name="connsiteX146" fmla="*/ 540766 w 1747899"/>
                <a:gd name="connsiteY146" fmla="*/ 680398 h 997949"/>
                <a:gd name="connsiteX147" fmla="*/ 529107 w 1747899"/>
                <a:gd name="connsiteY147" fmla="*/ 652052 h 997949"/>
                <a:gd name="connsiteX148" fmla="*/ 522707 w 1747899"/>
                <a:gd name="connsiteY148" fmla="*/ 632164 h 997949"/>
                <a:gd name="connsiteX149" fmla="*/ 519506 w 1747899"/>
                <a:gd name="connsiteY149" fmla="*/ 620276 h 997949"/>
                <a:gd name="connsiteX150" fmla="*/ 518820 w 1747899"/>
                <a:gd name="connsiteY150" fmla="*/ 617762 h 997949"/>
                <a:gd name="connsiteX151" fmla="*/ 516306 w 1747899"/>
                <a:gd name="connsiteY151" fmla="*/ 607475 h 997949"/>
                <a:gd name="connsiteX152" fmla="*/ 515163 w 1747899"/>
                <a:gd name="connsiteY152" fmla="*/ 602674 h 997949"/>
                <a:gd name="connsiteX153" fmla="*/ 513791 w 1747899"/>
                <a:gd name="connsiteY153" fmla="*/ 596045 h 997949"/>
                <a:gd name="connsiteX154" fmla="*/ 512191 w 1747899"/>
                <a:gd name="connsiteY154" fmla="*/ 586901 h 997949"/>
                <a:gd name="connsiteX155" fmla="*/ 511734 w 1747899"/>
                <a:gd name="connsiteY155" fmla="*/ 584615 h 997949"/>
                <a:gd name="connsiteX156" fmla="*/ 509448 w 1747899"/>
                <a:gd name="connsiteY156" fmla="*/ 570442 h 997949"/>
                <a:gd name="connsiteX157" fmla="*/ 509448 w 1747899"/>
                <a:gd name="connsiteY157" fmla="*/ 570442 h 997949"/>
                <a:gd name="connsiteX158" fmla="*/ 511505 w 1747899"/>
                <a:gd name="connsiteY158" fmla="*/ 415451 h 997949"/>
                <a:gd name="connsiteX159" fmla="*/ 133858 w 1747899"/>
                <a:gd name="connsiteY159" fmla="*/ 972549 h 997949"/>
                <a:gd name="connsiteX160" fmla="*/ 112598 w 1747899"/>
                <a:gd name="connsiteY160" fmla="*/ 975292 h 997949"/>
                <a:gd name="connsiteX161" fmla="*/ 107340 w 1747899"/>
                <a:gd name="connsiteY161" fmla="*/ 975292 h 997949"/>
                <a:gd name="connsiteX162" fmla="*/ 97282 w 1747899"/>
                <a:gd name="connsiteY162" fmla="*/ 974378 h 997949"/>
                <a:gd name="connsiteX163" fmla="*/ 82652 w 1747899"/>
                <a:gd name="connsiteY163" fmla="*/ 970949 h 997949"/>
                <a:gd name="connsiteX164" fmla="*/ 73508 w 1747899"/>
                <a:gd name="connsiteY164" fmla="*/ 967520 h 997949"/>
                <a:gd name="connsiteX165" fmla="*/ 56820 w 1747899"/>
                <a:gd name="connsiteY165" fmla="*/ 957690 h 997949"/>
                <a:gd name="connsiteX166" fmla="*/ 20244 w 1747899"/>
                <a:gd name="connsiteY166" fmla="*/ 888424 h 997949"/>
                <a:gd name="connsiteX167" fmla="*/ 20015 w 1747899"/>
                <a:gd name="connsiteY167" fmla="*/ 883852 h 997949"/>
                <a:gd name="connsiteX168" fmla="*/ 20015 w 1747899"/>
                <a:gd name="connsiteY168" fmla="*/ 881566 h 997949"/>
                <a:gd name="connsiteX169" fmla="*/ 20015 w 1747899"/>
                <a:gd name="connsiteY169" fmla="*/ 879509 h 997949"/>
                <a:gd name="connsiteX170" fmla="*/ 20244 w 1747899"/>
                <a:gd name="connsiteY170" fmla="*/ 876537 h 997949"/>
                <a:gd name="connsiteX171" fmla="*/ 20244 w 1747899"/>
                <a:gd name="connsiteY171" fmla="*/ 875623 h 997949"/>
                <a:gd name="connsiteX172" fmla="*/ 55220 w 1747899"/>
                <a:gd name="connsiteY172" fmla="*/ 823502 h 997949"/>
                <a:gd name="connsiteX173" fmla="*/ 346913 w 1747899"/>
                <a:gd name="connsiteY173" fmla="*/ 683827 h 997949"/>
                <a:gd name="connsiteX174" fmla="*/ 461899 w 1747899"/>
                <a:gd name="connsiteY174" fmla="*/ 601303 h 997949"/>
                <a:gd name="connsiteX175" fmla="*/ 484302 w 1747899"/>
                <a:gd name="connsiteY175" fmla="*/ 579814 h 997949"/>
                <a:gd name="connsiteX176" fmla="*/ 535508 w 1747899"/>
                <a:gd name="connsiteY176" fmla="*/ 716060 h 997949"/>
                <a:gd name="connsiteX177" fmla="*/ 573684 w 1747899"/>
                <a:gd name="connsiteY177" fmla="*/ 783268 h 997949"/>
                <a:gd name="connsiteX178" fmla="*/ 579171 w 1747899"/>
                <a:gd name="connsiteY178" fmla="*/ 792641 h 997949"/>
                <a:gd name="connsiteX179" fmla="*/ 579171 w 1747899"/>
                <a:gd name="connsiteY179" fmla="*/ 792641 h 997949"/>
                <a:gd name="connsiteX180" fmla="*/ 577113 w 1747899"/>
                <a:gd name="connsiteY180" fmla="*/ 794012 h 997949"/>
                <a:gd name="connsiteX181" fmla="*/ 576199 w 1747899"/>
                <a:gd name="connsiteY181" fmla="*/ 794698 h 997949"/>
                <a:gd name="connsiteX182" fmla="*/ 573456 w 1747899"/>
                <a:gd name="connsiteY182" fmla="*/ 796527 h 997949"/>
                <a:gd name="connsiteX183" fmla="*/ 572541 w 1747899"/>
                <a:gd name="connsiteY183" fmla="*/ 796984 h 997949"/>
                <a:gd name="connsiteX184" fmla="*/ 571627 w 1747899"/>
                <a:gd name="connsiteY184" fmla="*/ 797213 h 997949"/>
                <a:gd name="connsiteX185" fmla="*/ 535508 w 1747899"/>
                <a:gd name="connsiteY185" fmla="*/ 806814 h 997949"/>
                <a:gd name="connsiteX186" fmla="*/ 465785 w 1747899"/>
                <a:gd name="connsiteY186" fmla="*/ 831503 h 997949"/>
                <a:gd name="connsiteX187" fmla="*/ 440182 w 1747899"/>
                <a:gd name="connsiteY187" fmla="*/ 842247 h 997949"/>
                <a:gd name="connsiteX188" fmla="*/ 423266 w 1747899"/>
                <a:gd name="connsiteY188" fmla="*/ 849791 h 997949"/>
                <a:gd name="connsiteX189" fmla="*/ 406349 w 1747899"/>
                <a:gd name="connsiteY189" fmla="*/ 857335 h 997949"/>
                <a:gd name="connsiteX190" fmla="*/ 389433 w 1747899"/>
                <a:gd name="connsiteY190" fmla="*/ 865107 h 997949"/>
                <a:gd name="connsiteX191" fmla="*/ 347370 w 1747899"/>
                <a:gd name="connsiteY191" fmla="*/ 884767 h 997949"/>
                <a:gd name="connsiteX192" fmla="*/ 322224 w 1747899"/>
                <a:gd name="connsiteY192" fmla="*/ 896425 h 997949"/>
                <a:gd name="connsiteX193" fmla="*/ 296850 w 1747899"/>
                <a:gd name="connsiteY193" fmla="*/ 907855 h 997949"/>
                <a:gd name="connsiteX194" fmla="*/ 236957 w 1747899"/>
                <a:gd name="connsiteY194" fmla="*/ 935516 h 997949"/>
                <a:gd name="connsiteX195" fmla="*/ 133858 w 1747899"/>
                <a:gd name="connsiteY195" fmla="*/ 972549 h 99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1747899" h="997949">
                  <a:moveTo>
                    <a:pt x="514934" y="835618"/>
                  </a:moveTo>
                  <a:cubicBezTo>
                    <a:pt x="537108" y="826245"/>
                    <a:pt x="560197" y="823045"/>
                    <a:pt x="583514" y="819844"/>
                  </a:cubicBezTo>
                  <a:cubicBezTo>
                    <a:pt x="600202" y="817558"/>
                    <a:pt x="614375" y="822359"/>
                    <a:pt x="626720" y="833789"/>
                  </a:cubicBezTo>
                  <a:cubicBezTo>
                    <a:pt x="637464" y="843847"/>
                    <a:pt x="649122" y="852534"/>
                    <a:pt x="661695" y="860535"/>
                  </a:cubicBezTo>
                  <a:cubicBezTo>
                    <a:pt x="716788" y="895511"/>
                    <a:pt x="776681" y="919971"/>
                    <a:pt x="837946" y="941231"/>
                  </a:cubicBezTo>
                  <a:cubicBezTo>
                    <a:pt x="985393" y="998609"/>
                    <a:pt x="1244397" y="943517"/>
                    <a:pt x="1387043" y="770238"/>
                  </a:cubicBezTo>
                  <a:cubicBezTo>
                    <a:pt x="1387272" y="786011"/>
                    <a:pt x="1384986" y="797441"/>
                    <a:pt x="1383386" y="808871"/>
                  </a:cubicBezTo>
                  <a:cubicBezTo>
                    <a:pt x="1378585" y="841790"/>
                    <a:pt x="1368527" y="873794"/>
                    <a:pt x="1368984" y="907627"/>
                  </a:cubicBezTo>
                  <a:cubicBezTo>
                    <a:pt x="1369212" y="924772"/>
                    <a:pt x="1376528" y="932544"/>
                    <a:pt x="1392072" y="935973"/>
                  </a:cubicBezTo>
                  <a:cubicBezTo>
                    <a:pt x="1411275" y="940316"/>
                    <a:pt x="1430934" y="940088"/>
                    <a:pt x="1450594" y="942145"/>
                  </a:cubicBezTo>
                  <a:cubicBezTo>
                    <a:pt x="1475054" y="944660"/>
                    <a:pt x="1513002" y="925000"/>
                    <a:pt x="1512545" y="890024"/>
                  </a:cubicBezTo>
                  <a:cubicBezTo>
                    <a:pt x="1517802" y="834475"/>
                    <a:pt x="1524660" y="790355"/>
                    <a:pt x="1530604" y="734805"/>
                  </a:cubicBezTo>
                  <a:cubicBezTo>
                    <a:pt x="1533576" y="707602"/>
                    <a:pt x="1537005" y="680170"/>
                    <a:pt x="1544777" y="653652"/>
                  </a:cubicBezTo>
                  <a:cubicBezTo>
                    <a:pt x="1546377" y="648166"/>
                    <a:pt x="1548206" y="641765"/>
                    <a:pt x="1555521" y="641079"/>
                  </a:cubicBezTo>
                  <a:cubicBezTo>
                    <a:pt x="1563294" y="640165"/>
                    <a:pt x="1573124" y="644737"/>
                    <a:pt x="1576324" y="651366"/>
                  </a:cubicBezTo>
                  <a:cubicBezTo>
                    <a:pt x="1590040" y="703258"/>
                    <a:pt x="1598041" y="747607"/>
                    <a:pt x="1604213" y="791269"/>
                  </a:cubicBezTo>
                  <a:cubicBezTo>
                    <a:pt x="1610157" y="834703"/>
                    <a:pt x="1607185" y="879280"/>
                    <a:pt x="1621587" y="921571"/>
                  </a:cubicBezTo>
                  <a:cubicBezTo>
                    <a:pt x="1624787" y="931172"/>
                    <a:pt x="1625702" y="942374"/>
                    <a:pt x="1637817" y="942831"/>
                  </a:cubicBezTo>
                  <a:cubicBezTo>
                    <a:pt x="1659077" y="943745"/>
                    <a:pt x="1680108" y="950603"/>
                    <a:pt x="1702054" y="944203"/>
                  </a:cubicBezTo>
                  <a:cubicBezTo>
                    <a:pt x="1737258" y="933916"/>
                    <a:pt x="1750289" y="919285"/>
                    <a:pt x="1747545" y="883166"/>
                  </a:cubicBezTo>
                  <a:cubicBezTo>
                    <a:pt x="1744574" y="847048"/>
                    <a:pt x="1738401" y="811157"/>
                    <a:pt x="1733829" y="775039"/>
                  </a:cubicBezTo>
                  <a:cubicBezTo>
                    <a:pt x="1727657" y="726347"/>
                    <a:pt x="1714856" y="678798"/>
                    <a:pt x="1711884" y="629420"/>
                  </a:cubicBezTo>
                  <a:cubicBezTo>
                    <a:pt x="1708455" y="574328"/>
                    <a:pt x="1699997" y="520378"/>
                    <a:pt x="1684909" y="467114"/>
                  </a:cubicBezTo>
                  <a:cubicBezTo>
                    <a:pt x="1671193" y="418880"/>
                    <a:pt x="1642847" y="383218"/>
                    <a:pt x="1601699" y="357158"/>
                  </a:cubicBezTo>
                  <a:cubicBezTo>
                    <a:pt x="1576095" y="340927"/>
                    <a:pt x="1550721" y="323782"/>
                    <a:pt x="1522374" y="312124"/>
                  </a:cubicBezTo>
                  <a:cubicBezTo>
                    <a:pt x="1508887" y="306409"/>
                    <a:pt x="1499972" y="297036"/>
                    <a:pt x="1494257" y="283777"/>
                  </a:cubicBezTo>
                  <a:cubicBezTo>
                    <a:pt x="1482827" y="257717"/>
                    <a:pt x="1469339" y="233028"/>
                    <a:pt x="1463853" y="204453"/>
                  </a:cubicBezTo>
                  <a:cubicBezTo>
                    <a:pt x="1458138" y="174964"/>
                    <a:pt x="1427963" y="150275"/>
                    <a:pt x="1398016" y="147074"/>
                  </a:cubicBezTo>
                  <a:cubicBezTo>
                    <a:pt x="1387043" y="145931"/>
                    <a:pt x="1373784" y="146846"/>
                    <a:pt x="1366698" y="139759"/>
                  </a:cubicBezTo>
                  <a:cubicBezTo>
                    <a:pt x="1277087" y="51291"/>
                    <a:pt x="1090092" y="-4716"/>
                    <a:pt x="981735" y="313"/>
                  </a:cubicBezTo>
                  <a:cubicBezTo>
                    <a:pt x="894410" y="4428"/>
                    <a:pt x="808457" y="18601"/>
                    <a:pt x="729132" y="57692"/>
                  </a:cubicBezTo>
                  <a:cubicBezTo>
                    <a:pt x="670611" y="86495"/>
                    <a:pt x="608889" y="138388"/>
                    <a:pt x="569341" y="191423"/>
                  </a:cubicBezTo>
                  <a:cubicBezTo>
                    <a:pt x="500761" y="283777"/>
                    <a:pt x="482930" y="390076"/>
                    <a:pt x="479044" y="503233"/>
                  </a:cubicBezTo>
                  <a:cubicBezTo>
                    <a:pt x="476987" y="560840"/>
                    <a:pt x="444068" y="598788"/>
                    <a:pt x="401091" y="630563"/>
                  </a:cubicBezTo>
                  <a:cubicBezTo>
                    <a:pt x="375488" y="649537"/>
                    <a:pt x="173406" y="740063"/>
                    <a:pt x="102083" y="775267"/>
                  </a:cubicBezTo>
                  <a:cubicBezTo>
                    <a:pt x="88138" y="782125"/>
                    <a:pt x="74193" y="789440"/>
                    <a:pt x="59792" y="795613"/>
                  </a:cubicBezTo>
                  <a:cubicBezTo>
                    <a:pt x="18415" y="813215"/>
                    <a:pt x="-3073" y="848876"/>
                    <a:pt x="356" y="894368"/>
                  </a:cubicBezTo>
                  <a:cubicBezTo>
                    <a:pt x="3099" y="931858"/>
                    <a:pt x="18186" y="969120"/>
                    <a:pt x="53391" y="984893"/>
                  </a:cubicBezTo>
                  <a:cubicBezTo>
                    <a:pt x="88367" y="1000667"/>
                    <a:pt x="126086" y="1003181"/>
                    <a:pt x="164490" y="986722"/>
                  </a:cubicBezTo>
                  <a:cubicBezTo>
                    <a:pt x="207696" y="968206"/>
                    <a:pt x="253187" y="954032"/>
                    <a:pt x="294792" y="932544"/>
                  </a:cubicBezTo>
                  <a:cubicBezTo>
                    <a:pt x="365887" y="895739"/>
                    <a:pt x="440868" y="866936"/>
                    <a:pt x="514934" y="835618"/>
                  </a:cubicBezTo>
                  <a:close/>
                  <a:moveTo>
                    <a:pt x="1379728" y="174278"/>
                  </a:moveTo>
                  <a:cubicBezTo>
                    <a:pt x="1407617" y="164448"/>
                    <a:pt x="1435735" y="176792"/>
                    <a:pt x="1442136" y="205139"/>
                  </a:cubicBezTo>
                  <a:cubicBezTo>
                    <a:pt x="1449680" y="239200"/>
                    <a:pt x="1464539" y="269833"/>
                    <a:pt x="1478483" y="301151"/>
                  </a:cubicBezTo>
                  <a:cubicBezTo>
                    <a:pt x="1485113" y="316238"/>
                    <a:pt x="1494485" y="324925"/>
                    <a:pt x="1508887" y="330640"/>
                  </a:cubicBezTo>
                  <a:cubicBezTo>
                    <a:pt x="1540205" y="342985"/>
                    <a:pt x="1567866" y="361501"/>
                    <a:pt x="1595755" y="380018"/>
                  </a:cubicBezTo>
                  <a:cubicBezTo>
                    <a:pt x="1645818" y="413393"/>
                    <a:pt x="1665707" y="462542"/>
                    <a:pt x="1676451" y="518092"/>
                  </a:cubicBezTo>
                  <a:cubicBezTo>
                    <a:pt x="1686281" y="568384"/>
                    <a:pt x="1689252" y="619362"/>
                    <a:pt x="1696568" y="669883"/>
                  </a:cubicBezTo>
                  <a:cubicBezTo>
                    <a:pt x="1703883" y="720403"/>
                    <a:pt x="1712112" y="770695"/>
                    <a:pt x="1719656" y="821216"/>
                  </a:cubicBezTo>
                  <a:cubicBezTo>
                    <a:pt x="1722171" y="837675"/>
                    <a:pt x="1723085" y="854363"/>
                    <a:pt x="1725371" y="870822"/>
                  </a:cubicBezTo>
                  <a:cubicBezTo>
                    <a:pt x="1730400" y="908312"/>
                    <a:pt x="1716913" y="923629"/>
                    <a:pt x="1678508" y="923400"/>
                  </a:cubicBezTo>
                  <a:cubicBezTo>
                    <a:pt x="1648333" y="923400"/>
                    <a:pt x="1641704" y="919742"/>
                    <a:pt x="1636674" y="890024"/>
                  </a:cubicBezTo>
                  <a:cubicBezTo>
                    <a:pt x="1630959" y="855277"/>
                    <a:pt x="1626387" y="819844"/>
                    <a:pt x="1622501" y="784868"/>
                  </a:cubicBezTo>
                  <a:cubicBezTo>
                    <a:pt x="1617015" y="735948"/>
                    <a:pt x="1615643" y="692285"/>
                    <a:pt x="1594612" y="647023"/>
                  </a:cubicBezTo>
                  <a:cubicBezTo>
                    <a:pt x="1588211" y="633078"/>
                    <a:pt x="1577924" y="615019"/>
                    <a:pt x="1559179" y="616390"/>
                  </a:cubicBezTo>
                  <a:cubicBezTo>
                    <a:pt x="1541577" y="617533"/>
                    <a:pt x="1529004" y="627592"/>
                    <a:pt x="1523517" y="646337"/>
                  </a:cubicBezTo>
                  <a:cubicBezTo>
                    <a:pt x="1511859" y="686113"/>
                    <a:pt x="1509573" y="727490"/>
                    <a:pt x="1505229" y="768409"/>
                  </a:cubicBezTo>
                  <a:cubicBezTo>
                    <a:pt x="1502029" y="797670"/>
                    <a:pt x="1500429" y="827159"/>
                    <a:pt x="1497914" y="856649"/>
                  </a:cubicBezTo>
                  <a:cubicBezTo>
                    <a:pt x="1496771" y="869450"/>
                    <a:pt x="1494257" y="882023"/>
                    <a:pt x="1489456" y="893911"/>
                  </a:cubicBezTo>
                  <a:cubicBezTo>
                    <a:pt x="1481455" y="914027"/>
                    <a:pt x="1473225" y="919971"/>
                    <a:pt x="1451966" y="919742"/>
                  </a:cubicBezTo>
                  <a:cubicBezTo>
                    <a:pt x="1440307" y="919514"/>
                    <a:pt x="1428191" y="919285"/>
                    <a:pt x="1416761" y="917456"/>
                  </a:cubicBezTo>
                  <a:cubicBezTo>
                    <a:pt x="1393444" y="913799"/>
                    <a:pt x="1390244" y="909684"/>
                    <a:pt x="1392758" y="886367"/>
                  </a:cubicBezTo>
                  <a:cubicBezTo>
                    <a:pt x="1397559" y="838361"/>
                    <a:pt x="1408074" y="791269"/>
                    <a:pt x="1415618" y="743949"/>
                  </a:cubicBezTo>
                  <a:cubicBezTo>
                    <a:pt x="1421562" y="705773"/>
                    <a:pt x="1433906" y="669425"/>
                    <a:pt x="1444650" y="632849"/>
                  </a:cubicBezTo>
                  <a:cubicBezTo>
                    <a:pt x="1475283" y="529979"/>
                    <a:pt x="1475283" y="427795"/>
                    <a:pt x="1445108" y="325154"/>
                  </a:cubicBezTo>
                  <a:cubicBezTo>
                    <a:pt x="1439850" y="307094"/>
                    <a:pt x="1430706" y="290864"/>
                    <a:pt x="1422705" y="273947"/>
                  </a:cubicBezTo>
                  <a:cubicBezTo>
                    <a:pt x="1415390" y="258403"/>
                    <a:pt x="1406017" y="254516"/>
                    <a:pt x="1389101" y="258174"/>
                  </a:cubicBezTo>
                  <a:cubicBezTo>
                    <a:pt x="1382471" y="259546"/>
                    <a:pt x="1375842" y="261832"/>
                    <a:pt x="1369441" y="264118"/>
                  </a:cubicBezTo>
                  <a:cubicBezTo>
                    <a:pt x="1339037" y="273947"/>
                    <a:pt x="1305433" y="249259"/>
                    <a:pt x="1304976" y="217255"/>
                  </a:cubicBezTo>
                  <a:cubicBezTo>
                    <a:pt x="1304747" y="204682"/>
                    <a:pt x="1313205" y="199881"/>
                    <a:pt x="1322349" y="196223"/>
                  </a:cubicBezTo>
                  <a:cubicBezTo>
                    <a:pt x="1341095" y="188680"/>
                    <a:pt x="1360297" y="181136"/>
                    <a:pt x="1379728" y="174278"/>
                  </a:cubicBezTo>
                  <a:close/>
                  <a:moveTo>
                    <a:pt x="511505" y="415451"/>
                  </a:moveTo>
                  <a:cubicBezTo>
                    <a:pt x="524307" y="327897"/>
                    <a:pt x="550824" y="241258"/>
                    <a:pt x="609575" y="175192"/>
                  </a:cubicBezTo>
                  <a:cubicBezTo>
                    <a:pt x="843890" y="-66438"/>
                    <a:pt x="1197991" y="29803"/>
                    <a:pt x="1334008" y="140216"/>
                  </a:cubicBezTo>
                  <a:cubicBezTo>
                    <a:pt x="1350010" y="155990"/>
                    <a:pt x="1360754" y="157819"/>
                    <a:pt x="1341095" y="166048"/>
                  </a:cubicBezTo>
                  <a:cubicBezTo>
                    <a:pt x="1328293" y="171306"/>
                    <a:pt x="1315263" y="175649"/>
                    <a:pt x="1302918" y="181593"/>
                  </a:cubicBezTo>
                  <a:cubicBezTo>
                    <a:pt x="1281430" y="191880"/>
                    <a:pt x="1276401" y="204910"/>
                    <a:pt x="1283487" y="227313"/>
                  </a:cubicBezTo>
                  <a:cubicBezTo>
                    <a:pt x="1290117" y="248573"/>
                    <a:pt x="1303833" y="265261"/>
                    <a:pt x="1318920" y="281034"/>
                  </a:cubicBezTo>
                  <a:cubicBezTo>
                    <a:pt x="1328750" y="291550"/>
                    <a:pt x="1342009" y="290864"/>
                    <a:pt x="1354582" y="289949"/>
                  </a:cubicBezTo>
                  <a:cubicBezTo>
                    <a:pt x="1362354" y="289264"/>
                    <a:pt x="1369670" y="285835"/>
                    <a:pt x="1377213" y="283777"/>
                  </a:cubicBezTo>
                  <a:cubicBezTo>
                    <a:pt x="1397330" y="278748"/>
                    <a:pt x="1400531" y="279891"/>
                    <a:pt x="1409903" y="298179"/>
                  </a:cubicBezTo>
                  <a:cubicBezTo>
                    <a:pt x="1425448" y="328126"/>
                    <a:pt x="1432763" y="360815"/>
                    <a:pt x="1438250" y="393734"/>
                  </a:cubicBezTo>
                  <a:cubicBezTo>
                    <a:pt x="1443507" y="424595"/>
                    <a:pt x="1448308" y="455684"/>
                    <a:pt x="1446479" y="487460"/>
                  </a:cubicBezTo>
                  <a:cubicBezTo>
                    <a:pt x="1446022" y="509177"/>
                    <a:pt x="1444422" y="530894"/>
                    <a:pt x="1441679" y="552382"/>
                  </a:cubicBezTo>
                  <a:cubicBezTo>
                    <a:pt x="1441679" y="552382"/>
                    <a:pt x="1441679" y="552382"/>
                    <a:pt x="1441679" y="552382"/>
                  </a:cubicBezTo>
                  <a:cubicBezTo>
                    <a:pt x="1441221" y="555583"/>
                    <a:pt x="1440764" y="558554"/>
                    <a:pt x="1440536" y="561755"/>
                  </a:cubicBezTo>
                  <a:cubicBezTo>
                    <a:pt x="1440536" y="562212"/>
                    <a:pt x="1440307" y="562669"/>
                    <a:pt x="1440307" y="563126"/>
                  </a:cubicBezTo>
                  <a:cubicBezTo>
                    <a:pt x="1439393" y="569299"/>
                    <a:pt x="1438478" y="575699"/>
                    <a:pt x="1437335" y="581872"/>
                  </a:cubicBezTo>
                  <a:cubicBezTo>
                    <a:pt x="1437335" y="582329"/>
                    <a:pt x="1437107" y="582786"/>
                    <a:pt x="1437107" y="583472"/>
                  </a:cubicBezTo>
                  <a:cubicBezTo>
                    <a:pt x="1436649" y="586444"/>
                    <a:pt x="1435964" y="589187"/>
                    <a:pt x="1435506" y="592159"/>
                  </a:cubicBezTo>
                  <a:cubicBezTo>
                    <a:pt x="1435506" y="592387"/>
                    <a:pt x="1435506" y="592616"/>
                    <a:pt x="1435278" y="592844"/>
                  </a:cubicBezTo>
                  <a:cubicBezTo>
                    <a:pt x="1434592" y="595816"/>
                    <a:pt x="1433906" y="599017"/>
                    <a:pt x="1433220" y="601988"/>
                  </a:cubicBezTo>
                  <a:cubicBezTo>
                    <a:pt x="1433220" y="602446"/>
                    <a:pt x="1432992" y="602903"/>
                    <a:pt x="1432992" y="603360"/>
                  </a:cubicBezTo>
                  <a:cubicBezTo>
                    <a:pt x="1432306" y="606103"/>
                    <a:pt x="1431849" y="608618"/>
                    <a:pt x="1431163" y="611361"/>
                  </a:cubicBezTo>
                  <a:cubicBezTo>
                    <a:pt x="1430934" y="611818"/>
                    <a:pt x="1430934" y="612275"/>
                    <a:pt x="1430706" y="612961"/>
                  </a:cubicBezTo>
                  <a:cubicBezTo>
                    <a:pt x="1430020" y="615933"/>
                    <a:pt x="1429106" y="618905"/>
                    <a:pt x="1428420" y="621877"/>
                  </a:cubicBezTo>
                  <a:cubicBezTo>
                    <a:pt x="1428420" y="622105"/>
                    <a:pt x="1428191" y="622334"/>
                    <a:pt x="1428191" y="622791"/>
                  </a:cubicBezTo>
                  <a:cubicBezTo>
                    <a:pt x="1427505" y="625534"/>
                    <a:pt x="1426820" y="628049"/>
                    <a:pt x="1425905" y="630792"/>
                  </a:cubicBezTo>
                  <a:cubicBezTo>
                    <a:pt x="1425677" y="631478"/>
                    <a:pt x="1425448" y="632164"/>
                    <a:pt x="1425219" y="632849"/>
                  </a:cubicBezTo>
                  <a:cubicBezTo>
                    <a:pt x="1423391" y="638564"/>
                    <a:pt x="1421562" y="644508"/>
                    <a:pt x="1419733" y="650223"/>
                  </a:cubicBezTo>
                  <a:cubicBezTo>
                    <a:pt x="1419504" y="650909"/>
                    <a:pt x="1419276" y="651595"/>
                    <a:pt x="1419047" y="652280"/>
                  </a:cubicBezTo>
                  <a:cubicBezTo>
                    <a:pt x="1418133" y="654795"/>
                    <a:pt x="1417218" y="657081"/>
                    <a:pt x="1416304" y="659596"/>
                  </a:cubicBezTo>
                  <a:cubicBezTo>
                    <a:pt x="1416075" y="660053"/>
                    <a:pt x="1416075" y="660510"/>
                    <a:pt x="1415847" y="660967"/>
                  </a:cubicBezTo>
                  <a:cubicBezTo>
                    <a:pt x="1414704" y="663710"/>
                    <a:pt x="1413789" y="666454"/>
                    <a:pt x="1412646" y="669425"/>
                  </a:cubicBezTo>
                  <a:cubicBezTo>
                    <a:pt x="1412418" y="670111"/>
                    <a:pt x="1412189" y="670797"/>
                    <a:pt x="1411961" y="671254"/>
                  </a:cubicBezTo>
                  <a:cubicBezTo>
                    <a:pt x="1411046" y="673540"/>
                    <a:pt x="1410132" y="675826"/>
                    <a:pt x="1409217" y="678112"/>
                  </a:cubicBezTo>
                  <a:cubicBezTo>
                    <a:pt x="1408989" y="678798"/>
                    <a:pt x="1408760" y="679484"/>
                    <a:pt x="1408303" y="680170"/>
                  </a:cubicBezTo>
                  <a:cubicBezTo>
                    <a:pt x="1407160" y="682913"/>
                    <a:pt x="1405788" y="685656"/>
                    <a:pt x="1404645" y="688399"/>
                  </a:cubicBezTo>
                  <a:cubicBezTo>
                    <a:pt x="1404417" y="688856"/>
                    <a:pt x="1404188" y="689314"/>
                    <a:pt x="1403960" y="689771"/>
                  </a:cubicBezTo>
                  <a:cubicBezTo>
                    <a:pt x="1402817" y="692057"/>
                    <a:pt x="1401674" y="694343"/>
                    <a:pt x="1400759" y="696629"/>
                  </a:cubicBezTo>
                  <a:cubicBezTo>
                    <a:pt x="1400302" y="697315"/>
                    <a:pt x="1400073" y="698000"/>
                    <a:pt x="1399616" y="698915"/>
                  </a:cubicBezTo>
                  <a:cubicBezTo>
                    <a:pt x="1398245" y="701658"/>
                    <a:pt x="1396873" y="704173"/>
                    <a:pt x="1395501" y="706916"/>
                  </a:cubicBezTo>
                  <a:cubicBezTo>
                    <a:pt x="1395501" y="706916"/>
                    <a:pt x="1395501" y="706916"/>
                    <a:pt x="1395501" y="706916"/>
                  </a:cubicBezTo>
                  <a:cubicBezTo>
                    <a:pt x="1380642" y="736634"/>
                    <a:pt x="1361440" y="763380"/>
                    <a:pt x="1339037" y="787154"/>
                  </a:cubicBezTo>
                  <a:cubicBezTo>
                    <a:pt x="1334465" y="791955"/>
                    <a:pt x="1329893" y="796527"/>
                    <a:pt x="1325321" y="801099"/>
                  </a:cubicBezTo>
                  <a:cubicBezTo>
                    <a:pt x="1320521" y="805671"/>
                    <a:pt x="1315720" y="810014"/>
                    <a:pt x="1310919" y="814358"/>
                  </a:cubicBezTo>
                  <a:cubicBezTo>
                    <a:pt x="1301090" y="823045"/>
                    <a:pt x="1290803" y="831046"/>
                    <a:pt x="1280058" y="838818"/>
                  </a:cubicBezTo>
                  <a:cubicBezTo>
                    <a:pt x="1269314" y="846590"/>
                    <a:pt x="1258341" y="853677"/>
                    <a:pt x="1247140" y="860535"/>
                  </a:cubicBezTo>
                  <a:cubicBezTo>
                    <a:pt x="1199134" y="889339"/>
                    <a:pt x="1146099" y="909913"/>
                    <a:pt x="1093749" y="922714"/>
                  </a:cubicBezTo>
                  <a:cubicBezTo>
                    <a:pt x="1087577" y="924314"/>
                    <a:pt x="1081405" y="925686"/>
                    <a:pt x="1075233" y="926829"/>
                  </a:cubicBezTo>
                  <a:cubicBezTo>
                    <a:pt x="1004824" y="941688"/>
                    <a:pt x="937158" y="942602"/>
                    <a:pt x="886409" y="930487"/>
                  </a:cubicBezTo>
                  <a:cubicBezTo>
                    <a:pt x="883437" y="930029"/>
                    <a:pt x="879551" y="929115"/>
                    <a:pt x="875208" y="927972"/>
                  </a:cubicBezTo>
                  <a:cubicBezTo>
                    <a:pt x="872922" y="927515"/>
                    <a:pt x="870636" y="926829"/>
                    <a:pt x="867893" y="926143"/>
                  </a:cubicBezTo>
                  <a:cubicBezTo>
                    <a:pt x="866521" y="925915"/>
                    <a:pt x="865378" y="925457"/>
                    <a:pt x="864006" y="925000"/>
                  </a:cubicBezTo>
                  <a:cubicBezTo>
                    <a:pt x="861263" y="924314"/>
                    <a:pt x="858291" y="923400"/>
                    <a:pt x="855320" y="922486"/>
                  </a:cubicBezTo>
                  <a:cubicBezTo>
                    <a:pt x="852348" y="921571"/>
                    <a:pt x="849147" y="920657"/>
                    <a:pt x="845718" y="919514"/>
                  </a:cubicBezTo>
                  <a:cubicBezTo>
                    <a:pt x="838632" y="917228"/>
                    <a:pt x="830859" y="914713"/>
                    <a:pt x="822630" y="911741"/>
                  </a:cubicBezTo>
                  <a:cubicBezTo>
                    <a:pt x="819201" y="910598"/>
                    <a:pt x="816000" y="909227"/>
                    <a:pt x="812343" y="908084"/>
                  </a:cubicBezTo>
                  <a:cubicBezTo>
                    <a:pt x="808228" y="906484"/>
                    <a:pt x="804113" y="904883"/>
                    <a:pt x="799998" y="903283"/>
                  </a:cubicBezTo>
                  <a:cubicBezTo>
                    <a:pt x="795884" y="901683"/>
                    <a:pt x="791540" y="899854"/>
                    <a:pt x="787197" y="898025"/>
                  </a:cubicBezTo>
                  <a:cubicBezTo>
                    <a:pt x="780567" y="895282"/>
                    <a:pt x="773938" y="892310"/>
                    <a:pt x="767080" y="889110"/>
                  </a:cubicBezTo>
                  <a:cubicBezTo>
                    <a:pt x="764108" y="887738"/>
                    <a:pt x="760908" y="886138"/>
                    <a:pt x="757936" y="884767"/>
                  </a:cubicBezTo>
                  <a:cubicBezTo>
                    <a:pt x="754050" y="882938"/>
                    <a:pt x="750164" y="880880"/>
                    <a:pt x="746277" y="879052"/>
                  </a:cubicBezTo>
                  <a:cubicBezTo>
                    <a:pt x="743991" y="877909"/>
                    <a:pt x="741477" y="876537"/>
                    <a:pt x="739191" y="875394"/>
                  </a:cubicBezTo>
                  <a:cubicBezTo>
                    <a:pt x="734390" y="872879"/>
                    <a:pt x="729590" y="870365"/>
                    <a:pt x="724789" y="867622"/>
                  </a:cubicBezTo>
                  <a:cubicBezTo>
                    <a:pt x="717702" y="863507"/>
                    <a:pt x="710387" y="859392"/>
                    <a:pt x="703072" y="854820"/>
                  </a:cubicBezTo>
                  <a:cubicBezTo>
                    <a:pt x="698271" y="851848"/>
                    <a:pt x="693471" y="848648"/>
                    <a:pt x="688670" y="845447"/>
                  </a:cubicBezTo>
                  <a:cubicBezTo>
                    <a:pt x="681355" y="840647"/>
                    <a:pt x="674268" y="835618"/>
                    <a:pt x="667182" y="830360"/>
                  </a:cubicBezTo>
                  <a:cubicBezTo>
                    <a:pt x="662381" y="826931"/>
                    <a:pt x="657809" y="823273"/>
                    <a:pt x="653009" y="819387"/>
                  </a:cubicBezTo>
                  <a:cubicBezTo>
                    <a:pt x="650723" y="817558"/>
                    <a:pt x="648437" y="815501"/>
                    <a:pt x="645922" y="813672"/>
                  </a:cubicBezTo>
                  <a:cubicBezTo>
                    <a:pt x="641350" y="809786"/>
                    <a:pt x="636778" y="805900"/>
                    <a:pt x="632206" y="801785"/>
                  </a:cubicBezTo>
                  <a:cubicBezTo>
                    <a:pt x="627634" y="797670"/>
                    <a:pt x="623291" y="793555"/>
                    <a:pt x="618719" y="789212"/>
                  </a:cubicBezTo>
                  <a:cubicBezTo>
                    <a:pt x="614375" y="784868"/>
                    <a:pt x="610032" y="780525"/>
                    <a:pt x="605688" y="775953"/>
                  </a:cubicBezTo>
                  <a:cubicBezTo>
                    <a:pt x="601345" y="771381"/>
                    <a:pt x="597230" y="766809"/>
                    <a:pt x="593115" y="762008"/>
                  </a:cubicBezTo>
                  <a:cubicBezTo>
                    <a:pt x="589001" y="757208"/>
                    <a:pt x="585114" y="752179"/>
                    <a:pt x="581228" y="747149"/>
                  </a:cubicBezTo>
                  <a:cubicBezTo>
                    <a:pt x="571627" y="734576"/>
                    <a:pt x="562483" y="721089"/>
                    <a:pt x="554482" y="706916"/>
                  </a:cubicBezTo>
                  <a:cubicBezTo>
                    <a:pt x="549681" y="698458"/>
                    <a:pt x="545109" y="689542"/>
                    <a:pt x="540766" y="680398"/>
                  </a:cubicBezTo>
                  <a:cubicBezTo>
                    <a:pt x="536651" y="671254"/>
                    <a:pt x="532765" y="661882"/>
                    <a:pt x="529107" y="652052"/>
                  </a:cubicBezTo>
                  <a:cubicBezTo>
                    <a:pt x="526821" y="645651"/>
                    <a:pt x="524764" y="639022"/>
                    <a:pt x="522707" y="632164"/>
                  </a:cubicBezTo>
                  <a:cubicBezTo>
                    <a:pt x="521564" y="628277"/>
                    <a:pt x="520421" y="624391"/>
                    <a:pt x="519506" y="620276"/>
                  </a:cubicBezTo>
                  <a:cubicBezTo>
                    <a:pt x="519278" y="619362"/>
                    <a:pt x="519049" y="618676"/>
                    <a:pt x="518820" y="617762"/>
                  </a:cubicBezTo>
                  <a:cubicBezTo>
                    <a:pt x="517906" y="614333"/>
                    <a:pt x="517220" y="610904"/>
                    <a:pt x="516306" y="607475"/>
                  </a:cubicBezTo>
                  <a:cubicBezTo>
                    <a:pt x="515849" y="605875"/>
                    <a:pt x="515620" y="604274"/>
                    <a:pt x="515163" y="602674"/>
                  </a:cubicBezTo>
                  <a:cubicBezTo>
                    <a:pt x="514706" y="600388"/>
                    <a:pt x="514248" y="598331"/>
                    <a:pt x="513791" y="596045"/>
                  </a:cubicBezTo>
                  <a:cubicBezTo>
                    <a:pt x="513105" y="593073"/>
                    <a:pt x="512648" y="590101"/>
                    <a:pt x="512191" y="586901"/>
                  </a:cubicBezTo>
                  <a:cubicBezTo>
                    <a:pt x="511962" y="586215"/>
                    <a:pt x="511962" y="585301"/>
                    <a:pt x="511734" y="584615"/>
                  </a:cubicBezTo>
                  <a:cubicBezTo>
                    <a:pt x="510819" y="579814"/>
                    <a:pt x="510134" y="575242"/>
                    <a:pt x="509448" y="570442"/>
                  </a:cubicBezTo>
                  <a:cubicBezTo>
                    <a:pt x="509448" y="570442"/>
                    <a:pt x="509448" y="570442"/>
                    <a:pt x="509448" y="570442"/>
                  </a:cubicBezTo>
                  <a:cubicBezTo>
                    <a:pt x="502133" y="518778"/>
                    <a:pt x="503961" y="467343"/>
                    <a:pt x="511505" y="415451"/>
                  </a:cubicBezTo>
                  <a:close/>
                  <a:moveTo>
                    <a:pt x="133858" y="972549"/>
                  </a:moveTo>
                  <a:cubicBezTo>
                    <a:pt x="126771" y="974149"/>
                    <a:pt x="119685" y="975064"/>
                    <a:pt x="112598" y="975292"/>
                  </a:cubicBezTo>
                  <a:cubicBezTo>
                    <a:pt x="110769" y="975292"/>
                    <a:pt x="109169" y="975292"/>
                    <a:pt x="107340" y="975292"/>
                  </a:cubicBezTo>
                  <a:cubicBezTo>
                    <a:pt x="103911" y="975064"/>
                    <a:pt x="100482" y="974835"/>
                    <a:pt x="97282" y="974378"/>
                  </a:cubicBezTo>
                  <a:cubicBezTo>
                    <a:pt x="92253" y="973692"/>
                    <a:pt x="87452" y="972549"/>
                    <a:pt x="82652" y="970949"/>
                  </a:cubicBezTo>
                  <a:cubicBezTo>
                    <a:pt x="79451" y="970034"/>
                    <a:pt x="76479" y="968663"/>
                    <a:pt x="73508" y="967520"/>
                  </a:cubicBezTo>
                  <a:cubicBezTo>
                    <a:pt x="67564" y="964777"/>
                    <a:pt x="61849" y="961576"/>
                    <a:pt x="56820" y="957690"/>
                  </a:cubicBezTo>
                  <a:cubicBezTo>
                    <a:pt x="36017" y="942145"/>
                    <a:pt x="22073" y="917685"/>
                    <a:pt x="20244" y="888424"/>
                  </a:cubicBezTo>
                  <a:cubicBezTo>
                    <a:pt x="20244" y="886824"/>
                    <a:pt x="20015" y="885224"/>
                    <a:pt x="20015" y="883852"/>
                  </a:cubicBezTo>
                  <a:cubicBezTo>
                    <a:pt x="20015" y="883166"/>
                    <a:pt x="20015" y="882252"/>
                    <a:pt x="20015" y="881566"/>
                  </a:cubicBezTo>
                  <a:cubicBezTo>
                    <a:pt x="20015" y="880880"/>
                    <a:pt x="20015" y="880195"/>
                    <a:pt x="20015" y="879509"/>
                  </a:cubicBezTo>
                  <a:cubicBezTo>
                    <a:pt x="20015" y="878366"/>
                    <a:pt x="20015" y="877451"/>
                    <a:pt x="20244" y="876537"/>
                  </a:cubicBezTo>
                  <a:cubicBezTo>
                    <a:pt x="20244" y="876308"/>
                    <a:pt x="20244" y="875851"/>
                    <a:pt x="20244" y="875623"/>
                  </a:cubicBezTo>
                  <a:cubicBezTo>
                    <a:pt x="21615" y="853220"/>
                    <a:pt x="31217" y="834703"/>
                    <a:pt x="55220" y="823502"/>
                  </a:cubicBezTo>
                  <a:cubicBezTo>
                    <a:pt x="102311" y="801556"/>
                    <a:pt x="330683" y="690685"/>
                    <a:pt x="346913" y="683827"/>
                  </a:cubicBezTo>
                  <a:cubicBezTo>
                    <a:pt x="391490" y="665082"/>
                    <a:pt x="435610" y="645651"/>
                    <a:pt x="461899" y="601303"/>
                  </a:cubicBezTo>
                  <a:cubicBezTo>
                    <a:pt x="466242" y="593987"/>
                    <a:pt x="471957" y="586901"/>
                    <a:pt x="484302" y="579814"/>
                  </a:cubicBezTo>
                  <a:cubicBezTo>
                    <a:pt x="493674" y="629192"/>
                    <a:pt x="512877" y="673540"/>
                    <a:pt x="535508" y="716060"/>
                  </a:cubicBezTo>
                  <a:cubicBezTo>
                    <a:pt x="547624" y="738691"/>
                    <a:pt x="560654" y="760865"/>
                    <a:pt x="573684" y="783268"/>
                  </a:cubicBezTo>
                  <a:cubicBezTo>
                    <a:pt x="575513" y="786469"/>
                    <a:pt x="577342" y="789440"/>
                    <a:pt x="579171" y="792641"/>
                  </a:cubicBezTo>
                  <a:lnTo>
                    <a:pt x="579171" y="792641"/>
                  </a:lnTo>
                  <a:cubicBezTo>
                    <a:pt x="578485" y="793098"/>
                    <a:pt x="577799" y="793555"/>
                    <a:pt x="577113" y="794012"/>
                  </a:cubicBezTo>
                  <a:cubicBezTo>
                    <a:pt x="576885" y="794241"/>
                    <a:pt x="576428" y="794470"/>
                    <a:pt x="576199" y="794698"/>
                  </a:cubicBezTo>
                  <a:cubicBezTo>
                    <a:pt x="575285" y="795384"/>
                    <a:pt x="574370" y="796070"/>
                    <a:pt x="573456" y="796527"/>
                  </a:cubicBezTo>
                  <a:cubicBezTo>
                    <a:pt x="573227" y="796756"/>
                    <a:pt x="572770" y="796756"/>
                    <a:pt x="572541" y="796984"/>
                  </a:cubicBezTo>
                  <a:cubicBezTo>
                    <a:pt x="572313" y="797213"/>
                    <a:pt x="571856" y="797213"/>
                    <a:pt x="571627" y="797213"/>
                  </a:cubicBezTo>
                  <a:cubicBezTo>
                    <a:pt x="559511" y="799956"/>
                    <a:pt x="547395" y="803156"/>
                    <a:pt x="535508" y="806814"/>
                  </a:cubicBezTo>
                  <a:cubicBezTo>
                    <a:pt x="511734" y="813901"/>
                    <a:pt x="488645" y="822359"/>
                    <a:pt x="465785" y="831503"/>
                  </a:cubicBezTo>
                  <a:cubicBezTo>
                    <a:pt x="457098" y="834932"/>
                    <a:pt x="448640" y="838589"/>
                    <a:pt x="440182" y="842247"/>
                  </a:cubicBezTo>
                  <a:cubicBezTo>
                    <a:pt x="434467" y="844762"/>
                    <a:pt x="428981" y="847276"/>
                    <a:pt x="423266" y="849791"/>
                  </a:cubicBezTo>
                  <a:cubicBezTo>
                    <a:pt x="417551" y="852305"/>
                    <a:pt x="412064" y="854820"/>
                    <a:pt x="406349" y="857335"/>
                  </a:cubicBezTo>
                  <a:cubicBezTo>
                    <a:pt x="400634" y="859849"/>
                    <a:pt x="395148" y="862592"/>
                    <a:pt x="389433" y="865107"/>
                  </a:cubicBezTo>
                  <a:cubicBezTo>
                    <a:pt x="375488" y="871508"/>
                    <a:pt x="361544" y="878137"/>
                    <a:pt x="347370" y="884767"/>
                  </a:cubicBezTo>
                  <a:cubicBezTo>
                    <a:pt x="338912" y="888653"/>
                    <a:pt x="330683" y="892539"/>
                    <a:pt x="322224" y="896425"/>
                  </a:cubicBezTo>
                  <a:cubicBezTo>
                    <a:pt x="313766" y="900311"/>
                    <a:pt x="305308" y="904198"/>
                    <a:pt x="296850" y="907855"/>
                  </a:cubicBezTo>
                  <a:cubicBezTo>
                    <a:pt x="276733" y="916771"/>
                    <a:pt x="256845" y="926372"/>
                    <a:pt x="236957" y="935516"/>
                  </a:cubicBezTo>
                  <a:cubicBezTo>
                    <a:pt x="203810" y="949918"/>
                    <a:pt x="169977" y="964091"/>
                    <a:pt x="133858" y="972549"/>
                  </a:cubicBezTo>
                  <a:close/>
                </a:path>
              </a:pathLst>
            </a:custGeom>
            <a:solidFill>
              <a:srgbClr val="000000"/>
            </a:solidFill>
            <a:ln w="2286" cap="flat">
              <a:noFill/>
              <a:prstDash val="solid"/>
              <a:miter/>
            </a:ln>
          </p:spPr>
          <p:txBody>
            <a:bodyPr rtlCol="0" anchor="ctr"/>
            <a:lstStyle/>
            <a:p>
              <a:endParaRPr lang="en-US"/>
            </a:p>
          </p:txBody>
        </p:sp>
        <p:sp>
          <p:nvSpPr>
            <p:cNvPr id="77" name="Freeform 853">
              <a:extLst>
                <a:ext uri="{FF2B5EF4-FFF2-40B4-BE49-F238E27FC236}">
                  <a16:creationId xmlns:a16="http://schemas.microsoft.com/office/drawing/2014/main" id="{F6FB387C-6EDC-8E13-FCE7-CBA2F6DF5284}"/>
                </a:ext>
              </a:extLst>
            </p:cNvPr>
            <p:cNvSpPr/>
            <p:nvPr/>
          </p:nvSpPr>
          <p:spPr>
            <a:xfrm>
              <a:off x="7693198" y="5500809"/>
              <a:ext cx="78130" cy="204817"/>
            </a:xfrm>
            <a:custGeom>
              <a:avLst/>
              <a:gdLst>
                <a:gd name="connsiteX0" fmla="*/ 5058 w 78130"/>
                <a:gd name="connsiteY0" fmla="*/ 20338 h 204817"/>
                <a:gd name="connsiteX1" fmla="*/ 26547 w 78130"/>
                <a:gd name="connsiteY1" fmla="*/ 39769 h 204817"/>
                <a:gd name="connsiteX2" fmla="*/ 56722 w 78130"/>
                <a:gd name="connsiteY2" fmla="*/ 170528 h 204817"/>
                <a:gd name="connsiteX3" fmla="*/ 53522 w 78130"/>
                <a:gd name="connsiteY3" fmla="*/ 204818 h 204817"/>
                <a:gd name="connsiteX4" fmla="*/ 68838 w 78130"/>
                <a:gd name="connsiteY4" fmla="*/ 188359 h 204817"/>
                <a:gd name="connsiteX5" fmla="*/ 34776 w 78130"/>
                <a:gd name="connsiteY5" fmla="*/ 12108 h 204817"/>
                <a:gd name="connsiteX6" fmla="*/ 15345 w 78130"/>
                <a:gd name="connsiteY6" fmla="*/ 221 h 204817"/>
                <a:gd name="connsiteX7" fmla="*/ 944 w 78130"/>
                <a:gd name="connsiteY7" fmla="*/ 7536 h 204817"/>
                <a:gd name="connsiteX8" fmla="*/ 5058 w 78130"/>
                <a:gd name="connsiteY8" fmla="*/ 20338 h 2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130" h="204817">
                  <a:moveTo>
                    <a:pt x="5058" y="20338"/>
                  </a:moveTo>
                  <a:cubicBezTo>
                    <a:pt x="13288" y="25824"/>
                    <a:pt x="20375" y="31768"/>
                    <a:pt x="26547" y="39769"/>
                  </a:cubicBezTo>
                  <a:cubicBezTo>
                    <a:pt x="56493" y="78859"/>
                    <a:pt x="61980" y="123208"/>
                    <a:pt x="56722" y="170528"/>
                  </a:cubicBezTo>
                  <a:cubicBezTo>
                    <a:pt x="55350" y="181501"/>
                    <a:pt x="48950" y="192474"/>
                    <a:pt x="53522" y="204818"/>
                  </a:cubicBezTo>
                  <a:cubicBezTo>
                    <a:pt x="66552" y="194302"/>
                    <a:pt x="67009" y="194302"/>
                    <a:pt x="68838" y="188359"/>
                  </a:cubicBezTo>
                  <a:cubicBezTo>
                    <a:pt x="88726" y="123436"/>
                    <a:pt x="76382" y="64915"/>
                    <a:pt x="34776" y="12108"/>
                  </a:cubicBezTo>
                  <a:cubicBezTo>
                    <a:pt x="29747" y="5707"/>
                    <a:pt x="23575" y="1135"/>
                    <a:pt x="15345" y="221"/>
                  </a:cubicBezTo>
                  <a:cubicBezTo>
                    <a:pt x="9173" y="-694"/>
                    <a:pt x="3458" y="1135"/>
                    <a:pt x="944" y="7536"/>
                  </a:cubicBezTo>
                  <a:cubicBezTo>
                    <a:pt x="-1342" y="12565"/>
                    <a:pt x="715" y="17594"/>
                    <a:pt x="5058" y="20338"/>
                  </a:cubicBezTo>
                  <a:close/>
                </a:path>
              </a:pathLst>
            </a:custGeom>
            <a:solidFill>
              <a:srgbClr val="000000"/>
            </a:solidFill>
            <a:ln w="2286" cap="flat">
              <a:noFill/>
              <a:prstDash val="solid"/>
              <a:miter/>
            </a:ln>
          </p:spPr>
          <p:txBody>
            <a:bodyPr rtlCol="0" anchor="ctr"/>
            <a:lstStyle/>
            <a:p>
              <a:endParaRPr lang="en-US"/>
            </a:p>
          </p:txBody>
        </p:sp>
        <p:sp>
          <p:nvSpPr>
            <p:cNvPr id="78" name="Freeform 854">
              <a:extLst>
                <a:ext uri="{FF2B5EF4-FFF2-40B4-BE49-F238E27FC236}">
                  <a16:creationId xmlns:a16="http://schemas.microsoft.com/office/drawing/2014/main" id="{C0FCD8AB-C271-44D5-5A17-CD011956B352}"/>
                </a:ext>
              </a:extLst>
            </p:cNvPr>
            <p:cNvSpPr/>
            <p:nvPr/>
          </p:nvSpPr>
          <p:spPr>
            <a:xfrm>
              <a:off x="5870562" y="5937546"/>
              <a:ext cx="96335" cy="158301"/>
            </a:xfrm>
            <a:custGeom>
              <a:avLst/>
              <a:gdLst>
                <a:gd name="connsiteX0" fmla="*/ 4838 w 96335"/>
                <a:gd name="connsiteY0" fmla="*/ 87207 h 158301"/>
                <a:gd name="connsiteX1" fmla="*/ 19697 w 96335"/>
                <a:gd name="connsiteY1" fmla="*/ 158301 h 158301"/>
                <a:gd name="connsiteX2" fmla="*/ 21298 w 96335"/>
                <a:gd name="connsiteY2" fmla="*/ 146643 h 158301"/>
                <a:gd name="connsiteX3" fmla="*/ 77305 w 96335"/>
                <a:gd name="connsiteY3" fmla="*/ 28685 h 158301"/>
                <a:gd name="connsiteX4" fmla="*/ 90792 w 96335"/>
                <a:gd name="connsiteY4" fmla="*/ 17484 h 158301"/>
                <a:gd name="connsiteX5" fmla="*/ 93535 w 96335"/>
                <a:gd name="connsiteY5" fmla="*/ 2396 h 158301"/>
                <a:gd name="connsiteX6" fmla="*/ 80276 w 96335"/>
                <a:gd name="connsiteY6" fmla="*/ 3082 h 158301"/>
                <a:gd name="connsiteX7" fmla="*/ 4838 w 96335"/>
                <a:gd name="connsiteY7" fmla="*/ 87207 h 15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335" h="158301">
                  <a:moveTo>
                    <a:pt x="4838" y="87207"/>
                  </a:moveTo>
                  <a:cubicBezTo>
                    <a:pt x="-5220" y="111210"/>
                    <a:pt x="724" y="141156"/>
                    <a:pt x="19697" y="158301"/>
                  </a:cubicBezTo>
                  <a:cubicBezTo>
                    <a:pt x="20612" y="152358"/>
                    <a:pt x="21755" y="149386"/>
                    <a:pt x="21298" y="146643"/>
                  </a:cubicBezTo>
                  <a:cubicBezTo>
                    <a:pt x="12839" y="94293"/>
                    <a:pt x="37985" y="58175"/>
                    <a:pt x="77305" y="28685"/>
                  </a:cubicBezTo>
                  <a:cubicBezTo>
                    <a:pt x="82105" y="25256"/>
                    <a:pt x="86677" y="21599"/>
                    <a:pt x="90792" y="17484"/>
                  </a:cubicBezTo>
                  <a:cubicBezTo>
                    <a:pt x="95135" y="13369"/>
                    <a:pt x="99250" y="8340"/>
                    <a:pt x="93535" y="2396"/>
                  </a:cubicBezTo>
                  <a:cubicBezTo>
                    <a:pt x="89192" y="-2176"/>
                    <a:pt x="84391" y="796"/>
                    <a:pt x="80276" y="3082"/>
                  </a:cubicBezTo>
                  <a:cubicBezTo>
                    <a:pt x="46672" y="23427"/>
                    <a:pt x="20155" y="50631"/>
                    <a:pt x="4838" y="87207"/>
                  </a:cubicBezTo>
                  <a:close/>
                </a:path>
              </a:pathLst>
            </a:custGeom>
            <a:solidFill>
              <a:srgbClr val="000000"/>
            </a:solidFill>
            <a:ln w="2286" cap="flat">
              <a:noFill/>
              <a:prstDash val="solid"/>
              <a:miter/>
            </a:ln>
          </p:spPr>
          <p:txBody>
            <a:bodyPr rtlCol="0" anchor="ctr"/>
            <a:lstStyle/>
            <a:p>
              <a:endParaRPr lang="en-US"/>
            </a:p>
          </p:txBody>
        </p:sp>
        <p:sp>
          <p:nvSpPr>
            <p:cNvPr id="79" name="Freeform 855">
              <a:extLst>
                <a:ext uri="{FF2B5EF4-FFF2-40B4-BE49-F238E27FC236}">
                  <a16:creationId xmlns:a16="http://schemas.microsoft.com/office/drawing/2014/main" id="{81C70BBC-4B96-A809-F2EA-53BAE78F0743}"/>
                </a:ext>
              </a:extLst>
            </p:cNvPr>
            <p:cNvSpPr/>
            <p:nvPr/>
          </p:nvSpPr>
          <p:spPr>
            <a:xfrm>
              <a:off x="6223745" y="6176259"/>
              <a:ext cx="172025" cy="21789"/>
            </a:xfrm>
            <a:custGeom>
              <a:avLst/>
              <a:gdLst>
                <a:gd name="connsiteX0" fmla="*/ 139717 w 172025"/>
                <a:gd name="connsiteY0" fmla="*/ 513 h 21789"/>
                <a:gd name="connsiteX1" fmla="*/ 22217 w 172025"/>
                <a:gd name="connsiteY1" fmla="*/ 513 h 21789"/>
                <a:gd name="connsiteX2" fmla="*/ 42 w 172025"/>
                <a:gd name="connsiteY2" fmla="*/ 11486 h 21789"/>
                <a:gd name="connsiteX3" fmla="*/ 23817 w 172025"/>
                <a:gd name="connsiteY3" fmla="*/ 20630 h 21789"/>
                <a:gd name="connsiteX4" fmla="*/ 170349 w 172025"/>
                <a:gd name="connsiteY4" fmla="*/ 21544 h 21789"/>
                <a:gd name="connsiteX5" fmla="*/ 139717 w 172025"/>
                <a:gd name="connsiteY5" fmla="*/ 513 h 21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025" h="21789">
                  <a:moveTo>
                    <a:pt x="139717" y="513"/>
                  </a:moveTo>
                  <a:cubicBezTo>
                    <a:pt x="100626" y="284"/>
                    <a:pt x="61536" y="284"/>
                    <a:pt x="22217" y="513"/>
                  </a:cubicBezTo>
                  <a:cubicBezTo>
                    <a:pt x="13301" y="513"/>
                    <a:pt x="-872" y="-3602"/>
                    <a:pt x="42" y="11486"/>
                  </a:cubicBezTo>
                  <a:cubicBezTo>
                    <a:pt x="957" y="25659"/>
                    <a:pt x="14901" y="21315"/>
                    <a:pt x="23817" y="20630"/>
                  </a:cubicBezTo>
                  <a:cubicBezTo>
                    <a:pt x="72737" y="16286"/>
                    <a:pt x="121429" y="20401"/>
                    <a:pt x="170349" y="21544"/>
                  </a:cubicBezTo>
                  <a:cubicBezTo>
                    <a:pt x="178122" y="21544"/>
                    <a:pt x="157319" y="741"/>
                    <a:pt x="139717" y="513"/>
                  </a:cubicBezTo>
                  <a:close/>
                </a:path>
              </a:pathLst>
            </a:custGeom>
            <a:solidFill>
              <a:srgbClr val="000000"/>
            </a:solidFill>
            <a:ln w="2286" cap="flat">
              <a:noFill/>
              <a:prstDash val="solid"/>
              <a:miter/>
            </a:ln>
          </p:spPr>
          <p:txBody>
            <a:bodyPr rtlCol="0" anchor="ctr"/>
            <a:lstStyle/>
            <a:p>
              <a:endParaRPr lang="en-US"/>
            </a:p>
          </p:txBody>
        </p:sp>
        <p:sp>
          <p:nvSpPr>
            <p:cNvPr id="80" name="Freeform 856">
              <a:extLst>
                <a:ext uri="{FF2B5EF4-FFF2-40B4-BE49-F238E27FC236}">
                  <a16:creationId xmlns:a16="http://schemas.microsoft.com/office/drawing/2014/main" id="{5FFC7F0E-0642-D97A-DC5D-B0F27B9E6D41}"/>
                </a:ext>
              </a:extLst>
            </p:cNvPr>
            <p:cNvSpPr/>
            <p:nvPr/>
          </p:nvSpPr>
          <p:spPr>
            <a:xfrm>
              <a:off x="5818708" y="6165049"/>
              <a:ext cx="129159" cy="22923"/>
            </a:xfrm>
            <a:custGeom>
              <a:avLst/>
              <a:gdLst>
                <a:gd name="connsiteX0" fmla="*/ 82525 w 129159"/>
                <a:gd name="connsiteY0" fmla="*/ 64 h 22923"/>
                <a:gd name="connsiteX1" fmla="*/ 11887 w 129159"/>
                <a:gd name="connsiteY1" fmla="*/ 293 h 22923"/>
                <a:gd name="connsiteX2" fmla="*/ 0 w 129159"/>
                <a:gd name="connsiteY2" fmla="*/ 9894 h 22923"/>
                <a:gd name="connsiteX3" fmla="*/ 11659 w 129159"/>
                <a:gd name="connsiteY3" fmla="*/ 20181 h 22923"/>
                <a:gd name="connsiteX4" fmla="*/ 129159 w 129159"/>
                <a:gd name="connsiteY4" fmla="*/ 22924 h 22923"/>
                <a:gd name="connsiteX5" fmla="*/ 82525 w 129159"/>
                <a:gd name="connsiteY5" fmla="*/ 64 h 2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59" h="22923">
                  <a:moveTo>
                    <a:pt x="82525" y="64"/>
                  </a:moveTo>
                  <a:cubicBezTo>
                    <a:pt x="58979" y="-164"/>
                    <a:pt x="35433" y="293"/>
                    <a:pt x="11887" y="293"/>
                  </a:cubicBezTo>
                  <a:cubicBezTo>
                    <a:pt x="5258" y="293"/>
                    <a:pt x="0" y="2122"/>
                    <a:pt x="0" y="9894"/>
                  </a:cubicBezTo>
                  <a:cubicBezTo>
                    <a:pt x="229" y="16752"/>
                    <a:pt x="4801" y="20410"/>
                    <a:pt x="11659" y="20181"/>
                  </a:cubicBezTo>
                  <a:cubicBezTo>
                    <a:pt x="50749" y="19495"/>
                    <a:pt x="89611" y="22239"/>
                    <a:pt x="129159" y="22924"/>
                  </a:cubicBezTo>
                  <a:cubicBezTo>
                    <a:pt x="114529" y="11952"/>
                    <a:pt x="100813" y="293"/>
                    <a:pt x="82525" y="64"/>
                  </a:cubicBezTo>
                  <a:close/>
                </a:path>
              </a:pathLst>
            </a:custGeom>
            <a:solidFill>
              <a:srgbClr val="000000"/>
            </a:solidFill>
            <a:ln w="2286" cap="flat">
              <a:noFill/>
              <a:prstDash val="solid"/>
              <a:miter/>
            </a:ln>
          </p:spPr>
          <p:txBody>
            <a:bodyPr rtlCol="0" anchor="ctr"/>
            <a:lstStyle/>
            <a:p>
              <a:endParaRPr lang="en-US"/>
            </a:p>
          </p:txBody>
        </p:sp>
        <p:sp>
          <p:nvSpPr>
            <p:cNvPr id="81" name="Freeform 857">
              <a:extLst>
                <a:ext uri="{FF2B5EF4-FFF2-40B4-BE49-F238E27FC236}">
                  <a16:creationId xmlns:a16="http://schemas.microsoft.com/office/drawing/2014/main" id="{6B0B2B6B-6B04-53B7-60A5-17D24E373FC6}"/>
                </a:ext>
              </a:extLst>
            </p:cNvPr>
            <p:cNvSpPr/>
            <p:nvPr/>
          </p:nvSpPr>
          <p:spPr>
            <a:xfrm>
              <a:off x="7747611" y="6133751"/>
              <a:ext cx="123467" cy="22574"/>
            </a:xfrm>
            <a:custGeom>
              <a:avLst/>
              <a:gdLst>
                <a:gd name="connsiteX0" fmla="*/ 98779 w 123467"/>
                <a:gd name="connsiteY0" fmla="*/ 43 h 22574"/>
                <a:gd name="connsiteX1" fmla="*/ 8025 w 123467"/>
                <a:gd name="connsiteY1" fmla="*/ 5072 h 22574"/>
                <a:gd name="connsiteX2" fmla="*/ 24 w 123467"/>
                <a:gd name="connsiteY2" fmla="*/ 12388 h 22574"/>
                <a:gd name="connsiteX3" fmla="*/ 11683 w 123467"/>
                <a:gd name="connsiteY3" fmla="*/ 22217 h 22574"/>
                <a:gd name="connsiteX4" fmla="*/ 123468 w 123467"/>
                <a:gd name="connsiteY4" fmla="*/ 12388 h 22574"/>
                <a:gd name="connsiteX5" fmla="*/ 98779 w 123467"/>
                <a:gd name="connsiteY5" fmla="*/ 43 h 2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467" h="22574">
                  <a:moveTo>
                    <a:pt x="98779" y="43"/>
                  </a:moveTo>
                  <a:cubicBezTo>
                    <a:pt x="68375" y="729"/>
                    <a:pt x="38200" y="3015"/>
                    <a:pt x="8025" y="5072"/>
                  </a:cubicBezTo>
                  <a:cubicBezTo>
                    <a:pt x="3682" y="5301"/>
                    <a:pt x="253" y="8501"/>
                    <a:pt x="24" y="12388"/>
                  </a:cubicBezTo>
                  <a:cubicBezTo>
                    <a:pt x="-433" y="19931"/>
                    <a:pt x="5739" y="21989"/>
                    <a:pt x="11683" y="22217"/>
                  </a:cubicBezTo>
                  <a:cubicBezTo>
                    <a:pt x="48716" y="24275"/>
                    <a:pt x="84606" y="16960"/>
                    <a:pt x="123468" y="12388"/>
                  </a:cubicBezTo>
                  <a:cubicBezTo>
                    <a:pt x="116381" y="43"/>
                    <a:pt x="106094" y="-185"/>
                    <a:pt x="98779" y="43"/>
                  </a:cubicBezTo>
                  <a:close/>
                </a:path>
              </a:pathLst>
            </a:custGeom>
            <a:solidFill>
              <a:srgbClr val="000000"/>
            </a:solidFill>
            <a:ln w="2286" cap="flat">
              <a:noFill/>
              <a:prstDash val="solid"/>
              <a:miter/>
            </a:ln>
          </p:spPr>
          <p:txBody>
            <a:bodyPr rtlCol="0" anchor="ctr"/>
            <a:lstStyle/>
            <a:p>
              <a:endParaRPr lang="en-US"/>
            </a:p>
          </p:txBody>
        </p:sp>
        <p:sp>
          <p:nvSpPr>
            <p:cNvPr id="82" name="Freeform 858">
              <a:extLst>
                <a:ext uri="{FF2B5EF4-FFF2-40B4-BE49-F238E27FC236}">
                  <a16:creationId xmlns:a16="http://schemas.microsoft.com/office/drawing/2014/main" id="{B9DBC73A-666F-5119-AF5E-EDE298B8122D}"/>
                </a:ext>
              </a:extLst>
            </p:cNvPr>
            <p:cNvSpPr/>
            <p:nvPr/>
          </p:nvSpPr>
          <p:spPr>
            <a:xfrm>
              <a:off x="6607606" y="5609615"/>
              <a:ext cx="7086" cy="69951"/>
            </a:xfrm>
            <a:custGeom>
              <a:avLst/>
              <a:gdLst>
                <a:gd name="connsiteX0" fmla="*/ 0 w 7086"/>
                <a:gd name="connsiteY0" fmla="*/ 69952 h 69951"/>
                <a:gd name="connsiteX1" fmla="*/ 7086 w 7086"/>
                <a:gd name="connsiteY1" fmla="*/ 0 h 69951"/>
                <a:gd name="connsiteX2" fmla="*/ 0 w 7086"/>
                <a:gd name="connsiteY2" fmla="*/ 68123 h 69951"/>
                <a:gd name="connsiteX3" fmla="*/ 0 w 7086"/>
                <a:gd name="connsiteY3" fmla="*/ 69952 h 69951"/>
              </a:gdLst>
              <a:ahLst/>
              <a:cxnLst>
                <a:cxn ang="0">
                  <a:pos x="connsiteX0" y="connsiteY0"/>
                </a:cxn>
                <a:cxn ang="0">
                  <a:pos x="connsiteX1" y="connsiteY1"/>
                </a:cxn>
                <a:cxn ang="0">
                  <a:pos x="connsiteX2" y="connsiteY2"/>
                </a:cxn>
                <a:cxn ang="0">
                  <a:pos x="connsiteX3" y="connsiteY3"/>
                </a:cxn>
              </a:cxnLst>
              <a:rect l="l" t="t" r="r" b="b"/>
              <a:pathLst>
                <a:path w="7086" h="69951">
                  <a:moveTo>
                    <a:pt x="0" y="69952"/>
                  </a:moveTo>
                  <a:cubicBezTo>
                    <a:pt x="228" y="46178"/>
                    <a:pt x="2743" y="22860"/>
                    <a:pt x="7086" y="0"/>
                  </a:cubicBezTo>
                  <a:cubicBezTo>
                    <a:pt x="2514" y="21946"/>
                    <a:pt x="0" y="44806"/>
                    <a:pt x="0" y="68123"/>
                  </a:cubicBezTo>
                  <a:cubicBezTo>
                    <a:pt x="0" y="68809"/>
                    <a:pt x="0" y="69266"/>
                    <a:pt x="0" y="69952"/>
                  </a:cubicBezTo>
                  <a:close/>
                </a:path>
              </a:pathLst>
            </a:custGeom>
            <a:solidFill>
              <a:srgbClr val="FFFFFF"/>
            </a:solidFill>
            <a:ln w="2286" cap="flat">
              <a:noFill/>
              <a:prstDash val="solid"/>
              <a:miter/>
            </a:ln>
          </p:spPr>
          <p:txBody>
            <a:bodyPr rtlCol="0" anchor="ctr"/>
            <a:lstStyle/>
            <a:p>
              <a:endParaRPr lang="en-US"/>
            </a:p>
          </p:txBody>
        </p:sp>
        <p:sp>
          <p:nvSpPr>
            <p:cNvPr id="83" name="Freeform 859">
              <a:extLst>
                <a:ext uri="{FF2B5EF4-FFF2-40B4-BE49-F238E27FC236}">
                  <a16:creationId xmlns:a16="http://schemas.microsoft.com/office/drawing/2014/main" id="{B01DE70D-0722-6BD0-E7DF-F9B9AB5E3270}"/>
                </a:ext>
              </a:extLst>
            </p:cNvPr>
            <p:cNvSpPr/>
            <p:nvPr/>
          </p:nvSpPr>
          <p:spPr>
            <a:xfrm>
              <a:off x="6607606" y="5609615"/>
              <a:ext cx="7086" cy="69951"/>
            </a:xfrm>
            <a:custGeom>
              <a:avLst/>
              <a:gdLst>
                <a:gd name="connsiteX0" fmla="*/ 0 w 7086"/>
                <a:gd name="connsiteY0" fmla="*/ 69952 h 69951"/>
                <a:gd name="connsiteX1" fmla="*/ 7086 w 7086"/>
                <a:gd name="connsiteY1" fmla="*/ 0 h 69951"/>
                <a:gd name="connsiteX2" fmla="*/ 0 w 7086"/>
                <a:gd name="connsiteY2" fmla="*/ 68123 h 69951"/>
                <a:gd name="connsiteX3" fmla="*/ 0 w 7086"/>
                <a:gd name="connsiteY3" fmla="*/ 69952 h 69951"/>
              </a:gdLst>
              <a:ahLst/>
              <a:cxnLst>
                <a:cxn ang="0">
                  <a:pos x="connsiteX0" y="connsiteY0"/>
                </a:cxn>
                <a:cxn ang="0">
                  <a:pos x="connsiteX1" y="connsiteY1"/>
                </a:cxn>
                <a:cxn ang="0">
                  <a:pos x="connsiteX2" y="connsiteY2"/>
                </a:cxn>
                <a:cxn ang="0">
                  <a:pos x="connsiteX3" y="connsiteY3"/>
                </a:cxn>
              </a:cxnLst>
              <a:rect l="l" t="t" r="r" b="b"/>
              <a:pathLst>
                <a:path w="7086" h="69951">
                  <a:moveTo>
                    <a:pt x="0" y="69952"/>
                  </a:moveTo>
                  <a:cubicBezTo>
                    <a:pt x="228" y="46178"/>
                    <a:pt x="2743" y="22860"/>
                    <a:pt x="7086" y="0"/>
                  </a:cubicBezTo>
                  <a:cubicBezTo>
                    <a:pt x="2514" y="21946"/>
                    <a:pt x="0" y="44806"/>
                    <a:pt x="0" y="68123"/>
                  </a:cubicBezTo>
                  <a:cubicBezTo>
                    <a:pt x="0" y="68809"/>
                    <a:pt x="0" y="69266"/>
                    <a:pt x="0" y="69952"/>
                  </a:cubicBezTo>
                  <a:close/>
                </a:path>
              </a:pathLst>
            </a:custGeom>
            <a:solidFill>
              <a:srgbClr val="FFFFFF">
                <a:alpha val="48000"/>
              </a:srgbClr>
            </a:solidFill>
            <a:ln w="2286" cap="flat">
              <a:noFill/>
              <a:prstDash val="solid"/>
              <a:miter/>
            </a:ln>
          </p:spPr>
          <p:txBody>
            <a:bodyPr rtlCol="0" anchor="ctr"/>
            <a:lstStyle/>
            <a:p>
              <a:endParaRPr lang="en-US"/>
            </a:p>
          </p:txBody>
        </p:sp>
        <p:sp>
          <p:nvSpPr>
            <p:cNvPr id="84" name="Freeform 860">
              <a:extLst>
                <a:ext uri="{FF2B5EF4-FFF2-40B4-BE49-F238E27FC236}">
                  <a16:creationId xmlns:a16="http://schemas.microsoft.com/office/drawing/2014/main" id="{AC5F3460-62BF-8D83-1EE4-5761528EDC76}"/>
                </a:ext>
              </a:extLst>
            </p:cNvPr>
            <p:cNvSpPr/>
            <p:nvPr/>
          </p:nvSpPr>
          <p:spPr>
            <a:xfrm>
              <a:off x="7285405" y="5677052"/>
              <a:ext cx="228" cy="12344"/>
            </a:xfrm>
            <a:custGeom>
              <a:avLst/>
              <a:gdLst>
                <a:gd name="connsiteX0" fmla="*/ 0 w 228"/>
                <a:gd name="connsiteY0" fmla="*/ 12345 h 12344"/>
                <a:gd name="connsiteX1" fmla="*/ 228 w 228"/>
                <a:gd name="connsiteY1" fmla="*/ 686 h 12344"/>
                <a:gd name="connsiteX2" fmla="*/ 228 w 228"/>
                <a:gd name="connsiteY2" fmla="*/ 0 h 12344"/>
                <a:gd name="connsiteX3" fmla="*/ 0 w 228"/>
                <a:gd name="connsiteY3" fmla="*/ 12345 h 12344"/>
              </a:gdLst>
              <a:ahLst/>
              <a:cxnLst>
                <a:cxn ang="0">
                  <a:pos x="connsiteX0" y="connsiteY0"/>
                </a:cxn>
                <a:cxn ang="0">
                  <a:pos x="connsiteX1" y="connsiteY1"/>
                </a:cxn>
                <a:cxn ang="0">
                  <a:pos x="connsiteX2" y="connsiteY2"/>
                </a:cxn>
                <a:cxn ang="0">
                  <a:pos x="connsiteX3" y="connsiteY3"/>
                </a:cxn>
              </a:cxnLst>
              <a:rect l="l" t="t" r="r" b="b"/>
              <a:pathLst>
                <a:path w="228" h="12344">
                  <a:moveTo>
                    <a:pt x="0" y="12345"/>
                  </a:moveTo>
                  <a:cubicBezTo>
                    <a:pt x="228" y="8459"/>
                    <a:pt x="228" y="4572"/>
                    <a:pt x="228" y="686"/>
                  </a:cubicBezTo>
                  <a:cubicBezTo>
                    <a:pt x="228" y="458"/>
                    <a:pt x="228" y="229"/>
                    <a:pt x="228" y="0"/>
                  </a:cubicBezTo>
                  <a:cubicBezTo>
                    <a:pt x="228" y="4115"/>
                    <a:pt x="228" y="8230"/>
                    <a:pt x="0" y="12345"/>
                  </a:cubicBezTo>
                  <a:close/>
                </a:path>
              </a:pathLst>
            </a:custGeom>
            <a:solidFill>
              <a:srgbClr val="FFFFFF"/>
            </a:solidFill>
            <a:ln w="2286" cap="flat">
              <a:noFill/>
              <a:prstDash val="solid"/>
              <a:miter/>
            </a:ln>
          </p:spPr>
          <p:txBody>
            <a:bodyPr rtlCol="0" anchor="ctr"/>
            <a:lstStyle/>
            <a:p>
              <a:endParaRPr lang="en-US"/>
            </a:p>
          </p:txBody>
        </p:sp>
        <p:sp>
          <p:nvSpPr>
            <p:cNvPr id="85" name="Freeform 861">
              <a:extLst>
                <a:ext uri="{FF2B5EF4-FFF2-40B4-BE49-F238E27FC236}">
                  <a16:creationId xmlns:a16="http://schemas.microsoft.com/office/drawing/2014/main" id="{B865B487-415B-3ED8-5EE0-D21DBFBEF387}"/>
                </a:ext>
              </a:extLst>
            </p:cNvPr>
            <p:cNvSpPr/>
            <p:nvPr/>
          </p:nvSpPr>
          <p:spPr>
            <a:xfrm>
              <a:off x="7285405" y="5677052"/>
              <a:ext cx="228" cy="12344"/>
            </a:xfrm>
            <a:custGeom>
              <a:avLst/>
              <a:gdLst>
                <a:gd name="connsiteX0" fmla="*/ 0 w 228"/>
                <a:gd name="connsiteY0" fmla="*/ 12345 h 12344"/>
                <a:gd name="connsiteX1" fmla="*/ 228 w 228"/>
                <a:gd name="connsiteY1" fmla="*/ 686 h 12344"/>
                <a:gd name="connsiteX2" fmla="*/ 228 w 228"/>
                <a:gd name="connsiteY2" fmla="*/ 0 h 12344"/>
                <a:gd name="connsiteX3" fmla="*/ 0 w 228"/>
                <a:gd name="connsiteY3" fmla="*/ 12345 h 12344"/>
              </a:gdLst>
              <a:ahLst/>
              <a:cxnLst>
                <a:cxn ang="0">
                  <a:pos x="connsiteX0" y="connsiteY0"/>
                </a:cxn>
                <a:cxn ang="0">
                  <a:pos x="connsiteX1" y="connsiteY1"/>
                </a:cxn>
                <a:cxn ang="0">
                  <a:pos x="connsiteX2" y="connsiteY2"/>
                </a:cxn>
                <a:cxn ang="0">
                  <a:pos x="connsiteX3" y="connsiteY3"/>
                </a:cxn>
              </a:cxnLst>
              <a:rect l="l" t="t" r="r" b="b"/>
              <a:pathLst>
                <a:path w="228" h="12344">
                  <a:moveTo>
                    <a:pt x="0" y="12345"/>
                  </a:moveTo>
                  <a:cubicBezTo>
                    <a:pt x="228" y="8459"/>
                    <a:pt x="228" y="4572"/>
                    <a:pt x="228" y="686"/>
                  </a:cubicBezTo>
                  <a:cubicBezTo>
                    <a:pt x="228" y="458"/>
                    <a:pt x="228" y="229"/>
                    <a:pt x="228" y="0"/>
                  </a:cubicBezTo>
                  <a:cubicBezTo>
                    <a:pt x="228" y="4115"/>
                    <a:pt x="228" y="8230"/>
                    <a:pt x="0" y="12345"/>
                  </a:cubicBezTo>
                  <a:close/>
                </a:path>
              </a:pathLst>
            </a:custGeom>
            <a:solidFill>
              <a:srgbClr val="FFFFFF">
                <a:alpha val="48000"/>
              </a:srgbClr>
            </a:solidFill>
            <a:ln w="2286" cap="flat">
              <a:noFill/>
              <a:prstDash val="solid"/>
              <a:miter/>
            </a:ln>
          </p:spPr>
          <p:txBody>
            <a:bodyPr rtlCol="0" anchor="ctr"/>
            <a:lstStyle/>
            <a:p>
              <a:endParaRPr lang="en-US"/>
            </a:p>
          </p:txBody>
        </p:sp>
        <p:sp>
          <p:nvSpPr>
            <p:cNvPr id="86" name="Freeform 862">
              <a:extLst>
                <a:ext uri="{FF2B5EF4-FFF2-40B4-BE49-F238E27FC236}">
                  <a16:creationId xmlns:a16="http://schemas.microsoft.com/office/drawing/2014/main" id="{3E6065E1-546E-E770-03C3-A56B4C875D31}"/>
                </a:ext>
              </a:extLst>
            </p:cNvPr>
            <p:cNvSpPr/>
            <p:nvPr/>
          </p:nvSpPr>
          <p:spPr>
            <a:xfrm>
              <a:off x="6631246" y="5364556"/>
              <a:ext cx="618497" cy="624248"/>
            </a:xfrm>
            <a:custGeom>
              <a:avLst/>
              <a:gdLst>
                <a:gd name="connsiteX0" fmla="*/ 305772 w 618497"/>
                <a:gd name="connsiteY0" fmla="*/ 0 h 624248"/>
                <a:gd name="connsiteX1" fmla="*/ 303486 w 618497"/>
                <a:gd name="connsiteY1" fmla="*/ 0 h 624248"/>
                <a:gd name="connsiteX2" fmla="*/ 296171 w 618497"/>
                <a:gd name="connsiteY2" fmla="*/ 229 h 624248"/>
                <a:gd name="connsiteX3" fmla="*/ 293657 w 618497"/>
                <a:gd name="connsiteY3" fmla="*/ 457 h 624248"/>
                <a:gd name="connsiteX4" fmla="*/ 286570 w 618497"/>
                <a:gd name="connsiteY4" fmla="*/ 915 h 624248"/>
                <a:gd name="connsiteX5" fmla="*/ 283598 w 618497"/>
                <a:gd name="connsiteY5" fmla="*/ 1143 h 624248"/>
                <a:gd name="connsiteX6" fmla="*/ 276969 w 618497"/>
                <a:gd name="connsiteY6" fmla="*/ 1829 h 624248"/>
                <a:gd name="connsiteX7" fmla="*/ 273768 w 618497"/>
                <a:gd name="connsiteY7" fmla="*/ 2058 h 624248"/>
                <a:gd name="connsiteX8" fmla="*/ 267368 w 618497"/>
                <a:gd name="connsiteY8" fmla="*/ 2743 h 624248"/>
                <a:gd name="connsiteX9" fmla="*/ 263939 w 618497"/>
                <a:gd name="connsiteY9" fmla="*/ 3201 h 624248"/>
                <a:gd name="connsiteX10" fmla="*/ 257995 w 618497"/>
                <a:gd name="connsiteY10" fmla="*/ 4115 h 624248"/>
                <a:gd name="connsiteX11" fmla="*/ 254337 w 618497"/>
                <a:gd name="connsiteY11" fmla="*/ 4801 h 624248"/>
                <a:gd name="connsiteX12" fmla="*/ 248622 w 618497"/>
                <a:gd name="connsiteY12" fmla="*/ 5715 h 624248"/>
                <a:gd name="connsiteX13" fmla="*/ 244965 w 618497"/>
                <a:gd name="connsiteY13" fmla="*/ 6401 h 624248"/>
                <a:gd name="connsiteX14" fmla="*/ 239478 w 618497"/>
                <a:gd name="connsiteY14" fmla="*/ 7544 h 624248"/>
                <a:gd name="connsiteX15" fmla="*/ 235592 w 618497"/>
                <a:gd name="connsiteY15" fmla="*/ 8458 h 624248"/>
                <a:gd name="connsiteX16" fmla="*/ 230563 w 618497"/>
                <a:gd name="connsiteY16" fmla="*/ 9601 h 624248"/>
                <a:gd name="connsiteX17" fmla="*/ 226448 w 618497"/>
                <a:gd name="connsiteY17" fmla="*/ 10744 h 624248"/>
                <a:gd name="connsiteX18" fmla="*/ 221648 w 618497"/>
                <a:gd name="connsiteY18" fmla="*/ 11887 h 624248"/>
                <a:gd name="connsiteX19" fmla="*/ 217304 w 618497"/>
                <a:gd name="connsiteY19" fmla="*/ 13030 h 624248"/>
                <a:gd name="connsiteX20" fmla="*/ 212732 w 618497"/>
                <a:gd name="connsiteY20" fmla="*/ 14402 h 624248"/>
                <a:gd name="connsiteX21" fmla="*/ 208160 w 618497"/>
                <a:gd name="connsiteY21" fmla="*/ 15774 h 624248"/>
                <a:gd name="connsiteX22" fmla="*/ 204045 w 618497"/>
                <a:gd name="connsiteY22" fmla="*/ 17145 h 624248"/>
                <a:gd name="connsiteX23" fmla="*/ 199245 w 618497"/>
                <a:gd name="connsiteY23" fmla="*/ 18745 h 624248"/>
                <a:gd name="connsiteX24" fmla="*/ 195587 w 618497"/>
                <a:gd name="connsiteY24" fmla="*/ 20117 h 624248"/>
                <a:gd name="connsiteX25" fmla="*/ 190329 w 618497"/>
                <a:gd name="connsiteY25" fmla="*/ 22174 h 624248"/>
                <a:gd name="connsiteX26" fmla="*/ 187358 w 618497"/>
                <a:gd name="connsiteY26" fmla="*/ 23317 h 624248"/>
                <a:gd name="connsiteX27" fmla="*/ 179357 w 618497"/>
                <a:gd name="connsiteY27" fmla="*/ 26746 h 624248"/>
                <a:gd name="connsiteX28" fmla="*/ 43568 w 618497"/>
                <a:gd name="connsiteY28" fmla="*/ 485547 h 624248"/>
                <a:gd name="connsiteX29" fmla="*/ 145981 w 618497"/>
                <a:gd name="connsiteY29" fmla="*/ 578358 h 624248"/>
                <a:gd name="connsiteX30" fmla="*/ 158325 w 618497"/>
                <a:gd name="connsiteY30" fmla="*/ 584759 h 624248"/>
                <a:gd name="connsiteX31" fmla="*/ 202217 w 618497"/>
                <a:gd name="connsiteY31" fmla="*/ 602818 h 624248"/>
                <a:gd name="connsiteX32" fmla="*/ 214790 w 618497"/>
                <a:gd name="connsiteY32" fmla="*/ 606933 h 624248"/>
                <a:gd name="connsiteX33" fmla="*/ 239936 w 618497"/>
                <a:gd name="connsiteY33" fmla="*/ 613563 h 624248"/>
                <a:gd name="connsiteX34" fmla="*/ 252280 w 618497"/>
                <a:gd name="connsiteY34" fmla="*/ 616306 h 624248"/>
                <a:gd name="connsiteX35" fmla="*/ 294114 w 618497"/>
                <a:gd name="connsiteY35" fmla="*/ 622478 h 624248"/>
                <a:gd name="connsiteX36" fmla="*/ 305544 w 618497"/>
                <a:gd name="connsiteY36" fmla="*/ 623392 h 624248"/>
                <a:gd name="connsiteX37" fmla="*/ 347149 w 618497"/>
                <a:gd name="connsiteY37" fmla="*/ 623850 h 624248"/>
                <a:gd name="connsiteX38" fmla="*/ 356293 w 618497"/>
                <a:gd name="connsiteY38" fmla="*/ 623392 h 624248"/>
                <a:gd name="connsiteX39" fmla="*/ 364980 w 618497"/>
                <a:gd name="connsiteY39" fmla="*/ 622707 h 624248"/>
                <a:gd name="connsiteX40" fmla="*/ 390354 w 618497"/>
                <a:gd name="connsiteY40" fmla="*/ 618363 h 624248"/>
                <a:gd name="connsiteX41" fmla="*/ 390354 w 618497"/>
                <a:gd name="connsiteY41" fmla="*/ 618363 h 624248"/>
                <a:gd name="connsiteX42" fmla="*/ 393326 w 618497"/>
                <a:gd name="connsiteY42" fmla="*/ 617677 h 624248"/>
                <a:gd name="connsiteX43" fmla="*/ 394469 w 618497"/>
                <a:gd name="connsiteY43" fmla="*/ 617449 h 624248"/>
                <a:gd name="connsiteX44" fmla="*/ 396527 w 618497"/>
                <a:gd name="connsiteY44" fmla="*/ 616763 h 624248"/>
                <a:gd name="connsiteX45" fmla="*/ 397898 w 618497"/>
                <a:gd name="connsiteY45" fmla="*/ 616306 h 624248"/>
                <a:gd name="connsiteX46" fmla="*/ 399727 w 618497"/>
                <a:gd name="connsiteY46" fmla="*/ 615620 h 624248"/>
                <a:gd name="connsiteX47" fmla="*/ 401556 w 618497"/>
                <a:gd name="connsiteY47" fmla="*/ 615163 h 624248"/>
                <a:gd name="connsiteX48" fmla="*/ 403385 w 618497"/>
                <a:gd name="connsiteY48" fmla="*/ 614706 h 624248"/>
                <a:gd name="connsiteX49" fmla="*/ 405442 w 618497"/>
                <a:gd name="connsiteY49" fmla="*/ 614020 h 624248"/>
                <a:gd name="connsiteX50" fmla="*/ 406356 w 618497"/>
                <a:gd name="connsiteY50" fmla="*/ 613791 h 624248"/>
                <a:gd name="connsiteX51" fmla="*/ 412757 w 618497"/>
                <a:gd name="connsiteY51" fmla="*/ 611505 h 624248"/>
                <a:gd name="connsiteX52" fmla="*/ 412757 w 618497"/>
                <a:gd name="connsiteY52" fmla="*/ 611505 h 624248"/>
                <a:gd name="connsiteX53" fmla="*/ 415958 w 618497"/>
                <a:gd name="connsiteY53" fmla="*/ 610362 h 624248"/>
                <a:gd name="connsiteX54" fmla="*/ 416643 w 618497"/>
                <a:gd name="connsiteY54" fmla="*/ 610134 h 624248"/>
                <a:gd name="connsiteX55" fmla="*/ 419844 w 618497"/>
                <a:gd name="connsiteY55" fmla="*/ 608762 h 624248"/>
                <a:gd name="connsiteX56" fmla="*/ 420301 w 618497"/>
                <a:gd name="connsiteY56" fmla="*/ 608533 h 624248"/>
                <a:gd name="connsiteX57" fmla="*/ 438132 w 618497"/>
                <a:gd name="connsiteY57" fmla="*/ 600075 h 624248"/>
                <a:gd name="connsiteX58" fmla="*/ 438360 w 618497"/>
                <a:gd name="connsiteY58" fmla="*/ 599847 h 624248"/>
                <a:gd name="connsiteX59" fmla="*/ 441332 w 618497"/>
                <a:gd name="connsiteY59" fmla="*/ 598018 h 624248"/>
                <a:gd name="connsiteX60" fmla="*/ 441789 w 618497"/>
                <a:gd name="connsiteY60" fmla="*/ 597789 h 624248"/>
                <a:gd name="connsiteX61" fmla="*/ 444761 w 618497"/>
                <a:gd name="connsiteY61" fmla="*/ 595960 h 624248"/>
                <a:gd name="connsiteX62" fmla="*/ 444761 w 618497"/>
                <a:gd name="connsiteY62" fmla="*/ 595960 h 624248"/>
                <a:gd name="connsiteX63" fmla="*/ 452991 w 618497"/>
                <a:gd name="connsiteY63" fmla="*/ 589331 h 624248"/>
                <a:gd name="connsiteX64" fmla="*/ 436532 w 618497"/>
                <a:gd name="connsiteY64" fmla="*/ 574472 h 624248"/>
                <a:gd name="connsiteX65" fmla="*/ 416872 w 618497"/>
                <a:gd name="connsiteY65" fmla="*/ 506121 h 624248"/>
                <a:gd name="connsiteX66" fmla="*/ 475851 w 618497"/>
                <a:gd name="connsiteY66" fmla="*/ 464744 h 624248"/>
                <a:gd name="connsiteX67" fmla="*/ 511055 w 618497"/>
                <a:gd name="connsiteY67" fmla="*/ 463372 h 624248"/>
                <a:gd name="connsiteX68" fmla="*/ 591294 w 618497"/>
                <a:gd name="connsiteY68" fmla="*/ 447370 h 624248"/>
                <a:gd name="connsiteX69" fmla="*/ 608896 w 618497"/>
                <a:gd name="connsiteY69" fmla="*/ 435483 h 624248"/>
                <a:gd name="connsiteX70" fmla="*/ 618497 w 618497"/>
                <a:gd name="connsiteY70" fmla="*/ 404622 h 624248"/>
                <a:gd name="connsiteX71" fmla="*/ 618497 w 618497"/>
                <a:gd name="connsiteY71" fmla="*/ 404165 h 624248"/>
                <a:gd name="connsiteX72" fmla="*/ 429445 w 618497"/>
                <a:gd name="connsiteY72" fmla="*/ 275235 h 624248"/>
                <a:gd name="connsiteX73" fmla="*/ 505112 w 618497"/>
                <a:gd name="connsiteY73" fmla="*/ 59665 h 624248"/>
                <a:gd name="connsiteX74" fmla="*/ 501683 w 618497"/>
                <a:gd name="connsiteY74" fmla="*/ 57150 h 624248"/>
                <a:gd name="connsiteX75" fmla="*/ 490253 w 618497"/>
                <a:gd name="connsiteY75" fmla="*/ 50292 h 624248"/>
                <a:gd name="connsiteX76" fmla="*/ 490253 w 618497"/>
                <a:gd name="connsiteY76" fmla="*/ 50292 h 624248"/>
                <a:gd name="connsiteX77" fmla="*/ 333890 w 618497"/>
                <a:gd name="connsiteY77" fmla="*/ 1143 h 624248"/>
                <a:gd name="connsiteX78" fmla="*/ 333204 w 618497"/>
                <a:gd name="connsiteY78" fmla="*/ 1143 h 624248"/>
                <a:gd name="connsiteX79" fmla="*/ 324289 w 618497"/>
                <a:gd name="connsiteY79" fmla="*/ 686 h 624248"/>
                <a:gd name="connsiteX80" fmla="*/ 322917 w 618497"/>
                <a:gd name="connsiteY80" fmla="*/ 686 h 624248"/>
                <a:gd name="connsiteX81" fmla="*/ 314688 w 618497"/>
                <a:gd name="connsiteY81" fmla="*/ 457 h 624248"/>
                <a:gd name="connsiteX82" fmla="*/ 312859 w 618497"/>
                <a:gd name="connsiteY82" fmla="*/ 457 h 624248"/>
                <a:gd name="connsiteX83" fmla="*/ 305772 w 618497"/>
                <a:gd name="connsiteY83" fmla="*/ 0 h 624248"/>
                <a:gd name="connsiteX84" fmla="*/ 248622 w 618497"/>
                <a:gd name="connsiteY84" fmla="*/ 52121 h 624248"/>
                <a:gd name="connsiteX85" fmla="*/ 84488 w 618497"/>
                <a:gd name="connsiteY85" fmla="*/ 391363 h 624248"/>
                <a:gd name="connsiteX86" fmla="*/ 51112 w 618497"/>
                <a:gd name="connsiteY86" fmla="*/ 329870 h 624248"/>
                <a:gd name="connsiteX87" fmla="*/ 50426 w 618497"/>
                <a:gd name="connsiteY87" fmla="*/ 227914 h 624248"/>
                <a:gd name="connsiteX88" fmla="*/ 247479 w 618497"/>
                <a:gd name="connsiteY88" fmla="*/ 41148 h 624248"/>
                <a:gd name="connsiteX89" fmla="*/ 248622 w 618497"/>
                <a:gd name="connsiteY89" fmla="*/ 52121 h 62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18497" h="624248">
                  <a:moveTo>
                    <a:pt x="305772" y="0"/>
                  </a:moveTo>
                  <a:cubicBezTo>
                    <a:pt x="305087" y="0"/>
                    <a:pt x="304172" y="0"/>
                    <a:pt x="303486" y="0"/>
                  </a:cubicBezTo>
                  <a:cubicBezTo>
                    <a:pt x="300972" y="0"/>
                    <a:pt x="298457" y="229"/>
                    <a:pt x="296171" y="229"/>
                  </a:cubicBezTo>
                  <a:cubicBezTo>
                    <a:pt x="295257" y="229"/>
                    <a:pt x="294342" y="229"/>
                    <a:pt x="293657" y="457"/>
                  </a:cubicBezTo>
                  <a:cubicBezTo>
                    <a:pt x="291371" y="686"/>
                    <a:pt x="289085" y="686"/>
                    <a:pt x="286570" y="915"/>
                  </a:cubicBezTo>
                  <a:cubicBezTo>
                    <a:pt x="285656" y="915"/>
                    <a:pt x="284513" y="1143"/>
                    <a:pt x="283598" y="1143"/>
                  </a:cubicBezTo>
                  <a:cubicBezTo>
                    <a:pt x="281312" y="1372"/>
                    <a:pt x="279255" y="1600"/>
                    <a:pt x="276969" y="1829"/>
                  </a:cubicBezTo>
                  <a:cubicBezTo>
                    <a:pt x="275826" y="1829"/>
                    <a:pt x="274911" y="2058"/>
                    <a:pt x="273768" y="2058"/>
                  </a:cubicBezTo>
                  <a:cubicBezTo>
                    <a:pt x="271711" y="2286"/>
                    <a:pt x="269654" y="2515"/>
                    <a:pt x="267368" y="2743"/>
                  </a:cubicBezTo>
                  <a:cubicBezTo>
                    <a:pt x="266225" y="2972"/>
                    <a:pt x="265082" y="2972"/>
                    <a:pt x="263939" y="3201"/>
                  </a:cubicBezTo>
                  <a:cubicBezTo>
                    <a:pt x="261881" y="3429"/>
                    <a:pt x="259824" y="3658"/>
                    <a:pt x="257995" y="4115"/>
                  </a:cubicBezTo>
                  <a:cubicBezTo>
                    <a:pt x="256852" y="4344"/>
                    <a:pt x="255709" y="4572"/>
                    <a:pt x="254337" y="4801"/>
                  </a:cubicBezTo>
                  <a:cubicBezTo>
                    <a:pt x="252509" y="5029"/>
                    <a:pt x="250451" y="5487"/>
                    <a:pt x="248622" y="5715"/>
                  </a:cubicBezTo>
                  <a:cubicBezTo>
                    <a:pt x="247479" y="5944"/>
                    <a:pt x="246108" y="6172"/>
                    <a:pt x="244965" y="6401"/>
                  </a:cubicBezTo>
                  <a:cubicBezTo>
                    <a:pt x="243136" y="6858"/>
                    <a:pt x="241307" y="7087"/>
                    <a:pt x="239478" y="7544"/>
                  </a:cubicBezTo>
                  <a:cubicBezTo>
                    <a:pt x="238107" y="7773"/>
                    <a:pt x="236964" y="8230"/>
                    <a:pt x="235592" y="8458"/>
                  </a:cubicBezTo>
                  <a:cubicBezTo>
                    <a:pt x="233992" y="8916"/>
                    <a:pt x="232163" y="9144"/>
                    <a:pt x="230563" y="9601"/>
                  </a:cubicBezTo>
                  <a:cubicBezTo>
                    <a:pt x="229191" y="9830"/>
                    <a:pt x="227820" y="10287"/>
                    <a:pt x="226448" y="10744"/>
                  </a:cubicBezTo>
                  <a:cubicBezTo>
                    <a:pt x="224848" y="11202"/>
                    <a:pt x="223248" y="11659"/>
                    <a:pt x="221648" y="11887"/>
                  </a:cubicBezTo>
                  <a:cubicBezTo>
                    <a:pt x="220276" y="12345"/>
                    <a:pt x="218904" y="12802"/>
                    <a:pt x="217304" y="13030"/>
                  </a:cubicBezTo>
                  <a:cubicBezTo>
                    <a:pt x="215704" y="13488"/>
                    <a:pt x="214332" y="13945"/>
                    <a:pt x="212732" y="14402"/>
                  </a:cubicBezTo>
                  <a:cubicBezTo>
                    <a:pt x="211132" y="14859"/>
                    <a:pt x="209760" y="15316"/>
                    <a:pt x="208160" y="15774"/>
                  </a:cubicBezTo>
                  <a:cubicBezTo>
                    <a:pt x="206789" y="16231"/>
                    <a:pt x="205417" y="16688"/>
                    <a:pt x="204045" y="17145"/>
                  </a:cubicBezTo>
                  <a:cubicBezTo>
                    <a:pt x="202445" y="17602"/>
                    <a:pt x="200845" y="18288"/>
                    <a:pt x="199245" y="18745"/>
                  </a:cubicBezTo>
                  <a:cubicBezTo>
                    <a:pt x="198102" y="19203"/>
                    <a:pt x="196730" y="19660"/>
                    <a:pt x="195587" y="20117"/>
                  </a:cubicBezTo>
                  <a:cubicBezTo>
                    <a:pt x="193758" y="20803"/>
                    <a:pt x="191930" y="21489"/>
                    <a:pt x="190329" y="22174"/>
                  </a:cubicBezTo>
                  <a:cubicBezTo>
                    <a:pt x="189415" y="22632"/>
                    <a:pt x="188272" y="22860"/>
                    <a:pt x="187358" y="23317"/>
                  </a:cubicBezTo>
                  <a:cubicBezTo>
                    <a:pt x="184614" y="24460"/>
                    <a:pt x="181871" y="25603"/>
                    <a:pt x="179357" y="26746"/>
                  </a:cubicBezTo>
                  <a:cubicBezTo>
                    <a:pt x="-70960" y="136703"/>
                    <a:pt x="363" y="416052"/>
                    <a:pt x="43568" y="485547"/>
                  </a:cubicBezTo>
                  <a:cubicBezTo>
                    <a:pt x="71000" y="527152"/>
                    <a:pt x="107119" y="557098"/>
                    <a:pt x="145981" y="578358"/>
                  </a:cubicBezTo>
                  <a:cubicBezTo>
                    <a:pt x="150096" y="580644"/>
                    <a:pt x="154211" y="582702"/>
                    <a:pt x="158325" y="584759"/>
                  </a:cubicBezTo>
                  <a:cubicBezTo>
                    <a:pt x="172727" y="591846"/>
                    <a:pt x="187586" y="597789"/>
                    <a:pt x="202217" y="602818"/>
                  </a:cubicBezTo>
                  <a:cubicBezTo>
                    <a:pt x="206331" y="604190"/>
                    <a:pt x="210675" y="605562"/>
                    <a:pt x="214790" y="606933"/>
                  </a:cubicBezTo>
                  <a:cubicBezTo>
                    <a:pt x="223248" y="609448"/>
                    <a:pt x="231477" y="611734"/>
                    <a:pt x="239936" y="613563"/>
                  </a:cubicBezTo>
                  <a:cubicBezTo>
                    <a:pt x="244050" y="614477"/>
                    <a:pt x="248165" y="615391"/>
                    <a:pt x="252280" y="616306"/>
                  </a:cubicBezTo>
                  <a:cubicBezTo>
                    <a:pt x="266682" y="619049"/>
                    <a:pt x="280626" y="621106"/>
                    <a:pt x="294114" y="622478"/>
                  </a:cubicBezTo>
                  <a:cubicBezTo>
                    <a:pt x="298000" y="622935"/>
                    <a:pt x="301658" y="623164"/>
                    <a:pt x="305544" y="623392"/>
                  </a:cubicBezTo>
                  <a:cubicBezTo>
                    <a:pt x="320403" y="624307"/>
                    <a:pt x="334347" y="624535"/>
                    <a:pt x="347149" y="623850"/>
                  </a:cubicBezTo>
                  <a:cubicBezTo>
                    <a:pt x="350349" y="623621"/>
                    <a:pt x="353321" y="623621"/>
                    <a:pt x="356293" y="623392"/>
                  </a:cubicBezTo>
                  <a:cubicBezTo>
                    <a:pt x="359265" y="623164"/>
                    <a:pt x="362237" y="622935"/>
                    <a:pt x="364980" y="622707"/>
                  </a:cubicBezTo>
                  <a:cubicBezTo>
                    <a:pt x="374810" y="621564"/>
                    <a:pt x="383268" y="620192"/>
                    <a:pt x="390354" y="618363"/>
                  </a:cubicBezTo>
                  <a:cubicBezTo>
                    <a:pt x="390354" y="618363"/>
                    <a:pt x="390354" y="618363"/>
                    <a:pt x="390354" y="618363"/>
                  </a:cubicBezTo>
                  <a:cubicBezTo>
                    <a:pt x="391269" y="618135"/>
                    <a:pt x="392183" y="617906"/>
                    <a:pt x="393326" y="617677"/>
                  </a:cubicBezTo>
                  <a:cubicBezTo>
                    <a:pt x="393783" y="617677"/>
                    <a:pt x="394012" y="617449"/>
                    <a:pt x="394469" y="617449"/>
                  </a:cubicBezTo>
                  <a:cubicBezTo>
                    <a:pt x="395155" y="617220"/>
                    <a:pt x="395841" y="616992"/>
                    <a:pt x="396527" y="616763"/>
                  </a:cubicBezTo>
                  <a:cubicBezTo>
                    <a:pt x="396984" y="616534"/>
                    <a:pt x="397441" y="616534"/>
                    <a:pt x="397898" y="616306"/>
                  </a:cubicBezTo>
                  <a:cubicBezTo>
                    <a:pt x="398584" y="616077"/>
                    <a:pt x="399270" y="615849"/>
                    <a:pt x="399727" y="615620"/>
                  </a:cubicBezTo>
                  <a:cubicBezTo>
                    <a:pt x="400413" y="615391"/>
                    <a:pt x="400870" y="615163"/>
                    <a:pt x="401556" y="615163"/>
                  </a:cubicBezTo>
                  <a:cubicBezTo>
                    <a:pt x="402013" y="614934"/>
                    <a:pt x="402699" y="614706"/>
                    <a:pt x="403385" y="614706"/>
                  </a:cubicBezTo>
                  <a:cubicBezTo>
                    <a:pt x="404070" y="614477"/>
                    <a:pt x="404756" y="614248"/>
                    <a:pt x="405442" y="614020"/>
                  </a:cubicBezTo>
                  <a:cubicBezTo>
                    <a:pt x="405671" y="614020"/>
                    <a:pt x="405899" y="613791"/>
                    <a:pt x="406356" y="613791"/>
                  </a:cubicBezTo>
                  <a:cubicBezTo>
                    <a:pt x="408414" y="613105"/>
                    <a:pt x="410700" y="612420"/>
                    <a:pt x="412757" y="611505"/>
                  </a:cubicBezTo>
                  <a:cubicBezTo>
                    <a:pt x="412757" y="611505"/>
                    <a:pt x="412757" y="611505"/>
                    <a:pt x="412757" y="611505"/>
                  </a:cubicBezTo>
                  <a:cubicBezTo>
                    <a:pt x="413900" y="611048"/>
                    <a:pt x="414815" y="610591"/>
                    <a:pt x="415958" y="610362"/>
                  </a:cubicBezTo>
                  <a:cubicBezTo>
                    <a:pt x="416186" y="610362"/>
                    <a:pt x="416415" y="610134"/>
                    <a:pt x="416643" y="610134"/>
                  </a:cubicBezTo>
                  <a:cubicBezTo>
                    <a:pt x="417786" y="609676"/>
                    <a:pt x="418929" y="609219"/>
                    <a:pt x="419844" y="608762"/>
                  </a:cubicBezTo>
                  <a:cubicBezTo>
                    <a:pt x="420072" y="608762"/>
                    <a:pt x="420301" y="608533"/>
                    <a:pt x="420301" y="608533"/>
                  </a:cubicBezTo>
                  <a:cubicBezTo>
                    <a:pt x="426473" y="606019"/>
                    <a:pt x="432645" y="603276"/>
                    <a:pt x="438132" y="600075"/>
                  </a:cubicBezTo>
                  <a:cubicBezTo>
                    <a:pt x="438132" y="600075"/>
                    <a:pt x="438360" y="600075"/>
                    <a:pt x="438360" y="599847"/>
                  </a:cubicBezTo>
                  <a:cubicBezTo>
                    <a:pt x="439503" y="599161"/>
                    <a:pt x="440418" y="598704"/>
                    <a:pt x="441332" y="598018"/>
                  </a:cubicBezTo>
                  <a:cubicBezTo>
                    <a:pt x="441561" y="598018"/>
                    <a:pt x="441561" y="597789"/>
                    <a:pt x="441789" y="597789"/>
                  </a:cubicBezTo>
                  <a:cubicBezTo>
                    <a:pt x="442704" y="597103"/>
                    <a:pt x="443847" y="596646"/>
                    <a:pt x="444761" y="595960"/>
                  </a:cubicBezTo>
                  <a:lnTo>
                    <a:pt x="444761" y="595960"/>
                  </a:lnTo>
                  <a:cubicBezTo>
                    <a:pt x="447962" y="593903"/>
                    <a:pt x="450933" y="591617"/>
                    <a:pt x="452991" y="589331"/>
                  </a:cubicBezTo>
                  <a:cubicBezTo>
                    <a:pt x="446590" y="583387"/>
                    <a:pt x="442018" y="578358"/>
                    <a:pt x="436532" y="574472"/>
                  </a:cubicBezTo>
                  <a:cubicBezTo>
                    <a:pt x="412986" y="556413"/>
                    <a:pt x="408185" y="532181"/>
                    <a:pt x="416872" y="506121"/>
                  </a:cubicBezTo>
                  <a:cubicBezTo>
                    <a:pt x="425787" y="478917"/>
                    <a:pt x="448419" y="467259"/>
                    <a:pt x="475851" y="464744"/>
                  </a:cubicBezTo>
                  <a:cubicBezTo>
                    <a:pt x="487509" y="463601"/>
                    <a:pt x="499397" y="464058"/>
                    <a:pt x="511055" y="463372"/>
                  </a:cubicBezTo>
                  <a:cubicBezTo>
                    <a:pt x="538487" y="461772"/>
                    <a:pt x="565462" y="458115"/>
                    <a:pt x="591294" y="447370"/>
                  </a:cubicBezTo>
                  <a:cubicBezTo>
                    <a:pt x="598609" y="444399"/>
                    <a:pt x="604553" y="440512"/>
                    <a:pt x="608896" y="435483"/>
                  </a:cubicBezTo>
                  <a:cubicBezTo>
                    <a:pt x="612554" y="425425"/>
                    <a:pt x="615754" y="414909"/>
                    <a:pt x="618497" y="404622"/>
                  </a:cubicBezTo>
                  <a:cubicBezTo>
                    <a:pt x="618497" y="404394"/>
                    <a:pt x="618497" y="404394"/>
                    <a:pt x="618497" y="404165"/>
                  </a:cubicBezTo>
                  <a:cubicBezTo>
                    <a:pt x="530715" y="397536"/>
                    <a:pt x="458020" y="361874"/>
                    <a:pt x="429445" y="275235"/>
                  </a:cubicBezTo>
                  <a:cubicBezTo>
                    <a:pt x="400184" y="186766"/>
                    <a:pt x="435846" y="119558"/>
                    <a:pt x="505112" y="59665"/>
                  </a:cubicBezTo>
                  <a:cubicBezTo>
                    <a:pt x="503969" y="58750"/>
                    <a:pt x="502826" y="58065"/>
                    <a:pt x="501683" y="57150"/>
                  </a:cubicBezTo>
                  <a:cubicBezTo>
                    <a:pt x="497796" y="54864"/>
                    <a:pt x="494139" y="52578"/>
                    <a:pt x="490253" y="50292"/>
                  </a:cubicBezTo>
                  <a:lnTo>
                    <a:pt x="490253" y="50292"/>
                  </a:lnTo>
                  <a:cubicBezTo>
                    <a:pt x="437446" y="19660"/>
                    <a:pt x="384182" y="4801"/>
                    <a:pt x="333890" y="1143"/>
                  </a:cubicBezTo>
                  <a:cubicBezTo>
                    <a:pt x="333662" y="1143"/>
                    <a:pt x="333433" y="1143"/>
                    <a:pt x="333204" y="1143"/>
                  </a:cubicBezTo>
                  <a:cubicBezTo>
                    <a:pt x="330233" y="915"/>
                    <a:pt x="327261" y="686"/>
                    <a:pt x="324289" y="686"/>
                  </a:cubicBezTo>
                  <a:cubicBezTo>
                    <a:pt x="323832" y="686"/>
                    <a:pt x="323375" y="686"/>
                    <a:pt x="322917" y="686"/>
                  </a:cubicBezTo>
                  <a:cubicBezTo>
                    <a:pt x="320174" y="686"/>
                    <a:pt x="317431" y="457"/>
                    <a:pt x="314688" y="457"/>
                  </a:cubicBezTo>
                  <a:cubicBezTo>
                    <a:pt x="314002" y="457"/>
                    <a:pt x="313545" y="457"/>
                    <a:pt x="312859" y="457"/>
                  </a:cubicBezTo>
                  <a:cubicBezTo>
                    <a:pt x="311030" y="0"/>
                    <a:pt x="308516" y="0"/>
                    <a:pt x="305772" y="0"/>
                  </a:cubicBezTo>
                  <a:close/>
                  <a:moveTo>
                    <a:pt x="248622" y="52121"/>
                  </a:moveTo>
                  <a:cubicBezTo>
                    <a:pt x="102547" y="104470"/>
                    <a:pt x="68257" y="296494"/>
                    <a:pt x="84488" y="391363"/>
                  </a:cubicBezTo>
                  <a:cubicBezTo>
                    <a:pt x="87002" y="405765"/>
                    <a:pt x="54084" y="344272"/>
                    <a:pt x="51112" y="329870"/>
                  </a:cubicBezTo>
                  <a:cubicBezTo>
                    <a:pt x="45397" y="300381"/>
                    <a:pt x="45626" y="258090"/>
                    <a:pt x="50426" y="227914"/>
                  </a:cubicBezTo>
                  <a:cubicBezTo>
                    <a:pt x="66657" y="121387"/>
                    <a:pt x="169070" y="41148"/>
                    <a:pt x="247479" y="41148"/>
                  </a:cubicBezTo>
                  <a:cubicBezTo>
                    <a:pt x="262110" y="41148"/>
                    <a:pt x="262567" y="47320"/>
                    <a:pt x="248622" y="52121"/>
                  </a:cubicBezTo>
                  <a:close/>
                </a:path>
              </a:pathLst>
            </a:custGeom>
            <a:solidFill>
              <a:srgbClr val="FFFFFF"/>
            </a:solidFill>
            <a:ln w="2286" cap="flat">
              <a:noFill/>
              <a:prstDash val="solid"/>
              <a:miter/>
            </a:ln>
          </p:spPr>
          <p:txBody>
            <a:bodyPr rtlCol="0" anchor="ctr"/>
            <a:lstStyle/>
            <a:p>
              <a:endParaRPr lang="en-US"/>
            </a:p>
          </p:txBody>
        </p:sp>
        <p:sp>
          <p:nvSpPr>
            <p:cNvPr id="87" name="Freeform 863">
              <a:extLst>
                <a:ext uri="{FF2B5EF4-FFF2-40B4-BE49-F238E27FC236}">
                  <a16:creationId xmlns:a16="http://schemas.microsoft.com/office/drawing/2014/main" id="{8A57671A-5EC2-18C3-8C77-8D34C46AA59D}"/>
                </a:ext>
              </a:extLst>
            </p:cNvPr>
            <p:cNvSpPr/>
            <p:nvPr/>
          </p:nvSpPr>
          <p:spPr>
            <a:xfrm>
              <a:off x="6631246" y="5364556"/>
              <a:ext cx="618497" cy="624248"/>
            </a:xfrm>
            <a:custGeom>
              <a:avLst/>
              <a:gdLst>
                <a:gd name="connsiteX0" fmla="*/ 305772 w 618497"/>
                <a:gd name="connsiteY0" fmla="*/ 0 h 624248"/>
                <a:gd name="connsiteX1" fmla="*/ 303486 w 618497"/>
                <a:gd name="connsiteY1" fmla="*/ 0 h 624248"/>
                <a:gd name="connsiteX2" fmla="*/ 296171 w 618497"/>
                <a:gd name="connsiteY2" fmla="*/ 229 h 624248"/>
                <a:gd name="connsiteX3" fmla="*/ 293657 w 618497"/>
                <a:gd name="connsiteY3" fmla="*/ 457 h 624248"/>
                <a:gd name="connsiteX4" fmla="*/ 286570 w 618497"/>
                <a:gd name="connsiteY4" fmla="*/ 915 h 624248"/>
                <a:gd name="connsiteX5" fmla="*/ 283598 w 618497"/>
                <a:gd name="connsiteY5" fmla="*/ 1143 h 624248"/>
                <a:gd name="connsiteX6" fmla="*/ 276969 w 618497"/>
                <a:gd name="connsiteY6" fmla="*/ 1829 h 624248"/>
                <a:gd name="connsiteX7" fmla="*/ 273768 w 618497"/>
                <a:gd name="connsiteY7" fmla="*/ 2058 h 624248"/>
                <a:gd name="connsiteX8" fmla="*/ 267368 w 618497"/>
                <a:gd name="connsiteY8" fmla="*/ 2743 h 624248"/>
                <a:gd name="connsiteX9" fmla="*/ 263939 w 618497"/>
                <a:gd name="connsiteY9" fmla="*/ 3201 h 624248"/>
                <a:gd name="connsiteX10" fmla="*/ 257995 w 618497"/>
                <a:gd name="connsiteY10" fmla="*/ 4115 h 624248"/>
                <a:gd name="connsiteX11" fmla="*/ 254337 w 618497"/>
                <a:gd name="connsiteY11" fmla="*/ 4801 h 624248"/>
                <a:gd name="connsiteX12" fmla="*/ 248622 w 618497"/>
                <a:gd name="connsiteY12" fmla="*/ 5715 h 624248"/>
                <a:gd name="connsiteX13" fmla="*/ 244965 w 618497"/>
                <a:gd name="connsiteY13" fmla="*/ 6401 h 624248"/>
                <a:gd name="connsiteX14" fmla="*/ 239478 w 618497"/>
                <a:gd name="connsiteY14" fmla="*/ 7544 h 624248"/>
                <a:gd name="connsiteX15" fmla="*/ 235592 w 618497"/>
                <a:gd name="connsiteY15" fmla="*/ 8458 h 624248"/>
                <a:gd name="connsiteX16" fmla="*/ 230563 w 618497"/>
                <a:gd name="connsiteY16" fmla="*/ 9601 h 624248"/>
                <a:gd name="connsiteX17" fmla="*/ 226448 w 618497"/>
                <a:gd name="connsiteY17" fmla="*/ 10744 h 624248"/>
                <a:gd name="connsiteX18" fmla="*/ 221648 w 618497"/>
                <a:gd name="connsiteY18" fmla="*/ 11887 h 624248"/>
                <a:gd name="connsiteX19" fmla="*/ 217304 w 618497"/>
                <a:gd name="connsiteY19" fmla="*/ 13030 h 624248"/>
                <a:gd name="connsiteX20" fmla="*/ 212732 w 618497"/>
                <a:gd name="connsiteY20" fmla="*/ 14402 h 624248"/>
                <a:gd name="connsiteX21" fmla="*/ 208160 w 618497"/>
                <a:gd name="connsiteY21" fmla="*/ 15774 h 624248"/>
                <a:gd name="connsiteX22" fmla="*/ 204045 w 618497"/>
                <a:gd name="connsiteY22" fmla="*/ 17145 h 624248"/>
                <a:gd name="connsiteX23" fmla="*/ 199245 w 618497"/>
                <a:gd name="connsiteY23" fmla="*/ 18745 h 624248"/>
                <a:gd name="connsiteX24" fmla="*/ 195587 w 618497"/>
                <a:gd name="connsiteY24" fmla="*/ 20117 h 624248"/>
                <a:gd name="connsiteX25" fmla="*/ 190329 w 618497"/>
                <a:gd name="connsiteY25" fmla="*/ 22174 h 624248"/>
                <a:gd name="connsiteX26" fmla="*/ 187358 w 618497"/>
                <a:gd name="connsiteY26" fmla="*/ 23317 h 624248"/>
                <a:gd name="connsiteX27" fmla="*/ 179357 w 618497"/>
                <a:gd name="connsiteY27" fmla="*/ 26746 h 624248"/>
                <a:gd name="connsiteX28" fmla="*/ 43568 w 618497"/>
                <a:gd name="connsiteY28" fmla="*/ 485547 h 624248"/>
                <a:gd name="connsiteX29" fmla="*/ 145981 w 618497"/>
                <a:gd name="connsiteY29" fmla="*/ 578358 h 624248"/>
                <a:gd name="connsiteX30" fmla="*/ 158325 w 618497"/>
                <a:gd name="connsiteY30" fmla="*/ 584759 h 624248"/>
                <a:gd name="connsiteX31" fmla="*/ 202217 w 618497"/>
                <a:gd name="connsiteY31" fmla="*/ 602818 h 624248"/>
                <a:gd name="connsiteX32" fmla="*/ 214790 w 618497"/>
                <a:gd name="connsiteY32" fmla="*/ 606933 h 624248"/>
                <a:gd name="connsiteX33" fmla="*/ 239936 w 618497"/>
                <a:gd name="connsiteY33" fmla="*/ 613563 h 624248"/>
                <a:gd name="connsiteX34" fmla="*/ 252280 w 618497"/>
                <a:gd name="connsiteY34" fmla="*/ 616306 h 624248"/>
                <a:gd name="connsiteX35" fmla="*/ 294114 w 618497"/>
                <a:gd name="connsiteY35" fmla="*/ 622478 h 624248"/>
                <a:gd name="connsiteX36" fmla="*/ 305544 w 618497"/>
                <a:gd name="connsiteY36" fmla="*/ 623392 h 624248"/>
                <a:gd name="connsiteX37" fmla="*/ 347149 w 618497"/>
                <a:gd name="connsiteY37" fmla="*/ 623850 h 624248"/>
                <a:gd name="connsiteX38" fmla="*/ 356293 w 618497"/>
                <a:gd name="connsiteY38" fmla="*/ 623392 h 624248"/>
                <a:gd name="connsiteX39" fmla="*/ 364980 w 618497"/>
                <a:gd name="connsiteY39" fmla="*/ 622707 h 624248"/>
                <a:gd name="connsiteX40" fmla="*/ 390354 w 618497"/>
                <a:gd name="connsiteY40" fmla="*/ 618363 h 624248"/>
                <a:gd name="connsiteX41" fmla="*/ 390354 w 618497"/>
                <a:gd name="connsiteY41" fmla="*/ 618363 h 624248"/>
                <a:gd name="connsiteX42" fmla="*/ 393326 w 618497"/>
                <a:gd name="connsiteY42" fmla="*/ 617677 h 624248"/>
                <a:gd name="connsiteX43" fmla="*/ 394469 w 618497"/>
                <a:gd name="connsiteY43" fmla="*/ 617449 h 624248"/>
                <a:gd name="connsiteX44" fmla="*/ 396527 w 618497"/>
                <a:gd name="connsiteY44" fmla="*/ 616763 h 624248"/>
                <a:gd name="connsiteX45" fmla="*/ 397898 w 618497"/>
                <a:gd name="connsiteY45" fmla="*/ 616306 h 624248"/>
                <a:gd name="connsiteX46" fmla="*/ 399727 w 618497"/>
                <a:gd name="connsiteY46" fmla="*/ 615620 h 624248"/>
                <a:gd name="connsiteX47" fmla="*/ 401556 w 618497"/>
                <a:gd name="connsiteY47" fmla="*/ 615163 h 624248"/>
                <a:gd name="connsiteX48" fmla="*/ 403385 w 618497"/>
                <a:gd name="connsiteY48" fmla="*/ 614706 h 624248"/>
                <a:gd name="connsiteX49" fmla="*/ 405442 w 618497"/>
                <a:gd name="connsiteY49" fmla="*/ 614020 h 624248"/>
                <a:gd name="connsiteX50" fmla="*/ 406356 w 618497"/>
                <a:gd name="connsiteY50" fmla="*/ 613791 h 624248"/>
                <a:gd name="connsiteX51" fmla="*/ 412757 w 618497"/>
                <a:gd name="connsiteY51" fmla="*/ 611505 h 624248"/>
                <a:gd name="connsiteX52" fmla="*/ 412757 w 618497"/>
                <a:gd name="connsiteY52" fmla="*/ 611505 h 624248"/>
                <a:gd name="connsiteX53" fmla="*/ 415958 w 618497"/>
                <a:gd name="connsiteY53" fmla="*/ 610362 h 624248"/>
                <a:gd name="connsiteX54" fmla="*/ 416643 w 618497"/>
                <a:gd name="connsiteY54" fmla="*/ 610134 h 624248"/>
                <a:gd name="connsiteX55" fmla="*/ 419844 w 618497"/>
                <a:gd name="connsiteY55" fmla="*/ 608762 h 624248"/>
                <a:gd name="connsiteX56" fmla="*/ 420301 w 618497"/>
                <a:gd name="connsiteY56" fmla="*/ 608533 h 624248"/>
                <a:gd name="connsiteX57" fmla="*/ 438132 w 618497"/>
                <a:gd name="connsiteY57" fmla="*/ 600075 h 624248"/>
                <a:gd name="connsiteX58" fmla="*/ 438360 w 618497"/>
                <a:gd name="connsiteY58" fmla="*/ 599847 h 624248"/>
                <a:gd name="connsiteX59" fmla="*/ 441332 w 618497"/>
                <a:gd name="connsiteY59" fmla="*/ 598018 h 624248"/>
                <a:gd name="connsiteX60" fmla="*/ 441789 w 618497"/>
                <a:gd name="connsiteY60" fmla="*/ 597789 h 624248"/>
                <a:gd name="connsiteX61" fmla="*/ 444761 w 618497"/>
                <a:gd name="connsiteY61" fmla="*/ 595960 h 624248"/>
                <a:gd name="connsiteX62" fmla="*/ 444761 w 618497"/>
                <a:gd name="connsiteY62" fmla="*/ 595960 h 624248"/>
                <a:gd name="connsiteX63" fmla="*/ 452991 w 618497"/>
                <a:gd name="connsiteY63" fmla="*/ 589331 h 624248"/>
                <a:gd name="connsiteX64" fmla="*/ 436532 w 618497"/>
                <a:gd name="connsiteY64" fmla="*/ 574472 h 624248"/>
                <a:gd name="connsiteX65" fmla="*/ 416872 w 618497"/>
                <a:gd name="connsiteY65" fmla="*/ 506121 h 624248"/>
                <a:gd name="connsiteX66" fmla="*/ 475851 w 618497"/>
                <a:gd name="connsiteY66" fmla="*/ 464744 h 624248"/>
                <a:gd name="connsiteX67" fmla="*/ 511055 w 618497"/>
                <a:gd name="connsiteY67" fmla="*/ 463372 h 624248"/>
                <a:gd name="connsiteX68" fmla="*/ 591294 w 618497"/>
                <a:gd name="connsiteY68" fmla="*/ 447370 h 624248"/>
                <a:gd name="connsiteX69" fmla="*/ 608896 w 618497"/>
                <a:gd name="connsiteY69" fmla="*/ 435483 h 624248"/>
                <a:gd name="connsiteX70" fmla="*/ 618497 w 618497"/>
                <a:gd name="connsiteY70" fmla="*/ 404622 h 624248"/>
                <a:gd name="connsiteX71" fmla="*/ 618497 w 618497"/>
                <a:gd name="connsiteY71" fmla="*/ 404165 h 624248"/>
                <a:gd name="connsiteX72" fmla="*/ 429445 w 618497"/>
                <a:gd name="connsiteY72" fmla="*/ 275235 h 624248"/>
                <a:gd name="connsiteX73" fmla="*/ 505112 w 618497"/>
                <a:gd name="connsiteY73" fmla="*/ 59665 h 624248"/>
                <a:gd name="connsiteX74" fmla="*/ 501683 w 618497"/>
                <a:gd name="connsiteY74" fmla="*/ 57150 h 624248"/>
                <a:gd name="connsiteX75" fmla="*/ 490253 w 618497"/>
                <a:gd name="connsiteY75" fmla="*/ 50292 h 624248"/>
                <a:gd name="connsiteX76" fmla="*/ 490253 w 618497"/>
                <a:gd name="connsiteY76" fmla="*/ 50292 h 624248"/>
                <a:gd name="connsiteX77" fmla="*/ 333890 w 618497"/>
                <a:gd name="connsiteY77" fmla="*/ 1143 h 624248"/>
                <a:gd name="connsiteX78" fmla="*/ 333204 w 618497"/>
                <a:gd name="connsiteY78" fmla="*/ 1143 h 624248"/>
                <a:gd name="connsiteX79" fmla="*/ 324289 w 618497"/>
                <a:gd name="connsiteY79" fmla="*/ 686 h 624248"/>
                <a:gd name="connsiteX80" fmla="*/ 322917 w 618497"/>
                <a:gd name="connsiteY80" fmla="*/ 686 h 624248"/>
                <a:gd name="connsiteX81" fmla="*/ 314688 w 618497"/>
                <a:gd name="connsiteY81" fmla="*/ 457 h 624248"/>
                <a:gd name="connsiteX82" fmla="*/ 312859 w 618497"/>
                <a:gd name="connsiteY82" fmla="*/ 457 h 624248"/>
                <a:gd name="connsiteX83" fmla="*/ 305772 w 618497"/>
                <a:gd name="connsiteY83" fmla="*/ 0 h 624248"/>
                <a:gd name="connsiteX84" fmla="*/ 248622 w 618497"/>
                <a:gd name="connsiteY84" fmla="*/ 52121 h 624248"/>
                <a:gd name="connsiteX85" fmla="*/ 84488 w 618497"/>
                <a:gd name="connsiteY85" fmla="*/ 391363 h 624248"/>
                <a:gd name="connsiteX86" fmla="*/ 51112 w 618497"/>
                <a:gd name="connsiteY86" fmla="*/ 329870 h 624248"/>
                <a:gd name="connsiteX87" fmla="*/ 50426 w 618497"/>
                <a:gd name="connsiteY87" fmla="*/ 227914 h 624248"/>
                <a:gd name="connsiteX88" fmla="*/ 247479 w 618497"/>
                <a:gd name="connsiteY88" fmla="*/ 41148 h 624248"/>
                <a:gd name="connsiteX89" fmla="*/ 248622 w 618497"/>
                <a:gd name="connsiteY89" fmla="*/ 52121 h 62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18497" h="624248">
                  <a:moveTo>
                    <a:pt x="305772" y="0"/>
                  </a:moveTo>
                  <a:cubicBezTo>
                    <a:pt x="305087" y="0"/>
                    <a:pt x="304172" y="0"/>
                    <a:pt x="303486" y="0"/>
                  </a:cubicBezTo>
                  <a:cubicBezTo>
                    <a:pt x="300972" y="0"/>
                    <a:pt x="298457" y="229"/>
                    <a:pt x="296171" y="229"/>
                  </a:cubicBezTo>
                  <a:cubicBezTo>
                    <a:pt x="295257" y="229"/>
                    <a:pt x="294342" y="229"/>
                    <a:pt x="293657" y="457"/>
                  </a:cubicBezTo>
                  <a:cubicBezTo>
                    <a:pt x="291371" y="686"/>
                    <a:pt x="289085" y="686"/>
                    <a:pt x="286570" y="915"/>
                  </a:cubicBezTo>
                  <a:cubicBezTo>
                    <a:pt x="285656" y="915"/>
                    <a:pt x="284513" y="1143"/>
                    <a:pt x="283598" y="1143"/>
                  </a:cubicBezTo>
                  <a:cubicBezTo>
                    <a:pt x="281312" y="1372"/>
                    <a:pt x="279255" y="1600"/>
                    <a:pt x="276969" y="1829"/>
                  </a:cubicBezTo>
                  <a:cubicBezTo>
                    <a:pt x="275826" y="1829"/>
                    <a:pt x="274911" y="2058"/>
                    <a:pt x="273768" y="2058"/>
                  </a:cubicBezTo>
                  <a:cubicBezTo>
                    <a:pt x="271711" y="2286"/>
                    <a:pt x="269654" y="2515"/>
                    <a:pt x="267368" y="2743"/>
                  </a:cubicBezTo>
                  <a:cubicBezTo>
                    <a:pt x="266225" y="2972"/>
                    <a:pt x="265082" y="2972"/>
                    <a:pt x="263939" y="3201"/>
                  </a:cubicBezTo>
                  <a:cubicBezTo>
                    <a:pt x="261881" y="3429"/>
                    <a:pt x="259824" y="3658"/>
                    <a:pt x="257995" y="4115"/>
                  </a:cubicBezTo>
                  <a:cubicBezTo>
                    <a:pt x="256852" y="4344"/>
                    <a:pt x="255709" y="4572"/>
                    <a:pt x="254337" y="4801"/>
                  </a:cubicBezTo>
                  <a:cubicBezTo>
                    <a:pt x="252509" y="5029"/>
                    <a:pt x="250451" y="5487"/>
                    <a:pt x="248622" y="5715"/>
                  </a:cubicBezTo>
                  <a:cubicBezTo>
                    <a:pt x="247479" y="5944"/>
                    <a:pt x="246108" y="6172"/>
                    <a:pt x="244965" y="6401"/>
                  </a:cubicBezTo>
                  <a:cubicBezTo>
                    <a:pt x="243136" y="6858"/>
                    <a:pt x="241307" y="7087"/>
                    <a:pt x="239478" y="7544"/>
                  </a:cubicBezTo>
                  <a:cubicBezTo>
                    <a:pt x="238107" y="7773"/>
                    <a:pt x="236964" y="8230"/>
                    <a:pt x="235592" y="8458"/>
                  </a:cubicBezTo>
                  <a:cubicBezTo>
                    <a:pt x="233992" y="8916"/>
                    <a:pt x="232163" y="9144"/>
                    <a:pt x="230563" y="9601"/>
                  </a:cubicBezTo>
                  <a:cubicBezTo>
                    <a:pt x="229191" y="9830"/>
                    <a:pt x="227820" y="10287"/>
                    <a:pt x="226448" y="10744"/>
                  </a:cubicBezTo>
                  <a:cubicBezTo>
                    <a:pt x="224848" y="11202"/>
                    <a:pt x="223248" y="11659"/>
                    <a:pt x="221648" y="11887"/>
                  </a:cubicBezTo>
                  <a:cubicBezTo>
                    <a:pt x="220276" y="12345"/>
                    <a:pt x="218904" y="12802"/>
                    <a:pt x="217304" y="13030"/>
                  </a:cubicBezTo>
                  <a:cubicBezTo>
                    <a:pt x="215704" y="13488"/>
                    <a:pt x="214332" y="13945"/>
                    <a:pt x="212732" y="14402"/>
                  </a:cubicBezTo>
                  <a:cubicBezTo>
                    <a:pt x="211132" y="14859"/>
                    <a:pt x="209760" y="15316"/>
                    <a:pt x="208160" y="15774"/>
                  </a:cubicBezTo>
                  <a:cubicBezTo>
                    <a:pt x="206789" y="16231"/>
                    <a:pt x="205417" y="16688"/>
                    <a:pt x="204045" y="17145"/>
                  </a:cubicBezTo>
                  <a:cubicBezTo>
                    <a:pt x="202445" y="17602"/>
                    <a:pt x="200845" y="18288"/>
                    <a:pt x="199245" y="18745"/>
                  </a:cubicBezTo>
                  <a:cubicBezTo>
                    <a:pt x="198102" y="19203"/>
                    <a:pt x="196730" y="19660"/>
                    <a:pt x="195587" y="20117"/>
                  </a:cubicBezTo>
                  <a:cubicBezTo>
                    <a:pt x="193758" y="20803"/>
                    <a:pt x="191930" y="21489"/>
                    <a:pt x="190329" y="22174"/>
                  </a:cubicBezTo>
                  <a:cubicBezTo>
                    <a:pt x="189415" y="22632"/>
                    <a:pt x="188272" y="22860"/>
                    <a:pt x="187358" y="23317"/>
                  </a:cubicBezTo>
                  <a:cubicBezTo>
                    <a:pt x="184614" y="24460"/>
                    <a:pt x="181871" y="25603"/>
                    <a:pt x="179357" y="26746"/>
                  </a:cubicBezTo>
                  <a:cubicBezTo>
                    <a:pt x="-70960" y="136703"/>
                    <a:pt x="363" y="416052"/>
                    <a:pt x="43568" y="485547"/>
                  </a:cubicBezTo>
                  <a:cubicBezTo>
                    <a:pt x="71000" y="527152"/>
                    <a:pt x="107119" y="557098"/>
                    <a:pt x="145981" y="578358"/>
                  </a:cubicBezTo>
                  <a:cubicBezTo>
                    <a:pt x="150096" y="580644"/>
                    <a:pt x="154211" y="582702"/>
                    <a:pt x="158325" y="584759"/>
                  </a:cubicBezTo>
                  <a:cubicBezTo>
                    <a:pt x="172727" y="591846"/>
                    <a:pt x="187586" y="597789"/>
                    <a:pt x="202217" y="602818"/>
                  </a:cubicBezTo>
                  <a:cubicBezTo>
                    <a:pt x="206331" y="604190"/>
                    <a:pt x="210675" y="605562"/>
                    <a:pt x="214790" y="606933"/>
                  </a:cubicBezTo>
                  <a:cubicBezTo>
                    <a:pt x="223248" y="609448"/>
                    <a:pt x="231477" y="611734"/>
                    <a:pt x="239936" y="613563"/>
                  </a:cubicBezTo>
                  <a:cubicBezTo>
                    <a:pt x="244050" y="614477"/>
                    <a:pt x="248165" y="615391"/>
                    <a:pt x="252280" y="616306"/>
                  </a:cubicBezTo>
                  <a:cubicBezTo>
                    <a:pt x="266682" y="619049"/>
                    <a:pt x="280626" y="621106"/>
                    <a:pt x="294114" y="622478"/>
                  </a:cubicBezTo>
                  <a:cubicBezTo>
                    <a:pt x="298000" y="622935"/>
                    <a:pt x="301658" y="623164"/>
                    <a:pt x="305544" y="623392"/>
                  </a:cubicBezTo>
                  <a:cubicBezTo>
                    <a:pt x="320403" y="624307"/>
                    <a:pt x="334347" y="624535"/>
                    <a:pt x="347149" y="623850"/>
                  </a:cubicBezTo>
                  <a:cubicBezTo>
                    <a:pt x="350349" y="623621"/>
                    <a:pt x="353321" y="623621"/>
                    <a:pt x="356293" y="623392"/>
                  </a:cubicBezTo>
                  <a:cubicBezTo>
                    <a:pt x="359265" y="623164"/>
                    <a:pt x="362237" y="622935"/>
                    <a:pt x="364980" y="622707"/>
                  </a:cubicBezTo>
                  <a:cubicBezTo>
                    <a:pt x="374810" y="621564"/>
                    <a:pt x="383268" y="620192"/>
                    <a:pt x="390354" y="618363"/>
                  </a:cubicBezTo>
                  <a:cubicBezTo>
                    <a:pt x="390354" y="618363"/>
                    <a:pt x="390354" y="618363"/>
                    <a:pt x="390354" y="618363"/>
                  </a:cubicBezTo>
                  <a:cubicBezTo>
                    <a:pt x="391269" y="618135"/>
                    <a:pt x="392183" y="617906"/>
                    <a:pt x="393326" y="617677"/>
                  </a:cubicBezTo>
                  <a:cubicBezTo>
                    <a:pt x="393783" y="617677"/>
                    <a:pt x="394012" y="617449"/>
                    <a:pt x="394469" y="617449"/>
                  </a:cubicBezTo>
                  <a:cubicBezTo>
                    <a:pt x="395155" y="617220"/>
                    <a:pt x="395841" y="616992"/>
                    <a:pt x="396527" y="616763"/>
                  </a:cubicBezTo>
                  <a:cubicBezTo>
                    <a:pt x="396984" y="616534"/>
                    <a:pt x="397441" y="616534"/>
                    <a:pt x="397898" y="616306"/>
                  </a:cubicBezTo>
                  <a:cubicBezTo>
                    <a:pt x="398584" y="616077"/>
                    <a:pt x="399270" y="615849"/>
                    <a:pt x="399727" y="615620"/>
                  </a:cubicBezTo>
                  <a:cubicBezTo>
                    <a:pt x="400413" y="615391"/>
                    <a:pt x="400870" y="615163"/>
                    <a:pt x="401556" y="615163"/>
                  </a:cubicBezTo>
                  <a:cubicBezTo>
                    <a:pt x="402013" y="614934"/>
                    <a:pt x="402699" y="614706"/>
                    <a:pt x="403385" y="614706"/>
                  </a:cubicBezTo>
                  <a:cubicBezTo>
                    <a:pt x="404070" y="614477"/>
                    <a:pt x="404756" y="614248"/>
                    <a:pt x="405442" y="614020"/>
                  </a:cubicBezTo>
                  <a:cubicBezTo>
                    <a:pt x="405671" y="614020"/>
                    <a:pt x="405899" y="613791"/>
                    <a:pt x="406356" y="613791"/>
                  </a:cubicBezTo>
                  <a:cubicBezTo>
                    <a:pt x="408414" y="613105"/>
                    <a:pt x="410700" y="612420"/>
                    <a:pt x="412757" y="611505"/>
                  </a:cubicBezTo>
                  <a:cubicBezTo>
                    <a:pt x="412757" y="611505"/>
                    <a:pt x="412757" y="611505"/>
                    <a:pt x="412757" y="611505"/>
                  </a:cubicBezTo>
                  <a:cubicBezTo>
                    <a:pt x="413900" y="611048"/>
                    <a:pt x="414815" y="610591"/>
                    <a:pt x="415958" y="610362"/>
                  </a:cubicBezTo>
                  <a:cubicBezTo>
                    <a:pt x="416186" y="610362"/>
                    <a:pt x="416415" y="610134"/>
                    <a:pt x="416643" y="610134"/>
                  </a:cubicBezTo>
                  <a:cubicBezTo>
                    <a:pt x="417786" y="609676"/>
                    <a:pt x="418929" y="609219"/>
                    <a:pt x="419844" y="608762"/>
                  </a:cubicBezTo>
                  <a:cubicBezTo>
                    <a:pt x="420072" y="608762"/>
                    <a:pt x="420301" y="608533"/>
                    <a:pt x="420301" y="608533"/>
                  </a:cubicBezTo>
                  <a:cubicBezTo>
                    <a:pt x="426473" y="606019"/>
                    <a:pt x="432645" y="603276"/>
                    <a:pt x="438132" y="600075"/>
                  </a:cubicBezTo>
                  <a:cubicBezTo>
                    <a:pt x="438132" y="600075"/>
                    <a:pt x="438360" y="600075"/>
                    <a:pt x="438360" y="599847"/>
                  </a:cubicBezTo>
                  <a:cubicBezTo>
                    <a:pt x="439503" y="599161"/>
                    <a:pt x="440418" y="598704"/>
                    <a:pt x="441332" y="598018"/>
                  </a:cubicBezTo>
                  <a:cubicBezTo>
                    <a:pt x="441561" y="598018"/>
                    <a:pt x="441561" y="597789"/>
                    <a:pt x="441789" y="597789"/>
                  </a:cubicBezTo>
                  <a:cubicBezTo>
                    <a:pt x="442704" y="597103"/>
                    <a:pt x="443847" y="596646"/>
                    <a:pt x="444761" y="595960"/>
                  </a:cubicBezTo>
                  <a:lnTo>
                    <a:pt x="444761" y="595960"/>
                  </a:lnTo>
                  <a:cubicBezTo>
                    <a:pt x="447962" y="593903"/>
                    <a:pt x="450933" y="591617"/>
                    <a:pt x="452991" y="589331"/>
                  </a:cubicBezTo>
                  <a:cubicBezTo>
                    <a:pt x="446590" y="583387"/>
                    <a:pt x="442018" y="578358"/>
                    <a:pt x="436532" y="574472"/>
                  </a:cubicBezTo>
                  <a:cubicBezTo>
                    <a:pt x="412986" y="556413"/>
                    <a:pt x="408185" y="532181"/>
                    <a:pt x="416872" y="506121"/>
                  </a:cubicBezTo>
                  <a:cubicBezTo>
                    <a:pt x="425787" y="478917"/>
                    <a:pt x="448419" y="467259"/>
                    <a:pt x="475851" y="464744"/>
                  </a:cubicBezTo>
                  <a:cubicBezTo>
                    <a:pt x="487509" y="463601"/>
                    <a:pt x="499397" y="464058"/>
                    <a:pt x="511055" y="463372"/>
                  </a:cubicBezTo>
                  <a:cubicBezTo>
                    <a:pt x="538487" y="461772"/>
                    <a:pt x="565462" y="458115"/>
                    <a:pt x="591294" y="447370"/>
                  </a:cubicBezTo>
                  <a:cubicBezTo>
                    <a:pt x="598609" y="444399"/>
                    <a:pt x="604553" y="440512"/>
                    <a:pt x="608896" y="435483"/>
                  </a:cubicBezTo>
                  <a:cubicBezTo>
                    <a:pt x="612554" y="425425"/>
                    <a:pt x="615754" y="414909"/>
                    <a:pt x="618497" y="404622"/>
                  </a:cubicBezTo>
                  <a:cubicBezTo>
                    <a:pt x="618497" y="404394"/>
                    <a:pt x="618497" y="404394"/>
                    <a:pt x="618497" y="404165"/>
                  </a:cubicBezTo>
                  <a:cubicBezTo>
                    <a:pt x="530715" y="397536"/>
                    <a:pt x="458020" y="361874"/>
                    <a:pt x="429445" y="275235"/>
                  </a:cubicBezTo>
                  <a:cubicBezTo>
                    <a:pt x="400184" y="186766"/>
                    <a:pt x="435846" y="119558"/>
                    <a:pt x="505112" y="59665"/>
                  </a:cubicBezTo>
                  <a:cubicBezTo>
                    <a:pt x="503969" y="58750"/>
                    <a:pt x="502826" y="58065"/>
                    <a:pt x="501683" y="57150"/>
                  </a:cubicBezTo>
                  <a:cubicBezTo>
                    <a:pt x="497796" y="54864"/>
                    <a:pt x="494139" y="52578"/>
                    <a:pt x="490253" y="50292"/>
                  </a:cubicBezTo>
                  <a:lnTo>
                    <a:pt x="490253" y="50292"/>
                  </a:lnTo>
                  <a:cubicBezTo>
                    <a:pt x="437446" y="19660"/>
                    <a:pt x="384182" y="4801"/>
                    <a:pt x="333890" y="1143"/>
                  </a:cubicBezTo>
                  <a:cubicBezTo>
                    <a:pt x="333662" y="1143"/>
                    <a:pt x="333433" y="1143"/>
                    <a:pt x="333204" y="1143"/>
                  </a:cubicBezTo>
                  <a:cubicBezTo>
                    <a:pt x="330233" y="915"/>
                    <a:pt x="327261" y="686"/>
                    <a:pt x="324289" y="686"/>
                  </a:cubicBezTo>
                  <a:cubicBezTo>
                    <a:pt x="323832" y="686"/>
                    <a:pt x="323375" y="686"/>
                    <a:pt x="322917" y="686"/>
                  </a:cubicBezTo>
                  <a:cubicBezTo>
                    <a:pt x="320174" y="686"/>
                    <a:pt x="317431" y="457"/>
                    <a:pt x="314688" y="457"/>
                  </a:cubicBezTo>
                  <a:cubicBezTo>
                    <a:pt x="314002" y="457"/>
                    <a:pt x="313545" y="457"/>
                    <a:pt x="312859" y="457"/>
                  </a:cubicBezTo>
                  <a:cubicBezTo>
                    <a:pt x="311030" y="0"/>
                    <a:pt x="308516" y="0"/>
                    <a:pt x="305772" y="0"/>
                  </a:cubicBezTo>
                  <a:close/>
                  <a:moveTo>
                    <a:pt x="248622" y="52121"/>
                  </a:moveTo>
                  <a:cubicBezTo>
                    <a:pt x="102547" y="104470"/>
                    <a:pt x="68257" y="296494"/>
                    <a:pt x="84488" y="391363"/>
                  </a:cubicBezTo>
                  <a:cubicBezTo>
                    <a:pt x="87002" y="405765"/>
                    <a:pt x="54084" y="344272"/>
                    <a:pt x="51112" y="329870"/>
                  </a:cubicBezTo>
                  <a:cubicBezTo>
                    <a:pt x="45397" y="300381"/>
                    <a:pt x="45626" y="258090"/>
                    <a:pt x="50426" y="227914"/>
                  </a:cubicBezTo>
                  <a:cubicBezTo>
                    <a:pt x="66657" y="121387"/>
                    <a:pt x="169070" y="41148"/>
                    <a:pt x="247479" y="41148"/>
                  </a:cubicBezTo>
                  <a:cubicBezTo>
                    <a:pt x="262110" y="41148"/>
                    <a:pt x="262567" y="47320"/>
                    <a:pt x="248622" y="52121"/>
                  </a:cubicBezTo>
                  <a:close/>
                </a:path>
              </a:pathLst>
            </a:custGeom>
            <a:solidFill>
              <a:srgbClr val="FFFFFF">
                <a:alpha val="48000"/>
              </a:srgbClr>
            </a:solidFill>
            <a:ln w="2286" cap="flat">
              <a:noFill/>
              <a:prstDash val="solid"/>
              <a:miter/>
            </a:ln>
          </p:spPr>
          <p:txBody>
            <a:bodyPr rtlCol="0" anchor="ctr"/>
            <a:lstStyle/>
            <a:p>
              <a:endParaRPr lang="en-US"/>
            </a:p>
          </p:txBody>
        </p:sp>
        <p:sp>
          <p:nvSpPr>
            <p:cNvPr id="88" name="Freeform 864">
              <a:extLst>
                <a:ext uri="{FF2B5EF4-FFF2-40B4-BE49-F238E27FC236}">
                  <a16:creationId xmlns:a16="http://schemas.microsoft.com/office/drawing/2014/main" id="{9A0BF9E9-D7C1-5794-097F-8D2470239675}"/>
                </a:ext>
              </a:extLst>
            </p:cNvPr>
            <p:cNvSpPr/>
            <p:nvPr/>
          </p:nvSpPr>
          <p:spPr>
            <a:xfrm>
              <a:off x="7065874" y="5835929"/>
              <a:ext cx="156437" cy="101060"/>
            </a:xfrm>
            <a:custGeom>
              <a:avLst/>
              <a:gdLst>
                <a:gd name="connsiteX0" fmla="*/ 22707 w 156437"/>
                <a:gd name="connsiteY0" fmla="*/ 17831 h 101060"/>
                <a:gd name="connsiteX1" fmla="*/ 4876 w 156437"/>
                <a:gd name="connsiteY1" fmla="*/ 76124 h 101060"/>
                <a:gd name="connsiteX2" fmla="*/ 65913 w 156437"/>
                <a:gd name="connsiteY2" fmla="*/ 95327 h 101060"/>
                <a:gd name="connsiteX3" fmla="*/ 71628 w 156437"/>
                <a:gd name="connsiteY3" fmla="*/ 91440 h 101060"/>
                <a:gd name="connsiteX4" fmla="*/ 71628 w 156437"/>
                <a:gd name="connsiteY4" fmla="*/ 91440 h 101060"/>
                <a:gd name="connsiteX5" fmla="*/ 77571 w 156437"/>
                <a:gd name="connsiteY5" fmla="*/ 87326 h 101060"/>
                <a:gd name="connsiteX6" fmla="*/ 78257 w 156437"/>
                <a:gd name="connsiteY6" fmla="*/ 86868 h 101060"/>
                <a:gd name="connsiteX7" fmla="*/ 83515 w 156437"/>
                <a:gd name="connsiteY7" fmla="*/ 82982 h 101060"/>
                <a:gd name="connsiteX8" fmla="*/ 84658 w 156437"/>
                <a:gd name="connsiteY8" fmla="*/ 82068 h 101060"/>
                <a:gd name="connsiteX9" fmla="*/ 89458 w 156437"/>
                <a:gd name="connsiteY9" fmla="*/ 78182 h 101060"/>
                <a:gd name="connsiteX10" fmla="*/ 90830 w 156437"/>
                <a:gd name="connsiteY10" fmla="*/ 77039 h 101060"/>
                <a:gd name="connsiteX11" fmla="*/ 95402 w 156437"/>
                <a:gd name="connsiteY11" fmla="*/ 73381 h 101060"/>
                <a:gd name="connsiteX12" fmla="*/ 97002 w 156437"/>
                <a:gd name="connsiteY12" fmla="*/ 72009 h 101060"/>
                <a:gd name="connsiteX13" fmla="*/ 101117 w 156437"/>
                <a:gd name="connsiteY13" fmla="*/ 68352 h 101060"/>
                <a:gd name="connsiteX14" fmla="*/ 102946 w 156437"/>
                <a:gd name="connsiteY14" fmla="*/ 66752 h 101060"/>
                <a:gd name="connsiteX15" fmla="*/ 106832 w 156437"/>
                <a:gd name="connsiteY15" fmla="*/ 63094 h 101060"/>
                <a:gd name="connsiteX16" fmla="*/ 108889 w 156437"/>
                <a:gd name="connsiteY16" fmla="*/ 61265 h 101060"/>
                <a:gd name="connsiteX17" fmla="*/ 112547 w 156437"/>
                <a:gd name="connsiteY17" fmla="*/ 57608 h 101060"/>
                <a:gd name="connsiteX18" fmla="*/ 114604 w 156437"/>
                <a:gd name="connsiteY18" fmla="*/ 55550 h 101060"/>
                <a:gd name="connsiteX19" fmla="*/ 118033 w 156437"/>
                <a:gd name="connsiteY19" fmla="*/ 51893 h 101060"/>
                <a:gd name="connsiteX20" fmla="*/ 120091 w 156437"/>
                <a:gd name="connsiteY20" fmla="*/ 49607 h 101060"/>
                <a:gd name="connsiteX21" fmla="*/ 123291 w 156437"/>
                <a:gd name="connsiteY21" fmla="*/ 46178 h 101060"/>
                <a:gd name="connsiteX22" fmla="*/ 125577 w 156437"/>
                <a:gd name="connsiteY22" fmla="*/ 43663 h 101060"/>
                <a:gd name="connsiteX23" fmla="*/ 128549 w 156437"/>
                <a:gd name="connsiteY23" fmla="*/ 40234 h 101060"/>
                <a:gd name="connsiteX24" fmla="*/ 130835 w 156437"/>
                <a:gd name="connsiteY24" fmla="*/ 37491 h 101060"/>
                <a:gd name="connsiteX25" fmla="*/ 133578 w 156437"/>
                <a:gd name="connsiteY25" fmla="*/ 34062 h 101060"/>
                <a:gd name="connsiteX26" fmla="*/ 135864 w 156437"/>
                <a:gd name="connsiteY26" fmla="*/ 31090 h 101060"/>
                <a:gd name="connsiteX27" fmla="*/ 138379 w 156437"/>
                <a:gd name="connsiteY27" fmla="*/ 27661 h 101060"/>
                <a:gd name="connsiteX28" fmla="*/ 140893 w 156437"/>
                <a:gd name="connsiteY28" fmla="*/ 24232 h 101060"/>
                <a:gd name="connsiteX29" fmla="*/ 143179 w 156437"/>
                <a:gd name="connsiteY29" fmla="*/ 21032 h 101060"/>
                <a:gd name="connsiteX30" fmla="*/ 145694 w 156437"/>
                <a:gd name="connsiteY30" fmla="*/ 17145 h 101060"/>
                <a:gd name="connsiteX31" fmla="*/ 147751 w 156437"/>
                <a:gd name="connsiteY31" fmla="*/ 14174 h 101060"/>
                <a:gd name="connsiteX32" fmla="*/ 150495 w 156437"/>
                <a:gd name="connsiteY32" fmla="*/ 9602 h 101060"/>
                <a:gd name="connsiteX33" fmla="*/ 152095 w 156437"/>
                <a:gd name="connsiteY33" fmla="*/ 7087 h 101060"/>
                <a:gd name="connsiteX34" fmla="*/ 156438 w 156437"/>
                <a:gd name="connsiteY34" fmla="*/ 0 h 101060"/>
                <a:gd name="connsiteX35" fmla="*/ 156438 w 156437"/>
                <a:gd name="connsiteY35" fmla="*/ 0 h 101060"/>
                <a:gd name="connsiteX36" fmla="*/ 156438 w 156437"/>
                <a:gd name="connsiteY36" fmla="*/ 0 h 101060"/>
                <a:gd name="connsiteX37" fmla="*/ 44881 w 156437"/>
                <a:gd name="connsiteY37" fmla="*/ 12116 h 101060"/>
                <a:gd name="connsiteX38" fmla="*/ 22707 w 156437"/>
                <a:gd name="connsiteY38" fmla="*/ 17831 h 10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6437" h="101060">
                  <a:moveTo>
                    <a:pt x="22707" y="17831"/>
                  </a:moveTo>
                  <a:cubicBezTo>
                    <a:pt x="2133" y="28804"/>
                    <a:pt x="-6096" y="55779"/>
                    <a:pt x="4876" y="76124"/>
                  </a:cubicBezTo>
                  <a:cubicBezTo>
                    <a:pt x="16992" y="98527"/>
                    <a:pt x="46710" y="108128"/>
                    <a:pt x="65913" y="95327"/>
                  </a:cubicBezTo>
                  <a:cubicBezTo>
                    <a:pt x="67741" y="94184"/>
                    <a:pt x="69799" y="92812"/>
                    <a:pt x="71628" y="91440"/>
                  </a:cubicBezTo>
                  <a:lnTo>
                    <a:pt x="71628" y="91440"/>
                  </a:lnTo>
                  <a:cubicBezTo>
                    <a:pt x="73685" y="90069"/>
                    <a:pt x="75514" y="88697"/>
                    <a:pt x="77571" y="87326"/>
                  </a:cubicBezTo>
                  <a:cubicBezTo>
                    <a:pt x="77800" y="87097"/>
                    <a:pt x="78028" y="87097"/>
                    <a:pt x="78257" y="86868"/>
                  </a:cubicBezTo>
                  <a:cubicBezTo>
                    <a:pt x="80086" y="85497"/>
                    <a:pt x="81915" y="84354"/>
                    <a:pt x="83515" y="82982"/>
                  </a:cubicBezTo>
                  <a:cubicBezTo>
                    <a:pt x="83972" y="82754"/>
                    <a:pt x="84201" y="82525"/>
                    <a:pt x="84658" y="82068"/>
                  </a:cubicBezTo>
                  <a:cubicBezTo>
                    <a:pt x="86258" y="80696"/>
                    <a:pt x="87858" y="79553"/>
                    <a:pt x="89458" y="78182"/>
                  </a:cubicBezTo>
                  <a:cubicBezTo>
                    <a:pt x="89916" y="77724"/>
                    <a:pt x="90373" y="77496"/>
                    <a:pt x="90830" y="77039"/>
                  </a:cubicBezTo>
                  <a:cubicBezTo>
                    <a:pt x="92430" y="75896"/>
                    <a:pt x="93802" y="74524"/>
                    <a:pt x="95402" y="73381"/>
                  </a:cubicBezTo>
                  <a:cubicBezTo>
                    <a:pt x="95859" y="72924"/>
                    <a:pt x="96545" y="72467"/>
                    <a:pt x="97002" y="72009"/>
                  </a:cubicBezTo>
                  <a:cubicBezTo>
                    <a:pt x="98374" y="70866"/>
                    <a:pt x="99745" y="69495"/>
                    <a:pt x="101117" y="68352"/>
                  </a:cubicBezTo>
                  <a:cubicBezTo>
                    <a:pt x="101803" y="67895"/>
                    <a:pt x="102260" y="67209"/>
                    <a:pt x="102946" y="66752"/>
                  </a:cubicBezTo>
                  <a:cubicBezTo>
                    <a:pt x="104317" y="65609"/>
                    <a:pt x="105460" y="64237"/>
                    <a:pt x="106832" y="63094"/>
                  </a:cubicBezTo>
                  <a:cubicBezTo>
                    <a:pt x="107518" y="62408"/>
                    <a:pt x="108204" y="61951"/>
                    <a:pt x="108889" y="61265"/>
                  </a:cubicBezTo>
                  <a:cubicBezTo>
                    <a:pt x="110032" y="60122"/>
                    <a:pt x="111404" y="58979"/>
                    <a:pt x="112547" y="57608"/>
                  </a:cubicBezTo>
                  <a:cubicBezTo>
                    <a:pt x="113233" y="56922"/>
                    <a:pt x="113919" y="56236"/>
                    <a:pt x="114604" y="55550"/>
                  </a:cubicBezTo>
                  <a:cubicBezTo>
                    <a:pt x="115747" y="54407"/>
                    <a:pt x="116890" y="53264"/>
                    <a:pt x="118033" y="51893"/>
                  </a:cubicBezTo>
                  <a:cubicBezTo>
                    <a:pt x="118719" y="51207"/>
                    <a:pt x="119405" y="50292"/>
                    <a:pt x="120091" y="49607"/>
                  </a:cubicBezTo>
                  <a:cubicBezTo>
                    <a:pt x="121234" y="48464"/>
                    <a:pt x="122148" y="47321"/>
                    <a:pt x="123291" y="46178"/>
                  </a:cubicBezTo>
                  <a:cubicBezTo>
                    <a:pt x="123977" y="45263"/>
                    <a:pt x="124891" y="44577"/>
                    <a:pt x="125577" y="43663"/>
                  </a:cubicBezTo>
                  <a:cubicBezTo>
                    <a:pt x="126492" y="42520"/>
                    <a:pt x="127635" y="41377"/>
                    <a:pt x="128549" y="40234"/>
                  </a:cubicBezTo>
                  <a:cubicBezTo>
                    <a:pt x="129235" y="39320"/>
                    <a:pt x="130149" y="38405"/>
                    <a:pt x="130835" y="37491"/>
                  </a:cubicBezTo>
                  <a:cubicBezTo>
                    <a:pt x="131749" y="36348"/>
                    <a:pt x="132664" y="35205"/>
                    <a:pt x="133578" y="34062"/>
                  </a:cubicBezTo>
                  <a:cubicBezTo>
                    <a:pt x="134264" y="33147"/>
                    <a:pt x="135178" y="32004"/>
                    <a:pt x="135864" y="31090"/>
                  </a:cubicBezTo>
                  <a:cubicBezTo>
                    <a:pt x="136779" y="29947"/>
                    <a:pt x="137464" y="28804"/>
                    <a:pt x="138379" y="27661"/>
                  </a:cubicBezTo>
                  <a:cubicBezTo>
                    <a:pt x="139293" y="26518"/>
                    <a:pt x="139979" y="25375"/>
                    <a:pt x="140893" y="24232"/>
                  </a:cubicBezTo>
                  <a:cubicBezTo>
                    <a:pt x="141579" y="23089"/>
                    <a:pt x="142494" y="22175"/>
                    <a:pt x="143179" y="21032"/>
                  </a:cubicBezTo>
                  <a:cubicBezTo>
                    <a:pt x="144094" y="19889"/>
                    <a:pt x="145008" y="18517"/>
                    <a:pt x="145694" y="17145"/>
                  </a:cubicBezTo>
                  <a:cubicBezTo>
                    <a:pt x="146380" y="16231"/>
                    <a:pt x="147066" y="15088"/>
                    <a:pt x="147751" y="14174"/>
                  </a:cubicBezTo>
                  <a:cubicBezTo>
                    <a:pt x="148666" y="12802"/>
                    <a:pt x="149580" y="11202"/>
                    <a:pt x="150495" y="9602"/>
                  </a:cubicBezTo>
                  <a:cubicBezTo>
                    <a:pt x="150952" y="8687"/>
                    <a:pt x="151638" y="8001"/>
                    <a:pt x="152095" y="7087"/>
                  </a:cubicBezTo>
                  <a:cubicBezTo>
                    <a:pt x="153466" y="4801"/>
                    <a:pt x="155067" y="2286"/>
                    <a:pt x="156438" y="0"/>
                  </a:cubicBezTo>
                  <a:cubicBezTo>
                    <a:pt x="156438" y="0"/>
                    <a:pt x="156438" y="0"/>
                    <a:pt x="156438" y="0"/>
                  </a:cubicBezTo>
                  <a:lnTo>
                    <a:pt x="156438" y="0"/>
                  </a:lnTo>
                  <a:cubicBezTo>
                    <a:pt x="119176" y="7773"/>
                    <a:pt x="81915" y="9830"/>
                    <a:pt x="44881" y="12116"/>
                  </a:cubicBezTo>
                  <a:cubicBezTo>
                    <a:pt x="37566" y="12573"/>
                    <a:pt x="30022" y="13945"/>
                    <a:pt x="22707" y="17831"/>
                  </a:cubicBezTo>
                  <a:close/>
                </a:path>
              </a:pathLst>
            </a:custGeom>
            <a:solidFill>
              <a:srgbClr val="FFFFFF"/>
            </a:solidFill>
            <a:ln w="2286" cap="flat">
              <a:noFill/>
              <a:prstDash val="solid"/>
              <a:miter/>
            </a:ln>
          </p:spPr>
          <p:txBody>
            <a:bodyPr rtlCol="0" anchor="ctr"/>
            <a:lstStyle/>
            <a:p>
              <a:endParaRPr lang="en-US"/>
            </a:p>
          </p:txBody>
        </p:sp>
        <p:sp>
          <p:nvSpPr>
            <p:cNvPr id="89" name="Freeform 865">
              <a:extLst>
                <a:ext uri="{FF2B5EF4-FFF2-40B4-BE49-F238E27FC236}">
                  <a16:creationId xmlns:a16="http://schemas.microsoft.com/office/drawing/2014/main" id="{D5C19E76-FDD2-3F21-AFC1-B083EBF31861}"/>
                </a:ext>
              </a:extLst>
            </p:cNvPr>
            <p:cNvSpPr/>
            <p:nvPr/>
          </p:nvSpPr>
          <p:spPr>
            <a:xfrm>
              <a:off x="7065874" y="5835929"/>
              <a:ext cx="156437" cy="101060"/>
            </a:xfrm>
            <a:custGeom>
              <a:avLst/>
              <a:gdLst>
                <a:gd name="connsiteX0" fmla="*/ 22707 w 156437"/>
                <a:gd name="connsiteY0" fmla="*/ 17831 h 101060"/>
                <a:gd name="connsiteX1" fmla="*/ 4876 w 156437"/>
                <a:gd name="connsiteY1" fmla="*/ 76124 h 101060"/>
                <a:gd name="connsiteX2" fmla="*/ 65913 w 156437"/>
                <a:gd name="connsiteY2" fmla="*/ 95327 h 101060"/>
                <a:gd name="connsiteX3" fmla="*/ 71628 w 156437"/>
                <a:gd name="connsiteY3" fmla="*/ 91440 h 101060"/>
                <a:gd name="connsiteX4" fmla="*/ 71628 w 156437"/>
                <a:gd name="connsiteY4" fmla="*/ 91440 h 101060"/>
                <a:gd name="connsiteX5" fmla="*/ 77571 w 156437"/>
                <a:gd name="connsiteY5" fmla="*/ 87326 h 101060"/>
                <a:gd name="connsiteX6" fmla="*/ 78257 w 156437"/>
                <a:gd name="connsiteY6" fmla="*/ 86868 h 101060"/>
                <a:gd name="connsiteX7" fmla="*/ 83515 w 156437"/>
                <a:gd name="connsiteY7" fmla="*/ 82982 h 101060"/>
                <a:gd name="connsiteX8" fmla="*/ 84658 w 156437"/>
                <a:gd name="connsiteY8" fmla="*/ 82068 h 101060"/>
                <a:gd name="connsiteX9" fmla="*/ 89458 w 156437"/>
                <a:gd name="connsiteY9" fmla="*/ 78182 h 101060"/>
                <a:gd name="connsiteX10" fmla="*/ 90830 w 156437"/>
                <a:gd name="connsiteY10" fmla="*/ 77039 h 101060"/>
                <a:gd name="connsiteX11" fmla="*/ 95402 w 156437"/>
                <a:gd name="connsiteY11" fmla="*/ 73381 h 101060"/>
                <a:gd name="connsiteX12" fmla="*/ 97002 w 156437"/>
                <a:gd name="connsiteY12" fmla="*/ 72009 h 101060"/>
                <a:gd name="connsiteX13" fmla="*/ 101117 w 156437"/>
                <a:gd name="connsiteY13" fmla="*/ 68352 h 101060"/>
                <a:gd name="connsiteX14" fmla="*/ 102946 w 156437"/>
                <a:gd name="connsiteY14" fmla="*/ 66752 h 101060"/>
                <a:gd name="connsiteX15" fmla="*/ 106832 w 156437"/>
                <a:gd name="connsiteY15" fmla="*/ 63094 h 101060"/>
                <a:gd name="connsiteX16" fmla="*/ 108889 w 156437"/>
                <a:gd name="connsiteY16" fmla="*/ 61265 h 101060"/>
                <a:gd name="connsiteX17" fmla="*/ 112547 w 156437"/>
                <a:gd name="connsiteY17" fmla="*/ 57608 h 101060"/>
                <a:gd name="connsiteX18" fmla="*/ 114604 w 156437"/>
                <a:gd name="connsiteY18" fmla="*/ 55550 h 101060"/>
                <a:gd name="connsiteX19" fmla="*/ 118033 w 156437"/>
                <a:gd name="connsiteY19" fmla="*/ 51893 h 101060"/>
                <a:gd name="connsiteX20" fmla="*/ 120091 w 156437"/>
                <a:gd name="connsiteY20" fmla="*/ 49607 h 101060"/>
                <a:gd name="connsiteX21" fmla="*/ 123291 w 156437"/>
                <a:gd name="connsiteY21" fmla="*/ 46178 h 101060"/>
                <a:gd name="connsiteX22" fmla="*/ 125577 w 156437"/>
                <a:gd name="connsiteY22" fmla="*/ 43663 h 101060"/>
                <a:gd name="connsiteX23" fmla="*/ 128549 w 156437"/>
                <a:gd name="connsiteY23" fmla="*/ 40234 h 101060"/>
                <a:gd name="connsiteX24" fmla="*/ 130835 w 156437"/>
                <a:gd name="connsiteY24" fmla="*/ 37491 h 101060"/>
                <a:gd name="connsiteX25" fmla="*/ 133578 w 156437"/>
                <a:gd name="connsiteY25" fmla="*/ 34062 h 101060"/>
                <a:gd name="connsiteX26" fmla="*/ 135864 w 156437"/>
                <a:gd name="connsiteY26" fmla="*/ 31090 h 101060"/>
                <a:gd name="connsiteX27" fmla="*/ 138379 w 156437"/>
                <a:gd name="connsiteY27" fmla="*/ 27661 h 101060"/>
                <a:gd name="connsiteX28" fmla="*/ 140893 w 156437"/>
                <a:gd name="connsiteY28" fmla="*/ 24232 h 101060"/>
                <a:gd name="connsiteX29" fmla="*/ 143179 w 156437"/>
                <a:gd name="connsiteY29" fmla="*/ 21032 h 101060"/>
                <a:gd name="connsiteX30" fmla="*/ 145694 w 156437"/>
                <a:gd name="connsiteY30" fmla="*/ 17145 h 101060"/>
                <a:gd name="connsiteX31" fmla="*/ 147751 w 156437"/>
                <a:gd name="connsiteY31" fmla="*/ 14174 h 101060"/>
                <a:gd name="connsiteX32" fmla="*/ 150495 w 156437"/>
                <a:gd name="connsiteY32" fmla="*/ 9602 h 101060"/>
                <a:gd name="connsiteX33" fmla="*/ 152095 w 156437"/>
                <a:gd name="connsiteY33" fmla="*/ 7087 h 101060"/>
                <a:gd name="connsiteX34" fmla="*/ 156438 w 156437"/>
                <a:gd name="connsiteY34" fmla="*/ 0 h 101060"/>
                <a:gd name="connsiteX35" fmla="*/ 156438 w 156437"/>
                <a:gd name="connsiteY35" fmla="*/ 0 h 101060"/>
                <a:gd name="connsiteX36" fmla="*/ 156438 w 156437"/>
                <a:gd name="connsiteY36" fmla="*/ 0 h 101060"/>
                <a:gd name="connsiteX37" fmla="*/ 44881 w 156437"/>
                <a:gd name="connsiteY37" fmla="*/ 12116 h 101060"/>
                <a:gd name="connsiteX38" fmla="*/ 22707 w 156437"/>
                <a:gd name="connsiteY38" fmla="*/ 17831 h 10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6437" h="101060">
                  <a:moveTo>
                    <a:pt x="22707" y="17831"/>
                  </a:moveTo>
                  <a:cubicBezTo>
                    <a:pt x="2133" y="28804"/>
                    <a:pt x="-6096" y="55779"/>
                    <a:pt x="4876" y="76124"/>
                  </a:cubicBezTo>
                  <a:cubicBezTo>
                    <a:pt x="16992" y="98527"/>
                    <a:pt x="46710" y="108128"/>
                    <a:pt x="65913" y="95327"/>
                  </a:cubicBezTo>
                  <a:cubicBezTo>
                    <a:pt x="67741" y="94184"/>
                    <a:pt x="69799" y="92812"/>
                    <a:pt x="71628" y="91440"/>
                  </a:cubicBezTo>
                  <a:lnTo>
                    <a:pt x="71628" y="91440"/>
                  </a:lnTo>
                  <a:cubicBezTo>
                    <a:pt x="73685" y="90069"/>
                    <a:pt x="75514" y="88697"/>
                    <a:pt x="77571" y="87326"/>
                  </a:cubicBezTo>
                  <a:cubicBezTo>
                    <a:pt x="77800" y="87097"/>
                    <a:pt x="78028" y="87097"/>
                    <a:pt x="78257" y="86868"/>
                  </a:cubicBezTo>
                  <a:cubicBezTo>
                    <a:pt x="80086" y="85497"/>
                    <a:pt x="81915" y="84354"/>
                    <a:pt x="83515" y="82982"/>
                  </a:cubicBezTo>
                  <a:cubicBezTo>
                    <a:pt x="83972" y="82754"/>
                    <a:pt x="84201" y="82525"/>
                    <a:pt x="84658" y="82068"/>
                  </a:cubicBezTo>
                  <a:cubicBezTo>
                    <a:pt x="86258" y="80696"/>
                    <a:pt x="87858" y="79553"/>
                    <a:pt x="89458" y="78182"/>
                  </a:cubicBezTo>
                  <a:cubicBezTo>
                    <a:pt x="89916" y="77724"/>
                    <a:pt x="90373" y="77496"/>
                    <a:pt x="90830" y="77039"/>
                  </a:cubicBezTo>
                  <a:cubicBezTo>
                    <a:pt x="92430" y="75896"/>
                    <a:pt x="93802" y="74524"/>
                    <a:pt x="95402" y="73381"/>
                  </a:cubicBezTo>
                  <a:cubicBezTo>
                    <a:pt x="95859" y="72924"/>
                    <a:pt x="96545" y="72467"/>
                    <a:pt x="97002" y="72009"/>
                  </a:cubicBezTo>
                  <a:cubicBezTo>
                    <a:pt x="98374" y="70866"/>
                    <a:pt x="99745" y="69495"/>
                    <a:pt x="101117" y="68352"/>
                  </a:cubicBezTo>
                  <a:cubicBezTo>
                    <a:pt x="101803" y="67895"/>
                    <a:pt x="102260" y="67209"/>
                    <a:pt x="102946" y="66752"/>
                  </a:cubicBezTo>
                  <a:cubicBezTo>
                    <a:pt x="104317" y="65609"/>
                    <a:pt x="105460" y="64237"/>
                    <a:pt x="106832" y="63094"/>
                  </a:cubicBezTo>
                  <a:cubicBezTo>
                    <a:pt x="107518" y="62408"/>
                    <a:pt x="108204" y="61951"/>
                    <a:pt x="108889" y="61265"/>
                  </a:cubicBezTo>
                  <a:cubicBezTo>
                    <a:pt x="110032" y="60122"/>
                    <a:pt x="111404" y="58979"/>
                    <a:pt x="112547" y="57608"/>
                  </a:cubicBezTo>
                  <a:cubicBezTo>
                    <a:pt x="113233" y="56922"/>
                    <a:pt x="113919" y="56236"/>
                    <a:pt x="114604" y="55550"/>
                  </a:cubicBezTo>
                  <a:cubicBezTo>
                    <a:pt x="115747" y="54407"/>
                    <a:pt x="116890" y="53264"/>
                    <a:pt x="118033" y="51893"/>
                  </a:cubicBezTo>
                  <a:cubicBezTo>
                    <a:pt x="118719" y="51207"/>
                    <a:pt x="119405" y="50292"/>
                    <a:pt x="120091" y="49607"/>
                  </a:cubicBezTo>
                  <a:cubicBezTo>
                    <a:pt x="121234" y="48464"/>
                    <a:pt x="122148" y="47321"/>
                    <a:pt x="123291" y="46178"/>
                  </a:cubicBezTo>
                  <a:cubicBezTo>
                    <a:pt x="123977" y="45263"/>
                    <a:pt x="124891" y="44577"/>
                    <a:pt x="125577" y="43663"/>
                  </a:cubicBezTo>
                  <a:cubicBezTo>
                    <a:pt x="126492" y="42520"/>
                    <a:pt x="127635" y="41377"/>
                    <a:pt x="128549" y="40234"/>
                  </a:cubicBezTo>
                  <a:cubicBezTo>
                    <a:pt x="129235" y="39320"/>
                    <a:pt x="130149" y="38405"/>
                    <a:pt x="130835" y="37491"/>
                  </a:cubicBezTo>
                  <a:cubicBezTo>
                    <a:pt x="131749" y="36348"/>
                    <a:pt x="132664" y="35205"/>
                    <a:pt x="133578" y="34062"/>
                  </a:cubicBezTo>
                  <a:cubicBezTo>
                    <a:pt x="134264" y="33147"/>
                    <a:pt x="135178" y="32004"/>
                    <a:pt x="135864" y="31090"/>
                  </a:cubicBezTo>
                  <a:cubicBezTo>
                    <a:pt x="136779" y="29947"/>
                    <a:pt x="137464" y="28804"/>
                    <a:pt x="138379" y="27661"/>
                  </a:cubicBezTo>
                  <a:cubicBezTo>
                    <a:pt x="139293" y="26518"/>
                    <a:pt x="139979" y="25375"/>
                    <a:pt x="140893" y="24232"/>
                  </a:cubicBezTo>
                  <a:cubicBezTo>
                    <a:pt x="141579" y="23089"/>
                    <a:pt x="142494" y="22175"/>
                    <a:pt x="143179" y="21032"/>
                  </a:cubicBezTo>
                  <a:cubicBezTo>
                    <a:pt x="144094" y="19889"/>
                    <a:pt x="145008" y="18517"/>
                    <a:pt x="145694" y="17145"/>
                  </a:cubicBezTo>
                  <a:cubicBezTo>
                    <a:pt x="146380" y="16231"/>
                    <a:pt x="147066" y="15088"/>
                    <a:pt x="147751" y="14174"/>
                  </a:cubicBezTo>
                  <a:cubicBezTo>
                    <a:pt x="148666" y="12802"/>
                    <a:pt x="149580" y="11202"/>
                    <a:pt x="150495" y="9602"/>
                  </a:cubicBezTo>
                  <a:cubicBezTo>
                    <a:pt x="150952" y="8687"/>
                    <a:pt x="151638" y="8001"/>
                    <a:pt x="152095" y="7087"/>
                  </a:cubicBezTo>
                  <a:cubicBezTo>
                    <a:pt x="153466" y="4801"/>
                    <a:pt x="155067" y="2286"/>
                    <a:pt x="156438" y="0"/>
                  </a:cubicBezTo>
                  <a:cubicBezTo>
                    <a:pt x="156438" y="0"/>
                    <a:pt x="156438" y="0"/>
                    <a:pt x="156438" y="0"/>
                  </a:cubicBezTo>
                  <a:lnTo>
                    <a:pt x="156438" y="0"/>
                  </a:lnTo>
                  <a:cubicBezTo>
                    <a:pt x="119176" y="7773"/>
                    <a:pt x="81915" y="9830"/>
                    <a:pt x="44881" y="12116"/>
                  </a:cubicBezTo>
                  <a:cubicBezTo>
                    <a:pt x="37566" y="12573"/>
                    <a:pt x="30022" y="13945"/>
                    <a:pt x="22707" y="17831"/>
                  </a:cubicBezTo>
                  <a:close/>
                </a:path>
              </a:pathLst>
            </a:custGeom>
            <a:solidFill>
              <a:srgbClr val="FFFFFF">
                <a:alpha val="48000"/>
              </a:srgbClr>
            </a:solidFill>
            <a:ln w="2286" cap="flat">
              <a:noFill/>
              <a:prstDash val="solid"/>
              <a:miter/>
            </a:ln>
          </p:spPr>
          <p:txBody>
            <a:bodyPr rtlCol="0" anchor="ctr"/>
            <a:lstStyle/>
            <a:p>
              <a:endParaRPr lang="en-US"/>
            </a:p>
          </p:txBody>
        </p:sp>
        <p:sp>
          <p:nvSpPr>
            <p:cNvPr id="90" name="Freeform 866">
              <a:extLst>
                <a:ext uri="{FF2B5EF4-FFF2-40B4-BE49-F238E27FC236}">
                  <a16:creationId xmlns:a16="http://schemas.microsoft.com/office/drawing/2014/main" id="{2EE7D048-6830-4776-684D-937B16D029B6}"/>
                </a:ext>
              </a:extLst>
            </p:cNvPr>
            <p:cNvSpPr/>
            <p:nvPr/>
          </p:nvSpPr>
          <p:spPr>
            <a:xfrm>
              <a:off x="6945477" y="5343296"/>
              <a:ext cx="2057" cy="2286"/>
            </a:xfrm>
            <a:custGeom>
              <a:avLst/>
              <a:gdLst>
                <a:gd name="connsiteX0" fmla="*/ 0 w 2057"/>
                <a:gd name="connsiteY0" fmla="*/ 0 h 2286"/>
                <a:gd name="connsiteX1" fmla="*/ 2057 w 2057"/>
                <a:gd name="connsiteY1" fmla="*/ 0 h 2286"/>
                <a:gd name="connsiteX2" fmla="*/ 1143 w 2057"/>
                <a:gd name="connsiteY2" fmla="*/ 0 h 2286"/>
                <a:gd name="connsiteX3" fmla="*/ 0 w 2057"/>
                <a:gd name="connsiteY3" fmla="*/ 0 h 2286"/>
              </a:gdLst>
              <a:ahLst/>
              <a:cxnLst>
                <a:cxn ang="0">
                  <a:pos x="connsiteX0" y="connsiteY0"/>
                </a:cxn>
                <a:cxn ang="0">
                  <a:pos x="connsiteX1" y="connsiteY1"/>
                </a:cxn>
                <a:cxn ang="0">
                  <a:pos x="connsiteX2" y="connsiteY2"/>
                </a:cxn>
                <a:cxn ang="0">
                  <a:pos x="connsiteX3" y="connsiteY3"/>
                </a:cxn>
              </a:cxnLst>
              <a:rect l="l" t="t" r="r" b="b"/>
              <a:pathLst>
                <a:path w="2057" h="2286">
                  <a:moveTo>
                    <a:pt x="0" y="0"/>
                  </a:moveTo>
                  <a:cubicBezTo>
                    <a:pt x="685" y="0"/>
                    <a:pt x="1371" y="0"/>
                    <a:pt x="2057" y="0"/>
                  </a:cubicBezTo>
                  <a:cubicBezTo>
                    <a:pt x="1828" y="0"/>
                    <a:pt x="1371" y="0"/>
                    <a:pt x="1143" y="0"/>
                  </a:cubicBezTo>
                  <a:cubicBezTo>
                    <a:pt x="685" y="0"/>
                    <a:pt x="457" y="0"/>
                    <a:pt x="0" y="0"/>
                  </a:cubicBezTo>
                  <a:close/>
                </a:path>
              </a:pathLst>
            </a:custGeom>
            <a:solidFill>
              <a:srgbClr val="FFFFFF"/>
            </a:solidFill>
            <a:ln w="2286" cap="flat">
              <a:noFill/>
              <a:prstDash val="solid"/>
              <a:miter/>
            </a:ln>
          </p:spPr>
          <p:txBody>
            <a:bodyPr rtlCol="0" anchor="ctr"/>
            <a:lstStyle/>
            <a:p>
              <a:endParaRPr lang="en-US"/>
            </a:p>
          </p:txBody>
        </p:sp>
        <p:sp>
          <p:nvSpPr>
            <p:cNvPr id="91" name="Freeform 867">
              <a:extLst>
                <a:ext uri="{FF2B5EF4-FFF2-40B4-BE49-F238E27FC236}">
                  <a16:creationId xmlns:a16="http://schemas.microsoft.com/office/drawing/2014/main" id="{7C173D7E-B3DF-0AF8-87D4-9832C2DCC5DE}"/>
                </a:ext>
              </a:extLst>
            </p:cNvPr>
            <p:cNvSpPr/>
            <p:nvPr/>
          </p:nvSpPr>
          <p:spPr>
            <a:xfrm>
              <a:off x="6945477" y="5343296"/>
              <a:ext cx="2057" cy="2286"/>
            </a:xfrm>
            <a:custGeom>
              <a:avLst/>
              <a:gdLst>
                <a:gd name="connsiteX0" fmla="*/ 0 w 2057"/>
                <a:gd name="connsiteY0" fmla="*/ 0 h 2286"/>
                <a:gd name="connsiteX1" fmla="*/ 2057 w 2057"/>
                <a:gd name="connsiteY1" fmla="*/ 0 h 2286"/>
                <a:gd name="connsiteX2" fmla="*/ 1143 w 2057"/>
                <a:gd name="connsiteY2" fmla="*/ 0 h 2286"/>
                <a:gd name="connsiteX3" fmla="*/ 0 w 2057"/>
                <a:gd name="connsiteY3" fmla="*/ 0 h 2286"/>
              </a:gdLst>
              <a:ahLst/>
              <a:cxnLst>
                <a:cxn ang="0">
                  <a:pos x="connsiteX0" y="connsiteY0"/>
                </a:cxn>
                <a:cxn ang="0">
                  <a:pos x="connsiteX1" y="connsiteY1"/>
                </a:cxn>
                <a:cxn ang="0">
                  <a:pos x="connsiteX2" y="connsiteY2"/>
                </a:cxn>
                <a:cxn ang="0">
                  <a:pos x="connsiteX3" y="connsiteY3"/>
                </a:cxn>
              </a:cxnLst>
              <a:rect l="l" t="t" r="r" b="b"/>
              <a:pathLst>
                <a:path w="2057" h="2286">
                  <a:moveTo>
                    <a:pt x="0" y="0"/>
                  </a:moveTo>
                  <a:cubicBezTo>
                    <a:pt x="685" y="0"/>
                    <a:pt x="1371" y="0"/>
                    <a:pt x="2057" y="0"/>
                  </a:cubicBezTo>
                  <a:cubicBezTo>
                    <a:pt x="1828" y="0"/>
                    <a:pt x="1371" y="0"/>
                    <a:pt x="1143" y="0"/>
                  </a:cubicBezTo>
                  <a:cubicBezTo>
                    <a:pt x="685"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92" name="Freeform 868">
              <a:extLst>
                <a:ext uri="{FF2B5EF4-FFF2-40B4-BE49-F238E27FC236}">
                  <a16:creationId xmlns:a16="http://schemas.microsoft.com/office/drawing/2014/main" id="{9B9E62C1-5483-93AF-4A56-F99C9AD6D9B2}"/>
                </a:ext>
              </a:extLst>
            </p:cNvPr>
            <p:cNvSpPr/>
            <p:nvPr/>
          </p:nvSpPr>
          <p:spPr>
            <a:xfrm>
              <a:off x="6918731" y="5343525"/>
              <a:ext cx="24917" cy="1143"/>
            </a:xfrm>
            <a:custGeom>
              <a:avLst/>
              <a:gdLst>
                <a:gd name="connsiteX0" fmla="*/ 24918 w 24917"/>
                <a:gd name="connsiteY0" fmla="*/ 0 h 1143"/>
                <a:gd name="connsiteX1" fmla="*/ 0 w 24917"/>
                <a:gd name="connsiteY1" fmla="*/ 1143 h 1143"/>
                <a:gd name="connsiteX2" fmla="*/ 24918 w 24917"/>
                <a:gd name="connsiteY2" fmla="*/ 0 h 1143"/>
              </a:gdLst>
              <a:ahLst/>
              <a:cxnLst>
                <a:cxn ang="0">
                  <a:pos x="connsiteX0" y="connsiteY0"/>
                </a:cxn>
                <a:cxn ang="0">
                  <a:pos x="connsiteX1" y="connsiteY1"/>
                </a:cxn>
                <a:cxn ang="0">
                  <a:pos x="connsiteX2" y="connsiteY2"/>
                </a:cxn>
              </a:cxnLst>
              <a:rect l="l" t="t" r="r" b="b"/>
              <a:pathLst>
                <a:path w="24917" h="1143">
                  <a:moveTo>
                    <a:pt x="24918" y="0"/>
                  </a:moveTo>
                  <a:cubicBezTo>
                    <a:pt x="16460" y="0"/>
                    <a:pt x="8230" y="457"/>
                    <a:pt x="0" y="1143"/>
                  </a:cubicBezTo>
                  <a:cubicBezTo>
                    <a:pt x="8230" y="457"/>
                    <a:pt x="16460" y="0"/>
                    <a:pt x="24918" y="0"/>
                  </a:cubicBezTo>
                  <a:close/>
                </a:path>
              </a:pathLst>
            </a:custGeom>
            <a:solidFill>
              <a:srgbClr val="FFFFFF"/>
            </a:solidFill>
            <a:ln w="2286" cap="flat">
              <a:noFill/>
              <a:prstDash val="solid"/>
              <a:miter/>
            </a:ln>
          </p:spPr>
          <p:txBody>
            <a:bodyPr rtlCol="0" anchor="ctr"/>
            <a:lstStyle/>
            <a:p>
              <a:endParaRPr lang="en-US"/>
            </a:p>
          </p:txBody>
        </p:sp>
        <p:sp>
          <p:nvSpPr>
            <p:cNvPr id="93" name="Freeform 869">
              <a:extLst>
                <a:ext uri="{FF2B5EF4-FFF2-40B4-BE49-F238E27FC236}">
                  <a16:creationId xmlns:a16="http://schemas.microsoft.com/office/drawing/2014/main" id="{C641461C-6657-97DB-BCB1-5F015F7F3BBC}"/>
                </a:ext>
              </a:extLst>
            </p:cNvPr>
            <p:cNvSpPr/>
            <p:nvPr/>
          </p:nvSpPr>
          <p:spPr>
            <a:xfrm>
              <a:off x="6918731" y="5343525"/>
              <a:ext cx="24917" cy="1143"/>
            </a:xfrm>
            <a:custGeom>
              <a:avLst/>
              <a:gdLst>
                <a:gd name="connsiteX0" fmla="*/ 24918 w 24917"/>
                <a:gd name="connsiteY0" fmla="*/ 0 h 1143"/>
                <a:gd name="connsiteX1" fmla="*/ 0 w 24917"/>
                <a:gd name="connsiteY1" fmla="*/ 1143 h 1143"/>
                <a:gd name="connsiteX2" fmla="*/ 24918 w 24917"/>
                <a:gd name="connsiteY2" fmla="*/ 0 h 1143"/>
              </a:gdLst>
              <a:ahLst/>
              <a:cxnLst>
                <a:cxn ang="0">
                  <a:pos x="connsiteX0" y="connsiteY0"/>
                </a:cxn>
                <a:cxn ang="0">
                  <a:pos x="connsiteX1" y="connsiteY1"/>
                </a:cxn>
                <a:cxn ang="0">
                  <a:pos x="connsiteX2" y="connsiteY2"/>
                </a:cxn>
              </a:cxnLst>
              <a:rect l="l" t="t" r="r" b="b"/>
              <a:pathLst>
                <a:path w="24917" h="1143">
                  <a:moveTo>
                    <a:pt x="24918" y="0"/>
                  </a:moveTo>
                  <a:cubicBezTo>
                    <a:pt x="16460" y="0"/>
                    <a:pt x="8230" y="457"/>
                    <a:pt x="0" y="1143"/>
                  </a:cubicBezTo>
                  <a:cubicBezTo>
                    <a:pt x="8230" y="457"/>
                    <a:pt x="16460" y="0"/>
                    <a:pt x="24918"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94" name="Freeform 870">
              <a:extLst>
                <a:ext uri="{FF2B5EF4-FFF2-40B4-BE49-F238E27FC236}">
                  <a16:creationId xmlns:a16="http://schemas.microsoft.com/office/drawing/2014/main" id="{5D4901D2-E47C-FE5A-F9D5-CE1AE377652F}"/>
                </a:ext>
              </a:extLst>
            </p:cNvPr>
            <p:cNvSpPr/>
            <p:nvPr/>
          </p:nvSpPr>
          <p:spPr>
            <a:xfrm>
              <a:off x="7075771" y="5441134"/>
              <a:ext cx="190091" cy="302502"/>
            </a:xfrm>
            <a:custGeom>
              <a:avLst/>
              <a:gdLst>
                <a:gd name="connsiteX0" fmla="*/ 60129 w 190091"/>
                <a:gd name="connsiteY0" fmla="*/ 10061 h 302502"/>
                <a:gd name="connsiteX1" fmla="*/ 15552 w 190091"/>
                <a:gd name="connsiteY1" fmla="*/ 214430 h 302502"/>
                <a:gd name="connsiteX2" fmla="*/ 155456 w 190091"/>
                <a:gd name="connsiteY2" fmla="*/ 301755 h 302502"/>
                <a:gd name="connsiteX3" fmla="*/ 182430 w 190091"/>
                <a:gd name="connsiteY3" fmla="*/ 293983 h 302502"/>
                <a:gd name="connsiteX4" fmla="*/ 189974 w 190091"/>
                <a:gd name="connsiteY4" fmla="*/ 231575 h 302502"/>
                <a:gd name="connsiteX5" fmla="*/ 167571 w 190091"/>
                <a:gd name="connsiteY5" fmla="*/ 111560 h 302502"/>
                <a:gd name="connsiteX6" fmla="*/ 161628 w 190091"/>
                <a:gd name="connsiteY6" fmla="*/ 97158 h 302502"/>
                <a:gd name="connsiteX7" fmla="*/ 146540 w 190091"/>
                <a:gd name="connsiteY7" fmla="*/ 68812 h 302502"/>
                <a:gd name="connsiteX8" fmla="*/ 137168 w 190091"/>
                <a:gd name="connsiteY8" fmla="*/ 55324 h 302502"/>
                <a:gd name="connsiteX9" fmla="*/ 132138 w 190091"/>
                <a:gd name="connsiteY9" fmla="*/ 48695 h 302502"/>
                <a:gd name="connsiteX10" fmla="*/ 108135 w 190091"/>
                <a:gd name="connsiteY10" fmla="*/ 24463 h 302502"/>
                <a:gd name="connsiteX11" fmla="*/ 108135 w 190091"/>
                <a:gd name="connsiteY11" fmla="*/ 24463 h 302502"/>
                <a:gd name="connsiteX12" fmla="*/ 84818 w 190091"/>
                <a:gd name="connsiteY12" fmla="*/ 1832 h 302502"/>
                <a:gd name="connsiteX13" fmla="*/ 60129 w 190091"/>
                <a:gd name="connsiteY13" fmla="*/ 10061 h 30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091" h="302502">
                  <a:moveTo>
                    <a:pt x="60129" y="10061"/>
                  </a:moveTo>
                  <a:cubicBezTo>
                    <a:pt x="25154" y="48466"/>
                    <a:pt x="-26053" y="105159"/>
                    <a:pt x="15552" y="214430"/>
                  </a:cubicBezTo>
                  <a:cubicBezTo>
                    <a:pt x="48928" y="264493"/>
                    <a:pt x="95334" y="294668"/>
                    <a:pt x="155456" y="301755"/>
                  </a:cubicBezTo>
                  <a:cubicBezTo>
                    <a:pt x="171458" y="303584"/>
                    <a:pt x="178316" y="302441"/>
                    <a:pt x="182430" y="293983"/>
                  </a:cubicBezTo>
                  <a:cubicBezTo>
                    <a:pt x="188374" y="264265"/>
                    <a:pt x="190660" y="239804"/>
                    <a:pt x="189974" y="231575"/>
                  </a:cubicBezTo>
                  <a:cubicBezTo>
                    <a:pt x="188145" y="204143"/>
                    <a:pt x="184945" y="157508"/>
                    <a:pt x="167571" y="111560"/>
                  </a:cubicBezTo>
                  <a:cubicBezTo>
                    <a:pt x="165743" y="106759"/>
                    <a:pt x="163685" y="101959"/>
                    <a:pt x="161628" y="97158"/>
                  </a:cubicBezTo>
                  <a:cubicBezTo>
                    <a:pt x="157284" y="87557"/>
                    <a:pt x="152484" y="78184"/>
                    <a:pt x="146540" y="68812"/>
                  </a:cubicBezTo>
                  <a:cubicBezTo>
                    <a:pt x="143568" y="64240"/>
                    <a:pt x="140597" y="59668"/>
                    <a:pt x="137168" y="55324"/>
                  </a:cubicBezTo>
                  <a:cubicBezTo>
                    <a:pt x="135567" y="53038"/>
                    <a:pt x="133739" y="50981"/>
                    <a:pt x="132138" y="48695"/>
                  </a:cubicBezTo>
                  <a:cubicBezTo>
                    <a:pt x="125052" y="40008"/>
                    <a:pt x="117051" y="32007"/>
                    <a:pt x="108135" y="24463"/>
                  </a:cubicBezTo>
                  <a:cubicBezTo>
                    <a:pt x="108135" y="24463"/>
                    <a:pt x="108135" y="24463"/>
                    <a:pt x="108135" y="24463"/>
                  </a:cubicBezTo>
                  <a:cubicBezTo>
                    <a:pt x="103792" y="19434"/>
                    <a:pt x="94877" y="10747"/>
                    <a:pt x="84818" y="1832"/>
                  </a:cubicBezTo>
                  <a:cubicBezTo>
                    <a:pt x="77503" y="-1826"/>
                    <a:pt x="69731" y="-454"/>
                    <a:pt x="60129" y="10061"/>
                  </a:cubicBezTo>
                  <a:close/>
                </a:path>
              </a:pathLst>
            </a:custGeom>
            <a:solidFill>
              <a:srgbClr val="FFFFFF"/>
            </a:solidFill>
            <a:ln w="2286" cap="flat">
              <a:noFill/>
              <a:prstDash val="solid"/>
              <a:miter/>
            </a:ln>
          </p:spPr>
          <p:txBody>
            <a:bodyPr rtlCol="0" anchor="ctr"/>
            <a:lstStyle/>
            <a:p>
              <a:endParaRPr lang="en-US"/>
            </a:p>
          </p:txBody>
        </p:sp>
        <p:sp>
          <p:nvSpPr>
            <p:cNvPr id="95" name="Freeform 871">
              <a:extLst>
                <a:ext uri="{FF2B5EF4-FFF2-40B4-BE49-F238E27FC236}">
                  <a16:creationId xmlns:a16="http://schemas.microsoft.com/office/drawing/2014/main" id="{F17B3F0C-7019-4928-EA1E-5F6B712C9B53}"/>
                </a:ext>
              </a:extLst>
            </p:cNvPr>
            <p:cNvSpPr/>
            <p:nvPr/>
          </p:nvSpPr>
          <p:spPr>
            <a:xfrm>
              <a:off x="7075771" y="5441134"/>
              <a:ext cx="190091" cy="302502"/>
            </a:xfrm>
            <a:custGeom>
              <a:avLst/>
              <a:gdLst>
                <a:gd name="connsiteX0" fmla="*/ 60129 w 190091"/>
                <a:gd name="connsiteY0" fmla="*/ 10061 h 302502"/>
                <a:gd name="connsiteX1" fmla="*/ 15552 w 190091"/>
                <a:gd name="connsiteY1" fmla="*/ 214430 h 302502"/>
                <a:gd name="connsiteX2" fmla="*/ 155456 w 190091"/>
                <a:gd name="connsiteY2" fmla="*/ 301755 h 302502"/>
                <a:gd name="connsiteX3" fmla="*/ 182430 w 190091"/>
                <a:gd name="connsiteY3" fmla="*/ 293983 h 302502"/>
                <a:gd name="connsiteX4" fmla="*/ 189974 w 190091"/>
                <a:gd name="connsiteY4" fmla="*/ 231575 h 302502"/>
                <a:gd name="connsiteX5" fmla="*/ 167571 w 190091"/>
                <a:gd name="connsiteY5" fmla="*/ 111560 h 302502"/>
                <a:gd name="connsiteX6" fmla="*/ 161628 w 190091"/>
                <a:gd name="connsiteY6" fmla="*/ 97158 h 302502"/>
                <a:gd name="connsiteX7" fmla="*/ 146540 w 190091"/>
                <a:gd name="connsiteY7" fmla="*/ 68812 h 302502"/>
                <a:gd name="connsiteX8" fmla="*/ 137168 w 190091"/>
                <a:gd name="connsiteY8" fmla="*/ 55324 h 302502"/>
                <a:gd name="connsiteX9" fmla="*/ 132138 w 190091"/>
                <a:gd name="connsiteY9" fmla="*/ 48695 h 302502"/>
                <a:gd name="connsiteX10" fmla="*/ 108135 w 190091"/>
                <a:gd name="connsiteY10" fmla="*/ 24463 h 302502"/>
                <a:gd name="connsiteX11" fmla="*/ 108135 w 190091"/>
                <a:gd name="connsiteY11" fmla="*/ 24463 h 302502"/>
                <a:gd name="connsiteX12" fmla="*/ 84818 w 190091"/>
                <a:gd name="connsiteY12" fmla="*/ 1832 h 302502"/>
                <a:gd name="connsiteX13" fmla="*/ 60129 w 190091"/>
                <a:gd name="connsiteY13" fmla="*/ 10061 h 30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091" h="302502">
                  <a:moveTo>
                    <a:pt x="60129" y="10061"/>
                  </a:moveTo>
                  <a:cubicBezTo>
                    <a:pt x="25154" y="48466"/>
                    <a:pt x="-26053" y="105159"/>
                    <a:pt x="15552" y="214430"/>
                  </a:cubicBezTo>
                  <a:cubicBezTo>
                    <a:pt x="48928" y="264493"/>
                    <a:pt x="95334" y="294668"/>
                    <a:pt x="155456" y="301755"/>
                  </a:cubicBezTo>
                  <a:cubicBezTo>
                    <a:pt x="171458" y="303584"/>
                    <a:pt x="178316" y="302441"/>
                    <a:pt x="182430" y="293983"/>
                  </a:cubicBezTo>
                  <a:cubicBezTo>
                    <a:pt x="188374" y="264265"/>
                    <a:pt x="190660" y="239804"/>
                    <a:pt x="189974" y="231575"/>
                  </a:cubicBezTo>
                  <a:cubicBezTo>
                    <a:pt x="188145" y="204143"/>
                    <a:pt x="184945" y="157508"/>
                    <a:pt x="167571" y="111560"/>
                  </a:cubicBezTo>
                  <a:cubicBezTo>
                    <a:pt x="165743" y="106759"/>
                    <a:pt x="163685" y="101959"/>
                    <a:pt x="161628" y="97158"/>
                  </a:cubicBezTo>
                  <a:cubicBezTo>
                    <a:pt x="157284" y="87557"/>
                    <a:pt x="152484" y="78184"/>
                    <a:pt x="146540" y="68812"/>
                  </a:cubicBezTo>
                  <a:cubicBezTo>
                    <a:pt x="143568" y="64240"/>
                    <a:pt x="140597" y="59668"/>
                    <a:pt x="137168" y="55324"/>
                  </a:cubicBezTo>
                  <a:cubicBezTo>
                    <a:pt x="135567" y="53038"/>
                    <a:pt x="133739" y="50981"/>
                    <a:pt x="132138" y="48695"/>
                  </a:cubicBezTo>
                  <a:cubicBezTo>
                    <a:pt x="125052" y="40008"/>
                    <a:pt x="117051" y="32007"/>
                    <a:pt x="108135" y="24463"/>
                  </a:cubicBezTo>
                  <a:cubicBezTo>
                    <a:pt x="108135" y="24463"/>
                    <a:pt x="108135" y="24463"/>
                    <a:pt x="108135" y="24463"/>
                  </a:cubicBezTo>
                  <a:cubicBezTo>
                    <a:pt x="103792" y="19434"/>
                    <a:pt x="94877" y="10747"/>
                    <a:pt x="84818" y="1832"/>
                  </a:cubicBezTo>
                  <a:cubicBezTo>
                    <a:pt x="77503" y="-1826"/>
                    <a:pt x="69731" y="-454"/>
                    <a:pt x="60129" y="10061"/>
                  </a:cubicBezTo>
                  <a:close/>
                </a:path>
              </a:pathLst>
            </a:custGeom>
            <a:solidFill>
              <a:srgbClr val="01A54E">
                <a:alpha val="48000"/>
              </a:srgbClr>
            </a:solidFill>
            <a:ln w="2286" cap="flat">
              <a:noFill/>
              <a:prstDash val="solid"/>
              <a:miter/>
            </a:ln>
          </p:spPr>
          <p:txBody>
            <a:bodyPr rtlCol="0" anchor="ctr"/>
            <a:lstStyle/>
            <a:p>
              <a:endParaRPr lang="en-US"/>
            </a:p>
          </p:txBody>
        </p:sp>
        <p:sp>
          <p:nvSpPr>
            <p:cNvPr id="96" name="Freeform 872">
              <a:extLst>
                <a:ext uri="{FF2B5EF4-FFF2-40B4-BE49-F238E27FC236}">
                  <a16:creationId xmlns:a16="http://schemas.microsoft.com/office/drawing/2014/main" id="{3C136158-CE46-7B22-2054-EAA9E3D0A092}"/>
                </a:ext>
              </a:extLst>
            </p:cNvPr>
            <p:cNvSpPr/>
            <p:nvPr/>
          </p:nvSpPr>
          <p:spPr>
            <a:xfrm>
              <a:off x="7184136" y="5465826"/>
              <a:ext cx="24003" cy="24231"/>
            </a:xfrm>
            <a:custGeom>
              <a:avLst/>
              <a:gdLst>
                <a:gd name="connsiteX0" fmla="*/ 24003 w 24003"/>
                <a:gd name="connsiteY0" fmla="*/ 24232 h 24231"/>
                <a:gd name="connsiteX1" fmla="*/ 0 w 24003"/>
                <a:gd name="connsiteY1" fmla="*/ 0 h 24231"/>
                <a:gd name="connsiteX2" fmla="*/ 0 w 24003"/>
                <a:gd name="connsiteY2" fmla="*/ 0 h 24231"/>
                <a:gd name="connsiteX3" fmla="*/ 0 w 24003"/>
                <a:gd name="connsiteY3" fmla="*/ 0 h 24231"/>
                <a:gd name="connsiteX4" fmla="*/ 24003 w 24003"/>
                <a:gd name="connsiteY4" fmla="*/ 24232 h 24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3" h="24231">
                  <a:moveTo>
                    <a:pt x="24003" y="24232"/>
                  </a:moveTo>
                  <a:cubicBezTo>
                    <a:pt x="16916" y="15545"/>
                    <a:pt x="8915" y="7544"/>
                    <a:pt x="0" y="0"/>
                  </a:cubicBezTo>
                  <a:cubicBezTo>
                    <a:pt x="0" y="0"/>
                    <a:pt x="0" y="0"/>
                    <a:pt x="0" y="0"/>
                  </a:cubicBezTo>
                  <a:cubicBezTo>
                    <a:pt x="0" y="0"/>
                    <a:pt x="0" y="0"/>
                    <a:pt x="0" y="0"/>
                  </a:cubicBezTo>
                  <a:cubicBezTo>
                    <a:pt x="9144" y="7315"/>
                    <a:pt x="16916" y="15545"/>
                    <a:pt x="24003" y="24232"/>
                  </a:cubicBezTo>
                  <a:close/>
                </a:path>
              </a:pathLst>
            </a:custGeom>
            <a:solidFill>
              <a:srgbClr val="000000"/>
            </a:solidFill>
            <a:ln w="2286" cap="flat">
              <a:noFill/>
              <a:prstDash val="solid"/>
              <a:miter/>
            </a:ln>
          </p:spPr>
          <p:txBody>
            <a:bodyPr rtlCol="0" anchor="ctr"/>
            <a:lstStyle/>
            <a:p>
              <a:endParaRPr lang="en-US"/>
            </a:p>
          </p:txBody>
        </p:sp>
        <p:sp>
          <p:nvSpPr>
            <p:cNvPr id="97" name="Freeform 873">
              <a:extLst>
                <a:ext uri="{FF2B5EF4-FFF2-40B4-BE49-F238E27FC236}">
                  <a16:creationId xmlns:a16="http://schemas.microsoft.com/office/drawing/2014/main" id="{7B515385-A8A8-1147-7D94-F6D1E4F127CB}"/>
                </a:ext>
              </a:extLst>
            </p:cNvPr>
            <p:cNvSpPr/>
            <p:nvPr/>
          </p:nvSpPr>
          <p:spPr>
            <a:xfrm>
              <a:off x="7184136" y="5465826"/>
              <a:ext cx="24003" cy="24231"/>
            </a:xfrm>
            <a:custGeom>
              <a:avLst/>
              <a:gdLst>
                <a:gd name="connsiteX0" fmla="*/ 24003 w 24003"/>
                <a:gd name="connsiteY0" fmla="*/ 24232 h 24231"/>
                <a:gd name="connsiteX1" fmla="*/ 0 w 24003"/>
                <a:gd name="connsiteY1" fmla="*/ 0 h 24231"/>
                <a:gd name="connsiteX2" fmla="*/ 0 w 24003"/>
                <a:gd name="connsiteY2" fmla="*/ 0 h 24231"/>
                <a:gd name="connsiteX3" fmla="*/ 0 w 24003"/>
                <a:gd name="connsiteY3" fmla="*/ 0 h 24231"/>
                <a:gd name="connsiteX4" fmla="*/ 24003 w 24003"/>
                <a:gd name="connsiteY4" fmla="*/ 24232 h 24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3" h="24231">
                  <a:moveTo>
                    <a:pt x="24003" y="24232"/>
                  </a:moveTo>
                  <a:cubicBezTo>
                    <a:pt x="16916" y="15545"/>
                    <a:pt x="8915" y="7544"/>
                    <a:pt x="0" y="0"/>
                  </a:cubicBezTo>
                  <a:cubicBezTo>
                    <a:pt x="0" y="0"/>
                    <a:pt x="0" y="0"/>
                    <a:pt x="0" y="0"/>
                  </a:cubicBezTo>
                  <a:cubicBezTo>
                    <a:pt x="0" y="0"/>
                    <a:pt x="0" y="0"/>
                    <a:pt x="0" y="0"/>
                  </a:cubicBezTo>
                  <a:cubicBezTo>
                    <a:pt x="9144" y="7315"/>
                    <a:pt x="16916" y="15545"/>
                    <a:pt x="24003" y="24232"/>
                  </a:cubicBezTo>
                  <a:close/>
                </a:path>
              </a:pathLst>
            </a:custGeom>
            <a:solidFill>
              <a:srgbClr val="FFFFFF">
                <a:alpha val="48000"/>
              </a:srgbClr>
            </a:solidFill>
            <a:ln w="2286" cap="flat">
              <a:noFill/>
              <a:prstDash val="solid"/>
              <a:miter/>
            </a:ln>
          </p:spPr>
          <p:txBody>
            <a:bodyPr rtlCol="0" anchor="ctr"/>
            <a:lstStyle/>
            <a:p>
              <a:endParaRPr lang="en-US"/>
            </a:p>
          </p:txBody>
        </p:sp>
        <p:sp>
          <p:nvSpPr>
            <p:cNvPr id="98" name="Freeform 874">
              <a:extLst>
                <a:ext uri="{FF2B5EF4-FFF2-40B4-BE49-F238E27FC236}">
                  <a16:creationId xmlns:a16="http://schemas.microsoft.com/office/drawing/2014/main" id="{A082F89A-7A76-A997-EBC8-FDA4633C8A92}"/>
                </a:ext>
              </a:extLst>
            </p:cNvPr>
            <p:cNvSpPr/>
            <p:nvPr/>
          </p:nvSpPr>
          <p:spPr>
            <a:xfrm>
              <a:off x="7070293" y="5963716"/>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99" name="Freeform 875">
              <a:extLst>
                <a:ext uri="{FF2B5EF4-FFF2-40B4-BE49-F238E27FC236}">
                  <a16:creationId xmlns:a16="http://schemas.microsoft.com/office/drawing/2014/main" id="{D54AA669-DAFA-718E-250D-6B72B32BC56B}"/>
                </a:ext>
              </a:extLst>
            </p:cNvPr>
            <p:cNvSpPr/>
            <p:nvPr/>
          </p:nvSpPr>
          <p:spPr>
            <a:xfrm>
              <a:off x="7070293" y="5963716"/>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0" name="Freeform 876">
              <a:extLst>
                <a:ext uri="{FF2B5EF4-FFF2-40B4-BE49-F238E27FC236}">
                  <a16:creationId xmlns:a16="http://schemas.microsoft.com/office/drawing/2014/main" id="{F733184C-EDE3-745B-CD63-D08BA95BFFA1}"/>
                </a:ext>
              </a:extLst>
            </p:cNvPr>
            <p:cNvSpPr/>
            <p:nvPr/>
          </p:nvSpPr>
          <p:spPr>
            <a:xfrm>
              <a:off x="7143673" y="5922797"/>
              <a:ext cx="685" cy="457"/>
            </a:xfrm>
            <a:custGeom>
              <a:avLst/>
              <a:gdLst>
                <a:gd name="connsiteX0" fmla="*/ 686 w 685"/>
                <a:gd name="connsiteY0" fmla="*/ 0 h 457"/>
                <a:gd name="connsiteX1" fmla="*/ 0 w 685"/>
                <a:gd name="connsiteY1" fmla="*/ 458 h 457"/>
                <a:gd name="connsiteX2" fmla="*/ 686 w 685"/>
                <a:gd name="connsiteY2" fmla="*/ 0 h 457"/>
              </a:gdLst>
              <a:ahLst/>
              <a:cxnLst>
                <a:cxn ang="0">
                  <a:pos x="connsiteX0" y="connsiteY0"/>
                </a:cxn>
                <a:cxn ang="0">
                  <a:pos x="connsiteX1" y="connsiteY1"/>
                </a:cxn>
                <a:cxn ang="0">
                  <a:pos x="connsiteX2" y="connsiteY2"/>
                </a:cxn>
              </a:cxnLst>
              <a:rect l="l" t="t" r="r" b="b"/>
              <a:pathLst>
                <a:path w="685" h="457">
                  <a:moveTo>
                    <a:pt x="686" y="0"/>
                  </a:moveTo>
                  <a:cubicBezTo>
                    <a:pt x="457" y="229"/>
                    <a:pt x="228" y="229"/>
                    <a:pt x="0" y="458"/>
                  </a:cubicBezTo>
                  <a:cubicBezTo>
                    <a:pt x="228" y="458"/>
                    <a:pt x="457" y="229"/>
                    <a:pt x="686" y="0"/>
                  </a:cubicBezTo>
                  <a:close/>
                </a:path>
              </a:pathLst>
            </a:custGeom>
            <a:solidFill>
              <a:srgbClr val="000000"/>
            </a:solidFill>
            <a:ln w="2286" cap="flat">
              <a:noFill/>
              <a:prstDash val="solid"/>
              <a:miter/>
            </a:ln>
          </p:spPr>
          <p:txBody>
            <a:bodyPr rtlCol="0" anchor="ctr"/>
            <a:lstStyle/>
            <a:p>
              <a:endParaRPr lang="en-US"/>
            </a:p>
          </p:txBody>
        </p:sp>
        <p:sp>
          <p:nvSpPr>
            <p:cNvPr id="101" name="Freeform 877">
              <a:extLst>
                <a:ext uri="{FF2B5EF4-FFF2-40B4-BE49-F238E27FC236}">
                  <a16:creationId xmlns:a16="http://schemas.microsoft.com/office/drawing/2014/main" id="{4B114948-C956-63FF-4FDA-690A6CC8967F}"/>
                </a:ext>
              </a:extLst>
            </p:cNvPr>
            <p:cNvSpPr/>
            <p:nvPr/>
          </p:nvSpPr>
          <p:spPr>
            <a:xfrm>
              <a:off x="7143673" y="5922797"/>
              <a:ext cx="685" cy="457"/>
            </a:xfrm>
            <a:custGeom>
              <a:avLst/>
              <a:gdLst>
                <a:gd name="connsiteX0" fmla="*/ 686 w 685"/>
                <a:gd name="connsiteY0" fmla="*/ 0 h 457"/>
                <a:gd name="connsiteX1" fmla="*/ 0 w 685"/>
                <a:gd name="connsiteY1" fmla="*/ 458 h 457"/>
                <a:gd name="connsiteX2" fmla="*/ 686 w 685"/>
                <a:gd name="connsiteY2" fmla="*/ 0 h 457"/>
              </a:gdLst>
              <a:ahLst/>
              <a:cxnLst>
                <a:cxn ang="0">
                  <a:pos x="connsiteX0" y="connsiteY0"/>
                </a:cxn>
                <a:cxn ang="0">
                  <a:pos x="connsiteX1" y="connsiteY1"/>
                </a:cxn>
                <a:cxn ang="0">
                  <a:pos x="connsiteX2" y="connsiteY2"/>
                </a:cxn>
              </a:cxnLst>
              <a:rect l="l" t="t" r="r" b="b"/>
              <a:pathLst>
                <a:path w="685" h="457">
                  <a:moveTo>
                    <a:pt x="686" y="0"/>
                  </a:moveTo>
                  <a:cubicBezTo>
                    <a:pt x="457" y="229"/>
                    <a:pt x="228" y="229"/>
                    <a:pt x="0" y="458"/>
                  </a:cubicBezTo>
                  <a:cubicBezTo>
                    <a:pt x="228" y="458"/>
                    <a:pt x="457" y="229"/>
                    <a:pt x="6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2" name="Freeform 878">
              <a:extLst>
                <a:ext uri="{FF2B5EF4-FFF2-40B4-BE49-F238E27FC236}">
                  <a16:creationId xmlns:a16="http://schemas.microsoft.com/office/drawing/2014/main" id="{05D293DC-0B72-4647-46DD-EBFE278DDF8D}"/>
                </a:ext>
              </a:extLst>
            </p:cNvPr>
            <p:cNvSpPr/>
            <p:nvPr/>
          </p:nvSpPr>
          <p:spPr>
            <a:xfrm>
              <a:off x="6924903" y="5364784"/>
              <a:ext cx="2514" cy="228"/>
            </a:xfrm>
            <a:custGeom>
              <a:avLst/>
              <a:gdLst>
                <a:gd name="connsiteX0" fmla="*/ 0 w 2514"/>
                <a:gd name="connsiteY0" fmla="*/ 228 h 228"/>
                <a:gd name="connsiteX1" fmla="*/ 2514 w 2514"/>
                <a:gd name="connsiteY1" fmla="*/ 0 h 228"/>
                <a:gd name="connsiteX2" fmla="*/ 0 w 2514"/>
                <a:gd name="connsiteY2" fmla="*/ 228 h 228"/>
              </a:gdLst>
              <a:ahLst/>
              <a:cxnLst>
                <a:cxn ang="0">
                  <a:pos x="connsiteX0" y="connsiteY0"/>
                </a:cxn>
                <a:cxn ang="0">
                  <a:pos x="connsiteX1" y="connsiteY1"/>
                </a:cxn>
                <a:cxn ang="0">
                  <a:pos x="connsiteX2" y="connsiteY2"/>
                </a:cxn>
              </a:cxnLst>
              <a:rect l="l" t="t" r="r" b="b"/>
              <a:pathLst>
                <a:path w="2514" h="228">
                  <a:moveTo>
                    <a:pt x="0" y="228"/>
                  </a:moveTo>
                  <a:cubicBezTo>
                    <a:pt x="914" y="228"/>
                    <a:pt x="1828" y="228"/>
                    <a:pt x="2514" y="0"/>
                  </a:cubicBezTo>
                  <a:cubicBezTo>
                    <a:pt x="1600" y="0"/>
                    <a:pt x="685" y="0"/>
                    <a:pt x="0" y="228"/>
                  </a:cubicBezTo>
                  <a:close/>
                </a:path>
              </a:pathLst>
            </a:custGeom>
            <a:solidFill>
              <a:srgbClr val="000000"/>
            </a:solidFill>
            <a:ln w="2286" cap="flat">
              <a:noFill/>
              <a:prstDash val="solid"/>
              <a:miter/>
            </a:ln>
          </p:spPr>
          <p:txBody>
            <a:bodyPr rtlCol="0" anchor="ctr"/>
            <a:lstStyle/>
            <a:p>
              <a:endParaRPr lang="en-US"/>
            </a:p>
          </p:txBody>
        </p:sp>
        <p:sp>
          <p:nvSpPr>
            <p:cNvPr id="103" name="Freeform 879">
              <a:extLst>
                <a:ext uri="{FF2B5EF4-FFF2-40B4-BE49-F238E27FC236}">
                  <a16:creationId xmlns:a16="http://schemas.microsoft.com/office/drawing/2014/main" id="{83ABF198-77D0-FC85-B9E9-C78D5648A3A1}"/>
                </a:ext>
              </a:extLst>
            </p:cNvPr>
            <p:cNvSpPr/>
            <p:nvPr/>
          </p:nvSpPr>
          <p:spPr>
            <a:xfrm>
              <a:off x="6924903" y="5364784"/>
              <a:ext cx="2514" cy="228"/>
            </a:xfrm>
            <a:custGeom>
              <a:avLst/>
              <a:gdLst>
                <a:gd name="connsiteX0" fmla="*/ 0 w 2514"/>
                <a:gd name="connsiteY0" fmla="*/ 228 h 228"/>
                <a:gd name="connsiteX1" fmla="*/ 2514 w 2514"/>
                <a:gd name="connsiteY1" fmla="*/ 0 h 228"/>
                <a:gd name="connsiteX2" fmla="*/ 0 w 2514"/>
                <a:gd name="connsiteY2" fmla="*/ 228 h 228"/>
              </a:gdLst>
              <a:ahLst/>
              <a:cxnLst>
                <a:cxn ang="0">
                  <a:pos x="connsiteX0" y="connsiteY0"/>
                </a:cxn>
                <a:cxn ang="0">
                  <a:pos x="connsiteX1" y="connsiteY1"/>
                </a:cxn>
                <a:cxn ang="0">
                  <a:pos x="connsiteX2" y="connsiteY2"/>
                </a:cxn>
              </a:cxnLst>
              <a:rect l="l" t="t" r="r" b="b"/>
              <a:pathLst>
                <a:path w="2514" h="228">
                  <a:moveTo>
                    <a:pt x="0" y="228"/>
                  </a:moveTo>
                  <a:cubicBezTo>
                    <a:pt x="914" y="228"/>
                    <a:pt x="1828" y="228"/>
                    <a:pt x="2514" y="0"/>
                  </a:cubicBezTo>
                  <a:cubicBezTo>
                    <a:pt x="1600" y="0"/>
                    <a:pt x="685" y="0"/>
                    <a:pt x="0" y="228"/>
                  </a:cubicBezTo>
                  <a:close/>
                </a:path>
              </a:pathLst>
            </a:custGeom>
            <a:solidFill>
              <a:srgbClr val="FFFFFF">
                <a:alpha val="48000"/>
              </a:srgbClr>
            </a:solidFill>
            <a:ln w="2286" cap="flat">
              <a:noFill/>
              <a:prstDash val="solid"/>
              <a:miter/>
            </a:ln>
          </p:spPr>
          <p:txBody>
            <a:bodyPr rtlCol="0" anchor="ctr"/>
            <a:lstStyle/>
            <a:p>
              <a:endParaRPr lang="en-US"/>
            </a:p>
          </p:txBody>
        </p:sp>
        <p:sp>
          <p:nvSpPr>
            <p:cNvPr id="104" name="Freeform 880">
              <a:extLst>
                <a:ext uri="{FF2B5EF4-FFF2-40B4-BE49-F238E27FC236}">
                  <a16:creationId xmlns:a16="http://schemas.microsoft.com/office/drawing/2014/main" id="{BCC224F7-BE8B-2B0E-8999-8C6977C96DCD}"/>
                </a:ext>
              </a:extLst>
            </p:cNvPr>
            <p:cNvSpPr/>
            <p:nvPr/>
          </p:nvSpPr>
          <p:spPr>
            <a:xfrm>
              <a:off x="7051776" y="5972175"/>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8" y="0"/>
                    <a:pt x="0" y="229"/>
                    <a:pt x="0" y="229"/>
                  </a:cubicBezTo>
                  <a:cubicBezTo>
                    <a:pt x="228" y="229"/>
                    <a:pt x="228" y="229"/>
                    <a:pt x="457" y="0"/>
                  </a:cubicBezTo>
                  <a:close/>
                </a:path>
              </a:pathLst>
            </a:custGeom>
            <a:solidFill>
              <a:srgbClr val="000000"/>
            </a:solidFill>
            <a:ln w="2286" cap="flat">
              <a:noFill/>
              <a:prstDash val="solid"/>
              <a:miter/>
            </a:ln>
          </p:spPr>
          <p:txBody>
            <a:bodyPr rtlCol="0" anchor="ctr"/>
            <a:lstStyle/>
            <a:p>
              <a:endParaRPr lang="en-US"/>
            </a:p>
          </p:txBody>
        </p:sp>
        <p:sp>
          <p:nvSpPr>
            <p:cNvPr id="105" name="Freeform 881">
              <a:extLst>
                <a:ext uri="{FF2B5EF4-FFF2-40B4-BE49-F238E27FC236}">
                  <a16:creationId xmlns:a16="http://schemas.microsoft.com/office/drawing/2014/main" id="{835CF1F1-018F-570B-9CBD-D7FC4E5AA14C}"/>
                </a:ext>
              </a:extLst>
            </p:cNvPr>
            <p:cNvSpPr/>
            <p:nvPr/>
          </p:nvSpPr>
          <p:spPr>
            <a:xfrm>
              <a:off x="7051776" y="5972175"/>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8" y="0"/>
                    <a:pt x="0" y="229"/>
                    <a:pt x="0" y="229"/>
                  </a:cubicBezTo>
                  <a:cubicBezTo>
                    <a:pt x="228" y="229"/>
                    <a:pt x="228" y="229"/>
                    <a:pt x="4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6" name="Freeform 882">
              <a:extLst>
                <a:ext uri="{FF2B5EF4-FFF2-40B4-BE49-F238E27FC236}">
                  <a16:creationId xmlns:a16="http://schemas.microsoft.com/office/drawing/2014/main" id="{E6AEC737-C047-7184-C68A-DDDE0E538C6B}"/>
                </a:ext>
              </a:extLst>
            </p:cNvPr>
            <p:cNvSpPr/>
            <p:nvPr/>
          </p:nvSpPr>
          <p:spPr>
            <a:xfrm>
              <a:off x="7155561" y="5912967"/>
              <a:ext cx="1371" cy="1143"/>
            </a:xfrm>
            <a:custGeom>
              <a:avLst/>
              <a:gdLst>
                <a:gd name="connsiteX0" fmla="*/ 1372 w 1371"/>
                <a:gd name="connsiteY0" fmla="*/ 0 h 1143"/>
                <a:gd name="connsiteX1" fmla="*/ 0 w 1371"/>
                <a:gd name="connsiteY1" fmla="*/ 1143 h 1143"/>
                <a:gd name="connsiteX2" fmla="*/ 1372 w 1371"/>
                <a:gd name="connsiteY2" fmla="*/ 0 h 1143"/>
              </a:gdLst>
              <a:ahLst/>
              <a:cxnLst>
                <a:cxn ang="0">
                  <a:pos x="connsiteX0" y="connsiteY0"/>
                </a:cxn>
                <a:cxn ang="0">
                  <a:pos x="connsiteX1" y="connsiteY1"/>
                </a:cxn>
                <a:cxn ang="0">
                  <a:pos x="connsiteX2" y="connsiteY2"/>
                </a:cxn>
              </a:cxnLst>
              <a:rect l="l" t="t" r="r" b="b"/>
              <a:pathLst>
                <a:path w="1371" h="1143">
                  <a:moveTo>
                    <a:pt x="1372" y="0"/>
                  </a:moveTo>
                  <a:cubicBezTo>
                    <a:pt x="914" y="457"/>
                    <a:pt x="457" y="685"/>
                    <a:pt x="0" y="1143"/>
                  </a:cubicBezTo>
                  <a:cubicBezTo>
                    <a:pt x="457" y="914"/>
                    <a:pt x="914" y="457"/>
                    <a:pt x="1372" y="0"/>
                  </a:cubicBezTo>
                  <a:close/>
                </a:path>
              </a:pathLst>
            </a:custGeom>
            <a:solidFill>
              <a:srgbClr val="000000"/>
            </a:solidFill>
            <a:ln w="2286" cap="flat">
              <a:noFill/>
              <a:prstDash val="solid"/>
              <a:miter/>
            </a:ln>
          </p:spPr>
          <p:txBody>
            <a:bodyPr rtlCol="0" anchor="ctr"/>
            <a:lstStyle/>
            <a:p>
              <a:endParaRPr lang="en-US"/>
            </a:p>
          </p:txBody>
        </p:sp>
        <p:sp>
          <p:nvSpPr>
            <p:cNvPr id="107" name="Freeform 883">
              <a:extLst>
                <a:ext uri="{FF2B5EF4-FFF2-40B4-BE49-F238E27FC236}">
                  <a16:creationId xmlns:a16="http://schemas.microsoft.com/office/drawing/2014/main" id="{68B571F0-ECF6-8C0A-BF63-EA8396216960}"/>
                </a:ext>
              </a:extLst>
            </p:cNvPr>
            <p:cNvSpPr/>
            <p:nvPr/>
          </p:nvSpPr>
          <p:spPr>
            <a:xfrm>
              <a:off x="7155561" y="5912967"/>
              <a:ext cx="1371" cy="1143"/>
            </a:xfrm>
            <a:custGeom>
              <a:avLst/>
              <a:gdLst>
                <a:gd name="connsiteX0" fmla="*/ 1372 w 1371"/>
                <a:gd name="connsiteY0" fmla="*/ 0 h 1143"/>
                <a:gd name="connsiteX1" fmla="*/ 0 w 1371"/>
                <a:gd name="connsiteY1" fmla="*/ 1143 h 1143"/>
                <a:gd name="connsiteX2" fmla="*/ 1372 w 1371"/>
                <a:gd name="connsiteY2" fmla="*/ 0 h 1143"/>
              </a:gdLst>
              <a:ahLst/>
              <a:cxnLst>
                <a:cxn ang="0">
                  <a:pos x="connsiteX0" y="connsiteY0"/>
                </a:cxn>
                <a:cxn ang="0">
                  <a:pos x="connsiteX1" y="connsiteY1"/>
                </a:cxn>
                <a:cxn ang="0">
                  <a:pos x="connsiteX2" y="connsiteY2"/>
                </a:cxn>
              </a:cxnLst>
              <a:rect l="l" t="t" r="r" b="b"/>
              <a:pathLst>
                <a:path w="1371" h="1143">
                  <a:moveTo>
                    <a:pt x="1372" y="0"/>
                  </a:moveTo>
                  <a:cubicBezTo>
                    <a:pt x="914" y="457"/>
                    <a:pt x="457" y="685"/>
                    <a:pt x="0" y="1143"/>
                  </a:cubicBezTo>
                  <a:cubicBezTo>
                    <a:pt x="457" y="914"/>
                    <a:pt x="914" y="457"/>
                    <a:pt x="1372"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8" name="Freeform 884">
              <a:extLst>
                <a:ext uri="{FF2B5EF4-FFF2-40B4-BE49-F238E27FC236}">
                  <a16:creationId xmlns:a16="http://schemas.microsoft.com/office/drawing/2014/main" id="{F1AFF9C0-3E11-813F-783C-9760228F3EB7}"/>
                </a:ext>
              </a:extLst>
            </p:cNvPr>
            <p:cNvSpPr/>
            <p:nvPr/>
          </p:nvSpPr>
          <p:spPr>
            <a:xfrm>
              <a:off x="7044769" y="5798896"/>
              <a:ext cx="196516" cy="160705"/>
            </a:xfrm>
            <a:custGeom>
              <a:avLst/>
              <a:gdLst>
                <a:gd name="connsiteX0" fmla="*/ 178457 w 196516"/>
                <a:gd name="connsiteY0" fmla="*/ 12116 h 160705"/>
                <a:gd name="connsiteX1" fmla="*/ 98218 w 196516"/>
                <a:gd name="connsiteY1" fmla="*/ 28118 h 160705"/>
                <a:gd name="connsiteX2" fmla="*/ 63014 w 196516"/>
                <a:gd name="connsiteY2" fmla="*/ 29490 h 160705"/>
                <a:gd name="connsiteX3" fmla="*/ 4035 w 196516"/>
                <a:gd name="connsiteY3" fmla="*/ 70866 h 160705"/>
                <a:gd name="connsiteX4" fmla="*/ 23695 w 196516"/>
                <a:gd name="connsiteY4" fmla="*/ 139218 h 160705"/>
                <a:gd name="connsiteX5" fmla="*/ 40154 w 196516"/>
                <a:gd name="connsiteY5" fmla="*/ 154077 h 160705"/>
                <a:gd name="connsiteX6" fmla="*/ 31924 w 196516"/>
                <a:gd name="connsiteY6" fmla="*/ 160706 h 160705"/>
                <a:gd name="connsiteX7" fmla="*/ 92961 w 196516"/>
                <a:gd name="connsiteY7" fmla="*/ 128245 h 160705"/>
                <a:gd name="connsiteX8" fmla="*/ 87246 w 196516"/>
                <a:gd name="connsiteY8" fmla="*/ 132131 h 160705"/>
                <a:gd name="connsiteX9" fmla="*/ 26209 w 196516"/>
                <a:gd name="connsiteY9" fmla="*/ 112929 h 160705"/>
                <a:gd name="connsiteX10" fmla="*/ 44040 w 196516"/>
                <a:gd name="connsiteY10" fmla="*/ 54636 h 160705"/>
                <a:gd name="connsiteX11" fmla="*/ 66672 w 196516"/>
                <a:gd name="connsiteY11" fmla="*/ 48921 h 160705"/>
                <a:gd name="connsiteX12" fmla="*/ 178228 w 196516"/>
                <a:gd name="connsiteY12" fmla="*/ 36805 h 160705"/>
                <a:gd name="connsiteX13" fmla="*/ 187144 w 196516"/>
                <a:gd name="connsiteY13" fmla="*/ 23089 h 160705"/>
                <a:gd name="connsiteX14" fmla="*/ 196516 w 196516"/>
                <a:gd name="connsiteY14" fmla="*/ 0 h 160705"/>
                <a:gd name="connsiteX15" fmla="*/ 178457 w 196516"/>
                <a:gd name="connsiteY15" fmla="*/ 12116 h 160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6516" h="160705">
                  <a:moveTo>
                    <a:pt x="178457" y="12116"/>
                  </a:moveTo>
                  <a:cubicBezTo>
                    <a:pt x="152625" y="22860"/>
                    <a:pt x="125650" y="26518"/>
                    <a:pt x="98218" y="28118"/>
                  </a:cubicBezTo>
                  <a:cubicBezTo>
                    <a:pt x="86560" y="28804"/>
                    <a:pt x="74673" y="28575"/>
                    <a:pt x="63014" y="29490"/>
                  </a:cubicBezTo>
                  <a:cubicBezTo>
                    <a:pt x="35582" y="32004"/>
                    <a:pt x="12951" y="43663"/>
                    <a:pt x="4035" y="70866"/>
                  </a:cubicBezTo>
                  <a:cubicBezTo>
                    <a:pt x="-4652" y="96927"/>
                    <a:pt x="149" y="121387"/>
                    <a:pt x="23695" y="139218"/>
                  </a:cubicBezTo>
                  <a:cubicBezTo>
                    <a:pt x="28953" y="143332"/>
                    <a:pt x="33753" y="148362"/>
                    <a:pt x="40154" y="154077"/>
                  </a:cubicBezTo>
                  <a:cubicBezTo>
                    <a:pt x="37868" y="156363"/>
                    <a:pt x="35125" y="158649"/>
                    <a:pt x="31924" y="160706"/>
                  </a:cubicBezTo>
                  <a:cubicBezTo>
                    <a:pt x="44955" y="157963"/>
                    <a:pt x="84502" y="136017"/>
                    <a:pt x="92961" y="128245"/>
                  </a:cubicBezTo>
                  <a:cubicBezTo>
                    <a:pt x="91132" y="129616"/>
                    <a:pt x="89303" y="130759"/>
                    <a:pt x="87246" y="132131"/>
                  </a:cubicBezTo>
                  <a:cubicBezTo>
                    <a:pt x="67815" y="144933"/>
                    <a:pt x="38325" y="135331"/>
                    <a:pt x="26209" y="112929"/>
                  </a:cubicBezTo>
                  <a:cubicBezTo>
                    <a:pt x="15008" y="92355"/>
                    <a:pt x="23466" y="65380"/>
                    <a:pt x="44040" y="54636"/>
                  </a:cubicBezTo>
                  <a:cubicBezTo>
                    <a:pt x="51127" y="50749"/>
                    <a:pt x="58899" y="49378"/>
                    <a:pt x="66672" y="48921"/>
                  </a:cubicBezTo>
                  <a:cubicBezTo>
                    <a:pt x="103705" y="46635"/>
                    <a:pt x="140738" y="44577"/>
                    <a:pt x="178228" y="36805"/>
                  </a:cubicBezTo>
                  <a:cubicBezTo>
                    <a:pt x="181200" y="32233"/>
                    <a:pt x="184858" y="28118"/>
                    <a:pt x="187144" y="23089"/>
                  </a:cubicBezTo>
                  <a:cubicBezTo>
                    <a:pt x="190573" y="15774"/>
                    <a:pt x="193545" y="8001"/>
                    <a:pt x="196516" y="0"/>
                  </a:cubicBezTo>
                  <a:cubicBezTo>
                    <a:pt x="191716" y="5258"/>
                    <a:pt x="185772" y="9144"/>
                    <a:pt x="178457" y="12116"/>
                  </a:cubicBezTo>
                  <a:close/>
                </a:path>
              </a:pathLst>
            </a:custGeom>
            <a:solidFill>
              <a:srgbClr val="000000"/>
            </a:solidFill>
            <a:ln w="2286" cap="flat">
              <a:noFill/>
              <a:prstDash val="solid"/>
              <a:miter/>
            </a:ln>
          </p:spPr>
          <p:txBody>
            <a:bodyPr rtlCol="0" anchor="ctr"/>
            <a:lstStyle/>
            <a:p>
              <a:endParaRPr lang="en-US"/>
            </a:p>
          </p:txBody>
        </p:sp>
        <p:sp>
          <p:nvSpPr>
            <p:cNvPr id="109" name="Freeform 885">
              <a:extLst>
                <a:ext uri="{FF2B5EF4-FFF2-40B4-BE49-F238E27FC236}">
                  <a16:creationId xmlns:a16="http://schemas.microsoft.com/office/drawing/2014/main" id="{488C0949-D430-B21A-530F-A97F245717ED}"/>
                </a:ext>
              </a:extLst>
            </p:cNvPr>
            <p:cNvSpPr/>
            <p:nvPr/>
          </p:nvSpPr>
          <p:spPr>
            <a:xfrm>
              <a:off x="7044769" y="5798896"/>
              <a:ext cx="196516" cy="160705"/>
            </a:xfrm>
            <a:custGeom>
              <a:avLst/>
              <a:gdLst>
                <a:gd name="connsiteX0" fmla="*/ 178457 w 196516"/>
                <a:gd name="connsiteY0" fmla="*/ 12116 h 160705"/>
                <a:gd name="connsiteX1" fmla="*/ 98218 w 196516"/>
                <a:gd name="connsiteY1" fmla="*/ 28118 h 160705"/>
                <a:gd name="connsiteX2" fmla="*/ 63014 w 196516"/>
                <a:gd name="connsiteY2" fmla="*/ 29490 h 160705"/>
                <a:gd name="connsiteX3" fmla="*/ 4035 w 196516"/>
                <a:gd name="connsiteY3" fmla="*/ 70866 h 160705"/>
                <a:gd name="connsiteX4" fmla="*/ 23695 w 196516"/>
                <a:gd name="connsiteY4" fmla="*/ 139218 h 160705"/>
                <a:gd name="connsiteX5" fmla="*/ 40154 w 196516"/>
                <a:gd name="connsiteY5" fmla="*/ 154077 h 160705"/>
                <a:gd name="connsiteX6" fmla="*/ 31924 w 196516"/>
                <a:gd name="connsiteY6" fmla="*/ 160706 h 160705"/>
                <a:gd name="connsiteX7" fmla="*/ 92961 w 196516"/>
                <a:gd name="connsiteY7" fmla="*/ 128245 h 160705"/>
                <a:gd name="connsiteX8" fmla="*/ 87246 w 196516"/>
                <a:gd name="connsiteY8" fmla="*/ 132131 h 160705"/>
                <a:gd name="connsiteX9" fmla="*/ 26209 w 196516"/>
                <a:gd name="connsiteY9" fmla="*/ 112929 h 160705"/>
                <a:gd name="connsiteX10" fmla="*/ 44040 w 196516"/>
                <a:gd name="connsiteY10" fmla="*/ 54636 h 160705"/>
                <a:gd name="connsiteX11" fmla="*/ 66672 w 196516"/>
                <a:gd name="connsiteY11" fmla="*/ 48921 h 160705"/>
                <a:gd name="connsiteX12" fmla="*/ 178228 w 196516"/>
                <a:gd name="connsiteY12" fmla="*/ 36805 h 160705"/>
                <a:gd name="connsiteX13" fmla="*/ 187144 w 196516"/>
                <a:gd name="connsiteY13" fmla="*/ 23089 h 160705"/>
                <a:gd name="connsiteX14" fmla="*/ 196516 w 196516"/>
                <a:gd name="connsiteY14" fmla="*/ 0 h 160705"/>
                <a:gd name="connsiteX15" fmla="*/ 178457 w 196516"/>
                <a:gd name="connsiteY15" fmla="*/ 12116 h 160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6516" h="160705">
                  <a:moveTo>
                    <a:pt x="178457" y="12116"/>
                  </a:moveTo>
                  <a:cubicBezTo>
                    <a:pt x="152625" y="22860"/>
                    <a:pt x="125650" y="26518"/>
                    <a:pt x="98218" y="28118"/>
                  </a:cubicBezTo>
                  <a:cubicBezTo>
                    <a:pt x="86560" y="28804"/>
                    <a:pt x="74673" y="28575"/>
                    <a:pt x="63014" y="29490"/>
                  </a:cubicBezTo>
                  <a:cubicBezTo>
                    <a:pt x="35582" y="32004"/>
                    <a:pt x="12951" y="43663"/>
                    <a:pt x="4035" y="70866"/>
                  </a:cubicBezTo>
                  <a:cubicBezTo>
                    <a:pt x="-4652" y="96927"/>
                    <a:pt x="149" y="121387"/>
                    <a:pt x="23695" y="139218"/>
                  </a:cubicBezTo>
                  <a:cubicBezTo>
                    <a:pt x="28953" y="143332"/>
                    <a:pt x="33753" y="148362"/>
                    <a:pt x="40154" y="154077"/>
                  </a:cubicBezTo>
                  <a:cubicBezTo>
                    <a:pt x="37868" y="156363"/>
                    <a:pt x="35125" y="158649"/>
                    <a:pt x="31924" y="160706"/>
                  </a:cubicBezTo>
                  <a:cubicBezTo>
                    <a:pt x="44955" y="157963"/>
                    <a:pt x="84502" y="136017"/>
                    <a:pt x="92961" y="128245"/>
                  </a:cubicBezTo>
                  <a:cubicBezTo>
                    <a:pt x="91132" y="129616"/>
                    <a:pt x="89303" y="130759"/>
                    <a:pt x="87246" y="132131"/>
                  </a:cubicBezTo>
                  <a:cubicBezTo>
                    <a:pt x="67815" y="144933"/>
                    <a:pt x="38325" y="135331"/>
                    <a:pt x="26209" y="112929"/>
                  </a:cubicBezTo>
                  <a:cubicBezTo>
                    <a:pt x="15008" y="92355"/>
                    <a:pt x="23466" y="65380"/>
                    <a:pt x="44040" y="54636"/>
                  </a:cubicBezTo>
                  <a:cubicBezTo>
                    <a:pt x="51127" y="50749"/>
                    <a:pt x="58899" y="49378"/>
                    <a:pt x="66672" y="48921"/>
                  </a:cubicBezTo>
                  <a:cubicBezTo>
                    <a:pt x="103705" y="46635"/>
                    <a:pt x="140738" y="44577"/>
                    <a:pt x="178228" y="36805"/>
                  </a:cubicBezTo>
                  <a:cubicBezTo>
                    <a:pt x="181200" y="32233"/>
                    <a:pt x="184858" y="28118"/>
                    <a:pt x="187144" y="23089"/>
                  </a:cubicBezTo>
                  <a:cubicBezTo>
                    <a:pt x="190573" y="15774"/>
                    <a:pt x="193545" y="8001"/>
                    <a:pt x="196516" y="0"/>
                  </a:cubicBezTo>
                  <a:cubicBezTo>
                    <a:pt x="191716" y="5258"/>
                    <a:pt x="185772" y="9144"/>
                    <a:pt x="178457" y="12116"/>
                  </a:cubicBezTo>
                  <a:close/>
                </a:path>
              </a:pathLst>
            </a:custGeom>
            <a:solidFill>
              <a:srgbClr val="FFFFFF">
                <a:alpha val="48000"/>
              </a:srgbClr>
            </a:solidFill>
            <a:ln w="2286" cap="flat">
              <a:noFill/>
              <a:prstDash val="solid"/>
              <a:miter/>
            </a:ln>
          </p:spPr>
          <p:txBody>
            <a:bodyPr rtlCol="0" anchor="ctr"/>
            <a:lstStyle/>
            <a:p>
              <a:endParaRPr lang="en-US"/>
            </a:p>
          </p:txBody>
        </p:sp>
        <p:sp>
          <p:nvSpPr>
            <p:cNvPr id="110" name="Freeform 886">
              <a:extLst>
                <a:ext uri="{FF2B5EF4-FFF2-40B4-BE49-F238E27FC236}">
                  <a16:creationId xmlns:a16="http://schemas.microsoft.com/office/drawing/2014/main" id="{2AC15001-072E-EC6F-2496-A6D97491EABA}"/>
                </a:ext>
              </a:extLst>
            </p:cNvPr>
            <p:cNvSpPr/>
            <p:nvPr/>
          </p:nvSpPr>
          <p:spPr>
            <a:xfrm>
              <a:off x="7167448" y="5902452"/>
              <a:ext cx="1828" cy="1600"/>
            </a:xfrm>
            <a:custGeom>
              <a:avLst/>
              <a:gdLst>
                <a:gd name="connsiteX0" fmla="*/ 1829 w 1828"/>
                <a:gd name="connsiteY0" fmla="*/ 0 h 1600"/>
                <a:gd name="connsiteX1" fmla="*/ 0 w 1828"/>
                <a:gd name="connsiteY1" fmla="*/ 1600 h 1600"/>
                <a:gd name="connsiteX2" fmla="*/ 1829 w 1828"/>
                <a:gd name="connsiteY2" fmla="*/ 0 h 1600"/>
              </a:gdLst>
              <a:ahLst/>
              <a:cxnLst>
                <a:cxn ang="0">
                  <a:pos x="connsiteX0" y="connsiteY0"/>
                </a:cxn>
                <a:cxn ang="0">
                  <a:pos x="connsiteX1" y="connsiteY1"/>
                </a:cxn>
                <a:cxn ang="0">
                  <a:pos x="connsiteX2" y="connsiteY2"/>
                </a:cxn>
              </a:cxnLst>
              <a:rect l="l" t="t" r="r" b="b"/>
              <a:pathLst>
                <a:path w="1828" h="1600">
                  <a:moveTo>
                    <a:pt x="1829" y="0"/>
                  </a:moveTo>
                  <a:cubicBezTo>
                    <a:pt x="1143" y="457"/>
                    <a:pt x="686" y="1143"/>
                    <a:pt x="0" y="1600"/>
                  </a:cubicBezTo>
                  <a:cubicBezTo>
                    <a:pt x="457" y="1143"/>
                    <a:pt x="1143" y="686"/>
                    <a:pt x="1829" y="0"/>
                  </a:cubicBezTo>
                  <a:close/>
                </a:path>
              </a:pathLst>
            </a:custGeom>
            <a:solidFill>
              <a:srgbClr val="000000"/>
            </a:solidFill>
            <a:ln w="2286" cap="flat">
              <a:noFill/>
              <a:prstDash val="solid"/>
              <a:miter/>
            </a:ln>
          </p:spPr>
          <p:txBody>
            <a:bodyPr rtlCol="0" anchor="ctr"/>
            <a:lstStyle/>
            <a:p>
              <a:endParaRPr lang="en-US"/>
            </a:p>
          </p:txBody>
        </p:sp>
        <p:sp>
          <p:nvSpPr>
            <p:cNvPr id="111" name="Freeform 887">
              <a:extLst>
                <a:ext uri="{FF2B5EF4-FFF2-40B4-BE49-F238E27FC236}">
                  <a16:creationId xmlns:a16="http://schemas.microsoft.com/office/drawing/2014/main" id="{8385050B-A2E4-4C60-5952-8721126B7B64}"/>
                </a:ext>
              </a:extLst>
            </p:cNvPr>
            <p:cNvSpPr/>
            <p:nvPr/>
          </p:nvSpPr>
          <p:spPr>
            <a:xfrm>
              <a:off x="7167448" y="5902452"/>
              <a:ext cx="1828" cy="1600"/>
            </a:xfrm>
            <a:custGeom>
              <a:avLst/>
              <a:gdLst>
                <a:gd name="connsiteX0" fmla="*/ 1829 w 1828"/>
                <a:gd name="connsiteY0" fmla="*/ 0 h 1600"/>
                <a:gd name="connsiteX1" fmla="*/ 0 w 1828"/>
                <a:gd name="connsiteY1" fmla="*/ 1600 h 1600"/>
                <a:gd name="connsiteX2" fmla="*/ 1829 w 1828"/>
                <a:gd name="connsiteY2" fmla="*/ 0 h 1600"/>
              </a:gdLst>
              <a:ahLst/>
              <a:cxnLst>
                <a:cxn ang="0">
                  <a:pos x="connsiteX0" y="connsiteY0"/>
                </a:cxn>
                <a:cxn ang="0">
                  <a:pos x="connsiteX1" y="connsiteY1"/>
                </a:cxn>
                <a:cxn ang="0">
                  <a:pos x="connsiteX2" y="connsiteY2"/>
                </a:cxn>
              </a:cxnLst>
              <a:rect l="l" t="t" r="r" b="b"/>
              <a:pathLst>
                <a:path w="1828" h="1600">
                  <a:moveTo>
                    <a:pt x="1829" y="0"/>
                  </a:moveTo>
                  <a:cubicBezTo>
                    <a:pt x="1143" y="457"/>
                    <a:pt x="686" y="1143"/>
                    <a:pt x="0" y="1600"/>
                  </a:cubicBezTo>
                  <a:cubicBezTo>
                    <a:pt x="457" y="1143"/>
                    <a:pt x="1143" y="686"/>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2" name="Freeform 888">
              <a:extLst>
                <a:ext uri="{FF2B5EF4-FFF2-40B4-BE49-F238E27FC236}">
                  <a16:creationId xmlns:a16="http://schemas.microsoft.com/office/drawing/2014/main" id="{BCD99408-90EB-9945-B314-50DFBEDB1C53}"/>
                </a:ext>
              </a:extLst>
            </p:cNvPr>
            <p:cNvSpPr/>
            <p:nvPr/>
          </p:nvSpPr>
          <p:spPr>
            <a:xfrm>
              <a:off x="7149617" y="5917996"/>
              <a:ext cx="1143" cy="914"/>
            </a:xfrm>
            <a:custGeom>
              <a:avLst/>
              <a:gdLst>
                <a:gd name="connsiteX0" fmla="*/ 1143 w 1143"/>
                <a:gd name="connsiteY0" fmla="*/ 0 h 914"/>
                <a:gd name="connsiteX1" fmla="*/ 0 w 1143"/>
                <a:gd name="connsiteY1" fmla="*/ 914 h 914"/>
                <a:gd name="connsiteX2" fmla="*/ 1143 w 1143"/>
                <a:gd name="connsiteY2" fmla="*/ 0 h 914"/>
              </a:gdLst>
              <a:ahLst/>
              <a:cxnLst>
                <a:cxn ang="0">
                  <a:pos x="connsiteX0" y="connsiteY0"/>
                </a:cxn>
                <a:cxn ang="0">
                  <a:pos x="connsiteX1" y="connsiteY1"/>
                </a:cxn>
                <a:cxn ang="0">
                  <a:pos x="connsiteX2" y="connsiteY2"/>
                </a:cxn>
              </a:cxnLst>
              <a:rect l="l" t="t" r="r" b="b"/>
              <a:pathLst>
                <a:path w="1143" h="914">
                  <a:moveTo>
                    <a:pt x="1143" y="0"/>
                  </a:moveTo>
                  <a:cubicBezTo>
                    <a:pt x="686" y="228"/>
                    <a:pt x="458" y="686"/>
                    <a:pt x="0" y="914"/>
                  </a:cubicBezTo>
                  <a:cubicBezTo>
                    <a:pt x="229" y="457"/>
                    <a:pt x="686" y="228"/>
                    <a:pt x="1143" y="0"/>
                  </a:cubicBezTo>
                  <a:close/>
                </a:path>
              </a:pathLst>
            </a:custGeom>
            <a:solidFill>
              <a:srgbClr val="000000"/>
            </a:solidFill>
            <a:ln w="2286" cap="flat">
              <a:noFill/>
              <a:prstDash val="solid"/>
              <a:miter/>
            </a:ln>
          </p:spPr>
          <p:txBody>
            <a:bodyPr rtlCol="0" anchor="ctr"/>
            <a:lstStyle/>
            <a:p>
              <a:endParaRPr lang="en-US"/>
            </a:p>
          </p:txBody>
        </p:sp>
        <p:sp>
          <p:nvSpPr>
            <p:cNvPr id="113" name="Freeform 889">
              <a:extLst>
                <a:ext uri="{FF2B5EF4-FFF2-40B4-BE49-F238E27FC236}">
                  <a16:creationId xmlns:a16="http://schemas.microsoft.com/office/drawing/2014/main" id="{69EFF437-1095-A3A6-F92C-8321FC3C0749}"/>
                </a:ext>
              </a:extLst>
            </p:cNvPr>
            <p:cNvSpPr/>
            <p:nvPr/>
          </p:nvSpPr>
          <p:spPr>
            <a:xfrm>
              <a:off x="7149617" y="5917996"/>
              <a:ext cx="1143" cy="914"/>
            </a:xfrm>
            <a:custGeom>
              <a:avLst/>
              <a:gdLst>
                <a:gd name="connsiteX0" fmla="*/ 1143 w 1143"/>
                <a:gd name="connsiteY0" fmla="*/ 0 h 914"/>
                <a:gd name="connsiteX1" fmla="*/ 0 w 1143"/>
                <a:gd name="connsiteY1" fmla="*/ 914 h 914"/>
                <a:gd name="connsiteX2" fmla="*/ 1143 w 1143"/>
                <a:gd name="connsiteY2" fmla="*/ 0 h 914"/>
              </a:gdLst>
              <a:ahLst/>
              <a:cxnLst>
                <a:cxn ang="0">
                  <a:pos x="connsiteX0" y="connsiteY0"/>
                </a:cxn>
                <a:cxn ang="0">
                  <a:pos x="connsiteX1" y="connsiteY1"/>
                </a:cxn>
                <a:cxn ang="0">
                  <a:pos x="connsiteX2" y="connsiteY2"/>
                </a:cxn>
              </a:cxnLst>
              <a:rect l="l" t="t" r="r" b="b"/>
              <a:pathLst>
                <a:path w="1143" h="914">
                  <a:moveTo>
                    <a:pt x="1143" y="0"/>
                  </a:moveTo>
                  <a:cubicBezTo>
                    <a:pt x="686" y="228"/>
                    <a:pt x="458" y="686"/>
                    <a:pt x="0" y="914"/>
                  </a:cubicBezTo>
                  <a:cubicBezTo>
                    <a:pt x="229" y="457"/>
                    <a:pt x="686" y="228"/>
                    <a:pt x="11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4" name="Freeform 890">
              <a:extLst>
                <a:ext uri="{FF2B5EF4-FFF2-40B4-BE49-F238E27FC236}">
                  <a16:creationId xmlns:a16="http://schemas.microsoft.com/office/drawing/2014/main" id="{F6C7D71B-06A3-F42D-A54F-8C6563ABDE92}"/>
                </a:ext>
              </a:extLst>
            </p:cNvPr>
            <p:cNvSpPr/>
            <p:nvPr/>
          </p:nvSpPr>
          <p:spPr>
            <a:xfrm>
              <a:off x="6934733" y="5364556"/>
              <a:ext cx="2286" cy="2286"/>
            </a:xfrm>
            <a:custGeom>
              <a:avLst/>
              <a:gdLst>
                <a:gd name="connsiteX0" fmla="*/ 0 w 2286"/>
                <a:gd name="connsiteY0" fmla="*/ 0 h 2286"/>
                <a:gd name="connsiteX1" fmla="*/ 2286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686" y="0"/>
                    <a:pt x="1601" y="0"/>
                    <a:pt x="2286" y="0"/>
                  </a:cubicBezTo>
                  <a:cubicBezTo>
                    <a:pt x="1601" y="0"/>
                    <a:pt x="915" y="0"/>
                    <a:pt x="0" y="0"/>
                  </a:cubicBezTo>
                  <a:close/>
                </a:path>
              </a:pathLst>
            </a:custGeom>
            <a:solidFill>
              <a:srgbClr val="000000"/>
            </a:solidFill>
            <a:ln w="2286" cap="flat">
              <a:noFill/>
              <a:prstDash val="solid"/>
              <a:miter/>
            </a:ln>
          </p:spPr>
          <p:txBody>
            <a:bodyPr rtlCol="0" anchor="ctr"/>
            <a:lstStyle/>
            <a:p>
              <a:endParaRPr lang="en-US"/>
            </a:p>
          </p:txBody>
        </p:sp>
        <p:sp>
          <p:nvSpPr>
            <p:cNvPr id="115" name="Freeform 891">
              <a:extLst>
                <a:ext uri="{FF2B5EF4-FFF2-40B4-BE49-F238E27FC236}">
                  <a16:creationId xmlns:a16="http://schemas.microsoft.com/office/drawing/2014/main" id="{06DE2BAD-D0C4-05F7-67C8-91527A012012}"/>
                </a:ext>
              </a:extLst>
            </p:cNvPr>
            <p:cNvSpPr/>
            <p:nvPr/>
          </p:nvSpPr>
          <p:spPr>
            <a:xfrm>
              <a:off x="6934733" y="5364556"/>
              <a:ext cx="2286" cy="2286"/>
            </a:xfrm>
            <a:custGeom>
              <a:avLst/>
              <a:gdLst>
                <a:gd name="connsiteX0" fmla="*/ 0 w 2286"/>
                <a:gd name="connsiteY0" fmla="*/ 0 h 2286"/>
                <a:gd name="connsiteX1" fmla="*/ 2286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686" y="0"/>
                    <a:pt x="1601" y="0"/>
                    <a:pt x="2286" y="0"/>
                  </a:cubicBezTo>
                  <a:cubicBezTo>
                    <a:pt x="1601" y="0"/>
                    <a:pt x="915"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6" name="Freeform 892">
              <a:extLst>
                <a:ext uri="{FF2B5EF4-FFF2-40B4-BE49-F238E27FC236}">
                  <a16:creationId xmlns:a16="http://schemas.microsoft.com/office/drawing/2014/main" id="{0AE84FCB-555C-D95D-68F3-B045719EBA58}"/>
                </a:ext>
              </a:extLst>
            </p:cNvPr>
            <p:cNvSpPr/>
            <p:nvPr/>
          </p:nvSpPr>
          <p:spPr>
            <a:xfrm>
              <a:off x="7073265" y="5961888"/>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9" y="0"/>
                    <a:pt x="229" y="229"/>
                    <a:pt x="0" y="229"/>
                  </a:cubicBezTo>
                  <a:cubicBezTo>
                    <a:pt x="229" y="0"/>
                    <a:pt x="229" y="0"/>
                    <a:pt x="457" y="0"/>
                  </a:cubicBezTo>
                  <a:close/>
                </a:path>
              </a:pathLst>
            </a:custGeom>
            <a:solidFill>
              <a:srgbClr val="000000"/>
            </a:solidFill>
            <a:ln w="2286" cap="flat">
              <a:noFill/>
              <a:prstDash val="solid"/>
              <a:miter/>
            </a:ln>
          </p:spPr>
          <p:txBody>
            <a:bodyPr rtlCol="0" anchor="ctr"/>
            <a:lstStyle/>
            <a:p>
              <a:endParaRPr lang="en-US"/>
            </a:p>
          </p:txBody>
        </p:sp>
        <p:sp>
          <p:nvSpPr>
            <p:cNvPr id="117" name="Freeform 893">
              <a:extLst>
                <a:ext uri="{FF2B5EF4-FFF2-40B4-BE49-F238E27FC236}">
                  <a16:creationId xmlns:a16="http://schemas.microsoft.com/office/drawing/2014/main" id="{B4A3D95B-4D2B-A6C4-9CAF-506DFB8CB678}"/>
                </a:ext>
              </a:extLst>
            </p:cNvPr>
            <p:cNvSpPr/>
            <p:nvPr/>
          </p:nvSpPr>
          <p:spPr>
            <a:xfrm>
              <a:off x="7073265" y="5961888"/>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9" y="0"/>
                    <a:pt x="229" y="229"/>
                    <a:pt x="0" y="229"/>
                  </a:cubicBezTo>
                  <a:cubicBezTo>
                    <a:pt x="229" y="0"/>
                    <a:pt x="229" y="0"/>
                    <a:pt x="4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8" name="Freeform 894">
              <a:extLst>
                <a:ext uri="{FF2B5EF4-FFF2-40B4-BE49-F238E27FC236}">
                  <a16:creationId xmlns:a16="http://schemas.microsoft.com/office/drawing/2014/main" id="{E04F5F3D-9177-C9F2-B9C2-7BA9D0A614BE}"/>
                </a:ext>
              </a:extLst>
            </p:cNvPr>
            <p:cNvSpPr/>
            <p:nvPr/>
          </p:nvSpPr>
          <p:spPr>
            <a:xfrm>
              <a:off x="7161504" y="5907938"/>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8"/>
                    <a:pt x="457" y="915"/>
                    <a:pt x="0" y="1372"/>
                  </a:cubicBezTo>
                  <a:cubicBezTo>
                    <a:pt x="685" y="915"/>
                    <a:pt x="1143" y="458"/>
                    <a:pt x="1600" y="0"/>
                  </a:cubicBezTo>
                  <a:close/>
                </a:path>
              </a:pathLst>
            </a:custGeom>
            <a:solidFill>
              <a:srgbClr val="000000"/>
            </a:solidFill>
            <a:ln w="2286" cap="flat">
              <a:noFill/>
              <a:prstDash val="solid"/>
              <a:miter/>
            </a:ln>
          </p:spPr>
          <p:txBody>
            <a:bodyPr rtlCol="0" anchor="ctr"/>
            <a:lstStyle/>
            <a:p>
              <a:endParaRPr lang="en-US"/>
            </a:p>
          </p:txBody>
        </p:sp>
        <p:sp>
          <p:nvSpPr>
            <p:cNvPr id="119" name="Freeform 895">
              <a:extLst>
                <a:ext uri="{FF2B5EF4-FFF2-40B4-BE49-F238E27FC236}">
                  <a16:creationId xmlns:a16="http://schemas.microsoft.com/office/drawing/2014/main" id="{79932FE1-2E35-B615-F420-1DE57BD5731B}"/>
                </a:ext>
              </a:extLst>
            </p:cNvPr>
            <p:cNvSpPr/>
            <p:nvPr/>
          </p:nvSpPr>
          <p:spPr>
            <a:xfrm>
              <a:off x="7161504" y="5907938"/>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8"/>
                    <a:pt x="457" y="915"/>
                    <a:pt x="0" y="1372"/>
                  </a:cubicBezTo>
                  <a:cubicBezTo>
                    <a:pt x="685" y="915"/>
                    <a:pt x="1143" y="458"/>
                    <a:pt x="160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0" name="Freeform 896">
              <a:extLst>
                <a:ext uri="{FF2B5EF4-FFF2-40B4-BE49-F238E27FC236}">
                  <a16:creationId xmlns:a16="http://schemas.microsoft.com/office/drawing/2014/main" id="{FDDC96D0-B788-1A63-EF4F-91D24CB51868}"/>
                </a:ext>
              </a:extLst>
            </p:cNvPr>
            <p:cNvSpPr/>
            <p:nvPr/>
          </p:nvSpPr>
          <p:spPr>
            <a:xfrm>
              <a:off x="7021830" y="5981547"/>
              <a:ext cx="2971" cy="685"/>
            </a:xfrm>
            <a:custGeom>
              <a:avLst/>
              <a:gdLst>
                <a:gd name="connsiteX0" fmla="*/ 2972 w 2971"/>
                <a:gd name="connsiteY0" fmla="*/ 0 h 685"/>
                <a:gd name="connsiteX1" fmla="*/ 0 w 2971"/>
                <a:gd name="connsiteY1" fmla="*/ 685 h 685"/>
                <a:gd name="connsiteX2" fmla="*/ 2972 w 2971"/>
                <a:gd name="connsiteY2" fmla="*/ 0 h 685"/>
              </a:gdLst>
              <a:ahLst/>
              <a:cxnLst>
                <a:cxn ang="0">
                  <a:pos x="connsiteX0" y="connsiteY0"/>
                </a:cxn>
                <a:cxn ang="0">
                  <a:pos x="connsiteX1" y="connsiteY1"/>
                </a:cxn>
                <a:cxn ang="0">
                  <a:pos x="connsiteX2" y="connsiteY2"/>
                </a:cxn>
              </a:cxnLst>
              <a:rect l="l" t="t" r="r" b="b"/>
              <a:pathLst>
                <a:path w="2971" h="685">
                  <a:moveTo>
                    <a:pt x="2972" y="0"/>
                  </a:moveTo>
                  <a:cubicBezTo>
                    <a:pt x="2057" y="228"/>
                    <a:pt x="914" y="457"/>
                    <a:pt x="0" y="685"/>
                  </a:cubicBezTo>
                  <a:cubicBezTo>
                    <a:pt x="914" y="457"/>
                    <a:pt x="2057" y="228"/>
                    <a:pt x="2972" y="0"/>
                  </a:cubicBezTo>
                  <a:close/>
                </a:path>
              </a:pathLst>
            </a:custGeom>
            <a:solidFill>
              <a:srgbClr val="000000"/>
            </a:solidFill>
            <a:ln w="2286" cap="flat">
              <a:noFill/>
              <a:prstDash val="solid"/>
              <a:miter/>
            </a:ln>
          </p:spPr>
          <p:txBody>
            <a:bodyPr rtlCol="0" anchor="ctr"/>
            <a:lstStyle/>
            <a:p>
              <a:endParaRPr lang="en-US"/>
            </a:p>
          </p:txBody>
        </p:sp>
        <p:sp>
          <p:nvSpPr>
            <p:cNvPr id="121" name="Freeform 897">
              <a:extLst>
                <a:ext uri="{FF2B5EF4-FFF2-40B4-BE49-F238E27FC236}">
                  <a16:creationId xmlns:a16="http://schemas.microsoft.com/office/drawing/2014/main" id="{19FCECAB-6E67-5B1B-C597-FDB5798E8936}"/>
                </a:ext>
              </a:extLst>
            </p:cNvPr>
            <p:cNvSpPr/>
            <p:nvPr/>
          </p:nvSpPr>
          <p:spPr>
            <a:xfrm>
              <a:off x="7021830" y="5981547"/>
              <a:ext cx="2971" cy="685"/>
            </a:xfrm>
            <a:custGeom>
              <a:avLst/>
              <a:gdLst>
                <a:gd name="connsiteX0" fmla="*/ 2972 w 2971"/>
                <a:gd name="connsiteY0" fmla="*/ 0 h 685"/>
                <a:gd name="connsiteX1" fmla="*/ 0 w 2971"/>
                <a:gd name="connsiteY1" fmla="*/ 685 h 685"/>
                <a:gd name="connsiteX2" fmla="*/ 2972 w 2971"/>
                <a:gd name="connsiteY2" fmla="*/ 0 h 685"/>
              </a:gdLst>
              <a:ahLst/>
              <a:cxnLst>
                <a:cxn ang="0">
                  <a:pos x="connsiteX0" y="connsiteY0"/>
                </a:cxn>
                <a:cxn ang="0">
                  <a:pos x="connsiteX1" y="connsiteY1"/>
                </a:cxn>
                <a:cxn ang="0">
                  <a:pos x="connsiteX2" y="connsiteY2"/>
                </a:cxn>
              </a:cxnLst>
              <a:rect l="l" t="t" r="r" b="b"/>
              <a:pathLst>
                <a:path w="2971" h="685">
                  <a:moveTo>
                    <a:pt x="2972" y="0"/>
                  </a:moveTo>
                  <a:cubicBezTo>
                    <a:pt x="2057" y="228"/>
                    <a:pt x="914" y="457"/>
                    <a:pt x="0" y="685"/>
                  </a:cubicBezTo>
                  <a:cubicBezTo>
                    <a:pt x="914" y="457"/>
                    <a:pt x="2057" y="228"/>
                    <a:pt x="2972"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2" name="Freeform 898">
              <a:extLst>
                <a:ext uri="{FF2B5EF4-FFF2-40B4-BE49-F238E27FC236}">
                  <a16:creationId xmlns:a16="http://schemas.microsoft.com/office/drawing/2014/main" id="{B3F21A8D-F69E-5369-B278-A45324256FD8}"/>
                </a:ext>
              </a:extLst>
            </p:cNvPr>
            <p:cNvSpPr/>
            <p:nvPr/>
          </p:nvSpPr>
          <p:spPr>
            <a:xfrm>
              <a:off x="6848779" y="5376443"/>
              <a:ext cx="4343" cy="1143"/>
            </a:xfrm>
            <a:custGeom>
              <a:avLst/>
              <a:gdLst>
                <a:gd name="connsiteX0" fmla="*/ 0 w 4343"/>
                <a:gd name="connsiteY0" fmla="*/ 1143 h 1143"/>
                <a:gd name="connsiteX1" fmla="*/ 4343 w 4343"/>
                <a:gd name="connsiteY1" fmla="*/ 0 h 1143"/>
                <a:gd name="connsiteX2" fmla="*/ 0 w 4343"/>
                <a:gd name="connsiteY2" fmla="*/ 1143 h 1143"/>
              </a:gdLst>
              <a:ahLst/>
              <a:cxnLst>
                <a:cxn ang="0">
                  <a:pos x="connsiteX0" y="connsiteY0"/>
                </a:cxn>
                <a:cxn ang="0">
                  <a:pos x="connsiteX1" y="connsiteY1"/>
                </a:cxn>
                <a:cxn ang="0">
                  <a:pos x="connsiteX2" y="connsiteY2"/>
                </a:cxn>
              </a:cxnLst>
              <a:rect l="l" t="t" r="r" b="b"/>
              <a:pathLst>
                <a:path w="4343" h="1143">
                  <a:moveTo>
                    <a:pt x="0" y="1143"/>
                  </a:moveTo>
                  <a:cubicBezTo>
                    <a:pt x="1371" y="686"/>
                    <a:pt x="2743" y="229"/>
                    <a:pt x="4343" y="0"/>
                  </a:cubicBezTo>
                  <a:cubicBezTo>
                    <a:pt x="2743" y="229"/>
                    <a:pt x="1371" y="686"/>
                    <a:pt x="0" y="1143"/>
                  </a:cubicBezTo>
                  <a:close/>
                </a:path>
              </a:pathLst>
            </a:custGeom>
            <a:solidFill>
              <a:srgbClr val="000000"/>
            </a:solidFill>
            <a:ln w="2286" cap="flat">
              <a:noFill/>
              <a:prstDash val="solid"/>
              <a:miter/>
            </a:ln>
          </p:spPr>
          <p:txBody>
            <a:bodyPr rtlCol="0" anchor="ctr"/>
            <a:lstStyle/>
            <a:p>
              <a:endParaRPr lang="en-US"/>
            </a:p>
          </p:txBody>
        </p:sp>
        <p:sp>
          <p:nvSpPr>
            <p:cNvPr id="123" name="Freeform 899">
              <a:extLst>
                <a:ext uri="{FF2B5EF4-FFF2-40B4-BE49-F238E27FC236}">
                  <a16:creationId xmlns:a16="http://schemas.microsoft.com/office/drawing/2014/main" id="{C222FDE8-0B9F-8E03-DDD8-BB01107B5447}"/>
                </a:ext>
              </a:extLst>
            </p:cNvPr>
            <p:cNvSpPr/>
            <p:nvPr/>
          </p:nvSpPr>
          <p:spPr>
            <a:xfrm>
              <a:off x="6848779" y="5376443"/>
              <a:ext cx="4343" cy="1143"/>
            </a:xfrm>
            <a:custGeom>
              <a:avLst/>
              <a:gdLst>
                <a:gd name="connsiteX0" fmla="*/ 0 w 4343"/>
                <a:gd name="connsiteY0" fmla="*/ 1143 h 1143"/>
                <a:gd name="connsiteX1" fmla="*/ 4343 w 4343"/>
                <a:gd name="connsiteY1" fmla="*/ 0 h 1143"/>
                <a:gd name="connsiteX2" fmla="*/ 0 w 4343"/>
                <a:gd name="connsiteY2" fmla="*/ 1143 h 1143"/>
              </a:gdLst>
              <a:ahLst/>
              <a:cxnLst>
                <a:cxn ang="0">
                  <a:pos x="connsiteX0" y="connsiteY0"/>
                </a:cxn>
                <a:cxn ang="0">
                  <a:pos x="connsiteX1" y="connsiteY1"/>
                </a:cxn>
                <a:cxn ang="0">
                  <a:pos x="connsiteX2" y="connsiteY2"/>
                </a:cxn>
              </a:cxnLst>
              <a:rect l="l" t="t" r="r" b="b"/>
              <a:pathLst>
                <a:path w="4343" h="1143">
                  <a:moveTo>
                    <a:pt x="0" y="1143"/>
                  </a:moveTo>
                  <a:cubicBezTo>
                    <a:pt x="1371" y="686"/>
                    <a:pt x="2743" y="229"/>
                    <a:pt x="4343" y="0"/>
                  </a:cubicBezTo>
                  <a:cubicBezTo>
                    <a:pt x="2743" y="229"/>
                    <a:pt x="1371" y="686"/>
                    <a:pt x="0" y="1143"/>
                  </a:cubicBezTo>
                  <a:close/>
                </a:path>
              </a:pathLst>
            </a:custGeom>
            <a:solidFill>
              <a:srgbClr val="FFFFFF">
                <a:alpha val="48000"/>
              </a:srgbClr>
            </a:solidFill>
            <a:ln w="2286" cap="flat">
              <a:noFill/>
              <a:prstDash val="solid"/>
              <a:miter/>
            </a:ln>
          </p:spPr>
          <p:txBody>
            <a:bodyPr rtlCol="0" anchor="ctr"/>
            <a:lstStyle/>
            <a:p>
              <a:endParaRPr lang="en-US"/>
            </a:p>
          </p:txBody>
        </p:sp>
        <p:sp>
          <p:nvSpPr>
            <p:cNvPr id="124" name="Freeform 900">
              <a:extLst>
                <a:ext uri="{FF2B5EF4-FFF2-40B4-BE49-F238E27FC236}">
                  <a16:creationId xmlns:a16="http://schemas.microsoft.com/office/drawing/2014/main" id="{6B69A64C-847B-8B1E-AA7A-AC36F8BC6DF5}"/>
                </a:ext>
              </a:extLst>
            </p:cNvPr>
            <p:cNvSpPr/>
            <p:nvPr/>
          </p:nvSpPr>
          <p:spPr>
            <a:xfrm>
              <a:off x="7029602" y="5979718"/>
              <a:ext cx="1828" cy="685"/>
            </a:xfrm>
            <a:custGeom>
              <a:avLst/>
              <a:gdLst>
                <a:gd name="connsiteX0" fmla="*/ 1829 w 1828"/>
                <a:gd name="connsiteY0" fmla="*/ 0 h 685"/>
                <a:gd name="connsiteX1" fmla="*/ 0 w 1828"/>
                <a:gd name="connsiteY1" fmla="*/ 686 h 685"/>
                <a:gd name="connsiteX2" fmla="*/ 1829 w 1828"/>
                <a:gd name="connsiteY2" fmla="*/ 0 h 685"/>
              </a:gdLst>
              <a:ahLst/>
              <a:cxnLst>
                <a:cxn ang="0">
                  <a:pos x="connsiteX0" y="connsiteY0"/>
                </a:cxn>
                <a:cxn ang="0">
                  <a:pos x="connsiteX1" y="connsiteY1"/>
                </a:cxn>
                <a:cxn ang="0">
                  <a:pos x="connsiteX2" y="connsiteY2"/>
                </a:cxn>
              </a:cxnLst>
              <a:rect l="l" t="t" r="r" b="b"/>
              <a:pathLst>
                <a:path w="1828" h="685">
                  <a:moveTo>
                    <a:pt x="1829" y="0"/>
                  </a:moveTo>
                  <a:cubicBezTo>
                    <a:pt x="1143" y="228"/>
                    <a:pt x="458" y="457"/>
                    <a:pt x="0" y="686"/>
                  </a:cubicBezTo>
                  <a:cubicBezTo>
                    <a:pt x="458" y="457"/>
                    <a:pt x="1143" y="228"/>
                    <a:pt x="1829" y="0"/>
                  </a:cubicBezTo>
                  <a:close/>
                </a:path>
              </a:pathLst>
            </a:custGeom>
            <a:solidFill>
              <a:srgbClr val="000000"/>
            </a:solidFill>
            <a:ln w="2286" cap="flat">
              <a:noFill/>
              <a:prstDash val="solid"/>
              <a:miter/>
            </a:ln>
          </p:spPr>
          <p:txBody>
            <a:bodyPr rtlCol="0" anchor="ctr"/>
            <a:lstStyle/>
            <a:p>
              <a:endParaRPr lang="en-US"/>
            </a:p>
          </p:txBody>
        </p:sp>
        <p:sp>
          <p:nvSpPr>
            <p:cNvPr id="125" name="Freeform 901">
              <a:extLst>
                <a:ext uri="{FF2B5EF4-FFF2-40B4-BE49-F238E27FC236}">
                  <a16:creationId xmlns:a16="http://schemas.microsoft.com/office/drawing/2014/main" id="{DAE2721E-7031-9230-87F2-74F122CD646B}"/>
                </a:ext>
              </a:extLst>
            </p:cNvPr>
            <p:cNvSpPr/>
            <p:nvPr/>
          </p:nvSpPr>
          <p:spPr>
            <a:xfrm>
              <a:off x="7029602" y="5979718"/>
              <a:ext cx="1828" cy="685"/>
            </a:xfrm>
            <a:custGeom>
              <a:avLst/>
              <a:gdLst>
                <a:gd name="connsiteX0" fmla="*/ 1829 w 1828"/>
                <a:gd name="connsiteY0" fmla="*/ 0 h 685"/>
                <a:gd name="connsiteX1" fmla="*/ 0 w 1828"/>
                <a:gd name="connsiteY1" fmla="*/ 686 h 685"/>
                <a:gd name="connsiteX2" fmla="*/ 1829 w 1828"/>
                <a:gd name="connsiteY2" fmla="*/ 0 h 685"/>
              </a:gdLst>
              <a:ahLst/>
              <a:cxnLst>
                <a:cxn ang="0">
                  <a:pos x="connsiteX0" y="connsiteY0"/>
                </a:cxn>
                <a:cxn ang="0">
                  <a:pos x="connsiteX1" y="connsiteY1"/>
                </a:cxn>
                <a:cxn ang="0">
                  <a:pos x="connsiteX2" y="connsiteY2"/>
                </a:cxn>
              </a:cxnLst>
              <a:rect l="l" t="t" r="r" b="b"/>
              <a:pathLst>
                <a:path w="1828" h="685">
                  <a:moveTo>
                    <a:pt x="1829" y="0"/>
                  </a:moveTo>
                  <a:cubicBezTo>
                    <a:pt x="1143" y="228"/>
                    <a:pt x="458" y="457"/>
                    <a:pt x="0" y="686"/>
                  </a:cubicBezTo>
                  <a:cubicBezTo>
                    <a:pt x="458" y="457"/>
                    <a:pt x="1143" y="228"/>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6" name="Freeform 902">
              <a:extLst>
                <a:ext uri="{FF2B5EF4-FFF2-40B4-BE49-F238E27FC236}">
                  <a16:creationId xmlns:a16="http://schemas.microsoft.com/office/drawing/2014/main" id="{9A5C95E7-8DD7-D8A2-150F-F4F86536C74D}"/>
                </a:ext>
              </a:extLst>
            </p:cNvPr>
            <p:cNvSpPr/>
            <p:nvPr/>
          </p:nvSpPr>
          <p:spPr>
            <a:xfrm>
              <a:off x="6914845" y="5365242"/>
              <a:ext cx="2971" cy="228"/>
            </a:xfrm>
            <a:custGeom>
              <a:avLst/>
              <a:gdLst>
                <a:gd name="connsiteX0" fmla="*/ 0 w 2971"/>
                <a:gd name="connsiteY0" fmla="*/ 229 h 228"/>
                <a:gd name="connsiteX1" fmla="*/ 2972 w 2971"/>
                <a:gd name="connsiteY1" fmla="*/ 0 h 228"/>
                <a:gd name="connsiteX2" fmla="*/ 0 w 2971"/>
                <a:gd name="connsiteY2" fmla="*/ 229 h 228"/>
              </a:gdLst>
              <a:ahLst/>
              <a:cxnLst>
                <a:cxn ang="0">
                  <a:pos x="connsiteX0" y="connsiteY0"/>
                </a:cxn>
                <a:cxn ang="0">
                  <a:pos x="connsiteX1" y="connsiteY1"/>
                </a:cxn>
                <a:cxn ang="0">
                  <a:pos x="connsiteX2" y="connsiteY2"/>
                </a:cxn>
              </a:cxnLst>
              <a:rect l="l" t="t" r="r" b="b"/>
              <a:pathLst>
                <a:path w="2971" h="228">
                  <a:moveTo>
                    <a:pt x="0" y="229"/>
                  </a:moveTo>
                  <a:cubicBezTo>
                    <a:pt x="915" y="229"/>
                    <a:pt x="1829" y="0"/>
                    <a:pt x="2972" y="0"/>
                  </a:cubicBezTo>
                  <a:cubicBezTo>
                    <a:pt x="2058" y="229"/>
                    <a:pt x="915" y="229"/>
                    <a:pt x="0" y="229"/>
                  </a:cubicBezTo>
                  <a:close/>
                </a:path>
              </a:pathLst>
            </a:custGeom>
            <a:solidFill>
              <a:srgbClr val="000000"/>
            </a:solidFill>
            <a:ln w="2286" cap="flat">
              <a:noFill/>
              <a:prstDash val="solid"/>
              <a:miter/>
            </a:ln>
          </p:spPr>
          <p:txBody>
            <a:bodyPr rtlCol="0" anchor="ctr"/>
            <a:lstStyle/>
            <a:p>
              <a:endParaRPr lang="en-US"/>
            </a:p>
          </p:txBody>
        </p:sp>
        <p:sp>
          <p:nvSpPr>
            <p:cNvPr id="127" name="Freeform 903">
              <a:extLst>
                <a:ext uri="{FF2B5EF4-FFF2-40B4-BE49-F238E27FC236}">
                  <a16:creationId xmlns:a16="http://schemas.microsoft.com/office/drawing/2014/main" id="{B1BC2409-A33F-F2D1-8063-7ED9E3B02FFF}"/>
                </a:ext>
              </a:extLst>
            </p:cNvPr>
            <p:cNvSpPr/>
            <p:nvPr/>
          </p:nvSpPr>
          <p:spPr>
            <a:xfrm>
              <a:off x="6914845" y="5365242"/>
              <a:ext cx="2971" cy="228"/>
            </a:xfrm>
            <a:custGeom>
              <a:avLst/>
              <a:gdLst>
                <a:gd name="connsiteX0" fmla="*/ 0 w 2971"/>
                <a:gd name="connsiteY0" fmla="*/ 229 h 228"/>
                <a:gd name="connsiteX1" fmla="*/ 2972 w 2971"/>
                <a:gd name="connsiteY1" fmla="*/ 0 h 228"/>
                <a:gd name="connsiteX2" fmla="*/ 0 w 2971"/>
                <a:gd name="connsiteY2" fmla="*/ 229 h 228"/>
              </a:gdLst>
              <a:ahLst/>
              <a:cxnLst>
                <a:cxn ang="0">
                  <a:pos x="connsiteX0" y="connsiteY0"/>
                </a:cxn>
                <a:cxn ang="0">
                  <a:pos x="connsiteX1" y="connsiteY1"/>
                </a:cxn>
                <a:cxn ang="0">
                  <a:pos x="connsiteX2" y="connsiteY2"/>
                </a:cxn>
              </a:cxnLst>
              <a:rect l="l" t="t" r="r" b="b"/>
              <a:pathLst>
                <a:path w="2971" h="228">
                  <a:moveTo>
                    <a:pt x="0" y="229"/>
                  </a:moveTo>
                  <a:cubicBezTo>
                    <a:pt x="915" y="229"/>
                    <a:pt x="1829" y="0"/>
                    <a:pt x="2972" y="0"/>
                  </a:cubicBezTo>
                  <a:cubicBezTo>
                    <a:pt x="2058" y="229"/>
                    <a:pt x="915" y="229"/>
                    <a:pt x="0" y="2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28" name="Freeform 904">
              <a:extLst>
                <a:ext uri="{FF2B5EF4-FFF2-40B4-BE49-F238E27FC236}">
                  <a16:creationId xmlns:a16="http://schemas.microsoft.com/office/drawing/2014/main" id="{BE767180-335C-F494-06B3-2469A3BBFA33}"/>
                </a:ext>
              </a:extLst>
            </p:cNvPr>
            <p:cNvSpPr/>
            <p:nvPr/>
          </p:nvSpPr>
          <p:spPr>
            <a:xfrm>
              <a:off x="7025944" y="5980633"/>
              <a:ext cx="2057" cy="685"/>
            </a:xfrm>
            <a:custGeom>
              <a:avLst/>
              <a:gdLst>
                <a:gd name="connsiteX0" fmla="*/ 2057 w 2057"/>
                <a:gd name="connsiteY0" fmla="*/ 0 h 685"/>
                <a:gd name="connsiteX1" fmla="*/ 0 w 2057"/>
                <a:gd name="connsiteY1" fmla="*/ 686 h 685"/>
                <a:gd name="connsiteX2" fmla="*/ 2057 w 2057"/>
                <a:gd name="connsiteY2" fmla="*/ 0 h 685"/>
              </a:gdLst>
              <a:ahLst/>
              <a:cxnLst>
                <a:cxn ang="0">
                  <a:pos x="connsiteX0" y="connsiteY0"/>
                </a:cxn>
                <a:cxn ang="0">
                  <a:pos x="connsiteX1" y="connsiteY1"/>
                </a:cxn>
                <a:cxn ang="0">
                  <a:pos x="connsiteX2" y="connsiteY2"/>
                </a:cxn>
              </a:cxnLst>
              <a:rect l="l" t="t" r="r" b="b"/>
              <a:pathLst>
                <a:path w="2057" h="685">
                  <a:moveTo>
                    <a:pt x="2057" y="0"/>
                  </a:moveTo>
                  <a:cubicBezTo>
                    <a:pt x="1371" y="229"/>
                    <a:pt x="686" y="457"/>
                    <a:pt x="0" y="686"/>
                  </a:cubicBezTo>
                  <a:cubicBezTo>
                    <a:pt x="686" y="457"/>
                    <a:pt x="1371" y="229"/>
                    <a:pt x="2057" y="0"/>
                  </a:cubicBezTo>
                  <a:close/>
                </a:path>
              </a:pathLst>
            </a:custGeom>
            <a:solidFill>
              <a:srgbClr val="000000"/>
            </a:solidFill>
            <a:ln w="2286" cap="flat">
              <a:noFill/>
              <a:prstDash val="solid"/>
              <a:miter/>
            </a:ln>
          </p:spPr>
          <p:txBody>
            <a:bodyPr rtlCol="0" anchor="ctr"/>
            <a:lstStyle/>
            <a:p>
              <a:endParaRPr lang="en-US"/>
            </a:p>
          </p:txBody>
        </p:sp>
        <p:sp>
          <p:nvSpPr>
            <p:cNvPr id="129" name="Freeform 905">
              <a:extLst>
                <a:ext uri="{FF2B5EF4-FFF2-40B4-BE49-F238E27FC236}">
                  <a16:creationId xmlns:a16="http://schemas.microsoft.com/office/drawing/2014/main" id="{A872D490-5300-51C6-CDB2-170CABD538C7}"/>
                </a:ext>
              </a:extLst>
            </p:cNvPr>
            <p:cNvSpPr/>
            <p:nvPr/>
          </p:nvSpPr>
          <p:spPr>
            <a:xfrm>
              <a:off x="7025944" y="5980633"/>
              <a:ext cx="2057" cy="685"/>
            </a:xfrm>
            <a:custGeom>
              <a:avLst/>
              <a:gdLst>
                <a:gd name="connsiteX0" fmla="*/ 2057 w 2057"/>
                <a:gd name="connsiteY0" fmla="*/ 0 h 685"/>
                <a:gd name="connsiteX1" fmla="*/ 0 w 2057"/>
                <a:gd name="connsiteY1" fmla="*/ 686 h 685"/>
                <a:gd name="connsiteX2" fmla="*/ 2057 w 2057"/>
                <a:gd name="connsiteY2" fmla="*/ 0 h 685"/>
              </a:gdLst>
              <a:ahLst/>
              <a:cxnLst>
                <a:cxn ang="0">
                  <a:pos x="connsiteX0" y="connsiteY0"/>
                </a:cxn>
                <a:cxn ang="0">
                  <a:pos x="connsiteX1" y="connsiteY1"/>
                </a:cxn>
                <a:cxn ang="0">
                  <a:pos x="connsiteX2" y="connsiteY2"/>
                </a:cxn>
              </a:cxnLst>
              <a:rect l="l" t="t" r="r" b="b"/>
              <a:pathLst>
                <a:path w="2057" h="685">
                  <a:moveTo>
                    <a:pt x="2057" y="0"/>
                  </a:moveTo>
                  <a:cubicBezTo>
                    <a:pt x="1371" y="229"/>
                    <a:pt x="686" y="457"/>
                    <a:pt x="0" y="686"/>
                  </a:cubicBezTo>
                  <a:cubicBezTo>
                    <a:pt x="686" y="457"/>
                    <a:pt x="1371" y="229"/>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30" name="Freeform 906">
              <a:extLst>
                <a:ext uri="{FF2B5EF4-FFF2-40B4-BE49-F238E27FC236}">
                  <a16:creationId xmlns:a16="http://schemas.microsoft.com/office/drawing/2014/main" id="{10C9A47C-27D1-E9B6-6AAF-38C749297B6E}"/>
                </a:ext>
              </a:extLst>
            </p:cNvPr>
            <p:cNvSpPr/>
            <p:nvPr/>
          </p:nvSpPr>
          <p:spPr>
            <a:xfrm>
              <a:off x="6830949" y="5381701"/>
              <a:ext cx="4800" cy="1600"/>
            </a:xfrm>
            <a:custGeom>
              <a:avLst/>
              <a:gdLst>
                <a:gd name="connsiteX0" fmla="*/ 0 w 4800"/>
                <a:gd name="connsiteY0" fmla="*/ 1600 h 1600"/>
                <a:gd name="connsiteX1" fmla="*/ 4801 w 4800"/>
                <a:gd name="connsiteY1" fmla="*/ 0 h 1600"/>
                <a:gd name="connsiteX2" fmla="*/ 0 w 4800"/>
                <a:gd name="connsiteY2" fmla="*/ 1600 h 1600"/>
              </a:gdLst>
              <a:ahLst/>
              <a:cxnLst>
                <a:cxn ang="0">
                  <a:pos x="connsiteX0" y="connsiteY0"/>
                </a:cxn>
                <a:cxn ang="0">
                  <a:pos x="connsiteX1" y="connsiteY1"/>
                </a:cxn>
                <a:cxn ang="0">
                  <a:pos x="connsiteX2" y="connsiteY2"/>
                </a:cxn>
              </a:cxnLst>
              <a:rect l="l" t="t" r="r" b="b"/>
              <a:pathLst>
                <a:path w="4800" h="1600">
                  <a:moveTo>
                    <a:pt x="0" y="1600"/>
                  </a:moveTo>
                  <a:cubicBezTo>
                    <a:pt x="1600" y="1143"/>
                    <a:pt x="3200" y="457"/>
                    <a:pt x="4801" y="0"/>
                  </a:cubicBezTo>
                  <a:cubicBezTo>
                    <a:pt x="3200" y="457"/>
                    <a:pt x="1600" y="915"/>
                    <a:pt x="0" y="1600"/>
                  </a:cubicBezTo>
                  <a:close/>
                </a:path>
              </a:pathLst>
            </a:custGeom>
            <a:solidFill>
              <a:srgbClr val="000000"/>
            </a:solidFill>
            <a:ln w="2286" cap="flat">
              <a:noFill/>
              <a:prstDash val="solid"/>
              <a:miter/>
            </a:ln>
          </p:spPr>
          <p:txBody>
            <a:bodyPr rtlCol="0" anchor="ctr"/>
            <a:lstStyle/>
            <a:p>
              <a:endParaRPr lang="en-US"/>
            </a:p>
          </p:txBody>
        </p:sp>
        <p:sp>
          <p:nvSpPr>
            <p:cNvPr id="131" name="Freeform 907">
              <a:extLst>
                <a:ext uri="{FF2B5EF4-FFF2-40B4-BE49-F238E27FC236}">
                  <a16:creationId xmlns:a16="http://schemas.microsoft.com/office/drawing/2014/main" id="{566BA381-B1F9-FAB5-580B-CEE3BC07FB58}"/>
                </a:ext>
              </a:extLst>
            </p:cNvPr>
            <p:cNvSpPr/>
            <p:nvPr/>
          </p:nvSpPr>
          <p:spPr>
            <a:xfrm>
              <a:off x="6830949" y="5381701"/>
              <a:ext cx="4800" cy="1600"/>
            </a:xfrm>
            <a:custGeom>
              <a:avLst/>
              <a:gdLst>
                <a:gd name="connsiteX0" fmla="*/ 0 w 4800"/>
                <a:gd name="connsiteY0" fmla="*/ 1600 h 1600"/>
                <a:gd name="connsiteX1" fmla="*/ 4801 w 4800"/>
                <a:gd name="connsiteY1" fmla="*/ 0 h 1600"/>
                <a:gd name="connsiteX2" fmla="*/ 0 w 4800"/>
                <a:gd name="connsiteY2" fmla="*/ 1600 h 1600"/>
              </a:gdLst>
              <a:ahLst/>
              <a:cxnLst>
                <a:cxn ang="0">
                  <a:pos x="connsiteX0" y="connsiteY0"/>
                </a:cxn>
                <a:cxn ang="0">
                  <a:pos x="connsiteX1" y="connsiteY1"/>
                </a:cxn>
                <a:cxn ang="0">
                  <a:pos x="connsiteX2" y="connsiteY2"/>
                </a:cxn>
              </a:cxnLst>
              <a:rect l="l" t="t" r="r" b="b"/>
              <a:pathLst>
                <a:path w="4800" h="1600">
                  <a:moveTo>
                    <a:pt x="0" y="1600"/>
                  </a:moveTo>
                  <a:cubicBezTo>
                    <a:pt x="1600" y="1143"/>
                    <a:pt x="3200" y="457"/>
                    <a:pt x="4801" y="0"/>
                  </a:cubicBezTo>
                  <a:cubicBezTo>
                    <a:pt x="3200" y="457"/>
                    <a:pt x="1600" y="915"/>
                    <a:pt x="0" y="1600"/>
                  </a:cubicBezTo>
                  <a:close/>
                </a:path>
              </a:pathLst>
            </a:custGeom>
            <a:solidFill>
              <a:srgbClr val="FFFFFF">
                <a:alpha val="48000"/>
              </a:srgbClr>
            </a:solidFill>
            <a:ln w="2286" cap="flat">
              <a:noFill/>
              <a:prstDash val="solid"/>
              <a:miter/>
            </a:ln>
          </p:spPr>
          <p:txBody>
            <a:bodyPr rtlCol="0" anchor="ctr"/>
            <a:lstStyle/>
            <a:p>
              <a:endParaRPr lang="en-US"/>
            </a:p>
          </p:txBody>
        </p:sp>
        <p:sp>
          <p:nvSpPr>
            <p:cNvPr id="132" name="Freeform 908">
              <a:extLst>
                <a:ext uri="{FF2B5EF4-FFF2-40B4-BE49-F238E27FC236}">
                  <a16:creationId xmlns:a16="http://schemas.microsoft.com/office/drawing/2014/main" id="{785D5A2F-B97B-9F9B-7BD5-7370201305D6}"/>
                </a:ext>
              </a:extLst>
            </p:cNvPr>
            <p:cNvSpPr/>
            <p:nvPr/>
          </p:nvSpPr>
          <p:spPr>
            <a:xfrm>
              <a:off x="6839864" y="5378958"/>
              <a:ext cx="4572" cy="1371"/>
            </a:xfrm>
            <a:custGeom>
              <a:avLst/>
              <a:gdLst>
                <a:gd name="connsiteX0" fmla="*/ 0 w 4572"/>
                <a:gd name="connsiteY0" fmla="*/ 1372 h 1371"/>
                <a:gd name="connsiteX1" fmla="*/ 4572 w 4572"/>
                <a:gd name="connsiteY1" fmla="*/ 0 h 1371"/>
                <a:gd name="connsiteX2" fmla="*/ 0 w 4572"/>
                <a:gd name="connsiteY2" fmla="*/ 1372 h 1371"/>
              </a:gdLst>
              <a:ahLst/>
              <a:cxnLst>
                <a:cxn ang="0">
                  <a:pos x="connsiteX0" y="connsiteY0"/>
                </a:cxn>
                <a:cxn ang="0">
                  <a:pos x="connsiteX1" y="connsiteY1"/>
                </a:cxn>
                <a:cxn ang="0">
                  <a:pos x="connsiteX2" y="connsiteY2"/>
                </a:cxn>
              </a:cxnLst>
              <a:rect l="l" t="t" r="r" b="b"/>
              <a:pathLst>
                <a:path w="4572" h="1371">
                  <a:moveTo>
                    <a:pt x="0" y="1372"/>
                  </a:moveTo>
                  <a:cubicBezTo>
                    <a:pt x="1372" y="914"/>
                    <a:pt x="2972" y="457"/>
                    <a:pt x="4572" y="0"/>
                  </a:cubicBezTo>
                  <a:cubicBezTo>
                    <a:pt x="2972" y="457"/>
                    <a:pt x="1372" y="914"/>
                    <a:pt x="0" y="1372"/>
                  </a:cubicBezTo>
                  <a:close/>
                </a:path>
              </a:pathLst>
            </a:custGeom>
            <a:solidFill>
              <a:srgbClr val="000000"/>
            </a:solidFill>
            <a:ln w="2286" cap="flat">
              <a:noFill/>
              <a:prstDash val="solid"/>
              <a:miter/>
            </a:ln>
          </p:spPr>
          <p:txBody>
            <a:bodyPr rtlCol="0" anchor="ctr"/>
            <a:lstStyle/>
            <a:p>
              <a:endParaRPr lang="en-US"/>
            </a:p>
          </p:txBody>
        </p:sp>
        <p:sp>
          <p:nvSpPr>
            <p:cNvPr id="133" name="Freeform 909">
              <a:extLst>
                <a:ext uri="{FF2B5EF4-FFF2-40B4-BE49-F238E27FC236}">
                  <a16:creationId xmlns:a16="http://schemas.microsoft.com/office/drawing/2014/main" id="{2689E9C9-D89F-293C-77D9-A519F1D93BBA}"/>
                </a:ext>
              </a:extLst>
            </p:cNvPr>
            <p:cNvSpPr/>
            <p:nvPr/>
          </p:nvSpPr>
          <p:spPr>
            <a:xfrm>
              <a:off x="6839864" y="5378958"/>
              <a:ext cx="4572" cy="1371"/>
            </a:xfrm>
            <a:custGeom>
              <a:avLst/>
              <a:gdLst>
                <a:gd name="connsiteX0" fmla="*/ 0 w 4572"/>
                <a:gd name="connsiteY0" fmla="*/ 1372 h 1371"/>
                <a:gd name="connsiteX1" fmla="*/ 4572 w 4572"/>
                <a:gd name="connsiteY1" fmla="*/ 0 h 1371"/>
                <a:gd name="connsiteX2" fmla="*/ 0 w 4572"/>
                <a:gd name="connsiteY2" fmla="*/ 1372 h 1371"/>
              </a:gdLst>
              <a:ahLst/>
              <a:cxnLst>
                <a:cxn ang="0">
                  <a:pos x="connsiteX0" y="connsiteY0"/>
                </a:cxn>
                <a:cxn ang="0">
                  <a:pos x="connsiteX1" y="connsiteY1"/>
                </a:cxn>
                <a:cxn ang="0">
                  <a:pos x="connsiteX2" y="connsiteY2"/>
                </a:cxn>
              </a:cxnLst>
              <a:rect l="l" t="t" r="r" b="b"/>
              <a:pathLst>
                <a:path w="4572" h="1371">
                  <a:moveTo>
                    <a:pt x="0" y="1372"/>
                  </a:moveTo>
                  <a:cubicBezTo>
                    <a:pt x="1372" y="914"/>
                    <a:pt x="2972" y="457"/>
                    <a:pt x="4572" y="0"/>
                  </a:cubicBezTo>
                  <a:cubicBezTo>
                    <a:pt x="2972" y="457"/>
                    <a:pt x="1372" y="914"/>
                    <a:pt x="0" y="1372"/>
                  </a:cubicBezTo>
                  <a:close/>
                </a:path>
              </a:pathLst>
            </a:custGeom>
            <a:solidFill>
              <a:srgbClr val="FFFFFF">
                <a:alpha val="48000"/>
              </a:srgbClr>
            </a:solidFill>
            <a:ln w="2286" cap="flat">
              <a:noFill/>
              <a:prstDash val="solid"/>
              <a:miter/>
            </a:ln>
          </p:spPr>
          <p:txBody>
            <a:bodyPr rtlCol="0" anchor="ctr"/>
            <a:lstStyle/>
            <a:p>
              <a:endParaRPr lang="en-US"/>
            </a:p>
          </p:txBody>
        </p:sp>
        <p:sp>
          <p:nvSpPr>
            <p:cNvPr id="134" name="Freeform 910">
              <a:extLst>
                <a:ext uri="{FF2B5EF4-FFF2-40B4-BE49-F238E27FC236}">
                  <a16:creationId xmlns:a16="http://schemas.microsoft.com/office/drawing/2014/main" id="{725FFCBF-E07E-C242-84C6-05314307D9DB}"/>
                </a:ext>
              </a:extLst>
            </p:cNvPr>
            <p:cNvSpPr/>
            <p:nvPr/>
          </p:nvSpPr>
          <p:spPr>
            <a:xfrm>
              <a:off x="6811060" y="5387644"/>
              <a:ext cx="8001" cy="3429"/>
            </a:xfrm>
            <a:custGeom>
              <a:avLst/>
              <a:gdLst>
                <a:gd name="connsiteX0" fmla="*/ 0 w 8001"/>
                <a:gd name="connsiteY0" fmla="*/ 3429 h 3429"/>
                <a:gd name="connsiteX1" fmla="*/ 8001 w 8001"/>
                <a:gd name="connsiteY1" fmla="*/ 0 h 3429"/>
                <a:gd name="connsiteX2" fmla="*/ 0 w 8001"/>
                <a:gd name="connsiteY2" fmla="*/ 3429 h 3429"/>
              </a:gdLst>
              <a:ahLst/>
              <a:cxnLst>
                <a:cxn ang="0">
                  <a:pos x="connsiteX0" y="connsiteY0"/>
                </a:cxn>
                <a:cxn ang="0">
                  <a:pos x="connsiteX1" y="connsiteY1"/>
                </a:cxn>
                <a:cxn ang="0">
                  <a:pos x="connsiteX2" y="connsiteY2"/>
                </a:cxn>
              </a:cxnLst>
              <a:rect l="l" t="t" r="r" b="b"/>
              <a:pathLst>
                <a:path w="8001" h="3429">
                  <a:moveTo>
                    <a:pt x="0" y="3429"/>
                  </a:moveTo>
                  <a:cubicBezTo>
                    <a:pt x="2743" y="2286"/>
                    <a:pt x="5258" y="1143"/>
                    <a:pt x="8001" y="0"/>
                  </a:cubicBezTo>
                  <a:cubicBezTo>
                    <a:pt x="5258" y="1143"/>
                    <a:pt x="2743" y="2286"/>
                    <a:pt x="0" y="3429"/>
                  </a:cubicBezTo>
                  <a:close/>
                </a:path>
              </a:pathLst>
            </a:custGeom>
            <a:solidFill>
              <a:srgbClr val="000000"/>
            </a:solidFill>
            <a:ln w="2286" cap="flat">
              <a:noFill/>
              <a:prstDash val="solid"/>
              <a:miter/>
            </a:ln>
          </p:spPr>
          <p:txBody>
            <a:bodyPr rtlCol="0" anchor="ctr"/>
            <a:lstStyle/>
            <a:p>
              <a:endParaRPr lang="en-US"/>
            </a:p>
          </p:txBody>
        </p:sp>
        <p:sp>
          <p:nvSpPr>
            <p:cNvPr id="135" name="Freeform 911">
              <a:extLst>
                <a:ext uri="{FF2B5EF4-FFF2-40B4-BE49-F238E27FC236}">
                  <a16:creationId xmlns:a16="http://schemas.microsoft.com/office/drawing/2014/main" id="{D2B872D3-28E4-6610-85BD-D85D2B01FC3B}"/>
                </a:ext>
              </a:extLst>
            </p:cNvPr>
            <p:cNvSpPr/>
            <p:nvPr/>
          </p:nvSpPr>
          <p:spPr>
            <a:xfrm>
              <a:off x="6811060" y="5387644"/>
              <a:ext cx="8001" cy="3429"/>
            </a:xfrm>
            <a:custGeom>
              <a:avLst/>
              <a:gdLst>
                <a:gd name="connsiteX0" fmla="*/ 0 w 8001"/>
                <a:gd name="connsiteY0" fmla="*/ 3429 h 3429"/>
                <a:gd name="connsiteX1" fmla="*/ 8001 w 8001"/>
                <a:gd name="connsiteY1" fmla="*/ 0 h 3429"/>
                <a:gd name="connsiteX2" fmla="*/ 0 w 8001"/>
                <a:gd name="connsiteY2" fmla="*/ 3429 h 3429"/>
              </a:gdLst>
              <a:ahLst/>
              <a:cxnLst>
                <a:cxn ang="0">
                  <a:pos x="connsiteX0" y="connsiteY0"/>
                </a:cxn>
                <a:cxn ang="0">
                  <a:pos x="connsiteX1" y="connsiteY1"/>
                </a:cxn>
                <a:cxn ang="0">
                  <a:pos x="connsiteX2" y="connsiteY2"/>
                </a:cxn>
              </a:cxnLst>
              <a:rect l="l" t="t" r="r" b="b"/>
              <a:pathLst>
                <a:path w="8001" h="3429">
                  <a:moveTo>
                    <a:pt x="0" y="3429"/>
                  </a:moveTo>
                  <a:cubicBezTo>
                    <a:pt x="2743" y="2286"/>
                    <a:pt x="5258" y="1143"/>
                    <a:pt x="8001" y="0"/>
                  </a:cubicBezTo>
                  <a:cubicBezTo>
                    <a:pt x="5258" y="1143"/>
                    <a:pt x="2743" y="2286"/>
                    <a:pt x="0" y="34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36" name="Freeform 912">
              <a:extLst>
                <a:ext uri="{FF2B5EF4-FFF2-40B4-BE49-F238E27FC236}">
                  <a16:creationId xmlns:a16="http://schemas.microsoft.com/office/drawing/2014/main" id="{E8513D8F-91A6-8DF5-B4C9-4B9FD407600D}"/>
                </a:ext>
              </a:extLst>
            </p:cNvPr>
            <p:cNvSpPr/>
            <p:nvPr/>
          </p:nvSpPr>
          <p:spPr>
            <a:xfrm>
              <a:off x="6822033" y="5384444"/>
              <a:ext cx="5257" cy="2057"/>
            </a:xfrm>
            <a:custGeom>
              <a:avLst/>
              <a:gdLst>
                <a:gd name="connsiteX0" fmla="*/ 0 w 5257"/>
                <a:gd name="connsiteY0" fmla="*/ 2058 h 2057"/>
                <a:gd name="connsiteX1" fmla="*/ 5257 w 5257"/>
                <a:gd name="connsiteY1" fmla="*/ 0 h 2057"/>
                <a:gd name="connsiteX2" fmla="*/ 0 w 5257"/>
                <a:gd name="connsiteY2" fmla="*/ 2058 h 2057"/>
              </a:gdLst>
              <a:ahLst/>
              <a:cxnLst>
                <a:cxn ang="0">
                  <a:pos x="connsiteX0" y="connsiteY0"/>
                </a:cxn>
                <a:cxn ang="0">
                  <a:pos x="connsiteX1" y="connsiteY1"/>
                </a:cxn>
                <a:cxn ang="0">
                  <a:pos x="connsiteX2" y="connsiteY2"/>
                </a:cxn>
              </a:cxnLst>
              <a:rect l="l" t="t" r="r" b="b"/>
              <a:pathLst>
                <a:path w="5257" h="2057">
                  <a:moveTo>
                    <a:pt x="0" y="2058"/>
                  </a:moveTo>
                  <a:cubicBezTo>
                    <a:pt x="1828" y="1372"/>
                    <a:pt x="3429" y="686"/>
                    <a:pt x="5257" y="0"/>
                  </a:cubicBezTo>
                  <a:cubicBezTo>
                    <a:pt x="3429" y="686"/>
                    <a:pt x="1828" y="1372"/>
                    <a:pt x="0" y="2058"/>
                  </a:cubicBezTo>
                  <a:close/>
                </a:path>
              </a:pathLst>
            </a:custGeom>
            <a:solidFill>
              <a:srgbClr val="000000"/>
            </a:solidFill>
            <a:ln w="2286" cap="flat">
              <a:noFill/>
              <a:prstDash val="solid"/>
              <a:miter/>
            </a:ln>
          </p:spPr>
          <p:txBody>
            <a:bodyPr rtlCol="0" anchor="ctr"/>
            <a:lstStyle/>
            <a:p>
              <a:endParaRPr lang="en-US"/>
            </a:p>
          </p:txBody>
        </p:sp>
        <p:sp>
          <p:nvSpPr>
            <p:cNvPr id="137" name="Freeform 913">
              <a:extLst>
                <a:ext uri="{FF2B5EF4-FFF2-40B4-BE49-F238E27FC236}">
                  <a16:creationId xmlns:a16="http://schemas.microsoft.com/office/drawing/2014/main" id="{700311E7-A0DF-0A6A-FEA5-B613B82B5E25}"/>
                </a:ext>
              </a:extLst>
            </p:cNvPr>
            <p:cNvSpPr/>
            <p:nvPr/>
          </p:nvSpPr>
          <p:spPr>
            <a:xfrm>
              <a:off x="6822033" y="5384444"/>
              <a:ext cx="5257" cy="2057"/>
            </a:xfrm>
            <a:custGeom>
              <a:avLst/>
              <a:gdLst>
                <a:gd name="connsiteX0" fmla="*/ 0 w 5257"/>
                <a:gd name="connsiteY0" fmla="*/ 2058 h 2057"/>
                <a:gd name="connsiteX1" fmla="*/ 5257 w 5257"/>
                <a:gd name="connsiteY1" fmla="*/ 0 h 2057"/>
                <a:gd name="connsiteX2" fmla="*/ 0 w 5257"/>
                <a:gd name="connsiteY2" fmla="*/ 2058 h 2057"/>
              </a:gdLst>
              <a:ahLst/>
              <a:cxnLst>
                <a:cxn ang="0">
                  <a:pos x="connsiteX0" y="connsiteY0"/>
                </a:cxn>
                <a:cxn ang="0">
                  <a:pos x="connsiteX1" y="connsiteY1"/>
                </a:cxn>
                <a:cxn ang="0">
                  <a:pos x="connsiteX2" y="connsiteY2"/>
                </a:cxn>
              </a:cxnLst>
              <a:rect l="l" t="t" r="r" b="b"/>
              <a:pathLst>
                <a:path w="5257" h="2057">
                  <a:moveTo>
                    <a:pt x="0" y="2058"/>
                  </a:moveTo>
                  <a:cubicBezTo>
                    <a:pt x="1828" y="1372"/>
                    <a:pt x="3429" y="686"/>
                    <a:pt x="5257" y="0"/>
                  </a:cubicBezTo>
                  <a:cubicBezTo>
                    <a:pt x="3429" y="686"/>
                    <a:pt x="1828" y="1372"/>
                    <a:pt x="0" y="2058"/>
                  </a:cubicBezTo>
                  <a:close/>
                </a:path>
              </a:pathLst>
            </a:custGeom>
            <a:solidFill>
              <a:srgbClr val="FFFFFF">
                <a:alpha val="48000"/>
              </a:srgbClr>
            </a:solidFill>
            <a:ln w="2286" cap="flat">
              <a:noFill/>
              <a:prstDash val="solid"/>
              <a:miter/>
            </a:ln>
          </p:spPr>
          <p:txBody>
            <a:bodyPr rtlCol="0" anchor="ctr"/>
            <a:lstStyle/>
            <a:p>
              <a:endParaRPr lang="en-US"/>
            </a:p>
          </p:txBody>
        </p:sp>
        <p:sp>
          <p:nvSpPr>
            <p:cNvPr id="138" name="Freeform 914">
              <a:extLst>
                <a:ext uri="{FF2B5EF4-FFF2-40B4-BE49-F238E27FC236}">
                  <a16:creationId xmlns:a16="http://schemas.microsoft.com/office/drawing/2014/main" id="{82E6D572-A9FC-2063-E03F-80D00CE34B6F}"/>
                </a:ext>
              </a:extLst>
            </p:cNvPr>
            <p:cNvSpPr/>
            <p:nvPr/>
          </p:nvSpPr>
          <p:spPr>
            <a:xfrm>
              <a:off x="7122642" y="5414391"/>
              <a:ext cx="11430" cy="6858"/>
            </a:xfrm>
            <a:custGeom>
              <a:avLst/>
              <a:gdLst>
                <a:gd name="connsiteX0" fmla="*/ 0 w 11430"/>
                <a:gd name="connsiteY0" fmla="*/ 0 h 6858"/>
                <a:gd name="connsiteX1" fmla="*/ 11430 w 11430"/>
                <a:gd name="connsiteY1" fmla="*/ 6858 h 6858"/>
                <a:gd name="connsiteX2" fmla="*/ 0 w 11430"/>
                <a:gd name="connsiteY2" fmla="*/ 0 h 6858"/>
              </a:gdLst>
              <a:ahLst/>
              <a:cxnLst>
                <a:cxn ang="0">
                  <a:pos x="connsiteX0" y="connsiteY0"/>
                </a:cxn>
                <a:cxn ang="0">
                  <a:pos x="connsiteX1" y="connsiteY1"/>
                </a:cxn>
                <a:cxn ang="0">
                  <a:pos x="connsiteX2" y="connsiteY2"/>
                </a:cxn>
              </a:cxnLst>
              <a:rect l="l" t="t" r="r" b="b"/>
              <a:pathLst>
                <a:path w="11430" h="6858">
                  <a:moveTo>
                    <a:pt x="0" y="0"/>
                  </a:moveTo>
                  <a:cubicBezTo>
                    <a:pt x="3886" y="2286"/>
                    <a:pt x="7543" y="4572"/>
                    <a:pt x="11430" y="6858"/>
                  </a:cubicBezTo>
                  <a:cubicBezTo>
                    <a:pt x="6858" y="3658"/>
                    <a:pt x="2743" y="1143"/>
                    <a:pt x="0" y="0"/>
                  </a:cubicBezTo>
                  <a:close/>
                </a:path>
              </a:pathLst>
            </a:custGeom>
            <a:solidFill>
              <a:srgbClr val="000000"/>
            </a:solidFill>
            <a:ln w="2286" cap="flat">
              <a:noFill/>
              <a:prstDash val="solid"/>
              <a:miter/>
            </a:ln>
          </p:spPr>
          <p:txBody>
            <a:bodyPr rtlCol="0" anchor="ctr"/>
            <a:lstStyle/>
            <a:p>
              <a:endParaRPr lang="en-US"/>
            </a:p>
          </p:txBody>
        </p:sp>
        <p:sp>
          <p:nvSpPr>
            <p:cNvPr id="139" name="Freeform 915">
              <a:extLst>
                <a:ext uri="{FF2B5EF4-FFF2-40B4-BE49-F238E27FC236}">
                  <a16:creationId xmlns:a16="http://schemas.microsoft.com/office/drawing/2014/main" id="{8BE28F8D-0002-0286-9515-BD06CD3FE9B5}"/>
                </a:ext>
              </a:extLst>
            </p:cNvPr>
            <p:cNvSpPr/>
            <p:nvPr/>
          </p:nvSpPr>
          <p:spPr>
            <a:xfrm>
              <a:off x="7122642" y="5414391"/>
              <a:ext cx="11430" cy="6858"/>
            </a:xfrm>
            <a:custGeom>
              <a:avLst/>
              <a:gdLst>
                <a:gd name="connsiteX0" fmla="*/ 0 w 11430"/>
                <a:gd name="connsiteY0" fmla="*/ 0 h 6858"/>
                <a:gd name="connsiteX1" fmla="*/ 11430 w 11430"/>
                <a:gd name="connsiteY1" fmla="*/ 6858 h 6858"/>
                <a:gd name="connsiteX2" fmla="*/ 0 w 11430"/>
                <a:gd name="connsiteY2" fmla="*/ 0 h 6858"/>
              </a:gdLst>
              <a:ahLst/>
              <a:cxnLst>
                <a:cxn ang="0">
                  <a:pos x="connsiteX0" y="connsiteY0"/>
                </a:cxn>
                <a:cxn ang="0">
                  <a:pos x="connsiteX1" y="connsiteY1"/>
                </a:cxn>
                <a:cxn ang="0">
                  <a:pos x="connsiteX2" y="connsiteY2"/>
                </a:cxn>
              </a:cxnLst>
              <a:rect l="l" t="t" r="r" b="b"/>
              <a:pathLst>
                <a:path w="11430" h="6858">
                  <a:moveTo>
                    <a:pt x="0" y="0"/>
                  </a:moveTo>
                  <a:cubicBezTo>
                    <a:pt x="3886" y="2286"/>
                    <a:pt x="7543" y="4572"/>
                    <a:pt x="11430" y="6858"/>
                  </a:cubicBezTo>
                  <a:cubicBezTo>
                    <a:pt x="6858" y="3658"/>
                    <a:pt x="2743" y="1143"/>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40" name="Freeform 916">
              <a:extLst>
                <a:ext uri="{FF2B5EF4-FFF2-40B4-BE49-F238E27FC236}">
                  <a16:creationId xmlns:a16="http://schemas.microsoft.com/office/drawing/2014/main" id="{297AB92C-467F-1C48-5CE1-21A68DC1BF82}"/>
                </a:ext>
              </a:extLst>
            </p:cNvPr>
            <p:cNvSpPr/>
            <p:nvPr/>
          </p:nvSpPr>
          <p:spPr>
            <a:xfrm>
              <a:off x="6885813" y="5368442"/>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8"/>
                    <a:pt x="2286" y="229"/>
                    <a:pt x="3658" y="0"/>
                  </a:cubicBezTo>
                  <a:cubicBezTo>
                    <a:pt x="2286" y="229"/>
                    <a:pt x="1143" y="458"/>
                    <a:pt x="0" y="686"/>
                  </a:cubicBezTo>
                  <a:close/>
                </a:path>
              </a:pathLst>
            </a:custGeom>
            <a:solidFill>
              <a:srgbClr val="000000"/>
            </a:solidFill>
            <a:ln w="2286" cap="flat">
              <a:noFill/>
              <a:prstDash val="solid"/>
              <a:miter/>
            </a:ln>
          </p:spPr>
          <p:txBody>
            <a:bodyPr rtlCol="0" anchor="ctr"/>
            <a:lstStyle/>
            <a:p>
              <a:endParaRPr lang="en-US"/>
            </a:p>
          </p:txBody>
        </p:sp>
        <p:sp>
          <p:nvSpPr>
            <p:cNvPr id="141" name="Freeform 917">
              <a:extLst>
                <a:ext uri="{FF2B5EF4-FFF2-40B4-BE49-F238E27FC236}">
                  <a16:creationId xmlns:a16="http://schemas.microsoft.com/office/drawing/2014/main" id="{931F6F66-AAD8-5AA4-114E-3F1C4D0D5772}"/>
                </a:ext>
              </a:extLst>
            </p:cNvPr>
            <p:cNvSpPr/>
            <p:nvPr/>
          </p:nvSpPr>
          <p:spPr>
            <a:xfrm>
              <a:off x="6885813" y="5368442"/>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8"/>
                    <a:pt x="2286" y="229"/>
                    <a:pt x="3658" y="0"/>
                  </a:cubicBezTo>
                  <a:cubicBezTo>
                    <a:pt x="2286" y="229"/>
                    <a:pt x="1143" y="458"/>
                    <a:pt x="0" y="686"/>
                  </a:cubicBezTo>
                  <a:close/>
                </a:path>
              </a:pathLst>
            </a:custGeom>
            <a:solidFill>
              <a:srgbClr val="FFFFFF">
                <a:alpha val="48000"/>
              </a:srgbClr>
            </a:solidFill>
            <a:ln w="2286" cap="flat">
              <a:noFill/>
              <a:prstDash val="solid"/>
              <a:miter/>
            </a:ln>
          </p:spPr>
          <p:txBody>
            <a:bodyPr rtlCol="0" anchor="ctr"/>
            <a:lstStyle/>
            <a:p>
              <a:endParaRPr lang="en-US"/>
            </a:p>
          </p:txBody>
        </p:sp>
        <p:sp>
          <p:nvSpPr>
            <p:cNvPr id="142" name="Freeform 918">
              <a:extLst>
                <a:ext uri="{FF2B5EF4-FFF2-40B4-BE49-F238E27FC236}">
                  <a16:creationId xmlns:a16="http://schemas.microsoft.com/office/drawing/2014/main" id="{D9CCF586-C64E-A9DF-AD28-C8CFCD241B0D}"/>
                </a:ext>
              </a:extLst>
            </p:cNvPr>
            <p:cNvSpPr/>
            <p:nvPr/>
          </p:nvSpPr>
          <p:spPr>
            <a:xfrm>
              <a:off x="6895414" y="5367299"/>
              <a:ext cx="3429" cy="457"/>
            </a:xfrm>
            <a:custGeom>
              <a:avLst/>
              <a:gdLst>
                <a:gd name="connsiteX0" fmla="*/ 0 w 3429"/>
                <a:gd name="connsiteY0" fmla="*/ 458 h 457"/>
                <a:gd name="connsiteX1" fmla="*/ 3429 w 3429"/>
                <a:gd name="connsiteY1" fmla="*/ 0 h 457"/>
                <a:gd name="connsiteX2" fmla="*/ 0 w 3429"/>
                <a:gd name="connsiteY2" fmla="*/ 458 h 457"/>
              </a:gdLst>
              <a:ahLst/>
              <a:cxnLst>
                <a:cxn ang="0">
                  <a:pos x="connsiteX0" y="connsiteY0"/>
                </a:cxn>
                <a:cxn ang="0">
                  <a:pos x="connsiteX1" y="connsiteY1"/>
                </a:cxn>
                <a:cxn ang="0">
                  <a:pos x="connsiteX2" y="connsiteY2"/>
                </a:cxn>
              </a:cxnLst>
              <a:rect l="l" t="t" r="r" b="b"/>
              <a:pathLst>
                <a:path w="3429" h="457">
                  <a:moveTo>
                    <a:pt x="0" y="458"/>
                  </a:moveTo>
                  <a:cubicBezTo>
                    <a:pt x="1143" y="229"/>
                    <a:pt x="2286" y="229"/>
                    <a:pt x="3429" y="0"/>
                  </a:cubicBezTo>
                  <a:cubicBezTo>
                    <a:pt x="2286" y="0"/>
                    <a:pt x="1143" y="229"/>
                    <a:pt x="0" y="458"/>
                  </a:cubicBezTo>
                  <a:close/>
                </a:path>
              </a:pathLst>
            </a:custGeom>
            <a:solidFill>
              <a:srgbClr val="000000"/>
            </a:solidFill>
            <a:ln w="2286" cap="flat">
              <a:noFill/>
              <a:prstDash val="solid"/>
              <a:miter/>
            </a:ln>
          </p:spPr>
          <p:txBody>
            <a:bodyPr rtlCol="0" anchor="ctr"/>
            <a:lstStyle/>
            <a:p>
              <a:endParaRPr lang="en-US"/>
            </a:p>
          </p:txBody>
        </p:sp>
        <p:sp>
          <p:nvSpPr>
            <p:cNvPr id="143" name="Freeform 919">
              <a:extLst>
                <a:ext uri="{FF2B5EF4-FFF2-40B4-BE49-F238E27FC236}">
                  <a16:creationId xmlns:a16="http://schemas.microsoft.com/office/drawing/2014/main" id="{6A61B35E-A638-EA95-4E97-947C014A5F7B}"/>
                </a:ext>
              </a:extLst>
            </p:cNvPr>
            <p:cNvSpPr/>
            <p:nvPr/>
          </p:nvSpPr>
          <p:spPr>
            <a:xfrm>
              <a:off x="6895414" y="5367299"/>
              <a:ext cx="3429" cy="457"/>
            </a:xfrm>
            <a:custGeom>
              <a:avLst/>
              <a:gdLst>
                <a:gd name="connsiteX0" fmla="*/ 0 w 3429"/>
                <a:gd name="connsiteY0" fmla="*/ 458 h 457"/>
                <a:gd name="connsiteX1" fmla="*/ 3429 w 3429"/>
                <a:gd name="connsiteY1" fmla="*/ 0 h 457"/>
                <a:gd name="connsiteX2" fmla="*/ 0 w 3429"/>
                <a:gd name="connsiteY2" fmla="*/ 458 h 457"/>
              </a:gdLst>
              <a:ahLst/>
              <a:cxnLst>
                <a:cxn ang="0">
                  <a:pos x="connsiteX0" y="connsiteY0"/>
                </a:cxn>
                <a:cxn ang="0">
                  <a:pos x="connsiteX1" y="connsiteY1"/>
                </a:cxn>
                <a:cxn ang="0">
                  <a:pos x="connsiteX2" y="connsiteY2"/>
                </a:cxn>
              </a:cxnLst>
              <a:rect l="l" t="t" r="r" b="b"/>
              <a:pathLst>
                <a:path w="3429" h="457">
                  <a:moveTo>
                    <a:pt x="0" y="458"/>
                  </a:moveTo>
                  <a:cubicBezTo>
                    <a:pt x="1143" y="229"/>
                    <a:pt x="2286" y="229"/>
                    <a:pt x="3429" y="0"/>
                  </a:cubicBezTo>
                  <a:cubicBezTo>
                    <a:pt x="2286" y="0"/>
                    <a:pt x="1143" y="229"/>
                    <a:pt x="0" y="458"/>
                  </a:cubicBezTo>
                  <a:close/>
                </a:path>
              </a:pathLst>
            </a:custGeom>
            <a:solidFill>
              <a:srgbClr val="FFFFFF">
                <a:alpha val="48000"/>
              </a:srgbClr>
            </a:solidFill>
            <a:ln w="2286" cap="flat">
              <a:noFill/>
              <a:prstDash val="solid"/>
              <a:miter/>
            </a:ln>
          </p:spPr>
          <p:txBody>
            <a:bodyPr rtlCol="0" anchor="ctr"/>
            <a:lstStyle/>
            <a:p>
              <a:endParaRPr lang="en-US"/>
            </a:p>
          </p:txBody>
        </p:sp>
        <p:sp>
          <p:nvSpPr>
            <p:cNvPr id="144" name="Freeform 920">
              <a:extLst>
                <a:ext uri="{FF2B5EF4-FFF2-40B4-BE49-F238E27FC236}">
                  <a16:creationId xmlns:a16="http://schemas.microsoft.com/office/drawing/2014/main" id="{E5BA1DD9-E259-759E-9EB0-AE1905A38BA9}"/>
                </a:ext>
              </a:extLst>
            </p:cNvPr>
            <p:cNvSpPr/>
            <p:nvPr/>
          </p:nvSpPr>
          <p:spPr>
            <a:xfrm>
              <a:off x="7047661" y="5973775"/>
              <a:ext cx="685" cy="228"/>
            </a:xfrm>
            <a:custGeom>
              <a:avLst/>
              <a:gdLst>
                <a:gd name="connsiteX0" fmla="*/ 686 w 685"/>
                <a:gd name="connsiteY0" fmla="*/ 0 h 228"/>
                <a:gd name="connsiteX1" fmla="*/ 0 w 685"/>
                <a:gd name="connsiteY1" fmla="*/ 229 h 228"/>
                <a:gd name="connsiteX2" fmla="*/ 686 w 685"/>
                <a:gd name="connsiteY2" fmla="*/ 0 h 228"/>
              </a:gdLst>
              <a:ahLst/>
              <a:cxnLst>
                <a:cxn ang="0">
                  <a:pos x="connsiteX0" y="connsiteY0"/>
                </a:cxn>
                <a:cxn ang="0">
                  <a:pos x="connsiteX1" y="connsiteY1"/>
                </a:cxn>
                <a:cxn ang="0">
                  <a:pos x="connsiteX2" y="connsiteY2"/>
                </a:cxn>
              </a:cxnLst>
              <a:rect l="l" t="t" r="r" b="b"/>
              <a:pathLst>
                <a:path w="685" h="228">
                  <a:moveTo>
                    <a:pt x="686" y="0"/>
                  </a:moveTo>
                  <a:cubicBezTo>
                    <a:pt x="457" y="0"/>
                    <a:pt x="228" y="229"/>
                    <a:pt x="0" y="229"/>
                  </a:cubicBezTo>
                  <a:cubicBezTo>
                    <a:pt x="228" y="229"/>
                    <a:pt x="457" y="0"/>
                    <a:pt x="686" y="0"/>
                  </a:cubicBezTo>
                  <a:close/>
                </a:path>
              </a:pathLst>
            </a:custGeom>
            <a:solidFill>
              <a:srgbClr val="000000"/>
            </a:solidFill>
            <a:ln w="2286" cap="flat">
              <a:noFill/>
              <a:prstDash val="solid"/>
              <a:miter/>
            </a:ln>
          </p:spPr>
          <p:txBody>
            <a:bodyPr rtlCol="0" anchor="ctr"/>
            <a:lstStyle/>
            <a:p>
              <a:endParaRPr lang="en-US"/>
            </a:p>
          </p:txBody>
        </p:sp>
        <p:sp>
          <p:nvSpPr>
            <p:cNvPr id="145" name="Freeform 921">
              <a:extLst>
                <a:ext uri="{FF2B5EF4-FFF2-40B4-BE49-F238E27FC236}">
                  <a16:creationId xmlns:a16="http://schemas.microsoft.com/office/drawing/2014/main" id="{D3F76344-2142-0D2C-55F2-AD8245B409DE}"/>
                </a:ext>
              </a:extLst>
            </p:cNvPr>
            <p:cNvSpPr/>
            <p:nvPr/>
          </p:nvSpPr>
          <p:spPr>
            <a:xfrm>
              <a:off x="7047661" y="5973775"/>
              <a:ext cx="685" cy="228"/>
            </a:xfrm>
            <a:custGeom>
              <a:avLst/>
              <a:gdLst>
                <a:gd name="connsiteX0" fmla="*/ 686 w 685"/>
                <a:gd name="connsiteY0" fmla="*/ 0 h 228"/>
                <a:gd name="connsiteX1" fmla="*/ 0 w 685"/>
                <a:gd name="connsiteY1" fmla="*/ 229 h 228"/>
                <a:gd name="connsiteX2" fmla="*/ 686 w 685"/>
                <a:gd name="connsiteY2" fmla="*/ 0 h 228"/>
              </a:gdLst>
              <a:ahLst/>
              <a:cxnLst>
                <a:cxn ang="0">
                  <a:pos x="connsiteX0" y="connsiteY0"/>
                </a:cxn>
                <a:cxn ang="0">
                  <a:pos x="connsiteX1" y="connsiteY1"/>
                </a:cxn>
                <a:cxn ang="0">
                  <a:pos x="connsiteX2" y="connsiteY2"/>
                </a:cxn>
              </a:cxnLst>
              <a:rect l="l" t="t" r="r" b="b"/>
              <a:pathLst>
                <a:path w="685" h="228">
                  <a:moveTo>
                    <a:pt x="686" y="0"/>
                  </a:moveTo>
                  <a:cubicBezTo>
                    <a:pt x="457" y="0"/>
                    <a:pt x="228" y="229"/>
                    <a:pt x="0" y="229"/>
                  </a:cubicBezTo>
                  <a:cubicBezTo>
                    <a:pt x="228" y="229"/>
                    <a:pt x="457" y="0"/>
                    <a:pt x="6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46" name="Freeform 922">
              <a:extLst>
                <a:ext uri="{FF2B5EF4-FFF2-40B4-BE49-F238E27FC236}">
                  <a16:creationId xmlns:a16="http://schemas.microsoft.com/office/drawing/2014/main" id="{89E617D7-869B-A7D2-27C0-F2312C8315CB}"/>
                </a:ext>
              </a:extLst>
            </p:cNvPr>
            <p:cNvSpPr/>
            <p:nvPr/>
          </p:nvSpPr>
          <p:spPr>
            <a:xfrm>
              <a:off x="6905015" y="5366156"/>
              <a:ext cx="3200" cy="228"/>
            </a:xfrm>
            <a:custGeom>
              <a:avLst/>
              <a:gdLst>
                <a:gd name="connsiteX0" fmla="*/ 0 w 3200"/>
                <a:gd name="connsiteY0" fmla="*/ 229 h 228"/>
                <a:gd name="connsiteX1" fmla="*/ 3201 w 3200"/>
                <a:gd name="connsiteY1" fmla="*/ 0 h 228"/>
                <a:gd name="connsiteX2" fmla="*/ 0 w 3200"/>
                <a:gd name="connsiteY2" fmla="*/ 229 h 228"/>
              </a:gdLst>
              <a:ahLst/>
              <a:cxnLst>
                <a:cxn ang="0">
                  <a:pos x="connsiteX0" y="connsiteY0"/>
                </a:cxn>
                <a:cxn ang="0">
                  <a:pos x="connsiteX1" y="connsiteY1"/>
                </a:cxn>
                <a:cxn ang="0">
                  <a:pos x="connsiteX2" y="connsiteY2"/>
                </a:cxn>
              </a:cxnLst>
              <a:rect l="l" t="t" r="r" b="b"/>
              <a:pathLst>
                <a:path w="3200" h="228">
                  <a:moveTo>
                    <a:pt x="0" y="229"/>
                  </a:moveTo>
                  <a:cubicBezTo>
                    <a:pt x="1143" y="0"/>
                    <a:pt x="2058" y="0"/>
                    <a:pt x="3201" y="0"/>
                  </a:cubicBezTo>
                  <a:cubicBezTo>
                    <a:pt x="2058" y="0"/>
                    <a:pt x="1143" y="229"/>
                    <a:pt x="0" y="229"/>
                  </a:cubicBezTo>
                  <a:close/>
                </a:path>
              </a:pathLst>
            </a:custGeom>
            <a:solidFill>
              <a:srgbClr val="000000"/>
            </a:solidFill>
            <a:ln w="2286" cap="flat">
              <a:noFill/>
              <a:prstDash val="solid"/>
              <a:miter/>
            </a:ln>
          </p:spPr>
          <p:txBody>
            <a:bodyPr rtlCol="0" anchor="ctr"/>
            <a:lstStyle/>
            <a:p>
              <a:endParaRPr lang="en-US"/>
            </a:p>
          </p:txBody>
        </p:sp>
        <p:sp>
          <p:nvSpPr>
            <p:cNvPr id="147" name="Freeform 923">
              <a:extLst>
                <a:ext uri="{FF2B5EF4-FFF2-40B4-BE49-F238E27FC236}">
                  <a16:creationId xmlns:a16="http://schemas.microsoft.com/office/drawing/2014/main" id="{A2C484A1-5571-CE75-162F-2547A80E44B6}"/>
                </a:ext>
              </a:extLst>
            </p:cNvPr>
            <p:cNvSpPr/>
            <p:nvPr/>
          </p:nvSpPr>
          <p:spPr>
            <a:xfrm>
              <a:off x="6905015" y="5366156"/>
              <a:ext cx="3200" cy="228"/>
            </a:xfrm>
            <a:custGeom>
              <a:avLst/>
              <a:gdLst>
                <a:gd name="connsiteX0" fmla="*/ 0 w 3200"/>
                <a:gd name="connsiteY0" fmla="*/ 229 h 228"/>
                <a:gd name="connsiteX1" fmla="*/ 3201 w 3200"/>
                <a:gd name="connsiteY1" fmla="*/ 0 h 228"/>
                <a:gd name="connsiteX2" fmla="*/ 0 w 3200"/>
                <a:gd name="connsiteY2" fmla="*/ 229 h 228"/>
              </a:gdLst>
              <a:ahLst/>
              <a:cxnLst>
                <a:cxn ang="0">
                  <a:pos x="connsiteX0" y="connsiteY0"/>
                </a:cxn>
                <a:cxn ang="0">
                  <a:pos x="connsiteX1" y="connsiteY1"/>
                </a:cxn>
                <a:cxn ang="0">
                  <a:pos x="connsiteX2" y="connsiteY2"/>
                </a:cxn>
              </a:cxnLst>
              <a:rect l="l" t="t" r="r" b="b"/>
              <a:pathLst>
                <a:path w="3200" h="228">
                  <a:moveTo>
                    <a:pt x="0" y="229"/>
                  </a:moveTo>
                  <a:cubicBezTo>
                    <a:pt x="1143" y="0"/>
                    <a:pt x="2058" y="0"/>
                    <a:pt x="3201" y="0"/>
                  </a:cubicBezTo>
                  <a:cubicBezTo>
                    <a:pt x="2058" y="0"/>
                    <a:pt x="1143" y="229"/>
                    <a:pt x="0" y="2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48" name="Freeform 924">
              <a:extLst>
                <a:ext uri="{FF2B5EF4-FFF2-40B4-BE49-F238E27FC236}">
                  <a16:creationId xmlns:a16="http://schemas.microsoft.com/office/drawing/2014/main" id="{6A7D50C9-FFCF-58AB-114E-729D4B215409}"/>
                </a:ext>
              </a:extLst>
            </p:cNvPr>
            <p:cNvSpPr/>
            <p:nvPr/>
          </p:nvSpPr>
          <p:spPr>
            <a:xfrm>
              <a:off x="6857923" y="5373928"/>
              <a:ext cx="4114" cy="1143"/>
            </a:xfrm>
            <a:custGeom>
              <a:avLst/>
              <a:gdLst>
                <a:gd name="connsiteX0" fmla="*/ 0 w 4114"/>
                <a:gd name="connsiteY0" fmla="*/ 1143 h 1143"/>
                <a:gd name="connsiteX1" fmla="*/ 4115 w 4114"/>
                <a:gd name="connsiteY1" fmla="*/ 0 h 1143"/>
                <a:gd name="connsiteX2" fmla="*/ 0 w 4114"/>
                <a:gd name="connsiteY2" fmla="*/ 1143 h 1143"/>
              </a:gdLst>
              <a:ahLst/>
              <a:cxnLst>
                <a:cxn ang="0">
                  <a:pos x="connsiteX0" y="connsiteY0"/>
                </a:cxn>
                <a:cxn ang="0">
                  <a:pos x="connsiteX1" y="connsiteY1"/>
                </a:cxn>
                <a:cxn ang="0">
                  <a:pos x="connsiteX2" y="connsiteY2"/>
                </a:cxn>
              </a:cxnLst>
              <a:rect l="l" t="t" r="r" b="b"/>
              <a:pathLst>
                <a:path w="4114" h="1143">
                  <a:moveTo>
                    <a:pt x="0" y="1143"/>
                  </a:moveTo>
                  <a:cubicBezTo>
                    <a:pt x="1371" y="686"/>
                    <a:pt x="2743" y="457"/>
                    <a:pt x="4115" y="0"/>
                  </a:cubicBezTo>
                  <a:cubicBezTo>
                    <a:pt x="2743" y="457"/>
                    <a:pt x="1371" y="914"/>
                    <a:pt x="0" y="1143"/>
                  </a:cubicBezTo>
                  <a:close/>
                </a:path>
              </a:pathLst>
            </a:custGeom>
            <a:solidFill>
              <a:srgbClr val="000000"/>
            </a:solidFill>
            <a:ln w="2286" cap="flat">
              <a:noFill/>
              <a:prstDash val="solid"/>
              <a:miter/>
            </a:ln>
          </p:spPr>
          <p:txBody>
            <a:bodyPr rtlCol="0" anchor="ctr"/>
            <a:lstStyle/>
            <a:p>
              <a:endParaRPr lang="en-US"/>
            </a:p>
          </p:txBody>
        </p:sp>
        <p:sp>
          <p:nvSpPr>
            <p:cNvPr id="149" name="Freeform 925">
              <a:extLst>
                <a:ext uri="{FF2B5EF4-FFF2-40B4-BE49-F238E27FC236}">
                  <a16:creationId xmlns:a16="http://schemas.microsoft.com/office/drawing/2014/main" id="{276E54A0-1B49-901F-9267-B9F2368077F3}"/>
                </a:ext>
              </a:extLst>
            </p:cNvPr>
            <p:cNvSpPr/>
            <p:nvPr/>
          </p:nvSpPr>
          <p:spPr>
            <a:xfrm>
              <a:off x="6857923" y="5373928"/>
              <a:ext cx="4114" cy="1143"/>
            </a:xfrm>
            <a:custGeom>
              <a:avLst/>
              <a:gdLst>
                <a:gd name="connsiteX0" fmla="*/ 0 w 4114"/>
                <a:gd name="connsiteY0" fmla="*/ 1143 h 1143"/>
                <a:gd name="connsiteX1" fmla="*/ 4115 w 4114"/>
                <a:gd name="connsiteY1" fmla="*/ 0 h 1143"/>
                <a:gd name="connsiteX2" fmla="*/ 0 w 4114"/>
                <a:gd name="connsiteY2" fmla="*/ 1143 h 1143"/>
              </a:gdLst>
              <a:ahLst/>
              <a:cxnLst>
                <a:cxn ang="0">
                  <a:pos x="connsiteX0" y="connsiteY0"/>
                </a:cxn>
                <a:cxn ang="0">
                  <a:pos x="connsiteX1" y="connsiteY1"/>
                </a:cxn>
                <a:cxn ang="0">
                  <a:pos x="connsiteX2" y="connsiteY2"/>
                </a:cxn>
              </a:cxnLst>
              <a:rect l="l" t="t" r="r" b="b"/>
              <a:pathLst>
                <a:path w="4114" h="1143">
                  <a:moveTo>
                    <a:pt x="0" y="1143"/>
                  </a:moveTo>
                  <a:cubicBezTo>
                    <a:pt x="1371" y="686"/>
                    <a:pt x="2743" y="457"/>
                    <a:pt x="4115" y="0"/>
                  </a:cubicBezTo>
                  <a:cubicBezTo>
                    <a:pt x="2743" y="457"/>
                    <a:pt x="1371" y="914"/>
                    <a:pt x="0" y="1143"/>
                  </a:cubicBezTo>
                  <a:close/>
                </a:path>
              </a:pathLst>
            </a:custGeom>
            <a:solidFill>
              <a:srgbClr val="FFFFFF">
                <a:alpha val="48000"/>
              </a:srgbClr>
            </a:solidFill>
            <a:ln w="2286" cap="flat">
              <a:noFill/>
              <a:prstDash val="solid"/>
              <a:miter/>
            </a:ln>
          </p:spPr>
          <p:txBody>
            <a:bodyPr rtlCol="0" anchor="ctr"/>
            <a:lstStyle/>
            <a:p>
              <a:endParaRPr lang="en-US"/>
            </a:p>
          </p:txBody>
        </p:sp>
        <p:sp>
          <p:nvSpPr>
            <p:cNvPr id="150" name="Freeform 926">
              <a:extLst>
                <a:ext uri="{FF2B5EF4-FFF2-40B4-BE49-F238E27FC236}">
                  <a16:creationId xmlns:a16="http://schemas.microsoft.com/office/drawing/2014/main" id="{50208BFF-C31F-40DF-9A6E-15602C8BF064}"/>
                </a:ext>
              </a:extLst>
            </p:cNvPr>
            <p:cNvSpPr/>
            <p:nvPr/>
          </p:nvSpPr>
          <p:spPr>
            <a:xfrm>
              <a:off x="7036917" y="5977661"/>
              <a:ext cx="914" cy="228"/>
            </a:xfrm>
            <a:custGeom>
              <a:avLst/>
              <a:gdLst>
                <a:gd name="connsiteX0" fmla="*/ 914 w 914"/>
                <a:gd name="connsiteY0" fmla="*/ 0 h 228"/>
                <a:gd name="connsiteX1" fmla="*/ 0 w 914"/>
                <a:gd name="connsiteY1" fmla="*/ 229 h 228"/>
                <a:gd name="connsiteX2" fmla="*/ 914 w 914"/>
                <a:gd name="connsiteY2" fmla="*/ 0 h 228"/>
              </a:gdLst>
              <a:ahLst/>
              <a:cxnLst>
                <a:cxn ang="0">
                  <a:pos x="connsiteX0" y="connsiteY0"/>
                </a:cxn>
                <a:cxn ang="0">
                  <a:pos x="connsiteX1" y="connsiteY1"/>
                </a:cxn>
                <a:cxn ang="0">
                  <a:pos x="connsiteX2" y="connsiteY2"/>
                </a:cxn>
              </a:cxnLst>
              <a:rect l="l" t="t" r="r" b="b"/>
              <a:pathLst>
                <a:path w="914" h="228">
                  <a:moveTo>
                    <a:pt x="914" y="0"/>
                  </a:moveTo>
                  <a:cubicBezTo>
                    <a:pt x="685" y="0"/>
                    <a:pt x="457" y="229"/>
                    <a:pt x="0" y="229"/>
                  </a:cubicBezTo>
                  <a:cubicBezTo>
                    <a:pt x="457" y="229"/>
                    <a:pt x="685" y="0"/>
                    <a:pt x="914" y="0"/>
                  </a:cubicBezTo>
                  <a:close/>
                </a:path>
              </a:pathLst>
            </a:custGeom>
            <a:solidFill>
              <a:srgbClr val="000000"/>
            </a:solidFill>
            <a:ln w="2286" cap="flat">
              <a:noFill/>
              <a:prstDash val="solid"/>
              <a:miter/>
            </a:ln>
          </p:spPr>
          <p:txBody>
            <a:bodyPr rtlCol="0" anchor="ctr"/>
            <a:lstStyle/>
            <a:p>
              <a:endParaRPr lang="en-US"/>
            </a:p>
          </p:txBody>
        </p:sp>
        <p:sp>
          <p:nvSpPr>
            <p:cNvPr id="151" name="Freeform 927">
              <a:extLst>
                <a:ext uri="{FF2B5EF4-FFF2-40B4-BE49-F238E27FC236}">
                  <a16:creationId xmlns:a16="http://schemas.microsoft.com/office/drawing/2014/main" id="{0671DA78-5412-DBD6-A513-1E8AA8885A08}"/>
                </a:ext>
              </a:extLst>
            </p:cNvPr>
            <p:cNvSpPr/>
            <p:nvPr/>
          </p:nvSpPr>
          <p:spPr>
            <a:xfrm>
              <a:off x="7036917" y="5977661"/>
              <a:ext cx="914" cy="228"/>
            </a:xfrm>
            <a:custGeom>
              <a:avLst/>
              <a:gdLst>
                <a:gd name="connsiteX0" fmla="*/ 914 w 914"/>
                <a:gd name="connsiteY0" fmla="*/ 0 h 228"/>
                <a:gd name="connsiteX1" fmla="*/ 0 w 914"/>
                <a:gd name="connsiteY1" fmla="*/ 229 h 228"/>
                <a:gd name="connsiteX2" fmla="*/ 914 w 914"/>
                <a:gd name="connsiteY2" fmla="*/ 0 h 228"/>
              </a:gdLst>
              <a:ahLst/>
              <a:cxnLst>
                <a:cxn ang="0">
                  <a:pos x="connsiteX0" y="connsiteY0"/>
                </a:cxn>
                <a:cxn ang="0">
                  <a:pos x="connsiteX1" y="connsiteY1"/>
                </a:cxn>
                <a:cxn ang="0">
                  <a:pos x="connsiteX2" y="connsiteY2"/>
                </a:cxn>
              </a:cxnLst>
              <a:rect l="l" t="t" r="r" b="b"/>
              <a:pathLst>
                <a:path w="914" h="228">
                  <a:moveTo>
                    <a:pt x="914" y="0"/>
                  </a:moveTo>
                  <a:cubicBezTo>
                    <a:pt x="685" y="0"/>
                    <a:pt x="457" y="229"/>
                    <a:pt x="0" y="229"/>
                  </a:cubicBezTo>
                  <a:cubicBezTo>
                    <a:pt x="457" y="229"/>
                    <a:pt x="685" y="0"/>
                    <a:pt x="914"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52" name="Freeform 928">
              <a:extLst>
                <a:ext uri="{FF2B5EF4-FFF2-40B4-BE49-F238E27FC236}">
                  <a16:creationId xmlns:a16="http://schemas.microsoft.com/office/drawing/2014/main" id="{65749340-282D-DC9F-5A2A-ADE6BAB37013}"/>
                </a:ext>
              </a:extLst>
            </p:cNvPr>
            <p:cNvSpPr/>
            <p:nvPr/>
          </p:nvSpPr>
          <p:spPr>
            <a:xfrm>
              <a:off x="7033031" y="5978575"/>
              <a:ext cx="1828" cy="457"/>
            </a:xfrm>
            <a:custGeom>
              <a:avLst/>
              <a:gdLst>
                <a:gd name="connsiteX0" fmla="*/ 1829 w 1828"/>
                <a:gd name="connsiteY0" fmla="*/ 0 h 457"/>
                <a:gd name="connsiteX1" fmla="*/ 0 w 1828"/>
                <a:gd name="connsiteY1" fmla="*/ 457 h 457"/>
                <a:gd name="connsiteX2" fmla="*/ 1829 w 1828"/>
                <a:gd name="connsiteY2" fmla="*/ 0 h 457"/>
              </a:gdLst>
              <a:ahLst/>
              <a:cxnLst>
                <a:cxn ang="0">
                  <a:pos x="connsiteX0" y="connsiteY0"/>
                </a:cxn>
                <a:cxn ang="0">
                  <a:pos x="connsiteX1" y="connsiteY1"/>
                </a:cxn>
                <a:cxn ang="0">
                  <a:pos x="connsiteX2" y="connsiteY2"/>
                </a:cxn>
              </a:cxnLst>
              <a:rect l="l" t="t" r="r" b="b"/>
              <a:pathLst>
                <a:path w="1828" h="457">
                  <a:moveTo>
                    <a:pt x="1829" y="0"/>
                  </a:moveTo>
                  <a:cubicBezTo>
                    <a:pt x="1143" y="228"/>
                    <a:pt x="686" y="457"/>
                    <a:pt x="0" y="457"/>
                  </a:cubicBezTo>
                  <a:cubicBezTo>
                    <a:pt x="686" y="457"/>
                    <a:pt x="1372" y="228"/>
                    <a:pt x="1829" y="0"/>
                  </a:cubicBezTo>
                  <a:close/>
                </a:path>
              </a:pathLst>
            </a:custGeom>
            <a:solidFill>
              <a:srgbClr val="000000"/>
            </a:solidFill>
            <a:ln w="2286" cap="flat">
              <a:noFill/>
              <a:prstDash val="solid"/>
              <a:miter/>
            </a:ln>
          </p:spPr>
          <p:txBody>
            <a:bodyPr rtlCol="0" anchor="ctr"/>
            <a:lstStyle/>
            <a:p>
              <a:endParaRPr lang="en-US"/>
            </a:p>
          </p:txBody>
        </p:sp>
        <p:sp>
          <p:nvSpPr>
            <p:cNvPr id="153" name="Freeform 929">
              <a:extLst>
                <a:ext uri="{FF2B5EF4-FFF2-40B4-BE49-F238E27FC236}">
                  <a16:creationId xmlns:a16="http://schemas.microsoft.com/office/drawing/2014/main" id="{F1984EEB-76C6-E5AE-1E32-DDDEBF2FA9B7}"/>
                </a:ext>
              </a:extLst>
            </p:cNvPr>
            <p:cNvSpPr/>
            <p:nvPr/>
          </p:nvSpPr>
          <p:spPr>
            <a:xfrm>
              <a:off x="7033031" y="5978575"/>
              <a:ext cx="1828" cy="457"/>
            </a:xfrm>
            <a:custGeom>
              <a:avLst/>
              <a:gdLst>
                <a:gd name="connsiteX0" fmla="*/ 1829 w 1828"/>
                <a:gd name="connsiteY0" fmla="*/ 0 h 457"/>
                <a:gd name="connsiteX1" fmla="*/ 0 w 1828"/>
                <a:gd name="connsiteY1" fmla="*/ 457 h 457"/>
                <a:gd name="connsiteX2" fmla="*/ 1829 w 1828"/>
                <a:gd name="connsiteY2" fmla="*/ 0 h 457"/>
              </a:gdLst>
              <a:ahLst/>
              <a:cxnLst>
                <a:cxn ang="0">
                  <a:pos x="connsiteX0" y="connsiteY0"/>
                </a:cxn>
                <a:cxn ang="0">
                  <a:pos x="connsiteX1" y="connsiteY1"/>
                </a:cxn>
                <a:cxn ang="0">
                  <a:pos x="connsiteX2" y="connsiteY2"/>
                </a:cxn>
              </a:cxnLst>
              <a:rect l="l" t="t" r="r" b="b"/>
              <a:pathLst>
                <a:path w="1828" h="457">
                  <a:moveTo>
                    <a:pt x="1829" y="0"/>
                  </a:moveTo>
                  <a:cubicBezTo>
                    <a:pt x="1143" y="228"/>
                    <a:pt x="686" y="457"/>
                    <a:pt x="0" y="457"/>
                  </a:cubicBezTo>
                  <a:cubicBezTo>
                    <a:pt x="686" y="457"/>
                    <a:pt x="1372" y="228"/>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54" name="Freeform 930">
              <a:extLst>
                <a:ext uri="{FF2B5EF4-FFF2-40B4-BE49-F238E27FC236}">
                  <a16:creationId xmlns:a16="http://schemas.microsoft.com/office/drawing/2014/main" id="{65F68271-969C-4865-FBA0-8313CE614674}"/>
                </a:ext>
              </a:extLst>
            </p:cNvPr>
            <p:cNvSpPr/>
            <p:nvPr/>
          </p:nvSpPr>
          <p:spPr>
            <a:xfrm>
              <a:off x="6867067" y="5371871"/>
              <a:ext cx="3886" cy="914"/>
            </a:xfrm>
            <a:custGeom>
              <a:avLst/>
              <a:gdLst>
                <a:gd name="connsiteX0" fmla="*/ 0 w 3886"/>
                <a:gd name="connsiteY0" fmla="*/ 915 h 914"/>
                <a:gd name="connsiteX1" fmla="*/ 3886 w 3886"/>
                <a:gd name="connsiteY1" fmla="*/ 0 h 914"/>
                <a:gd name="connsiteX2" fmla="*/ 0 w 3886"/>
                <a:gd name="connsiteY2" fmla="*/ 915 h 914"/>
              </a:gdLst>
              <a:ahLst/>
              <a:cxnLst>
                <a:cxn ang="0">
                  <a:pos x="connsiteX0" y="connsiteY0"/>
                </a:cxn>
                <a:cxn ang="0">
                  <a:pos x="connsiteX1" y="connsiteY1"/>
                </a:cxn>
                <a:cxn ang="0">
                  <a:pos x="connsiteX2" y="connsiteY2"/>
                </a:cxn>
              </a:cxnLst>
              <a:rect l="l" t="t" r="r" b="b"/>
              <a:pathLst>
                <a:path w="3886" h="914">
                  <a:moveTo>
                    <a:pt x="0" y="915"/>
                  </a:moveTo>
                  <a:cubicBezTo>
                    <a:pt x="1371" y="686"/>
                    <a:pt x="2514" y="229"/>
                    <a:pt x="3886" y="0"/>
                  </a:cubicBezTo>
                  <a:cubicBezTo>
                    <a:pt x="2514" y="458"/>
                    <a:pt x="1371" y="686"/>
                    <a:pt x="0" y="915"/>
                  </a:cubicBezTo>
                  <a:close/>
                </a:path>
              </a:pathLst>
            </a:custGeom>
            <a:solidFill>
              <a:srgbClr val="000000"/>
            </a:solidFill>
            <a:ln w="2286" cap="flat">
              <a:noFill/>
              <a:prstDash val="solid"/>
              <a:miter/>
            </a:ln>
          </p:spPr>
          <p:txBody>
            <a:bodyPr rtlCol="0" anchor="ctr"/>
            <a:lstStyle/>
            <a:p>
              <a:endParaRPr lang="en-US"/>
            </a:p>
          </p:txBody>
        </p:sp>
        <p:sp>
          <p:nvSpPr>
            <p:cNvPr id="155" name="Freeform 931">
              <a:extLst>
                <a:ext uri="{FF2B5EF4-FFF2-40B4-BE49-F238E27FC236}">
                  <a16:creationId xmlns:a16="http://schemas.microsoft.com/office/drawing/2014/main" id="{2058E378-F80E-0A6F-4A6C-1C1548AE2BB9}"/>
                </a:ext>
              </a:extLst>
            </p:cNvPr>
            <p:cNvSpPr/>
            <p:nvPr/>
          </p:nvSpPr>
          <p:spPr>
            <a:xfrm>
              <a:off x="6867067" y="5371871"/>
              <a:ext cx="3886" cy="914"/>
            </a:xfrm>
            <a:custGeom>
              <a:avLst/>
              <a:gdLst>
                <a:gd name="connsiteX0" fmla="*/ 0 w 3886"/>
                <a:gd name="connsiteY0" fmla="*/ 915 h 914"/>
                <a:gd name="connsiteX1" fmla="*/ 3886 w 3886"/>
                <a:gd name="connsiteY1" fmla="*/ 0 h 914"/>
                <a:gd name="connsiteX2" fmla="*/ 0 w 3886"/>
                <a:gd name="connsiteY2" fmla="*/ 915 h 914"/>
              </a:gdLst>
              <a:ahLst/>
              <a:cxnLst>
                <a:cxn ang="0">
                  <a:pos x="connsiteX0" y="connsiteY0"/>
                </a:cxn>
                <a:cxn ang="0">
                  <a:pos x="connsiteX1" y="connsiteY1"/>
                </a:cxn>
                <a:cxn ang="0">
                  <a:pos x="connsiteX2" y="connsiteY2"/>
                </a:cxn>
              </a:cxnLst>
              <a:rect l="l" t="t" r="r" b="b"/>
              <a:pathLst>
                <a:path w="3886" h="914">
                  <a:moveTo>
                    <a:pt x="0" y="915"/>
                  </a:moveTo>
                  <a:cubicBezTo>
                    <a:pt x="1371" y="686"/>
                    <a:pt x="2514" y="229"/>
                    <a:pt x="3886" y="0"/>
                  </a:cubicBezTo>
                  <a:cubicBezTo>
                    <a:pt x="2514" y="458"/>
                    <a:pt x="1371" y="686"/>
                    <a:pt x="0" y="915"/>
                  </a:cubicBezTo>
                  <a:close/>
                </a:path>
              </a:pathLst>
            </a:custGeom>
            <a:solidFill>
              <a:srgbClr val="FFFFFF">
                <a:alpha val="48000"/>
              </a:srgbClr>
            </a:solidFill>
            <a:ln w="2286" cap="flat">
              <a:noFill/>
              <a:prstDash val="solid"/>
              <a:miter/>
            </a:ln>
          </p:spPr>
          <p:txBody>
            <a:bodyPr rtlCol="0" anchor="ctr"/>
            <a:lstStyle/>
            <a:p>
              <a:endParaRPr lang="en-US"/>
            </a:p>
          </p:txBody>
        </p:sp>
        <p:sp>
          <p:nvSpPr>
            <p:cNvPr id="156" name="Freeform 932">
              <a:extLst>
                <a:ext uri="{FF2B5EF4-FFF2-40B4-BE49-F238E27FC236}">
                  <a16:creationId xmlns:a16="http://schemas.microsoft.com/office/drawing/2014/main" id="{A349FA43-D669-0BA6-C1CA-BE9AE4B16FD7}"/>
                </a:ext>
              </a:extLst>
            </p:cNvPr>
            <p:cNvSpPr/>
            <p:nvPr/>
          </p:nvSpPr>
          <p:spPr>
            <a:xfrm>
              <a:off x="6876440" y="5370271"/>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7"/>
                    <a:pt x="2515" y="229"/>
                    <a:pt x="3658" y="0"/>
                  </a:cubicBezTo>
                  <a:cubicBezTo>
                    <a:pt x="2515" y="229"/>
                    <a:pt x="1143" y="457"/>
                    <a:pt x="0" y="686"/>
                  </a:cubicBezTo>
                  <a:close/>
                </a:path>
              </a:pathLst>
            </a:custGeom>
            <a:solidFill>
              <a:srgbClr val="000000"/>
            </a:solidFill>
            <a:ln w="2286" cap="flat">
              <a:noFill/>
              <a:prstDash val="solid"/>
              <a:miter/>
            </a:ln>
          </p:spPr>
          <p:txBody>
            <a:bodyPr rtlCol="0" anchor="ctr"/>
            <a:lstStyle/>
            <a:p>
              <a:endParaRPr lang="en-US"/>
            </a:p>
          </p:txBody>
        </p:sp>
        <p:sp>
          <p:nvSpPr>
            <p:cNvPr id="157" name="Freeform 933">
              <a:extLst>
                <a:ext uri="{FF2B5EF4-FFF2-40B4-BE49-F238E27FC236}">
                  <a16:creationId xmlns:a16="http://schemas.microsoft.com/office/drawing/2014/main" id="{CF6C9DB9-05AF-8CF4-7D4F-8C49B3ED13C6}"/>
                </a:ext>
              </a:extLst>
            </p:cNvPr>
            <p:cNvSpPr/>
            <p:nvPr/>
          </p:nvSpPr>
          <p:spPr>
            <a:xfrm>
              <a:off x="6876440" y="5370271"/>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7"/>
                    <a:pt x="2515" y="229"/>
                    <a:pt x="3658" y="0"/>
                  </a:cubicBezTo>
                  <a:cubicBezTo>
                    <a:pt x="2515" y="229"/>
                    <a:pt x="1143" y="457"/>
                    <a:pt x="0" y="686"/>
                  </a:cubicBezTo>
                  <a:close/>
                </a:path>
              </a:pathLst>
            </a:custGeom>
            <a:solidFill>
              <a:srgbClr val="FFFFFF">
                <a:alpha val="48000"/>
              </a:srgbClr>
            </a:solidFill>
            <a:ln w="2286" cap="flat">
              <a:noFill/>
              <a:prstDash val="solid"/>
              <a:miter/>
            </a:ln>
          </p:spPr>
          <p:txBody>
            <a:bodyPr rtlCol="0" anchor="ctr"/>
            <a:lstStyle/>
            <a:p>
              <a:endParaRPr lang="en-US"/>
            </a:p>
          </p:txBody>
        </p:sp>
        <p:sp>
          <p:nvSpPr>
            <p:cNvPr id="158" name="Freeform 934">
              <a:extLst>
                <a:ext uri="{FF2B5EF4-FFF2-40B4-BE49-F238E27FC236}">
                  <a16:creationId xmlns:a16="http://schemas.microsoft.com/office/drawing/2014/main" id="{15A00D50-624E-D880-FF2F-1D9B69407966}"/>
                </a:ext>
              </a:extLst>
            </p:cNvPr>
            <p:cNvSpPr/>
            <p:nvPr/>
          </p:nvSpPr>
          <p:spPr>
            <a:xfrm>
              <a:off x="7044461" y="597537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59" name="Freeform 935">
              <a:extLst>
                <a:ext uri="{FF2B5EF4-FFF2-40B4-BE49-F238E27FC236}">
                  <a16:creationId xmlns:a16="http://schemas.microsoft.com/office/drawing/2014/main" id="{ED73D73F-97E8-9D5E-FD0F-91A131C67A86}"/>
                </a:ext>
              </a:extLst>
            </p:cNvPr>
            <p:cNvSpPr/>
            <p:nvPr/>
          </p:nvSpPr>
          <p:spPr>
            <a:xfrm>
              <a:off x="7044461" y="597537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0" name="Freeform 936">
              <a:extLst>
                <a:ext uri="{FF2B5EF4-FFF2-40B4-BE49-F238E27FC236}">
                  <a16:creationId xmlns:a16="http://schemas.microsoft.com/office/drawing/2014/main" id="{2258F0E5-D7B3-B6F6-4FFC-F1602A1F287A}"/>
                </a:ext>
              </a:extLst>
            </p:cNvPr>
            <p:cNvSpPr/>
            <p:nvPr/>
          </p:nvSpPr>
          <p:spPr>
            <a:xfrm>
              <a:off x="7204710" y="5859932"/>
              <a:ext cx="2514" cy="3429"/>
            </a:xfrm>
            <a:custGeom>
              <a:avLst/>
              <a:gdLst>
                <a:gd name="connsiteX0" fmla="*/ 2515 w 2514"/>
                <a:gd name="connsiteY0" fmla="*/ 0 h 3429"/>
                <a:gd name="connsiteX1" fmla="*/ 0 w 2514"/>
                <a:gd name="connsiteY1" fmla="*/ 3429 h 3429"/>
                <a:gd name="connsiteX2" fmla="*/ 2515 w 2514"/>
                <a:gd name="connsiteY2" fmla="*/ 0 h 3429"/>
              </a:gdLst>
              <a:ahLst/>
              <a:cxnLst>
                <a:cxn ang="0">
                  <a:pos x="connsiteX0" y="connsiteY0"/>
                </a:cxn>
                <a:cxn ang="0">
                  <a:pos x="connsiteX1" y="connsiteY1"/>
                </a:cxn>
                <a:cxn ang="0">
                  <a:pos x="connsiteX2" y="connsiteY2"/>
                </a:cxn>
              </a:cxnLst>
              <a:rect l="l" t="t" r="r" b="b"/>
              <a:pathLst>
                <a:path w="2514" h="3429">
                  <a:moveTo>
                    <a:pt x="2515" y="0"/>
                  </a:moveTo>
                  <a:cubicBezTo>
                    <a:pt x="1600" y="1143"/>
                    <a:pt x="914" y="2286"/>
                    <a:pt x="0" y="3429"/>
                  </a:cubicBezTo>
                  <a:cubicBezTo>
                    <a:pt x="914" y="2286"/>
                    <a:pt x="1600" y="1143"/>
                    <a:pt x="2515" y="0"/>
                  </a:cubicBezTo>
                  <a:close/>
                </a:path>
              </a:pathLst>
            </a:custGeom>
            <a:solidFill>
              <a:srgbClr val="000000"/>
            </a:solidFill>
            <a:ln w="2286" cap="flat">
              <a:noFill/>
              <a:prstDash val="solid"/>
              <a:miter/>
            </a:ln>
          </p:spPr>
          <p:txBody>
            <a:bodyPr rtlCol="0" anchor="ctr"/>
            <a:lstStyle/>
            <a:p>
              <a:endParaRPr lang="en-US"/>
            </a:p>
          </p:txBody>
        </p:sp>
        <p:sp>
          <p:nvSpPr>
            <p:cNvPr id="161" name="Freeform 937">
              <a:extLst>
                <a:ext uri="{FF2B5EF4-FFF2-40B4-BE49-F238E27FC236}">
                  <a16:creationId xmlns:a16="http://schemas.microsoft.com/office/drawing/2014/main" id="{E55072DC-CBB2-0721-DE01-8F2DACA1D250}"/>
                </a:ext>
              </a:extLst>
            </p:cNvPr>
            <p:cNvSpPr/>
            <p:nvPr/>
          </p:nvSpPr>
          <p:spPr>
            <a:xfrm>
              <a:off x="7204710" y="5859932"/>
              <a:ext cx="2514" cy="3429"/>
            </a:xfrm>
            <a:custGeom>
              <a:avLst/>
              <a:gdLst>
                <a:gd name="connsiteX0" fmla="*/ 2515 w 2514"/>
                <a:gd name="connsiteY0" fmla="*/ 0 h 3429"/>
                <a:gd name="connsiteX1" fmla="*/ 0 w 2514"/>
                <a:gd name="connsiteY1" fmla="*/ 3429 h 3429"/>
                <a:gd name="connsiteX2" fmla="*/ 2515 w 2514"/>
                <a:gd name="connsiteY2" fmla="*/ 0 h 3429"/>
              </a:gdLst>
              <a:ahLst/>
              <a:cxnLst>
                <a:cxn ang="0">
                  <a:pos x="connsiteX0" y="connsiteY0"/>
                </a:cxn>
                <a:cxn ang="0">
                  <a:pos x="connsiteX1" y="connsiteY1"/>
                </a:cxn>
                <a:cxn ang="0">
                  <a:pos x="connsiteX2" y="connsiteY2"/>
                </a:cxn>
              </a:cxnLst>
              <a:rect l="l" t="t" r="r" b="b"/>
              <a:pathLst>
                <a:path w="2514" h="3429">
                  <a:moveTo>
                    <a:pt x="2515" y="0"/>
                  </a:moveTo>
                  <a:cubicBezTo>
                    <a:pt x="1600" y="1143"/>
                    <a:pt x="914" y="2286"/>
                    <a:pt x="0" y="3429"/>
                  </a:cubicBezTo>
                  <a:cubicBezTo>
                    <a:pt x="914" y="2286"/>
                    <a:pt x="1600" y="1143"/>
                    <a:pt x="2515"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2" name="Freeform 938">
              <a:extLst>
                <a:ext uri="{FF2B5EF4-FFF2-40B4-BE49-F238E27FC236}">
                  <a16:creationId xmlns:a16="http://schemas.microsoft.com/office/drawing/2014/main" id="{3BE795BA-A2A0-9849-01FC-2A3002857347}"/>
                </a:ext>
              </a:extLst>
            </p:cNvPr>
            <p:cNvSpPr/>
            <p:nvPr/>
          </p:nvSpPr>
          <p:spPr>
            <a:xfrm>
              <a:off x="7194880" y="5873191"/>
              <a:ext cx="2286" cy="2743"/>
            </a:xfrm>
            <a:custGeom>
              <a:avLst/>
              <a:gdLst>
                <a:gd name="connsiteX0" fmla="*/ 2286 w 2286"/>
                <a:gd name="connsiteY0" fmla="*/ 0 h 2743"/>
                <a:gd name="connsiteX1" fmla="*/ 0 w 2286"/>
                <a:gd name="connsiteY1" fmla="*/ 2743 h 2743"/>
                <a:gd name="connsiteX2" fmla="*/ 2286 w 2286"/>
                <a:gd name="connsiteY2" fmla="*/ 0 h 2743"/>
              </a:gdLst>
              <a:ahLst/>
              <a:cxnLst>
                <a:cxn ang="0">
                  <a:pos x="connsiteX0" y="connsiteY0"/>
                </a:cxn>
                <a:cxn ang="0">
                  <a:pos x="connsiteX1" y="connsiteY1"/>
                </a:cxn>
                <a:cxn ang="0">
                  <a:pos x="connsiteX2" y="connsiteY2"/>
                </a:cxn>
              </a:cxnLst>
              <a:rect l="l" t="t" r="r" b="b"/>
              <a:pathLst>
                <a:path w="2286" h="2743">
                  <a:moveTo>
                    <a:pt x="2286" y="0"/>
                  </a:moveTo>
                  <a:cubicBezTo>
                    <a:pt x="1600" y="915"/>
                    <a:pt x="686" y="1829"/>
                    <a:pt x="0" y="2743"/>
                  </a:cubicBezTo>
                  <a:cubicBezTo>
                    <a:pt x="686" y="1829"/>
                    <a:pt x="1372" y="915"/>
                    <a:pt x="2286" y="0"/>
                  </a:cubicBezTo>
                  <a:close/>
                </a:path>
              </a:pathLst>
            </a:custGeom>
            <a:solidFill>
              <a:srgbClr val="000000"/>
            </a:solidFill>
            <a:ln w="2286" cap="flat">
              <a:noFill/>
              <a:prstDash val="solid"/>
              <a:miter/>
            </a:ln>
          </p:spPr>
          <p:txBody>
            <a:bodyPr rtlCol="0" anchor="ctr"/>
            <a:lstStyle/>
            <a:p>
              <a:endParaRPr lang="en-US"/>
            </a:p>
          </p:txBody>
        </p:sp>
        <p:sp>
          <p:nvSpPr>
            <p:cNvPr id="163" name="Freeform 939">
              <a:extLst>
                <a:ext uri="{FF2B5EF4-FFF2-40B4-BE49-F238E27FC236}">
                  <a16:creationId xmlns:a16="http://schemas.microsoft.com/office/drawing/2014/main" id="{03E4A320-C446-6335-E0A4-21C6D855B0A9}"/>
                </a:ext>
              </a:extLst>
            </p:cNvPr>
            <p:cNvSpPr/>
            <p:nvPr/>
          </p:nvSpPr>
          <p:spPr>
            <a:xfrm>
              <a:off x="7194880" y="5873191"/>
              <a:ext cx="2286" cy="2743"/>
            </a:xfrm>
            <a:custGeom>
              <a:avLst/>
              <a:gdLst>
                <a:gd name="connsiteX0" fmla="*/ 2286 w 2286"/>
                <a:gd name="connsiteY0" fmla="*/ 0 h 2743"/>
                <a:gd name="connsiteX1" fmla="*/ 0 w 2286"/>
                <a:gd name="connsiteY1" fmla="*/ 2743 h 2743"/>
                <a:gd name="connsiteX2" fmla="*/ 2286 w 2286"/>
                <a:gd name="connsiteY2" fmla="*/ 0 h 2743"/>
              </a:gdLst>
              <a:ahLst/>
              <a:cxnLst>
                <a:cxn ang="0">
                  <a:pos x="connsiteX0" y="connsiteY0"/>
                </a:cxn>
                <a:cxn ang="0">
                  <a:pos x="connsiteX1" y="connsiteY1"/>
                </a:cxn>
                <a:cxn ang="0">
                  <a:pos x="connsiteX2" y="connsiteY2"/>
                </a:cxn>
              </a:cxnLst>
              <a:rect l="l" t="t" r="r" b="b"/>
              <a:pathLst>
                <a:path w="2286" h="2743">
                  <a:moveTo>
                    <a:pt x="2286" y="0"/>
                  </a:moveTo>
                  <a:cubicBezTo>
                    <a:pt x="1600" y="915"/>
                    <a:pt x="686" y="1829"/>
                    <a:pt x="0" y="2743"/>
                  </a:cubicBezTo>
                  <a:cubicBezTo>
                    <a:pt x="686" y="1829"/>
                    <a:pt x="1372"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4" name="Freeform 940">
              <a:extLst>
                <a:ext uri="{FF2B5EF4-FFF2-40B4-BE49-F238E27FC236}">
                  <a16:creationId xmlns:a16="http://schemas.microsoft.com/office/drawing/2014/main" id="{82552E93-5DE3-F6F6-5775-850309827544}"/>
                </a:ext>
              </a:extLst>
            </p:cNvPr>
            <p:cNvSpPr/>
            <p:nvPr/>
          </p:nvSpPr>
          <p:spPr>
            <a:xfrm>
              <a:off x="7178649" y="5891250"/>
              <a:ext cx="2057" cy="2057"/>
            </a:xfrm>
            <a:custGeom>
              <a:avLst/>
              <a:gdLst>
                <a:gd name="connsiteX0" fmla="*/ 2057 w 2057"/>
                <a:gd name="connsiteY0" fmla="*/ 0 h 2057"/>
                <a:gd name="connsiteX1" fmla="*/ 0 w 2057"/>
                <a:gd name="connsiteY1" fmla="*/ 2057 h 2057"/>
                <a:gd name="connsiteX2" fmla="*/ 2057 w 2057"/>
                <a:gd name="connsiteY2" fmla="*/ 0 h 2057"/>
              </a:gdLst>
              <a:ahLst/>
              <a:cxnLst>
                <a:cxn ang="0">
                  <a:pos x="connsiteX0" y="connsiteY0"/>
                </a:cxn>
                <a:cxn ang="0">
                  <a:pos x="connsiteX1" y="connsiteY1"/>
                </a:cxn>
                <a:cxn ang="0">
                  <a:pos x="connsiteX2" y="connsiteY2"/>
                </a:cxn>
              </a:cxnLst>
              <a:rect l="l" t="t" r="r" b="b"/>
              <a:pathLst>
                <a:path w="2057" h="2057">
                  <a:moveTo>
                    <a:pt x="2057" y="0"/>
                  </a:moveTo>
                  <a:cubicBezTo>
                    <a:pt x="1371" y="685"/>
                    <a:pt x="685" y="1371"/>
                    <a:pt x="0" y="2057"/>
                  </a:cubicBezTo>
                  <a:cubicBezTo>
                    <a:pt x="685" y="1600"/>
                    <a:pt x="1371" y="914"/>
                    <a:pt x="2057" y="0"/>
                  </a:cubicBezTo>
                  <a:close/>
                </a:path>
              </a:pathLst>
            </a:custGeom>
            <a:solidFill>
              <a:srgbClr val="000000"/>
            </a:solidFill>
            <a:ln w="2286" cap="flat">
              <a:noFill/>
              <a:prstDash val="solid"/>
              <a:miter/>
            </a:ln>
          </p:spPr>
          <p:txBody>
            <a:bodyPr rtlCol="0" anchor="ctr"/>
            <a:lstStyle/>
            <a:p>
              <a:endParaRPr lang="en-US"/>
            </a:p>
          </p:txBody>
        </p:sp>
        <p:sp>
          <p:nvSpPr>
            <p:cNvPr id="165" name="Freeform 941">
              <a:extLst>
                <a:ext uri="{FF2B5EF4-FFF2-40B4-BE49-F238E27FC236}">
                  <a16:creationId xmlns:a16="http://schemas.microsoft.com/office/drawing/2014/main" id="{D9D631C1-7FAB-8307-90FA-FEBEC262D931}"/>
                </a:ext>
              </a:extLst>
            </p:cNvPr>
            <p:cNvSpPr/>
            <p:nvPr/>
          </p:nvSpPr>
          <p:spPr>
            <a:xfrm>
              <a:off x="7178649" y="5891250"/>
              <a:ext cx="2057" cy="2057"/>
            </a:xfrm>
            <a:custGeom>
              <a:avLst/>
              <a:gdLst>
                <a:gd name="connsiteX0" fmla="*/ 2057 w 2057"/>
                <a:gd name="connsiteY0" fmla="*/ 0 h 2057"/>
                <a:gd name="connsiteX1" fmla="*/ 0 w 2057"/>
                <a:gd name="connsiteY1" fmla="*/ 2057 h 2057"/>
                <a:gd name="connsiteX2" fmla="*/ 2057 w 2057"/>
                <a:gd name="connsiteY2" fmla="*/ 0 h 2057"/>
              </a:gdLst>
              <a:ahLst/>
              <a:cxnLst>
                <a:cxn ang="0">
                  <a:pos x="connsiteX0" y="connsiteY0"/>
                </a:cxn>
                <a:cxn ang="0">
                  <a:pos x="connsiteX1" y="connsiteY1"/>
                </a:cxn>
                <a:cxn ang="0">
                  <a:pos x="connsiteX2" y="connsiteY2"/>
                </a:cxn>
              </a:cxnLst>
              <a:rect l="l" t="t" r="r" b="b"/>
              <a:pathLst>
                <a:path w="2057" h="2057">
                  <a:moveTo>
                    <a:pt x="2057" y="0"/>
                  </a:moveTo>
                  <a:cubicBezTo>
                    <a:pt x="1371" y="685"/>
                    <a:pt x="685" y="1371"/>
                    <a:pt x="0" y="2057"/>
                  </a:cubicBezTo>
                  <a:cubicBezTo>
                    <a:pt x="685" y="1600"/>
                    <a:pt x="1371" y="914"/>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6" name="Freeform 942">
              <a:extLst>
                <a:ext uri="{FF2B5EF4-FFF2-40B4-BE49-F238E27FC236}">
                  <a16:creationId xmlns:a16="http://schemas.microsoft.com/office/drawing/2014/main" id="{D24AAD18-EDA0-749E-FE86-58A17D1EAA8E}"/>
                </a:ext>
              </a:extLst>
            </p:cNvPr>
            <p:cNvSpPr/>
            <p:nvPr/>
          </p:nvSpPr>
          <p:spPr>
            <a:xfrm>
              <a:off x="7209510" y="5853074"/>
              <a:ext cx="2514" cy="3886"/>
            </a:xfrm>
            <a:custGeom>
              <a:avLst/>
              <a:gdLst>
                <a:gd name="connsiteX0" fmla="*/ 2514 w 2514"/>
                <a:gd name="connsiteY0" fmla="*/ 0 h 3886"/>
                <a:gd name="connsiteX1" fmla="*/ 0 w 2514"/>
                <a:gd name="connsiteY1" fmla="*/ 3887 h 3886"/>
                <a:gd name="connsiteX2" fmla="*/ 2514 w 2514"/>
                <a:gd name="connsiteY2" fmla="*/ 0 h 3886"/>
              </a:gdLst>
              <a:ahLst/>
              <a:cxnLst>
                <a:cxn ang="0">
                  <a:pos x="connsiteX0" y="connsiteY0"/>
                </a:cxn>
                <a:cxn ang="0">
                  <a:pos x="connsiteX1" y="connsiteY1"/>
                </a:cxn>
                <a:cxn ang="0">
                  <a:pos x="connsiteX2" y="connsiteY2"/>
                </a:cxn>
              </a:cxnLst>
              <a:rect l="l" t="t" r="r" b="b"/>
              <a:pathLst>
                <a:path w="2514" h="3886">
                  <a:moveTo>
                    <a:pt x="2514" y="0"/>
                  </a:moveTo>
                  <a:cubicBezTo>
                    <a:pt x="1600" y="1372"/>
                    <a:pt x="914" y="2515"/>
                    <a:pt x="0" y="3887"/>
                  </a:cubicBezTo>
                  <a:cubicBezTo>
                    <a:pt x="914" y="2515"/>
                    <a:pt x="1828" y="1143"/>
                    <a:pt x="2514" y="0"/>
                  </a:cubicBezTo>
                  <a:close/>
                </a:path>
              </a:pathLst>
            </a:custGeom>
            <a:solidFill>
              <a:srgbClr val="000000"/>
            </a:solidFill>
            <a:ln w="2286" cap="flat">
              <a:noFill/>
              <a:prstDash val="solid"/>
              <a:miter/>
            </a:ln>
          </p:spPr>
          <p:txBody>
            <a:bodyPr rtlCol="0" anchor="ctr"/>
            <a:lstStyle/>
            <a:p>
              <a:endParaRPr lang="en-US"/>
            </a:p>
          </p:txBody>
        </p:sp>
        <p:sp>
          <p:nvSpPr>
            <p:cNvPr id="167" name="Freeform 943">
              <a:extLst>
                <a:ext uri="{FF2B5EF4-FFF2-40B4-BE49-F238E27FC236}">
                  <a16:creationId xmlns:a16="http://schemas.microsoft.com/office/drawing/2014/main" id="{9B7EE8D8-A2A3-8A78-BBB8-C70D7B72069F}"/>
                </a:ext>
              </a:extLst>
            </p:cNvPr>
            <p:cNvSpPr/>
            <p:nvPr/>
          </p:nvSpPr>
          <p:spPr>
            <a:xfrm>
              <a:off x="7209510" y="5853074"/>
              <a:ext cx="2514" cy="3886"/>
            </a:xfrm>
            <a:custGeom>
              <a:avLst/>
              <a:gdLst>
                <a:gd name="connsiteX0" fmla="*/ 2514 w 2514"/>
                <a:gd name="connsiteY0" fmla="*/ 0 h 3886"/>
                <a:gd name="connsiteX1" fmla="*/ 0 w 2514"/>
                <a:gd name="connsiteY1" fmla="*/ 3887 h 3886"/>
                <a:gd name="connsiteX2" fmla="*/ 2514 w 2514"/>
                <a:gd name="connsiteY2" fmla="*/ 0 h 3886"/>
              </a:gdLst>
              <a:ahLst/>
              <a:cxnLst>
                <a:cxn ang="0">
                  <a:pos x="connsiteX0" y="connsiteY0"/>
                </a:cxn>
                <a:cxn ang="0">
                  <a:pos x="connsiteX1" y="connsiteY1"/>
                </a:cxn>
                <a:cxn ang="0">
                  <a:pos x="connsiteX2" y="connsiteY2"/>
                </a:cxn>
              </a:cxnLst>
              <a:rect l="l" t="t" r="r" b="b"/>
              <a:pathLst>
                <a:path w="2514" h="3886">
                  <a:moveTo>
                    <a:pt x="2514" y="0"/>
                  </a:moveTo>
                  <a:cubicBezTo>
                    <a:pt x="1600" y="1372"/>
                    <a:pt x="914" y="2515"/>
                    <a:pt x="0" y="3887"/>
                  </a:cubicBezTo>
                  <a:cubicBezTo>
                    <a:pt x="914" y="2515"/>
                    <a:pt x="1828" y="1143"/>
                    <a:pt x="2514"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8" name="Freeform 944">
              <a:extLst>
                <a:ext uri="{FF2B5EF4-FFF2-40B4-BE49-F238E27FC236}">
                  <a16:creationId xmlns:a16="http://schemas.microsoft.com/office/drawing/2014/main" id="{9C25EE3D-E04B-E35D-A614-B3DBE7BE0E1F}"/>
                </a:ext>
              </a:extLst>
            </p:cNvPr>
            <p:cNvSpPr/>
            <p:nvPr/>
          </p:nvSpPr>
          <p:spPr>
            <a:xfrm>
              <a:off x="7189622" y="5879363"/>
              <a:ext cx="2286" cy="2514"/>
            </a:xfrm>
            <a:custGeom>
              <a:avLst/>
              <a:gdLst>
                <a:gd name="connsiteX0" fmla="*/ 2286 w 2286"/>
                <a:gd name="connsiteY0" fmla="*/ 0 h 2514"/>
                <a:gd name="connsiteX1" fmla="*/ 0 w 2286"/>
                <a:gd name="connsiteY1" fmla="*/ 2515 h 2514"/>
                <a:gd name="connsiteX2" fmla="*/ 2286 w 2286"/>
                <a:gd name="connsiteY2" fmla="*/ 0 h 2514"/>
              </a:gdLst>
              <a:ahLst/>
              <a:cxnLst>
                <a:cxn ang="0">
                  <a:pos x="connsiteX0" y="connsiteY0"/>
                </a:cxn>
                <a:cxn ang="0">
                  <a:pos x="connsiteX1" y="connsiteY1"/>
                </a:cxn>
                <a:cxn ang="0">
                  <a:pos x="connsiteX2" y="connsiteY2"/>
                </a:cxn>
              </a:cxnLst>
              <a:rect l="l" t="t" r="r" b="b"/>
              <a:pathLst>
                <a:path w="2286" h="2514">
                  <a:moveTo>
                    <a:pt x="2286" y="0"/>
                  </a:moveTo>
                  <a:cubicBezTo>
                    <a:pt x="1601" y="915"/>
                    <a:pt x="915" y="1601"/>
                    <a:pt x="0" y="2515"/>
                  </a:cubicBezTo>
                  <a:cubicBezTo>
                    <a:pt x="686" y="1829"/>
                    <a:pt x="1372" y="915"/>
                    <a:pt x="2286" y="0"/>
                  </a:cubicBezTo>
                  <a:close/>
                </a:path>
              </a:pathLst>
            </a:custGeom>
            <a:solidFill>
              <a:srgbClr val="000000"/>
            </a:solidFill>
            <a:ln w="2286" cap="flat">
              <a:noFill/>
              <a:prstDash val="solid"/>
              <a:miter/>
            </a:ln>
          </p:spPr>
          <p:txBody>
            <a:bodyPr rtlCol="0" anchor="ctr"/>
            <a:lstStyle/>
            <a:p>
              <a:endParaRPr lang="en-US"/>
            </a:p>
          </p:txBody>
        </p:sp>
        <p:sp>
          <p:nvSpPr>
            <p:cNvPr id="169" name="Freeform 945">
              <a:extLst>
                <a:ext uri="{FF2B5EF4-FFF2-40B4-BE49-F238E27FC236}">
                  <a16:creationId xmlns:a16="http://schemas.microsoft.com/office/drawing/2014/main" id="{785577DA-BC9A-5A42-5207-59A9172F6312}"/>
                </a:ext>
              </a:extLst>
            </p:cNvPr>
            <p:cNvSpPr/>
            <p:nvPr/>
          </p:nvSpPr>
          <p:spPr>
            <a:xfrm>
              <a:off x="7189622" y="5879363"/>
              <a:ext cx="2286" cy="2514"/>
            </a:xfrm>
            <a:custGeom>
              <a:avLst/>
              <a:gdLst>
                <a:gd name="connsiteX0" fmla="*/ 2286 w 2286"/>
                <a:gd name="connsiteY0" fmla="*/ 0 h 2514"/>
                <a:gd name="connsiteX1" fmla="*/ 0 w 2286"/>
                <a:gd name="connsiteY1" fmla="*/ 2515 h 2514"/>
                <a:gd name="connsiteX2" fmla="*/ 2286 w 2286"/>
                <a:gd name="connsiteY2" fmla="*/ 0 h 2514"/>
              </a:gdLst>
              <a:ahLst/>
              <a:cxnLst>
                <a:cxn ang="0">
                  <a:pos x="connsiteX0" y="connsiteY0"/>
                </a:cxn>
                <a:cxn ang="0">
                  <a:pos x="connsiteX1" y="connsiteY1"/>
                </a:cxn>
                <a:cxn ang="0">
                  <a:pos x="connsiteX2" y="connsiteY2"/>
                </a:cxn>
              </a:cxnLst>
              <a:rect l="l" t="t" r="r" b="b"/>
              <a:pathLst>
                <a:path w="2286" h="2514">
                  <a:moveTo>
                    <a:pt x="2286" y="0"/>
                  </a:moveTo>
                  <a:cubicBezTo>
                    <a:pt x="1601" y="915"/>
                    <a:pt x="915" y="1601"/>
                    <a:pt x="0" y="2515"/>
                  </a:cubicBezTo>
                  <a:cubicBezTo>
                    <a:pt x="686" y="1829"/>
                    <a:pt x="1372"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0" name="Freeform 946">
              <a:extLst>
                <a:ext uri="{FF2B5EF4-FFF2-40B4-BE49-F238E27FC236}">
                  <a16:creationId xmlns:a16="http://schemas.microsoft.com/office/drawing/2014/main" id="{07C723C2-0088-A9C7-7BFF-EB4F2DD945BC}"/>
                </a:ext>
              </a:extLst>
            </p:cNvPr>
            <p:cNvSpPr/>
            <p:nvPr/>
          </p:nvSpPr>
          <p:spPr>
            <a:xfrm>
              <a:off x="7184364" y="5885535"/>
              <a:ext cx="2057" cy="2286"/>
            </a:xfrm>
            <a:custGeom>
              <a:avLst/>
              <a:gdLst>
                <a:gd name="connsiteX0" fmla="*/ 2057 w 2057"/>
                <a:gd name="connsiteY0" fmla="*/ 0 h 2286"/>
                <a:gd name="connsiteX1" fmla="*/ 0 w 2057"/>
                <a:gd name="connsiteY1" fmla="*/ 2286 h 2286"/>
                <a:gd name="connsiteX2" fmla="*/ 2057 w 2057"/>
                <a:gd name="connsiteY2" fmla="*/ 0 h 2286"/>
              </a:gdLst>
              <a:ahLst/>
              <a:cxnLst>
                <a:cxn ang="0">
                  <a:pos x="connsiteX0" y="connsiteY0"/>
                </a:cxn>
                <a:cxn ang="0">
                  <a:pos x="connsiteX1" y="connsiteY1"/>
                </a:cxn>
                <a:cxn ang="0">
                  <a:pos x="connsiteX2" y="connsiteY2"/>
                </a:cxn>
              </a:cxnLst>
              <a:rect l="l" t="t" r="r" b="b"/>
              <a:pathLst>
                <a:path w="2057" h="2286">
                  <a:moveTo>
                    <a:pt x="2057" y="0"/>
                  </a:moveTo>
                  <a:cubicBezTo>
                    <a:pt x="1371" y="685"/>
                    <a:pt x="685" y="1600"/>
                    <a:pt x="0" y="2286"/>
                  </a:cubicBezTo>
                  <a:cubicBezTo>
                    <a:pt x="685" y="1600"/>
                    <a:pt x="1371" y="685"/>
                    <a:pt x="2057" y="0"/>
                  </a:cubicBezTo>
                  <a:close/>
                </a:path>
              </a:pathLst>
            </a:custGeom>
            <a:solidFill>
              <a:srgbClr val="000000"/>
            </a:solidFill>
            <a:ln w="2286" cap="flat">
              <a:noFill/>
              <a:prstDash val="solid"/>
              <a:miter/>
            </a:ln>
          </p:spPr>
          <p:txBody>
            <a:bodyPr rtlCol="0" anchor="ctr"/>
            <a:lstStyle/>
            <a:p>
              <a:endParaRPr lang="en-US"/>
            </a:p>
          </p:txBody>
        </p:sp>
        <p:sp>
          <p:nvSpPr>
            <p:cNvPr id="171" name="Freeform 947">
              <a:extLst>
                <a:ext uri="{FF2B5EF4-FFF2-40B4-BE49-F238E27FC236}">
                  <a16:creationId xmlns:a16="http://schemas.microsoft.com/office/drawing/2014/main" id="{243AD22B-5DA5-F79D-8CD9-B8B39FCB2405}"/>
                </a:ext>
              </a:extLst>
            </p:cNvPr>
            <p:cNvSpPr/>
            <p:nvPr/>
          </p:nvSpPr>
          <p:spPr>
            <a:xfrm>
              <a:off x="7184364" y="5885535"/>
              <a:ext cx="2057" cy="2286"/>
            </a:xfrm>
            <a:custGeom>
              <a:avLst/>
              <a:gdLst>
                <a:gd name="connsiteX0" fmla="*/ 2057 w 2057"/>
                <a:gd name="connsiteY0" fmla="*/ 0 h 2286"/>
                <a:gd name="connsiteX1" fmla="*/ 0 w 2057"/>
                <a:gd name="connsiteY1" fmla="*/ 2286 h 2286"/>
                <a:gd name="connsiteX2" fmla="*/ 2057 w 2057"/>
                <a:gd name="connsiteY2" fmla="*/ 0 h 2286"/>
              </a:gdLst>
              <a:ahLst/>
              <a:cxnLst>
                <a:cxn ang="0">
                  <a:pos x="connsiteX0" y="connsiteY0"/>
                </a:cxn>
                <a:cxn ang="0">
                  <a:pos x="connsiteX1" y="connsiteY1"/>
                </a:cxn>
                <a:cxn ang="0">
                  <a:pos x="connsiteX2" y="connsiteY2"/>
                </a:cxn>
              </a:cxnLst>
              <a:rect l="l" t="t" r="r" b="b"/>
              <a:pathLst>
                <a:path w="2057" h="2286">
                  <a:moveTo>
                    <a:pt x="2057" y="0"/>
                  </a:moveTo>
                  <a:cubicBezTo>
                    <a:pt x="1371" y="685"/>
                    <a:pt x="685" y="1600"/>
                    <a:pt x="0" y="2286"/>
                  </a:cubicBezTo>
                  <a:cubicBezTo>
                    <a:pt x="685" y="1600"/>
                    <a:pt x="1371" y="685"/>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2" name="Freeform 948">
              <a:extLst>
                <a:ext uri="{FF2B5EF4-FFF2-40B4-BE49-F238E27FC236}">
                  <a16:creationId xmlns:a16="http://schemas.microsoft.com/office/drawing/2014/main" id="{8775E362-AEA4-C672-AE26-2290A35DE4BC}"/>
                </a:ext>
              </a:extLst>
            </p:cNvPr>
            <p:cNvSpPr/>
            <p:nvPr/>
          </p:nvSpPr>
          <p:spPr>
            <a:xfrm>
              <a:off x="7214311" y="5845530"/>
              <a:ext cx="2743" cy="4572"/>
            </a:xfrm>
            <a:custGeom>
              <a:avLst/>
              <a:gdLst>
                <a:gd name="connsiteX0" fmla="*/ 2743 w 2743"/>
                <a:gd name="connsiteY0" fmla="*/ 0 h 4572"/>
                <a:gd name="connsiteX1" fmla="*/ 0 w 2743"/>
                <a:gd name="connsiteY1" fmla="*/ 4572 h 4572"/>
                <a:gd name="connsiteX2" fmla="*/ 2743 w 2743"/>
                <a:gd name="connsiteY2" fmla="*/ 0 h 4572"/>
              </a:gdLst>
              <a:ahLst/>
              <a:cxnLst>
                <a:cxn ang="0">
                  <a:pos x="connsiteX0" y="connsiteY0"/>
                </a:cxn>
                <a:cxn ang="0">
                  <a:pos x="connsiteX1" y="connsiteY1"/>
                </a:cxn>
                <a:cxn ang="0">
                  <a:pos x="connsiteX2" y="connsiteY2"/>
                </a:cxn>
              </a:cxnLst>
              <a:rect l="l" t="t" r="r" b="b"/>
              <a:pathLst>
                <a:path w="2743" h="4572">
                  <a:moveTo>
                    <a:pt x="2743" y="0"/>
                  </a:moveTo>
                  <a:cubicBezTo>
                    <a:pt x="1829" y="1600"/>
                    <a:pt x="915" y="2971"/>
                    <a:pt x="0" y="4572"/>
                  </a:cubicBezTo>
                  <a:cubicBezTo>
                    <a:pt x="686" y="2971"/>
                    <a:pt x="1600" y="1600"/>
                    <a:pt x="2743" y="0"/>
                  </a:cubicBezTo>
                  <a:close/>
                </a:path>
              </a:pathLst>
            </a:custGeom>
            <a:solidFill>
              <a:srgbClr val="000000"/>
            </a:solidFill>
            <a:ln w="2286" cap="flat">
              <a:noFill/>
              <a:prstDash val="solid"/>
              <a:miter/>
            </a:ln>
          </p:spPr>
          <p:txBody>
            <a:bodyPr rtlCol="0" anchor="ctr"/>
            <a:lstStyle/>
            <a:p>
              <a:endParaRPr lang="en-US"/>
            </a:p>
          </p:txBody>
        </p:sp>
        <p:sp>
          <p:nvSpPr>
            <p:cNvPr id="173" name="Freeform 949">
              <a:extLst>
                <a:ext uri="{FF2B5EF4-FFF2-40B4-BE49-F238E27FC236}">
                  <a16:creationId xmlns:a16="http://schemas.microsoft.com/office/drawing/2014/main" id="{F7684C4C-06EB-022A-854E-6D3139E3CE77}"/>
                </a:ext>
              </a:extLst>
            </p:cNvPr>
            <p:cNvSpPr/>
            <p:nvPr/>
          </p:nvSpPr>
          <p:spPr>
            <a:xfrm>
              <a:off x="7214311" y="5845530"/>
              <a:ext cx="2743" cy="4572"/>
            </a:xfrm>
            <a:custGeom>
              <a:avLst/>
              <a:gdLst>
                <a:gd name="connsiteX0" fmla="*/ 2743 w 2743"/>
                <a:gd name="connsiteY0" fmla="*/ 0 h 4572"/>
                <a:gd name="connsiteX1" fmla="*/ 0 w 2743"/>
                <a:gd name="connsiteY1" fmla="*/ 4572 h 4572"/>
                <a:gd name="connsiteX2" fmla="*/ 2743 w 2743"/>
                <a:gd name="connsiteY2" fmla="*/ 0 h 4572"/>
              </a:gdLst>
              <a:ahLst/>
              <a:cxnLst>
                <a:cxn ang="0">
                  <a:pos x="connsiteX0" y="connsiteY0"/>
                </a:cxn>
                <a:cxn ang="0">
                  <a:pos x="connsiteX1" y="connsiteY1"/>
                </a:cxn>
                <a:cxn ang="0">
                  <a:pos x="connsiteX2" y="connsiteY2"/>
                </a:cxn>
              </a:cxnLst>
              <a:rect l="l" t="t" r="r" b="b"/>
              <a:pathLst>
                <a:path w="2743" h="4572">
                  <a:moveTo>
                    <a:pt x="2743" y="0"/>
                  </a:moveTo>
                  <a:cubicBezTo>
                    <a:pt x="1829" y="1600"/>
                    <a:pt x="915" y="2971"/>
                    <a:pt x="0" y="4572"/>
                  </a:cubicBezTo>
                  <a:cubicBezTo>
                    <a:pt x="686" y="2971"/>
                    <a:pt x="1600" y="1600"/>
                    <a:pt x="27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4" name="Freeform 950">
              <a:extLst>
                <a:ext uri="{FF2B5EF4-FFF2-40B4-BE49-F238E27FC236}">
                  <a16:creationId xmlns:a16="http://schemas.microsoft.com/office/drawing/2014/main" id="{F912F830-D504-F5D1-44EE-1AA6C919E542}"/>
                </a:ext>
              </a:extLst>
            </p:cNvPr>
            <p:cNvSpPr/>
            <p:nvPr/>
          </p:nvSpPr>
          <p:spPr>
            <a:xfrm>
              <a:off x="6965365" y="5365242"/>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8" y="0"/>
                    <a:pt x="457" y="0"/>
                    <a:pt x="686" y="0"/>
                  </a:cubicBezTo>
                  <a:cubicBezTo>
                    <a:pt x="686" y="0"/>
                    <a:pt x="457" y="0"/>
                    <a:pt x="0" y="0"/>
                  </a:cubicBezTo>
                  <a:close/>
                </a:path>
              </a:pathLst>
            </a:custGeom>
            <a:solidFill>
              <a:srgbClr val="000000"/>
            </a:solidFill>
            <a:ln w="2286" cap="flat">
              <a:noFill/>
              <a:prstDash val="solid"/>
              <a:miter/>
            </a:ln>
          </p:spPr>
          <p:txBody>
            <a:bodyPr rtlCol="0" anchor="ctr"/>
            <a:lstStyle/>
            <a:p>
              <a:endParaRPr lang="en-US"/>
            </a:p>
          </p:txBody>
        </p:sp>
        <p:sp>
          <p:nvSpPr>
            <p:cNvPr id="175" name="Freeform 951">
              <a:extLst>
                <a:ext uri="{FF2B5EF4-FFF2-40B4-BE49-F238E27FC236}">
                  <a16:creationId xmlns:a16="http://schemas.microsoft.com/office/drawing/2014/main" id="{3526352B-261C-369E-4160-8FE47EAF803F}"/>
                </a:ext>
              </a:extLst>
            </p:cNvPr>
            <p:cNvSpPr/>
            <p:nvPr/>
          </p:nvSpPr>
          <p:spPr>
            <a:xfrm>
              <a:off x="6965365" y="5365242"/>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8" y="0"/>
                    <a:pt x="457" y="0"/>
                    <a:pt x="686" y="0"/>
                  </a:cubicBezTo>
                  <a:cubicBezTo>
                    <a:pt x="686"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6" name="Freeform 952">
              <a:extLst>
                <a:ext uri="{FF2B5EF4-FFF2-40B4-BE49-F238E27FC236}">
                  <a16:creationId xmlns:a16="http://schemas.microsoft.com/office/drawing/2014/main" id="{A5CA4092-D992-7923-0304-F850C7CE6A3B}"/>
                </a:ext>
              </a:extLst>
            </p:cNvPr>
            <p:cNvSpPr/>
            <p:nvPr/>
          </p:nvSpPr>
          <p:spPr>
            <a:xfrm>
              <a:off x="7218426" y="5835929"/>
              <a:ext cx="4343" cy="7086"/>
            </a:xfrm>
            <a:custGeom>
              <a:avLst/>
              <a:gdLst>
                <a:gd name="connsiteX0" fmla="*/ 4343 w 4343"/>
                <a:gd name="connsiteY0" fmla="*/ 0 h 7086"/>
                <a:gd name="connsiteX1" fmla="*/ 0 w 4343"/>
                <a:gd name="connsiteY1" fmla="*/ 7087 h 7086"/>
                <a:gd name="connsiteX2" fmla="*/ 4343 w 4343"/>
                <a:gd name="connsiteY2" fmla="*/ 0 h 7086"/>
              </a:gdLst>
              <a:ahLst/>
              <a:cxnLst>
                <a:cxn ang="0">
                  <a:pos x="connsiteX0" y="connsiteY0"/>
                </a:cxn>
                <a:cxn ang="0">
                  <a:pos x="connsiteX1" y="connsiteY1"/>
                </a:cxn>
                <a:cxn ang="0">
                  <a:pos x="connsiteX2" y="connsiteY2"/>
                </a:cxn>
              </a:cxnLst>
              <a:rect l="l" t="t" r="r" b="b"/>
              <a:pathLst>
                <a:path w="4343" h="7086">
                  <a:moveTo>
                    <a:pt x="4343" y="0"/>
                  </a:moveTo>
                  <a:cubicBezTo>
                    <a:pt x="2972" y="2515"/>
                    <a:pt x="1600" y="4801"/>
                    <a:pt x="0" y="7087"/>
                  </a:cubicBezTo>
                  <a:cubicBezTo>
                    <a:pt x="1600" y="4801"/>
                    <a:pt x="2972" y="2286"/>
                    <a:pt x="4343" y="0"/>
                  </a:cubicBezTo>
                  <a:close/>
                </a:path>
              </a:pathLst>
            </a:custGeom>
            <a:solidFill>
              <a:srgbClr val="000000"/>
            </a:solidFill>
            <a:ln w="2286" cap="flat">
              <a:noFill/>
              <a:prstDash val="solid"/>
              <a:miter/>
            </a:ln>
          </p:spPr>
          <p:txBody>
            <a:bodyPr rtlCol="0" anchor="ctr"/>
            <a:lstStyle/>
            <a:p>
              <a:endParaRPr lang="en-US"/>
            </a:p>
          </p:txBody>
        </p:sp>
        <p:sp>
          <p:nvSpPr>
            <p:cNvPr id="177" name="Freeform 953">
              <a:extLst>
                <a:ext uri="{FF2B5EF4-FFF2-40B4-BE49-F238E27FC236}">
                  <a16:creationId xmlns:a16="http://schemas.microsoft.com/office/drawing/2014/main" id="{BDDB82A4-8779-6ECB-AA50-C6F474A43BA0}"/>
                </a:ext>
              </a:extLst>
            </p:cNvPr>
            <p:cNvSpPr/>
            <p:nvPr/>
          </p:nvSpPr>
          <p:spPr>
            <a:xfrm>
              <a:off x="7218426" y="5835929"/>
              <a:ext cx="4343" cy="7086"/>
            </a:xfrm>
            <a:custGeom>
              <a:avLst/>
              <a:gdLst>
                <a:gd name="connsiteX0" fmla="*/ 4343 w 4343"/>
                <a:gd name="connsiteY0" fmla="*/ 0 h 7086"/>
                <a:gd name="connsiteX1" fmla="*/ 0 w 4343"/>
                <a:gd name="connsiteY1" fmla="*/ 7087 h 7086"/>
                <a:gd name="connsiteX2" fmla="*/ 4343 w 4343"/>
                <a:gd name="connsiteY2" fmla="*/ 0 h 7086"/>
              </a:gdLst>
              <a:ahLst/>
              <a:cxnLst>
                <a:cxn ang="0">
                  <a:pos x="connsiteX0" y="connsiteY0"/>
                </a:cxn>
                <a:cxn ang="0">
                  <a:pos x="connsiteX1" y="connsiteY1"/>
                </a:cxn>
                <a:cxn ang="0">
                  <a:pos x="connsiteX2" y="connsiteY2"/>
                </a:cxn>
              </a:cxnLst>
              <a:rect l="l" t="t" r="r" b="b"/>
              <a:pathLst>
                <a:path w="4343" h="7086">
                  <a:moveTo>
                    <a:pt x="4343" y="0"/>
                  </a:moveTo>
                  <a:cubicBezTo>
                    <a:pt x="2972" y="2515"/>
                    <a:pt x="1600" y="4801"/>
                    <a:pt x="0" y="7087"/>
                  </a:cubicBezTo>
                  <a:cubicBezTo>
                    <a:pt x="1600" y="4801"/>
                    <a:pt x="2972" y="2286"/>
                    <a:pt x="43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8" name="Freeform 954">
              <a:extLst>
                <a:ext uri="{FF2B5EF4-FFF2-40B4-BE49-F238E27FC236}">
                  <a16:creationId xmlns:a16="http://schemas.microsoft.com/office/drawing/2014/main" id="{30A281BC-15E8-6101-19F6-D343C0F9D533}"/>
                </a:ext>
              </a:extLst>
            </p:cNvPr>
            <p:cNvSpPr/>
            <p:nvPr/>
          </p:nvSpPr>
          <p:spPr>
            <a:xfrm>
              <a:off x="7213396" y="5496458"/>
              <a:ext cx="9372" cy="13487"/>
            </a:xfrm>
            <a:custGeom>
              <a:avLst/>
              <a:gdLst>
                <a:gd name="connsiteX0" fmla="*/ 0 w 9372"/>
                <a:gd name="connsiteY0" fmla="*/ 0 h 13487"/>
                <a:gd name="connsiteX1" fmla="*/ 9372 w 9372"/>
                <a:gd name="connsiteY1" fmla="*/ 13488 h 13487"/>
                <a:gd name="connsiteX2" fmla="*/ 0 w 9372"/>
                <a:gd name="connsiteY2" fmla="*/ 0 h 13487"/>
              </a:gdLst>
              <a:ahLst/>
              <a:cxnLst>
                <a:cxn ang="0">
                  <a:pos x="connsiteX0" y="connsiteY0"/>
                </a:cxn>
                <a:cxn ang="0">
                  <a:pos x="connsiteX1" y="connsiteY1"/>
                </a:cxn>
                <a:cxn ang="0">
                  <a:pos x="connsiteX2" y="connsiteY2"/>
                </a:cxn>
              </a:cxnLst>
              <a:rect l="l" t="t" r="r" b="b"/>
              <a:pathLst>
                <a:path w="9372" h="13487">
                  <a:moveTo>
                    <a:pt x="0" y="0"/>
                  </a:moveTo>
                  <a:cubicBezTo>
                    <a:pt x="3200" y="4344"/>
                    <a:pt x="6401" y="8916"/>
                    <a:pt x="9372" y="13488"/>
                  </a:cubicBezTo>
                  <a:cubicBezTo>
                    <a:pt x="6401" y="8916"/>
                    <a:pt x="3200" y="4344"/>
                    <a:pt x="0" y="0"/>
                  </a:cubicBezTo>
                  <a:close/>
                </a:path>
              </a:pathLst>
            </a:custGeom>
            <a:solidFill>
              <a:srgbClr val="000000"/>
            </a:solidFill>
            <a:ln w="2286" cap="flat">
              <a:noFill/>
              <a:prstDash val="solid"/>
              <a:miter/>
            </a:ln>
          </p:spPr>
          <p:txBody>
            <a:bodyPr rtlCol="0" anchor="ctr"/>
            <a:lstStyle/>
            <a:p>
              <a:endParaRPr lang="en-US"/>
            </a:p>
          </p:txBody>
        </p:sp>
        <p:sp>
          <p:nvSpPr>
            <p:cNvPr id="179" name="Freeform 955">
              <a:extLst>
                <a:ext uri="{FF2B5EF4-FFF2-40B4-BE49-F238E27FC236}">
                  <a16:creationId xmlns:a16="http://schemas.microsoft.com/office/drawing/2014/main" id="{603A5615-F022-6423-35A3-ADE05E010BA6}"/>
                </a:ext>
              </a:extLst>
            </p:cNvPr>
            <p:cNvSpPr/>
            <p:nvPr/>
          </p:nvSpPr>
          <p:spPr>
            <a:xfrm>
              <a:off x="7213396" y="5496458"/>
              <a:ext cx="9372" cy="13487"/>
            </a:xfrm>
            <a:custGeom>
              <a:avLst/>
              <a:gdLst>
                <a:gd name="connsiteX0" fmla="*/ 0 w 9372"/>
                <a:gd name="connsiteY0" fmla="*/ 0 h 13487"/>
                <a:gd name="connsiteX1" fmla="*/ 9372 w 9372"/>
                <a:gd name="connsiteY1" fmla="*/ 13488 h 13487"/>
                <a:gd name="connsiteX2" fmla="*/ 0 w 9372"/>
                <a:gd name="connsiteY2" fmla="*/ 0 h 13487"/>
              </a:gdLst>
              <a:ahLst/>
              <a:cxnLst>
                <a:cxn ang="0">
                  <a:pos x="connsiteX0" y="connsiteY0"/>
                </a:cxn>
                <a:cxn ang="0">
                  <a:pos x="connsiteX1" y="connsiteY1"/>
                </a:cxn>
                <a:cxn ang="0">
                  <a:pos x="connsiteX2" y="connsiteY2"/>
                </a:cxn>
              </a:cxnLst>
              <a:rect l="l" t="t" r="r" b="b"/>
              <a:pathLst>
                <a:path w="9372" h="13487">
                  <a:moveTo>
                    <a:pt x="0" y="0"/>
                  </a:moveTo>
                  <a:cubicBezTo>
                    <a:pt x="3200" y="4344"/>
                    <a:pt x="6401" y="8916"/>
                    <a:pt x="9372" y="13488"/>
                  </a:cubicBezTo>
                  <a:cubicBezTo>
                    <a:pt x="6401" y="8916"/>
                    <a:pt x="3200" y="4344"/>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0" name="Freeform 956">
              <a:extLst>
                <a:ext uri="{FF2B5EF4-FFF2-40B4-BE49-F238E27FC236}">
                  <a16:creationId xmlns:a16="http://schemas.microsoft.com/office/drawing/2014/main" id="{F7F7E874-E3DB-613C-5F83-5889FF39FD9A}"/>
                </a:ext>
              </a:extLst>
            </p:cNvPr>
            <p:cNvSpPr/>
            <p:nvPr/>
          </p:nvSpPr>
          <p:spPr>
            <a:xfrm>
              <a:off x="7237628" y="5538292"/>
              <a:ext cx="5943" cy="14401"/>
            </a:xfrm>
            <a:custGeom>
              <a:avLst/>
              <a:gdLst>
                <a:gd name="connsiteX0" fmla="*/ 0 w 5943"/>
                <a:gd name="connsiteY0" fmla="*/ 0 h 14401"/>
                <a:gd name="connsiteX1" fmla="*/ 5944 w 5943"/>
                <a:gd name="connsiteY1" fmla="*/ 14402 h 14401"/>
                <a:gd name="connsiteX2" fmla="*/ 0 w 5943"/>
                <a:gd name="connsiteY2" fmla="*/ 0 h 14401"/>
              </a:gdLst>
              <a:ahLst/>
              <a:cxnLst>
                <a:cxn ang="0">
                  <a:pos x="connsiteX0" y="connsiteY0"/>
                </a:cxn>
                <a:cxn ang="0">
                  <a:pos x="connsiteX1" y="connsiteY1"/>
                </a:cxn>
                <a:cxn ang="0">
                  <a:pos x="connsiteX2" y="connsiteY2"/>
                </a:cxn>
              </a:cxnLst>
              <a:rect l="l" t="t" r="r" b="b"/>
              <a:pathLst>
                <a:path w="5943" h="14401">
                  <a:moveTo>
                    <a:pt x="0" y="0"/>
                  </a:moveTo>
                  <a:cubicBezTo>
                    <a:pt x="2058" y="4801"/>
                    <a:pt x="4115" y="9601"/>
                    <a:pt x="5944" y="14402"/>
                  </a:cubicBezTo>
                  <a:cubicBezTo>
                    <a:pt x="4115" y="9601"/>
                    <a:pt x="2058" y="4801"/>
                    <a:pt x="0" y="0"/>
                  </a:cubicBezTo>
                  <a:close/>
                </a:path>
              </a:pathLst>
            </a:custGeom>
            <a:solidFill>
              <a:srgbClr val="000000"/>
            </a:solidFill>
            <a:ln w="2286" cap="flat">
              <a:noFill/>
              <a:prstDash val="solid"/>
              <a:miter/>
            </a:ln>
          </p:spPr>
          <p:txBody>
            <a:bodyPr rtlCol="0" anchor="ctr"/>
            <a:lstStyle/>
            <a:p>
              <a:endParaRPr lang="en-US"/>
            </a:p>
          </p:txBody>
        </p:sp>
        <p:sp>
          <p:nvSpPr>
            <p:cNvPr id="181" name="Freeform 957">
              <a:extLst>
                <a:ext uri="{FF2B5EF4-FFF2-40B4-BE49-F238E27FC236}">
                  <a16:creationId xmlns:a16="http://schemas.microsoft.com/office/drawing/2014/main" id="{963F5F38-ACB6-86A0-4952-CDBCF754BECF}"/>
                </a:ext>
              </a:extLst>
            </p:cNvPr>
            <p:cNvSpPr/>
            <p:nvPr/>
          </p:nvSpPr>
          <p:spPr>
            <a:xfrm>
              <a:off x="7237628" y="5538292"/>
              <a:ext cx="5943" cy="14401"/>
            </a:xfrm>
            <a:custGeom>
              <a:avLst/>
              <a:gdLst>
                <a:gd name="connsiteX0" fmla="*/ 0 w 5943"/>
                <a:gd name="connsiteY0" fmla="*/ 0 h 14401"/>
                <a:gd name="connsiteX1" fmla="*/ 5944 w 5943"/>
                <a:gd name="connsiteY1" fmla="*/ 14402 h 14401"/>
                <a:gd name="connsiteX2" fmla="*/ 0 w 5943"/>
                <a:gd name="connsiteY2" fmla="*/ 0 h 14401"/>
              </a:gdLst>
              <a:ahLst/>
              <a:cxnLst>
                <a:cxn ang="0">
                  <a:pos x="connsiteX0" y="connsiteY0"/>
                </a:cxn>
                <a:cxn ang="0">
                  <a:pos x="connsiteX1" y="connsiteY1"/>
                </a:cxn>
                <a:cxn ang="0">
                  <a:pos x="connsiteX2" y="connsiteY2"/>
                </a:cxn>
              </a:cxnLst>
              <a:rect l="l" t="t" r="r" b="b"/>
              <a:pathLst>
                <a:path w="5943" h="14401">
                  <a:moveTo>
                    <a:pt x="0" y="0"/>
                  </a:moveTo>
                  <a:cubicBezTo>
                    <a:pt x="2058" y="4801"/>
                    <a:pt x="4115" y="9601"/>
                    <a:pt x="5944" y="14402"/>
                  </a:cubicBezTo>
                  <a:cubicBezTo>
                    <a:pt x="4115" y="9601"/>
                    <a:pt x="2058" y="4801"/>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2" name="Freeform 958">
              <a:extLst>
                <a:ext uri="{FF2B5EF4-FFF2-40B4-BE49-F238E27FC236}">
                  <a16:creationId xmlns:a16="http://schemas.microsoft.com/office/drawing/2014/main" id="{E46F7D76-5963-365D-52DB-A5A82D111618}"/>
                </a:ext>
              </a:extLst>
            </p:cNvPr>
            <p:cNvSpPr/>
            <p:nvPr/>
          </p:nvSpPr>
          <p:spPr>
            <a:xfrm>
              <a:off x="6955078" y="5364784"/>
              <a:ext cx="1371" cy="2286"/>
            </a:xfrm>
            <a:custGeom>
              <a:avLst/>
              <a:gdLst>
                <a:gd name="connsiteX0" fmla="*/ 0 w 1371"/>
                <a:gd name="connsiteY0" fmla="*/ 0 h 2286"/>
                <a:gd name="connsiteX1" fmla="*/ 1371 w 1371"/>
                <a:gd name="connsiteY1" fmla="*/ 0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0"/>
                    <a:pt x="914" y="0"/>
                    <a:pt x="1371" y="0"/>
                  </a:cubicBezTo>
                  <a:cubicBezTo>
                    <a:pt x="914" y="0"/>
                    <a:pt x="457" y="0"/>
                    <a:pt x="0" y="0"/>
                  </a:cubicBezTo>
                  <a:close/>
                </a:path>
              </a:pathLst>
            </a:custGeom>
            <a:solidFill>
              <a:srgbClr val="000000"/>
            </a:solidFill>
            <a:ln w="2286" cap="flat">
              <a:noFill/>
              <a:prstDash val="solid"/>
              <a:miter/>
            </a:ln>
          </p:spPr>
          <p:txBody>
            <a:bodyPr rtlCol="0" anchor="ctr"/>
            <a:lstStyle/>
            <a:p>
              <a:endParaRPr lang="en-US"/>
            </a:p>
          </p:txBody>
        </p:sp>
        <p:sp>
          <p:nvSpPr>
            <p:cNvPr id="183" name="Freeform 959">
              <a:extLst>
                <a:ext uri="{FF2B5EF4-FFF2-40B4-BE49-F238E27FC236}">
                  <a16:creationId xmlns:a16="http://schemas.microsoft.com/office/drawing/2014/main" id="{F5D0D9F4-B7C6-7BDC-A3D1-D895F5BB9DC2}"/>
                </a:ext>
              </a:extLst>
            </p:cNvPr>
            <p:cNvSpPr/>
            <p:nvPr/>
          </p:nvSpPr>
          <p:spPr>
            <a:xfrm>
              <a:off x="6955078" y="5364784"/>
              <a:ext cx="1371" cy="2286"/>
            </a:xfrm>
            <a:custGeom>
              <a:avLst/>
              <a:gdLst>
                <a:gd name="connsiteX0" fmla="*/ 0 w 1371"/>
                <a:gd name="connsiteY0" fmla="*/ 0 h 2286"/>
                <a:gd name="connsiteX1" fmla="*/ 1371 w 1371"/>
                <a:gd name="connsiteY1" fmla="*/ 0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0"/>
                    <a:pt x="914" y="0"/>
                    <a:pt x="1371" y="0"/>
                  </a:cubicBezTo>
                  <a:cubicBezTo>
                    <a:pt x="914"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4" name="Freeform 960">
              <a:extLst>
                <a:ext uri="{FF2B5EF4-FFF2-40B4-BE49-F238E27FC236}">
                  <a16:creationId xmlns:a16="http://schemas.microsoft.com/office/drawing/2014/main" id="{11A87896-97EA-EA78-637A-01F9C11B51C5}"/>
                </a:ext>
              </a:extLst>
            </p:cNvPr>
            <p:cNvSpPr/>
            <p:nvPr/>
          </p:nvSpPr>
          <p:spPr>
            <a:xfrm>
              <a:off x="7199909" y="5866790"/>
              <a:ext cx="2286" cy="2971"/>
            </a:xfrm>
            <a:custGeom>
              <a:avLst/>
              <a:gdLst>
                <a:gd name="connsiteX0" fmla="*/ 2286 w 2286"/>
                <a:gd name="connsiteY0" fmla="*/ 0 h 2971"/>
                <a:gd name="connsiteX1" fmla="*/ 0 w 2286"/>
                <a:gd name="connsiteY1" fmla="*/ 2972 h 2971"/>
                <a:gd name="connsiteX2" fmla="*/ 2286 w 2286"/>
                <a:gd name="connsiteY2" fmla="*/ 0 h 2971"/>
              </a:gdLst>
              <a:ahLst/>
              <a:cxnLst>
                <a:cxn ang="0">
                  <a:pos x="connsiteX0" y="connsiteY0"/>
                </a:cxn>
                <a:cxn ang="0">
                  <a:pos x="connsiteX1" y="connsiteY1"/>
                </a:cxn>
                <a:cxn ang="0">
                  <a:pos x="connsiteX2" y="connsiteY2"/>
                </a:cxn>
              </a:cxnLst>
              <a:rect l="l" t="t" r="r" b="b"/>
              <a:pathLst>
                <a:path w="2286" h="2971">
                  <a:moveTo>
                    <a:pt x="2286" y="0"/>
                  </a:moveTo>
                  <a:cubicBezTo>
                    <a:pt x="1601" y="915"/>
                    <a:pt x="686" y="2058"/>
                    <a:pt x="0" y="2972"/>
                  </a:cubicBezTo>
                  <a:cubicBezTo>
                    <a:pt x="686" y="2058"/>
                    <a:pt x="1601" y="915"/>
                    <a:pt x="2286" y="0"/>
                  </a:cubicBezTo>
                  <a:close/>
                </a:path>
              </a:pathLst>
            </a:custGeom>
            <a:solidFill>
              <a:srgbClr val="000000"/>
            </a:solidFill>
            <a:ln w="2286" cap="flat">
              <a:noFill/>
              <a:prstDash val="solid"/>
              <a:miter/>
            </a:ln>
          </p:spPr>
          <p:txBody>
            <a:bodyPr rtlCol="0" anchor="ctr"/>
            <a:lstStyle/>
            <a:p>
              <a:endParaRPr lang="en-US"/>
            </a:p>
          </p:txBody>
        </p:sp>
        <p:sp>
          <p:nvSpPr>
            <p:cNvPr id="185" name="Freeform 961">
              <a:extLst>
                <a:ext uri="{FF2B5EF4-FFF2-40B4-BE49-F238E27FC236}">
                  <a16:creationId xmlns:a16="http://schemas.microsoft.com/office/drawing/2014/main" id="{A6775BD4-BCB5-4917-9701-982C2BFD4D58}"/>
                </a:ext>
              </a:extLst>
            </p:cNvPr>
            <p:cNvSpPr/>
            <p:nvPr/>
          </p:nvSpPr>
          <p:spPr>
            <a:xfrm>
              <a:off x="7199909" y="5866790"/>
              <a:ext cx="2286" cy="2971"/>
            </a:xfrm>
            <a:custGeom>
              <a:avLst/>
              <a:gdLst>
                <a:gd name="connsiteX0" fmla="*/ 2286 w 2286"/>
                <a:gd name="connsiteY0" fmla="*/ 0 h 2971"/>
                <a:gd name="connsiteX1" fmla="*/ 0 w 2286"/>
                <a:gd name="connsiteY1" fmla="*/ 2972 h 2971"/>
                <a:gd name="connsiteX2" fmla="*/ 2286 w 2286"/>
                <a:gd name="connsiteY2" fmla="*/ 0 h 2971"/>
              </a:gdLst>
              <a:ahLst/>
              <a:cxnLst>
                <a:cxn ang="0">
                  <a:pos x="connsiteX0" y="connsiteY0"/>
                </a:cxn>
                <a:cxn ang="0">
                  <a:pos x="connsiteX1" y="connsiteY1"/>
                </a:cxn>
                <a:cxn ang="0">
                  <a:pos x="connsiteX2" y="connsiteY2"/>
                </a:cxn>
              </a:cxnLst>
              <a:rect l="l" t="t" r="r" b="b"/>
              <a:pathLst>
                <a:path w="2286" h="2971">
                  <a:moveTo>
                    <a:pt x="2286" y="0"/>
                  </a:moveTo>
                  <a:cubicBezTo>
                    <a:pt x="1601" y="915"/>
                    <a:pt x="686" y="2058"/>
                    <a:pt x="0" y="2972"/>
                  </a:cubicBezTo>
                  <a:cubicBezTo>
                    <a:pt x="686" y="2058"/>
                    <a:pt x="1601"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6" name="Freeform 962">
              <a:extLst>
                <a:ext uri="{FF2B5EF4-FFF2-40B4-BE49-F238E27FC236}">
                  <a16:creationId xmlns:a16="http://schemas.microsoft.com/office/drawing/2014/main" id="{7E217F4A-6D20-7099-DF9D-87CE9D75A43C}"/>
                </a:ext>
              </a:extLst>
            </p:cNvPr>
            <p:cNvSpPr/>
            <p:nvPr/>
          </p:nvSpPr>
          <p:spPr>
            <a:xfrm>
              <a:off x="7051324" y="5423535"/>
              <a:ext cx="207106" cy="344957"/>
            </a:xfrm>
            <a:custGeom>
              <a:avLst/>
              <a:gdLst>
                <a:gd name="connsiteX0" fmla="*/ 10282 w 207106"/>
                <a:gd name="connsiteY0" fmla="*/ 215570 h 344957"/>
                <a:gd name="connsiteX1" fmla="*/ 199335 w 207106"/>
                <a:gd name="connsiteY1" fmla="*/ 344500 h 344957"/>
                <a:gd name="connsiteX2" fmla="*/ 199335 w 207106"/>
                <a:gd name="connsiteY2" fmla="*/ 344957 h 344957"/>
                <a:gd name="connsiteX3" fmla="*/ 207107 w 207106"/>
                <a:gd name="connsiteY3" fmla="*/ 311582 h 344957"/>
                <a:gd name="connsiteX4" fmla="*/ 180132 w 207106"/>
                <a:gd name="connsiteY4" fmla="*/ 319354 h 344957"/>
                <a:gd name="connsiteX5" fmla="*/ 40229 w 207106"/>
                <a:gd name="connsiteY5" fmla="*/ 232029 h 344957"/>
                <a:gd name="connsiteX6" fmla="*/ 84806 w 207106"/>
                <a:gd name="connsiteY6" fmla="*/ 27661 h 344957"/>
                <a:gd name="connsiteX7" fmla="*/ 109723 w 207106"/>
                <a:gd name="connsiteY7" fmla="*/ 19431 h 344957"/>
                <a:gd name="connsiteX8" fmla="*/ 85949 w 207106"/>
                <a:gd name="connsiteY8" fmla="*/ 0 h 344957"/>
                <a:gd name="connsiteX9" fmla="*/ 10282 w 207106"/>
                <a:gd name="connsiteY9" fmla="*/ 215570 h 344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106" h="344957">
                  <a:moveTo>
                    <a:pt x="10282" y="215570"/>
                  </a:moveTo>
                  <a:cubicBezTo>
                    <a:pt x="38857" y="301981"/>
                    <a:pt x="111552" y="337871"/>
                    <a:pt x="199335" y="344500"/>
                  </a:cubicBezTo>
                  <a:cubicBezTo>
                    <a:pt x="199335" y="344729"/>
                    <a:pt x="199335" y="344729"/>
                    <a:pt x="199335" y="344957"/>
                  </a:cubicBezTo>
                  <a:cubicBezTo>
                    <a:pt x="202535" y="333527"/>
                    <a:pt x="205050" y="322326"/>
                    <a:pt x="207107" y="311582"/>
                  </a:cubicBezTo>
                  <a:cubicBezTo>
                    <a:pt x="202992" y="320040"/>
                    <a:pt x="196134" y="321183"/>
                    <a:pt x="180132" y="319354"/>
                  </a:cubicBezTo>
                  <a:cubicBezTo>
                    <a:pt x="119782" y="312268"/>
                    <a:pt x="73605" y="282092"/>
                    <a:pt x="40229" y="232029"/>
                  </a:cubicBezTo>
                  <a:cubicBezTo>
                    <a:pt x="-1148" y="122758"/>
                    <a:pt x="49830" y="66065"/>
                    <a:pt x="84806" y="27661"/>
                  </a:cubicBezTo>
                  <a:cubicBezTo>
                    <a:pt x="94407" y="17145"/>
                    <a:pt x="102180" y="15773"/>
                    <a:pt x="109723" y="19431"/>
                  </a:cubicBezTo>
                  <a:cubicBezTo>
                    <a:pt x="101951" y="12573"/>
                    <a:pt x="93493" y="5486"/>
                    <a:pt x="85949" y="0"/>
                  </a:cubicBezTo>
                  <a:cubicBezTo>
                    <a:pt x="16683" y="59893"/>
                    <a:pt x="-18978" y="127102"/>
                    <a:pt x="10282" y="215570"/>
                  </a:cubicBezTo>
                  <a:close/>
                </a:path>
              </a:pathLst>
            </a:custGeom>
            <a:solidFill>
              <a:srgbClr val="000000"/>
            </a:solidFill>
            <a:ln w="2286" cap="flat">
              <a:noFill/>
              <a:prstDash val="solid"/>
              <a:miter/>
            </a:ln>
          </p:spPr>
          <p:txBody>
            <a:bodyPr rtlCol="0" anchor="ctr"/>
            <a:lstStyle/>
            <a:p>
              <a:endParaRPr lang="en-US"/>
            </a:p>
          </p:txBody>
        </p:sp>
        <p:sp>
          <p:nvSpPr>
            <p:cNvPr id="187" name="Freeform 963">
              <a:extLst>
                <a:ext uri="{FF2B5EF4-FFF2-40B4-BE49-F238E27FC236}">
                  <a16:creationId xmlns:a16="http://schemas.microsoft.com/office/drawing/2014/main" id="{F4EB38D3-6907-78E8-3086-C90F06A38BC1}"/>
                </a:ext>
              </a:extLst>
            </p:cNvPr>
            <p:cNvSpPr/>
            <p:nvPr/>
          </p:nvSpPr>
          <p:spPr>
            <a:xfrm>
              <a:off x="7051324" y="5423535"/>
              <a:ext cx="207106" cy="344957"/>
            </a:xfrm>
            <a:custGeom>
              <a:avLst/>
              <a:gdLst>
                <a:gd name="connsiteX0" fmla="*/ 10282 w 207106"/>
                <a:gd name="connsiteY0" fmla="*/ 215570 h 344957"/>
                <a:gd name="connsiteX1" fmla="*/ 199335 w 207106"/>
                <a:gd name="connsiteY1" fmla="*/ 344500 h 344957"/>
                <a:gd name="connsiteX2" fmla="*/ 199335 w 207106"/>
                <a:gd name="connsiteY2" fmla="*/ 344957 h 344957"/>
                <a:gd name="connsiteX3" fmla="*/ 207107 w 207106"/>
                <a:gd name="connsiteY3" fmla="*/ 311582 h 344957"/>
                <a:gd name="connsiteX4" fmla="*/ 180132 w 207106"/>
                <a:gd name="connsiteY4" fmla="*/ 319354 h 344957"/>
                <a:gd name="connsiteX5" fmla="*/ 40229 w 207106"/>
                <a:gd name="connsiteY5" fmla="*/ 232029 h 344957"/>
                <a:gd name="connsiteX6" fmla="*/ 84806 w 207106"/>
                <a:gd name="connsiteY6" fmla="*/ 27661 h 344957"/>
                <a:gd name="connsiteX7" fmla="*/ 109723 w 207106"/>
                <a:gd name="connsiteY7" fmla="*/ 19431 h 344957"/>
                <a:gd name="connsiteX8" fmla="*/ 85949 w 207106"/>
                <a:gd name="connsiteY8" fmla="*/ 0 h 344957"/>
                <a:gd name="connsiteX9" fmla="*/ 10282 w 207106"/>
                <a:gd name="connsiteY9" fmla="*/ 215570 h 344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106" h="344957">
                  <a:moveTo>
                    <a:pt x="10282" y="215570"/>
                  </a:moveTo>
                  <a:cubicBezTo>
                    <a:pt x="38857" y="301981"/>
                    <a:pt x="111552" y="337871"/>
                    <a:pt x="199335" y="344500"/>
                  </a:cubicBezTo>
                  <a:cubicBezTo>
                    <a:pt x="199335" y="344729"/>
                    <a:pt x="199335" y="344729"/>
                    <a:pt x="199335" y="344957"/>
                  </a:cubicBezTo>
                  <a:cubicBezTo>
                    <a:pt x="202535" y="333527"/>
                    <a:pt x="205050" y="322326"/>
                    <a:pt x="207107" y="311582"/>
                  </a:cubicBezTo>
                  <a:cubicBezTo>
                    <a:pt x="202992" y="320040"/>
                    <a:pt x="196134" y="321183"/>
                    <a:pt x="180132" y="319354"/>
                  </a:cubicBezTo>
                  <a:cubicBezTo>
                    <a:pt x="119782" y="312268"/>
                    <a:pt x="73605" y="282092"/>
                    <a:pt x="40229" y="232029"/>
                  </a:cubicBezTo>
                  <a:cubicBezTo>
                    <a:pt x="-1148" y="122758"/>
                    <a:pt x="49830" y="66065"/>
                    <a:pt x="84806" y="27661"/>
                  </a:cubicBezTo>
                  <a:cubicBezTo>
                    <a:pt x="94407" y="17145"/>
                    <a:pt x="102180" y="15773"/>
                    <a:pt x="109723" y="19431"/>
                  </a:cubicBezTo>
                  <a:cubicBezTo>
                    <a:pt x="101951" y="12573"/>
                    <a:pt x="93493" y="5486"/>
                    <a:pt x="85949" y="0"/>
                  </a:cubicBezTo>
                  <a:cubicBezTo>
                    <a:pt x="16683" y="59893"/>
                    <a:pt x="-18978" y="127102"/>
                    <a:pt x="10282" y="21557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8" name="Freeform 964">
              <a:extLst>
                <a:ext uri="{FF2B5EF4-FFF2-40B4-BE49-F238E27FC236}">
                  <a16:creationId xmlns:a16="http://schemas.microsoft.com/office/drawing/2014/main" id="{CB505503-C8C5-ABF2-7897-A692F0B4DD81}"/>
                </a:ext>
              </a:extLst>
            </p:cNvPr>
            <p:cNvSpPr/>
            <p:nvPr/>
          </p:nvSpPr>
          <p:spPr>
            <a:xfrm>
              <a:off x="7172934" y="5896965"/>
              <a:ext cx="2057" cy="1828"/>
            </a:xfrm>
            <a:custGeom>
              <a:avLst/>
              <a:gdLst>
                <a:gd name="connsiteX0" fmla="*/ 2057 w 2057"/>
                <a:gd name="connsiteY0" fmla="*/ 0 h 1828"/>
                <a:gd name="connsiteX1" fmla="*/ 0 w 2057"/>
                <a:gd name="connsiteY1" fmla="*/ 1828 h 1828"/>
                <a:gd name="connsiteX2" fmla="*/ 2057 w 2057"/>
                <a:gd name="connsiteY2" fmla="*/ 0 h 1828"/>
              </a:gdLst>
              <a:ahLst/>
              <a:cxnLst>
                <a:cxn ang="0">
                  <a:pos x="connsiteX0" y="connsiteY0"/>
                </a:cxn>
                <a:cxn ang="0">
                  <a:pos x="connsiteX1" y="connsiteY1"/>
                </a:cxn>
                <a:cxn ang="0">
                  <a:pos x="connsiteX2" y="connsiteY2"/>
                </a:cxn>
              </a:cxnLst>
              <a:rect l="l" t="t" r="r" b="b"/>
              <a:pathLst>
                <a:path w="2057" h="1828">
                  <a:moveTo>
                    <a:pt x="2057" y="0"/>
                  </a:moveTo>
                  <a:cubicBezTo>
                    <a:pt x="1371" y="685"/>
                    <a:pt x="685" y="1143"/>
                    <a:pt x="0" y="1828"/>
                  </a:cubicBezTo>
                  <a:cubicBezTo>
                    <a:pt x="914" y="1371"/>
                    <a:pt x="1600" y="685"/>
                    <a:pt x="2057" y="0"/>
                  </a:cubicBezTo>
                  <a:close/>
                </a:path>
              </a:pathLst>
            </a:custGeom>
            <a:solidFill>
              <a:srgbClr val="000000"/>
            </a:solidFill>
            <a:ln w="2286" cap="flat">
              <a:noFill/>
              <a:prstDash val="solid"/>
              <a:miter/>
            </a:ln>
          </p:spPr>
          <p:txBody>
            <a:bodyPr rtlCol="0" anchor="ctr"/>
            <a:lstStyle/>
            <a:p>
              <a:endParaRPr lang="en-US"/>
            </a:p>
          </p:txBody>
        </p:sp>
        <p:sp>
          <p:nvSpPr>
            <p:cNvPr id="189" name="Freeform 965">
              <a:extLst>
                <a:ext uri="{FF2B5EF4-FFF2-40B4-BE49-F238E27FC236}">
                  <a16:creationId xmlns:a16="http://schemas.microsoft.com/office/drawing/2014/main" id="{3ECEA462-F16C-D071-9E13-7784BBE27AAA}"/>
                </a:ext>
              </a:extLst>
            </p:cNvPr>
            <p:cNvSpPr/>
            <p:nvPr/>
          </p:nvSpPr>
          <p:spPr>
            <a:xfrm>
              <a:off x="7172934" y="5896965"/>
              <a:ext cx="2057" cy="1828"/>
            </a:xfrm>
            <a:custGeom>
              <a:avLst/>
              <a:gdLst>
                <a:gd name="connsiteX0" fmla="*/ 2057 w 2057"/>
                <a:gd name="connsiteY0" fmla="*/ 0 h 1828"/>
                <a:gd name="connsiteX1" fmla="*/ 0 w 2057"/>
                <a:gd name="connsiteY1" fmla="*/ 1828 h 1828"/>
                <a:gd name="connsiteX2" fmla="*/ 2057 w 2057"/>
                <a:gd name="connsiteY2" fmla="*/ 0 h 1828"/>
              </a:gdLst>
              <a:ahLst/>
              <a:cxnLst>
                <a:cxn ang="0">
                  <a:pos x="connsiteX0" y="connsiteY0"/>
                </a:cxn>
                <a:cxn ang="0">
                  <a:pos x="connsiteX1" y="connsiteY1"/>
                </a:cxn>
                <a:cxn ang="0">
                  <a:pos x="connsiteX2" y="connsiteY2"/>
                </a:cxn>
              </a:cxnLst>
              <a:rect l="l" t="t" r="r" b="b"/>
              <a:pathLst>
                <a:path w="2057" h="1828">
                  <a:moveTo>
                    <a:pt x="2057" y="0"/>
                  </a:moveTo>
                  <a:cubicBezTo>
                    <a:pt x="1371" y="685"/>
                    <a:pt x="685" y="1143"/>
                    <a:pt x="0" y="1828"/>
                  </a:cubicBezTo>
                  <a:cubicBezTo>
                    <a:pt x="914" y="1371"/>
                    <a:pt x="1600" y="685"/>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90" name="Freeform 966">
              <a:extLst>
                <a:ext uri="{FF2B5EF4-FFF2-40B4-BE49-F238E27FC236}">
                  <a16:creationId xmlns:a16="http://schemas.microsoft.com/office/drawing/2014/main" id="{1ABCCB14-330F-E157-A7AF-B1DB0E919404}"/>
                </a:ext>
              </a:extLst>
            </p:cNvPr>
            <p:cNvSpPr/>
            <p:nvPr/>
          </p:nvSpPr>
          <p:spPr>
            <a:xfrm>
              <a:off x="6945020" y="5364556"/>
              <a:ext cx="1828" cy="2286"/>
            </a:xfrm>
            <a:custGeom>
              <a:avLst/>
              <a:gdLst>
                <a:gd name="connsiteX0" fmla="*/ 0 w 1828"/>
                <a:gd name="connsiteY0" fmla="*/ 0 h 2286"/>
                <a:gd name="connsiteX1" fmla="*/ 1829 w 1828"/>
                <a:gd name="connsiteY1" fmla="*/ 0 h 2286"/>
                <a:gd name="connsiteX2" fmla="*/ 0 w 1828"/>
                <a:gd name="connsiteY2" fmla="*/ 0 h 2286"/>
              </a:gdLst>
              <a:ahLst/>
              <a:cxnLst>
                <a:cxn ang="0">
                  <a:pos x="connsiteX0" y="connsiteY0"/>
                </a:cxn>
                <a:cxn ang="0">
                  <a:pos x="connsiteX1" y="connsiteY1"/>
                </a:cxn>
                <a:cxn ang="0">
                  <a:pos x="connsiteX2" y="connsiteY2"/>
                </a:cxn>
              </a:cxnLst>
              <a:rect l="l" t="t" r="r" b="b"/>
              <a:pathLst>
                <a:path w="1828" h="2286">
                  <a:moveTo>
                    <a:pt x="0" y="0"/>
                  </a:moveTo>
                  <a:cubicBezTo>
                    <a:pt x="686" y="0"/>
                    <a:pt x="1143" y="0"/>
                    <a:pt x="1829" y="0"/>
                  </a:cubicBezTo>
                  <a:cubicBezTo>
                    <a:pt x="1143" y="0"/>
                    <a:pt x="458" y="0"/>
                    <a:pt x="0" y="0"/>
                  </a:cubicBezTo>
                  <a:close/>
                </a:path>
              </a:pathLst>
            </a:custGeom>
            <a:solidFill>
              <a:srgbClr val="000000"/>
            </a:solidFill>
            <a:ln w="2286" cap="flat">
              <a:noFill/>
              <a:prstDash val="solid"/>
              <a:miter/>
            </a:ln>
          </p:spPr>
          <p:txBody>
            <a:bodyPr rtlCol="0" anchor="ctr"/>
            <a:lstStyle/>
            <a:p>
              <a:endParaRPr lang="en-US"/>
            </a:p>
          </p:txBody>
        </p:sp>
        <p:sp>
          <p:nvSpPr>
            <p:cNvPr id="191" name="Freeform 967">
              <a:extLst>
                <a:ext uri="{FF2B5EF4-FFF2-40B4-BE49-F238E27FC236}">
                  <a16:creationId xmlns:a16="http://schemas.microsoft.com/office/drawing/2014/main" id="{85DB41C4-25AA-3599-EC55-59FC4FF89DA1}"/>
                </a:ext>
              </a:extLst>
            </p:cNvPr>
            <p:cNvSpPr/>
            <p:nvPr/>
          </p:nvSpPr>
          <p:spPr>
            <a:xfrm>
              <a:off x="6945020" y="5364556"/>
              <a:ext cx="1828" cy="2286"/>
            </a:xfrm>
            <a:custGeom>
              <a:avLst/>
              <a:gdLst>
                <a:gd name="connsiteX0" fmla="*/ 0 w 1828"/>
                <a:gd name="connsiteY0" fmla="*/ 0 h 2286"/>
                <a:gd name="connsiteX1" fmla="*/ 1829 w 1828"/>
                <a:gd name="connsiteY1" fmla="*/ 0 h 2286"/>
                <a:gd name="connsiteX2" fmla="*/ 0 w 1828"/>
                <a:gd name="connsiteY2" fmla="*/ 0 h 2286"/>
              </a:gdLst>
              <a:ahLst/>
              <a:cxnLst>
                <a:cxn ang="0">
                  <a:pos x="connsiteX0" y="connsiteY0"/>
                </a:cxn>
                <a:cxn ang="0">
                  <a:pos x="connsiteX1" y="connsiteY1"/>
                </a:cxn>
                <a:cxn ang="0">
                  <a:pos x="connsiteX2" y="connsiteY2"/>
                </a:cxn>
              </a:cxnLst>
              <a:rect l="l" t="t" r="r" b="b"/>
              <a:pathLst>
                <a:path w="1828" h="2286">
                  <a:moveTo>
                    <a:pt x="0" y="0"/>
                  </a:moveTo>
                  <a:cubicBezTo>
                    <a:pt x="686" y="0"/>
                    <a:pt x="1143" y="0"/>
                    <a:pt x="1829" y="0"/>
                  </a:cubicBezTo>
                  <a:cubicBezTo>
                    <a:pt x="1143" y="0"/>
                    <a:pt x="458"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92" name="Freeform 968">
              <a:extLst>
                <a:ext uri="{FF2B5EF4-FFF2-40B4-BE49-F238E27FC236}">
                  <a16:creationId xmlns:a16="http://schemas.microsoft.com/office/drawing/2014/main" id="{DDFED1D9-151F-429A-50F7-FB74609FA1A6}"/>
                </a:ext>
              </a:extLst>
            </p:cNvPr>
            <p:cNvSpPr/>
            <p:nvPr/>
          </p:nvSpPr>
          <p:spPr>
            <a:xfrm>
              <a:off x="6607572" y="5342609"/>
              <a:ext cx="678519" cy="669341"/>
            </a:xfrm>
            <a:custGeom>
              <a:avLst/>
              <a:gdLst>
                <a:gd name="connsiteX0" fmla="*/ 34 w 678519"/>
                <a:gd name="connsiteY0" fmla="*/ 336958 h 669341"/>
                <a:gd name="connsiteX1" fmla="*/ 2777 w 678519"/>
                <a:gd name="connsiteY1" fmla="*/ 386336 h 669341"/>
                <a:gd name="connsiteX2" fmla="*/ 4149 w 678519"/>
                <a:gd name="connsiteY2" fmla="*/ 395937 h 669341"/>
                <a:gd name="connsiteX3" fmla="*/ 66785 w 678519"/>
                <a:gd name="connsiteY3" fmla="*/ 541098 h 669341"/>
                <a:gd name="connsiteX4" fmla="*/ 73415 w 678519"/>
                <a:gd name="connsiteY4" fmla="*/ 549099 h 669341"/>
                <a:gd name="connsiteX5" fmla="*/ 95589 w 678519"/>
                <a:gd name="connsiteY5" fmla="*/ 572187 h 669341"/>
                <a:gd name="connsiteX6" fmla="*/ 130336 w 678519"/>
                <a:gd name="connsiteY6" fmla="*/ 600305 h 669341"/>
                <a:gd name="connsiteX7" fmla="*/ 149996 w 678519"/>
                <a:gd name="connsiteY7" fmla="*/ 613107 h 669341"/>
                <a:gd name="connsiteX8" fmla="*/ 160511 w 678519"/>
                <a:gd name="connsiteY8" fmla="*/ 619050 h 669341"/>
                <a:gd name="connsiteX9" fmla="*/ 245093 w 678519"/>
                <a:gd name="connsiteY9" fmla="*/ 653569 h 669341"/>
                <a:gd name="connsiteX10" fmla="*/ 302701 w 678519"/>
                <a:gd name="connsiteY10" fmla="*/ 666828 h 669341"/>
                <a:gd name="connsiteX11" fmla="*/ 322817 w 678519"/>
                <a:gd name="connsiteY11" fmla="*/ 668885 h 669341"/>
                <a:gd name="connsiteX12" fmla="*/ 336762 w 678519"/>
                <a:gd name="connsiteY12" fmla="*/ 669342 h 669341"/>
                <a:gd name="connsiteX13" fmla="*/ 341105 w 678519"/>
                <a:gd name="connsiteY13" fmla="*/ 669342 h 669341"/>
                <a:gd name="connsiteX14" fmla="*/ 373567 w 678519"/>
                <a:gd name="connsiteY14" fmla="*/ 667056 h 669341"/>
                <a:gd name="connsiteX15" fmla="*/ 377453 w 678519"/>
                <a:gd name="connsiteY15" fmla="*/ 666599 h 669341"/>
                <a:gd name="connsiteX16" fmla="*/ 384997 w 678519"/>
                <a:gd name="connsiteY16" fmla="*/ 665228 h 669341"/>
                <a:gd name="connsiteX17" fmla="*/ 396198 w 678519"/>
                <a:gd name="connsiteY17" fmla="*/ 662942 h 669341"/>
                <a:gd name="connsiteX18" fmla="*/ 403742 w 678519"/>
                <a:gd name="connsiteY18" fmla="*/ 661341 h 669341"/>
                <a:gd name="connsiteX19" fmla="*/ 434603 w 678519"/>
                <a:gd name="connsiteY19" fmla="*/ 653798 h 669341"/>
                <a:gd name="connsiteX20" fmla="*/ 515756 w 678519"/>
                <a:gd name="connsiteY20" fmla="*/ 619965 h 669341"/>
                <a:gd name="connsiteX21" fmla="*/ 523757 w 678519"/>
                <a:gd name="connsiteY21" fmla="*/ 615621 h 669341"/>
                <a:gd name="connsiteX22" fmla="*/ 527643 w 678519"/>
                <a:gd name="connsiteY22" fmla="*/ 613335 h 669341"/>
                <a:gd name="connsiteX23" fmla="*/ 550503 w 678519"/>
                <a:gd name="connsiteY23" fmla="*/ 596419 h 669341"/>
                <a:gd name="connsiteX24" fmla="*/ 565362 w 678519"/>
                <a:gd name="connsiteY24" fmla="*/ 583846 h 669341"/>
                <a:gd name="connsiteX25" fmla="*/ 572677 w 678519"/>
                <a:gd name="connsiteY25" fmla="*/ 577445 h 669341"/>
                <a:gd name="connsiteX26" fmla="*/ 576335 w 678519"/>
                <a:gd name="connsiteY26" fmla="*/ 574245 h 669341"/>
                <a:gd name="connsiteX27" fmla="*/ 620455 w 678519"/>
                <a:gd name="connsiteY27" fmla="*/ 528296 h 669341"/>
                <a:gd name="connsiteX28" fmla="*/ 630513 w 678519"/>
                <a:gd name="connsiteY28" fmla="*/ 514123 h 669341"/>
                <a:gd name="connsiteX29" fmla="*/ 674176 w 678519"/>
                <a:gd name="connsiteY29" fmla="*/ 395708 h 669341"/>
                <a:gd name="connsiteX30" fmla="*/ 678290 w 678519"/>
                <a:gd name="connsiteY30" fmla="*/ 346559 h 669341"/>
                <a:gd name="connsiteX31" fmla="*/ 678519 w 678519"/>
                <a:gd name="connsiteY31" fmla="*/ 334215 h 669341"/>
                <a:gd name="connsiteX32" fmla="*/ 678519 w 678519"/>
                <a:gd name="connsiteY32" fmla="*/ 324614 h 669341"/>
                <a:gd name="connsiteX33" fmla="*/ 678290 w 678519"/>
                <a:gd name="connsiteY33" fmla="*/ 307240 h 669341"/>
                <a:gd name="connsiteX34" fmla="*/ 678290 w 678519"/>
                <a:gd name="connsiteY34" fmla="*/ 304725 h 669341"/>
                <a:gd name="connsiteX35" fmla="*/ 675319 w 678519"/>
                <a:gd name="connsiteY35" fmla="*/ 269521 h 669341"/>
                <a:gd name="connsiteX36" fmla="*/ 672347 w 678519"/>
                <a:gd name="connsiteY36" fmla="*/ 252376 h 669341"/>
                <a:gd name="connsiteX37" fmla="*/ 669832 w 678519"/>
                <a:gd name="connsiteY37" fmla="*/ 241403 h 669341"/>
                <a:gd name="connsiteX38" fmla="*/ 657716 w 678519"/>
                <a:gd name="connsiteY38" fmla="*/ 202998 h 669341"/>
                <a:gd name="connsiteX39" fmla="*/ 650173 w 678519"/>
                <a:gd name="connsiteY39" fmla="*/ 185853 h 669341"/>
                <a:gd name="connsiteX40" fmla="*/ 650173 w 678519"/>
                <a:gd name="connsiteY40" fmla="*/ 185625 h 669341"/>
                <a:gd name="connsiteX41" fmla="*/ 648801 w 678519"/>
                <a:gd name="connsiteY41" fmla="*/ 182653 h 669341"/>
                <a:gd name="connsiteX42" fmla="*/ 648115 w 678519"/>
                <a:gd name="connsiteY42" fmla="*/ 181510 h 669341"/>
                <a:gd name="connsiteX43" fmla="*/ 647887 w 678519"/>
                <a:gd name="connsiteY43" fmla="*/ 180824 h 669341"/>
                <a:gd name="connsiteX44" fmla="*/ 646058 w 678519"/>
                <a:gd name="connsiteY44" fmla="*/ 177167 h 669341"/>
                <a:gd name="connsiteX45" fmla="*/ 645601 w 678519"/>
                <a:gd name="connsiteY45" fmla="*/ 176252 h 669341"/>
                <a:gd name="connsiteX46" fmla="*/ 643772 w 678519"/>
                <a:gd name="connsiteY46" fmla="*/ 172823 h 669341"/>
                <a:gd name="connsiteX47" fmla="*/ 643086 w 678519"/>
                <a:gd name="connsiteY47" fmla="*/ 171680 h 669341"/>
                <a:gd name="connsiteX48" fmla="*/ 641257 w 678519"/>
                <a:gd name="connsiteY48" fmla="*/ 168480 h 669341"/>
                <a:gd name="connsiteX49" fmla="*/ 640571 w 678519"/>
                <a:gd name="connsiteY49" fmla="*/ 167108 h 669341"/>
                <a:gd name="connsiteX50" fmla="*/ 638743 w 678519"/>
                <a:gd name="connsiteY50" fmla="*/ 163908 h 669341"/>
                <a:gd name="connsiteX51" fmla="*/ 638057 w 678519"/>
                <a:gd name="connsiteY51" fmla="*/ 162536 h 669341"/>
                <a:gd name="connsiteX52" fmla="*/ 636228 w 678519"/>
                <a:gd name="connsiteY52" fmla="*/ 159336 h 669341"/>
                <a:gd name="connsiteX53" fmla="*/ 635542 w 678519"/>
                <a:gd name="connsiteY53" fmla="*/ 157964 h 669341"/>
                <a:gd name="connsiteX54" fmla="*/ 633485 w 678519"/>
                <a:gd name="connsiteY54" fmla="*/ 154535 h 669341"/>
                <a:gd name="connsiteX55" fmla="*/ 632799 w 678519"/>
                <a:gd name="connsiteY55" fmla="*/ 153392 h 669341"/>
                <a:gd name="connsiteX56" fmla="*/ 626855 w 678519"/>
                <a:gd name="connsiteY56" fmla="*/ 144477 h 669341"/>
                <a:gd name="connsiteX57" fmla="*/ 626170 w 678519"/>
                <a:gd name="connsiteY57" fmla="*/ 143334 h 669341"/>
                <a:gd name="connsiteX58" fmla="*/ 623884 w 678519"/>
                <a:gd name="connsiteY58" fmla="*/ 139905 h 669341"/>
                <a:gd name="connsiteX59" fmla="*/ 622741 w 678519"/>
                <a:gd name="connsiteY59" fmla="*/ 138305 h 669341"/>
                <a:gd name="connsiteX60" fmla="*/ 621140 w 678519"/>
                <a:gd name="connsiteY60" fmla="*/ 136019 h 669341"/>
                <a:gd name="connsiteX61" fmla="*/ 620683 w 678519"/>
                <a:gd name="connsiteY61" fmla="*/ 135333 h 669341"/>
                <a:gd name="connsiteX62" fmla="*/ 619312 w 678519"/>
                <a:gd name="connsiteY62" fmla="*/ 133504 h 669341"/>
                <a:gd name="connsiteX63" fmla="*/ 617254 w 678519"/>
                <a:gd name="connsiteY63" fmla="*/ 130761 h 669341"/>
                <a:gd name="connsiteX64" fmla="*/ 615654 w 678519"/>
                <a:gd name="connsiteY64" fmla="*/ 128932 h 669341"/>
                <a:gd name="connsiteX65" fmla="*/ 613597 w 678519"/>
                <a:gd name="connsiteY65" fmla="*/ 126417 h 669341"/>
                <a:gd name="connsiteX66" fmla="*/ 611996 w 678519"/>
                <a:gd name="connsiteY66" fmla="*/ 124360 h 669341"/>
                <a:gd name="connsiteX67" fmla="*/ 609939 w 678519"/>
                <a:gd name="connsiteY67" fmla="*/ 121845 h 669341"/>
                <a:gd name="connsiteX68" fmla="*/ 608339 w 678519"/>
                <a:gd name="connsiteY68" fmla="*/ 119788 h 669341"/>
                <a:gd name="connsiteX69" fmla="*/ 607424 w 678519"/>
                <a:gd name="connsiteY69" fmla="*/ 118645 h 669341"/>
                <a:gd name="connsiteX70" fmla="*/ 606053 w 678519"/>
                <a:gd name="connsiteY70" fmla="*/ 117273 h 669341"/>
                <a:gd name="connsiteX71" fmla="*/ 604453 w 678519"/>
                <a:gd name="connsiteY71" fmla="*/ 115216 h 669341"/>
                <a:gd name="connsiteX72" fmla="*/ 602167 w 678519"/>
                <a:gd name="connsiteY72" fmla="*/ 112701 h 669341"/>
                <a:gd name="connsiteX73" fmla="*/ 600338 w 678519"/>
                <a:gd name="connsiteY73" fmla="*/ 110873 h 669341"/>
                <a:gd name="connsiteX74" fmla="*/ 599881 w 678519"/>
                <a:gd name="connsiteY74" fmla="*/ 110187 h 669341"/>
                <a:gd name="connsiteX75" fmla="*/ 598052 w 678519"/>
                <a:gd name="connsiteY75" fmla="*/ 108129 h 669341"/>
                <a:gd name="connsiteX76" fmla="*/ 596452 w 678519"/>
                <a:gd name="connsiteY76" fmla="*/ 106301 h 669341"/>
                <a:gd name="connsiteX77" fmla="*/ 593480 w 678519"/>
                <a:gd name="connsiteY77" fmla="*/ 103329 h 669341"/>
                <a:gd name="connsiteX78" fmla="*/ 592108 w 678519"/>
                <a:gd name="connsiteY78" fmla="*/ 101729 h 669341"/>
                <a:gd name="connsiteX79" fmla="*/ 587536 w 678519"/>
                <a:gd name="connsiteY79" fmla="*/ 97157 h 669341"/>
                <a:gd name="connsiteX80" fmla="*/ 341563 w 678519"/>
                <a:gd name="connsiteY80" fmla="*/ 2 h 669341"/>
                <a:gd name="connsiteX81" fmla="*/ 339505 w 678519"/>
                <a:gd name="connsiteY81" fmla="*/ 2 h 669341"/>
                <a:gd name="connsiteX82" fmla="*/ 337676 w 678519"/>
                <a:gd name="connsiteY82" fmla="*/ 2 h 669341"/>
                <a:gd name="connsiteX83" fmla="*/ 312759 w 678519"/>
                <a:gd name="connsiteY83" fmla="*/ 1145 h 669341"/>
                <a:gd name="connsiteX84" fmla="*/ 222919 w 678519"/>
                <a:gd name="connsiteY84" fmla="*/ 17832 h 669341"/>
                <a:gd name="connsiteX85" fmla="*/ 46440 w 678519"/>
                <a:gd name="connsiteY85" fmla="*/ 157507 h 669341"/>
                <a:gd name="connsiteX86" fmla="*/ 41411 w 678519"/>
                <a:gd name="connsiteY86" fmla="*/ 167565 h 669341"/>
                <a:gd name="connsiteX87" fmla="*/ 40268 w 678519"/>
                <a:gd name="connsiteY87" fmla="*/ 169851 h 669341"/>
                <a:gd name="connsiteX88" fmla="*/ 38668 w 678519"/>
                <a:gd name="connsiteY88" fmla="*/ 173280 h 669341"/>
                <a:gd name="connsiteX89" fmla="*/ 35924 w 678519"/>
                <a:gd name="connsiteY89" fmla="*/ 179453 h 669341"/>
                <a:gd name="connsiteX90" fmla="*/ 35696 w 678519"/>
                <a:gd name="connsiteY90" fmla="*/ 179910 h 669341"/>
                <a:gd name="connsiteX91" fmla="*/ 31581 w 678519"/>
                <a:gd name="connsiteY91" fmla="*/ 189511 h 669341"/>
                <a:gd name="connsiteX92" fmla="*/ 26323 w 678519"/>
                <a:gd name="connsiteY92" fmla="*/ 203227 h 669341"/>
                <a:gd name="connsiteX93" fmla="*/ 16722 w 678519"/>
                <a:gd name="connsiteY93" fmla="*/ 232945 h 669341"/>
                <a:gd name="connsiteX94" fmla="*/ 12150 w 678519"/>
                <a:gd name="connsiteY94" fmla="*/ 251233 h 669341"/>
                <a:gd name="connsiteX95" fmla="*/ 10093 w 678519"/>
                <a:gd name="connsiteY95" fmla="*/ 260377 h 669341"/>
                <a:gd name="connsiteX96" fmla="*/ 8950 w 678519"/>
                <a:gd name="connsiteY96" fmla="*/ 265863 h 669341"/>
                <a:gd name="connsiteX97" fmla="*/ 34 w 678519"/>
                <a:gd name="connsiteY97" fmla="*/ 336958 h 669341"/>
                <a:gd name="connsiteX98" fmla="*/ 347506 w 678519"/>
                <a:gd name="connsiteY98" fmla="*/ 22176 h 669341"/>
                <a:gd name="connsiteX99" fmla="*/ 348878 w 678519"/>
                <a:gd name="connsiteY99" fmla="*/ 22176 h 669341"/>
                <a:gd name="connsiteX100" fmla="*/ 357793 w 678519"/>
                <a:gd name="connsiteY100" fmla="*/ 22633 h 669341"/>
                <a:gd name="connsiteX101" fmla="*/ 358479 w 678519"/>
                <a:gd name="connsiteY101" fmla="*/ 22633 h 669341"/>
                <a:gd name="connsiteX102" fmla="*/ 514841 w 678519"/>
                <a:gd name="connsiteY102" fmla="*/ 71782 h 669341"/>
                <a:gd name="connsiteX103" fmla="*/ 514841 w 678519"/>
                <a:gd name="connsiteY103" fmla="*/ 71782 h 669341"/>
                <a:gd name="connsiteX104" fmla="*/ 526271 w 678519"/>
                <a:gd name="connsiteY104" fmla="*/ 78640 h 669341"/>
                <a:gd name="connsiteX105" fmla="*/ 529700 w 678519"/>
                <a:gd name="connsiteY105" fmla="*/ 81155 h 669341"/>
                <a:gd name="connsiteX106" fmla="*/ 553475 w 678519"/>
                <a:gd name="connsiteY106" fmla="*/ 100586 h 669341"/>
                <a:gd name="connsiteX107" fmla="*/ 576792 w 678519"/>
                <a:gd name="connsiteY107" fmla="*/ 123217 h 669341"/>
                <a:gd name="connsiteX108" fmla="*/ 576792 w 678519"/>
                <a:gd name="connsiteY108" fmla="*/ 123217 h 669341"/>
                <a:gd name="connsiteX109" fmla="*/ 600795 w 678519"/>
                <a:gd name="connsiteY109" fmla="*/ 147449 h 669341"/>
                <a:gd name="connsiteX110" fmla="*/ 605824 w 678519"/>
                <a:gd name="connsiteY110" fmla="*/ 154078 h 669341"/>
                <a:gd name="connsiteX111" fmla="*/ 615197 w 678519"/>
                <a:gd name="connsiteY111" fmla="*/ 167565 h 669341"/>
                <a:gd name="connsiteX112" fmla="*/ 630284 w 678519"/>
                <a:gd name="connsiteY112" fmla="*/ 195912 h 669341"/>
                <a:gd name="connsiteX113" fmla="*/ 636228 w 678519"/>
                <a:gd name="connsiteY113" fmla="*/ 210314 h 669341"/>
                <a:gd name="connsiteX114" fmla="*/ 658631 w 678519"/>
                <a:gd name="connsiteY114" fmla="*/ 330329 h 669341"/>
                <a:gd name="connsiteX115" fmla="*/ 651087 w 678519"/>
                <a:gd name="connsiteY115" fmla="*/ 392736 h 669341"/>
                <a:gd name="connsiteX116" fmla="*/ 643315 w 678519"/>
                <a:gd name="connsiteY116" fmla="*/ 426112 h 669341"/>
                <a:gd name="connsiteX117" fmla="*/ 633713 w 678519"/>
                <a:gd name="connsiteY117" fmla="*/ 456973 h 669341"/>
                <a:gd name="connsiteX118" fmla="*/ 624341 w 678519"/>
                <a:gd name="connsiteY118" fmla="*/ 480062 h 669341"/>
                <a:gd name="connsiteX119" fmla="*/ 615425 w 678519"/>
                <a:gd name="connsiteY119" fmla="*/ 493778 h 669341"/>
                <a:gd name="connsiteX120" fmla="*/ 615425 w 678519"/>
                <a:gd name="connsiteY120" fmla="*/ 493778 h 669341"/>
                <a:gd name="connsiteX121" fmla="*/ 615425 w 678519"/>
                <a:gd name="connsiteY121" fmla="*/ 493778 h 669341"/>
                <a:gd name="connsiteX122" fmla="*/ 611082 w 678519"/>
                <a:gd name="connsiteY122" fmla="*/ 500864 h 669341"/>
                <a:gd name="connsiteX123" fmla="*/ 609482 w 678519"/>
                <a:gd name="connsiteY123" fmla="*/ 503379 h 669341"/>
                <a:gd name="connsiteX124" fmla="*/ 606739 w 678519"/>
                <a:gd name="connsiteY124" fmla="*/ 507951 h 669341"/>
                <a:gd name="connsiteX125" fmla="*/ 604681 w 678519"/>
                <a:gd name="connsiteY125" fmla="*/ 510923 h 669341"/>
                <a:gd name="connsiteX126" fmla="*/ 602167 w 678519"/>
                <a:gd name="connsiteY126" fmla="*/ 514809 h 669341"/>
                <a:gd name="connsiteX127" fmla="*/ 599881 w 678519"/>
                <a:gd name="connsiteY127" fmla="*/ 518009 h 669341"/>
                <a:gd name="connsiteX128" fmla="*/ 597366 w 678519"/>
                <a:gd name="connsiteY128" fmla="*/ 521438 h 669341"/>
                <a:gd name="connsiteX129" fmla="*/ 594851 w 678519"/>
                <a:gd name="connsiteY129" fmla="*/ 524867 h 669341"/>
                <a:gd name="connsiteX130" fmla="*/ 592565 w 678519"/>
                <a:gd name="connsiteY130" fmla="*/ 527839 h 669341"/>
                <a:gd name="connsiteX131" fmla="*/ 589822 w 678519"/>
                <a:gd name="connsiteY131" fmla="*/ 531268 h 669341"/>
                <a:gd name="connsiteX132" fmla="*/ 587536 w 678519"/>
                <a:gd name="connsiteY132" fmla="*/ 534011 h 669341"/>
                <a:gd name="connsiteX133" fmla="*/ 584564 w 678519"/>
                <a:gd name="connsiteY133" fmla="*/ 537440 h 669341"/>
                <a:gd name="connsiteX134" fmla="*/ 582278 w 678519"/>
                <a:gd name="connsiteY134" fmla="*/ 539955 h 669341"/>
                <a:gd name="connsiteX135" fmla="*/ 579078 w 678519"/>
                <a:gd name="connsiteY135" fmla="*/ 543384 h 669341"/>
                <a:gd name="connsiteX136" fmla="*/ 577021 w 678519"/>
                <a:gd name="connsiteY136" fmla="*/ 545670 h 669341"/>
                <a:gd name="connsiteX137" fmla="*/ 573592 w 678519"/>
                <a:gd name="connsiteY137" fmla="*/ 549327 h 669341"/>
                <a:gd name="connsiteX138" fmla="*/ 571534 w 678519"/>
                <a:gd name="connsiteY138" fmla="*/ 551385 h 669341"/>
                <a:gd name="connsiteX139" fmla="*/ 567877 w 678519"/>
                <a:gd name="connsiteY139" fmla="*/ 555042 h 669341"/>
                <a:gd name="connsiteX140" fmla="*/ 565819 w 678519"/>
                <a:gd name="connsiteY140" fmla="*/ 556871 h 669341"/>
                <a:gd name="connsiteX141" fmla="*/ 561933 w 678519"/>
                <a:gd name="connsiteY141" fmla="*/ 560529 h 669341"/>
                <a:gd name="connsiteX142" fmla="*/ 560104 w 678519"/>
                <a:gd name="connsiteY142" fmla="*/ 562129 h 669341"/>
                <a:gd name="connsiteX143" fmla="*/ 555989 w 678519"/>
                <a:gd name="connsiteY143" fmla="*/ 565787 h 669341"/>
                <a:gd name="connsiteX144" fmla="*/ 554389 w 678519"/>
                <a:gd name="connsiteY144" fmla="*/ 567158 h 669341"/>
                <a:gd name="connsiteX145" fmla="*/ 549817 w 678519"/>
                <a:gd name="connsiteY145" fmla="*/ 570816 h 669341"/>
                <a:gd name="connsiteX146" fmla="*/ 548446 w 678519"/>
                <a:gd name="connsiteY146" fmla="*/ 571959 h 669341"/>
                <a:gd name="connsiteX147" fmla="*/ 543645 w 678519"/>
                <a:gd name="connsiteY147" fmla="*/ 575845 h 669341"/>
                <a:gd name="connsiteX148" fmla="*/ 542502 w 678519"/>
                <a:gd name="connsiteY148" fmla="*/ 576759 h 669341"/>
                <a:gd name="connsiteX149" fmla="*/ 537244 w 678519"/>
                <a:gd name="connsiteY149" fmla="*/ 580646 h 669341"/>
                <a:gd name="connsiteX150" fmla="*/ 536558 w 678519"/>
                <a:gd name="connsiteY150" fmla="*/ 581103 h 669341"/>
                <a:gd name="connsiteX151" fmla="*/ 530615 w 678519"/>
                <a:gd name="connsiteY151" fmla="*/ 585218 h 669341"/>
                <a:gd name="connsiteX152" fmla="*/ 530615 w 678519"/>
                <a:gd name="connsiteY152" fmla="*/ 585218 h 669341"/>
                <a:gd name="connsiteX153" fmla="*/ 469579 w 678519"/>
                <a:gd name="connsiteY153" fmla="*/ 617679 h 669341"/>
                <a:gd name="connsiteX154" fmla="*/ 469579 w 678519"/>
                <a:gd name="connsiteY154" fmla="*/ 617679 h 669341"/>
                <a:gd name="connsiteX155" fmla="*/ 466607 w 678519"/>
                <a:gd name="connsiteY155" fmla="*/ 619508 h 669341"/>
                <a:gd name="connsiteX156" fmla="*/ 466150 w 678519"/>
                <a:gd name="connsiteY156" fmla="*/ 619736 h 669341"/>
                <a:gd name="connsiteX157" fmla="*/ 463178 w 678519"/>
                <a:gd name="connsiteY157" fmla="*/ 621565 h 669341"/>
                <a:gd name="connsiteX158" fmla="*/ 462949 w 678519"/>
                <a:gd name="connsiteY158" fmla="*/ 621794 h 669341"/>
                <a:gd name="connsiteX159" fmla="*/ 445118 w 678519"/>
                <a:gd name="connsiteY159" fmla="*/ 630252 h 669341"/>
                <a:gd name="connsiteX160" fmla="*/ 444661 w 678519"/>
                <a:gd name="connsiteY160" fmla="*/ 630480 h 669341"/>
                <a:gd name="connsiteX161" fmla="*/ 441461 w 678519"/>
                <a:gd name="connsiteY161" fmla="*/ 631852 h 669341"/>
                <a:gd name="connsiteX162" fmla="*/ 440775 w 678519"/>
                <a:gd name="connsiteY162" fmla="*/ 632081 h 669341"/>
                <a:gd name="connsiteX163" fmla="*/ 437575 w 678519"/>
                <a:gd name="connsiteY163" fmla="*/ 633224 h 669341"/>
                <a:gd name="connsiteX164" fmla="*/ 437575 w 678519"/>
                <a:gd name="connsiteY164" fmla="*/ 633224 h 669341"/>
                <a:gd name="connsiteX165" fmla="*/ 431174 w 678519"/>
                <a:gd name="connsiteY165" fmla="*/ 635510 h 669341"/>
                <a:gd name="connsiteX166" fmla="*/ 430259 w 678519"/>
                <a:gd name="connsiteY166" fmla="*/ 635738 h 669341"/>
                <a:gd name="connsiteX167" fmla="*/ 428202 w 678519"/>
                <a:gd name="connsiteY167" fmla="*/ 636424 h 669341"/>
                <a:gd name="connsiteX168" fmla="*/ 426373 w 678519"/>
                <a:gd name="connsiteY168" fmla="*/ 636881 h 669341"/>
                <a:gd name="connsiteX169" fmla="*/ 424544 w 678519"/>
                <a:gd name="connsiteY169" fmla="*/ 637338 h 669341"/>
                <a:gd name="connsiteX170" fmla="*/ 422716 w 678519"/>
                <a:gd name="connsiteY170" fmla="*/ 638024 h 669341"/>
                <a:gd name="connsiteX171" fmla="*/ 421344 w 678519"/>
                <a:gd name="connsiteY171" fmla="*/ 638481 h 669341"/>
                <a:gd name="connsiteX172" fmla="*/ 419287 w 678519"/>
                <a:gd name="connsiteY172" fmla="*/ 639167 h 669341"/>
                <a:gd name="connsiteX173" fmla="*/ 418144 w 678519"/>
                <a:gd name="connsiteY173" fmla="*/ 639396 h 669341"/>
                <a:gd name="connsiteX174" fmla="*/ 415172 w 678519"/>
                <a:gd name="connsiteY174" fmla="*/ 640082 h 669341"/>
                <a:gd name="connsiteX175" fmla="*/ 415172 w 678519"/>
                <a:gd name="connsiteY175" fmla="*/ 640082 h 669341"/>
                <a:gd name="connsiteX176" fmla="*/ 389797 w 678519"/>
                <a:gd name="connsiteY176" fmla="*/ 644425 h 669341"/>
                <a:gd name="connsiteX177" fmla="*/ 381110 w 678519"/>
                <a:gd name="connsiteY177" fmla="*/ 645111 h 669341"/>
                <a:gd name="connsiteX178" fmla="*/ 371966 w 678519"/>
                <a:gd name="connsiteY178" fmla="*/ 645568 h 669341"/>
                <a:gd name="connsiteX179" fmla="*/ 330361 w 678519"/>
                <a:gd name="connsiteY179" fmla="*/ 645111 h 669341"/>
                <a:gd name="connsiteX180" fmla="*/ 318931 w 678519"/>
                <a:gd name="connsiteY180" fmla="*/ 644196 h 669341"/>
                <a:gd name="connsiteX181" fmla="*/ 277097 w 678519"/>
                <a:gd name="connsiteY181" fmla="*/ 638024 h 669341"/>
                <a:gd name="connsiteX182" fmla="*/ 264753 w 678519"/>
                <a:gd name="connsiteY182" fmla="*/ 635281 h 669341"/>
                <a:gd name="connsiteX183" fmla="*/ 239607 w 678519"/>
                <a:gd name="connsiteY183" fmla="*/ 628652 h 669341"/>
                <a:gd name="connsiteX184" fmla="*/ 227034 w 678519"/>
                <a:gd name="connsiteY184" fmla="*/ 624537 h 669341"/>
                <a:gd name="connsiteX185" fmla="*/ 183143 w 678519"/>
                <a:gd name="connsiteY185" fmla="*/ 606477 h 669341"/>
                <a:gd name="connsiteX186" fmla="*/ 170798 w 678519"/>
                <a:gd name="connsiteY186" fmla="*/ 600077 h 669341"/>
                <a:gd name="connsiteX187" fmla="*/ 68386 w 678519"/>
                <a:gd name="connsiteY187" fmla="*/ 507265 h 669341"/>
                <a:gd name="connsiteX188" fmla="*/ 204174 w 678519"/>
                <a:gd name="connsiteY188" fmla="*/ 48465 h 669341"/>
                <a:gd name="connsiteX189" fmla="*/ 212175 w 678519"/>
                <a:gd name="connsiteY189" fmla="*/ 45036 h 669341"/>
                <a:gd name="connsiteX190" fmla="*/ 215147 w 678519"/>
                <a:gd name="connsiteY190" fmla="*/ 43893 h 669341"/>
                <a:gd name="connsiteX191" fmla="*/ 220405 w 678519"/>
                <a:gd name="connsiteY191" fmla="*/ 41835 h 669341"/>
                <a:gd name="connsiteX192" fmla="*/ 224062 w 678519"/>
                <a:gd name="connsiteY192" fmla="*/ 40464 h 669341"/>
                <a:gd name="connsiteX193" fmla="*/ 228863 w 678519"/>
                <a:gd name="connsiteY193" fmla="*/ 38864 h 669341"/>
                <a:gd name="connsiteX194" fmla="*/ 232978 w 678519"/>
                <a:gd name="connsiteY194" fmla="*/ 37492 h 669341"/>
                <a:gd name="connsiteX195" fmla="*/ 237550 w 678519"/>
                <a:gd name="connsiteY195" fmla="*/ 36120 h 669341"/>
                <a:gd name="connsiteX196" fmla="*/ 242122 w 678519"/>
                <a:gd name="connsiteY196" fmla="*/ 34749 h 669341"/>
                <a:gd name="connsiteX197" fmla="*/ 246465 w 678519"/>
                <a:gd name="connsiteY197" fmla="*/ 33606 h 669341"/>
                <a:gd name="connsiteX198" fmla="*/ 251266 w 678519"/>
                <a:gd name="connsiteY198" fmla="*/ 32463 h 669341"/>
                <a:gd name="connsiteX199" fmla="*/ 255380 w 678519"/>
                <a:gd name="connsiteY199" fmla="*/ 31320 h 669341"/>
                <a:gd name="connsiteX200" fmla="*/ 260410 w 678519"/>
                <a:gd name="connsiteY200" fmla="*/ 30177 h 669341"/>
                <a:gd name="connsiteX201" fmla="*/ 264296 w 678519"/>
                <a:gd name="connsiteY201" fmla="*/ 29262 h 669341"/>
                <a:gd name="connsiteX202" fmla="*/ 269782 w 678519"/>
                <a:gd name="connsiteY202" fmla="*/ 28119 h 669341"/>
                <a:gd name="connsiteX203" fmla="*/ 273440 w 678519"/>
                <a:gd name="connsiteY203" fmla="*/ 27434 h 669341"/>
                <a:gd name="connsiteX204" fmla="*/ 279155 w 678519"/>
                <a:gd name="connsiteY204" fmla="*/ 26519 h 669341"/>
                <a:gd name="connsiteX205" fmla="*/ 282812 w 678519"/>
                <a:gd name="connsiteY205" fmla="*/ 25833 h 669341"/>
                <a:gd name="connsiteX206" fmla="*/ 288756 w 678519"/>
                <a:gd name="connsiteY206" fmla="*/ 24919 h 669341"/>
                <a:gd name="connsiteX207" fmla="*/ 292185 w 678519"/>
                <a:gd name="connsiteY207" fmla="*/ 24462 h 669341"/>
                <a:gd name="connsiteX208" fmla="*/ 298586 w 678519"/>
                <a:gd name="connsiteY208" fmla="*/ 23776 h 669341"/>
                <a:gd name="connsiteX209" fmla="*/ 301786 w 678519"/>
                <a:gd name="connsiteY209" fmla="*/ 23547 h 669341"/>
                <a:gd name="connsiteX210" fmla="*/ 308416 w 678519"/>
                <a:gd name="connsiteY210" fmla="*/ 22862 h 669341"/>
                <a:gd name="connsiteX211" fmla="*/ 311387 w 678519"/>
                <a:gd name="connsiteY211" fmla="*/ 22633 h 669341"/>
                <a:gd name="connsiteX212" fmla="*/ 318474 w 678519"/>
                <a:gd name="connsiteY212" fmla="*/ 22176 h 669341"/>
                <a:gd name="connsiteX213" fmla="*/ 320989 w 678519"/>
                <a:gd name="connsiteY213" fmla="*/ 21947 h 669341"/>
                <a:gd name="connsiteX214" fmla="*/ 328304 w 678519"/>
                <a:gd name="connsiteY214" fmla="*/ 21719 h 669341"/>
                <a:gd name="connsiteX215" fmla="*/ 330590 w 678519"/>
                <a:gd name="connsiteY215" fmla="*/ 21719 h 669341"/>
                <a:gd name="connsiteX216" fmla="*/ 338362 w 678519"/>
                <a:gd name="connsiteY216" fmla="*/ 21719 h 669341"/>
                <a:gd name="connsiteX217" fmla="*/ 340191 w 678519"/>
                <a:gd name="connsiteY217" fmla="*/ 21719 h 669341"/>
                <a:gd name="connsiteX218" fmla="*/ 347506 w 678519"/>
                <a:gd name="connsiteY218" fmla="*/ 22176 h 66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678519" h="669341">
                  <a:moveTo>
                    <a:pt x="34" y="336958"/>
                  </a:moveTo>
                  <a:cubicBezTo>
                    <a:pt x="-194" y="353417"/>
                    <a:pt x="720" y="369876"/>
                    <a:pt x="2777" y="386336"/>
                  </a:cubicBezTo>
                  <a:cubicBezTo>
                    <a:pt x="3235" y="389536"/>
                    <a:pt x="3692" y="392736"/>
                    <a:pt x="4149" y="395937"/>
                  </a:cubicBezTo>
                  <a:cubicBezTo>
                    <a:pt x="12150" y="447372"/>
                    <a:pt x="32038" y="497664"/>
                    <a:pt x="66785" y="541098"/>
                  </a:cubicBezTo>
                  <a:cubicBezTo>
                    <a:pt x="68843" y="543841"/>
                    <a:pt x="71129" y="546584"/>
                    <a:pt x="73415" y="549099"/>
                  </a:cubicBezTo>
                  <a:cubicBezTo>
                    <a:pt x="80273" y="557100"/>
                    <a:pt x="87588" y="564872"/>
                    <a:pt x="95589" y="572187"/>
                  </a:cubicBezTo>
                  <a:cubicBezTo>
                    <a:pt x="106105" y="582017"/>
                    <a:pt x="117763" y="591390"/>
                    <a:pt x="130336" y="600305"/>
                  </a:cubicBezTo>
                  <a:cubicBezTo>
                    <a:pt x="136737" y="604649"/>
                    <a:pt x="143138" y="608992"/>
                    <a:pt x="149996" y="613107"/>
                  </a:cubicBezTo>
                  <a:cubicBezTo>
                    <a:pt x="153425" y="615164"/>
                    <a:pt x="156854" y="617222"/>
                    <a:pt x="160511" y="619050"/>
                  </a:cubicBezTo>
                  <a:cubicBezTo>
                    <a:pt x="185429" y="632766"/>
                    <a:pt x="213318" y="644425"/>
                    <a:pt x="245093" y="653569"/>
                  </a:cubicBezTo>
                  <a:cubicBezTo>
                    <a:pt x="263153" y="658827"/>
                    <a:pt x="282355" y="663170"/>
                    <a:pt x="302701" y="666828"/>
                  </a:cubicBezTo>
                  <a:cubicBezTo>
                    <a:pt x="309787" y="667742"/>
                    <a:pt x="316417" y="668428"/>
                    <a:pt x="322817" y="668885"/>
                  </a:cubicBezTo>
                  <a:cubicBezTo>
                    <a:pt x="327618" y="669114"/>
                    <a:pt x="332190" y="669342"/>
                    <a:pt x="336762" y="669342"/>
                  </a:cubicBezTo>
                  <a:cubicBezTo>
                    <a:pt x="338134" y="669342"/>
                    <a:pt x="339734" y="669342"/>
                    <a:pt x="341105" y="669342"/>
                  </a:cubicBezTo>
                  <a:cubicBezTo>
                    <a:pt x="352764" y="669342"/>
                    <a:pt x="363280" y="668428"/>
                    <a:pt x="373567" y="667056"/>
                  </a:cubicBezTo>
                  <a:cubicBezTo>
                    <a:pt x="374938" y="666828"/>
                    <a:pt x="376081" y="666599"/>
                    <a:pt x="377453" y="666599"/>
                  </a:cubicBezTo>
                  <a:cubicBezTo>
                    <a:pt x="379967" y="666142"/>
                    <a:pt x="382482" y="665685"/>
                    <a:pt x="384997" y="665228"/>
                  </a:cubicBezTo>
                  <a:cubicBezTo>
                    <a:pt x="388654" y="664542"/>
                    <a:pt x="392540" y="663856"/>
                    <a:pt x="396198" y="662942"/>
                  </a:cubicBezTo>
                  <a:cubicBezTo>
                    <a:pt x="398713" y="662484"/>
                    <a:pt x="401227" y="661799"/>
                    <a:pt x="403742" y="661341"/>
                  </a:cubicBezTo>
                  <a:cubicBezTo>
                    <a:pt x="413572" y="659055"/>
                    <a:pt x="423859" y="656541"/>
                    <a:pt x="434603" y="653798"/>
                  </a:cubicBezTo>
                  <a:cubicBezTo>
                    <a:pt x="463178" y="646711"/>
                    <a:pt x="489695" y="632309"/>
                    <a:pt x="515756" y="619965"/>
                  </a:cubicBezTo>
                  <a:cubicBezTo>
                    <a:pt x="518499" y="618593"/>
                    <a:pt x="521014" y="617222"/>
                    <a:pt x="523757" y="615621"/>
                  </a:cubicBezTo>
                  <a:cubicBezTo>
                    <a:pt x="525128" y="614936"/>
                    <a:pt x="526271" y="614021"/>
                    <a:pt x="527643" y="613335"/>
                  </a:cubicBezTo>
                  <a:cubicBezTo>
                    <a:pt x="535415" y="608306"/>
                    <a:pt x="542959" y="602591"/>
                    <a:pt x="550503" y="596419"/>
                  </a:cubicBezTo>
                  <a:cubicBezTo>
                    <a:pt x="555532" y="592304"/>
                    <a:pt x="560333" y="587961"/>
                    <a:pt x="565362" y="583846"/>
                  </a:cubicBezTo>
                  <a:cubicBezTo>
                    <a:pt x="567877" y="581789"/>
                    <a:pt x="570163" y="579503"/>
                    <a:pt x="572677" y="577445"/>
                  </a:cubicBezTo>
                  <a:cubicBezTo>
                    <a:pt x="573820" y="576302"/>
                    <a:pt x="575192" y="575388"/>
                    <a:pt x="576335" y="574245"/>
                  </a:cubicBezTo>
                  <a:cubicBezTo>
                    <a:pt x="593480" y="559843"/>
                    <a:pt x="608110" y="544527"/>
                    <a:pt x="620455" y="528296"/>
                  </a:cubicBezTo>
                  <a:cubicBezTo>
                    <a:pt x="623884" y="523724"/>
                    <a:pt x="627313" y="518924"/>
                    <a:pt x="630513" y="514123"/>
                  </a:cubicBezTo>
                  <a:cubicBezTo>
                    <a:pt x="654287" y="478233"/>
                    <a:pt x="667775" y="438456"/>
                    <a:pt x="674176" y="395708"/>
                  </a:cubicBezTo>
                  <a:cubicBezTo>
                    <a:pt x="676462" y="379706"/>
                    <a:pt x="677833" y="363476"/>
                    <a:pt x="678290" y="346559"/>
                  </a:cubicBezTo>
                  <a:cubicBezTo>
                    <a:pt x="678519" y="342444"/>
                    <a:pt x="678519" y="338330"/>
                    <a:pt x="678519" y="334215"/>
                  </a:cubicBezTo>
                  <a:cubicBezTo>
                    <a:pt x="678519" y="331014"/>
                    <a:pt x="678519" y="327814"/>
                    <a:pt x="678519" y="324614"/>
                  </a:cubicBezTo>
                  <a:cubicBezTo>
                    <a:pt x="678519" y="319584"/>
                    <a:pt x="678290" y="313869"/>
                    <a:pt x="678290" y="307240"/>
                  </a:cubicBezTo>
                  <a:cubicBezTo>
                    <a:pt x="678290" y="306326"/>
                    <a:pt x="678290" y="305640"/>
                    <a:pt x="678290" y="304725"/>
                  </a:cubicBezTo>
                  <a:cubicBezTo>
                    <a:pt x="677833" y="294438"/>
                    <a:pt x="677147" y="282780"/>
                    <a:pt x="675319" y="269521"/>
                  </a:cubicBezTo>
                  <a:cubicBezTo>
                    <a:pt x="674633" y="264035"/>
                    <a:pt x="673490" y="258320"/>
                    <a:pt x="672347" y="252376"/>
                  </a:cubicBezTo>
                  <a:cubicBezTo>
                    <a:pt x="671661" y="248718"/>
                    <a:pt x="670747" y="245061"/>
                    <a:pt x="669832" y="241403"/>
                  </a:cubicBezTo>
                  <a:cubicBezTo>
                    <a:pt x="666860" y="229287"/>
                    <a:pt x="662974" y="216486"/>
                    <a:pt x="657716" y="202998"/>
                  </a:cubicBezTo>
                  <a:cubicBezTo>
                    <a:pt x="655430" y="197283"/>
                    <a:pt x="652916" y="191568"/>
                    <a:pt x="650173" y="185853"/>
                  </a:cubicBezTo>
                  <a:cubicBezTo>
                    <a:pt x="650173" y="185853"/>
                    <a:pt x="650173" y="185853"/>
                    <a:pt x="650173" y="185625"/>
                  </a:cubicBezTo>
                  <a:cubicBezTo>
                    <a:pt x="649715" y="184710"/>
                    <a:pt x="649258" y="183567"/>
                    <a:pt x="648801" y="182653"/>
                  </a:cubicBezTo>
                  <a:cubicBezTo>
                    <a:pt x="648572" y="182196"/>
                    <a:pt x="648344" y="181967"/>
                    <a:pt x="648115" y="181510"/>
                  </a:cubicBezTo>
                  <a:cubicBezTo>
                    <a:pt x="648115" y="181281"/>
                    <a:pt x="647887" y="181053"/>
                    <a:pt x="647887" y="180824"/>
                  </a:cubicBezTo>
                  <a:cubicBezTo>
                    <a:pt x="647201" y="179681"/>
                    <a:pt x="646744" y="178310"/>
                    <a:pt x="646058" y="177167"/>
                  </a:cubicBezTo>
                  <a:cubicBezTo>
                    <a:pt x="645829" y="176938"/>
                    <a:pt x="645601" y="176481"/>
                    <a:pt x="645601" y="176252"/>
                  </a:cubicBezTo>
                  <a:cubicBezTo>
                    <a:pt x="644915" y="175109"/>
                    <a:pt x="644458" y="173966"/>
                    <a:pt x="643772" y="172823"/>
                  </a:cubicBezTo>
                  <a:cubicBezTo>
                    <a:pt x="643543" y="172366"/>
                    <a:pt x="643315" y="172137"/>
                    <a:pt x="643086" y="171680"/>
                  </a:cubicBezTo>
                  <a:cubicBezTo>
                    <a:pt x="642400" y="170537"/>
                    <a:pt x="641943" y="169623"/>
                    <a:pt x="641257" y="168480"/>
                  </a:cubicBezTo>
                  <a:cubicBezTo>
                    <a:pt x="641029" y="168023"/>
                    <a:pt x="640800" y="167565"/>
                    <a:pt x="640571" y="167108"/>
                  </a:cubicBezTo>
                  <a:cubicBezTo>
                    <a:pt x="639886" y="165965"/>
                    <a:pt x="639428" y="165051"/>
                    <a:pt x="638743" y="163908"/>
                  </a:cubicBezTo>
                  <a:cubicBezTo>
                    <a:pt x="638514" y="163451"/>
                    <a:pt x="638285" y="162993"/>
                    <a:pt x="638057" y="162536"/>
                  </a:cubicBezTo>
                  <a:cubicBezTo>
                    <a:pt x="637371" y="161393"/>
                    <a:pt x="636685" y="160479"/>
                    <a:pt x="636228" y="159336"/>
                  </a:cubicBezTo>
                  <a:cubicBezTo>
                    <a:pt x="635999" y="158879"/>
                    <a:pt x="635771" y="158421"/>
                    <a:pt x="635542" y="157964"/>
                  </a:cubicBezTo>
                  <a:cubicBezTo>
                    <a:pt x="634856" y="156821"/>
                    <a:pt x="634171" y="155678"/>
                    <a:pt x="633485" y="154535"/>
                  </a:cubicBezTo>
                  <a:cubicBezTo>
                    <a:pt x="633256" y="154078"/>
                    <a:pt x="633028" y="153849"/>
                    <a:pt x="632799" y="153392"/>
                  </a:cubicBezTo>
                  <a:cubicBezTo>
                    <a:pt x="630970" y="150420"/>
                    <a:pt x="628913" y="147449"/>
                    <a:pt x="626855" y="144477"/>
                  </a:cubicBezTo>
                  <a:cubicBezTo>
                    <a:pt x="626627" y="144020"/>
                    <a:pt x="626398" y="143791"/>
                    <a:pt x="626170" y="143334"/>
                  </a:cubicBezTo>
                  <a:cubicBezTo>
                    <a:pt x="625484" y="142191"/>
                    <a:pt x="624569" y="141048"/>
                    <a:pt x="623884" y="139905"/>
                  </a:cubicBezTo>
                  <a:cubicBezTo>
                    <a:pt x="623426" y="139448"/>
                    <a:pt x="622969" y="138762"/>
                    <a:pt x="622741" y="138305"/>
                  </a:cubicBezTo>
                  <a:cubicBezTo>
                    <a:pt x="622283" y="137619"/>
                    <a:pt x="621598" y="136704"/>
                    <a:pt x="621140" y="136019"/>
                  </a:cubicBezTo>
                  <a:cubicBezTo>
                    <a:pt x="620912" y="135790"/>
                    <a:pt x="620912" y="135561"/>
                    <a:pt x="620683" y="135333"/>
                  </a:cubicBezTo>
                  <a:cubicBezTo>
                    <a:pt x="620226" y="134647"/>
                    <a:pt x="619769" y="134190"/>
                    <a:pt x="619312" y="133504"/>
                  </a:cubicBezTo>
                  <a:cubicBezTo>
                    <a:pt x="618626" y="132590"/>
                    <a:pt x="617940" y="131675"/>
                    <a:pt x="617254" y="130761"/>
                  </a:cubicBezTo>
                  <a:cubicBezTo>
                    <a:pt x="616797" y="130075"/>
                    <a:pt x="616340" y="129389"/>
                    <a:pt x="615654" y="128932"/>
                  </a:cubicBezTo>
                  <a:cubicBezTo>
                    <a:pt x="614968" y="128018"/>
                    <a:pt x="614282" y="127332"/>
                    <a:pt x="613597" y="126417"/>
                  </a:cubicBezTo>
                  <a:cubicBezTo>
                    <a:pt x="613139" y="125732"/>
                    <a:pt x="612454" y="125046"/>
                    <a:pt x="611996" y="124360"/>
                  </a:cubicBezTo>
                  <a:cubicBezTo>
                    <a:pt x="611311" y="123446"/>
                    <a:pt x="610625" y="122760"/>
                    <a:pt x="609939" y="121845"/>
                  </a:cubicBezTo>
                  <a:cubicBezTo>
                    <a:pt x="609482" y="121160"/>
                    <a:pt x="608796" y="120474"/>
                    <a:pt x="608339" y="119788"/>
                  </a:cubicBezTo>
                  <a:cubicBezTo>
                    <a:pt x="608110" y="119331"/>
                    <a:pt x="607653" y="119102"/>
                    <a:pt x="607424" y="118645"/>
                  </a:cubicBezTo>
                  <a:cubicBezTo>
                    <a:pt x="606967" y="118188"/>
                    <a:pt x="606510" y="117731"/>
                    <a:pt x="606053" y="117273"/>
                  </a:cubicBezTo>
                  <a:cubicBezTo>
                    <a:pt x="605596" y="116588"/>
                    <a:pt x="604910" y="115902"/>
                    <a:pt x="604453" y="115216"/>
                  </a:cubicBezTo>
                  <a:cubicBezTo>
                    <a:pt x="603767" y="114302"/>
                    <a:pt x="602852" y="113387"/>
                    <a:pt x="602167" y="112701"/>
                  </a:cubicBezTo>
                  <a:cubicBezTo>
                    <a:pt x="601481" y="112016"/>
                    <a:pt x="601024" y="111330"/>
                    <a:pt x="600338" y="110873"/>
                  </a:cubicBezTo>
                  <a:cubicBezTo>
                    <a:pt x="600109" y="110644"/>
                    <a:pt x="599881" y="110415"/>
                    <a:pt x="599881" y="110187"/>
                  </a:cubicBezTo>
                  <a:cubicBezTo>
                    <a:pt x="599195" y="109501"/>
                    <a:pt x="598509" y="108815"/>
                    <a:pt x="598052" y="108129"/>
                  </a:cubicBezTo>
                  <a:cubicBezTo>
                    <a:pt x="597595" y="107444"/>
                    <a:pt x="596909" y="106986"/>
                    <a:pt x="596452" y="106301"/>
                  </a:cubicBezTo>
                  <a:cubicBezTo>
                    <a:pt x="595537" y="105386"/>
                    <a:pt x="594623" y="104243"/>
                    <a:pt x="593480" y="103329"/>
                  </a:cubicBezTo>
                  <a:cubicBezTo>
                    <a:pt x="593023" y="102872"/>
                    <a:pt x="592565" y="102414"/>
                    <a:pt x="592108" y="101729"/>
                  </a:cubicBezTo>
                  <a:cubicBezTo>
                    <a:pt x="590737" y="100128"/>
                    <a:pt x="589136" y="98757"/>
                    <a:pt x="587536" y="97157"/>
                  </a:cubicBezTo>
                  <a:cubicBezTo>
                    <a:pt x="509355" y="24005"/>
                    <a:pt x="421115" y="-227"/>
                    <a:pt x="341563" y="2"/>
                  </a:cubicBezTo>
                  <a:cubicBezTo>
                    <a:pt x="340877" y="2"/>
                    <a:pt x="340191" y="2"/>
                    <a:pt x="339505" y="2"/>
                  </a:cubicBezTo>
                  <a:cubicBezTo>
                    <a:pt x="338819" y="2"/>
                    <a:pt x="338362" y="2"/>
                    <a:pt x="337676" y="2"/>
                  </a:cubicBezTo>
                  <a:cubicBezTo>
                    <a:pt x="329218" y="2"/>
                    <a:pt x="320989" y="459"/>
                    <a:pt x="312759" y="1145"/>
                  </a:cubicBezTo>
                  <a:cubicBezTo>
                    <a:pt x="280526" y="3659"/>
                    <a:pt x="250123" y="9603"/>
                    <a:pt x="222919" y="17832"/>
                  </a:cubicBezTo>
                  <a:cubicBezTo>
                    <a:pt x="155025" y="43436"/>
                    <a:pt x="86674" y="94185"/>
                    <a:pt x="46440" y="157507"/>
                  </a:cubicBezTo>
                  <a:cubicBezTo>
                    <a:pt x="44611" y="160707"/>
                    <a:pt x="43011" y="164136"/>
                    <a:pt x="41411" y="167565"/>
                  </a:cubicBezTo>
                  <a:cubicBezTo>
                    <a:pt x="40954" y="168251"/>
                    <a:pt x="40725" y="169166"/>
                    <a:pt x="40268" y="169851"/>
                  </a:cubicBezTo>
                  <a:cubicBezTo>
                    <a:pt x="39811" y="170994"/>
                    <a:pt x="39125" y="172137"/>
                    <a:pt x="38668" y="173280"/>
                  </a:cubicBezTo>
                  <a:cubicBezTo>
                    <a:pt x="37753" y="175338"/>
                    <a:pt x="36839" y="177395"/>
                    <a:pt x="35924" y="179453"/>
                  </a:cubicBezTo>
                  <a:cubicBezTo>
                    <a:pt x="35924" y="179681"/>
                    <a:pt x="35696" y="179681"/>
                    <a:pt x="35696" y="179910"/>
                  </a:cubicBezTo>
                  <a:cubicBezTo>
                    <a:pt x="34324" y="183110"/>
                    <a:pt x="32953" y="186311"/>
                    <a:pt x="31581" y="189511"/>
                  </a:cubicBezTo>
                  <a:cubicBezTo>
                    <a:pt x="29752" y="194083"/>
                    <a:pt x="27923" y="198655"/>
                    <a:pt x="26323" y="203227"/>
                  </a:cubicBezTo>
                  <a:cubicBezTo>
                    <a:pt x="22666" y="212828"/>
                    <a:pt x="19465" y="222887"/>
                    <a:pt x="16722" y="232945"/>
                  </a:cubicBezTo>
                  <a:cubicBezTo>
                    <a:pt x="15122" y="238889"/>
                    <a:pt x="13522" y="245061"/>
                    <a:pt x="12150" y="251233"/>
                  </a:cubicBezTo>
                  <a:cubicBezTo>
                    <a:pt x="11464" y="254205"/>
                    <a:pt x="10778" y="257405"/>
                    <a:pt x="10093" y="260377"/>
                  </a:cubicBezTo>
                  <a:cubicBezTo>
                    <a:pt x="9635" y="262206"/>
                    <a:pt x="9407" y="264035"/>
                    <a:pt x="8950" y="265863"/>
                  </a:cubicBezTo>
                  <a:cubicBezTo>
                    <a:pt x="2777" y="289866"/>
                    <a:pt x="263" y="313412"/>
                    <a:pt x="34" y="336958"/>
                  </a:cubicBezTo>
                  <a:close/>
                  <a:moveTo>
                    <a:pt x="347506" y="22176"/>
                  </a:moveTo>
                  <a:cubicBezTo>
                    <a:pt x="347963" y="22176"/>
                    <a:pt x="348421" y="22176"/>
                    <a:pt x="348878" y="22176"/>
                  </a:cubicBezTo>
                  <a:cubicBezTo>
                    <a:pt x="351850" y="22404"/>
                    <a:pt x="354821" y="22404"/>
                    <a:pt x="357793" y="22633"/>
                  </a:cubicBezTo>
                  <a:cubicBezTo>
                    <a:pt x="358022" y="22633"/>
                    <a:pt x="358250" y="22633"/>
                    <a:pt x="358479" y="22633"/>
                  </a:cubicBezTo>
                  <a:cubicBezTo>
                    <a:pt x="408771" y="26062"/>
                    <a:pt x="462035" y="41150"/>
                    <a:pt x="514841" y="71782"/>
                  </a:cubicBezTo>
                  <a:lnTo>
                    <a:pt x="514841" y="71782"/>
                  </a:lnTo>
                  <a:cubicBezTo>
                    <a:pt x="517813" y="72925"/>
                    <a:pt x="521699" y="75440"/>
                    <a:pt x="526271" y="78640"/>
                  </a:cubicBezTo>
                  <a:cubicBezTo>
                    <a:pt x="527414" y="79326"/>
                    <a:pt x="528557" y="80240"/>
                    <a:pt x="529700" y="81155"/>
                  </a:cubicBezTo>
                  <a:cubicBezTo>
                    <a:pt x="537016" y="86641"/>
                    <a:pt x="545474" y="93728"/>
                    <a:pt x="553475" y="100586"/>
                  </a:cubicBezTo>
                  <a:cubicBezTo>
                    <a:pt x="563533" y="109501"/>
                    <a:pt x="572677" y="118188"/>
                    <a:pt x="576792" y="123217"/>
                  </a:cubicBezTo>
                  <a:cubicBezTo>
                    <a:pt x="576792" y="123217"/>
                    <a:pt x="576792" y="123217"/>
                    <a:pt x="576792" y="123217"/>
                  </a:cubicBezTo>
                  <a:cubicBezTo>
                    <a:pt x="585707" y="130761"/>
                    <a:pt x="593708" y="138990"/>
                    <a:pt x="600795" y="147449"/>
                  </a:cubicBezTo>
                  <a:cubicBezTo>
                    <a:pt x="602624" y="149506"/>
                    <a:pt x="604224" y="151792"/>
                    <a:pt x="605824" y="154078"/>
                  </a:cubicBezTo>
                  <a:cubicBezTo>
                    <a:pt x="609025" y="158421"/>
                    <a:pt x="612225" y="162993"/>
                    <a:pt x="615197" y="167565"/>
                  </a:cubicBezTo>
                  <a:cubicBezTo>
                    <a:pt x="620912" y="176709"/>
                    <a:pt x="625941" y="186311"/>
                    <a:pt x="630284" y="195912"/>
                  </a:cubicBezTo>
                  <a:cubicBezTo>
                    <a:pt x="632342" y="200712"/>
                    <a:pt x="634399" y="205513"/>
                    <a:pt x="636228" y="210314"/>
                  </a:cubicBezTo>
                  <a:cubicBezTo>
                    <a:pt x="653373" y="256262"/>
                    <a:pt x="656573" y="302897"/>
                    <a:pt x="658631" y="330329"/>
                  </a:cubicBezTo>
                  <a:cubicBezTo>
                    <a:pt x="659317" y="338558"/>
                    <a:pt x="657031" y="363018"/>
                    <a:pt x="651087" y="392736"/>
                  </a:cubicBezTo>
                  <a:cubicBezTo>
                    <a:pt x="649030" y="403252"/>
                    <a:pt x="646286" y="414682"/>
                    <a:pt x="643315" y="426112"/>
                  </a:cubicBezTo>
                  <a:cubicBezTo>
                    <a:pt x="640571" y="436399"/>
                    <a:pt x="637371" y="446686"/>
                    <a:pt x="633713" y="456973"/>
                  </a:cubicBezTo>
                  <a:cubicBezTo>
                    <a:pt x="630970" y="464974"/>
                    <a:pt x="627770" y="472518"/>
                    <a:pt x="624341" y="480062"/>
                  </a:cubicBezTo>
                  <a:cubicBezTo>
                    <a:pt x="622055" y="485091"/>
                    <a:pt x="618626" y="489206"/>
                    <a:pt x="615425" y="493778"/>
                  </a:cubicBezTo>
                  <a:lnTo>
                    <a:pt x="615425" y="493778"/>
                  </a:lnTo>
                  <a:cubicBezTo>
                    <a:pt x="615425" y="493778"/>
                    <a:pt x="615425" y="493778"/>
                    <a:pt x="615425" y="493778"/>
                  </a:cubicBezTo>
                  <a:cubicBezTo>
                    <a:pt x="614054" y="496292"/>
                    <a:pt x="612682" y="498578"/>
                    <a:pt x="611082" y="500864"/>
                  </a:cubicBezTo>
                  <a:cubicBezTo>
                    <a:pt x="610625" y="501779"/>
                    <a:pt x="609939" y="502464"/>
                    <a:pt x="609482" y="503379"/>
                  </a:cubicBezTo>
                  <a:cubicBezTo>
                    <a:pt x="608567" y="504979"/>
                    <a:pt x="607653" y="506351"/>
                    <a:pt x="606739" y="507951"/>
                  </a:cubicBezTo>
                  <a:cubicBezTo>
                    <a:pt x="606053" y="508865"/>
                    <a:pt x="605367" y="510008"/>
                    <a:pt x="604681" y="510923"/>
                  </a:cubicBezTo>
                  <a:cubicBezTo>
                    <a:pt x="603767" y="512294"/>
                    <a:pt x="603081" y="513437"/>
                    <a:pt x="602167" y="514809"/>
                  </a:cubicBezTo>
                  <a:cubicBezTo>
                    <a:pt x="601481" y="515952"/>
                    <a:pt x="600566" y="516866"/>
                    <a:pt x="599881" y="518009"/>
                  </a:cubicBezTo>
                  <a:cubicBezTo>
                    <a:pt x="598966" y="519152"/>
                    <a:pt x="598280" y="520295"/>
                    <a:pt x="597366" y="521438"/>
                  </a:cubicBezTo>
                  <a:cubicBezTo>
                    <a:pt x="596452" y="522581"/>
                    <a:pt x="595766" y="523724"/>
                    <a:pt x="594851" y="524867"/>
                  </a:cubicBezTo>
                  <a:cubicBezTo>
                    <a:pt x="594166" y="525782"/>
                    <a:pt x="593251" y="526925"/>
                    <a:pt x="592565" y="527839"/>
                  </a:cubicBezTo>
                  <a:cubicBezTo>
                    <a:pt x="591651" y="528982"/>
                    <a:pt x="590737" y="530125"/>
                    <a:pt x="589822" y="531268"/>
                  </a:cubicBezTo>
                  <a:cubicBezTo>
                    <a:pt x="589136" y="532182"/>
                    <a:pt x="588222" y="533097"/>
                    <a:pt x="587536" y="534011"/>
                  </a:cubicBezTo>
                  <a:cubicBezTo>
                    <a:pt x="586622" y="535154"/>
                    <a:pt x="585479" y="536297"/>
                    <a:pt x="584564" y="537440"/>
                  </a:cubicBezTo>
                  <a:cubicBezTo>
                    <a:pt x="583879" y="538355"/>
                    <a:pt x="583193" y="539040"/>
                    <a:pt x="582278" y="539955"/>
                  </a:cubicBezTo>
                  <a:cubicBezTo>
                    <a:pt x="581135" y="541098"/>
                    <a:pt x="580221" y="542241"/>
                    <a:pt x="579078" y="543384"/>
                  </a:cubicBezTo>
                  <a:cubicBezTo>
                    <a:pt x="578392" y="544070"/>
                    <a:pt x="577706" y="544984"/>
                    <a:pt x="577021" y="545670"/>
                  </a:cubicBezTo>
                  <a:cubicBezTo>
                    <a:pt x="575878" y="546813"/>
                    <a:pt x="574735" y="547956"/>
                    <a:pt x="573592" y="549327"/>
                  </a:cubicBezTo>
                  <a:cubicBezTo>
                    <a:pt x="572906" y="550013"/>
                    <a:pt x="572220" y="550699"/>
                    <a:pt x="571534" y="551385"/>
                  </a:cubicBezTo>
                  <a:cubicBezTo>
                    <a:pt x="570391" y="552528"/>
                    <a:pt x="569020" y="553899"/>
                    <a:pt x="567877" y="555042"/>
                  </a:cubicBezTo>
                  <a:cubicBezTo>
                    <a:pt x="567191" y="555728"/>
                    <a:pt x="566505" y="556185"/>
                    <a:pt x="565819" y="556871"/>
                  </a:cubicBezTo>
                  <a:cubicBezTo>
                    <a:pt x="564448" y="558014"/>
                    <a:pt x="563305" y="559386"/>
                    <a:pt x="561933" y="560529"/>
                  </a:cubicBezTo>
                  <a:cubicBezTo>
                    <a:pt x="561247" y="560986"/>
                    <a:pt x="560790" y="561672"/>
                    <a:pt x="560104" y="562129"/>
                  </a:cubicBezTo>
                  <a:cubicBezTo>
                    <a:pt x="558733" y="563272"/>
                    <a:pt x="557361" y="564644"/>
                    <a:pt x="555989" y="565787"/>
                  </a:cubicBezTo>
                  <a:cubicBezTo>
                    <a:pt x="555532" y="566244"/>
                    <a:pt x="554846" y="566701"/>
                    <a:pt x="554389" y="567158"/>
                  </a:cubicBezTo>
                  <a:cubicBezTo>
                    <a:pt x="552789" y="568530"/>
                    <a:pt x="551417" y="569673"/>
                    <a:pt x="549817" y="570816"/>
                  </a:cubicBezTo>
                  <a:cubicBezTo>
                    <a:pt x="549360" y="571273"/>
                    <a:pt x="548903" y="571502"/>
                    <a:pt x="548446" y="571959"/>
                  </a:cubicBezTo>
                  <a:cubicBezTo>
                    <a:pt x="546845" y="573330"/>
                    <a:pt x="545245" y="574473"/>
                    <a:pt x="543645" y="575845"/>
                  </a:cubicBezTo>
                  <a:cubicBezTo>
                    <a:pt x="543188" y="576074"/>
                    <a:pt x="542959" y="576531"/>
                    <a:pt x="542502" y="576759"/>
                  </a:cubicBezTo>
                  <a:cubicBezTo>
                    <a:pt x="540673" y="578131"/>
                    <a:pt x="539073" y="579503"/>
                    <a:pt x="537244" y="580646"/>
                  </a:cubicBezTo>
                  <a:cubicBezTo>
                    <a:pt x="537016" y="580874"/>
                    <a:pt x="536787" y="580874"/>
                    <a:pt x="536558" y="581103"/>
                  </a:cubicBezTo>
                  <a:cubicBezTo>
                    <a:pt x="534501" y="582474"/>
                    <a:pt x="532672" y="583846"/>
                    <a:pt x="530615" y="585218"/>
                  </a:cubicBezTo>
                  <a:lnTo>
                    <a:pt x="530615" y="585218"/>
                  </a:lnTo>
                  <a:cubicBezTo>
                    <a:pt x="522157" y="592990"/>
                    <a:pt x="482609" y="614936"/>
                    <a:pt x="469579" y="617679"/>
                  </a:cubicBezTo>
                  <a:lnTo>
                    <a:pt x="469579" y="617679"/>
                  </a:lnTo>
                  <a:cubicBezTo>
                    <a:pt x="468664" y="618365"/>
                    <a:pt x="467750" y="618822"/>
                    <a:pt x="466607" y="619508"/>
                  </a:cubicBezTo>
                  <a:cubicBezTo>
                    <a:pt x="466378" y="619508"/>
                    <a:pt x="466378" y="619736"/>
                    <a:pt x="466150" y="619736"/>
                  </a:cubicBezTo>
                  <a:cubicBezTo>
                    <a:pt x="465235" y="620422"/>
                    <a:pt x="464092" y="620879"/>
                    <a:pt x="463178" y="621565"/>
                  </a:cubicBezTo>
                  <a:cubicBezTo>
                    <a:pt x="463178" y="621565"/>
                    <a:pt x="462949" y="621565"/>
                    <a:pt x="462949" y="621794"/>
                  </a:cubicBezTo>
                  <a:cubicBezTo>
                    <a:pt x="457463" y="624765"/>
                    <a:pt x="451291" y="627737"/>
                    <a:pt x="445118" y="630252"/>
                  </a:cubicBezTo>
                  <a:cubicBezTo>
                    <a:pt x="444890" y="630252"/>
                    <a:pt x="444661" y="630480"/>
                    <a:pt x="444661" y="630480"/>
                  </a:cubicBezTo>
                  <a:cubicBezTo>
                    <a:pt x="443518" y="630938"/>
                    <a:pt x="442375" y="631395"/>
                    <a:pt x="441461" y="631852"/>
                  </a:cubicBezTo>
                  <a:cubicBezTo>
                    <a:pt x="441232" y="631852"/>
                    <a:pt x="441004" y="632081"/>
                    <a:pt x="440775" y="632081"/>
                  </a:cubicBezTo>
                  <a:cubicBezTo>
                    <a:pt x="439632" y="632538"/>
                    <a:pt x="438489" y="632995"/>
                    <a:pt x="437575" y="633224"/>
                  </a:cubicBezTo>
                  <a:cubicBezTo>
                    <a:pt x="437575" y="633224"/>
                    <a:pt x="437575" y="633224"/>
                    <a:pt x="437575" y="633224"/>
                  </a:cubicBezTo>
                  <a:cubicBezTo>
                    <a:pt x="435289" y="634138"/>
                    <a:pt x="433231" y="634824"/>
                    <a:pt x="431174" y="635510"/>
                  </a:cubicBezTo>
                  <a:cubicBezTo>
                    <a:pt x="430945" y="635510"/>
                    <a:pt x="430717" y="635738"/>
                    <a:pt x="430259" y="635738"/>
                  </a:cubicBezTo>
                  <a:cubicBezTo>
                    <a:pt x="429574" y="635967"/>
                    <a:pt x="428888" y="636195"/>
                    <a:pt x="428202" y="636424"/>
                  </a:cubicBezTo>
                  <a:cubicBezTo>
                    <a:pt x="427516" y="636653"/>
                    <a:pt x="427059" y="636881"/>
                    <a:pt x="426373" y="636881"/>
                  </a:cubicBezTo>
                  <a:cubicBezTo>
                    <a:pt x="425687" y="637110"/>
                    <a:pt x="425230" y="637338"/>
                    <a:pt x="424544" y="637338"/>
                  </a:cubicBezTo>
                  <a:cubicBezTo>
                    <a:pt x="423859" y="637567"/>
                    <a:pt x="423173" y="637796"/>
                    <a:pt x="422716" y="638024"/>
                  </a:cubicBezTo>
                  <a:cubicBezTo>
                    <a:pt x="422258" y="638253"/>
                    <a:pt x="421801" y="638253"/>
                    <a:pt x="421344" y="638481"/>
                  </a:cubicBezTo>
                  <a:cubicBezTo>
                    <a:pt x="420658" y="638710"/>
                    <a:pt x="419972" y="638939"/>
                    <a:pt x="419287" y="639167"/>
                  </a:cubicBezTo>
                  <a:cubicBezTo>
                    <a:pt x="418829" y="639167"/>
                    <a:pt x="418601" y="639396"/>
                    <a:pt x="418144" y="639396"/>
                  </a:cubicBezTo>
                  <a:cubicBezTo>
                    <a:pt x="417229" y="639624"/>
                    <a:pt x="416086" y="639853"/>
                    <a:pt x="415172" y="640082"/>
                  </a:cubicBezTo>
                  <a:cubicBezTo>
                    <a:pt x="415172" y="640082"/>
                    <a:pt x="415172" y="640082"/>
                    <a:pt x="415172" y="640082"/>
                  </a:cubicBezTo>
                  <a:cubicBezTo>
                    <a:pt x="408085" y="641910"/>
                    <a:pt x="399398" y="643282"/>
                    <a:pt x="389797" y="644425"/>
                  </a:cubicBezTo>
                  <a:cubicBezTo>
                    <a:pt x="387054" y="644654"/>
                    <a:pt x="384082" y="644882"/>
                    <a:pt x="381110" y="645111"/>
                  </a:cubicBezTo>
                  <a:cubicBezTo>
                    <a:pt x="378139" y="645339"/>
                    <a:pt x="375167" y="645568"/>
                    <a:pt x="371966" y="645568"/>
                  </a:cubicBezTo>
                  <a:cubicBezTo>
                    <a:pt x="359393" y="646025"/>
                    <a:pt x="345449" y="646025"/>
                    <a:pt x="330361" y="645111"/>
                  </a:cubicBezTo>
                  <a:cubicBezTo>
                    <a:pt x="326704" y="644882"/>
                    <a:pt x="322817" y="644654"/>
                    <a:pt x="318931" y="644196"/>
                  </a:cubicBezTo>
                  <a:cubicBezTo>
                    <a:pt x="305444" y="642825"/>
                    <a:pt x="291499" y="640996"/>
                    <a:pt x="277097" y="638024"/>
                  </a:cubicBezTo>
                  <a:cubicBezTo>
                    <a:pt x="272983" y="637110"/>
                    <a:pt x="268868" y="636424"/>
                    <a:pt x="264753" y="635281"/>
                  </a:cubicBezTo>
                  <a:cubicBezTo>
                    <a:pt x="256523" y="633452"/>
                    <a:pt x="248065" y="631166"/>
                    <a:pt x="239607" y="628652"/>
                  </a:cubicBezTo>
                  <a:cubicBezTo>
                    <a:pt x="235492" y="627280"/>
                    <a:pt x="231149" y="626137"/>
                    <a:pt x="227034" y="624537"/>
                  </a:cubicBezTo>
                  <a:cubicBezTo>
                    <a:pt x="212175" y="619508"/>
                    <a:pt x="197545" y="613564"/>
                    <a:pt x="183143" y="606477"/>
                  </a:cubicBezTo>
                  <a:cubicBezTo>
                    <a:pt x="179028" y="604420"/>
                    <a:pt x="174913" y="602363"/>
                    <a:pt x="170798" y="600077"/>
                  </a:cubicBezTo>
                  <a:cubicBezTo>
                    <a:pt x="131936" y="578817"/>
                    <a:pt x="96046" y="548870"/>
                    <a:pt x="68386" y="507265"/>
                  </a:cubicBezTo>
                  <a:cubicBezTo>
                    <a:pt x="25409" y="437771"/>
                    <a:pt x="-46143" y="158421"/>
                    <a:pt x="204174" y="48465"/>
                  </a:cubicBezTo>
                  <a:cubicBezTo>
                    <a:pt x="206917" y="47322"/>
                    <a:pt x="209432" y="46179"/>
                    <a:pt x="212175" y="45036"/>
                  </a:cubicBezTo>
                  <a:cubicBezTo>
                    <a:pt x="213089" y="44579"/>
                    <a:pt x="214232" y="44350"/>
                    <a:pt x="215147" y="43893"/>
                  </a:cubicBezTo>
                  <a:cubicBezTo>
                    <a:pt x="216976" y="43207"/>
                    <a:pt x="218576" y="42521"/>
                    <a:pt x="220405" y="41835"/>
                  </a:cubicBezTo>
                  <a:cubicBezTo>
                    <a:pt x="221548" y="41378"/>
                    <a:pt x="222919" y="40921"/>
                    <a:pt x="224062" y="40464"/>
                  </a:cubicBezTo>
                  <a:cubicBezTo>
                    <a:pt x="225662" y="40007"/>
                    <a:pt x="227263" y="39321"/>
                    <a:pt x="228863" y="38864"/>
                  </a:cubicBezTo>
                  <a:cubicBezTo>
                    <a:pt x="230234" y="38406"/>
                    <a:pt x="231606" y="37949"/>
                    <a:pt x="232978" y="37492"/>
                  </a:cubicBezTo>
                  <a:cubicBezTo>
                    <a:pt x="234349" y="37035"/>
                    <a:pt x="235949" y="36578"/>
                    <a:pt x="237550" y="36120"/>
                  </a:cubicBezTo>
                  <a:cubicBezTo>
                    <a:pt x="238921" y="35663"/>
                    <a:pt x="240521" y="35206"/>
                    <a:pt x="242122" y="34749"/>
                  </a:cubicBezTo>
                  <a:cubicBezTo>
                    <a:pt x="243493" y="34292"/>
                    <a:pt x="244865" y="33834"/>
                    <a:pt x="246465" y="33606"/>
                  </a:cubicBezTo>
                  <a:cubicBezTo>
                    <a:pt x="248065" y="33149"/>
                    <a:pt x="249665" y="32691"/>
                    <a:pt x="251266" y="32463"/>
                  </a:cubicBezTo>
                  <a:cubicBezTo>
                    <a:pt x="252637" y="32006"/>
                    <a:pt x="254009" y="31777"/>
                    <a:pt x="255380" y="31320"/>
                  </a:cubicBezTo>
                  <a:cubicBezTo>
                    <a:pt x="256981" y="30863"/>
                    <a:pt x="258809" y="30634"/>
                    <a:pt x="260410" y="30177"/>
                  </a:cubicBezTo>
                  <a:cubicBezTo>
                    <a:pt x="261781" y="29948"/>
                    <a:pt x="262924" y="29491"/>
                    <a:pt x="264296" y="29262"/>
                  </a:cubicBezTo>
                  <a:cubicBezTo>
                    <a:pt x="266125" y="28805"/>
                    <a:pt x="267953" y="28577"/>
                    <a:pt x="269782" y="28119"/>
                  </a:cubicBezTo>
                  <a:cubicBezTo>
                    <a:pt x="270925" y="27891"/>
                    <a:pt x="272297" y="27662"/>
                    <a:pt x="273440" y="27434"/>
                  </a:cubicBezTo>
                  <a:cubicBezTo>
                    <a:pt x="275269" y="26976"/>
                    <a:pt x="277326" y="26748"/>
                    <a:pt x="279155" y="26519"/>
                  </a:cubicBezTo>
                  <a:cubicBezTo>
                    <a:pt x="280298" y="26291"/>
                    <a:pt x="281441" y="26062"/>
                    <a:pt x="282812" y="25833"/>
                  </a:cubicBezTo>
                  <a:cubicBezTo>
                    <a:pt x="284870" y="25605"/>
                    <a:pt x="286699" y="25148"/>
                    <a:pt x="288756" y="24919"/>
                  </a:cubicBezTo>
                  <a:cubicBezTo>
                    <a:pt x="289899" y="24690"/>
                    <a:pt x="291042" y="24690"/>
                    <a:pt x="292185" y="24462"/>
                  </a:cubicBezTo>
                  <a:cubicBezTo>
                    <a:pt x="294242" y="24233"/>
                    <a:pt x="296300" y="24005"/>
                    <a:pt x="298586" y="23776"/>
                  </a:cubicBezTo>
                  <a:cubicBezTo>
                    <a:pt x="299729" y="23547"/>
                    <a:pt x="300643" y="23547"/>
                    <a:pt x="301786" y="23547"/>
                  </a:cubicBezTo>
                  <a:cubicBezTo>
                    <a:pt x="304072" y="23319"/>
                    <a:pt x="306130" y="23090"/>
                    <a:pt x="308416" y="22862"/>
                  </a:cubicBezTo>
                  <a:cubicBezTo>
                    <a:pt x="309330" y="22862"/>
                    <a:pt x="310244" y="22633"/>
                    <a:pt x="311387" y="22633"/>
                  </a:cubicBezTo>
                  <a:cubicBezTo>
                    <a:pt x="313673" y="22404"/>
                    <a:pt x="315959" y="22404"/>
                    <a:pt x="318474" y="22176"/>
                  </a:cubicBezTo>
                  <a:cubicBezTo>
                    <a:pt x="319388" y="22176"/>
                    <a:pt x="320303" y="22176"/>
                    <a:pt x="320989" y="21947"/>
                  </a:cubicBezTo>
                  <a:cubicBezTo>
                    <a:pt x="323503" y="21947"/>
                    <a:pt x="326018" y="21719"/>
                    <a:pt x="328304" y="21719"/>
                  </a:cubicBezTo>
                  <a:cubicBezTo>
                    <a:pt x="328990" y="21719"/>
                    <a:pt x="329904" y="21719"/>
                    <a:pt x="330590" y="21719"/>
                  </a:cubicBezTo>
                  <a:cubicBezTo>
                    <a:pt x="333104" y="21719"/>
                    <a:pt x="335848" y="21719"/>
                    <a:pt x="338362" y="21719"/>
                  </a:cubicBezTo>
                  <a:cubicBezTo>
                    <a:pt x="339048" y="21719"/>
                    <a:pt x="339505" y="21719"/>
                    <a:pt x="340191" y="21719"/>
                  </a:cubicBezTo>
                  <a:cubicBezTo>
                    <a:pt x="342020" y="21947"/>
                    <a:pt x="344763" y="21947"/>
                    <a:pt x="347506" y="22176"/>
                  </a:cubicBezTo>
                  <a:close/>
                </a:path>
              </a:pathLst>
            </a:custGeom>
            <a:solidFill>
              <a:srgbClr val="000000"/>
            </a:solidFill>
            <a:ln w="2286" cap="flat">
              <a:noFill/>
              <a:prstDash val="solid"/>
              <a:miter/>
            </a:ln>
          </p:spPr>
          <p:txBody>
            <a:bodyPr rtlCol="0" anchor="ctr"/>
            <a:lstStyle/>
            <a:p>
              <a:endParaRPr lang="en-US"/>
            </a:p>
          </p:txBody>
        </p:sp>
        <p:sp>
          <p:nvSpPr>
            <p:cNvPr id="193" name="Freeform 969">
              <a:extLst>
                <a:ext uri="{FF2B5EF4-FFF2-40B4-BE49-F238E27FC236}">
                  <a16:creationId xmlns:a16="http://schemas.microsoft.com/office/drawing/2014/main" id="{44E22672-A1F8-1F9C-EEDB-FCE5B53E8C99}"/>
                </a:ext>
              </a:extLst>
            </p:cNvPr>
            <p:cNvSpPr/>
            <p:nvPr/>
          </p:nvSpPr>
          <p:spPr>
            <a:xfrm>
              <a:off x="6678386" y="5405704"/>
              <a:ext cx="211692" cy="352441"/>
            </a:xfrm>
            <a:custGeom>
              <a:avLst/>
              <a:gdLst>
                <a:gd name="connsiteX0" fmla="*/ 200568 w 211692"/>
                <a:gd name="connsiteY0" fmla="*/ 0 h 352441"/>
                <a:gd name="connsiteX1" fmla="*/ 3515 w 211692"/>
                <a:gd name="connsiteY1" fmla="*/ 186766 h 352441"/>
                <a:gd name="connsiteX2" fmla="*/ 4201 w 211692"/>
                <a:gd name="connsiteY2" fmla="*/ 288722 h 352441"/>
                <a:gd name="connsiteX3" fmla="*/ 37576 w 211692"/>
                <a:gd name="connsiteY3" fmla="*/ 350215 h 352441"/>
                <a:gd name="connsiteX4" fmla="*/ 201711 w 211692"/>
                <a:gd name="connsiteY4" fmla="*/ 10973 h 352441"/>
                <a:gd name="connsiteX5" fmla="*/ 200568 w 211692"/>
                <a:gd name="connsiteY5" fmla="*/ 0 h 35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2" h="352441">
                  <a:moveTo>
                    <a:pt x="200568" y="0"/>
                  </a:moveTo>
                  <a:cubicBezTo>
                    <a:pt x="122158" y="0"/>
                    <a:pt x="19745" y="80239"/>
                    <a:pt x="3515" y="186766"/>
                  </a:cubicBezTo>
                  <a:cubicBezTo>
                    <a:pt x="-1057" y="216942"/>
                    <a:pt x="-1514" y="259233"/>
                    <a:pt x="4201" y="288722"/>
                  </a:cubicBezTo>
                  <a:cubicBezTo>
                    <a:pt x="6944" y="303124"/>
                    <a:pt x="40091" y="364846"/>
                    <a:pt x="37576" y="350215"/>
                  </a:cubicBezTo>
                  <a:cubicBezTo>
                    <a:pt x="21346" y="255346"/>
                    <a:pt x="55636" y="63322"/>
                    <a:pt x="201711" y="10973"/>
                  </a:cubicBezTo>
                  <a:cubicBezTo>
                    <a:pt x="215427" y="6172"/>
                    <a:pt x="214970" y="0"/>
                    <a:pt x="200568" y="0"/>
                  </a:cubicBezTo>
                  <a:close/>
                </a:path>
              </a:pathLst>
            </a:custGeom>
            <a:solidFill>
              <a:srgbClr val="FFFFFF"/>
            </a:solidFill>
            <a:ln w="2286" cap="flat">
              <a:noFill/>
              <a:prstDash val="solid"/>
              <a:miter/>
            </a:ln>
          </p:spPr>
          <p:txBody>
            <a:bodyPr rtlCol="0" anchor="ctr"/>
            <a:lstStyle/>
            <a:p>
              <a:endParaRPr lang="en-US"/>
            </a:p>
          </p:txBody>
        </p:sp>
      </p:grpSp>
      <p:grpSp>
        <p:nvGrpSpPr>
          <p:cNvPr id="194" name="Graphic 4">
            <a:extLst>
              <a:ext uri="{FF2B5EF4-FFF2-40B4-BE49-F238E27FC236}">
                <a16:creationId xmlns:a16="http://schemas.microsoft.com/office/drawing/2014/main" id="{AD5F275D-3266-8A1A-4B53-D5CB109C6694}"/>
              </a:ext>
            </a:extLst>
          </p:cNvPr>
          <p:cNvGrpSpPr/>
          <p:nvPr/>
        </p:nvGrpSpPr>
        <p:grpSpPr>
          <a:xfrm>
            <a:off x="407741" y="1911897"/>
            <a:ext cx="1695226" cy="1318674"/>
            <a:chOff x="5594918" y="3386579"/>
            <a:chExt cx="1695226" cy="1318674"/>
          </a:xfrm>
        </p:grpSpPr>
        <p:sp>
          <p:nvSpPr>
            <p:cNvPr id="195" name="Freeform 1082">
              <a:extLst>
                <a:ext uri="{FF2B5EF4-FFF2-40B4-BE49-F238E27FC236}">
                  <a16:creationId xmlns:a16="http://schemas.microsoft.com/office/drawing/2014/main" id="{3E5DB7C2-589B-187A-A220-11CD6050C588}"/>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FFFFFF"/>
            </a:solidFill>
            <a:ln w="1804" cap="flat">
              <a:noFill/>
              <a:prstDash val="solid"/>
              <a:miter/>
            </a:ln>
          </p:spPr>
          <p:txBody>
            <a:bodyPr rtlCol="0" anchor="ctr"/>
            <a:lstStyle/>
            <a:p>
              <a:endParaRPr lang="en-US"/>
            </a:p>
          </p:txBody>
        </p:sp>
        <p:sp>
          <p:nvSpPr>
            <p:cNvPr id="196" name="Freeform 1083">
              <a:extLst>
                <a:ext uri="{FF2B5EF4-FFF2-40B4-BE49-F238E27FC236}">
                  <a16:creationId xmlns:a16="http://schemas.microsoft.com/office/drawing/2014/main" id="{89B01834-5737-C462-0C64-D3FE6287C297}"/>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197" name="Freeform 1084">
              <a:extLst>
                <a:ext uri="{FF2B5EF4-FFF2-40B4-BE49-F238E27FC236}">
                  <a16:creationId xmlns:a16="http://schemas.microsoft.com/office/drawing/2014/main" id="{3A0D6D86-AEC3-C47E-EBCD-5D70D3A785F5}"/>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C000"/>
            </a:solidFill>
            <a:ln w="1804" cap="flat">
              <a:noFill/>
              <a:prstDash val="solid"/>
              <a:miter/>
            </a:ln>
          </p:spPr>
          <p:txBody>
            <a:bodyPr rtlCol="0" anchor="ctr"/>
            <a:lstStyle/>
            <a:p>
              <a:endParaRPr lang="en-US"/>
            </a:p>
          </p:txBody>
        </p:sp>
        <p:sp>
          <p:nvSpPr>
            <p:cNvPr id="198" name="Freeform 1085">
              <a:extLst>
                <a:ext uri="{FF2B5EF4-FFF2-40B4-BE49-F238E27FC236}">
                  <a16:creationId xmlns:a16="http://schemas.microsoft.com/office/drawing/2014/main" id="{E8AF7E68-D851-E3B8-324F-D6D61AA57716}"/>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0872B5"/>
            </a:solidFill>
            <a:ln w="1804" cap="flat">
              <a:noFill/>
              <a:prstDash val="solid"/>
              <a:miter/>
            </a:ln>
          </p:spPr>
          <p:txBody>
            <a:bodyPr rtlCol="0" anchor="ctr"/>
            <a:lstStyle/>
            <a:p>
              <a:endParaRPr lang="en-US"/>
            </a:p>
          </p:txBody>
        </p:sp>
        <p:sp>
          <p:nvSpPr>
            <p:cNvPr id="199" name="Freeform 1086">
              <a:extLst>
                <a:ext uri="{FF2B5EF4-FFF2-40B4-BE49-F238E27FC236}">
                  <a16:creationId xmlns:a16="http://schemas.microsoft.com/office/drawing/2014/main" id="{44D34649-0A0C-FC91-43B4-F48132328217}"/>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rgbClr val="FFFFFF"/>
            </a:solidFill>
            <a:ln w="1804" cap="flat">
              <a:noFill/>
              <a:prstDash val="solid"/>
              <a:miter/>
            </a:ln>
          </p:spPr>
          <p:txBody>
            <a:bodyPr rtlCol="0" anchor="ctr"/>
            <a:lstStyle/>
            <a:p>
              <a:endParaRPr lang="en-US"/>
            </a:p>
          </p:txBody>
        </p:sp>
        <p:sp>
          <p:nvSpPr>
            <p:cNvPr id="200" name="Freeform 1087">
              <a:extLst>
                <a:ext uri="{FF2B5EF4-FFF2-40B4-BE49-F238E27FC236}">
                  <a16:creationId xmlns:a16="http://schemas.microsoft.com/office/drawing/2014/main" id="{70159021-A770-3A35-98D3-9E2828D38E70}"/>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201" name="Freeform 1088">
              <a:extLst>
                <a:ext uri="{FF2B5EF4-FFF2-40B4-BE49-F238E27FC236}">
                  <a16:creationId xmlns:a16="http://schemas.microsoft.com/office/drawing/2014/main" id="{61A4E969-FB5C-E0FA-97AF-702D016BA111}"/>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202" name="Freeform 1089">
              <a:extLst>
                <a:ext uri="{FF2B5EF4-FFF2-40B4-BE49-F238E27FC236}">
                  <a16:creationId xmlns:a16="http://schemas.microsoft.com/office/drawing/2014/main" id="{F47AA2AE-D375-BE4B-F9BF-9208791BAB22}"/>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203" name="Freeform 1090">
              <a:extLst>
                <a:ext uri="{FF2B5EF4-FFF2-40B4-BE49-F238E27FC236}">
                  <a16:creationId xmlns:a16="http://schemas.microsoft.com/office/drawing/2014/main" id="{00B9ED9A-E752-9864-DA2C-7D0AEAFD7D49}"/>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204" name="Freeform 1091">
              <a:extLst>
                <a:ext uri="{FF2B5EF4-FFF2-40B4-BE49-F238E27FC236}">
                  <a16:creationId xmlns:a16="http://schemas.microsoft.com/office/drawing/2014/main" id="{3461C149-98FA-7D47-29BD-C59AC52EA129}"/>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205" name="Freeform 1092">
              <a:extLst>
                <a:ext uri="{FF2B5EF4-FFF2-40B4-BE49-F238E27FC236}">
                  <a16:creationId xmlns:a16="http://schemas.microsoft.com/office/drawing/2014/main" id="{AE1D8E88-D0CF-405B-6978-005701D5796A}"/>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206" name="Freeform 1093">
              <a:extLst>
                <a:ext uri="{FF2B5EF4-FFF2-40B4-BE49-F238E27FC236}">
                  <a16:creationId xmlns:a16="http://schemas.microsoft.com/office/drawing/2014/main" id="{85A935B4-7B8E-F404-CC86-D57D2F120E18}"/>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207" name="Freeform 1094">
              <a:extLst>
                <a:ext uri="{FF2B5EF4-FFF2-40B4-BE49-F238E27FC236}">
                  <a16:creationId xmlns:a16="http://schemas.microsoft.com/office/drawing/2014/main" id="{56CCF2A7-FACF-C35A-3677-16F29D32648F}"/>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208" name="Freeform 1095">
              <a:extLst>
                <a:ext uri="{FF2B5EF4-FFF2-40B4-BE49-F238E27FC236}">
                  <a16:creationId xmlns:a16="http://schemas.microsoft.com/office/drawing/2014/main" id="{F063F563-DF47-3F60-7946-E4DA3384FDEE}"/>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09" name="Freeform 1096">
              <a:extLst>
                <a:ext uri="{FF2B5EF4-FFF2-40B4-BE49-F238E27FC236}">
                  <a16:creationId xmlns:a16="http://schemas.microsoft.com/office/drawing/2014/main" id="{90C728FA-FE06-91C6-911C-764C624F263F}"/>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10" name="Freeform 1097">
              <a:extLst>
                <a:ext uri="{FF2B5EF4-FFF2-40B4-BE49-F238E27FC236}">
                  <a16:creationId xmlns:a16="http://schemas.microsoft.com/office/drawing/2014/main" id="{56B06783-6CD5-F9FD-FB98-64C811B13048}"/>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11" name="Freeform 1098">
              <a:extLst>
                <a:ext uri="{FF2B5EF4-FFF2-40B4-BE49-F238E27FC236}">
                  <a16:creationId xmlns:a16="http://schemas.microsoft.com/office/drawing/2014/main" id="{34A6922C-B83E-105F-E2CB-01214119B2ED}"/>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212" name="Freeform 1099">
              <a:extLst>
                <a:ext uri="{FF2B5EF4-FFF2-40B4-BE49-F238E27FC236}">
                  <a16:creationId xmlns:a16="http://schemas.microsoft.com/office/drawing/2014/main" id="{6A06E7E8-D869-3E2A-2DE0-389208F9F9EE}"/>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213" name="Freeform 1100">
              <a:extLst>
                <a:ext uri="{FF2B5EF4-FFF2-40B4-BE49-F238E27FC236}">
                  <a16:creationId xmlns:a16="http://schemas.microsoft.com/office/drawing/2014/main" id="{EB2068DF-8B14-F3D6-FFB8-0F517C053959}"/>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214" name="Freeform 1101">
              <a:extLst>
                <a:ext uri="{FF2B5EF4-FFF2-40B4-BE49-F238E27FC236}">
                  <a16:creationId xmlns:a16="http://schemas.microsoft.com/office/drawing/2014/main" id="{87FE85AA-991F-6181-A3CA-29714A012B3F}"/>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215" name="Freeform 1102">
              <a:extLst>
                <a:ext uri="{FF2B5EF4-FFF2-40B4-BE49-F238E27FC236}">
                  <a16:creationId xmlns:a16="http://schemas.microsoft.com/office/drawing/2014/main" id="{D76A1611-B85D-FC58-D3BD-76336ECB96F9}"/>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216" name="Freeform 1103">
              <a:extLst>
                <a:ext uri="{FF2B5EF4-FFF2-40B4-BE49-F238E27FC236}">
                  <a16:creationId xmlns:a16="http://schemas.microsoft.com/office/drawing/2014/main" id="{319BCCB7-7625-308B-2DFB-B568E1039187}"/>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217" name="Freeform 1104">
              <a:extLst>
                <a:ext uri="{FF2B5EF4-FFF2-40B4-BE49-F238E27FC236}">
                  <a16:creationId xmlns:a16="http://schemas.microsoft.com/office/drawing/2014/main" id="{C29435C7-51DB-9092-3C82-26C92D1F33E2}"/>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218" name="Freeform 1105">
              <a:extLst>
                <a:ext uri="{FF2B5EF4-FFF2-40B4-BE49-F238E27FC236}">
                  <a16:creationId xmlns:a16="http://schemas.microsoft.com/office/drawing/2014/main" id="{177181DD-518C-961B-2288-2D8997141ED2}"/>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219" name="Freeform 1106">
              <a:extLst>
                <a:ext uri="{FF2B5EF4-FFF2-40B4-BE49-F238E27FC236}">
                  <a16:creationId xmlns:a16="http://schemas.microsoft.com/office/drawing/2014/main" id="{A6256645-0C89-7E90-5B8F-88A133DE74D2}"/>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
        <p:nvSpPr>
          <p:cNvPr id="17" name="Text Placeholder 2">
            <a:extLst>
              <a:ext uri="{FF2B5EF4-FFF2-40B4-BE49-F238E27FC236}">
                <a16:creationId xmlns:a16="http://schemas.microsoft.com/office/drawing/2014/main" id="{FA6F6F1A-5B9F-0530-A2B5-E3FD0045EEFA}"/>
              </a:ext>
            </a:extLst>
          </p:cNvPr>
          <p:cNvSpPr>
            <a:spLocks noGrp="1"/>
          </p:cNvSpPr>
          <p:nvPr>
            <p:ph type="body" sz="quarter" idx="16"/>
          </p:nvPr>
        </p:nvSpPr>
        <p:spPr>
          <a:xfrm>
            <a:off x="2057399" y="477282"/>
            <a:ext cx="10595237" cy="803654"/>
          </a:xfrm>
        </p:spPr>
        <p:txBody>
          <a:bodyPr/>
          <a:lstStyle/>
          <a:p>
            <a:r>
              <a:rPr lang="en-US" sz="3200" b="0" dirty="0">
                <a:solidFill>
                  <a:srgbClr val="D11C5F"/>
                </a:solidFill>
              </a:rPr>
              <a:t>Identify Who Your Community Is!</a:t>
            </a:r>
          </a:p>
        </p:txBody>
      </p:sp>
    </p:spTree>
    <p:extLst>
      <p:ext uri="{BB962C8B-B14F-4D97-AF65-F5344CB8AC3E}">
        <p14:creationId xmlns:p14="http://schemas.microsoft.com/office/powerpoint/2010/main" val="23870431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15008861-7B7F-D05A-ECD9-3FC6E0631253}"/>
              </a:ext>
            </a:extLst>
          </p:cNvPr>
          <p:cNvSpPr>
            <a:spLocks noGrp="1"/>
          </p:cNvSpPr>
          <p:nvPr>
            <p:ph type="body" sz="quarter" idx="18"/>
          </p:nvPr>
        </p:nvSpPr>
        <p:spPr>
          <a:xfrm>
            <a:off x="2057399" y="1056113"/>
            <a:ext cx="9455857" cy="3849918"/>
          </a:xfrm>
        </p:spPr>
        <p:txBody>
          <a:bodyPr/>
          <a:lstStyle/>
          <a:p>
            <a:pPr marL="0" indent="0">
              <a:lnSpc>
                <a:spcPct val="100000"/>
              </a:lnSpc>
              <a:spcBef>
                <a:spcPts val="0"/>
              </a:spcBef>
              <a:buClr>
                <a:srgbClr val="01A54E"/>
              </a:buClr>
            </a:pPr>
            <a:r>
              <a:rPr lang="en-US" sz="2200" dirty="0"/>
              <a:t>SMEs need to research to develop an Engagement Framework so that they can effectively engage with local communities through informal, authentic interactions that build trust, empathy, and a shared understanding of local priorities. To effectively engage with your community, you first need to understand who your community is made up of, their characteristics, and needs. </a:t>
            </a:r>
          </a:p>
          <a:p>
            <a:pPr marL="0" indent="0">
              <a:lnSpc>
                <a:spcPct val="100000"/>
              </a:lnSpc>
              <a:spcBef>
                <a:spcPts val="0"/>
              </a:spcBef>
              <a:buClr>
                <a:srgbClr val="01A54E"/>
              </a:buClr>
            </a:pPr>
            <a:endParaRPr lang="en-US" sz="1000" b="1" dirty="0"/>
          </a:p>
          <a:p>
            <a:pPr marL="0" indent="0">
              <a:lnSpc>
                <a:spcPct val="100000"/>
              </a:lnSpc>
              <a:spcBef>
                <a:spcPts val="0"/>
              </a:spcBef>
              <a:buClr>
                <a:srgbClr val="01A54E"/>
              </a:buClr>
            </a:pPr>
            <a:r>
              <a:rPr lang="en-US" sz="2200" b="1" dirty="0"/>
              <a:t>Understand Who Your Community is: </a:t>
            </a:r>
            <a:r>
              <a:rPr lang="en-US" sz="2200" dirty="0"/>
              <a:t>Start by learning about the people you want to engage with. Ask yourself:</a:t>
            </a:r>
          </a:p>
          <a:p>
            <a:pPr marL="342900" indent="-342900">
              <a:lnSpc>
                <a:spcPct val="100000"/>
              </a:lnSpc>
              <a:spcBef>
                <a:spcPts val="0"/>
              </a:spcBef>
              <a:buClr>
                <a:srgbClr val="01A54E"/>
              </a:buClr>
              <a:buFont typeface="Wingdings" panose="05000000000000000000" pitchFamily="2" charset="2"/>
              <a:buChar char="q"/>
            </a:pPr>
            <a:r>
              <a:rPr lang="en-US" sz="2200" b="1" dirty="0"/>
              <a:t>Define Your Scope</a:t>
            </a:r>
            <a:r>
              <a:rPr lang="en-US" sz="2200" dirty="0"/>
              <a:t>: Are you engaging with local residents, small businesses, artisans, schools, or a mix? </a:t>
            </a:r>
          </a:p>
          <a:p>
            <a:pPr marL="342900" indent="-342900">
              <a:lnSpc>
                <a:spcPct val="100000"/>
              </a:lnSpc>
              <a:spcBef>
                <a:spcPts val="0"/>
              </a:spcBef>
              <a:buClr>
                <a:srgbClr val="01A54E"/>
              </a:buClr>
              <a:buFont typeface="Wingdings" panose="05000000000000000000" pitchFamily="2" charset="2"/>
              <a:buChar char="q"/>
            </a:pPr>
            <a:r>
              <a:rPr lang="en-US" sz="2200" b="1" dirty="0"/>
              <a:t>Who are they? </a:t>
            </a:r>
            <a:r>
              <a:rPr lang="en-US" sz="2200" dirty="0"/>
              <a:t>(E.g., local residents, artisans, businesses, or environmental groups.)</a:t>
            </a:r>
          </a:p>
          <a:p>
            <a:pPr marL="342900" indent="-342900">
              <a:lnSpc>
                <a:spcPct val="100000"/>
              </a:lnSpc>
              <a:spcBef>
                <a:spcPts val="0"/>
              </a:spcBef>
              <a:buClr>
                <a:srgbClr val="01A54E"/>
              </a:buClr>
              <a:buFont typeface="Wingdings" panose="05000000000000000000" pitchFamily="2" charset="2"/>
              <a:buChar char="q"/>
            </a:pPr>
            <a:r>
              <a:rPr lang="en-IE" sz="2200" b="1" dirty="0"/>
              <a:t>Identify Needs, Challenges and Interests</a:t>
            </a:r>
            <a:r>
              <a:rPr lang="en-IE" sz="2200" dirty="0"/>
              <a:t>: </a:t>
            </a:r>
            <a:r>
              <a:rPr lang="en-US" sz="2200" dirty="0"/>
              <a:t>What are the needs or challenges the community face? What are their goals or values? What’s important to them? (E.g., sustainability, employment, cultural heritage.)</a:t>
            </a:r>
          </a:p>
          <a:p>
            <a:pPr marL="0" indent="0">
              <a:lnSpc>
                <a:spcPct val="100000"/>
              </a:lnSpc>
              <a:spcBef>
                <a:spcPts val="0"/>
              </a:spcBef>
              <a:buClr>
                <a:srgbClr val="01A54E"/>
              </a:buClr>
            </a:pPr>
            <a:endParaRPr lang="en-US" sz="2200" b="1" dirty="0"/>
          </a:p>
          <a:p>
            <a:pPr marL="457200" indent="-457200">
              <a:lnSpc>
                <a:spcPct val="100000"/>
              </a:lnSpc>
              <a:spcBef>
                <a:spcPts val="0"/>
              </a:spcBef>
              <a:buClr>
                <a:srgbClr val="01A54E"/>
              </a:buClr>
              <a:buFont typeface="+mj-lt"/>
              <a:buAutoNum type="arabicPeriod" startAt="2"/>
            </a:pPr>
            <a:endParaRPr lang="en-US" sz="2200" dirty="0"/>
          </a:p>
          <a:p>
            <a:pPr marL="0" indent="0"/>
            <a:endParaRPr lang="en-IE" sz="2200" dirty="0"/>
          </a:p>
        </p:txBody>
      </p:sp>
      <p:grpSp>
        <p:nvGrpSpPr>
          <p:cNvPr id="7" name="Graphic 4">
            <a:extLst>
              <a:ext uri="{FF2B5EF4-FFF2-40B4-BE49-F238E27FC236}">
                <a16:creationId xmlns:a16="http://schemas.microsoft.com/office/drawing/2014/main" id="{C9159FA3-9070-F839-512E-48F47809664A}"/>
              </a:ext>
            </a:extLst>
          </p:cNvPr>
          <p:cNvGrpSpPr/>
          <p:nvPr/>
        </p:nvGrpSpPr>
        <p:grpSpPr>
          <a:xfrm>
            <a:off x="8562213" y="10397"/>
            <a:ext cx="2052370" cy="997949"/>
            <a:chOff x="5818708" y="5212681"/>
            <a:chExt cx="2052370" cy="997949"/>
          </a:xfrm>
        </p:grpSpPr>
        <p:sp>
          <p:nvSpPr>
            <p:cNvPr id="8" name="Freeform 785">
              <a:extLst>
                <a:ext uri="{FF2B5EF4-FFF2-40B4-BE49-F238E27FC236}">
                  <a16:creationId xmlns:a16="http://schemas.microsoft.com/office/drawing/2014/main" id="{134FBA8B-0F58-C0F7-5350-15F473019A3E}"/>
                </a:ext>
              </a:extLst>
            </p:cNvPr>
            <p:cNvSpPr/>
            <p:nvPr/>
          </p:nvSpPr>
          <p:spPr>
            <a:xfrm>
              <a:off x="6413982" y="6043498"/>
              <a:ext cx="25603" cy="10744"/>
            </a:xfrm>
            <a:custGeom>
              <a:avLst/>
              <a:gdLst>
                <a:gd name="connsiteX0" fmla="*/ 25603 w 25603"/>
                <a:gd name="connsiteY0" fmla="*/ 0 h 10744"/>
                <a:gd name="connsiteX1" fmla="*/ 0 w 25603"/>
                <a:gd name="connsiteY1" fmla="*/ 10744 h 10744"/>
                <a:gd name="connsiteX2" fmla="*/ 25603 w 25603"/>
                <a:gd name="connsiteY2" fmla="*/ 0 h 10744"/>
              </a:gdLst>
              <a:ahLst/>
              <a:cxnLst>
                <a:cxn ang="0">
                  <a:pos x="connsiteX0" y="connsiteY0"/>
                </a:cxn>
                <a:cxn ang="0">
                  <a:pos x="connsiteX1" y="connsiteY1"/>
                </a:cxn>
                <a:cxn ang="0">
                  <a:pos x="connsiteX2" y="connsiteY2"/>
                </a:cxn>
              </a:cxnLst>
              <a:rect l="l" t="t" r="r" b="b"/>
              <a:pathLst>
                <a:path w="25603" h="10744">
                  <a:moveTo>
                    <a:pt x="25603" y="0"/>
                  </a:moveTo>
                  <a:cubicBezTo>
                    <a:pt x="16916" y="3429"/>
                    <a:pt x="8458" y="7087"/>
                    <a:pt x="0" y="10744"/>
                  </a:cubicBezTo>
                  <a:cubicBezTo>
                    <a:pt x="8458" y="6858"/>
                    <a:pt x="16916" y="3429"/>
                    <a:pt x="25603" y="0"/>
                  </a:cubicBezTo>
                  <a:close/>
                </a:path>
              </a:pathLst>
            </a:custGeom>
            <a:solidFill>
              <a:srgbClr val="FFFFFF"/>
            </a:solidFill>
            <a:ln w="2286" cap="flat">
              <a:noFill/>
              <a:prstDash val="solid"/>
              <a:miter/>
            </a:ln>
          </p:spPr>
          <p:txBody>
            <a:bodyPr rtlCol="0" anchor="ctr"/>
            <a:lstStyle/>
            <a:p>
              <a:endParaRPr lang="en-US"/>
            </a:p>
          </p:txBody>
        </p:sp>
        <p:sp>
          <p:nvSpPr>
            <p:cNvPr id="9" name="Freeform 786">
              <a:extLst>
                <a:ext uri="{FF2B5EF4-FFF2-40B4-BE49-F238E27FC236}">
                  <a16:creationId xmlns:a16="http://schemas.microsoft.com/office/drawing/2014/main" id="{D90FBDBD-437B-6026-4C9A-D5540717C82F}"/>
                </a:ext>
              </a:extLst>
            </p:cNvPr>
            <p:cNvSpPr/>
            <p:nvPr/>
          </p:nvSpPr>
          <p:spPr>
            <a:xfrm>
              <a:off x="5994273" y="5792038"/>
              <a:ext cx="515264" cy="298560"/>
            </a:xfrm>
            <a:custGeom>
              <a:avLst/>
              <a:gdLst>
                <a:gd name="connsiteX0" fmla="*/ 10744 w 515264"/>
                <a:gd name="connsiteY0" fmla="*/ 294894 h 298560"/>
                <a:gd name="connsiteX1" fmla="*/ 91211 w 515264"/>
                <a:gd name="connsiteY1" fmla="*/ 294208 h 298560"/>
                <a:gd name="connsiteX2" fmla="*/ 181737 w 515264"/>
                <a:gd name="connsiteY2" fmla="*/ 269520 h 298560"/>
                <a:gd name="connsiteX3" fmla="*/ 492176 w 515264"/>
                <a:gd name="connsiteY3" fmla="*/ 147219 h 298560"/>
                <a:gd name="connsiteX4" fmla="*/ 515264 w 515264"/>
                <a:gd name="connsiteY4" fmla="*/ 136246 h 298560"/>
                <a:gd name="connsiteX5" fmla="*/ 515264 w 515264"/>
                <a:gd name="connsiteY5" fmla="*/ 136246 h 298560"/>
                <a:gd name="connsiteX6" fmla="*/ 464058 w 515264"/>
                <a:gd name="connsiteY6" fmla="*/ 0 h 298560"/>
                <a:gd name="connsiteX7" fmla="*/ 441655 w 515264"/>
                <a:gd name="connsiteY7" fmla="*/ 21489 h 298560"/>
                <a:gd name="connsiteX8" fmla="*/ 326669 w 515264"/>
                <a:gd name="connsiteY8" fmla="*/ 104013 h 298560"/>
                <a:gd name="connsiteX9" fmla="*/ 34976 w 515264"/>
                <a:gd name="connsiteY9" fmla="*/ 243688 h 298560"/>
                <a:gd name="connsiteX10" fmla="*/ 0 w 515264"/>
                <a:gd name="connsiteY10" fmla="*/ 295809 h 298560"/>
                <a:gd name="connsiteX11" fmla="*/ 229 w 515264"/>
                <a:gd name="connsiteY11" fmla="*/ 292380 h 298560"/>
                <a:gd name="connsiteX12" fmla="*/ 10744 w 515264"/>
                <a:gd name="connsiteY12" fmla="*/ 294894 h 2985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5264" h="298560">
                  <a:moveTo>
                    <a:pt x="10744" y="294894"/>
                  </a:moveTo>
                  <a:cubicBezTo>
                    <a:pt x="39319" y="300838"/>
                    <a:pt x="62636" y="298780"/>
                    <a:pt x="91211" y="294208"/>
                  </a:cubicBezTo>
                  <a:cubicBezTo>
                    <a:pt x="121844" y="289179"/>
                    <a:pt x="152019" y="278435"/>
                    <a:pt x="181737" y="269520"/>
                  </a:cubicBezTo>
                  <a:cubicBezTo>
                    <a:pt x="219685" y="258090"/>
                    <a:pt x="463829" y="160477"/>
                    <a:pt x="492176" y="147219"/>
                  </a:cubicBezTo>
                  <a:cubicBezTo>
                    <a:pt x="499948" y="143561"/>
                    <a:pt x="507492" y="139903"/>
                    <a:pt x="515264" y="136246"/>
                  </a:cubicBezTo>
                  <a:cubicBezTo>
                    <a:pt x="515264" y="136246"/>
                    <a:pt x="515264" y="136246"/>
                    <a:pt x="515264" y="136246"/>
                  </a:cubicBezTo>
                  <a:cubicBezTo>
                    <a:pt x="492633" y="93726"/>
                    <a:pt x="473431" y="49606"/>
                    <a:pt x="464058" y="0"/>
                  </a:cubicBezTo>
                  <a:cubicBezTo>
                    <a:pt x="451714" y="7087"/>
                    <a:pt x="445999" y="13945"/>
                    <a:pt x="441655" y="21489"/>
                  </a:cubicBezTo>
                  <a:cubicBezTo>
                    <a:pt x="415138" y="65837"/>
                    <a:pt x="371246" y="85268"/>
                    <a:pt x="326669" y="104013"/>
                  </a:cubicBezTo>
                  <a:cubicBezTo>
                    <a:pt x="310439" y="110871"/>
                    <a:pt x="82067" y="221971"/>
                    <a:pt x="34976" y="243688"/>
                  </a:cubicBezTo>
                  <a:cubicBezTo>
                    <a:pt x="10973" y="254889"/>
                    <a:pt x="1600" y="273177"/>
                    <a:pt x="0" y="295809"/>
                  </a:cubicBezTo>
                  <a:cubicBezTo>
                    <a:pt x="0" y="294666"/>
                    <a:pt x="229" y="293523"/>
                    <a:pt x="229" y="292380"/>
                  </a:cubicBezTo>
                  <a:cubicBezTo>
                    <a:pt x="3658" y="293294"/>
                    <a:pt x="7087" y="294208"/>
                    <a:pt x="10744" y="294894"/>
                  </a:cubicBezTo>
                  <a:close/>
                </a:path>
              </a:pathLst>
            </a:custGeom>
            <a:solidFill>
              <a:srgbClr val="FFFFFF"/>
            </a:solidFill>
            <a:ln w="2286" cap="flat">
              <a:noFill/>
              <a:prstDash val="solid"/>
              <a:miter/>
            </a:ln>
          </p:spPr>
          <p:txBody>
            <a:bodyPr rtlCol="0" anchor="ctr"/>
            <a:lstStyle/>
            <a:p>
              <a:endParaRPr lang="en-US"/>
            </a:p>
          </p:txBody>
        </p:sp>
        <p:sp>
          <p:nvSpPr>
            <p:cNvPr id="10" name="Freeform 787">
              <a:extLst>
                <a:ext uri="{FF2B5EF4-FFF2-40B4-BE49-F238E27FC236}">
                  <a16:creationId xmlns:a16="http://schemas.microsoft.com/office/drawing/2014/main" id="{D3DC4280-24CE-C2D1-922B-FE8A4229F958}"/>
                </a:ext>
              </a:extLst>
            </p:cNvPr>
            <p:cNvSpPr/>
            <p:nvPr/>
          </p:nvSpPr>
          <p:spPr>
            <a:xfrm>
              <a:off x="6363233" y="6069101"/>
              <a:ext cx="16916" cy="7772"/>
            </a:xfrm>
            <a:custGeom>
              <a:avLst/>
              <a:gdLst>
                <a:gd name="connsiteX0" fmla="*/ 16917 w 16916"/>
                <a:gd name="connsiteY0" fmla="*/ 0 h 7772"/>
                <a:gd name="connsiteX1" fmla="*/ 0 w 16916"/>
                <a:gd name="connsiteY1" fmla="*/ 7773 h 7772"/>
                <a:gd name="connsiteX2" fmla="*/ 16917 w 16916"/>
                <a:gd name="connsiteY2" fmla="*/ 0 h 7772"/>
              </a:gdLst>
              <a:ahLst/>
              <a:cxnLst>
                <a:cxn ang="0">
                  <a:pos x="connsiteX0" y="connsiteY0"/>
                </a:cxn>
                <a:cxn ang="0">
                  <a:pos x="connsiteX1" y="connsiteY1"/>
                </a:cxn>
                <a:cxn ang="0">
                  <a:pos x="connsiteX2" y="connsiteY2"/>
                </a:cxn>
              </a:cxnLst>
              <a:rect l="l" t="t" r="r" b="b"/>
              <a:pathLst>
                <a:path w="16916" h="7772">
                  <a:moveTo>
                    <a:pt x="16917" y="0"/>
                  </a:moveTo>
                  <a:cubicBezTo>
                    <a:pt x="11202" y="2515"/>
                    <a:pt x="5715" y="5258"/>
                    <a:pt x="0" y="7773"/>
                  </a:cubicBezTo>
                  <a:cubicBezTo>
                    <a:pt x="5715" y="5258"/>
                    <a:pt x="11202" y="2515"/>
                    <a:pt x="16917" y="0"/>
                  </a:cubicBezTo>
                  <a:close/>
                </a:path>
              </a:pathLst>
            </a:custGeom>
            <a:solidFill>
              <a:srgbClr val="FFFFFF"/>
            </a:solidFill>
            <a:ln w="2286" cap="flat">
              <a:noFill/>
              <a:prstDash val="solid"/>
              <a:miter/>
            </a:ln>
          </p:spPr>
          <p:txBody>
            <a:bodyPr rtlCol="0" anchor="ctr"/>
            <a:lstStyle/>
            <a:p>
              <a:endParaRPr lang="en-US"/>
            </a:p>
          </p:txBody>
        </p:sp>
        <p:sp>
          <p:nvSpPr>
            <p:cNvPr id="11" name="Freeform 788">
              <a:extLst>
                <a:ext uri="{FF2B5EF4-FFF2-40B4-BE49-F238E27FC236}">
                  <a16:creationId xmlns:a16="http://schemas.microsoft.com/office/drawing/2014/main" id="{C3793A79-8F87-6481-5366-0DC50EAECFB1}"/>
                </a:ext>
              </a:extLst>
            </p:cNvPr>
            <p:cNvSpPr/>
            <p:nvPr/>
          </p:nvSpPr>
          <p:spPr>
            <a:xfrm>
              <a:off x="6296253" y="6096533"/>
              <a:ext cx="25146" cy="11658"/>
            </a:xfrm>
            <a:custGeom>
              <a:avLst/>
              <a:gdLst>
                <a:gd name="connsiteX0" fmla="*/ 25146 w 25146"/>
                <a:gd name="connsiteY0" fmla="*/ 0 h 11658"/>
                <a:gd name="connsiteX1" fmla="*/ 0 w 25146"/>
                <a:gd name="connsiteY1" fmla="*/ 11659 h 11658"/>
                <a:gd name="connsiteX2" fmla="*/ 25146 w 25146"/>
                <a:gd name="connsiteY2" fmla="*/ 0 h 11658"/>
              </a:gdLst>
              <a:ahLst/>
              <a:cxnLst>
                <a:cxn ang="0">
                  <a:pos x="connsiteX0" y="connsiteY0"/>
                </a:cxn>
                <a:cxn ang="0">
                  <a:pos x="connsiteX1" y="connsiteY1"/>
                </a:cxn>
                <a:cxn ang="0">
                  <a:pos x="connsiteX2" y="connsiteY2"/>
                </a:cxn>
              </a:cxnLst>
              <a:rect l="l" t="t" r="r" b="b"/>
              <a:pathLst>
                <a:path w="25146" h="11658">
                  <a:moveTo>
                    <a:pt x="25146" y="0"/>
                  </a:moveTo>
                  <a:cubicBezTo>
                    <a:pt x="16687" y="3887"/>
                    <a:pt x="8458" y="7773"/>
                    <a:pt x="0" y="11659"/>
                  </a:cubicBezTo>
                  <a:cubicBezTo>
                    <a:pt x="8229" y="7773"/>
                    <a:pt x="16687" y="3887"/>
                    <a:pt x="25146" y="0"/>
                  </a:cubicBezTo>
                  <a:close/>
                </a:path>
              </a:pathLst>
            </a:custGeom>
            <a:solidFill>
              <a:srgbClr val="FFFFFF"/>
            </a:solidFill>
            <a:ln w="2286" cap="flat">
              <a:noFill/>
              <a:prstDash val="solid"/>
              <a:miter/>
            </a:ln>
          </p:spPr>
          <p:txBody>
            <a:bodyPr rtlCol="0" anchor="ctr"/>
            <a:lstStyle/>
            <a:p>
              <a:endParaRPr lang="en-US"/>
            </a:p>
          </p:txBody>
        </p:sp>
        <p:sp>
          <p:nvSpPr>
            <p:cNvPr id="12" name="Freeform 789">
              <a:extLst>
                <a:ext uri="{FF2B5EF4-FFF2-40B4-BE49-F238E27FC236}">
                  <a16:creationId xmlns:a16="http://schemas.microsoft.com/office/drawing/2014/main" id="{B82BF411-E92F-3E59-7CA5-B8B991528F1C}"/>
                </a:ext>
              </a:extLst>
            </p:cNvPr>
            <p:cNvSpPr/>
            <p:nvPr/>
          </p:nvSpPr>
          <p:spPr>
            <a:xfrm>
              <a:off x="5993815" y="6093790"/>
              <a:ext cx="2286" cy="2286"/>
            </a:xfrm>
            <a:custGeom>
              <a:avLst/>
              <a:gdLst>
                <a:gd name="connsiteX0" fmla="*/ 0 w 2286"/>
                <a:gd name="connsiteY0" fmla="*/ 2286 h 2286"/>
                <a:gd name="connsiteX1" fmla="*/ 0 w 2286"/>
                <a:gd name="connsiteY1" fmla="*/ 0 h 2286"/>
                <a:gd name="connsiteX2" fmla="*/ 0 w 2286"/>
                <a:gd name="connsiteY2" fmla="*/ 2286 h 2286"/>
              </a:gdLst>
              <a:ahLst/>
              <a:cxnLst>
                <a:cxn ang="0">
                  <a:pos x="connsiteX0" y="connsiteY0"/>
                </a:cxn>
                <a:cxn ang="0">
                  <a:pos x="connsiteX1" y="connsiteY1"/>
                </a:cxn>
                <a:cxn ang="0">
                  <a:pos x="connsiteX2" y="connsiteY2"/>
                </a:cxn>
              </a:cxnLst>
              <a:rect l="l" t="t" r="r" b="b"/>
              <a:pathLst>
                <a:path w="2286" h="2286">
                  <a:moveTo>
                    <a:pt x="0" y="2286"/>
                  </a:moveTo>
                  <a:cubicBezTo>
                    <a:pt x="0" y="1600"/>
                    <a:pt x="0" y="686"/>
                    <a:pt x="0" y="0"/>
                  </a:cubicBezTo>
                  <a:cubicBezTo>
                    <a:pt x="0" y="686"/>
                    <a:pt x="0" y="1600"/>
                    <a:pt x="0" y="2286"/>
                  </a:cubicBezTo>
                  <a:close/>
                </a:path>
              </a:pathLst>
            </a:custGeom>
            <a:solidFill>
              <a:srgbClr val="FFFFFF"/>
            </a:solidFill>
            <a:ln w="2286" cap="flat">
              <a:noFill/>
              <a:prstDash val="solid"/>
              <a:miter/>
            </a:ln>
          </p:spPr>
          <p:txBody>
            <a:bodyPr rtlCol="0" anchor="ctr"/>
            <a:lstStyle/>
            <a:p>
              <a:endParaRPr lang="en-US"/>
            </a:p>
          </p:txBody>
        </p:sp>
        <p:sp>
          <p:nvSpPr>
            <p:cNvPr id="13" name="Freeform 790">
              <a:extLst>
                <a:ext uri="{FF2B5EF4-FFF2-40B4-BE49-F238E27FC236}">
                  <a16:creationId xmlns:a16="http://schemas.microsoft.com/office/drawing/2014/main" id="{037FECCD-5853-15FB-E39A-E8AD2B75E2DE}"/>
                </a:ext>
              </a:extLst>
            </p:cNvPr>
            <p:cNvSpPr/>
            <p:nvPr/>
          </p:nvSpPr>
          <p:spPr>
            <a:xfrm>
              <a:off x="6547256" y="6006465"/>
              <a:ext cx="2743" cy="1828"/>
            </a:xfrm>
            <a:custGeom>
              <a:avLst/>
              <a:gdLst>
                <a:gd name="connsiteX0" fmla="*/ 2744 w 2743"/>
                <a:gd name="connsiteY0" fmla="*/ 0 h 1828"/>
                <a:gd name="connsiteX1" fmla="*/ 0 w 2743"/>
                <a:gd name="connsiteY1" fmla="*/ 1829 h 1828"/>
                <a:gd name="connsiteX2" fmla="*/ 2744 w 2743"/>
                <a:gd name="connsiteY2" fmla="*/ 0 h 1828"/>
              </a:gdLst>
              <a:ahLst/>
              <a:cxnLst>
                <a:cxn ang="0">
                  <a:pos x="connsiteX0" y="connsiteY0"/>
                </a:cxn>
                <a:cxn ang="0">
                  <a:pos x="connsiteX1" y="connsiteY1"/>
                </a:cxn>
                <a:cxn ang="0">
                  <a:pos x="connsiteX2" y="connsiteY2"/>
                </a:cxn>
              </a:cxnLst>
              <a:rect l="l" t="t" r="r" b="b"/>
              <a:pathLst>
                <a:path w="2743" h="1828">
                  <a:moveTo>
                    <a:pt x="2744" y="0"/>
                  </a:moveTo>
                  <a:cubicBezTo>
                    <a:pt x="1829" y="686"/>
                    <a:pt x="915" y="1372"/>
                    <a:pt x="0" y="1829"/>
                  </a:cubicBezTo>
                  <a:cubicBezTo>
                    <a:pt x="915" y="1372"/>
                    <a:pt x="1829" y="686"/>
                    <a:pt x="2744" y="0"/>
                  </a:cubicBezTo>
                  <a:close/>
                </a:path>
              </a:pathLst>
            </a:custGeom>
            <a:solidFill>
              <a:srgbClr val="FFFFFF"/>
            </a:solidFill>
            <a:ln w="2286" cap="flat">
              <a:noFill/>
              <a:prstDash val="solid"/>
              <a:miter/>
            </a:ln>
          </p:spPr>
          <p:txBody>
            <a:bodyPr rtlCol="0" anchor="ctr"/>
            <a:lstStyle/>
            <a:p>
              <a:endParaRPr lang="en-US"/>
            </a:p>
          </p:txBody>
        </p:sp>
        <p:sp>
          <p:nvSpPr>
            <p:cNvPr id="14" name="Freeform 791">
              <a:extLst>
                <a:ext uri="{FF2B5EF4-FFF2-40B4-BE49-F238E27FC236}">
                  <a16:creationId xmlns:a16="http://schemas.microsoft.com/office/drawing/2014/main" id="{F378B032-FF04-48CE-B69C-28B9AE1A0CA7}"/>
                </a:ext>
              </a:extLst>
            </p:cNvPr>
            <p:cNvSpPr/>
            <p:nvPr/>
          </p:nvSpPr>
          <p:spPr>
            <a:xfrm>
              <a:off x="6397066" y="6054013"/>
              <a:ext cx="16916" cy="7543"/>
            </a:xfrm>
            <a:custGeom>
              <a:avLst/>
              <a:gdLst>
                <a:gd name="connsiteX0" fmla="*/ 16917 w 16916"/>
                <a:gd name="connsiteY0" fmla="*/ 0 h 7543"/>
                <a:gd name="connsiteX1" fmla="*/ 0 w 16916"/>
                <a:gd name="connsiteY1" fmla="*/ 7544 h 7543"/>
                <a:gd name="connsiteX2" fmla="*/ 16917 w 16916"/>
                <a:gd name="connsiteY2" fmla="*/ 0 h 7543"/>
              </a:gdLst>
              <a:ahLst/>
              <a:cxnLst>
                <a:cxn ang="0">
                  <a:pos x="connsiteX0" y="connsiteY0"/>
                </a:cxn>
                <a:cxn ang="0">
                  <a:pos x="connsiteX1" y="connsiteY1"/>
                </a:cxn>
                <a:cxn ang="0">
                  <a:pos x="connsiteX2" y="connsiteY2"/>
                </a:cxn>
              </a:cxnLst>
              <a:rect l="l" t="t" r="r" b="b"/>
              <a:pathLst>
                <a:path w="16916" h="7543">
                  <a:moveTo>
                    <a:pt x="16917" y="0"/>
                  </a:moveTo>
                  <a:cubicBezTo>
                    <a:pt x="11202" y="2514"/>
                    <a:pt x="5715" y="5029"/>
                    <a:pt x="0" y="7544"/>
                  </a:cubicBezTo>
                  <a:cubicBezTo>
                    <a:pt x="5487" y="5029"/>
                    <a:pt x="11202" y="2514"/>
                    <a:pt x="16917" y="0"/>
                  </a:cubicBezTo>
                  <a:close/>
                </a:path>
              </a:pathLst>
            </a:custGeom>
            <a:solidFill>
              <a:srgbClr val="FFFFFF"/>
            </a:solidFill>
            <a:ln w="2286" cap="flat">
              <a:noFill/>
              <a:prstDash val="solid"/>
              <a:miter/>
            </a:ln>
          </p:spPr>
          <p:txBody>
            <a:bodyPr rtlCol="0" anchor="ctr"/>
            <a:lstStyle/>
            <a:p>
              <a:endParaRPr lang="en-US"/>
            </a:p>
          </p:txBody>
        </p:sp>
        <p:sp>
          <p:nvSpPr>
            <p:cNvPr id="15" name="Freeform 792">
              <a:extLst>
                <a:ext uri="{FF2B5EF4-FFF2-40B4-BE49-F238E27FC236}">
                  <a16:creationId xmlns:a16="http://schemas.microsoft.com/office/drawing/2014/main" id="{DCEC26E3-069E-5561-ADC6-8D911F1640F7}"/>
                </a:ext>
              </a:extLst>
            </p:cNvPr>
            <p:cNvSpPr/>
            <p:nvPr/>
          </p:nvSpPr>
          <p:spPr>
            <a:xfrm>
              <a:off x="6081141" y="6187973"/>
              <a:ext cx="5257" cy="2286"/>
            </a:xfrm>
            <a:custGeom>
              <a:avLst/>
              <a:gdLst>
                <a:gd name="connsiteX0" fmla="*/ 5258 w 5257"/>
                <a:gd name="connsiteY0" fmla="*/ 0 h 2286"/>
                <a:gd name="connsiteX1" fmla="*/ 0 w 5257"/>
                <a:gd name="connsiteY1" fmla="*/ 0 h 2286"/>
                <a:gd name="connsiteX2" fmla="*/ 5258 w 5257"/>
                <a:gd name="connsiteY2" fmla="*/ 0 h 2286"/>
              </a:gdLst>
              <a:ahLst/>
              <a:cxnLst>
                <a:cxn ang="0">
                  <a:pos x="connsiteX0" y="connsiteY0"/>
                </a:cxn>
                <a:cxn ang="0">
                  <a:pos x="connsiteX1" y="connsiteY1"/>
                </a:cxn>
                <a:cxn ang="0">
                  <a:pos x="connsiteX2" y="connsiteY2"/>
                </a:cxn>
              </a:cxnLst>
              <a:rect l="l" t="t" r="r" b="b"/>
              <a:pathLst>
                <a:path w="5257" h="2286">
                  <a:moveTo>
                    <a:pt x="5258" y="0"/>
                  </a:moveTo>
                  <a:cubicBezTo>
                    <a:pt x="3429" y="0"/>
                    <a:pt x="1829" y="0"/>
                    <a:pt x="0" y="0"/>
                  </a:cubicBezTo>
                  <a:cubicBezTo>
                    <a:pt x="1829" y="0"/>
                    <a:pt x="3429" y="0"/>
                    <a:pt x="5258" y="0"/>
                  </a:cubicBezTo>
                  <a:close/>
                </a:path>
              </a:pathLst>
            </a:custGeom>
            <a:solidFill>
              <a:srgbClr val="FFFFFF"/>
            </a:solidFill>
            <a:ln w="2286" cap="flat">
              <a:noFill/>
              <a:prstDash val="solid"/>
              <a:miter/>
            </a:ln>
          </p:spPr>
          <p:txBody>
            <a:bodyPr rtlCol="0" anchor="ctr"/>
            <a:lstStyle/>
            <a:p>
              <a:endParaRPr lang="en-US"/>
            </a:p>
          </p:txBody>
        </p:sp>
        <p:sp>
          <p:nvSpPr>
            <p:cNvPr id="16" name="Freeform 793">
              <a:extLst>
                <a:ext uri="{FF2B5EF4-FFF2-40B4-BE49-F238E27FC236}">
                  <a16:creationId xmlns:a16="http://schemas.microsoft.com/office/drawing/2014/main" id="{6366A3AF-BDD1-ADAF-2AF9-E308B69F7C54}"/>
                </a:ext>
              </a:extLst>
            </p:cNvPr>
            <p:cNvSpPr/>
            <p:nvPr/>
          </p:nvSpPr>
          <p:spPr>
            <a:xfrm>
              <a:off x="5993815" y="6088761"/>
              <a:ext cx="228" cy="2971"/>
            </a:xfrm>
            <a:custGeom>
              <a:avLst/>
              <a:gdLst>
                <a:gd name="connsiteX0" fmla="*/ 0 w 228"/>
                <a:gd name="connsiteY0" fmla="*/ 2972 h 2971"/>
                <a:gd name="connsiteX1" fmla="*/ 229 w 228"/>
                <a:gd name="connsiteY1" fmla="*/ 0 h 2971"/>
                <a:gd name="connsiteX2" fmla="*/ 0 w 228"/>
                <a:gd name="connsiteY2" fmla="*/ 2972 h 2971"/>
              </a:gdLst>
              <a:ahLst/>
              <a:cxnLst>
                <a:cxn ang="0">
                  <a:pos x="connsiteX0" y="connsiteY0"/>
                </a:cxn>
                <a:cxn ang="0">
                  <a:pos x="connsiteX1" y="connsiteY1"/>
                </a:cxn>
                <a:cxn ang="0">
                  <a:pos x="connsiteX2" y="connsiteY2"/>
                </a:cxn>
              </a:cxnLst>
              <a:rect l="l" t="t" r="r" b="b"/>
              <a:pathLst>
                <a:path w="228" h="2971">
                  <a:moveTo>
                    <a:pt x="0" y="2972"/>
                  </a:moveTo>
                  <a:cubicBezTo>
                    <a:pt x="0" y="1829"/>
                    <a:pt x="0" y="914"/>
                    <a:pt x="229" y="0"/>
                  </a:cubicBezTo>
                  <a:cubicBezTo>
                    <a:pt x="229" y="914"/>
                    <a:pt x="0" y="1829"/>
                    <a:pt x="0" y="2972"/>
                  </a:cubicBezTo>
                  <a:close/>
                </a:path>
              </a:pathLst>
            </a:custGeom>
            <a:solidFill>
              <a:srgbClr val="FFFFFF"/>
            </a:solidFill>
            <a:ln w="2286" cap="flat">
              <a:noFill/>
              <a:prstDash val="solid"/>
              <a:miter/>
            </a:ln>
          </p:spPr>
          <p:txBody>
            <a:bodyPr rtlCol="0" anchor="ctr"/>
            <a:lstStyle/>
            <a:p>
              <a:endParaRPr lang="en-US"/>
            </a:p>
          </p:txBody>
        </p:sp>
        <p:sp>
          <p:nvSpPr>
            <p:cNvPr id="18" name="Freeform 794">
              <a:extLst>
                <a:ext uri="{FF2B5EF4-FFF2-40B4-BE49-F238E27FC236}">
                  <a16:creationId xmlns:a16="http://schemas.microsoft.com/office/drawing/2014/main" id="{B648B701-341F-CEAA-114B-5EC69CF5E04B}"/>
                </a:ext>
              </a:extLst>
            </p:cNvPr>
            <p:cNvSpPr/>
            <p:nvPr/>
          </p:nvSpPr>
          <p:spPr>
            <a:xfrm>
              <a:off x="6547485" y="5995035"/>
              <a:ext cx="5486" cy="9372"/>
            </a:xfrm>
            <a:custGeom>
              <a:avLst/>
              <a:gdLst>
                <a:gd name="connsiteX0" fmla="*/ 5486 w 5486"/>
                <a:gd name="connsiteY0" fmla="*/ 9373 h 9372"/>
                <a:gd name="connsiteX1" fmla="*/ 0 w 5486"/>
                <a:gd name="connsiteY1" fmla="*/ 0 h 9372"/>
                <a:gd name="connsiteX2" fmla="*/ 5486 w 5486"/>
                <a:gd name="connsiteY2" fmla="*/ 9373 h 9372"/>
                <a:gd name="connsiteX3" fmla="*/ 5486 w 5486"/>
                <a:gd name="connsiteY3" fmla="*/ 9373 h 9372"/>
              </a:gdLst>
              <a:ahLst/>
              <a:cxnLst>
                <a:cxn ang="0">
                  <a:pos x="connsiteX0" y="connsiteY0"/>
                </a:cxn>
                <a:cxn ang="0">
                  <a:pos x="connsiteX1" y="connsiteY1"/>
                </a:cxn>
                <a:cxn ang="0">
                  <a:pos x="connsiteX2" y="connsiteY2"/>
                </a:cxn>
                <a:cxn ang="0">
                  <a:pos x="connsiteX3" y="connsiteY3"/>
                </a:cxn>
              </a:cxnLst>
              <a:rect l="l" t="t" r="r" b="b"/>
              <a:pathLst>
                <a:path w="5486" h="9372">
                  <a:moveTo>
                    <a:pt x="5486" y="9373"/>
                  </a:moveTo>
                  <a:cubicBezTo>
                    <a:pt x="3658" y="6172"/>
                    <a:pt x="1829" y="3200"/>
                    <a:pt x="0" y="0"/>
                  </a:cubicBezTo>
                  <a:cubicBezTo>
                    <a:pt x="2057" y="3200"/>
                    <a:pt x="3658" y="6401"/>
                    <a:pt x="5486" y="9373"/>
                  </a:cubicBezTo>
                  <a:lnTo>
                    <a:pt x="5486" y="9373"/>
                  </a:lnTo>
                  <a:close/>
                </a:path>
              </a:pathLst>
            </a:custGeom>
            <a:solidFill>
              <a:srgbClr val="FFFFFF"/>
            </a:solidFill>
            <a:ln w="2286" cap="flat">
              <a:noFill/>
              <a:prstDash val="solid"/>
              <a:miter/>
            </a:ln>
          </p:spPr>
          <p:txBody>
            <a:bodyPr rtlCol="0" anchor="ctr"/>
            <a:lstStyle/>
            <a:p>
              <a:endParaRPr lang="en-US"/>
            </a:p>
          </p:txBody>
        </p:sp>
        <p:sp>
          <p:nvSpPr>
            <p:cNvPr id="19" name="Freeform 795">
              <a:extLst>
                <a:ext uri="{FF2B5EF4-FFF2-40B4-BE49-F238E27FC236}">
                  <a16:creationId xmlns:a16="http://schemas.microsoft.com/office/drawing/2014/main" id="{06097152-C977-518E-0F0C-6B80D99A4F67}"/>
                </a:ext>
              </a:extLst>
            </p:cNvPr>
            <p:cNvSpPr/>
            <p:nvPr/>
          </p:nvSpPr>
          <p:spPr>
            <a:xfrm>
              <a:off x="6566001" y="5974003"/>
              <a:ext cx="12573" cy="13944"/>
            </a:xfrm>
            <a:custGeom>
              <a:avLst/>
              <a:gdLst>
                <a:gd name="connsiteX0" fmla="*/ 12573 w 12573"/>
                <a:gd name="connsiteY0" fmla="*/ 13944 h 13944"/>
                <a:gd name="connsiteX1" fmla="*/ 0 w 12573"/>
                <a:gd name="connsiteY1" fmla="*/ 0 h 13944"/>
                <a:gd name="connsiteX2" fmla="*/ 12573 w 12573"/>
                <a:gd name="connsiteY2" fmla="*/ 13944 h 13944"/>
              </a:gdLst>
              <a:ahLst/>
              <a:cxnLst>
                <a:cxn ang="0">
                  <a:pos x="connsiteX0" y="connsiteY0"/>
                </a:cxn>
                <a:cxn ang="0">
                  <a:pos x="connsiteX1" y="connsiteY1"/>
                </a:cxn>
                <a:cxn ang="0">
                  <a:pos x="connsiteX2" y="connsiteY2"/>
                </a:cxn>
              </a:cxnLst>
              <a:rect l="l" t="t" r="r" b="b"/>
              <a:pathLst>
                <a:path w="12573" h="13944">
                  <a:moveTo>
                    <a:pt x="12573" y="13944"/>
                  </a:moveTo>
                  <a:cubicBezTo>
                    <a:pt x="8229" y="9372"/>
                    <a:pt x="4114" y="4800"/>
                    <a:pt x="0" y="0"/>
                  </a:cubicBezTo>
                  <a:cubicBezTo>
                    <a:pt x="4114" y="4572"/>
                    <a:pt x="8458" y="9372"/>
                    <a:pt x="12573" y="13944"/>
                  </a:cubicBezTo>
                  <a:close/>
                </a:path>
              </a:pathLst>
            </a:custGeom>
            <a:solidFill>
              <a:srgbClr val="FFFFFF"/>
            </a:solidFill>
            <a:ln w="2286" cap="flat">
              <a:noFill/>
              <a:prstDash val="solid"/>
              <a:miter/>
            </a:ln>
          </p:spPr>
          <p:txBody>
            <a:bodyPr rtlCol="0" anchor="ctr"/>
            <a:lstStyle/>
            <a:p>
              <a:endParaRPr lang="en-US"/>
            </a:p>
          </p:txBody>
        </p:sp>
        <p:sp>
          <p:nvSpPr>
            <p:cNvPr id="20" name="Freeform 796">
              <a:extLst>
                <a:ext uri="{FF2B5EF4-FFF2-40B4-BE49-F238E27FC236}">
                  <a16:creationId xmlns:a16="http://schemas.microsoft.com/office/drawing/2014/main" id="{68B95FFD-CE4E-26FB-5E56-69510E0F468E}"/>
                </a:ext>
              </a:extLst>
            </p:cNvPr>
            <p:cNvSpPr/>
            <p:nvPr/>
          </p:nvSpPr>
          <p:spPr>
            <a:xfrm>
              <a:off x="6491935" y="5829757"/>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5"/>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21" name="Freeform 797">
              <a:extLst>
                <a:ext uri="{FF2B5EF4-FFF2-40B4-BE49-F238E27FC236}">
                  <a16:creationId xmlns:a16="http://schemas.microsoft.com/office/drawing/2014/main" id="{BD148BC8-D3E5-AA75-1747-ED45DC5BF1D2}"/>
                </a:ext>
              </a:extLst>
            </p:cNvPr>
            <p:cNvSpPr/>
            <p:nvPr/>
          </p:nvSpPr>
          <p:spPr>
            <a:xfrm>
              <a:off x="6488506" y="5814669"/>
              <a:ext cx="1143" cy="4800"/>
            </a:xfrm>
            <a:custGeom>
              <a:avLst/>
              <a:gdLst>
                <a:gd name="connsiteX0" fmla="*/ 1143 w 1143"/>
                <a:gd name="connsiteY0" fmla="*/ 4800 h 4800"/>
                <a:gd name="connsiteX1" fmla="*/ 0 w 1143"/>
                <a:gd name="connsiteY1" fmla="*/ 0 h 4800"/>
                <a:gd name="connsiteX2" fmla="*/ 1143 w 1143"/>
                <a:gd name="connsiteY2" fmla="*/ 4800 h 4800"/>
              </a:gdLst>
              <a:ahLst/>
              <a:cxnLst>
                <a:cxn ang="0">
                  <a:pos x="connsiteX0" y="connsiteY0"/>
                </a:cxn>
                <a:cxn ang="0">
                  <a:pos x="connsiteX1" y="connsiteY1"/>
                </a:cxn>
                <a:cxn ang="0">
                  <a:pos x="connsiteX2" y="connsiteY2"/>
                </a:cxn>
              </a:cxnLst>
              <a:rect l="l" t="t" r="r" b="b"/>
              <a:pathLst>
                <a:path w="1143" h="4800">
                  <a:moveTo>
                    <a:pt x="1143" y="4800"/>
                  </a:moveTo>
                  <a:cubicBezTo>
                    <a:pt x="686" y="3200"/>
                    <a:pt x="457" y="1600"/>
                    <a:pt x="0" y="0"/>
                  </a:cubicBezTo>
                  <a:cubicBezTo>
                    <a:pt x="457" y="1600"/>
                    <a:pt x="686" y="3200"/>
                    <a:pt x="1143" y="4800"/>
                  </a:cubicBezTo>
                  <a:close/>
                </a:path>
              </a:pathLst>
            </a:custGeom>
            <a:solidFill>
              <a:srgbClr val="FFFFFF"/>
            </a:solidFill>
            <a:ln w="2286" cap="flat">
              <a:noFill/>
              <a:prstDash val="solid"/>
              <a:miter/>
            </a:ln>
          </p:spPr>
          <p:txBody>
            <a:bodyPr rtlCol="0" anchor="ctr"/>
            <a:lstStyle/>
            <a:p>
              <a:endParaRPr lang="en-US"/>
            </a:p>
          </p:txBody>
        </p:sp>
        <p:sp>
          <p:nvSpPr>
            <p:cNvPr id="22" name="Freeform 798">
              <a:extLst>
                <a:ext uri="{FF2B5EF4-FFF2-40B4-BE49-F238E27FC236}">
                  <a16:creationId xmlns:a16="http://schemas.microsoft.com/office/drawing/2014/main" id="{DD009715-4576-2909-651D-FD7628F95088}"/>
                </a:ext>
              </a:extLst>
            </p:cNvPr>
            <p:cNvSpPr/>
            <p:nvPr/>
          </p:nvSpPr>
          <p:spPr>
            <a:xfrm>
              <a:off x="6485534" y="5798896"/>
              <a:ext cx="1600" cy="9144"/>
            </a:xfrm>
            <a:custGeom>
              <a:avLst/>
              <a:gdLst>
                <a:gd name="connsiteX0" fmla="*/ 1601 w 1600"/>
                <a:gd name="connsiteY0" fmla="*/ 9144 h 9144"/>
                <a:gd name="connsiteX1" fmla="*/ 0 w 1600"/>
                <a:gd name="connsiteY1" fmla="*/ 0 h 9144"/>
                <a:gd name="connsiteX2" fmla="*/ 1601 w 1600"/>
                <a:gd name="connsiteY2" fmla="*/ 9144 h 9144"/>
              </a:gdLst>
              <a:ahLst/>
              <a:cxnLst>
                <a:cxn ang="0">
                  <a:pos x="connsiteX0" y="connsiteY0"/>
                </a:cxn>
                <a:cxn ang="0">
                  <a:pos x="connsiteX1" y="connsiteY1"/>
                </a:cxn>
                <a:cxn ang="0">
                  <a:pos x="connsiteX2" y="connsiteY2"/>
                </a:cxn>
              </a:cxnLst>
              <a:rect l="l" t="t" r="r" b="b"/>
              <a:pathLst>
                <a:path w="1600" h="9144">
                  <a:moveTo>
                    <a:pt x="1601" y="9144"/>
                  </a:moveTo>
                  <a:cubicBezTo>
                    <a:pt x="915" y="6172"/>
                    <a:pt x="458" y="3201"/>
                    <a:pt x="0" y="0"/>
                  </a:cubicBezTo>
                  <a:cubicBezTo>
                    <a:pt x="458" y="3201"/>
                    <a:pt x="1143" y="6172"/>
                    <a:pt x="1601" y="9144"/>
                  </a:cubicBezTo>
                  <a:close/>
                </a:path>
              </a:pathLst>
            </a:custGeom>
            <a:solidFill>
              <a:srgbClr val="FFFFFF"/>
            </a:solidFill>
            <a:ln w="2286" cap="flat">
              <a:noFill/>
              <a:prstDash val="solid"/>
              <a:miter/>
            </a:ln>
          </p:spPr>
          <p:txBody>
            <a:bodyPr rtlCol="0" anchor="ctr"/>
            <a:lstStyle/>
            <a:p>
              <a:endParaRPr lang="en-US"/>
            </a:p>
          </p:txBody>
        </p:sp>
        <p:sp>
          <p:nvSpPr>
            <p:cNvPr id="23" name="Freeform 799">
              <a:extLst>
                <a:ext uri="{FF2B5EF4-FFF2-40B4-BE49-F238E27FC236}">
                  <a16:creationId xmlns:a16="http://schemas.microsoft.com/office/drawing/2014/main" id="{3E4F382A-0F48-178A-F572-17E725BDBC5B}"/>
                </a:ext>
              </a:extLst>
            </p:cNvPr>
            <p:cNvSpPr/>
            <p:nvPr/>
          </p:nvSpPr>
          <p:spPr>
            <a:xfrm>
              <a:off x="6502222" y="5864047"/>
              <a:ext cx="11658" cy="28346"/>
            </a:xfrm>
            <a:custGeom>
              <a:avLst/>
              <a:gdLst>
                <a:gd name="connsiteX0" fmla="*/ 11659 w 11658"/>
                <a:gd name="connsiteY0" fmla="*/ 28347 h 28346"/>
                <a:gd name="connsiteX1" fmla="*/ 0 w 11658"/>
                <a:gd name="connsiteY1" fmla="*/ 0 h 28346"/>
                <a:gd name="connsiteX2" fmla="*/ 11659 w 11658"/>
                <a:gd name="connsiteY2" fmla="*/ 28347 h 28346"/>
              </a:gdLst>
              <a:ahLst/>
              <a:cxnLst>
                <a:cxn ang="0">
                  <a:pos x="connsiteX0" y="connsiteY0"/>
                </a:cxn>
                <a:cxn ang="0">
                  <a:pos x="connsiteX1" y="connsiteY1"/>
                </a:cxn>
                <a:cxn ang="0">
                  <a:pos x="connsiteX2" y="connsiteY2"/>
                </a:cxn>
              </a:cxnLst>
              <a:rect l="l" t="t" r="r" b="b"/>
              <a:pathLst>
                <a:path w="11658" h="28346">
                  <a:moveTo>
                    <a:pt x="11659" y="28347"/>
                  </a:moveTo>
                  <a:cubicBezTo>
                    <a:pt x="7544" y="19203"/>
                    <a:pt x="3658" y="9830"/>
                    <a:pt x="0" y="0"/>
                  </a:cubicBezTo>
                  <a:cubicBezTo>
                    <a:pt x="3429" y="9601"/>
                    <a:pt x="7315" y="19203"/>
                    <a:pt x="11659" y="28347"/>
                  </a:cubicBezTo>
                  <a:close/>
                </a:path>
              </a:pathLst>
            </a:custGeom>
            <a:solidFill>
              <a:srgbClr val="FFFFFF"/>
            </a:solidFill>
            <a:ln w="2286" cap="flat">
              <a:noFill/>
              <a:prstDash val="solid"/>
              <a:miter/>
            </a:ln>
          </p:spPr>
          <p:txBody>
            <a:bodyPr rtlCol="0" anchor="ctr"/>
            <a:lstStyle/>
            <a:p>
              <a:endParaRPr lang="en-US"/>
            </a:p>
          </p:txBody>
        </p:sp>
        <p:sp>
          <p:nvSpPr>
            <p:cNvPr id="24" name="Freeform 800">
              <a:extLst>
                <a:ext uri="{FF2B5EF4-FFF2-40B4-BE49-F238E27FC236}">
                  <a16:creationId xmlns:a16="http://schemas.microsoft.com/office/drawing/2014/main" id="{EDAE17F7-0FB5-FC85-057F-8B9279BABEB8}"/>
                </a:ext>
              </a:extLst>
            </p:cNvPr>
            <p:cNvSpPr/>
            <p:nvPr/>
          </p:nvSpPr>
          <p:spPr>
            <a:xfrm>
              <a:off x="6482791" y="5782437"/>
              <a:ext cx="2286" cy="14173"/>
            </a:xfrm>
            <a:custGeom>
              <a:avLst/>
              <a:gdLst>
                <a:gd name="connsiteX0" fmla="*/ 2286 w 2286"/>
                <a:gd name="connsiteY0" fmla="*/ 14173 h 14173"/>
                <a:gd name="connsiteX1" fmla="*/ 0 w 2286"/>
                <a:gd name="connsiteY1" fmla="*/ 0 h 14173"/>
                <a:gd name="connsiteX2" fmla="*/ 2286 w 2286"/>
                <a:gd name="connsiteY2" fmla="*/ 14173 h 14173"/>
              </a:gdLst>
              <a:ahLst/>
              <a:cxnLst>
                <a:cxn ang="0">
                  <a:pos x="connsiteX0" y="connsiteY0"/>
                </a:cxn>
                <a:cxn ang="0">
                  <a:pos x="connsiteX1" y="connsiteY1"/>
                </a:cxn>
                <a:cxn ang="0">
                  <a:pos x="connsiteX2" y="connsiteY2"/>
                </a:cxn>
              </a:cxnLst>
              <a:rect l="l" t="t" r="r" b="b"/>
              <a:pathLst>
                <a:path w="2286" h="14173">
                  <a:moveTo>
                    <a:pt x="2286" y="14173"/>
                  </a:moveTo>
                  <a:cubicBezTo>
                    <a:pt x="1600" y="9373"/>
                    <a:pt x="686" y="4801"/>
                    <a:pt x="0" y="0"/>
                  </a:cubicBezTo>
                  <a:cubicBezTo>
                    <a:pt x="686" y="4801"/>
                    <a:pt x="1600" y="9601"/>
                    <a:pt x="2286" y="14173"/>
                  </a:cubicBezTo>
                  <a:close/>
                </a:path>
              </a:pathLst>
            </a:custGeom>
            <a:solidFill>
              <a:srgbClr val="FFFFFF"/>
            </a:solidFill>
            <a:ln w="2286" cap="flat">
              <a:noFill/>
              <a:prstDash val="solid"/>
              <a:miter/>
            </a:ln>
          </p:spPr>
          <p:txBody>
            <a:bodyPr rtlCol="0" anchor="ctr"/>
            <a:lstStyle/>
            <a:p>
              <a:endParaRPr lang="en-US"/>
            </a:p>
          </p:txBody>
        </p:sp>
        <p:sp>
          <p:nvSpPr>
            <p:cNvPr id="25" name="Freeform 801">
              <a:extLst>
                <a:ext uri="{FF2B5EF4-FFF2-40B4-BE49-F238E27FC236}">
                  <a16:creationId xmlns:a16="http://schemas.microsoft.com/office/drawing/2014/main" id="{32BCF561-1E58-967C-6F0A-7C4DFCFC9B5C}"/>
                </a:ext>
              </a:extLst>
            </p:cNvPr>
            <p:cNvSpPr/>
            <p:nvPr/>
          </p:nvSpPr>
          <p:spPr>
            <a:xfrm>
              <a:off x="6513652" y="5892165"/>
              <a:ext cx="13716" cy="26517"/>
            </a:xfrm>
            <a:custGeom>
              <a:avLst/>
              <a:gdLst>
                <a:gd name="connsiteX0" fmla="*/ 13716 w 13716"/>
                <a:gd name="connsiteY0" fmla="*/ 26518 h 26517"/>
                <a:gd name="connsiteX1" fmla="*/ 0 w 13716"/>
                <a:gd name="connsiteY1" fmla="*/ 0 h 26517"/>
                <a:gd name="connsiteX2" fmla="*/ 13716 w 13716"/>
                <a:gd name="connsiteY2" fmla="*/ 26518 h 26517"/>
              </a:gdLst>
              <a:ahLst/>
              <a:cxnLst>
                <a:cxn ang="0">
                  <a:pos x="connsiteX0" y="connsiteY0"/>
                </a:cxn>
                <a:cxn ang="0">
                  <a:pos x="connsiteX1" y="connsiteY1"/>
                </a:cxn>
                <a:cxn ang="0">
                  <a:pos x="connsiteX2" y="connsiteY2"/>
                </a:cxn>
              </a:cxnLst>
              <a:rect l="l" t="t" r="r" b="b"/>
              <a:pathLst>
                <a:path w="13716" h="26517">
                  <a:moveTo>
                    <a:pt x="13716" y="26518"/>
                  </a:moveTo>
                  <a:cubicBezTo>
                    <a:pt x="8916" y="18059"/>
                    <a:pt x="4344" y="9144"/>
                    <a:pt x="0" y="0"/>
                  </a:cubicBezTo>
                  <a:cubicBezTo>
                    <a:pt x="4344" y="9144"/>
                    <a:pt x="8916" y="18059"/>
                    <a:pt x="13716" y="26518"/>
                  </a:cubicBezTo>
                  <a:close/>
                </a:path>
              </a:pathLst>
            </a:custGeom>
            <a:solidFill>
              <a:srgbClr val="FFFFFF"/>
            </a:solidFill>
            <a:ln w="2286" cap="flat">
              <a:noFill/>
              <a:prstDash val="solid"/>
              <a:miter/>
            </a:ln>
          </p:spPr>
          <p:txBody>
            <a:bodyPr rtlCol="0" anchor="ctr"/>
            <a:lstStyle/>
            <a:p>
              <a:endParaRPr lang="en-US"/>
            </a:p>
          </p:txBody>
        </p:sp>
        <p:sp>
          <p:nvSpPr>
            <p:cNvPr id="26" name="Freeform 802">
              <a:extLst>
                <a:ext uri="{FF2B5EF4-FFF2-40B4-BE49-F238E27FC236}">
                  <a16:creationId xmlns:a16="http://schemas.microsoft.com/office/drawing/2014/main" id="{04C30D28-FD26-3413-CED1-E264E8C194B5}"/>
                </a:ext>
              </a:extLst>
            </p:cNvPr>
            <p:cNvSpPr/>
            <p:nvPr/>
          </p:nvSpPr>
          <p:spPr>
            <a:xfrm>
              <a:off x="6578574" y="5987948"/>
              <a:ext cx="13030" cy="13258"/>
            </a:xfrm>
            <a:custGeom>
              <a:avLst/>
              <a:gdLst>
                <a:gd name="connsiteX0" fmla="*/ 13030 w 13030"/>
                <a:gd name="connsiteY0" fmla="*/ 13259 h 13258"/>
                <a:gd name="connsiteX1" fmla="*/ 0 w 13030"/>
                <a:gd name="connsiteY1" fmla="*/ 0 h 13258"/>
                <a:gd name="connsiteX2" fmla="*/ 13030 w 13030"/>
                <a:gd name="connsiteY2" fmla="*/ 13259 h 13258"/>
              </a:gdLst>
              <a:ahLst/>
              <a:cxnLst>
                <a:cxn ang="0">
                  <a:pos x="connsiteX0" y="connsiteY0"/>
                </a:cxn>
                <a:cxn ang="0">
                  <a:pos x="connsiteX1" y="connsiteY1"/>
                </a:cxn>
                <a:cxn ang="0">
                  <a:pos x="connsiteX2" y="connsiteY2"/>
                </a:cxn>
              </a:cxnLst>
              <a:rect l="l" t="t" r="r" b="b"/>
              <a:pathLst>
                <a:path w="13030" h="13258">
                  <a:moveTo>
                    <a:pt x="13030" y="13259"/>
                  </a:moveTo>
                  <a:cubicBezTo>
                    <a:pt x="8686" y="8916"/>
                    <a:pt x="4343" y="4572"/>
                    <a:pt x="0" y="0"/>
                  </a:cubicBezTo>
                  <a:cubicBezTo>
                    <a:pt x="4343" y="4572"/>
                    <a:pt x="8686" y="8916"/>
                    <a:pt x="13030" y="13259"/>
                  </a:cubicBezTo>
                  <a:close/>
                </a:path>
              </a:pathLst>
            </a:custGeom>
            <a:solidFill>
              <a:srgbClr val="FFFFFF"/>
            </a:solidFill>
            <a:ln w="2286" cap="flat">
              <a:noFill/>
              <a:prstDash val="solid"/>
              <a:miter/>
            </a:ln>
          </p:spPr>
          <p:txBody>
            <a:bodyPr rtlCol="0" anchor="ctr"/>
            <a:lstStyle/>
            <a:p>
              <a:endParaRPr lang="en-US"/>
            </a:p>
          </p:txBody>
        </p:sp>
        <p:sp>
          <p:nvSpPr>
            <p:cNvPr id="27" name="Freeform 803">
              <a:extLst>
                <a:ext uri="{FF2B5EF4-FFF2-40B4-BE49-F238E27FC236}">
                  <a16:creationId xmlns:a16="http://schemas.microsoft.com/office/drawing/2014/main" id="{F4C17D8C-403A-3621-C90A-1887431C0166}"/>
                </a:ext>
              </a:extLst>
            </p:cNvPr>
            <p:cNvSpPr/>
            <p:nvPr/>
          </p:nvSpPr>
          <p:spPr>
            <a:xfrm>
              <a:off x="6591604" y="6001207"/>
              <a:ext cx="13487" cy="12573"/>
            </a:xfrm>
            <a:custGeom>
              <a:avLst/>
              <a:gdLst>
                <a:gd name="connsiteX0" fmla="*/ 13487 w 13487"/>
                <a:gd name="connsiteY0" fmla="*/ 12573 h 12573"/>
                <a:gd name="connsiteX1" fmla="*/ 0 w 13487"/>
                <a:gd name="connsiteY1" fmla="*/ 0 h 12573"/>
                <a:gd name="connsiteX2" fmla="*/ 13487 w 13487"/>
                <a:gd name="connsiteY2" fmla="*/ 12573 h 12573"/>
              </a:gdLst>
              <a:ahLst/>
              <a:cxnLst>
                <a:cxn ang="0">
                  <a:pos x="connsiteX0" y="connsiteY0"/>
                </a:cxn>
                <a:cxn ang="0">
                  <a:pos x="connsiteX1" y="connsiteY1"/>
                </a:cxn>
                <a:cxn ang="0">
                  <a:pos x="connsiteX2" y="connsiteY2"/>
                </a:cxn>
              </a:cxnLst>
              <a:rect l="l" t="t" r="r" b="b"/>
              <a:pathLst>
                <a:path w="13487" h="12573">
                  <a:moveTo>
                    <a:pt x="13487" y="12573"/>
                  </a:moveTo>
                  <a:cubicBezTo>
                    <a:pt x="8915" y="8458"/>
                    <a:pt x="4572" y="4344"/>
                    <a:pt x="0" y="0"/>
                  </a:cubicBezTo>
                  <a:cubicBezTo>
                    <a:pt x="4343" y="4344"/>
                    <a:pt x="8915" y="8458"/>
                    <a:pt x="13487" y="12573"/>
                  </a:cubicBezTo>
                  <a:close/>
                </a:path>
              </a:pathLst>
            </a:custGeom>
            <a:solidFill>
              <a:srgbClr val="FFFFFF"/>
            </a:solidFill>
            <a:ln w="2286" cap="flat">
              <a:noFill/>
              <a:prstDash val="solid"/>
              <a:miter/>
            </a:ln>
          </p:spPr>
          <p:txBody>
            <a:bodyPr rtlCol="0" anchor="ctr"/>
            <a:lstStyle/>
            <a:p>
              <a:endParaRPr lang="en-US"/>
            </a:p>
          </p:txBody>
        </p:sp>
        <p:sp>
          <p:nvSpPr>
            <p:cNvPr id="28" name="Freeform 804">
              <a:extLst>
                <a:ext uri="{FF2B5EF4-FFF2-40B4-BE49-F238E27FC236}">
                  <a16:creationId xmlns:a16="http://schemas.microsoft.com/office/drawing/2014/main" id="{1CE7213A-1D70-5D9F-4A39-3F10E1A47883}"/>
                </a:ext>
              </a:extLst>
            </p:cNvPr>
            <p:cNvSpPr/>
            <p:nvPr/>
          </p:nvSpPr>
          <p:spPr>
            <a:xfrm>
              <a:off x="6478019" y="5237623"/>
              <a:ext cx="941970" cy="836915"/>
            </a:xfrm>
            <a:custGeom>
              <a:avLst/>
              <a:gdLst>
                <a:gd name="connsiteX0" fmla="*/ 382647 w 941970"/>
                <a:gd name="connsiteY0" fmla="*/ 825763 h 836915"/>
                <a:gd name="connsiteX1" fmla="*/ 636393 w 941970"/>
                <a:gd name="connsiteY1" fmla="*/ 817762 h 836915"/>
                <a:gd name="connsiteX2" fmla="*/ 749321 w 941970"/>
                <a:gd name="connsiteY2" fmla="*/ 767013 h 836915"/>
                <a:gd name="connsiteX3" fmla="*/ 936773 w 941970"/>
                <a:gd name="connsiteY3" fmla="*/ 527669 h 836915"/>
                <a:gd name="connsiteX4" fmla="*/ 941574 w 941970"/>
                <a:gd name="connsiteY4" fmla="*/ 462747 h 836915"/>
                <a:gd name="connsiteX5" fmla="*/ 933344 w 941970"/>
                <a:gd name="connsiteY5" fmla="*/ 369021 h 836915"/>
                <a:gd name="connsiteX6" fmla="*/ 904998 w 941970"/>
                <a:gd name="connsiteY6" fmla="*/ 273466 h 836915"/>
                <a:gd name="connsiteX7" fmla="*/ 872308 w 941970"/>
                <a:gd name="connsiteY7" fmla="*/ 259064 h 836915"/>
                <a:gd name="connsiteX8" fmla="*/ 849677 w 941970"/>
                <a:gd name="connsiteY8" fmla="*/ 265236 h 836915"/>
                <a:gd name="connsiteX9" fmla="*/ 814015 w 941970"/>
                <a:gd name="connsiteY9" fmla="*/ 256321 h 836915"/>
                <a:gd name="connsiteX10" fmla="*/ 778582 w 941970"/>
                <a:gd name="connsiteY10" fmla="*/ 202600 h 836915"/>
                <a:gd name="connsiteX11" fmla="*/ 798013 w 941970"/>
                <a:gd name="connsiteY11" fmla="*/ 156880 h 836915"/>
                <a:gd name="connsiteX12" fmla="*/ 836189 w 941970"/>
                <a:gd name="connsiteY12" fmla="*/ 141335 h 836915"/>
                <a:gd name="connsiteX13" fmla="*/ 829103 w 941970"/>
                <a:gd name="connsiteY13" fmla="*/ 115503 h 836915"/>
                <a:gd name="connsiteX14" fmla="*/ 104669 w 941970"/>
                <a:gd name="connsiteY14" fmla="*/ 150479 h 836915"/>
                <a:gd name="connsiteX15" fmla="*/ 6600 w 941970"/>
                <a:gd name="connsiteY15" fmla="*/ 390738 h 836915"/>
                <a:gd name="connsiteX16" fmla="*/ 4543 w 941970"/>
                <a:gd name="connsiteY16" fmla="*/ 545043 h 836915"/>
                <a:gd name="connsiteX17" fmla="*/ 382647 w 941970"/>
                <a:gd name="connsiteY17" fmla="*/ 825763 h 836915"/>
                <a:gd name="connsiteX18" fmla="*/ 137588 w 941970"/>
                <a:gd name="connsiteY18" fmla="*/ 366506 h 836915"/>
                <a:gd name="connsiteX19" fmla="*/ 139645 w 941970"/>
                <a:gd name="connsiteY19" fmla="*/ 357362 h 836915"/>
                <a:gd name="connsiteX20" fmla="*/ 144217 w 941970"/>
                <a:gd name="connsiteY20" fmla="*/ 339074 h 836915"/>
                <a:gd name="connsiteX21" fmla="*/ 153818 w 941970"/>
                <a:gd name="connsiteY21" fmla="*/ 309356 h 836915"/>
                <a:gd name="connsiteX22" fmla="*/ 157476 w 941970"/>
                <a:gd name="connsiteY22" fmla="*/ 292668 h 836915"/>
                <a:gd name="connsiteX23" fmla="*/ 358873 w 941970"/>
                <a:gd name="connsiteY23" fmla="*/ 91500 h 836915"/>
                <a:gd name="connsiteX24" fmla="*/ 635250 w 941970"/>
                <a:gd name="connsiteY24" fmla="*/ 113674 h 836915"/>
                <a:gd name="connsiteX25" fmla="*/ 798699 w 941970"/>
                <a:gd name="connsiteY25" fmla="*/ 346846 h 836915"/>
                <a:gd name="connsiteX26" fmla="*/ 801214 w 941970"/>
                <a:gd name="connsiteY26" fmla="*/ 357819 h 836915"/>
                <a:gd name="connsiteX27" fmla="*/ 804185 w 941970"/>
                <a:gd name="connsiteY27" fmla="*/ 374964 h 836915"/>
                <a:gd name="connsiteX28" fmla="*/ 807157 w 941970"/>
                <a:gd name="connsiteY28" fmla="*/ 410169 h 836915"/>
                <a:gd name="connsiteX29" fmla="*/ 807157 w 941970"/>
                <a:gd name="connsiteY29" fmla="*/ 412683 h 836915"/>
                <a:gd name="connsiteX30" fmla="*/ 807386 w 941970"/>
                <a:gd name="connsiteY30" fmla="*/ 430057 h 836915"/>
                <a:gd name="connsiteX31" fmla="*/ 807386 w 941970"/>
                <a:gd name="connsiteY31" fmla="*/ 439658 h 836915"/>
                <a:gd name="connsiteX32" fmla="*/ 807386 w 941970"/>
                <a:gd name="connsiteY32" fmla="*/ 440344 h 836915"/>
                <a:gd name="connsiteX33" fmla="*/ 807157 w 941970"/>
                <a:gd name="connsiteY33" fmla="*/ 452002 h 836915"/>
                <a:gd name="connsiteX34" fmla="*/ 803042 w 941970"/>
                <a:gd name="connsiteY34" fmla="*/ 501151 h 836915"/>
                <a:gd name="connsiteX35" fmla="*/ 759380 w 941970"/>
                <a:gd name="connsiteY35" fmla="*/ 619566 h 836915"/>
                <a:gd name="connsiteX36" fmla="*/ 749321 w 941970"/>
                <a:gd name="connsiteY36" fmla="*/ 633739 h 836915"/>
                <a:gd name="connsiteX37" fmla="*/ 705202 w 941970"/>
                <a:gd name="connsiteY37" fmla="*/ 679688 h 836915"/>
                <a:gd name="connsiteX38" fmla="*/ 701544 w 941970"/>
                <a:gd name="connsiteY38" fmla="*/ 682888 h 836915"/>
                <a:gd name="connsiteX39" fmla="*/ 694229 w 941970"/>
                <a:gd name="connsiteY39" fmla="*/ 689289 h 836915"/>
                <a:gd name="connsiteX40" fmla="*/ 679370 w 941970"/>
                <a:gd name="connsiteY40" fmla="*/ 701862 h 836915"/>
                <a:gd name="connsiteX41" fmla="*/ 656510 w 941970"/>
                <a:gd name="connsiteY41" fmla="*/ 718779 h 836915"/>
                <a:gd name="connsiteX42" fmla="*/ 652624 w 941970"/>
                <a:gd name="connsiteY42" fmla="*/ 721065 h 836915"/>
                <a:gd name="connsiteX43" fmla="*/ 644623 w 941970"/>
                <a:gd name="connsiteY43" fmla="*/ 725408 h 836915"/>
                <a:gd name="connsiteX44" fmla="*/ 563470 w 941970"/>
                <a:gd name="connsiteY44" fmla="*/ 759241 h 836915"/>
                <a:gd name="connsiteX45" fmla="*/ 532609 w 941970"/>
                <a:gd name="connsiteY45" fmla="*/ 766785 h 836915"/>
                <a:gd name="connsiteX46" fmla="*/ 525065 w 941970"/>
                <a:gd name="connsiteY46" fmla="*/ 768385 h 836915"/>
                <a:gd name="connsiteX47" fmla="*/ 513863 w 941970"/>
                <a:gd name="connsiteY47" fmla="*/ 770671 h 836915"/>
                <a:gd name="connsiteX48" fmla="*/ 506320 w 941970"/>
                <a:gd name="connsiteY48" fmla="*/ 772042 h 836915"/>
                <a:gd name="connsiteX49" fmla="*/ 502433 w 941970"/>
                <a:gd name="connsiteY49" fmla="*/ 772500 h 836915"/>
                <a:gd name="connsiteX50" fmla="*/ 469972 w 941970"/>
                <a:gd name="connsiteY50" fmla="*/ 774786 h 836915"/>
                <a:gd name="connsiteX51" fmla="*/ 465629 w 941970"/>
                <a:gd name="connsiteY51" fmla="*/ 774786 h 836915"/>
                <a:gd name="connsiteX52" fmla="*/ 451684 w 941970"/>
                <a:gd name="connsiteY52" fmla="*/ 774328 h 836915"/>
                <a:gd name="connsiteX53" fmla="*/ 431567 w 941970"/>
                <a:gd name="connsiteY53" fmla="*/ 772271 h 836915"/>
                <a:gd name="connsiteX54" fmla="*/ 373960 w 941970"/>
                <a:gd name="connsiteY54" fmla="*/ 759012 h 836915"/>
                <a:gd name="connsiteX55" fmla="*/ 289378 w 941970"/>
                <a:gd name="connsiteY55" fmla="*/ 724494 h 836915"/>
                <a:gd name="connsiteX56" fmla="*/ 278863 w 941970"/>
                <a:gd name="connsiteY56" fmla="*/ 718550 h 836915"/>
                <a:gd name="connsiteX57" fmla="*/ 259203 w 941970"/>
                <a:gd name="connsiteY57" fmla="*/ 705748 h 836915"/>
                <a:gd name="connsiteX58" fmla="*/ 224456 w 941970"/>
                <a:gd name="connsiteY58" fmla="*/ 677631 h 836915"/>
                <a:gd name="connsiteX59" fmla="*/ 202282 w 941970"/>
                <a:gd name="connsiteY59" fmla="*/ 654542 h 836915"/>
                <a:gd name="connsiteX60" fmla="*/ 195652 w 941970"/>
                <a:gd name="connsiteY60" fmla="*/ 646541 h 836915"/>
                <a:gd name="connsiteX61" fmla="*/ 133016 w 941970"/>
                <a:gd name="connsiteY61" fmla="*/ 501380 h 836915"/>
                <a:gd name="connsiteX62" fmla="*/ 131644 w 941970"/>
                <a:gd name="connsiteY62" fmla="*/ 491779 h 836915"/>
                <a:gd name="connsiteX63" fmla="*/ 128901 w 941970"/>
                <a:gd name="connsiteY63" fmla="*/ 442401 h 836915"/>
                <a:gd name="connsiteX64" fmla="*/ 128901 w 941970"/>
                <a:gd name="connsiteY64" fmla="*/ 440572 h 836915"/>
                <a:gd name="connsiteX65" fmla="*/ 135988 w 941970"/>
                <a:gd name="connsiteY65" fmla="*/ 372450 h 836915"/>
                <a:gd name="connsiteX66" fmla="*/ 137588 w 941970"/>
                <a:gd name="connsiteY66" fmla="*/ 366506 h 8369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941970" h="836915">
                  <a:moveTo>
                    <a:pt x="382647" y="825763"/>
                  </a:moveTo>
                  <a:cubicBezTo>
                    <a:pt x="466543" y="841765"/>
                    <a:pt x="554097" y="841765"/>
                    <a:pt x="636393" y="817762"/>
                  </a:cubicBezTo>
                  <a:cubicBezTo>
                    <a:pt x="675712" y="806332"/>
                    <a:pt x="715031" y="789416"/>
                    <a:pt x="749321" y="767013"/>
                  </a:cubicBezTo>
                  <a:cubicBezTo>
                    <a:pt x="789326" y="740953"/>
                    <a:pt x="888539" y="648827"/>
                    <a:pt x="936773" y="527669"/>
                  </a:cubicBezTo>
                  <a:cubicBezTo>
                    <a:pt x="939517" y="506181"/>
                    <a:pt x="940888" y="484464"/>
                    <a:pt x="941574" y="462747"/>
                  </a:cubicBezTo>
                  <a:cubicBezTo>
                    <a:pt x="943403" y="430971"/>
                    <a:pt x="938602" y="399882"/>
                    <a:pt x="933344" y="369021"/>
                  </a:cubicBezTo>
                  <a:cubicBezTo>
                    <a:pt x="927858" y="336102"/>
                    <a:pt x="920771" y="303412"/>
                    <a:pt x="904998" y="273466"/>
                  </a:cubicBezTo>
                  <a:cubicBezTo>
                    <a:pt x="895625" y="255178"/>
                    <a:pt x="892425" y="254035"/>
                    <a:pt x="872308" y="259064"/>
                  </a:cubicBezTo>
                  <a:cubicBezTo>
                    <a:pt x="864764" y="260893"/>
                    <a:pt x="857221" y="264550"/>
                    <a:pt x="849677" y="265236"/>
                  </a:cubicBezTo>
                  <a:cubicBezTo>
                    <a:pt x="837104" y="266379"/>
                    <a:pt x="823845" y="266836"/>
                    <a:pt x="814015" y="256321"/>
                  </a:cubicBezTo>
                  <a:cubicBezTo>
                    <a:pt x="799156" y="240547"/>
                    <a:pt x="785212" y="224088"/>
                    <a:pt x="778582" y="202600"/>
                  </a:cubicBezTo>
                  <a:cubicBezTo>
                    <a:pt x="771496" y="179968"/>
                    <a:pt x="776753" y="167167"/>
                    <a:pt x="798013" y="156880"/>
                  </a:cubicBezTo>
                  <a:cubicBezTo>
                    <a:pt x="810358" y="150936"/>
                    <a:pt x="823388" y="146593"/>
                    <a:pt x="836189" y="141335"/>
                  </a:cubicBezTo>
                  <a:cubicBezTo>
                    <a:pt x="855849" y="133105"/>
                    <a:pt x="845105" y="131505"/>
                    <a:pt x="829103" y="115503"/>
                  </a:cubicBezTo>
                  <a:cubicBezTo>
                    <a:pt x="693086" y="5089"/>
                    <a:pt x="339213" y="-91151"/>
                    <a:pt x="104669" y="150479"/>
                  </a:cubicBezTo>
                  <a:cubicBezTo>
                    <a:pt x="45919" y="216544"/>
                    <a:pt x="19630" y="302955"/>
                    <a:pt x="6600" y="390738"/>
                  </a:cubicBezTo>
                  <a:cubicBezTo>
                    <a:pt x="-944" y="442401"/>
                    <a:pt x="-2544" y="494065"/>
                    <a:pt x="4543" y="545043"/>
                  </a:cubicBezTo>
                  <a:cubicBezTo>
                    <a:pt x="144903" y="793988"/>
                    <a:pt x="340813" y="817762"/>
                    <a:pt x="382647" y="825763"/>
                  </a:cubicBezTo>
                  <a:close/>
                  <a:moveTo>
                    <a:pt x="137588" y="366506"/>
                  </a:moveTo>
                  <a:cubicBezTo>
                    <a:pt x="138274" y="363306"/>
                    <a:pt x="138959" y="360334"/>
                    <a:pt x="139645" y="357362"/>
                  </a:cubicBezTo>
                  <a:cubicBezTo>
                    <a:pt x="141017" y="351190"/>
                    <a:pt x="142617" y="345246"/>
                    <a:pt x="144217" y="339074"/>
                  </a:cubicBezTo>
                  <a:cubicBezTo>
                    <a:pt x="146960" y="329016"/>
                    <a:pt x="150389" y="318957"/>
                    <a:pt x="153818" y="309356"/>
                  </a:cubicBezTo>
                  <a:cubicBezTo>
                    <a:pt x="154961" y="303870"/>
                    <a:pt x="156333" y="298155"/>
                    <a:pt x="157476" y="292668"/>
                  </a:cubicBezTo>
                  <a:cubicBezTo>
                    <a:pt x="163648" y="266379"/>
                    <a:pt x="174392" y="157566"/>
                    <a:pt x="358873" y="91500"/>
                  </a:cubicBezTo>
                  <a:cubicBezTo>
                    <a:pt x="462886" y="54238"/>
                    <a:pt x="611247" y="104302"/>
                    <a:pt x="635250" y="113674"/>
                  </a:cubicBezTo>
                  <a:cubicBezTo>
                    <a:pt x="798470" y="198256"/>
                    <a:pt x="801442" y="344560"/>
                    <a:pt x="798699" y="346846"/>
                  </a:cubicBezTo>
                  <a:cubicBezTo>
                    <a:pt x="799613" y="350504"/>
                    <a:pt x="800299" y="354162"/>
                    <a:pt x="801214" y="357819"/>
                  </a:cubicBezTo>
                  <a:cubicBezTo>
                    <a:pt x="802357" y="363763"/>
                    <a:pt x="803271" y="369478"/>
                    <a:pt x="804185" y="374964"/>
                  </a:cubicBezTo>
                  <a:cubicBezTo>
                    <a:pt x="806014" y="388223"/>
                    <a:pt x="806929" y="399882"/>
                    <a:pt x="807157" y="410169"/>
                  </a:cubicBezTo>
                  <a:cubicBezTo>
                    <a:pt x="807157" y="411083"/>
                    <a:pt x="807157" y="411769"/>
                    <a:pt x="807157" y="412683"/>
                  </a:cubicBezTo>
                  <a:cubicBezTo>
                    <a:pt x="807386" y="419313"/>
                    <a:pt x="807386" y="425028"/>
                    <a:pt x="807386" y="430057"/>
                  </a:cubicBezTo>
                  <a:cubicBezTo>
                    <a:pt x="807386" y="433257"/>
                    <a:pt x="807386" y="436458"/>
                    <a:pt x="807386" y="439658"/>
                  </a:cubicBezTo>
                  <a:cubicBezTo>
                    <a:pt x="807386" y="439887"/>
                    <a:pt x="807386" y="440115"/>
                    <a:pt x="807386" y="440344"/>
                  </a:cubicBezTo>
                  <a:cubicBezTo>
                    <a:pt x="807386" y="444230"/>
                    <a:pt x="807386" y="448116"/>
                    <a:pt x="807157" y="452002"/>
                  </a:cubicBezTo>
                  <a:cubicBezTo>
                    <a:pt x="806700" y="468690"/>
                    <a:pt x="805328" y="485149"/>
                    <a:pt x="803042" y="501151"/>
                  </a:cubicBezTo>
                  <a:cubicBezTo>
                    <a:pt x="796642" y="543900"/>
                    <a:pt x="783154" y="583676"/>
                    <a:pt x="759380" y="619566"/>
                  </a:cubicBezTo>
                  <a:cubicBezTo>
                    <a:pt x="756179" y="624367"/>
                    <a:pt x="752979" y="629167"/>
                    <a:pt x="749321" y="633739"/>
                  </a:cubicBezTo>
                  <a:cubicBezTo>
                    <a:pt x="736977" y="649970"/>
                    <a:pt x="722347" y="665286"/>
                    <a:pt x="705202" y="679688"/>
                  </a:cubicBezTo>
                  <a:cubicBezTo>
                    <a:pt x="704059" y="680602"/>
                    <a:pt x="702687" y="681745"/>
                    <a:pt x="701544" y="682888"/>
                  </a:cubicBezTo>
                  <a:cubicBezTo>
                    <a:pt x="699029" y="684946"/>
                    <a:pt x="696743" y="687003"/>
                    <a:pt x="694229" y="689289"/>
                  </a:cubicBezTo>
                  <a:cubicBezTo>
                    <a:pt x="689428" y="693633"/>
                    <a:pt x="684399" y="697747"/>
                    <a:pt x="679370" y="701862"/>
                  </a:cubicBezTo>
                  <a:cubicBezTo>
                    <a:pt x="671826" y="708034"/>
                    <a:pt x="664282" y="713978"/>
                    <a:pt x="656510" y="718779"/>
                  </a:cubicBezTo>
                  <a:cubicBezTo>
                    <a:pt x="655138" y="719693"/>
                    <a:pt x="653995" y="720379"/>
                    <a:pt x="652624" y="721065"/>
                  </a:cubicBezTo>
                  <a:cubicBezTo>
                    <a:pt x="649880" y="722665"/>
                    <a:pt x="647366" y="724036"/>
                    <a:pt x="644623" y="725408"/>
                  </a:cubicBezTo>
                  <a:cubicBezTo>
                    <a:pt x="618562" y="737752"/>
                    <a:pt x="592045" y="752154"/>
                    <a:pt x="563470" y="759241"/>
                  </a:cubicBezTo>
                  <a:cubicBezTo>
                    <a:pt x="552725" y="761984"/>
                    <a:pt x="542667" y="764499"/>
                    <a:pt x="532609" y="766785"/>
                  </a:cubicBezTo>
                  <a:cubicBezTo>
                    <a:pt x="530094" y="767470"/>
                    <a:pt x="527579" y="767928"/>
                    <a:pt x="525065" y="768385"/>
                  </a:cubicBezTo>
                  <a:cubicBezTo>
                    <a:pt x="521407" y="769071"/>
                    <a:pt x="517750" y="769985"/>
                    <a:pt x="513863" y="770671"/>
                  </a:cubicBezTo>
                  <a:cubicBezTo>
                    <a:pt x="511349" y="771128"/>
                    <a:pt x="508834" y="771585"/>
                    <a:pt x="506320" y="772042"/>
                  </a:cubicBezTo>
                  <a:cubicBezTo>
                    <a:pt x="504948" y="772271"/>
                    <a:pt x="503805" y="772500"/>
                    <a:pt x="502433" y="772500"/>
                  </a:cubicBezTo>
                  <a:cubicBezTo>
                    <a:pt x="492146" y="773871"/>
                    <a:pt x="481631" y="774786"/>
                    <a:pt x="469972" y="774786"/>
                  </a:cubicBezTo>
                  <a:cubicBezTo>
                    <a:pt x="468601" y="774786"/>
                    <a:pt x="467000" y="774786"/>
                    <a:pt x="465629" y="774786"/>
                  </a:cubicBezTo>
                  <a:cubicBezTo>
                    <a:pt x="461285" y="774786"/>
                    <a:pt x="456485" y="774557"/>
                    <a:pt x="451684" y="774328"/>
                  </a:cubicBezTo>
                  <a:cubicBezTo>
                    <a:pt x="445283" y="773871"/>
                    <a:pt x="438654" y="773185"/>
                    <a:pt x="431567" y="772271"/>
                  </a:cubicBezTo>
                  <a:cubicBezTo>
                    <a:pt x="411222" y="768842"/>
                    <a:pt x="392020" y="764270"/>
                    <a:pt x="373960" y="759012"/>
                  </a:cubicBezTo>
                  <a:cubicBezTo>
                    <a:pt x="342413" y="749868"/>
                    <a:pt x="314296" y="738210"/>
                    <a:pt x="289378" y="724494"/>
                  </a:cubicBezTo>
                  <a:cubicBezTo>
                    <a:pt x="285721" y="722436"/>
                    <a:pt x="282292" y="720607"/>
                    <a:pt x="278863" y="718550"/>
                  </a:cubicBezTo>
                  <a:cubicBezTo>
                    <a:pt x="272005" y="714435"/>
                    <a:pt x="265375" y="710320"/>
                    <a:pt x="259203" y="705748"/>
                  </a:cubicBezTo>
                  <a:cubicBezTo>
                    <a:pt x="246630" y="697062"/>
                    <a:pt x="234971" y="687460"/>
                    <a:pt x="224456" y="677631"/>
                  </a:cubicBezTo>
                  <a:cubicBezTo>
                    <a:pt x="216455" y="670315"/>
                    <a:pt x="209140" y="662543"/>
                    <a:pt x="202282" y="654542"/>
                  </a:cubicBezTo>
                  <a:cubicBezTo>
                    <a:pt x="199996" y="651799"/>
                    <a:pt x="197710" y="649284"/>
                    <a:pt x="195652" y="646541"/>
                  </a:cubicBezTo>
                  <a:cubicBezTo>
                    <a:pt x="160905" y="603107"/>
                    <a:pt x="141017" y="553044"/>
                    <a:pt x="133016" y="501380"/>
                  </a:cubicBezTo>
                  <a:cubicBezTo>
                    <a:pt x="132559" y="498180"/>
                    <a:pt x="132101" y="494979"/>
                    <a:pt x="131644" y="491779"/>
                  </a:cubicBezTo>
                  <a:cubicBezTo>
                    <a:pt x="129587" y="475320"/>
                    <a:pt x="128672" y="458860"/>
                    <a:pt x="128901" y="442401"/>
                  </a:cubicBezTo>
                  <a:cubicBezTo>
                    <a:pt x="128901" y="441715"/>
                    <a:pt x="128901" y="441030"/>
                    <a:pt x="128901" y="440572"/>
                  </a:cubicBezTo>
                  <a:cubicBezTo>
                    <a:pt x="128901" y="417255"/>
                    <a:pt x="131416" y="394395"/>
                    <a:pt x="135988" y="372450"/>
                  </a:cubicBezTo>
                  <a:cubicBezTo>
                    <a:pt x="136902" y="370164"/>
                    <a:pt x="137359" y="368335"/>
                    <a:pt x="137588" y="366506"/>
                  </a:cubicBezTo>
                  <a:close/>
                </a:path>
              </a:pathLst>
            </a:custGeom>
            <a:solidFill>
              <a:srgbClr val="FF0000"/>
            </a:solidFill>
            <a:ln w="2286" cap="flat">
              <a:noFill/>
              <a:prstDash val="solid"/>
              <a:miter/>
            </a:ln>
          </p:spPr>
          <p:txBody>
            <a:bodyPr rtlCol="0" anchor="ctr"/>
            <a:lstStyle/>
            <a:p>
              <a:endParaRPr lang="en-US"/>
            </a:p>
          </p:txBody>
        </p:sp>
        <p:sp>
          <p:nvSpPr>
            <p:cNvPr id="29" name="Freeform 805">
              <a:extLst>
                <a:ext uri="{FF2B5EF4-FFF2-40B4-BE49-F238E27FC236}">
                  <a16:creationId xmlns:a16="http://schemas.microsoft.com/office/drawing/2014/main" id="{C7F966CB-2CB0-FDEC-4855-D94E3EA1A6B2}"/>
                </a:ext>
              </a:extLst>
            </p:cNvPr>
            <p:cNvSpPr/>
            <p:nvPr/>
          </p:nvSpPr>
          <p:spPr>
            <a:xfrm>
              <a:off x="6554343" y="5958916"/>
              <a:ext cx="11887" cy="14859"/>
            </a:xfrm>
            <a:custGeom>
              <a:avLst/>
              <a:gdLst>
                <a:gd name="connsiteX0" fmla="*/ 11887 w 11887"/>
                <a:gd name="connsiteY0" fmla="*/ 14859 h 14859"/>
                <a:gd name="connsiteX1" fmla="*/ 0 w 11887"/>
                <a:gd name="connsiteY1" fmla="*/ 0 h 14859"/>
                <a:gd name="connsiteX2" fmla="*/ 11887 w 11887"/>
                <a:gd name="connsiteY2" fmla="*/ 14859 h 14859"/>
              </a:gdLst>
              <a:ahLst/>
              <a:cxnLst>
                <a:cxn ang="0">
                  <a:pos x="connsiteX0" y="connsiteY0"/>
                </a:cxn>
                <a:cxn ang="0">
                  <a:pos x="connsiteX1" y="connsiteY1"/>
                </a:cxn>
                <a:cxn ang="0">
                  <a:pos x="connsiteX2" y="connsiteY2"/>
                </a:cxn>
              </a:cxnLst>
              <a:rect l="l" t="t" r="r" b="b"/>
              <a:pathLst>
                <a:path w="11887" h="14859">
                  <a:moveTo>
                    <a:pt x="11887" y="14859"/>
                  </a:moveTo>
                  <a:cubicBezTo>
                    <a:pt x="7772" y="10059"/>
                    <a:pt x="3886" y="5029"/>
                    <a:pt x="0" y="0"/>
                  </a:cubicBezTo>
                  <a:cubicBezTo>
                    <a:pt x="3658" y="5258"/>
                    <a:pt x="7772" y="10059"/>
                    <a:pt x="11887" y="14859"/>
                  </a:cubicBezTo>
                  <a:close/>
                </a:path>
              </a:pathLst>
            </a:custGeom>
            <a:solidFill>
              <a:srgbClr val="FFFFFF"/>
            </a:solidFill>
            <a:ln w="2286" cap="flat">
              <a:noFill/>
              <a:prstDash val="solid"/>
              <a:miter/>
            </a:ln>
          </p:spPr>
          <p:txBody>
            <a:bodyPr rtlCol="0" anchor="ctr"/>
            <a:lstStyle/>
            <a:p>
              <a:endParaRPr lang="en-US"/>
            </a:p>
          </p:txBody>
        </p:sp>
        <p:sp>
          <p:nvSpPr>
            <p:cNvPr id="30" name="Freeform 806">
              <a:extLst>
                <a:ext uri="{FF2B5EF4-FFF2-40B4-BE49-F238E27FC236}">
                  <a16:creationId xmlns:a16="http://schemas.microsoft.com/office/drawing/2014/main" id="{05A2B2D8-77AA-98FD-7FE8-353843BB4FF5}"/>
                </a:ext>
              </a:extLst>
            </p:cNvPr>
            <p:cNvSpPr/>
            <p:nvPr/>
          </p:nvSpPr>
          <p:spPr>
            <a:xfrm>
              <a:off x="7382332" y="5883706"/>
              <a:ext cx="2743" cy="6858"/>
            </a:xfrm>
            <a:custGeom>
              <a:avLst/>
              <a:gdLst>
                <a:gd name="connsiteX0" fmla="*/ 2743 w 2743"/>
                <a:gd name="connsiteY0" fmla="*/ 0 h 6858"/>
                <a:gd name="connsiteX1" fmla="*/ 0 w 2743"/>
                <a:gd name="connsiteY1" fmla="*/ 6858 h 6858"/>
                <a:gd name="connsiteX2" fmla="*/ 2743 w 2743"/>
                <a:gd name="connsiteY2" fmla="*/ 0 h 6858"/>
              </a:gdLst>
              <a:ahLst/>
              <a:cxnLst>
                <a:cxn ang="0">
                  <a:pos x="connsiteX0" y="connsiteY0"/>
                </a:cxn>
                <a:cxn ang="0">
                  <a:pos x="connsiteX1" y="connsiteY1"/>
                </a:cxn>
                <a:cxn ang="0">
                  <a:pos x="connsiteX2" y="connsiteY2"/>
                </a:cxn>
              </a:cxnLst>
              <a:rect l="l" t="t" r="r" b="b"/>
              <a:pathLst>
                <a:path w="2743" h="6858">
                  <a:moveTo>
                    <a:pt x="2743" y="0"/>
                  </a:moveTo>
                  <a:cubicBezTo>
                    <a:pt x="1829" y="2286"/>
                    <a:pt x="915" y="4572"/>
                    <a:pt x="0" y="6858"/>
                  </a:cubicBezTo>
                  <a:cubicBezTo>
                    <a:pt x="686" y="4572"/>
                    <a:pt x="1829" y="2286"/>
                    <a:pt x="2743" y="0"/>
                  </a:cubicBezTo>
                  <a:close/>
                </a:path>
              </a:pathLst>
            </a:custGeom>
            <a:solidFill>
              <a:srgbClr val="FFFFFF"/>
            </a:solidFill>
            <a:ln w="2286" cap="flat">
              <a:noFill/>
              <a:prstDash val="solid"/>
              <a:miter/>
            </a:ln>
          </p:spPr>
          <p:txBody>
            <a:bodyPr rtlCol="0" anchor="ctr"/>
            <a:lstStyle/>
            <a:p>
              <a:endParaRPr lang="en-US"/>
            </a:p>
          </p:txBody>
        </p:sp>
        <p:sp>
          <p:nvSpPr>
            <p:cNvPr id="31" name="Freeform 807">
              <a:extLst>
                <a:ext uri="{FF2B5EF4-FFF2-40B4-BE49-F238E27FC236}">
                  <a16:creationId xmlns:a16="http://schemas.microsoft.com/office/drawing/2014/main" id="{3BC9C4D6-AD4C-0998-CECB-500920A29E07}"/>
                </a:ext>
              </a:extLst>
            </p:cNvPr>
            <p:cNvSpPr/>
            <p:nvPr/>
          </p:nvSpPr>
          <p:spPr>
            <a:xfrm>
              <a:off x="7401534" y="5825413"/>
              <a:ext cx="2286" cy="8915"/>
            </a:xfrm>
            <a:custGeom>
              <a:avLst/>
              <a:gdLst>
                <a:gd name="connsiteX0" fmla="*/ 2286 w 2286"/>
                <a:gd name="connsiteY0" fmla="*/ 0 h 8915"/>
                <a:gd name="connsiteX1" fmla="*/ 0 w 2286"/>
                <a:gd name="connsiteY1" fmla="*/ 8915 h 8915"/>
                <a:gd name="connsiteX2" fmla="*/ 2286 w 2286"/>
                <a:gd name="connsiteY2" fmla="*/ 0 h 8915"/>
              </a:gdLst>
              <a:ahLst/>
              <a:cxnLst>
                <a:cxn ang="0">
                  <a:pos x="connsiteX0" y="connsiteY0"/>
                </a:cxn>
                <a:cxn ang="0">
                  <a:pos x="connsiteX1" y="connsiteY1"/>
                </a:cxn>
                <a:cxn ang="0">
                  <a:pos x="connsiteX2" y="connsiteY2"/>
                </a:cxn>
              </a:cxnLst>
              <a:rect l="l" t="t" r="r" b="b"/>
              <a:pathLst>
                <a:path w="2286" h="8915">
                  <a:moveTo>
                    <a:pt x="2286" y="0"/>
                  </a:moveTo>
                  <a:cubicBezTo>
                    <a:pt x="1600" y="2972"/>
                    <a:pt x="685" y="5943"/>
                    <a:pt x="0" y="8915"/>
                  </a:cubicBezTo>
                  <a:cubicBezTo>
                    <a:pt x="914" y="6172"/>
                    <a:pt x="1600" y="2972"/>
                    <a:pt x="2286" y="0"/>
                  </a:cubicBezTo>
                  <a:close/>
                </a:path>
              </a:pathLst>
            </a:custGeom>
            <a:solidFill>
              <a:srgbClr val="FFFFFF"/>
            </a:solidFill>
            <a:ln w="2286" cap="flat">
              <a:noFill/>
              <a:prstDash val="solid"/>
              <a:miter/>
            </a:ln>
          </p:spPr>
          <p:txBody>
            <a:bodyPr rtlCol="0" anchor="ctr"/>
            <a:lstStyle/>
            <a:p>
              <a:endParaRPr lang="en-US"/>
            </a:p>
          </p:txBody>
        </p:sp>
        <p:sp>
          <p:nvSpPr>
            <p:cNvPr id="32" name="Freeform 808">
              <a:extLst>
                <a:ext uri="{FF2B5EF4-FFF2-40B4-BE49-F238E27FC236}">
                  <a16:creationId xmlns:a16="http://schemas.microsoft.com/office/drawing/2014/main" id="{FCB42FB5-71BF-A82C-4DAC-0B9988935042}"/>
                </a:ext>
              </a:extLst>
            </p:cNvPr>
            <p:cNvSpPr/>
            <p:nvPr/>
          </p:nvSpPr>
          <p:spPr>
            <a:xfrm>
              <a:off x="7399020" y="5835243"/>
              <a:ext cx="2286" cy="8001"/>
            </a:xfrm>
            <a:custGeom>
              <a:avLst/>
              <a:gdLst>
                <a:gd name="connsiteX0" fmla="*/ 2286 w 2286"/>
                <a:gd name="connsiteY0" fmla="*/ 0 h 8001"/>
                <a:gd name="connsiteX1" fmla="*/ 0 w 2286"/>
                <a:gd name="connsiteY1" fmla="*/ 8001 h 8001"/>
                <a:gd name="connsiteX2" fmla="*/ 2286 w 2286"/>
                <a:gd name="connsiteY2" fmla="*/ 0 h 8001"/>
              </a:gdLst>
              <a:ahLst/>
              <a:cxnLst>
                <a:cxn ang="0">
                  <a:pos x="connsiteX0" y="connsiteY0"/>
                </a:cxn>
                <a:cxn ang="0">
                  <a:pos x="connsiteX1" y="connsiteY1"/>
                </a:cxn>
                <a:cxn ang="0">
                  <a:pos x="connsiteX2" y="connsiteY2"/>
                </a:cxn>
              </a:cxnLst>
              <a:rect l="l" t="t" r="r" b="b"/>
              <a:pathLst>
                <a:path w="2286" h="8001">
                  <a:moveTo>
                    <a:pt x="2286" y="0"/>
                  </a:moveTo>
                  <a:cubicBezTo>
                    <a:pt x="1600" y="2743"/>
                    <a:pt x="914" y="5257"/>
                    <a:pt x="0" y="8001"/>
                  </a:cubicBezTo>
                  <a:cubicBezTo>
                    <a:pt x="914" y="5486"/>
                    <a:pt x="1600" y="2743"/>
                    <a:pt x="2286" y="0"/>
                  </a:cubicBezTo>
                  <a:close/>
                </a:path>
              </a:pathLst>
            </a:custGeom>
            <a:solidFill>
              <a:srgbClr val="FFFFFF"/>
            </a:solidFill>
            <a:ln w="2286" cap="flat">
              <a:noFill/>
              <a:prstDash val="solid"/>
              <a:miter/>
            </a:ln>
          </p:spPr>
          <p:txBody>
            <a:bodyPr rtlCol="0" anchor="ctr"/>
            <a:lstStyle/>
            <a:p>
              <a:endParaRPr lang="en-US"/>
            </a:p>
          </p:txBody>
        </p:sp>
        <p:sp>
          <p:nvSpPr>
            <p:cNvPr id="33" name="Freeform 809">
              <a:extLst>
                <a:ext uri="{FF2B5EF4-FFF2-40B4-BE49-F238E27FC236}">
                  <a16:creationId xmlns:a16="http://schemas.microsoft.com/office/drawing/2014/main" id="{6D48A06A-06BE-21BC-F865-45CC17EB6C90}"/>
                </a:ext>
              </a:extLst>
            </p:cNvPr>
            <p:cNvSpPr/>
            <p:nvPr/>
          </p:nvSpPr>
          <p:spPr>
            <a:xfrm>
              <a:off x="7393076" y="5845302"/>
              <a:ext cx="5486" cy="17373"/>
            </a:xfrm>
            <a:custGeom>
              <a:avLst/>
              <a:gdLst>
                <a:gd name="connsiteX0" fmla="*/ 5487 w 5486"/>
                <a:gd name="connsiteY0" fmla="*/ 0 h 17373"/>
                <a:gd name="connsiteX1" fmla="*/ 0 w 5486"/>
                <a:gd name="connsiteY1" fmla="*/ 17374 h 17373"/>
                <a:gd name="connsiteX2" fmla="*/ 5487 w 5486"/>
                <a:gd name="connsiteY2" fmla="*/ 0 h 17373"/>
              </a:gdLst>
              <a:ahLst/>
              <a:cxnLst>
                <a:cxn ang="0">
                  <a:pos x="connsiteX0" y="connsiteY0"/>
                </a:cxn>
                <a:cxn ang="0">
                  <a:pos x="connsiteX1" y="connsiteY1"/>
                </a:cxn>
                <a:cxn ang="0">
                  <a:pos x="connsiteX2" y="connsiteY2"/>
                </a:cxn>
              </a:cxnLst>
              <a:rect l="l" t="t" r="r" b="b"/>
              <a:pathLst>
                <a:path w="5486" h="17373">
                  <a:moveTo>
                    <a:pt x="5487" y="0"/>
                  </a:moveTo>
                  <a:cubicBezTo>
                    <a:pt x="3658" y="5715"/>
                    <a:pt x="1829" y="11659"/>
                    <a:pt x="0" y="17374"/>
                  </a:cubicBezTo>
                  <a:cubicBezTo>
                    <a:pt x="1829" y="11659"/>
                    <a:pt x="3658" y="5715"/>
                    <a:pt x="5487" y="0"/>
                  </a:cubicBezTo>
                  <a:close/>
                </a:path>
              </a:pathLst>
            </a:custGeom>
            <a:solidFill>
              <a:srgbClr val="FFFFFF"/>
            </a:solidFill>
            <a:ln w="2286" cap="flat">
              <a:noFill/>
              <a:prstDash val="solid"/>
              <a:miter/>
            </a:ln>
          </p:spPr>
          <p:txBody>
            <a:bodyPr rtlCol="0" anchor="ctr"/>
            <a:lstStyle/>
            <a:p>
              <a:endParaRPr lang="en-US"/>
            </a:p>
          </p:txBody>
        </p:sp>
        <p:sp>
          <p:nvSpPr>
            <p:cNvPr id="34" name="Freeform 810">
              <a:extLst>
                <a:ext uri="{FF2B5EF4-FFF2-40B4-BE49-F238E27FC236}">
                  <a16:creationId xmlns:a16="http://schemas.microsoft.com/office/drawing/2014/main" id="{18787A11-88B2-6C3C-667B-A86F25900766}"/>
                </a:ext>
              </a:extLst>
            </p:cNvPr>
            <p:cNvSpPr/>
            <p:nvPr/>
          </p:nvSpPr>
          <p:spPr>
            <a:xfrm>
              <a:off x="7389418" y="5864733"/>
              <a:ext cx="2743" cy="7315"/>
            </a:xfrm>
            <a:custGeom>
              <a:avLst/>
              <a:gdLst>
                <a:gd name="connsiteX0" fmla="*/ 2743 w 2743"/>
                <a:gd name="connsiteY0" fmla="*/ 0 h 7315"/>
                <a:gd name="connsiteX1" fmla="*/ 0 w 2743"/>
                <a:gd name="connsiteY1" fmla="*/ 7315 h 7315"/>
                <a:gd name="connsiteX2" fmla="*/ 2743 w 2743"/>
                <a:gd name="connsiteY2" fmla="*/ 0 h 7315"/>
              </a:gdLst>
              <a:ahLst/>
              <a:cxnLst>
                <a:cxn ang="0">
                  <a:pos x="connsiteX0" y="connsiteY0"/>
                </a:cxn>
                <a:cxn ang="0">
                  <a:pos x="connsiteX1" y="connsiteY1"/>
                </a:cxn>
                <a:cxn ang="0">
                  <a:pos x="connsiteX2" y="connsiteY2"/>
                </a:cxn>
              </a:cxnLst>
              <a:rect l="l" t="t" r="r" b="b"/>
              <a:pathLst>
                <a:path w="2743" h="7315">
                  <a:moveTo>
                    <a:pt x="2743" y="0"/>
                  </a:moveTo>
                  <a:cubicBezTo>
                    <a:pt x="1829" y="2515"/>
                    <a:pt x="914" y="4801"/>
                    <a:pt x="0" y="7315"/>
                  </a:cubicBezTo>
                  <a:cubicBezTo>
                    <a:pt x="1143" y="4801"/>
                    <a:pt x="1829" y="2515"/>
                    <a:pt x="2743" y="0"/>
                  </a:cubicBezTo>
                  <a:close/>
                </a:path>
              </a:pathLst>
            </a:custGeom>
            <a:solidFill>
              <a:srgbClr val="FFFFFF"/>
            </a:solidFill>
            <a:ln w="2286" cap="flat">
              <a:noFill/>
              <a:prstDash val="solid"/>
              <a:miter/>
            </a:ln>
          </p:spPr>
          <p:txBody>
            <a:bodyPr rtlCol="0" anchor="ctr"/>
            <a:lstStyle/>
            <a:p>
              <a:endParaRPr lang="en-US"/>
            </a:p>
          </p:txBody>
        </p:sp>
        <p:sp>
          <p:nvSpPr>
            <p:cNvPr id="35" name="Freeform 811">
              <a:extLst>
                <a:ext uri="{FF2B5EF4-FFF2-40B4-BE49-F238E27FC236}">
                  <a16:creationId xmlns:a16="http://schemas.microsoft.com/office/drawing/2014/main" id="{4EB36C61-8912-605E-92C5-AA3B52DB085B}"/>
                </a:ext>
              </a:extLst>
            </p:cNvPr>
            <p:cNvSpPr/>
            <p:nvPr/>
          </p:nvSpPr>
          <p:spPr>
            <a:xfrm>
              <a:off x="7385761" y="5873419"/>
              <a:ext cx="3200" cy="8458"/>
            </a:xfrm>
            <a:custGeom>
              <a:avLst/>
              <a:gdLst>
                <a:gd name="connsiteX0" fmla="*/ 3201 w 3200"/>
                <a:gd name="connsiteY0" fmla="*/ 0 h 8458"/>
                <a:gd name="connsiteX1" fmla="*/ 0 w 3200"/>
                <a:gd name="connsiteY1" fmla="*/ 8458 h 8458"/>
                <a:gd name="connsiteX2" fmla="*/ 3201 w 3200"/>
                <a:gd name="connsiteY2" fmla="*/ 0 h 8458"/>
              </a:gdLst>
              <a:ahLst/>
              <a:cxnLst>
                <a:cxn ang="0">
                  <a:pos x="connsiteX0" y="connsiteY0"/>
                </a:cxn>
                <a:cxn ang="0">
                  <a:pos x="connsiteX1" y="connsiteY1"/>
                </a:cxn>
                <a:cxn ang="0">
                  <a:pos x="connsiteX2" y="connsiteY2"/>
                </a:cxn>
              </a:cxnLst>
              <a:rect l="l" t="t" r="r" b="b"/>
              <a:pathLst>
                <a:path w="3200" h="8458">
                  <a:moveTo>
                    <a:pt x="3201" y="0"/>
                  </a:moveTo>
                  <a:cubicBezTo>
                    <a:pt x="2058" y="2743"/>
                    <a:pt x="1143" y="5486"/>
                    <a:pt x="0" y="8458"/>
                  </a:cubicBezTo>
                  <a:cubicBezTo>
                    <a:pt x="1143" y="5486"/>
                    <a:pt x="2286" y="2743"/>
                    <a:pt x="3201" y="0"/>
                  </a:cubicBezTo>
                  <a:close/>
                </a:path>
              </a:pathLst>
            </a:custGeom>
            <a:solidFill>
              <a:srgbClr val="FFFFFF"/>
            </a:solidFill>
            <a:ln w="2286" cap="flat">
              <a:noFill/>
              <a:prstDash val="solid"/>
              <a:miter/>
            </a:ln>
          </p:spPr>
          <p:txBody>
            <a:bodyPr rtlCol="0" anchor="ctr"/>
            <a:lstStyle/>
            <a:p>
              <a:endParaRPr lang="en-US"/>
            </a:p>
          </p:txBody>
        </p:sp>
        <p:sp>
          <p:nvSpPr>
            <p:cNvPr id="36" name="Freeform 812">
              <a:extLst>
                <a:ext uri="{FF2B5EF4-FFF2-40B4-BE49-F238E27FC236}">
                  <a16:creationId xmlns:a16="http://schemas.microsoft.com/office/drawing/2014/main" id="{4A2AB383-053E-5789-C007-B3CB0FB3F30B}"/>
                </a:ext>
              </a:extLst>
            </p:cNvPr>
            <p:cNvSpPr/>
            <p:nvPr/>
          </p:nvSpPr>
          <p:spPr>
            <a:xfrm>
              <a:off x="7257116" y="5528691"/>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FFFFFF"/>
            </a:solidFill>
            <a:ln w="2286" cap="flat">
              <a:noFill/>
              <a:prstDash val="solid"/>
              <a:miter/>
            </a:ln>
          </p:spPr>
          <p:txBody>
            <a:bodyPr rtlCol="0" anchor="ctr"/>
            <a:lstStyle/>
            <a:p>
              <a:endParaRPr lang="en-US"/>
            </a:p>
          </p:txBody>
        </p:sp>
        <p:sp>
          <p:nvSpPr>
            <p:cNvPr id="37" name="Freeform 813">
              <a:extLst>
                <a:ext uri="{FF2B5EF4-FFF2-40B4-BE49-F238E27FC236}">
                  <a16:creationId xmlns:a16="http://schemas.microsoft.com/office/drawing/2014/main" id="{CFE73258-FC36-7DD7-3ABB-1B30F4EA264F}"/>
                </a:ext>
              </a:extLst>
            </p:cNvPr>
            <p:cNvSpPr/>
            <p:nvPr/>
          </p:nvSpPr>
          <p:spPr>
            <a:xfrm>
              <a:off x="7413879" y="5765292"/>
              <a:ext cx="1143" cy="9372"/>
            </a:xfrm>
            <a:custGeom>
              <a:avLst/>
              <a:gdLst>
                <a:gd name="connsiteX0" fmla="*/ 1143 w 1143"/>
                <a:gd name="connsiteY0" fmla="*/ 0 h 9372"/>
                <a:gd name="connsiteX1" fmla="*/ 0 w 1143"/>
                <a:gd name="connsiteY1" fmla="*/ 9373 h 9372"/>
                <a:gd name="connsiteX2" fmla="*/ 1143 w 1143"/>
                <a:gd name="connsiteY2" fmla="*/ 0 h 9372"/>
              </a:gdLst>
              <a:ahLst/>
              <a:cxnLst>
                <a:cxn ang="0">
                  <a:pos x="connsiteX0" y="connsiteY0"/>
                </a:cxn>
                <a:cxn ang="0">
                  <a:pos x="connsiteX1" y="connsiteY1"/>
                </a:cxn>
                <a:cxn ang="0">
                  <a:pos x="connsiteX2" y="connsiteY2"/>
                </a:cxn>
              </a:cxnLst>
              <a:rect l="l" t="t" r="r" b="b"/>
              <a:pathLst>
                <a:path w="1143" h="9372">
                  <a:moveTo>
                    <a:pt x="1143" y="0"/>
                  </a:moveTo>
                  <a:cubicBezTo>
                    <a:pt x="686" y="3200"/>
                    <a:pt x="229" y="6172"/>
                    <a:pt x="0" y="9373"/>
                  </a:cubicBezTo>
                  <a:cubicBezTo>
                    <a:pt x="229" y="6172"/>
                    <a:pt x="686" y="2972"/>
                    <a:pt x="1143" y="0"/>
                  </a:cubicBezTo>
                  <a:close/>
                </a:path>
              </a:pathLst>
            </a:custGeom>
            <a:solidFill>
              <a:srgbClr val="FFFFFF"/>
            </a:solidFill>
            <a:ln w="2286" cap="flat">
              <a:noFill/>
              <a:prstDash val="solid"/>
              <a:miter/>
            </a:ln>
          </p:spPr>
          <p:txBody>
            <a:bodyPr rtlCol="0" anchor="ctr"/>
            <a:lstStyle/>
            <a:p>
              <a:endParaRPr lang="en-US"/>
            </a:p>
          </p:txBody>
        </p:sp>
        <p:sp>
          <p:nvSpPr>
            <p:cNvPr id="38" name="Freeform 814">
              <a:extLst>
                <a:ext uri="{FF2B5EF4-FFF2-40B4-BE49-F238E27FC236}">
                  <a16:creationId xmlns:a16="http://schemas.microsoft.com/office/drawing/2014/main" id="{2DA69643-C428-0E6D-27D0-4C5EB652C129}"/>
                </a:ext>
              </a:extLst>
            </p:cNvPr>
            <p:cNvSpPr/>
            <p:nvPr/>
          </p:nvSpPr>
          <p:spPr>
            <a:xfrm>
              <a:off x="7410450" y="5776036"/>
              <a:ext cx="2971" cy="18745"/>
            </a:xfrm>
            <a:custGeom>
              <a:avLst/>
              <a:gdLst>
                <a:gd name="connsiteX0" fmla="*/ 2972 w 2971"/>
                <a:gd name="connsiteY0" fmla="*/ 0 h 18745"/>
                <a:gd name="connsiteX1" fmla="*/ 0 w 2971"/>
                <a:gd name="connsiteY1" fmla="*/ 18745 h 18745"/>
                <a:gd name="connsiteX2" fmla="*/ 2972 w 2971"/>
                <a:gd name="connsiteY2" fmla="*/ 0 h 18745"/>
              </a:gdLst>
              <a:ahLst/>
              <a:cxnLst>
                <a:cxn ang="0">
                  <a:pos x="connsiteX0" y="connsiteY0"/>
                </a:cxn>
                <a:cxn ang="0">
                  <a:pos x="connsiteX1" y="connsiteY1"/>
                </a:cxn>
                <a:cxn ang="0">
                  <a:pos x="connsiteX2" y="connsiteY2"/>
                </a:cxn>
              </a:cxnLst>
              <a:rect l="l" t="t" r="r" b="b"/>
              <a:pathLst>
                <a:path w="2971" h="18745">
                  <a:moveTo>
                    <a:pt x="2972" y="0"/>
                  </a:moveTo>
                  <a:cubicBezTo>
                    <a:pt x="2057" y="6172"/>
                    <a:pt x="1143" y="12573"/>
                    <a:pt x="0" y="18745"/>
                  </a:cubicBezTo>
                  <a:cubicBezTo>
                    <a:pt x="1143" y="12345"/>
                    <a:pt x="2057" y="6172"/>
                    <a:pt x="2972" y="0"/>
                  </a:cubicBezTo>
                  <a:close/>
                </a:path>
              </a:pathLst>
            </a:custGeom>
            <a:solidFill>
              <a:srgbClr val="FFFFFF"/>
            </a:solidFill>
            <a:ln w="2286" cap="flat">
              <a:noFill/>
              <a:prstDash val="solid"/>
              <a:miter/>
            </a:ln>
          </p:spPr>
          <p:txBody>
            <a:bodyPr rtlCol="0" anchor="ctr"/>
            <a:lstStyle/>
            <a:p>
              <a:endParaRPr lang="en-US"/>
            </a:p>
          </p:txBody>
        </p:sp>
        <p:sp>
          <p:nvSpPr>
            <p:cNvPr id="39" name="Freeform 815">
              <a:extLst>
                <a:ext uri="{FF2B5EF4-FFF2-40B4-BE49-F238E27FC236}">
                  <a16:creationId xmlns:a16="http://schemas.microsoft.com/office/drawing/2014/main" id="{300FB64D-A924-7157-C248-E111C4D4FB2D}"/>
                </a:ext>
              </a:extLst>
            </p:cNvPr>
            <p:cNvSpPr/>
            <p:nvPr/>
          </p:nvSpPr>
          <p:spPr>
            <a:xfrm>
              <a:off x="7406335" y="5805525"/>
              <a:ext cx="2057" cy="9144"/>
            </a:xfrm>
            <a:custGeom>
              <a:avLst/>
              <a:gdLst>
                <a:gd name="connsiteX0" fmla="*/ 2058 w 2057"/>
                <a:gd name="connsiteY0" fmla="*/ 0 h 9144"/>
                <a:gd name="connsiteX1" fmla="*/ 0 w 2057"/>
                <a:gd name="connsiteY1" fmla="*/ 9144 h 9144"/>
                <a:gd name="connsiteX2" fmla="*/ 2058 w 2057"/>
                <a:gd name="connsiteY2" fmla="*/ 0 h 9144"/>
              </a:gdLst>
              <a:ahLst/>
              <a:cxnLst>
                <a:cxn ang="0">
                  <a:pos x="connsiteX0" y="connsiteY0"/>
                </a:cxn>
                <a:cxn ang="0">
                  <a:pos x="connsiteX1" y="connsiteY1"/>
                </a:cxn>
                <a:cxn ang="0">
                  <a:pos x="connsiteX2" y="connsiteY2"/>
                </a:cxn>
              </a:cxnLst>
              <a:rect l="l" t="t" r="r" b="b"/>
              <a:pathLst>
                <a:path w="2057" h="9144">
                  <a:moveTo>
                    <a:pt x="2058" y="0"/>
                  </a:moveTo>
                  <a:cubicBezTo>
                    <a:pt x="1372" y="2971"/>
                    <a:pt x="686" y="6172"/>
                    <a:pt x="0" y="9144"/>
                  </a:cubicBezTo>
                  <a:cubicBezTo>
                    <a:pt x="686" y="6172"/>
                    <a:pt x="1372" y="2971"/>
                    <a:pt x="2058" y="0"/>
                  </a:cubicBezTo>
                  <a:close/>
                </a:path>
              </a:pathLst>
            </a:custGeom>
            <a:solidFill>
              <a:srgbClr val="FFFFFF"/>
            </a:solidFill>
            <a:ln w="2286" cap="flat">
              <a:noFill/>
              <a:prstDash val="solid"/>
              <a:miter/>
            </a:ln>
          </p:spPr>
          <p:txBody>
            <a:bodyPr rtlCol="0" anchor="ctr"/>
            <a:lstStyle/>
            <a:p>
              <a:endParaRPr lang="en-US"/>
            </a:p>
          </p:txBody>
        </p:sp>
        <p:sp>
          <p:nvSpPr>
            <p:cNvPr id="40" name="Freeform 816">
              <a:extLst>
                <a:ext uri="{FF2B5EF4-FFF2-40B4-BE49-F238E27FC236}">
                  <a16:creationId xmlns:a16="http://schemas.microsoft.com/office/drawing/2014/main" id="{843F5FD1-4395-6122-EEBB-23276C495FC3}"/>
                </a:ext>
              </a:extLst>
            </p:cNvPr>
            <p:cNvSpPr/>
            <p:nvPr/>
          </p:nvSpPr>
          <p:spPr>
            <a:xfrm>
              <a:off x="7408621" y="5796153"/>
              <a:ext cx="1600" cy="8686"/>
            </a:xfrm>
            <a:custGeom>
              <a:avLst/>
              <a:gdLst>
                <a:gd name="connsiteX0" fmla="*/ 1600 w 1600"/>
                <a:gd name="connsiteY0" fmla="*/ 0 h 8686"/>
                <a:gd name="connsiteX1" fmla="*/ 0 w 1600"/>
                <a:gd name="connsiteY1" fmla="*/ 8687 h 8686"/>
                <a:gd name="connsiteX2" fmla="*/ 1600 w 1600"/>
                <a:gd name="connsiteY2" fmla="*/ 0 h 8686"/>
              </a:gdLst>
              <a:ahLst/>
              <a:cxnLst>
                <a:cxn ang="0">
                  <a:pos x="connsiteX0" y="connsiteY0"/>
                </a:cxn>
                <a:cxn ang="0">
                  <a:pos x="connsiteX1" y="connsiteY1"/>
                </a:cxn>
                <a:cxn ang="0">
                  <a:pos x="connsiteX2" y="connsiteY2"/>
                </a:cxn>
              </a:cxnLst>
              <a:rect l="l" t="t" r="r" b="b"/>
              <a:pathLst>
                <a:path w="1600" h="8686">
                  <a:moveTo>
                    <a:pt x="1600" y="0"/>
                  </a:moveTo>
                  <a:cubicBezTo>
                    <a:pt x="1143" y="2972"/>
                    <a:pt x="457" y="5715"/>
                    <a:pt x="0" y="8687"/>
                  </a:cubicBezTo>
                  <a:cubicBezTo>
                    <a:pt x="457" y="5715"/>
                    <a:pt x="1143" y="2972"/>
                    <a:pt x="1600" y="0"/>
                  </a:cubicBezTo>
                  <a:close/>
                </a:path>
              </a:pathLst>
            </a:custGeom>
            <a:solidFill>
              <a:srgbClr val="FFFFFF"/>
            </a:solidFill>
            <a:ln w="2286" cap="flat">
              <a:noFill/>
              <a:prstDash val="solid"/>
              <a:miter/>
            </a:ln>
          </p:spPr>
          <p:txBody>
            <a:bodyPr rtlCol="0" anchor="ctr"/>
            <a:lstStyle/>
            <a:p>
              <a:endParaRPr lang="en-US"/>
            </a:p>
          </p:txBody>
        </p:sp>
        <p:sp>
          <p:nvSpPr>
            <p:cNvPr id="41" name="Freeform 817">
              <a:extLst>
                <a:ext uri="{FF2B5EF4-FFF2-40B4-BE49-F238E27FC236}">
                  <a16:creationId xmlns:a16="http://schemas.microsoft.com/office/drawing/2014/main" id="{419D5690-355D-21D2-95B3-9EE8E1FCD124}"/>
                </a:ext>
              </a:extLst>
            </p:cNvPr>
            <p:cNvSpPr/>
            <p:nvPr/>
          </p:nvSpPr>
          <p:spPr>
            <a:xfrm>
              <a:off x="7404277" y="5816041"/>
              <a:ext cx="1828" cy="8001"/>
            </a:xfrm>
            <a:custGeom>
              <a:avLst/>
              <a:gdLst>
                <a:gd name="connsiteX0" fmla="*/ 1829 w 1828"/>
                <a:gd name="connsiteY0" fmla="*/ 0 h 8001"/>
                <a:gd name="connsiteX1" fmla="*/ 0 w 1828"/>
                <a:gd name="connsiteY1" fmla="*/ 8001 h 8001"/>
                <a:gd name="connsiteX2" fmla="*/ 1829 w 1828"/>
                <a:gd name="connsiteY2" fmla="*/ 0 h 8001"/>
              </a:gdLst>
              <a:ahLst/>
              <a:cxnLst>
                <a:cxn ang="0">
                  <a:pos x="connsiteX0" y="connsiteY0"/>
                </a:cxn>
                <a:cxn ang="0">
                  <a:pos x="connsiteX1" y="connsiteY1"/>
                </a:cxn>
                <a:cxn ang="0">
                  <a:pos x="connsiteX2" y="connsiteY2"/>
                </a:cxn>
              </a:cxnLst>
              <a:rect l="l" t="t" r="r" b="b"/>
              <a:pathLst>
                <a:path w="1828" h="8001">
                  <a:moveTo>
                    <a:pt x="1829" y="0"/>
                  </a:moveTo>
                  <a:cubicBezTo>
                    <a:pt x="1143" y="2743"/>
                    <a:pt x="686" y="5258"/>
                    <a:pt x="0" y="8001"/>
                  </a:cubicBezTo>
                  <a:cubicBezTo>
                    <a:pt x="686" y="5258"/>
                    <a:pt x="1143" y="2743"/>
                    <a:pt x="1829" y="0"/>
                  </a:cubicBezTo>
                  <a:close/>
                </a:path>
              </a:pathLst>
            </a:custGeom>
            <a:solidFill>
              <a:srgbClr val="FFFFFF"/>
            </a:solidFill>
            <a:ln w="2286" cap="flat">
              <a:noFill/>
              <a:prstDash val="solid"/>
              <a:miter/>
            </a:ln>
          </p:spPr>
          <p:txBody>
            <a:bodyPr rtlCol="0" anchor="ctr"/>
            <a:lstStyle/>
            <a:p>
              <a:endParaRPr lang="en-US"/>
            </a:p>
          </p:txBody>
        </p:sp>
        <p:sp>
          <p:nvSpPr>
            <p:cNvPr id="42" name="Freeform 818">
              <a:extLst>
                <a:ext uri="{FF2B5EF4-FFF2-40B4-BE49-F238E27FC236}">
                  <a16:creationId xmlns:a16="http://schemas.microsoft.com/office/drawing/2014/main" id="{8DD859AF-EB33-A239-0CD8-C22A08872463}"/>
                </a:ext>
              </a:extLst>
            </p:cNvPr>
            <p:cNvSpPr/>
            <p:nvPr/>
          </p:nvSpPr>
          <p:spPr>
            <a:xfrm>
              <a:off x="7368387" y="5910910"/>
              <a:ext cx="4114" cy="8001"/>
            </a:xfrm>
            <a:custGeom>
              <a:avLst/>
              <a:gdLst>
                <a:gd name="connsiteX0" fmla="*/ 4114 w 4114"/>
                <a:gd name="connsiteY0" fmla="*/ 0 h 8001"/>
                <a:gd name="connsiteX1" fmla="*/ 0 w 4114"/>
                <a:gd name="connsiteY1" fmla="*/ 8001 h 8001"/>
                <a:gd name="connsiteX2" fmla="*/ 4114 w 4114"/>
                <a:gd name="connsiteY2" fmla="*/ 0 h 8001"/>
              </a:gdLst>
              <a:ahLst/>
              <a:cxnLst>
                <a:cxn ang="0">
                  <a:pos x="connsiteX0" y="connsiteY0"/>
                </a:cxn>
                <a:cxn ang="0">
                  <a:pos x="connsiteX1" y="connsiteY1"/>
                </a:cxn>
                <a:cxn ang="0">
                  <a:pos x="connsiteX2" y="connsiteY2"/>
                </a:cxn>
              </a:cxnLst>
              <a:rect l="l" t="t" r="r" b="b"/>
              <a:pathLst>
                <a:path w="4114" h="8001">
                  <a:moveTo>
                    <a:pt x="4114" y="0"/>
                  </a:moveTo>
                  <a:cubicBezTo>
                    <a:pt x="2743" y="2743"/>
                    <a:pt x="1371" y="5258"/>
                    <a:pt x="0" y="8001"/>
                  </a:cubicBezTo>
                  <a:cubicBezTo>
                    <a:pt x="1371" y="5487"/>
                    <a:pt x="2743" y="2743"/>
                    <a:pt x="4114" y="0"/>
                  </a:cubicBezTo>
                  <a:close/>
                </a:path>
              </a:pathLst>
            </a:custGeom>
            <a:solidFill>
              <a:srgbClr val="FFFFFF"/>
            </a:solidFill>
            <a:ln w="2286" cap="flat">
              <a:noFill/>
              <a:prstDash val="solid"/>
              <a:miter/>
            </a:ln>
          </p:spPr>
          <p:txBody>
            <a:bodyPr rtlCol="0" anchor="ctr"/>
            <a:lstStyle/>
            <a:p>
              <a:endParaRPr lang="en-US"/>
            </a:p>
          </p:txBody>
        </p:sp>
        <p:sp>
          <p:nvSpPr>
            <p:cNvPr id="43" name="Freeform 819">
              <a:extLst>
                <a:ext uri="{FF2B5EF4-FFF2-40B4-BE49-F238E27FC236}">
                  <a16:creationId xmlns:a16="http://schemas.microsoft.com/office/drawing/2014/main" id="{D7769DF5-E593-736F-A857-40D14B342FBD}"/>
                </a:ext>
              </a:extLst>
            </p:cNvPr>
            <p:cNvSpPr/>
            <p:nvPr/>
          </p:nvSpPr>
          <p:spPr>
            <a:xfrm>
              <a:off x="6675729" y="6066815"/>
              <a:ext cx="21717" cy="12801"/>
            </a:xfrm>
            <a:custGeom>
              <a:avLst/>
              <a:gdLst>
                <a:gd name="connsiteX0" fmla="*/ 21717 w 21717"/>
                <a:gd name="connsiteY0" fmla="*/ 12802 h 12801"/>
                <a:gd name="connsiteX1" fmla="*/ 0 w 21717"/>
                <a:gd name="connsiteY1" fmla="*/ 0 h 12801"/>
                <a:gd name="connsiteX2" fmla="*/ 21717 w 21717"/>
                <a:gd name="connsiteY2" fmla="*/ 12802 h 12801"/>
              </a:gdLst>
              <a:ahLst/>
              <a:cxnLst>
                <a:cxn ang="0">
                  <a:pos x="connsiteX0" y="connsiteY0"/>
                </a:cxn>
                <a:cxn ang="0">
                  <a:pos x="connsiteX1" y="connsiteY1"/>
                </a:cxn>
                <a:cxn ang="0">
                  <a:pos x="connsiteX2" y="connsiteY2"/>
                </a:cxn>
              </a:cxnLst>
              <a:rect l="l" t="t" r="r" b="b"/>
              <a:pathLst>
                <a:path w="21717" h="12801">
                  <a:moveTo>
                    <a:pt x="21717" y="12802"/>
                  </a:moveTo>
                  <a:cubicBezTo>
                    <a:pt x="14630" y="8687"/>
                    <a:pt x="7315" y="4572"/>
                    <a:pt x="0" y="0"/>
                  </a:cubicBezTo>
                  <a:cubicBezTo>
                    <a:pt x="7315" y="4572"/>
                    <a:pt x="14630" y="8916"/>
                    <a:pt x="21717" y="12802"/>
                  </a:cubicBezTo>
                  <a:close/>
                </a:path>
              </a:pathLst>
            </a:custGeom>
            <a:solidFill>
              <a:srgbClr val="FFFFFF"/>
            </a:solidFill>
            <a:ln w="2286" cap="flat">
              <a:noFill/>
              <a:prstDash val="solid"/>
              <a:miter/>
            </a:ln>
          </p:spPr>
          <p:txBody>
            <a:bodyPr rtlCol="0" anchor="ctr"/>
            <a:lstStyle/>
            <a:p>
              <a:endParaRPr lang="en-US"/>
            </a:p>
          </p:txBody>
        </p:sp>
        <p:sp>
          <p:nvSpPr>
            <p:cNvPr id="44" name="Freeform 820">
              <a:extLst>
                <a:ext uri="{FF2B5EF4-FFF2-40B4-BE49-F238E27FC236}">
                  <a16:creationId xmlns:a16="http://schemas.microsoft.com/office/drawing/2014/main" id="{739ACDB3-B2BF-68E6-89CD-3D3FA913A445}"/>
                </a:ext>
              </a:extLst>
            </p:cNvPr>
            <p:cNvSpPr/>
            <p:nvPr/>
          </p:nvSpPr>
          <p:spPr>
            <a:xfrm>
              <a:off x="6697446" y="6079845"/>
              <a:ext cx="14401" cy="7772"/>
            </a:xfrm>
            <a:custGeom>
              <a:avLst/>
              <a:gdLst>
                <a:gd name="connsiteX0" fmla="*/ 14401 w 14401"/>
                <a:gd name="connsiteY0" fmla="*/ 7772 h 7772"/>
                <a:gd name="connsiteX1" fmla="*/ 0 w 14401"/>
                <a:gd name="connsiteY1" fmla="*/ 0 h 7772"/>
                <a:gd name="connsiteX2" fmla="*/ 14401 w 14401"/>
                <a:gd name="connsiteY2" fmla="*/ 7772 h 7772"/>
              </a:gdLst>
              <a:ahLst/>
              <a:cxnLst>
                <a:cxn ang="0">
                  <a:pos x="connsiteX0" y="connsiteY0"/>
                </a:cxn>
                <a:cxn ang="0">
                  <a:pos x="connsiteX1" y="connsiteY1"/>
                </a:cxn>
                <a:cxn ang="0">
                  <a:pos x="connsiteX2" y="connsiteY2"/>
                </a:cxn>
              </a:cxnLst>
              <a:rect l="l" t="t" r="r" b="b"/>
              <a:pathLst>
                <a:path w="14401" h="7772">
                  <a:moveTo>
                    <a:pt x="14401" y="7772"/>
                  </a:moveTo>
                  <a:cubicBezTo>
                    <a:pt x="9601" y="5257"/>
                    <a:pt x="4800" y="2743"/>
                    <a:pt x="0" y="0"/>
                  </a:cubicBezTo>
                  <a:cubicBezTo>
                    <a:pt x="4800" y="2514"/>
                    <a:pt x="9601" y="5257"/>
                    <a:pt x="14401" y="7772"/>
                  </a:cubicBezTo>
                  <a:close/>
                </a:path>
              </a:pathLst>
            </a:custGeom>
            <a:solidFill>
              <a:srgbClr val="FFFFFF"/>
            </a:solidFill>
            <a:ln w="2286" cap="flat">
              <a:noFill/>
              <a:prstDash val="solid"/>
              <a:miter/>
            </a:ln>
          </p:spPr>
          <p:txBody>
            <a:bodyPr rtlCol="0" anchor="ctr"/>
            <a:lstStyle/>
            <a:p>
              <a:endParaRPr lang="en-US"/>
            </a:p>
          </p:txBody>
        </p:sp>
        <p:sp>
          <p:nvSpPr>
            <p:cNvPr id="45" name="Freeform 821">
              <a:extLst>
                <a:ext uri="{FF2B5EF4-FFF2-40B4-BE49-F238E27FC236}">
                  <a16:creationId xmlns:a16="http://schemas.microsoft.com/office/drawing/2014/main" id="{52814225-992B-BDD1-BABE-9DF16ECE0A07}"/>
                </a:ext>
              </a:extLst>
            </p:cNvPr>
            <p:cNvSpPr/>
            <p:nvPr/>
          </p:nvSpPr>
          <p:spPr>
            <a:xfrm>
              <a:off x="6639839" y="6042583"/>
              <a:ext cx="21488" cy="15087"/>
            </a:xfrm>
            <a:custGeom>
              <a:avLst/>
              <a:gdLst>
                <a:gd name="connsiteX0" fmla="*/ 21489 w 21488"/>
                <a:gd name="connsiteY0" fmla="*/ 15087 h 15087"/>
                <a:gd name="connsiteX1" fmla="*/ 0 w 21488"/>
                <a:gd name="connsiteY1" fmla="*/ 0 h 15087"/>
                <a:gd name="connsiteX2" fmla="*/ 21489 w 21488"/>
                <a:gd name="connsiteY2" fmla="*/ 15087 h 15087"/>
              </a:gdLst>
              <a:ahLst/>
              <a:cxnLst>
                <a:cxn ang="0">
                  <a:pos x="connsiteX0" y="connsiteY0"/>
                </a:cxn>
                <a:cxn ang="0">
                  <a:pos x="connsiteX1" y="connsiteY1"/>
                </a:cxn>
                <a:cxn ang="0">
                  <a:pos x="connsiteX2" y="connsiteY2"/>
                </a:cxn>
              </a:cxnLst>
              <a:rect l="l" t="t" r="r" b="b"/>
              <a:pathLst>
                <a:path w="21488" h="15087">
                  <a:moveTo>
                    <a:pt x="21489" y="15087"/>
                  </a:moveTo>
                  <a:cubicBezTo>
                    <a:pt x="14174" y="10287"/>
                    <a:pt x="7087" y="5258"/>
                    <a:pt x="0" y="0"/>
                  </a:cubicBezTo>
                  <a:cubicBezTo>
                    <a:pt x="7087" y="5029"/>
                    <a:pt x="14402" y="10287"/>
                    <a:pt x="21489" y="15087"/>
                  </a:cubicBezTo>
                  <a:close/>
                </a:path>
              </a:pathLst>
            </a:custGeom>
            <a:solidFill>
              <a:srgbClr val="FFFFFF"/>
            </a:solidFill>
            <a:ln w="2286" cap="flat">
              <a:noFill/>
              <a:prstDash val="solid"/>
              <a:miter/>
            </a:ln>
          </p:spPr>
          <p:txBody>
            <a:bodyPr rtlCol="0" anchor="ctr"/>
            <a:lstStyle/>
            <a:p>
              <a:endParaRPr lang="en-US"/>
            </a:p>
          </p:txBody>
        </p:sp>
        <p:sp>
          <p:nvSpPr>
            <p:cNvPr id="46" name="Freeform 822">
              <a:extLst>
                <a:ext uri="{FF2B5EF4-FFF2-40B4-BE49-F238E27FC236}">
                  <a16:creationId xmlns:a16="http://schemas.microsoft.com/office/drawing/2014/main" id="{6FEF7EE6-9A2E-A244-4DE6-412302A593CB}"/>
                </a:ext>
              </a:extLst>
            </p:cNvPr>
            <p:cNvSpPr/>
            <p:nvPr/>
          </p:nvSpPr>
          <p:spPr>
            <a:xfrm>
              <a:off x="7377760" y="5892393"/>
              <a:ext cx="3657" cy="8229"/>
            </a:xfrm>
            <a:custGeom>
              <a:avLst/>
              <a:gdLst>
                <a:gd name="connsiteX0" fmla="*/ 3658 w 3657"/>
                <a:gd name="connsiteY0" fmla="*/ 0 h 8229"/>
                <a:gd name="connsiteX1" fmla="*/ 0 w 3657"/>
                <a:gd name="connsiteY1" fmla="*/ 8229 h 8229"/>
                <a:gd name="connsiteX2" fmla="*/ 3658 w 3657"/>
                <a:gd name="connsiteY2" fmla="*/ 0 h 8229"/>
              </a:gdLst>
              <a:ahLst/>
              <a:cxnLst>
                <a:cxn ang="0">
                  <a:pos x="connsiteX0" y="connsiteY0"/>
                </a:cxn>
                <a:cxn ang="0">
                  <a:pos x="connsiteX1" y="connsiteY1"/>
                </a:cxn>
                <a:cxn ang="0">
                  <a:pos x="connsiteX2" y="connsiteY2"/>
                </a:cxn>
              </a:cxnLst>
              <a:rect l="l" t="t" r="r" b="b"/>
              <a:pathLst>
                <a:path w="3657" h="8229">
                  <a:moveTo>
                    <a:pt x="3658" y="0"/>
                  </a:moveTo>
                  <a:cubicBezTo>
                    <a:pt x="2515" y="2743"/>
                    <a:pt x="1143" y="5486"/>
                    <a:pt x="0" y="8229"/>
                  </a:cubicBezTo>
                  <a:cubicBezTo>
                    <a:pt x="1143" y="5486"/>
                    <a:pt x="2286" y="2743"/>
                    <a:pt x="3658" y="0"/>
                  </a:cubicBezTo>
                  <a:close/>
                </a:path>
              </a:pathLst>
            </a:custGeom>
            <a:solidFill>
              <a:srgbClr val="FFFFFF"/>
            </a:solidFill>
            <a:ln w="2286" cap="flat">
              <a:noFill/>
              <a:prstDash val="solid"/>
              <a:miter/>
            </a:ln>
          </p:spPr>
          <p:txBody>
            <a:bodyPr rtlCol="0" anchor="ctr"/>
            <a:lstStyle/>
            <a:p>
              <a:endParaRPr lang="en-US"/>
            </a:p>
          </p:txBody>
        </p:sp>
        <p:sp>
          <p:nvSpPr>
            <p:cNvPr id="47" name="Freeform 823">
              <a:extLst>
                <a:ext uri="{FF2B5EF4-FFF2-40B4-BE49-F238E27FC236}">
                  <a16:creationId xmlns:a16="http://schemas.microsoft.com/office/drawing/2014/main" id="{22BBE92C-C027-0D30-D846-FE8CB01B6E03}"/>
                </a:ext>
              </a:extLst>
            </p:cNvPr>
            <p:cNvSpPr/>
            <p:nvPr/>
          </p:nvSpPr>
          <p:spPr>
            <a:xfrm>
              <a:off x="6718935" y="6091275"/>
              <a:ext cx="11658" cy="5715"/>
            </a:xfrm>
            <a:custGeom>
              <a:avLst/>
              <a:gdLst>
                <a:gd name="connsiteX0" fmla="*/ 11659 w 11658"/>
                <a:gd name="connsiteY0" fmla="*/ 5715 h 5715"/>
                <a:gd name="connsiteX1" fmla="*/ 0 w 11658"/>
                <a:gd name="connsiteY1" fmla="*/ 0 h 5715"/>
                <a:gd name="connsiteX2" fmla="*/ 11659 w 11658"/>
                <a:gd name="connsiteY2" fmla="*/ 5715 h 5715"/>
              </a:gdLst>
              <a:ahLst/>
              <a:cxnLst>
                <a:cxn ang="0">
                  <a:pos x="connsiteX0" y="connsiteY0"/>
                </a:cxn>
                <a:cxn ang="0">
                  <a:pos x="connsiteX1" y="connsiteY1"/>
                </a:cxn>
                <a:cxn ang="0">
                  <a:pos x="connsiteX2" y="connsiteY2"/>
                </a:cxn>
              </a:cxnLst>
              <a:rect l="l" t="t" r="r" b="b"/>
              <a:pathLst>
                <a:path w="11658" h="5715">
                  <a:moveTo>
                    <a:pt x="11659" y="5715"/>
                  </a:moveTo>
                  <a:cubicBezTo>
                    <a:pt x="7772" y="3886"/>
                    <a:pt x="3886" y="1828"/>
                    <a:pt x="0" y="0"/>
                  </a:cubicBezTo>
                  <a:cubicBezTo>
                    <a:pt x="3886" y="2057"/>
                    <a:pt x="7772" y="3886"/>
                    <a:pt x="11659" y="5715"/>
                  </a:cubicBezTo>
                  <a:close/>
                </a:path>
              </a:pathLst>
            </a:custGeom>
            <a:solidFill>
              <a:srgbClr val="FFFFFF"/>
            </a:solidFill>
            <a:ln w="2286" cap="flat">
              <a:noFill/>
              <a:prstDash val="solid"/>
              <a:miter/>
            </a:ln>
          </p:spPr>
          <p:txBody>
            <a:bodyPr rtlCol="0" anchor="ctr"/>
            <a:lstStyle/>
            <a:p>
              <a:endParaRPr lang="en-US"/>
            </a:p>
          </p:txBody>
        </p:sp>
        <p:sp>
          <p:nvSpPr>
            <p:cNvPr id="48" name="Freeform 824">
              <a:extLst>
                <a:ext uri="{FF2B5EF4-FFF2-40B4-BE49-F238E27FC236}">
                  <a16:creationId xmlns:a16="http://schemas.microsoft.com/office/drawing/2014/main" id="{8814F066-4D43-C84E-E3B9-8204DD04B2B6}"/>
                </a:ext>
              </a:extLst>
            </p:cNvPr>
            <p:cNvSpPr/>
            <p:nvPr/>
          </p:nvSpPr>
          <p:spPr>
            <a:xfrm>
              <a:off x="6625666" y="6031382"/>
              <a:ext cx="14173" cy="10972"/>
            </a:xfrm>
            <a:custGeom>
              <a:avLst/>
              <a:gdLst>
                <a:gd name="connsiteX0" fmla="*/ 14173 w 14173"/>
                <a:gd name="connsiteY0" fmla="*/ 10973 h 10972"/>
                <a:gd name="connsiteX1" fmla="*/ 0 w 14173"/>
                <a:gd name="connsiteY1" fmla="*/ 0 h 10972"/>
                <a:gd name="connsiteX2" fmla="*/ 14173 w 14173"/>
                <a:gd name="connsiteY2" fmla="*/ 10973 h 10972"/>
              </a:gdLst>
              <a:ahLst/>
              <a:cxnLst>
                <a:cxn ang="0">
                  <a:pos x="connsiteX0" y="connsiteY0"/>
                </a:cxn>
                <a:cxn ang="0">
                  <a:pos x="connsiteX1" y="connsiteY1"/>
                </a:cxn>
                <a:cxn ang="0">
                  <a:pos x="connsiteX2" y="connsiteY2"/>
                </a:cxn>
              </a:cxnLst>
              <a:rect l="l" t="t" r="r" b="b"/>
              <a:pathLst>
                <a:path w="14173" h="10972">
                  <a:moveTo>
                    <a:pt x="14173" y="10973"/>
                  </a:moveTo>
                  <a:cubicBezTo>
                    <a:pt x="9373" y="7544"/>
                    <a:pt x="4801" y="3887"/>
                    <a:pt x="0" y="0"/>
                  </a:cubicBezTo>
                  <a:cubicBezTo>
                    <a:pt x="4801" y="3887"/>
                    <a:pt x="9373" y="7544"/>
                    <a:pt x="14173" y="10973"/>
                  </a:cubicBezTo>
                  <a:close/>
                </a:path>
              </a:pathLst>
            </a:custGeom>
            <a:solidFill>
              <a:srgbClr val="FFFFFF"/>
            </a:solidFill>
            <a:ln w="2286" cap="flat">
              <a:noFill/>
              <a:prstDash val="solid"/>
              <a:miter/>
            </a:ln>
          </p:spPr>
          <p:txBody>
            <a:bodyPr rtlCol="0" anchor="ctr"/>
            <a:lstStyle/>
            <a:p>
              <a:endParaRPr lang="en-US"/>
            </a:p>
          </p:txBody>
        </p:sp>
        <p:sp>
          <p:nvSpPr>
            <p:cNvPr id="49" name="Freeform 825">
              <a:extLst>
                <a:ext uri="{FF2B5EF4-FFF2-40B4-BE49-F238E27FC236}">
                  <a16:creationId xmlns:a16="http://schemas.microsoft.com/office/drawing/2014/main" id="{DB7687F0-477A-44E5-4D4A-38045BB2C55B}"/>
                </a:ext>
              </a:extLst>
            </p:cNvPr>
            <p:cNvSpPr/>
            <p:nvPr/>
          </p:nvSpPr>
          <p:spPr>
            <a:xfrm>
              <a:off x="6605092" y="6014008"/>
              <a:ext cx="13716" cy="11887"/>
            </a:xfrm>
            <a:custGeom>
              <a:avLst/>
              <a:gdLst>
                <a:gd name="connsiteX0" fmla="*/ 13716 w 13716"/>
                <a:gd name="connsiteY0" fmla="*/ 11887 h 11887"/>
                <a:gd name="connsiteX1" fmla="*/ 0 w 13716"/>
                <a:gd name="connsiteY1" fmla="*/ 0 h 11887"/>
                <a:gd name="connsiteX2" fmla="*/ 13716 w 13716"/>
                <a:gd name="connsiteY2" fmla="*/ 11887 h 11887"/>
              </a:gdLst>
              <a:ahLst/>
              <a:cxnLst>
                <a:cxn ang="0">
                  <a:pos x="connsiteX0" y="connsiteY0"/>
                </a:cxn>
                <a:cxn ang="0">
                  <a:pos x="connsiteX1" y="connsiteY1"/>
                </a:cxn>
                <a:cxn ang="0">
                  <a:pos x="connsiteX2" y="connsiteY2"/>
                </a:cxn>
              </a:cxnLst>
              <a:rect l="l" t="t" r="r" b="b"/>
              <a:pathLst>
                <a:path w="13716" h="11887">
                  <a:moveTo>
                    <a:pt x="13716" y="11887"/>
                  </a:moveTo>
                  <a:cubicBezTo>
                    <a:pt x="9144" y="8001"/>
                    <a:pt x="4572" y="4115"/>
                    <a:pt x="0" y="0"/>
                  </a:cubicBezTo>
                  <a:cubicBezTo>
                    <a:pt x="4344" y="3886"/>
                    <a:pt x="8916" y="8001"/>
                    <a:pt x="13716" y="11887"/>
                  </a:cubicBezTo>
                  <a:close/>
                </a:path>
              </a:pathLst>
            </a:custGeom>
            <a:solidFill>
              <a:srgbClr val="FFFFFF"/>
            </a:solidFill>
            <a:ln w="2286" cap="flat">
              <a:noFill/>
              <a:prstDash val="solid"/>
              <a:miter/>
            </a:ln>
          </p:spPr>
          <p:txBody>
            <a:bodyPr rtlCol="0" anchor="ctr"/>
            <a:lstStyle/>
            <a:p>
              <a:endParaRPr lang="en-US"/>
            </a:p>
          </p:txBody>
        </p:sp>
        <p:sp>
          <p:nvSpPr>
            <p:cNvPr id="50" name="Freeform 826">
              <a:extLst>
                <a:ext uri="{FF2B5EF4-FFF2-40B4-BE49-F238E27FC236}">
                  <a16:creationId xmlns:a16="http://schemas.microsoft.com/office/drawing/2014/main" id="{D9DB91CF-3DCA-0B4E-79E9-DD4C91BF56AD}"/>
                </a:ext>
              </a:extLst>
            </p:cNvPr>
            <p:cNvSpPr/>
            <p:nvPr/>
          </p:nvSpPr>
          <p:spPr>
            <a:xfrm>
              <a:off x="6785000" y="6120536"/>
              <a:ext cx="10287" cy="3657"/>
            </a:xfrm>
            <a:custGeom>
              <a:avLst/>
              <a:gdLst>
                <a:gd name="connsiteX0" fmla="*/ 10287 w 10287"/>
                <a:gd name="connsiteY0" fmla="*/ 3658 h 3657"/>
                <a:gd name="connsiteX1" fmla="*/ 0 w 10287"/>
                <a:gd name="connsiteY1" fmla="*/ 0 h 3657"/>
                <a:gd name="connsiteX2" fmla="*/ 10287 w 10287"/>
                <a:gd name="connsiteY2" fmla="*/ 3658 h 3657"/>
              </a:gdLst>
              <a:ahLst/>
              <a:cxnLst>
                <a:cxn ang="0">
                  <a:pos x="connsiteX0" y="connsiteY0"/>
                </a:cxn>
                <a:cxn ang="0">
                  <a:pos x="connsiteX1" y="connsiteY1"/>
                </a:cxn>
                <a:cxn ang="0">
                  <a:pos x="connsiteX2" y="connsiteY2"/>
                </a:cxn>
              </a:cxnLst>
              <a:rect l="l" t="t" r="r" b="b"/>
              <a:pathLst>
                <a:path w="10287" h="3657">
                  <a:moveTo>
                    <a:pt x="10287" y="3658"/>
                  </a:moveTo>
                  <a:cubicBezTo>
                    <a:pt x="6858" y="2515"/>
                    <a:pt x="3658" y="1143"/>
                    <a:pt x="0" y="0"/>
                  </a:cubicBezTo>
                  <a:cubicBezTo>
                    <a:pt x="3658" y="1372"/>
                    <a:pt x="7087" y="2515"/>
                    <a:pt x="10287" y="3658"/>
                  </a:cubicBezTo>
                  <a:close/>
                </a:path>
              </a:pathLst>
            </a:custGeom>
            <a:solidFill>
              <a:srgbClr val="FFFFFF"/>
            </a:solidFill>
            <a:ln w="2286" cap="flat">
              <a:noFill/>
              <a:prstDash val="solid"/>
              <a:miter/>
            </a:ln>
          </p:spPr>
          <p:txBody>
            <a:bodyPr rtlCol="0" anchor="ctr"/>
            <a:lstStyle/>
            <a:p>
              <a:endParaRPr lang="en-US"/>
            </a:p>
          </p:txBody>
        </p:sp>
        <p:sp>
          <p:nvSpPr>
            <p:cNvPr id="51" name="Freeform 827">
              <a:extLst>
                <a:ext uri="{FF2B5EF4-FFF2-40B4-BE49-F238E27FC236}">
                  <a16:creationId xmlns:a16="http://schemas.microsoft.com/office/drawing/2014/main" id="{8ED0A4BC-2DBC-5DE8-89C2-C389D88492FC}"/>
                </a:ext>
              </a:extLst>
            </p:cNvPr>
            <p:cNvSpPr/>
            <p:nvPr/>
          </p:nvSpPr>
          <p:spPr>
            <a:xfrm>
              <a:off x="7373645" y="5901994"/>
              <a:ext cx="3200" cy="6858"/>
            </a:xfrm>
            <a:custGeom>
              <a:avLst/>
              <a:gdLst>
                <a:gd name="connsiteX0" fmla="*/ 3201 w 3200"/>
                <a:gd name="connsiteY0" fmla="*/ 0 h 6858"/>
                <a:gd name="connsiteX1" fmla="*/ 0 w 3200"/>
                <a:gd name="connsiteY1" fmla="*/ 6858 h 6858"/>
                <a:gd name="connsiteX2" fmla="*/ 3201 w 3200"/>
                <a:gd name="connsiteY2" fmla="*/ 0 h 6858"/>
              </a:gdLst>
              <a:ahLst/>
              <a:cxnLst>
                <a:cxn ang="0">
                  <a:pos x="connsiteX0" y="connsiteY0"/>
                </a:cxn>
                <a:cxn ang="0">
                  <a:pos x="connsiteX1" y="connsiteY1"/>
                </a:cxn>
                <a:cxn ang="0">
                  <a:pos x="connsiteX2" y="connsiteY2"/>
                </a:cxn>
              </a:cxnLst>
              <a:rect l="l" t="t" r="r" b="b"/>
              <a:pathLst>
                <a:path w="3200" h="6858">
                  <a:moveTo>
                    <a:pt x="3201" y="0"/>
                  </a:moveTo>
                  <a:cubicBezTo>
                    <a:pt x="2058" y="2286"/>
                    <a:pt x="915" y="4572"/>
                    <a:pt x="0" y="6858"/>
                  </a:cubicBezTo>
                  <a:cubicBezTo>
                    <a:pt x="1143" y="4572"/>
                    <a:pt x="2286" y="2286"/>
                    <a:pt x="3201" y="0"/>
                  </a:cubicBezTo>
                  <a:close/>
                </a:path>
              </a:pathLst>
            </a:custGeom>
            <a:solidFill>
              <a:srgbClr val="FFFFFF"/>
            </a:solidFill>
            <a:ln w="2286" cap="flat">
              <a:noFill/>
              <a:prstDash val="solid"/>
              <a:miter/>
            </a:ln>
          </p:spPr>
          <p:txBody>
            <a:bodyPr rtlCol="0" anchor="ctr"/>
            <a:lstStyle/>
            <a:p>
              <a:endParaRPr lang="en-US"/>
            </a:p>
          </p:txBody>
        </p:sp>
        <p:sp>
          <p:nvSpPr>
            <p:cNvPr id="52" name="Freeform 828">
              <a:extLst>
                <a:ext uri="{FF2B5EF4-FFF2-40B4-BE49-F238E27FC236}">
                  <a16:creationId xmlns:a16="http://schemas.microsoft.com/office/drawing/2014/main" id="{5F4D2A08-82F5-8FC5-E7D0-7E5707EA9D3E}"/>
                </a:ext>
              </a:extLst>
            </p:cNvPr>
            <p:cNvSpPr/>
            <p:nvPr/>
          </p:nvSpPr>
          <p:spPr>
            <a:xfrm>
              <a:off x="6840550" y="6138367"/>
              <a:ext cx="7315" cy="1828"/>
            </a:xfrm>
            <a:custGeom>
              <a:avLst/>
              <a:gdLst>
                <a:gd name="connsiteX0" fmla="*/ 7315 w 7315"/>
                <a:gd name="connsiteY0" fmla="*/ 1829 h 1828"/>
                <a:gd name="connsiteX1" fmla="*/ 0 w 7315"/>
                <a:gd name="connsiteY1" fmla="*/ 0 h 1828"/>
                <a:gd name="connsiteX2" fmla="*/ 7315 w 7315"/>
                <a:gd name="connsiteY2" fmla="*/ 1829 h 1828"/>
              </a:gdLst>
              <a:ahLst/>
              <a:cxnLst>
                <a:cxn ang="0">
                  <a:pos x="connsiteX0" y="connsiteY0"/>
                </a:cxn>
                <a:cxn ang="0">
                  <a:pos x="connsiteX1" y="connsiteY1"/>
                </a:cxn>
                <a:cxn ang="0">
                  <a:pos x="connsiteX2" y="connsiteY2"/>
                </a:cxn>
              </a:cxnLst>
              <a:rect l="l" t="t" r="r" b="b"/>
              <a:pathLst>
                <a:path w="7315" h="1828">
                  <a:moveTo>
                    <a:pt x="7315" y="1829"/>
                  </a:moveTo>
                  <a:cubicBezTo>
                    <a:pt x="5029" y="1372"/>
                    <a:pt x="2743" y="686"/>
                    <a:pt x="0" y="0"/>
                  </a:cubicBezTo>
                  <a:cubicBezTo>
                    <a:pt x="2743" y="686"/>
                    <a:pt x="5029" y="1372"/>
                    <a:pt x="7315" y="1829"/>
                  </a:cubicBezTo>
                  <a:close/>
                </a:path>
              </a:pathLst>
            </a:custGeom>
            <a:solidFill>
              <a:srgbClr val="FFFFFF"/>
            </a:solidFill>
            <a:ln w="2286" cap="flat">
              <a:noFill/>
              <a:prstDash val="solid"/>
              <a:miter/>
            </a:ln>
          </p:spPr>
          <p:txBody>
            <a:bodyPr rtlCol="0" anchor="ctr"/>
            <a:lstStyle/>
            <a:p>
              <a:endParaRPr lang="en-US"/>
            </a:p>
          </p:txBody>
        </p:sp>
        <p:sp>
          <p:nvSpPr>
            <p:cNvPr id="53" name="Freeform 829">
              <a:extLst>
                <a:ext uri="{FF2B5EF4-FFF2-40B4-BE49-F238E27FC236}">
                  <a16:creationId xmlns:a16="http://schemas.microsoft.com/office/drawing/2014/main" id="{07E9281C-A537-5072-71C9-1AE12FC395E2}"/>
                </a:ext>
              </a:extLst>
            </p:cNvPr>
            <p:cNvSpPr/>
            <p:nvPr/>
          </p:nvSpPr>
          <p:spPr>
            <a:xfrm>
              <a:off x="7214311" y="5463082"/>
              <a:ext cx="1600" cy="2057"/>
            </a:xfrm>
            <a:custGeom>
              <a:avLst/>
              <a:gdLst>
                <a:gd name="connsiteX0" fmla="*/ 1600 w 1600"/>
                <a:gd name="connsiteY0" fmla="*/ 2057 h 2057"/>
                <a:gd name="connsiteX1" fmla="*/ 0 w 1600"/>
                <a:gd name="connsiteY1" fmla="*/ 0 h 2057"/>
                <a:gd name="connsiteX2" fmla="*/ 1600 w 1600"/>
                <a:gd name="connsiteY2" fmla="*/ 2057 h 2057"/>
              </a:gdLst>
              <a:ahLst/>
              <a:cxnLst>
                <a:cxn ang="0">
                  <a:pos x="connsiteX0" y="connsiteY0"/>
                </a:cxn>
                <a:cxn ang="0">
                  <a:pos x="connsiteX1" y="connsiteY1"/>
                </a:cxn>
                <a:cxn ang="0">
                  <a:pos x="connsiteX2" y="connsiteY2"/>
                </a:cxn>
              </a:cxnLst>
              <a:rect l="l" t="t" r="r" b="b"/>
              <a:pathLst>
                <a:path w="1600" h="2057">
                  <a:moveTo>
                    <a:pt x="1600" y="2057"/>
                  </a:moveTo>
                  <a:cubicBezTo>
                    <a:pt x="1143" y="1371"/>
                    <a:pt x="457" y="686"/>
                    <a:pt x="0" y="0"/>
                  </a:cubicBezTo>
                  <a:cubicBezTo>
                    <a:pt x="686" y="686"/>
                    <a:pt x="1143" y="1371"/>
                    <a:pt x="1600" y="2057"/>
                  </a:cubicBezTo>
                  <a:close/>
                </a:path>
              </a:pathLst>
            </a:custGeom>
            <a:solidFill>
              <a:srgbClr val="FFFFFF"/>
            </a:solidFill>
            <a:ln w="2286" cap="flat">
              <a:noFill/>
              <a:prstDash val="solid"/>
              <a:miter/>
            </a:ln>
          </p:spPr>
          <p:txBody>
            <a:bodyPr rtlCol="0" anchor="ctr"/>
            <a:lstStyle/>
            <a:p>
              <a:endParaRPr lang="en-US"/>
            </a:p>
          </p:txBody>
        </p:sp>
        <p:sp>
          <p:nvSpPr>
            <p:cNvPr id="54" name="Freeform 830">
              <a:extLst>
                <a:ext uri="{FF2B5EF4-FFF2-40B4-BE49-F238E27FC236}">
                  <a16:creationId xmlns:a16="http://schemas.microsoft.com/office/drawing/2014/main" id="{2927B305-5C2F-A28A-CD23-88A1CBCEC5D9}"/>
                </a:ext>
              </a:extLst>
            </p:cNvPr>
            <p:cNvSpPr/>
            <p:nvPr/>
          </p:nvSpPr>
          <p:spPr>
            <a:xfrm>
              <a:off x="7218197" y="5467426"/>
              <a:ext cx="1600" cy="2057"/>
            </a:xfrm>
            <a:custGeom>
              <a:avLst/>
              <a:gdLst>
                <a:gd name="connsiteX0" fmla="*/ 1601 w 1600"/>
                <a:gd name="connsiteY0" fmla="*/ 2058 h 2057"/>
                <a:gd name="connsiteX1" fmla="*/ 0 w 1600"/>
                <a:gd name="connsiteY1" fmla="*/ 0 h 2057"/>
                <a:gd name="connsiteX2" fmla="*/ 1601 w 1600"/>
                <a:gd name="connsiteY2" fmla="*/ 2058 h 2057"/>
              </a:gdLst>
              <a:ahLst/>
              <a:cxnLst>
                <a:cxn ang="0">
                  <a:pos x="connsiteX0" y="connsiteY0"/>
                </a:cxn>
                <a:cxn ang="0">
                  <a:pos x="connsiteX1" y="connsiteY1"/>
                </a:cxn>
                <a:cxn ang="0">
                  <a:pos x="connsiteX2" y="connsiteY2"/>
                </a:cxn>
              </a:cxnLst>
              <a:rect l="l" t="t" r="r" b="b"/>
              <a:pathLst>
                <a:path w="1600" h="2057">
                  <a:moveTo>
                    <a:pt x="1601" y="2058"/>
                  </a:moveTo>
                  <a:cubicBezTo>
                    <a:pt x="1143" y="1372"/>
                    <a:pt x="458" y="686"/>
                    <a:pt x="0" y="0"/>
                  </a:cubicBezTo>
                  <a:cubicBezTo>
                    <a:pt x="458" y="915"/>
                    <a:pt x="915" y="1372"/>
                    <a:pt x="1601" y="2058"/>
                  </a:cubicBezTo>
                  <a:close/>
                </a:path>
              </a:pathLst>
            </a:custGeom>
            <a:solidFill>
              <a:srgbClr val="FFFFFF"/>
            </a:solidFill>
            <a:ln w="2286" cap="flat">
              <a:noFill/>
              <a:prstDash val="solid"/>
              <a:miter/>
            </a:ln>
          </p:spPr>
          <p:txBody>
            <a:bodyPr rtlCol="0" anchor="ctr"/>
            <a:lstStyle/>
            <a:p>
              <a:endParaRPr lang="en-US"/>
            </a:p>
          </p:txBody>
        </p:sp>
        <p:sp>
          <p:nvSpPr>
            <p:cNvPr id="55" name="Freeform 831">
              <a:extLst>
                <a:ext uri="{FF2B5EF4-FFF2-40B4-BE49-F238E27FC236}">
                  <a16:creationId xmlns:a16="http://schemas.microsoft.com/office/drawing/2014/main" id="{D8802856-B5E9-4C67-587E-2FEFB8FE46A2}"/>
                </a:ext>
              </a:extLst>
            </p:cNvPr>
            <p:cNvSpPr/>
            <p:nvPr/>
          </p:nvSpPr>
          <p:spPr>
            <a:xfrm>
              <a:off x="7210425" y="5458510"/>
              <a:ext cx="1600" cy="2057"/>
            </a:xfrm>
            <a:custGeom>
              <a:avLst/>
              <a:gdLst>
                <a:gd name="connsiteX0" fmla="*/ 1600 w 1600"/>
                <a:gd name="connsiteY0" fmla="*/ 2057 h 2057"/>
                <a:gd name="connsiteX1" fmla="*/ 0 w 1600"/>
                <a:gd name="connsiteY1" fmla="*/ 0 h 2057"/>
                <a:gd name="connsiteX2" fmla="*/ 1600 w 1600"/>
                <a:gd name="connsiteY2" fmla="*/ 2057 h 2057"/>
              </a:gdLst>
              <a:ahLst/>
              <a:cxnLst>
                <a:cxn ang="0">
                  <a:pos x="connsiteX0" y="connsiteY0"/>
                </a:cxn>
                <a:cxn ang="0">
                  <a:pos x="connsiteX1" y="connsiteY1"/>
                </a:cxn>
                <a:cxn ang="0">
                  <a:pos x="connsiteX2" y="connsiteY2"/>
                </a:cxn>
              </a:cxnLst>
              <a:rect l="l" t="t" r="r" b="b"/>
              <a:pathLst>
                <a:path w="1600" h="2057">
                  <a:moveTo>
                    <a:pt x="1600" y="2057"/>
                  </a:moveTo>
                  <a:cubicBezTo>
                    <a:pt x="1143" y="1371"/>
                    <a:pt x="457" y="686"/>
                    <a:pt x="0" y="0"/>
                  </a:cubicBezTo>
                  <a:cubicBezTo>
                    <a:pt x="686" y="686"/>
                    <a:pt x="1143" y="1371"/>
                    <a:pt x="1600" y="2057"/>
                  </a:cubicBezTo>
                  <a:close/>
                </a:path>
              </a:pathLst>
            </a:custGeom>
            <a:solidFill>
              <a:srgbClr val="FFFFFF"/>
            </a:solidFill>
            <a:ln w="2286" cap="flat">
              <a:noFill/>
              <a:prstDash val="solid"/>
              <a:miter/>
            </a:ln>
          </p:spPr>
          <p:txBody>
            <a:bodyPr rtlCol="0" anchor="ctr"/>
            <a:lstStyle/>
            <a:p>
              <a:endParaRPr lang="en-US"/>
            </a:p>
          </p:txBody>
        </p:sp>
        <p:sp>
          <p:nvSpPr>
            <p:cNvPr id="56" name="Freeform 832">
              <a:extLst>
                <a:ext uri="{FF2B5EF4-FFF2-40B4-BE49-F238E27FC236}">
                  <a16:creationId xmlns:a16="http://schemas.microsoft.com/office/drawing/2014/main" id="{ECCCAA3F-BAE0-EC6B-3945-35662E122699}"/>
                </a:ext>
              </a:extLst>
            </p:cNvPr>
            <p:cNvSpPr/>
            <p:nvPr/>
          </p:nvSpPr>
          <p:spPr>
            <a:xfrm>
              <a:off x="7239228" y="5496458"/>
              <a:ext cx="685" cy="1143"/>
            </a:xfrm>
            <a:custGeom>
              <a:avLst/>
              <a:gdLst>
                <a:gd name="connsiteX0" fmla="*/ 685 w 685"/>
                <a:gd name="connsiteY0" fmla="*/ 1143 h 1143"/>
                <a:gd name="connsiteX1" fmla="*/ 0 w 685"/>
                <a:gd name="connsiteY1" fmla="*/ 0 h 1143"/>
                <a:gd name="connsiteX2" fmla="*/ 685 w 685"/>
                <a:gd name="connsiteY2" fmla="*/ 1143 h 1143"/>
              </a:gdLst>
              <a:ahLst/>
              <a:cxnLst>
                <a:cxn ang="0">
                  <a:pos x="connsiteX0" y="connsiteY0"/>
                </a:cxn>
                <a:cxn ang="0">
                  <a:pos x="connsiteX1" y="connsiteY1"/>
                </a:cxn>
                <a:cxn ang="0">
                  <a:pos x="connsiteX2" y="connsiteY2"/>
                </a:cxn>
              </a:cxnLst>
              <a:rect l="l" t="t" r="r" b="b"/>
              <a:pathLst>
                <a:path w="685" h="1143">
                  <a:moveTo>
                    <a:pt x="685" y="1143"/>
                  </a:moveTo>
                  <a:cubicBezTo>
                    <a:pt x="457" y="686"/>
                    <a:pt x="228" y="458"/>
                    <a:pt x="0" y="0"/>
                  </a:cubicBezTo>
                  <a:cubicBezTo>
                    <a:pt x="228" y="458"/>
                    <a:pt x="457" y="686"/>
                    <a:pt x="685" y="1143"/>
                  </a:cubicBezTo>
                  <a:close/>
                </a:path>
              </a:pathLst>
            </a:custGeom>
            <a:solidFill>
              <a:srgbClr val="FFFFFF"/>
            </a:solidFill>
            <a:ln w="2286" cap="flat">
              <a:noFill/>
              <a:prstDash val="solid"/>
              <a:miter/>
            </a:ln>
          </p:spPr>
          <p:txBody>
            <a:bodyPr rtlCol="0" anchor="ctr"/>
            <a:lstStyle/>
            <a:p>
              <a:endParaRPr lang="en-US"/>
            </a:p>
          </p:txBody>
        </p:sp>
        <p:sp>
          <p:nvSpPr>
            <p:cNvPr id="57" name="Freeform 833">
              <a:extLst>
                <a:ext uri="{FF2B5EF4-FFF2-40B4-BE49-F238E27FC236}">
                  <a16:creationId xmlns:a16="http://schemas.microsoft.com/office/drawing/2014/main" id="{FAB6EAFC-5B38-EE51-FDD2-D8A888192174}"/>
                </a:ext>
              </a:extLst>
            </p:cNvPr>
            <p:cNvSpPr/>
            <p:nvPr/>
          </p:nvSpPr>
          <p:spPr>
            <a:xfrm>
              <a:off x="7206310" y="5454167"/>
              <a:ext cx="1828" cy="1828"/>
            </a:xfrm>
            <a:custGeom>
              <a:avLst/>
              <a:gdLst>
                <a:gd name="connsiteX0" fmla="*/ 1829 w 1828"/>
                <a:gd name="connsiteY0" fmla="*/ 1829 h 1828"/>
                <a:gd name="connsiteX1" fmla="*/ 0 w 1828"/>
                <a:gd name="connsiteY1" fmla="*/ 0 h 1828"/>
                <a:gd name="connsiteX2" fmla="*/ 1829 w 1828"/>
                <a:gd name="connsiteY2" fmla="*/ 1829 h 1828"/>
              </a:gdLst>
              <a:ahLst/>
              <a:cxnLst>
                <a:cxn ang="0">
                  <a:pos x="connsiteX0" y="connsiteY0"/>
                </a:cxn>
                <a:cxn ang="0">
                  <a:pos x="connsiteX1" y="connsiteY1"/>
                </a:cxn>
                <a:cxn ang="0">
                  <a:pos x="connsiteX2" y="connsiteY2"/>
                </a:cxn>
              </a:cxnLst>
              <a:rect l="l" t="t" r="r" b="b"/>
              <a:pathLst>
                <a:path w="1828" h="1828">
                  <a:moveTo>
                    <a:pt x="1829" y="1829"/>
                  </a:moveTo>
                  <a:cubicBezTo>
                    <a:pt x="1143" y="1143"/>
                    <a:pt x="686" y="458"/>
                    <a:pt x="0" y="0"/>
                  </a:cubicBezTo>
                  <a:cubicBezTo>
                    <a:pt x="686" y="458"/>
                    <a:pt x="1143" y="1143"/>
                    <a:pt x="1829" y="1829"/>
                  </a:cubicBezTo>
                  <a:close/>
                </a:path>
              </a:pathLst>
            </a:custGeom>
            <a:solidFill>
              <a:srgbClr val="FFFFFF"/>
            </a:solidFill>
            <a:ln w="2286" cap="flat">
              <a:noFill/>
              <a:prstDash val="solid"/>
              <a:miter/>
            </a:ln>
          </p:spPr>
          <p:txBody>
            <a:bodyPr rtlCol="0" anchor="ctr"/>
            <a:lstStyle/>
            <a:p>
              <a:endParaRPr lang="en-US"/>
            </a:p>
          </p:txBody>
        </p:sp>
        <p:sp>
          <p:nvSpPr>
            <p:cNvPr id="58" name="Freeform 834">
              <a:extLst>
                <a:ext uri="{FF2B5EF4-FFF2-40B4-BE49-F238E27FC236}">
                  <a16:creationId xmlns:a16="http://schemas.microsoft.com/office/drawing/2014/main" id="{CCEF313F-0CBD-C430-8851-F6AA6E5856A3}"/>
                </a:ext>
              </a:extLst>
            </p:cNvPr>
            <p:cNvSpPr/>
            <p:nvPr/>
          </p:nvSpPr>
          <p:spPr>
            <a:xfrm>
              <a:off x="7242200" y="5500801"/>
              <a:ext cx="685" cy="1371"/>
            </a:xfrm>
            <a:custGeom>
              <a:avLst/>
              <a:gdLst>
                <a:gd name="connsiteX0" fmla="*/ 686 w 685"/>
                <a:gd name="connsiteY0" fmla="*/ 1371 h 1371"/>
                <a:gd name="connsiteX1" fmla="*/ 0 w 685"/>
                <a:gd name="connsiteY1" fmla="*/ 0 h 1371"/>
                <a:gd name="connsiteX2" fmla="*/ 686 w 685"/>
                <a:gd name="connsiteY2" fmla="*/ 1371 h 1371"/>
              </a:gdLst>
              <a:ahLst/>
              <a:cxnLst>
                <a:cxn ang="0">
                  <a:pos x="connsiteX0" y="connsiteY0"/>
                </a:cxn>
                <a:cxn ang="0">
                  <a:pos x="connsiteX1" y="connsiteY1"/>
                </a:cxn>
                <a:cxn ang="0">
                  <a:pos x="connsiteX2" y="connsiteY2"/>
                </a:cxn>
              </a:cxnLst>
              <a:rect l="l" t="t" r="r" b="b"/>
              <a:pathLst>
                <a:path w="685" h="1371">
                  <a:moveTo>
                    <a:pt x="686" y="1371"/>
                  </a:moveTo>
                  <a:cubicBezTo>
                    <a:pt x="458" y="914"/>
                    <a:pt x="229" y="457"/>
                    <a:pt x="0" y="0"/>
                  </a:cubicBezTo>
                  <a:cubicBezTo>
                    <a:pt x="0" y="686"/>
                    <a:pt x="458" y="914"/>
                    <a:pt x="686" y="1371"/>
                  </a:cubicBezTo>
                  <a:close/>
                </a:path>
              </a:pathLst>
            </a:custGeom>
            <a:solidFill>
              <a:srgbClr val="FFFFFF"/>
            </a:solidFill>
            <a:ln w="2286" cap="flat">
              <a:noFill/>
              <a:prstDash val="solid"/>
              <a:miter/>
            </a:ln>
          </p:spPr>
          <p:txBody>
            <a:bodyPr rtlCol="0" anchor="ctr"/>
            <a:lstStyle/>
            <a:p>
              <a:endParaRPr lang="en-US"/>
            </a:p>
          </p:txBody>
        </p:sp>
        <p:sp>
          <p:nvSpPr>
            <p:cNvPr id="59" name="Freeform 835">
              <a:extLst>
                <a:ext uri="{FF2B5EF4-FFF2-40B4-BE49-F238E27FC236}">
                  <a16:creationId xmlns:a16="http://schemas.microsoft.com/office/drawing/2014/main" id="{9A44DAC0-6647-5082-0B45-7D5492260328}"/>
                </a:ext>
              </a:extLst>
            </p:cNvPr>
            <p:cNvSpPr/>
            <p:nvPr/>
          </p:nvSpPr>
          <p:spPr>
            <a:xfrm>
              <a:off x="6641439" y="5522747"/>
              <a:ext cx="228" cy="457"/>
            </a:xfrm>
            <a:custGeom>
              <a:avLst/>
              <a:gdLst>
                <a:gd name="connsiteX0" fmla="*/ 228 w 228"/>
                <a:gd name="connsiteY0" fmla="*/ 0 h 457"/>
                <a:gd name="connsiteX1" fmla="*/ 0 w 228"/>
                <a:gd name="connsiteY1" fmla="*/ 458 h 457"/>
                <a:gd name="connsiteX2" fmla="*/ 228 w 228"/>
                <a:gd name="connsiteY2" fmla="*/ 0 h 457"/>
              </a:gdLst>
              <a:ahLst/>
              <a:cxnLst>
                <a:cxn ang="0">
                  <a:pos x="connsiteX0" y="connsiteY0"/>
                </a:cxn>
                <a:cxn ang="0">
                  <a:pos x="connsiteX1" y="connsiteY1"/>
                </a:cxn>
                <a:cxn ang="0">
                  <a:pos x="connsiteX2" y="connsiteY2"/>
                </a:cxn>
              </a:cxnLst>
              <a:rect l="l" t="t" r="r" b="b"/>
              <a:pathLst>
                <a:path w="228" h="457">
                  <a:moveTo>
                    <a:pt x="228" y="0"/>
                  </a:moveTo>
                  <a:cubicBezTo>
                    <a:pt x="228" y="229"/>
                    <a:pt x="0" y="229"/>
                    <a:pt x="0" y="458"/>
                  </a:cubicBezTo>
                  <a:cubicBezTo>
                    <a:pt x="228" y="458"/>
                    <a:pt x="228" y="229"/>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836">
              <a:extLst>
                <a:ext uri="{FF2B5EF4-FFF2-40B4-BE49-F238E27FC236}">
                  <a16:creationId xmlns:a16="http://schemas.microsoft.com/office/drawing/2014/main" id="{26EA52B0-2271-C0B6-88A5-FB425B2E5ECB}"/>
                </a:ext>
              </a:extLst>
            </p:cNvPr>
            <p:cNvSpPr/>
            <p:nvPr/>
          </p:nvSpPr>
          <p:spPr>
            <a:xfrm>
              <a:off x="7232370" y="5486400"/>
              <a:ext cx="685" cy="1143"/>
            </a:xfrm>
            <a:custGeom>
              <a:avLst/>
              <a:gdLst>
                <a:gd name="connsiteX0" fmla="*/ 685 w 685"/>
                <a:gd name="connsiteY0" fmla="*/ 1143 h 1143"/>
                <a:gd name="connsiteX1" fmla="*/ 0 w 685"/>
                <a:gd name="connsiteY1" fmla="*/ 0 h 1143"/>
                <a:gd name="connsiteX2" fmla="*/ 685 w 685"/>
                <a:gd name="connsiteY2" fmla="*/ 1143 h 1143"/>
              </a:gdLst>
              <a:ahLst/>
              <a:cxnLst>
                <a:cxn ang="0">
                  <a:pos x="connsiteX0" y="connsiteY0"/>
                </a:cxn>
                <a:cxn ang="0">
                  <a:pos x="connsiteX1" y="connsiteY1"/>
                </a:cxn>
                <a:cxn ang="0">
                  <a:pos x="connsiteX2" y="connsiteY2"/>
                </a:cxn>
              </a:cxnLst>
              <a:rect l="l" t="t" r="r" b="b"/>
              <a:pathLst>
                <a:path w="685" h="1143">
                  <a:moveTo>
                    <a:pt x="685" y="1143"/>
                  </a:moveTo>
                  <a:cubicBezTo>
                    <a:pt x="457" y="686"/>
                    <a:pt x="228" y="457"/>
                    <a:pt x="0" y="0"/>
                  </a:cubicBezTo>
                  <a:cubicBezTo>
                    <a:pt x="228" y="229"/>
                    <a:pt x="457" y="686"/>
                    <a:pt x="685" y="1143"/>
                  </a:cubicBezTo>
                  <a:close/>
                </a:path>
              </a:pathLst>
            </a:custGeom>
            <a:solidFill>
              <a:srgbClr val="FFFFFF"/>
            </a:solidFill>
            <a:ln w="2286" cap="flat">
              <a:noFill/>
              <a:prstDash val="solid"/>
              <a:miter/>
            </a:ln>
          </p:spPr>
          <p:txBody>
            <a:bodyPr rtlCol="0" anchor="ctr"/>
            <a:lstStyle/>
            <a:p>
              <a:endParaRPr lang="en-US"/>
            </a:p>
          </p:txBody>
        </p:sp>
        <p:sp>
          <p:nvSpPr>
            <p:cNvPr id="61" name="Freeform 837">
              <a:extLst>
                <a:ext uri="{FF2B5EF4-FFF2-40B4-BE49-F238E27FC236}">
                  <a16:creationId xmlns:a16="http://schemas.microsoft.com/office/drawing/2014/main" id="{0EB322C5-9418-B458-692C-2ECD8B6267C3}"/>
                </a:ext>
              </a:extLst>
            </p:cNvPr>
            <p:cNvSpPr/>
            <p:nvPr/>
          </p:nvSpPr>
          <p:spPr>
            <a:xfrm>
              <a:off x="7225284" y="5476798"/>
              <a:ext cx="1371" cy="1828"/>
            </a:xfrm>
            <a:custGeom>
              <a:avLst/>
              <a:gdLst>
                <a:gd name="connsiteX0" fmla="*/ 1372 w 1371"/>
                <a:gd name="connsiteY0" fmla="*/ 1829 h 1828"/>
                <a:gd name="connsiteX1" fmla="*/ 0 w 1371"/>
                <a:gd name="connsiteY1" fmla="*/ 0 h 1828"/>
                <a:gd name="connsiteX2" fmla="*/ 1372 w 1371"/>
                <a:gd name="connsiteY2" fmla="*/ 1829 h 1828"/>
              </a:gdLst>
              <a:ahLst/>
              <a:cxnLst>
                <a:cxn ang="0">
                  <a:pos x="connsiteX0" y="connsiteY0"/>
                </a:cxn>
                <a:cxn ang="0">
                  <a:pos x="connsiteX1" y="connsiteY1"/>
                </a:cxn>
                <a:cxn ang="0">
                  <a:pos x="connsiteX2" y="connsiteY2"/>
                </a:cxn>
              </a:cxnLst>
              <a:rect l="l" t="t" r="r" b="b"/>
              <a:pathLst>
                <a:path w="1371" h="1828">
                  <a:moveTo>
                    <a:pt x="1372" y="1829"/>
                  </a:moveTo>
                  <a:cubicBezTo>
                    <a:pt x="914" y="1143"/>
                    <a:pt x="457" y="686"/>
                    <a:pt x="0" y="0"/>
                  </a:cubicBezTo>
                  <a:cubicBezTo>
                    <a:pt x="457" y="457"/>
                    <a:pt x="914" y="1143"/>
                    <a:pt x="1372" y="1829"/>
                  </a:cubicBezTo>
                  <a:close/>
                </a:path>
              </a:pathLst>
            </a:custGeom>
            <a:solidFill>
              <a:srgbClr val="FFFFFF"/>
            </a:solidFill>
            <a:ln w="2286" cap="flat">
              <a:noFill/>
              <a:prstDash val="solid"/>
              <a:miter/>
            </a:ln>
          </p:spPr>
          <p:txBody>
            <a:bodyPr rtlCol="0" anchor="ctr"/>
            <a:lstStyle/>
            <a:p>
              <a:endParaRPr lang="en-US"/>
            </a:p>
          </p:txBody>
        </p:sp>
        <p:sp>
          <p:nvSpPr>
            <p:cNvPr id="62" name="Freeform 838">
              <a:extLst>
                <a:ext uri="{FF2B5EF4-FFF2-40B4-BE49-F238E27FC236}">
                  <a16:creationId xmlns:a16="http://schemas.microsoft.com/office/drawing/2014/main" id="{E6B52732-23B7-B7A7-0668-B21A5A0DA5A8}"/>
                </a:ext>
              </a:extLst>
            </p:cNvPr>
            <p:cNvSpPr/>
            <p:nvPr/>
          </p:nvSpPr>
          <p:spPr>
            <a:xfrm>
              <a:off x="7221626" y="5472226"/>
              <a:ext cx="1600" cy="1828"/>
            </a:xfrm>
            <a:custGeom>
              <a:avLst/>
              <a:gdLst>
                <a:gd name="connsiteX0" fmla="*/ 1601 w 1600"/>
                <a:gd name="connsiteY0" fmla="*/ 1829 h 1828"/>
                <a:gd name="connsiteX1" fmla="*/ 0 w 1600"/>
                <a:gd name="connsiteY1" fmla="*/ 0 h 1828"/>
                <a:gd name="connsiteX2" fmla="*/ 1601 w 1600"/>
                <a:gd name="connsiteY2" fmla="*/ 1829 h 1828"/>
              </a:gdLst>
              <a:ahLst/>
              <a:cxnLst>
                <a:cxn ang="0">
                  <a:pos x="connsiteX0" y="connsiteY0"/>
                </a:cxn>
                <a:cxn ang="0">
                  <a:pos x="connsiteX1" y="connsiteY1"/>
                </a:cxn>
                <a:cxn ang="0">
                  <a:pos x="connsiteX2" y="connsiteY2"/>
                </a:cxn>
              </a:cxnLst>
              <a:rect l="l" t="t" r="r" b="b"/>
              <a:pathLst>
                <a:path w="1600" h="1828">
                  <a:moveTo>
                    <a:pt x="1601" y="1829"/>
                  </a:moveTo>
                  <a:cubicBezTo>
                    <a:pt x="1143" y="1143"/>
                    <a:pt x="686" y="457"/>
                    <a:pt x="0" y="0"/>
                  </a:cubicBezTo>
                  <a:cubicBezTo>
                    <a:pt x="686" y="457"/>
                    <a:pt x="1143" y="1143"/>
                    <a:pt x="1601" y="1829"/>
                  </a:cubicBezTo>
                  <a:close/>
                </a:path>
              </a:pathLst>
            </a:custGeom>
            <a:solidFill>
              <a:srgbClr val="FFFFFF"/>
            </a:solidFill>
            <a:ln w="2286" cap="flat">
              <a:noFill/>
              <a:prstDash val="solid"/>
              <a:miter/>
            </a:ln>
          </p:spPr>
          <p:txBody>
            <a:bodyPr rtlCol="0" anchor="ctr"/>
            <a:lstStyle/>
            <a:p>
              <a:endParaRPr lang="en-US"/>
            </a:p>
          </p:txBody>
        </p:sp>
        <p:sp>
          <p:nvSpPr>
            <p:cNvPr id="63" name="Freeform 839">
              <a:extLst>
                <a:ext uri="{FF2B5EF4-FFF2-40B4-BE49-F238E27FC236}">
                  <a16:creationId xmlns:a16="http://schemas.microsoft.com/office/drawing/2014/main" id="{582999EB-FBB5-6035-979F-5CDF55EF6018}"/>
                </a:ext>
              </a:extLst>
            </p:cNvPr>
            <p:cNvSpPr/>
            <p:nvPr/>
          </p:nvSpPr>
          <p:spPr>
            <a:xfrm>
              <a:off x="7228941" y="5481370"/>
              <a:ext cx="1143" cy="1600"/>
            </a:xfrm>
            <a:custGeom>
              <a:avLst/>
              <a:gdLst>
                <a:gd name="connsiteX0" fmla="*/ 1143 w 1143"/>
                <a:gd name="connsiteY0" fmla="*/ 1600 h 1600"/>
                <a:gd name="connsiteX1" fmla="*/ 0 w 1143"/>
                <a:gd name="connsiteY1" fmla="*/ 0 h 1600"/>
                <a:gd name="connsiteX2" fmla="*/ 1143 w 1143"/>
                <a:gd name="connsiteY2" fmla="*/ 1600 h 1600"/>
              </a:gdLst>
              <a:ahLst/>
              <a:cxnLst>
                <a:cxn ang="0">
                  <a:pos x="connsiteX0" y="connsiteY0"/>
                </a:cxn>
                <a:cxn ang="0">
                  <a:pos x="connsiteX1" y="connsiteY1"/>
                </a:cxn>
                <a:cxn ang="0">
                  <a:pos x="connsiteX2" y="connsiteY2"/>
                </a:cxn>
              </a:cxnLst>
              <a:rect l="l" t="t" r="r" b="b"/>
              <a:pathLst>
                <a:path w="1143" h="1600">
                  <a:moveTo>
                    <a:pt x="1143" y="1600"/>
                  </a:moveTo>
                  <a:cubicBezTo>
                    <a:pt x="685" y="1143"/>
                    <a:pt x="228" y="457"/>
                    <a:pt x="0" y="0"/>
                  </a:cubicBezTo>
                  <a:cubicBezTo>
                    <a:pt x="228" y="457"/>
                    <a:pt x="685" y="1143"/>
                    <a:pt x="1143" y="1600"/>
                  </a:cubicBezTo>
                  <a:close/>
                </a:path>
              </a:pathLst>
            </a:custGeom>
            <a:solidFill>
              <a:srgbClr val="FFFFFF"/>
            </a:solidFill>
            <a:ln w="2286" cap="flat">
              <a:noFill/>
              <a:prstDash val="solid"/>
              <a:miter/>
            </a:ln>
          </p:spPr>
          <p:txBody>
            <a:bodyPr rtlCol="0" anchor="ctr"/>
            <a:lstStyle/>
            <a:p>
              <a:endParaRPr lang="en-US"/>
            </a:p>
          </p:txBody>
        </p:sp>
        <p:sp>
          <p:nvSpPr>
            <p:cNvPr id="64" name="Freeform 840">
              <a:extLst>
                <a:ext uri="{FF2B5EF4-FFF2-40B4-BE49-F238E27FC236}">
                  <a16:creationId xmlns:a16="http://schemas.microsoft.com/office/drawing/2014/main" id="{1413B306-75C5-A201-97C1-2FE77DA48B02}"/>
                </a:ext>
              </a:extLst>
            </p:cNvPr>
            <p:cNvSpPr/>
            <p:nvPr/>
          </p:nvSpPr>
          <p:spPr>
            <a:xfrm>
              <a:off x="7202195" y="5449595"/>
              <a:ext cx="1600" cy="1828"/>
            </a:xfrm>
            <a:custGeom>
              <a:avLst/>
              <a:gdLst>
                <a:gd name="connsiteX0" fmla="*/ 1601 w 1600"/>
                <a:gd name="connsiteY0" fmla="*/ 1829 h 1828"/>
                <a:gd name="connsiteX1" fmla="*/ 0 w 1600"/>
                <a:gd name="connsiteY1" fmla="*/ 0 h 1828"/>
                <a:gd name="connsiteX2" fmla="*/ 1601 w 1600"/>
                <a:gd name="connsiteY2" fmla="*/ 1829 h 1828"/>
              </a:gdLst>
              <a:ahLst/>
              <a:cxnLst>
                <a:cxn ang="0">
                  <a:pos x="connsiteX0" y="connsiteY0"/>
                </a:cxn>
                <a:cxn ang="0">
                  <a:pos x="connsiteX1" y="connsiteY1"/>
                </a:cxn>
                <a:cxn ang="0">
                  <a:pos x="connsiteX2" y="connsiteY2"/>
                </a:cxn>
              </a:cxnLst>
              <a:rect l="l" t="t" r="r" b="b"/>
              <a:pathLst>
                <a:path w="1600" h="1828">
                  <a:moveTo>
                    <a:pt x="1601" y="1829"/>
                  </a:moveTo>
                  <a:cubicBezTo>
                    <a:pt x="1143" y="1143"/>
                    <a:pt x="458" y="686"/>
                    <a:pt x="0" y="0"/>
                  </a:cubicBezTo>
                  <a:cubicBezTo>
                    <a:pt x="686" y="458"/>
                    <a:pt x="1143" y="1143"/>
                    <a:pt x="1601" y="1829"/>
                  </a:cubicBezTo>
                  <a:close/>
                </a:path>
              </a:pathLst>
            </a:custGeom>
            <a:solidFill>
              <a:srgbClr val="FFFFFF"/>
            </a:solidFill>
            <a:ln w="2286" cap="flat">
              <a:noFill/>
              <a:prstDash val="solid"/>
              <a:miter/>
            </a:ln>
          </p:spPr>
          <p:txBody>
            <a:bodyPr rtlCol="0" anchor="ctr"/>
            <a:lstStyle/>
            <a:p>
              <a:endParaRPr lang="en-US"/>
            </a:p>
          </p:txBody>
        </p:sp>
        <p:sp>
          <p:nvSpPr>
            <p:cNvPr id="65" name="Freeform 841">
              <a:extLst>
                <a:ext uri="{FF2B5EF4-FFF2-40B4-BE49-F238E27FC236}">
                  <a16:creationId xmlns:a16="http://schemas.microsoft.com/office/drawing/2014/main" id="{B8CF36FB-B478-72E9-F224-F2B0BEDC4B6F}"/>
                </a:ext>
              </a:extLst>
            </p:cNvPr>
            <p:cNvSpPr/>
            <p:nvPr/>
          </p:nvSpPr>
          <p:spPr>
            <a:xfrm>
              <a:off x="7249972" y="5514517"/>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8" y="457"/>
                    <a:pt x="0" y="0"/>
                  </a:cubicBezTo>
                  <a:cubicBezTo>
                    <a:pt x="228"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66" name="Freeform 842">
              <a:extLst>
                <a:ext uri="{FF2B5EF4-FFF2-40B4-BE49-F238E27FC236}">
                  <a16:creationId xmlns:a16="http://schemas.microsoft.com/office/drawing/2014/main" id="{5B3DEE56-0183-8FA0-E048-F5330E9BC1D5}"/>
                </a:ext>
              </a:extLst>
            </p:cNvPr>
            <p:cNvSpPr/>
            <p:nvPr/>
          </p:nvSpPr>
          <p:spPr>
            <a:xfrm>
              <a:off x="7252487" y="5519089"/>
              <a:ext cx="457" cy="914"/>
            </a:xfrm>
            <a:custGeom>
              <a:avLst/>
              <a:gdLst>
                <a:gd name="connsiteX0" fmla="*/ 458 w 457"/>
                <a:gd name="connsiteY0" fmla="*/ 914 h 914"/>
                <a:gd name="connsiteX1" fmla="*/ 0 w 457"/>
                <a:gd name="connsiteY1" fmla="*/ 0 h 914"/>
                <a:gd name="connsiteX2" fmla="*/ 458 w 457"/>
                <a:gd name="connsiteY2" fmla="*/ 914 h 914"/>
              </a:gdLst>
              <a:ahLst/>
              <a:cxnLst>
                <a:cxn ang="0">
                  <a:pos x="connsiteX0" y="connsiteY0"/>
                </a:cxn>
                <a:cxn ang="0">
                  <a:pos x="connsiteX1" y="connsiteY1"/>
                </a:cxn>
                <a:cxn ang="0">
                  <a:pos x="connsiteX2" y="connsiteY2"/>
                </a:cxn>
              </a:cxnLst>
              <a:rect l="l" t="t" r="r" b="b"/>
              <a:pathLst>
                <a:path w="457" h="914">
                  <a:moveTo>
                    <a:pt x="458" y="914"/>
                  </a:moveTo>
                  <a:cubicBezTo>
                    <a:pt x="229" y="686"/>
                    <a:pt x="0" y="228"/>
                    <a:pt x="0" y="0"/>
                  </a:cubicBezTo>
                  <a:cubicBezTo>
                    <a:pt x="0" y="228"/>
                    <a:pt x="229" y="686"/>
                    <a:pt x="458" y="914"/>
                  </a:cubicBezTo>
                  <a:close/>
                </a:path>
              </a:pathLst>
            </a:custGeom>
            <a:solidFill>
              <a:srgbClr val="FFFFFF"/>
            </a:solidFill>
            <a:ln w="2286" cap="flat">
              <a:noFill/>
              <a:prstDash val="solid"/>
              <a:miter/>
            </a:ln>
          </p:spPr>
          <p:txBody>
            <a:bodyPr rtlCol="0" anchor="ctr"/>
            <a:lstStyle/>
            <a:p>
              <a:endParaRPr lang="en-US"/>
            </a:p>
          </p:txBody>
        </p:sp>
        <p:sp>
          <p:nvSpPr>
            <p:cNvPr id="67" name="Freeform 843">
              <a:extLst>
                <a:ext uri="{FF2B5EF4-FFF2-40B4-BE49-F238E27FC236}">
                  <a16:creationId xmlns:a16="http://schemas.microsoft.com/office/drawing/2014/main" id="{F5D03098-87D9-91A1-B2CF-7314F32F9E33}"/>
                </a:ext>
              </a:extLst>
            </p:cNvPr>
            <p:cNvSpPr/>
            <p:nvPr/>
          </p:nvSpPr>
          <p:spPr>
            <a:xfrm>
              <a:off x="7247458" y="5509945"/>
              <a:ext cx="685" cy="1371"/>
            </a:xfrm>
            <a:custGeom>
              <a:avLst/>
              <a:gdLst>
                <a:gd name="connsiteX0" fmla="*/ 686 w 685"/>
                <a:gd name="connsiteY0" fmla="*/ 1371 h 1371"/>
                <a:gd name="connsiteX1" fmla="*/ 0 w 685"/>
                <a:gd name="connsiteY1" fmla="*/ 0 h 1371"/>
                <a:gd name="connsiteX2" fmla="*/ 686 w 685"/>
                <a:gd name="connsiteY2" fmla="*/ 1371 h 1371"/>
              </a:gdLst>
              <a:ahLst/>
              <a:cxnLst>
                <a:cxn ang="0">
                  <a:pos x="connsiteX0" y="connsiteY0"/>
                </a:cxn>
                <a:cxn ang="0">
                  <a:pos x="connsiteX1" y="connsiteY1"/>
                </a:cxn>
                <a:cxn ang="0">
                  <a:pos x="connsiteX2" y="connsiteY2"/>
                </a:cxn>
              </a:cxnLst>
              <a:rect l="l" t="t" r="r" b="b"/>
              <a:pathLst>
                <a:path w="685" h="1371">
                  <a:moveTo>
                    <a:pt x="686" y="1371"/>
                  </a:moveTo>
                  <a:cubicBezTo>
                    <a:pt x="457" y="914"/>
                    <a:pt x="229" y="457"/>
                    <a:pt x="0" y="0"/>
                  </a:cubicBezTo>
                  <a:cubicBezTo>
                    <a:pt x="229" y="457"/>
                    <a:pt x="457" y="914"/>
                    <a:pt x="686" y="1371"/>
                  </a:cubicBezTo>
                  <a:close/>
                </a:path>
              </a:pathLst>
            </a:custGeom>
            <a:solidFill>
              <a:srgbClr val="FFFFFF"/>
            </a:solidFill>
            <a:ln w="2286" cap="flat">
              <a:noFill/>
              <a:prstDash val="solid"/>
              <a:miter/>
            </a:ln>
          </p:spPr>
          <p:txBody>
            <a:bodyPr rtlCol="0" anchor="ctr"/>
            <a:lstStyle/>
            <a:p>
              <a:endParaRPr lang="en-US"/>
            </a:p>
          </p:txBody>
        </p:sp>
        <p:sp>
          <p:nvSpPr>
            <p:cNvPr id="68" name="Freeform 844">
              <a:extLst>
                <a:ext uri="{FF2B5EF4-FFF2-40B4-BE49-F238E27FC236}">
                  <a16:creationId xmlns:a16="http://schemas.microsoft.com/office/drawing/2014/main" id="{DDC71B96-9064-99DE-2012-9AE8F9B38EE8}"/>
                </a:ext>
              </a:extLst>
            </p:cNvPr>
            <p:cNvSpPr/>
            <p:nvPr/>
          </p:nvSpPr>
          <p:spPr>
            <a:xfrm>
              <a:off x="7254773" y="5523661"/>
              <a:ext cx="228" cy="685"/>
            </a:xfrm>
            <a:custGeom>
              <a:avLst/>
              <a:gdLst>
                <a:gd name="connsiteX0" fmla="*/ 229 w 228"/>
                <a:gd name="connsiteY0" fmla="*/ 686 h 685"/>
                <a:gd name="connsiteX1" fmla="*/ 0 w 228"/>
                <a:gd name="connsiteY1" fmla="*/ 0 h 685"/>
                <a:gd name="connsiteX2" fmla="*/ 229 w 228"/>
                <a:gd name="connsiteY2" fmla="*/ 686 h 685"/>
              </a:gdLst>
              <a:ahLst/>
              <a:cxnLst>
                <a:cxn ang="0">
                  <a:pos x="connsiteX0" y="connsiteY0"/>
                </a:cxn>
                <a:cxn ang="0">
                  <a:pos x="connsiteX1" y="connsiteY1"/>
                </a:cxn>
                <a:cxn ang="0">
                  <a:pos x="connsiteX2" y="connsiteY2"/>
                </a:cxn>
              </a:cxnLst>
              <a:rect l="l" t="t" r="r" b="b"/>
              <a:pathLst>
                <a:path w="228" h="685">
                  <a:moveTo>
                    <a:pt x="229" y="686"/>
                  </a:moveTo>
                  <a:cubicBezTo>
                    <a:pt x="229" y="457"/>
                    <a:pt x="0" y="228"/>
                    <a:pt x="0" y="0"/>
                  </a:cubicBezTo>
                  <a:cubicBezTo>
                    <a:pt x="0" y="228"/>
                    <a:pt x="229" y="457"/>
                    <a:pt x="229" y="686"/>
                  </a:cubicBezTo>
                  <a:close/>
                </a:path>
              </a:pathLst>
            </a:custGeom>
            <a:solidFill>
              <a:srgbClr val="FFFFFF"/>
            </a:solidFill>
            <a:ln w="2286" cap="flat">
              <a:noFill/>
              <a:prstDash val="solid"/>
              <a:miter/>
            </a:ln>
          </p:spPr>
          <p:txBody>
            <a:bodyPr rtlCol="0" anchor="ctr"/>
            <a:lstStyle/>
            <a:p>
              <a:endParaRPr lang="en-US"/>
            </a:p>
          </p:txBody>
        </p:sp>
        <p:sp>
          <p:nvSpPr>
            <p:cNvPr id="69" name="Freeform 845">
              <a:extLst>
                <a:ext uri="{FF2B5EF4-FFF2-40B4-BE49-F238E27FC236}">
                  <a16:creationId xmlns:a16="http://schemas.microsoft.com/office/drawing/2014/main" id="{32053581-669B-BA21-23B1-30B3995AE101}"/>
                </a:ext>
              </a:extLst>
            </p:cNvPr>
            <p:cNvSpPr/>
            <p:nvPr/>
          </p:nvSpPr>
          <p:spPr>
            <a:xfrm>
              <a:off x="6646240" y="5510860"/>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7" y="1600"/>
                    <a:pt x="0" y="2286"/>
                  </a:cubicBezTo>
                  <a:cubicBezTo>
                    <a:pt x="457" y="1600"/>
                    <a:pt x="915" y="686"/>
                    <a:pt x="1143" y="0"/>
                  </a:cubicBezTo>
                  <a:close/>
                </a:path>
              </a:pathLst>
            </a:custGeom>
            <a:solidFill>
              <a:srgbClr val="FFFFFF"/>
            </a:solidFill>
            <a:ln w="2286" cap="flat">
              <a:noFill/>
              <a:prstDash val="solid"/>
              <a:miter/>
            </a:ln>
          </p:spPr>
          <p:txBody>
            <a:bodyPr rtlCol="0" anchor="ctr"/>
            <a:lstStyle/>
            <a:p>
              <a:endParaRPr lang="en-US"/>
            </a:p>
          </p:txBody>
        </p:sp>
        <p:sp>
          <p:nvSpPr>
            <p:cNvPr id="70" name="Freeform 846">
              <a:extLst>
                <a:ext uri="{FF2B5EF4-FFF2-40B4-BE49-F238E27FC236}">
                  <a16:creationId xmlns:a16="http://schemas.microsoft.com/office/drawing/2014/main" id="{CDC099B0-E657-75CB-7B1D-C85A22248082}"/>
                </a:ext>
              </a:extLst>
            </p:cNvPr>
            <p:cNvSpPr/>
            <p:nvPr/>
          </p:nvSpPr>
          <p:spPr>
            <a:xfrm>
              <a:off x="7197852" y="5445023"/>
              <a:ext cx="1371" cy="1600"/>
            </a:xfrm>
            <a:custGeom>
              <a:avLst/>
              <a:gdLst>
                <a:gd name="connsiteX0" fmla="*/ 1372 w 1371"/>
                <a:gd name="connsiteY0" fmla="*/ 1601 h 1600"/>
                <a:gd name="connsiteX1" fmla="*/ 0 w 1371"/>
                <a:gd name="connsiteY1" fmla="*/ 0 h 1600"/>
                <a:gd name="connsiteX2" fmla="*/ 1372 w 1371"/>
                <a:gd name="connsiteY2" fmla="*/ 1601 h 1600"/>
              </a:gdLst>
              <a:ahLst/>
              <a:cxnLst>
                <a:cxn ang="0">
                  <a:pos x="connsiteX0" y="connsiteY0"/>
                </a:cxn>
                <a:cxn ang="0">
                  <a:pos x="connsiteX1" y="connsiteY1"/>
                </a:cxn>
                <a:cxn ang="0">
                  <a:pos x="connsiteX2" y="connsiteY2"/>
                </a:cxn>
              </a:cxnLst>
              <a:rect l="l" t="t" r="r" b="b"/>
              <a:pathLst>
                <a:path w="1371" h="1600">
                  <a:moveTo>
                    <a:pt x="1372" y="1601"/>
                  </a:moveTo>
                  <a:cubicBezTo>
                    <a:pt x="914" y="1143"/>
                    <a:pt x="457" y="686"/>
                    <a:pt x="0" y="0"/>
                  </a:cubicBezTo>
                  <a:cubicBezTo>
                    <a:pt x="457" y="458"/>
                    <a:pt x="914" y="1143"/>
                    <a:pt x="1372" y="1601"/>
                  </a:cubicBezTo>
                  <a:close/>
                </a:path>
              </a:pathLst>
            </a:custGeom>
            <a:solidFill>
              <a:srgbClr val="FFFFFF"/>
            </a:solidFill>
            <a:ln w="2286" cap="flat">
              <a:noFill/>
              <a:prstDash val="solid"/>
              <a:miter/>
            </a:ln>
          </p:spPr>
          <p:txBody>
            <a:bodyPr rtlCol="0" anchor="ctr"/>
            <a:lstStyle/>
            <a:p>
              <a:endParaRPr lang="en-US"/>
            </a:p>
          </p:txBody>
        </p:sp>
        <p:sp>
          <p:nvSpPr>
            <p:cNvPr id="71" name="Freeform 847">
              <a:extLst>
                <a:ext uri="{FF2B5EF4-FFF2-40B4-BE49-F238E27FC236}">
                  <a16:creationId xmlns:a16="http://schemas.microsoft.com/office/drawing/2014/main" id="{4D874FB5-5535-61D2-5DF7-9BA262EF367D}"/>
                </a:ext>
              </a:extLst>
            </p:cNvPr>
            <p:cNvSpPr/>
            <p:nvPr/>
          </p:nvSpPr>
          <p:spPr>
            <a:xfrm>
              <a:off x="7244943" y="5505373"/>
              <a:ext cx="685" cy="1371"/>
            </a:xfrm>
            <a:custGeom>
              <a:avLst/>
              <a:gdLst>
                <a:gd name="connsiteX0" fmla="*/ 685 w 685"/>
                <a:gd name="connsiteY0" fmla="*/ 1371 h 1371"/>
                <a:gd name="connsiteX1" fmla="*/ 0 w 685"/>
                <a:gd name="connsiteY1" fmla="*/ 0 h 1371"/>
                <a:gd name="connsiteX2" fmla="*/ 685 w 685"/>
                <a:gd name="connsiteY2" fmla="*/ 1371 h 1371"/>
              </a:gdLst>
              <a:ahLst/>
              <a:cxnLst>
                <a:cxn ang="0">
                  <a:pos x="connsiteX0" y="connsiteY0"/>
                </a:cxn>
                <a:cxn ang="0">
                  <a:pos x="connsiteX1" y="connsiteY1"/>
                </a:cxn>
                <a:cxn ang="0">
                  <a:pos x="connsiteX2" y="connsiteY2"/>
                </a:cxn>
              </a:cxnLst>
              <a:rect l="l" t="t" r="r" b="b"/>
              <a:pathLst>
                <a:path w="685" h="1371">
                  <a:moveTo>
                    <a:pt x="685" y="1371"/>
                  </a:moveTo>
                  <a:cubicBezTo>
                    <a:pt x="457" y="914"/>
                    <a:pt x="228" y="457"/>
                    <a:pt x="0" y="0"/>
                  </a:cubicBezTo>
                  <a:cubicBezTo>
                    <a:pt x="0" y="457"/>
                    <a:pt x="228" y="914"/>
                    <a:pt x="685" y="1371"/>
                  </a:cubicBezTo>
                  <a:close/>
                </a:path>
              </a:pathLst>
            </a:custGeom>
            <a:solidFill>
              <a:srgbClr val="FFFFFF"/>
            </a:solidFill>
            <a:ln w="2286" cap="flat">
              <a:noFill/>
              <a:prstDash val="solid"/>
              <a:miter/>
            </a:ln>
          </p:spPr>
          <p:txBody>
            <a:bodyPr rtlCol="0" anchor="ctr"/>
            <a:lstStyle/>
            <a:p>
              <a:endParaRPr lang="en-US"/>
            </a:p>
          </p:txBody>
        </p:sp>
        <p:sp>
          <p:nvSpPr>
            <p:cNvPr id="72" name="Freeform 848">
              <a:extLst>
                <a:ext uri="{FF2B5EF4-FFF2-40B4-BE49-F238E27FC236}">
                  <a16:creationId xmlns:a16="http://schemas.microsoft.com/office/drawing/2014/main" id="{7587DC1A-E146-8B3E-6794-7D8B9D4B8D44}"/>
                </a:ext>
              </a:extLst>
            </p:cNvPr>
            <p:cNvSpPr/>
            <p:nvPr/>
          </p:nvSpPr>
          <p:spPr>
            <a:xfrm>
              <a:off x="7278086" y="5383620"/>
              <a:ext cx="421408" cy="752460"/>
            </a:xfrm>
            <a:custGeom>
              <a:avLst/>
              <a:gdLst>
                <a:gd name="connsiteX0" fmla="*/ 5 w 421408"/>
                <a:gd name="connsiteY0" fmla="*/ 46316 h 752460"/>
                <a:gd name="connsiteX1" fmla="*/ 64470 w 421408"/>
                <a:gd name="connsiteY1" fmla="*/ 93179 h 752460"/>
                <a:gd name="connsiteX2" fmla="*/ 84129 w 421408"/>
                <a:gd name="connsiteY2" fmla="*/ 87235 h 752460"/>
                <a:gd name="connsiteX3" fmla="*/ 117734 w 421408"/>
                <a:gd name="connsiteY3" fmla="*/ 103009 h 752460"/>
                <a:gd name="connsiteX4" fmla="*/ 140136 w 421408"/>
                <a:gd name="connsiteY4" fmla="*/ 154215 h 752460"/>
                <a:gd name="connsiteX5" fmla="*/ 139679 w 421408"/>
                <a:gd name="connsiteY5" fmla="*/ 461911 h 752460"/>
                <a:gd name="connsiteX6" fmla="*/ 110647 w 421408"/>
                <a:gd name="connsiteY6" fmla="*/ 573010 h 752460"/>
                <a:gd name="connsiteX7" fmla="*/ 87787 w 421408"/>
                <a:gd name="connsiteY7" fmla="*/ 715428 h 752460"/>
                <a:gd name="connsiteX8" fmla="*/ 111790 w 421408"/>
                <a:gd name="connsiteY8" fmla="*/ 746518 h 752460"/>
                <a:gd name="connsiteX9" fmla="*/ 146994 w 421408"/>
                <a:gd name="connsiteY9" fmla="*/ 748804 h 752460"/>
                <a:gd name="connsiteX10" fmla="*/ 184485 w 421408"/>
                <a:gd name="connsiteY10" fmla="*/ 722972 h 752460"/>
                <a:gd name="connsiteX11" fmla="*/ 192943 w 421408"/>
                <a:gd name="connsiteY11" fmla="*/ 685710 h 752460"/>
                <a:gd name="connsiteX12" fmla="*/ 200258 w 421408"/>
                <a:gd name="connsiteY12" fmla="*/ 597470 h 752460"/>
                <a:gd name="connsiteX13" fmla="*/ 218546 w 421408"/>
                <a:gd name="connsiteY13" fmla="*/ 475398 h 752460"/>
                <a:gd name="connsiteX14" fmla="*/ 254208 w 421408"/>
                <a:gd name="connsiteY14" fmla="*/ 445451 h 752460"/>
                <a:gd name="connsiteX15" fmla="*/ 289641 w 421408"/>
                <a:gd name="connsiteY15" fmla="*/ 476084 h 752460"/>
                <a:gd name="connsiteX16" fmla="*/ 317530 w 421408"/>
                <a:gd name="connsiteY16" fmla="*/ 613930 h 752460"/>
                <a:gd name="connsiteX17" fmla="*/ 331703 w 421408"/>
                <a:gd name="connsiteY17" fmla="*/ 719086 h 752460"/>
                <a:gd name="connsiteX18" fmla="*/ 373537 w 421408"/>
                <a:gd name="connsiteY18" fmla="*/ 752461 h 752460"/>
                <a:gd name="connsiteX19" fmla="*/ 420400 w 421408"/>
                <a:gd name="connsiteY19" fmla="*/ 699883 h 752460"/>
                <a:gd name="connsiteX20" fmla="*/ 414685 w 421408"/>
                <a:gd name="connsiteY20" fmla="*/ 650277 h 752460"/>
                <a:gd name="connsiteX21" fmla="*/ 391596 w 421408"/>
                <a:gd name="connsiteY21" fmla="*/ 498944 h 752460"/>
                <a:gd name="connsiteX22" fmla="*/ 371480 w 421408"/>
                <a:gd name="connsiteY22" fmla="*/ 347153 h 752460"/>
                <a:gd name="connsiteX23" fmla="*/ 290784 w 421408"/>
                <a:gd name="connsiteY23" fmla="*/ 209079 h 752460"/>
                <a:gd name="connsiteX24" fmla="*/ 203916 w 421408"/>
                <a:gd name="connsiteY24" fmla="*/ 159701 h 752460"/>
                <a:gd name="connsiteX25" fmla="*/ 173512 w 421408"/>
                <a:gd name="connsiteY25" fmla="*/ 130212 h 752460"/>
                <a:gd name="connsiteX26" fmla="*/ 137165 w 421408"/>
                <a:gd name="connsiteY26" fmla="*/ 34200 h 752460"/>
                <a:gd name="connsiteX27" fmla="*/ 74757 w 421408"/>
                <a:gd name="connsiteY27" fmla="*/ 3339 h 752460"/>
                <a:gd name="connsiteX28" fmla="*/ 16921 w 421408"/>
                <a:gd name="connsiteY28" fmla="*/ 25285 h 752460"/>
                <a:gd name="connsiteX29" fmla="*/ 5 w 421408"/>
                <a:gd name="connsiteY29" fmla="*/ 46316 h 752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421408" h="752460">
                  <a:moveTo>
                    <a:pt x="5" y="46316"/>
                  </a:moveTo>
                  <a:cubicBezTo>
                    <a:pt x="462" y="78320"/>
                    <a:pt x="34066" y="103009"/>
                    <a:pt x="64470" y="93179"/>
                  </a:cubicBezTo>
                  <a:cubicBezTo>
                    <a:pt x="71099" y="91121"/>
                    <a:pt x="77500" y="88835"/>
                    <a:pt x="84129" y="87235"/>
                  </a:cubicBezTo>
                  <a:cubicBezTo>
                    <a:pt x="101046" y="83578"/>
                    <a:pt x="110418" y="87235"/>
                    <a:pt x="117734" y="103009"/>
                  </a:cubicBezTo>
                  <a:cubicBezTo>
                    <a:pt x="125735" y="119925"/>
                    <a:pt x="134879" y="136156"/>
                    <a:pt x="140136" y="154215"/>
                  </a:cubicBezTo>
                  <a:cubicBezTo>
                    <a:pt x="170312" y="256856"/>
                    <a:pt x="170312" y="359041"/>
                    <a:pt x="139679" y="461911"/>
                  </a:cubicBezTo>
                  <a:cubicBezTo>
                    <a:pt x="128706" y="498487"/>
                    <a:pt x="116591" y="534834"/>
                    <a:pt x="110647" y="573010"/>
                  </a:cubicBezTo>
                  <a:cubicBezTo>
                    <a:pt x="103103" y="620559"/>
                    <a:pt x="92588" y="667651"/>
                    <a:pt x="87787" y="715428"/>
                  </a:cubicBezTo>
                  <a:cubicBezTo>
                    <a:pt x="85501" y="738517"/>
                    <a:pt x="88701" y="742860"/>
                    <a:pt x="111790" y="746518"/>
                  </a:cubicBezTo>
                  <a:cubicBezTo>
                    <a:pt x="123449" y="748346"/>
                    <a:pt x="135336" y="748804"/>
                    <a:pt x="146994" y="748804"/>
                  </a:cubicBezTo>
                  <a:cubicBezTo>
                    <a:pt x="168254" y="749032"/>
                    <a:pt x="176484" y="743317"/>
                    <a:pt x="184485" y="722972"/>
                  </a:cubicBezTo>
                  <a:cubicBezTo>
                    <a:pt x="189285" y="711085"/>
                    <a:pt x="191800" y="698512"/>
                    <a:pt x="192943" y="685710"/>
                  </a:cubicBezTo>
                  <a:cubicBezTo>
                    <a:pt x="195458" y="656449"/>
                    <a:pt x="197286" y="626960"/>
                    <a:pt x="200258" y="597470"/>
                  </a:cubicBezTo>
                  <a:cubicBezTo>
                    <a:pt x="204602" y="556551"/>
                    <a:pt x="207116" y="515174"/>
                    <a:pt x="218546" y="475398"/>
                  </a:cubicBezTo>
                  <a:cubicBezTo>
                    <a:pt x="224033" y="456653"/>
                    <a:pt x="236606" y="446594"/>
                    <a:pt x="254208" y="445451"/>
                  </a:cubicBezTo>
                  <a:cubicBezTo>
                    <a:pt x="272953" y="444308"/>
                    <a:pt x="283011" y="462139"/>
                    <a:pt x="289641" y="476084"/>
                  </a:cubicBezTo>
                  <a:cubicBezTo>
                    <a:pt x="310443" y="521347"/>
                    <a:pt x="312044" y="565009"/>
                    <a:pt x="317530" y="613930"/>
                  </a:cubicBezTo>
                  <a:cubicBezTo>
                    <a:pt x="321416" y="648905"/>
                    <a:pt x="325988" y="684338"/>
                    <a:pt x="331703" y="719086"/>
                  </a:cubicBezTo>
                  <a:cubicBezTo>
                    <a:pt x="336732" y="748804"/>
                    <a:pt x="343362" y="752461"/>
                    <a:pt x="373537" y="752461"/>
                  </a:cubicBezTo>
                  <a:cubicBezTo>
                    <a:pt x="411942" y="752461"/>
                    <a:pt x="425429" y="737374"/>
                    <a:pt x="420400" y="699883"/>
                  </a:cubicBezTo>
                  <a:cubicBezTo>
                    <a:pt x="418343" y="683424"/>
                    <a:pt x="417200" y="666736"/>
                    <a:pt x="414685" y="650277"/>
                  </a:cubicBezTo>
                  <a:cubicBezTo>
                    <a:pt x="407141" y="599756"/>
                    <a:pt x="398912" y="549464"/>
                    <a:pt x="391596" y="498944"/>
                  </a:cubicBezTo>
                  <a:cubicBezTo>
                    <a:pt x="384281" y="448423"/>
                    <a:pt x="381309" y="397445"/>
                    <a:pt x="371480" y="347153"/>
                  </a:cubicBezTo>
                  <a:cubicBezTo>
                    <a:pt x="360507" y="291375"/>
                    <a:pt x="340847" y="242226"/>
                    <a:pt x="290784" y="209079"/>
                  </a:cubicBezTo>
                  <a:cubicBezTo>
                    <a:pt x="262895" y="190562"/>
                    <a:pt x="235234" y="172046"/>
                    <a:pt x="203916" y="159701"/>
                  </a:cubicBezTo>
                  <a:cubicBezTo>
                    <a:pt x="189514" y="153986"/>
                    <a:pt x="180141" y="145300"/>
                    <a:pt x="173512" y="130212"/>
                  </a:cubicBezTo>
                  <a:cubicBezTo>
                    <a:pt x="159567" y="98894"/>
                    <a:pt x="144708" y="68261"/>
                    <a:pt x="137165" y="34200"/>
                  </a:cubicBezTo>
                  <a:cubicBezTo>
                    <a:pt x="130764" y="5854"/>
                    <a:pt x="102646" y="-6491"/>
                    <a:pt x="74757" y="3339"/>
                  </a:cubicBezTo>
                  <a:cubicBezTo>
                    <a:pt x="55326" y="10197"/>
                    <a:pt x="36123" y="17512"/>
                    <a:pt x="16921" y="25285"/>
                  </a:cubicBezTo>
                  <a:cubicBezTo>
                    <a:pt x="8234" y="29171"/>
                    <a:pt x="-224" y="33971"/>
                    <a:pt x="5" y="46316"/>
                  </a:cubicBezTo>
                  <a:close/>
                </a:path>
              </a:pathLst>
            </a:custGeom>
            <a:solidFill>
              <a:srgbClr val="FFFFFF"/>
            </a:solidFill>
            <a:ln w="2286" cap="flat">
              <a:noFill/>
              <a:prstDash val="solid"/>
              <a:miter/>
            </a:ln>
          </p:spPr>
          <p:txBody>
            <a:bodyPr rtlCol="0" anchor="ctr"/>
            <a:lstStyle/>
            <a:p>
              <a:endParaRPr lang="en-US"/>
            </a:p>
          </p:txBody>
        </p:sp>
        <p:sp>
          <p:nvSpPr>
            <p:cNvPr id="73" name="Freeform 849">
              <a:extLst>
                <a:ext uri="{FF2B5EF4-FFF2-40B4-BE49-F238E27FC236}">
                  <a16:creationId xmlns:a16="http://schemas.microsoft.com/office/drawing/2014/main" id="{DA67F70D-A3D0-C0C7-3836-06D8BCD403E4}"/>
                </a:ext>
              </a:extLst>
            </p:cNvPr>
            <p:cNvSpPr/>
            <p:nvPr/>
          </p:nvSpPr>
          <p:spPr>
            <a:xfrm>
              <a:off x="5993815" y="5927826"/>
              <a:ext cx="559155" cy="259003"/>
            </a:xfrm>
            <a:custGeom>
              <a:avLst/>
              <a:gdLst>
                <a:gd name="connsiteX0" fmla="*/ 302209 w 559155"/>
                <a:gd name="connsiteY0" fmla="*/ 180365 h 259003"/>
                <a:gd name="connsiteX1" fmla="*/ 327355 w 559155"/>
                <a:gd name="connsiteY1" fmla="*/ 168706 h 259003"/>
                <a:gd name="connsiteX2" fmla="*/ 369417 w 559155"/>
                <a:gd name="connsiteY2" fmla="*/ 149047 h 259003"/>
                <a:gd name="connsiteX3" fmla="*/ 386334 w 559155"/>
                <a:gd name="connsiteY3" fmla="*/ 141274 h 259003"/>
                <a:gd name="connsiteX4" fmla="*/ 403250 w 559155"/>
                <a:gd name="connsiteY4" fmla="*/ 133731 h 259003"/>
                <a:gd name="connsiteX5" fmla="*/ 420167 w 559155"/>
                <a:gd name="connsiteY5" fmla="*/ 126187 h 259003"/>
                <a:gd name="connsiteX6" fmla="*/ 445770 w 559155"/>
                <a:gd name="connsiteY6" fmla="*/ 115443 h 259003"/>
                <a:gd name="connsiteX7" fmla="*/ 515493 w 559155"/>
                <a:gd name="connsiteY7" fmla="*/ 90754 h 259003"/>
                <a:gd name="connsiteX8" fmla="*/ 551612 w 559155"/>
                <a:gd name="connsiteY8" fmla="*/ 81153 h 259003"/>
                <a:gd name="connsiteX9" fmla="*/ 552526 w 559155"/>
                <a:gd name="connsiteY9" fmla="*/ 80924 h 259003"/>
                <a:gd name="connsiteX10" fmla="*/ 553440 w 559155"/>
                <a:gd name="connsiteY10" fmla="*/ 80467 h 259003"/>
                <a:gd name="connsiteX11" fmla="*/ 556184 w 559155"/>
                <a:gd name="connsiteY11" fmla="*/ 78638 h 259003"/>
                <a:gd name="connsiteX12" fmla="*/ 557098 w 559155"/>
                <a:gd name="connsiteY12" fmla="*/ 77952 h 259003"/>
                <a:gd name="connsiteX13" fmla="*/ 559155 w 559155"/>
                <a:gd name="connsiteY13" fmla="*/ 76581 h 259003"/>
                <a:gd name="connsiteX14" fmla="*/ 553669 w 559155"/>
                <a:gd name="connsiteY14" fmla="*/ 67208 h 259003"/>
                <a:gd name="connsiteX15" fmla="*/ 515493 w 559155"/>
                <a:gd name="connsiteY15" fmla="*/ 0 h 259003"/>
                <a:gd name="connsiteX16" fmla="*/ 515493 w 559155"/>
                <a:gd name="connsiteY16" fmla="*/ 0 h 259003"/>
                <a:gd name="connsiteX17" fmla="*/ 492404 w 559155"/>
                <a:gd name="connsiteY17" fmla="*/ 10972 h 259003"/>
                <a:gd name="connsiteX18" fmla="*/ 181966 w 559155"/>
                <a:gd name="connsiteY18" fmla="*/ 133273 h 259003"/>
                <a:gd name="connsiteX19" fmla="*/ 91440 w 559155"/>
                <a:gd name="connsiteY19" fmla="*/ 157962 h 259003"/>
                <a:gd name="connsiteX20" fmla="*/ 10973 w 559155"/>
                <a:gd name="connsiteY20" fmla="*/ 158648 h 259003"/>
                <a:gd name="connsiteX21" fmla="*/ 457 w 559155"/>
                <a:gd name="connsiteY21" fmla="*/ 155905 h 259003"/>
                <a:gd name="connsiteX22" fmla="*/ 229 w 559155"/>
                <a:gd name="connsiteY22" fmla="*/ 159334 h 259003"/>
                <a:gd name="connsiteX23" fmla="*/ 229 w 559155"/>
                <a:gd name="connsiteY23" fmla="*/ 160248 h 259003"/>
                <a:gd name="connsiteX24" fmla="*/ 0 w 559155"/>
                <a:gd name="connsiteY24" fmla="*/ 163220 h 259003"/>
                <a:gd name="connsiteX25" fmla="*/ 0 w 559155"/>
                <a:gd name="connsiteY25" fmla="*/ 165277 h 259003"/>
                <a:gd name="connsiteX26" fmla="*/ 0 w 559155"/>
                <a:gd name="connsiteY26" fmla="*/ 167563 h 259003"/>
                <a:gd name="connsiteX27" fmla="*/ 229 w 559155"/>
                <a:gd name="connsiteY27" fmla="*/ 172135 h 259003"/>
                <a:gd name="connsiteX28" fmla="*/ 36805 w 559155"/>
                <a:gd name="connsiteY28" fmla="*/ 241401 h 259003"/>
                <a:gd name="connsiteX29" fmla="*/ 53492 w 559155"/>
                <a:gd name="connsiteY29" fmla="*/ 251231 h 259003"/>
                <a:gd name="connsiteX30" fmla="*/ 62636 w 559155"/>
                <a:gd name="connsiteY30" fmla="*/ 254660 h 259003"/>
                <a:gd name="connsiteX31" fmla="*/ 77267 w 559155"/>
                <a:gd name="connsiteY31" fmla="*/ 258089 h 259003"/>
                <a:gd name="connsiteX32" fmla="*/ 87325 w 559155"/>
                <a:gd name="connsiteY32" fmla="*/ 259003 h 259003"/>
                <a:gd name="connsiteX33" fmla="*/ 92583 w 559155"/>
                <a:gd name="connsiteY33" fmla="*/ 259003 h 259003"/>
                <a:gd name="connsiteX34" fmla="*/ 113843 w 559155"/>
                <a:gd name="connsiteY34" fmla="*/ 256260 h 259003"/>
                <a:gd name="connsiteX35" fmla="*/ 217170 w 559155"/>
                <a:gd name="connsiteY35" fmla="*/ 218313 h 259003"/>
                <a:gd name="connsiteX36" fmla="*/ 277063 w 559155"/>
                <a:gd name="connsiteY36" fmla="*/ 190652 h 259003"/>
                <a:gd name="connsiteX37" fmla="*/ 302209 w 559155"/>
                <a:gd name="connsiteY37" fmla="*/ 180365 h 2590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559155" h="259003">
                  <a:moveTo>
                    <a:pt x="302209" y="180365"/>
                  </a:moveTo>
                  <a:cubicBezTo>
                    <a:pt x="310667" y="176479"/>
                    <a:pt x="319125" y="172593"/>
                    <a:pt x="327355" y="168706"/>
                  </a:cubicBezTo>
                  <a:cubicBezTo>
                    <a:pt x="341300" y="162077"/>
                    <a:pt x="355244" y="155448"/>
                    <a:pt x="369417" y="149047"/>
                  </a:cubicBezTo>
                  <a:cubicBezTo>
                    <a:pt x="375132" y="146532"/>
                    <a:pt x="380619" y="143789"/>
                    <a:pt x="386334" y="141274"/>
                  </a:cubicBezTo>
                  <a:cubicBezTo>
                    <a:pt x="392049" y="138760"/>
                    <a:pt x="397535" y="136245"/>
                    <a:pt x="403250" y="133731"/>
                  </a:cubicBezTo>
                  <a:cubicBezTo>
                    <a:pt x="408965" y="131216"/>
                    <a:pt x="414452" y="128701"/>
                    <a:pt x="420167" y="126187"/>
                  </a:cubicBezTo>
                  <a:cubicBezTo>
                    <a:pt x="428625" y="122529"/>
                    <a:pt x="437083" y="118872"/>
                    <a:pt x="445770" y="115443"/>
                  </a:cubicBezTo>
                  <a:cubicBezTo>
                    <a:pt x="468630" y="106299"/>
                    <a:pt x="491947" y="97840"/>
                    <a:pt x="515493" y="90754"/>
                  </a:cubicBezTo>
                  <a:cubicBezTo>
                    <a:pt x="527380" y="87096"/>
                    <a:pt x="539267" y="83896"/>
                    <a:pt x="551612" y="81153"/>
                  </a:cubicBezTo>
                  <a:cubicBezTo>
                    <a:pt x="551840" y="81153"/>
                    <a:pt x="552297" y="80924"/>
                    <a:pt x="552526" y="80924"/>
                  </a:cubicBezTo>
                  <a:cubicBezTo>
                    <a:pt x="552755" y="80695"/>
                    <a:pt x="553212" y="80695"/>
                    <a:pt x="553440" y="80467"/>
                  </a:cubicBezTo>
                  <a:cubicBezTo>
                    <a:pt x="554355" y="80010"/>
                    <a:pt x="555269" y="79324"/>
                    <a:pt x="556184" y="78638"/>
                  </a:cubicBezTo>
                  <a:cubicBezTo>
                    <a:pt x="556412" y="78409"/>
                    <a:pt x="556869" y="78181"/>
                    <a:pt x="557098" y="77952"/>
                  </a:cubicBezTo>
                  <a:cubicBezTo>
                    <a:pt x="557784" y="77495"/>
                    <a:pt x="558470" y="77038"/>
                    <a:pt x="559155" y="76581"/>
                  </a:cubicBezTo>
                  <a:cubicBezTo>
                    <a:pt x="557327" y="73380"/>
                    <a:pt x="555498" y="70408"/>
                    <a:pt x="553669" y="67208"/>
                  </a:cubicBezTo>
                  <a:cubicBezTo>
                    <a:pt x="540639" y="45034"/>
                    <a:pt x="527609" y="22860"/>
                    <a:pt x="515493" y="0"/>
                  </a:cubicBezTo>
                  <a:cubicBezTo>
                    <a:pt x="515493" y="0"/>
                    <a:pt x="515493" y="0"/>
                    <a:pt x="515493" y="0"/>
                  </a:cubicBezTo>
                  <a:cubicBezTo>
                    <a:pt x="507720" y="3657"/>
                    <a:pt x="500177" y="7315"/>
                    <a:pt x="492404" y="10972"/>
                  </a:cubicBezTo>
                  <a:cubicBezTo>
                    <a:pt x="463829" y="24460"/>
                    <a:pt x="219913" y="122072"/>
                    <a:pt x="181966" y="133273"/>
                  </a:cubicBezTo>
                  <a:cubicBezTo>
                    <a:pt x="152248" y="142189"/>
                    <a:pt x="122072" y="152933"/>
                    <a:pt x="91440" y="157962"/>
                  </a:cubicBezTo>
                  <a:cubicBezTo>
                    <a:pt x="62865" y="162763"/>
                    <a:pt x="39548" y="164592"/>
                    <a:pt x="10973" y="158648"/>
                  </a:cubicBezTo>
                  <a:cubicBezTo>
                    <a:pt x="7544" y="157962"/>
                    <a:pt x="3886" y="157048"/>
                    <a:pt x="457" y="155905"/>
                  </a:cubicBezTo>
                  <a:cubicBezTo>
                    <a:pt x="229" y="157048"/>
                    <a:pt x="229" y="158191"/>
                    <a:pt x="229" y="159334"/>
                  </a:cubicBezTo>
                  <a:cubicBezTo>
                    <a:pt x="229" y="159562"/>
                    <a:pt x="229" y="160020"/>
                    <a:pt x="229" y="160248"/>
                  </a:cubicBezTo>
                  <a:cubicBezTo>
                    <a:pt x="229" y="161163"/>
                    <a:pt x="229" y="162306"/>
                    <a:pt x="0" y="163220"/>
                  </a:cubicBezTo>
                  <a:cubicBezTo>
                    <a:pt x="0" y="163906"/>
                    <a:pt x="0" y="164592"/>
                    <a:pt x="0" y="165277"/>
                  </a:cubicBezTo>
                  <a:cubicBezTo>
                    <a:pt x="0" y="165963"/>
                    <a:pt x="0" y="166878"/>
                    <a:pt x="0" y="167563"/>
                  </a:cubicBezTo>
                  <a:cubicBezTo>
                    <a:pt x="0" y="169164"/>
                    <a:pt x="0" y="170764"/>
                    <a:pt x="229" y="172135"/>
                  </a:cubicBezTo>
                  <a:cubicBezTo>
                    <a:pt x="1829" y="201396"/>
                    <a:pt x="16002" y="226085"/>
                    <a:pt x="36805" y="241401"/>
                  </a:cubicBezTo>
                  <a:cubicBezTo>
                    <a:pt x="42062" y="245287"/>
                    <a:pt x="47549" y="248488"/>
                    <a:pt x="53492" y="251231"/>
                  </a:cubicBezTo>
                  <a:cubicBezTo>
                    <a:pt x="56464" y="252603"/>
                    <a:pt x="59436" y="253746"/>
                    <a:pt x="62636" y="254660"/>
                  </a:cubicBezTo>
                  <a:cubicBezTo>
                    <a:pt x="67437" y="256260"/>
                    <a:pt x="72238" y="257403"/>
                    <a:pt x="77267" y="258089"/>
                  </a:cubicBezTo>
                  <a:cubicBezTo>
                    <a:pt x="80696" y="258546"/>
                    <a:pt x="83896" y="259003"/>
                    <a:pt x="87325" y="259003"/>
                  </a:cubicBezTo>
                  <a:cubicBezTo>
                    <a:pt x="88925" y="259003"/>
                    <a:pt x="90754" y="259003"/>
                    <a:pt x="92583" y="259003"/>
                  </a:cubicBezTo>
                  <a:cubicBezTo>
                    <a:pt x="99441" y="259003"/>
                    <a:pt x="106528" y="258089"/>
                    <a:pt x="113843" y="256260"/>
                  </a:cubicBezTo>
                  <a:cubicBezTo>
                    <a:pt x="149733" y="247802"/>
                    <a:pt x="183794" y="233629"/>
                    <a:pt x="217170" y="218313"/>
                  </a:cubicBezTo>
                  <a:cubicBezTo>
                    <a:pt x="237287" y="209169"/>
                    <a:pt x="257175" y="199567"/>
                    <a:pt x="277063" y="190652"/>
                  </a:cubicBezTo>
                  <a:cubicBezTo>
                    <a:pt x="285521" y="188137"/>
                    <a:pt x="293751" y="184251"/>
                    <a:pt x="302209" y="180365"/>
                  </a:cubicBezTo>
                  <a:close/>
                </a:path>
              </a:pathLst>
            </a:custGeom>
            <a:solidFill>
              <a:srgbClr val="FFFFFF"/>
            </a:solidFill>
            <a:ln w="2286" cap="flat">
              <a:noFill/>
              <a:prstDash val="solid"/>
              <a:miter/>
            </a:ln>
          </p:spPr>
          <p:txBody>
            <a:bodyPr rtlCol="0" anchor="ctr"/>
            <a:lstStyle/>
            <a:p>
              <a:endParaRPr lang="en-US"/>
            </a:p>
          </p:txBody>
        </p:sp>
        <p:sp>
          <p:nvSpPr>
            <p:cNvPr id="74" name="Freeform 850">
              <a:extLst>
                <a:ext uri="{FF2B5EF4-FFF2-40B4-BE49-F238E27FC236}">
                  <a16:creationId xmlns:a16="http://schemas.microsoft.com/office/drawing/2014/main" id="{24B23B92-6218-96D4-3C5C-A6949333C2D0}"/>
                </a:ext>
              </a:extLst>
            </p:cNvPr>
            <p:cNvSpPr/>
            <p:nvPr/>
          </p:nvSpPr>
          <p:spPr>
            <a:xfrm>
              <a:off x="6630695" y="5315873"/>
              <a:ext cx="645377" cy="269052"/>
            </a:xfrm>
            <a:custGeom>
              <a:avLst/>
              <a:gdLst>
                <a:gd name="connsiteX0" fmla="*/ 10745 w 645377"/>
                <a:gd name="connsiteY0" fmla="*/ 207559 h 269052"/>
                <a:gd name="connsiteX1" fmla="*/ 10973 w 645377"/>
                <a:gd name="connsiteY1" fmla="*/ 207102 h 269052"/>
                <a:gd name="connsiteX2" fmla="*/ 13716 w 645377"/>
                <a:gd name="connsiteY2" fmla="*/ 200930 h 269052"/>
                <a:gd name="connsiteX3" fmla="*/ 15317 w 645377"/>
                <a:gd name="connsiteY3" fmla="*/ 197501 h 269052"/>
                <a:gd name="connsiteX4" fmla="*/ 16460 w 645377"/>
                <a:gd name="connsiteY4" fmla="*/ 195215 h 269052"/>
                <a:gd name="connsiteX5" fmla="*/ 21489 w 645377"/>
                <a:gd name="connsiteY5" fmla="*/ 185156 h 269052"/>
                <a:gd name="connsiteX6" fmla="*/ 197968 w 645377"/>
                <a:gd name="connsiteY6" fmla="*/ 45482 h 269052"/>
                <a:gd name="connsiteX7" fmla="*/ 287808 w 645377"/>
                <a:gd name="connsiteY7" fmla="*/ 28794 h 269052"/>
                <a:gd name="connsiteX8" fmla="*/ 312725 w 645377"/>
                <a:gd name="connsiteY8" fmla="*/ 27651 h 269052"/>
                <a:gd name="connsiteX9" fmla="*/ 314554 w 645377"/>
                <a:gd name="connsiteY9" fmla="*/ 27651 h 269052"/>
                <a:gd name="connsiteX10" fmla="*/ 315697 w 645377"/>
                <a:gd name="connsiteY10" fmla="*/ 27651 h 269052"/>
                <a:gd name="connsiteX11" fmla="*/ 316611 w 645377"/>
                <a:gd name="connsiteY11" fmla="*/ 27651 h 269052"/>
                <a:gd name="connsiteX12" fmla="*/ 562585 w 645377"/>
                <a:gd name="connsiteY12" fmla="*/ 124806 h 269052"/>
                <a:gd name="connsiteX13" fmla="*/ 567157 w 645377"/>
                <a:gd name="connsiteY13" fmla="*/ 129378 h 269052"/>
                <a:gd name="connsiteX14" fmla="*/ 568529 w 645377"/>
                <a:gd name="connsiteY14" fmla="*/ 130978 h 269052"/>
                <a:gd name="connsiteX15" fmla="*/ 571500 w 645377"/>
                <a:gd name="connsiteY15" fmla="*/ 133950 h 269052"/>
                <a:gd name="connsiteX16" fmla="*/ 573101 w 645377"/>
                <a:gd name="connsiteY16" fmla="*/ 135779 h 269052"/>
                <a:gd name="connsiteX17" fmla="*/ 574929 w 645377"/>
                <a:gd name="connsiteY17" fmla="*/ 137836 h 269052"/>
                <a:gd name="connsiteX18" fmla="*/ 575387 w 645377"/>
                <a:gd name="connsiteY18" fmla="*/ 138522 h 269052"/>
                <a:gd name="connsiteX19" fmla="*/ 577215 w 645377"/>
                <a:gd name="connsiteY19" fmla="*/ 140351 h 269052"/>
                <a:gd name="connsiteX20" fmla="*/ 579501 w 645377"/>
                <a:gd name="connsiteY20" fmla="*/ 142865 h 269052"/>
                <a:gd name="connsiteX21" fmla="*/ 581102 w 645377"/>
                <a:gd name="connsiteY21" fmla="*/ 144923 h 269052"/>
                <a:gd name="connsiteX22" fmla="*/ 582473 w 645377"/>
                <a:gd name="connsiteY22" fmla="*/ 146294 h 269052"/>
                <a:gd name="connsiteX23" fmla="*/ 583388 w 645377"/>
                <a:gd name="connsiteY23" fmla="*/ 147437 h 269052"/>
                <a:gd name="connsiteX24" fmla="*/ 584988 w 645377"/>
                <a:gd name="connsiteY24" fmla="*/ 149495 h 269052"/>
                <a:gd name="connsiteX25" fmla="*/ 587045 w 645377"/>
                <a:gd name="connsiteY25" fmla="*/ 152009 h 269052"/>
                <a:gd name="connsiteX26" fmla="*/ 588645 w 645377"/>
                <a:gd name="connsiteY26" fmla="*/ 154067 h 269052"/>
                <a:gd name="connsiteX27" fmla="*/ 590703 w 645377"/>
                <a:gd name="connsiteY27" fmla="*/ 156581 h 269052"/>
                <a:gd name="connsiteX28" fmla="*/ 592303 w 645377"/>
                <a:gd name="connsiteY28" fmla="*/ 158410 h 269052"/>
                <a:gd name="connsiteX29" fmla="*/ 594360 w 645377"/>
                <a:gd name="connsiteY29" fmla="*/ 161153 h 269052"/>
                <a:gd name="connsiteX30" fmla="*/ 595732 w 645377"/>
                <a:gd name="connsiteY30" fmla="*/ 162982 h 269052"/>
                <a:gd name="connsiteX31" fmla="*/ 596189 w 645377"/>
                <a:gd name="connsiteY31" fmla="*/ 163668 h 269052"/>
                <a:gd name="connsiteX32" fmla="*/ 597789 w 645377"/>
                <a:gd name="connsiteY32" fmla="*/ 165954 h 269052"/>
                <a:gd name="connsiteX33" fmla="*/ 598932 w 645377"/>
                <a:gd name="connsiteY33" fmla="*/ 167554 h 269052"/>
                <a:gd name="connsiteX34" fmla="*/ 601218 w 645377"/>
                <a:gd name="connsiteY34" fmla="*/ 170983 h 269052"/>
                <a:gd name="connsiteX35" fmla="*/ 601904 w 645377"/>
                <a:gd name="connsiteY35" fmla="*/ 172126 h 269052"/>
                <a:gd name="connsiteX36" fmla="*/ 607848 w 645377"/>
                <a:gd name="connsiteY36" fmla="*/ 181042 h 269052"/>
                <a:gd name="connsiteX37" fmla="*/ 608534 w 645377"/>
                <a:gd name="connsiteY37" fmla="*/ 182185 h 269052"/>
                <a:gd name="connsiteX38" fmla="*/ 610591 w 645377"/>
                <a:gd name="connsiteY38" fmla="*/ 185614 h 269052"/>
                <a:gd name="connsiteX39" fmla="*/ 611277 w 645377"/>
                <a:gd name="connsiteY39" fmla="*/ 186985 h 269052"/>
                <a:gd name="connsiteX40" fmla="*/ 613106 w 645377"/>
                <a:gd name="connsiteY40" fmla="*/ 190186 h 269052"/>
                <a:gd name="connsiteX41" fmla="*/ 613791 w 645377"/>
                <a:gd name="connsiteY41" fmla="*/ 191557 h 269052"/>
                <a:gd name="connsiteX42" fmla="*/ 615620 w 645377"/>
                <a:gd name="connsiteY42" fmla="*/ 194758 h 269052"/>
                <a:gd name="connsiteX43" fmla="*/ 616306 w 645377"/>
                <a:gd name="connsiteY43" fmla="*/ 196129 h 269052"/>
                <a:gd name="connsiteX44" fmla="*/ 618135 w 645377"/>
                <a:gd name="connsiteY44" fmla="*/ 199330 h 269052"/>
                <a:gd name="connsiteX45" fmla="*/ 618821 w 645377"/>
                <a:gd name="connsiteY45" fmla="*/ 200473 h 269052"/>
                <a:gd name="connsiteX46" fmla="*/ 620649 w 645377"/>
                <a:gd name="connsiteY46" fmla="*/ 203902 h 269052"/>
                <a:gd name="connsiteX47" fmla="*/ 621107 w 645377"/>
                <a:gd name="connsiteY47" fmla="*/ 204816 h 269052"/>
                <a:gd name="connsiteX48" fmla="*/ 622935 w 645377"/>
                <a:gd name="connsiteY48" fmla="*/ 208474 h 269052"/>
                <a:gd name="connsiteX49" fmla="*/ 623164 w 645377"/>
                <a:gd name="connsiteY49" fmla="*/ 209159 h 269052"/>
                <a:gd name="connsiteX50" fmla="*/ 623850 w 645377"/>
                <a:gd name="connsiteY50" fmla="*/ 210302 h 269052"/>
                <a:gd name="connsiteX51" fmla="*/ 625221 w 645377"/>
                <a:gd name="connsiteY51" fmla="*/ 213274 h 269052"/>
                <a:gd name="connsiteX52" fmla="*/ 625221 w 645377"/>
                <a:gd name="connsiteY52" fmla="*/ 213503 h 269052"/>
                <a:gd name="connsiteX53" fmla="*/ 632765 w 645377"/>
                <a:gd name="connsiteY53" fmla="*/ 230648 h 269052"/>
                <a:gd name="connsiteX54" fmla="*/ 644881 w 645377"/>
                <a:gd name="connsiteY54" fmla="*/ 269053 h 269052"/>
                <a:gd name="connsiteX55" fmla="*/ 481432 w 645377"/>
                <a:gd name="connsiteY55" fmla="*/ 35881 h 269052"/>
                <a:gd name="connsiteX56" fmla="*/ 205055 w 645377"/>
                <a:gd name="connsiteY56" fmla="*/ 13706 h 269052"/>
                <a:gd name="connsiteX57" fmla="*/ 3658 w 645377"/>
                <a:gd name="connsiteY57" fmla="*/ 214874 h 269052"/>
                <a:gd name="connsiteX58" fmla="*/ 0 w 645377"/>
                <a:gd name="connsiteY58" fmla="*/ 231562 h 269052"/>
                <a:gd name="connsiteX59" fmla="*/ 5258 w 645377"/>
                <a:gd name="connsiteY59" fmla="*/ 217846 h 269052"/>
                <a:gd name="connsiteX60" fmla="*/ 10745 w 645377"/>
                <a:gd name="connsiteY60" fmla="*/ 207559 h 2690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45377" h="269052">
                  <a:moveTo>
                    <a:pt x="10745" y="207559"/>
                  </a:moveTo>
                  <a:cubicBezTo>
                    <a:pt x="10745" y="207331"/>
                    <a:pt x="10973" y="207331"/>
                    <a:pt x="10973" y="207102"/>
                  </a:cubicBezTo>
                  <a:cubicBezTo>
                    <a:pt x="11888" y="205045"/>
                    <a:pt x="12802" y="202987"/>
                    <a:pt x="13716" y="200930"/>
                  </a:cubicBezTo>
                  <a:cubicBezTo>
                    <a:pt x="14174" y="199787"/>
                    <a:pt x="14859" y="198644"/>
                    <a:pt x="15317" y="197501"/>
                  </a:cubicBezTo>
                  <a:cubicBezTo>
                    <a:pt x="15774" y="196815"/>
                    <a:pt x="16002" y="195901"/>
                    <a:pt x="16460" y="195215"/>
                  </a:cubicBezTo>
                  <a:cubicBezTo>
                    <a:pt x="18060" y="191786"/>
                    <a:pt x="19889" y="188585"/>
                    <a:pt x="21489" y="185156"/>
                  </a:cubicBezTo>
                  <a:cubicBezTo>
                    <a:pt x="61722" y="121834"/>
                    <a:pt x="130074" y="71085"/>
                    <a:pt x="197968" y="45482"/>
                  </a:cubicBezTo>
                  <a:cubicBezTo>
                    <a:pt x="225171" y="37481"/>
                    <a:pt x="255347" y="31309"/>
                    <a:pt x="287808" y="28794"/>
                  </a:cubicBezTo>
                  <a:cubicBezTo>
                    <a:pt x="296037" y="28108"/>
                    <a:pt x="304267" y="27880"/>
                    <a:pt x="312725" y="27651"/>
                  </a:cubicBezTo>
                  <a:cubicBezTo>
                    <a:pt x="313411" y="27651"/>
                    <a:pt x="313868" y="27651"/>
                    <a:pt x="314554" y="27651"/>
                  </a:cubicBezTo>
                  <a:cubicBezTo>
                    <a:pt x="315011" y="27651"/>
                    <a:pt x="315240" y="27651"/>
                    <a:pt x="315697" y="27651"/>
                  </a:cubicBezTo>
                  <a:cubicBezTo>
                    <a:pt x="315926" y="27651"/>
                    <a:pt x="316383" y="27651"/>
                    <a:pt x="316611" y="27651"/>
                  </a:cubicBezTo>
                  <a:cubicBezTo>
                    <a:pt x="396164" y="27422"/>
                    <a:pt x="484175" y="51654"/>
                    <a:pt x="562585" y="124806"/>
                  </a:cubicBezTo>
                  <a:cubicBezTo>
                    <a:pt x="564185" y="126406"/>
                    <a:pt x="565557" y="127778"/>
                    <a:pt x="567157" y="129378"/>
                  </a:cubicBezTo>
                  <a:cubicBezTo>
                    <a:pt x="567614" y="129835"/>
                    <a:pt x="568071" y="130292"/>
                    <a:pt x="568529" y="130978"/>
                  </a:cubicBezTo>
                  <a:cubicBezTo>
                    <a:pt x="569443" y="131893"/>
                    <a:pt x="570357" y="133036"/>
                    <a:pt x="571500" y="133950"/>
                  </a:cubicBezTo>
                  <a:cubicBezTo>
                    <a:pt x="571958" y="134636"/>
                    <a:pt x="572643" y="135093"/>
                    <a:pt x="573101" y="135779"/>
                  </a:cubicBezTo>
                  <a:cubicBezTo>
                    <a:pt x="573786" y="136465"/>
                    <a:pt x="574472" y="137150"/>
                    <a:pt x="574929" y="137836"/>
                  </a:cubicBezTo>
                  <a:cubicBezTo>
                    <a:pt x="575158" y="138065"/>
                    <a:pt x="575387" y="138293"/>
                    <a:pt x="575387" y="138522"/>
                  </a:cubicBezTo>
                  <a:cubicBezTo>
                    <a:pt x="576072" y="139208"/>
                    <a:pt x="576530" y="139894"/>
                    <a:pt x="577215" y="140351"/>
                  </a:cubicBezTo>
                  <a:cubicBezTo>
                    <a:pt x="577901" y="141265"/>
                    <a:pt x="578816" y="142180"/>
                    <a:pt x="579501" y="142865"/>
                  </a:cubicBezTo>
                  <a:cubicBezTo>
                    <a:pt x="580187" y="143551"/>
                    <a:pt x="580644" y="144237"/>
                    <a:pt x="581102" y="144923"/>
                  </a:cubicBezTo>
                  <a:cubicBezTo>
                    <a:pt x="581559" y="145380"/>
                    <a:pt x="582016" y="145837"/>
                    <a:pt x="582473" y="146294"/>
                  </a:cubicBezTo>
                  <a:cubicBezTo>
                    <a:pt x="582702" y="146752"/>
                    <a:pt x="583159" y="146980"/>
                    <a:pt x="583388" y="147437"/>
                  </a:cubicBezTo>
                  <a:cubicBezTo>
                    <a:pt x="583845" y="148123"/>
                    <a:pt x="584531" y="148809"/>
                    <a:pt x="584988" y="149495"/>
                  </a:cubicBezTo>
                  <a:cubicBezTo>
                    <a:pt x="585674" y="150409"/>
                    <a:pt x="586359" y="151095"/>
                    <a:pt x="587045" y="152009"/>
                  </a:cubicBezTo>
                  <a:cubicBezTo>
                    <a:pt x="587502" y="152695"/>
                    <a:pt x="588188" y="153381"/>
                    <a:pt x="588645" y="154067"/>
                  </a:cubicBezTo>
                  <a:cubicBezTo>
                    <a:pt x="589331" y="154981"/>
                    <a:pt x="590017" y="155667"/>
                    <a:pt x="590703" y="156581"/>
                  </a:cubicBezTo>
                  <a:cubicBezTo>
                    <a:pt x="591160" y="157267"/>
                    <a:pt x="591617" y="157953"/>
                    <a:pt x="592303" y="158410"/>
                  </a:cubicBezTo>
                  <a:cubicBezTo>
                    <a:pt x="592989" y="159325"/>
                    <a:pt x="593675" y="160239"/>
                    <a:pt x="594360" y="161153"/>
                  </a:cubicBezTo>
                  <a:cubicBezTo>
                    <a:pt x="594818" y="161839"/>
                    <a:pt x="595275" y="162296"/>
                    <a:pt x="595732" y="162982"/>
                  </a:cubicBezTo>
                  <a:cubicBezTo>
                    <a:pt x="595961" y="163211"/>
                    <a:pt x="595961" y="163439"/>
                    <a:pt x="596189" y="163668"/>
                  </a:cubicBezTo>
                  <a:cubicBezTo>
                    <a:pt x="596646" y="164354"/>
                    <a:pt x="597332" y="165268"/>
                    <a:pt x="597789" y="165954"/>
                  </a:cubicBezTo>
                  <a:cubicBezTo>
                    <a:pt x="598247" y="166411"/>
                    <a:pt x="598704" y="167097"/>
                    <a:pt x="598932" y="167554"/>
                  </a:cubicBezTo>
                  <a:cubicBezTo>
                    <a:pt x="599847" y="168697"/>
                    <a:pt x="600533" y="169840"/>
                    <a:pt x="601218" y="170983"/>
                  </a:cubicBezTo>
                  <a:cubicBezTo>
                    <a:pt x="601447" y="171440"/>
                    <a:pt x="601676" y="171669"/>
                    <a:pt x="601904" y="172126"/>
                  </a:cubicBezTo>
                  <a:cubicBezTo>
                    <a:pt x="603962" y="175098"/>
                    <a:pt x="606019" y="178070"/>
                    <a:pt x="607848" y="181042"/>
                  </a:cubicBezTo>
                  <a:cubicBezTo>
                    <a:pt x="608076" y="181499"/>
                    <a:pt x="608305" y="181727"/>
                    <a:pt x="608534" y="182185"/>
                  </a:cubicBezTo>
                  <a:cubicBezTo>
                    <a:pt x="609219" y="183328"/>
                    <a:pt x="609905" y="184471"/>
                    <a:pt x="610591" y="185614"/>
                  </a:cubicBezTo>
                  <a:cubicBezTo>
                    <a:pt x="610820" y="186071"/>
                    <a:pt x="611048" y="186528"/>
                    <a:pt x="611277" y="186985"/>
                  </a:cubicBezTo>
                  <a:cubicBezTo>
                    <a:pt x="611963" y="188128"/>
                    <a:pt x="612648" y="189043"/>
                    <a:pt x="613106" y="190186"/>
                  </a:cubicBezTo>
                  <a:cubicBezTo>
                    <a:pt x="613334" y="190643"/>
                    <a:pt x="613563" y="191100"/>
                    <a:pt x="613791" y="191557"/>
                  </a:cubicBezTo>
                  <a:cubicBezTo>
                    <a:pt x="614477" y="192700"/>
                    <a:pt x="614934" y="193615"/>
                    <a:pt x="615620" y="194758"/>
                  </a:cubicBezTo>
                  <a:cubicBezTo>
                    <a:pt x="615849" y="195215"/>
                    <a:pt x="616077" y="195672"/>
                    <a:pt x="616306" y="196129"/>
                  </a:cubicBezTo>
                  <a:cubicBezTo>
                    <a:pt x="616992" y="197272"/>
                    <a:pt x="617449" y="198187"/>
                    <a:pt x="618135" y="199330"/>
                  </a:cubicBezTo>
                  <a:cubicBezTo>
                    <a:pt x="618363" y="199787"/>
                    <a:pt x="618592" y="200015"/>
                    <a:pt x="618821" y="200473"/>
                  </a:cubicBezTo>
                  <a:cubicBezTo>
                    <a:pt x="619506" y="201616"/>
                    <a:pt x="619964" y="202759"/>
                    <a:pt x="620649" y="203902"/>
                  </a:cubicBezTo>
                  <a:cubicBezTo>
                    <a:pt x="620878" y="204130"/>
                    <a:pt x="621107" y="204587"/>
                    <a:pt x="621107" y="204816"/>
                  </a:cubicBezTo>
                  <a:cubicBezTo>
                    <a:pt x="621792" y="205959"/>
                    <a:pt x="622478" y="207331"/>
                    <a:pt x="622935" y="208474"/>
                  </a:cubicBezTo>
                  <a:cubicBezTo>
                    <a:pt x="622935" y="208702"/>
                    <a:pt x="623164" y="208931"/>
                    <a:pt x="623164" y="209159"/>
                  </a:cubicBezTo>
                  <a:cubicBezTo>
                    <a:pt x="623393" y="209617"/>
                    <a:pt x="623621" y="209845"/>
                    <a:pt x="623850" y="210302"/>
                  </a:cubicBezTo>
                  <a:cubicBezTo>
                    <a:pt x="624307" y="211217"/>
                    <a:pt x="624764" y="212360"/>
                    <a:pt x="625221" y="213274"/>
                  </a:cubicBezTo>
                  <a:cubicBezTo>
                    <a:pt x="625221" y="213274"/>
                    <a:pt x="625221" y="213274"/>
                    <a:pt x="625221" y="213503"/>
                  </a:cubicBezTo>
                  <a:cubicBezTo>
                    <a:pt x="627965" y="219218"/>
                    <a:pt x="630479" y="225161"/>
                    <a:pt x="632765" y="230648"/>
                  </a:cubicBezTo>
                  <a:cubicBezTo>
                    <a:pt x="638023" y="243907"/>
                    <a:pt x="641909" y="256708"/>
                    <a:pt x="644881" y="269053"/>
                  </a:cubicBezTo>
                  <a:cubicBezTo>
                    <a:pt x="647624" y="266767"/>
                    <a:pt x="644652" y="120463"/>
                    <a:pt x="481432" y="35881"/>
                  </a:cubicBezTo>
                  <a:cubicBezTo>
                    <a:pt x="457658" y="26508"/>
                    <a:pt x="309068" y="-23784"/>
                    <a:pt x="205055" y="13706"/>
                  </a:cubicBezTo>
                  <a:cubicBezTo>
                    <a:pt x="20574" y="80000"/>
                    <a:pt x="9602" y="188585"/>
                    <a:pt x="3658" y="214874"/>
                  </a:cubicBezTo>
                  <a:cubicBezTo>
                    <a:pt x="2286" y="220361"/>
                    <a:pt x="1143" y="226076"/>
                    <a:pt x="0" y="231562"/>
                  </a:cubicBezTo>
                  <a:cubicBezTo>
                    <a:pt x="1829" y="226990"/>
                    <a:pt x="3429" y="222190"/>
                    <a:pt x="5258" y="217846"/>
                  </a:cubicBezTo>
                  <a:cubicBezTo>
                    <a:pt x="8001" y="213960"/>
                    <a:pt x="9373" y="210760"/>
                    <a:pt x="10745" y="207559"/>
                  </a:cubicBezTo>
                  <a:close/>
                </a:path>
              </a:pathLst>
            </a:custGeom>
            <a:solidFill>
              <a:srgbClr val="FFFFFF"/>
            </a:solidFill>
            <a:ln w="2286" cap="flat">
              <a:noFill/>
              <a:prstDash val="solid"/>
              <a:miter/>
            </a:ln>
          </p:spPr>
          <p:txBody>
            <a:bodyPr rtlCol="0" anchor="ctr"/>
            <a:lstStyle/>
            <a:p>
              <a:endParaRPr lang="en-US"/>
            </a:p>
          </p:txBody>
        </p:sp>
        <p:sp>
          <p:nvSpPr>
            <p:cNvPr id="75" name="Freeform 851">
              <a:extLst>
                <a:ext uri="{FF2B5EF4-FFF2-40B4-BE49-F238E27FC236}">
                  <a16:creationId xmlns:a16="http://schemas.microsoft.com/office/drawing/2014/main" id="{73A865C1-E8F0-D6F9-9AF8-2E07F3E526E5}"/>
                </a:ext>
              </a:extLst>
            </p:cNvPr>
            <p:cNvSpPr/>
            <p:nvPr/>
          </p:nvSpPr>
          <p:spPr>
            <a:xfrm>
              <a:off x="6482791" y="5764606"/>
              <a:ext cx="932230" cy="386542"/>
            </a:xfrm>
            <a:custGeom>
              <a:avLst/>
              <a:gdLst>
                <a:gd name="connsiteX0" fmla="*/ 744550 w 932230"/>
                <a:gd name="connsiteY0" fmla="*/ 240030 h 386542"/>
                <a:gd name="connsiteX1" fmla="*/ 631622 w 932230"/>
                <a:gd name="connsiteY1" fmla="*/ 290779 h 386542"/>
                <a:gd name="connsiteX2" fmla="*/ 377876 w 932230"/>
                <a:gd name="connsiteY2" fmla="*/ 298780 h 386542"/>
                <a:gd name="connsiteX3" fmla="*/ 0 w 932230"/>
                <a:gd name="connsiteY3" fmla="*/ 18060 h 386542"/>
                <a:gd name="connsiteX4" fmla="*/ 0 w 932230"/>
                <a:gd name="connsiteY4" fmla="*/ 18060 h 386542"/>
                <a:gd name="connsiteX5" fmla="*/ 2286 w 932230"/>
                <a:gd name="connsiteY5" fmla="*/ 32233 h 386542"/>
                <a:gd name="connsiteX6" fmla="*/ 2743 w 932230"/>
                <a:gd name="connsiteY6" fmla="*/ 34519 h 386542"/>
                <a:gd name="connsiteX7" fmla="*/ 4344 w 932230"/>
                <a:gd name="connsiteY7" fmla="*/ 43663 h 386542"/>
                <a:gd name="connsiteX8" fmla="*/ 5715 w 932230"/>
                <a:gd name="connsiteY8" fmla="*/ 50292 h 386542"/>
                <a:gd name="connsiteX9" fmla="*/ 6858 w 932230"/>
                <a:gd name="connsiteY9" fmla="*/ 55093 h 386542"/>
                <a:gd name="connsiteX10" fmla="*/ 9373 w 932230"/>
                <a:gd name="connsiteY10" fmla="*/ 65380 h 386542"/>
                <a:gd name="connsiteX11" fmla="*/ 10059 w 932230"/>
                <a:gd name="connsiteY11" fmla="*/ 67894 h 386542"/>
                <a:gd name="connsiteX12" fmla="*/ 13259 w 932230"/>
                <a:gd name="connsiteY12" fmla="*/ 79782 h 386542"/>
                <a:gd name="connsiteX13" fmla="*/ 19660 w 932230"/>
                <a:gd name="connsiteY13" fmla="*/ 99670 h 386542"/>
                <a:gd name="connsiteX14" fmla="*/ 31318 w 932230"/>
                <a:gd name="connsiteY14" fmla="*/ 128016 h 386542"/>
                <a:gd name="connsiteX15" fmla="*/ 45034 w 932230"/>
                <a:gd name="connsiteY15" fmla="*/ 154534 h 386542"/>
                <a:gd name="connsiteX16" fmla="*/ 71781 w 932230"/>
                <a:gd name="connsiteY16" fmla="*/ 194767 h 386542"/>
                <a:gd name="connsiteX17" fmla="*/ 83668 w 932230"/>
                <a:gd name="connsiteY17" fmla="*/ 209626 h 386542"/>
                <a:gd name="connsiteX18" fmla="*/ 96241 w 932230"/>
                <a:gd name="connsiteY18" fmla="*/ 223571 h 386542"/>
                <a:gd name="connsiteX19" fmla="*/ 109271 w 932230"/>
                <a:gd name="connsiteY19" fmla="*/ 236830 h 386542"/>
                <a:gd name="connsiteX20" fmla="*/ 122758 w 932230"/>
                <a:gd name="connsiteY20" fmla="*/ 249403 h 386542"/>
                <a:gd name="connsiteX21" fmla="*/ 136474 w 932230"/>
                <a:gd name="connsiteY21" fmla="*/ 261290 h 386542"/>
                <a:gd name="connsiteX22" fmla="*/ 143561 w 932230"/>
                <a:gd name="connsiteY22" fmla="*/ 267005 h 386542"/>
                <a:gd name="connsiteX23" fmla="*/ 157734 w 932230"/>
                <a:gd name="connsiteY23" fmla="*/ 277978 h 386542"/>
                <a:gd name="connsiteX24" fmla="*/ 179223 w 932230"/>
                <a:gd name="connsiteY24" fmla="*/ 293065 h 386542"/>
                <a:gd name="connsiteX25" fmla="*/ 193624 w 932230"/>
                <a:gd name="connsiteY25" fmla="*/ 302438 h 386542"/>
                <a:gd name="connsiteX26" fmla="*/ 215341 w 932230"/>
                <a:gd name="connsiteY26" fmla="*/ 315240 h 386542"/>
                <a:gd name="connsiteX27" fmla="*/ 229743 w 932230"/>
                <a:gd name="connsiteY27" fmla="*/ 323012 h 386542"/>
                <a:gd name="connsiteX28" fmla="*/ 236830 w 932230"/>
                <a:gd name="connsiteY28" fmla="*/ 326670 h 386542"/>
                <a:gd name="connsiteX29" fmla="*/ 248488 w 932230"/>
                <a:gd name="connsiteY29" fmla="*/ 332385 h 386542"/>
                <a:gd name="connsiteX30" fmla="*/ 257632 w 932230"/>
                <a:gd name="connsiteY30" fmla="*/ 336728 h 386542"/>
                <a:gd name="connsiteX31" fmla="*/ 277749 w 932230"/>
                <a:gd name="connsiteY31" fmla="*/ 345643 h 386542"/>
                <a:gd name="connsiteX32" fmla="*/ 290551 w 932230"/>
                <a:gd name="connsiteY32" fmla="*/ 350901 h 386542"/>
                <a:gd name="connsiteX33" fmla="*/ 302895 w 932230"/>
                <a:gd name="connsiteY33" fmla="*/ 355702 h 386542"/>
                <a:gd name="connsiteX34" fmla="*/ 313182 w 932230"/>
                <a:gd name="connsiteY34" fmla="*/ 359359 h 386542"/>
                <a:gd name="connsiteX35" fmla="*/ 336271 w 932230"/>
                <a:gd name="connsiteY35" fmla="*/ 367132 h 386542"/>
                <a:gd name="connsiteX36" fmla="*/ 345872 w 932230"/>
                <a:gd name="connsiteY36" fmla="*/ 370104 h 386542"/>
                <a:gd name="connsiteX37" fmla="*/ 354559 w 932230"/>
                <a:gd name="connsiteY37" fmla="*/ 372618 h 386542"/>
                <a:gd name="connsiteX38" fmla="*/ 358445 w 932230"/>
                <a:gd name="connsiteY38" fmla="*/ 373761 h 386542"/>
                <a:gd name="connsiteX39" fmla="*/ 365760 w 932230"/>
                <a:gd name="connsiteY39" fmla="*/ 375590 h 386542"/>
                <a:gd name="connsiteX40" fmla="*/ 376962 w 932230"/>
                <a:gd name="connsiteY40" fmla="*/ 378105 h 386542"/>
                <a:gd name="connsiteX41" fmla="*/ 565785 w 932230"/>
                <a:gd name="connsiteY41" fmla="*/ 374447 h 386542"/>
                <a:gd name="connsiteX42" fmla="*/ 584302 w 932230"/>
                <a:gd name="connsiteY42" fmla="*/ 370332 h 386542"/>
                <a:gd name="connsiteX43" fmla="*/ 737692 w 932230"/>
                <a:gd name="connsiteY43" fmla="*/ 308153 h 386542"/>
                <a:gd name="connsiteX44" fmla="*/ 770611 w 932230"/>
                <a:gd name="connsiteY44" fmla="*/ 286436 h 386542"/>
                <a:gd name="connsiteX45" fmla="*/ 801472 w 932230"/>
                <a:gd name="connsiteY45" fmla="*/ 261976 h 386542"/>
                <a:gd name="connsiteX46" fmla="*/ 815874 w 932230"/>
                <a:gd name="connsiteY46" fmla="*/ 248717 h 386542"/>
                <a:gd name="connsiteX47" fmla="*/ 829590 w 932230"/>
                <a:gd name="connsiteY47" fmla="*/ 234772 h 386542"/>
                <a:gd name="connsiteX48" fmla="*/ 886054 w 932230"/>
                <a:gd name="connsiteY48" fmla="*/ 154534 h 386542"/>
                <a:gd name="connsiteX49" fmla="*/ 886054 w 932230"/>
                <a:gd name="connsiteY49" fmla="*/ 154534 h 386542"/>
                <a:gd name="connsiteX50" fmla="*/ 890169 w 932230"/>
                <a:gd name="connsiteY50" fmla="*/ 146533 h 386542"/>
                <a:gd name="connsiteX51" fmla="*/ 891312 w 932230"/>
                <a:gd name="connsiteY51" fmla="*/ 144247 h 386542"/>
                <a:gd name="connsiteX52" fmla="*/ 894512 w 932230"/>
                <a:gd name="connsiteY52" fmla="*/ 137389 h 386542"/>
                <a:gd name="connsiteX53" fmla="*/ 895198 w 932230"/>
                <a:gd name="connsiteY53" fmla="*/ 136017 h 386542"/>
                <a:gd name="connsiteX54" fmla="*/ 898855 w 932230"/>
                <a:gd name="connsiteY54" fmla="*/ 127788 h 386542"/>
                <a:gd name="connsiteX55" fmla="*/ 899770 w 932230"/>
                <a:gd name="connsiteY55" fmla="*/ 125730 h 386542"/>
                <a:gd name="connsiteX56" fmla="*/ 902513 w 932230"/>
                <a:gd name="connsiteY56" fmla="*/ 118872 h 386542"/>
                <a:gd name="connsiteX57" fmla="*/ 903199 w 932230"/>
                <a:gd name="connsiteY57" fmla="*/ 117043 h 386542"/>
                <a:gd name="connsiteX58" fmla="*/ 906399 w 932230"/>
                <a:gd name="connsiteY58" fmla="*/ 108585 h 386542"/>
                <a:gd name="connsiteX59" fmla="*/ 906856 w 932230"/>
                <a:gd name="connsiteY59" fmla="*/ 107214 h 386542"/>
                <a:gd name="connsiteX60" fmla="*/ 909600 w 932230"/>
                <a:gd name="connsiteY60" fmla="*/ 99898 h 386542"/>
                <a:gd name="connsiteX61" fmla="*/ 910285 w 932230"/>
                <a:gd name="connsiteY61" fmla="*/ 97841 h 386542"/>
                <a:gd name="connsiteX62" fmla="*/ 915772 w 932230"/>
                <a:gd name="connsiteY62" fmla="*/ 80467 h 386542"/>
                <a:gd name="connsiteX63" fmla="*/ 916458 w 932230"/>
                <a:gd name="connsiteY63" fmla="*/ 78410 h 386542"/>
                <a:gd name="connsiteX64" fmla="*/ 918744 w 932230"/>
                <a:gd name="connsiteY64" fmla="*/ 70409 h 386542"/>
                <a:gd name="connsiteX65" fmla="*/ 918972 w 932230"/>
                <a:gd name="connsiteY65" fmla="*/ 69495 h 386542"/>
                <a:gd name="connsiteX66" fmla="*/ 921258 w 932230"/>
                <a:gd name="connsiteY66" fmla="*/ 60579 h 386542"/>
                <a:gd name="connsiteX67" fmla="*/ 921715 w 932230"/>
                <a:gd name="connsiteY67" fmla="*/ 58979 h 386542"/>
                <a:gd name="connsiteX68" fmla="*/ 923544 w 932230"/>
                <a:gd name="connsiteY68" fmla="*/ 50978 h 386542"/>
                <a:gd name="connsiteX69" fmla="*/ 923773 w 932230"/>
                <a:gd name="connsiteY69" fmla="*/ 49606 h 386542"/>
                <a:gd name="connsiteX70" fmla="*/ 925830 w 932230"/>
                <a:gd name="connsiteY70" fmla="*/ 40462 h 386542"/>
                <a:gd name="connsiteX71" fmla="*/ 926059 w 932230"/>
                <a:gd name="connsiteY71" fmla="*/ 39777 h 386542"/>
                <a:gd name="connsiteX72" fmla="*/ 927659 w 932230"/>
                <a:gd name="connsiteY72" fmla="*/ 31090 h 386542"/>
                <a:gd name="connsiteX73" fmla="*/ 927888 w 932230"/>
                <a:gd name="connsiteY73" fmla="*/ 29490 h 386542"/>
                <a:gd name="connsiteX74" fmla="*/ 930859 w 932230"/>
                <a:gd name="connsiteY74" fmla="*/ 10744 h 386542"/>
                <a:gd name="connsiteX75" fmla="*/ 931088 w 932230"/>
                <a:gd name="connsiteY75" fmla="*/ 9373 h 386542"/>
                <a:gd name="connsiteX76" fmla="*/ 932231 w 932230"/>
                <a:gd name="connsiteY76" fmla="*/ 0 h 386542"/>
                <a:gd name="connsiteX77" fmla="*/ 932231 w 932230"/>
                <a:gd name="connsiteY77" fmla="*/ 0 h 386542"/>
                <a:gd name="connsiteX78" fmla="*/ 744550 w 932230"/>
                <a:gd name="connsiteY78" fmla="*/ 240030 h 386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932230" h="386542">
                  <a:moveTo>
                    <a:pt x="744550" y="240030"/>
                  </a:moveTo>
                  <a:cubicBezTo>
                    <a:pt x="710032" y="262433"/>
                    <a:pt x="670941" y="279121"/>
                    <a:pt x="631622" y="290779"/>
                  </a:cubicBezTo>
                  <a:cubicBezTo>
                    <a:pt x="549097" y="315011"/>
                    <a:pt x="461772" y="314782"/>
                    <a:pt x="377876" y="298780"/>
                  </a:cubicBezTo>
                  <a:cubicBezTo>
                    <a:pt x="336042" y="290779"/>
                    <a:pt x="140132" y="267005"/>
                    <a:pt x="0" y="18060"/>
                  </a:cubicBezTo>
                  <a:cubicBezTo>
                    <a:pt x="0" y="18060"/>
                    <a:pt x="0" y="18060"/>
                    <a:pt x="0" y="18060"/>
                  </a:cubicBezTo>
                  <a:cubicBezTo>
                    <a:pt x="686" y="22860"/>
                    <a:pt x="1372" y="27432"/>
                    <a:pt x="2286" y="32233"/>
                  </a:cubicBezTo>
                  <a:cubicBezTo>
                    <a:pt x="2515" y="32919"/>
                    <a:pt x="2515" y="33833"/>
                    <a:pt x="2743" y="34519"/>
                  </a:cubicBezTo>
                  <a:cubicBezTo>
                    <a:pt x="3201" y="37491"/>
                    <a:pt x="3886" y="40462"/>
                    <a:pt x="4344" y="43663"/>
                  </a:cubicBezTo>
                  <a:cubicBezTo>
                    <a:pt x="4801" y="45949"/>
                    <a:pt x="5258" y="48006"/>
                    <a:pt x="5715" y="50292"/>
                  </a:cubicBezTo>
                  <a:cubicBezTo>
                    <a:pt x="5944" y="51892"/>
                    <a:pt x="6401" y="53493"/>
                    <a:pt x="6858" y="55093"/>
                  </a:cubicBezTo>
                  <a:cubicBezTo>
                    <a:pt x="7544" y="58522"/>
                    <a:pt x="8458" y="61951"/>
                    <a:pt x="9373" y="65380"/>
                  </a:cubicBezTo>
                  <a:cubicBezTo>
                    <a:pt x="9601" y="66294"/>
                    <a:pt x="9830" y="66980"/>
                    <a:pt x="10059" y="67894"/>
                  </a:cubicBezTo>
                  <a:cubicBezTo>
                    <a:pt x="10973" y="71781"/>
                    <a:pt x="12116" y="75667"/>
                    <a:pt x="13259" y="79782"/>
                  </a:cubicBezTo>
                  <a:cubicBezTo>
                    <a:pt x="15316" y="86640"/>
                    <a:pt x="17374" y="93269"/>
                    <a:pt x="19660" y="99670"/>
                  </a:cubicBezTo>
                  <a:cubicBezTo>
                    <a:pt x="23089" y="109500"/>
                    <a:pt x="26975" y="118872"/>
                    <a:pt x="31318" y="128016"/>
                  </a:cubicBezTo>
                  <a:cubicBezTo>
                    <a:pt x="35433" y="137160"/>
                    <a:pt x="40005" y="146076"/>
                    <a:pt x="45034" y="154534"/>
                  </a:cubicBezTo>
                  <a:cubicBezTo>
                    <a:pt x="53264" y="168707"/>
                    <a:pt x="62179" y="182194"/>
                    <a:pt x="71781" y="194767"/>
                  </a:cubicBezTo>
                  <a:cubicBezTo>
                    <a:pt x="75667" y="199797"/>
                    <a:pt x="79553" y="204826"/>
                    <a:pt x="83668" y="209626"/>
                  </a:cubicBezTo>
                  <a:cubicBezTo>
                    <a:pt x="87783" y="214427"/>
                    <a:pt x="91897" y="218999"/>
                    <a:pt x="96241" y="223571"/>
                  </a:cubicBezTo>
                  <a:cubicBezTo>
                    <a:pt x="100584" y="228143"/>
                    <a:pt x="104928" y="232486"/>
                    <a:pt x="109271" y="236830"/>
                  </a:cubicBezTo>
                  <a:cubicBezTo>
                    <a:pt x="113614" y="241173"/>
                    <a:pt x="118186" y="245288"/>
                    <a:pt x="122758" y="249403"/>
                  </a:cubicBezTo>
                  <a:cubicBezTo>
                    <a:pt x="127330" y="253518"/>
                    <a:pt x="131902" y="257404"/>
                    <a:pt x="136474" y="261290"/>
                  </a:cubicBezTo>
                  <a:cubicBezTo>
                    <a:pt x="138760" y="263119"/>
                    <a:pt x="141046" y="265176"/>
                    <a:pt x="143561" y="267005"/>
                  </a:cubicBezTo>
                  <a:cubicBezTo>
                    <a:pt x="148133" y="270663"/>
                    <a:pt x="152934" y="274320"/>
                    <a:pt x="157734" y="277978"/>
                  </a:cubicBezTo>
                  <a:cubicBezTo>
                    <a:pt x="164821" y="283236"/>
                    <a:pt x="172136" y="288265"/>
                    <a:pt x="179223" y="293065"/>
                  </a:cubicBezTo>
                  <a:cubicBezTo>
                    <a:pt x="184023" y="296266"/>
                    <a:pt x="188824" y="299466"/>
                    <a:pt x="193624" y="302438"/>
                  </a:cubicBezTo>
                  <a:cubicBezTo>
                    <a:pt x="200940" y="307010"/>
                    <a:pt x="208026" y="311125"/>
                    <a:pt x="215341" y="315240"/>
                  </a:cubicBezTo>
                  <a:cubicBezTo>
                    <a:pt x="220142" y="317983"/>
                    <a:pt x="224943" y="320497"/>
                    <a:pt x="229743" y="323012"/>
                  </a:cubicBezTo>
                  <a:cubicBezTo>
                    <a:pt x="232029" y="324155"/>
                    <a:pt x="234544" y="325527"/>
                    <a:pt x="236830" y="326670"/>
                  </a:cubicBezTo>
                  <a:cubicBezTo>
                    <a:pt x="240716" y="328727"/>
                    <a:pt x="244602" y="330556"/>
                    <a:pt x="248488" y="332385"/>
                  </a:cubicBezTo>
                  <a:cubicBezTo>
                    <a:pt x="251460" y="333985"/>
                    <a:pt x="254661" y="335356"/>
                    <a:pt x="257632" y="336728"/>
                  </a:cubicBezTo>
                  <a:cubicBezTo>
                    <a:pt x="264490" y="339928"/>
                    <a:pt x="271120" y="342900"/>
                    <a:pt x="277749" y="345643"/>
                  </a:cubicBezTo>
                  <a:cubicBezTo>
                    <a:pt x="282093" y="347472"/>
                    <a:pt x="286436" y="349301"/>
                    <a:pt x="290551" y="350901"/>
                  </a:cubicBezTo>
                  <a:cubicBezTo>
                    <a:pt x="294666" y="352501"/>
                    <a:pt x="298780" y="354102"/>
                    <a:pt x="302895" y="355702"/>
                  </a:cubicBezTo>
                  <a:cubicBezTo>
                    <a:pt x="306324" y="357073"/>
                    <a:pt x="309753" y="358216"/>
                    <a:pt x="313182" y="359359"/>
                  </a:cubicBezTo>
                  <a:cubicBezTo>
                    <a:pt x="321412" y="362331"/>
                    <a:pt x="329184" y="364846"/>
                    <a:pt x="336271" y="367132"/>
                  </a:cubicBezTo>
                  <a:cubicBezTo>
                    <a:pt x="339700" y="368275"/>
                    <a:pt x="342900" y="369189"/>
                    <a:pt x="345872" y="370104"/>
                  </a:cubicBezTo>
                  <a:cubicBezTo>
                    <a:pt x="348844" y="371018"/>
                    <a:pt x="351816" y="371704"/>
                    <a:pt x="354559" y="372618"/>
                  </a:cubicBezTo>
                  <a:cubicBezTo>
                    <a:pt x="355930" y="373075"/>
                    <a:pt x="357302" y="373304"/>
                    <a:pt x="358445" y="373761"/>
                  </a:cubicBezTo>
                  <a:cubicBezTo>
                    <a:pt x="360960" y="374447"/>
                    <a:pt x="363474" y="375133"/>
                    <a:pt x="365760" y="375590"/>
                  </a:cubicBezTo>
                  <a:cubicBezTo>
                    <a:pt x="370332" y="376733"/>
                    <a:pt x="373990" y="377419"/>
                    <a:pt x="376962" y="378105"/>
                  </a:cubicBezTo>
                  <a:cubicBezTo>
                    <a:pt x="427711" y="390220"/>
                    <a:pt x="495376" y="389535"/>
                    <a:pt x="565785" y="374447"/>
                  </a:cubicBezTo>
                  <a:cubicBezTo>
                    <a:pt x="571957" y="373075"/>
                    <a:pt x="578130" y="371704"/>
                    <a:pt x="584302" y="370332"/>
                  </a:cubicBezTo>
                  <a:cubicBezTo>
                    <a:pt x="636651" y="357531"/>
                    <a:pt x="689686" y="336957"/>
                    <a:pt x="737692" y="308153"/>
                  </a:cubicBezTo>
                  <a:cubicBezTo>
                    <a:pt x="748894" y="301295"/>
                    <a:pt x="760095" y="294208"/>
                    <a:pt x="770611" y="286436"/>
                  </a:cubicBezTo>
                  <a:cubicBezTo>
                    <a:pt x="781355" y="278664"/>
                    <a:pt x="791642" y="270663"/>
                    <a:pt x="801472" y="261976"/>
                  </a:cubicBezTo>
                  <a:cubicBezTo>
                    <a:pt x="806501" y="257632"/>
                    <a:pt x="811302" y="253289"/>
                    <a:pt x="815874" y="248717"/>
                  </a:cubicBezTo>
                  <a:cubicBezTo>
                    <a:pt x="820674" y="244145"/>
                    <a:pt x="825246" y="239573"/>
                    <a:pt x="829590" y="234772"/>
                  </a:cubicBezTo>
                  <a:cubicBezTo>
                    <a:pt x="851992" y="210998"/>
                    <a:pt x="871195" y="184252"/>
                    <a:pt x="886054" y="154534"/>
                  </a:cubicBezTo>
                  <a:cubicBezTo>
                    <a:pt x="886054" y="154534"/>
                    <a:pt x="886054" y="154534"/>
                    <a:pt x="886054" y="154534"/>
                  </a:cubicBezTo>
                  <a:cubicBezTo>
                    <a:pt x="887425" y="151791"/>
                    <a:pt x="888797" y="149276"/>
                    <a:pt x="890169" y="146533"/>
                  </a:cubicBezTo>
                  <a:cubicBezTo>
                    <a:pt x="890626" y="145847"/>
                    <a:pt x="890854" y="145161"/>
                    <a:pt x="891312" y="144247"/>
                  </a:cubicBezTo>
                  <a:cubicBezTo>
                    <a:pt x="892455" y="141961"/>
                    <a:pt x="893598" y="139675"/>
                    <a:pt x="894512" y="137389"/>
                  </a:cubicBezTo>
                  <a:cubicBezTo>
                    <a:pt x="894741" y="136932"/>
                    <a:pt x="894969" y="136474"/>
                    <a:pt x="895198" y="136017"/>
                  </a:cubicBezTo>
                  <a:cubicBezTo>
                    <a:pt x="896569" y="133274"/>
                    <a:pt x="897712" y="130531"/>
                    <a:pt x="898855" y="127788"/>
                  </a:cubicBezTo>
                  <a:cubicBezTo>
                    <a:pt x="899084" y="127102"/>
                    <a:pt x="899541" y="126416"/>
                    <a:pt x="899770" y="125730"/>
                  </a:cubicBezTo>
                  <a:cubicBezTo>
                    <a:pt x="900684" y="123444"/>
                    <a:pt x="901599" y="121158"/>
                    <a:pt x="902513" y="118872"/>
                  </a:cubicBezTo>
                  <a:cubicBezTo>
                    <a:pt x="902742" y="118186"/>
                    <a:pt x="902970" y="117501"/>
                    <a:pt x="903199" y="117043"/>
                  </a:cubicBezTo>
                  <a:cubicBezTo>
                    <a:pt x="904342" y="114300"/>
                    <a:pt x="905485" y="111557"/>
                    <a:pt x="906399" y="108585"/>
                  </a:cubicBezTo>
                  <a:cubicBezTo>
                    <a:pt x="906628" y="108128"/>
                    <a:pt x="906628" y="107671"/>
                    <a:pt x="906856" y="107214"/>
                  </a:cubicBezTo>
                  <a:cubicBezTo>
                    <a:pt x="907771" y="104699"/>
                    <a:pt x="908685" y="102413"/>
                    <a:pt x="909600" y="99898"/>
                  </a:cubicBezTo>
                  <a:cubicBezTo>
                    <a:pt x="909828" y="99213"/>
                    <a:pt x="910057" y="98527"/>
                    <a:pt x="910285" y="97841"/>
                  </a:cubicBezTo>
                  <a:cubicBezTo>
                    <a:pt x="912343" y="92126"/>
                    <a:pt x="914172" y="86411"/>
                    <a:pt x="915772" y="80467"/>
                  </a:cubicBezTo>
                  <a:cubicBezTo>
                    <a:pt x="916000" y="79782"/>
                    <a:pt x="916229" y="79096"/>
                    <a:pt x="916458" y="78410"/>
                  </a:cubicBezTo>
                  <a:cubicBezTo>
                    <a:pt x="917143" y="75667"/>
                    <a:pt x="918058" y="73152"/>
                    <a:pt x="918744" y="70409"/>
                  </a:cubicBezTo>
                  <a:cubicBezTo>
                    <a:pt x="918744" y="70180"/>
                    <a:pt x="918972" y="69952"/>
                    <a:pt x="918972" y="69495"/>
                  </a:cubicBezTo>
                  <a:cubicBezTo>
                    <a:pt x="919887" y="66523"/>
                    <a:pt x="920572" y="63551"/>
                    <a:pt x="921258" y="60579"/>
                  </a:cubicBezTo>
                  <a:cubicBezTo>
                    <a:pt x="921487" y="60122"/>
                    <a:pt x="921487" y="59665"/>
                    <a:pt x="921715" y="58979"/>
                  </a:cubicBezTo>
                  <a:cubicBezTo>
                    <a:pt x="922401" y="56236"/>
                    <a:pt x="923087" y="53721"/>
                    <a:pt x="923544" y="50978"/>
                  </a:cubicBezTo>
                  <a:cubicBezTo>
                    <a:pt x="923544" y="50521"/>
                    <a:pt x="923773" y="50064"/>
                    <a:pt x="923773" y="49606"/>
                  </a:cubicBezTo>
                  <a:cubicBezTo>
                    <a:pt x="924459" y="46635"/>
                    <a:pt x="925144" y="43434"/>
                    <a:pt x="925830" y="40462"/>
                  </a:cubicBezTo>
                  <a:cubicBezTo>
                    <a:pt x="925830" y="40234"/>
                    <a:pt x="925830" y="40005"/>
                    <a:pt x="926059" y="39777"/>
                  </a:cubicBezTo>
                  <a:cubicBezTo>
                    <a:pt x="926745" y="37033"/>
                    <a:pt x="927202" y="34062"/>
                    <a:pt x="927659" y="31090"/>
                  </a:cubicBezTo>
                  <a:cubicBezTo>
                    <a:pt x="927659" y="30633"/>
                    <a:pt x="927888" y="30175"/>
                    <a:pt x="927888" y="29490"/>
                  </a:cubicBezTo>
                  <a:cubicBezTo>
                    <a:pt x="929031" y="23317"/>
                    <a:pt x="929945" y="17145"/>
                    <a:pt x="930859" y="10744"/>
                  </a:cubicBezTo>
                  <a:cubicBezTo>
                    <a:pt x="930859" y="10287"/>
                    <a:pt x="931088" y="9830"/>
                    <a:pt x="931088" y="9373"/>
                  </a:cubicBezTo>
                  <a:cubicBezTo>
                    <a:pt x="931545" y="6401"/>
                    <a:pt x="932002" y="3201"/>
                    <a:pt x="932231" y="0"/>
                  </a:cubicBezTo>
                  <a:cubicBezTo>
                    <a:pt x="932231" y="0"/>
                    <a:pt x="932231" y="0"/>
                    <a:pt x="932231" y="0"/>
                  </a:cubicBezTo>
                  <a:cubicBezTo>
                    <a:pt x="883768" y="121844"/>
                    <a:pt x="784784" y="213741"/>
                    <a:pt x="744550" y="240030"/>
                  </a:cubicBezTo>
                  <a:close/>
                </a:path>
              </a:pathLst>
            </a:custGeom>
            <a:solidFill>
              <a:srgbClr val="FFFFFF"/>
            </a:solidFill>
            <a:ln w="2286" cap="flat">
              <a:noFill/>
              <a:prstDash val="solid"/>
              <a:miter/>
            </a:ln>
          </p:spPr>
          <p:txBody>
            <a:bodyPr rtlCol="0" anchor="ctr"/>
            <a:lstStyle/>
            <a:p>
              <a:endParaRPr lang="en-US"/>
            </a:p>
          </p:txBody>
        </p:sp>
        <p:sp>
          <p:nvSpPr>
            <p:cNvPr id="76" name="Freeform 852">
              <a:extLst>
                <a:ext uri="{FF2B5EF4-FFF2-40B4-BE49-F238E27FC236}">
                  <a16:creationId xmlns:a16="http://schemas.microsoft.com/office/drawing/2014/main" id="{EE99876B-D2F4-2937-88AB-40C9768ECAA1}"/>
                </a:ext>
              </a:extLst>
            </p:cNvPr>
            <p:cNvSpPr/>
            <p:nvPr/>
          </p:nvSpPr>
          <p:spPr>
            <a:xfrm>
              <a:off x="5973571" y="5212681"/>
              <a:ext cx="1747899" cy="997949"/>
            </a:xfrm>
            <a:custGeom>
              <a:avLst/>
              <a:gdLst>
                <a:gd name="connsiteX0" fmla="*/ 514934 w 1747899"/>
                <a:gd name="connsiteY0" fmla="*/ 835618 h 997949"/>
                <a:gd name="connsiteX1" fmla="*/ 583514 w 1747899"/>
                <a:gd name="connsiteY1" fmla="*/ 819844 h 997949"/>
                <a:gd name="connsiteX2" fmla="*/ 626720 w 1747899"/>
                <a:gd name="connsiteY2" fmla="*/ 833789 h 997949"/>
                <a:gd name="connsiteX3" fmla="*/ 661695 w 1747899"/>
                <a:gd name="connsiteY3" fmla="*/ 860535 h 997949"/>
                <a:gd name="connsiteX4" fmla="*/ 837946 w 1747899"/>
                <a:gd name="connsiteY4" fmla="*/ 941231 h 997949"/>
                <a:gd name="connsiteX5" fmla="*/ 1387043 w 1747899"/>
                <a:gd name="connsiteY5" fmla="*/ 770238 h 997949"/>
                <a:gd name="connsiteX6" fmla="*/ 1383386 w 1747899"/>
                <a:gd name="connsiteY6" fmla="*/ 808871 h 997949"/>
                <a:gd name="connsiteX7" fmla="*/ 1368984 w 1747899"/>
                <a:gd name="connsiteY7" fmla="*/ 907627 h 997949"/>
                <a:gd name="connsiteX8" fmla="*/ 1392072 w 1747899"/>
                <a:gd name="connsiteY8" fmla="*/ 935973 h 997949"/>
                <a:gd name="connsiteX9" fmla="*/ 1450594 w 1747899"/>
                <a:gd name="connsiteY9" fmla="*/ 942145 h 997949"/>
                <a:gd name="connsiteX10" fmla="*/ 1512545 w 1747899"/>
                <a:gd name="connsiteY10" fmla="*/ 890024 h 997949"/>
                <a:gd name="connsiteX11" fmla="*/ 1530604 w 1747899"/>
                <a:gd name="connsiteY11" fmla="*/ 734805 h 997949"/>
                <a:gd name="connsiteX12" fmla="*/ 1544777 w 1747899"/>
                <a:gd name="connsiteY12" fmla="*/ 653652 h 997949"/>
                <a:gd name="connsiteX13" fmla="*/ 1555521 w 1747899"/>
                <a:gd name="connsiteY13" fmla="*/ 641079 h 997949"/>
                <a:gd name="connsiteX14" fmla="*/ 1576324 w 1747899"/>
                <a:gd name="connsiteY14" fmla="*/ 651366 h 997949"/>
                <a:gd name="connsiteX15" fmla="*/ 1604213 w 1747899"/>
                <a:gd name="connsiteY15" fmla="*/ 791269 h 997949"/>
                <a:gd name="connsiteX16" fmla="*/ 1621587 w 1747899"/>
                <a:gd name="connsiteY16" fmla="*/ 921571 h 997949"/>
                <a:gd name="connsiteX17" fmla="*/ 1637817 w 1747899"/>
                <a:gd name="connsiteY17" fmla="*/ 942831 h 997949"/>
                <a:gd name="connsiteX18" fmla="*/ 1702054 w 1747899"/>
                <a:gd name="connsiteY18" fmla="*/ 944203 h 997949"/>
                <a:gd name="connsiteX19" fmla="*/ 1747545 w 1747899"/>
                <a:gd name="connsiteY19" fmla="*/ 883166 h 997949"/>
                <a:gd name="connsiteX20" fmla="*/ 1733829 w 1747899"/>
                <a:gd name="connsiteY20" fmla="*/ 775039 h 997949"/>
                <a:gd name="connsiteX21" fmla="*/ 1711884 w 1747899"/>
                <a:gd name="connsiteY21" fmla="*/ 629420 h 997949"/>
                <a:gd name="connsiteX22" fmla="*/ 1684909 w 1747899"/>
                <a:gd name="connsiteY22" fmla="*/ 467114 h 997949"/>
                <a:gd name="connsiteX23" fmla="*/ 1601699 w 1747899"/>
                <a:gd name="connsiteY23" fmla="*/ 357158 h 997949"/>
                <a:gd name="connsiteX24" fmla="*/ 1522374 w 1747899"/>
                <a:gd name="connsiteY24" fmla="*/ 312124 h 997949"/>
                <a:gd name="connsiteX25" fmla="*/ 1494257 w 1747899"/>
                <a:gd name="connsiteY25" fmla="*/ 283777 h 997949"/>
                <a:gd name="connsiteX26" fmla="*/ 1463853 w 1747899"/>
                <a:gd name="connsiteY26" fmla="*/ 204453 h 997949"/>
                <a:gd name="connsiteX27" fmla="*/ 1398016 w 1747899"/>
                <a:gd name="connsiteY27" fmla="*/ 147074 h 997949"/>
                <a:gd name="connsiteX28" fmla="*/ 1366698 w 1747899"/>
                <a:gd name="connsiteY28" fmla="*/ 139759 h 997949"/>
                <a:gd name="connsiteX29" fmla="*/ 981735 w 1747899"/>
                <a:gd name="connsiteY29" fmla="*/ 313 h 997949"/>
                <a:gd name="connsiteX30" fmla="*/ 729132 w 1747899"/>
                <a:gd name="connsiteY30" fmla="*/ 57692 h 997949"/>
                <a:gd name="connsiteX31" fmla="*/ 569341 w 1747899"/>
                <a:gd name="connsiteY31" fmla="*/ 191423 h 997949"/>
                <a:gd name="connsiteX32" fmla="*/ 479044 w 1747899"/>
                <a:gd name="connsiteY32" fmla="*/ 503233 h 997949"/>
                <a:gd name="connsiteX33" fmla="*/ 401091 w 1747899"/>
                <a:gd name="connsiteY33" fmla="*/ 630563 h 997949"/>
                <a:gd name="connsiteX34" fmla="*/ 102083 w 1747899"/>
                <a:gd name="connsiteY34" fmla="*/ 775267 h 997949"/>
                <a:gd name="connsiteX35" fmla="*/ 59792 w 1747899"/>
                <a:gd name="connsiteY35" fmla="*/ 795613 h 997949"/>
                <a:gd name="connsiteX36" fmla="*/ 356 w 1747899"/>
                <a:gd name="connsiteY36" fmla="*/ 894368 h 997949"/>
                <a:gd name="connsiteX37" fmla="*/ 53391 w 1747899"/>
                <a:gd name="connsiteY37" fmla="*/ 984893 h 997949"/>
                <a:gd name="connsiteX38" fmla="*/ 164490 w 1747899"/>
                <a:gd name="connsiteY38" fmla="*/ 986722 h 997949"/>
                <a:gd name="connsiteX39" fmla="*/ 294792 w 1747899"/>
                <a:gd name="connsiteY39" fmla="*/ 932544 h 997949"/>
                <a:gd name="connsiteX40" fmla="*/ 514934 w 1747899"/>
                <a:gd name="connsiteY40" fmla="*/ 835618 h 997949"/>
                <a:gd name="connsiteX41" fmla="*/ 1379728 w 1747899"/>
                <a:gd name="connsiteY41" fmla="*/ 174278 h 997949"/>
                <a:gd name="connsiteX42" fmla="*/ 1442136 w 1747899"/>
                <a:gd name="connsiteY42" fmla="*/ 205139 h 997949"/>
                <a:gd name="connsiteX43" fmla="*/ 1478483 w 1747899"/>
                <a:gd name="connsiteY43" fmla="*/ 301151 h 997949"/>
                <a:gd name="connsiteX44" fmla="*/ 1508887 w 1747899"/>
                <a:gd name="connsiteY44" fmla="*/ 330640 h 997949"/>
                <a:gd name="connsiteX45" fmla="*/ 1595755 w 1747899"/>
                <a:gd name="connsiteY45" fmla="*/ 380018 h 997949"/>
                <a:gd name="connsiteX46" fmla="*/ 1676451 w 1747899"/>
                <a:gd name="connsiteY46" fmla="*/ 518092 h 997949"/>
                <a:gd name="connsiteX47" fmla="*/ 1696568 w 1747899"/>
                <a:gd name="connsiteY47" fmla="*/ 669883 h 997949"/>
                <a:gd name="connsiteX48" fmla="*/ 1719656 w 1747899"/>
                <a:gd name="connsiteY48" fmla="*/ 821216 h 997949"/>
                <a:gd name="connsiteX49" fmla="*/ 1725371 w 1747899"/>
                <a:gd name="connsiteY49" fmla="*/ 870822 h 997949"/>
                <a:gd name="connsiteX50" fmla="*/ 1678508 w 1747899"/>
                <a:gd name="connsiteY50" fmla="*/ 923400 h 997949"/>
                <a:gd name="connsiteX51" fmla="*/ 1636674 w 1747899"/>
                <a:gd name="connsiteY51" fmla="*/ 890024 h 997949"/>
                <a:gd name="connsiteX52" fmla="*/ 1622501 w 1747899"/>
                <a:gd name="connsiteY52" fmla="*/ 784868 h 997949"/>
                <a:gd name="connsiteX53" fmla="*/ 1594612 w 1747899"/>
                <a:gd name="connsiteY53" fmla="*/ 647023 h 997949"/>
                <a:gd name="connsiteX54" fmla="*/ 1559179 w 1747899"/>
                <a:gd name="connsiteY54" fmla="*/ 616390 h 997949"/>
                <a:gd name="connsiteX55" fmla="*/ 1523517 w 1747899"/>
                <a:gd name="connsiteY55" fmla="*/ 646337 h 997949"/>
                <a:gd name="connsiteX56" fmla="*/ 1505229 w 1747899"/>
                <a:gd name="connsiteY56" fmla="*/ 768409 h 997949"/>
                <a:gd name="connsiteX57" fmla="*/ 1497914 w 1747899"/>
                <a:gd name="connsiteY57" fmla="*/ 856649 h 997949"/>
                <a:gd name="connsiteX58" fmla="*/ 1489456 w 1747899"/>
                <a:gd name="connsiteY58" fmla="*/ 893911 h 997949"/>
                <a:gd name="connsiteX59" fmla="*/ 1451966 w 1747899"/>
                <a:gd name="connsiteY59" fmla="*/ 919742 h 997949"/>
                <a:gd name="connsiteX60" fmla="*/ 1416761 w 1747899"/>
                <a:gd name="connsiteY60" fmla="*/ 917456 h 997949"/>
                <a:gd name="connsiteX61" fmla="*/ 1392758 w 1747899"/>
                <a:gd name="connsiteY61" fmla="*/ 886367 h 997949"/>
                <a:gd name="connsiteX62" fmla="*/ 1415618 w 1747899"/>
                <a:gd name="connsiteY62" fmla="*/ 743949 h 997949"/>
                <a:gd name="connsiteX63" fmla="*/ 1444650 w 1747899"/>
                <a:gd name="connsiteY63" fmla="*/ 632849 h 997949"/>
                <a:gd name="connsiteX64" fmla="*/ 1445108 w 1747899"/>
                <a:gd name="connsiteY64" fmla="*/ 325154 h 997949"/>
                <a:gd name="connsiteX65" fmla="*/ 1422705 w 1747899"/>
                <a:gd name="connsiteY65" fmla="*/ 273947 h 997949"/>
                <a:gd name="connsiteX66" fmla="*/ 1389101 w 1747899"/>
                <a:gd name="connsiteY66" fmla="*/ 258174 h 997949"/>
                <a:gd name="connsiteX67" fmla="*/ 1369441 w 1747899"/>
                <a:gd name="connsiteY67" fmla="*/ 264118 h 997949"/>
                <a:gd name="connsiteX68" fmla="*/ 1304976 w 1747899"/>
                <a:gd name="connsiteY68" fmla="*/ 217255 h 997949"/>
                <a:gd name="connsiteX69" fmla="*/ 1322349 w 1747899"/>
                <a:gd name="connsiteY69" fmla="*/ 196223 h 997949"/>
                <a:gd name="connsiteX70" fmla="*/ 1379728 w 1747899"/>
                <a:gd name="connsiteY70" fmla="*/ 174278 h 997949"/>
                <a:gd name="connsiteX71" fmla="*/ 511505 w 1747899"/>
                <a:gd name="connsiteY71" fmla="*/ 415451 h 997949"/>
                <a:gd name="connsiteX72" fmla="*/ 609575 w 1747899"/>
                <a:gd name="connsiteY72" fmla="*/ 175192 h 997949"/>
                <a:gd name="connsiteX73" fmla="*/ 1334008 w 1747899"/>
                <a:gd name="connsiteY73" fmla="*/ 140216 h 997949"/>
                <a:gd name="connsiteX74" fmla="*/ 1341095 w 1747899"/>
                <a:gd name="connsiteY74" fmla="*/ 166048 h 997949"/>
                <a:gd name="connsiteX75" fmla="*/ 1302918 w 1747899"/>
                <a:gd name="connsiteY75" fmla="*/ 181593 h 997949"/>
                <a:gd name="connsiteX76" fmla="*/ 1283487 w 1747899"/>
                <a:gd name="connsiteY76" fmla="*/ 227313 h 997949"/>
                <a:gd name="connsiteX77" fmla="*/ 1318920 w 1747899"/>
                <a:gd name="connsiteY77" fmla="*/ 281034 h 997949"/>
                <a:gd name="connsiteX78" fmla="*/ 1354582 w 1747899"/>
                <a:gd name="connsiteY78" fmla="*/ 289949 h 997949"/>
                <a:gd name="connsiteX79" fmla="*/ 1377213 w 1747899"/>
                <a:gd name="connsiteY79" fmla="*/ 283777 h 997949"/>
                <a:gd name="connsiteX80" fmla="*/ 1409903 w 1747899"/>
                <a:gd name="connsiteY80" fmla="*/ 298179 h 997949"/>
                <a:gd name="connsiteX81" fmla="*/ 1438250 w 1747899"/>
                <a:gd name="connsiteY81" fmla="*/ 393734 h 997949"/>
                <a:gd name="connsiteX82" fmla="*/ 1446479 w 1747899"/>
                <a:gd name="connsiteY82" fmla="*/ 487460 h 997949"/>
                <a:gd name="connsiteX83" fmla="*/ 1441679 w 1747899"/>
                <a:gd name="connsiteY83" fmla="*/ 552382 h 997949"/>
                <a:gd name="connsiteX84" fmla="*/ 1441679 w 1747899"/>
                <a:gd name="connsiteY84" fmla="*/ 552382 h 997949"/>
                <a:gd name="connsiteX85" fmla="*/ 1440536 w 1747899"/>
                <a:gd name="connsiteY85" fmla="*/ 561755 h 997949"/>
                <a:gd name="connsiteX86" fmla="*/ 1440307 w 1747899"/>
                <a:gd name="connsiteY86" fmla="*/ 563126 h 997949"/>
                <a:gd name="connsiteX87" fmla="*/ 1437335 w 1747899"/>
                <a:gd name="connsiteY87" fmla="*/ 581872 h 997949"/>
                <a:gd name="connsiteX88" fmla="*/ 1437107 w 1747899"/>
                <a:gd name="connsiteY88" fmla="*/ 583472 h 997949"/>
                <a:gd name="connsiteX89" fmla="*/ 1435506 w 1747899"/>
                <a:gd name="connsiteY89" fmla="*/ 592159 h 997949"/>
                <a:gd name="connsiteX90" fmla="*/ 1435278 w 1747899"/>
                <a:gd name="connsiteY90" fmla="*/ 592844 h 997949"/>
                <a:gd name="connsiteX91" fmla="*/ 1433220 w 1747899"/>
                <a:gd name="connsiteY91" fmla="*/ 601988 h 997949"/>
                <a:gd name="connsiteX92" fmla="*/ 1432992 w 1747899"/>
                <a:gd name="connsiteY92" fmla="*/ 603360 h 997949"/>
                <a:gd name="connsiteX93" fmla="*/ 1431163 w 1747899"/>
                <a:gd name="connsiteY93" fmla="*/ 611361 h 997949"/>
                <a:gd name="connsiteX94" fmla="*/ 1430706 w 1747899"/>
                <a:gd name="connsiteY94" fmla="*/ 612961 h 997949"/>
                <a:gd name="connsiteX95" fmla="*/ 1428420 w 1747899"/>
                <a:gd name="connsiteY95" fmla="*/ 621877 h 997949"/>
                <a:gd name="connsiteX96" fmla="*/ 1428191 w 1747899"/>
                <a:gd name="connsiteY96" fmla="*/ 622791 h 997949"/>
                <a:gd name="connsiteX97" fmla="*/ 1425905 w 1747899"/>
                <a:gd name="connsiteY97" fmla="*/ 630792 h 997949"/>
                <a:gd name="connsiteX98" fmla="*/ 1425219 w 1747899"/>
                <a:gd name="connsiteY98" fmla="*/ 632849 h 997949"/>
                <a:gd name="connsiteX99" fmla="*/ 1419733 w 1747899"/>
                <a:gd name="connsiteY99" fmla="*/ 650223 h 997949"/>
                <a:gd name="connsiteX100" fmla="*/ 1419047 w 1747899"/>
                <a:gd name="connsiteY100" fmla="*/ 652280 h 997949"/>
                <a:gd name="connsiteX101" fmla="*/ 1416304 w 1747899"/>
                <a:gd name="connsiteY101" fmla="*/ 659596 h 997949"/>
                <a:gd name="connsiteX102" fmla="*/ 1415847 w 1747899"/>
                <a:gd name="connsiteY102" fmla="*/ 660967 h 997949"/>
                <a:gd name="connsiteX103" fmla="*/ 1412646 w 1747899"/>
                <a:gd name="connsiteY103" fmla="*/ 669425 h 997949"/>
                <a:gd name="connsiteX104" fmla="*/ 1411961 w 1747899"/>
                <a:gd name="connsiteY104" fmla="*/ 671254 h 997949"/>
                <a:gd name="connsiteX105" fmla="*/ 1409217 w 1747899"/>
                <a:gd name="connsiteY105" fmla="*/ 678112 h 997949"/>
                <a:gd name="connsiteX106" fmla="*/ 1408303 w 1747899"/>
                <a:gd name="connsiteY106" fmla="*/ 680170 h 997949"/>
                <a:gd name="connsiteX107" fmla="*/ 1404645 w 1747899"/>
                <a:gd name="connsiteY107" fmla="*/ 688399 h 997949"/>
                <a:gd name="connsiteX108" fmla="*/ 1403960 w 1747899"/>
                <a:gd name="connsiteY108" fmla="*/ 689771 h 997949"/>
                <a:gd name="connsiteX109" fmla="*/ 1400759 w 1747899"/>
                <a:gd name="connsiteY109" fmla="*/ 696629 h 997949"/>
                <a:gd name="connsiteX110" fmla="*/ 1399616 w 1747899"/>
                <a:gd name="connsiteY110" fmla="*/ 698915 h 997949"/>
                <a:gd name="connsiteX111" fmla="*/ 1395501 w 1747899"/>
                <a:gd name="connsiteY111" fmla="*/ 706916 h 997949"/>
                <a:gd name="connsiteX112" fmla="*/ 1395501 w 1747899"/>
                <a:gd name="connsiteY112" fmla="*/ 706916 h 997949"/>
                <a:gd name="connsiteX113" fmla="*/ 1339037 w 1747899"/>
                <a:gd name="connsiteY113" fmla="*/ 787154 h 997949"/>
                <a:gd name="connsiteX114" fmla="*/ 1325321 w 1747899"/>
                <a:gd name="connsiteY114" fmla="*/ 801099 h 997949"/>
                <a:gd name="connsiteX115" fmla="*/ 1310919 w 1747899"/>
                <a:gd name="connsiteY115" fmla="*/ 814358 h 997949"/>
                <a:gd name="connsiteX116" fmla="*/ 1280058 w 1747899"/>
                <a:gd name="connsiteY116" fmla="*/ 838818 h 997949"/>
                <a:gd name="connsiteX117" fmla="*/ 1247140 w 1747899"/>
                <a:gd name="connsiteY117" fmla="*/ 860535 h 997949"/>
                <a:gd name="connsiteX118" fmla="*/ 1093749 w 1747899"/>
                <a:gd name="connsiteY118" fmla="*/ 922714 h 997949"/>
                <a:gd name="connsiteX119" fmla="*/ 1075233 w 1747899"/>
                <a:gd name="connsiteY119" fmla="*/ 926829 h 997949"/>
                <a:gd name="connsiteX120" fmla="*/ 886409 w 1747899"/>
                <a:gd name="connsiteY120" fmla="*/ 930487 h 997949"/>
                <a:gd name="connsiteX121" fmla="*/ 875208 w 1747899"/>
                <a:gd name="connsiteY121" fmla="*/ 927972 h 997949"/>
                <a:gd name="connsiteX122" fmla="*/ 867893 w 1747899"/>
                <a:gd name="connsiteY122" fmla="*/ 926143 h 997949"/>
                <a:gd name="connsiteX123" fmla="*/ 864006 w 1747899"/>
                <a:gd name="connsiteY123" fmla="*/ 925000 h 997949"/>
                <a:gd name="connsiteX124" fmla="*/ 855320 w 1747899"/>
                <a:gd name="connsiteY124" fmla="*/ 922486 h 997949"/>
                <a:gd name="connsiteX125" fmla="*/ 845718 w 1747899"/>
                <a:gd name="connsiteY125" fmla="*/ 919514 h 997949"/>
                <a:gd name="connsiteX126" fmla="*/ 822630 w 1747899"/>
                <a:gd name="connsiteY126" fmla="*/ 911741 h 997949"/>
                <a:gd name="connsiteX127" fmla="*/ 812343 w 1747899"/>
                <a:gd name="connsiteY127" fmla="*/ 908084 h 997949"/>
                <a:gd name="connsiteX128" fmla="*/ 799998 w 1747899"/>
                <a:gd name="connsiteY128" fmla="*/ 903283 h 997949"/>
                <a:gd name="connsiteX129" fmla="*/ 787197 w 1747899"/>
                <a:gd name="connsiteY129" fmla="*/ 898025 h 997949"/>
                <a:gd name="connsiteX130" fmla="*/ 767080 w 1747899"/>
                <a:gd name="connsiteY130" fmla="*/ 889110 h 997949"/>
                <a:gd name="connsiteX131" fmla="*/ 757936 w 1747899"/>
                <a:gd name="connsiteY131" fmla="*/ 884767 h 997949"/>
                <a:gd name="connsiteX132" fmla="*/ 746277 w 1747899"/>
                <a:gd name="connsiteY132" fmla="*/ 879052 h 997949"/>
                <a:gd name="connsiteX133" fmla="*/ 739191 w 1747899"/>
                <a:gd name="connsiteY133" fmla="*/ 875394 h 997949"/>
                <a:gd name="connsiteX134" fmla="*/ 724789 w 1747899"/>
                <a:gd name="connsiteY134" fmla="*/ 867622 h 997949"/>
                <a:gd name="connsiteX135" fmla="*/ 703072 w 1747899"/>
                <a:gd name="connsiteY135" fmla="*/ 854820 h 997949"/>
                <a:gd name="connsiteX136" fmla="*/ 688670 w 1747899"/>
                <a:gd name="connsiteY136" fmla="*/ 845447 h 997949"/>
                <a:gd name="connsiteX137" fmla="*/ 667182 w 1747899"/>
                <a:gd name="connsiteY137" fmla="*/ 830360 h 997949"/>
                <a:gd name="connsiteX138" fmla="*/ 653009 w 1747899"/>
                <a:gd name="connsiteY138" fmla="*/ 819387 h 997949"/>
                <a:gd name="connsiteX139" fmla="*/ 645922 w 1747899"/>
                <a:gd name="connsiteY139" fmla="*/ 813672 h 997949"/>
                <a:gd name="connsiteX140" fmla="*/ 632206 w 1747899"/>
                <a:gd name="connsiteY140" fmla="*/ 801785 h 997949"/>
                <a:gd name="connsiteX141" fmla="*/ 618719 w 1747899"/>
                <a:gd name="connsiteY141" fmla="*/ 789212 h 997949"/>
                <a:gd name="connsiteX142" fmla="*/ 605688 w 1747899"/>
                <a:gd name="connsiteY142" fmla="*/ 775953 h 997949"/>
                <a:gd name="connsiteX143" fmla="*/ 593115 w 1747899"/>
                <a:gd name="connsiteY143" fmla="*/ 762008 h 997949"/>
                <a:gd name="connsiteX144" fmla="*/ 581228 w 1747899"/>
                <a:gd name="connsiteY144" fmla="*/ 747149 h 997949"/>
                <a:gd name="connsiteX145" fmla="*/ 554482 w 1747899"/>
                <a:gd name="connsiteY145" fmla="*/ 706916 h 997949"/>
                <a:gd name="connsiteX146" fmla="*/ 540766 w 1747899"/>
                <a:gd name="connsiteY146" fmla="*/ 680398 h 997949"/>
                <a:gd name="connsiteX147" fmla="*/ 529107 w 1747899"/>
                <a:gd name="connsiteY147" fmla="*/ 652052 h 997949"/>
                <a:gd name="connsiteX148" fmla="*/ 522707 w 1747899"/>
                <a:gd name="connsiteY148" fmla="*/ 632164 h 997949"/>
                <a:gd name="connsiteX149" fmla="*/ 519506 w 1747899"/>
                <a:gd name="connsiteY149" fmla="*/ 620276 h 997949"/>
                <a:gd name="connsiteX150" fmla="*/ 518820 w 1747899"/>
                <a:gd name="connsiteY150" fmla="*/ 617762 h 997949"/>
                <a:gd name="connsiteX151" fmla="*/ 516306 w 1747899"/>
                <a:gd name="connsiteY151" fmla="*/ 607475 h 997949"/>
                <a:gd name="connsiteX152" fmla="*/ 515163 w 1747899"/>
                <a:gd name="connsiteY152" fmla="*/ 602674 h 997949"/>
                <a:gd name="connsiteX153" fmla="*/ 513791 w 1747899"/>
                <a:gd name="connsiteY153" fmla="*/ 596045 h 997949"/>
                <a:gd name="connsiteX154" fmla="*/ 512191 w 1747899"/>
                <a:gd name="connsiteY154" fmla="*/ 586901 h 997949"/>
                <a:gd name="connsiteX155" fmla="*/ 511734 w 1747899"/>
                <a:gd name="connsiteY155" fmla="*/ 584615 h 997949"/>
                <a:gd name="connsiteX156" fmla="*/ 509448 w 1747899"/>
                <a:gd name="connsiteY156" fmla="*/ 570442 h 997949"/>
                <a:gd name="connsiteX157" fmla="*/ 509448 w 1747899"/>
                <a:gd name="connsiteY157" fmla="*/ 570442 h 997949"/>
                <a:gd name="connsiteX158" fmla="*/ 511505 w 1747899"/>
                <a:gd name="connsiteY158" fmla="*/ 415451 h 997949"/>
                <a:gd name="connsiteX159" fmla="*/ 133858 w 1747899"/>
                <a:gd name="connsiteY159" fmla="*/ 972549 h 997949"/>
                <a:gd name="connsiteX160" fmla="*/ 112598 w 1747899"/>
                <a:gd name="connsiteY160" fmla="*/ 975292 h 997949"/>
                <a:gd name="connsiteX161" fmla="*/ 107340 w 1747899"/>
                <a:gd name="connsiteY161" fmla="*/ 975292 h 997949"/>
                <a:gd name="connsiteX162" fmla="*/ 97282 w 1747899"/>
                <a:gd name="connsiteY162" fmla="*/ 974378 h 997949"/>
                <a:gd name="connsiteX163" fmla="*/ 82652 w 1747899"/>
                <a:gd name="connsiteY163" fmla="*/ 970949 h 997949"/>
                <a:gd name="connsiteX164" fmla="*/ 73508 w 1747899"/>
                <a:gd name="connsiteY164" fmla="*/ 967520 h 997949"/>
                <a:gd name="connsiteX165" fmla="*/ 56820 w 1747899"/>
                <a:gd name="connsiteY165" fmla="*/ 957690 h 997949"/>
                <a:gd name="connsiteX166" fmla="*/ 20244 w 1747899"/>
                <a:gd name="connsiteY166" fmla="*/ 888424 h 997949"/>
                <a:gd name="connsiteX167" fmla="*/ 20015 w 1747899"/>
                <a:gd name="connsiteY167" fmla="*/ 883852 h 997949"/>
                <a:gd name="connsiteX168" fmla="*/ 20015 w 1747899"/>
                <a:gd name="connsiteY168" fmla="*/ 881566 h 997949"/>
                <a:gd name="connsiteX169" fmla="*/ 20015 w 1747899"/>
                <a:gd name="connsiteY169" fmla="*/ 879509 h 997949"/>
                <a:gd name="connsiteX170" fmla="*/ 20244 w 1747899"/>
                <a:gd name="connsiteY170" fmla="*/ 876537 h 997949"/>
                <a:gd name="connsiteX171" fmla="*/ 20244 w 1747899"/>
                <a:gd name="connsiteY171" fmla="*/ 875623 h 997949"/>
                <a:gd name="connsiteX172" fmla="*/ 55220 w 1747899"/>
                <a:gd name="connsiteY172" fmla="*/ 823502 h 997949"/>
                <a:gd name="connsiteX173" fmla="*/ 346913 w 1747899"/>
                <a:gd name="connsiteY173" fmla="*/ 683827 h 997949"/>
                <a:gd name="connsiteX174" fmla="*/ 461899 w 1747899"/>
                <a:gd name="connsiteY174" fmla="*/ 601303 h 997949"/>
                <a:gd name="connsiteX175" fmla="*/ 484302 w 1747899"/>
                <a:gd name="connsiteY175" fmla="*/ 579814 h 997949"/>
                <a:gd name="connsiteX176" fmla="*/ 535508 w 1747899"/>
                <a:gd name="connsiteY176" fmla="*/ 716060 h 997949"/>
                <a:gd name="connsiteX177" fmla="*/ 573684 w 1747899"/>
                <a:gd name="connsiteY177" fmla="*/ 783268 h 997949"/>
                <a:gd name="connsiteX178" fmla="*/ 579171 w 1747899"/>
                <a:gd name="connsiteY178" fmla="*/ 792641 h 997949"/>
                <a:gd name="connsiteX179" fmla="*/ 579171 w 1747899"/>
                <a:gd name="connsiteY179" fmla="*/ 792641 h 997949"/>
                <a:gd name="connsiteX180" fmla="*/ 577113 w 1747899"/>
                <a:gd name="connsiteY180" fmla="*/ 794012 h 997949"/>
                <a:gd name="connsiteX181" fmla="*/ 576199 w 1747899"/>
                <a:gd name="connsiteY181" fmla="*/ 794698 h 997949"/>
                <a:gd name="connsiteX182" fmla="*/ 573456 w 1747899"/>
                <a:gd name="connsiteY182" fmla="*/ 796527 h 997949"/>
                <a:gd name="connsiteX183" fmla="*/ 572541 w 1747899"/>
                <a:gd name="connsiteY183" fmla="*/ 796984 h 997949"/>
                <a:gd name="connsiteX184" fmla="*/ 571627 w 1747899"/>
                <a:gd name="connsiteY184" fmla="*/ 797213 h 997949"/>
                <a:gd name="connsiteX185" fmla="*/ 535508 w 1747899"/>
                <a:gd name="connsiteY185" fmla="*/ 806814 h 997949"/>
                <a:gd name="connsiteX186" fmla="*/ 465785 w 1747899"/>
                <a:gd name="connsiteY186" fmla="*/ 831503 h 997949"/>
                <a:gd name="connsiteX187" fmla="*/ 440182 w 1747899"/>
                <a:gd name="connsiteY187" fmla="*/ 842247 h 997949"/>
                <a:gd name="connsiteX188" fmla="*/ 423266 w 1747899"/>
                <a:gd name="connsiteY188" fmla="*/ 849791 h 997949"/>
                <a:gd name="connsiteX189" fmla="*/ 406349 w 1747899"/>
                <a:gd name="connsiteY189" fmla="*/ 857335 h 997949"/>
                <a:gd name="connsiteX190" fmla="*/ 389433 w 1747899"/>
                <a:gd name="connsiteY190" fmla="*/ 865107 h 997949"/>
                <a:gd name="connsiteX191" fmla="*/ 347370 w 1747899"/>
                <a:gd name="connsiteY191" fmla="*/ 884767 h 997949"/>
                <a:gd name="connsiteX192" fmla="*/ 322224 w 1747899"/>
                <a:gd name="connsiteY192" fmla="*/ 896425 h 997949"/>
                <a:gd name="connsiteX193" fmla="*/ 296850 w 1747899"/>
                <a:gd name="connsiteY193" fmla="*/ 907855 h 997949"/>
                <a:gd name="connsiteX194" fmla="*/ 236957 w 1747899"/>
                <a:gd name="connsiteY194" fmla="*/ 935516 h 997949"/>
                <a:gd name="connsiteX195" fmla="*/ 133858 w 1747899"/>
                <a:gd name="connsiteY195" fmla="*/ 972549 h 997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1747899" h="997949">
                  <a:moveTo>
                    <a:pt x="514934" y="835618"/>
                  </a:moveTo>
                  <a:cubicBezTo>
                    <a:pt x="537108" y="826245"/>
                    <a:pt x="560197" y="823045"/>
                    <a:pt x="583514" y="819844"/>
                  </a:cubicBezTo>
                  <a:cubicBezTo>
                    <a:pt x="600202" y="817558"/>
                    <a:pt x="614375" y="822359"/>
                    <a:pt x="626720" y="833789"/>
                  </a:cubicBezTo>
                  <a:cubicBezTo>
                    <a:pt x="637464" y="843847"/>
                    <a:pt x="649122" y="852534"/>
                    <a:pt x="661695" y="860535"/>
                  </a:cubicBezTo>
                  <a:cubicBezTo>
                    <a:pt x="716788" y="895511"/>
                    <a:pt x="776681" y="919971"/>
                    <a:pt x="837946" y="941231"/>
                  </a:cubicBezTo>
                  <a:cubicBezTo>
                    <a:pt x="985393" y="998609"/>
                    <a:pt x="1244397" y="943517"/>
                    <a:pt x="1387043" y="770238"/>
                  </a:cubicBezTo>
                  <a:cubicBezTo>
                    <a:pt x="1387272" y="786011"/>
                    <a:pt x="1384986" y="797441"/>
                    <a:pt x="1383386" y="808871"/>
                  </a:cubicBezTo>
                  <a:cubicBezTo>
                    <a:pt x="1378585" y="841790"/>
                    <a:pt x="1368527" y="873794"/>
                    <a:pt x="1368984" y="907627"/>
                  </a:cubicBezTo>
                  <a:cubicBezTo>
                    <a:pt x="1369212" y="924772"/>
                    <a:pt x="1376528" y="932544"/>
                    <a:pt x="1392072" y="935973"/>
                  </a:cubicBezTo>
                  <a:cubicBezTo>
                    <a:pt x="1411275" y="940316"/>
                    <a:pt x="1430934" y="940088"/>
                    <a:pt x="1450594" y="942145"/>
                  </a:cubicBezTo>
                  <a:cubicBezTo>
                    <a:pt x="1475054" y="944660"/>
                    <a:pt x="1513002" y="925000"/>
                    <a:pt x="1512545" y="890024"/>
                  </a:cubicBezTo>
                  <a:cubicBezTo>
                    <a:pt x="1517802" y="834475"/>
                    <a:pt x="1524660" y="790355"/>
                    <a:pt x="1530604" y="734805"/>
                  </a:cubicBezTo>
                  <a:cubicBezTo>
                    <a:pt x="1533576" y="707602"/>
                    <a:pt x="1537005" y="680170"/>
                    <a:pt x="1544777" y="653652"/>
                  </a:cubicBezTo>
                  <a:cubicBezTo>
                    <a:pt x="1546377" y="648166"/>
                    <a:pt x="1548206" y="641765"/>
                    <a:pt x="1555521" y="641079"/>
                  </a:cubicBezTo>
                  <a:cubicBezTo>
                    <a:pt x="1563294" y="640165"/>
                    <a:pt x="1573124" y="644737"/>
                    <a:pt x="1576324" y="651366"/>
                  </a:cubicBezTo>
                  <a:cubicBezTo>
                    <a:pt x="1590040" y="703258"/>
                    <a:pt x="1598041" y="747607"/>
                    <a:pt x="1604213" y="791269"/>
                  </a:cubicBezTo>
                  <a:cubicBezTo>
                    <a:pt x="1610157" y="834703"/>
                    <a:pt x="1607185" y="879280"/>
                    <a:pt x="1621587" y="921571"/>
                  </a:cubicBezTo>
                  <a:cubicBezTo>
                    <a:pt x="1624787" y="931172"/>
                    <a:pt x="1625702" y="942374"/>
                    <a:pt x="1637817" y="942831"/>
                  </a:cubicBezTo>
                  <a:cubicBezTo>
                    <a:pt x="1659077" y="943745"/>
                    <a:pt x="1680108" y="950603"/>
                    <a:pt x="1702054" y="944203"/>
                  </a:cubicBezTo>
                  <a:cubicBezTo>
                    <a:pt x="1737258" y="933916"/>
                    <a:pt x="1750289" y="919285"/>
                    <a:pt x="1747545" y="883166"/>
                  </a:cubicBezTo>
                  <a:cubicBezTo>
                    <a:pt x="1744574" y="847048"/>
                    <a:pt x="1738401" y="811157"/>
                    <a:pt x="1733829" y="775039"/>
                  </a:cubicBezTo>
                  <a:cubicBezTo>
                    <a:pt x="1727657" y="726347"/>
                    <a:pt x="1714856" y="678798"/>
                    <a:pt x="1711884" y="629420"/>
                  </a:cubicBezTo>
                  <a:cubicBezTo>
                    <a:pt x="1708455" y="574328"/>
                    <a:pt x="1699997" y="520378"/>
                    <a:pt x="1684909" y="467114"/>
                  </a:cubicBezTo>
                  <a:cubicBezTo>
                    <a:pt x="1671193" y="418880"/>
                    <a:pt x="1642847" y="383218"/>
                    <a:pt x="1601699" y="357158"/>
                  </a:cubicBezTo>
                  <a:cubicBezTo>
                    <a:pt x="1576095" y="340927"/>
                    <a:pt x="1550721" y="323782"/>
                    <a:pt x="1522374" y="312124"/>
                  </a:cubicBezTo>
                  <a:cubicBezTo>
                    <a:pt x="1508887" y="306409"/>
                    <a:pt x="1499972" y="297036"/>
                    <a:pt x="1494257" y="283777"/>
                  </a:cubicBezTo>
                  <a:cubicBezTo>
                    <a:pt x="1482827" y="257717"/>
                    <a:pt x="1469339" y="233028"/>
                    <a:pt x="1463853" y="204453"/>
                  </a:cubicBezTo>
                  <a:cubicBezTo>
                    <a:pt x="1458138" y="174964"/>
                    <a:pt x="1427963" y="150275"/>
                    <a:pt x="1398016" y="147074"/>
                  </a:cubicBezTo>
                  <a:cubicBezTo>
                    <a:pt x="1387043" y="145931"/>
                    <a:pt x="1373784" y="146846"/>
                    <a:pt x="1366698" y="139759"/>
                  </a:cubicBezTo>
                  <a:cubicBezTo>
                    <a:pt x="1277087" y="51291"/>
                    <a:pt x="1090092" y="-4716"/>
                    <a:pt x="981735" y="313"/>
                  </a:cubicBezTo>
                  <a:cubicBezTo>
                    <a:pt x="894410" y="4428"/>
                    <a:pt x="808457" y="18601"/>
                    <a:pt x="729132" y="57692"/>
                  </a:cubicBezTo>
                  <a:cubicBezTo>
                    <a:pt x="670611" y="86495"/>
                    <a:pt x="608889" y="138388"/>
                    <a:pt x="569341" y="191423"/>
                  </a:cubicBezTo>
                  <a:cubicBezTo>
                    <a:pt x="500761" y="283777"/>
                    <a:pt x="482930" y="390076"/>
                    <a:pt x="479044" y="503233"/>
                  </a:cubicBezTo>
                  <a:cubicBezTo>
                    <a:pt x="476987" y="560840"/>
                    <a:pt x="444068" y="598788"/>
                    <a:pt x="401091" y="630563"/>
                  </a:cubicBezTo>
                  <a:cubicBezTo>
                    <a:pt x="375488" y="649537"/>
                    <a:pt x="173406" y="740063"/>
                    <a:pt x="102083" y="775267"/>
                  </a:cubicBezTo>
                  <a:cubicBezTo>
                    <a:pt x="88138" y="782125"/>
                    <a:pt x="74193" y="789440"/>
                    <a:pt x="59792" y="795613"/>
                  </a:cubicBezTo>
                  <a:cubicBezTo>
                    <a:pt x="18415" y="813215"/>
                    <a:pt x="-3073" y="848876"/>
                    <a:pt x="356" y="894368"/>
                  </a:cubicBezTo>
                  <a:cubicBezTo>
                    <a:pt x="3099" y="931858"/>
                    <a:pt x="18186" y="969120"/>
                    <a:pt x="53391" y="984893"/>
                  </a:cubicBezTo>
                  <a:cubicBezTo>
                    <a:pt x="88367" y="1000667"/>
                    <a:pt x="126086" y="1003181"/>
                    <a:pt x="164490" y="986722"/>
                  </a:cubicBezTo>
                  <a:cubicBezTo>
                    <a:pt x="207696" y="968206"/>
                    <a:pt x="253187" y="954032"/>
                    <a:pt x="294792" y="932544"/>
                  </a:cubicBezTo>
                  <a:cubicBezTo>
                    <a:pt x="365887" y="895739"/>
                    <a:pt x="440868" y="866936"/>
                    <a:pt x="514934" y="835618"/>
                  </a:cubicBezTo>
                  <a:close/>
                  <a:moveTo>
                    <a:pt x="1379728" y="174278"/>
                  </a:moveTo>
                  <a:cubicBezTo>
                    <a:pt x="1407617" y="164448"/>
                    <a:pt x="1435735" y="176792"/>
                    <a:pt x="1442136" y="205139"/>
                  </a:cubicBezTo>
                  <a:cubicBezTo>
                    <a:pt x="1449680" y="239200"/>
                    <a:pt x="1464539" y="269833"/>
                    <a:pt x="1478483" y="301151"/>
                  </a:cubicBezTo>
                  <a:cubicBezTo>
                    <a:pt x="1485113" y="316238"/>
                    <a:pt x="1494485" y="324925"/>
                    <a:pt x="1508887" y="330640"/>
                  </a:cubicBezTo>
                  <a:cubicBezTo>
                    <a:pt x="1540205" y="342985"/>
                    <a:pt x="1567866" y="361501"/>
                    <a:pt x="1595755" y="380018"/>
                  </a:cubicBezTo>
                  <a:cubicBezTo>
                    <a:pt x="1645818" y="413393"/>
                    <a:pt x="1665707" y="462542"/>
                    <a:pt x="1676451" y="518092"/>
                  </a:cubicBezTo>
                  <a:cubicBezTo>
                    <a:pt x="1686281" y="568384"/>
                    <a:pt x="1689252" y="619362"/>
                    <a:pt x="1696568" y="669883"/>
                  </a:cubicBezTo>
                  <a:cubicBezTo>
                    <a:pt x="1703883" y="720403"/>
                    <a:pt x="1712112" y="770695"/>
                    <a:pt x="1719656" y="821216"/>
                  </a:cubicBezTo>
                  <a:cubicBezTo>
                    <a:pt x="1722171" y="837675"/>
                    <a:pt x="1723085" y="854363"/>
                    <a:pt x="1725371" y="870822"/>
                  </a:cubicBezTo>
                  <a:cubicBezTo>
                    <a:pt x="1730400" y="908312"/>
                    <a:pt x="1716913" y="923629"/>
                    <a:pt x="1678508" y="923400"/>
                  </a:cubicBezTo>
                  <a:cubicBezTo>
                    <a:pt x="1648333" y="923400"/>
                    <a:pt x="1641704" y="919742"/>
                    <a:pt x="1636674" y="890024"/>
                  </a:cubicBezTo>
                  <a:cubicBezTo>
                    <a:pt x="1630959" y="855277"/>
                    <a:pt x="1626387" y="819844"/>
                    <a:pt x="1622501" y="784868"/>
                  </a:cubicBezTo>
                  <a:cubicBezTo>
                    <a:pt x="1617015" y="735948"/>
                    <a:pt x="1615643" y="692285"/>
                    <a:pt x="1594612" y="647023"/>
                  </a:cubicBezTo>
                  <a:cubicBezTo>
                    <a:pt x="1588211" y="633078"/>
                    <a:pt x="1577924" y="615019"/>
                    <a:pt x="1559179" y="616390"/>
                  </a:cubicBezTo>
                  <a:cubicBezTo>
                    <a:pt x="1541577" y="617533"/>
                    <a:pt x="1529004" y="627592"/>
                    <a:pt x="1523517" y="646337"/>
                  </a:cubicBezTo>
                  <a:cubicBezTo>
                    <a:pt x="1511859" y="686113"/>
                    <a:pt x="1509573" y="727490"/>
                    <a:pt x="1505229" y="768409"/>
                  </a:cubicBezTo>
                  <a:cubicBezTo>
                    <a:pt x="1502029" y="797670"/>
                    <a:pt x="1500429" y="827159"/>
                    <a:pt x="1497914" y="856649"/>
                  </a:cubicBezTo>
                  <a:cubicBezTo>
                    <a:pt x="1496771" y="869450"/>
                    <a:pt x="1494257" y="882023"/>
                    <a:pt x="1489456" y="893911"/>
                  </a:cubicBezTo>
                  <a:cubicBezTo>
                    <a:pt x="1481455" y="914027"/>
                    <a:pt x="1473225" y="919971"/>
                    <a:pt x="1451966" y="919742"/>
                  </a:cubicBezTo>
                  <a:cubicBezTo>
                    <a:pt x="1440307" y="919514"/>
                    <a:pt x="1428191" y="919285"/>
                    <a:pt x="1416761" y="917456"/>
                  </a:cubicBezTo>
                  <a:cubicBezTo>
                    <a:pt x="1393444" y="913799"/>
                    <a:pt x="1390244" y="909684"/>
                    <a:pt x="1392758" y="886367"/>
                  </a:cubicBezTo>
                  <a:cubicBezTo>
                    <a:pt x="1397559" y="838361"/>
                    <a:pt x="1408074" y="791269"/>
                    <a:pt x="1415618" y="743949"/>
                  </a:cubicBezTo>
                  <a:cubicBezTo>
                    <a:pt x="1421562" y="705773"/>
                    <a:pt x="1433906" y="669425"/>
                    <a:pt x="1444650" y="632849"/>
                  </a:cubicBezTo>
                  <a:cubicBezTo>
                    <a:pt x="1475283" y="529979"/>
                    <a:pt x="1475283" y="427795"/>
                    <a:pt x="1445108" y="325154"/>
                  </a:cubicBezTo>
                  <a:cubicBezTo>
                    <a:pt x="1439850" y="307094"/>
                    <a:pt x="1430706" y="290864"/>
                    <a:pt x="1422705" y="273947"/>
                  </a:cubicBezTo>
                  <a:cubicBezTo>
                    <a:pt x="1415390" y="258403"/>
                    <a:pt x="1406017" y="254516"/>
                    <a:pt x="1389101" y="258174"/>
                  </a:cubicBezTo>
                  <a:cubicBezTo>
                    <a:pt x="1382471" y="259546"/>
                    <a:pt x="1375842" y="261832"/>
                    <a:pt x="1369441" y="264118"/>
                  </a:cubicBezTo>
                  <a:cubicBezTo>
                    <a:pt x="1339037" y="273947"/>
                    <a:pt x="1305433" y="249259"/>
                    <a:pt x="1304976" y="217255"/>
                  </a:cubicBezTo>
                  <a:cubicBezTo>
                    <a:pt x="1304747" y="204682"/>
                    <a:pt x="1313205" y="199881"/>
                    <a:pt x="1322349" y="196223"/>
                  </a:cubicBezTo>
                  <a:cubicBezTo>
                    <a:pt x="1341095" y="188680"/>
                    <a:pt x="1360297" y="181136"/>
                    <a:pt x="1379728" y="174278"/>
                  </a:cubicBezTo>
                  <a:close/>
                  <a:moveTo>
                    <a:pt x="511505" y="415451"/>
                  </a:moveTo>
                  <a:cubicBezTo>
                    <a:pt x="524307" y="327897"/>
                    <a:pt x="550824" y="241258"/>
                    <a:pt x="609575" y="175192"/>
                  </a:cubicBezTo>
                  <a:cubicBezTo>
                    <a:pt x="843890" y="-66438"/>
                    <a:pt x="1197991" y="29803"/>
                    <a:pt x="1334008" y="140216"/>
                  </a:cubicBezTo>
                  <a:cubicBezTo>
                    <a:pt x="1350010" y="155990"/>
                    <a:pt x="1360754" y="157819"/>
                    <a:pt x="1341095" y="166048"/>
                  </a:cubicBezTo>
                  <a:cubicBezTo>
                    <a:pt x="1328293" y="171306"/>
                    <a:pt x="1315263" y="175649"/>
                    <a:pt x="1302918" y="181593"/>
                  </a:cubicBezTo>
                  <a:cubicBezTo>
                    <a:pt x="1281430" y="191880"/>
                    <a:pt x="1276401" y="204910"/>
                    <a:pt x="1283487" y="227313"/>
                  </a:cubicBezTo>
                  <a:cubicBezTo>
                    <a:pt x="1290117" y="248573"/>
                    <a:pt x="1303833" y="265261"/>
                    <a:pt x="1318920" y="281034"/>
                  </a:cubicBezTo>
                  <a:cubicBezTo>
                    <a:pt x="1328750" y="291550"/>
                    <a:pt x="1342009" y="290864"/>
                    <a:pt x="1354582" y="289949"/>
                  </a:cubicBezTo>
                  <a:cubicBezTo>
                    <a:pt x="1362354" y="289264"/>
                    <a:pt x="1369670" y="285835"/>
                    <a:pt x="1377213" y="283777"/>
                  </a:cubicBezTo>
                  <a:cubicBezTo>
                    <a:pt x="1397330" y="278748"/>
                    <a:pt x="1400531" y="279891"/>
                    <a:pt x="1409903" y="298179"/>
                  </a:cubicBezTo>
                  <a:cubicBezTo>
                    <a:pt x="1425448" y="328126"/>
                    <a:pt x="1432763" y="360815"/>
                    <a:pt x="1438250" y="393734"/>
                  </a:cubicBezTo>
                  <a:cubicBezTo>
                    <a:pt x="1443507" y="424595"/>
                    <a:pt x="1448308" y="455684"/>
                    <a:pt x="1446479" y="487460"/>
                  </a:cubicBezTo>
                  <a:cubicBezTo>
                    <a:pt x="1446022" y="509177"/>
                    <a:pt x="1444422" y="530894"/>
                    <a:pt x="1441679" y="552382"/>
                  </a:cubicBezTo>
                  <a:cubicBezTo>
                    <a:pt x="1441679" y="552382"/>
                    <a:pt x="1441679" y="552382"/>
                    <a:pt x="1441679" y="552382"/>
                  </a:cubicBezTo>
                  <a:cubicBezTo>
                    <a:pt x="1441221" y="555583"/>
                    <a:pt x="1440764" y="558554"/>
                    <a:pt x="1440536" y="561755"/>
                  </a:cubicBezTo>
                  <a:cubicBezTo>
                    <a:pt x="1440536" y="562212"/>
                    <a:pt x="1440307" y="562669"/>
                    <a:pt x="1440307" y="563126"/>
                  </a:cubicBezTo>
                  <a:cubicBezTo>
                    <a:pt x="1439393" y="569299"/>
                    <a:pt x="1438478" y="575699"/>
                    <a:pt x="1437335" y="581872"/>
                  </a:cubicBezTo>
                  <a:cubicBezTo>
                    <a:pt x="1437335" y="582329"/>
                    <a:pt x="1437107" y="582786"/>
                    <a:pt x="1437107" y="583472"/>
                  </a:cubicBezTo>
                  <a:cubicBezTo>
                    <a:pt x="1436649" y="586444"/>
                    <a:pt x="1435964" y="589187"/>
                    <a:pt x="1435506" y="592159"/>
                  </a:cubicBezTo>
                  <a:cubicBezTo>
                    <a:pt x="1435506" y="592387"/>
                    <a:pt x="1435506" y="592616"/>
                    <a:pt x="1435278" y="592844"/>
                  </a:cubicBezTo>
                  <a:cubicBezTo>
                    <a:pt x="1434592" y="595816"/>
                    <a:pt x="1433906" y="599017"/>
                    <a:pt x="1433220" y="601988"/>
                  </a:cubicBezTo>
                  <a:cubicBezTo>
                    <a:pt x="1433220" y="602446"/>
                    <a:pt x="1432992" y="602903"/>
                    <a:pt x="1432992" y="603360"/>
                  </a:cubicBezTo>
                  <a:cubicBezTo>
                    <a:pt x="1432306" y="606103"/>
                    <a:pt x="1431849" y="608618"/>
                    <a:pt x="1431163" y="611361"/>
                  </a:cubicBezTo>
                  <a:cubicBezTo>
                    <a:pt x="1430934" y="611818"/>
                    <a:pt x="1430934" y="612275"/>
                    <a:pt x="1430706" y="612961"/>
                  </a:cubicBezTo>
                  <a:cubicBezTo>
                    <a:pt x="1430020" y="615933"/>
                    <a:pt x="1429106" y="618905"/>
                    <a:pt x="1428420" y="621877"/>
                  </a:cubicBezTo>
                  <a:cubicBezTo>
                    <a:pt x="1428420" y="622105"/>
                    <a:pt x="1428191" y="622334"/>
                    <a:pt x="1428191" y="622791"/>
                  </a:cubicBezTo>
                  <a:cubicBezTo>
                    <a:pt x="1427505" y="625534"/>
                    <a:pt x="1426820" y="628049"/>
                    <a:pt x="1425905" y="630792"/>
                  </a:cubicBezTo>
                  <a:cubicBezTo>
                    <a:pt x="1425677" y="631478"/>
                    <a:pt x="1425448" y="632164"/>
                    <a:pt x="1425219" y="632849"/>
                  </a:cubicBezTo>
                  <a:cubicBezTo>
                    <a:pt x="1423391" y="638564"/>
                    <a:pt x="1421562" y="644508"/>
                    <a:pt x="1419733" y="650223"/>
                  </a:cubicBezTo>
                  <a:cubicBezTo>
                    <a:pt x="1419504" y="650909"/>
                    <a:pt x="1419276" y="651595"/>
                    <a:pt x="1419047" y="652280"/>
                  </a:cubicBezTo>
                  <a:cubicBezTo>
                    <a:pt x="1418133" y="654795"/>
                    <a:pt x="1417218" y="657081"/>
                    <a:pt x="1416304" y="659596"/>
                  </a:cubicBezTo>
                  <a:cubicBezTo>
                    <a:pt x="1416075" y="660053"/>
                    <a:pt x="1416075" y="660510"/>
                    <a:pt x="1415847" y="660967"/>
                  </a:cubicBezTo>
                  <a:cubicBezTo>
                    <a:pt x="1414704" y="663710"/>
                    <a:pt x="1413789" y="666454"/>
                    <a:pt x="1412646" y="669425"/>
                  </a:cubicBezTo>
                  <a:cubicBezTo>
                    <a:pt x="1412418" y="670111"/>
                    <a:pt x="1412189" y="670797"/>
                    <a:pt x="1411961" y="671254"/>
                  </a:cubicBezTo>
                  <a:cubicBezTo>
                    <a:pt x="1411046" y="673540"/>
                    <a:pt x="1410132" y="675826"/>
                    <a:pt x="1409217" y="678112"/>
                  </a:cubicBezTo>
                  <a:cubicBezTo>
                    <a:pt x="1408989" y="678798"/>
                    <a:pt x="1408760" y="679484"/>
                    <a:pt x="1408303" y="680170"/>
                  </a:cubicBezTo>
                  <a:cubicBezTo>
                    <a:pt x="1407160" y="682913"/>
                    <a:pt x="1405788" y="685656"/>
                    <a:pt x="1404645" y="688399"/>
                  </a:cubicBezTo>
                  <a:cubicBezTo>
                    <a:pt x="1404417" y="688856"/>
                    <a:pt x="1404188" y="689314"/>
                    <a:pt x="1403960" y="689771"/>
                  </a:cubicBezTo>
                  <a:cubicBezTo>
                    <a:pt x="1402817" y="692057"/>
                    <a:pt x="1401674" y="694343"/>
                    <a:pt x="1400759" y="696629"/>
                  </a:cubicBezTo>
                  <a:cubicBezTo>
                    <a:pt x="1400302" y="697315"/>
                    <a:pt x="1400073" y="698000"/>
                    <a:pt x="1399616" y="698915"/>
                  </a:cubicBezTo>
                  <a:cubicBezTo>
                    <a:pt x="1398245" y="701658"/>
                    <a:pt x="1396873" y="704173"/>
                    <a:pt x="1395501" y="706916"/>
                  </a:cubicBezTo>
                  <a:cubicBezTo>
                    <a:pt x="1395501" y="706916"/>
                    <a:pt x="1395501" y="706916"/>
                    <a:pt x="1395501" y="706916"/>
                  </a:cubicBezTo>
                  <a:cubicBezTo>
                    <a:pt x="1380642" y="736634"/>
                    <a:pt x="1361440" y="763380"/>
                    <a:pt x="1339037" y="787154"/>
                  </a:cubicBezTo>
                  <a:cubicBezTo>
                    <a:pt x="1334465" y="791955"/>
                    <a:pt x="1329893" y="796527"/>
                    <a:pt x="1325321" y="801099"/>
                  </a:cubicBezTo>
                  <a:cubicBezTo>
                    <a:pt x="1320521" y="805671"/>
                    <a:pt x="1315720" y="810014"/>
                    <a:pt x="1310919" y="814358"/>
                  </a:cubicBezTo>
                  <a:cubicBezTo>
                    <a:pt x="1301090" y="823045"/>
                    <a:pt x="1290803" y="831046"/>
                    <a:pt x="1280058" y="838818"/>
                  </a:cubicBezTo>
                  <a:cubicBezTo>
                    <a:pt x="1269314" y="846590"/>
                    <a:pt x="1258341" y="853677"/>
                    <a:pt x="1247140" y="860535"/>
                  </a:cubicBezTo>
                  <a:cubicBezTo>
                    <a:pt x="1199134" y="889339"/>
                    <a:pt x="1146099" y="909913"/>
                    <a:pt x="1093749" y="922714"/>
                  </a:cubicBezTo>
                  <a:cubicBezTo>
                    <a:pt x="1087577" y="924314"/>
                    <a:pt x="1081405" y="925686"/>
                    <a:pt x="1075233" y="926829"/>
                  </a:cubicBezTo>
                  <a:cubicBezTo>
                    <a:pt x="1004824" y="941688"/>
                    <a:pt x="937158" y="942602"/>
                    <a:pt x="886409" y="930487"/>
                  </a:cubicBezTo>
                  <a:cubicBezTo>
                    <a:pt x="883437" y="930029"/>
                    <a:pt x="879551" y="929115"/>
                    <a:pt x="875208" y="927972"/>
                  </a:cubicBezTo>
                  <a:cubicBezTo>
                    <a:pt x="872922" y="927515"/>
                    <a:pt x="870636" y="926829"/>
                    <a:pt x="867893" y="926143"/>
                  </a:cubicBezTo>
                  <a:cubicBezTo>
                    <a:pt x="866521" y="925915"/>
                    <a:pt x="865378" y="925457"/>
                    <a:pt x="864006" y="925000"/>
                  </a:cubicBezTo>
                  <a:cubicBezTo>
                    <a:pt x="861263" y="924314"/>
                    <a:pt x="858291" y="923400"/>
                    <a:pt x="855320" y="922486"/>
                  </a:cubicBezTo>
                  <a:cubicBezTo>
                    <a:pt x="852348" y="921571"/>
                    <a:pt x="849147" y="920657"/>
                    <a:pt x="845718" y="919514"/>
                  </a:cubicBezTo>
                  <a:cubicBezTo>
                    <a:pt x="838632" y="917228"/>
                    <a:pt x="830859" y="914713"/>
                    <a:pt x="822630" y="911741"/>
                  </a:cubicBezTo>
                  <a:cubicBezTo>
                    <a:pt x="819201" y="910598"/>
                    <a:pt x="816000" y="909227"/>
                    <a:pt x="812343" y="908084"/>
                  </a:cubicBezTo>
                  <a:cubicBezTo>
                    <a:pt x="808228" y="906484"/>
                    <a:pt x="804113" y="904883"/>
                    <a:pt x="799998" y="903283"/>
                  </a:cubicBezTo>
                  <a:cubicBezTo>
                    <a:pt x="795884" y="901683"/>
                    <a:pt x="791540" y="899854"/>
                    <a:pt x="787197" y="898025"/>
                  </a:cubicBezTo>
                  <a:cubicBezTo>
                    <a:pt x="780567" y="895282"/>
                    <a:pt x="773938" y="892310"/>
                    <a:pt x="767080" y="889110"/>
                  </a:cubicBezTo>
                  <a:cubicBezTo>
                    <a:pt x="764108" y="887738"/>
                    <a:pt x="760908" y="886138"/>
                    <a:pt x="757936" y="884767"/>
                  </a:cubicBezTo>
                  <a:cubicBezTo>
                    <a:pt x="754050" y="882938"/>
                    <a:pt x="750164" y="880880"/>
                    <a:pt x="746277" y="879052"/>
                  </a:cubicBezTo>
                  <a:cubicBezTo>
                    <a:pt x="743991" y="877909"/>
                    <a:pt x="741477" y="876537"/>
                    <a:pt x="739191" y="875394"/>
                  </a:cubicBezTo>
                  <a:cubicBezTo>
                    <a:pt x="734390" y="872879"/>
                    <a:pt x="729590" y="870365"/>
                    <a:pt x="724789" y="867622"/>
                  </a:cubicBezTo>
                  <a:cubicBezTo>
                    <a:pt x="717702" y="863507"/>
                    <a:pt x="710387" y="859392"/>
                    <a:pt x="703072" y="854820"/>
                  </a:cubicBezTo>
                  <a:cubicBezTo>
                    <a:pt x="698271" y="851848"/>
                    <a:pt x="693471" y="848648"/>
                    <a:pt x="688670" y="845447"/>
                  </a:cubicBezTo>
                  <a:cubicBezTo>
                    <a:pt x="681355" y="840647"/>
                    <a:pt x="674268" y="835618"/>
                    <a:pt x="667182" y="830360"/>
                  </a:cubicBezTo>
                  <a:cubicBezTo>
                    <a:pt x="662381" y="826931"/>
                    <a:pt x="657809" y="823273"/>
                    <a:pt x="653009" y="819387"/>
                  </a:cubicBezTo>
                  <a:cubicBezTo>
                    <a:pt x="650723" y="817558"/>
                    <a:pt x="648437" y="815501"/>
                    <a:pt x="645922" y="813672"/>
                  </a:cubicBezTo>
                  <a:cubicBezTo>
                    <a:pt x="641350" y="809786"/>
                    <a:pt x="636778" y="805900"/>
                    <a:pt x="632206" y="801785"/>
                  </a:cubicBezTo>
                  <a:cubicBezTo>
                    <a:pt x="627634" y="797670"/>
                    <a:pt x="623291" y="793555"/>
                    <a:pt x="618719" y="789212"/>
                  </a:cubicBezTo>
                  <a:cubicBezTo>
                    <a:pt x="614375" y="784868"/>
                    <a:pt x="610032" y="780525"/>
                    <a:pt x="605688" y="775953"/>
                  </a:cubicBezTo>
                  <a:cubicBezTo>
                    <a:pt x="601345" y="771381"/>
                    <a:pt x="597230" y="766809"/>
                    <a:pt x="593115" y="762008"/>
                  </a:cubicBezTo>
                  <a:cubicBezTo>
                    <a:pt x="589001" y="757208"/>
                    <a:pt x="585114" y="752179"/>
                    <a:pt x="581228" y="747149"/>
                  </a:cubicBezTo>
                  <a:cubicBezTo>
                    <a:pt x="571627" y="734576"/>
                    <a:pt x="562483" y="721089"/>
                    <a:pt x="554482" y="706916"/>
                  </a:cubicBezTo>
                  <a:cubicBezTo>
                    <a:pt x="549681" y="698458"/>
                    <a:pt x="545109" y="689542"/>
                    <a:pt x="540766" y="680398"/>
                  </a:cubicBezTo>
                  <a:cubicBezTo>
                    <a:pt x="536651" y="671254"/>
                    <a:pt x="532765" y="661882"/>
                    <a:pt x="529107" y="652052"/>
                  </a:cubicBezTo>
                  <a:cubicBezTo>
                    <a:pt x="526821" y="645651"/>
                    <a:pt x="524764" y="639022"/>
                    <a:pt x="522707" y="632164"/>
                  </a:cubicBezTo>
                  <a:cubicBezTo>
                    <a:pt x="521564" y="628277"/>
                    <a:pt x="520421" y="624391"/>
                    <a:pt x="519506" y="620276"/>
                  </a:cubicBezTo>
                  <a:cubicBezTo>
                    <a:pt x="519278" y="619362"/>
                    <a:pt x="519049" y="618676"/>
                    <a:pt x="518820" y="617762"/>
                  </a:cubicBezTo>
                  <a:cubicBezTo>
                    <a:pt x="517906" y="614333"/>
                    <a:pt x="517220" y="610904"/>
                    <a:pt x="516306" y="607475"/>
                  </a:cubicBezTo>
                  <a:cubicBezTo>
                    <a:pt x="515849" y="605875"/>
                    <a:pt x="515620" y="604274"/>
                    <a:pt x="515163" y="602674"/>
                  </a:cubicBezTo>
                  <a:cubicBezTo>
                    <a:pt x="514706" y="600388"/>
                    <a:pt x="514248" y="598331"/>
                    <a:pt x="513791" y="596045"/>
                  </a:cubicBezTo>
                  <a:cubicBezTo>
                    <a:pt x="513105" y="593073"/>
                    <a:pt x="512648" y="590101"/>
                    <a:pt x="512191" y="586901"/>
                  </a:cubicBezTo>
                  <a:cubicBezTo>
                    <a:pt x="511962" y="586215"/>
                    <a:pt x="511962" y="585301"/>
                    <a:pt x="511734" y="584615"/>
                  </a:cubicBezTo>
                  <a:cubicBezTo>
                    <a:pt x="510819" y="579814"/>
                    <a:pt x="510134" y="575242"/>
                    <a:pt x="509448" y="570442"/>
                  </a:cubicBezTo>
                  <a:cubicBezTo>
                    <a:pt x="509448" y="570442"/>
                    <a:pt x="509448" y="570442"/>
                    <a:pt x="509448" y="570442"/>
                  </a:cubicBezTo>
                  <a:cubicBezTo>
                    <a:pt x="502133" y="518778"/>
                    <a:pt x="503961" y="467343"/>
                    <a:pt x="511505" y="415451"/>
                  </a:cubicBezTo>
                  <a:close/>
                  <a:moveTo>
                    <a:pt x="133858" y="972549"/>
                  </a:moveTo>
                  <a:cubicBezTo>
                    <a:pt x="126771" y="974149"/>
                    <a:pt x="119685" y="975064"/>
                    <a:pt x="112598" y="975292"/>
                  </a:cubicBezTo>
                  <a:cubicBezTo>
                    <a:pt x="110769" y="975292"/>
                    <a:pt x="109169" y="975292"/>
                    <a:pt x="107340" y="975292"/>
                  </a:cubicBezTo>
                  <a:cubicBezTo>
                    <a:pt x="103911" y="975064"/>
                    <a:pt x="100482" y="974835"/>
                    <a:pt x="97282" y="974378"/>
                  </a:cubicBezTo>
                  <a:cubicBezTo>
                    <a:pt x="92253" y="973692"/>
                    <a:pt x="87452" y="972549"/>
                    <a:pt x="82652" y="970949"/>
                  </a:cubicBezTo>
                  <a:cubicBezTo>
                    <a:pt x="79451" y="970034"/>
                    <a:pt x="76479" y="968663"/>
                    <a:pt x="73508" y="967520"/>
                  </a:cubicBezTo>
                  <a:cubicBezTo>
                    <a:pt x="67564" y="964777"/>
                    <a:pt x="61849" y="961576"/>
                    <a:pt x="56820" y="957690"/>
                  </a:cubicBezTo>
                  <a:cubicBezTo>
                    <a:pt x="36017" y="942145"/>
                    <a:pt x="22073" y="917685"/>
                    <a:pt x="20244" y="888424"/>
                  </a:cubicBezTo>
                  <a:cubicBezTo>
                    <a:pt x="20244" y="886824"/>
                    <a:pt x="20015" y="885224"/>
                    <a:pt x="20015" y="883852"/>
                  </a:cubicBezTo>
                  <a:cubicBezTo>
                    <a:pt x="20015" y="883166"/>
                    <a:pt x="20015" y="882252"/>
                    <a:pt x="20015" y="881566"/>
                  </a:cubicBezTo>
                  <a:cubicBezTo>
                    <a:pt x="20015" y="880880"/>
                    <a:pt x="20015" y="880195"/>
                    <a:pt x="20015" y="879509"/>
                  </a:cubicBezTo>
                  <a:cubicBezTo>
                    <a:pt x="20015" y="878366"/>
                    <a:pt x="20015" y="877451"/>
                    <a:pt x="20244" y="876537"/>
                  </a:cubicBezTo>
                  <a:cubicBezTo>
                    <a:pt x="20244" y="876308"/>
                    <a:pt x="20244" y="875851"/>
                    <a:pt x="20244" y="875623"/>
                  </a:cubicBezTo>
                  <a:cubicBezTo>
                    <a:pt x="21615" y="853220"/>
                    <a:pt x="31217" y="834703"/>
                    <a:pt x="55220" y="823502"/>
                  </a:cubicBezTo>
                  <a:cubicBezTo>
                    <a:pt x="102311" y="801556"/>
                    <a:pt x="330683" y="690685"/>
                    <a:pt x="346913" y="683827"/>
                  </a:cubicBezTo>
                  <a:cubicBezTo>
                    <a:pt x="391490" y="665082"/>
                    <a:pt x="435610" y="645651"/>
                    <a:pt x="461899" y="601303"/>
                  </a:cubicBezTo>
                  <a:cubicBezTo>
                    <a:pt x="466242" y="593987"/>
                    <a:pt x="471957" y="586901"/>
                    <a:pt x="484302" y="579814"/>
                  </a:cubicBezTo>
                  <a:cubicBezTo>
                    <a:pt x="493674" y="629192"/>
                    <a:pt x="512877" y="673540"/>
                    <a:pt x="535508" y="716060"/>
                  </a:cubicBezTo>
                  <a:cubicBezTo>
                    <a:pt x="547624" y="738691"/>
                    <a:pt x="560654" y="760865"/>
                    <a:pt x="573684" y="783268"/>
                  </a:cubicBezTo>
                  <a:cubicBezTo>
                    <a:pt x="575513" y="786469"/>
                    <a:pt x="577342" y="789440"/>
                    <a:pt x="579171" y="792641"/>
                  </a:cubicBezTo>
                  <a:lnTo>
                    <a:pt x="579171" y="792641"/>
                  </a:lnTo>
                  <a:cubicBezTo>
                    <a:pt x="578485" y="793098"/>
                    <a:pt x="577799" y="793555"/>
                    <a:pt x="577113" y="794012"/>
                  </a:cubicBezTo>
                  <a:cubicBezTo>
                    <a:pt x="576885" y="794241"/>
                    <a:pt x="576428" y="794470"/>
                    <a:pt x="576199" y="794698"/>
                  </a:cubicBezTo>
                  <a:cubicBezTo>
                    <a:pt x="575285" y="795384"/>
                    <a:pt x="574370" y="796070"/>
                    <a:pt x="573456" y="796527"/>
                  </a:cubicBezTo>
                  <a:cubicBezTo>
                    <a:pt x="573227" y="796756"/>
                    <a:pt x="572770" y="796756"/>
                    <a:pt x="572541" y="796984"/>
                  </a:cubicBezTo>
                  <a:cubicBezTo>
                    <a:pt x="572313" y="797213"/>
                    <a:pt x="571856" y="797213"/>
                    <a:pt x="571627" y="797213"/>
                  </a:cubicBezTo>
                  <a:cubicBezTo>
                    <a:pt x="559511" y="799956"/>
                    <a:pt x="547395" y="803156"/>
                    <a:pt x="535508" y="806814"/>
                  </a:cubicBezTo>
                  <a:cubicBezTo>
                    <a:pt x="511734" y="813901"/>
                    <a:pt x="488645" y="822359"/>
                    <a:pt x="465785" y="831503"/>
                  </a:cubicBezTo>
                  <a:cubicBezTo>
                    <a:pt x="457098" y="834932"/>
                    <a:pt x="448640" y="838589"/>
                    <a:pt x="440182" y="842247"/>
                  </a:cubicBezTo>
                  <a:cubicBezTo>
                    <a:pt x="434467" y="844762"/>
                    <a:pt x="428981" y="847276"/>
                    <a:pt x="423266" y="849791"/>
                  </a:cubicBezTo>
                  <a:cubicBezTo>
                    <a:pt x="417551" y="852305"/>
                    <a:pt x="412064" y="854820"/>
                    <a:pt x="406349" y="857335"/>
                  </a:cubicBezTo>
                  <a:cubicBezTo>
                    <a:pt x="400634" y="859849"/>
                    <a:pt x="395148" y="862592"/>
                    <a:pt x="389433" y="865107"/>
                  </a:cubicBezTo>
                  <a:cubicBezTo>
                    <a:pt x="375488" y="871508"/>
                    <a:pt x="361544" y="878137"/>
                    <a:pt x="347370" y="884767"/>
                  </a:cubicBezTo>
                  <a:cubicBezTo>
                    <a:pt x="338912" y="888653"/>
                    <a:pt x="330683" y="892539"/>
                    <a:pt x="322224" y="896425"/>
                  </a:cubicBezTo>
                  <a:cubicBezTo>
                    <a:pt x="313766" y="900311"/>
                    <a:pt x="305308" y="904198"/>
                    <a:pt x="296850" y="907855"/>
                  </a:cubicBezTo>
                  <a:cubicBezTo>
                    <a:pt x="276733" y="916771"/>
                    <a:pt x="256845" y="926372"/>
                    <a:pt x="236957" y="935516"/>
                  </a:cubicBezTo>
                  <a:cubicBezTo>
                    <a:pt x="203810" y="949918"/>
                    <a:pt x="169977" y="964091"/>
                    <a:pt x="133858" y="972549"/>
                  </a:cubicBezTo>
                  <a:close/>
                </a:path>
              </a:pathLst>
            </a:custGeom>
            <a:solidFill>
              <a:srgbClr val="000000"/>
            </a:solidFill>
            <a:ln w="2286" cap="flat">
              <a:noFill/>
              <a:prstDash val="solid"/>
              <a:miter/>
            </a:ln>
          </p:spPr>
          <p:txBody>
            <a:bodyPr rtlCol="0" anchor="ctr"/>
            <a:lstStyle/>
            <a:p>
              <a:endParaRPr lang="en-US"/>
            </a:p>
          </p:txBody>
        </p:sp>
        <p:sp>
          <p:nvSpPr>
            <p:cNvPr id="77" name="Freeform 853">
              <a:extLst>
                <a:ext uri="{FF2B5EF4-FFF2-40B4-BE49-F238E27FC236}">
                  <a16:creationId xmlns:a16="http://schemas.microsoft.com/office/drawing/2014/main" id="{F4C1CA06-F58D-1963-5D72-D0BF7B07738E}"/>
                </a:ext>
              </a:extLst>
            </p:cNvPr>
            <p:cNvSpPr/>
            <p:nvPr/>
          </p:nvSpPr>
          <p:spPr>
            <a:xfrm>
              <a:off x="7693198" y="5500809"/>
              <a:ext cx="78130" cy="204817"/>
            </a:xfrm>
            <a:custGeom>
              <a:avLst/>
              <a:gdLst>
                <a:gd name="connsiteX0" fmla="*/ 5058 w 78130"/>
                <a:gd name="connsiteY0" fmla="*/ 20338 h 204817"/>
                <a:gd name="connsiteX1" fmla="*/ 26547 w 78130"/>
                <a:gd name="connsiteY1" fmla="*/ 39769 h 204817"/>
                <a:gd name="connsiteX2" fmla="*/ 56722 w 78130"/>
                <a:gd name="connsiteY2" fmla="*/ 170528 h 204817"/>
                <a:gd name="connsiteX3" fmla="*/ 53522 w 78130"/>
                <a:gd name="connsiteY3" fmla="*/ 204818 h 204817"/>
                <a:gd name="connsiteX4" fmla="*/ 68838 w 78130"/>
                <a:gd name="connsiteY4" fmla="*/ 188359 h 204817"/>
                <a:gd name="connsiteX5" fmla="*/ 34776 w 78130"/>
                <a:gd name="connsiteY5" fmla="*/ 12108 h 204817"/>
                <a:gd name="connsiteX6" fmla="*/ 15345 w 78130"/>
                <a:gd name="connsiteY6" fmla="*/ 221 h 204817"/>
                <a:gd name="connsiteX7" fmla="*/ 944 w 78130"/>
                <a:gd name="connsiteY7" fmla="*/ 7536 h 204817"/>
                <a:gd name="connsiteX8" fmla="*/ 5058 w 78130"/>
                <a:gd name="connsiteY8" fmla="*/ 20338 h 2048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8130" h="204817">
                  <a:moveTo>
                    <a:pt x="5058" y="20338"/>
                  </a:moveTo>
                  <a:cubicBezTo>
                    <a:pt x="13288" y="25824"/>
                    <a:pt x="20375" y="31768"/>
                    <a:pt x="26547" y="39769"/>
                  </a:cubicBezTo>
                  <a:cubicBezTo>
                    <a:pt x="56493" y="78859"/>
                    <a:pt x="61980" y="123208"/>
                    <a:pt x="56722" y="170528"/>
                  </a:cubicBezTo>
                  <a:cubicBezTo>
                    <a:pt x="55350" y="181501"/>
                    <a:pt x="48950" y="192474"/>
                    <a:pt x="53522" y="204818"/>
                  </a:cubicBezTo>
                  <a:cubicBezTo>
                    <a:pt x="66552" y="194302"/>
                    <a:pt x="67009" y="194302"/>
                    <a:pt x="68838" y="188359"/>
                  </a:cubicBezTo>
                  <a:cubicBezTo>
                    <a:pt x="88726" y="123436"/>
                    <a:pt x="76382" y="64915"/>
                    <a:pt x="34776" y="12108"/>
                  </a:cubicBezTo>
                  <a:cubicBezTo>
                    <a:pt x="29747" y="5707"/>
                    <a:pt x="23575" y="1135"/>
                    <a:pt x="15345" y="221"/>
                  </a:cubicBezTo>
                  <a:cubicBezTo>
                    <a:pt x="9173" y="-694"/>
                    <a:pt x="3458" y="1135"/>
                    <a:pt x="944" y="7536"/>
                  </a:cubicBezTo>
                  <a:cubicBezTo>
                    <a:pt x="-1342" y="12565"/>
                    <a:pt x="715" y="17594"/>
                    <a:pt x="5058" y="20338"/>
                  </a:cubicBezTo>
                  <a:close/>
                </a:path>
              </a:pathLst>
            </a:custGeom>
            <a:solidFill>
              <a:srgbClr val="000000"/>
            </a:solidFill>
            <a:ln w="2286" cap="flat">
              <a:noFill/>
              <a:prstDash val="solid"/>
              <a:miter/>
            </a:ln>
          </p:spPr>
          <p:txBody>
            <a:bodyPr rtlCol="0" anchor="ctr"/>
            <a:lstStyle/>
            <a:p>
              <a:endParaRPr lang="en-US"/>
            </a:p>
          </p:txBody>
        </p:sp>
        <p:sp>
          <p:nvSpPr>
            <p:cNvPr id="78" name="Freeform 854">
              <a:extLst>
                <a:ext uri="{FF2B5EF4-FFF2-40B4-BE49-F238E27FC236}">
                  <a16:creationId xmlns:a16="http://schemas.microsoft.com/office/drawing/2014/main" id="{6C838622-48E5-BD3B-4D48-109B5017F9A4}"/>
                </a:ext>
              </a:extLst>
            </p:cNvPr>
            <p:cNvSpPr/>
            <p:nvPr/>
          </p:nvSpPr>
          <p:spPr>
            <a:xfrm>
              <a:off x="5870562" y="5937546"/>
              <a:ext cx="96335" cy="158301"/>
            </a:xfrm>
            <a:custGeom>
              <a:avLst/>
              <a:gdLst>
                <a:gd name="connsiteX0" fmla="*/ 4838 w 96335"/>
                <a:gd name="connsiteY0" fmla="*/ 87207 h 158301"/>
                <a:gd name="connsiteX1" fmla="*/ 19697 w 96335"/>
                <a:gd name="connsiteY1" fmla="*/ 158301 h 158301"/>
                <a:gd name="connsiteX2" fmla="*/ 21298 w 96335"/>
                <a:gd name="connsiteY2" fmla="*/ 146643 h 158301"/>
                <a:gd name="connsiteX3" fmla="*/ 77305 w 96335"/>
                <a:gd name="connsiteY3" fmla="*/ 28685 h 158301"/>
                <a:gd name="connsiteX4" fmla="*/ 90792 w 96335"/>
                <a:gd name="connsiteY4" fmla="*/ 17484 h 158301"/>
                <a:gd name="connsiteX5" fmla="*/ 93535 w 96335"/>
                <a:gd name="connsiteY5" fmla="*/ 2396 h 158301"/>
                <a:gd name="connsiteX6" fmla="*/ 80276 w 96335"/>
                <a:gd name="connsiteY6" fmla="*/ 3082 h 158301"/>
                <a:gd name="connsiteX7" fmla="*/ 4838 w 96335"/>
                <a:gd name="connsiteY7" fmla="*/ 87207 h 158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96335" h="158301">
                  <a:moveTo>
                    <a:pt x="4838" y="87207"/>
                  </a:moveTo>
                  <a:cubicBezTo>
                    <a:pt x="-5220" y="111210"/>
                    <a:pt x="724" y="141156"/>
                    <a:pt x="19697" y="158301"/>
                  </a:cubicBezTo>
                  <a:cubicBezTo>
                    <a:pt x="20612" y="152358"/>
                    <a:pt x="21755" y="149386"/>
                    <a:pt x="21298" y="146643"/>
                  </a:cubicBezTo>
                  <a:cubicBezTo>
                    <a:pt x="12839" y="94293"/>
                    <a:pt x="37985" y="58175"/>
                    <a:pt x="77305" y="28685"/>
                  </a:cubicBezTo>
                  <a:cubicBezTo>
                    <a:pt x="82105" y="25256"/>
                    <a:pt x="86677" y="21599"/>
                    <a:pt x="90792" y="17484"/>
                  </a:cubicBezTo>
                  <a:cubicBezTo>
                    <a:pt x="95135" y="13369"/>
                    <a:pt x="99250" y="8340"/>
                    <a:pt x="93535" y="2396"/>
                  </a:cubicBezTo>
                  <a:cubicBezTo>
                    <a:pt x="89192" y="-2176"/>
                    <a:pt x="84391" y="796"/>
                    <a:pt x="80276" y="3082"/>
                  </a:cubicBezTo>
                  <a:cubicBezTo>
                    <a:pt x="46672" y="23427"/>
                    <a:pt x="20155" y="50631"/>
                    <a:pt x="4838" y="87207"/>
                  </a:cubicBezTo>
                  <a:close/>
                </a:path>
              </a:pathLst>
            </a:custGeom>
            <a:solidFill>
              <a:srgbClr val="000000"/>
            </a:solidFill>
            <a:ln w="2286" cap="flat">
              <a:noFill/>
              <a:prstDash val="solid"/>
              <a:miter/>
            </a:ln>
          </p:spPr>
          <p:txBody>
            <a:bodyPr rtlCol="0" anchor="ctr"/>
            <a:lstStyle/>
            <a:p>
              <a:endParaRPr lang="en-US"/>
            </a:p>
          </p:txBody>
        </p:sp>
        <p:sp>
          <p:nvSpPr>
            <p:cNvPr id="79" name="Freeform 855">
              <a:extLst>
                <a:ext uri="{FF2B5EF4-FFF2-40B4-BE49-F238E27FC236}">
                  <a16:creationId xmlns:a16="http://schemas.microsoft.com/office/drawing/2014/main" id="{392DF164-D673-9B7B-6665-E67BC1C3FF88}"/>
                </a:ext>
              </a:extLst>
            </p:cNvPr>
            <p:cNvSpPr/>
            <p:nvPr/>
          </p:nvSpPr>
          <p:spPr>
            <a:xfrm>
              <a:off x="6223745" y="6176259"/>
              <a:ext cx="172025" cy="21789"/>
            </a:xfrm>
            <a:custGeom>
              <a:avLst/>
              <a:gdLst>
                <a:gd name="connsiteX0" fmla="*/ 139717 w 172025"/>
                <a:gd name="connsiteY0" fmla="*/ 513 h 21789"/>
                <a:gd name="connsiteX1" fmla="*/ 22217 w 172025"/>
                <a:gd name="connsiteY1" fmla="*/ 513 h 21789"/>
                <a:gd name="connsiteX2" fmla="*/ 42 w 172025"/>
                <a:gd name="connsiteY2" fmla="*/ 11486 h 21789"/>
                <a:gd name="connsiteX3" fmla="*/ 23817 w 172025"/>
                <a:gd name="connsiteY3" fmla="*/ 20630 h 21789"/>
                <a:gd name="connsiteX4" fmla="*/ 170349 w 172025"/>
                <a:gd name="connsiteY4" fmla="*/ 21544 h 21789"/>
                <a:gd name="connsiteX5" fmla="*/ 139717 w 172025"/>
                <a:gd name="connsiteY5" fmla="*/ 513 h 21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025" h="21789">
                  <a:moveTo>
                    <a:pt x="139717" y="513"/>
                  </a:moveTo>
                  <a:cubicBezTo>
                    <a:pt x="100626" y="284"/>
                    <a:pt x="61536" y="284"/>
                    <a:pt x="22217" y="513"/>
                  </a:cubicBezTo>
                  <a:cubicBezTo>
                    <a:pt x="13301" y="513"/>
                    <a:pt x="-872" y="-3602"/>
                    <a:pt x="42" y="11486"/>
                  </a:cubicBezTo>
                  <a:cubicBezTo>
                    <a:pt x="957" y="25659"/>
                    <a:pt x="14901" y="21315"/>
                    <a:pt x="23817" y="20630"/>
                  </a:cubicBezTo>
                  <a:cubicBezTo>
                    <a:pt x="72737" y="16286"/>
                    <a:pt x="121429" y="20401"/>
                    <a:pt x="170349" y="21544"/>
                  </a:cubicBezTo>
                  <a:cubicBezTo>
                    <a:pt x="178122" y="21544"/>
                    <a:pt x="157319" y="741"/>
                    <a:pt x="139717" y="513"/>
                  </a:cubicBezTo>
                  <a:close/>
                </a:path>
              </a:pathLst>
            </a:custGeom>
            <a:solidFill>
              <a:srgbClr val="000000"/>
            </a:solidFill>
            <a:ln w="2286" cap="flat">
              <a:noFill/>
              <a:prstDash val="solid"/>
              <a:miter/>
            </a:ln>
          </p:spPr>
          <p:txBody>
            <a:bodyPr rtlCol="0" anchor="ctr"/>
            <a:lstStyle/>
            <a:p>
              <a:endParaRPr lang="en-US"/>
            </a:p>
          </p:txBody>
        </p:sp>
        <p:sp>
          <p:nvSpPr>
            <p:cNvPr id="80" name="Freeform 856">
              <a:extLst>
                <a:ext uri="{FF2B5EF4-FFF2-40B4-BE49-F238E27FC236}">
                  <a16:creationId xmlns:a16="http://schemas.microsoft.com/office/drawing/2014/main" id="{EBDE0E48-A7E6-FFC5-3702-5F4B02F4A74C}"/>
                </a:ext>
              </a:extLst>
            </p:cNvPr>
            <p:cNvSpPr/>
            <p:nvPr/>
          </p:nvSpPr>
          <p:spPr>
            <a:xfrm>
              <a:off x="5818708" y="6165049"/>
              <a:ext cx="129159" cy="22923"/>
            </a:xfrm>
            <a:custGeom>
              <a:avLst/>
              <a:gdLst>
                <a:gd name="connsiteX0" fmla="*/ 82525 w 129159"/>
                <a:gd name="connsiteY0" fmla="*/ 64 h 22923"/>
                <a:gd name="connsiteX1" fmla="*/ 11887 w 129159"/>
                <a:gd name="connsiteY1" fmla="*/ 293 h 22923"/>
                <a:gd name="connsiteX2" fmla="*/ 0 w 129159"/>
                <a:gd name="connsiteY2" fmla="*/ 9894 h 22923"/>
                <a:gd name="connsiteX3" fmla="*/ 11659 w 129159"/>
                <a:gd name="connsiteY3" fmla="*/ 20181 h 22923"/>
                <a:gd name="connsiteX4" fmla="*/ 129159 w 129159"/>
                <a:gd name="connsiteY4" fmla="*/ 22924 h 22923"/>
                <a:gd name="connsiteX5" fmla="*/ 82525 w 129159"/>
                <a:gd name="connsiteY5" fmla="*/ 64 h 229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159" h="22923">
                  <a:moveTo>
                    <a:pt x="82525" y="64"/>
                  </a:moveTo>
                  <a:cubicBezTo>
                    <a:pt x="58979" y="-164"/>
                    <a:pt x="35433" y="293"/>
                    <a:pt x="11887" y="293"/>
                  </a:cubicBezTo>
                  <a:cubicBezTo>
                    <a:pt x="5258" y="293"/>
                    <a:pt x="0" y="2122"/>
                    <a:pt x="0" y="9894"/>
                  </a:cubicBezTo>
                  <a:cubicBezTo>
                    <a:pt x="229" y="16752"/>
                    <a:pt x="4801" y="20410"/>
                    <a:pt x="11659" y="20181"/>
                  </a:cubicBezTo>
                  <a:cubicBezTo>
                    <a:pt x="50749" y="19495"/>
                    <a:pt x="89611" y="22239"/>
                    <a:pt x="129159" y="22924"/>
                  </a:cubicBezTo>
                  <a:cubicBezTo>
                    <a:pt x="114529" y="11952"/>
                    <a:pt x="100813" y="293"/>
                    <a:pt x="82525" y="64"/>
                  </a:cubicBezTo>
                  <a:close/>
                </a:path>
              </a:pathLst>
            </a:custGeom>
            <a:solidFill>
              <a:srgbClr val="000000"/>
            </a:solidFill>
            <a:ln w="2286" cap="flat">
              <a:noFill/>
              <a:prstDash val="solid"/>
              <a:miter/>
            </a:ln>
          </p:spPr>
          <p:txBody>
            <a:bodyPr rtlCol="0" anchor="ctr"/>
            <a:lstStyle/>
            <a:p>
              <a:endParaRPr lang="en-US"/>
            </a:p>
          </p:txBody>
        </p:sp>
        <p:sp>
          <p:nvSpPr>
            <p:cNvPr id="81" name="Freeform 857">
              <a:extLst>
                <a:ext uri="{FF2B5EF4-FFF2-40B4-BE49-F238E27FC236}">
                  <a16:creationId xmlns:a16="http://schemas.microsoft.com/office/drawing/2014/main" id="{BE3C6AAF-6F15-C153-0534-A771CC901362}"/>
                </a:ext>
              </a:extLst>
            </p:cNvPr>
            <p:cNvSpPr/>
            <p:nvPr/>
          </p:nvSpPr>
          <p:spPr>
            <a:xfrm>
              <a:off x="7747611" y="6133751"/>
              <a:ext cx="123467" cy="22574"/>
            </a:xfrm>
            <a:custGeom>
              <a:avLst/>
              <a:gdLst>
                <a:gd name="connsiteX0" fmla="*/ 98779 w 123467"/>
                <a:gd name="connsiteY0" fmla="*/ 43 h 22574"/>
                <a:gd name="connsiteX1" fmla="*/ 8025 w 123467"/>
                <a:gd name="connsiteY1" fmla="*/ 5072 h 22574"/>
                <a:gd name="connsiteX2" fmla="*/ 24 w 123467"/>
                <a:gd name="connsiteY2" fmla="*/ 12388 h 22574"/>
                <a:gd name="connsiteX3" fmla="*/ 11683 w 123467"/>
                <a:gd name="connsiteY3" fmla="*/ 22217 h 22574"/>
                <a:gd name="connsiteX4" fmla="*/ 123468 w 123467"/>
                <a:gd name="connsiteY4" fmla="*/ 12388 h 22574"/>
                <a:gd name="connsiteX5" fmla="*/ 98779 w 123467"/>
                <a:gd name="connsiteY5" fmla="*/ 43 h 22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3467" h="22574">
                  <a:moveTo>
                    <a:pt x="98779" y="43"/>
                  </a:moveTo>
                  <a:cubicBezTo>
                    <a:pt x="68375" y="729"/>
                    <a:pt x="38200" y="3015"/>
                    <a:pt x="8025" y="5072"/>
                  </a:cubicBezTo>
                  <a:cubicBezTo>
                    <a:pt x="3682" y="5301"/>
                    <a:pt x="253" y="8501"/>
                    <a:pt x="24" y="12388"/>
                  </a:cubicBezTo>
                  <a:cubicBezTo>
                    <a:pt x="-433" y="19931"/>
                    <a:pt x="5739" y="21989"/>
                    <a:pt x="11683" y="22217"/>
                  </a:cubicBezTo>
                  <a:cubicBezTo>
                    <a:pt x="48716" y="24275"/>
                    <a:pt x="84606" y="16960"/>
                    <a:pt x="123468" y="12388"/>
                  </a:cubicBezTo>
                  <a:cubicBezTo>
                    <a:pt x="116381" y="43"/>
                    <a:pt x="106094" y="-185"/>
                    <a:pt x="98779" y="43"/>
                  </a:cubicBezTo>
                  <a:close/>
                </a:path>
              </a:pathLst>
            </a:custGeom>
            <a:solidFill>
              <a:srgbClr val="000000"/>
            </a:solidFill>
            <a:ln w="2286" cap="flat">
              <a:noFill/>
              <a:prstDash val="solid"/>
              <a:miter/>
            </a:ln>
          </p:spPr>
          <p:txBody>
            <a:bodyPr rtlCol="0" anchor="ctr"/>
            <a:lstStyle/>
            <a:p>
              <a:endParaRPr lang="en-US"/>
            </a:p>
          </p:txBody>
        </p:sp>
        <p:sp>
          <p:nvSpPr>
            <p:cNvPr id="82" name="Freeform 858">
              <a:extLst>
                <a:ext uri="{FF2B5EF4-FFF2-40B4-BE49-F238E27FC236}">
                  <a16:creationId xmlns:a16="http://schemas.microsoft.com/office/drawing/2014/main" id="{A8A6E1CD-EC51-76DA-A53F-DEEB6E4EE9BD}"/>
                </a:ext>
              </a:extLst>
            </p:cNvPr>
            <p:cNvSpPr/>
            <p:nvPr/>
          </p:nvSpPr>
          <p:spPr>
            <a:xfrm>
              <a:off x="6607606" y="5609615"/>
              <a:ext cx="7086" cy="69951"/>
            </a:xfrm>
            <a:custGeom>
              <a:avLst/>
              <a:gdLst>
                <a:gd name="connsiteX0" fmla="*/ 0 w 7086"/>
                <a:gd name="connsiteY0" fmla="*/ 69952 h 69951"/>
                <a:gd name="connsiteX1" fmla="*/ 7086 w 7086"/>
                <a:gd name="connsiteY1" fmla="*/ 0 h 69951"/>
                <a:gd name="connsiteX2" fmla="*/ 0 w 7086"/>
                <a:gd name="connsiteY2" fmla="*/ 68123 h 69951"/>
                <a:gd name="connsiteX3" fmla="*/ 0 w 7086"/>
                <a:gd name="connsiteY3" fmla="*/ 69952 h 69951"/>
              </a:gdLst>
              <a:ahLst/>
              <a:cxnLst>
                <a:cxn ang="0">
                  <a:pos x="connsiteX0" y="connsiteY0"/>
                </a:cxn>
                <a:cxn ang="0">
                  <a:pos x="connsiteX1" y="connsiteY1"/>
                </a:cxn>
                <a:cxn ang="0">
                  <a:pos x="connsiteX2" y="connsiteY2"/>
                </a:cxn>
                <a:cxn ang="0">
                  <a:pos x="connsiteX3" y="connsiteY3"/>
                </a:cxn>
              </a:cxnLst>
              <a:rect l="l" t="t" r="r" b="b"/>
              <a:pathLst>
                <a:path w="7086" h="69951">
                  <a:moveTo>
                    <a:pt x="0" y="69952"/>
                  </a:moveTo>
                  <a:cubicBezTo>
                    <a:pt x="228" y="46178"/>
                    <a:pt x="2743" y="22860"/>
                    <a:pt x="7086" y="0"/>
                  </a:cubicBezTo>
                  <a:cubicBezTo>
                    <a:pt x="2514" y="21946"/>
                    <a:pt x="0" y="44806"/>
                    <a:pt x="0" y="68123"/>
                  </a:cubicBezTo>
                  <a:cubicBezTo>
                    <a:pt x="0" y="68809"/>
                    <a:pt x="0" y="69266"/>
                    <a:pt x="0" y="69952"/>
                  </a:cubicBezTo>
                  <a:close/>
                </a:path>
              </a:pathLst>
            </a:custGeom>
            <a:solidFill>
              <a:srgbClr val="FFFFFF"/>
            </a:solidFill>
            <a:ln w="2286" cap="flat">
              <a:noFill/>
              <a:prstDash val="solid"/>
              <a:miter/>
            </a:ln>
          </p:spPr>
          <p:txBody>
            <a:bodyPr rtlCol="0" anchor="ctr"/>
            <a:lstStyle/>
            <a:p>
              <a:endParaRPr lang="en-US"/>
            </a:p>
          </p:txBody>
        </p:sp>
        <p:sp>
          <p:nvSpPr>
            <p:cNvPr id="83" name="Freeform 859">
              <a:extLst>
                <a:ext uri="{FF2B5EF4-FFF2-40B4-BE49-F238E27FC236}">
                  <a16:creationId xmlns:a16="http://schemas.microsoft.com/office/drawing/2014/main" id="{2CE1194A-4CD5-3770-4075-FFF39FF97AD5}"/>
                </a:ext>
              </a:extLst>
            </p:cNvPr>
            <p:cNvSpPr/>
            <p:nvPr/>
          </p:nvSpPr>
          <p:spPr>
            <a:xfrm>
              <a:off x="6607606" y="5609615"/>
              <a:ext cx="7086" cy="69951"/>
            </a:xfrm>
            <a:custGeom>
              <a:avLst/>
              <a:gdLst>
                <a:gd name="connsiteX0" fmla="*/ 0 w 7086"/>
                <a:gd name="connsiteY0" fmla="*/ 69952 h 69951"/>
                <a:gd name="connsiteX1" fmla="*/ 7086 w 7086"/>
                <a:gd name="connsiteY1" fmla="*/ 0 h 69951"/>
                <a:gd name="connsiteX2" fmla="*/ 0 w 7086"/>
                <a:gd name="connsiteY2" fmla="*/ 68123 h 69951"/>
                <a:gd name="connsiteX3" fmla="*/ 0 w 7086"/>
                <a:gd name="connsiteY3" fmla="*/ 69952 h 69951"/>
              </a:gdLst>
              <a:ahLst/>
              <a:cxnLst>
                <a:cxn ang="0">
                  <a:pos x="connsiteX0" y="connsiteY0"/>
                </a:cxn>
                <a:cxn ang="0">
                  <a:pos x="connsiteX1" y="connsiteY1"/>
                </a:cxn>
                <a:cxn ang="0">
                  <a:pos x="connsiteX2" y="connsiteY2"/>
                </a:cxn>
                <a:cxn ang="0">
                  <a:pos x="connsiteX3" y="connsiteY3"/>
                </a:cxn>
              </a:cxnLst>
              <a:rect l="l" t="t" r="r" b="b"/>
              <a:pathLst>
                <a:path w="7086" h="69951">
                  <a:moveTo>
                    <a:pt x="0" y="69952"/>
                  </a:moveTo>
                  <a:cubicBezTo>
                    <a:pt x="228" y="46178"/>
                    <a:pt x="2743" y="22860"/>
                    <a:pt x="7086" y="0"/>
                  </a:cubicBezTo>
                  <a:cubicBezTo>
                    <a:pt x="2514" y="21946"/>
                    <a:pt x="0" y="44806"/>
                    <a:pt x="0" y="68123"/>
                  </a:cubicBezTo>
                  <a:cubicBezTo>
                    <a:pt x="0" y="68809"/>
                    <a:pt x="0" y="69266"/>
                    <a:pt x="0" y="69952"/>
                  </a:cubicBezTo>
                  <a:close/>
                </a:path>
              </a:pathLst>
            </a:custGeom>
            <a:solidFill>
              <a:srgbClr val="FFFFFF">
                <a:alpha val="48000"/>
              </a:srgbClr>
            </a:solidFill>
            <a:ln w="2286" cap="flat">
              <a:noFill/>
              <a:prstDash val="solid"/>
              <a:miter/>
            </a:ln>
          </p:spPr>
          <p:txBody>
            <a:bodyPr rtlCol="0" anchor="ctr"/>
            <a:lstStyle/>
            <a:p>
              <a:endParaRPr lang="en-US"/>
            </a:p>
          </p:txBody>
        </p:sp>
        <p:sp>
          <p:nvSpPr>
            <p:cNvPr id="84" name="Freeform 860">
              <a:extLst>
                <a:ext uri="{FF2B5EF4-FFF2-40B4-BE49-F238E27FC236}">
                  <a16:creationId xmlns:a16="http://schemas.microsoft.com/office/drawing/2014/main" id="{D52985E4-C775-A0D3-FDA5-F3C1067F7918}"/>
                </a:ext>
              </a:extLst>
            </p:cNvPr>
            <p:cNvSpPr/>
            <p:nvPr/>
          </p:nvSpPr>
          <p:spPr>
            <a:xfrm>
              <a:off x="7285405" y="5677052"/>
              <a:ext cx="228" cy="12344"/>
            </a:xfrm>
            <a:custGeom>
              <a:avLst/>
              <a:gdLst>
                <a:gd name="connsiteX0" fmla="*/ 0 w 228"/>
                <a:gd name="connsiteY0" fmla="*/ 12345 h 12344"/>
                <a:gd name="connsiteX1" fmla="*/ 228 w 228"/>
                <a:gd name="connsiteY1" fmla="*/ 686 h 12344"/>
                <a:gd name="connsiteX2" fmla="*/ 228 w 228"/>
                <a:gd name="connsiteY2" fmla="*/ 0 h 12344"/>
                <a:gd name="connsiteX3" fmla="*/ 0 w 228"/>
                <a:gd name="connsiteY3" fmla="*/ 12345 h 12344"/>
              </a:gdLst>
              <a:ahLst/>
              <a:cxnLst>
                <a:cxn ang="0">
                  <a:pos x="connsiteX0" y="connsiteY0"/>
                </a:cxn>
                <a:cxn ang="0">
                  <a:pos x="connsiteX1" y="connsiteY1"/>
                </a:cxn>
                <a:cxn ang="0">
                  <a:pos x="connsiteX2" y="connsiteY2"/>
                </a:cxn>
                <a:cxn ang="0">
                  <a:pos x="connsiteX3" y="connsiteY3"/>
                </a:cxn>
              </a:cxnLst>
              <a:rect l="l" t="t" r="r" b="b"/>
              <a:pathLst>
                <a:path w="228" h="12344">
                  <a:moveTo>
                    <a:pt x="0" y="12345"/>
                  </a:moveTo>
                  <a:cubicBezTo>
                    <a:pt x="228" y="8459"/>
                    <a:pt x="228" y="4572"/>
                    <a:pt x="228" y="686"/>
                  </a:cubicBezTo>
                  <a:cubicBezTo>
                    <a:pt x="228" y="458"/>
                    <a:pt x="228" y="229"/>
                    <a:pt x="228" y="0"/>
                  </a:cubicBezTo>
                  <a:cubicBezTo>
                    <a:pt x="228" y="4115"/>
                    <a:pt x="228" y="8230"/>
                    <a:pt x="0" y="12345"/>
                  </a:cubicBezTo>
                  <a:close/>
                </a:path>
              </a:pathLst>
            </a:custGeom>
            <a:solidFill>
              <a:srgbClr val="FFFFFF"/>
            </a:solidFill>
            <a:ln w="2286" cap="flat">
              <a:noFill/>
              <a:prstDash val="solid"/>
              <a:miter/>
            </a:ln>
          </p:spPr>
          <p:txBody>
            <a:bodyPr rtlCol="0" anchor="ctr"/>
            <a:lstStyle/>
            <a:p>
              <a:endParaRPr lang="en-US"/>
            </a:p>
          </p:txBody>
        </p:sp>
        <p:sp>
          <p:nvSpPr>
            <p:cNvPr id="85" name="Freeform 861">
              <a:extLst>
                <a:ext uri="{FF2B5EF4-FFF2-40B4-BE49-F238E27FC236}">
                  <a16:creationId xmlns:a16="http://schemas.microsoft.com/office/drawing/2014/main" id="{41C54F76-E231-E02D-A45F-E71DB8CF98C2}"/>
                </a:ext>
              </a:extLst>
            </p:cNvPr>
            <p:cNvSpPr/>
            <p:nvPr/>
          </p:nvSpPr>
          <p:spPr>
            <a:xfrm>
              <a:off x="7285405" y="5677052"/>
              <a:ext cx="228" cy="12344"/>
            </a:xfrm>
            <a:custGeom>
              <a:avLst/>
              <a:gdLst>
                <a:gd name="connsiteX0" fmla="*/ 0 w 228"/>
                <a:gd name="connsiteY0" fmla="*/ 12345 h 12344"/>
                <a:gd name="connsiteX1" fmla="*/ 228 w 228"/>
                <a:gd name="connsiteY1" fmla="*/ 686 h 12344"/>
                <a:gd name="connsiteX2" fmla="*/ 228 w 228"/>
                <a:gd name="connsiteY2" fmla="*/ 0 h 12344"/>
                <a:gd name="connsiteX3" fmla="*/ 0 w 228"/>
                <a:gd name="connsiteY3" fmla="*/ 12345 h 12344"/>
              </a:gdLst>
              <a:ahLst/>
              <a:cxnLst>
                <a:cxn ang="0">
                  <a:pos x="connsiteX0" y="connsiteY0"/>
                </a:cxn>
                <a:cxn ang="0">
                  <a:pos x="connsiteX1" y="connsiteY1"/>
                </a:cxn>
                <a:cxn ang="0">
                  <a:pos x="connsiteX2" y="connsiteY2"/>
                </a:cxn>
                <a:cxn ang="0">
                  <a:pos x="connsiteX3" y="connsiteY3"/>
                </a:cxn>
              </a:cxnLst>
              <a:rect l="l" t="t" r="r" b="b"/>
              <a:pathLst>
                <a:path w="228" h="12344">
                  <a:moveTo>
                    <a:pt x="0" y="12345"/>
                  </a:moveTo>
                  <a:cubicBezTo>
                    <a:pt x="228" y="8459"/>
                    <a:pt x="228" y="4572"/>
                    <a:pt x="228" y="686"/>
                  </a:cubicBezTo>
                  <a:cubicBezTo>
                    <a:pt x="228" y="458"/>
                    <a:pt x="228" y="229"/>
                    <a:pt x="228" y="0"/>
                  </a:cubicBezTo>
                  <a:cubicBezTo>
                    <a:pt x="228" y="4115"/>
                    <a:pt x="228" y="8230"/>
                    <a:pt x="0" y="12345"/>
                  </a:cubicBezTo>
                  <a:close/>
                </a:path>
              </a:pathLst>
            </a:custGeom>
            <a:solidFill>
              <a:srgbClr val="FFFFFF">
                <a:alpha val="48000"/>
              </a:srgbClr>
            </a:solidFill>
            <a:ln w="2286" cap="flat">
              <a:noFill/>
              <a:prstDash val="solid"/>
              <a:miter/>
            </a:ln>
          </p:spPr>
          <p:txBody>
            <a:bodyPr rtlCol="0" anchor="ctr"/>
            <a:lstStyle/>
            <a:p>
              <a:endParaRPr lang="en-US"/>
            </a:p>
          </p:txBody>
        </p:sp>
        <p:sp>
          <p:nvSpPr>
            <p:cNvPr id="86" name="Freeform 862">
              <a:extLst>
                <a:ext uri="{FF2B5EF4-FFF2-40B4-BE49-F238E27FC236}">
                  <a16:creationId xmlns:a16="http://schemas.microsoft.com/office/drawing/2014/main" id="{04BFDCEB-378E-EB25-2135-781A2E259B2E}"/>
                </a:ext>
              </a:extLst>
            </p:cNvPr>
            <p:cNvSpPr/>
            <p:nvPr/>
          </p:nvSpPr>
          <p:spPr>
            <a:xfrm>
              <a:off x="6631246" y="5364556"/>
              <a:ext cx="618497" cy="624248"/>
            </a:xfrm>
            <a:custGeom>
              <a:avLst/>
              <a:gdLst>
                <a:gd name="connsiteX0" fmla="*/ 305772 w 618497"/>
                <a:gd name="connsiteY0" fmla="*/ 0 h 624248"/>
                <a:gd name="connsiteX1" fmla="*/ 303486 w 618497"/>
                <a:gd name="connsiteY1" fmla="*/ 0 h 624248"/>
                <a:gd name="connsiteX2" fmla="*/ 296171 w 618497"/>
                <a:gd name="connsiteY2" fmla="*/ 229 h 624248"/>
                <a:gd name="connsiteX3" fmla="*/ 293657 w 618497"/>
                <a:gd name="connsiteY3" fmla="*/ 457 h 624248"/>
                <a:gd name="connsiteX4" fmla="*/ 286570 w 618497"/>
                <a:gd name="connsiteY4" fmla="*/ 915 h 624248"/>
                <a:gd name="connsiteX5" fmla="*/ 283598 w 618497"/>
                <a:gd name="connsiteY5" fmla="*/ 1143 h 624248"/>
                <a:gd name="connsiteX6" fmla="*/ 276969 w 618497"/>
                <a:gd name="connsiteY6" fmla="*/ 1829 h 624248"/>
                <a:gd name="connsiteX7" fmla="*/ 273768 w 618497"/>
                <a:gd name="connsiteY7" fmla="*/ 2058 h 624248"/>
                <a:gd name="connsiteX8" fmla="*/ 267368 w 618497"/>
                <a:gd name="connsiteY8" fmla="*/ 2743 h 624248"/>
                <a:gd name="connsiteX9" fmla="*/ 263939 w 618497"/>
                <a:gd name="connsiteY9" fmla="*/ 3201 h 624248"/>
                <a:gd name="connsiteX10" fmla="*/ 257995 w 618497"/>
                <a:gd name="connsiteY10" fmla="*/ 4115 h 624248"/>
                <a:gd name="connsiteX11" fmla="*/ 254337 w 618497"/>
                <a:gd name="connsiteY11" fmla="*/ 4801 h 624248"/>
                <a:gd name="connsiteX12" fmla="*/ 248622 w 618497"/>
                <a:gd name="connsiteY12" fmla="*/ 5715 h 624248"/>
                <a:gd name="connsiteX13" fmla="*/ 244965 w 618497"/>
                <a:gd name="connsiteY13" fmla="*/ 6401 h 624248"/>
                <a:gd name="connsiteX14" fmla="*/ 239478 w 618497"/>
                <a:gd name="connsiteY14" fmla="*/ 7544 h 624248"/>
                <a:gd name="connsiteX15" fmla="*/ 235592 w 618497"/>
                <a:gd name="connsiteY15" fmla="*/ 8458 h 624248"/>
                <a:gd name="connsiteX16" fmla="*/ 230563 w 618497"/>
                <a:gd name="connsiteY16" fmla="*/ 9601 h 624248"/>
                <a:gd name="connsiteX17" fmla="*/ 226448 w 618497"/>
                <a:gd name="connsiteY17" fmla="*/ 10744 h 624248"/>
                <a:gd name="connsiteX18" fmla="*/ 221648 w 618497"/>
                <a:gd name="connsiteY18" fmla="*/ 11887 h 624248"/>
                <a:gd name="connsiteX19" fmla="*/ 217304 w 618497"/>
                <a:gd name="connsiteY19" fmla="*/ 13030 h 624248"/>
                <a:gd name="connsiteX20" fmla="*/ 212732 w 618497"/>
                <a:gd name="connsiteY20" fmla="*/ 14402 h 624248"/>
                <a:gd name="connsiteX21" fmla="*/ 208160 w 618497"/>
                <a:gd name="connsiteY21" fmla="*/ 15774 h 624248"/>
                <a:gd name="connsiteX22" fmla="*/ 204045 w 618497"/>
                <a:gd name="connsiteY22" fmla="*/ 17145 h 624248"/>
                <a:gd name="connsiteX23" fmla="*/ 199245 w 618497"/>
                <a:gd name="connsiteY23" fmla="*/ 18745 h 624248"/>
                <a:gd name="connsiteX24" fmla="*/ 195587 w 618497"/>
                <a:gd name="connsiteY24" fmla="*/ 20117 h 624248"/>
                <a:gd name="connsiteX25" fmla="*/ 190329 w 618497"/>
                <a:gd name="connsiteY25" fmla="*/ 22174 h 624248"/>
                <a:gd name="connsiteX26" fmla="*/ 187358 w 618497"/>
                <a:gd name="connsiteY26" fmla="*/ 23317 h 624248"/>
                <a:gd name="connsiteX27" fmla="*/ 179357 w 618497"/>
                <a:gd name="connsiteY27" fmla="*/ 26746 h 624248"/>
                <a:gd name="connsiteX28" fmla="*/ 43568 w 618497"/>
                <a:gd name="connsiteY28" fmla="*/ 485547 h 624248"/>
                <a:gd name="connsiteX29" fmla="*/ 145981 w 618497"/>
                <a:gd name="connsiteY29" fmla="*/ 578358 h 624248"/>
                <a:gd name="connsiteX30" fmla="*/ 158325 w 618497"/>
                <a:gd name="connsiteY30" fmla="*/ 584759 h 624248"/>
                <a:gd name="connsiteX31" fmla="*/ 202217 w 618497"/>
                <a:gd name="connsiteY31" fmla="*/ 602818 h 624248"/>
                <a:gd name="connsiteX32" fmla="*/ 214790 w 618497"/>
                <a:gd name="connsiteY32" fmla="*/ 606933 h 624248"/>
                <a:gd name="connsiteX33" fmla="*/ 239936 w 618497"/>
                <a:gd name="connsiteY33" fmla="*/ 613563 h 624248"/>
                <a:gd name="connsiteX34" fmla="*/ 252280 w 618497"/>
                <a:gd name="connsiteY34" fmla="*/ 616306 h 624248"/>
                <a:gd name="connsiteX35" fmla="*/ 294114 w 618497"/>
                <a:gd name="connsiteY35" fmla="*/ 622478 h 624248"/>
                <a:gd name="connsiteX36" fmla="*/ 305544 w 618497"/>
                <a:gd name="connsiteY36" fmla="*/ 623392 h 624248"/>
                <a:gd name="connsiteX37" fmla="*/ 347149 w 618497"/>
                <a:gd name="connsiteY37" fmla="*/ 623850 h 624248"/>
                <a:gd name="connsiteX38" fmla="*/ 356293 w 618497"/>
                <a:gd name="connsiteY38" fmla="*/ 623392 h 624248"/>
                <a:gd name="connsiteX39" fmla="*/ 364980 w 618497"/>
                <a:gd name="connsiteY39" fmla="*/ 622707 h 624248"/>
                <a:gd name="connsiteX40" fmla="*/ 390354 w 618497"/>
                <a:gd name="connsiteY40" fmla="*/ 618363 h 624248"/>
                <a:gd name="connsiteX41" fmla="*/ 390354 w 618497"/>
                <a:gd name="connsiteY41" fmla="*/ 618363 h 624248"/>
                <a:gd name="connsiteX42" fmla="*/ 393326 w 618497"/>
                <a:gd name="connsiteY42" fmla="*/ 617677 h 624248"/>
                <a:gd name="connsiteX43" fmla="*/ 394469 w 618497"/>
                <a:gd name="connsiteY43" fmla="*/ 617449 h 624248"/>
                <a:gd name="connsiteX44" fmla="*/ 396527 w 618497"/>
                <a:gd name="connsiteY44" fmla="*/ 616763 h 624248"/>
                <a:gd name="connsiteX45" fmla="*/ 397898 w 618497"/>
                <a:gd name="connsiteY45" fmla="*/ 616306 h 624248"/>
                <a:gd name="connsiteX46" fmla="*/ 399727 w 618497"/>
                <a:gd name="connsiteY46" fmla="*/ 615620 h 624248"/>
                <a:gd name="connsiteX47" fmla="*/ 401556 w 618497"/>
                <a:gd name="connsiteY47" fmla="*/ 615163 h 624248"/>
                <a:gd name="connsiteX48" fmla="*/ 403385 w 618497"/>
                <a:gd name="connsiteY48" fmla="*/ 614706 h 624248"/>
                <a:gd name="connsiteX49" fmla="*/ 405442 w 618497"/>
                <a:gd name="connsiteY49" fmla="*/ 614020 h 624248"/>
                <a:gd name="connsiteX50" fmla="*/ 406356 w 618497"/>
                <a:gd name="connsiteY50" fmla="*/ 613791 h 624248"/>
                <a:gd name="connsiteX51" fmla="*/ 412757 w 618497"/>
                <a:gd name="connsiteY51" fmla="*/ 611505 h 624248"/>
                <a:gd name="connsiteX52" fmla="*/ 412757 w 618497"/>
                <a:gd name="connsiteY52" fmla="*/ 611505 h 624248"/>
                <a:gd name="connsiteX53" fmla="*/ 415958 w 618497"/>
                <a:gd name="connsiteY53" fmla="*/ 610362 h 624248"/>
                <a:gd name="connsiteX54" fmla="*/ 416643 w 618497"/>
                <a:gd name="connsiteY54" fmla="*/ 610134 h 624248"/>
                <a:gd name="connsiteX55" fmla="*/ 419844 w 618497"/>
                <a:gd name="connsiteY55" fmla="*/ 608762 h 624248"/>
                <a:gd name="connsiteX56" fmla="*/ 420301 w 618497"/>
                <a:gd name="connsiteY56" fmla="*/ 608533 h 624248"/>
                <a:gd name="connsiteX57" fmla="*/ 438132 w 618497"/>
                <a:gd name="connsiteY57" fmla="*/ 600075 h 624248"/>
                <a:gd name="connsiteX58" fmla="*/ 438360 w 618497"/>
                <a:gd name="connsiteY58" fmla="*/ 599847 h 624248"/>
                <a:gd name="connsiteX59" fmla="*/ 441332 w 618497"/>
                <a:gd name="connsiteY59" fmla="*/ 598018 h 624248"/>
                <a:gd name="connsiteX60" fmla="*/ 441789 w 618497"/>
                <a:gd name="connsiteY60" fmla="*/ 597789 h 624248"/>
                <a:gd name="connsiteX61" fmla="*/ 444761 w 618497"/>
                <a:gd name="connsiteY61" fmla="*/ 595960 h 624248"/>
                <a:gd name="connsiteX62" fmla="*/ 444761 w 618497"/>
                <a:gd name="connsiteY62" fmla="*/ 595960 h 624248"/>
                <a:gd name="connsiteX63" fmla="*/ 452991 w 618497"/>
                <a:gd name="connsiteY63" fmla="*/ 589331 h 624248"/>
                <a:gd name="connsiteX64" fmla="*/ 436532 w 618497"/>
                <a:gd name="connsiteY64" fmla="*/ 574472 h 624248"/>
                <a:gd name="connsiteX65" fmla="*/ 416872 w 618497"/>
                <a:gd name="connsiteY65" fmla="*/ 506121 h 624248"/>
                <a:gd name="connsiteX66" fmla="*/ 475851 w 618497"/>
                <a:gd name="connsiteY66" fmla="*/ 464744 h 624248"/>
                <a:gd name="connsiteX67" fmla="*/ 511055 w 618497"/>
                <a:gd name="connsiteY67" fmla="*/ 463372 h 624248"/>
                <a:gd name="connsiteX68" fmla="*/ 591294 w 618497"/>
                <a:gd name="connsiteY68" fmla="*/ 447370 h 624248"/>
                <a:gd name="connsiteX69" fmla="*/ 608896 w 618497"/>
                <a:gd name="connsiteY69" fmla="*/ 435483 h 624248"/>
                <a:gd name="connsiteX70" fmla="*/ 618497 w 618497"/>
                <a:gd name="connsiteY70" fmla="*/ 404622 h 624248"/>
                <a:gd name="connsiteX71" fmla="*/ 618497 w 618497"/>
                <a:gd name="connsiteY71" fmla="*/ 404165 h 624248"/>
                <a:gd name="connsiteX72" fmla="*/ 429445 w 618497"/>
                <a:gd name="connsiteY72" fmla="*/ 275235 h 624248"/>
                <a:gd name="connsiteX73" fmla="*/ 505112 w 618497"/>
                <a:gd name="connsiteY73" fmla="*/ 59665 h 624248"/>
                <a:gd name="connsiteX74" fmla="*/ 501683 w 618497"/>
                <a:gd name="connsiteY74" fmla="*/ 57150 h 624248"/>
                <a:gd name="connsiteX75" fmla="*/ 490253 w 618497"/>
                <a:gd name="connsiteY75" fmla="*/ 50292 h 624248"/>
                <a:gd name="connsiteX76" fmla="*/ 490253 w 618497"/>
                <a:gd name="connsiteY76" fmla="*/ 50292 h 624248"/>
                <a:gd name="connsiteX77" fmla="*/ 333890 w 618497"/>
                <a:gd name="connsiteY77" fmla="*/ 1143 h 624248"/>
                <a:gd name="connsiteX78" fmla="*/ 333204 w 618497"/>
                <a:gd name="connsiteY78" fmla="*/ 1143 h 624248"/>
                <a:gd name="connsiteX79" fmla="*/ 324289 w 618497"/>
                <a:gd name="connsiteY79" fmla="*/ 686 h 624248"/>
                <a:gd name="connsiteX80" fmla="*/ 322917 w 618497"/>
                <a:gd name="connsiteY80" fmla="*/ 686 h 624248"/>
                <a:gd name="connsiteX81" fmla="*/ 314688 w 618497"/>
                <a:gd name="connsiteY81" fmla="*/ 457 h 624248"/>
                <a:gd name="connsiteX82" fmla="*/ 312859 w 618497"/>
                <a:gd name="connsiteY82" fmla="*/ 457 h 624248"/>
                <a:gd name="connsiteX83" fmla="*/ 305772 w 618497"/>
                <a:gd name="connsiteY83" fmla="*/ 0 h 624248"/>
                <a:gd name="connsiteX84" fmla="*/ 248622 w 618497"/>
                <a:gd name="connsiteY84" fmla="*/ 52121 h 624248"/>
                <a:gd name="connsiteX85" fmla="*/ 84488 w 618497"/>
                <a:gd name="connsiteY85" fmla="*/ 391363 h 624248"/>
                <a:gd name="connsiteX86" fmla="*/ 51112 w 618497"/>
                <a:gd name="connsiteY86" fmla="*/ 329870 h 624248"/>
                <a:gd name="connsiteX87" fmla="*/ 50426 w 618497"/>
                <a:gd name="connsiteY87" fmla="*/ 227914 h 624248"/>
                <a:gd name="connsiteX88" fmla="*/ 247479 w 618497"/>
                <a:gd name="connsiteY88" fmla="*/ 41148 h 624248"/>
                <a:gd name="connsiteX89" fmla="*/ 248622 w 618497"/>
                <a:gd name="connsiteY89" fmla="*/ 52121 h 62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18497" h="624248">
                  <a:moveTo>
                    <a:pt x="305772" y="0"/>
                  </a:moveTo>
                  <a:cubicBezTo>
                    <a:pt x="305087" y="0"/>
                    <a:pt x="304172" y="0"/>
                    <a:pt x="303486" y="0"/>
                  </a:cubicBezTo>
                  <a:cubicBezTo>
                    <a:pt x="300972" y="0"/>
                    <a:pt x="298457" y="229"/>
                    <a:pt x="296171" y="229"/>
                  </a:cubicBezTo>
                  <a:cubicBezTo>
                    <a:pt x="295257" y="229"/>
                    <a:pt x="294342" y="229"/>
                    <a:pt x="293657" y="457"/>
                  </a:cubicBezTo>
                  <a:cubicBezTo>
                    <a:pt x="291371" y="686"/>
                    <a:pt x="289085" y="686"/>
                    <a:pt x="286570" y="915"/>
                  </a:cubicBezTo>
                  <a:cubicBezTo>
                    <a:pt x="285656" y="915"/>
                    <a:pt x="284513" y="1143"/>
                    <a:pt x="283598" y="1143"/>
                  </a:cubicBezTo>
                  <a:cubicBezTo>
                    <a:pt x="281312" y="1372"/>
                    <a:pt x="279255" y="1600"/>
                    <a:pt x="276969" y="1829"/>
                  </a:cubicBezTo>
                  <a:cubicBezTo>
                    <a:pt x="275826" y="1829"/>
                    <a:pt x="274911" y="2058"/>
                    <a:pt x="273768" y="2058"/>
                  </a:cubicBezTo>
                  <a:cubicBezTo>
                    <a:pt x="271711" y="2286"/>
                    <a:pt x="269654" y="2515"/>
                    <a:pt x="267368" y="2743"/>
                  </a:cubicBezTo>
                  <a:cubicBezTo>
                    <a:pt x="266225" y="2972"/>
                    <a:pt x="265082" y="2972"/>
                    <a:pt x="263939" y="3201"/>
                  </a:cubicBezTo>
                  <a:cubicBezTo>
                    <a:pt x="261881" y="3429"/>
                    <a:pt x="259824" y="3658"/>
                    <a:pt x="257995" y="4115"/>
                  </a:cubicBezTo>
                  <a:cubicBezTo>
                    <a:pt x="256852" y="4344"/>
                    <a:pt x="255709" y="4572"/>
                    <a:pt x="254337" y="4801"/>
                  </a:cubicBezTo>
                  <a:cubicBezTo>
                    <a:pt x="252509" y="5029"/>
                    <a:pt x="250451" y="5487"/>
                    <a:pt x="248622" y="5715"/>
                  </a:cubicBezTo>
                  <a:cubicBezTo>
                    <a:pt x="247479" y="5944"/>
                    <a:pt x="246108" y="6172"/>
                    <a:pt x="244965" y="6401"/>
                  </a:cubicBezTo>
                  <a:cubicBezTo>
                    <a:pt x="243136" y="6858"/>
                    <a:pt x="241307" y="7087"/>
                    <a:pt x="239478" y="7544"/>
                  </a:cubicBezTo>
                  <a:cubicBezTo>
                    <a:pt x="238107" y="7773"/>
                    <a:pt x="236964" y="8230"/>
                    <a:pt x="235592" y="8458"/>
                  </a:cubicBezTo>
                  <a:cubicBezTo>
                    <a:pt x="233992" y="8916"/>
                    <a:pt x="232163" y="9144"/>
                    <a:pt x="230563" y="9601"/>
                  </a:cubicBezTo>
                  <a:cubicBezTo>
                    <a:pt x="229191" y="9830"/>
                    <a:pt x="227820" y="10287"/>
                    <a:pt x="226448" y="10744"/>
                  </a:cubicBezTo>
                  <a:cubicBezTo>
                    <a:pt x="224848" y="11202"/>
                    <a:pt x="223248" y="11659"/>
                    <a:pt x="221648" y="11887"/>
                  </a:cubicBezTo>
                  <a:cubicBezTo>
                    <a:pt x="220276" y="12345"/>
                    <a:pt x="218904" y="12802"/>
                    <a:pt x="217304" y="13030"/>
                  </a:cubicBezTo>
                  <a:cubicBezTo>
                    <a:pt x="215704" y="13488"/>
                    <a:pt x="214332" y="13945"/>
                    <a:pt x="212732" y="14402"/>
                  </a:cubicBezTo>
                  <a:cubicBezTo>
                    <a:pt x="211132" y="14859"/>
                    <a:pt x="209760" y="15316"/>
                    <a:pt x="208160" y="15774"/>
                  </a:cubicBezTo>
                  <a:cubicBezTo>
                    <a:pt x="206789" y="16231"/>
                    <a:pt x="205417" y="16688"/>
                    <a:pt x="204045" y="17145"/>
                  </a:cubicBezTo>
                  <a:cubicBezTo>
                    <a:pt x="202445" y="17602"/>
                    <a:pt x="200845" y="18288"/>
                    <a:pt x="199245" y="18745"/>
                  </a:cubicBezTo>
                  <a:cubicBezTo>
                    <a:pt x="198102" y="19203"/>
                    <a:pt x="196730" y="19660"/>
                    <a:pt x="195587" y="20117"/>
                  </a:cubicBezTo>
                  <a:cubicBezTo>
                    <a:pt x="193758" y="20803"/>
                    <a:pt x="191930" y="21489"/>
                    <a:pt x="190329" y="22174"/>
                  </a:cubicBezTo>
                  <a:cubicBezTo>
                    <a:pt x="189415" y="22632"/>
                    <a:pt x="188272" y="22860"/>
                    <a:pt x="187358" y="23317"/>
                  </a:cubicBezTo>
                  <a:cubicBezTo>
                    <a:pt x="184614" y="24460"/>
                    <a:pt x="181871" y="25603"/>
                    <a:pt x="179357" y="26746"/>
                  </a:cubicBezTo>
                  <a:cubicBezTo>
                    <a:pt x="-70960" y="136703"/>
                    <a:pt x="363" y="416052"/>
                    <a:pt x="43568" y="485547"/>
                  </a:cubicBezTo>
                  <a:cubicBezTo>
                    <a:pt x="71000" y="527152"/>
                    <a:pt x="107119" y="557098"/>
                    <a:pt x="145981" y="578358"/>
                  </a:cubicBezTo>
                  <a:cubicBezTo>
                    <a:pt x="150096" y="580644"/>
                    <a:pt x="154211" y="582702"/>
                    <a:pt x="158325" y="584759"/>
                  </a:cubicBezTo>
                  <a:cubicBezTo>
                    <a:pt x="172727" y="591846"/>
                    <a:pt x="187586" y="597789"/>
                    <a:pt x="202217" y="602818"/>
                  </a:cubicBezTo>
                  <a:cubicBezTo>
                    <a:pt x="206331" y="604190"/>
                    <a:pt x="210675" y="605562"/>
                    <a:pt x="214790" y="606933"/>
                  </a:cubicBezTo>
                  <a:cubicBezTo>
                    <a:pt x="223248" y="609448"/>
                    <a:pt x="231477" y="611734"/>
                    <a:pt x="239936" y="613563"/>
                  </a:cubicBezTo>
                  <a:cubicBezTo>
                    <a:pt x="244050" y="614477"/>
                    <a:pt x="248165" y="615391"/>
                    <a:pt x="252280" y="616306"/>
                  </a:cubicBezTo>
                  <a:cubicBezTo>
                    <a:pt x="266682" y="619049"/>
                    <a:pt x="280626" y="621106"/>
                    <a:pt x="294114" y="622478"/>
                  </a:cubicBezTo>
                  <a:cubicBezTo>
                    <a:pt x="298000" y="622935"/>
                    <a:pt x="301658" y="623164"/>
                    <a:pt x="305544" y="623392"/>
                  </a:cubicBezTo>
                  <a:cubicBezTo>
                    <a:pt x="320403" y="624307"/>
                    <a:pt x="334347" y="624535"/>
                    <a:pt x="347149" y="623850"/>
                  </a:cubicBezTo>
                  <a:cubicBezTo>
                    <a:pt x="350349" y="623621"/>
                    <a:pt x="353321" y="623621"/>
                    <a:pt x="356293" y="623392"/>
                  </a:cubicBezTo>
                  <a:cubicBezTo>
                    <a:pt x="359265" y="623164"/>
                    <a:pt x="362237" y="622935"/>
                    <a:pt x="364980" y="622707"/>
                  </a:cubicBezTo>
                  <a:cubicBezTo>
                    <a:pt x="374810" y="621564"/>
                    <a:pt x="383268" y="620192"/>
                    <a:pt x="390354" y="618363"/>
                  </a:cubicBezTo>
                  <a:cubicBezTo>
                    <a:pt x="390354" y="618363"/>
                    <a:pt x="390354" y="618363"/>
                    <a:pt x="390354" y="618363"/>
                  </a:cubicBezTo>
                  <a:cubicBezTo>
                    <a:pt x="391269" y="618135"/>
                    <a:pt x="392183" y="617906"/>
                    <a:pt x="393326" y="617677"/>
                  </a:cubicBezTo>
                  <a:cubicBezTo>
                    <a:pt x="393783" y="617677"/>
                    <a:pt x="394012" y="617449"/>
                    <a:pt x="394469" y="617449"/>
                  </a:cubicBezTo>
                  <a:cubicBezTo>
                    <a:pt x="395155" y="617220"/>
                    <a:pt x="395841" y="616992"/>
                    <a:pt x="396527" y="616763"/>
                  </a:cubicBezTo>
                  <a:cubicBezTo>
                    <a:pt x="396984" y="616534"/>
                    <a:pt x="397441" y="616534"/>
                    <a:pt x="397898" y="616306"/>
                  </a:cubicBezTo>
                  <a:cubicBezTo>
                    <a:pt x="398584" y="616077"/>
                    <a:pt x="399270" y="615849"/>
                    <a:pt x="399727" y="615620"/>
                  </a:cubicBezTo>
                  <a:cubicBezTo>
                    <a:pt x="400413" y="615391"/>
                    <a:pt x="400870" y="615163"/>
                    <a:pt x="401556" y="615163"/>
                  </a:cubicBezTo>
                  <a:cubicBezTo>
                    <a:pt x="402013" y="614934"/>
                    <a:pt x="402699" y="614706"/>
                    <a:pt x="403385" y="614706"/>
                  </a:cubicBezTo>
                  <a:cubicBezTo>
                    <a:pt x="404070" y="614477"/>
                    <a:pt x="404756" y="614248"/>
                    <a:pt x="405442" y="614020"/>
                  </a:cubicBezTo>
                  <a:cubicBezTo>
                    <a:pt x="405671" y="614020"/>
                    <a:pt x="405899" y="613791"/>
                    <a:pt x="406356" y="613791"/>
                  </a:cubicBezTo>
                  <a:cubicBezTo>
                    <a:pt x="408414" y="613105"/>
                    <a:pt x="410700" y="612420"/>
                    <a:pt x="412757" y="611505"/>
                  </a:cubicBezTo>
                  <a:cubicBezTo>
                    <a:pt x="412757" y="611505"/>
                    <a:pt x="412757" y="611505"/>
                    <a:pt x="412757" y="611505"/>
                  </a:cubicBezTo>
                  <a:cubicBezTo>
                    <a:pt x="413900" y="611048"/>
                    <a:pt x="414815" y="610591"/>
                    <a:pt x="415958" y="610362"/>
                  </a:cubicBezTo>
                  <a:cubicBezTo>
                    <a:pt x="416186" y="610362"/>
                    <a:pt x="416415" y="610134"/>
                    <a:pt x="416643" y="610134"/>
                  </a:cubicBezTo>
                  <a:cubicBezTo>
                    <a:pt x="417786" y="609676"/>
                    <a:pt x="418929" y="609219"/>
                    <a:pt x="419844" y="608762"/>
                  </a:cubicBezTo>
                  <a:cubicBezTo>
                    <a:pt x="420072" y="608762"/>
                    <a:pt x="420301" y="608533"/>
                    <a:pt x="420301" y="608533"/>
                  </a:cubicBezTo>
                  <a:cubicBezTo>
                    <a:pt x="426473" y="606019"/>
                    <a:pt x="432645" y="603276"/>
                    <a:pt x="438132" y="600075"/>
                  </a:cubicBezTo>
                  <a:cubicBezTo>
                    <a:pt x="438132" y="600075"/>
                    <a:pt x="438360" y="600075"/>
                    <a:pt x="438360" y="599847"/>
                  </a:cubicBezTo>
                  <a:cubicBezTo>
                    <a:pt x="439503" y="599161"/>
                    <a:pt x="440418" y="598704"/>
                    <a:pt x="441332" y="598018"/>
                  </a:cubicBezTo>
                  <a:cubicBezTo>
                    <a:pt x="441561" y="598018"/>
                    <a:pt x="441561" y="597789"/>
                    <a:pt x="441789" y="597789"/>
                  </a:cubicBezTo>
                  <a:cubicBezTo>
                    <a:pt x="442704" y="597103"/>
                    <a:pt x="443847" y="596646"/>
                    <a:pt x="444761" y="595960"/>
                  </a:cubicBezTo>
                  <a:lnTo>
                    <a:pt x="444761" y="595960"/>
                  </a:lnTo>
                  <a:cubicBezTo>
                    <a:pt x="447962" y="593903"/>
                    <a:pt x="450933" y="591617"/>
                    <a:pt x="452991" y="589331"/>
                  </a:cubicBezTo>
                  <a:cubicBezTo>
                    <a:pt x="446590" y="583387"/>
                    <a:pt x="442018" y="578358"/>
                    <a:pt x="436532" y="574472"/>
                  </a:cubicBezTo>
                  <a:cubicBezTo>
                    <a:pt x="412986" y="556413"/>
                    <a:pt x="408185" y="532181"/>
                    <a:pt x="416872" y="506121"/>
                  </a:cubicBezTo>
                  <a:cubicBezTo>
                    <a:pt x="425787" y="478917"/>
                    <a:pt x="448419" y="467259"/>
                    <a:pt x="475851" y="464744"/>
                  </a:cubicBezTo>
                  <a:cubicBezTo>
                    <a:pt x="487509" y="463601"/>
                    <a:pt x="499397" y="464058"/>
                    <a:pt x="511055" y="463372"/>
                  </a:cubicBezTo>
                  <a:cubicBezTo>
                    <a:pt x="538487" y="461772"/>
                    <a:pt x="565462" y="458115"/>
                    <a:pt x="591294" y="447370"/>
                  </a:cubicBezTo>
                  <a:cubicBezTo>
                    <a:pt x="598609" y="444399"/>
                    <a:pt x="604553" y="440512"/>
                    <a:pt x="608896" y="435483"/>
                  </a:cubicBezTo>
                  <a:cubicBezTo>
                    <a:pt x="612554" y="425425"/>
                    <a:pt x="615754" y="414909"/>
                    <a:pt x="618497" y="404622"/>
                  </a:cubicBezTo>
                  <a:cubicBezTo>
                    <a:pt x="618497" y="404394"/>
                    <a:pt x="618497" y="404394"/>
                    <a:pt x="618497" y="404165"/>
                  </a:cubicBezTo>
                  <a:cubicBezTo>
                    <a:pt x="530715" y="397536"/>
                    <a:pt x="458020" y="361874"/>
                    <a:pt x="429445" y="275235"/>
                  </a:cubicBezTo>
                  <a:cubicBezTo>
                    <a:pt x="400184" y="186766"/>
                    <a:pt x="435846" y="119558"/>
                    <a:pt x="505112" y="59665"/>
                  </a:cubicBezTo>
                  <a:cubicBezTo>
                    <a:pt x="503969" y="58750"/>
                    <a:pt x="502826" y="58065"/>
                    <a:pt x="501683" y="57150"/>
                  </a:cubicBezTo>
                  <a:cubicBezTo>
                    <a:pt x="497796" y="54864"/>
                    <a:pt x="494139" y="52578"/>
                    <a:pt x="490253" y="50292"/>
                  </a:cubicBezTo>
                  <a:lnTo>
                    <a:pt x="490253" y="50292"/>
                  </a:lnTo>
                  <a:cubicBezTo>
                    <a:pt x="437446" y="19660"/>
                    <a:pt x="384182" y="4801"/>
                    <a:pt x="333890" y="1143"/>
                  </a:cubicBezTo>
                  <a:cubicBezTo>
                    <a:pt x="333662" y="1143"/>
                    <a:pt x="333433" y="1143"/>
                    <a:pt x="333204" y="1143"/>
                  </a:cubicBezTo>
                  <a:cubicBezTo>
                    <a:pt x="330233" y="915"/>
                    <a:pt x="327261" y="686"/>
                    <a:pt x="324289" y="686"/>
                  </a:cubicBezTo>
                  <a:cubicBezTo>
                    <a:pt x="323832" y="686"/>
                    <a:pt x="323375" y="686"/>
                    <a:pt x="322917" y="686"/>
                  </a:cubicBezTo>
                  <a:cubicBezTo>
                    <a:pt x="320174" y="686"/>
                    <a:pt x="317431" y="457"/>
                    <a:pt x="314688" y="457"/>
                  </a:cubicBezTo>
                  <a:cubicBezTo>
                    <a:pt x="314002" y="457"/>
                    <a:pt x="313545" y="457"/>
                    <a:pt x="312859" y="457"/>
                  </a:cubicBezTo>
                  <a:cubicBezTo>
                    <a:pt x="311030" y="0"/>
                    <a:pt x="308516" y="0"/>
                    <a:pt x="305772" y="0"/>
                  </a:cubicBezTo>
                  <a:close/>
                  <a:moveTo>
                    <a:pt x="248622" y="52121"/>
                  </a:moveTo>
                  <a:cubicBezTo>
                    <a:pt x="102547" y="104470"/>
                    <a:pt x="68257" y="296494"/>
                    <a:pt x="84488" y="391363"/>
                  </a:cubicBezTo>
                  <a:cubicBezTo>
                    <a:pt x="87002" y="405765"/>
                    <a:pt x="54084" y="344272"/>
                    <a:pt x="51112" y="329870"/>
                  </a:cubicBezTo>
                  <a:cubicBezTo>
                    <a:pt x="45397" y="300381"/>
                    <a:pt x="45626" y="258090"/>
                    <a:pt x="50426" y="227914"/>
                  </a:cubicBezTo>
                  <a:cubicBezTo>
                    <a:pt x="66657" y="121387"/>
                    <a:pt x="169070" y="41148"/>
                    <a:pt x="247479" y="41148"/>
                  </a:cubicBezTo>
                  <a:cubicBezTo>
                    <a:pt x="262110" y="41148"/>
                    <a:pt x="262567" y="47320"/>
                    <a:pt x="248622" y="52121"/>
                  </a:cubicBezTo>
                  <a:close/>
                </a:path>
              </a:pathLst>
            </a:custGeom>
            <a:solidFill>
              <a:srgbClr val="FFFFFF"/>
            </a:solidFill>
            <a:ln w="2286" cap="flat">
              <a:noFill/>
              <a:prstDash val="solid"/>
              <a:miter/>
            </a:ln>
          </p:spPr>
          <p:txBody>
            <a:bodyPr rtlCol="0" anchor="ctr"/>
            <a:lstStyle/>
            <a:p>
              <a:endParaRPr lang="en-US"/>
            </a:p>
          </p:txBody>
        </p:sp>
        <p:sp>
          <p:nvSpPr>
            <p:cNvPr id="87" name="Freeform 863">
              <a:extLst>
                <a:ext uri="{FF2B5EF4-FFF2-40B4-BE49-F238E27FC236}">
                  <a16:creationId xmlns:a16="http://schemas.microsoft.com/office/drawing/2014/main" id="{C31DE521-2D18-BD4B-DD2E-0BEEDF07BD9C}"/>
                </a:ext>
              </a:extLst>
            </p:cNvPr>
            <p:cNvSpPr/>
            <p:nvPr/>
          </p:nvSpPr>
          <p:spPr>
            <a:xfrm>
              <a:off x="6631246" y="5364556"/>
              <a:ext cx="618497" cy="624248"/>
            </a:xfrm>
            <a:custGeom>
              <a:avLst/>
              <a:gdLst>
                <a:gd name="connsiteX0" fmla="*/ 305772 w 618497"/>
                <a:gd name="connsiteY0" fmla="*/ 0 h 624248"/>
                <a:gd name="connsiteX1" fmla="*/ 303486 w 618497"/>
                <a:gd name="connsiteY1" fmla="*/ 0 h 624248"/>
                <a:gd name="connsiteX2" fmla="*/ 296171 w 618497"/>
                <a:gd name="connsiteY2" fmla="*/ 229 h 624248"/>
                <a:gd name="connsiteX3" fmla="*/ 293657 w 618497"/>
                <a:gd name="connsiteY3" fmla="*/ 457 h 624248"/>
                <a:gd name="connsiteX4" fmla="*/ 286570 w 618497"/>
                <a:gd name="connsiteY4" fmla="*/ 915 h 624248"/>
                <a:gd name="connsiteX5" fmla="*/ 283598 w 618497"/>
                <a:gd name="connsiteY5" fmla="*/ 1143 h 624248"/>
                <a:gd name="connsiteX6" fmla="*/ 276969 w 618497"/>
                <a:gd name="connsiteY6" fmla="*/ 1829 h 624248"/>
                <a:gd name="connsiteX7" fmla="*/ 273768 w 618497"/>
                <a:gd name="connsiteY7" fmla="*/ 2058 h 624248"/>
                <a:gd name="connsiteX8" fmla="*/ 267368 w 618497"/>
                <a:gd name="connsiteY8" fmla="*/ 2743 h 624248"/>
                <a:gd name="connsiteX9" fmla="*/ 263939 w 618497"/>
                <a:gd name="connsiteY9" fmla="*/ 3201 h 624248"/>
                <a:gd name="connsiteX10" fmla="*/ 257995 w 618497"/>
                <a:gd name="connsiteY10" fmla="*/ 4115 h 624248"/>
                <a:gd name="connsiteX11" fmla="*/ 254337 w 618497"/>
                <a:gd name="connsiteY11" fmla="*/ 4801 h 624248"/>
                <a:gd name="connsiteX12" fmla="*/ 248622 w 618497"/>
                <a:gd name="connsiteY12" fmla="*/ 5715 h 624248"/>
                <a:gd name="connsiteX13" fmla="*/ 244965 w 618497"/>
                <a:gd name="connsiteY13" fmla="*/ 6401 h 624248"/>
                <a:gd name="connsiteX14" fmla="*/ 239478 w 618497"/>
                <a:gd name="connsiteY14" fmla="*/ 7544 h 624248"/>
                <a:gd name="connsiteX15" fmla="*/ 235592 w 618497"/>
                <a:gd name="connsiteY15" fmla="*/ 8458 h 624248"/>
                <a:gd name="connsiteX16" fmla="*/ 230563 w 618497"/>
                <a:gd name="connsiteY16" fmla="*/ 9601 h 624248"/>
                <a:gd name="connsiteX17" fmla="*/ 226448 w 618497"/>
                <a:gd name="connsiteY17" fmla="*/ 10744 h 624248"/>
                <a:gd name="connsiteX18" fmla="*/ 221648 w 618497"/>
                <a:gd name="connsiteY18" fmla="*/ 11887 h 624248"/>
                <a:gd name="connsiteX19" fmla="*/ 217304 w 618497"/>
                <a:gd name="connsiteY19" fmla="*/ 13030 h 624248"/>
                <a:gd name="connsiteX20" fmla="*/ 212732 w 618497"/>
                <a:gd name="connsiteY20" fmla="*/ 14402 h 624248"/>
                <a:gd name="connsiteX21" fmla="*/ 208160 w 618497"/>
                <a:gd name="connsiteY21" fmla="*/ 15774 h 624248"/>
                <a:gd name="connsiteX22" fmla="*/ 204045 w 618497"/>
                <a:gd name="connsiteY22" fmla="*/ 17145 h 624248"/>
                <a:gd name="connsiteX23" fmla="*/ 199245 w 618497"/>
                <a:gd name="connsiteY23" fmla="*/ 18745 h 624248"/>
                <a:gd name="connsiteX24" fmla="*/ 195587 w 618497"/>
                <a:gd name="connsiteY24" fmla="*/ 20117 h 624248"/>
                <a:gd name="connsiteX25" fmla="*/ 190329 w 618497"/>
                <a:gd name="connsiteY25" fmla="*/ 22174 h 624248"/>
                <a:gd name="connsiteX26" fmla="*/ 187358 w 618497"/>
                <a:gd name="connsiteY26" fmla="*/ 23317 h 624248"/>
                <a:gd name="connsiteX27" fmla="*/ 179357 w 618497"/>
                <a:gd name="connsiteY27" fmla="*/ 26746 h 624248"/>
                <a:gd name="connsiteX28" fmla="*/ 43568 w 618497"/>
                <a:gd name="connsiteY28" fmla="*/ 485547 h 624248"/>
                <a:gd name="connsiteX29" fmla="*/ 145981 w 618497"/>
                <a:gd name="connsiteY29" fmla="*/ 578358 h 624248"/>
                <a:gd name="connsiteX30" fmla="*/ 158325 w 618497"/>
                <a:gd name="connsiteY30" fmla="*/ 584759 h 624248"/>
                <a:gd name="connsiteX31" fmla="*/ 202217 w 618497"/>
                <a:gd name="connsiteY31" fmla="*/ 602818 h 624248"/>
                <a:gd name="connsiteX32" fmla="*/ 214790 w 618497"/>
                <a:gd name="connsiteY32" fmla="*/ 606933 h 624248"/>
                <a:gd name="connsiteX33" fmla="*/ 239936 w 618497"/>
                <a:gd name="connsiteY33" fmla="*/ 613563 h 624248"/>
                <a:gd name="connsiteX34" fmla="*/ 252280 w 618497"/>
                <a:gd name="connsiteY34" fmla="*/ 616306 h 624248"/>
                <a:gd name="connsiteX35" fmla="*/ 294114 w 618497"/>
                <a:gd name="connsiteY35" fmla="*/ 622478 h 624248"/>
                <a:gd name="connsiteX36" fmla="*/ 305544 w 618497"/>
                <a:gd name="connsiteY36" fmla="*/ 623392 h 624248"/>
                <a:gd name="connsiteX37" fmla="*/ 347149 w 618497"/>
                <a:gd name="connsiteY37" fmla="*/ 623850 h 624248"/>
                <a:gd name="connsiteX38" fmla="*/ 356293 w 618497"/>
                <a:gd name="connsiteY38" fmla="*/ 623392 h 624248"/>
                <a:gd name="connsiteX39" fmla="*/ 364980 w 618497"/>
                <a:gd name="connsiteY39" fmla="*/ 622707 h 624248"/>
                <a:gd name="connsiteX40" fmla="*/ 390354 w 618497"/>
                <a:gd name="connsiteY40" fmla="*/ 618363 h 624248"/>
                <a:gd name="connsiteX41" fmla="*/ 390354 w 618497"/>
                <a:gd name="connsiteY41" fmla="*/ 618363 h 624248"/>
                <a:gd name="connsiteX42" fmla="*/ 393326 w 618497"/>
                <a:gd name="connsiteY42" fmla="*/ 617677 h 624248"/>
                <a:gd name="connsiteX43" fmla="*/ 394469 w 618497"/>
                <a:gd name="connsiteY43" fmla="*/ 617449 h 624248"/>
                <a:gd name="connsiteX44" fmla="*/ 396527 w 618497"/>
                <a:gd name="connsiteY44" fmla="*/ 616763 h 624248"/>
                <a:gd name="connsiteX45" fmla="*/ 397898 w 618497"/>
                <a:gd name="connsiteY45" fmla="*/ 616306 h 624248"/>
                <a:gd name="connsiteX46" fmla="*/ 399727 w 618497"/>
                <a:gd name="connsiteY46" fmla="*/ 615620 h 624248"/>
                <a:gd name="connsiteX47" fmla="*/ 401556 w 618497"/>
                <a:gd name="connsiteY47" fmla="*/ 615163 h 624248"/>
                <a:gd name="connsiteX48" fmla="*/ 403385 w 618497"/>
                <a:gd name="connsiteY48" fmla="*/ 614706 h 624248"/>
                <a:gd name="connsiteX49" fmla="*/ 405442 w 618497"/>
                <a:gd name="connsiteY49" fmla="*/ 614020 h 624248"/>
                <a:gd name="connsiteX50" fmla="*/ 406356 w 618497"/>
                <a:gd name="connsiteY50" fmla="*/ 613791 h 624248"/>
                <a:gd name="connsiteX51" fmla="*/ 412757 w 618497"/>
                <a:gd name="connsiteY51" fmla="*/ 611505 h 624248"/>
                <a:gd name="connsiteX52" fmla="*/ 412757 w 618497"/>
                <a:gd name="connsiteY52" fmla="*/ 611505 h 624248"/>
                <a:gd name="connsiteX53" fmla="*/ 415958 w 618497"/>
                <a:gd name="connsiteY53" fmla="*/ 610362 h 624248"/>
                <a:gd name="connsiteX54" fmla="*/ 416643 w 618497"/>
                <a:gd name="connsiteY54" fmla="*/ 610134 h 624248"/>
                <a:gd name="connsiteX55" fmla="*/ 419844 w 618497"/>
                <a:gd name="connsiteY55" fmla="*/ 608762 h 624248"/>
                <a:gd name="connsiteX56" fmla="*/ 420301 w 618497"/>
                <a:gd name="connsiteY56" fmla="*/ 608533 h 624248"/>
                <a:gd name="connsiteX57" fmla="*/ 438132 w 618497"/>
                <a:gd name="connsiteY57" fmla="*/ 600075 h 624248"/>
                <a:gd name="connsiteX58" fmla="*/ 438360 w 618497"/>
                <a:gd name="connsiteY58" fmla="*/ 599847 h 624248"/>
                <a:gd name="connsiteX59" fmla="*/ 441332 w 618497"/>
                <a:gd name="connsiteY59" fmla="*/ 598018 h 624248"/>
                <a:gd name="connsiteX60" fmla="*/ 441789 w 618497"/>
                <a:gd name="connsiteY60" fmla="*/ 597789 h 624248"/>
                <a:gd name="connsiteX61" fmla="*/ 444761 w 618497"/>
                <a:gd name="connsiteY61" fmla="*/ 595960 h 624248"/>
                <a:gd name="connsiteX62" fmla="*/ 444761 w 618497"/>
                <a:gd name="connsiteY62" fmla="*/ 595960 h 624248"/>
                <a:gd name="connsiteX63" fmla="*/ 452991 w 618497"/>
                <a:gd name="connsiteY63" fmla="*/ 589331 h 624248"/>
                <a:gd name="connsiteX64" fmla="*/ 436532 w 618497"/>
                <a:gd name="connsiteY64" fmla="*/ 574472 h 624248"/>
                <a:gd name="connsiteX65" fmla="*/ 416872 w 618497"/>
                <a:gd name="connsiteY65" fmla="*/ 506121 h 624248"/>
                <a:gd name="connsiteX66" fmla="*/ 475851 w 618497"/>
                <a:gd name="connsiteY66" fmla="*/ 464744 h 624248"/>
                <a:gd name="connsiteX67" fmla="*/ 511055 w 618497"/>
                <a:gd name="connsiteY67" fmla="*/ 463372 h 624248"/>
                <a:gd name="connsiteX68" fmla="*/ 591294 w 618497"/>
                <a:gd name="connsiteY68" fmla="*/ 447370 h 624248"/>
                <a:gd name="connsiteX69" fmla="*/ 608896 w 618497"/>
                <a:gd name="connsiteY69" fmla="*/ 435483 h 624248"/>
                <a:gd name="connsiteX70" fmla="*/ 618497 w 618497"/>
                <a:gd name="connsiteY70" fmla="*/ 404622 h 624248"/>
                <a:gd name="connsiteX71" fmla="*/ 618497 w 618497"/>
                <a:gd name="connsiteY71" fmla="*/ 404165 h 624248"/>
                <a:gd name="connsiteX72" fmla="*/ 429445 w 618497"/>
                <a:gd name="connsiteY72" fmla="*/ 275235 h 624248"/>
                <a:gd name="connsiteX73" fmla="*/ 505112 w 618497"/>
                <a:gd name="connsiteY73" fmla="*/ 59665 h 624248"/>
                <a:gd name="connsiteX74" fmla="*/ 501683 w 618497"/>
                <a:gd name="connsiteY74" fmla="*/ 57150 h 624248"/>
                <a:gd name="connsiteX75" fmla="*/ 490253 w 618497"/>
                <a:gd name="connsiteY75" fmla="*/ 50292 h 624248"/>
                <a:gd name="connsiteX76" fmla="*/ 490253 w 618497"/>
                <a:gd name="connsiteY76" fmla="*/ 50292 h 624248"/>
                <a:gd name="connsiteX77" fmla="*/ 333890 w 618497"/>
                <a:gd name="connsiteY77" fmla="*/ 1143 h 624248"/>
                <a:gd name="connsiteX78" fmla="*/ 333204 w 618497"/>
                <a:gd name="connsiteY78" fmla="*/ 1143 h 624248"/>
                <a:gd name="connsiteX79" fmla="*/ 324289 w 618497"/>
                <a:gd name="connsiteY79" fmla="*/ 686 h 624248"/>
                <a:gd name="connsiteX80" fmla="*/ 322917 w 618497"/>
                <a:gd name="connsiteY80" fmla="*/ 686 h 624248"/>
                <a:gd name="connsiteX81" fmla="*/ 314688 w 618497"/>
                <a:gd name="connsiteY81" fmla="*/ 457 h 624248"/>
                <a:gd name="connsiteX82" fmla="*/ 312859 w 618497"/>
                <a:gd name="connsiteY82" fmla="*/ 457 h 624248"/>
                <a:gd name="connsiteX83" fmla="*/ 305772 w 618497"/>
                <a:gd name="connsiteY83" fmla="*/ 0 h 624248"/>
                <a:gd name="connsiteX84" fmla="*/ 248622 w 618497"/>
                <a:gd name="connsiteY84" fmla="*/ 52121 h 624248"/>
                <a:gd name="connsiteX85" fmla="*/ 84488 w 618497"/>
                <a:gd name="connsiteY85" fmla="*/ 391363 h 624248"/>
                <a:gd name="connsiteX86" fmla="*/ 51112 w 618497"/>
                <a:gd name="connsiteY86" fmla="*/ 329870 h 624248"/>
                <a:gd name="connsiteX87" fmla="*/ 50426 w 618497"/>
                <a:gd name="connsiteY87" fmla="*/ 227914 h 624248"/>
                <a:gd name="connsiteX88" fmla="*/ 247479 w 618497"/>
                <a:gd name="connsiteY88" fmla="*/ 41148 h 624248"/>
                <a:gd name="connsiteX89" fmla="*/ 248622 w 618497"/>
                <a:gd name="connsiteY89" fmla="*/ 52121 h 624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618497" h="624248">
                  <a:moveTo>
                    <a:pt x="305772" y="0"/>
                  </a:moveTo>
                  <a:cubicBezTo>
                    <a:pt x="305087" y="0"/>
                    <a:pt x="304172" y="0"/>
                    <a:pt x="303486" y="0"/>
                  </a:cubicBezTo>
                  <a:cubicBezTo>
                    <a:pt x="300972" y="0"/>
                    <a:pt x="298457" y="229"/>
                    <a:pt x="296171" y="229"/>
                  </a:cubicBezTo>
                  <a:cubicBezTo>
                    <a:pt x="295257" y="229"/>
                    <a:pt x="294342" y="229"/>
                    <a:pt x="293657" y="457"/>
                  </a:cubicBezTo>
                  <a:cubicBezTo>
                    <a:pt x="291371" y="686"/>
                    <a:pt x="289085" y="686"/>
                    <a:pt x="286570" y="915"/>
                  </a:cubicBezTo>
                  <a:cubicBezTo>
                    <a:pt x="285656" y="915"/>
                    <a:pt x="284513" y="1143"/>
                    <a:pt x="283598" y="1143"/>
                  </a:cubicBezTo>
                  <a:cubicBezTo>
                    <a:pt x="281312" y="1372"/>
                    <a:pt x="279255" y="1600"/>
                    <a:pt x="276969" y="1829"/>
                  </a:cubicBezTo>
                  <a:cubicBezTo>
                    <a:pt x="275826" y="1829"/>
                    <a:pt x="274911" y="2058"/>
                    <a:pt x="273768" y="2058"/>
                  </a:cubicBezTo>
                  <a:cubicBezTo>
                    <a:pt x="271711" y="2286"/>
                    <a:pt x="269654" y="2515"/>
                    <a:pt x="267368" y="2743"/>
                  </a:cubicBezTo>
                  <a:cubicBezTo>
                    <a:pt x="266225" y="2972"/>
                    <a:pt x="265082" y="2972"/>
                    <a:pt x="263939" y="3201"/>
                  </a:cubicBezTo>
                  <a:cubicBezTo>
                    <a:pt x="261881" y="3429"/>
                    <a:pt x="259824" y="3658"/>
                    <a:pt x="257995" y="4115"/>
                  </a:cubicBezTo>
                  <a:cubicBezTo>
                    <a:pt x="256852" y="4344"/>
                    <a:pt x="255709" y="4572"/>
                    <a:pt x="254337" y="4801"/>
                  </a:cubicBezTo>
                  <a:cubicBezTo>
                    <a:pt x="252509" y="5029"/>
                    <a:pt x="250451" y="5487"/>
                    <a:pt x="248622" y="5715"/>
                  </a:cubicBezTo>
                  <a:cubicBezTo>
                    <a:pt x="247479" y="5944"/>
                    <a:pt x="246108" y="6172"/>
                    <a:pt x="244965" y="6401"/>
                  </a:cubicBezTo>
                  <a:cubicBezTo>
                    <a:pt x="243136" y="6858"/>
                    <a:pt x="241307" y="7087"/>
                    <a:pt x="239478" y="7544"/>
                  </a:cubicBezTo>
                  <a:cubicBezTo>
                    <a:pt x="238107" y="7773"/>
                    <a:pt x="236964" y="8230"/>
                    <a:pt x="235592" y="8458"/>
                  </a:cubicBezTo>
                  <a:cubicBezTo>
                    <a:pt x="233992" y="8916"/>
                    <a:pt x="232163" y="9144"/>
                    <a:pt x="230563" y="9601"/>
                  </a:cubicBezTo>
                  <a:cubicBezTo>
                    <a:pt x="229191" y="9830"/>
                    <a:pt x="227820" y="10287"/>
                    <a:pt x="226448" y="10744"/>
                  </a:cubicBezTo>
                  <a:cubicBezTo>
                    <a:pt x="224848" y="11202"/>
                    <a:pt x="223248" y="11659"/>
                    <a:pt x="221648" y="11887"/>
                  </a:cubicBezTo>
                  <a:cubicBezTo>
                    <a:pt x="220276" y="12345"/>
                    <a:pt x="218904" y="12802"/>
                    <a:pt x="217304" y="13030"/>
                  </a:cubicBezTo>
                  <a:cubicBezTo>
                    <a:pt x="215704" y="13488"/>
                    <a:pt x="214332" y="13945"/>
                    <a:pt x="212732" y="14402"/>
                  </a:cubicBezTo>
                  <a:cubicBezTo>
                    <a:pt x="211132" y="14859"/>
                    <a:pt x="209760" y="15316"/>
                    <a:pt x="208160" y="15774"/>
                  </a:cubicBezTo>
                  <a:cubicBezTo>
                    <a:pt x="206789" y="16231"/>
                    <a:pt x="205417" y="16688"/>
                    <a:pt x="204045" y="17145"/>
                  </a:cubicBezTo>
                  <a:cubicBezTo>
                    <a:pt x="202445" y="17602"/>
                    <a:pt x="200845" y="18288"/>
                    <a:pt x="199245" y="18745"/>
                  </a:cubicBezTo>
                  <a:cubicBezTo>
                    <a:pt x="198102" y="19203"/>
                    <a:pt x="196730" y="19660"/>
                    <a:pt x="195587" y="20117"/>
                  </a:cubicBezTo>
                  <a:cubicBezTo>
                    <a:pt x="193758" y="20803"/>
                    <a:pt x="191930" y="21489"/>
                    <a:pt x="190329" y="22174"/>
                  </a:cubicBezTo>
                  <a:cubicBezTo>
                    <a:pt x="189415" y="22632"/>
                    <a:pt x="188272" y="22860"/>
                    <a:pt x="187358" y="23317"/>
                  </a:cubicBezTo>
                  <a:cubicBezTo>
                    <a:pt x="184614" y="24460"/>
                    <a:pt x="181871" y="25603"/>
                    <a:pt x="179357" y="26746"/>
                  </a:cubicBezTo>
                  <a:cubicBezTo>
                    <a:pt x="-70960" y="136703"/>
                    <a:pt x="363" y="416052"/>
                    <a:pt x="43568" y="485547"/>
                  </a:cubicBezTo>
                  <a:cubicBezTo>
                    <a:pt x="71000" y="527152"/>
                    <a:pt x="107119" y="557098"/>
                    <a:pt x="145981" y="578358"/>
                  </a:cubicBezTo>
                  <a:cubicBezTo>
                    <a:pt x="150096" y="580644"/>
                    <a:pt x="154211" y="582702"/>
                    <a:pt x="158325" y="584759"/>
                  </a:cubicBezTo>
                  <a:cubicBezTo>
                    <a:pt x="172727" y="591846"/>
                    <a:pt x="187586" y="597789"/>
                    <a:pt x="202217" y="602818"/>
                  </a:cubicBezTo>
                  <a:cubicBezTo>
                    <a:pt x="206331" y="604190"/>
                    <a:pt x="210675" y="605562"/>
                    <a:pt x="214790" y="606933"/>
                  </a:cubicBezTo>
                  <a:cubicBezTo>
                    <a:pt x="223248" y="609448"/>
                    <a:pt x="231477" y="611734"/>
                    <a:pt x="239936" y="613563"/>
                  </a:cubicBezTo>
                  <a:cubicBezTo>
                    <a:pt x="244050" y="614477"/>
                    <a:pt x="248165" y="615391"/>
                    <a:pt x="252280" y="616306"/>
                  </a:cubicBezTo>
                  <a:cubicBezTo>
                    <a:pt x="266682" y="619049"/>
                    <a:pt x="280626" y="621106"/>
                    <a:pt x="294114" y="622478"/>
                  </a:cubicBezTo>
                  <a:cubicBezTo>
                    <a:pt x="298000" y="622935"/>
                    <a:pt x="301658" y="623164"/>
                    <a:pt x="305544" y="623392"/>
                  </a:cubicBezTo>
                  <a:cubicBezTo>
                    <a:pt x="320403" y="624307"/>
                    <a:pt x="334347" y="624535"/>
                    <a:pt x="347149" y="623850"/>
                  </a:cubicBezTo>
                  <a:cubicBezTo>
                    <a:pt x="350349" y="623621"/>
                    <a:pt x="353321" y="623621"/>
                    <a:pt x="356293" y="623392"/>
                  </a:cubicBezTo>
                  <a:cubicBezTo>
                    <a:pt x="359265" y="623164"/>
                    <a:pt x="362237" y="622935"/>
                    <a:pt x="364980" y="622707"/>
                  </a:cubicBezTo>
                  <a:cubicBezTo>
                    <a:pt x="374810" y="621564"/>
                    <a:pt x="383268" y="620192"/>
                    <a:pt x="390354" y="618363"/>
                  </a:cubicBezTo>
                  <a:cubicBezTo>
                    <a:pt x="390354" y="618363"/>
                    <a:pt x="390354" y="618363"/>
                    <a:pt x="390354" y="618363"/>
                  </a:cubicBezTo>
                  <a:cubicBezTo>
                    <a:pt x="391269" y="618135"/>
                    <a:pt x="392183" y="617906"/>
                    <a:pt x="393326" y="617677"/>
                  </a:cubicBezTo>
                  <a:cubicBezTo>
                    <a:pt x="393783" y="617677"/>
                    <a:pt x="394012" y="617449"/>
                    <a:pt x="394469" y="617449"/>
                  </a:cubicBezTo>
                  <a:cubicBezTo>
                    <a:pt x="395155" y="617220"/>
                    <a:pt x="395841" y="616992"/>
                    <a:pt x="396527" y="616763"/>
                  </a:cubicBezTo>
                  <a:cubicBezTo>
                    <a:pt x="396984" y="616534"/>
                    <a:pt x="397441" y="616534"/>
                    <a:pt x="397898" y="616306"/>
                  </a:cubicBezTo>
                  <a:cubicBezTo>
                    <a:pt x="398584" y="616077"/>
                    <a:pt x="399270" y="615849"/>
                    <a:pt x="399727" y="615620"/>
                  </a:cubicBezTo>
                  <a:cubicBezTo>
                    <a:pt x="400413" y="615391"/>
                    <a:pt x="400870" y="615163"/>
                    <a:pt x="401556" y="615163"/>
                  </a:cubicBezTo>
                  <a:cubicBezTo>
                    <a:pt x="402013" y="614934"/>
                    <a:pt x="402699" y="614706"/>
                    <a:pt x="403385" y="614706"/>
                  </a:cubicBezTo>
                  <a:cubicBezTo>
                    <a:pt x="404070" y="614477"/>
                    <a:pt x="404756" y="614248"/>
                    <a:pt x="405442" y="614020"/>
                  </a:cubicBezTo>
                  <a:cubicBezTo>
                    <a:pt x="405671" y="614020"/>
                    <a:pt x="405899" y="613791"/>
                    <a:pt x="406356" y="613791"/>
                  </a:cubicBezTo>
                  <a:cubicBezTo>
                    <a:pt x="408414" y="613105"/>
                    <a:pt x="410700" y="612420"/>
                    <a:pt x="412757" y="611505"/>
                  </a:cubicBezTo>
                  <a:cubicBezTo>
                    <a:pt x="412757" y="611505"/>
                    <a:pt x="412757" y="611505"/>
                    <a:pt x="412757" y="611505"/>
                  </a:cubicBezTo>
                  <a:cubicBezTo>
                    <a:pt x="413900" y="611048"/>
                    <a:pt x="414815" y="610591"/>
                    <a:pt x="415958" y="610362"/>
                  </a:cubicBezTo>
                  <a:cubicBezTo>
                    <a:pt x="416186" y="610362"/>
                    <a:pt x="416415" y="610134"/>
                    <a:pt x="416643" y="610134"/>
                  </a:cubicBezTo>
                  <a:cubicBezTo>
                    <a:pt x="417786" y="609676"/>
                    <a:pt x="418929" y="609219"/>
                    <a:pt x="419844" y="608762"/>
                  </a:cubicBezTo>
                  <a:cubicBezTo>
                    <a:pt x="420072" y="608762"/>
                    <a:pt x="420301" y="608533"/>
                    <a:pt x="420301" y="608533"/>
                  </a:cubicBezTo>
                  <a:cubicBezTo>
                    <a:pt x="426473" y="606019"/>
                    <a:pt x="432645" y="603276"/>
                    <a:pt x="438132" y="600075"/>
                  </a:cubicBezTo>
                  <a:cubicBezTo>
                    <a:pt x="438132" y="600075"/>
                    <a:pt x="438360" y="600075"/>
                    <a:pt x="438360" y="599847"/>
                  </a:cubicBezTo>
                  <a:cubicBezTo>
                    <a:pt x="439503" y="599161"/>
                    <a:pt x="440418" y="598704"/>
                    <a:pt x="441332" y="598018"/>
                  </a:cubicBezTo>
                  <a:cubicBezTo>
                    <a:pt x="441561" y="598018"/>
                    <a:pt x="441561" y="597789"/>
                    <a:pt x="441789" y="597789"/>
                  </a:cubicBezTo>
                  <a:cubicBezTo>
                    <a:pt x="442704" y="597103"/>
                    <a:pt x="443847" y="596646"/>
                    <a:pt x="444761" y="595960"/>
                  </a:cubicBezTo>
                  <a:lnTo>
                    <a:pt x="444761" y="595960"/>
                  </a:lnTo>
                  <a:cubicBezTo>
                    <a:pt x="447962" y="593903"/>
                    <a:pt x="450933" y="591617"/>
                    <a:pt x="452991" y="589331"/>
                  </a:cubicBezTo>
                  <a:cubicBezTo>
                    <a:pt x="446590" y="583387"/>
                    <a:pt x="442018" y="578358"/>
                    <a:pt x="436532" y="574472"/>
                  </a:cubicBezTo>
                  <a:cubicBezTo>
                    <a:pt x="412986" y="556413"/>
                    <a:pt x="408185" y="532181"/>
                    <a:pt x="416872" y="506121"/>
                  </a:cubicBezTo>
                  <a:cubicBezTo>
                    <a:pt x="425787" y="478917"/>
                    <a:pt x="448419" y="467259"/>
                    <a:pt x="475851" y="464744"/>
                  </a:cubicBezTo>
                  <a:cubicBezTo>
                    <a:pt x="487509" y="463601"/>
                    <a:pt x="499397" y="464058"/>
                    <a:pt x="511055" y="463372"/>
                  </a:cubicBezTo>
                  <a:cubicBezTo>
                    <a:pt x="538487" y="461772"/>
                    <a:pt x="565462" y="458115"/>
                    <a:pt x="591294" y="447370"/>
                  </a:cubicBezTo>
                  <a:cubicBezTo>
                    <a:pt x="598609" y="444399"/>
                    <a:pt x="604553" y="440512"/>
                    <a:pt x="608896" y="435483"/>
                  </a:cubicBezTo>
                  <a:cubicBezTo>
                    <a:pt x="612554" y="425425"/>
                    <a:pt x="615754" y="414909"/>
                    <a:pt x="618497" y="404622"/>
                  </a:cubicBezTo>
                  <a:cubicBezTo>
                    <a:pt x="618497" y="404394"/>
                    <a:pt x="618497" y="404394"/>
                    <a:pt x="618497" y="404165"/>
                  </a:cubicBezTo>
                  <a:cubicBezTo>
                    <a:pt x="530715" y="397536"/>
                    <a:pt x="458020" y="361874"/>
                    <a:pt x="429445" y="275235"/>
                  </a:cubicBezTo>
                  <a:cubicBezTo>
                    <a:pt x="400184" y="186766"/>
                    <a:pt x="435846" y="119558"/>
                    <a:pt x="505112" y="59665"/>
                  </a:cubicBezTo>
                  <a:cubicBezTo>
                    <a:pt x="503969" y="58750"/>
                    <a:pt x="502826" y="58065"/>
                    <a:pt x="501683" y="57150"/>
                  </a:cubicBezTo>
                  <a:cubicBezTo>
                    <a:pt x="497796" y="54864"/>
                    <a:pt x="494139" y="52578"/>
                    <a:pt x="490253" y="50292"/>
                  </a:cubicBezTo>
                  <a:lnTo>
                    <a:pt x="490253" y="50292"/>
                  </a:lnTo>
                  <a:cubicBezTo>
                    <a:pt x="437446" y="19660"/>
                    <a:pt x="384182" y="4801"/>
                    <a:pt x="333890" y="1143"/>
                  </a:cubicBezTo>
                  <a:cubicBezTo>
                    <a:pt x="333662" y="1143"/>
                    <a:pt x="333433" y="1143"/>
                    <a:pt x="333204" y="1143"/>
                  </a:cubicBezTo>
                  <a:cubicBezTo>
                    <a:pt x="330233" y="915"/>
                    <a:pt x="327261" y="686"/>
                    <a:pt x="324289" y="686"/>
                  </a:cubicBezTo>
                  <a:cubicBezTo>
                    <a:pt x="323832" y="686"/>
                    <a:pt x="323375" y="686"/>
                    <a:pt x="322917" y="686"/>
                  </a:cubicBezTo>
                  <a:cubicBezTo>
                    <a:pt x="320174" y="686"/>
                    <a:pt x="317431" y="457"/>
                    <a:pt x="314688" y="457"/>
                  </a:cubicBezTo>
                  <a:cubicBezTo>
                    <a:pt x="314002" y="457"/>
                    <a:pt x="313545" y="457"/>
                    <a:pt x="312859" y="457"/>
                  </a:cubicBezTo>
                  <a:cubicBezTo>
                    <a:pt x="311030" y="0"/>
                    <a:pt x="308516" y="0"/>
                    <a:pt x="305772" y="0"/>
                  </a:cubicBezTo>
                  <a:close/>
                  <a:moveTo>
                    <a:pt x="248622" y="52121"/>
                  </a:moveTo>
                  <a:cubicBezTo>
                    <a:pt x="102547" y="104470"/>
                    <a:pt x="68257" y="296494"/>
                    <a:pt x="84488" y="391363"/>
                  </a:cubicBezTo>
                  <a:cubicBezTo>
                    <a:pt x="87002" y="405765"/>
                    <a:pt x="54084" y="344272"/>
                    <a:pt x="51112" y="329870"/>
                  </a:cubicBezTo>
                  <a:cubicBezTo>
                    <a:pt x="45397" y="300381"/>
                    <a:pt x="45626" y="258090"/>
                    <a:pt x="50426" y="227914"/>
                  </a:cubicBezTo>
                  <a:cubicBezTo>
                    <a:pt x="66657" y="121387"/>
                    <a:pt x="169070" y="41148"/>
                    <a:pt x="247479" y="41148"/>
                  </a:cubicBezTo>
                  <a:cubicBezTo>
                    <a:pt x="262110" y="41148"/>
                    <a:pt x="262567" y="47320"/>
                    <a:pt x="248622" y="52121"/>
                  </a:cubicBezTo>
                  <a:close/>
                </a:path>
              </a:pathLst>
            </a:custGeom>
            <a:solidFill>
              <a:srgbClr val="FFFFFF">
                <a:alpha val="48000"/>
              </a:srgbClr>
            </a:solidFill>
            <a:ln w="2286" cap="flat">
              <a:noFill/>
              <a:prstDash val="solid"/>
              <a:miter/>
            </a:ln>
          </p:spPr>
          <p:txBody>
            <a:bodyPr rtlCol="0" anchor="ctr"/>
            <a:lstStyle/>
            <a:p>
              <a:endParaRPr lang="en-US"/>
            </a:p>
          </p:txBody>
        </p:sp>
        <p:sp>
          <p:nvSpPr>
            <p:cNvPr id="88" name="Freeform 864">
              <a:extLst>
                <a:ext uri="{FF2B5EF4-FFF2-40B4-BE49-F238E27FC236}">
                  <a16:creationId xmlns:a16="http://schemas.microsoft.com/office/drawing/2014/main" id="{5EB5C5D2-2929-2D81-EBB8-7AA8E760C09D}"/>
                </a:ext>
              </a:extLst>
            </p:cNvPr>
            <p:cNvSpPr/>
            <p:nvPr/>
          </p:nvSpPr>
          <p:spPr>
            <a:xfrm>
              <a:off x="7065874" y="5835929"/>
              <a:ext cx="156437" cy="101060"/>
            </a:xfrm>
            <a:custGeom>
              <a:avLst/>
              <a:gdLst>
                <a:gd name="connsiteX0" fmla="*/ 22707 w 156437"/>
                <a:gd name="connsiteY0" fmla="*/ 17831 h 101060"/>
                <a:gd name="connsiteX1" fmla="*/ 4876 w 156437"/>
                <a:gd name="connsiteY1" fmla="*/ 76124 h 101060"/>
                <a:gd name="connsiteX2" fmla="*/ 65913 w 156437"/>
                <a:gd name="connsiteY2" fmla="*/ 95327 h 101060"/>
                <a:gd name="connsiteX3" fmla="*/ 71628 w 156437"/>
                <a:gd name="connsiteY3" fmla="*/ 91440 h 101060"/>
                <a:gd name="connsiteX4" fmla="*/ 71628 w 156437"/>
                <a:gd name="connsiteY4" fmla="*/ 91440 h 101060"/>
                <a:gd name="connsiteX5" fmla="*/ 77571 w 156437"/>
                <a:gd name="connsiteY5" fmla="*/ 87326 h 101060"/>
                <a:gd name="connsiteX6" fmla="*/ 78257 w 156437"/>
                <a:gd name="connsiteY6" fmla="*/ 86868 h 101060"/>
                <a:gd name="connsiteX7" fmla="*/ 83515 w 156437"/>
                <a:gd name="connsiteY7" fmla="*/ 82982 h 101060"/>
                <a:gd name="connsiteX8" fmla="*/ 84658 w 156437"/>
                <a:gd name="connsiteY8" fmla="*/ 82068 h 101060"/>
                <a:gd name="connsiteX9" fmla="*/ 89458 w 156437"/>
                <a:gd name="connsiteY9" fmla="*/ 78182 h 101060"/>
                <a:gd name="connsiteX10" fmla="*/ 90830 w 156437"/>
                <a:gd name="connsiteY10" fmla="*/ 77039 h 101060"/>
                <a:gd name="connsiteX11" fmla="*/ 95402 w 156437"/>
                <a:gd name="connsiteY11" fmla="*/ 73381 h 101060"/>
                <a:gd name="connsiteX12" fmla="*/ 97002 w 156437"/>
                <a:gd name="connsiteY12" fmla="*/ 72009 h 101060"/>
                <a:gd name="connsiteX13" fmla="*/ 101117 w 156437"/>
                <a:gd name="connsiteY13" fmla="*/ 68352 h 101060"/>
                <a:gd name="connsiteX14" fmla="*/ 102946 w 156437"/>
                <a:gd name="connsiteY14" fmla="*/ 66752 h 101060"/>
                <a:gd name="connsiteX15" fmla="*/ 106832 w 156437"/>
                <a:gd name="connsiteY15" fmla="*/ 63094 h 101060"/>
                <a:gd name="connsiteX16" fmla="*/ 108889 w 156437"/>
                <a:gd name="connsiteY16" fmla="*/ 61265 h 101060"/>
                <a:gd name="connsiteX17" fmla="*/ 112547 w 156437"/>
                <a:gd name="connsiteY17" fmla="*/ 57608 h 101060"/>
                <a:gd name="connsiteX18" fmla="*/ 114604 w 156437"/>
                <a:gd name="connsiteY18" fmla="*/ 55550 h 101060"/>
                <a:gd name="connsiteX19" fmla="*/ 118033 w 156437"/>
                <a:gd name="connsiteY19" fmla="*/ 51893 h 101060"/>
                <a:gd name="connsiteX20" fmla="*/ 120091 w 156437"/>
                <a:gd name="connsiteY20" fmla="*/ 49607 h 101060"/>
                <a:gd name="connsiteX21" fmla="*/ 123291 w 156437"/>
                <a:gd name="connsiteY21" fmla="*/ 46178 h 101060"/>
                <a:gd name="connsiteX22" fmla="*/ 125577 w 156437"/>
                <a:gd name="connsiteY22" fmla="*/ 43663 h 101060"/>
                <a:gd name="connsiteX23" fmla="*/ 128549 w 156437"/>
                <a:gd name="connsiteY23" fmla="*/ 40234 h 101060"/>
                <a:gd name="connsiteX24" fmla="*/ 130835 w 156437"/>
                <a:gd name="connsiteY24" fmla="*/ 37491 h 101060"/>
                <a:gd name="connsiteX25" fmla="*/ 133578 w 156437"/>
                <a:gd name="connsiteY25" fmla="*/ 34062 h 101060"/>
                <a:gd name="connsiteX26" fmla="*/ 135864 w 156437"/>
                <a:gd name="connsiteY26" fmla="*/ 31090 h 101060"/>
                <a:gd name="connsiteX27" fmla="*/ 138379 w 156437"/>
                <a:gd name="connsiteY27" fmla="*/ 27661 h 101060"/>
                <a:gd name="connsiteX28" fmla="*/ 140893 w 156437"/>
                <a:gd name="connsiteY28" fmla="*/ 24232 h 101060"/>
                <a:gd name="connsiteX29" fmla="*/ 143179 w 156437"/>
                <a:gd name="connsiteY29" fmla="*/ 21032 h 101060"/>
                <a:gd name="connsiteX30" fmla="*/ 145694 w 156437"/>
                <a:gd name="connsiteY30" fmla="*/ 17145 h 101060"/>
                <a:gd name="connsiteX31" fmla="*/ 147751 w 156437"/>
                <a:gd name="connsiteY31" fmla="*/ 14174 h 101060"/>
                <a:gd name="connsiteX32" fmla="*/ 150495 w 156437"/>
                <a:gd name="connsiteY32" fmla="*/ 9602 h 101060"/>
                <a:gd name="connsiteX33" fmla="*/ 152095 w 156437"/>
                <a:gd name="connsiteY33" fmla="*/ 7087 h 101060"/>
                <a:gd name="connsiteX34" fmla="*/ 156438 w 156437"/>
                <a:gd name="connsiteY34" fmla="*/ 0 h 101060"/>
                <a:gd name="connsiteX35" fmla="*/ 156438 w 156437"/>
                <a:gd name="connsiteY35" fmla="*/ 0 h 101060"/>
                <a:gd name="connsiteX36" fmla="*/ 156438 w 156437"/>
                <a:gd name="connsiteY36" fmla="*/ 0 h 101060"/>
                <a:gd name="connsiteX37" fmla="*/ 44881 w 156437"/>
                <a:gd name="connsiteY37" fmla="*/ 12116 h 101060"/>
                <a:gd name="connsiteX38" fmla="*/ 22707 w 156437"/>
                <a:gd name="connsiteY38" fmla="*/ 17831 h 10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6437" h="101060">
                  <a:moveTo>
                    <a:pt x="22707" y="17831"/>
                  </a:moveTo>
                  <a:cubicBezTo>
                    <a:pt x="2133" y="28804"/>
                    <a:pt x="-6096" y="55779"/>
                    <a:pt x="4876" y="76124"/>
                  </a:cubicBezTo>
                  <a:cubicBezTo>
                    <a:pt x="16992" y="98527"/>
                    <a:pt x="46710" y="108128"/>
                    <a:pt x="65913" y="95327"/>
                  </a:cubicBezTo>
                  <a:cubicBezTo>
                    <a:pt x="67741" y="94184"/>
                    <a:pt x="69799" y="92812"/>
                    <a:pt x="71628" y="91440"/>
                  </a:cubicBezTo>
                  <a:lnTo>
                    <a:pt x="71628" y="91440"/>
                  </a:lnTo>
                  <a:cubicBezTo>
                    <a:pt x="73685" y="90069"/>
                    <a:pt x="75514" y="88697"/>
                    <a:pt x="77571" y="87326"/>
                  </a:cubicBezTo>
                  <a:cubicBezTo>
                    <a:pt x="77800" y="87097"/>
                    <a:pt x="78028" y="87097"/>
                    <a:pt x="78257" y="86868"/>
                  </a:cubicBezTo>
                  <a:cubicBezTo>
                    <a:pt x="80086" y="85497"/>
                    <a:pt x="81915" y="84354"/>
                    <a:pt x="83515" y="82982"/>
                  </a:cubicBezTo>
                  <a:cubicBezTo>
                    <a:pt x="83972" y="82754"/>
                    <a:pt x="84201" y="82525"/>
                    <a:pt x="84658" y="82068"/>
                  </a:cubicBezTo>
                  <a:cubicBezTo>
                    <a:pt x="86258" y="80696"/>
                    <a:pt x="87858" y="79553"/>
                    <a:pt x="89458" y="78182"/>
                  </a:cubicBezTo>
                  <a:cubicBezTo>
                    <a:pt x="89916" y="77724"/>
                    <a:pt x="90373" y="77496"/>
                    <a:pt x="90830" y="77039"/>
                  </a:cubicBezTo>
                  <a:cubicBezTo>
                    <a:pt x="92430" y="75896"/>
                    <a:pt x="93802" y="74524"/>
                    <a:pt x="95402" y="73381"/>
                  </a:cubicBezTo>
                  <a:cubicBezTo>
                    <a:pt x="95859" y="72924"/>
                    <a:pt x="96545" y="72467"/>
                    <a:pt x="97002" y="72009"/>
                  </a:cubicBezTo>
                  <a:cubicBezTo>
                    <a:pt x="98374" y="70866"/>
                    <a:pt x="99745" y="69495"/>
                    <a:pt x="101117" y="68352"/>
                  </a:cubicBezTo>
                  <a:cubicBezTo>
                    <a:pt x="101803" y="67895"/>
                    <a:pt x="102260" y="67209"/>
                    <a:pt x="102946" y="66752"/>
                  </a:cubicBezTo>
                  <a:cubicBezTo>
                    <a:pt x="104317" y="65609"/>
                    <a:pt x="105460" y="64237"/>
                    <a:pt x="106832" y="63094"/>
                  </a:cubicBezTo>
                  <a:cubicBezTo>
                    <a:pt x="107518" y="62408"/>
                    <a:pt x="108204" y="61951"/>
                    <a:pt x="108889" y="61265"/>
                  </a:cubicBezTo>
                  <a:cubicBezTo>
                    <a:pt x="110032" y="60122"/>
                    <a:pt x="111404" y="58979"/>
                    <a:pt x="112547" y="57608"/>
                  </a:cubicBezTo>
                  <a:cubicBezTo>
                    <a:pt x="113233" y="56922"/>
                    <a:pt x="113919" y="56236"/>
                    <a:pt x="114604" y="55550"/>
                  </a:cubicBezTo>
                  <a:cubicBezTo>
                    <a:pt x="115747" y="54407"/>
                    <a:pt x="116890" y="53264"/>
                    <a:pt x="118033" y="51893"/>
                  </a:cubicBezTo>
                  <a:cubicBezTo>
                    <a:pt x="118719" y="51207"/>
                    <a:pt x="119405" y="50292"/>
                    <a:pt x="120091" y="49607"/>
                  </a:cubicBezTo>
                  <a:cubicBezTo>
                    <a:pt x="121234" y="48464"/>
                    <a:pt x="122148" y="47321"/>
                    <a:pt x="123291" y="46178"/>
                  </a:cubicBezTo>
                  <a:cubicBezTo>
                    <a:pt x="123977" y="45263"/>
                    <a:pt x="124891" y="44577"/>
                    <a:pt x="125577" y="43663"/>
                  </a:cubicBezTo>
                  <a:cubicBezTo>
                    <a:pt x="126492" y="42520"/>
                    <a:pt x="127635" y="41377"/>
                    <a:pt x="128549" y="40234"/>
                  </a:cubicBezTo>
                  <a:cubicBezTo>
                    <a:pt x="129235" y="39320"/>
                    <a:pt x="130149" y="38405"/>
                    <a:pt x="130835" y="37491"/>
                  </a:cubicBezTo>
                  <a:cubicBezTo>
                    <a:pt x="131749" y="36348"/>
                    <a:pt x="132664" y="35205"/>
                    <a:pt x="133578" y="34062"/>
                  </a:cubicBezTo>
                  <a:cubicBezTo>
                    <a:pt x="134264" y="33147"/>
                    <a:pt x="135178" y="32004"/>
                    <a:pt x="135864" y="31090"/>
                  </a:cubicBezTo>
                  <a:cubicBezTo>
                    <a:pt x="136779" y="29947"/>
                    <a:pt x="137464" y="28804"/>
                    <a:pt x="138379" y="27661"/>
                  </a:cubicBezTo>
                  <a:cubicBezTo>
                    <a:pt x="139293" y="26518"/>
                    <a:pt x="139979" y="25375"/>
                    <a:pt x="140893" y="24232"/>
                  </a:cubicBezTo>
                  <a:cubicBezTo>
                    <a:pt x="141579" y="23089"/>
                    <a:pt x="142494" y="22175"/>
                    <a:pt x="143179" y="21032"/>
                  </a:cubicBezTo>
                  <a:cubicBezTo>
                    <a:pt x="144094" y="19889"/>
                    <a:pt x="145008" y="18517"/>
                    <a:pt x="145694" y="17145"/>
                  </a:cubicBezTo>
                  <a:cubicBezTo>
                    <a:pt x="146380" y="16231"/>
                    <a:pt x="147066" y="15088"/>
                    <a:pt x="147751" y="14174"/>
                  </a:cubicBezTo>
                  <a:cubicBezTo>
                    <a:pt x="148666" y="12802"/>
                    <a:pt x="149580" y="11202"/>
                    <a:pt x="150495" y="9602"/>
                  </a:cubicBezTo>
                  <a:cubicBezTo>
                    <a:pt x="150952" y="8687"/>
                    <a:pt x="151638" y="8001"/>
                    <a:pt x="152095" y="7087"/>
                  </a:cubicBezTo>
                  <a:cubicBezTo>
                    <a:pt x="153466" y="4801"/>
                    <a:pt x="155067" y="2286"/>
                    <a:pt x="156438" y="0"/>
                  </a:cubicBezTo>
                  <a:cubicBezTo>
                    <a:pt x="156438" y="0"/>
                    <a:pt x="156438" y="0"/>
                    <a:pt x="156438" y="0"/>
                  </a:cubicBezTo>
                  <a:lnTo>
                    <a:pt x="156438" y="0"/>
                  </a:lnTo>
                  <a:cubicBezTo>
                    <a:pt x="119176" y="7773"/>
                    <a:pt x="81915" y="9830"/>
                    <a:pt x="44881" y="12116"/>
                  </a:cubicBezTo>
                  <a:cubicBezTo>
                    <a:pt x="37566" y="12573"/>
                    <a:pt x="30022" y="13945"/>
                    <a:pt x="22707" y="17831"/>
                  </a:cubicBezTo>
                  <a:close/>
                </a:path>
              </a:pathLst>
            </a:custGeom>
            <a:solidFill>
              <a:srgbClr val="FFFFFF"/>
            </a:solidFill>
            <a:ln w="2286" cap="flat">
              <a:noFill/>
              <a:prstDash val="solid"/>
              <a:miter/>
            </a:ln>
          </p:spPr>
          <p:txBody>
            <a:bodyPr rtlCol="0" anchor="ctr"/>
            <a:lstStyle/>
            <a:p>
              <a:endParaRPr lang="en-US"/>
            </a:p>
          </p:txBody>
        </p:sp>
        <p:sp>
          <p:nvSpPr>
            <p:cNvPr id="89" name="Freeform 865">
              <a:extLst>
                <a:ext uri="{FF2B5EF4-FFF2-40B4-BE49-F238E27FC236}">
                  <a16:creationId xmlns:a16="http://schemas.microsoft.com/office/drawing/2014/main" id="{1E8C6119-E273-621F-A1F4-4BB01BCD3946}"/>
                </a:ext>
              </a:extLst>
            </p:cNvPr>
            <p:cNvSpPr/>
            <p:nvPr/>
          </p:nvSpPr>
          <p:spPr>
            <a:xfrm>
              <a:off x="7065874" y="5835929"/>
              <a:ext cx="156437" cy="101060"/>
            </a:xfrm>
            <a:custGeom>
              <a:avLst/>
              <a:gdLst>
                <a:gd name="connsiteX0" fmla="*/ 22707 w 156437"/>
                <a:gd name="connsiteY0" fmla="*/ 17831 h 101060"/>
                <a:gd name="connsiteX1" fmla="*/ 4876 w 156437"/>
                <a:gd name="connsiteY1" fmla="*/ 76124 h 101060"/>
                <a:gd name="connsiteX2" fmla="*/ 65913 w 156437"/>
                <a:gd name="connsiteY2" fmla="*/ 95327 h 101060"/>
                <a:gd name="connsiteX3" fmla="*/ 71628 w 156437"/>
                <a:gd name="connsiteY3" fmla="*/ 91440 h 101060"/>
                <a:gd name="connsiteX4" fmla="*/ 71628 w 156437"/>
                <a:gd name="connsiteY4" fmla="*/ 91440 h 101060"/>
                <a:gd name="connsiteX5" fmla="*/ 77571 w 156437"/>
                <a:gd name="connsiteY5" fmla="*/ 87326 h 101060"/>
                <a:gd name="connsiteX6" fmla="*/ 78257 w 156437"/>
                <a:gd name="connsiteY6" fmla="*/ 86868 h 101060"/>
                <a:gd name="connsiteX7" fmla="*/ 83515 w 156437"/>
                <a:gd name="connsiteY7" fmla="*/ 82982 h 101060"/>
                <a:gd name="connsiteX8" fmla="*/ 84658 w 156437"/>
                <a:gd name="connsiteY8" fmla="*/ 82068 h 101060"/>
                <a:gd name="connsiteX9" fmla="*/ 89458 w 156437"/>
                <a:gd name="connsiteY9" fmla="*/ 78182 h 101060"/>
                <a:gd name="connsiteX10" fmla="*/ 90830 w 156437"/>
                <a:gd name="connsiteY10" fmla="*/ 77039 h 101060"/>
                <a:gd name="connsiteX11" fmla="*/ 95402 w 156437"/>
                <a:gd name="connsiteY11" fmla="*/ 73381 h 101060"/>
                <a:gd name="connsiteX12" fmla="*/ 97002 w 156437"/>
                <a:gd name="connsiteY12" fmla="*/ 72009 h 101060"/>
                <a:gd name="connsiteX13" fmla="*/ 101117 w 156437"/>
                <a:gd name="connsiteY13" fmla="*/ 68352 h 101060"/>
                <a:gd name="connsiteX14" fmla="*/ 102946 w 156437"/>
                <a:gd name="connsiteY14" fmla="*/ 66752 h 101060"/>
                <a:gd name="connsiteX15" fmla="*/ 106832 w 156437"/>
                <a:gd name="connsiteY15" fmla="*/ 63094 h 101060"/>
                <a:gd name="connsiteX16" fmla="*/ 108889 w 156437"/>
                <a:gd name="connsiteY16" fmla="*/ 61265 h 101060"/>
                <a:gd name="connsiteX17" fmla="*/ 112547 w 156437"/>
                <a:gd name="connsiteY17" fmla="*/ 57608 h 101060"/>
                <a:gd name="connsiteX18" fmla="*/ 114604 w 156437"/>
                <a:gd name="connsiteY18" fmla="*/ 55550 h 101060"/>
                <a:gd name="connsiteX19" fmla="*/ 118033 w 156437"/>
                <a:gd name="connsiteY19" fmla="*/ 51893 h 101060"/>
                <a:gd name="connsiteX20" fmla="*/ 120091 w 156437"/>
                <a:gd name="connsiteY20" fmla="*/ 49607 h 101060"/>
                <a:gd name="connsiteX21" fmla="*/ 123291 w 156437"/>
                <a:gd name="connsiteY21" fmla="*/ 46178 h 101060"/>
                <a:gd name="connsiteX22" fmla="*/ 125577 w 156437"/>
                <a:gd name="connsiteY22" fmla="*/ 43663 h 101060"/>
                <a:gd name="connsiteX23" fmla="*/ 128549 w 156437"/>
                <a:gd name="connsiteY23" fmla="*/ 40234 h 101060"/>
                <a:gd name="connsiteX24" fmla="*/ 130835 w 156437"/>
                <a:gd name="connsiteY24" fmla="*/ 37491 h 101060"/>
                <a:gd name="connsiteX25" fmla="*/ 133578 w 156437"/>
                <a:gd name="connsiteY25" fmla="*/ 34062 h 101060"/>
                <a:gd name="connsiteX26" fmla="*/ 135864 w 156437"/>
                <a:gd name="connsiteY26" fmla="*/ 31090 h 101060"/>
                <a:gd name="connsiteX27" fmla="*/ 138379 w 156437"/>
                <a:gd name="connsiteY27" fmla="*/ 27661 h 101060"/>
                <a:gd name="connsiteX28" fmla="*/ 140893 w 156437"/>
                <a:gd name="connsiteY28" fmla="*/ 24232 h 101060"/>
                <a:gd name="connsiteX29" fmla="*/ 143179 w 156437"/>
                <a:gd name="connsiteY29" fmla="*/ 21032 h 101060"/>
                <a:gd name="connsiteX30" fmla="*/ 145694 w 156437"/>
                <a:gd name="connsiteY30" fmla="*/ 17145 h 101060"/>
                <a:gd name="connsiteX31" fmla="*/ 147751 w 156437"/>
                <a:gd name="connsiteY31" fmla="*/ 14174 h 101060"/>
                <a:gd name="connsiteX32" fmla="*/ 150495 w 156437"/>
                <a:gd name="connsiteY32" fmla="*/ 9602 h 101060"/>
                <a:gd name="connsiteX33" fmla="*/ 152095 w 156437"/>
                <a:gd name="connsiteY33" fmla="*/ 7087 h 101060"/>
                <a:gd name="connsiteX34" fmla="*/ 156438 w 156437"/>
                <a:gd name="connsiteY34" fmla="*/ 0 h 101060"/>
                <a:gd name="connsiteX35" fmla="*/ 156438 w 156437"/>
                <a:gd name="connsiteY35" fmla="*/ 0 h 101060"/>
                <a:gd name="connsiteX36" fmla="*/ 156438 w 156437"/>
                <a:gd name="connsiteY36" fmla="*/ 0 h 101060"/>
                <a:gd name="connsiteX37" fmla="*/ 44881 w 156437"/>
                <a:gd name="connsiteY37" fmla="*/ 12116 h 101060"/>
                <a:gd name="connsiteX38" fmla="*/ 22707 w 156437"/>
                <a:gd name="connsiteY38" fmla="*/ 17831 h 101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56437" h="101060">
                  <a:moveTo>
                    <a:pt x="22707" y="17831"/>
                  </a:moveTo>
                  <a:cubicBezTo>
                    <a:pt x="2133" y="28804"/>
                    <a:pt x="-6096" y="55779"/>
                    <a:pt x="4876" y="76124"/>
                  </a:cubicBezTo>
                  <a:cubicBezTo>
                    <a:pt x="16992" y="98527"/>
                    <a:pt x="46710" y="108128"/>
                    <a:pt x="65913" y="95327"/>
                  </a:cubicBezTo>
                  <a:cubicBezTo>
                    <a:pt x="67741" y="94184"/>
                    <a:pt x="69799" y="92812"/>
                    <a:pt x="71628" y="91440"/>
                  </a:cubicBezTo>
                  <a:lnTo>
                    <a:pt x="71628" y="91440"/>
                  </a:lnTo>
                  <a:cubicBezTo>
                    <a:pt x="73685" y="90069"/>
                    <a:pt x="75514" y="88697"/>
                    <a:pt x="77571" y="87326"/>
                  </a:cubicBezTo>
                  <a:cubicBezTo>
                    <a:pt x="77800" y="87097"/>
                    <a:pt x="78028" y="87097"/>
                    <a:pt x="78257" y="86868"/>
                  </a:cubicBezTo>
                  <a:cubicBezTo>
                    <a:pt x="80086" y="85497"/>
                    <a:pt x="81915" y="84354"/>
                    <a:pt x="83515" y="82982"/>
                  </a:cubicBezTo>
                  <a:cubicBezTo>
                    <a:pt x="83972" y="82754"/>
                    <a:pt x="84201" y="82525"/>
                    <a:pt x="84658" y="82068"/>
                  </a:cubicBezTo>
                  <a:cubicBezTo>
                    <a:pt x="86258" y="80696"/>
                    <a:pt x="87858" y="79553"/>
                    <a:pt x="89458" y="78182"/>
                  </a:cubicBezTo>
                  <a:cubicBezTo>
                    <a:pt x="89916" y="77724"/>
                    <a:pt x="90373" y="77496"/>
                    <a:pt x="90830" y="77039"/>
                  </a:cubicBezTo>
                  <a:cubicBezTo>
                    <a:pt x="92430" y="75896"/>
                    <a:pt x="93802" y="74524"/>
                    <a:pt x="95402" y="73381"/>
                  </a:cubicBezTo>
                  <a:cubicBezTo>
                    <a:pt x="95859" y="72924"/>
                    <a:pt x="96545" y="72467"/>
                    <a:pt x="97002" y="72009"/>
                  </a:cubicBezTo>
                  <a:cubicBezTo>
                    <a:pt x="98374" y="70866"/>
                    <a:pt x="99745" y="69495"/>
                    <a:pt x="101117" y="68352"/>
                  </a:cubicBezTo>
                  <a:cubicBezTo>
                    <a:pt x="101803" y="67895"/>
                    <a:pt x="102260" y="67209"/>
                    <a:pt x="102946" y="66752"/>
                  </a:cubicBezTo>
                  <a:cubicBezTo>
                    <a:pt x="104317" y="65609"/>
                    <a:pt x="105460" y="64237"/>
                    <a:pt x="106832" y="63094"/>
                  </a:cubicBezTo>
                  <a:cubicBezTo>
                    <a:pt x="107518" y="62408"/>
                    <a:pt x="108204" y="61951"/>
                    <a:pt x="108889" y="61265"/>
                  </a:cubicBezTo>
                  <a:cubicBezTo>
                    <a:pt x="110032" y="60122"/>
                    <a:pt x="111404" y="58979"/>
                    <a:pt x="112547" y="57608"/>
                  </a:cubicBezTo>
                  <a:cubicBezTo>
                    <a:pt x="113233" y="56922"/>
                    <a:pt x="113919" y="56236"/>
                    <a:pt x="114604" y="55550"/>
                  </a:cubicBezTo>
                  <a:cubicBezTo>
                    <a:pt x="115747" y="54407"/>
                    <a:pt x="116890" y="53264"/>
                    <a:pt x="118033" y="51893"/>
                  </a:cubicBezTo>
                  <a:cubicBezTo>
                    <a:pt x="118719" y="51207"/>
                    <a:pt x="119405" y="50292"/>
                    <a:pt x="120091" y="49607"/>
                  </a:cubicBezTo>
                  <a:cubicBezTo>
                    <a:pt x="121234" y="48464"/>
                    <a:pt x="122148" y="47321"/>
                    <a:pt x="123291" y="46178"/>
                  </a:cubicBezTo>
                  <a:cubicBezTo>
                    <a:pt x="123977" y="45263"/>
                    <a:pt x="124891" y="44577"/>
                    <a:pt x="125577" y="43663"/>
                  </a:cubicBezTo>
                  <a:cubicBezTo>
                    <a:pt x="126492" y="42520"/>
                    <a:pt x="127635" y="41377"/>
                    <a:pt x="128549" y="40234"/>
                  </a:cubicBezTo>
                  <a:cubicBezTo>
                    <a:pt x="129235" y="39320"/>
                    <a:pt x="130149" y="38405"/>
                    <a:pt x="130835" y="37491"/>
                  </a:cubicBezTo>
                  <a:cubicBezTo>
                    <a:pt x="131749" y="36348"/>
                    <a:pt x="132664" y="35205"/>
                    <a:pt x="133578" y="34062"/>
                  </a:cubicBezTo>
                  <a:cubicBezTo>
                    <a:pt x="134264" y="33147"/>
                    <a:pt x="135178" y="32004"/>
                    <a:pt x="135864" y="31090"/>
                  </a:cubicBezTo>
                  <a:cubicBezTo>
                    <a:pt x="136779" y="29947"/>
                    <a:pt x="137464" y="28804"/>
                    <a:pt x="138379" y="27661"/>
                  </a:cubicBezTo>
                  <a:cubicBezTo>
                    <a:pt x="139293" y="26518"/>
                    <a:pt x="139979" y="25375"/>
                    <a:pt x="140893" y="24232"/>
                  </a:cubicBezTo>
                  <a:cubicBezTo>
                    <a:pt x="141579" y="23089"/>
                    <a:pt x="142494" y="22175"/>
                    <a:pt x="143179" y="21032"/>
                  </a:cubicBezTo>
                  <a:cubicBezTo>
                    <a:pt x="144094" y="19889"/>
                    <a:pt x="145008" y="18517"/>
                    <a:pt x="145694" y="17145"/>
                  </a:cubicBezTo>
                  <a:cubicBezTo>
                    <a:pt x="146380" y="16231"/>
                    <a:pt x="147066" y="15088"/>
                    <a:pt x="147751" y="14174"/>
                  </a:cubicBezTo>
                  <a:cubicBezTo>
                    <a:pt x="148666" y="12802"/>
                    <a:pt x="149580" y="11202"/>
                    <a:pt x="150495" y="9602"/>
                  </a:cubicBezTo>
                  <a:cubicBezTo>
                    <a:pt x="150952" y="8687"/>
                    <a:pt x="151638" y="8001"/>
                    <a:pt x="152095" y="7087"/>
                  </a:cubicBezTo>
                  <a:cubicBezTo>
                    <a:pt x="153466" y="4801"/>
                    <a:pt x="155067" y="2286"/>
                    <a:pt x="156438" y="0"/>
                  </a:cubicBezTo>
                  <a:cubicBezTo>
                    <a:pt x="156438" y="0"/>
                    <a:pt x="156438" y="0"/>
                    <a:pt x="156438" y="0"/>
                  </a:cubicBezTo>
                  <a:lnTo>
                    <a:pt x="156438" y="0"/>
                  </a:lnTo>
                  <a:cubicBezTo>
                    <a:pt x="119176" y="7773"/>
                    <a:pt x="81915" y="9830"/>
                    <a:pt x="44881" y="12116"/>
                  </a:cubicBezTo>
                  <a:cubicBezTo>
                    <a:pt x="37566" y="12573"/>
                    <a:pt x="30022" y="13945"/>
                    <a:pt x="22707" y="17831"/>
                  </a:cubicBezTo>
                  <a:close/>
                </a:path>
              </a:pathLst>
            </a:custGeom>
            <a:solidFill>
              <a:srgbClr val="FFFFFF">
                <a:alpha val="48000"/>
              </a:srgbClr>
            </a:solidFill>
            <a:ln w="2286" cap="flat">
              <a:noFill/>
              <a:prstDash val="solid"/>
              <a:miter/>
            </a:ln>
          </p:spPr>
          <p:txBody>
            <a:bodyPr rtlCol="0" anchor="ctr"/>
            <a:lstStyle/>
            <a:p>
              <a:endParaRPr lang="en-US"/>
            </a:p>
          </p:txBody>
        </p:sp>
        <p:sp>
          <p:nvSpPr>
            <p:cNvPr id="90" name="Freeform 866">
              <a:extLst>
                <a:ext uri="{FF2B5EF4-FFF2-40B4-BE49-F238E27FC236}">
                  <a16:creationId xmlns:a16="http://schemas.microsoft.com/office/drawing/2014/main" id="{123ED738-2D2F-5977-C5FF-69A01776EF63}"/>
                </a:ext>
              </a:extLst>
            </p:cNvPr>
            <p:cNvSpPr/>
            <p:nvPr/>
          </p:nvSpPr>
          <p:spPr>
            <a:xfrm>
              <a:off x="6945477" y="5343296"/>
              <a:ext cx="2057" cy="2286"/>
            </a:xfrm>
            <a:custGeom>
              <a:avLst/>
              <a:gdLst>
                <a:gd name="connsiteX0" fmla="*/ 0 w 2057"/>
                <a:gd name="connsiteY0" fmla="*/ 0 h 2286"/>
                <a:gd name="connsiteX1" fmla="*/ 2057 w 2057"/>
                <a:gd name="connsiteY1" fmla="*/ 0 h 2286"/>
                <a:gd name="connsiteX2" fmla="*/ 1143 w 2057"/>
                <a:gd name="connsiteY2" fmla="*/ 0 h 2286"/>
                <a:gd name="connsiteX3" fmla="*/ 0 w 2057"/>
                <a:gd name="connsiteY3" fmla="*/ 0 h 2286"/>
              </a:gdLst>
              <a:ahLst/>
              <a:cxnLst>
                <a:cxn ang="0">
                  <a:pos x="connsiteX0" y="connsiteY0"/>
                </a:cxn>
                <a:cxn ang="0">
                  <a:pos x="connsiteX1" y="connsiteY1"/>
                </a:cxn>
                <a:cxn ang="0">
                  <a:pos x="connsiteX2" y="connsiteY2"/>
                </a:cxn>
                <a:cxn ang="0">
                  <a:pos x="connsiteX3" y="connsiteY3"/>
                </a:cxn>
              </a:cxnLst>
              <a:rect l="l" t="t" r="r" b="b"/>
              <a:pathLst>
                <a:path w="2057" h="2286">
                  <a:moveTo>
                    <a:pt x="0" y="0"/>
                  </a:moveTo>
                  <a:cubicBezTo>
                    <a:pt x="685" y="0"/>
                    <a:pt x="1371" y="0"/>
                    <a:pt x="2057" y="0"/>
                  </a:cubicBezTo>
                  <a:cubicBezTo>
                    <a:pt x="1828" y="0"/>
                    <a:pt x="1371" y="0"/>
                    <a:pt x="1143" y="0"/>
                  </a:cubicBezTo>
                  <a:cubicBezTo>
                    <a:pt x="685" y="0"/>
                    <a:pt x="457" y="0"/>
                    <a:pt x="0" y="0"/>
                  </a:cubicBezTo>
                  <a:close/>
                </a:path>
              </a:pathLst>
            </a:custGeom>
            <a:solidFill>
              <a:srgbClr val="FFFFFF"/>
            </a:solidFill>
            <a:ln w="2286" cap="flat">
              <a:noFill/>
              <a:prstDash val="solid"/>
              <a:miter/>
            </a:ln>
          </p:spPr>
          <p:txBody>
            <a:bodyPr rtlCol="0" anchor="ctr"/>
            <a:lstStyle/>
            <a:p>
              <a:endParaRPr lang="en-US"/>
            </a:p>
          </p:txBody>
        </p:sp>
        <p:sp>
          <p:nvSpPr>
            <p:cNvPr id="91" name="Freeform 867">
              <a:extLst>
                <a:ext uri="{FF2B5EF4-FFF2-40B4-BE49-F238E27FC236}">
                  <a16:creationId xmlns:a16="http://schemas.microsoft.com/office/drawing/2014/main" id="{76A0DCF9-B83B-B413-A69C-BB698168B1E2}"/>
                </a:ext>
              </a:extLst>
            </p:cNvPr>
            <p:cNvSpPr/>
            <p:nvPr/>
          </p:nvSpPr>
          <p:spPr>
            <a:xfrm>
              <a:off x="6945477" y="5343296"/>
              <a:ext cx="2057" cy="2286"/>
            </a:xfrm>
            <a:custGeom>
              <a:avLst/>
              <a:gdLst>
                <a:gd name="connsiteX0" fmla="*/ 0 w 2057"/>
                <a:gd name="connsiteY0" fmla="*/ 0 h 2286"/>
                <a:gd name="connsiteX1" fmla="*/ 2057 w 2057"/>
                <a:gd name="connsiteY1" fmla="*/ 0 h 2286"/>
                <a:gd name="connsiteX2" fmla="*/ 1143 w 2057"/>
                <a:gd name="connsiteY2" fmla="*/ 0 h 2286"/>
                <a:gd name="connsiteX3" fmla="*/ 0 w 2057"/>
                <a:gd name="connsiteY3" fmla="*/ 0 h 2286"/>
              </a:gdLst>
              <a:ahLst/>
              <a:cxnLst>
                <a:cxn ang="0">
                  <a:pos x="connsiteX0" y="connsiteY0"/>
                </a:cxn>
                <a:cxn ang="0">
                  <a:pos x="connsiteX1" y="connsiteY1"/>
                </a:cxn>
                <a:cxn ang="0">
                  <a:pos x="connsiteX2" y="connsiteY2"/>
                </a:cxn>
                <a:cxn ang="0">
                  <a:pos x="connsiteX3" y="connsiteY3"/>
                </a:cxn>
              </a:cxnLst>
              <a:rect l="l" t="t" r="r" b="b"/>
              <a:pathLst>
                <a:path w="2057" h="2286">
                  <a:moveTo>
                    <a:pt x="0" y="0"/>
                  </a:moveTo>
                  <a:cubicBezTo>
                    <a:pt x="685" y="0"/>
                    <a:pt x="1371" y="0"/>
                    <a:pt x="2057" y="0"/>
                  </a:cubicBezTo>
                  <a:cubicBezTo>
                    <a:pt x="1828" y="0"/>
                    <a:pt x="1371" y="0"/>
                    <a:pt x="1143" y="0"/>
                  </a:cubicBezTo>
                  <a:cubicBezTo>
                    <a:pt x="685"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92" name="Freeform 868">
              <a:extLst>
                <a:ext uri="{FF2B5EF4-FFF2-40B4-BE49-F238E27FC236}">
                  <a16:creationId xmlns:a16="http://schemas.microsoft.com/office/drawing/2014/main" id="{7C606CF9-68E3-7DFE-8A7F-EF60C5577E2F}"/>
                </a:ext>
              </a:extLst>
            </p:cNvPr>
            <p:cNvSpPr/>
            <p:nvPr/>
          </p:nvSpPr>
          <p:spPr>
            <a:xfrm>
              <a:off x="6918731" y="5343525"/>
              <a:ext cx="24917" cy="1143"/>
            </a:xfrm>
            <a:custGeom>
              <a:avLst/>
              <a:gdLst>
                <a:gd name="connsiteX0" fmla="*/ 24918 w 24917"/>
                <a:gd name="connsiteY0" fmla="*/ 0 h 1143"/>
                <a:gd name="connsiteX1" fmla="*/ 0 w 24917"/>
                <a:gd name="connsiteY1" fmla="*/ 1143 h 1143"/>
                <a:gd name="connsiteX2" fmla="*/ 24918 w 24917"/>
                <a:gd name="connsiteY2" fmla="*/ 0 h 1143"/>
              </a:gdLst>
              <a:ahLst/>
              <a:cxnLst>
                <a:cxn ang="0">
                  <a:pos x="connsiteX0" y="connsiteY0"/>
                </a:cxn>
                <a:cxn ang="0">
                  <a:pos x="connsiteX1" y="connsiteY1"/>
                </a:cxn>
                <a:cxn ang="0">
                  <a:pos x="connsiteX2" y="connsiteY2"/>
                </a:cxn>
              </a:cxnLst>
              <a:rect l="l" t="t" r="r" b="b"/>
              <a:pathLst>
                <a:path w="24917" h="1143">
                  <a:moveTo>
                    <a:pt x="24918" y="0"/>
                  </a:moveTo>
                  <a:cubicBezTo>
                    <a:pt x="16460" y="0"/>
                    <a:pt x="8230" y="457"/>
                    <a:pt x="0" y="1143"/>
                  </a:cubicBezTo>
                  <a:cubicBezTo>
                    <a:pt x="8230" y="457"/>
                    <a:pt x="16460" y="0"/>
                    <a:pt x="24918" y="0"/>
                  </a:cubicBezTo>
                  <a:close/>
                </a:path>
              </a:pathLst>
            </a:custGeom>
            <a:solidFill>
              <a:srgbClr val="FFFFFF"/>
            </a:solidFill>
            <a:ln w="2286" cap="flat">
              <a:noFill/>
              <a:prstDash val="solid"/>
              <a:miter/>
            </a:ln>
          </p:spPr>
          <p:txBody>
            <a:bodyPr rtlCol="0" anchor="ctr"/>
            <a:lstStyle/>
            <a:p>
              <a:endParaRPr lang="en-US"/>
            </a:p>
          </p:txBody>
        </p:sp>
        <p:sp>
          <p:nvSpPr>
            <p:cNvPr id="93" name="Freeform 869">
              <a:extLst>
                <a:ext uri="{FF2B5EF4-FFF2-40B4-BE49-F238E27FC236}">
                  <a16:creationId xmlns:a16="http://schemas.microsoft.com/office/drawing/2014/main" id="{B7B0D49C-1E20-51D8-12F1-1B7EED8172E1}"/>
                </a:ext>
              </a:extLst>
            </p:cNvPr>
            <p:cNvSpPr/>
            <p:nvPr/>
          </p:nvSpPr>
          <p:spPr>
            <a:xfrm>
              <a:off x="6918731" y="5343525"/>
              <a:ext cx="24917" cy="1143"/>
            </a:xfrm>
            <a:custGeom>
              <a:avLst/>
              <a:gdLst>
                <a:gd name="connsiteX0" fmla="*/ 24918 w 24917"/>
                <a:gd name="connsiteY0" fmla="*/ 0 h 1143"/>
                <a:gd name="connsiteX1" fmla="*/ 0 w 24917"/>
                <a:gd name="connsiteY1" fmla="*/ 1143 h 1143"/>
                <a:gd name="connsiteX2" fmla="*/ 24918 w 24917"/>
                <a:gd name="connsiteY2" fmla="*/ 0 h 1143"/>
              </a:gdLst>
              <a:ahLst/>
              <a:cxnLst>
                <a:cxn ang="0">
                  <a:pos x="connsiteX0" y="connsiteY0"/>
                </a:cxn>
                <a:cxn ang="0">
                  <a:pos x="connsiteX1" y="connsiteY1"/>
                </a:cxn>
                <a:cxn ang="0">
                  <a:pos x="connsiteX2" y="connsiteY2"/>
                </a:cxn>
              </a:cxnLst>
              <a:rect l="l" t="t" r="r" b="b"/>
              <a:pathLst>
                <a:path w="24917" h="1143">
                  <a:moveTo>
                    <a:pt x="24918" y="0"/>
                  </a:moveTo>
                  <a:cubicBezTo>
                    <a:pt x="16460" y="0"/>
                    <a:pt x="8230" y="457"/>
                    <a:pt x="0" y="1143"/>
                  </a:cubicBezTo>
                  <a:cubicBezTo>
                    <a:pt x="8230" y="457"/>
                    <a:pt x="16460" y="0"/>
                    <a:pt x="24918"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94" name="Freeform 870">
              <a:extLst>
                <a:ext uri="{FF2B5EF4-FFF2-40B4-BE49-F238E27FC236}">
                  <a16:creationId xmlns:a16="http://schemas.microsoft.com/office/drawing/2014/main" id="{353EA727-FB40-85CD-751B-78AB01D6ADC0}"/>
                </a:ext>
              </a:extLst>
            </p:cNvPr>
            <p:cNvSpPr/>
            <p:nvPr/>
          </p:nvSpPr>
          <p:spPr>
            <a:xfrm>
              <a:off x="7075771" y="5441134"/>
              <a:ext cx="190091" cy="302502"/>
            </a:xfrm>
            <a:custGeom>
              <a:avLst/>
              <a:gdLst>
                <a:gd name="connsiteX0" fmla="*/ 60129 w 190091"/>
                <a:gd name="connsiteY0" fmla="*/ 10061 h 302502"/>
                <a:gd name="connsiteX1" fmla="*/ 15552 w 190091"/>
                <a:gd name="connsiteY1" fmla="*/ 214430 h 302502"/>
                <a:gd name="connsiteX2" fmla="*/ 155456 w 190091"/>
                <a:gd name="connsiteY2" fmla="*/ 301755 h 302502"/>
                <a:gd name="connsiteX3" fmla="*/ 182430 w 190091"/>
                <a:gd name="connsiteY3" fmla="*/ 293983 h 302502"/>
                <a:gd name="connsiteX4" fmla="*/ 189974 w 190091"/>
                <a:gd name="connsiteY4" fmla="*/ 231575 h 302502"/>
                <a:gd name="connsiteX5" fmla="*/ 167571 w 190091"/>
                <a:gd name="connsiteY5" fmla="*/ 111560 h 302502"/>
                <a:gd name="connsiteX6" fmla="*/ 161628 w 190091"/>
                <a:gd name="connsiteY6" fmla="*/ 97158 h 302502"/>
                <a:gd name="connsiteX7" fmla="*/ 146540 w 190091"/>
                <a:gd name="connsiteY7" fmla="*/ 68812 h 302502"/>
                <a:gd name="connsiteX8" fmla="*/ 137168 w 190091"/>
                <a:gd name="connsiteY8" fmla="*/ 55324 h 302502"/>
                <a:gd name="connsiteX9" fmla="*/ 132138 w 190091"/>
                <a:gd name="connsiteY9" fmla="*/ 48695 h 302502"/>
                <a:gd name="connsiteX10" fmla="*/ 108135 w 190091"/>
                <a:gd name="connsiteY10" fmla="*/ 24463 h 302502"/>
                <a:gd name="connsiteX11" fmla="*/ 108135 w 190091"/>
                <a:gd name="connsiteY11" fmla="*/ 24463 h 302502"/>
                <a:gd name="connsiteX12" fmla="*/ 84818 w 190091"/>
                <a:gd name="connsiteY12" fmla="*/ 1832 h 302502"/>
                <a:gd name="connsiteX13" fmla="*/ 60129 w 190091"/>
                <a:gd name="connsiteY13" fmla="*/ 10061 h 30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091" h="302502">
                  <a:moveTo>
                    <a:pt x="60129" y="10061"/>
                  </a:moveTo>
                  <a:cubicBezTo>
                    <a:pt x="25154" y="48466"/>
                    <a:pt x="-26053" y="105159"/>
                    <a:pt x="15552" y="214430"/>
                  </a:cubicBezTo>
                  <a:cubicBezTo>
                    <a:pt x="48928" y="264493"/>
                    <a:pt x="95334" y="294668"/>
                    <a:pt x="155456" y="301755"/>
                  </a:cubicBezTo>
                  <a:cubicBezTo>
                    <a:pt x="171458" y="303584"/>
                    <a:pt x="178316" y="302441"/>
                    <a:pt x="182430" y="293983"/>
                  </a:cubicBezTo>
                  <a:cubicBezTo>
                    <a:pt x="188374" y="264265"/>
                    <a:pt x="190660" y="239804"/>
                    <a:pt x="189974" y="231575"/>
                  </a:cubicBezTo>
                  <a:cubicBezTo>
                    <a:pt x="188145" y="204143"/>
                    <a:pt x="184945" y="157508"/>
                    <a:pt x="167571" y="111560"/>
                  </a:cubicBezTo>
                  <a:cubicBezTo>
                    <a:pt x="165743" y="106759"/>
                    <a:pt x="163685" y="101959"/>
                    <a:pt x="161628" y="97158"/>
                  </a:cubicBezTo>
                  <a:cubicBezTo>
                    <a:pt x="157284" y="87557"/>
                    <a:pt x="152484" y="78184"/>
                    <a:pt x="146540" y="68812"/>
                  </a:cubicBezTo>
                  <a:cubicBezTo>
                    <a:pt x="143568" y="64240"/>
                    <a:pt x="140597" y="59668"/>
                    <a:pt x="137168" y="55324"/>
                  </a:cubicBezTo>
                  <a:cubicBezTo>
                    <a:pt x="135567" y="53038"/>
                    <a:pt x="133739" y="50981"/>
                    <a:pt x="132138" y="48695"/>
                  </a:cubicBezTo>
                  <a:cubicBezTo>
                    <a:pt x="125052" y="40008"/>
                    <a:pt x="117051" y="32007"/>
                    <a:pt x="108135" y="24463"/>
                  </a:cubicBezTo>
                  <a:cubicBezTo>
                    <a:pt x="108135" y="24463"/>
                    <a:pt x="108135" y="24463"/>
                    <a:pt x="108135" y="24463"/>
                  </a:cubicBezTo>
                  <a:cubicBezTo>
                    <a:pt x="103792" y="19434"/>
                    <a:pt x="94877" y="10747"/>
                    <a:pt x="84818" y="1832"/>
                  </a:cubicBezTo>
                  <a:cubicBezTo>
                    <a:pt x="77503" y="-1826"/>
                    <a:pt x="69731" y="-454"/>
                    <a:pt x="60129" y="10061"/>
                  </a:cubicBezTo>
                  <a:close/>
                </a:path>
              </a:pathLst>
            </a:custGeom>
            <a:solidFill>
              <a:srgbClr val="FFFFFF"/>
            </a:solidFill>
            <a:ln w="2286" cap="flat">
              <a:noFill/>
              <a:prstDash val="solid"/>
              <a:miter/>
            </a:ln>
          </p:spPr>
          <p:txBody>
            <a:bodyPr rtlCol="0" anchor="ctr"/>
            <a:lstStyle/>
            <a:p>
              <a:endParaRPr lang="en-US"/>
            </a:p>
          </p:txBody>
        </p:sp>
        <p:sp>
          <p:nvSpPr>
            <p:cNvPr id="95" name="Freeform 871">
              <a:extLst>
                <a:ext uri="{FF2B5EF4-FFF2-40B4-BE49-F238E27FC236}">
                  <a16:creationId xmlns:a16="http://schemas.microsoft.com/office/drawing/2014/main" id="{4117D38B-1F24-7CFE-CA28-CBDC2ABCB215}"/>
                </a:ext>
              </a:extLst>
            </p:cNvPr>
            <p:cNvSpPr/>
            <p:nvPr/>
          </p:nvSpPr>
          <p:spPr>
            <a:xfrm>
              <a:off x="7075771" y="5441134"/>
              <a:ext cx="190091" cy="302502"/>
            </a:xfrm>
            <a:custGeom>
              <a:avLst/>
              <a:gdLst>
                <a:gd name="connsiteX0" fmla="*/ 60129 w 190091"/>
                <a:gd name="connsiteY0" fmla="*/ 10061 h 302502"/>
                <a:gd name="connsiteX1" fmla="*/ 15552 w 190091"/>
                <a:gd name="connsiteY1" fmla="*/ 214430 h 302502"/>
                <a:gd name="connsiteX2" fmla="*/ 155456 w 190091"/>
                <a:gd name="connsiteY2" fmla="*/ 301755 h 302502"/>
                <a:gd name="connsiteX3" fmla="*/ 182430 w 190091"/>
                <a:gd name="connsiteY3" fmla="*/ 293983 h 302502"/>
                <a:gd name="connsiteX4" fmla="*/ 189974 w 190091"/>
                <a:gd name="connsiteY4" fmla="*/ 231575 h 302502"/>
                <a:gd name="connsiteX5" fmla="*/ 167571 w 190091"/>
                <a:gd name="connsiteY5" fmla="*/ 111560 h 302502"/>
                <a:gd name="connsiteX6" fmla="*/ 161628 w 190091"/>
                <a:gd name="connsiteY6" fmla="*/ 97158 h 302502"/>
                <a:gd name="connsiteX7" fmla="*/ 146540 w 190091"/>
                <a:gd name="connsiteY7" fmla="*/ 68812 h 302502"/>
                <a:gd name="connsiteX8" fmla="*/ 137168 w 190091"/>
                <a:gd name="connsiteY8" fmla="*/ 55324 h 302502"/>
                <a:gd name="connsiteX9" fmla="*/ 132138 w 190091"/>
                <a:gd name="connsiteY9" fmla="*/ 48695 h 302502"/>
                <a:gd name="connsiteX10" fmla="*/ 108135 w 190091"/>
                <a:gd name="connsiteY10" fmla="*/ 24463 h 302502"/>
                <a:gd name="connsiteX11" fmla="*/ 108135 w 190091"/>
                <a:gd name="connsiteY11" fmla="*/ 24463 h 302502"/>
                <a:gd name="connsiteX12" fmla="*/ 84818 w 190091"/>
                <a:gd name="connsiteY12" fmla="*/ 1832 h 302502"/>
                <a:gd name="connsiteX13" fmla="*/ 60129 w 190091"/>
                <a:gd name="connsiteY13" fmla="*/ 10061 h 3025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90091" h="302502">
                  <a:moveTo>
                    <a:pt x="60129" y="10061"/>
                  </a:moveTo>
                  <a:cubicBezTo>
                    <a:pt x="25154" y="48466"/>
                    <a:pt x="-26053" y="105159"/>
                    <a:pt x="15552" y="214430"/>
                  </a:cubicBezTo>
                  <a:cubicBezTo>
                    <a:pt x="48928" y="264493"/>
                    <a:pt x="95334" y="294668"/>
                    <a:pt x="155456" y="301755"/>
                  </a:cubicBezTo>
                  <a:cubicBezTo>
                    <a:pt x="171458" y="303584"/>
                    <a:pt x="178316" y="302441"/>
                    <a:pt x="182430" y="293983"/>
                  </a:cubicBezTo>
                  <a:cubicBezTo>
                    <a:pt x="188374" y="264265"/>
                    <a:pt x="190660" y="239804"/>
                    <a:pt x="189974" y="231575"/>
                  </a:cubicBezTo>
                  <a:cubicBezTo>
                    <a:pt x="188145" y="204143"/>
                    <a:pt x="184945" y="157508"/>
                    <a:pt x="167571" y="111560"/>
                  </a:cubicBezTo>
                  <a:cubicBezTo>
                    <a:pt x="165743" y="106759"/>
                    <a:pt x="163685" y="101959"/>
                    <a:pt x="161628" y="97158"/>
                  </a:cubicBezTo>
                  <a:cubicBezTo>
                    <a:pt x="157284" y="87557"/>
                    <a:pt x="152484" y="78184"/>
                    <a:pt x="146540" y="68812"/>
                  </a:cubicBezTo>
                  <a:cubicBezTo>
                    <a:pt x="143568" y="64240"/>
                    <a:pt x="140597" y="59668"/>
                    <a:pt x="137168" y="55324"/>
                  </a:cubicBezTo>
                  <a:cubicBezTo>
                    <a:pt x="135567" y="53038"/>
                    <a:pt x="133739" y="50981"/>
                    <a:pt x="132138" y="48695"/>
                  </a:cubicBezTo>
                  <a:cubicBezTo>
                    <a:pt x="125052" y="40008"/>
                    <a:pt x="117051" y="32007"/>
                    <a:pt x="108135" y="24463"/>
                  </a:cubicBezTo>
                  <a:cubicBezTo>
                    <a:pt x="108135" y="24463"/>
                    <a:pt x="108135" y="24463"/>
                    <a:pt x="108135" y="24463"/>
                  </a:cubicBezTo>
                  <a:cubicBezTo>
                    <a:pt x="103792" y="19434"/>
                    <a:pt x="94877" y="10747"/>
                    <a:pt x="84818" y="1832"/>
                  </a:cubicBezTo>
                  <a:cubicBezTo>
                    <a:pt x="77503" y="-1826"/>
                    <a:pt x="69731" y="-454"/>
                    <a:pt x="60129" y="10061"/>
                  </a:cubicBezTo>
                  <a:close/>
                </a:path>
              </a:pathLst>
            </a:custGeom>
            <a:solidFill>
              <a:srgbClr val="01A54E">
                <a:alpha val="48000"/>
              </a:srgbClr>
            </a:solidFill>
            <a:ln w="2286" cap="flat">
              <a:noFill/>
              <a:prstDash val="solid"/>
              <a:miter/>
            </a:ln>
          </p:spPr>
          <p:txBody>
            <a:bodyPr rtlCol="0" anchor="ctr"/>
            <a:lstStyle/>
            <a:p>
              <a:endParaRPr lang="en-US"/>
            </a:p>
          </p:txBody>
        </p:sp>
        <p:sp>
          <p:nvSpPr>
            <p:cNvPr id="96" name="Freeform 872">
              <a:extLst>
                <a:ext uri="{FF2B5EF4-FFF2-40B4-BE49-F238E27FC236}">
                  <a16:creationId xmlns:a16="http://schemas.microsoft.com/office/drawing/2014/main" id="{2DC0345D-7CB4-02A3-E2C5-E573BADDE57E}"/>
                </a:ext>
              </a:extLst>
            </p:cNvPr>
            <p:cNvSpPr/>
            <p:nvPr/>
          </p:nvSpPr>
          <p:spPr>
            <a:xfrm>
              <a:off x="7184136" y="5465826"/>
              <a:ext cx="24003" cy="24231"/>
            </a:xfrm>
            <a:custGeom>
              <a:avLst/>
              <a:gdLst>
                <a:gd name="connsiteX0" fmla="*/ 24003 w 24003"/>
                <a:gd name="connsiteY0" fmla="*/ 24232 h 24231"/>
                <a:gd name="connsiteX1" fmla="*/ 0 w 24003"/>
                <a:gd name="connsiteY1" fmla="*/ 0 h 24231"/>
                <a:gd name="connsiteX2" fmla="*/ 0 w 24003"/>
                <a:gd name="connsiteY2" fmla="*/ 0 h 24231"/>
                <a:gd name="connsiteX3" fmla="*/ 0 w 24003"/>
                <a:gd name="connsiteY3" fmla="*/ 0 h 24231"/>
                <a:gd name="connsiteX4" fmla="*/ 24003 w 24003"/>
                <a:gd name="connsiteY4" fmla="*/ 24232 h 24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3" h="24231">
                  <a:moveTo>
                    <a:pt x="24003" y="24232"/>
                  </a:moveTo>
                  <a:cubicBezTo>
                    <a:pt x="16916" y="15545"/>
                    <a:pt x="8915" y="7544"/>
                    <a:pt x="0" y="0"/>
                  </a:cubicBezTo>
                  <a:cubicBezTo>
                    <a:pt x="0" y="0"/>
                    <a:pt x="0" y="0"/>
                    <a:pt x="0" y="0"/>
                  </a:cubicBezTo>
                  <a:cubicBezTo>
                    <a:pt x="0" y="0"/>
                    <a:pt x="0" y="0"/>
                    <a:pt x="0" y="0"/>
                  </a:cubicBezTo>
                  <a:cubicBezTo>
                    <a:pt x="9144" y="7315"/>
                    <a:pt x="16916" y="15545"/>
                    <a:pt x="24003" y="24232"/>
                  </a:cubicBezTo>
                  <a:close/>
                </a:path>
              </a:pathLst>
            </a:custGeom>
            <a:solidFill>
              <a:srgbClr val="000000"/>
            </a:solidFill>
            <a:ln w="2286" cap="flat">
              <a:noFill/>
              <a:prstDash val="solid"/>
              <a:miter/>
            </a:ln>
          </p:spPr>
          <p:txBody>
            <a:bodyPr rtlCol="0" anchor="ctr"/>
            <a:lstStyle/>
            <a:p>
              <a:endParaRPr lang="en-US"/>
            </a:p>
          </p:txBody>
        </p:sp>
        <p:sp>
          <p:nvSpPr>
            <p:cNvPr id="97" name="Freeform 873">
              <a:extLst>
                <a:ext uri="{FF2B5EF4-FFF2-40B4-BE49-F238E27FC236}">
                  <a16:creationId xmlns:a16="http://schemas.microsoft.com/office/drawing/2014/main" id="{2490FB5B-FE66-D133-E507-D42C6DA9F09A}"/>
                </a:ext>
              </a:extLst>
            </p:cNvPr>
            <p:cNvSpPr/>
            <p:nvPr/>
          </p:nvSpPr>
          <p:spPr>
            <a:xfrm>
              <a:off x="7184136" y="5465826"/>
              <a:ext cx="24003" cy="24231"/>
            </a:xfrm>
            <a:custGeom>
              <a:avLst/>
              <a:gdLst>
                <a:gd name="connsiteX0" fmla="*/ 24003 w 24003"/>
                <a:gd name="connsiteY0" fmla="*/ 24232 h 24231"/>
                <a:gd name="connsiteX1" fmla="*/ 0 w 24003"/>
                <a:gd name="connsiteY1" fmla="*/ 0 h 24231"/>
                <a:gd name="connsiteX2" fmla="*/ 0 w 24003"/>
                <a:gd name="connsiteY2" fmla="*/ 0 h 24231"/>
                <a:gd name="connsiteX3" fmla="*/ 0 w 24003"/>
                <a:gd name="connsiteY3" fmla="*/ 0 h 24231"/>
                <a:gd name="connsiteX4" fmla="*/ 24003 w 24003"/>
                <a:gd name="connsiteY4" fmla="*/ 24232 h 2423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003" h="24231">
                  <a:moveTo>
                    <a:pt x="24003" y="24232"/>
                  </a:moveTo>
                  <a:cubicBezTo>
                    <a:pt x="16916" y="15545"/>
                    <a:pt x="8915" y="7544"/>
                    <a:pt x="0" y="0"/>
                  </a:cubicBezTo>
                  <a:cubicBezTo>
                    <a:pt x="0" y="0"/>
                    <a:pt x="0" y="0"/>
                    <a:pt x="0" y="0"/>
                  </a:cubicBezTo>
                  <a:cubicBezTo>
                    <a:pt x="0" y="0"/>
                    <a:pt x="0" y="0"/>
                    <a:pt x="0" y="0"/>
                  </a:cubicBezTo>
                  <a:cubicBezTo>
                    <a:pt x="9144" y="7315"/>
                    <a:pt x="16916" y="15545"/>
                    <a:pt x="24003" y="24232"/>
                  </a:cubicBezTo>
                  <a:close/>
                </a:path>
              </a:pathLst>
            </a:custGeom>
            <a:solidFill>
              <a:srgbClr val="FFFFFF">
                <a:alpha val="48000"/>
              </a:srgbClr>
            </a:solidFill>
            <a:ln w="2286" cap="flat">
              <a:noFill/>
              <a:prstDash val="solid"/>
              <a:miter/>
            </a:ln>
          </p:spPr>
          <p:txBody>
            <a:bodyPr rtlCol="0" anchor="ctr"/>
            <a:lstStyle/>
            <a:p>
              <a:endParaRPr lang="en-US"/>
            </a:p>
          </p:txBody>
        </p:sp>
        <p:sp>
          <p:nvSpPr>
            <p:cNvPr id="98" name="Freeform 874">
              <a:extLst>
                <a:ext uri="{FF2B5EF4-FFF2-40B4-BE49-F238E27FC236}">
                  <a16:creationId xmlns:a16="http://schemas.microsoft.com/office/drawing/2014/main" id="{6D9E5AC0-F58A-FFCF-D970-D26A5B681673}"/>
                </a:ext>
              </a:extLst>
            </p:cNvPr>
            <p:cNvSpPr/>
            <p:nvPr/>
          </p:nvSpPr>
          <p:spPr>
            <a:xfrm>
              <a:off x="7070293" y="5963716"/>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99" name="Freeform 875">
              <a:extLst>
                <a:ext uri="{FF2B5EF4-FFF2-40B4-BE49-F238E27FC236}">
                  <a16:creationId xmlns:a16="http://schemas.microsoft.com/office/drawing/2014/main" id="{1329425E-46D6-5305-D3CF-ECA066603990}"/>
                </a:ext>
              </a:extLst>
            </p:cNvPr>
            <p:cNvSpPr/>
            <p:nvPr/>
          </p:nvSpPr>
          <p:spPr>
            <a:xfrm>
              <a:off x="7070293" y="5963716"/>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0" name="Freeform 876">
              <a:extLst>
                <a:ext uri="{FF2B5EF4-FFF2-40B4-BE49-F238E27FC236}">
                  <a16:creationId xmlns:a16="http://schemas.microsoft.com/office/drawing/2014/main" id="{0E9E089E-3B5E-ABB9-AC6F-4A88D8122112}"/>
                </a:ext>
              </a:extLst>
            </p:cNvPr>
            <p:cNvSpPr/>
            <p:nvPr/>
          </p:nvSpPr>
          <p:spPr>
            <a:xfrm>
              <a:off x="7143673" y="5922797"/>
              <a:ext cx="685" cy="457"/>
            </a:xfrm>
            <a:custGeom>
              <a:avLst/>
              <a:gdLst>
                <a:gd name="connsiteX0" fmla="*/ 686 w 685"/>
                <a:gd name="connsiteY0" fmla="*/ 0 h 457"/>
                <a:gd name="connsiteX1" fmla="*/ 0 w 685"/>
                <a:gd name="connsiteY1" fmla="*/ 458 h 457"/>
                <a:gd name="connsiteX2" fmla="*/ 686 w 685"/>
                <a:gd name="connsiteY2" fmla="*/ 0 h 457"/>
              </a:gdLst>
              <a:ahLst/>
              <a:cxnLst>
                <a:cxn ang="0">
                  <a:pos x="connsiteX0" y="connsiteY0"/>
                </a:cxn>
                <a:cxn ang="0">
                  <a:pos x="connsiteX1" y="connsiteY1"/>
                </a:cxn>
                <a:cxn ang="0">
                  <a:pos x="connsiteX2" y="connsiteY2"/>
                </a:cxn>
              </a:cxnLst>
              <a:rect l="l" t="t" r="r" b="b"/>
              <a:pathLst>
                <a:path w="685" h="457">
                  <a:moveTo>
                    <a:pt x="686" y="0"/>
                  </a:moveTo>
                  <a:cubicBezTo>
                    <a:pt x="457" y="229"/>
                    <a:pt x="228" y="229"/>
                    <a:pt x="0" y="458"/>
                  </a:cubicBezTo>
                  <a:cubicBezTo>
                    <a:pt x="228" y="458"/>
                    <a:pt x="457" y="229"/>
                    <a:pt x="686" y="0"/>
                  </a:cubicBezTo>
                  <a:close/>
                </a:path>
              </a:pathLst>
            </a:custGeom>
            <a:solidFill>
              <a:srgbClr val="000000"/>
            </a:solidFill>
            <a:ln w="2286" cap="flat">
              <a:noFill/>
              <a:prstDash val="solid"/>
              <a:miter/>
            </a:ln>
          </p:spPr>
          <p:txBody>
            <a:bodyPr rtlCol="0" anchor="ctr"/>
            <a:lstStyle/>
            <a:p>
              <a:endParaRPr lang="en-US"/>
            </a:p>
          </p:txBody>
        </p:sp>
        <p:sp>
          <p:nvSpPr>
            <p:cNvPr id="101" name="Freeform 877">
              <a:extLst>
                <a:ext uri="{FF2B5EF4-FFF2-40B4-BE49-F238E27FC236}">
                  <a16:creationId xmlns:a16="http://schemas.microsoft.com/office/drawing/2014/main" id="{38A28715-6A9A-6962-18BD-E7C8F3783260}"/>
                </a:ext>
              </a:extLst>
            </p:cNvPr>
            <p:cNvSpPr/>
            <p:nvPr/>
          </p:nvSpPr>
          <p:spPr>
            <a:xfrm>
              <a:off x="7143673" y="5922797"/>
              <a:ext cx="685" cy="457"/>
            </a:xfrm>
            <a:custGeom>
              <a:avLst/>
              <a:gdLst>
                <a:gd name="connsiteX0" fmla="*/ 686 w 685"/>
                <a:gd name="connsiteY0" fmla="*/ 0 h 457"/>
                <a:gd name="connsiteX1" fmla="*/ 0 w 685"/>
                <a:gd name="connsiteY1" fmla="*/ 458 h 457"/>
                <a:gd name="connsiteX2" fmla="*/ 686 w 685"/>
                <a:gd name="connsiteY2" fmla="*/ 0 h 457"/>
              </a:gdLst>
              <a:ahLst/>
              <a:cxnLst>
                <a:cxn ang="0">
                  <a:pos x="connsiteX0" y="connsiteY0"/>
                </a:cxn>
                <a:cxn ang="0">
                  <a:pos x="connsiteX1" y="connsiteY1"/>
                </a:cxn>
                <a:cxn ang="0">
                  <a:pos x="connsiteX2" y="connsiteY2"/>
                </a:cxn>
              </a:cxnLst>
              <a:rect l="l" t="t" r="r" b="b"/>
              <a:pathLst>
                <a:path w="685" h="457">
                  <a:moveTo>
                    <a:pt x="686" y="0"/>
                  </a:moveTo>
                  <a:cubicBezTo>
                    <a:pt x="457" y="229"/>
                    <a:pt x="228" y="229"/>
                    <a:pt x="0" y="458"/>
                  </a:cubicBezTo>
                  <a:cubicBezTo>
                    <a:pt x="228" y="458"/>
                    <a:pt x="457" y="229"/>
                    <a:pt x="6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2" name="Freeform 878">
              <a:extLst>
                <a:ext uri="{FF2B5EF4-FFF2-40B4-BE49-F238E27FC236}">
                  <a16:creationId xmlns:a16="http://schemas.microsoft.com/office/drawing/2014/main" id="{26BEC884-780D-8E5C-6E39-3685D868CCB0}"/>
                </a:ext>
              </a:extLst>
            </p:cNvPr>
            <p:cNvSpPr/>
            <p:nvPr/>
          </p:nvSpPr>
          <p:spPr>
            <a:xfrm>
              <a:off x="6924903" y="5364784"/>
              <a:ext cx="2514" cy="228"/>
            </a:xfrm>
            <a:custGeom>
              <a:avLst/>
              <a:gdLst>
                <a:gd name="connsiteX0" fmla="*/ 0 w 2514"/>
                <a:gd name="connsiteY0" fmla="*/ 228 h 228"/>
                <a:gd name="connsiteX1" fmla="*/ 2514 w 2514"/>
                <a:gd name="connsiteY1" fmla="*/ 0 h 228"/>
                <a:gd name="connsiteX2" fmla="*/ 0 w 2514"/>
                <a:gd name="connsiteY2" fmla="*/ 228 h 228"/>
              </a:gdLst>
              <a:ahLst/>
              <a:cxnLst>
                <a:cxn ang="0">
                  <a:pos x="connsiteX0" y="connsiteY0"/>
                </a:cxn>
                <a:cxn ang="0">
                  <a:pos x="connsiteX1" y="connsiteY1"/>
                </a:cxn>
                <a:cxn ang="0">
                  <a:pos x="connsiteX2" y="connsiteY2"/>
                </a:cxn>
              </a:cxnLst>
              <a:rect l="l" t="t" r="r" b="b"/>
              <a:pathLst>
                <a:path w="2514" h="228">
                  <a:moveTo>
                    <a:pt x="0" y="228"/>
                  </a:moveTo>
                  <a:cubicBezTo>
                    <a:pt x="914" y="228"/>
                    <a:pt x="1828" y="228"/>
                    <a:pt x="2514" y="0"/>
                  </a:cubicBezTo>
                  <a:cubicBezTo>
                    <a:pt x="1600" y="0"/>
                    <a:pt x="685" y="0"/>
                    <a:pt x="0" y="228"/>
                  </a:cubicBezTo>
                  <a:close/>
                </a:path>
              </a:pathLst>
            </a:custGeom>
            <a:solidFill>
              <a:srgbClr val="000000"/>
            </a:solidFill>
            <a:ln w="2286" cap="flat">
              <a:noFill/>
              <a:prstDash val="solid"/>
              <a:miter/>
            </a:ln>
          </p:spPr>
          <p:txBody>
            <a:bodyPr rtlCol="0" anchor="ctr"/>
            <a:lstStyle/>
            <a:p>
              <a:endParaRPr lang="en-US"/>
            </a:p>
          </p:txBody>
        </p:sp>
        <p:sp>
          <p:nvSpPr>
            <p:cNvPr id="103" name="Freeform 879">
              <a:extLst>
                <a:ext uri="{FF2B5EF4-FFF2-40B4-BE49-F238E27FC236}">
                  <a16:creationId xmlns:a16="http://schemas.microsoft.com/office/drawing/2014/main" id="{2D65DC55-4D70-95B3-07A4-4424E6850C94}"/>
                </a:ext>
              </a:extLst>
            </p:cNvPr>
            <p:cNvSpPr/>
            <p:nvPr/>
          </p:nvSpPr>
          <p:spPr>
            <a:xfrm>
              <a:off x="6924903" y="5364784"/>
              <a:ext cx="2514" cy="228"/>
            </a:xfrm>
            <a:custGeom>
              <a:avLst/>
              <a:gdLst>
                <a:gd name="connsiteX0" fmla="*/ 0 w 2514"/>
                <a:gd name="connsiteY0" fmla="*/ 228 h 228"/>
                <a:gd name="connsiteX1" fmla="*/ 2514 w 2514"/>
                <a:gd name="connsiteY1" fmla="*/ 0 h 228"/>
                <a:gd name="connsiteX2" fmla="*/ 0 w 2514"/>
                <a:gd name="connsiteY2" fmla="*/ 228 h 228"/>
              </a:gdLst>
              <a:ahLst/>
              <a:cxnLst>
                <a:cxn ang="0">
                  <a:pos x="connsiteX0" y="connsiteY0"/>
                </a:cxn>
                <a:cxn ang="0">
                  <a:pos x="connsiteX1" y="connsiteY1"/>
                </a:cxn>
                <a:cxn ang="0">
                  <a:pos x="connsiteX2" y="connsiteY2"/>
                </a:cxn>
              </a:cxnLst>
              <a:rect l="l" t="t" r="r" b="b"/>
              <a:pathLst>
                <a:path w="2514" h="228">
                  <a:moveTo>
                    <a:pt x="0" y="228"/>
                  </a:moveTo>
                  <a:cubicBezTo>
                    <a:pt x="914" y="228"/>
                    <a:pt x="1828" y="228"/>
                    <a:pt x="2514" y="0"/>
                  </a:cubicBezTo>
                  <a:cubicBezTo>
                    <a:pt x="1600" y="0"/>
                    <a:pt x="685" y="0"/>
                    <a:pt x="0" y="228"/>
                  </a:cubicBezTo>
                  <a:close/>
                </a:path>
              </a:pathLst>
            </a:custGeom>
            <a:solidFill>
              <a:srgbClr val="FFFFFF">
                <a:alpha val="48000"/>
              </a:srgbClr>
            </a:solidFill>
            <a:ln w="2286" cap="flat">
              <a:noFill/>
              <a:prstDash val="solid"/>
              <a:miter/>
            </a:ln>
          </p:spPr>
          <p:txBody>
            <a:bodyPr rtlCol="0" anchor="ctr"/>
            <a:lstStyle/>
            <a:p>
              <a:endParaRPr lang="en-US"/>
            </a:p>
          </p:txBody>
        </p:sp>
        <p:sp>
          <p:nvSpPr>
            <p:cNvPr id="104" name="Freeform 880">
              <a:extLst>
                <a:ext uri="{FF2B5EF4-FFF2-40B4-BE49-F238E27FC236}">
                  <a16:creationId xmlns:a16="http://schemas.microsoft.com/office/drawing/2014/main" id="{49F38B57-B61F-EE73-E2B0-BBB7EACCDA8D}"/>
                </a:ext>
              </a:extLst>
            </p:cNvPr>
            <p:cNvSpPr/>
            <p:nvPr/>
          </p:nvSpPr>
          <p:spPr>
            <a:xfrm>
              <a:off x="7051776" y="5972175"/>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8" y="0"/>
                    <a:pt x="0" y="229"/>
                    <a:pt x="0" y="229"/>
                  </a:cubicBezTo>
                  <a:cubicBezTo>
                    <a:pt x="228" y="229"/>
                    <a:pt x="228" y="229"/>
                    <a:pt x="457" y="0"/>
                  </a:cubicBezTo>
                  <a:close/>
                </a:path>
              </a:pathLst>
            </a:custGeom>
            <a:solidFill>
              <a:srgbClr val="000000"/>
            </a:solidFill>
            <a:ln w="2286" cap="flat">
              <a:noFill/>
              <a:prstDash val="solid"/>
              <a:miter/>
            </a:ln>
          </p:spPr>
          <p:txBody>
            <a:bodyPr rtlCol="0" anchor="ctr"/>
            <a:lstStyle/>
            <a:p>
              <a:endParaRPr lang="en-US"/>
            </a:p>
          </p:txBody>
        </p:sp>
        <p:sp>
          <p:nvSpPr>
            <p:cNvPr id="105" name="Freeform 881">
              <a:extLst>
                <a:ext uri="{FF2B5EF4-FFF2-40B4-BE49-F238E27FC236}">
                  <a16:creationId xmlns:a16="http://schemas.microsoft.com/office/drawing/2014/main" id="{F672F3E2-18DE-E0FB-19FA-2A3057B8E3EC}"/>
                </a:ext>
              </a:extLst>
            </p:cNvPr>
            <p:cNvSpPr/>
            <p:nvPr/>
          </p:nvSpPr>
          <p:spPr>
            <a:xfrm>
              <a:off x="7051776" y="5972175"/>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8" y="0"/>
                    <a:pt x="0" y="229"/>
                    <a:pt x="0" y="229"/>
                  </a:cubicBezTo>
                  <a:cubicBezTo>
                    <a:pt x="228" y="229"/>
                    <a:pt x="228" y="229"/>
                    <a:pt x="4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6" name="Freeform 882">
              <a:extLst>
                <a:ext uri="{FF2B5EF4-FFF2-40B4-BE49-F238E27FC236}">
                  <a16:creationId xmlns:a16="http://schemas.microsoft.com/office/drawing/2014/main" id="{9F55717F-7EE0-A7CA-3163-77B4B21B62E9}"/>
                </a:ext>
              </a:extLst>
            </p:cNvPr>
            <p:cNvSpPr/>
            <p:nvPr/>
          </p:nvSpPr>
          <p:spPr>
            <a:xfrm>
              <a:off x="7155561" y="5912967"/>
              <a:ext cx="1371" cy="1143"/>
            </a:xfrm>
            <a:custGeom>
              <a:avLst/>
              <a:gdLst>
                <a:gd name="connsiteX0" fmla="*/ 1372 w 1371"/>
                <a:gd name="connsiteY0" fmla="*/ 0 h 1143"/>
                <a:gd name="connsiteX1" fmla="*/ 0 w 1371"/>
                <a:gd name="connsiteY1" fmla="*/ 1143 h 1143"/>
                <a:gd name="connsiteX2" fmla="*/ 1372 w 1371"/>
                <a:gd name="connsiteY2" fmla="*/ 0 h 1143"/>
              </a:gdLst>
              <a:ahLst/>
              <a:cxnLst>
                <a:cxn ang="0">
                  <a:pos x="connsiteX0" y="connsiteY0"/>
                </a:cxn>
                <a:cxn ang="0">
                  <a:pos x="connsiteX1" y="connsiteY1"/>
                </a:cxn>
                <a:cxn ang="0">
                  <a:pos x="connsiteX2" y="connsiteY2"/>
                </a:cxn>
              </a:cxnLst>
              <a:rect l="l" t="t" r="r" b="b"/>
              <a:pathLst>
                <a:path w="1371" h="1143">
                  <a:moveTo>
                    <a:pt x="1372" y="0"/>
                  </a:moveTo>
                  <a:cubicBezTo>
                    <a:pt x="914" y="457"/>
                    <a:pt x="457" y="685"/>
                    <a:pt x="0" y="1143"/>
                  </a:cubicBezTo>
                  <a:cubicBezTo>
                    <a:pt x="457" y="914"/>
                    <a:pt x="914" y="457"/>
                    <a:pt x="1372" y="0"/>
                  </a:cubicBezTo>
                  <a:close/>
                </a:path>
              </a:pathLst>
            </a:custGeom>
            <a:solidFill>
              <a:srgbClr val="000000"/>
            </a:solidFill>
            <a:ln w="2286" cap="flat">
              <a:noFill/>
              <a:prstDash val="solid"/>
              <a:miter/>
            </a:ln>
          </p:spPr>
          <p:txBody>
            <a:bodyPr rtlCol="0" anchor="ctr"/>
            <a:lstStyle/>
            <a:p>
              <a:endParaRPr lang="en-US"/>
            </a:p>
          </p:txBody>
        </p:sp>
        <p:sp>
          <p:nvSpPr>
            <p:cNvPr id="107" name="Freeform 883">
              <a:extLst>
                <a:ext uri="{FF2B5EF4-FFF2-40B4-BE49-F238E27FC236}">
                  <a16:creationId xmlns:a16="http://schemas.microsoft.com/office/drawing/2014/main" id="{1DCA7A82-C11D-0940-FE3A-AE746193767B}"/>
                </a:ext>
              </a:extLst>
            </p:cNvPr>
            <p:cNvSpPr/>
            <p:nvPr/>
          </p:nvSpPr>
          <p:spPr>
            <a:xfrm>
              <a:off x="7155561" y="5912967"/>
              <a:ext cx="1371" cy="1143"/>
            </a:xfrm>
            <a:custGeom>
              <a:avLst/>
              <a:gdLst>
                <a:gd name="connsiteX0" fmla="*/ 1372 w 1371"/>
                <a:gd name="connsiteY0" fmla="*/ 0 h 1143"/>
                <a:gd name="connsiteX1" fmla="*/ 0 w 1371"/>
                <a:gd name="connsiteY1" fmla="*/ 1143 h 1143"/>
                <a:gd name="connsiteX2" fmla="*/ 1372 w 1371"/>
                <a:gd name="connsiteY2" fmla="*/ 0 h 1143"/>
              </a:gdLst>
              <a:ahLst/>
              <a:cxnLst>
                <a:cxn ang="0">
                  <a:pos x="connsiteX0" y="connsiteY0"/>
                </a:cxn>
                <a:cxn ang="0">
                  <a:pos x="connsiteX1" y="connsiteY1"/>
                </a:cxn>
                <a:cxn ang="0">
                  <a:pos x="connsiteX2" y="connsiteY2"/>
                </a:cxn>
              </a:cxnLst>
              <a:rect l="l" t="t" r="r" b="b"/>
              <a:pathLst>
                <a:path w="1371" h="1143">
                  <a:moveTo>
                    <a:pt x="1372" y="0"/>
                  </a:moveTo>
                  <a:cubicBezTo>
                    <a:pt x="914" y="457"/>
                    <a:pt x="457" y="685"/>
                    <a:pt x="0" y="1143"/>
                  </a:cubicBezTo>
                  <a:cubicBezTo>
                    <a:pt x="457" y="914"/>
                    <a:pt x="914" y="457"/>
                    <a:pt x="1372"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08" name="Freeform 884">
              <a:extLst>
                <a:ext uri="{FF2B5EF4-FFF2-40B4-BE49-F238E27FC236}">
                  <a16:creationId xmlns:a16="http://schemas.microsoft.com/office/drawing/2014/main" id="{840915D2-F910-3CFC-FF70-C49B4FDB80AA}"/>
                </a:ext>
              </a:extLst>
            </p:cNvPr>
            <p:cNvSpPr/>
            <p:nvPr/>
          </p:nvSpPr>
          <p:spPr>
            <a:xfrm>
              <a:off x="7044769" y="5798896"/>
              <a:ext cx="196516" cy="160705"/>
            </a:xfrm>
            <a:custGeom>
              <a:avLst/>
              <a:gdLst>
                <a:gd name="connsiteX0" fmla="*/ 178457 w 196516"/>
                <a:gd name="connsiteY0" fmla="*/ 12116 h 160705"/>
                <a:gd name="connsiteX1" fmla="*/ 98218 w 196516"/>
                <a:gd name="connsiteY1" fmla="*/ 28118 h 160705"/>
                <a:gd name="connsiteX2" fmla="*/ 63014 w 196516"/>
                <a:gd name="connsiteY2" fmla="*/ 29490 h 160705"/>
                <a:gd name="connsiteX3" fmla="*/ 4035 w 196516"/>
                <a:gd name="connsiteY3" fmla="*/ 70866 h 160705"/>
                <a:gd name="connsiteX4" fmla="*/ 23695 w 196516"/>
                <a:gd name="connsiteY4" fmla="*/ 139218 h 160705"/>
                <a:gd name="connsiteX5" fmla="*/ 40154 w 196516"/>
                <a:gd name="connsiteY5" fmla="*/ 154077 h 160705"/>
                <a:gd name="connsiteX6" fmla="*/ 31924 w 196516"/>
                <a:gd name="connsiteY6" fmla="*/ 160706 h 160705"/>
                <a:gd name="connsiteX7" fmla="*/ 92961 w 196516"/>
                <a:gd name="connsiteY7" fmla="*/ 128245 h 160705"/>
                <a:gd name="connsiteX8" fmla="*/ 87246 w 196516"/>
                <a:gd name="connsiteY8" fmla="*/ 132131 h 160705"/>
                <a:gd name="connsiteX9" fmla="*/ 26209 w 196516"/>
                <a:gd name="connsiteY9" fmla="*/ 112929 h 160705"/>
                <a:gd name="connsiteX10" fmla="*/ 44040 w 196516"/>
                <a:gd name="connsiteY10" fmla="*/ 54636 h 160705"/>
                <a:gd name="connsiteX11" fmla="*/ 66672 w 196516"/>
                <a:gd name="connsiteY11" fmla="*/ 48921 h 160705"/>
                <a:gd name="connsiteX12" fmla="*/ 178228 w 196516"/>
                <a:gd name="connsiteY12" fmla="*/ 36805 h 160705"/>
                <a:gd name="connsiteX13" fmla="*/ 187144 w 196516"/>
                <a:gd name="connsiteY13" fmla="*/ 23089 h 160705"/>
                <a:gd name="connsiteX14" fmla="*/ 196516 w 196516"/>
                <a:gd name="connsiteY14" fmla="*/ 0 h 160705"/>
                <a:gd name="connsiteX15" fmla="*/ 178457 w 196516"/>
                <a:gd name="connsiteY15" fmla="*/ 12116 h 160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6516" h="160705">
                  <a:moveTo>
                    <a:pt x="178457" y="12116"/>
                  </a:moveTo>
                  <a:cubicBezTo>
                    <a:pt x="152625" y="22860"/>
                    <a:pt x="125650" y="26518"/>
                    <a:pt x="98218" y="28118"/>
                  </a:cubicBezTo>
                  <a:cubicBezTo>
                    <a:pt x="86560" y="28804"/>
                    <a:pt x="74673" y="28575"/>
                    <a:pt x="63014" y="29490"/>
                  </a:cubicBezTo>
                  <a:cubicBezTo>
                    <a:pt x="35582" y="32004"/>
                    <a:pt x="12951" y="43663"/>
                    <a:pt x="4035" y="70866"/>
                  </a:cubicBezTo>
                  <a:cubicBezTo>
                    <a:pt x="-4652" y="96927"/>
                    <a:pt x="149" y="121387"/>
                    <a:pt x="23695" y="139218"/>
                  </a:cubicBezTo>
                  <a:cubicBezTo>
                    <a:pt x="28953" y="143332"/>
                    <a:pt x="33753" y="148362"/>
                    <a:pt x="40154" y="154077"/>
                  </a:cubicBezTo>
                  <a:cubicBezTo>
                    <a:pt x="37868" y="156363"/>
                    <a:pt x="35125" y="158649"/>
                    <a:pt x="31924" y="160706"/>
                  </a:cubicBezTo>
                  <a:cubicBezTo>
                    <a:pt x="44955" y="157963"/>
                    <a:pt x="84502" y="136017"/>
                    <a:pt x="92961" y="128245"/>
                  </a:cubicBezTo>
                  <a:cubicBezTo>
                    <a:pt x="91132" y="129616"/>
                    <a:pt x="89303" y="130759"/>
                    <a:pt x="87246" y="132131"/>
                  </a:cubicBezTo>
                  <a:cubicBezTo>
                    <a:pt x="67815" y="144933"/>
                    <a:pt x="38325" y="135331"/>
                    <a:pt x="26209" y="112929"/>
                  </a:cubicBezTo>
                  <a:cubicBezTo>
                    <a:pt x="15008" y="92355"/>
                    <a:pt x="23466" y="65380"/>
                    <a:pt x="44040" y="54636"/>
                  </a:cubicBezTo>
                  <a:cubicBezTo>
                    <a:pt x="51127" y="50749"/>
                    <a:pt x="58899" y="49378"/>
                    <a:pt x="66672" y="48921"/>
                  </a:cubicBezTo>
                  <a:cubicBezTo>
                    <a:pt x="103705" y="46635"/>
                    <a:pt x="140738" y="44577"/>
                    <a:pt x="178228" y="36805"/>
                  </a:cubicBezTo>
                  <a:cubicBezTo>
                    <a:pt x="181200" y="32233"/>
                    <a:pt x="184858" y="28118"/>
                    <a:pt x="187144" y="23089"/>
                  </a:cubicBezTo>
                  <a:cubicBezTo>
                    <a:pt x="190573" y="15774"/>
                    <a:pt x="193545" y="8001"/>
                    <a:pt x="196516" y="0"/>
                  </a:cubicBezTo>
                  <a:cubicBezTo>
                    <a:pt x="191716" y="5258"/>
                    <a:pt x="185772" y="9144"/>
                    <a:pt x="178457" y="12116"/>
                  </a:cubicBezTo>
                  <a:close/>
                </a:path>
              </a:pathLst>
            </a:custGeom>
            <a:solidFill>
              <a:srgbClr val="000000"/>
            </a:solidFill>
            <a:ln w="2286" cap="flat">
              <a:noFill/>
              <a:prstDash val="solid"/>
              <a:miter/>
            </a:ln>
          </p:spPr>
          <p:txBody>
            <a:bodyPr rtlCol="0" anchor="ctr"/>
            <a:lstStyle/>
            <a:p>
              <a:endParaRPr lang="en-US"/>
            </a:p>
          </p:txBody>
        </p:sp>
        <p:sp>
          <p:nvSpPr>
            <p:cNvPr id="109" name="Freeform 885">
              <a:extLst>
                <a:ext uri="{FF2B5EF4-FFF2-40B4-BE49-F238E27FC236}">
                  <a16:creationId xmlns:a16="http://schemas.microsoft.com/office/drawing/2014/main" id="{77CBBF2C-A99B-3BE1-44D1-4217EB73E87F}"/>
                </a:ext>
              </a:extLst>
            </p:cNvPr>
            <p:cNvSpPr/>
            <p:nvPr/>
          </p:nvSpPr>
          <p:spPr>
            <a:xfrm>
              <a:off x="7044769" y="5798896"/>
              <a:ext cx="196516" cy="160705"/>
            </a:xfrm>
            <a:custGeom>
              <a:avLst/>
              <a:gdLst>
                <a:gd name="connsiteX0" fmla="*/ 178457 w 196516"/>
                <a:gd name="connsiteY0" fmla="*/ 12116 h 160705"/>
                <a:gd name="connsiteX1" fmla="*/ 98218 w 196516"/>
                <a:gd name="connsiteY1" fmla="*/ 28118 h 160705"/>
                <a:gd name="connsiteX2" fmla="*/ 63014 w 196516"/>
                <a:gd name="connsiteY2" fmla="*/ 29490 h 160705"/>
                <a:gd name="connsiteX3" fmla="*/ 4035 w 196516"/>
                <a:gd name="connsiteY3" fmla="*/ 70866 h 160705"/>
                <a:gd name="connsiteX4" fmla="*/ 23695 w 196516"/>
                <a:gd name="connsiteY4" fmla="*/ 139218 h 160705"/>
                <a:gd name="connsiteX5" fmla="*/ 40154 w 196516"/>
                <a:gd name="connsiteY5" fmla="*/ 154077 h 160705"/>
                <a:gd name="connsiteX6" fmla="*/ 31924 w 196516"/>
                <a:gd name="connsiteY6" fmla="*/ 160706 h 160705"/>
                <a:gd name="connsiteX7" fmla="*/ 92961 w 196516"/>
                <a:gd name="connsiteY7" fmla="*/ 128245 h 160705"/>
                <a:gd name="connsiteX8" fmla="*/ 87246 w 196516"/>
                <a:gd name="connsiteY8" fmla="*/ 132131 h 160705"/>
                <a:gd name="connsiteX9" fmla="*/ 26209 w 196516"/>
                <a:gd name="connsiteY9" fmla="*/ 112929 h 160705"/>
                <a:gd name="connsiteX10" fmla="*/ 44040 w 196516"/>
                <a:gd name="connsiteY10" fmla="*/ 54636 h 160705"/>
                <a:gd name="connsiteX11" fmla="*/ 66672 w 196516"/>
                <a:gd name="connsiteY11" fmla="*/ 48921 h 160705"/>
                <a:gd name="connsiteX12" fmla="*/ 178228 w 196516"/>
                <a:gd name="connsiteY12" fmla="*/ 36805 h 160705"/>
                <a:gd name="connsiteX13" fmla="*/ 187144 w 196516"/>
                <a:gd name="connsiteY13" fmla="*/ 23089 h 160705"/>
                <a:gd name="connsiteX14" fmla="*/ 196516 w 196516"/>
                <a:gd name="connsiteY14" fmla="*/ 0 h 160705"/>
                <a:gd name="connsiteX15" fmla="*/ 178457 w 196516"/>
                <a:gd name="connsiteY15" fmla="*/ 12116 h 1607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6516" h="160705">
                  <a:moveTo>
                    <a:pt x="178457" y="12116"/>
                  </a:moveTo>
                  <a:cubicBezTo>
                    <a:pt x="152625" y="22860"/>
                    <a:pt x="125650" y="26518"/>
                    <a:pt x="98218" y="28118"/>
                  </a:cubicBezTo>
                  <a:cubicBezTo>
                    <a:pt x="86560" y="28804"/>
                    <a:pt x="74673" y="28575"/>
                    <a:pt x="63014" y="29490"/>
                  </a:cubicBezTo>
                  <a:cubicBezTo>
                    <a:pt x="35582" y="32004"/>
                    <a:pt x="12951" y="43663"/>
                    <a:pt x="4035" y="70866"/>
                  </a:cubicBezTo>
                  <a:cubicBezTo>
                    <a:pt x="-4652" y="96927"/>
                    <a:pt x="149" y="121387"/>
                    <a:pt x="23695" y="139218"/>
                  </a:cubicBezTo>
                  <a:cubicBezTo>
                    <a:pt x="28953" y="143332"/>
                    <a:pt x="33753" y="148362"/>
                    <a:pt x="40154" y="154077"/>
                  </a:cubicBezTo>
                  <a:cubicBezTo>
                    <a:pt x="37868" y="156363"/>
                    <a:pt x="35125" y="158649"/>
                    <a:pt x="31924" y="160706"/>
                  </a:cubicBezTo>
                  <a:cubicBezTo>
                    <a:pt x="44955" y="157963"/>
                    <a:pt x="84502" y="136017"/>
                    <a:pt x="92961" y="128245"/>
                  </a:cubicBezTo>
                  <a:cubicBezTo>
                    <a:pt x="91132" y="129616"/>
                    <a:pt x="89303" y="130759"/>
                    <a:pt x="87246" y="132131"/>
                  </a:cubicBezTo>
                  <a:cubicBezTo>
                    <a:pt x="67815" y="144933"/>
                    <a:pt x="38325" y="135331"/>
                    <a:pt x="26209" y="112929"/>
                  </a:cubicBezTo>
                  <a:cubicBezTo>
                    <a:pt x="15008" y="92355"/>
                    <a:pt x="23466" y="65380"/>
                    <a:pt x="44040" y="54636"/>
                  </a:cubicBezTo>
                  <a:cubicBezTo>
                    <a:pt x="51127" y="50749"/>
                    <a:pt x="58899" y="49378"/>
                    <a:pt x="66672" y="48921"/>
                  </a:cubicBezTo>
                  <a:cubicBezTo>
                    <a:pt x="103705" y="46635"/>
                    <a:pt x="140738" y="44577"/>
                    <a:pt x="178228" y="36805"/>
                  </a:cubicBezTo>
                  <a:cubicBezTo>
                    <a:pt x="181200" y="32233"/>
                    <a:pt x="184858" y="28118"/>
                    <a:pt x="187144" y="23089"/>
                  </a:cubicBezTo>
                  <a:cubicBezTo>
                    <a:pt x="190573" y="15774"/>
                    <a:pt x="193545" y="8001"/>
                    <a:pt x="196516" y="0"/>
                  </a:cubicBezTo>
                  <a:cubicBezTo>
                    <a:pt x="191716" y="5258"/>
                    <a:pt x="185772" y="9144"/>
                    <a:pt x="178457" y="12116"/>
                  </a:cubicBezTo>
                  <a:close/>
                </a:path>
              </a:pathLst>
            </a:custGeom>
            <a:solidFill>
              <a:srgbClr val="FFFFFF">
                <a:alpha val="48000"/>
              </a:srgbClr>
            </a:solidFill>
            <a:ln w="2286" cap="flat">
              <a:noFill/>
              <a:prstDash val="solid"/>
              <a:miter/>
            </a:ln>
          </p:spPr>
          <p:txBody>
            <a:bodyPr rtlCol="0" anchor="ctr"/>
            <a:lstStyle/>
            <a:p>
              <a:endParaRPr lang="en-US"/>
            </a:p>
          </p:txBody>
        </p:sp>
        <p:sp>
          <p:nvSpPr>
            <p:cNvPr id="110" name="Freeform 886">
              <a:extLst>
                <a:ext uri="{FF2B5EF4-FFF2-40B4-BE49-F238E27FC236}">
                  <a16:creationId xmlns:a16="http://schemas.microsoft.com/office/drawing/2014/main" id="{B6A05D26-5E29-A3CF-8CBE-D0DA9A36E402}"/>
                </a:ext>
              </a:extLst>
            </p:cNvPr>
            <p:cNvSpPr/>
            <p:nvPr/>
          </p:nvSpPr>
          <p:spPr>
            <a:xfrm>
              <a:off x="7167448" y="5902452"/>
              <a:ext cx="1828" cy="1600"/>
            </a:xfrm>
            <a:custGeom>
              <a:avLst/>
              <a:gdLst>
                <a:gd name="connsiteX0" fmla="*/ 1829 w 1828"/>
                <a:gd name="connsiteY0" fmla="*/ 0 h 1600"/>
                <a:gd name="connsiteX1" fmla="*/ 0 w 1828"/>
                <a:gd name="connsiteY1" fmla="*/ 1600 h 1600"/>
                <a:gd name="connsiteX2" fmla="*/ 1829 w 1828"/>
                <a:gd name="connsiteY2" fmla="*/ 0 h 1600"/>
              </a:gdLst>
              <a:ahLst/>
              <a:cxnLst>
                <a:cxn ang="0">
                  <a:pos x="connsiteX0" y="connsiteY0"/>
                </a:cxn>
                <a:cxn ang="0">
                  <a:pos x="connsiteX1" y="connsiteY1"/>
                </a:cxn>
                <a:cxn ang="0">
                  <a:pos x="connsiteX2" y="connsiteY2"/>
                </a:cxn>
              </a:cxnLst>
              <a:rect l="l" t="t" r="r" b="b"/>
              <a:pathLst>
                <a:path w="1828" h="1600">
                  <a:moveTo>
                    <a:pt x="1829" y="0"/>
                  </a:moveTo>
                  <a:cubicBezTo>
                    <a:pt x="1143" y="457"/>
                    <a:pt x="686" y="1143"/>
                    <a:pt x="0" y="1600"/>
                  </a:cubicBezTo>
                  <a:cubicBezTo>
                    <a:pt x="457" y="1143"/>
                    <a:pt x="1143" y="686"/>
                    <a:pt x="1829" y="0"/>
                  </a:cubicBezTo>
                  <a:close/>
                </a:path>
              </a:pathLst>
            </a:custGeom>
            <a:solidFill>
              <a:srgbClr val="000000"/>
            </a:solidFill>
            <a:ln w="2286" cap="flat">
              <a:noFill/>
              <a:prstDash val="solid"/>
              <a:miter/>
            </a:ln>
          </p:spPr>
          <p:txBody>
            <a:bodyPr rtlCol="0" anchor="ctr"/>
            <a:lstStyle/>
            <a:p>
              <a:endParaRPr lang="en-US"/>
            </a:p>
          </p:txBody>
        </p:sp>
        <p:sp>
          <p:nvSpPr>
            <p:cNvPr id="111" name="Freeform 887">
              <a:extLst>
                <a:ext uri="{FF2B5EF4-FFF2-40B4-BE49-F238E27FC236}">
                  <a16:creationId xmlns:a16="http://schemas.microsoft.com/office/drawing/2014/main" id="{4C728975-DC13-A3E8-97D3-43AA727210C1}"/>
                </a:ext>
              </a:extLst>
            </p:cNvPr>
            <p:cNvSpPr/>
            <p:nvPr/>
          </p:nvSpPr>
          <p:spPr>
            <a:xfrm>
              <a:off x="7167448" y="5902452"/>
              <a:ext cx="1828" cy="1600"/>
            </a:xfrm>
            <a:custGeom>
              <a:avLst/>
              <a:gdLst>
                <a:gd name="connsiteX0" fmla="*/ 1829 w 1828"/>
                <a:gd name="connsiteY0" fmla="*/ 0 h 1600"/>
                <a:gd name="connsiteX1" fmla="*/ 0 w 1828"/>
                <a:gd name="connsiteY1" fmla="*/ 1600 h 1600"/>
                <a:gd name="connsiteX2" fmla="*/ 1829 w 1828"/>
                <a:gd name="connsiteY2" fmla="*/ 0 h 1600"/>
              </a:gdLst>
              <a:ahLst/>
              <a:cxnLst>
                <a:cxn ang="0">
                  <a:pos x="connsiteX0" y="connsiteY0"/>
                </a:cxn>
                <a:cxn ang="0">
                  <a:pos x="connsiteX1" y="connsiteY1"/>
                </a:cxn>
                <a:cxn ang="0">
                  <a:pos x="connsiteX2" y="connsiteY2"/>
                </a:cxn>
              </a:cxnLst>
              <a:rect l="l" t="t" r="r" b="b"/>
              <a:pathLst>
                <a:path w="1828" h="1600">
                  <a:moveTo>
                    <a:pt x="1829" y="0"/>
                  </a:moveTo>
                  <a:cubicBezTo>
                    <a:pt x="1143" y="457"/>
                    <a:pt x="686" y="1143"/>
                    <a:pt x="0" y="1600"/>
                  </a:cubicBezTo>
                  <a:cubicBezTo>
                    <a:pt x="457" y="1143"/>
                    <a:pt x="1143" y="686"/>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2" name="Freeform 888">
              <a:extLst>
                <a:ext uri="{FF2B5EF4-FFF2-40B4-BE49-F238E27FC236}">
                  <a16:creationId xmlns:a16="http://schemas.microsoft.com/office/drawing/2014/main" id="{8CD1A601-6759-AE1B-4DB6-809756B601BB}"/>
                </a:ext>
              </a:extLst>
            </p:cNvPr>
            <p:cNvSpPr/>
            <p:nvPr/>
          </p:nvSpPr>
          <p:spPr>
            <a:xfrm>
              <a:off x="7149617" y="5917996"/>
              <a:ext cx="1143" cy="914"/>
            </a:xfrm>
            <a:custGeom>
              <a:avLst/>
              <a:gdLst>
                <a:gd name="connsiteX0" fmla="*/ 1143 w 1143"/>
                <a:gd name="connsiteY0" fmla="*/ 0 h 914"/>
                <a:gd name="connsiteX1" fmla="*/ 0 w 1143"/>
                <a:gd name="connsiteY1" fmla="*/ 914 h 914"/>
                <a:gd name="connsiteX2" fmla="*/ 1143 w 1143"/>
                <a:gd name="connsiteY2" fmla="*/ 0 h 914"/>
              </a:gdLst>
              <a:ahLst/>
              <a:cxnLst>
                <a:cxn ang="0">
                  <a:pos x="connsiteX0" y="connsiteY0"/>
                </a:cxn>
                <a:cxn ang="0">
                  <a:pos x="connsiteX1" y="connsiteY1"/>
                </a:cxn>
                <a:cxn ang="0">
                  <a:pos x="connsiteX2" y="connsiteY2"/>
                </a:cxn>
              </a:cxnLst>
              <a:rect l="l" t="t" r="r" b="b"/>
              <a:pathLst>
                <a:path w="1143" h="914">
                  <a:moveTo>
                    <a:pt x="1143" y="0"/>
                  </a:moveTo>
                  <a:cubicBezTo>
                    <a:pt x="686" y="228"/>
                    <a:pt x="458" y="686"/>
                    <a:pt x="0" y="914"/>
                  </a:cubicBezTo>
                  <a:cubicBezTo>
                    <a:pt x="229" y="457"/>
                    <a:pt x="686" y="228"/>
                    <a:pt x="1143" y="0"/>
                  </a:cubicBezTo>
                  <a:close/>
                </a:path>
              </a:pathLst>
            </a:custGeom>
            <a:solidFill>
              <a:srgbClr val="000000"/>
            </a:solidFill>
            <a:ln w="2286" cap="flat">
              <a:noFill/>
              <a:prstDash val="solid"/>
              <a:miter/>
            </a:ln>
          </p:spPr>
          <p:txBody>
            <a:bodyPr rtlCol="0" anchor="ctr"/>
            <a:lstStyle/>
            <a:p>
              <a:endParaRPr lang="en-US"/>
            </a:p>
          </p:txBody>
        </p:sp>
        <p:sp>
          <p:nvSpPr>
            <p:cNvPr id="113" name="Freeform 889">
              <a:extLst>
                <a:ext uri="{FF2B5EF4-FFF2-40B4-BE49-F238E27FC236}">
                  <a16:creationId xmlns:a16="http://schemas.microsoft.com/office/drawing/2014/main" id="{659DC10E-D44A-F573-BB73-86872E71A951}"/>
                </a:ext>
              </a:extLst>
            </p:cNvPr>
            <p:cNvSpPr/>
            <p:nvPr/>
          </p:nvSpPr>
          <p:spPr>
            <a:xfrm>
              <a:off x="7149617" y="5917996"/>
              <a:ext cx="1143" cy="914"/>
            </a:xfrm>
            <a:custGeom>
              <a:avLst/>
              <a:gdLst>
                <a:gd name="connsiteX0" fmla="*/ 1143 w 1143"/>
                <a:gd name="connsiteY0" fmla="*/ 0 h 914"/>
                <a:gd name="connsiteX1" fmla="*/ 0 w 1143"/>
                <a:gd name="connsiteY1" fmla="*/ 914 h 914"/>
                <a:gd name="connsiteX2" fmla="*/ 1143 w 1143"/>
                <a:gd name="connsiteY2" fmla="*/ 0 h 914"/>
              </a:gdLst>
              <a:ahLst/>
              <a:cxnLst>
                <a:cxn ang="0">
                  <a:pos x="connsiteX0" y="connsiteY0"/>
                </a:cxn>
                <a:cxn ang="0">
                  <a:pos x="connsiteX1" y="connsiteY1"/>
                </a:cxn>
                <a:cxn ang="0">
                  <a:pos x="connsiteX2" y="connsiteY2"/>
                </a:cxn>
              </a:cxnLst>
              <a:rect l="l" t="t" r="r" b="b"/>
              <a:pathLst>
                <a:path w="1143" h="914">
                  <a:moveTo>
                    <a:pt x="1143" y="0"/>
                  </a:moveTo>
                  <a:cubicBezTo>
                    <a:pt x="686" y="228"/>
                    <a:pt x="458" y="686"/>
                    <a:pt x="0" y="914"/>
                  </a:cubicBezTo>
                  <a:cubicBezTo>
                    <a:pt x="229" y="457"/>
                    <a:pt x="686" y="228"/>
                    <a:pt x="11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4" name="Freeform 890">
              <a:extLst>
                <a:ext uri="{FF2B5EF4-FFF2-40B4-BE49-F238E27FC236}">
                  <a16:creationId xmlns:a16="http://schemas.microsoft.com/office/drawing/2014/main" id="{B80D0361-5EE2-19F0-2CF1-53CF0D0B2C84}"/>
                </a:ext>
              </a:extLst>
            </p:cNvPr>
            <p:cNvSpPr/>
            <p:nvPr/>
          </p:nvSpPr>
          <p:spPr>
            <a:xfrm>
              <a:off x="6934733" y="5364556"/>
              <a:ext cx="2286" cy="2286"/>
            </a:xfrm>
            <a:custGeom>
              <a:avLst/>
              <a:gdLst>
                <a:gd name="connsiteX0" fmla="*/ 0 w 2286"/>
                <a:gd name="connsiteY0" fmla="*/ 0 h 2286"/>
                <a:gd name="connsiteX1" fmla="*/ 2286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686" y="0"/>
                    <a:pt x="1601" y="0"/>
                    <a:pt x="2286" y="0"/>
                  </a:cubicBezTo>
                  <a:cubicBezTo>
                    <a:pt x="1601" y="0"/>
                    <a:pt x="915" y="0"/>
                    <a:pt x="0" y="0"/>
                  </a:cubicBezTo>
                  <a:close/>
                </a:path>
              </a:pathLst>
            </a:custGeom>
            <a:solidFill>
              <a:srgbClr val="000000"/>
            </a:solidFill>
            <a:ln w="2286" cap="flat">
              <a:noFill/>
              <a:prstDash val="solid"/>
              <a:miter/>
            </a:ln>
          </p:spPr>
          <p:txBody>
            <a:bodyPr rtlCol="0" anchor="ctr"/>
            <a:lstStyle/>
            <a:p>
              <a:endParaRPr lang="en-US"/>
            </a:p>
          </p:txBody>
        </p:sp>
        <p:sp>
          <p:nvSpPr>
            <p:cNvPr id="115" name="Freeform 891">
              <a:extLst>
                <a:ext uri="{FF2B5EF4-FFF2-40B4-BE49-F238E27FC236}">
                  <a16:creationId xmlns:a16="http://schemas.microsoft.com/office/drawing/2014/main" id="{68293FA4-C090-C0BD-A3F5-C1A88CF7C300}"/>
                </a:ext>
              </a:extLst>
            </p:cNvPr>
            <p:cNvSpPr/>
            <p:nvPr/>
          </p:nvSpPr>
          <p:spPr>
            <a:xfrm>
              <a:off x="6934733" y="5364556"/>
              <a:ext cx="2286" cy="2286"/>
            </a:xfrm>
            <a:custGeom>
              <a:avLst/>
              <a:gdLst>
                <a:gd name="connsiteX0" fmla="*/ 0 w 2286"/>
                <a:gd name="connsiteY0" fmla="*/ 0 h 2286"/>
                <a:gd name="connsiteX1" fmla="*/ 2286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686" y="0"/>
                    <a:pt x="1601" y="0"/>
                    <a:pt x="2286" y="0"/>
                  </a:cubicBezTo>
                  <a:cubicBezTo>
                    <a:pt x="1601" y="0"/>
                    <a:pt x="915"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6" name="Freeform 892">
              <a:extLst>
                <a:ext uri="{FF2B5EF4-FFF2-40B4-BE49-F238E27FC236}">
                  <a16:creationId xmlns:a16="http://schemas.microsoft.com/office/drawing/2014/main" id="{0D08C448-BEB0-9632-076F-03C8DD69496D}"/>
                </a:ext>
              </a:extLst>
            </p:cNvPr>
            <p:cNvSpPr/>
            <p:nvPr/>
          </p:nvSpPr>
          <p:spPr>
            <a:xfrm>
              <a:off x="7073265" y="5961888"/>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9" y="0"/>
                    <a:pt x="229" y="229"/>
                    <a:pt x="0" y="229"/>
                  </a:cubicBezTo>
                  <a:cubicBezTo>
                    <a:pt x="229" y="0"/>
                    <a:pt x="229" y="0"/>
                    <a:pt x="457" y="0"/>
                  </a:cubicBezTo>
                  <a:close/>
                </a:path>
              </a:pathLst>
            </a:custGeom>
            <a:solidFill>
              <a:srgbClr val="000000"/>
            </a:solidFill>
            <a:ln w="2286" cap="flat">
              <a:noFill/>
              <a:prstDash val="solid"/>
              <a:miter/>
            </a:ln>
          </p:spPr>
          <p:txBody>
            <a:bodyPr rtlCol="0" anchor="ctr"/>
            <a:lstStyle/>
            <a:p>
              <a:endParaRPr lang="en-US"/>
            </a:p>
          </p:txBody>
        </p:sp>
        <p:sp>
          <p:nvSpPr>
            <p:cNvPr id="117" name="Freeform 893">
              <a:extLst>
                <a:ext uri="{FF2B5EF4-FFF2-40B4-BE49-F238E27FC236}">
                  <a16:creationId xmlns:a16="http://schemas.microsoft.com/office/drawing/2014/main" id="{9BE65526-2F95-3F1B-1464-0D79014701F2}"/>
                </a:ext>
              </a:extLst>
            </p:cNvPr>
            <p:cNvSpPr/>
            <p:nvPr/>
          </p:nvSpPr>
          <p:spPr>
            <a:xfrm>
              <a:off x="7073265" y="5961888"/>
              <a:ext cx="457" cy="228"/>
            </a:xfrm>
            <a:custGeom>
              <a:avLst/>
              <a:gdLst>
                <a:gd name="connsiteX0" fmla="*/ 457 w 457"/>
                <a:gd name="connsiteY0" fmla="*/ 0 h 228"/>
                <a:gd name="connsiteX1" fmla="*/ 0 w 457"/>
                <a:gd name="connsiteY1" fmla="*/ 229 h 228"/>
                <a:gd name="connsiteX2" fmla="*/ 457 w 457"/>
                <a:gd name="connsiteY2" fmla="*/ 0 h 228"/>
              </a:gdLst>
              <a:ahLst/>
              <a:cxnLst>
                <a:cxn ang="0">
                  <a:pos x="connsiteX0" y="connsiteY0"/>
                </a:cxn>
                <a:cxn ang="0">
                  <a:pos x="connsiteX1" y="connsiteY1"/>
                </a:cxn>
                <a:cxn ang="0">
                  <a:pos x="connsiteX2" y="connsiteY2"/>
                </a:cxn>
              </a:cxnLst>
              <a:rect l="l" t="t" r="r" b="b"/>
              <a:pathLst>
                <a:path w="457" h="228">
                  <a:moveTo>
                    <a:pt x="457" y="0"/>
                  </a:moveTo>
                  <a:cubicBezTo>
                    <a:pt x="229" y="0"/>
                    <a:pt x="229" y="229"/>
                    <a:pt x="0" y="229"/>
                  </a:cubicBezTo>
                  <a:cubicBezTo>
                    <a:pt x="229" y="0"/>
                    <a:pt x="229" y="0"/>
                    <a:pt x="4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18" name="Freeform 894">
              <a:extLst>
                <a:ext uri="{FF2B5EF4-FFF2-40B4-BE49-F238E27FC236}">
                  <a16:creationId xmlns:a16="http://schemas.microsoft.com/office/drawing/2014/main" id="{A91CF4D3-F132-8028-619A-C4B7BD1AAFD2}"/>
                </a:ext>
              </a:extLst>
            </p:cNvPr>
            <p:cNvSpPr/>
            <p:nvPr/>
          </p:nvSpPr>
          <p:spPr>
            <a:xfrm>
              <a:off x="7161504" y="5907938"/>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8"/>
                    <a:pt x="457" y="915"/>
                    <a:pt x="0" y="1372"/>
                  </a:cubicBezTo>
                  <a:cubicBezTo>
                    <a:pt x="685" y="915"/>
                    <a:pt x="1143" y="458"/>
                    <a:pt x="1600" y="0"/>
                  </a:cubicBezTo>
                  <a:close/>
                </a:path>
              </a:pathLst>
            </a:custGeom>
            <a:solidFill>
              <a:srgbClr val="000000"/>
            </a:solidFill>
            <a:ln w="2286" cap="flat">
              <a:noFill/>
              <a:prstDash val="solid"/>
              <a:miter/>
            </a:ln>
          </p:spPr>
          <p:txBody>
            <a:bodyPr rtlCol="0" anchor="ctr"/>
            <a:lstStyle/>
            <a:p>
              <a:endParaRPr lang="en-US"/>
            </a:p>
          </p:txBody>
        </p:sp>
        <p:sp>
          <p:nvSpPr>
            <p:cNvPr id="119" name="Freeform 895">
              <a:extLst>
                <a:ext uri="{FF2B5EF4-FFF2-40B4-BE49-F238E27FC236}">
                  <a16:creationId xmlns:a16="http://schemas.microsoft.com/office/drawing/2014/main" id="{F5186754-720A-B8BF-FCDB-186DF2C1625B}"/>
                </a:ext>
              </a:extLst>
            </p:cNvPr>
            <p:cNvSpPr/>
            <p:nvPr/>
          </p:nvSpPr>
          <p:spPr>
            <a:xfrm>
              <a:off x="7161504" y="5907938"/>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8"/>
                    <a:pt x="457" y="915"/>
                    <a:pt x="0" y="1372"/>
                  </a:cubicBezTo>
                  <a:cubicBezTo>
                    <a:pt x="685" y="915"/>
                    <a:pt x="1143" y="458"/>
                    <a:pt x="160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0" name="Freeform 896">
              <a:extLst>
                <a:ext uri="{FF2B5EF4-FFF2-40B4-BE49-F238E27FC236}">
                  <a16:creationId xmlns:a16="http://schemas.microsoft.com/office/drawing/2014/main" id="{575963D3-5A98-561E-5A73-6C396150C820}"/>
                </a:ext>
              </a:extLst>
            </p:cNvPr>
            <p:cNvSpPr/>
            <p:nvPr/>
          </p:nvSpPr>
          <p:spPr>
            <a:xfrm>
              <a:off x="7021830" y="5981547"/>
              <a:ext cx="2971" cy="685"/>
            </a:xfrm>
            <a:custGeom>
              <a:avLst/>
              <a:gdLst>
                <a:gd name="connsiteX0" fmla="*/ 2972 w 2971"/>
                <a:gd name="connsiteY0" fmla="*/ 0 h 685"/>
                <a:gd name="connsiteX1" fmla="*/ 0 w 2971"/>
                <a:gd name="connsiteY1" fmla="*/ 685 h 685"/>
                <a:gd name="connsiteX2" fmla="*/ 2972 w 2971"/>
                <a:gd name="connsiteY2" fmla="*/ 0 h 685"/>
              </a:gdLst>
              <a:ahLst/>
              <a:cxnLst>
                <a:cxn ang="0">
                  <a:pos x="connsiteX0" y="connsiteY0"/>
                </a:cxn>
                <a:cxn ang="0">
                  <a:pos x="connsiteX1" y="connsiteY1"/>
                </a:cxn>
                <a:cxn ang="0">
                  <a:pos x="connsiteX2" y="connsiteY2"/>
                </a:cxn>
              </a:cxnLst>
              <a:rect l="l" t="t" r="r" b="b"/>
              <a:pathLst>
                <a:path w="2971" h="685">
                  <a:moveTo>
                    <a:pt x="2972" y="0"/>
                  </a:moveTo>
                  <a:cubicBezTo>
                    <a:pt x="2057" y="228"/>
                    <a:pt x="914" y="457"/>
                    <a:pt x="0" y="685"/>
                  </a:cubicBezTo>
                  <a:cubicBezTo>
                    <a:pt x="914" y="457"/>
                    <a:pt x="2057" y="228"/>
                    <a:pt x="2972" y="0"/>
                  </a:cubicBezTo>
                  <a:close/>
                </a:path>
              </a:pathLst>
            </a:custGeom>
            <a:solidFill>
              <a:srgbClr val="000000"/>
            </a:solidFill>
            <a:ln w="2286" cap="flat">
              <a:noFill/>
              <a:prstDash val="solid"/>
              <a:miter/>
            </a:ln>
          </p:spPr>
          <p:txBody>
            <a:bodyPr rtlCol="0" anchor="ctr"/>
            <a:lstStyle/>
            <a:p>
              <a:endParaRPr lang="en-US"/>
            </a:p>
          </p:txBody>
        </p:sp>
        <p:sp>
          <p:nvSpPr>
            <p:cNvPr id="121" name="Freeform 897">
              <a:extLst>
                <a:ext uri="{FF2B5EF4-FFF2-40B4-BE49-F238E27FC236}">
                  <a16:creationId xmlns:a16="http://schemas.microsoft.com/office/drawing/2014/main" id="{65531CF2-60A3-334B-D6FC-62DCB584673B}"/>
                </a:ext>
              </a:extLst>
            </p:cNvPr>
            <p:cNvSpPr/>
            <p:nvPr/>
          </p:nvSpPr>
          <p:spPr>
            <a:xfrm>
              <a:off x="7021830" y="5981547"/>
              <a:ext cx="2971" cy="685"/>
            </a:xfrm>
            <a:custGeom>
              <a:avLst/>
              <a:gdLst>
                <a:gd name="connsiteX0" fmla="*/ 2972 w 2971"/>
                <a:gd name="connsiteY0" fmla="*/ 0 h 685"/>
                <a:gd name="connsiteX1" fmla="*/ 0 w 2971"/>
                <a:gd name="connsiteY1" fmla="*/ 685 h 685"/>
                <a:gd name="connsiteX2" fmla="*/ 2972 w 2971"/>
                <a:gd name="connsiteY2" fmla="*/ 0 h 685"/>
              </a:gdLst>
              <a:ahLst/>
              <a:cxnLst>
                <a:cxn ang="0">
                  <a:pos x="connsiteX0" y="connsiteY0"/>
                </a:cxn>
                <a:cxn ang="0">
                  <a:pos x="connsiteX1" y="connsiteY1"/>
                </a:cxn>
                <a:cxn ang="0">
                  <a:pos x="connsiteX2" y="connsiteY2"/>
                </a:cxn>
              </a:cxnLst>
              <a:rect l="l" t="t" r="r" b="b"/>
              <a:pathLst>
                <a:path w="2971" h="685">
                  <a:moveTo>
                    <a:pt x="2972" y="0"/>
                  </a:moveTo>
                  <a:cubicBezTo>
                    <a:pt x="2057" y="228"/>
                    <a:pt x="914" y="457"/>
                    <a:pt x="0" y="685"/>
                  </a:cubicBezTo>
                  <a:cubicBezTo>
                    <a:pt x="914" y="457"/>
                    <a:pt x="2057" y="228"/>
                    <a:pt x="2972"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2" name="Freeform 898">
              <a:extLst>
                <a:ext uri="{FF2B5EF4-FFF2-40B4-BE49-F238E27FC236}">
                  <a16:creationId xmlns:a16="http://schemas.microsoft.com/office/drawing/2014/main" id="{DB107C69-97C0-4871-3CDF-B7C2E8458FF4}"/>
                </a:ext>
              </a:extLst>
            </p:cNvPr>
            <p:cNvSpPr/>
            <p:nvPr/>
          </p:nvSpPr>
          <p:spPr>
            <a:xfrm>
              <a:off x="6848779" y="5376443"/>
              <a:ext cx="4343" cy="1143"/>
            </a:xfrm>
            <a:custGeom>
              <a:avLst/>
              <a:gdLst>
                <a:gd name="connsiteX0" fmla="*/ 0 w 4343"/>
                <a:gd name="connsiteY0" fmla="*/ 1143 h 1143"/>
                <a:gd name="connsiteX1" fmla="*/ 4343 w 4343"/>
                <a:gd name="connsiteY1" fmla="*/ 0 h 1143"/>
                <a:gd name="connsiteX2" fmla="*/ 0 w 4343"/>
                <a:gd name="connsiteY2" fmla="*/ 1143 h 1143"/>
              </a:gdLst>
              <a:ahLst/>
              <a:cxnLst>
                <a:cxn ang="0">
                  <a:pos x="connsiteX0" y="connsiteY0"/>
                </a:cxn>
                <a:cxn ang="0">
                  <a:pos x="connsiteX1" y="connsiteY1"/>
                </a:cxn>
                <a:cxn ang="0">
                  <a:pos x="connsiteX2" y="connsiteY2"/>
                </a:cxn>
              </a:cxnLst>
              <a:rect l="l" t="t" r="r" b="b"/>
              <a:pathLst>
                <a:path w="4343" h="1143">
                  <a:moveTo>
                    <a:pt x="0" y="1143"/>
                  </a:moveTo>
                  <a:cubicBezTo>
                    <a:pt x="1371" y="686"/>
                    <a:pt x="2743" y="229"/>
                    <a:pt x="4343" y="0"/>
                  </a:cubicBezTo>
                  <a:cubicBezTo>
                    <a:pt x="2743" y="229"/>
                    <a:pt x="1371" y="686"/>
                    <a:pt x="0" y="1143"/>
                  </a:cubicBezTo>
                  <a:close/>
                </a:path>
              </a:pathLst>
            </a:custGeom>
            <a:solidFill>
              <a:srgbClr val="000000"/>
            </a:solidFill>
            <a:ln w="2286" cap="flat">
              <a:noFill/>
              <a:prstDash val="solid"/>
              <a:miter/>
            </a:ln>
          </p:spPr>
          <p:txBody>
            <a:bodyPr rtlCol="0" anchor="ctr"/>
            <a:lstStyle/>
            <a:p>
              <a:endParaRPr lang="en-US"/>
            </a:p>
          </p:txBody>
        </p:sp>
        <p:sp>
          <p:nvSpPr>
            <p:cNvPr id="123" name="Freeform 899">
              <a:extLst>
                <a:ext uri="{FF2B5EF4-FFF2-40B4-BE49-F238E27FC236}">
                  <a16:creationId xmlns:a16="http://schemas.microsoft.com/office/drawing/2014/main" id="{3943F1C8-D868-C197-5B1C-CABA59729EEB}"/>
                </a:ext>
              </a:extLst>
            </p:cNvPr>
            <p:cNvSpPr/>
            <p:nvPr/>
          </p:nvSpPr>
          <p:spPr>
            <a:xfrm>
              <a:off x="6848779" y="5376443"/>
              <a:ext cx="4343" cy="1143"/>
            </a:xfrm>
            <a:custGeom>
              <a:avLst/>
              <a:gdLst>
                <a:gd name="connsiteX0" fmla="*/ 0 w 4343"/>
                <a:gd name="connsiteY0" fmla="*/ 1143 h 1143"/>
                <a:gd name="connsiteX1" fmla="*/ 4343 w 4343"/>
                <a:gd name="connsiteY1" fmla="*/ 0 h 1143"/>
                <a:gd name="connsiteX2" fmla="*/ 0 w 4343"/>
                <a:gd name="connsiteY2" fmla="*/ 1143 h 1143"/>
              </a:gdLst>
              <a:ahLst/>
              <a:cxnLst>
                <a:cxn ang="0">
                  <a:pos x="connsiteX0" y="connsiteY0"/>
                </a:cxn>
                <a:cxn ang="0">
                  <a:pos x="connsiteX1" y="connsiteY1"/>
                </a:cxn>
                <a:cxn ang="0">
                  <a:pos x="connsiteX2" y="connsiteY2"/>
                </a:cxn>
              </a:cxnLst>
              <a:rect l="l" t="t" r="r" b="b"/>
              <a:pathLst>
                <a:path w="4343" h="1143">
                  <a:moveTo>
                    <a:pt x="0" y="1143"/>
                  </a:moveTo>
                  <a:cubicBezTo>
                    <a:pt x="1371" y="686"/>
                    <a:pt x="2743" y="229"/>
                    <a:pt x="4343" y="0"/>
                  </a:cubicBezTo>
                  <a:cubicBezTo>
                    <a:pt x="2743" y="229"/>
                    <a:pt x="1371" y="686"/>
                    <a:pt x="0" y="1143"/>
                  </a:cubicBezTo>
                  <a:close/>
                </a:path>
              </a:pathLst>
            </a:custGeom>
            <a:solidFill>
              <a:srgbClr val="FFFFFF">
                <a:alpha val="48000"/>
              </a:srgbClr>
            </a:solidFill>
            <a:ln w="2286" cap="flat">
              <a:noFill/>
              <a:prstDash val="solid"/>
              <a:miter/>
            </a:ln>
          </p:spPr>
          <p:txBody>
            <a:bodyPr rtlCol="0" anchor="ctr"/>
            <a:lstStyle/>
            <a:p>
              <a:endParaRPr lang="en-US"/>
            </a:p>
          </p:txBody>
        </p:sp>
        <p:sp>
          <p:nvSpPr>
            <p:cNvPr id="124" name="Freeform 900">
              <a:extLst>
                <a:ext uri="{FF2B5EF4-FFF2-40B4-BE49-F238E27FC236}">
                  <a16:creationId xmlns:a16="http://schemas.microsoft.com/office/drawing/2014/main" id="{E6C2E0BF-6262-53FD-C94E-B1458A22B969}"/>
                </a:ext>
              </a:extLst>
            </p:cNvPr>
            <p:cNvSpPr/>
            <p:nvPr/>
          </p:nvSpPr>
          <p:spPr>
            <a:xfrm>
              <a:off x="7029602" y="5979718"/>
              <a:ext cx="1828" cy="685"/>
            </a:xfrm>
            <a:custGeom>
              <a:avLst/>
              <a:gdLst>
                <a:gd name="connsiteX0" fmla="*/ 1829 w 1828"/>
                <a:gd name="connsiteY0" fmla="*/ 0 h 685"/>
                <a:gd name="connsiteX1" fmla="*/ 0 w 1828"/>
                <a:gd name="connsiteY1" fmla="*/ 686 h 685"/>
                <a:gd name="connsiteX2" fmla="*/ 1829 w 1828"/>
                <a:gd name="connsiteY2" fmla="*/ 0 h 685"/>
              </a:gdLst>
              <a:ahLst/>
              <a:cxnLst>
                <a:cxn ang="0">
                  <a:pos x="connsiteX0" y="connsiteY0"/>
                </a:cxn>
                <a:cxn ang="0">
                  <a:pos x="connsiteX1" y="connsiteY1"/>
                </a:cxn>
                <a:cxn ang="0">
                  <a:pos x="connsiteX2" y="connsiteY2"/>
                </a:cxn>
              </a:cxnLst>
              <a:rect l="l" t="t" r="r" b="b"/>
              <a:pathLst>
                <a:path w="1828" h="685">
                  <a:moveTo>
                    <a:pt x="1829" y="0"/>
                  </a:moveTo>
                  <a:cubicBezTo>
                    <a:pt x="1143" y="228"/>
                    <a:pt x="458" y="457"/>
                    <a:pt x="0" y="686"/>
                  </a:cubicBezTo>
                  <a:cubicBezTo>
                    <a:pt x="458" y="457"/>
                    <a:pt x="1143" y="228"/>
                    <a:pt x="1829" y="0"/>
                  </a:cubicBezTo>
                  <a:close/>
                </a:path>
              </a:pathLst>
            </a:custGeom>
            <a:solidFill>
              <a:srgbClr val="000000"/>
            </a:solidFill>
            <a:ln w="2286" cap="flat">
              <a:noFill/>
              <a:prstDash val="solid"/>
              <a:miter/>
            </a:ln>
          </p:spPr>
          <p:txBody>
            <a:bodyPr rtlCol="0" anchor="ctr"/>
            <a:lstStyle/>
            <a:p>
              <a:endParaRPr lang="en-US"/>
            </a:p>
          </p:txBody>
        </p:sp>
        <p:sp>
          <p:nvSpPr>
            <p:cNvPr id="125" name="Freeform 901">
              <a:extLst>
                <a:ext uri="{FF2B5EF4-FFF2-40B4-BE49-F238E27FC236}">
                  <a16:creationId xmlns:a16="http://schemas.microsoft.com/office/drawing/2014/main" id="{6BBAC359-7800-2B8B-FCC3-41BBE1951780}"/>
                </a:ext>
              </a:extLst>
            </p:cNvPr>
            <p:cNvSpPr/>
            <p:nvPr/>
          </p:nvSpPr>
          <p:spPr>
            <a:xfrm>
              <a:off x="7029602" y="5979718"/>
              <a:ext cx="1828" cy="685"/>
            </a:xfrm>
            <a:custGeom>
              <a:avLst/>
              <a:gdLst>
                <a:gd name="connsiteX0" fmla="*/ 1829 w 1828"/>
                <a:gd name="connsiteY0" fmla="*/ 0 h 685"/>
                <a:gd name="connsiteX1" fmla="*/ 0 w 1828"/>
                <a:gd name="connsiteY1" fmla="*/ 686 h 685"/>
                <a:gd name="connsiteX2" fmla="*/ 1829 w 1828"/>
                <a:gd name="connsiteY2" fmla="*/ 0 h 685"/>
              </a:gdLst>
              <a:ahLst/>
              <a:cxnLst>
                <a:cxn ang="0">
                  <a:pos x="connsiteX0" y="connsiteY0"/>
                </a:cxn>
                <a:cxn ang="0">
                  <a:pos x="connsiteX1" y="connsiteY1"/>
                </a:cxn>
                <a:cxn ang="0">
                  <a:pos x="connsiteX2" y="connsiteY2"/>
                </a:cxn>
              </a:cxnLst>
              <a:rect l="l" t="t" r="r" b="b"/>
              <a:pathLst>
                <a:path w="1828" h="685">
                  <a:moveTo>
                    <a:pt x="1829" y="0"/>
                  </a:moveTo>
                  <a:cubicBezTo>
                    <a:pt x="1143" y="228"/>
                    <a:pt x="458" y="457"/>
                    <a:pt x="0" y="686"/>
                  </a:cubicBezTo>
                  <a:cubicBezTo>
                    <a:pt x="458" y="457"/>
                    <a:pt x="1143" y="228"/>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26" name="Freeform 902">
              <a:extLst>
                <a:ext uri="{FF2B5EF4-FFF2-40B4-BE49-F238E27FC236}">
                  <a16:creationId xmlns:a16="http://schemas.microsoft.com/office/drawing/2014/main" id="{D0D91272-17C9-79E7-3AF5-9ED3D1FAAAD1}"/>
                </a:ext>
              </a:extLst>
            </p:cNvPr>
            <p:cNvSpPr/>
            <p:nvPr/>
          </p:nvSpPr>
          <p:spPr>
            <a:xfrm>
              <a:off x="6914845" y="5365242"/>
              <a:ext cx="2971" cy="228"/>
            </a:xfrm>
            <a:custGeom>
              <a:avLst/>
              <a:gdLst>
                <a:gd name="connsiteX0" fmla="*/ 0 w 2971"/>
                <a:gd name="connsiteY0" fmla="*/ 229 h 228"/>
                <a:gd name="connsiteX1" fmla="*/ 2972 w 2971"/>
                <a:gd name="connsiteY1" fmla="*/ 0 h 228"/>
                <a:gd name="connsiteX2" fmla="*/ 0 w 2971"/>
                <a:gd name="connsiteY2" fmla="*/ 229 h 228"/>
              </a:gdLst>
              <a:ahLst/>
              <a:cxnLst>
                <a:cxn ang="0">
                  <a:pos x="connsiteX0" y="connsiteY0"/>
                </a:cxn>
                <a:cxn ang="0">
                  <a:pos x="connsiteX1" y="connsiteY1"/>
                </a:cxn>
                <a:cxn ang="0">
                  <a:pos x="connsiteX2" y="connsiteY2"/>
                </a:cxn>
              </a:cxnLst>
              <a:rect l="l" t="t" r="r" b="b"/>
              <a:pathLst>
                <a:path w="2971" h="228">
                  <a:moveTo>
                    <a:pt x="0" y="229"/>
                  </a:moveTo>
                  <a:cubicBezTo>
                    <a:pt x="915" y="229"/>
                    <a:pt x="1829" y="0"/>
                    <a:pt x="2972" y="0"/>
                  </a:cubicBezTo>
                  <a:cubicBezTo>
                    <a:pt x="2058" y="229"/>
                    <a:pt x="915" y="229"/>
                    <a:pt x="0" y="229"/>
                  </a:cubicBezTo>
                  <a:close/>
                </a:path>
              </a:pathLst>
            </a:custGeom>
            <a:solidFill>
              <a:srgbClr val="000000"/>
            </a:solidFill>
            <a:ln w="2286" cap="flat">
              <a:noFill/>
              <a:prstDash val="solid"/>
              <a:miter/>
            </a:ln>
          </p:spPr>
          <p:txBody>
            <a:bodyPr rtlCol="0" anchor="ctr"/>
            <a:lstStyle/>
            <a:p>
              <a:endParaRPr lang="en-US"/>
            </a:p>
          </p:txBody>
        </p:sp>
        <p:sp>
          <p:nvSpPr>
            <p:cNvPr id="127" name="Freeform 903">
              <a:extLst>
                <a:ext uri="{FF2B5EF4-FFF2-40B4-BE49-F238E27FC236}">
                  <a16:creationId xmlns:a16="http://schemas.microsoft.com/office/drawing/2014/main" id="{20C8C630-35EB-7878-318E-7B62AA8430CB}"/>
                </a:ext>
              </a:extLst>
            </p:cNvPr>
            <p:cNvSpPr/>
            <p:nvPr/>
          </p:nvSpPr>
          <p:spPr>
            <a:xfrm>
              <a:off x="6914845" y="5365242"/>
              <a:ext cx="2971" cy="228"/>
            </a:xfrm>
            <a:custGeom>
              <a:avLst/>
              <a:gdLst>
                <a:gd name="connsiteX0" fmla="*/ 0 w 2971"/>
                <a:gd name="connsiteY0" fmla="*/ 229 h 228"/>
                <a:gd name="connsiteX1" fmla="*/ 2972 w 2971"/>
                <a:gd name="connsiteY1" fmla="*/ 0 h 228"/>
                <a:gd name="connsiteX2" fmla="*/ 0 w 2971"/>
                <a:gd name="connsiteY2" fmla="*/ 229 h 228"/>
              </a:gdLst>
              <a:ahLst/>
              <a:cxnLst>
                <a:cxn ang="0">
                  <a:pos x="connsiteX0" y="connsiteY0"/>
                </a:cxn>
                <a:cxn ang="0">
                  <a:pos x="connsiteX1" y="connsiteY1"/>
                </a:cxn>
                <a:cxn ang="0">
                  <a:pos x="connsiteX2" y="connsiteY2"/>
                </a:cxn>
              </a:cxnLst>
              <a:rect l="l" t="t" r="r" b="b"/>
              <a:pathLst>
                <a:path w="2971" h="228">
                  <a:moveTo>
                    <a:pt x="0" y="229"/>
                  </a:moveTo>
                  <a:cubicBezTo>
                    <a:pt x="915" y="229"/>
                    <a:pt x="1829" y="0"/>
                    <a:pt x="2972" y="0"/>
                  </a:cubicBezTo>
                  <a:cubicBezTo>
                    <a:pt x="2058" y="229"/>
                    <a:pt x="915" y="229"/>
                    <a:pt x="0" y="2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28" name="Freeform 904">
              <a:extLst>
                <a:ext uri="{FF2B5EF4-FFF2-40B4-BE49-F238E27FC236}">
                  <a16:creationId xmlns:a16="http://schemas.microsoft.com/office/drawing/2014/main" id="{6FF4775D-3C14-374C-D8B7-7C9DF2DE2847}"/>
                </a:ext>
              </a:extLst>
            </p:cNvPr>
            <p:cNvSpPr/>
            <p:nvPr/>
          </p:nvSpPr>
          <p:spPr>
            <a:xfrm>
              <a:off x="7025944" y="5980633"/>
              <a:ext cx="2057" cy="685"/>
            </a:xfrm>
            <a:custGeom>
              <a:avLst/>
              <a:gdLst>
                <a:gd name="connsiteX0" fmla="*/ 2057 w 2057"/>
                <a:gd name="connsiteY0" fmla="*/ 0 h 685"/>
                <a:gd name="connsiteX1" fmla="*/ 0 w 2057"/>
                <a:gd name="connsiteY1" fmla="*/ 686 h 685"/>
                <a:gd name="connsiteX2" fmla="*/ 2057 w 2057"/>
                <a:gd name="connsiteY2" fmla="*/ 0 h 685"/>
              </a:gdLst>
              <a:ahLst/>
              <a:cxnLst>
                <a:cxn ang="0">
                  <a:pos x="connsiteX0" y="connsiteY0"/>
                </a:cxn>
                <a:cxn ang="0">
                  <a:pos x="connsiteX1" y="connsiteY1"/>
                </a:cxn>
                <a:cxn ang="0">
                  <a:pos x="connsiteX2" y="connsiteY2"/>
                </a:cxn>
              </a:cxnLst>
              <a:rect l="l" t="t" r="r" b="b"/>
              <a:pathLst>
                <a:path w="2057" h="685">
                  <a:moveTo>
                    <a:pt x="2057" y="0"/>
                  </a:moveTo>
                  <a:cubicBezTo>
                    <a:pt x="1371" y="229"/>
                    <a:pt x="686" y="457"/>
                    <a:pt x="0" y="686"/>
                  </a:cubicBezTo>
                  <a:cubicBezTo>
                    <a:pt x="686" y="457"/>
                    <a:pt x="1371" y="229"/>
                    <a:pt x="2057" y="0"/>
                  </a:cubicBezTo>
                  <a:close/>
                </a:path>
              </a:pathLst>
            </a:custGeom>
            <a:solidFill>
              <a:srgbClr val="000000"/>
            </a:solidFill>
            <a:ln w="2286" cap="flat">
              <a:noFill/>
              <a:prstDash val="solid"/>
              <a:miter/>
            </a:ln>
          </p:spPr>
          <p:txBody>
            <a:bodyPr rtlCol="0" anchor="ctr"/>
            <a:lstStyle/>
            <a:p>
              <a:endParaRPr lang="en-US"/>
            </a:p>
          </p:txBody>
        </p:sp>
        <p:sp>
          <p:nvSpPr>
            <p:cNvPr id="129" name="Freeform 905">
              <a:extLst>
                <a:ext uri="{FF2B5EF4-FFF2-40B4-BE49-F238E27FC236}">
                  <a16:creationId xmlns:a16="http://schemas.microsoft.com/office/drawing/2014/main" id="{F2A3A133-5100-46EA-6248-7735585A2364}"/>
                </a:ext>
              </a:extLst>
            </p:cNvPr>
            <p:cNvSpPr/>
            <p:nvPr/>
          </p:nvSpPr>
          <p:spPr>
            <a:xfrm>
              <a:off x="7025944" y="5980633"/>
              <a:ext cx="2057" cy="685"/>
            </a:xfrm>
            <a:custGeom>
              <a:avLst/>
              <a:gdLst>
                <a:gd name="connsiteX0" fmla="*/ 2057 w 2057"/>
                <a:gd name="connsiteY0" fmla="*/ 0 h 685"/>
                <a:gd name="connsiteX1" fmla="*/ 0 w 2057"/>
                <a:gd name="connsiteY1" fmla="*/ 686 h 685"/>
                <a:gd name="connsiteX2" fmla="*/ 2057 w 2057"/>
                <a:gd name="connsiteY2" fmla="*/ 0 h 685"/>
              </a:gdLst>
              <a:ahLst/>
              <a:cxnLst>
                <a:cxn ang="0">
                  <a:pos x="connsiteX0" y="connsiteY0"/>
                </a:cxn>
                <a:cxn ang="0">
                  <a:pos x="connsiteX1" y="connsiteY1"/>
                </a:cxn>
                <a:cxn ang="0">
                  <a:pos x="connsiteX2" y="connsiteY2"/>
                </a:cxn>
              </a:cxnLst>
              <a:rect l="l" t="t" r="r" b="b"/>
              <a:pathLst>
                <a:path w="2057" h="685">
                  <a:moveTo>
                    <a:pt x="2057" y="0"/>
                  </a:moveTo>
                  <a:cubicBezTo>
                    <a:pt x="1371" y="229"/>
                    <a:pt x="686" y="457"/>
                    <a:pt x="0" y="686"/>
                  </a:cubicBezTo>
                  <a:cubicBezTo>
                    <a:pt x="686" y="457"/>
                    <a:pt x="1371" y="229"/>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30" name="Freeform 906">
              <a:extLst>
                <a:ext uri="{FF2B5EF4-FFF2-40B4-BE49-F238E27FC236}">
                  <a16:creationId xmlns:a16="http://schemas.microsoft.com/office/drawing/2014/main" id="{412A5494-C20F-F36D-E356-4C4F1EAD72A0}"/>
                </a:ext>
              </a:extLst>
            </p:cNvPr>
            <p:cNvSpPr/>
            <p:nvPr/>
          </p:nvSpPr>
          <p:spPr>
            <a:xfrm>
              <a:off x="6830949" y="5381701"/>
              <a:ext cx="4800" cy="1600"/>
            </a:xfrm>
            <a:custGeom>
              <a:avLst/>
              <a:gdLst>
                <a:gd name="connsiteX0" fmla="*/ 0 w 4800"/>
                <a:gd name="connsiteY0" fmla="*/ 1600 h 1600"/>
                <a:gd name="connsiteX1" fmla="*/ 4801 w 4800"/>
                <a:gd name="connsiteY1" fmla="*/ 0 h 1600"/>
                <a:gd name="connsiteX2" fmla="*/ 0 w 4800"/>
                <a:gd name="connsiteY2" fmla="*/ 1600 h 1600"/>
              </a:gdLst>
              <a:ahLst/>
              <a:cxnLst>
                <a:cxn ang="0">
                  <a:pos x="connsiteX0" y="connsiteY0"/>
                </a:cxn>
                <a:cxn ang="0">
                  <a:pos x="connsiteX1" y="connsiteY1"/>
                </a:cxn>
                <a:cxn ang="0">
                  <a:pos x="connsiteX2" y="connsiteY2"/>
                </a:cxn>
              </a:cxnLst>
              <a:rect l="l" t="t" r="r" b="b"/>
              <a:pathLst>
                <a:path w="4800" h="1600">
                  <a:moveTo>
                    <a:pt x="0" y="1600"/>
                  </a:moveTo>
                  <a:cubicBezTo>
                    <a:pt x="1600" y="1143"/>
                    <a:pt x="3200" y="457"/>
                    <a:pt x="4801" y="0"/>
                  </a:cubicBezTo>
                  <a:cubicBezTo>
                    <a:pt x="3200" y="457"/>
                    <a:pt x="1600" y="915"/>
                    <a:pt x="0" y="1600"/>
                  </a:cubicBezTo>
                  <a:close/>
                </a:path>
              </a:pathLst>
            </a:custGeom>
            <a:solidFill>
              <a:srgbClr val="000000"/>
            </a:solidFill>
            <a:ln w="2286" cap="flat">
              <a:noFill/>
              <a:prstDash val="solid"/>
              <a:miter/>
            </a:ln>
          </p:spPr>
          <p:txBody>
            <a:bodyPr rtlCol="0" anchor="ctr"/>
            <a:lstStyle/>
            <a:p>
              <a:endParaRPr lang="en-US"/>
            </a:p>
          </p:txBody>
        </p:sp>
        <p:sp>
          <p:nvSpPr>
            <p:cNvPr id="131" name="Freeform 907">
              <a:extLst>
                <a:ext uri="{FF2B5EF4-FFF2-40B4-BE49-F238E27FC236}">
                  <a16:creationId xmlns:a16="http://schemas.microsoft.com/office/drawing/2014/main" id="{40F08B28-AFC9-850C-E112-112F73CA4462}"/>
                </a:ext>
              </a:extLst>
            </p:cNvPr>
            <p:cNvSpPr/>
            <p:nvPr/>
          </p:nvSpPr>
          <p:spPr>
            <a:xfrm>
              <a:off x="6830949" y="5381701"/>
              <a:ext cx="4800" cy="1600"/>
            </a:xfrm>
            <a:custGeom>
              <a:avLst/>
              <a:gdLst>
                <a:gd name="connsiteX0" fmla="*/ 0 w 4800"/>
                <a:gd name="connsiteY0" fmla="*/ 1600 h 1600"/>
                <a:gd name="connsiteX1" fmla="*/ 4801 w 4800"/>
                <a:gd name="connsiteY1" fmla="*/ 0 h 1600"/>
                <a:gd name="connsiteX2" fmla="*/ 0 w 4800"/>
                <a:gd name="connsiteY2" fmla="*/ 1600 h 1600"/>
              </a:gdLst>
              <a:ahLst/>
              <a:cxnLst>
                <a:cxn ang="0">
                  <a:pos x="connsiteX0" y="connsiteY0"/>
                </a:cxn>
                <a:cxn ang="0">
                  <a:pos x="connsiteX1" y="connsiteY1"/>
                </a:cxn>
                <a:cxn ang="0">
                  <a:pos x="connsiteX2" y="connsiteY2"/>
                </a:cxn>
              </a:cxnLst>
              <a:rect l="l" t="t" r="r" b="b"/>
              <a:pathLst>
                <a:path w="4800" h="1600">
                  <a:moveTo>
                    <a:pt x="0" y="1600"/>
                  </a:moveTo>
                  <a:cubicBezTo>
                    <a:pt x="1600" y="1143"/>
                    <a:pt x="3200" y="457"/>
                    <a:pt x="4801" y="0"/>
                  </a:cubicBezTo>
                  <a:cubicBezTo>
                    <a:pt x="3200" y="457"/>
                    <a:pt x="1600" y="915"/>
                    <a:pt x="0" y="1600"/>
                  </a:cubicBezTo>
                  <a:close/>
                </a:path>
              </a:pathLst>
            </a:custGeom>
            <a:solidFill>
              <a:srgbClr val="FFFFFF">
                <a:alpha val="48000"/>
              </a:srgbClr>
            </a:solidFill>
            <a:ln w="2286" cap="flat">
              <a:noFill/>
              <a:prstDash val="solid"/>
              <a:miter/>
            </a:ln>
          </p:spPr>
          <p:txBody>
            <a:bodyPr rtlCol="0" anchor="ctr"/>
            <a:lstStyle/>
            <a:p>
              <a:endParaRPr lang="en-US"/>
            </a:p>
          </p:txBody>
        </p:sp>
        <p:sp>
          <p:nvSpPr>
            <p:cNvPr id="132" name="Freeform 908">
              <a:extLst>
                <a:ext uri="{FF2B5EF4-FFF2-40B4-BE49-F238E27FC236}">
                  <a16:creationId xmlns:a16="http://schemas.microsoft.com/office/drawing/2014/main" id="{664A0F36-1452-E138-C22A-FDFBBE9D1F94}"/>
                </a:ext>
              </a:extLst>
            </p:cNvPr>
            <p:cNvSpPr/>
            <p:nvPr/>
          </p:nvSpPr>
          <p:spPr>
            <a:xfrm>
              <a:off x="6839864" y="5378958"/>
              <a:ext cx="4572" cy="1371"/>
            </a:xfrm>
            <a:custGeom>
              <a:avLst/>
              <a:gdLst>
                <a:gd name="connsiteX0" fmla="*/ 0 w 4572"/>
                <a:gd name="connsiteY0" fmla="*/ 1372 h 1371"/>
                <a:gd name="connsiteX1" fmla="*/ 4572 w 4572"/>
                <a:gd name="connsiteY1" fmla="*/ 0 h 1371"/>
                <a:gd name="connsiteX2" fmla="*/ 0 w 4572"/>
                <a:gd name="connsiteY2" fmla="*/ 1372 h 1371"/>
              </a:gdLst>
              <a:ahLst/>
              <a:cxnLst>
                <a:cxn ang="0">
                  <a:pos x="connsiteX0" y="connsiteY0"/>
                </a:cxn>
                <a:cxn ang="0">
                  <a:pos x="connsiteX1" y="connsiteY1"/>
                </a:cxn>
                <a:cxn ang="0">
                  <a:pos x="connsiteX2" y="connsiteY2"/>
                </a:cxn>
              </a:cxnLst>
              <a:rect l="l" t="t" r="r" b="b"/>
              <a:pathLst>
                <a:path w="4572" h="1371">
                  <a:moveTo>
                    <a:pt x="0" y="1372"/>
                  </a:moveTo>
                  <a:cubicBezTo>
                    <a:pt x="1372" y="914"/>
                    <a:pt x="2972" y="457"/>
                    <a:pt x="4572" y="0"/>
                  </a:cubicBezTo>
                  <a:cubicBezTo>
                    <a:pt x="2972" y="457"/>
                    <a:pt x="1372" y="914"/>
                    <a:pt x="0" y="1372"/>
                  </a:cubicBezTo>
                  <a:close/>
                </a:path>
              </a:pathLst>
            </a:custGeom>
            <a:solidFill>
              <a:srgbClr val="000000"/>
            </a:solidFill>
            <a:ln w="2286" cap="flat">
              <a:noFill/>
              <a:prstDash val="solid"/>
              <a:miter/>
            </a:ln>
          </p:spPr>
          <p:txBody>
            <a:bodyPr rtlCol="0" anchor="ctr"/>
            <a:lstStyle/>
            <a:p>
              <a:endParaRPr lang="en-US"/>
            </a:p>
          </p:txBody>
        </p:sp>
        <p:sp>
          <p:nvSpPr>
            <p:cNvPr id="133" name="Freeform 909">
              <a:extLst>
                <a:ext uri="{FF2B5EF4-FFF2-40B4-BE49-F238E27FC236}">
                  <a16:creationId xmlns:a16="http://schemas.microsoft.com/office/drawing/2014/main" id="{30B837F3-D941-559C-39C9-74311170D52D}"/>
                </a:ext>
              </a:extLst>
            </p:cNvPr>
            <p:cNvSpPr/>
            <p:nvPr/>
          </p:nvSpPr>
          <p:spPr>
            <a:xfrm>
              <a:off x="6839864" y="5378958"/>
              <a:ext cx="4572" cy="1371"/>
            </a:xfrm>
            <a:custGeom>
              <a:avLst/>
              <a:gdLst>
                <a:gd name="connsiteX0" fmla="*/ 0 w 4572"/>
                <a:gd name="connsiteY0" fmla="*/ 1372 h 1371"/>
                <a:gd name="connsiteX1" fmla="*/ 4572 w 4572"/>
                <a:gd name="connsiteY1" fmla="*/ 0 h 1371"/>
                <a:gd name="connsiteX2" fmla="*/ 0 w 4572"/>
                <a:gd name="connsiteY2" fmla="*/ 1372 h 1371"/>
              </a:gdLst>
              <a:ahLst/>
              <a:cxnLst>
                <a:cxn ang="0">
                  <a:pos x="connsiteX0" y="connsiteY0"/>
                </a:cxn>
                <a:cxn ang="0">
                  <a:pos x="connsiteX1" y="connsiteY1"/>
                </a:cxn>
                <a:cxn ang="0">
                  <a:pos x="connsiteX2" y="connsiteY2"/>
                </a:cxn>
              </a:cxnLst>
              <a:rect l="l" t="t" r="r" b="b"/>
              <a:pathLst>
                <a:path w="4572" h="1371">
                  <a:moveTo>
                    <a:pt x="0" y="1372"/>
                  </a:moveTo>
                  <a:cubicBezTo>
                    <a:pt x="1372" y="914"/>
                    <a:pt x="2972" y="457"/>
                    <a:pt x="4572" y="0"/>
                  </a:cubicBezTo>
                  <a:cubicBezTo>
                    <a:pt x="2972" y="457"/>
                    <a:pt x="1372" y="914"/>
                    <a:pt x="0" y="1372"/>
                  </a:cubicBezTo>
                  <a:close/>
                </a:path>
              </a:pathLst>
            </a:custGeom>
            <a:solidFill>
              <a:srgbClr val="FFFFFF">
                <a:alpha val="48000"/>
              </a:srgbClr>
            </a:solidFill>
            <a:ln w="2286" cap="flat">
              <a:noFill/>
              <a:prstDash val="solid"/>
              <a:miter/>
            </a:ln>
          </p:spPr>
          <p:txBody>
            <a:bodyPr rtlCol="0" anchor="ctr"/>
            <a:lstStyle/>
            <a:p>
              <a:endParaRPr lang="en-US"/>
            </a:p>
          </p:txBody>
        </p:sp>
        <p:sp>
          <p:nvSpPr>
            <p:cNvPr id="134" name="Freeform 910">
              <a:extLst>
                <a:ext uri="{FF2B5EF4-FFF2-40B4-BE49-F238E27FC236}">
                  <a16:creationId xmlns:a16="http://schemas.microsoft.com/office/drawing/2014/main" id="{44DA94AA-C653-61E4-E3ED-1C49BD21F165}"/>
                </a:ext>
              </a:extLst>
            </p:cNvPr>
            <p:cNvSpPr/>
            <p:nvPr/>
          </p:nvSpPr>
          <p:spPr>
            <a:xfrm>
              <a:off x="6811060" y="5387644"/>
              <a:ext cx="8001" cy="3429"/>
            </a:xfrm>
            <a:custGeom>
              <a:avLst/>
              <a:gdLst>
                <a:gd name="connsiteX0" fmla="*/ 0 w 8001"/>
                <a:gd name="connsiteY0" fmla="*/ 3429 h 3429"/>
                <a:gd name="connsiteX1" fmla="*/ 8001 w 8001"/>
                <a:gd name="connsiteY1" fmla="*/ 0 h 3429"/>
                <a:gd name="connsiteX2" fmla="*/ 0 w 8001"/>
                <a:gd name="connsiteY2" fmla="*/ 3429 h 3429"/>
              </a:gdLst>
              <a:ahLst/>
              <a:cxnLst>
                <a:cxn ang="0">
                  <a:pos x="connsiteX0" y="connsiteY0"/>
                </a:cxn>
                <a:cxn ang="0">
                  <a:pos x="connsiteX1" y="connsiteY1"/>
                </a:cxn>
                <a:cxn ang="0">
                  <a:pos x="connsiteX2" y="connsiteY2"/>
                </a:cxn>
              </a:cxnLst>
              <a:rect l="l" t="t" r="r" b="b"/>
              <a:pathLst>
                <a:path w="8001" h="3429">
                  <a:moveTo>
                    <a:pt x="0" y="3429"/>
                  </a:moveTo>
                  <a:cubicBezTo>
                    <a:pt x="2743" y="2286"/>
                    <a:pt x="5258" y="1143"/>
                    <a:pt x="8001" y="0"/>
                  </a:cubicBezTo>
                  <a:cubicBezTo>
                    <a:pt x="5258" y="1143"/>
                    <a:pt x="2743" y="2286"/>
                    <a:pt x="0" y="3429"/>
                  </a:cubicBezTo>
                  <a:close/>
                </a:path>
              </a:pathLst>
            </a:custGeom>
            <a:solidFill>
              <a:srgbClr val="000000"/>
            </a:solidFill>
            <a:ln w="2286" cap="flat">
              <a:noFill/>
              <a:prstDash val="solid"/>
              <a:miter/>
            </a:ln>
          </p:spPr>
          <p:txBody>
            <a:bodyPr rtlCol="0" anchor="ctr"/>
            <a:lstStyle/>
            <a:p>
              <a:endParaRPr lang="en-US"/>
            </a:p>
          </p:txBody>
        </p:sp>
        <p:sp>
          <p:nvSpPr>
            <p:cNvPr id="135" name="Freeform 911">
              <a:extLst>
                <a:ext uri="{FF2B5EF4-FFF2-40B4-BE49-F238E27FC236}">
                  <a16:creationId xmlns:a16="http://schemas.microsoft.com/office/drawing/2014/main" id="{1AB3CD5E-F371-ADDE-48DF-BB7D81E6B7C9}"/>
                </a:ext>
              </a:extLst>
            </p:cNvPr>
            <p:cNvSpPr/>
            <p:nvPr/>
          </p:nvSpPr>
          <p:spPr>
            <a:xfrm>
              <a:off x="6811060" y="5387644"/>
              <a:ext cx="8001" cy="3429"/>
            </a:xfrm>
            <a:custGeom>
              <a:avLst/>
              <a:gdLst>
                <a:gd name="connsiteX0" fmla="*/ 0 w 8001"/>
                <a:gd name="connsiteY0" fmla="*/ 3429 h 3429"/>
                <a:gd name="connsiteX1" fmla="*/ 8001 w 8001"/>
                <a:gd name="connsiteY1" fmla="*/ 0 h 3429"/>
                <a:gd name="connsiteX2" fmla="*/ 0 w 8001"/>
                <a:gd name="connsiteY2" fmla="*/ 3429 h 3429"/>
              </a:gdLst>
              <a:ahLst/>
              <a:cxnLst>
                <a:cxn ang="0">
                  <a:pos x="connsiteX0" y="connsiteY0"/>
                </a:cxn>
                <a:cxn ang="0">
                  <a:pos x="connsiteX1" y="connsiteY1"/>
                </a:cxn>
                <a:cxn ang="0">
                  <a:pos x="connsiteX2" y="connsiteY2"/>
                </a:cxn>
              </a:cxnLst>
              <a:rect l="l" t="t" r="r" b="b"/>
              <a:pathLst>
                <a:path w="8001" h="3429">
                  <a:moveTo>
                    <a:pt x="0" y="3429"/>
                  </a:moveTo>
                  <a:cubicBezTo>
                    <a:pt x="2743" y="2286"/>
                    <a:pt x="5258" y="1143"/>
                    <a:pt x="8001" y="0"/>
                  </a:cubicBezTo>
                  <a:cubicBezTo>
                    <a:pt x="5258" y="1143"/>
                    <a:pt x="2743" y="2286"/>
                    <a:pt x="0" y="34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36" name="Freeform 912">
              <a:extLst>
                <a:ext uri="{FF2B5EF4-FFF2-40B4-BE49-F238E27FC236}">
                  <a16:creationId xmlns:a16="http://schemas.microsoft.com/office/drawing/2014/main" id="{015FB15D-7BC1-52F1-2591-F93D286F635D}"/>
                </a:ext>
              </a:extLst>
            </p:cNvPr>
            <p:cNvSpPr/>
            <p:nvPr/>
          </p:nvSpPr>
          <p:spPr>
            <a:xfrm>
              <a:off x="6822033" y="5384444"/>
              <a:ext cx="5257" cy="2057"/>
            </a:xfrm>
            <a:custGeom>
              <a:avLst/>
              <a:gdLst>
                <a:gd name="connsiteX0" fmla="*/ 0 w 5257"/>
                <a:gd name="connsiteY0" fmla="*/ 2058 h 2057"/>
                <a:gd name="connsiteX1" fmla="*/ 5257 w 5257"/>
                <a:gd name="connsiteY1" fmla="*/ 0 h 2057"/>
                <a:gd name="connsiteX2" fmla="*/ 0 w 5257"/>
                <a:gd name="connsiteY2" fmla="*/ 2058 h 2057"/>
              </a:gdLst>
              <a:ahLst/>
              <a:cxnLst>
                <a:cxn ang="0">
                  <a:pos x="connsiteX0" y="connsiteY0"/>
                </a:cxn>
                <a:cxn ang="0">
                  <a:pos x="connsiteX1" y="connsiteY1"/>
                </a:cxn>
                <a:cxn ang="0">
                  <a:pos x="connsiteX2" y="connsiteY2"/>
                </a:cxn>
              </a:cxnLst>
              <a:rect l="l" t="t" r="r" b="b"/>
              <a:pathLst>
                <a:path w="5257" h="2057">
                  <a:moveTo>
                    <a:pt x="0" y="2058"/>
                  </a:moveTo>
                  <a:cubicBezTo>
                    <a:pt x="1828" y="1372"/>
                    <a:pt x="3429" y="686"/>
                    <a:pt x="5257" y="0"/>
                  </a:cubicBezTo>
                  <a:cubicBezTo>
                    <a:pt x="3429" y="686"/>
                    <a:pt x="1828" y="1372"/>
                    <a:pt x="0" y="2058"/>
                  </a:cubicBezTo>
                  <a:close/>
                </a:path>
              </a:pathLst>
            </a:custGeom>
            <a:solidFill>
              <a:srgbClr val="000000"/>
            </a:solidFill>
            <a:ln w="2286" cap="flat">
              <a:noFill/>
              <a:prstDash val="solid"/>
              <a:miter/>
            </a:ln>
          </p:spPr>
          <p:txBody>
            <a:bodyPr rtlCol="0" anchor="ctr"/>
            <a:lstStyle/>
            <a:p>
              <a:endParaRPr lang="en-US"/>
            </a:p>
          </p:txBody>
        </p:sp>
        <p:sp>
          <p:nvSpPr>
            <p:cNvPr id="137" name="Freeform 913">
              <a:extLst>
                <a:ext uri="{FF2B5EF4-FFF2-40B4-BE49-F238E27FC236}">
                  <a16:creationId xmlns:a16="http://schemas.microsoft.com/office/drawing/2014/main" id="{268101D7-DD91-AD93-C871-12663CE921D9}"/>
                </a:ext>
              </a:extLst>
            </p:cNvPr>
            <p:cNvSpPr/>
            <p:nvPr/>
          </p:nvSpPr>
          <p:spPr>
            <a:xfrm>
              <a:off x="6822033" y="5384444"/>
              <a:ext cx="5257" cy="2057"/>
            </a:xfrm>
            <a:custGeom>
              <a:avLst/>
              <a:gdLst>
                <a:gd name="connsiteX0" fmla="*/ 0 w 5257"/>
                <a:gd name="connsiteY0" fmla="*/ 2058 h 2057"/>
                <a:gd name="connsiteX1" fmla="*/ 5257 w 5257"/>
                <a:gd name="connsiteY1" fmla="*/ 0 h 2057"/>
                <a:gd name="connsiteX2" fmla="*/ 0 w 5257"/>
                <a:gd name="connsiteY2" fmla="*/ 2058 h 2057"/>
              </a:gdLst>
              <a:ahLst/>
              <a:cxnLst>
                <a:cxn ang="0">
                  <a:pos x="connsiteX0" y="connsiteY0"/>
                </a:cxn>
                <a:cxn ang="0">
                  <a:pos x="connsiteX1" y="connsiteY1"/>
                </a:cxn>
                <a:cxn ang="0">
                  <a:pos x="connsiteX2" y="connsiteY2"/>
                </a:cxn>
              </a:cxnLst>
              <a:rect l="l" t="t" r="r" b="b"/>
              <a:pathLst>
                <a:path w="5257" h="2057">
                  <a:moveTo>
                    <a:pt x="0" y="2058"/>
                  </a:moveTo>
                  <a:cubicBezTo>
                    <a:pt x="1828" y="1372"/>
                    <a:pt x="3429" y="686"/>
                    <a:pt x="5257" y="0"/>
                  </a:cubicBezTo>
                  <a:cubicBezTo>
                    <a:pt x="3429" y="686"/>
                    <a:pt x="1828" y="1372"/>
                    <a:pt x="0" y="2058"/>
                  </a:cubicBezTo>
                  <a:close/>
                </a:path>
              </a:pathLst>
            </a:custGeom>
            <a:solidFill>
              <a:srgbClr val="FFFFFF">
                <a:alpha val="48000"/>
              </a:srgbClr>
            </a:solidFill>
            <a:ln w="2286" cap="flat">
              <a:noFill/>
              <a:prstDash val="solid"/>
              <a:miter/>
            </a:ln>
          </p:spPr>
          <p:txBody>
            <a:bodyPr rtlCol="0" anchor="ctr"/>
            <a:lstStyle/>
            <a:p>
              <a:endParaRPr lang="en-US"/>
            </a:p>
          </p:txBody>
        </p:sp>
        <p:sp>
          <p:nvSpPr>
            <p:cNvPr id="138" name="Freeform 914">
              <a:extLst>
                <a:ext uri="{FF2B5EF4-FFF2-40B4-BE49-F238E27FC236}">
                  <a16:creationId xmlns:a16="http://schemas.microsoft.com/office/drawing/2014/main" id="{77E6C14F-276A-7DF3-2A6D-F4941B81F37C}"/>
                </a:ext>
              </a:extLst>
            </p:cNvPr>
            <p:cNvSpPr/>
            <p:nvPr/>
          </p:nvSpPr>
          <p:spPr>
            <a:xfrm>
              <a:off x="7122642" y="5414391"/>
              <a:ext cx="11430" cy="6858"/>
            </a:xfrm>
            <a:custGeom>
              <a:avLst/>
              <a:gdLst>
                <a:gd name="connsiteX0" fmla="*/ 0 w 11430"/>
                <a:gd name="connsiteY0" fmla="*/ 0 h 6858"/>
                <a:gd name="connsiteX1" fmla="*/ 11430 w 11430"/>
                <a:gd name="connsiteY1" fmla="*/ 6858 h 6858"/>
                <a:gd name="connsiteX2" fmla="*/ 0 w 11430"/>
                <a:gd name="connsiteY2" fmla="*/ 0 h 6858"/>
              </a:gdLst>
              <a:ahLst/>
              <a:cxnLst>
                <a:cxn ang="0">
                  <a:pos x="connsiteX0" y="connsiteY0"/>
                </a:cxn>
                <a:cxn ang="0">
                  <a:pos x="connsiteX1" y="connsiteY1"/>
                </a:cxn>
                <a:cxn ang="0">
                  <a:pos x="connsiteX2" y="connsiteY2"/>
                </a:cxn>
              </a:cxnLst>
              <a:rect l="l" t="t" r="r" b="b"/>
              <a:pathLst>
                <a:path w="11430" h="6858">
                  <a:moveTo>
                    <a:pt x="0" y="0"/>
                  </a:moveTo>
                  <a:cubicBezTo>
                    <a:pt x="3886" y="2286"/>
                    <a:pt x="7543" y="4572"/>
                    <a:pt x="11430" y="6858"/>
                  </a:cubicBezTo>
                  <a:cubicBezTo>
                    <a:pt x="6858" y="3658"/>
                    <a:pt x="2743" y="1143"/>
                    <a:pt x="0" y="0"/>
                  </a:cubicBezTo>
                  <a:close/>
                </a:path>
              </a:pathLst>
            </a:custGeom>
            <a:solidFill>
              <a:srgbClr val="000000"/>
            </a:solidFill>
            <a:ln w="2286" cap="flat">
              <a:noFill/>
              <a:prstDash val="solid"/>
              <a:miter/>
            </a:ln>
          </p:spPr>
          <p:txBody>
            <a:bodyPr rtlCol="0" anchor="ctr"/>
            <a:lstStyle/>
            <a:p>
              <a:endParaRPr lang="en-US"/>
            </a:p>
          </p:txBody>
        </p:sp>
        <p:sp>
          <p:nvSpPr>
            <p:cNvPr id="139" name="Freeform 915">
              <a:extLst>
                <a:ext uri="{FF2B5EF4-FFF2-40B4-BE49-F238E27FC236}">
                  <a16:creationId xmlns:a16="http://schemas.microsoft.com/office/drawing/2014/main" id="{1F4938C7-7345-CC88-C0B1-90D80817E4E6}"/>
                </a:ext>
              </a:extLst>
            </p:cNvPr>
            <p:cNvSpPr/>
            <p:nvPr/>
          </p:nvSpPr>
          <p:spPr>
            <a:xfrm>
              <a:off x="7122642" y="5414391"/>
              <a:ext cx="11430" cy="6858"/>
            </a:xfrm>
            <a:custGeom>
              <a:avLst/>
              <a:gdLst>
                <a:gd name="connsiteX0" fmla="*/ 0 w 11430"/>
                <a:gd name="connsiteY0" fmla="*/ 0 h 6858"/>
                <a:gd name="connsiteX1" fmla="*/ 11430 w 11430"/>
                <a:gd name="connsiteY1" fmla="*/ 6858 h 6858"/>
                <a:gd name="connsiteX2" fmla="*/ 0 w 11430"/>
                <a:gd name="connsiteY2" fmla="*/ 0 h 6858"/>
              </a:gdLst>
              <a:ahLst/>
              <a:cxnLst>
                <a:cxn ang="0">
                  <a:pos x="connsiteX0" y="connsiteY0"/>
                </a:cxn>
                <a:cxn ang="0">
                  <a:pos x="connsiteX1" y="connsiteY1"/>
                </a:cxn>
                <a:cxn ang="0">
                  <a:pos x="connsiteX2" y="connsiteY2"/>
                </a:cxn>
              </a:cxnLst>
              <a:rect l="l" t="t" r="r" b="b"/>
              <a:pathLst>
                <a:path w="11430" h="6858">
                  <a:moveTo>
                    <a:pt x="0" y="0"/>
                  </a:moveTo>
                  <a:cubicBezTo>
                    <a:pt x="3886" y="2286"/>
                    <a:pt x="7543" y="4572"/>
                    <a:pt x="11430" y="6858"/>
                  </a:cubicBezTo>
                  <a:cubicBezTo>
                    <a:pt x="6858" y="3658"/>
                    <a:pt x="2743" y="1143"/>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40" name="Freeform 916">
              <a:extLst>
                <a:ext uri="{FF2B5EF4-FFF2-40B4-BE49-F238E27FC236}">
                  <a16:creationId xmlns:a16="http://schemas.microsoft.com/office/drawing/2014/main" id="{CF88ACBC-507D-1E52-4E32-E9935FEE683E}"/>
                </a:ext>
              </a:extLst>
            </p:cNvPr>
            <p:cNvSpPr/>
            <p:nvPr/>
          </p:nvSpPr>
          <p:spPr>
            <a:xfrm>
              <a:off x="6885813" y="5368442"/>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8"/>
                    <a:pt x="2286" y="229"/>
                    <a:pt x="3658" y="0"/>
                  </a:cubicBezTo>
                  <a:cubicBezTo>
                    <a:pt x="2286" y="229"/>
                    <a:pt x="1143" y="458"/>
                    <a:pt x="0" y="686"/>
                  </a:cubicBezTo>
                  <a:close/>
                </a:path>
              </a:pathLst>
            </a:custGeom>
            <a:solidFill>
              <a:srgbClr val="000000"/>
            </a:solidFill>
            <a:ln w="2286" cap="flat">
              <a:noFill/>
              <a:prstDash val="solid"/>
              <a:miter/>
            </a:ln>
          </p:spPr>
          <p:txBody>
            <a:bodyPr rtlCol="0" anchor="ctr"/>
            <a:lstStyle/>
            <a:p>
              <a:endParaRPr lang="en-US"/>
            </a:p>
          </p:txBody>
        </p:sp>
        <p:sp>
          <p:nvSpPr>
            <p:cNvPr id="141" name="Freeform 917">
              <a:extLst>
                <a:ext uri="{FF2B5EF4-FFF2-40B4-BE49-F238E27FC236}">
                  <a16:creationId xmlns:a16="http://schemas.microsoft.com/office/drawing/2014/main" id="{45835426-16F1-8E9F-7681-EC3655AB43AB}"/>
                </a:ext>
              </a:extLst>
            </p:cNvPr>
            <p:cNvSpPr/>
            <p:nvPr/>
          </p:nvSpPr>
          <p:spPr>
            <a:xfrm>
              <a:off x="6885813" y="5368442"/>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8"/>
                    <a:pt x="2286" y="229"/>
                    <a:pt x="3658" y="0"/>
                  </a:cubicBezTo>
                  <a:cubicBezTo>
                    <a:pt x="2286" y="229"/>
                    <a:pt x="1143" y="458"/>
                    <a:pt x="0" y="686"/>
                  </a:cubicBezTo>
                  <a:close/>
                </a:path>
              </a:pathLst>
            </a:custGeom>
            <a:solidFill>
              <a:srgbClr val="FFFFFF">
                <a:alpha val="48000"/>
              </a:srgbClr>
            </a:solidFill>
            <a:ln w="2286" cap="flat">
              <a:noFill/>
              <a:prstDash val="solid"/>
              <a:miter/>
            </a:ln>
          </p:spPr>
          <p:txBody>
            <a:bodyPr rtlCol="0" anchor="ctr"/>
            <a:lstStyle/>
            <a:p>
              <a:endParaRPr lang="en-US"/>
            </a:p>
          </p:txBody>
        </p:sp>
        <p:sp>
          <p:nvSpPr>
            <p:cNvPr id="142" name="Freeform 918">
              <a:extLst>
                <a:ext uri="{FF2B5EF4-FFF2-40B4-BE49-F238E27FC236}">
                  <a16:creationId xmlns:a16="http://schemas.microsoft.com/office/drawing/2014/main" id="{29909EC5-2CA6-6CE9-8529-BACE96ABF1EB}"/>
                </a:ext>
              </a:extLst>
            </p:cNvPr>
            <p:cNvSpPr/>
            <p:nvPr/>
          </p:nvSpPr>
          <p:spPr>
            <a:xfrm>
              <a:off x="6895414" y="5367299"/>
              <a:ext cx="3429" cy="457"/>
            </a:xfrm>
            <a:custGeom>
              <a:avLst/>
              <a:gdLst>
                <a:gd name="connsiteX0" fmla="*/ 0 w 3429"/>
                <a:gd name="connsiteY0" fmla="*/ 458 h 457"/>
                <a:gd name="connsiteX1" fmla="*/ 3429 w 3429"/>
                <a:gd name="connsiteY1" fmla="*/ 0 h 457"/>
                <a:gd name="connsiteX2" fmla="*/ 0 w 3429"/>
                <a:gd name="connsiteY2" fmla="*/ 458 h 457"/>
              </a:gdLst>
              <a:ahLst/>
              <a:cxnLst>
                <a:cxn ang="0">
                  <a:pos x="connsiteX0" y="connsiteY0"/>
                </a:cxn>
                <a:cxn ang="0">
                  <a:pos x="connsiteX1" y="connsiteY1"/>
                </a:cxn>
                <a:cxn ang="0">
                  <a:pos x="connsiteX2" y="connsiteY2"/>
                </a:cxn>
              </a:cxnLst>
              <a:rect l="l" t="t" r="r" b="b"/>
              <a:pathLst>
                <a:path w="3429" h="457">
                  <a:moveTo>
                    <a:pt x="0" y="458"/>
                  </a:moveTo>
                  <a:cubicBezTo>
                    <a:pt x="1143" y="229"/>
                    <a:pt x="2286" y="229"/>
                    <a:pt x="3429" y="0"/>
                  </a:cubicBezTo>
                  <a:cubicBezTo>
                    <a:pt x="2286" y="0"/>
                    <a:pt x="1143" y="229"/>
                    <a:pt x="0" y="458"/>
                  </a:cubicBezTo>
                  <a:close/>
                </a:path>
              </a:pathLst>
            </a:custGeom>
            <a:solidFill>
              <a:srgbClr val="000000"/>
            </a:solidFill>
            <a:ln w="2286" cap="flat">
              <a:noFill/>
              <a:prstDash val="solid"/>
              <a:miter/>
            </a:ln>
          </p:spPr>
          <p:txBody>
            <a:bodyPr rtlCol="0" anchor="ctr"/>
            <a:lstStyle/>
            <a:p>
              <a:endParaRPr lang="en-US"/>
            </a:p>
          </p:txBody>
        </p:sp>
        <p:sp>
          <p:nvSpPr>
            <p:cNvPr id="143" name="Freeform 919">
              <a:extLst>
                <a:ext uri="{FF2B5EF4-FFF2-40B4-BE49-F238E27FC236}">
                  <a16:creationId xmlns:a16="http://schemas.microsoft.com/office/drawing/2014/main" id="{D59B8E52-B6AA-DAB8-AAC0-4BB5C46B1D36}"/>
                </a:ext>
              </a:extLst>
            </p:cNvPr>
            <p:cNvSpPr/>
            <p:nvPr/>
          </p:nvSpPr>
          <p:spPr>
            <a:xfrm>
              <a:off x="6895414" y="5367299"/>
              <a:ext cx="3429" cy="457"/>
            </a:xfrm>
            <a:custGeom>
              <a:avLst/>
              <a:gdLst>
                <a:gd name="connsiteX0" fmla="*/ 0 w 3429"/>
                <a:gd name="connsiteY0" fmla="*/ 458 h 457"/>
                <a:gd name="connsiteX1" fmla="*/ 3429 w 3429"/>
                <a:gd name="connsiteY1" fmla="*/ 0 h 457"/>
                <a:gd name="connsiteX2" fmla="*/ 0 w 3429"/>
                <a:gd name="connsiteY2" fmla="*/ 458 h 457"/>
              </a:gdLst>
              <a:ahLst/>
              <a:cxnLst>
                <a:cxn ang="0">
                  <a:pos x="connsiteX0" y="connsiteY0"/>
                </a:cxn>
                <a:cxn ang="0">
                  <a:pos x="connsiteX1" y="connsiteY1"/>
                </a:cxn>
                <a:cxn ang="0">
                  <a:pos x="connsiteX2" y="connsiteY2"/>
                </a:cxn>
              </a:cxnLst>
              <a:rect l="l" t="t" r="r" b="b"/>
              <a:pathLst>
                <a:path w="3429" h="457">
                  <a:moveTo>
                    <a:pt x="0" y="458"/>
                  </a:moveTo>
                  <a:cubicBezTo>
                    <a:pt x="1143" y="229"/>
                    <a:pt x="2286" y="229"/>
                    <a:pt x="3429" y="0"/>
                  </a:cubicBezTo>
                  <a:cubicBezTo>
                    <a:pt x="2286" y="0"/>
                    <a:pt x="1143" y="229"/>
                    <a:pt x="0" y="458"/>
                  </a:cubicBezTo>
                  <a:close/>
                </a:path>
              </a:pathLst>
            </a:custGeom>
            <a:solidFill>
              <a:srgbClr val="FFFFFF">
                <a:alpha val="48000"/>
              </a:srgbClr>
            </a:solidFill>
            <a:ln w="2286" cap="flat">
              <a:noFill/>
              <a:prstDash val="solid"/>
              <a:miter/>
            </a:ln>
          </p:spPr>
          <p:txBody>
            <a:bodyPr rtlCol="0" anchor="ctr"/>
            <a:lstStyle/>
            <a:p>
              <a:endParaRPr lang="en-US"/>
            </a:p>
          </p:txBody>
        </p:sp>
        <p:sp>
          <p:nvSpPr>
            <p:cNvPr id="144" name="Freeform 920">
              <a:extLst>
                <a:ext uri="{FF2B5EF4-FFF2-40B4-BE49-F238E27FC236}">
                  <a16:creationId xmlns:a16="http://schemas.microsoft.com/office/drawing/2014/main" id="{9AC3A1EE-81D4-3B2A-55C5-1B7A019329AC}"/>
                </a:ext>
              </a:extLst>
            </p:cNvPr>
            <p:cNvSpPr/>
            <p:nvPr/>
          </p:nvSpPr>
          <p:spPr>
            <a:xfrm>
              <a:off x="7047661" y="5973775"/>
              <a:ext cx="685" cy="228"/>
            </a:xfrm>
            <a:custGeom>
              <a:avLst/>
              <a:gdLst>
                <a:gd name="connsiteX0" fmla="*/ 686 w 685"/>
                <a:gd name="connsiteY0" fmla="*/ 0 h 228"/>
                <a:gd name="connsiteX1" fmla="*/ 0 w 685"/>
                <a:gd name="connsiteY1" fmla="*/ 229 h 228"/>
                <a:gd name="connsiteX2" fmla="*/ 686 w 685"/>
                <a:gd name="connsiteY2" fmla="*/ 0 h 228"/>
              </a:gdLst>
              <a:ahLst/>
              <a:cxnLst>
                <a:cxn ang="0">
                  <a:pos x="connsiteX0" y="connsiteY0"/>
                </a:cxn>
                <a:cxn ang="0">
                  <a:pos x="connsiteX1" y="connsiteY1"/>
                </a:cxn>
                <a:cxn ang="0">
                  <a:pos x="connsiteX2" y="connsiteY2"/>
                </a:cxn>
              </a:cxnLst>
              <a:rect l="l" t="t" r="r" b="b"/>
              <a:pathLst>
                <a:path w="685" h="228">
                  <a:moveTo>
                    <a:pt x="686" y="0"/>
                  </a:moveTo>
                  <a:cubicBezTo>
                    <a:pt x="457" y="0"/>
                    <a:pt x="228" y="229"/>
                    <a:pt x="0" y="229"/>
                  </a:cubicBezTo>
                  <a:cubicBezTo>
                    <a:pt x="228" y="229"/>
                    <a:pt x="457" y="0"/>
                    <a:pt x="686" y="0"/>
                  </a:cubicBezTo>
                  <a:close/>
                </a:path>
              </a:pathLst>
            </a:custGeom>
            <a:solidFill>
              <a:srgbClr val="000000"/>
            </a:solidFill>
            <a:ln w="2286" cap="flat">
              <a:noFill/>
              <a:prstDash val="solid"/>
              <a:miter/>
            </a:ln>
          </p:spPr>
          <p:txBody>
            <a:bodyPr rtlCol="0" anchor="ctr"/>
            <a:lstStyle/>
            <a:p>
              <a:endParaRPr lang="en-US"/>
            </a:p>
          </p:txBody>
        </p:sp>
        <p:sp>
          <p:nvSpPr>
            <p:cNvPr id="145" name="Freeform 921">
              <a:extLst>
                <a:ext uri="{FF2B5EF4-FFF2-40B4-BE49-F238E27FC236}">
                  <a16:creationId xmlns:a16="http://schemas.microsoft.com/office/drawing/2014/main" id="{4B805596-9273-A5B8-3FEF-7A54A4315CAE}"/>
                </a:ext>
              </a:extLst>
            </p:cNvPr>
            <p:cNvSpPr/>
            <p:nvPr/>
          </p:nvSpPr>
          <p:spPr>
            <a:xfrm>
              <a:off x="7047661" y="5973775"/>
              <a:ext cx="685" cy="228"/>
            </a:xfrm>
            <a:custGeom>
              <a:avLst/>
              <a:gdLst>
                <a:gd name="connsiteX0" fmla="*/ 686 w 685"/>
                <a:gd name="connsiteY0" fmla="*/ 0 h 228"/>
                <a:gd name="connsiteX1" fmla="*/ 0 w 685"/>
                <a:gd name="connsiteY1" fmla="*/ 229 h 228"/>
                <a:gd name="connsiteX2" fmla="*/ 686 w 685"/>
                <a:gd name="connsiteY2" fmla="*/ 0 h 228"/>
              </a:gdLst>
              <a:ahLst/>
              <a:cxnLst>
                <a:cxn ang="0">
                  <a:pos x="connsiteX0" y="connsiteY0"/>
                </a:cxn>
                <a:cxn ang="0">
                  <a:pos x="connsiteX1" y="connsiteY1"/>
                </a:cxn>
                <a:cxn ang="0">
                  <a:pos x="connsiteX2" y="connsiteY2"/>
                </a:cxn>
              </a:cxnLst>
              <a:rect l="l" t="t" r="r" b="b"/>
              <a:pathLst>
                <a:path w="685" h="228">
                  <a:moveTo>
                    <a:pt x="686" y="0"/>
                  </a:moveTo>
                  <a:cubicBezTo>
                    <a:pt x="457" y="0"/>
                    <a:pt x="228" y="229"/>
                    <a:pt x="0" y="229"/>
                  </a:cubicBezTo>
                  <a:cubicBezTo>
                    <a:pt x="228" y="229"/>
                    <a:pt x="457" y="0"/>
                    <a:pt x="6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46" name="Freeform 922">
              <a:extLst>
                <a:ext uri="{FF2B5EF4-FFF2-40B4-BE49-F238E27FC236}">
                  <a16:creationId xmlns:a16="http://schemas.microsoft.com/office/drawing/2014/main" id="{AA963F44-6B67-8421-1837-F285FD13D4C1}"/>
                </a:ext>
              </a:extLst>
            </p:cNvPr>
            <p:cNvSpPr/>
            <p:nvPr/>
          </p:nvSpPr>
          <p:spPr>
            <a:xfrm>
              <a:off x="6905015" y="5366156"/>
              <a:ext cx="3200" cy="228"/>
            </a:xfrm>
            <a:custGeom>
              <a:avLst/>
              <a:gdLst>
                <a:gd name="connsiteX0" fmla="*/ 0 w 3200"/>
                <a:gd name="connsiteY0" fmla="*/ 229 h 228"/>
                <a:gd name="connsiteX1" fmla="*/ 3201 w 3200"/>
                <a:gd name="connsiteY1" fmla="*/ 0 h 228"/>
                <a:gd name="connsiteX2" fmla="*/ 0 w 3200"/>
                <a:gd name="connsiteY2" fmla="*/ 229 h 228"/>
              </a:gdLst>
              <a:ahLst/>
              <a:cxnLst>
                <a:cxn ang="0">
                  <a:pos x="connsiteX0" y="connsiteY0"/>
                </a:cxn>
                <a:cxn ang="0">
                  <a:pos x="connsiteX1" y="connsiteY1"/>
                </a:cxn>
                <a:cxn ang="0">
                  <a:pos x="connsiteX2" y="connsiteY2"/>
                </a:cxn>
              </a:cxnLst>
              <a:rect l="l" t="t" r="r" b="b"/>
              <a:pathLst>
                <a:path w="3200" h="228">
                  <a:moveTo>
                    <a:pt x="0" y="229"/>
                  </a:moveTo>
                  <a:cubicBezTo>
                    <a:pt x="1143" y="0"/>
                    <a:pt x="2058" y="0"/>
                    <a:pt x="3201" y="0"/>
                  </a:cubicBezTo>
                  <a:cubicBezTo>
                    <a:pt x="2058" y="0"/>
                    <a:pt x="1143" y="229"/>
                    <a:pt x="0" y="229"/>
                  </a:cubicBezTo>
                  <a:close/>
                </a:path>
              </a:pathLst>
            </a:custGeom>
            <a:solidFill>
              <a:srgbClr val="000000"/>
            </a:solidFill>
            <a:ln w="2286" cap="flat">
              <a:noFill/>
              <a:prstDash val="solid"/>
              <a:miter/>
            </a:ln>
          </p:spPr>
          <p:txBody>
            <a:bodyPr rtlCol="0" anchor="ctr"/>
            <a:lstStyle/>
            <a:p>
              <a:endParaRPr lang="en-US"/>
            </a:p>
          </p:txBody>
        </p:sp>
        <p:sp>
          <p:nvSpPr>
            <p:cNvPr id="147" name="Freeform 923">
              <a:extLst>
                <a:ext uri="{FF2B5EF4-FFF2-40B4-BE49-F238E27FC236}">
                  <a16:creationId xmlns:a16="http://schemas.microsoft.com/office/drawing/2014/main" id="{4D682860-2A18-41C6-1C90-D4A55A9AA61B}"/>
                </a:ext>
              </a:extLst>
            </p:cNvPr>
            <p:cNvSpPr/>
            <p:nvPr/>
          </p:nvSpPr>
          <p:spPr>
            <a:xfrm>
              <a:off x="6905015" y="5366156"/>
              <a:ext cx="3200" cy="228"/>
            </a:xfrm>
            <a:custGeom>
              <a:avLst/>
              <a:gdLst>
                <a:gd name="connsiteX0" fmla="*/ 0 w 3200"/>
                <a:gd name="connsiteY0" fmla="*/ 229 h 228"/>
                <a:gd name="connsiteX1" fmla="*/ 3201 w 3200"/>
                <a:gd name="connsiteY1" fmla="*/ 0 h 228"/>
                <a:gd name="connsiteX2" fmla="*/ 0 w 3200"/>
                <a:gd name="connsiteY2" fmla="*/ 229 h 228"/>
              </a:gdLst>
              <a:ahLst/>
              <a:cxnLst>
                <a:cxn ang="0">
                  <a:pos x="connsiteX0" y="connsiteY0"/>
                </a:cxn>
                <a:cxn ang="0">
                  <a:pos x="connsiteX1" y="connsiteY1"/>
                </a:cxn>
                <a:cxn ang="0">
                  <a:pos x="connsiteX2" y="connsiteY2"/>
                </a:cxn>
              </a:cxnLst>
              <a:rect l="l" t="t" r="r" b="b"/>
              <a:pathLst>
                <a:path w="3200" h="228">
                  <a:moveTo>
                    <a:pt x="0" y="229"/>
                  </a:moveTo>
                  <a:cubicBezTo>
                    <a:pt x="1143" y="0"/>
                    <a:pt x="2058" y="0"/>
                    <a:pt x="3201" y="0"/>
                  </a:cubicBezTo>
                  <a:cubicBezTo>
                    <a:pt x="2058" y="0"/>
                    <a:pt x="1143" y="229"/>
                    <a:pt x="0" y="229"/>
                  </a:cubicBezTo>
                  <a:close/>
                </a:path>
              </a:pathLst>
            </a:custGeom>
            <a:solidFill>
              <a:srgbClr val="FFFFFF">
                <a:alpha val="48000"/>
              </a:srgbClr>
            </a:solidFill>
            <a:ln w="2286" cap="flat">
              <a:noFill/>
              <a:prstDash val="solid"/>
              <a:miter/>
            </a:ln>
          </p:spPr>
          <p:txBody>
            <a:bodyPr rtlCol="0" anchor="ctr"/>
            <a:lstStyle/>
            <a:p>
              <a:endParaRPr lang="en-US"/>
            </a:p>
          </p:txBody>
        </p:sp>
        <p:sp>
          <p:nvSpPr>
            <p:cNvPr id="148" name="Freeform 924">
              <a:extLst>
                <a:ext uri="{FF2B5EF4-FFF2-40B4-BE49-F238E27FC236}">
                  <a16:creationId xmlns:a16="http://schemas.microsoft.com/office/drawing/2014/main" id="{BA7BAD93-D51E-E2A7-A7B3-BB1B092463AD}"/>
                </a:ext>
              </a:extLst>
            </p:cNvPr>
            <p:cNvSpPr/>
            <p:nvPr/>
          </p:nvSpPr>
          <p:spPr>
            <a:xfrm>
              <a:off x="6857923" y="5373928"/>
              <a:ext cx="4114" cy="1143"/>
            </a:xfrm>
            <a:custGeom>
              <a:avLst/>
              <a:gdLst>
                <a:gd name="connsiteX0" fmla="*/ 0 w 4114"/>
                <a:gd name="connsiteY0" fmla="*/ 1143 h 1143"/>
                <a:gd name="connsiteX1" fmla="*/ 4115 w 4114"/>
                <a:gd name="connsiteY1" fmla="*/ 0 h 1143"/>
                <a:gd name="connsiteX2" fmla="*/ 0 w 4114"/>
                <a:gd name="connsiteY2" fmla="*/ 1143 h 1143"/>
              </a:gdLst>
              <a:ahLst/>
              <a:cxnLst>
                <a:cxn ang="0">
                  <a:pos x="connsiteX0" y="connsiteY0"/>
                </a:cxn>
                <a:cxn ang="0">
                  <a:pos x="connsiteX1" y="connsiteY1"/>
                </a:cxn>
                <a:cxn ang="0">
                  <a:pos x="connsiteX2" y="connsiteY2"/>
                </a:cxn>
              </a:cxnLst>
              <a:rect l="l" t="t" r="r" b="b"/>
              <a:pathLst>
                <a:path w="4114" h="1143">
                  <a:moveTo>
                    <a:pt x="0" y="1143"/>
                  </a:moveTo>
                  <a:cubicBezTo>
                    <a:pt x="1371" y="686"/>
                    <a:pt x="2743" y="457"/>
                    <a:pt x="4115" y="0"/>
                  </a:cubicBezTo>
                  <a:cubicBezTo>
                    <a:pt x="2743" y="457"/>
                    <a:pt x="1371" y="914"/>
                    <a:pt x="0" y="1143"/>
                  </a:cubicBezTo>
                  <a:close/>
                </a:path>
              </a:pathLst>
            </a:custGeom>
            <a:solidFill>
              <a:srgbClr val="000000"/>
            </a:solidFill>
            <a:ln w="2286" cap="flat">
              <a:noFill/>
              <a:prstDash val="solid"/>
              <a:miter/>
            </a:ln>
          </p:spPr>
          <p:txBody>
            <a:bodyPr rtlCol="0" anchor="ctr"/>
            <a:lstStyle/>
            <a:p>
              <a:endParaRPr lang="en-US"/>
            </a:p>
          </p:txBody>
        </p:sp>
        <p:sp>
          <p:nvSpPr>
            <p:cNvPr id="149" name="Freeform 925">
              <a:extLst>
                <a:ext uri="{FF2B5EF4-FFF2-40B4-BE49-F238E27FC236}">
                  <a16:creationId xmlns:a16="http://schemas.microsoft.com/office/drawing/2014/main" id="{C9BC6256-05EB-1B0A-BFD9-B9F605DB4157}"/>
                </a:ext>
              </a:extLst>
            </p:cNvPr>
            <p:cNvSpPr/>
            <p:nvPr/>
          </p:nvSpPr>
          <p:spPr>
            <a:xfrm>
              <a:off x="6857923" y="5373928"/>
              <a:ext cx="4114" cy="1143"/>
            </a:xfrm>
            <a:custGeom>
              <a:avLst/>
              <a:gdLst>
                <a:gd name="connsiteX0" fmla="*/ 0 w 4114"/>
                <a:gd name="connsiteY0" fmla="*/ 1143 h 1143"/>
                <a:gd name="connsiteX1" fmla="*/ 4115 w 4114"/>
                <a:gd name="connsiteY1" fmla="*/ 0 h 1143"/>
                <a:gd name="connsiteX2" fmla="*/ 0 w 4114"/>
                <a:gd name="connsiteY2" fmla="*/ 1143 h 1143"/>
              </a:gdLst>
              <a:ahLst/>
              <a:cxnLst>
                <a:cxn ang="0">
                  <a:pos x="connsiteX0" y="connsiteY0"/>
                </a:cxn>
                <a:cxn ang="0">
                  <a:pos x="connsiteX1" y="connsiteY1"/>
                </a:cxn>
                <a:cxn ang="0">
                  <a:pos x="connsiteX2" y="connsiteY2"/>
                </a:cxn>
              </a:cxnLst>
              <a:rect l="l" t="t" r="r" b="b"/>
              <a:pathLst>
                <a:path w="4114" h="1143">
                  <a:moveTo>
                    <a:pt x="0" y="1143"/>
                  </a:moveTo>
                  <a:cubicBezTo>
                    <a:pt x="1371" y="686"/>
                    <a:pt x="2743" y="457"/>
                    <a:pt x="4115" y="0"/>
                  </a:cubicBezTo>
                  <a:cubicBezTo>
                    <a:pt x="2743" y="457"/>
                    <a:pt x="1371" y="914"/>
                    <a:pt x="0" y="1143"/>
                  </a:cubicBezTo>
                  <a:close/>
                </a:path>
              </a:pathLst>
            </a:custGeom>
            <a:solidFill>
              <a:srgbClr val="FFFFFF">
                <a:alpha val="48000"/>
              </a:srgbClr>
            </a:solidFill>
            <a:ln w="2286" cap="flat">
              <a:noFill/>
              <a:prstDash val="solid"/>
              <a:miter/>
            </a:ln>
          </p:spPr>
          <p:txBody>
            <a:bodyPr rtlCol="0" anchor="ctr"/>
            <a:lstStyle/>
            <a:p>
              <a:endParaRPr lang="en-US"/>
            </a:p>
          </p:txBody>
        </p:sp>
        <p:sp>
          <p:nvSpPr>
            <p:cNvPr id="150" name="Freeform 926">
              <a:extLst>
                <a:ext uri="{FF2B5EF4-FFF2-40B4-BE49-F238E27FC236}">
                  <a16:creationId xmlns:a16="http://schemas.microsoft.com/office/drawing/2014/main" id="{15094AAA-84D4-6804-5B2C-E18C13DA64F1}"/>
                </a:ext>
              </a:extLst>
            </p:cNvPr>
            <p:cNvSpPr/>
            <p:nvPr/>
          </p:nvSpPr>
          <p:spPr>
            <a:xfrm>
              <a:off x="7036917" y="5977661"/>
              <a:ext cx="914" cy="228"/>
            </a:xfrm>
            <a:custGeom>
              <a:avLst/>
              <a:gdLst>
                <a:gd name="connsiteX0" fmla="*/ 914 w 914"/>
                <a:gd name="connsiteY0" fmla="*/ 0 h 228"/>
                <a:gd name="connsiteX1" fmla="*/ 0 w 914"/>
                <a:gd name="connsiteY1" fmla="*/ 229 h 228"/>
                <a:gd name="connsiteX2" fmla="*/ 914 w 914"/>
                <a:gd name="connsiteY2" fmla="*/ 0 h 228"/>
              </a:gdLst>
              <a:ahLst/>
              <a:cxnLst>
                <a:cxn ang="0">
                  <a:pos x="connsiteX0" y="connsiteY0"/>
                </a:cxn>
                <a:cxn ang="0">
                  <a:pos x="connsiteX1" y="connsiteY1"/>
                </a:cxn>
                <a:cxn ang="0">
                  <a:pos x="connsiteX2" y="connsiteY2"/>
                </a:cxn>
              </a:cxnLst>
              <a:rect l="l" t="t" r="r" b="b"/>
              <a:pathLst>
                <a:path w="914" h="228">
                  <a:moveTo>
                    <a:pt x="914" y="0"/>
                  </a:moveTo>
                  <a:cubicBezTo>
                    <a:pt x="685" y="0"/>
                    <a:pt x="457" y="229"/>
                    <a:pt x="0" y="229"/>
                  </a:cubicBezTo>
                  <a:cubicBezTo>
                    <a:pt x="457" y="229"/>
                    <a:pt x="685" y="0"/>
                    <a:pt x="914" y="0"/>
                  </a:cubicBezTo>
                  <a:close/>
                </a:path>
              </a:pathLst>
            </a:custGeom>
            <a:solidFill>
              <a:srgbClr val="000000"/>
            </a:solidFill>
            <a:ln w="2286" cap="flat">
              <a:noFill/>
              <a:prstDash val="solid"/>
              <a:miter/>
            </a:ln>
          </p:spPr>
          <p:txBody>
            <a:bodyPr rtlCol="0" anchor="ctr"/>
            <a:lstStyle/>
            <a:p>
              <a:endParaRPr lang="en-US"/>
            </a:p>
          </p:txBody>
        </p:sp>
        <p:sp>
          <p:nvSpPr>
            <p:cNvPr id="151" name="Freeform 927">
              <a:extLst>
                <a:ext uri="{FF2B5EF4-FFF2-40B4-BE49-F238E27FC236}">
                  <a16:creationId xmlns:a16="http://schemas.microsoft.com/office/drawing/2014/main" id="{EC215AEE-603A-72E8-7A0F-94EFC531FEC4}"/>
                </a:ext>
              </a:extLst>
            </p:cNvPr>
            <p:cNvSpPr/>
            <p:nvPr/>
          </p:nvSpPr>
          <p:spPr>
            <a:xfrm>
              <a:off x="7036917" y="5977661"/>
              <a:ext cx="914" cy="228"/>
            </a:xfrm>
            <a:custGeom>
              <a:avLst/>
              <a:gdLst>
                <a:gd name="connsiteX0" fmla="*/ 914 w 914"/>
                <a:gd name="connsiteY0" fmla="*/ 0 h 228"/>
                <a:gd name="connsiteX1" fmla="*/ 0 w 914"/>
                <a:gd name="connsiteY1" fmla="*/ 229 h 228"/>
                <a:gd name="connsiteX2" fmla="*/ 914 w 914"/>
                <a:gd name="connsiteY2" fmla="*/ 0 h 228"/>
              </a:gdLst>
              <a:ahLst/>
              <a:cxnLst>
                <a:cxn ang="0">
                  <a:pos x="connsiteX0" y="connsiteY0"/>
                </a:cxn>
                <a:cxn ang="0">
                  <a:pos x="connsiteX1" y="connsiteY1"/>
                </a:cxn>
                <a:cxn ang="0">
                  <a:pos x="connsiteX2" y="connsiteY2"/>
                </a:cxn>
              </a:cxnLst>
              <a:rect l="l" t="t" r="r" b="b"/>
              <a:pathLst>
                <a:path w="914" h="228">
                  <a:moveTo>
                    <a:pt x="914" y="0"/>
                  </a:moveTo>
                  <a:cubicBezTo>
                    <a:pt x="685" y="0"/>
                    <a:pt x="457" y="229"/>
                    <a:pt x="0" y="229"/>
                  </a:cubicBezTo>
                  <a:cubicBezTo>
                    <a:pt x="457" y="229"/>
                    <a:pt x="685" y="0"/>
                    <a:pt x="914"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52" name="Freeform 928">
              <a:extLst>
                <a:ext uri="{FF2B5EF4-FFF2-40B4-BE49-F238E27FC236}">
                  <a16:creationId xmlns:a16="http://schemas.microsoft.com/office/drawing/2014/main" id="{002702AD-F197-17AD-C4E0-04382E0BD3DC}"/>
                </a:ext>
              </a:extLst>
            </p:cNvPr>
            <p:cNvSpPr/>
            <p:nvPr/>
          </p:nvSpPr>
          <p:spPr>
            <a:xfrm>
              <a:off x="7033031" y="5978575"/>
              <a:ext cx="1828" cy="457"/>
            </a:xfrm>
            <a:custGeom>
              <a:avLst/>
              <a:gdLst>
                <a:gd name="connsiteX0" fmla="*/ 1829 w 1828"/>
                <a:gd name="connsiteY0" fmla="*/ 0 h 457"/>
                <a:gd name="connsiteX1" fmla="*/ 0 w 1828"/>
                <a:gd name="connsiteY1" fmla="*/ 457 h 457"/>
                <a:gd name="connsiteX2" fmla="*/ 1829 w 1828"/>
                <a:gd name="connsiteY2" fmla="*/ 0 h 457"/>
              </a:gdLst>
              <a:ahLst/>
              <a:cxnLst>
                <a:cxn ang="0">
                  <a:pos x="connsiteX0" y="connsiteY0"/>
                </a:cxn>
                <a:cxn ang="0">
                  <a:pos x="connsiteX1" y="connsiteY1"/>
                </a:cxn>
                <a:cxn ang="0">
                  <a:pos x="connsiteX2" y="connsiteY2"/>
                </a:cxn>
              </a:cxnLst>
              <a:rect l="l" t="t" r="r" b="b"/>
              <a:pathLst>
                <a:path w="1828" h="457">
                  <a:moveTo>
                    <a:pt x="1829" y="0"/>
                  </a:moveTo>
                  <a:cubicBezTo>
                    <a:pt x="1143" y="228"/>
                    <a:pt x="686" y="457"/>
                    <a:pt x="0" y="457"/>
                  </a:cubicBezTo>
                  <a:cubicBezTo>
                    <a:pt x="686" y="457"/>
                    <a:pt x="1372" y="228"/>
                    <a:pt x="1829" y="0"/>
                  </a:cubicBezTo>
                  <a:close/>
                </a:path>
              </a:pathLst>
            </a:custGeom>
            <a:solidFill>
              <a:srgbClr val="000000"/>
            </a:solidFill>
            <a:ln w="2286" cap="flat">
              <a:noFill/>
              <a:prstDash val="solid"/>
              <a:miter/>
            </a:ln>
          </p:spPr>
          <p:txBody>
            <a:bodyPr rtlCol="0" anchor="ctr"/>
            <a:lstStyle/>
            <a:p>
              <a:endParaRPr lang="en-US"/>
            </a:p>
          </p:txBody>
        </p:sp>
        <p:sp>
          <p:nvSpPr>
            <p:cNvPr id="153" name="Freeform 929">
              <a:extLst>
                <a:ext uri="{FF2B5EF4-FFF2-40B4-BE49-F238E27FC236}">
                  <a16:creationId xmlns:a16="http://schemas.microsoft.com/office/drawing/2014/main" id="{E7F48841-7405-6660-0DBC-221735B3CFDC}"/>
                </a:ext>
              </a:extLst>
            </p:cNvPr>
            <p:cNvSpPr/>
            <p:nvPr/>
          </p:nvSpPr>
          <p:spPr>
            <a:xfrm>
              <a:off x="7033031" y="5978575"/>
              <a:ext cx="1828" cy="457"/>
            </a:xfrm>
            <a:custGeom>
              <a:avLst/>
              <a:gdLst>
                <a:gd name="connsiteX0" fmla="*/ 1829 w 1828"/>
                <a:gd name="connsiteY0" fmla="*/ 0 h 457"/>
                <a:gd name="connsiteX1" fmla="*/ 0 w 1828"/>
                <a:gd name="connsiteY1" fmla="*/ 457 h 457"/>
                <a:gd name="connsiteX2" fmla="*/ 1829 w 1828"/>
                <a:gd name="connsiteY2" fmla="*/ 0 h 457"/>
              </a:gdLst>
              <a:ahLst/>
              <a:cxnLst>
                <a:cxn ang="0">
                  <a:pos x="connsiteX0" y="connsiteY0"/>
                </a:cxn>
                <a:cxn ang="0">
                  <a:pos x="connsiteX1" y="connsiteY1"/>
                </a:cxn>
                <a:cxn ang="0">
                  <a:pos x="connsiteX2" y="connsiteY2"/>
                </a:cxn>
              </a:cxnLst>
              <a:rect l="l" t="t" r="r" b="b"/>
              <a:pathLst>
                <a:path w="1828" h="457">
                  <a:moveTo>
                    <a:pt x="1829" y="0"/>
                  </a:moveTo>
                  <a:cubicBezTo>
                    <a:pt x="1143" y="228"/>
                    <a:pt x="686" y="457"/>
                    <a:pt x="0" y="457"/>
                  </a:cubicBezTo>
                  <a:cubicBezTo>
                    <a:pt x="686" y="457"/>
                    <a:pt x="1372" y="228"/>
                    <a:pt x="1829"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54" name="Freeform 930">
              <a:extLst>
                <a:ext uri="{FF2B5EF4-FFF2-40B4-BE49-F238E27FC236}">
                  <a16:creationId xmlns:a16="http://schemas.microsoft.com/office/drawing/2014/main" id="{C4BB520E-8007-0C65-C940-C92BC9C0B2CF}"/>
                </a:ext>
              </a:extLst>
            </p:cNvPr>
            <p:cNvSpPr/>
            <p:nvPr/>
          </p:nvSpPr>
          <p:spPr>
            <a:xfrm>
              <a:off x="6867067" y="5371871"/>
              <a:ext cx="3886" cy="914"/>
            </a:xfrm>
            <a:custGeom>
              <a:avLst/>
              <a:gdLst>
                <a:gd name="connsiteX0" fmla="*/ 0 w 3886"/>
                <a:gd name="connsiteY0" fmla="*/ 915 h 914"/>
                <a:gd name="connsiteX1" fmla="*/ 3886 w 3886"/>
                <a:gd name="connsiteY1" fmla="*/ 0 h 914"/>
                <a:gd name="connsiteX2" fmla="*/ 0 w 3886"/>
                <a:gd name="connsiteY2" fmla="*/ 915 h 914"/>
              </a:gdLst>
              <a:ahLst/>
              <a:cxnLst>
                <a:cxn ang="0">
                  <a:pos x="connsiteX0" y="connsiteY0"/>
                </a:cxn>
                <a:cxn ang="0">
                  <a:pos x="connsiteX1" y="connsiteY1"/>
                </a:cxn>
                <a:cxn ang="0">
                  <a:pos x="connsiteX2" y="connsiteY2"/>
                </a:cxn>
              </a:cxnLst>
              <a:rect l="l" t="t" r="r" b="b"/>
              <a:pathLst>
                <a:path w="3886" h="914">
                  <a:moveTo>
                    <a:pt x="0" y="915"/>
                  </a:moveTo>
                  <a:cubicBezTo>
                    <a:pt x="1371" y="686"/>
                    <a:pt x="2514" y="229"/>
                    <a:pt x="3886" y="0"/>
                  </a:cubicBezTo>
                  <a:cubicBezTo>
                    <a:pt x="2514" y="458"/>
                    <a:pt x="1371" y="686"/>
                    <a:pt x="0" y="915"/>
                  </a:cubicBezTo>
                  <a:close/>
                </a:path>
              </a:pathLst>
            </a:custGeom>
            <a:solidFill>
              <a:srgbClr val="000000"/>
            </a:solidFill>
            <a:ln w="2286" cap="flat">
              <a:noFill/>
              <a:prstDash val="solid"/>
              <a:miter/>
            </a:ln>
          </p:spPr>
          <p:txBody>
            <a:bodyPr rtlCol="0" anchor="ctr"/>
            <a:lstStyle/>
            <a:p>
              <a:endParaRPr lang="en-US"/>
            </a:p>
          </p:txBody>
        </p:sp>
        <p:sp>
          <p:nvSpPr>
            <p:cNvPr id="155" name="Freeform 931">
              <a:extLst>
                <a:ext uri="{FF2B5EF4-FFF2-40B4-BE49-F238E27FC236}">
                  <a16:creationId xmlns:a16="http://schemas.microsoft.com/office/drawing/2014/main" id="{4B068614-A6FD-BD03-027D-42FC6C6E2410}"/>
                </a:ext>
              </a:extLst>
            </p:cNvPr>
            <p:cNvSpPr/>
            <p:nvPr/>
          </p:nvSpPr>
          <p:spPr>
            <a:xfrm>
              <a:off x="6867067" y="5371871"/>
              <a:ext cx="3886" cy="914"/>
            </a:xfrm>
            <a:custGeom>
              <a:avLst/>
              <a:gdLst>
                <a:gd name="connsiteX0" fmla="*/ 0 w 3886"/>
                <a:gd name="connsiteY0" fmla="*/ 915 h 914"/>
                <a:gd name="connsiteX1" fmla="*/ 3886 w 3886"/>
                <a:gd name="connsiteY1" fmla="*/ 0 h 914"/>
                <a:gd name="connsiteX2" fmla="*/ 0 w 3886"/>
                <a:gd name="connsiteY2" fmla="*/ 915 h 914"/>
              </a:gdLst>
              <a:ahLst/>
              <a:cxnLst>
                <a:cxn ang="0">
                  <a:pos x="connsiteX0" y="connsiteY0"/>
                </a:cxn>
                <a:cxn ang="0">
                  <a:pos x="connsiteX1" y="connsiteY1"/>
                </a:cxn>
                <a:cxn ang="0">
                  <a:pos x="connsiteX2" y="connsiteY2"/>
                </a:cxn>
              </a:cxnLst>
              <a:rect l="l" t="t" r="r" b="b"/>
              <a:pathLst>
                <a:path w="3886" h="914">
                  <a:moveTo>
                    <a:pt x="0" y="915"/>
                  </a:moveTo>
                  <a:cubicBezTo>
                    <a:pt x="1371" y="686"/>
                    <a:pt x="2514" y="229"/>
                    <a:pt x="3886" y="0"/>
                  </a:cubicBezTo>
                  <a:cubicBezTo>
                    <a:pt x="2514" y="458"/>
                    <a:pt x="1371" y="686"/>
                    <a:pt x="0" y="915"/>
                  </a:cubicBezTo>
                  <a:close/>
                </a:path>
              </a:pathLst>
            </a:custGeom>
            <a:solidFill>
              <a:srgbClr val="FFFFFF">
                <a:alpha val="48000"/>
              </a:srgbClr>
            </a:solidFill>
            <a:ln w="2286" cap="flat">
              <a:noFill/>
              <a:prstDash val="solid"/>
              <a:miter/>
            </a:ln>
          </p:spPr>
          <p:txBody>
            <a:bodyPr rtlCol="0" anchor="ctr"/>
            <a:lstStyle/>
            <a:p>
              <a:endParaRPr lang="en-US"/>
            </a:p>
          </p:txBody>
        </p:sp>
        <p:sp>
          <p:nvSpPr>
            <p:cNvPr id="156" name="Freeform 932">
              <a:extLst>
                <a:ext uri="{FF2B5EF4-FFF2-40B4-BE49-F238E27FC236}">
                  <a16:creationId xmlns:a16="http://schemas.microsoft.com/office/drawing/2014/main" id="{63A09D0A-2837-60CF-D658-5F955ADA0B47}"/>
                </a:ext>
              </a:extLst>
            </p:cNvPr>
            <p:cNvSpPr/>
            <p:nvPr/>
          </p:nvSpPr>
          <p:spPr>
            <a:xfrm>
              <a:off x="6876440" y="5370271"/>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7"/>
                    <a:pt x="2515" y="229"/>
                    <a:pt x="3658" y="0"/>
                  </a:cubicBezTo>
                  <a:cubicBezTo>
                    <a:pt x="2515" y="229"/>
                    <a:pt x="1143" y="457"/>
                    <a:pt x="0" y="686"/>
                  </a:cubicBezTo>
                  <a:close/>
                </a:path>
              </a:pathLst>
            </a:custGeom>
            <a:solidFill>
              <a:srgbClr val="000000"/>
            </a:solidFill>
            <a:ln w="2286" cap="flat">
              <a:noFill/>
              <a:prstDash val="solid"/>
              <a:miter/>
            </a:ln>
          </p:spPr>
          <p:txBody>
            <a:bodyPr rtlCol="0" anchor="ctr"/>
            <a:lstStyle/>
            <a:p>
              <a:endParaRPr lang="en-US"/>
            </a:p>
          </p:txBody>
        </p:sp>
        <p:sp>
          <p:nvSpPr>
            <p:cNvPr id="157" name="Freeform 933">
              <a:extLst>
                <a:ext uri="{FF2B5EF4-FFF2-40B4-BE49-F238E27FC236}">
                  <a16:creationId xmlns:a16="http://schemas.microsoft.com/office/drawing/2014/main" id="{C3F49043-2B8D-C2CA-143E-DFA65ECE3FE0}"/>
                </a:ext>
              </a:extLst>
            </p:cNvPr>
            <p:cNvSpPr/>
            <p:nvPr/>
          </p:nvSpPr>
          <p:spPr>
            <a:xfrm>
              <a:off x="6876440" y="5370271"/>
              <a:ext cx="3657" cy="685"/>
            </a:xfrm>
            <a:custGeom>
              <a:avLst/>
              <a:gdLst>
                <a:gd name="connsiteX0" fmla="*/ 0 w 3657"/>
                <a:gd name="connsiteY0" fmla="*/ 686 h 685"/>
                <a:gd name="connsiteX1" fmla="*/ 3658 w 3657"/>
                <a:gd name="connsiteY1" fmla="*/ 0 h 685"/>
                <a:gd name="connsiteX2" fmla="*/ 0 w 3657"/>
                <a:gd name="connsiteY2" fmla="*/ 686 h 685"/>
              </a:gdLst>
              <a:ahLst/>
              <a:cxnLst>
                <a:cxn ang="0">
                  <a:pos x="connsiteX0" y="connsiteY0"/>
                </a:cxn>
                <a:cxn ang="0">
                  <a:pos x="connsiteX1" y="connsiteY1"/>
                </a:cxn>
                <a:cxn ang="0">
                  <a:pos x="connsiteX2" y="connsiteY2"/>
                </a:cxn>
              </a:cxnLst>
              <a:rect l="l" t="t" r="r" b="b"/>
              <a:pathLst>
                <a:path w="3657" h="685">
                  <a:moveTo>
                    <a:pt x="0" y="686"/>
                  </a:moveTo>
                  <a:cubicBezTo>
                    <a:pt x="1143" y="457"/>
                    <a:pt x="2515" y="229"/>
                    <a:pt x="3658" y="0"/>
                  </a:cubicBezTo>
                  <a:cubicBezTo>
                    <a:pt x="2515" y="229"/>
                    <a:pt x="1143" y="457"/>
                    <a:pt x="0" y="686"/>
                  </a:cubicBezTo>
                  <a:close/>
                </a:path>
              </a:pathLst>
            </a:custGeom>
            <a:solidFill>
              <a:srgbClr val="FFFFFF">
                <a:alpha val="48000"/>
              </a:srgbClr>
            </a:solidFill>
            <a:ln w="2286" cap="flat">
              <a:noFill/>
              <a:prstDash val="solid"/>
              <a:miter/>
            </a:ln>
          </p:spPr>
          <p:txBody>
            <a:bodyPr rtlCol="0" anchor="ctr"/>
            <a:lstStyle/>
            <a:p>
              <a:endParaRPr lang="en-US"/>
            </a:p>
          </p:txBody>
        </p:sp>
        <p:sp>
          <p:nvSpPr>
            <p:cNvPr id="158" name="Freeform 934">
              <a:extLst>
                <a:ext uri="{FF2B5EF4-FFF2-40B4-BE49-F238E27FC236}">
                  <a16:creationId xmlns:a16="http://schemas.microsoft.com/office/drawing/2014/main" id="{9EB192EB-BAEC-FDCC-76F0-28A55772AEC3}"/>
                </a:ext>
              </a:extLst>
            </p:cNvPr>
            <p:cNvSpPr/>
            <p:nvPr/>
          </p:nvSpPr>
          <p:spPr>
            <a:xfrm>
              <a:off x="7044461" y="597537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59" name="Freeform 935">
              <a:extLst>
                <a:ext uri="{FF2B5EF4-FFF2-40B4-BE49-F238E27FC236}">
                  <a16:creationId xmlns:a16="http://schemas.microsoft.com/office/drawing/2014/main" id="{0D0C6F37-D90B-EA4A-10E1-B0089F60A232}"/>
                </a:ext>
              </a:extLst>
            </p:cNvPr>
            <p:cNvSpPr/>
            <p:nvPr/>
          </p:nvSpPr>
          <p:spPr>
            <a:xfrm>
              <a:off x="7044461" y="597537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0" name="Freeform 936">
              <a:extLst>
                <a:ext uri="{FF2B5EF4-FFF2-40B4-BE49-F238E27FC236}">
                  <a16:creationId xmlns:a16="http://schemas.microsoft.com/office/drawing/2014/main" id="{7E7B801C-8DF9-E53D-8250-89B3370C5333}"/>
                </a:ext>
              </a:extLst>
            </p:cNvPr>
            <p:cNvSpPr/>
            <p:nvPr/>
          </p:nvSpPr>
          <p:spPr>
            <a:xfrm>
              <a:off x="7204710" y="5859932"/>
              <a:ext cx="2514" cy="3429"/>
            </a:xfrm>
            <a:custGeom>
              <a:avLst/>
              <a:gdLst>
                <a:gd name="connsiteX0" fmla="*/ 2515 w 2514"/>
                <a:gd name="connsiteY0" fmla="*/ 0 h 3429"/>
                <a:gd name="connsiteX1" fmla="*/ 0 w 2514"/>
                <a:gd name="connsiteY1" fmla="*/ 3429 h 3429"/>
                <a:gd name="connsiteX2" fmla="*/ 2515 w 2514"/>
                <a:gd name="connsiteY2" fmla="*/ 0 h 3429"/>
              </a:gdLst>
              <a:ahLst/>
              <a:cxnLst>
                <a:cxn ang="0">
                  <a:pos x="connsiteX0" y="connsiteY0"/>
                </a:cxn>
                <a:cxn ang="0">
                  <a:pos x="connsiteX1" y="connsiteY1"/>
                </a:cxn>
                <a:cxn ang="0">
                  <a:pos x="connsiteX2" y="connsiteY2"/>
                </a:cxn>
              </a:cxnLst>
              <a:rect l="l" t="t" r="r" b="b"/>
              <a:pathLst>
                <a:path w="2514" h="3429">
                  <a:moveTo>
                    <a:pt x="2515" y="0"/>
                  </a:moveTo>
                  <a:cubicBezTo>
                    <a:pt x="1600" y="1143"/>
                    <a:pt x="914" y="2286"/>
                    <a:pt x="0" y="3429"/>
                  </a:cubicBezTo>
                  <a:cubicBezTo>
                    <a:pt x="914" y="2286"/>
                    <a:pt x="1600" y="1143"/>
                    <a:pt x="2515" y="0"/>
                  </a:cubicBezTo>
                  <a:close/>
                </a:path>
              </a:pathLst>
            </a:custGeom>
            <a:solidFill>
              <a:srgbClr val="000000"/>
            </a:solidFill>
            <a:ln w="2286" cap="flat">
              <a:noFill/>
              <a:prstDash val="solid"/>
              <a:miter/>
            </a:ln>
          </p:spPr>
          <p:txBody>
            <a:bodyPr rtlCol="0" anchor="ctr"/>
            <a:lstStyle/>
            <a:p>
              <a:endParaRPr lang="en-US"/>
            </a:p>
          </p:txBody>
        </p:sp>
        <p:sp>
          <p:nvSpPr>
            <p:cNvPr id="161" name="Freeform 937">
              <a:extLst>
                <a:ext uri="{FF2B5EF4-FFF2-40B4-BE49-F238E27FC236}">
                  <a16:creationId xmlns:a16="http://schemas.microsoft.com/office/drawing/2014/main" id="{1D511E8E-6FEC-9496-760B-0FD7F7CB433A}"/>
                </a:ext>
              </a:extLst>
            </p:cNvPr>
            <p:cNvSpPr/>
            <p:nvPr/>
          </p:nvSpPr>
          <p:spPr>
            <a:xfrm>
              <a:off x="7204710" y="5859932"/>
              <a:ext cx="2514" cy="3429"/>
            </a:xfrm>
            <a:custGeom>
              <a:avLst/>
              <a:gdLst>
                <a:gd name="connsiteX0" fmla="*/ 2515 w 2514"/>
                <a:gd name="connsiteY0" fmla="*/ 0 h 3429"/>
                <a:gd name="connsiteX1" fmla="*/ 0 w 2514"/>
                <a:gd name="connsiteY1" fmla="*/ 3429 h 3429"/>
                <a:gd name="connsiteX2" fmla="*/ 2515 w 2514"/>
                <a:gd name="connsiteY2" fmla="*/ 0 h 3429"/>
              </a:gdLst>
              <a:ahLst/>
              <a:cxnLst>
                <a:cxn ang="0">
                  <a:pos x="connsiteX0" y="connsiteY0"/>
                </a:cxn>
                <a:cxn ang="0">
                  <a:pos x="connsiteX1" y="connsiteY1"/>
                </a:cxn>
                <a:cxn ang="0">
                  <a:pos x="connsiteX2" y="connsiteY2"/>
                </a:cxn>
              </a:cxnLst>
              <a:rect l="l" t="t" r="r" b="b"/>
              <a:pathLst>
                <a:path w="2514" h="3429">
                  <a:moveTo>
                    <a:pt x="2515" y="0"/>
                  </a:moveTo>
                  <a:cubicBezTo>
                    <a:pt x="1600" y="1143"/>
                    <a:pt x="914" y="2286"/>
                    <a:pt x="0" y="3429"/>
                  </a:cubicBezTo>
                  <a:cubicBezTo>
                    <a:pt x="914" y="2286"/>
                    <a:pt x="1600" y="1143"/>
                    <a:pt x="2515"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2" name="Freeform 938">
              <a:extLst>
                <a:ext uri="{FF2B5EF4-FFF2-40B4-BE49-F238E27FC236}">
                  <a16:creationId xmlns:a16="http://schemas.microsoft.com/office/drawing/2014/main" id="{81FE436B-5606-F7FC-E9E2-22C8D4CFCAF4}"/>
                </a:ext>
              </a:extLst>
            </p:cNvPr>
            <p:cNvSpPr/>
            <p:nvPr/>
          </p:nvSpPr>
          <p:spPr>
            <a:xfrm>
              <a:off x="7194880" y="5873191"/>
              <a:ext cx="2286" cy="2743"/>
            </a:xfrm>
            <a:custGeom>
              <a:avLst/>
              <a:gdLst>
                <a:gd name="connsiteX0" fmla="*/ 2286 w 2286"/>
                <a:gd name="connsiteY0" fmla="*/ 0 h 2743"/>
                <a:gd name="connsiteX1" fmla="*/ 0 w 2286"/>
                <a:gd name="connsiteY1" fmla="*/ 2743 h 2743"/>
                <a:gd name="connsiteX2" fmla="*/ 2286 w 2286"/>
                <a:gd name="connsiteY2" fmla="*/ 0 h 2743"/>
              </a:gdLst>
              <a:ahLst/>
              <a:cxnLst>
                <a:cxn ang="0">
                  <a:pos x="connsiteX0" y="connsiteY0"/>
                </a:cxn>
                <a:cxn ang="0">
                  <a:pos x="connsiteX1" y="connsiteY1"/>
                </a:cxn>
                <a:cxn ang="0">
                  <a:pos x="connsiteX2" y="connsiteY2"/>
                </a:cxn>
              </a:cxnLst>
              <a:rect l="l" t="t" r="r" b="b"/>
              <a:pathLst>
                <a:path w="2286" h="2743">
                  <a:moveTo>
                    <a:pt x="2286" y="0"/>
                  </a:moveTo>
                  <a:cubicBezTo>
                    <a:pt x="1600" y="915"/>
                    <a:pt x="686" y="1829"/>
                    <a:pt x="0" y="2743"/>
                  </a:cubicBezTo>
                  <a:cubicBezTo>
                    <a:pt x="686" y="1829"/>
                    <a:pt x="1372" y="915"/>
                    <a:pt x="2286" y="0"/>
                  </a:cubicBezTo>
                  <a:close/>
                </a:path>
              </a:pathLst>
            </a:custGeom>
            <a:solidFill>
              <a:srgbClr val="000000"/>
            </a:solidFill>
            <a:ln w="2286" cap="flat">
              <a:noFill/>
              <a:prstDash val="solid"/>
              <a:miter/>
            </a:ln>
          </p:spPr>
          <p:txBody>
            <a:bodyPr rtlCol="0" anchor="ctr"/>
            <a:lstStyle/>
            <a:p>
              <a:endParaRPr lang="en-US"/>
            </a:p>
          </p:txBody>
        </p:sp>
        <p:sp>
          <p:nvSpPr>
            <p:cNvPr id="163" name="Freeform 939">
              <a:extLst>
                <a:ext uri="{FF2B5EF4-FFF2-40B4-BE49-F238E27FC236}">
                  <a16:creationId xmlns:a16="http://schemas.microsoft.com/office/drawing/2014/main" id="{40B1933A-95D9-2D92-4293-3480A3D3F708}"/>
                </a:ext>
              </a:extLst>
            </p:cNvPr>
            <p:cNvSpPr/>
            <p:nvPr/>
          </p:nvSpPr>
          <p:spPr>
            <a:xfrm>
              <a:off x="7194880" y="5873191"/>
              <a:ext cx="2286" cy="2743"/>
            </a:xfrm>
            <a:custGeom>
              <a:avLst/>
              <a:gdLst>
                <a:gd name="connsiteX0" fmla="*/ 2286 w 2286"/>
                <a:gd name="connsiteY0" fmla="*/ 0 h 2743"/>
                <a:gd name="connsiteX1" fmla="*/ 0 w 2286"/>
                <a:gd name="connsiteY1" fmla="*/ 2743 h 2743"/>
                <a:gd name="connsiteX2" fmla="*/ 2286 w 2286"/>
                <a:gd name="connsiteY2" fmla="*/ 0 h 2743"/>
              </a:gdLst>
              <a:ahLst/>
              <a:cxnLst>
                <a:cxn ang="0">
                  <a:pos x="connsiteX0" y="connsiteY0"/>
                </a:cxn>
                <a:cxn ang="0">
                  <a:pos x="connsiteX1" y="connsiteY1"/>
                </a:cxn>
                <a:cxn ang="0">
                  <a:pos x="connsiteX2" y="connsiteY2"/>
                </a:cxn>
              </a:cxnLst>
              <a:rect l="l" t="t" r="r" b="b"/>
              <a:pathLst>
                <a:path w="2286" h="2743">
                  <a:moveTo>
                    <a:pt x="2286" y="0"/>
                  </a:moveTo>
                  <a:cubicBezTo>
                    <a:pt x="1600" y="915"/>
                    <a:pt x="686" y="1829"/>
                    <a:pt x="0" y="2743"/>
                  </a:cubicBezTo>
                  <a:cubicBezTo>
                    <a:pt x="686" y="1829"/>
                    <a:pt x="1372"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4" name="Freeform 940">
              <a:extLst>
                <a:ext uri="{FF2B5EF4-FFF2-40B4-BE49-F238E27FC236}">
                  <a16:creationId xmlns:a16="http://schemas.microsoft.com/office/drawing/2014/main" id="{F9196F0F-9FCA-B68C-F8AE-F9275A09757F}"/>
                </a:ext>
              </a:extLst>
            </p:cNvPr>
            <p:cNvSpPr/>
            <p:nvPr/>
          </p:nvSpPr>
          <p:spPr>
            <a:xfrm>
              <a:off x="7178649" y="5891250"/>
              <a:ext cx="2057" cy="2057"/>
            </a:xfrm>
            <a:custGeom>
              <a:avLst/>
              <a:gdLst>
                <a:gd name="connsiteX0" fmla="*/ 2057 w 2057"/>
                <a:gd name="connsiteY0" fmla="*/ 0 h 2057"/>
                <a:gd name="connsiteX1" fmla="*/ 0 w 2057"/>
                <a:gd name="connsiteY1" fmla="*/ 2057 h 2057"/>
                <a:gd name="connsiteX2" fmla="*/ 2057 w 2057"/>
                <a:gd name="connsiteY2" fmla="*/ 0 h 2057"/>
              </a:gdLst>
              <a:ahLst/>
              <a:cxnLst>
                <a:cxn ang="0">
                  <a:pos x="connsiteX0" y="connsiteY0"/>
                </a:cxn>
                <a:cxn ang="0">
                  <a:pos x="connsiteX1" y="connsiteY1"/>
                </a:cxn>
                <a:cxn ang="0">
                  <a:pos x="connsiteX2" y="connsiteY2"/>
                </a:cxn>
              </a:cxnLst>
              <a:rect l="l" t="t" r="r" b="b"/>
              <a:pathLst>
                <a:path w="2057" h="2057">
                  <a:moveTo>
                    <a:pt x="2057" y="0"/>
                  </a:moveTo>
                  <a:cubicBezTo>
                    <a:pt x="1371" y="685"/>
                    <a:pt x="685" y="1371"/>
                    <a:pt x="0" y="2057"/>
                  </a:cubicBezTo>
                  <a:cubicBezTo>
                    <a:pt x="685" y="1600"/>
                    <a:pt x="1371" y="914"/>
                    <a:pt x="2057" y="0"/>
                  </a:cubicBezTo>
                  <a:close/>
                </a:path>
              </a:pathLst>
            </a:custGeom>
            <a:solidFill>
              <a:srgbClr val="000000"/>
            </a:solidFill>
            <a:ln w="2286" cap="flat">
              <a:noFill/>
              <a:prstDash val="solid"/>
              <a:miter/>
            </a:ln>
          </p:spPr>
          <p:txBody>
            <a:bodyPr rtlCol="0" anchor="ctr"/>
            <a:lstStyle/>
            <a:p>
              <a:endParaRPr lang="en-US"/>
            </a:p>
          </p:txBody>
        </p:sp>
        <p:sp>
          <p:nvSpPr>
            <p:cNvPr id="165" name="Freeform 941">
              <a:extLst>
                <a:ext uri="{FF2B5EF4-FFF2-40B4-BE49-F238E27FC236}">
                  <a16:creationId xmlns:a16="http://schemas.microsoft.com/office/drawing/2014/main" id="{E2FEBFE7-084E-19DB-0C04-6E73C704F5BD}"/>
                </a:ext>
              </a:extLst>
            </p:cNvPr>
            <p:cNvSpPr/>
            <p:nvPr/>
          </p:nvSpPr>
          <p:spPr>
            <a:xfrm>
              <a:off x="7178649" y="5891250"/>
              <a:ext cx="2057" cy="2057"/>
            </a:xfrm>
            <a:custGeom>
              <a:avLst/>
              <a:gdLst>
                <a:gd name="connsiteX0" fmla="*/ 2057 w 2057"/>
                <a:gd name="connsiteY0" fmla="*/ 0 h 2057"/>
                <a:gd name="connsiteX1" fmla="*/ 0 w 2057"/>
                <a:gd name="connsiteY1" fmla="*/ 2057 h 2057"/>
                <a:gd name="connsiteX2" fmla="*/ 2057 w 2057"/>
                <a:gd name="connsiteY2" fmla="*/ 0 h 2057"/>
              </a:gdLst>
              <a:ahLst/>
              <a:cxnLst>
                <a:cxn ang="0">
                  <a:pos x="connsiteX0" y="connsiteY0"/>
                </a:cxn>
                <a:cxn ang="0">
                  <a:pos x="connsiteX1" y="connsiteY1"/>
                </a:cxn>
                <a:cxn ang="0">
                  <a:pos x="connsiteX2" y="connsiteY2"/>
                </a:cxn>
              </a:cxnLst>
              <a:rect l="l" t="t" r="r" b="b"/>
              <a:pathLst>
                <a:path w="2057" h="2057">
                  <a:moveTo>
                    <a:pt x="2057" y="0"/>
                  </a:moveTo>
                  <a:cubicBezTo>
                    <a:pt x="1371" y="685"/>
                    <a:pt x="685" y="1371"/>
                    <a:pt x="0" y="2057"/>
                  </a:cubicBezTo>
                  <a:cubicBezTo>
                    <a:pt x="685" y="1600"/>
                    <a:pt x="1371" y="914"/>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6" name="Freeform 942">
              <a:extLst>
                <a:ext uri="{FF2B5EF4-FFF2-40B4-BE49-F238E27FC236}">
                  <a16:creationId xmlns:a16="http://schemas.microsoft.com/office/drawing/2014/main" id="{9FA3B8DB-F612-BD5C-5869-8B7977465940}"/>
                </a:ext>
              </a:extLst>
            </p:cNvPr>
            <p:cNvSpPr/>
            <p:nvPr/>
          </p:nvSpPr>
          <p:spPr>
            <a:xfrm>
              <a:off x="7209510" y="5853074"/>
              <a:ext cx="2514" cy="3886"/>
            </a:xfrm>
            <a:custGeom>
              <a:avLst/>
              <a:gdLst>
                <a:gd name="connsiteX0" fmla="*/ 2514 w 2514"/>
                <a:gd name="connsiteY0" fmla="*/ 0 h 3886"/>
                <a:gd name="connsiteX1" fmla="*/ 0 w 2514"/>
                <a:gd name="connsiteY1" fmla="*/ 3887 h 3886"/>
                <a:gd name="connsiteX2" fmla="*/ 2514 w 2514"/>
                <a:gd name="connsiteY2" fmla="*/ 0 h 3886"/>
              </a:gdLst>
              <a:ahLst/>
              <a:cxnLst>
                <a:cxn ang="0">
                  <a:pos x="connsiteX0" y="connsiteY0"/>
                </a:cxn>
                <a:cxn ang="0">
                  <a:pos x="connsiteX1" y="connsiteY1"/>
                </a:cxn>
                <a:cxn ang="0">
                  <a:pos x="connsiteX2" y="connsiteY2"/>
                </a:cxn>
              </a:cxnLst>
              <a:rect l="l" t="t" r="r" b="b"/>
              <a:pathLst>
                <a:path w="2514" h="3886">
                  <a:moveTo>
                    <a:pt x="2514" y="0"/>
                  </a:moveTo>
                  <a:cubicBezTo>
                    <a:pt x="1600" y="1372"/>
                    <a:pt x="914" y="2515"/>
                    <a:pt x="0" y="3887"/>
                  </a:cubicBezTo>
                  <a:cubicBezTo>
                    <a:pt x="914" y="2515"/>
                    <a:pt x="1828" y="1143"/>
                    <a:pt x="2514" y="0"/>
                  </a:cubicBezTo>
                  <a:close/>
                </a:path>
              </a:pathLst>
            </a:custGeom>
            <a:solidFill>
              <a:srgbClr val="000000"/>
            </a:solidFill>
            <a:ln w="2286" cap="flat">
              <a:noFill/>
              <a:prstDash val="solid"/>
              <a:miter/>
            </a:ln>
          </p:spPr>
          <p:txBody>
            <a:bodyPr rtlCol="0" anchor="ctr"/>
            <a:lstStyle/>
            <a:p>
              <a:endParaRPr lang="en-US"/>
            </a:p>
          </p:txBody>
        </p:sp>
        <p:sp>
          <p:nvSpPr>
            <p:cNvPr id="167" name="Freeform 943">
              <a:extLst>
                <a:ext uri="{FF2B5EF4-FFF2-40B4-BE49-F238E27FC236}">
                  <a16:creationId xmlns:a16="http://schemas.microsoft.com/office/drawing/2014/main" id="{126720A8-4EF7-EBA1-F333-3E52FC620AF8}"/>
                </a:ext>
              </a:extLst>
            </p:cNvPr>
            <p:cNvSpPr/>
            <p:nvPr/>
          </p:nvSpPr>
          <p:spPr>
            <a:xfrm>
              <a:off x="7209510" y="5853074"/>
              <a:ext cx="2514" cy="3886"/>
            </a:xfrm>
            <a:custGeom>
              <a:avLst/>
              <a:gdLst>
                <a:gd name="connsiteX0" fmla="*/ 2514 w 2514"/>
                <a:gd name="connsiteY0" fmla="*/ 0 h 3886"/>
                <a:gd name="connsiteX1" fmla="*/ 0 w 2514"/>
                <a:gd name="connsiteY1" fmla="*/ 3887 h 3886"/>
                <a:gd name="connsiteX2" fmla="*/ 2514 w 2514"/>
                <a:gd name="connsiteY2" fmla="*/ 0 h 3886"/>
              </a:gdLst>
              <a:ahLst/>
              <a:cxnLst>
                <a:cxn ang="0">
                  <a:pos x="connsiteX0" y="connsiteY0"/>
                </a:cxn>
                <a:cxn ang="0">
                  <a:pos x="connsiteX1" y="connsiteY1"/>
                </a:cxn>
                <a:cxn ang="0">
                  <a:pos x="connsiteX2" y="connsiteY2"/>
                </a:cxn>
              </a:cxnLst>
              <a:rect l="l" t="t" r="r" b="b"/>
              <a:pathLst>
                <a:path w="2514" h="3886">
                  <a:moveTo>
                    <a:pt x="2514" y="0"/>
                  </a:moveTo>
                  <a:cubicBezTo>
                    <a:pt x="1600" y="1372"/>
                    <a:pt x="914" y="2515"/>
                    <a:pt x="0" y="3887"/>
                  </a:cubicBezTo>
                  <a:cubicBezTo>
                    <a:pt x="914" y="2515"/>
                    <a:pt x="1828" y="1143"/>
                    <a:pt x="2514"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68" name="Freeform 944">
              <a:extLst>
                <a:ext uri="{FF2B5EF4-FFF2-40B4-BE49-F238E27FC236}">
                  <a16:creationId xmlns:a16="http://schemas.microsoft.com/office/drawing/2014/main" id="{3CD180B4-B836-B03F-E54C-79CA9AA8AFA5}"/>
                </a:ext>
              </a:extLst>
            </p:cNvPr>
            <p:cNvSpPr/>
            <p:nvPr/>
          </p:nvSpPr>
          <p:spPr>
            <a:xfrm>
              <a:off x="7189622" y="5879363"/>
              <a:ext cx="2286" cy="2514"/>
            </a:xfrm>
            <a:custGeom>
              <a:avLst/>
              <a:gdLst>
                <a:gd name="connsiteX0" fmla="*/ 2286 w 2286"/>
                <a:gd name="connsiteY0" fmla="*/ 0 h 2514"/>
                <a:gd name="connsiteX1" fmla="*/ 0 w 2286"/>
                <a:gd name="connsiteY1" fmla="*/ 2515 h 2514"/>
                <a:gd name="connsiteX2" fmla="*/ 2286 w 2286"/>
                <a:gd name="connsiteY2" fmla="*/ 0 h 2514"/>
              </a:gdLst>
              <a:ahLst/>
              <a:cxnLst>
                <a:cxn ang="0">
                  <a:pos x="connsiteX0" y="connsiteY0"/>
                </a:cxn>
                <a:cxn ang="0">
                  <a:pos x="connsiteX1" y="connsiteY1"/>
                </a:cxn>
                <a:cxn ang="0">
                  <a:pos x="connsiteX2" y="connsiteY2"/>
                </a:cxn>
              </a:cxnLst>
              <a:rect l="l" t="t" r="r" b="b"/>
              <a:pathLst>
                <a:path w="2286" h="2514">
                  <a:moveTo>
                    <a:pt x="2286" y="0"/>
                  </a:moveTo>
                  <a:cubicBezTo>
                    <a:pt x="1601" y="915"/>
                    <a:pt x="915" y="1601"/>
                    <a:pt x="0" y="2515"/>
                  </a:cubicBezTo>
                  <a:cubicBezTo>
                    <a:pt x="686" y="1829"/>
                    <a:pt x="1372" y="915"/>
                    <a:pt x="2286" y="0"/>
                  </a:cubicBezTo>
                  <a:close/>
                </a:path>
              </a:pathLst>
            </a:custGeom>
            <a:solidFill>
              <a:srgbClr val="000000"/>
            </a:solidFill>
            <a:ln w="2286" cap="flat">
              <a:noFill/>
              <a:prstDash val="solid"/>
              <a:miter/>
            </a:ln>
          </p:spPr>
          <p:txBody>
            <a:bodyPr rtlCol="0" anchor="ctr"/>
            <a:lstStyle/>
            <a:p>
              <a:endParaRPr lang="en-US"/>
            </a:p>
          </p:txBody>
        </p:sp>
        <p:sp>
          <p:nvSpPr>
            <p:cNvPr id="169" name="Freeform 945">
              <a:extLst>
                <a:ext uri="{FF2B5EF4-FFF2-40B4-BE49-F238E27FC236}">
                  <a16:creationId xmlns:a16="http://schemas.microsoft.com/office/drawing/2014/main" id="{7E6EF0DB-7D7A-98A9-0D9B-3436FFCFCC10}"/>
                </a:ext>
              </a:extLst>
            </p:cNvPr>
            <p:cNvSpPr/>
            <p:nvPr/>
          </p:nvSpPr>
          <p:spPr>
            <a:xfrm>
              <a:off x="7189622" y="5879363"/>
              <a:ext cx="2286" cy="2514"/>
            </a:xfrm>
            <a:custGeom>
              <a:avLst/>
              <a:gdLst>
                <a:gd name="connsiteX0" fmla="*/ 2286 w 2286"/>
                <a:gd name="connsiteY0" fmla="*/ 0 h 2514"/>
                <a:gd name="connsiteX1" fmla="*/ 0 w 2286"/>
                <a:gd name="connsiteY1" fmla="*/ 2515 h 2514"/>
                <a:gd name="connsiteX2" fmla="*/ 2286 w 2286"/>
                <a:gd name="connsiteY2" fmla="*/ 0 h 2514"/>
              </a:gdLst>
              <a:ahLst/>
              <a:cxnLst>
                <a:cxn ang="0">
                  <a:pos x="connsiteX0" y="connsiteY0"/>
                </a:cxn>
                <a:cxn ang="0">
                  <a:pos x="connsiteX1" y="connsiteY1"/>
                </a:cxn>
                <a:cxn ang="0">
                  <a:pos x="connsiteX2" y="connsiteY2"/>
                </a:cxn>
              </a:cxnLst>
              <a:rect l="l" t="t" r="r" b="b"/>
              <a:pathLst>
                <a:path w="2286" h="2514">
                  <a:moveTo>
                    <a:pt x="2286" y="0"/>
                  </a:moveTo>
                  <a:cubicBezTo>
                    <a:pt x="1601" y="915"/>
                    <a:pt x="915" y="1601"/>
                    <a:pt x="0" y="2515"/>
                  </a:cubicBezTo>
                  <a:cubicBezTo>
                    <a:pt x="686" y="1829"/>
                    <a:pt x="1372"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0" name="Freeform 946">
              <a:extLst>
                <a:ext uri="{FF2B5EF4-FFF2-40B4-BE49-F238E27FC236}">
                  <a16:creationId xmlns:a16="http://schemas.microsoft.com/office/drawing/2014/main" id="{D180F65A-4B5E-A88C-50CF-FC39E20EBA48}"/>
                </a:ext>
              </a:extLst>
            </p:cNvPr>
            <p:cNvSpPr/>
            <p:nvPr/>
          </p:nvSpPr>
          <p:spPr>
            <a:xfrm>
              <a:off x="7184364" y="5885535"/>
              <a:ext cx="2057" cy="2286"/>
            </a:xfrm>
            <a:custGeom>
              <a:avLst/>
              <a:gdLst>
                <a:gd name="connsiteX0" fmla="*/ 2057 w 2057"/>
                <a:gd name="connsiteY0" fmla="*/ 0 h 2286"/>
                <a:gd name="connsiteX1" fmla="*/ 0 w 2057"/>
                <a:gd name="connsiteY1" fmla="*/ 2286 h 2286"/>
                <a:gd name="connsiteX2" fmla="*/ 2057 w 2057"/>
                <a:gd name="connsiteY2" fmla="*/ 0 h 2286"/>
              </a:gdLst>
              <a:ahLst/>
              <a:cxnLst>
                <a:cxn ang="0">
                  <a:pos x="connsiteX0" y="connsiteY0"/>
                </a:cxn>
                <a:cxn ang="0">
                  <a:pos x="connsiteX1" y="connsiteY1"/>
                </a:cxn>
                <a:cxn ang="0">
                  <a:pos x="connsiteX2" y="connsiteY2"/>
                </a:cxn>
              </a:cxnLst>
              <a:rect l="l" t="t" r="r" b="b"/>
              <a:pathLst>
                <a:path w="2057" h="2286">
                  <a:moveTo>
                    <a:pt x="2057" y="0"/>
                  </a:moveTo>
                  <a:cubicBezTo>
                    <a:pt x="1371" y="685"/>
                    <a:pt x="685" y="1600"/>
                    <a:pt x="0" y="2286"/>
                  </a:cubicBezTo>
                  <a:cubicBezTo>
                    <a:pt x="685" y="1600"/>
                    <a:pt x="1371" y="685"/>
                    <a:pt x="2057" y="0"/>
                  </a:cubicBezTo>
                  <a:close/>
                </a:path>
              </a:pathLst>
            </a:custGeom>
            <a:solidFill>
              <a:srgbClr val="000000"/>
            </a:solidFill>
            <a:ln w="2286" cap="flat">
              <a:noFill/>
              <a:prstDash val="solid"/>
              <a:miter/>
            </a:ln>
          </p:spPr>
          <p:txBody>
            <a:bodyPr rtlCol="0" anchor="ctr"/>
            <a:lstStyle/>
            <a:p>
              <a:endParaRPr lang="en-US"/>
            </a:p>
          </p:txBody>
        </p:sp>
        <p:sp>
          <p:nvSpPr>
            <p:cNvPr id="171" name="Freeform 947">
              <a:extLst>
                <a:ext uri="{FF2B5EF4-FFF2-40B4-BE49-F238E27FC236}">
                  <a16:creationId xmlns:a16="http://schemas.microsoft.com/office/drawing/2014/main" id="{62EAB82F-D03D-AAC0-1954-03666B085FB3}"/>
                </a:ext>
              </a:extLst>
            </p:cNvPr>
            <p:cNvSpPr/>
            <p:nvPr/>
          </p:nvSpPr>
          <p:spPr>
            <a:xfrm>
              <a:off x="7184364" y="5885535"/>
              <a:ext cx="2057" cy="2286"/>
            </a:xfrm>
            <a:custGeom>
              <a:avLst/>
              <a:gdLst>
                <a:gd name="connsiteX0" fmla="*/ 2057 w 2057"/>
                <a:gd name="connsiteY0" fmla="*/ 0 h 2286"/>
                <a:gd name="connsiteX1" fmla="*/ 0 w 2057"/>
                <a:gd name="connsiteY1" fmla="*/ 2286 h 2286"/>
                <a:gd name="connsiteX2" fmla="*/ 2057 w 2057"/>
                <a:gd name="connsiteY2" fmla="*/ 0 h 2286"/>
              </a:gdLst>
              <a:ahLst/>
              <a:cxnLst>
                <a:cxn ang="0">
                  <a:pos x="connsiteX0" y="connsiteY0"/>
                </a:cxn>
                <a:cxn ang="0">
                  <a:pos x="connsiteX1" y="connsiteY1"/>
                </a:cxn>
                <a:cxn ang="0">
                  <a:pos x="connsiteX2" y="connsiteY2"/>
                </a:cxn>
              </a:cxnLst>
              <a:rect l="l" t="t" r="r" b="b"/>
              <a:pathLst>
                <a:path w="2057" h="2286">
                  <a:moveTo>
                    <a:pt x="2057" y="0"/>
                  </a:moveTo>
                  <a:cubicBezTo>
                    <a:pt x="1371" y="685"/>
                    <a:pt x="685" y="1600"/>
                    <a:pt x="0" y="2286"/>
                  </a:cubicBezTo>
                  <a:cubicBezTo>
                    <a:pt x="685" y="1600"/>
                    <a:pt x="1371" y="685"/>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2" name="Freeform 948">
              <a:extLst>
                <a:ext uri="{FF2B5EF4-FFF2-40B4-BE49-F238E27FC236}">
                  <a16:creationId xmlns:a16="http://schemas.microsoft.com/office/drawing/2014/main" id="{AE996F14-6F35-1700-B2D6-7523537661AC}"/>
                </a:ext>
              </a:extLst>
            </p:cNvPr>
            <p:cNvSpPr/>
            <p:nvPr/>
          </p:nvSpPr>
          <p:spPr>
            <a:xfrm>
              <a:off x="7214311" y="5845530"/>
              <a:ext cx="2743" cy="4572"/>
            </a:xfrm>
            <a:custGeom>
              <a:avLst/>
              <a:gdLst>
                <a:gd name="connsiteX0" fmla="*/ 2743 w 2743"/>
                <a:gd name="connsiteY0" fmla="*/ 0 h 4572"/>
                <a:gd name="connsiteX1" fmla="*/ 0 w 2743"/>
                <a:gd name="connsiteY1" fmla="*/ 4572 h 4572"/>
                <a:gd name="connsiteX2" fmla="*/ 2743 w 2743"/>
                <a:gd name="connsiteY2" fmla="*/ 0 h 4572"/>
              </a:gdLst>
              <a:ahLst/>
              <a:cxnLst>
                <a:cxn ang="0">
                  <a:pos x="connsiteX0" y="connsiteY0"/>
                </a:cxn>
                <a:cxn ang="0">
                  <a:pos x="connsiteX1" y="connsiteY1"/>
                </a:cxn>
                <a:cxn ang="0">
                  <a:pos x="connsiteX2" y="connsiteY2"/>
                </a:cxn>
              </a:cxnLst>
              <a:rect l="l" t="t" r="r" b="b"/>
              <a:pathLst>
                <a:path w="2743" h="4572">
                  <a:moveTo>
                    <a:pt x="2743" y="0"/>
                  </a:moveTo>
                  <a:cubicBezTo>
                    <a:pt x="1829" y="1600"/>
                    <a:pt x="915" y="2971"/>
                    <a:pt x="0" y="4572"/>
                  </a:cubicBezTo>
                  <a:cubicBezTo>
                    <a:pt x="686" y="2971"/>
                    <a:pt x="1600" y="1600"/>
                    <a:pt x="2743" y="0"/>
                  </a:cubicBezTo>
                  <a:close/>
                </a:path>
              </a:pathLst>
            </a:custGeom>
            <a:solidFill>
              <a:srgbClr val="000000"/>
            </a:solidFill>
            <a:ln w="2286" cap="flat">
              <a:noFill/>
              <a:prstDash val="solid"/>
              <a:miter/>
            </a:ln>
          </p:spPr>
          <p:txBody>
            <a:bodyPr rtlCol="0" anchor="ctr"/>
            <a:lstStyle/>
            <a:p>
              <a:endParaRPr lang="en-US"/>
            </a:p>
          </p:txBody>
        </p:sp>
        <p:sp>
          <p:nvSpPr>
            <p:cNvPr id="173" name="Freeform 949">
              <a:extLst>
                <a:ext uri="{FF2B5EF4-FFF2-40B4-BE49-F238E27FC236}">
                  <a16:creationId xmlns:a16="http://schemas.microsoft.com/office/drawing/2014/main" id="{32B8DEA5-2F83-03ED-E429-3465E59BB3BB}"/>
                </a:ext>
              </a:extLst>
            </p:cNvPr>
            <p:cNvSpPr/>
            <p:nvPr/>
          </p:nvSpPr>
          <p:spPr>
            <a:xfrm>
              <a:off x="7214311" y="5845530"/>
              <a:ext cx="2743" cy="4572"/>
            </a:xfrm>
            <a:custGeom>
              <a:avLst/>
              <a:gdLst>
                <a:gd name="connsiteX0" fmla="*/ 2743 w 2743"/>
                <a:gd name="connsiteY0" fmla="*/ 0 h 4572"/>
                <a:gd name="connsiteX1" fmla="*/ 0 w 2743"/>
                <a:gd name="connsiteY1" fmla="*/ 4572 h 4572"/>
                <a:gd name="connsiteX2" fmla="*/ 2743 w 2743"/>
                <a:gd name="connsiteY2" fmla="*/ 0 h 4572"/>
              </a:gdLst>
              <a:ahLst/>
              <a:cxnLst>
                <a:cxn ang="0">
                  <a:pos x="connsiteX0" y="connsiteY0"/>
                </a:cxn>
                <a:cxn ang="0">
                  <a:pos x="connsiteX1" y="connsiteY1"/>
                </a:cxn>
                <a:cxn ang="0">
                  <a:pos x="connsiteX2" y="connsiteY2"/>
                </a:cxn>
              </a:cxnLst>
              <a:rect l="l" t="t" r="r" b="b"/>
              <a:pathLst>
                <a:path w="2743" h="4572">
                  <a:moveTo>
                    <a:pt x="2743" y="0"/>
                  </a:moveTo>
                  <a:cubicBezTo>
                    <a:pt x="1829" y="1600"/>
                    <a:pt x="915" y="2971"/>
                    <a:pt x="0" y="4572"/>
                  </a:cubicBezTo>
                  <a:cubicBezTo>
                    <a:pt x="686" y="2971"/>
                    <a:pt x="1600" y="1600"/>
                    <a:pt x="27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4" name="Freeform 950">
              <a:extLst>
                <a:ext uri="{FF2B5EF4-FFF2-40B4-BE49-F238E27FC236}">
                  <a16:creationId xmlns:a16="http://schemas.microsoft.com/office/drawing/2014/main" id="{194EAEA6-828C-0600-96C3-19058127D199}"/>
                </a:ext>
              </a:extLst>
            </p:cNvPr>
            <p:cNvSpPr/>
            <p:nvPr/>
          </p:nvSpPr>
          <p:spPr>
            <a:xfrm>
              <a:off x="6965365" y="5365242"/>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8" y="0"/>
                    <a:pt x="457" y="0"/>
                    <a:pt x="686" y="0"/>
                  </a:cubicBezTo>
                  <a:cubicBezTo>
                    <a:pt x="686" y="0"/>
                    <a:pt x="457" y="0"/>
                    <a:pt x="0" y="0"/>
                  </a:cubicBezTo>
                  <a:close/>
                </a:path>
              </a:pathLst>
            </a:custGeom>
            <a:solidFill>
              <a:srgbClr val="000000"/>
            </a:solidFill>
            <a:ln w="2286" cap="flat">
              <a:noFill/>
              <a:prstDash val="solid"/>
              <a:miter/>
            </a:ln>
          </p:spPr>
          <p:txBody>
            <a:bodyPr rtlCol="0" anchor="ctr"/>
            <a:lstStyle/>
            <a:p>
              <a:endParaRPr lang="en-US"/>
            </a:p>
          </p:txBody>
        </p:sp>
        <p:sp>
          <p:nvSpPr>
            <p:cNvPr id="175" name="Freeform 951">
              <a:extLst>
                <a:ext uri="{FF2B5EF4-FFF2-40B4-BE49-F238E27FC236}">
                  <a16:creationId xmlns:a16="http://schemas.microsoft.com/office/drawing/2014/main" id="{C57F4A13-B42D-4D20-3A6C-129D999B35CC}"/>
                </a:ext>
              </a:extLst>
            </p:cNvPr>
            <p:cNvSpPr/>
            <p:nvPr/>
          </p:nvSpPr>
          <p:spPr>
            <a:xfrm>
              <a:off x="6965365" y="5365242"/>
              <a:ext cx="685" cy="2286"/>
            </a:xfrm>
            <a:custGeom>
              <a:avLst/>
              <a:gdLst>
                <a:gd name="connsiteX0" fmla="*/ 0 w 685"/>
                <a:gd name="connsiteY0" fmla="*/ 0 h 2286"/>
                <a:gd name="connsiteX1" fmla="*/ 686 w 685"/>
                <a:gd name="connsiteY1" fmla="*/ 0 h 2286"/>
                <a:gd name="connsiteX2" fmla="*/ 0 w 685"/>
                <a:gd name="connsiteY2" fmla="*/ 0 h 2286"/>
              </a:gdLst>
              <a:ahLst/>
              <a:cxnLst>
                <a:cxn ang="0">
                  <a:pos x="connsiteX0" y="connsiteY0"/>
                </a:cxn>
                <a:cxn ang="0">
                  <a:pos x="connsiteX1" y="connsiteY1"/>
                </a:cxn>
                <a:cxn ang="0">
                  <a:pos x="connsiteX2" y="connsiteY2"/>
                </a:cxn>
              </a:cxnLst>
              <a:rect l="l" t="t" r="r" b="b"/>
              <a:pathLst>
                <a:path w="685" h="2286">
                  <a:moveTo>
                    <a:pt x="0" y="0"/>
                  </a:moveTo>
                  <a:cubicBezTo>
                    <a:pt x="228" y="0"/>
                    <a:pt x="457" y="0"/>
                    <a:pt x="686" y="0"/>
                  </a:cubicBezTo>
                  <a:cubicBezTo>
                    <a:pt x="686"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6" name="Freeform 952">
              <a:extLst>
                <a:ext uri="{FF2B5EF4-FFF2-40B4-BE49-F238E27FC236}">
                  <a16:creationId xmlns:a16="http://schemas.microsoft.com/office/drawing/2014/main" id="{0CEBF741-965C-96A7-DE29-DCBDF2738A42}"/>
                </a:ext>
              </a:extLst>
            </p:cNvPr>
            <p:cNvSpPr/>
            <p:nvPr/>
          </p:nvSpPr>
          <p:spPr>
            <a:xfrm>
              <a:off x="7218426" y="5835929"/>
              <a:ext cx="4343" cy="7086"/>
            </a:xfrm>
            <a:custGeom>
              <a:avLst/>
              <a:gdLst>
                <a:gd name="connsiteX0" fmla="*/ 4343 w 4343"/>
                <a:gd name="connsiteY0" fmla="*/ 0 h 7086"/>
                <a:gd name="connsiteX1" fmla="*/ 0 w 4343"/>
                <a:gd name="connsiteY1" fmla="*/ 7087 h 7086"/>
                <a:gd name="connsiteX2" fmla="*/ 4343 w 4343"/>
                <a:gd name="connsiteY2" fmla="*/ 0 h 7086"/>
              </a:gdLst>
              <a:ahLst/>
              <a:cxnLst>
                <a:cxn ang="0">
                  <a:pos x="connsiteX0" y="connsiteY0"/>
                </a:cxn>
                <a:cxn ang="0">
                  <a:pos x="connsiteX1" y="connsiteY1"/>
                </a:cxn>
                <a:cxn ang="0">
                  <a:pos x="connsiteX2" y="connsiteY2"/>
                </a:cxn>
              </a:cxnLst>
              <a:rect l="l" t="t" r="r" b="b"/>
              <a:pathLst>
                <a:path w="4343" h="7086">
                  <a:moveTo>
                    <a:pt x="4343" y="0"/>
                  </a:moveTo>
                  <a:cubicBezTo>
                    <a:pt x="2972" y="2515"/>
                    <a:pt x="1600" y="4801"/>
                    <a:pt x="0" y="7087"/>
                  </a:cubicBezTo>
                  <a:cubicBezTo>
                    <a:pt x="1600" y="4801"/>
                    <a:pt x="2972" y="2286"/>
                    <a:pt x="4343" y="0"/>
                  </a:cubicBezTo>
                  <a:close/>
                </a:path>
              </a:pathLst>
            </a:custGeom>
            <a:solidFill>
              <a:srgbClr val="000000"/>
            </a:solidFill>
            <a:ln w="2286" cap="flat">
              <a:noFill/>
              <a:prstDash val="solid"/>
              <a:miter/>
            </a:ln>
          </p:spPr>
          <p:txBody>
            <a:bodyPr rtlCol="0" anchor="ctr"/>
            <a:lstStyle/>
            <a:p>
              <a:endParaRPr lang="en-US"/>
            </a:p>
          </p:txBody>
        </p:sp>
        <p:sp>
          <p:nvSpPr>
            <p:cNvPr id="177" name="Freeform 953">
              <a:extLst>
                <a:ext uri="{FF2B5EF4-FFF2-40B4-BE49-F238E27FC236}">
                  <a16:creationId xmlns:a16="http://schemas.microsoft.com/office/drawing/2014/main" id="{9CFDAE52-5F97-618B-4AB1-B3DF2ABE812D}"/>
                </a:ext>
              </a:extLst>
            </p:cNvPr>
            <p:cNvSpPr/>
            <p:nvPr/>
          </p:nvSpPr>
          <p:spPr>
            <a:xfrm>
              <a:off x="7218426" y="5835929"/>
              <a:ext cx="4343" cy="7086"/>
            </a:xfrm>
            <a:custGeom>
              <a:avLst/>
              <a:gdLst>
                <a:gd name="connsiteX0" fmla="*/ 4343 w 4343"/>
                <a:gd name="connsiteY0" fmla="*/ 0 h 7086"/>
                <a:gd name="connsiteX1" fmla="*/ 0 w 4343"/>
                <a:gd name="connsiteY1" fmla="*/ 7087 h 7086"/>
                <a:gd name="connsiteX2" fmla="*/ 4343 w 4343"/>
                <a:gd name="connsiteY2" fmla="*/ 0 h 7086"/>
              </a:gdLst>
              <a:ahLst/>
              <a:cxnLst>
                <a:cxn ang="0">
                  <a:pos x="connsiteX0" y="connsiteY0"/>
                </a:cxn>
                <a:cxn ang="0">
                  <a:pos x="connsiteX1" y="connsiteY1"/>
                </a:cxn>
                <a:cxn ang="0">
                  <a:pos x="connsiteX2" y="connsiteY2"/>
                </a:cxn>
              </a:cxnLst>
              <a:rect l="l" t="t" r="r" b="b"/>
              <a:pathLst>
                <a:path w="4343" h="7086">
                  <a:moveTo>
                    <a:pt x="4343" y="0"/>
                  </a:moveTo>
                  <a:cubicBezTo>
                    <a:pt x="2972" y="2515"/>
                    <a:pt x="1600" y="4801"/>
                    <a:pt x="0" y="7087"/>
                  </a:cubicBezTo>
                  <a:cubicBezTo>
                    <a:pt x="1600" y="4801"/>
                    <a:pt x="2972" y="2286"/>
                    <a:pt x="4343"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78" name="Freeform 954">
              <a:extLst>
                <a:ext uri="{FF2B5EF4-FFF2-40B4-BE49-F238E27FC236}">
                  <a16:creationId xmlns:a16="http://schemas.microsoft.com/office/drawing/2014/main" id="{59A99D91-4152-FDA1-5816-C9F0F3F1CE1D}"/>
                </a:ext>
              </a:extLst>
            </p:cNvPr>
            <p:cNvSpPr/>
            <p:nvPr/>
          </p:nvSpPr>
          <p:spPr>
            <a:xfrm>
              <a:off x="7213396" y="5496458"/>
              <a:ext cx="9372" cy="13487"/>
            </a:xfrm>
            <a:custGeom>
              <a:avLst/>
              <a:gdLst>
                <a:gd name="connsiteX0" fmla="*/ 0 w 9372"/>
                <a:gd name="connsiteY0" fmla="*/ 0 h 13487"/>
                <a:gd name="connsiteX1" fmla="*/ 9372 w 9372"/>
                <a:gd name="connsiteY1" fmla="*/ 13488 h 13487"/>
                <a:gd name="connsiteX2" fmla="*/ 0 w 9372"/>
                <a:gd name="connsiteY2" fmla="*/ 0 h 13487"/>
              </a:gdLst>
              <a:ahLst/>
              <a:cxnLst>
                <a:cxn ang="0">
                  <a:pos x="connsiteX0" y="connsiteY0"/>
                </a:cxn>
                <a:cxn ang="0">
                  <a:pos x="connsiteX1" y="connsiteY1"/>
                </a:cxn>
                <a:cxn ang="0">
                  <a:pos x="connsiteX2" y="connsiteY2"/>
                </a:cxn>
              </a:cxnLst>
              <a:rect l="l" t="t" r="r" b="b"/>
              <a:pathLst>
                <a:path w="9372" h="13487">
                  <a:moveTo>
                    <a:pt x="0" y="0"/>
                  </a:moveTo>
                  <a:cubicBezTo>
                    <a:pt x="3200" y="4344"/>
                    <a:pt x="6401" y="8916"/>
                    <a:pt x="9372" y="13488"/>
                  </a:cubicBezTo>
                  <a:cubicBezTo>
                    <a:pt x="6401" y="8916"/>
                    <a:pt x="3200" y="4344"/>
                    <a:pt x="0" y="0"/>
                  </a:cubicBezTo>
                  <a:close/>
                </a:path>
              </a:pathLst>
            </a:custGeom>
            <a:solidFill>
              <a:srgbClr val="000000"/>
            </a:solidFill>
            <a:ln w="2286" cap="flat">
              <a:noFill/>
              <a:prstDash val="solid"/>
              <a:miter/>
            </a:ln>
          </p:spPr>
          <p:txBody>
            <a:bodyPr rtlCol="0" anchor="ctr"/>
            <a:lstStyle/>
            <a:p>
              <a:endParaRPr lang="en-US"/>
            </a:p>
          </p:txBody>
        </p:sp>
        <p:sp>
          <p:nvSpPr>
            <p:cNvPr id="179" name="Freeform 955">
              <a:extLst>
                <a:ext uri="{FF2B5EF4-FFF2-40B4-BE49-F238E27FC236}">
                  <a16:creationId xmlns:a16="http://schemas.microsoft.com/office/drawing/2014/main" id="{4A0497E0-B1A0-18F9-701F-C8CCF86709C4}"/>
                </a:ext>
              </a:extLst>
            </p:cNvPr>
            <p:cNvSpPr/>
            <p:nvPr/>
          </p:nvSpPr>
          <p:spPr>
            <a:xfrm>
              <a:off x="7213396" y="5496458"/>
              <a:ext cx="9372" cy="13487"/>
            </a:xfrm>
            <a:custGeom>
              <a:avLst/>
              <a:gdLst>
                <a:gd name="connsiteX0" fmla="*/ 0 w 9372"/>
                <a:gd name="connsiteY0" fmla="*/ 0 h 13487"/>
                <a:gd name="connsiteX1" fmla="*/ 9372 w 9372"/>
                <a:gd name="connsiteY1" fmla="*/ 13488 h 13487"/>
                <a:gd name="connsiteX2" fmla="*/ 0 w 9372"/>
                <a:gd name="connsiteY2" fmla="*/ 0 h 13487"/>
              </a:gdLst>
              <a:ahLst/>
              <a:cxnLst>
                <a:cxn ang="0">
                  <a:pos x="connsiteX0" y="connsiteY0"/>
                </a:cxn>
                <a:cxn ang="0">
                  <a:pos x="connsiteX1" y="connsiteY1"/>
                </a:cxn>
                <a:cxn ang="0">
                  <a:pos x="connsiteX2" y="connsiteY2"/>
                </a:cxn>
              </a:cxnLst>
              <a:rect l="l" t="t" r="r" b="b"/>
              <a:pathLst>
                <a:path w="9372" h="13487">
                  <a:moveTo>
                    <a:pt x="0" y="0"/>
                  </a:moveTo>
                  <a:cubicBezTo>
                    <a:pt x="3200" y="4344"/>
                    <a:pt x="6401" y="8916"/>
                    <a:pt x="9372" y="13488"/>
                  </a:cubicBezTo>
                  <a:cubicBezTo>
                    <a:pt x="6401" y="8916"/>
                    <a:pt x="3200" y="4344"/>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0" name="Freeform 956">
              <a:extLst>
                <a:ext uri="{FF2B5EF4-FFF2-40B4-BE49-F238E27FC236}">
                  <a16:creationId xmlns:a16="http://schemas.microsoft.com/office/drawing/2014/main" id="{46551170-F3A1-874C-8C54-911B6825628B}"/>
                </a:ext>
              </a:extLst>
            </p:cNvPr>
            <p:cNvSpPr/>
            <p:nvPr/>
          </p:nvSpPr>
          <p:spPr>
            <a:xfrm>
              <a:off x="7237628" y="5538292"/>
              <a:ext cx="5943" cy="14401"/>
            </a:xfrm>
            <a:custGeom>
              <a:avLst/>
              <a:gdLst>
                <a:gd name="connsiteX0" fmla="*/ 0 w 5943"/>
                <a:gd name="connsiteY0" fmla="*/ 0 h 14401"/>
                <a:gd name="connsiteX1" fmla="*/ 5944 w 5943"/>
                <a:gd name="connsiteY1" fmla="*/ 14402 h 14401"/>
                <a:gd name="connsiteX2" fmla="*/ 0 w 5943"/>
                <a:gd name="connsiteY2" fmla="*/ 0 h 14401"/>
              </a:gdLst>
              <a:ahLst/>
              <a:cxnLst>
                <a:cxn ang="0">
                  <a:pos x="connsiteX0" y="connsiteY0"/>
                </a:cxn>
                <a:cxn ang="0">
                  <a:pos x="connsiteX1" y="connsiteY1"/>
                </a:cxn>
                <a:cxn ang="0">
                  <a:pos x="connsiteX2" y="connsiteY2"/>
                </a:cxn>
              </a:cxnLst>
              <a:rect l="l" t="t" r="r" b="b"/>
              <a:pathLst>
                <a:path w="5943" h="14401">
                  <a:moveTo>
                    <a:pt x="0" y="0"/>
                  </a:moveTo>
                  <a:cubicBezTo>
                    <a:pt x="2058" y="4801"/>
                    <a:pt x="4115" y="9601"/>
                    <a:pt x="5944" y="14402"/>
                  </a:cubicBezTo>
                  <a:cubicBezTo>
                    <a:pt x="4115" y="9601"/>
                    <a:pt x="2058" y="4801"/>
                    <a:pt x="0" y="0"/>
                  </a:cubicBezTo>
                  <a:close/>
                </a:path>
              </a:pathLst>
            </a:custGeom>
            <a:solidFill>
              <a:srgbClr val="000000"/>
            </a:solidFill>
            <a:ln w="2286" cap="flat">
              <a:noFill/>
              <a:prstDash val="solid"/>
              <a:miter/>
            </a:ln>
          </p:spPr>
          <p:txBody>
            <a:bodyPr rtlCol="0" anchor="ctr"/>
            <a:lstStyle/>
            <a:p>
              <a:endParaRPr lang="en-US"/>
            </a:p>
          </p:txBody>
        </p:sp>
        <p:sp>
          <p:nvSpPr>
            <p:cNvPr id="181" name="Freeform 957">
              <a:extLst>
                <a:ext uri="{FF2B5EF4-FFF2-40B4-BE49-F238E27FC236}">
                  <a16:creationId xmlns:a16="http://schemas.microsoft.com/office/drawing/2014/main" id="{E06F43E9-78FD-3DB7-C168-227B307C6731}"/>
                </a:ext>
              </a:extLst>
            </p:cNvPr>
            <p:cNvSpPr/>
            <p:nvPr/>
          </p:nvSpPr>
          <p:spPr>
            <a:xfrm>
              <a:off x="7237628" y="5538292"/>
              <a:ext cx="5943" cy="14401"/>
            </a:xfrm>
            <a:custGeom>
              <a:avLst/>
              <a:gdLst>
                <a:gd name="connsiteX0" fmla="*/ 0 w 5943"/>
                <a:gd name="connsiteY0" fmla="*/ 0 h 14401"/>
                <a:gd name="connsiteX1" fmla="*/ 5944 w 5943"/>
                <a:gd name="connsiteY1" fmla="*/ 14402 h 14401"/>
                <a:gd name="connsiteX2" fmla="*/ 0 w 5943"/>
                <a:gd name="connsiteY2" fmla="*/ 0 h 14401"/>
              </a:gdLst>
              <a:ahLst/>
              <a:cxnLst>
                <a:cxn ang="0">
                  <a:pos x="connsiteX0" y="connsiteY0"/>
                </a:cxn>
                <a:cxn ang="0">
                  <a:pos x="connsiteX1" y="connsiteY1"/>
                </a:cxn>
                <a:cxn ang="0">
                  <a:pos x="connsiteX2" y="connsiteY2"/>
                </a:cxn>
              </a:cxnLst>
              <a:rect l="l" t="t" r="r" b="b"/>
              <a:pathLst>
                <a:path w="5943" h="14401">
                  <a:moveTo>
                    <a:pt x="0" y="0"/>
                  </a:moveTo>
                  <a:cubicBezTo>
                    <a:pt x="2058" y="4801"/>
                    <a:pt x="4115" y="9601"/>
                    <a:pt x="5944" y="14402"/>
                  </a:cubicBezTo>
                  <a:cubicBezTo>
                    <a:pt x="4115" y="9601"/>
                    <a:pt x="2058" y="4801"/>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2" name="Freeform 958">
              <a:extLst>
                <a:ext uri="{FF2B5EF4-FFF2-40B4-BE49-F238E27FC236}">
                  <a16:creationId xmlns:a16="http://schemas.microsoft.com/office/drawing/2014/main" id="{86FBCB55-8691-56F7-AFEA-3C9594A79B2F}"/>
                </a:ext>
              </a:extLst>
            </p:cNvPr>
            <p:cNvSpPr/>
            <p:nvPr/>
          </p:nvSpPr>
          <p:spPr>
            <a:xfrm>
              <a:off x="6955078" y="5364784"/>
              <a:ext cx="1371" cy="2286"/>
            </a:xfrm>
            <a:custGeom>
              <a:avLst/>
              <a:gdLst>
                <a:gd name="connsiteX0" fmla="*/ 0 w 1371"/>
                <a:gd name="connsiteY0" fmla="*/ 0 h 2286"/>
                <a:gd name="connsiteX1" fmla="*/ 1371 w 1371"/>
                <a:gd name="connsiteY1" fmla="*/ 0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0"/>
                    <a:pt x="914" y="0"/>
                    <a:pt x="1371" y="0"/>
                  </a:cubicBezTo>
                  <a:cubicBezTo>
                    <a:pt x="914" y="0"/>
                    <a:pt x="457" y="0"/>
                    <a:pt x="0" y="0"/>
                  </a:cubicBezTo>
                  <a:close/>
                </a:path>
              </a:pathLst>
            </a:custGeom>
            <a:solidFill>
              <a:srgbClr val="000000"/>
            </a:solidFill>
            <a:ln w="2286" cap="flat">
              <a:noFill/>
              <a:prstDash val="solid"/>
              <a:miter/>
            </a:ln>
          </p:spPr>
          <p:txBody>
            <a:bodyPr rtlCol="0" anchor="ctr"/>
            <a:lstStyle/>
            <a:p>
              <a:endParaRPr lang="en-US"/>
            </a:p>
          </p:txBody>
        </p:sp>
        <p:sp>
          <p:nvSpPr>
            <p:cNvPr id="183" name="Freeform 959">
              <a:extLst>
                <a:ext uri="{FF2B5EF4-FFF2-40B4-BE49-F238E27FC236}">
                  <a16:creationId xmlns:a16="http://schemas.microsoft.com/office/drawing/2014/main" id="{EEC5FC94-2BC6-647A-04BF-D9292F42E7A9}"/>
                </a:ext>
              </a:extLst>
            </p:cNvPr>
            <p:cNvSpPr/>
            <p:nvPr/>
          </p:nvSpPr>
          <p:spPr>
            <a:xfrm>
              <a:off x="6955078" y="5364784"/>
              <a:ext cx="1371" cy="2286"/>
            </a:xfrm>
            <a:custGeom>
              <a:avLst/>
              <a:gdLst>
                <a:gd name="connsiteX0" fmla="*/ 0 w 1371"/>
                <a:gd name="connsiteY0" fmla="*/ 0 h 2286"/>
                <a:gd name="connsiteX1" fmla="*/ 1371 w 1371"/>
                <a:gd name="connsiteY1" fmla="*/ 0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0"/>
                    <a:pt x="914" y="0"/>
                    <a:pt x="1371" y="0"/>
                  </a:cubicBezTo>
                  <a:cubicBezTo>
                    <a:pt x="914" y="0"/>
                    <a:pt x="457"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4" name="Freeform 960">
              <a:extLst>
                <a:ext uri="{FF2B5EF4-FFF2-40B4-BE49-F238E27FC236}">
                  <a16:creationId xmlns:a16="http://schemas.microsoft.com/office/drawing/2014/main" id="{057AEDE5-3B13-5C5B-A1B8-063C8A520165}"/>
                </a:ext>
              </a:extLst>
            </p:cNvPr>
            <p:cNvSpPr/>
            <p:nvPr/>
          </p:nvSpPr>
          <p:spPr>
            <a:xfrm>
              <a:off x="7199909" y="5866790"/>
              <a:ext cx="2286" cy="2971"/>
            </a:xfrm>
            <a:custGeom>
              <a:avLst/>
              <a:gdLst>
                <a:gd name="connsiteX0" fmla="*/ 2286 w 2286"/>
                <a:gd name="connsiteY0" fmla="*/ 0 h 2971"/>
                <a:gd name="connsiteX1" fmla="*/ 0 w 2286"/>
                <a:gd name="connsiteY1" fmla="*/ 2972 h 2971"/>
                <a:gd name="connsiteX2" fmla="*/ 2286 w 2286"/>
                <a:gd name="connsiteY2" fmla="*/ 0 h 2971"/>
              </a:gdLst>
              <a:ahLst/>
              <a:cxnLst>
                <a:cxn ang="0">
                  <a:pos x="connsiteX0" y="connsiteY0"/>
                </a:cxn>
                <a:cxn ang="0">
                  <a:pos x="connsiteX1" y="connsiteY1"/>
                </a:cxn>
                <a:cxn ang="0">
                  <a:pos x="connsiteX2" y="connsiteY2"/>
                </a:cxn>
              </a:cxnLst>
              <a:rect l="l" t="t" r="r" b="b"/>
              <a:pathLst>
                <a:path w="2286" h="2971">
                  <a:moveTo>
                    <a:pt x="2286" y="0"/>
                  </a:moveTo>
                  <a:cubicBezTo>
                    <a:pt x="1601" y="915"/>
                    <a:pt x="686" y="2058"/>
                    <a:pt x="0" y="2972"/>
                  </a:cubicBezTo>
                  <a:cubicBezTo>
                    <a:pt x="686" y="2058"/>
                    <a:pt x="1601" y="915"/>
                    <a:pt x="2286" y="0"/>
                  </a:cubicBezTo>
                  <a:close/>
                </a:path>
              </a:pathLst>
            </a:custGeom>
            <a:solidFill>
              <a:srgbClr val="000000"/>
            </a:solidFill>
            <a:ln w="2286" cap="flat">
              <a:noFill/>
              <a:prstDash val="solid"/>
              <a:miter/>
            </a:ln>
          </p:spPr>
          <p:txBody>
            <a:bodyPr rtlCol="0" anchor="ctr"/>
            <a:lstStyle/>
            <a:p>
              <a:endParaRPr lang="en-US"/>
            </a:p>
          </p:txBody>
        </p:sp>
        <p:sp>
          <p:nvSpPr>
            <p:cNvPr id="185" name="Freeform 961">
              <a:extLst>
                <a:ext uri="{FF2B5EF4-FFF2-40B4-BE49-F238E27FC236}">
                  <a16:creationId xmlns:a16="http://schemas.microsoft.com/office/drawing/2014/main" id="{164CE29D-4363-4B63-96FA-E833629528E2}"/>
                </a:ext>
              </a:extLst>
            </p:cNvPr>
            <p:cNvSpPr/>
            <p:nvPr/>
          </p:nvSpPr>
          <p:spPr>
            <a:xfrm>
              <a:off x="7199909" y="5866790"/>
              <a:ext cx="2286" cy="2971"/>
            </a:xfrm>
            <a:custGeom>
              <a:avLst/>
              <a:gdLst>
                <a:gd name="connsiteX0" fmla="*/ 2286 w 2286"/>
                <a:gd name="connsiteY0" fmla="*/ 0 h 2971"/>
                <a:gd name="connsiteX1" fmla="*/ 0 w 2286"/>
                <a:gd name="connsiteY1" fmla="*/ 2972 h 2971"/>
                <a:gd name="connsiteX2" fmla="*/ 2286 w 2286"/>
                <a:gd name="connsiteY2" fmla="*/ 0 h 2971"/>
              </a:gdLst>
              <a:ahLst/>
              <a:cxnLst>
                <a:cxn ang="0">
                  <a:pos x="connsiteX0" y="connsiteY0"/>
                </a:cxn>
                <a:cxn ang="0">
                  <a:pos x="connsiteX1" y="connsiteY1"/>
                </a:cxn>
                <a:cxn ang="0">
                  <a:pos x="connsiteX2" y="connsiteY2"/>
                </a:cxn>
              </a:cxnLst>
              <a:rect l="l" t="t" r="r" b="b"/>
              <a:pathLst>
                <a:path w="2286" h="2971">
                  <a:moveTo>
                    <a:pt x="2286" y="0"/>
                  </a:moveTo>
                  <a:cubicBezTo>
                    <a:pt x="1601" y="915"/>
                    <a:pt x="686" y="2058"/>
                    <a:pt x="0" y="2972"/>
                  </a:cubicBezTo>
                  <a:cubicBezTo>
                    <a:pt x="686" y="2058"/>
                    <a:pt x="1601" y="915"/>
                    <a:pt x="2286"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6" name="Freeform 962">
              <a:extLst>
                <a:ext uri="{FF2B5EF4-FFF2-40B4-BE49-F238E27FC236}">
                  <a16:creationId xmlns:a16="http://schemas.microsoft.com/office/drawing/2014/main" id="{DB1792D2-CB7C-012A-371E-26BE02568801}"/>
                </a:ext>
              </a:extLst>
            </p:cNvPr>
            <p:cNvSpPr/>
            <p:nvPr/>
          </p:nvSpPr>
          <p:spPr>
            <a:xfrm>
              <a:off x="7051324" y="5423535"/>
              <a:ext cx="207106" cy="344957"/>
            </a:xfrm>
            <a:custGeom>
              <a:avLst/>
              <a:gdLst>
                <a:gd name="connsiteX0" fmla="*/ 10282 w 207106"/>
                <a:gd name="connsiteY0" fmla="*/ 215570 h 344957"/>
                <a:gd name="connsiteX1" fmla="*/ 199335 w 207106"/>
                <a:gd name="connsiteY1" fmla="*/ 344500 h 344957"/>
                <a:gd name="connsiteX2" fmla="*/ 199335 w 207106"/>
                <a:gd name="connsiteY2" fmla="*/ 344957 h 344957"/>
                <a:gd name="connsiteX3" fmla="*/ 207107 w 207106"/>
                <a:gd name="connsiteY3" fmla="*/ 311582 h 344957"/>
                <a:gd name="connsiteX4" fmla="*/ 180132 w 207106"/>
                <a:gd name="connsiteY4" fmla="*/ 319354 h 344957"/>
                <a:gd name="connsiteX5" fmla="*/ 40229 w 207106"/>
                <a:gd name="connsiteY5" fmla="*/ 232029 h 344957"/>
                <a:gd name="connsiteX6" fmla="*/ 84806 w 207106"/>
                <a:gd name="connsiteY6" fmla="*/ 27661 h 344957"/>
                <a:gd name="connsiteX7" fmla="*/ 109723 w 207106"/>
                <a:gd name="connsiteY7" fmla="*/ 19431 h 344957"/>
                <a:gd name="connsiteX8" fmla="*/ 85949 w 207106"/>
                <a:gd name="connsiteY8" fmla="*/ 0 h 344957"/>
                <a:gd name="connsiteX9" fmla="*/ 10282 w 207106"/>
                <a:gd name="connsiteY9" fmla="*/ 215570 h 344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106" h="344957">
                  <a:moveTo>
                    <a:pt x="10282" y="215570"/>
                  </a:moveTo>
                  <a:cubicBezTo>
                    <a:pt x="38857" y="301981"/>
                    <a:pt x="111552" y="337871"/>
                    <a:pt x="199335" y="344500"/>
                  </a:cubicBezTo>
                  <a:cubicBezTo>
                    <a:pt x="199335" y="344729"/>
                    <a:pt x="199335" y="344729"/>
                    <a:pt x="199335" y="344957"/>
                  </a:cubicBezTo>
                  <a:cubicBezTo>
                    <a:pt x="202535" y="333527"/>
                    <a:pt x="205050" y="322326"/>
                    <a:pt x="207107" y="311582"/>
                  </a:cubicBezTo>
                  <a:cubicBezTo>
                    <a:pt x="202992" y="320040"/>
                    <a:pt x="196134" y="321183"/>
                    <a:pt x="180132" y="319354"/>
                  </a:cubicBezTo>
                  <a:cubicBezTo>
                    <a:pt x="119782" y="312268"/>
                    <a:pt x="73605" y="282092"/>
                    <a:pt x="40229" y="232029"/>
                  </a:cubicBezTo>
                  <a:cubicBezTo>
                    <a:pt x="-1148" y="122758"/>
                    <a:pt x="49830" y="66065"/>
                    <a:pt x="84806" y="27661"/>
                  </a:cubicBezTo>
                  <a:cubicBezTo>
                    <a:pt x="94407" y="17145"/>
                    <a:pt x="102180" y="15773"/>
                    <a:pt x="109723" y="19431"/>
                  </a:cubicBezTo>
                  <a:cubicBezTo>
                    <a:pt x="101951" y="12573"/>
                    <a:pt x="93493" y="5486"/>
                    <a:pt x="85949" y="0"/>
                  </a:cubicBezTo>
                  <a:cubicBezTo>
                    <a:pt x="16683" y="59893"/>
                    <a:pt x="-18978" y="127102"/>
                    <a:pt x="10282" y="215570"/>
                  </a:cubicBezTo>
                  <a:close/>
                </a:path>
              </a:pathLst>
            </a:custGeom>
            <a:solidFill>
              <a:srgbClr val="000000"/>
            </a:solidFill>
            <a:ln w="2286" cap="flat">
              <a:noFill/>
              <a:prstDash val="solid"/>
              <a:miter/>
            </a:ln>
          </p:spPr>
          <p:txBody>
            <a:bodyPr rtlCol="0" anchor="ctr"/>
            <a:lstStyle/>
            <a:p>
              <a:endParaRPr lang="en-US"/>
            </a:p>
          </p:txBody>
        </p:sp>
        <p:sp>
          <p:nvSpPr>
            <p:cNvPr id="187" name="Freeform 963">
              <a:extLst>
                <a:ext uri="{FF2B5EF4-FFF2-40B4-BE49-F238E27FC236}">
                  <a16:creationId xmlns:a16="http://schemas.microsoft.com/office/drawing/2014/main" id="{D71A8CC1-7217-7751-999D-03694DFAB893}"/>
                </a:ext>
              </a:extLst>
            </p:cNvPr>
            <p:cNvSpPr/>
            <p:nvPr/>
          </p:nvSpPr>
          <p:spPr>
            <a:xfrm>
              <a:off x="7051324" y="5423535"/>
              <a:ext cx="207106" cy="344957"/>
            </a:xfrm>
            <a:custGeom>
              <a:avLst/>
              <a:gdLst>
                <a:gd name="connsiteX0" fmla="*/ 10282 w 207106"/>
                <a:gd name="connsiteY0" fmla="*/ 215570 h 344957"/>
                <a:gd name="connsiteX1" fmla="*/ 199335 w 207106"/>
                <a:gd name="connsiteY1" fmla="*/ 344500 h 344957"/>
                <a:gd name="connsiteX2" fmla="*/ 199335 w 207106"/>
                <a:gd name="connsiteY2" fmla="*/ 344957 h 344957"/>
                <a:gd name="connsiteX3" fmla="*/ 207107 w 207106"/>
                <a:gd name="connsiteY3" fmla="*/ 311582 h 344957"/>
                <a:gd name="connsiteX4" fmla="*/ 180132 w 207106"/>
                <a:gd name="connsiteY4" fmla="*/ 319354 h 344957"/>
                <a:gd name="connsiteX5" fmla="*/ 40229 w 207106"/>
                <a:gd name="connsiteY5" fmla="*/ 232029 h 344957"/>
                <a:gd name="connsiteX6" fmla="*/ 84806 w 207106"/>
                <a:gd name="connsiteY6" fmla="*/ 27661 h 344957"/>
                <a:gd name="connsiteX7" fmla="*/ 109723 w 207106"/>
                <a:gd name="connsiteY7" fmla="*/ 19431 h 344957"/>
                <a:gd name="connsiteX8" fmla="*/ 85949 w 207106"/>
                <a:gd name="connsiteY8" fmla="*/ 0 h 344957"/>
                <a:gd name="connsiteX9" fmla="*/ 10282 w 207106"/>
                <a:gd name="connsiteY9" fmla="*/ 215570 h 3449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7106" h="344957">
                  <a:moveTo>
                    <a:pt x="10282" y="215570"/>
                  </a:moveTo>
                  <a:cubicBezTo>
                    <a:pt x="38857" y="301981"/>
                    <a:pt x="111552" y="337871"/>
                    <a:pt x="199335" y="344500"/>
                  </a:cubicBezTo>
                  <a:cubicBezTo>
                    <a:pt x="199335" y="344729"/>
                    <a:pt x="199335" y="344729"/>
                    <a:pt x="199335" y="344957"/>
                  </a:cubicBezTo>
                  <a:cubicBezTo>
                    <a:pt x="202535" y="333527"/>
                    <a:pt x="205050" y="322326"/>
                    <a:pt x="207107" y="311582"/>
                  </a:cubicBezTo>
                  <a:cubicBezTo>
                    <a:pt x="202992" y="320040"/>
                    <a:pt x="196134" y="321183"/>
                    <a:pt x="180132" y="319354"/>
                  </a:cubicBezTo>
                  <a:cubicBezTo>
                    <a:pt x="119782" y="312268"/>
                    <a:pt x="73605" y="282092"/>
                    <a:pt x="40229" y="232029"/>
                  </a:cubicBezTo>
                  <a:cubicBezTo>
                    <a:pt x="-1148" y="122758"/>
                    <a:pt x="49830" y="66065"/>
                    <a:pt x="84806" y="27661"/>
                  </a:cubicBezTo>
                  <a:cubicBezTo>
                    <a:pt x="94407" y="17145"/>
                    <a:pt x="102180" y="15773"/>
                    <a:pt x="109723" y="19431"/>
                  </a:cubicBezTo>
                  <a:cubicBezTo>
                    <a:pt x="101951" y="12573"/>
                    <a:pt x="93493" y="5486"/>
                    <a:pt x="85949" y="0"/>
                  </a:cubicBezTo>
                  <a:cubicBezTo>
                    <a:pt x="16683" y="59893"/>
                    <a:pt x="-18978" y="127102"/>
                    <a:pt x="10282" y="215570"/>
                  </a:cubicBezTo>
                  <a:close/>
                </a:path>
              </a:pathLst>
            </a:custGeom>
            <a:solidFill>
              <a:srgbClr val="FFFFFF">
                <a:alpha val="48000"/>
              </a:srgbClr>
            </a:solidFill>
            <a:ln w="2286" cap="flat">
              <a:noFill/>
              <a:prstDash val="solid"/>
              <a:miter/>
            </a:ln>
          </p:spPr>
          <p:txBody>
            <a:bodyPr rtlCol="0" anchor="ctr"/>
            <a:lstStyle/>
            <a:p>
              <a:endParaRPr lang="en-US"/>
            </a:p>
          </p:txBody>
        </p:sp>
        <p:sp>
          <p:nvSpPr>
            <p:cNvPr id="188" name="Freeform 964">
              <a:extLst>
                <a:ext uri="{FF2B5EF4-FFF2-40B4-BE49-F238E27FC236}">
                  <a16:creationId xmlns:a16="http://schemas.microsoft.com/office/drawing/2014/main" id="{5A00E0AF-6AEB-13B4-6EFE-094DFD2BC381}"/>
                </a:ext>
              </a:extLst>
            </p:cNvPr>
            <p:cNvSpPr/>
            <p:nvPr/>
          </p:nvSpPr>
          <p:spPr>
            <a:xfrm>
              <a:off x="7172934" y="5896965"/>
              <a:ext cx="2057" cy="1828"/>
            </a:xfrm>
            <a:custGeom>
              <a:avLst/>
              <a:gdLst>
                <a:gd name="connsiteX0" fmla="*/ 2057 w 2057"/>
                <a:gd name="connsiteY0" fmla="*/ 0 h 1828"/>
                <a:gd name="connsiteX1" fmla="*/ 0 w 2057"/>
                <a:gd name="connsiteY1" fmla="*/ 1828 h 1828"/>
                <a:gd name="connsiteX2" fmla="*/ 2057 w 2057"/>
                <a:gd name="connsiteY2" fmla="*/ 0 h 1828"/>
              </a:gdLst>
              <a:ahLst/>
              <a:cxnLst>
                <a:cxn ang="0">
                  <a:pos x="connsiteX0" y="connsiteY0"/>
                </a:cxn>
                <a:cxn ang="0">
                  <a:pos x="connsiteX1" y="connsiteY1"/>
                </a:cxn>
                <a:cxn ang="0">
                  <a:pos x="connsiteX2" y="connsiteY2"/>
                </a:cxn>
              </a:cxnLst>
              <a:rect l="l" t="t" r="r" b="b"/>
              <a:pathLst>
                <a:path w="2057" h="1828">
                  <a:moveTo>
                    <a:pt x="2057" y="0"/>
                  </a:moveTo>
                  <a:cubicBezTo>
                    <a:pt x="1371" y="685"/>
                    <a:pt x="685" y="1143"/>
                    <a:pt x="0" y="1828"/>
                  </a:cubicBezTo>
                  <a:cubicBezTo>
                    <a:pt x="914" y="1371"/>
                    <a:pt x="1600" y="685"/>
                    <a:pt x="2057" y="0"/>
                  </a:cubicBezTo>
                  <a:close/>
                </a:path>
              </a:pathLst>
            </a:custGeom>
            <a:solidFill>
              <a:srgbClr val="000000"/>
            </a:solidFill>
            <a:ln w="2286" cap="flat">
              <a:noFill/>
              <a:prstDash val="solid"/>
              <a:miter/>
            </a:ln>
          </p:spPr>
          <p:txBody>
            <a:bodyPr rtlCol="0" anchor="ctr"/>
            <a:lstStyle/>
            <a:p>
              <a:endParaRPr lang="en-US"/>
            </a:p>
          </p:txBody>
        </p:sp>
        <p:sp>
          <p:nvSpPr>
            <p:cNvPr id="189" name="Freeform 965">
              <a:extLst>
                <a:ext uri="{FF2B5EF4-FFF2-40B4-BE49-F238E27FC236}">
                  <a16:creationId xmlns:a16="http://schemas.microsoft.com/office/drawing/2014/main" id="{DFB058B4-3966-F568-1E01-6A5DC69525A5}"/>
                </a:ext>
              </a:extLst>
            </p:cNvPr>
            <p:cNvSpPr/>
            <p:nvPr/>
          </p:nvSpPr>
          <p:spPr>
            <a:xfrm>
              <a:off x="7172934" y="5896965"/>
              <a:ext cx="2057" cy="1828"/>
            </a:xfrm>
            <a:custGeom>
              <a:avLst/>
              <a:gdLst>
                <a:gd name="connsiteX0" fmla="*/ 2057 w 2057"/>
                <a:gd name="connsiteY0" fmla="*/ 0 h 1828"/>
                <a:gd name="connsiteX1" fmla="*/ 0 w 2057"/>
                <a:gd name="connsiteY1" fmla="*/ 1828 h 1828"/>
                <a:gd name="connsiteX2" fmla="*/ 2057 w 2057"/>
                <a:gd name="connsiteY2" fmla="*/ 0 h 1828"/>
              </a:gdLst>
              <a:ahLst/>
              <a:cxnLst>
                <a:cxn ang="0">
                  <a:pos x="connsiteX0" y="connsiteY0"/>
                </a:cxn>
                <a:cxn ang="0">
                  <a:pos x="connsiteX1" y="connsiteY1"/>
                </a:cxn>
                <a:cxn ang="0">
                  <a:pos x="connsiteX2" y="connsiteY2"/>
                </a:cxn>
              </a:cxnLst>
              <a:rect l="l" t="t" r="r" b="b"/>
              <a:pathLst>
                <a:path w="2057" h="1828">
                  <a:moveTo>
                    <a:pt x="2057" y="0"/>
                  </a:moveTo>
                  <a:cubicBezTo>
                    <a:pt x="1371" y="685"/>
                    <a:pt x="685" y="1143"/>
                    <a:pt x="0" y="1828"/>
                  </a:cubicBezTo>
                  <a:cubicBezTo>
                    <a:pt x="914" y="1371"/>
                    <a:pt x="1600" y="685"/>
                    <a:pt x="2057"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90" name="Freeform 966">
              <a:extLst>
                <a:ext uri="{FF2B5EF4-FFF2-40B4-BE49-F238E27FC236}">
                  <a16:creationId xmlns:a16="http://schemas.microsoft.com/office/drawing/2014/main" id="{F430F509-10F9-61F3-1263-814967346AC2}"/>
                </a:ext>
              </a:extLst>
            </p:cNvPr>
            <p:cNvSpPr/>
            <p:nvPr/>
          </p:nvSpPr>
          <p:spPr>
            <a:xfrm>
              <a:off x="6945020" y="5364556"/>
              <a:ext cx="1828" cy="2286"/>
            </a:xfrm>
            <a:custGeom>
              <a:avLst/>
              <a:gdLst>
                <a:gd name="connsiteX0" fmla="*/ 0 w 1828"/>
                <a:gd name="connsiteY0" fmla="*/ 0 h 2286"/>
                <a:gd name="connsiteX1" fmla="*/ 1829 w 1828"/>
                <a:gd name="connsiteY1" fmla="*/ 0 h 2286"/>
                <a:gd name="connsiteX2" fmla="*/ 0 w 1828"/>
                <a:gd name="connsiteY2" fmla="*/ 0 h 2286"/>
              </a:gdLst>
              <a:ahLst/>
              <a:cxnLst>
                <a:cxn ang="0">
                  <a:pos x="connsiteX0" y="connsiteY0"/>
                </a:cxn>
                <a:cxn ang="0">
                  <a:pos x="connsiteX1" y="connsiteY1"/>
                </a:cxn>
                <a:cxn ang="0">
                  <a:pos x="connsiteX2" y="connsiteY2"/>
                </a:cxn>
              </a:cxnLst>
              <a:rect l="l" t="t" r="r" b="b"/>
              <a:pathLst>
                <a:path w="1828" h="2286">
                  <a:moveTo>
                    <a:pt x="0" y="0"/>
                  </a:moveTo>
                  <a:cubicBezTo>
                    <a:pt x="686" y="0"/>
                    <a:pt x="1143" y="0"/>
                    <a:pt x="1829" y="0"/>
                  </a:cubicBezTo>
                  <a:cubicBezTo>
                    <a:pt x="1143" y="0"/>
                    <a:pt x="458" y="0"/>
                    <a:pt x="0" y="0"/>
                  </a:cubicBezTo>
                  <a:close/>
                </a:path>
              </a:pathLst>
            </a:custGeom>
            <a:solidFill>
              <a:srgbClr val="000000"/>
            </a:solidFill>
            <a:ln w="2286" cap="flat">
              <a:noFill/>
              <a:prstDash val="solid"/>
              <a:miter/>
            </a:ln>
          </p:spPr>
          <p:txBody>
            <a:bodyPr rtlCol="0" anchor="ctr"/>
            <a:lstStyle/>
            <a:p>
              <a:endParaRPr lang="en-US"/>
            </a:p>
          </p:txBody>
        </p:sp>
        <p:sp>
          <p:nvSpPr>
            <p:cNvPr id="191" name="Freeform 967">
              <a:extLst>
                <a:ext uri="{FF2B5EF4-FFF2-40B4-BE49-F238E27FC236}">
                  <a16:creationId xmlns:a16="http://schemas.microsoft.com/office/drawing/2014/main" id="{6A18E30C-53FC-CDA5-5294-216969A428BC}"/>
                </a:ext>
              </a:extLst>
            </p:cNvPr>
            <p:cNvSpPr/>
            <p:nvPr/>
          </p:nvSpPr>
          <p:spPr>
            <a:xfrm>
              <a:off x="6945020" y="5364556"/>
              <a:ext cx="1828" cy="2286"/>
            </a:xfrm>
            <a:custGeom>
              <a:avLst/>
              <a:gdLst>
                <a:gd name="connsiteX0" fmla="*/ 0 w 1828"/>
                <a:gd name="connsiteY0" fmla="*/ 0 h 2286"/>
                <a:gd name="connsiteX1" fmla="*/ 1829 w 1828"/>
                <a:gd name="connsiteY1" fmla="*/ 0 h 2286"/>
                <a:gd name="connsiteX2" fmla="*/ 0 w 1828"/>
                <a:gd name="connsiteY2" fmla="*/ 0 h 2286"/>
              </a:gdLst>
              <a:ahLst/>
              <a:cxnLst>
                <a:cxn ang="0">
                  <a:pos x="connsiteX0" y="connsiteY0"/>
                </a:cxn>
                <a:cxn ang="0">
                  <a:pos x="connsiteX1" y="connsiteY1"/>
                </a:cxn>
                <a:cxn ang="0">
                  <a:pos x="connsiteX2" y="connsiteY2"/>
                </a:cxn>
              </a:cxnLst>
              <a:rect l="l" t="t" r="r" b="b"/>
              <a:pathLst>
                <a:path w="1828" h="2286">
                  <a:moveTo>
                    <a:pt x="0" y="0"/>
                  </a:moveTo>
                  <a:cubicBezTo>
                    <a:pt x="686" y="0"/>
                    <a:pt x="1143" y="0"/>
                    <a:pt x="1829" y="0"/>
                  </a:cubicBezTo>
                  <a:cubicBezTo>
                    <a:pt x="1143" y="0"/>
                    <a:pt x="458" y="0"/>
                    <a:pt x="0" y="0"/>
                  </a:cubicBezTo>
                  <a:close/>
                </a:path>
              </a:pathLst>
            </a:custGeom>
            <a:solidFill>
              <a:srgbClr val="FFFFFF">
                <a:alpha val="48000"/>
              </a:srgbClr>
            </a:solidFill>
            <a:ln w="2286" cap="flat">
              <a:noFill/>
              <a:prstDash val="solid"/>
              <a:miter/>
            </a:ln>
          </p:spPr>
          <p:txBody>
            <a:bodyPr rtlCol="0" anchor="ctr"/>
            <a:lstStyle/>
            <a:p>
              <a:endParaRPr lang="en-US"/>
            </a:p>
          </p:txBody>
        </p:sp>
        <p:sp>
          <p:nvSpPr>
            <p:cNvPr id="192" name="Freeform 968">
              <a:extLst>
                <a:ext uri="{FF2B5EF4-FFF2-40B4-BE49-F238E27FC236}">
                  <a16:creationId xmlns:a16="http://schemas.microsoft.com/office/drawing/2014/main" id="{8F55161C-E661-0190-514A-D3D9A706CF79}"/>
                </a:ext>
              </a:extLst>
            </p:cNvPr>
            <p:cNvSpPr/>
            <p:nvPr/>
          </p:nvSpPr>
          <p:spPr>
            <a:xfrm>
              <a:off x="6607572" y="5342609"/>
              <a:ext cx="678519" cy="669341"/>
            </a:xfrm>
            <a:custGeom>
              <a:avLst/>
              <a:gdLst>
                <a:gd name="connsiteX0" fmla="*/ 34 w 678519"/>
                <a:gd name="connsiteY0" fmla="*/ 336958 h 669341"/>
                <a:gd name="connsiteX1" fmla="*/ 2777 w 678519"/>
                <a:gd name="connsiteY1" fmla="*/ 386336 h 669341"/>
                <a:gd name="connsiteX2" fmla="*/ 4149 w 678519"/>
                <a:gd name="connsiteY2" fmla="*/ 395937 h 669341"/>
                <a:gd name="connsiteX3" fmla="*/ 66785 w 678519"/>
                <a:gd name="connsiteY3" fmla="*/ 541098 h 669341"/>
                <a:gd name="connsiteX4" fmla="*/ 73415 w 678519"/>
                <a:gd name="connsiteY4" fmla="*/ 549099 h 669341"/>
                <a:gd name="connsiteX5" fmla="*/ 95589 w 678519"/>
                <a:gd name="connsiteY5" fmla="*/ 572187 h 669341"/>
                <a:gd name="connsiteX6" fmla="*/ 130336 w 678519"/>
                <a:gd name="connsiteY6" fmla="*/ 600305 h 669341"/>
                <a:gd name="connsiteX7" fmla="*/ 149996 w 678519"/>
                <a:gd name="connsiteY7" fmla="*/ 613107 h 669341"/>
                <a:gd name="connsiteX8" fmla="*/ 160511 w 678519"/>
                <a:gd name="connsiteY8" fmla="*/ 619050 h 669341"/>
                <a:gd name="connsiteX9" fmla="*/ 245093 w 678519"/>
                <a:gd name="connsiteY9" fmla="*/ 653569 h 669341"/>
                <a:gd name="connsiteX10" fmla="*/ 302701 w 678519"/>
                <a:gd name="connsiteY10" fmla="*/ 666828 h 669341"/>
                <a:gd name="connsiteX11" fmla="*/ 322817 w 678519"/>
                <a:gd name="connsiteY11" fmla="*/ 668885 h 669341"/>
                <a:gd name="connsiteX12" fmla="*/ 336762 w 678519"/>
                <a:gd name="connsiteY12" fmla="*/ 669342 h 669341"/>
                <a:gd name="connsiteX13" fmla="*/ 341105 w 678519"/>
                <a:gd name="connsiteY13" fmla="*/ 669342 h 669341"/>
                <a:gd name="connsiteX14" fmla="*/ 373567 w 678519"/>
                <a:gd name="connsiteY14" fmla="*/ 667056 h 669341"/>
                <a:gd name="connsiteX15" fmla="*/ 377453 w 678519"/>
                <a:gd name="connsiteY15" fmla="*/ 666599 h 669341"/>
                <a:gd name="connsiteX16" fmla="*/ 384997 w 678519"/>
                <a:gd name="connsiteY16" fmla="*/ 665228 h 669341"/>
                <a:gd name="connsiteX17" fmla="*/ 396198 w 678519"/>
                <a:gd name="connsiteY17" fmla="*/ 662942 h 669341"/>
                <a:gd name="connsiteX18" fmla="*/ 403742 w 678519"/>
                <a:gd name="connsiteY18" fmla="*/ 661341 h 669341"/>
                <a:gd name="connsiteX19" fmla="*/ 434603 w 678519"/>
                <a:gd name="connsiteY19" fmla="*/ 653798 h 669341"/>
                <a:gd name="connsiteX20" fmla="*/ 515756 w 678519"/>
                <a:gd name="connsiteY20" fmla="*/ 619965 h 669341"/>
                <a:gd name="connsiteX21" fmla="*/ 523757 w 678519"/>
                <a:gd name="connsiteY21" fmla="*/ 615621 h 669341"/>
                <a:gd name="connsiteX22" fmla="*/ 527643 w 678519"/>
                <a:gd name="connsiteY22" fmla="*/ 613335 h 669341"/>
                <a:gd name="connsiteX23" fmla="*/ 550503 w 678519"/>
                <a:gd name="connsiteY23" fmla="*/ 596419 h 669341"/>
                <a:gd name="connsiteX24" fmla="*/ 565362 w 678519"/>
                <a:gd name="connsiteY24" fmla="*/ 583846 h 669341"/>
                <a:gd name="connsiteX25" fmla="*/ 572677 w 678519"/>
                <a:gd name="connsiteY25" fmla="*/ 577445 h 669341"/>
                <a:gd name="connsiteX26" fmla="*/ 576335 w 678519"/>
                <a:gd name="connsiteY26" fmla="*/ 574245 h 669341"/>
                <a:gd name="connsiteX27" fmla="*/ 620455 w 678519"/>
                <a:gd name="connsiteY27" fmla="*/ 528296 h 669341"/>
                <a:gd name="connsiteX28" fmla="*/ 630513 w 678519"/>
                <a:gd name="connsiteY28" fmla="*/ 514123 h 669341"/>
                <a:gd name="connsiteX29" fmla="*/ 674176 w 678519"/>
                <a:gd name="connsiteY29" fmla="*/ 395708 h 669341"/>
                <a:gd name="connsiteX30" fmla="*/ 678290 w 678519"/>
                <a:gd name="connsiteY30" fmla="*/ 346559 h 669341"/>
                <a:gd name="connsiteX31" fmla="*/ 678519 w 678519"/>
                <a:gd name="connsiteY31" fmla="*/ 334215 h 669341"/>
                <a:gd name="connsiteX32" fmla="*/ 678519 w 678519"/>
                <a:gd name="connsiteY32" fmla="*/ 324614 h 669341"/>
                <a:gd name="connsiteX33" fmla="*/ 678290 w 678519"/>
                <a:gd name="connsiteY33" fmla="*/ 307240 h 669341"/>
                <a:gd name="connsiteX34" fmla="*/ 678290 w 678519"/>
                <a:gd name="connsiteY34" fmla="*/ 304725 h 669341"/>
                <a:gd name="connsiteX35" fmla="*/ 675319 w 678519"/>
                <a:gd name="connsiteY35" fmla="*/ 269521 h 669341"/>
                <a:gd name="connsiteX36" fmla="*/ 672347 w 678519"/>
                <a:gd name="connsiteY36" fmla="*/ 252376 h 669341"/>
                <a:gd name="connsiteX37" fmla="*/ 669832 w 678519"/>
                <a:gd name="connsiteY37" fmla="*/ 241403 h 669341"/>
                <a:gd name="connsiteX38" fmla="*/ 657716 w 678519"/>
                <a:gd name="connsiteY38" fmla="*/ 202998 h 669341"/>
                <a:gd name="connsiteX39" fmla="*/ 650173 w 678519"/>
                <a:gd name="connsiteY39" fmla="*/ 185853 h 669341"/>
                <a:gd name="connsiteX40" fmla="*/ 650173 w 678519"/>
                <a:gd name="connsiteY40" fmla="*/ 185625 h 669341"/>
                <a:gd name="connsiteX41" fmla="*/ 648801 w 678519"/>
                <a:gd name="connsiteY41" fmla="*/ 182653 h 669341"/>
                <a:gd name="connsiteX42" fmla="*/ 648115 w 678519"/>
                <a:gd name="connsiteY42" fmla="*/ 181510 h 669341"/>
                <a:gd name="connsiteX43" fmla="*/ 647887 w 678519"/>
                <a:gd name="connsiteY43" fmla="*/ 180824 h 669341"/>
                <a:gd name="connsiteX44" fmla="*/ 646058 w 678519"/>
                <a:gd name="connsiteY44" fmla="*/ 177167 h 669341"/>
                <a:gd name="connsiteX45" fmla="*/ 645601 w 678519"/>
                <a:gd name="connsiteY45" fmla="*/ 176252 h 669341"/>
                <a:gd name="connsiteX46" fmla="*/ 643772 w 678519"/>
                <a:gd name="connsiteY46" fmla="*/ 172823 h 669341"/>
                <a:gd name="connsiteX47" fmla="*/ 643086 w 678519"/>
                <a:gd name="connsiteY47" fmla="*/ 171680 h 669341"/>
                <a:gd name="connsiteX48" fmla="*/ 641257 w 678519"/>
                <a:gd name="connsiteY48" fmla="*/ 168480 h 669341"/>
                <a:gd name="connsiteX49" fmla="*/ 640571 w 678519"/>
                <a:gd name="connsiteY49" fmla="*/ 167108 h 669341"/>
                <a:gd name="connsiteX50" fmla="*/ 638743 w 678519"/>
                <a:gd name="connsiteY50" fmla="*/ 163908 h 669341"/>
                <a:gd name="connsiteX51" fmla="*/ 638057 w 678519"/>
                <a:gd name="connsiteY51" fmla="*/ 162536 h 669341"/>
                <a:gd name="connsiteX52" fmla="*/ 636228 w 678519"/>
                <a:gd name="connsiteY52" fmla="*/ 159336 h 669341"/>
                <a:gd name="connsiteX53" fmla="*/ 635542 w 678519"/>
                <a:gd name="connsiteY53" fmla="*/ 157964 h 669341"/>
                <a:gd name="connsiteX54" fmla="*/ 633485 w 678519"/>
                <a:gd name="connsiteY54" fmla="*/ 154535 h 669341"/>
                <a:gd name="connsiteX55" fmla="*/ 632799 w 678519"/>
                <a:gd name="connsiteY55" fmla="*/ 153392 h 669341"/>
                <a:gd name="connsiteX56" fmla="*/ 626855 w 678519"/>
                <a:gd name="connsiteY56" fmla="*/ 144477 h 669341"/>
                <a:gd name="connsiteX57" fmla="*/ 626170 w 678519"/>
                <a:gd name="connsiteY57" fmla="*/ 143334 h 669341"/>
                <a:gd name="connsiteX58" fmla="*/ 623884 w 678519"/>
                <a:gd name="connsiteY58" fmla="*/ 139905 h 669341"/>
                <a:gd name="connsiteX59" fmla="*/ 622741 w 678519"/>
                <a:gd name="connsiteY59" fmla="*/ 138305 h 669341"/>
                <a:gd name="connsiteX60" fmla="*/ 621140 w 678519"/>
                <a:gd name="connsiteY60" fmla="*/ 136019 h 669341"/>
                <a:gd name="connsiteX61" fmla="*/ 620683 w 678519"/>
                <a:gd name="connsiteY61" fmla="*/ 135333 h 669341"/>
                <a:gd name="connsiteX62" fmla="*/ 619312 w 678519"/>
                <a:gd name="connsiteY62" fmla="*/ 133504 h 669341"/>
                <a:gd name="connsiteX63" fmla="*/ 617254 w 678519"/>
                <a:gd name="connsiteY63" fmla="*/ 130761 h 669341"/>
                <a:gd name="connsiteX64" fmla="*/ 615654 w 678519"/>
                <a:gd name="connsiteY64" fmla="*/ 128932 h 669341"/>
                <a:gd name="connsiteX65" fmla="*/ 613597 w 678519"/>
                <a:gd name="connsiteY65" fmla="*/ 126417 h 669341"/>
                <a:gd name="connsiteX66" fmla="*/ 611996 w 678519"/>
                <a:gd name="connsiteY66" fmla="*/ 124360 h 669341"/>
                <a:gd name="connsiteX67" fmla="*/ 609939 w 678519"/>
                <a:gd name="connsiteY67" fmla="*/ 121845 h 669341"/>
                <a:gd name="connsiteX68" fmla="*/ 608339 w 678519"/>
                <a:gd name="connsiteY68" fmla="*/ 119788 h 669341"/>
                <a:gd name="connsiteX69" fmla="*/ 607424 w 678519"/>
                <a:gd name="connsiteY69" fmla="*/ 118645 h 669341"/>
                <a:gd name="connsiteX70" fmla="*/ 606053 w 678519"/>
                <a:gd name="connsiteY70" fmla="*/ 117273 h 669341"/>
                <a:gd name="connsiteX71" fmla="*/ 604453 w 678519"/>
                <a:gd name="connsiteY71" fmla="*/ 115216 h 669341"/>
                <a:gd name="connsiteX72" fmla="*/ 602167 w 678519"/>
                <a:gd name="connsiteY72" fmla="*/ 112701 h 669341"/>
                <a:gd name="connsiteX73" fmla="*/ 600338 w 678519"/>
                <a:gd name="connsiteY73" fmla="*/ 110873 h 669341"/>
                <a:gd name="connsiteX74" fmla="*/ 599881 w 678519"/>
                <a:gd name="connsiteY74" fmla="*/ 110187 h 669341"/>
                <a:gd name="connsiteX75" fmla="*/ 598052 w 678519"/>
                <a:gd name="connsiteY75" fmla="*/ 108129 h 669341"/>
                <a:gd name="connsiteX76" fmla="*/ 596452 w 678519"/>
                <a:gd name="connsiteY76" fmla="*/ 106301 h 669341"/>
                <a:gd name="connsiteX77" fmla="*/ 593480 w 678519"/>
                <a:gd name="connsiteY77" fmla="*/ 103329 h 669341"/>
                <a:gd name="connsiteX78" fmla="*/ 592108 w 678519"/>
                <a:gd name="connsiteY78" fmla="*/ 101729 h 669341"/>
                <a:gd name="connsiteX79" fmla="*/ 587536 w 678519"/>
                <a:gd name="connsiteY79" fmla="*/ 97157 h 669341"/>
                <a:gd name="connsiteX80" fmla="*/ 341563 w 678519"/>
                <a:gd name="connsiteY80" fmla="*/ 2 h 669341"/>
                <a:gd name="connsiteX81" fmla="*/ 339505 w 678519"/>
                <a:gd name="connsiteY81" fmla="*/ 2 h 669341"/>
                <a:gd name="connsiteX82" fmla="*/ 337676 w 678519"/>
                <a:gd name="connsiteY82" fmla="*/ 2 h 669341"/>
                <a:gd name="connsiteX83" fmla="*/ 312759 w 678519"/>
                <a:gd name="connsiteY83" fmla="*/ 1145 h 669341"/>
                <a:gd name="connsiteX84" fmla="*/ 222919 w 678519"/>
                <a:gd name="connsiteY84" fmla="*/ 17832 h 669341"/>
                <a:gd name="connsiteX85" fmla="*/ 46440 w 678519"/>
                <a:gd name="connsiteY85" fmla="*/ 157507 h 669341"/>
                <a:gd name="connsiteX86" fmla="*/ 41411 w 678519"/>
                <a:gd name="connsiteY86" fmla="*/ 167565 h 669341"/>
                <a:gd name="connsiteX87" fmla="*/ 40268 w 678519"/>
                <a:gd name="connsiteY87" fmla="*/ 169851 h 669341"/>
                <a:gd name="connsiteX88" fmla="*/ 38668 w 678519"/>
                <a:gd name="connsiteY88" fmla="*/ 173280 h 669341"/>
                <a:gd name="connsiteX89" fmla="*/ 35924 w 678519"/>
                <a:gd name="connsiteY89" fmla="*/ 179453 h 669341"/>
                <a:gd name="connsiteX90" fmla="*/ 35696 w 678519"/>
                <a:gd name="connsiteY90" fmla="*/ 179910 h 669341"/>
                <a:gd name="connsiteX91" fmla="*/ 31581 w 678519"/>
                <a:gd name="connsiteY91" fmla="*/ 189511 h 669341"/>
                <a:gd name="connsiteX92" fmla="*/ 26323 w 678519"/>
                <a:gd name="connsiteY92" fmla="*/ 203227 h 669341"/>
                <a:gd name="connsiteX93" fmla="*/ 16722 w 678519"/>
                <a:gd name="connsiteY93" fmla="*/ 232945 h 669341"/>
                <a:gd name="connsiteX94" fmla="*/ 12150 w 678519"/>
                <a:gd name="connsiteY94" fmla="*/ 251233 h 669341"/>
                <a:gd name="connsiteX95" fmla="*/ 10093 w 678519"/>
                <a:gd name="connsiteY95" fmla="*/ 260377 h 669341"/>
                <a:gd name="connsiteX96" fmla="*/ 8950 w 678519"/>
                <a:gd name="connsiteY96" fmla="*/ 265863 h 669341"/>
                <a:gd name="connsiteX97" fmla="*/ 34 w 678519"/>
                <a:gd name="connsiteY97" fmla="*/ 336958 h 669341"/>
                <a:gd name="connsiteX98" fmla="*/ 347506 w 678519"/>
                <a:gd name="connsiteY98" fmla="*/ 22176 h 669341"/>
                <a:gd name="connsiteX99" fmla="*/ 348878 w 678519"/>
                <a:gd name="connsiteY99" fmla="*/ 22176 h 669341"/>
                <a:gd name="connsiteX100" fmla="*/ 357793 w 678519"/>
                <a:gd name="connsiteY100" fmla="*/ 22633 h 669341"/>
                <a:gd name="connsiteX101" fmla="*/ 358479 w 678519"/>
                <a:gd name="connsiteY101" fmla="*/ 22633 h 669341"/>
                <a:gd name="connsiteX102" fmla="*/ 514841 w 678519"/>
                <a:gd name="connsiteY102" fmla="*/ 71782 h 669341"/>
                <a:gd name="connsiteX103" fmla="*/ 514841 w 678519"/>
                <a:gd name="connsiteY103" fmla="*/ 71782 h 669341"/>
                <a:gd name="connsiteX104" fmla="*/ 526271 w 678519"/>
                <a:gd name="connsiteY104" fmla="*/ 78640 h 669341"/>
                <a:gd name="connsiteX105" fmla="*/ 529700 w 678519"/>
                <a:gd name="connsiteY105" fmla="*/ 81155 h 669341"/>
                <a:gd name="connsiteX106" fmla="*/ 553475 w 678519"/>
                <a:gd name="connsiteY106" fmla="*/ 100586 h 669341"/>
                <a:gd name="connsiteX107" fmla="*/ 576792 w 678519"/>
                <a:gd name="connsiteY107" fmla="*/ 123217 h 669341"/>
                <a:gd name="connsiteX108" fmla="*/ 576792 w 678519"/>
                <a:gd name="connsiteY108" fmla="*/ 123217 h 669341"/>
                <a:gd name="connsiteX109" fmla="*/ 600795 w 678519"/>
                <a:gd name="connsiteY109" fmla="*/ 147449 h 669341"/>
                <a:gd name="connsiteX110" fmla="*/ 605824 w 678519"/>
                <a:gd name="connsiteY110" fmla="*/ 154078 h 669341"/>
                <a:gd name="connsiteX111" fmla="*/ 615197 w 678519"/>
                <a:gd name="connsiteY111" fmla="*/ 167565 h 669341"/>
                <a:gd name="connsiteX112" fmla="*/ 630284 w 678519"/>
                <a:gd name="connsiteY112" fmla="*/ 195912 h 669341"/>
                <a:gd name="connsiteX113" fmla="*/ 636228 w 678519"/>
                <a:gd name="connsiteY113" fmla="*/ 210314 h 669341"/>
                <a:gd name="connsiteX114" fmla="*/ 658631 w 678519"/>
                <a:gd name="connsiteY114" fmla="*/ 330329 h 669341"/>
                <a:gd name="connsiteX115" fmla="*/ 651087 w 678519"/>
                <a:gd name="connsiteY115" fmla="*/ 392736 h 669341"/>
                <a:gd name="connsiteX116" fmla="*/ 643315 w 678519"/>
                <a:gd name="connsiteY116" fmla="*/ 426112 h 669341"/>
                <a:gd name="connsiteX117" fmla="*/ 633713 w 678519"/>
                <a:gd name="connsiteY117" fmla="*/ 456973 h 669341"/>
                <a:gd name="connsiteX118" fmla="*/ 624341 w 678519"/>
                <a:gd name="connsiteY118" fmla="*/ 480062 h 669341"/>
                <a:gd name="connsiteX119" fmla="*/ 615425 w 678519"/>
                <a:gd name="connsiteY119" fmla="*/ 493778 h 669341"/>
                <a:gd name="connsiteX120" fmla="*/ 615425 w 678519"/>
                <a:gd name="connsiteY120" fmla="*/ 493778 h 669341"/>
                <a:gd name="connsiteX121" fmla="*/ 615425 w 678519"/>
                <a:gd name="connsiteY121" fmla="*/ 493778 h 669341"/>
                <a:gd name="connsiteX122" fmla="*/ 611082 w 678519"/>
                <a:gd name="connsiteY122" fmla="*/ 500864 h 669341"/>
                <a:gd name="connsiteX123" fmla="*/ 609482 w 678519"/>
                <a:gd name="connsiteY123" fmla="*/ 503379 h 669341"/>
                <a:gd name="connsiteX124" fmla="*/ 606739 w 678519"/>
                <a:gd name="connsiteY124" fmla="*/ 507951 h 669341"/>
                <a:gd name="connsiteX125" fmla="*/ 604681 w 678519"/>
                <a:gd name="connsiteY125" fmla="*/ 510923 h 669341"/>
                <a:gd name="connsiteX126" fmla="*/ 602167 w 678519"/>
                <a:gd name="connsiteY126" fmla="*/ 514809 h 669341"/>
                <a:gd name="connsiteX127" fmla="*/ 599881 w 678519"/>
                <a:gd name="connsiteY127" fmla="*/ 518009 h 669341"/>
                <a:gd name="connsiteX128" fmla="*/ 597366 w 678519"/>
                <a:gd name="connsiteY128" fmla="*/ 521438 h 669341"/>
                <a:gd name="connsiteX129" fmla="*/ 594851 w 678519"/>
                <a:gd name="connsiteY129" fmla="*/ 524867 h 669341"/>
                <a:gd name="connsiteX130" fmla="*/ 592565 w 678519"/>
                <a:gd name="connsiteY130" fmla="*/ 527839 h 669341"/>
                <a:gd name="connsiteX131" fmla="*/ 589822 w 678519"/>
                <a:gd name="connsiteY131" fmla="*/ 531268 h 669341"/>
                <a:gd name="connsiteX132" fmla="*/ 587536 w 678519"/>
                <a:gd name="connsiteY132" fmla="*/ 534011 h 669341"/>
                <a:gd name="connsiteX133" fmla="*/ 584564 w 678519"/>
                <a:gd name="connsiteY133" fmla="*/ 537440 h 669341"/>
                <a:gd name="connsiteX134" fmla="*/ 582278 w 678519"/>
                <a:gd name="connsiteY134" fmla="*/ 539955 h 669341"/>
                <a:gd name="connsiteX135" fmla="*/ 579078 w 678519"/>
                <a:gd name="connsiteY135" fmla="*/ 543384 h 669341"/>
                <a:gd name="connsiteX136" fmla="*/ 577021 w 678519"/>
                <a:gd name="connsiteY136" fmla="*/ 545670 h 669341"/>
                <a:gd name="connsiteX137" fmla="*/ 573592 w 678519"/>
                <a:gd name="connsiteY137" fmla="*/ 549327 h 669341"/>
                <a:gd name="connsiteX138" fmla="*/ 571534 w 678519"/>
                <a:gd name="connsiteY138" fmla="*/ 551385 h 669341"/>
                <a:gd name="connsiteX139" fmla="*/ 567877 w 678519"/>
                <a:gd name="connsiteY139" fmla="*/ 555042 h 669341"/>
                <a:gd name="connsiteX140" fmla="*/ 565819 w 678519"/>
                <a:gd name="connsiteY140" fmla="*/ 556871 h 669341"/>
                <a:gd name="connsiteX141" fmla="*/ 561933 w 678519"/>
                <a:gd name="connsiteY141" fmla="*/ 560529 h 669341"/>
                <a:gd name="connsiteX142" fmla="*/ 560104 w 678519"/>
                <a:gd name="connsiteY142" fmla="*/ 562129 h 669341"/>
                <a:gd name="connsiteX143" fmla="*/ 555989 w 678519"/>
                <a:gd name="connsiteY143" fmla="*/ 565787 h 669341"/>
                <a:gd name="connsiteX144" fmla="*/ 554389 w 678519"/>
                <a:gd name="connsiteY144" fmla="*/ 567158 h 669341"/>
                <a:gd name="connsiteX145" fmla="*/ 549817 w 678519"/>
                <a:gd name="connsiteY145" fmla="*/ 570816 h 669341"/>
                <a:gd name="connsiteX146" fmla="*/ 548446 w 678519"/>
                <a:gd name="connsiteY146" fmla="*/ 571959 h 669341"/>
                <a:gd name="connsiteX147" fmla="*/ 543645 w 678519"/>
                <a:gd name="connsiteY147" fmla="*/ 575845 h 669341"/>
                <a:gd name="connsiteX148" fmla="*/ 542502 w 678519"/>
                <a:gd name="connsiteY148" fmla="*/ 576759 h 669341"/>
                <a:gd name="connsiteX149" fmla="*/ 537244 w 678519"/>
                <a:gd name="connsiteY149" fmla="*/ 580646 h 669341"/>
                <a:gd name="connsiteX150" fmla="*/ 536558 w 678519"/>
                <a:gd name="connsiteY150" fmla="*/ 581103 h 669341"/>
                <a:gd name="connsiteX151" fmla="*/ 530615 w 678519"/>
                <a:gd name="connsiteY151" fmla="*/ 585218 h 669341"/>
                <a:gd name="connsiteX152" fmla="*/ 530615 w 678519"/>
                <a:gd name="connsiteY152" fmla="*/ 585218 h 669341"/>
                <a:gd name="connsiteX153" fmla="*/ 469579 w 678519"/>
                <a:gd name="connsiteY153" fmla="*/ 617679 h 669341"/>
                <a:gd name="connsiteX154" fmla="*/ 469579 w 678519"/>
                <a:gd name="connsiteY154" fmla="*/ 617679 h 669341"/>
                <a:gd name="connsiteX155" fmla="*/ 466607 w 678519"/>
                <a:gd name="connsiteY155" fmla="*/ 619508 h 669341"/>
                <a:gd name="connsiteX156" fmla="*/ 466150 w 678519"/>
                <a:gd name="connsiteY156" fmla="*/ 619736 h 669341"/>
                <a:gd name="connsiteX157" fmla="*/ 463178 w 678519"/>
                <a:gd name="connsiteY157" fmla="*/ 621565 h 669341"/>
                <a:gd name="connsiteX158" fmla="*/ 462949 w 678519"/>
                <a:gd name="connsiteY158" fmla="*/ 621794 h 669341"/>
                <a:gd name="connsiteX159" fmla="*/ 445118 w 678519"/>
                <a:gd name="connsiteY159" fmla="*/ 630252 h 669341"/>
                <a:gd name="connsiteX160" fmla="*/ 444661 w 678519"/>
                <a:gd name="connsiteY160" fmla="*/ 630480 h 669341"/>
                <a:gd name="connsiteX161" fmla="*/ 441461 w 678519"/>
                <a:gd name="connsiteY161" fmla="*/ 631852 h 669341"/>
                <a:gd name="connsiteX162" fmla="*/ 440775 w 678519"/>
                <a:gd name="connsiteY162" fmla="*/ 632081 h 669341"/>
                <a:gd name="connsiteX163" fmla="*/ 437575 w 678519"/>
                <a:gd name="connsiteY163" fmla="*/ 633224 h 669341"/>
                <a:gd name="connsiteX164" fmla="*/ 437575 w 678519"/>
                <a:gd name="connsiteY164" fmla="*/ 633224 h 669341"/>
                <a:gd name="connsiteX165" fmla="*/ 431174 w 678519"/>
                <a:gd name="connsiteY165" fmla="*/ 635510 h 669341"/>
                <a:gd name="connsiteX166" fmla="*/ 430259 w 678519"/>
                <a:gd name="connsiteY166" fmla="*/ 635738 h 669341"/>
                <a:gd name="connsiteX167" fmla="*/ 428202 w 678519"/>
                <a:gd name="connsiteY167" fmla="*/ 636424 h 669341"/>
                <a:gd name="connsiteX168" fmla="*/ 426373 w 678519"/>
                <a:gd name="connsiteY168" fmla="*/ 636881 h 669341"/>
                <a:gd name="connsiteX169" fmla="*/ 424544 w 678519"/>
                <a:gd name="connsiteY169" fmla="*/ 637338 h 669341"/>
                <a:gd name="connsiteX170" fmla="*/ 422716 w 678519"/>
                <a:gd name="connsiteY170" fmla="*/ 638024 h 669341"/>
                <a:gd name="connsiteX171" fmla="*/ 421344 w 678519"/>
                <a:gd name="connsiteY171" fmla="*/ 638481 h 669341"/>
                <a:gd name="connsiteX172" fmla="*/ 419287 w 678519"/>
                <a:gd name="connsiteY172" fmla="*/ 639167 h 669341"/>
                <a:gd name="connsiteX173" fmla="*/ 418144 w 678519"/>
                <a:gd name="connsiteY173" fmla="*/ 639396 h 669341"/>
                <a:gd name="connsiteX174" fmla="*/ 415172 w 678519"/>
                <a:gd name="connsiteY174" fmla="*/ 640082 h 669341"/>
                <a:gd name="connsiteX175" fmla="*/ 415172 w 678519"/>
                <a:gd name="connsiteY175" fmla="*/ 640082 h 669341"/>
                <a:gd name="connsiteX176" fmla="*/ 389797 w 678519"/>
                <a:gd name="connsiteY176" fmla="*/ 644425 h 669341"/>
                <a:gd name="connsiteX177" fmla="*/ 381110 w 678519"/>
                <a:gd name="connsiteY177" fmla="*/ 645111 h 669341"/>
                <a:gd name="connsiteX178" fmla="*/ 371966 w 678519"/>
                <a:gd name="connsiteY178" fmla="*/ 645568 h 669341"/>
                <a:gd name="connsiteX179" fmla="*/ 330361 w 678519"/>
                <a:gd name="connsiteY179" fmla="*/ 645111 h 669341"/>
                <a:gd name="connsiteX180" fmla="*/ 318931 w 678519"/>
                <a:gd name="connsiteY180" fmla="*/ 644196 h 669341"/>
                <a:gd name="connsiteX181" fmla="*/ 277097 w 678519"/>
                <a:gd name="connsiteY181" fmla="*/ 638024 h 669341"/>
                <a:gd name="connsiteX182" fmla="*/ 264753 w 678519"/>
                <a:gd name="connsiteY182" fmla="*/ 635281 h 669341"/>
                <a:gd name="connsiteX183" fmla="*/ 239607 w 678519"/>
                <a:gd name="connsiteY183" fmla="*/ 628652 h 669341"/>
                <a:gd name="connsiteX184" fmla="*/ 227034 w 678519"/>
                <a:gd name="connsiteY184" fmla="*/ 624537 h 669341"/>
                <a:gd name="connsiteX185" fmla="*/ 183143 w 678519"/>
                <a:gd name="connsiteY185" fmla="*/ 606477 h 669341"/>
                <a:gd name="connsiteX186" fmla="*/ 170798 w 678519"/>
                <a:gd name="connsiteY186" fmla="*/ 600077 h 669341"/>
                <a:gd name="connsiteX187" fmla="*/ 68386 w 678519"/>
                <a:gd name="connsiteY187" fmla="*/ 507265 h 669341"/>
                <a:gd name="connsiteX188" fmla="*/ 204174 w 678519"/>
                <a:gd name="connsiteY188" fmla="*/ 48465 h 669341"/>
                <a:gd name="connsiteX189" fmla="*/ 212175 w 678519"/>
                <a:gd name="connsiteY189" fmla="*/ 45036 h 669341"/>
                <a:gd name="connsiteX190" fmla="*/ 215147 w 678519"/>
                <a:gd name="connsiteY190" fmla="*/ 43893 h 669341"/>
                <a:gd name="connsiteX191" fmla="*/ 220405 w 678519"/>
                <a:gd name="connsiteY191" fmla="*/ 41835 h 669341"/>
                <a:gd name="connsiteX192" fmla="*/ 224062 w 678519"/>
                <a:gd name="connsiteY192" fmla="*/ 40464 h 669341"/>
                <a:gd name="connsiteX193" fmla="*/ 228863 w 678519"/>
                <a:gd name="connsiteY193" fmla="*/ 38864 h 669341"/>
                <a:gd name="connsiteX194" fmla="*/ 232978 w 678519"/>
                <a:gd name="connsiteY194" fmla="*/ 37492 h 669341"/>
                <a:gd name="connsiteX195" fmla="*/ 237550 w 678519"/>
                <a:gd name="connsiteY195" fmla="*/ 36120 h 669341"/>
                <a:gd name="connsiteX196" fmla="*/ 242122 w 678519"/>
                <a:gd name="connsiteY196" fmla="*/ 34749 h 669341"/>
                <a:gd name="connsiteX197" fmla="*/ 246465 w 678519"/>
                <a:gd name="connsiteY197" fmla="*/ 33606 h 669341"/>
                <a:gd name="connsiteX198" fmla="*/ 251266 w 678519"/>
                <a:gd name="connsiteY198" fmla="*/ 32463 h 669341"/>
                <a:gd name="connsiteX199" fmla="*/ 255380 w 678519"/>
                <a:gd name="connsiteY199" fmla="*/ 31320 h 669341"/>
                <a:gd name="connsiteX200" fmla="*/ 260410 w 678519"/>
                <a:gd name="connsiteY200" fmla="*/ 30177 h 669341"/>
                <a:gd name="connsiteX201" fmla="*/ 264296 w 678519"/>
                <a:gd name="connsiteY201" fmla="*/ 29262 h 669341"/>
                <a:gd name="connsiteX202" fmla="*/ 269782 w 678519"/>
                <a:gd name="connsiteY202" fmla="*/ 28119 h 669341"/>
                <a:gd name="connsiteX203" fmla="*/ 273440 w 678519"/>
                <a:gd name="connsiteY203" fmla="*/ 27434 h 669341"/>
                <a:gd name="connsiteX204" fmla="*/ 279155 w 678519"/>
                <a:gd name="connsiteY204" fmla="*/ 26519 h 669341"/>
                <a:gd name="connsiteX205" fmla="*/ 282812 w 678519"/>
                <a:gd name="connsiteY205" fmla="*/ 25833 h 669341"/>
                <a:gd name="connsiteX206" fmla="*/ 288756 w 678519"/>
                <a:gd name="connsiteY206" fmla="*/ 24919 h 669341"/>
                <a:gd name="connsiteX207" fmla="*/ 292185 w 678519"/>
                <a:gd name="connsiteY207" fmla="*/ 24462 h 669341"/>
                <a:gd name="connsiteX208" fmla="*/ 298586 w 678519"/>
                <a:gd name="connsiteY208" fmla="*/ 23776 h 669341"/>
                <a:gd name="connsiteX209" fmla="*/ 301786 w 678519"/>
                <a:gd name="connsiteY209" fmla="*/ 23547 h 669341"/>
                <a:gd name="connsiteX210" fmla="*/ 308416 w 678519"/>
                <a:gd name="connsiteY210" fmla="*/ 22862 h 669341"/>
                <a:gd name="connsiteX211" fmla="*/ 311387 w 678519"/>
                <a:gd name="connsiteY211" fmla="*/ 22633 h 669341"/>
                <a:gd name="connsiteX212" fmla="*/ 318474 w 678519"/>
                <a:gd name="connsiteY212" fmla="*/ 22176 h 669341"/>
                <a:gd name="connsiteX213" fmla="*/ 320989 w 678519"/>
                <a:gd name="connsiteY213" fmla="*/ 21947 h 669341"/>
                <a:gd name="connsiteX214" fmla="*/ 328304 w 678519"/>
                <a:gd name="connsiteY214" fmla="*/ 21719 h 669341"/>
                <a:gd name="connsiteX215" fmla="*/ 330590 w 678519"/>
                <a:gd name="connsiteY215" fmla="*/ 21719 h 669341"/>
                <a:gd name="connsiteX216" fmla="*/ 338362 w 678519"/>
                <a:gd name="connsiteY216" fmla="*/ 21719 h 669341"/>
                <a:gd name="connsiteX217" fmla="*/ 340191 w 678519"/>
                <a:gd name="connsiteY217" fmla="*/ 21719 h 669341"/>
                <a:gd name="connsiteX218" fmla="*/ 347506 w 678519"/>
                <a:gd name="connsiteY218" fmla="*/ 22176 h 6693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678519" h="669341">
                  <a:moveTo>
                    <a:pt x="34" y="336958"/>
                  </a:moveTo>
                  <a:cubicBezTo>
                    <a:pt x="-194" y="353417"/>
                    <a:pt x="720" y="369876"/>
                    <a:pt x="2777" y="386336"/>
                  </a:cubicBezTo>
                  <a:cubicBezTo>
                    <a:pt x="3235" y="389536"/>
                    <a:pt x="3692" y="392736"/>
                    <a:pt x="4149" y="395937"/>
                  </a:cubicBezTo>
                  <a:cubicBezTo>
                    <a:pt x="12150" y="447372"/>
                    <a:pt x="32038" y="497664"/>
                    <a:pt x="66785" y="541098"/>
                  </a:cubicBezTo>
                  <a:cubicBezTo>
                    <a:pt x="68843" y="543841"/>
                    <a:pt x="71129" y="546584"/>
                    <a:pt x="73415" y="549099"/>
                  </a:cubicBezTo>
                  <a:cubicBezTo>
                    <a:pt x="80273" y="557100"/>
                    <a:pt x="87588" y="564872"/>
                    <a:pt x="95589" y="572187"/>
                  </a:cubicBezTo>
                  <a:cubicBezTo>
                    <a:pt x="106105" y="582017"/>
                    <a:pt x="117763" y="591390"/>
                    <a:pt x="130336" y="600305"/>
                  </a:cubicBezTo>
                  <a:cubicBezTo>
                    <a:pt x="136737" y="604649"/>
                    <a:pt x="143138" y="608992"/>
                    <a:pt x="149996" y="613107"/>
                  </a:cubicBezTo>
                  <a:cubicBezTo>
                    <a:pt x="153425" y="615164"/>
                    <a:pt x="156854" y="617222"/>
                    <a:pt x="160511" y="619050"/>
                  </a:cubicBezTo>
                  <a:cubicBezTo>
                    <a:pt x="185429" y="632766"/>
                    <a:pt x="213318" y="644425"/>
                    <a:pt x="245093" y="653569"/>
                  </a:cubicBezTo>
                  <a:cubicBezTo>
                    <a:pt x="263153" y="658827"/>
                    <a:pt x="282355" y="663170"/>
                    <a:pt x="302701" y="666828"/>
                  </a:cubicBezTo>
                  <a:cubicBezTo>
                    <a:pt x="309787" y="667742"/>
                    <a:pt x="316417" y="668428"/>
                    <a:pt x="322817" y="668885"/>
                  </a:cubicBezTo>
                  <a:cubicBezTo>
                    <a:pt x="327618" y="669114"/>
                    <a:pt x="332190" y="669342"/>
                    <a:pt x="336762" y="669342"/>
                  </a:cubicBezTo>
                  <a:cubicBezTo>
                    <a:pt x="338134" y="669342"/>
                    <a:pt x="339734" y="669342"/>
                    <a:pt x="341105" y="669342"/>
                  </a:cubicBezTo>
                  <a:cubicBezTo>
                    <a:pt x="352764" y="669342"/>
                    <a:pt x="363280" y="668428"/>
                    <a:pt x="373567" y="667056"/>
                  </a:cubicBezTo>
                  <a:cubicBezTo>
                    <a:pt x="374938" y="666828"/>
                    <a:pt x="376081" y="666599"/>
                    <a:pt x="377453" y="666599"/>
                  </a:cubicBezTo>
                  <a:cubicBezTo>
                    <a:pt x="379967" y="666142"/>
                    <a:pt x="382482" y="665685"/>
                    <a:pt x="384997" y="665228"/>
                  </a:cubicBezTo>
                  <a:cubicBezTo>
                    <a:pt x="388654" y="664542"/>
                    <a:pt x="392540" y="663856"/>
                    <a:pt x="396198" y="662942"/>
                  </a:cubicBezTo>
                  <a:cubicBezTo>
                    <a:pt x="398713" y="662484"/>
                    <a:pt x="401227" y="661799"/>
                    <a:pt x="403742" y="661341"/>
                  </a:cubicBezTo>
                  <a:cubicBezTo>
                    <a:pt x="413572" y="659055"/>
                    <a:pt x="423859" y="656541"/>
                    <a:pt x="434603" y="653798"/>
                  </a:cubicBezTo>
                  <a:cubicBezTo>
                    <a:pt x="463178" y="646711"/>
                    <a:pt x="489695" y="632309"/>
                    <a:pt x="515756" y="619965"/>
                  </a:cubicBezTo>
                  <a:cubicBezTo>
                    <a:pt x="518499" y="618593"/>
                    <a:pt x="521014" y="617222"/>
                    <a:pt x="523757" y="615621"/>
                  </a:cubicBezTo>
                  <a:cubicBezTo>
                    <a:pt x="525128" y="614936"/>
                    <a:pt x="526271" y="614021"/>
                    <a:pt x="527643" y="613335"/>
                  </a:cubicBezTo>
                  <a:cubicBezTo>
                    <a:pt x="535415" y="608306"/>
                    <a:pt x="542959" y="602591"/>
                    <a:pt x="550503" y="596419"/>
                  </a:cubicBezTo>
                  <a:cubicBezTo>
                    <a:pt x="555532" y="592304"/>
                    <a:pt x="560333" y="587961"/>
                    <a:pt x="565362" y="583846"/>
                  </a:cubicBezTo>
                  <a:cubicBezTo>
                    <a:pt x="567877" y="581789"/>
                    <a:pt x="570163" y="579503"/>
                    <a:pt x="572677" y="577445"/>
                  </a:cubicBezTo>
                  <a:cubicBezTo>
                    <a:pt x="573820" y="576302"/>
                    <a:pt x="575192" y="575388"/>
                    <a:pt x="576335" y="574245"/>
                  </a:cubicBezTo>
                  <a:cubicBezTo>
                    <a:pt x="593480" y="559843"/>
                    <a:pt x="608110" y="544527"/>
                    <a:pt x="620455" y="528296"/>
                  </a:cubicBezTo>
                  <a:cubicBezTo>
                    <a:pt x="623884" y="523724"/>
                    <a:pt x="627313" y="518924"/>
                    <a:pt x="630513" y="514123"/>
                  </a:cubicBezTo>
                  <a:cubicBezTo>
                    <a:pt x="654287" y="478233"/>
                    <a:pt x="667775" y="438456"/>
                    <a:pt x="674176" y="395708"/>
                  </a:cubicBezTo>
                  <a:cubicBezTo>
                    <a:pt x="676462" y="379706"/>
                    <a:pt x="677833" y="363476"/>
                    <a:pt x="678290" y="346559"/>
                  </a:cubicBezTo>
                  <a:cubicBezTo>
                    <a:pt x="678519" y="342444"/>
                    <a:pt x="678519" y="338330"/>
                    <a:pt x="678519" y="334215"/>
                  </a:cubicBezTo>
                  <a:cubicBezTo>
                    <a:pt x="678519" y="331014"/>
                    <a:pt x="678519" y="327814"/>
                    <a:pt x="678519" y="324614"/>
                  </a:cubicBezTo>
                  <a:cubicBezTo>
                    <a:pt x="678519" y="319584"/>
                    <a:pt x="678290" y="313869"/>
                    <a:pt x="678290" y="307240"/>
                  </a:cubicBezTo>
                  <a:cubicBezTo>
                    <a:pt x="678290" y="306326"/>
                    <a:pt x="678290" y="305640"/>
                    <a:pt x="678290" y="304725"/>
                  </a:cubicBezTo>
                  <a:cubicBezTo>
                    <a:pt x="677833" y="294438"/>
                    <a:pt x="677147" y="282780"/>
                    <a:pt x="675319" y="269521"/>
                  </a:cubicBezTo>
                  <a:cubicBezTo>
                    <a:pt x="674633" y="264035"/>
                    <a:pt x="673490" y="258320"/>
                    <a:pt x="672347" y="252376"/>
                  </a:cubicBezTo>
                  <a:cubicBezTo>
                    <a:pt x="671661" y="248718"/>
                    <a:pt x="670747" y="245061"/>
                    <a:pt x="669832" y="241403"/>
                  </a:cubicBezTo>
                  <a:cubicBezTo>
                    <a:pt x="666860" y="229287"/>
                    <a:pt x="662974" y="216486"/>
                    <a:pt x="657716" y="202998"/>
                  </a:cubicBezTo>
                  <a:cubicBezTo>
                    <a:pt x="655430" y="197283"/>
                    <a:pt x="652916" y="191568"/>
                    <a:pt x="650173" y="185853"/>
                  </a:cubicBezTo>
                  <a:cubicBezTo>
                    <a:pt x="650173" y="185853"/>
                    <a:pt x="650173" y="185853"/>
                    <a:pt x="650173" y="185625"/>
                  </a:cubicBezTo>
                  <a:cubicBezTo>
                    <a:pt x="649715" y="184710"/>
                    <a:pt x="649258" y="183567"/>
                    <a:pt x="648801" y="182653"/>
                  </a:cubicBezTo>
                  <a:cubicBezTo>
                    <a:pt x="648572" y="182196"/>
                    <a:pt x="648344" y="181967"/>
                    <a:pt x="648115" y="181510"/>
                  </a:cubicBezTo>
                  <a:cubicBezTo>
                    <a:pt x="648115" y="181281"/>
                    <a:pt x="647887" y="181053"/>
                    <a:pt x="647887" y="180824"/>
                  </a:cubicBezTo>
                  <a:cubicBezTo>
                    <a:pt x="647201" y="179681"/>
                    <a:pt x="646744" y="178310"/>
                    <a:pt x="646058" y="177167"/>
                  </a:cubicBezTo>
                  <a:cubicBezTo>
                    <a:pt x="645829" y="176938"/>
                    <a:pt x="645601" y="176481"/>
                    <a:pt x="645601" y="176252"/>
                  </a:cubicBezTo>
                  <a:cubicBezTo>
                    <a:pt x="644915" y="175109"/>
                    <a:pt x="644458" y="173966"/>
                    <a:pt x="643772" y="172823"/>
                  </a:cubicBezTo>
                  <a:cubicBezTo>
                    <a:pt x="643543" y="172366"/>
                    <a:pt x="643315" y="172137"/>
                    <a:pt x="643086" y="171680"/>
                  </a:cubicBezTo>
                  <a:cubicBezTo>
                    <a:pt x="642400" y="170537"/>
                    <a:pt x="641943" y="169623"/>
                    <a:pt x="641257" y="168480"/>
                  </a:cubicBezTo>
                  <a:cubicBezTo>
                    <a:pt x="641029" y="168023"/>
                    <a:pt x="640800" y="167565"/>
                    <a:pt x="640571" y="167108"/>
                  </a:cubicBezTo>
                  <a:cubicBezTo>
                    <a:pt x="639886" y="165965"/>
                    <a:pt x="639428" y="165051"/>
                    <a:pt x="638743" y="163908"/>
                  </a:cubicBezTo>
                  <a:cubicBezTo>
                    <a:pt x="638514" y="163451"/>
                    <a:pt x="638285" y="162993"/>
                    <a:pt x="638057" y="162536"/>
                  </a:cubicBezTo>
                  <a:cubicBezTo>
                    <a:pt x="637371" y="161393"/>
                    <a:pt x="636685" y="160479"/>
                    <a:pt x="636228" y="159336"/>
                  </a:cubicBezTo>
                  <a:cubicBezTo>
                    <a:pt x="635999" y="158879"/>
                    <a:pt x="635771" y="158421"/>
                    <a:pt x="635542" y="157964"/>
                  </a:cubicBezTo>
                  <a:cubicBezTo>
                    <a:pt x="634856" y="156821"/>
                    <a:pt x="634171" y="155678"/>
                    <a:pt x="633485" y="154535"/>
                  </a:cubicBezTo>
                  <a:cubicBezTo>
                    <a:pt x="633256" y="154078"/>
                    <a:pt x="633028" y="153849"/>
                    <a:pt x="632799" y="153392"/>
                  </a:cubicBezTo>
                  <a:cubicBezTo>
                    <a:pt x="630970" y="150420"/>
                    <a:pt x="628913" y="147449"/>
                    <a:pt x="626855" y="144477"/>
                  </a:cubicBezTo>
                  <a:cubicBezTo>
                    <a:pt x="626627" y="144020"/>
                    <a:pt x="626398" y="143791"/>
                    <a:pt x="626170" y="143334"/>
                  </a:cubicBezTo>
                  <a:cubicBezTo>
                    <a:pt x="625484" y="142191"/>
                    <a:pt x="624569" y="141048"/>
                    <a:pt x="623884" y="139905"/>
                  </a:cubicBezTo>
                  <a:cubicBezTo>
                    <a:pt x="623426" y="139448"/>
                    <a:pt x="622969" y="138762"/>
                    <a:pt x="622741" y="138305"/>
                  </a:cubicBezTo>
                  <a:cubicBezTo>
                    <a:pt x="622283" y="137619"/>
                    <a:pt x="621598" y="136704"/>
                    <a:pt x="621140" y="136019"/>
                  </a:cubicBezTo>
                  <a:cubicBezTo>
                    <a:pt x="620912" y="135790"/>
                    <a:pt x="620912" y="135561"/>
                    <a:pt x="620683" y="135333"/>
                  </a:cubicBezTo>
                  <a:cubicBezTo>
                    <a:pt x="620226" y="134647"/>
                    <a:pt x="619769" y="134190"/>
                    <a:pt x="619312" y="133504"/>
                  </a:cubicBezTo>
                  <a:cubicBezTo>
                    <a:pt x="618626" y="132590"/>
                    <a:pt x="617940" y="131675"/>
                    <a:pt x="617254" y="130761"/>
                  </a:cubicBezTo>
                  <a:cubicBezTo>
                    <a:pt x="616797" y="130075"/>
                    <a:pt x="616340" y="129389"/>
                    <a:pt x="615654" y="128932"/>
                  </a:cubicBezTo>
                  <a:cubicBezTo>
                    <a:pt x="614968" y="128018"/>
                    <a:pt x="614282" y="127332"/>
                    <a:pt x="613597" y="126417"/>
                  </a:cubicBezTo>
                  <a:cubicBezTo>
                    <a:pt x="613139" y="125732"/>
                    <a:pt x="612454" y="125046"/>
                    <a:pt x="611996" y="124360"/>
                  </a:cubicBezTo>
                  <a:cubicBezTo>
                    <a:pt x="611311" y="123446"/>
                    <a:pt x="610625" y="122760"/>
                    <a:pt x="609939" y="121845"/>
                  </a:cubicBezTo>
                  <a:cubicBezTo>
                    <a:pt x="609482" y="121160"/>
                    <a:pt x="608796" y="120474"/>
                    <a:pt x="608339" y="119788"/>
                  </a:cubicBezTo>
                  <a:cubicBezTo>
                    <a:pt x="608110" y="119331"/>
                    <a:pt x="607653" y="119102"/>
                    <a:pt x="607424" y="118645"/>
                  </a:cubicBezTo>
                  <a:cubicBezTo>
                    <a:pt x="606967" y="118188"/>
                    <a:pt x="606510" y="117731"/>
                    <a:pt x="606053" y="117273"/>
                  </a:cubicBezTo>
                  <a:cubicBezTo>
                    <a:pt x="605596" y="116588"/>
                    <a:pt x="604910" y="115902"/>
                    <a:pt x="604453" y="115216"/>
                  </a:cubicBezTo>
                  <a:cubicBezTo>
                    <a:pt x="603767" y="114302"/>
                    <a:pt x="602852" y="113387"/>
                    <a:pt x="602167" y="112701"/>
                  </a:cubicBezTo>
                  <a:cubicBezTo>
                    <a:pt x="601481" y="112016"/>
                    <a:pt x="601024" y="111330"/>
                    <a:pt x="600338" y="110873"/>
                  </a:cubicBezTo>
                  <a:cubicBezTo>
                    <a:pt x="600109" y="110644"/>
                    <a:pt x="599881" y="110415"/>
                    <a:pt x="599881" y="110187"/>
                  </a:cubicBezTo>
                  <a:cubicBezTo>
                    <a:pt x="599195" y="109501"/>
                    <a:pt x="598509" y="108815"/>
                    <a:pt x="598052" y="108129"/>
                  </a:cubicBezTo>
                  <a:cubicBezTo>
                    <a:pt x="597595" y="107444"/>
                    <a:pt x="596909" y="106986"/>
                    <a:pt x="596452" y="106301"/>
                  </a:cubicBezTo>
                  <a:cubicBezTo>
                    <a:pt x="595537" y="105386"/>
                    <a:pt x="594623" y="104243"/>
                    <a:pt x="593480" y="103329"/>
                  </a:cubicBezTo>
                  <a:cubicBezTo>
                    <a:pt x="593023" y="102872"/>
                    <a:pt x="592565" y="102414"/>
                    <a:pt x="592108" y="101729"/>
                  </a:cubicBezTo>
                  <a:cubicBezTo>
                    <a:pt x="590737" y="100128"/>
                    <a:pt x="589136" y="98757"/>
                    <a:pt x="587536" y="97157"/>
                  </a:cubicBezTo>
                  <a:cubicBezTo>
                    <a:pt x="509355" y="24005"/>
                    <a:pt x="421115" y="-227"/>
                    <a:pt x="341563" y="2"/>
                  </a:cubicBezTo>
                  <a:cubicBezTo>
                    <a:pt x="340877" y="2"/>
                    <a:pt x="340191" y="2"/>
                    <a:pt x="339505" y="2"/>
                  </a:cubicBezTo>
                  <a:cubicBezTo>
                    <a:pt x="338819" y="2"/>
                    <a:pt x="338362" y="2"/>
                    <a:pt x="337676" y="2"/>
                  </a:cubicBezTo>
                  <a:cubicBezTo>
                    <a:pt x="329218" y="2"/>
                    <a:pt x="320989" y="459"/>
                    <a:pt x="312759" y="1145"/>
                  </a:cubicBezTo>
                  <a:cubicBezTo>
                    <a:pt x="280526" y="3659"/>
                    <a:pt x="250123" y="9603"/>
                    <a:pt x="222919" y="17832"/>
                  </a:cubicBezTo>
                  <a:cubicBezTo>
                    <a:pt x="155025" y="43436"/>
                    <a:pt x="86674" y="94185"/>
                    <a:pt x="46440" y="157507"/>
                  </a:cubicBezTo>
                  <a:cubicBezTo>
                    <a:pt x="44611" y="160707"/>
                    <a:pt x="43011" y="164136"/>
                    <a:pt x="41411" y="167565"/>
                  </a:cubicBezTo>
                  <a:cubicBezTo>
                    <a:pt x="40954" y="168251"/>
                    <a:pt x="40725" y="169166"/>
                    <a:pt x="40268" y="169851"/>
                  </a:cubicBezTo>
                  <a:cubicBezTo>
                    <a:pt x="39811" y="170994"/>
                    <a:pt x="39125" y="172137"/>
                    <a:pt x="38668" y="173280"/>
                  </a:cubicBezTo>
                  <a:cubicBezTo>
                    <a:pt x="37753" y="175338"/>
                    <a:pt x="36839" y="177395"/>
                    <a:pt x="35924" y="179453"/>
                  </a:cubicBezTo>
                  <a:cubicBezTo>
                    <a:pt x="35924" y="179681"/>
                    <a:pt x="35696" y="179681"/>
                    <a:pt x="35696" y="179910"/>
                  </a:cubicBezTo>
                  <a:cubicBezTo>
                    <a:pt x="34324" y="183110"/>
                    <a:pt x="32953" y="186311"/>
                    <a:pt x="31581" y="189511"/>
                  </a:cubicBezTo>
                  <a:cubicBezTo>
                    <a:pt x="29752" y="194083"/>
                    <a:pt x="27923" y="198655"/>
                    <a:pt x="26323" y="203227"/>
                  </a:cubicBezTo>
                  <a:cubicBezTo>
                    <a:pt x="22666" y="212828"/>
                    <a:pt x="19465" y="222887"/>
                    <a:pt x="16722" y="232945"/>
                  </a:cubicBezTo>
                  <a:cubicBezTo>
                    <a:pt x="15122" y="238889"/>
                    <a:pt x="13522" y="245061"/>
                    <a:pt x="12150" y="251233"/>
                  </a:cubicBezTo>
                  <a:cubicBezTo>
                    <a:pt x="11464" y="254205"/>
                    <a:pt x="10778" y="257405"/>
                    <a:pt x="10093" y="260377"/>
                  </a:cubicBezTo>
                  <a:cubicBezTo>
                    <a:pt x="9635" y="262206"/>
                    <a:pt x="9407" y="264035"/>
                    <a:pt x="8950" y="265863"/>
                  </a:cubicBezTo>
                  <a:cubicBezTo>
                    <a:pt x="2777" y="289866"/>
                    <a:pt x="263" y="313412"/>
                    <a:pt x="34" y="336958"/>
                  </a:cubicBezTo>
                  <a:close/>
                  <a:moveTo>
                    <a:pt x="347506" y="22176"/>
                  </a:moveTo>
                  <a:cubicBezTo>
                    <a:pt x="347963" y="22176"/>
                    <a:pt x="348421" y="22176"/>
                    <a:pt x="348878" y="22176"/>
                  </a:cubicBezTo>
                  <a:cubicBezTo>
                    <a:pt x="351850" y="22404"/>
                    <a:pt x="354821" y="22404"/>
                    <a:pt x="357793" y="22633"/>
                  </a:cubicBezTo>
                  <a:cubicBezTo>
                    <a:pt x="358022" y="22633"/>
                    <a:pt x="358250" y="22633"/>
                    <a:pt x="358479" y="22633"/>
                  </a:cubicBezTo>
                  <a:cubicBezTo>
                    <a:pt x="408771" y="26062"/>
                    <a:pt x="462035" y="41150"/>
                    <a:pt x="514841" y="71782"/>
                  </a:cubicBezTo>
                  <a:lnTo>
                    <a:pt x="514841" y="71782"/>
                  </a:lnTo>
                  <a:cubicBezTo>
                    <a:pt x="517813" y="72925"/>
                    <a:pt x="521699" y="75440"/>
                    <a:pt x="526271" y="78640"/>
                  </a:cubicBezTo>
                  <a:cubicBezTo>
                    <a:pt x="527414" y="79326"/>
                    <a:pt x="528557" y="80240"/>
                    <a:pt x="529700" y="81155"/>
                  </a:cubicBezTo>
                  <a:cubicBezTo>
                    <a:pt x="537016" y="86641"/>
                    <a:pt x="545474" y="93728"/>
                    <a:pt x="553475" y="100586"/>
                  </a:cubicBezTo>
                  <a:cubicBezTo>
                    <a:pt x="563533" y="109501"/>
                    <a:pt x="572677" y="118188"/>
                    <a:pt x="576792" y="123217"/>
                  </a:cubicBezTo>
                  <a:cubicBezTo>
                    <a:pt x="576792" y="123217"/>
                    <a:pt x="576792" y="123217"/>
                    <a:pt x="576792" y="123217"/>
                  </a:cubicBezTo>
                  <a:cubicBezTo>
                    <a:pt x="585707" y="130761"/>
                    <a:pt x="593708" y="138990"/>
                    <a:pt x="600795" y="147449"/>
                  </a:cubicBezTo>
                  <a:cubicBezTo>
                    <a:pt x="602624" y="149506"/>
                    <a:pt x="604224" y="151792"/>
                    <a:pt x="605824" y="154078"/>
                  </a:cubicBezTo>
                  <a:cubicBezTo>
                    <a:pt x="609025" y="158421"/>
                    <a:pt x="612225" y="162993"/>
                    <a:pt x="615197" y="167565"/>
                  </a:cubicBezTo>
                  <a:cubicBezTo>
                    <a:pt x="620912" y="176709"/>
                    <a:pt x="625941" y="186311"/>
                    <a:pt x="630284" y="195912"/>
                  </a:cubicBezTo>
                  <a:cubicBezTo>
                    <a:pt x="632342" y="200712"/>
                    <a:pt x="634399" y="205513"/>
                    <a:pt x="636228" y="210314"/>
                  </a:cubicBezTo>
                  <a:cubicBezTo>
                    <a:pt x="653373" y="256262"/>
                    <a:pt x="656573" y="302897"/>
                    <a:pt x="658631" y="330329"/>
                  </a:cubicBezTo>
                  <a:cubicBezTo>
                    <a:pt x="659317" y="338558"/>
                    <a:pt x="657031" y="363018"/>
                    <a:pt x="651087" y="392736"/>
                  </a:cubicBezTo>
                  <a:cubicBezTo>
                    <a:pt x="649030" y="403252"/>
                    <a:pt x="646286" y="414682"/>
                    <a:pt x="643315" y="426112"/>
                  </a:cubicBezTo>
                  <a:cubicBezTo>
                    <a:pt x="640571" y="436399"/>
                    <a:pt x="637371" y="446686"/>
                    <a:pt x="633713" y="456973"/>
                  </a:cubicBezTo>
                  <a:cubicBezTo>
                    <a:pt x="630970" y="464974"/>
                    <a:pt x="627770" y="472518"/>
                    <a:pt x="624341" y="480062"/>
                  </a:cubicBezTo>
                  <a:cubicBezTo>
                    <a:pt x="622055" y="485091"/>
                    <a:pt x="618626" y="489206"/>
                    <a:pt x="615425" y="493778"/>
                  </a:cubicBezTo>
                  <a:lnTo>
                    <a:pt x="615425" y="493778"/>
                  </a:lnTo>
                  <a:cubicBezTo>
                    <a:pt x="615425" y="493778"/>
                    <a:pt x="615425" y="493778"/>
                    <a:pt x="615425" y="493778"/>
                  </a:cubicBezTo>
                  <a:cubicBezTo>
                    <a:pt x="614054" y="496292"/>
                    <a:pt x="612682" y="498578"/>
                    <a:pt x="611082" y="500864"/>
                  </a:cubicBezTo>
                  <a:cubicBezTo>
                    <a:pt x="610625" y="501779"/>
                    <a:pt x="609939" y="502464"/>
                    <a:pt x="609482" y="503379"/>
                  </a:cubicBezTo>
                  <a:cubicBezTo>
                    <a:pt x="608567" y="504979"/>
                    <a:pt x="607653" y="506351"/>
                    <a:pt x="606739" y="507951"/>
                  </a:cubicBezTo>
                  <a:cubicBezTo>
                    <a:pt x="606053" y="508865"/>
                    <a:pt x="605367" y="510008"/>
                    <a:pt x="604681" y="510923"/>
                  </a:cubicBezTo>
                  <a:cubicBezTo>
                    <a:pt x="603767" y="512294"/>
                    <a:pt x="603081" y="513437"/>
                    <a:pt x="602167" y="514809"/>
                  </a:cubicBezTo>
                  <a:cubicBezTo>
                    <a:pt x="601481" y="515952"/>
                    <a:pt x="600566" y="516866"/>
                    <a:pt x="599881" y="518009"/>
                  </a:cubicBezTo>
                  <a:cubicBezTo>
                    <a:pt x="598966" y="519152"/>
                    <a:pt x="598280" y="520295"/>
                    <a:pt x="597366" y="521438"/>
                  </a:cubicBezTo>
                  <a:cubicBezTo>
                    <a:pt x="596452" y="522581"/>
                    <a:pt x="595766" y="523724"/>
                    <a:pt x="594851" y="524867"/>
                  </a:cubicBezTo>
                  <a:cubicBezTo>
                    <a:pt x="594166" y="525782"/>
                    <a:pt x="593251" y="526925"/>
                    <a:pt x="592565" y="527839"/>
                  </a:cubicBezTo>
                  <a:cubicBezTo>
                    <a:pt x="591651" y="528982"/>
                    <a:pt x="590737" y="530125"/>
                    <a:pt x="589822" y="531268"/>
                  </a:cubicBezTo>
                  <a:cubicBezTo>
                    <a:pt x="589136" y="532182"/>
                    <a:pt x="588222" y="533097"/>
                    <a:pt x="587536" y="534011"/>
                  </a:cubicBezTo>
                  <a:cubicBezTo>
                    <a:pt x="586622" y="535154"/>
                    <a:pt x="585479" y="536297"/>
                    <a:pt x="584564" y="537440"/>
                  </a:cubicBezTo>
                  <a:cubicBezTo>
                    <a:pt x="583879" y="538355"/>
                    <a:pt x="583193" y="539040"/>
                    <a:pt x="582278" y="539955"/>
                  </a:cubicBezTo>
                  <a:cubicBezTo>
                    <a:pt x="581135" y="541098"/>
                    <a:pt x="580221" y="542241"/>
                    <a:pt x="579078" y="543384"/>
                  </a:cubicBezTo>
                  <a:cubicBezTo>
                    <a:pt x="578392" y="544070"/>
                    <a:pt x="577706" y="544984"/>
                    <a:pt x="577021" y="545670"/>
                  </a:cubicBezTo>
                  <a:cubicBezTo>
                    <a:pt x="575878" y="546813"/>
                    <a:pt x="574735" y="547956"/>
                    <a:pt x="573592" y="549327"/>
                  </a:cubicBezTo>
                  <a:cubicBezTo>
                    <a:pt x="572906" y="550013"/>
                    <a:pt x="572220" y="550699"/>
                    <a:pt x="571534" y="551385"/>
                  </a:cubicBezTo>
                  <a:cubicBezTo>
                    <a:pt x="570391" y="552528"/>
                    <a:pt x="569020" y="553899"/>
                    <a:pt x="567877" y="555042"/>
                  </a:cubicBezTo>
                  <a:cubicBezTo>
                    <a:pt x="567191" y="555728"/>
                    <a:pt x="566505" y="556185"/>
                    <a:pt x="565819" y="556871"/>
                  </a:cubicBezTo>
                  <a:cubicBezTo>
                    <a:pt x="564448" y="558014"/>
                    <a:pt x="563305" y="559386"/>
                    <a:pt x="561933" y="560529"/>
                  </a:cubicBezTo>
                  <a:cubicBezTo>
                    <a:pt x="561247" y="560986"/>
                    <a:pt x="560790" y="561672"/>
                    <a:pt x="560104" y="562129"/>
                  </a:cubicBezTo>
                  <a:cubicBezTo>
                    <a:pt x="558733" y="563272"/>
                    <a:pt x="557361" y="564644"/>
                    <a:pt x="555989" y="565787"/>
                  </a:cubicBezTo>
                  <a:cubicBezTo>
                    <a:pt x="555532" y="566244"/>
                    <a:pt x="554846" y="566701"/>
                    <a:pt x="554389" y="567158"/>
                  </a:cubicBezTo>
                  <a:cubicBezTo>
                    <a:pt x="552789" y="568530"/>
                    <a:pt x="551417" y="569673"/>
                    <a:pt x="549817" y="570816"/>
                  </a:cubicBezTo>
                  <a:cubicBezTo>
                    <a:pt x="549360" y="571273"/>
                    <a:pt x="548903" y="571502"/>
                    <a:pt x="548446" y="571959"/>
                  </a:cubicBezTo>
                  <a:cubicBezTo>
                    <a:pt x="546845" y="573330"/>
                    <a:pt x="545245" y="574473"/>
                    <a:pt x="543645" y="575845"/>
                  </a:cubicBezTo>
                  <a:cubicBezTo>
                    <a:pt x="543188" y="576074"/>
                    <a:pt x="542959" y="576531"/>
                    <a:pt x="542502" y="576759"/>
                  </a:cubicBezTo>
                  <a:cubicBezTo>
                    <a:pt x="540673" y="578131"/>
                    <a:pt x="539073" y="579503"/>
                    <a:pt x="537244" y="580646"/>
                  </a:cubicBezTo>
                  <a:cubicBezTo>
                    <a:pt x="537016" y="580874"/>
                    <a:pt x="536787" y="580874"/>
                    <a:pt x="536558" y="581103"/>
                  </a:cubicBezTo>
                  <a:cubicBezTo>
                    <a:pt x="534501" y="582474"/>
                    <a:pt x="532672" y="583846"/>
                    <a:pt x="530615" y="585218"/>
                  </a:cubicBezTo>
                  <a:lnTo>
                    <a:pt x="530615" y="585218"/>
                  </a:lnTo>
                  <a:cubicBezTo>
                    <a:pt x="522157" y="592990"/>
                    <a:pt x="482609" y="614936"/>
                    <a:pt x="469579" y="617679"/>
                  </a:cubicBezTo>
                  <a:lnTo>
                    <a:pt x="469579" y="617679"/>
                  </a:lnTo>
                  <a:cubicBezTo>
                    <a:pt x="468664" y="618365"/>
                    <a:pt x="467750" y="618822"/>
                    <a:pt x="466607" y="619508"/>
                  </a:cubicBezTo>
                  <a:cubicBezTo>
                    <a:pt x="466378" y="619508"/>
                    <a:pt x="466378" y="619736"/>
                    <a:pt x="466150" y="619736"/>
                  </a:cubicBezTo>
                  <a:cubicBezTo>
                    <a:pt x="465235" y="620422"/>
                    <a:pt x="464092" y="620879"/>
                    <a:pt x="463178" y="621565"/>
                  </a:cubicBezTo>
                  <a:cubicBezTo>
                    <a:pt x="463178" y="621565"/>
                    <a:pt x="462949" y="621565"/>
                    <a:pt x="462949" y="621794"/>
                  </a:cubicBezTo>
                  <a:cubicBezTo>
                    <a:pt x="457463" y="624765"/>
                    <a:pt x="451291" y="627737"/>
                    <a:pt x="445118" y="630252"/>
                  </a:cubicBezTo>
                  <a:cubicBezTo>
                    <a:pt x="444890" y="630252"/>
                    <a:pt x="444661" y="630480"/>
                    <a:pt x="444661" y="630480"/>
                  </a:cubicBezTo>
                  <a:cubicBezTo>
                    <a:pt x="443518" y="630938"/>
                    <a:pt x="442375" y="631395"/>
                    <a:pt x="441461" y="631852"/>
                  </a:cubicBezTo>
                  <a:cubicBezTo>
                    <a:pt x="441232" y="631852"/>
                    <a:pt x="441004" y="632081"/>
                    <a:pt x="440775" y="632081"/>
                  </a:cubicBezTo>
                  <a:cubicBezTo>
                    <a:pt x="439632" y="632538"/>
                    <a:pt x="438489" y="632995"/>
                    <a:pt x="437575" y="633224"/>
                  </a:cubicBezTo>
                  <a:cubicBezTo>
                    <a:pt x="437575" y="633224"/>
                    <a:pt x="437575" y="633224"/>
                    <a:pt x="437575" y="633224"/>
                  </a:cubicBezTo>
                  <a:cubicBezTo>
                    <a:pt x="435289" y="634138"/>
                    <a:pt x="433231" y="634824"/>
                    <a:pt x="431174" y="635510"/>
                  </a:cubicBezTo>
                  <a:cubicBezTo>
                    <a:pt x="430945" y="635510"/>
                    <a:pt x="430717" y="635738"/>
                    <a:pt x="430259" y="635738"/>
                  </a:cubicBezTo>
                  <a:cubicBezTo>
                    <a:pt x="429574" y="635967"/>
                    <a:pt x="428888" y="636195"/>
                    <a:pt x="428202" y="636424"/>
                  </a:cubicBezTo>
                  <a:cubicBezTo>
                    <a:pt x="427516" y="636653"/>
                    <a:pt x="427059" y="636881"/>
                    <a:pt x="426373" y="636881"/>
                  </a:cubicBezTo>
                  <a:cubicBezTo>
                    <a:pt x="425687" y="637110"/>
                    <a:pt x="425230" y="637338"/>
                    <a:pt x="424544" y="637338"/>
                  </a:cubicBezTo>
                  <a:cubicBezTo>
                    <a:pt x="423859" y="637567"/>
                    <a:pt x="423173" y="637796"/>
                    <a:pt x="422716" y="638024"/>
                  </a:cubicBezTo>
                  <a:cubicBezTo>
                    <a:pt x="422258" y="638253"/>
                    <a:pt x="421801" y="638253"/>
                    <a:pt x="421344" y="638481"/>
                  </a:cubicBezTo>
                  <a:cubicBezTo>
                    <a:pt x="420658" y="638710"/>
                    <a:pt x="419972" y="638939"/>
                    <a:pt x="419287" y="639167"/>
                  </a:cubicBezTo>
                  <a:cubicBezTo>
                    <a:pt x="418829" y="639167"/>
                    <a:pt x="418601" y="639396"/>
                    <a:pt x="418144" y="639396"/>
                  </a:cubicBezTo>
                  <a:cubicBezTo>
                    <a:pt x="417229" y="639624"/>
                    <a:pt x="416086" y="639853"/>
                    <a:pt x="415172" y="640082"/>
                  </a:cubicBezTo>
                  <a:cubicBezTo>
                    <a:pt x="415172" y="640082"/>
                    <a:pt x="415172" y="640082"/>
                    <a:pt x="415172" y="640082"/>
                  </a:cubicBezTo>
                  <a:cubicBezTo>
                    <a:pt x="408085" y="641910"/>
                    <a:pt x="399398" y="643282"/>
                    <a:pt x="389797" y="644425"/>
                  </a:cubicBezTo>
                  <a:cubicBezTo>
                    <a:pt x="387054" y="644654"/>
                    <a:pt x="384082" y="644882"/>
                    <a:pt x="381110" y="645111"/>
                  </a:cubicBezTo>
                  <a:cubicBezTo>
                    <a:pt x="378139" y="645339"/>
                    <a:pt x="375167" y="645568"/>
                    <a:pt x="371966" y="645568"/>
                  </a:cubicBezTo>
                  <a:cubicBezTo>
                    <a:pt x="359393" y="646025"/>
                    <a:pt x="345449" y="646025"/>
                    <a:pt x="330361" y="645111"/>
                  </a:cubicBezTo>
                  <a:cubicBezTo>
                    <a:pt x="326704" y="644882"/>
                    <a:pt x="322817" y="644654"/>
                    <a:pt x="318931" y="644196"/>
                  </a:cubicBezTo>
                  <a:cubicBezTo>
                    <a:pt x="305444" y="642825"/>
                    <a:pt x="291499" y="640996"/>
                    <a:pt x="277097" y="638024"/>
                  </a:cubicBezTo>
                  <a:cubicBezTo>
                    <a:pt x="272983" y="637110"/>
                    <a:pt x="268868" y="636424"/>
                    <a:pt x="264753" y="635281"/>
                  </a:cubicBezTo>
                  <a:cubicBezTo>
                    <a:pt x="256523" y="633452"/>
                    <a:pt x="248065" y="631166"/>
                    <a:pt x="239607" y="628652"/>
                  </a:cubicBezTo>
                  <a:cubicBezTo>
                    <a:pt x="235492" y="627280"/>
                    <a:pt x="231149" y="626137"/>
                    <a:pt x="227034" y="624537"/>
                  </a:cubicBezTo>
                  <a:cubicBezTo>
                    <a:pt x="212175" y="619508"/>
                    <a:pt x="197545" y="613564"/>
                    <a:pt x="183143" y="606477"/>
                  </a:cubicBezTo>
                  <a:cubicBezTo>
                    <a:pt x="179028" y="604420"/>
                    <a:pt x="174913" y="602363"/>
                    <a:pt x="170798" y="600077"/>
                  </a:cubicBezTo>
                  <a:cubicBezTo>
                    <a:pt x="131936" y="578817"/>
                    <a:pt x="96046" y="548870"/>
                    <a:pt x="68386" y="507265"/>
                  </a:cubicBezTo>
                  <a:cubicBezTo>
                    <a:pt x="25409" y="437771"/>
                    <a:pt x="-46143" y="158421"/>
                    <a:pt x="204174" y="48465"/>
                  </a:cubicBezTo>
                  <a:cubicBezTo>
                    <a:pt x="206917" y="47322"/>
                    <a:pt x="209432" y="46179"/>
                    <a:pt x="212175" y="45036"/>
                  </a:cubicBezTo>
                  <a:cubicBezTo>
                    <a:pt x="213089" y="44579"/>
                    <a:pt x="214232" y="44350"/>
                    <a:pt x="215147" y="43893"/>
                  </a:cubicBezTo>
                  <a:cubicBezTo>
                    <a:pt x="216976" y="43207"/>
                    <a:pt x="218576" y="42521"/>
                    <a:pt x="220405" y="41835"/>
                  </a:cubicBezTo>
                  <a:cubicBezTo>
                    <a:pt x="221548" y="41378"/>
                    <a:pt x="222919" y="40921"/>
                    <a:pt x="224062" y="40464"/>
                  </a:cubicBezTo>
                  <a:cubicBezTo>
                    <a:pt x="225662" y="40007"/>
                    <a:pt x="227263" y="39321"/>
                    <a:pt x="228863" y="38864"/>
                  </a:cubicBezTo>
                  <a:cubicBezTo>
                    <a:pt x="230234" y="38406"/>
                    <a:pt x="231606" y="37949"/>
                    <a:pt x="232978" y="37492"/>
                  </a:cubicBezTo>
                  <a:cubicBezTo>
                    <a:pt x="234349" y="37035"/>
                    <a:pt x="235949" y="36578"/>
                    <a:pt x="237550" y="36120"/>
                  </a:cubicBezTo>
                  <a:cubicBezTo>
                    <a:pt x="238921" y="35663"/>
                    <a:pt x="240521" y="35206"/>
                    <a:pt x="242122" y="34749"/>
                  </a:cubicBezTo>
                  <a:cubicBezTo>
                    <a:pt x="243493" y="34292"/>
                    <a:pt x="244865" y="33834"/>
                    <a:pt x="246465" y="33606"/>
                  </a:cubicBezTo>
                  <a:cubicBezTo>
                    <a:pt x="248065" y="33149"/>
                    <a:pt x="249665" y="32691"/>
                    <a:pt x="251266" y="32463"/>
                  </a:cubicBezTo>
                  <a:cubicBezTo>
                    <a:pt x="252637" y="32006"/>
                    <a:pt x="254009" y="31777"/>
                    <a:pt x="255380" y="31320"/>
                  </a:cubicBezTo>
                  <a:cubicBezTo>
                    <a:pt x="256981" y="30863"/>
                    <a:pt x="258809" y="30634"/>
                    <a:pt x="260410" y="30177"/>
                  </a:cubicBezTo>
                  <a:cubicBezTo>
                    <a:pt x="261781" y="29948"/>
                    <a:pt x="262924" y="29491"/>
                    <a:pt x="264296" y="29262"/>
                  </a:cubicBezTo>
                  <a:cubicBezTo>
                    <a:pt x="266125" y="28805"/>
                    <a:pt x="267953" y="28577"/>
                    <a:pt x="269782" y="28119"/>
                  </a:cubicBezTo>
                  <a:cubicBezTo>
                    <a:pt x="270925" y="27891"/>
                    <a:pt x="272297" y="27662"/>
                    <a:pt x="273440" y="27434"/>
                  </a:cubicBezTo>
                  <a:cubicBezTo>
                    <a:pt x="275269" y="26976"/>
                    <a:pt x="277326" y="26748"/>
                    <a:pt x="279155" y="26519"/>
                  </a:cubicBezTo>
                  <a:cubicBezTo>
                    <a:pt x="280298" y="26291"/>
                    <a:pt x="281441" y="26062"/>
                    <a:pt x="282812" y="25833"/>
                  </a:cubicBezTo>
                  <a:cubicBezTo>
                    <a:pt x="284870" y="25605"/>
                    <a:pt x="286699" y="25148"/>
                    <a:pt x="288756" y="24919"/>
                  </a:cubicBezTo>
                  <a:cubicBezTo>
                    <a:pt x="289899" y="24690"/>
                    <a:pt x="291042" y="24690"/>
                    <a:pt x="292185" y="24462"/>
                  </a:cubicBezTo>
                  <a:cubicBezTo>
                    <a:pt x="294242" y="24233"/>
                    <a:pt x="296300" y="24005"/>
                    <a:pt x="298586" y="23776"/>
                  </a:cubicBezTo>
                  <a:cubicBezTo>
                    <a:pt x="299729" y="23547"/>
                    <a:pt x="300643" y="23547"/>
                    <a:pt x="301786" y="23547"/>
                  </a:cubicBezTo>
                  <a:cubicBezTo>
                    <a:pt x="304072" y="23319"/>
                    <a:pt x="306130" y="23090"/>
                    <a:pt x="308416" y="22862"/>
                  </a:cubicBezTo>
                  <a:cubicBezTo>
                    <a:pt x="309330" y="22862"/>
                    <a:pt x="310244" y="22633"/>
                    <a:pt x="311387" y="22633"/>
                  </a:cubicBezTo>
                  <a:cubicBezTo>
                    <a:pt x="313673" y="22404"/>
                    <a:pt x="315959" y="22404"/>
                    <a:pt x="318474" y="22176"/>
                  </a:cubicBezTo>
                  <a:cubicBezTo>
                    <a:pt x="319388" y="22176"/>
                    <a:pt x="320303" y="22176"/>
                    <a:pt x="320989" y="21947"/>
                  </a:cubicBezTo>
                  <a:cubicBezTo>
                    <a:pt x="323503" y="21947"/>
                    <a:pt x="326018" y="21719"/>
                    <a:pt x="328304" y="21719"/>
                  </a:cubicBezTo>
                  <a:cubicBezTo>
                    <a:pt x="328990" y="21719"/>
                    <a:pt x="329904" y="21719"/>
                    <a:pt x="330590" y="21719"/>
                  </a:cubicBezTo>
                  <a:cubicBezTo>
                    <a:pt x="333104" y="21719"/>
                    <a:pt x="335848" y="21719"/>
                    <a:pt x="338362" y="21719"/>
                  </a:cubicBezTo>
                  <a:cubicBezTo>
                    <a:pt x="339048" y="21719"/>
                    <a:pt x="339505" y="21719"/>
                    <a:pt x="340191" y="21719"/>
                  </a:cubicBezTo>
                  <a:cubicBezTo>
                    <a:pt x="342020" y="21947"/>
                    <a:pt x="344763" y="21947"/>
                    <a:pt x="347506" y="22176"/>
                  </a:cubicBezTo>
                  <a:close/>
                </a:path>
              </a:pathLst>
            </a:custGeom>
            <a:solidFill>
              <a:srgbClr val="000000"/>
            </a:solidFill>
            <a:ln w="2286" cap="flat">
              <a:noFill/>
              <a:prstDash val="solid"/>
              <a:miter/>
            </a:ln>
          </p:spPr>
          <p:txBody>
            <a:bodyPr rtlCol="0" anchor="ctr"/>
            <a:lstStyle/>
            <a:p>
              <a:endParaRPr lang="en-US"/>
            </a:p>
          </p:txBody>
        </p:sp>
        <p:sp>
          <p:nvSpPr>
            <p:cNvPr id="193" name="Freeform 969">
              <a:extLst>
                <a:ext uri="{FF2B5EF4-FFF2-40B4-BE49-F238E27FC236}">
                  <a16:creationId xmlns:a16="http://schemas.microsoft.com/office/drawing/2014/main" id="{D1441CFA-F656-5F9C-BDA4-D413B5D10796}"/>
                </a:ext>
              </a:extLst>
            </p:cNvPr>
            <p:cNvSpPr/>
            <p:nvPr/>
          </p:nvSpPr>
          <p:spPr>
            <a:xfrm>
              <a:off x="6678386" y="5405704"/>
              <a:ext cx="211692" cy="352441"/>
            </a:xfrm>
            <a:custGeom>
              <a:avLst/>
              <a:gdLst>
                <a:gd name="connsiteX0" fmla="*/ 200568 w 211692"/>
                <a:gd name="connsiteY0" fmla="*/ 0 h 352441"/>
                <a:gd name="connsiteX1" fmla="*/ 3515 w 211692"/>
                <a:gd name="connsiteY1" fmla="*/ 186766 h 352441"/>
                <a:gd name="connsiteX2" fmla="*/ 4201 w 211692"/>
                <a:gd name="connsiteY2" fmla="*/ 288722 h 352441"/>
                <a:gd name="connsiteX3" fmla="*/ 37576 w 211692"/>
                <a:gd name="connsiteY3" fmla="*/ 350215 h 352441"/>
                <a:gd name="connsiteX4" fmla="*/ 201711 w 211692"/>
                <a:gd name="connsiteY4" fmla="*/ 10973 h 352441"/>
                <a:gd name="connsiteX5" fmla="*/ 200568 w 211692"/>
                <a:gd name="connsiteY5" fmla="*/ 0 h 352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692" h="352441">
                  <a:moveTo>
                    <a:pt x="200568" y="0"/>
                  </a:moveTo>
                  <a:cubicBezTo>
                    <a:pt x="122158" y="0"/>
                    <a:pt x="19745" y="80239"/>
                    <a:pt x="3515" y="186766"/>
                  </a:cubicBezTo>
                  <a:cubicBezTo>
                    <a:pt x="-1057" y="216942"/>
                    <a:pt x="-1514" y="259233"/>
                    <a:pt x="4201" y="288722"/>
                  </a:cubicBezTo>
                  <a:cubicBezTo>
                    <a:pt x="6944" y="303124"/>
                    <a:pt x="40091" y="364846"/>
                    <a:pt x="37576" y="350215"/>
                  </a:cubicBezTo>
                  <a:cubicBezTo>
                    <a:pt x="21346" y="255346"/>
                    <a:pt x="55636" y="63322"/>
                    <a:pt x="201711" y="10973"/>
                  </a:cubicBezTo>
                  <a:cubicBezTo>
                    <a:pt x="215427" y="6172"/>
                    <a:pt x="214970" y="0"/>
                    <a:pt x="200568" y="0"/>
                  </a:cubicBezTo>
                  <a:close/>
                </a:path>
              </a:pathLst>
            </a:custGeom>
            <a:solidFill>
              <a:srgbClr val="FFFFFF"/>
            </a:solidFill>
            <a:ln w="2286" cap="flat">
              <a:noFill/>
              <a:prstDash val="solid"/>
              <a:miter/>
            </a:ln>
          </p:spPr>
          <p:txBody>
            <a:bodyPr rtlCol="0" anchor="ctr"/>
            <a:lstStyle/>
            <a:p>
              <a:endParaRPr lang="en-US"/>
            </a:p>
          </p:txBody>
        </p:sp>
      </p:grpSp>
      <p:grpSp>
        <p:nvGrpSpPr>
          <p:cNvPr id="194" name="Graphic 4">
            <a:extLst>
              <a:ext uri="{FF2B5EF4-FFF2-40B4-BE49-F238E27FC236}">
                <a16:creationId xmlns:a16="http://schemas.microsoft.com/office/drawing/2014/main" id="{9299E4A8-2D03-97C6-3017-D1FCFF53A1E4}"/>
              </a:ext>
            </a:extLst>
          </p:cNvPr>
          <p:cNvGrpSpPr/>
          <p:nvPr/>
        </p:nvGrpSpPr>
        <p:grpSpPr>
          <a:xfrm>
            <a:off x="407741" y="1911897"/>
            <a:ext cx="1695226" cy="1318674"/>
            <a:chOff x="5594918" y="3386579"/>
            <a:chExt cx="1695226" cy="1318674"/>
          </a:xfrm>
        </p:grpSpPr>
        <p:sp>
          <p:nvSpPr>
            <p:cNvPr id="195" name="Freeform 1082">
              <a:extLst>
                <a:ext uri="{FF2B5EF4-FFF2-40B4-BE49-F238E27FC236}">
                  <a16:creationId xmlns:a16="http://schemas.microsoft.com/office/drawing/2014/main" id="{5609C618-A272-B585-1E55-A2C3B94E34D0}"/>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FFFFFF"/>
            </a:solidFill>
            <a:ln w="1804" cap="flat">
              <a:noFill/>
              <a:prstDash val="solid"/>
              <a:miter/>
            </a:ln>
          </p:spPr>
          <p:txBody>
            <a:bodyPr rtlCol="0" anchor="ctr"/>
            <a:lstStyle/>
            <a:p>
              <a:endParaRPr lang="en-US"/>
            </a:p>
          </p:txBody>
        </p:sp>
        <p:sp>
          <p:nvSpPr>
            <p:cNvPr id="196" name="Freeform 1083">
              <a:extLst>
                <a:ext uri="{FF2B5EF4-FFF2-40B4-BE49-F238E27FC236}">
                  <a16:creationId xmlns:a16="http://schemas.microsoft.com/office/drawing/2014/main" id="{E29760FC-034A-C390-AD62-52973975E429}"/>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197" name="Freeform 1084">
              <a:extLst>
                <a:ext uri="{FF2B5EF4-FFF2-40B4-BE49-F238E27FC236}">
                  <a16:creationId xmlns:a16="http://schemas.microsoft.com/office/drawing/2014/main" id="{22FD2A30-B769-EC9A-8902-2764A0794064}"/>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C000"/>
            </a:solidFill>
            <a:ln w="1804" cap="flat">
              <a:noFill/>
              <a:prstDash val="solid"/>
              <a:miter/>
            </a:ln>
          </p:spPr>
          <p:txBody>
            <a:bodyPr rtlCol="0" anchor="ctr"/>
            <a:lstStyle/>
            <a:p>
              <a:endParaRPr lang="en-US"/>
            </a:p>
          </p:txBody>
        </p:sp>
        <p:sp>
          <p:nvSpPr>
            <p:cNvPr id="198" name="Freeform 1085">
              <a:extLst>
                <a:ext uri="{FF2B5EF4-FFF2-40B4-BE49-F238E27FC236}">
                  <a16:creationId xmlns:a16="http://schemas.microsoft.com/office/drawing/2014/main" id="{E956226B-3F98-9558-7B25-7164554770C1}"/>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0872B5"/>
            </a:solidFill>
            <a:ln w="1804" cap="flat">
              <a:noFill/>
              <a:prstDash val="solid"/>
              <a:miter/>
            </a:ln>
          </p:spPr>
          <p:txBody>
            <a:bodyPr rtlCol="0" anchor="ctr"/>
            <a:lstStyle/>
            <a:p>
              <a:endParaRPr lang="en-US"/>
            </a:p>
          </p:txBody>
        </p:sp>
        <p:sp>
          <p:nvSpPr>
            <p:cNvPr id="199" name="Freeform 1086">
              <a:extLst>
                <a:ext uri="{FF2B5EF4-FFF2-40B4-BE49-F238E27FC236}">
                  <a16:creationId xmlns:a16="http://schemas.microsoft.com/office/drawing/2014/main" id="{C26A7B70-4512-6FAF-11E5-7452798B64D5}"/>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rgbClr val="FFFFFF"/>
            </a:solidFill>
            <a:ln w="1804" cap="flat">
              <a:noFill/>
              <a:prstDash val="solid"/>
              <a:miter/>
            </a:ln>
          </p:spPr>
          <p:txBody>
            <a:bodyPr rtlCol="0" anchor="ctr"/>
            <a:lstStyle/>
            <a:p>
              <a:endParaRPr lang="en-US"/>
            </a:p>
          </p:txBody>
        </p:sp>
        <p:sp>
          <p:nvSpPr>
            <p:cNvPr id="200" name="Freeform 1087">
              <a:extLst>
                <a:ext uri="{FF2B5EF4-FFF2-40B4-BE49-F238E27FC236}">
                  <a16:creationId xmlns:a16="http://schemas.microsoft.com/office/drawing/2014/main" id="{5E9D5DB5-D46F-E2AF-CA55-F135C9DBCBAE}"/>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201" name="Freeform 1088">
              <a:extLst>
                <a:ext uri="{FF2B5EF4-FFF2-40B4-BE49-F238E27FC236}">
                  <a16:creationId xmlns:a16="http://schemas.microsoft.com/office/drawing/2014/main" id="{14F0F59B-3088-0704-2E25-75BED90CFCB7}"/>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202" name="Freeform 1089">
              <a:extLst>
                <a:ext uri="{FF2B5EF4-FFF2-40B4-BE49-F238E27FC236}">
                  <a16:creationId xmlns:a16="http://schemas.microsoft.com/office/drawing/2014/main" id="{BA8DB393-2AEC-4053-8FC1-4103546C3682}"/>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203" name="Freeform 1090">
              <a:extLst>
                <a:ext uri="{FF2B5EF4-FFF2-40B4-BE49-F238E27FC236}">
                  <a16:creationId xmlns:a16="http://schemas.microsoft.com/office/drawing/2014/main" id="{0EFD78E8-EC3D-73C1-5D67-33A8ED2F647B}"/>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204" name="Freeform 1091">
              <a:extLst>
                <a:ext uri="{FF2B5EF4-FFF2-40B4-BE49-F238E27FC236}">
                  <a16:creationId xmlns:a16="http://schemas.microsoft.com/office/drawing/2014/main" id="{83950D53-853F-8A24-8EFC-924E8EF089D2}"/>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205" name="Freeform 1092">
              <a:extLst>
                <a:ext uri="{FF2B5EF4-FFF2-40B4-BE49-F238E27FC236}">
                  <a16:creationId xmlns:a16="http://schemas.microsoft.com/office/drawing/2014/main" id="{11B247D1-1F44-606D-12F5-74CF2EC9F1C4}"/>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206" name="Freeform 1093">
              <a:extLst>
                <a:ext uri="{FF2B5EF4-FFF2-40B4-BE49-F238E27FC236}">
                  <a16:creationId xmlns:a16="http://schemas.microsoft.com/office/drawing/2014/main" id="{C502D62F-26B8-32BB-F192-E0C860D104EE}"/>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207" name="Freeform 1094">
              <a:extLst>
                <a:ext uri="{FF2B5EF4-FFF2-40B4-BE49-F238E27FC236}">
                  <a16:creationId xmlns:a16="http://schemas.microsoft.com/office/drawing/2014/main" id="{FF7E9069-1830-2225-A893-403F51BB8A4A}"/>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208" name="Freeform 1095">
              <a:extLst>
                <a:ext uri="{FF2B5EF4-FFF2-40B4-BE49-F238E27FC236}">
                  <a16:creationId xmlns:a16="http://schemas.microsoft.com/office/drawing/2014/main" id="{616EBBAD-7838-D1B5-D9BD-0697BC0DC71F}"/>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09" name="Freeform 1096">
              <a:extLst>
                <a:ext uri="{FF2B5EF4-FFF2-40B4-BE49-F238E27FC236}">
                  <a16:creationId xmlns:a16="http://schemas.microsoft.com/office/drawing/2014/main" id="{FEF4EBD1-82B1-5A50-0AA2-52803A66A156}"/>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10" name="Freeform 1097">
              <a:extLst>
                <a:ext uri="{FF2B5EF4-FFF2-40B4-BE49-F238E27FC236}">
                  <a16:creationId xmlns:a16="http://schemas.microsoft.com/office/drawing/2014/main" id="{FD60D14D-ADB4-5938-0038-7F0D32B2BC81}"/>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11" name="Freeform 1098">
              <a:extLst>
                <a:ext uri="{FF2B5EF4-FFF2-40B4-BE49-F238E27FC236}">
                  <a16:creationId xmlns:a16="http://schemas.microsoft.com/office/drawing/2014/main" id="{72C6E56B-2065-4CCF-6276-0A774C57C089}"/>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212" name="Freeform 1099">
              <a:extLst>
                <a:ext uri="{FF2B5EF4-FFF2-40B4-BE49-F238E27FC236}">
                  <a16:creationId xmlns:a16="http://schemas.microsoft.com/office/drawing/2014/main" id="{07F153FD-5F66-0A94-05B7-BDECFC4E1BDF}"/>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213" name="Freeform 1100">
              <a:extLst>
                <a:ext uri="{FF2B5EF4-FFF2-40B4-BE49-F238E27FC236}">
                  <a16:creationId xmlns:a16="http://schemas.microsoft.com/office/drawing/2014/main" id="{91EF687A-AE2B-10E3-6C7E-FFB5430DB91A}"/>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214" name="Freeform 1101">
              <a:extLst>
                <a:ext uri="{FF2B5EF4-FFF2-40B4-BE49-F238E27FC236}">
                  <a16:creationId xmlns:a16="http://schemas.microsoft.com/office/drawing/2014/main" id="{7AFD2BB9-DF32-32F2-7B9B-7B1ACE751245}"/>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215" name="Freeform 1102">
              <a:extLst>
                <a:ext uri="{FF2B5EF4-FFF2-40B4-BE49-F238E27FC236}">
                  <a16:creationId xmlns:a16="http://schemas.microsoft.com/office/drawing/2014/main" id="{51AB8201-B975-2556-367F-BF9ACEEC4E42}"/>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216" name="Freeform 1103">
              <a:extLst>
                <a:ext uri="{FF2B5EF4-FFF2-40B4-BE49-F238E27FC236}">
                  <a16:creationId xmlns:a16="http://schemas.microsoft.com/office/drawing/2014/main" id="{874C7B29-663A-C950-790D-398C78F33164}"/>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217" name="Freeform 1104">
              <a:extLst>
                <a:ext uri="{FF2B5EF4-FFF2-40B4-BE49-F238E27FC236}">
                  <a16:creationId xmlns:a16="http://schemas.microsoft.com/office/drawing/2014/main" id="{F37E8294-39C0-3809-2907-373D6DB9C803}"/>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218" name="Freeform 1105">
              <a:extLst>
                <a:ext uri="{FF2B5EF4-FFF2-40B4-BE49-F238E27FC236}">
                  <a16:creationId xmlns:a16="http://schemas.microsoft.com/office/drawing/2014/main" id="{2723D47F-C1B3-9E0C-6DCA-317542726669}"/>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219" name="Freeform 1106">
              <a:extLst>
                <a:ext uri="{FF2B5EF4-FFF2-40B4-BE49-F238E27FC236}">
                  <a16:creationId xmlns:a16="http://schemas.microsoft.com/office/drawing/2014/main" id="{C793963B-06C8-05FD-CBBE-E1E67E0A188F}"/>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
        <p:nvSpPr>
          <p:cNvPr id="17" name="Text Placeholder 2">
            <a:extLst>
              <a:ext uri="{FF2B5EF4-FFF2-40B4-BE49-F238E27FC236}">
                <a16:creationId xmlns:a16="http://schemas.microsoft.com/office/drawing/2014/main" id="{CC21D8BD-DFC0-4CA8-1C7D-644EE9F24A89}"/>
              </a:ext>
            </a:extLst>
          </p:cNvPr>
          <p:cNvSpPr>
            <a:spLocks noGrp="1"/>
          </p:cNvSpPr>
          <p:nvPr>
            <p:ph type="body" sz="quarter" idx="16"/>
          </p:nvPr>
        </p:nvSpPr>
        <p:spPr>
          <a:xfrm>
            <a:off x="2057399" y="477282"/>
            <a:ext cx="10595237" cy="803654"/>
          </a:xfrm>
        </p:spPr>
        <p:txBody>
          <a:bodyPr/>
          <a:lstStyle/>
          <a:p>
            <a:r>
              <a:rPr lang="en-US" sz="3200" b="0" dirty="0">
                <a:solidFill>
                  <a:srgbClr val="D11C5F"/>
                </a:solidFill>
              </a:rPr>
              <a:t>Identify Who Your Community Is!</a:t>
            </a:r>
          </a:p>
        </p:txBody>
      </p:sp>
    </p:spTree>
    <p:extLst>
      <p:ext uri="{BB962C8B-B14F-4D97-AF65-F5344CB8AC3E}">
        <p14:creationId xmlns:p14="http://schemas.microsoft.com/office/powerpoint/2010/main" val="14630299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8EC1FBA-C39D-AA2D-EDA8-9CFCB6598CAF}"/>
              </a:ext>
            </a:extLst>
          </p:cNvPr>
          <p:cNvSpPr>
            <a:spLocks noGrp="1"/>
          </p:cNvSpPr>
          <p:nvPr>
            <p:ph type="body" sz="quarter" idx="18"/>
          </p:nvPr>
        </p:nvSpPr>
        <p:spPr>
          <a:xfrm>
            <a:off x="722181" y="846122"/>
            <a:ext cx="7606031" cy="3849918"/>
          </a:xfrm>
        </p:spPr>
        <p:txBody>
          <a:bodyPr/>
          <a:lstStyle/>
          <a:p>
            <a:pPr marL="0" indent="0">
              <a:lnSpc>
                <a:spcPct val="100000"/>
              </a:lnSpc>
              <a:spcBef>
                <a:spcPts val="600"/>
              </a:spcBef>
              <a:spcAft>
                <a:spcPts val="600"/>
              </a:spcAft>
            </a:pPr>
            <a:r>
              <a:rPr lang="en-US" sz="2200" dirty="0"/>
              <a:t>In inclusive marketing and community engagement, various groups of people and </a:t>
            </a:r>
            <a:r>
              <a:rPr lang="en-US" sz="2200" dirty="0" err="1"/>
              <a:t>organisations</a:t>
            </a:r>
            <a:r>
              <a:rPr lang="en-US" sz="2200" dirty="0"/>
              <a:t> are involved, each playing a distinct role in promoting diversity, equity, and inclusivity. Here's a breakdown of the different people involved, along with definitions and examples:</a:t>
            </a:r>
          </a:p>
          <a:p>
            <a:pPr marL="0" indent="0">
              <a:lnSpc>
                <a:spcPct val="100000"/>
              </a:lnSpc>
              <a:spcBef>
                <a:spcPts val="600"/>
              </a:spcBef>
              <a:spcAft>
                <a:spcPts val="600"/>
              </a:spcAft>
            </a:pPr>
            <a:r>
              <a:rPr lang="en-US" sz="2200" b="1" dirty="0"/>
              <a:t>1. </a:t>
            </a:r>
            <a:r>
              <a:rPr lang="en-US" sz="2800" b="1" dirty="0">
                <a:solidFill>
                  <a:srgbClr val="CE362B"/>
                </a:solidFill>
              </a:rPr>
              <a:t>Consumers (Target Audience)</a:t>
            </a:r>
          </a:p>
          <a:p>
            <a:pPr marL="0" indent="0">
              <a:lnSpc>
                <a:spcPct val="100000"/>
              </a:lnSpc>
              <a:spcBef>
                <a:spcPts val="600"/>
              </a:spcBef>
              <a:spcAft>
                <a:spcPts val="600"/>
              </a:spcAft>
              <a:buClr>
                <a:srgbClr val="FF0000"/>
              </a:buClr>
            </a:pPr>
            <a:r>
              <a:rPr lang="en-US" sz="2200" b="1" dirty="0"/>
              <a:t>Definition:</a:t>
            </a:r>
            <a:r>
              <a:rPr lang="en-US" sz="2200" dirty="0"/>
              <a:t> Consumers are individuals or groups who purchase goods and services. They are at the heart of any marketing campaign, and their needs, preferences, and cultural contexts drive the inclusivity efforts of brands.</a:t>
            </a:r>
          </a:p>
          <a:p>
            <a:pPr marL="342900" indent="-342900">
              <a:lnSpc>
                <a:spcPct val="100000"/>
              </a:lnSpc>
              <a:spcBef>
                <a:spcPts val="600"/>
              </a:spcBef>
              <a:spcAft>
                <a:spcPts val="600"/>
              </a:spcAft>
              <a:buClr>
                <a:srgbClr val="FF0000"/>
              </a:buClr>
              <a:buFont typeface="Wingdings" panose="05000000000000000000" pitchFamily="2" charset="2"/>
              <a:buChar char="v"/>
            </a:pPr>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brand targeting a diverse audience, such as Dove, ensures that their marketing materials and products reflect various body types, ethnicities, and ages, ensuring that their message resonates with all consumers.</a:t>
            </a:r>
          </a:p>
          <a:p>
            <a:pPr marL="0" indent="0">
              <a:lnSpc>
                <a:spcPct val="100000"/>
              </a:lnSpc>
              <a:spcBef>
                <a:spcPts val="600"/>
              </a:spcBef>
              <a:spcAft>
                <a:spcPts val="600"/>
              </a:spcAft>
            </a:pPr>
            <a:endParaRPr lang="en-IE" sz="2200" dirty="0"/>
          </a:p>
        </p:txBody>
      </p:sp>
      <p:sp>
        <p:nvSpPr>
          <p:cNvPr id="5" name="Text Placeholder 4">
            <a:extLst>
              <a:ext uri="{FF2B5EF4-FFF2-40B4-BE49-F238E27FC236}">
                <a16:creationId xmlns:a16="http://schemas.microsoft.com/office/drawing/2014/main" id="{D7AAAB4D-1F13-4685-C018-71C6DC9A3B82}"/>
              </a:ext>
            </a:extLst>
          </p:cNvPr>
          <p:cNvSpPr>
            <a:spLocks noGrp="1"/>
          </p:cNvSpPr>
          <p:nvPr>
            <p:ph type="body" sz="quarter" idx="16"/>
          </p:nvPr>
        </p:nvSpPr>
        <p:spPr>
          <a:xfrm>
            <a:off x="798381" y="403323"/>
            <a:ext cx="10595237" cy="803654"/>
          </a:xfrm>
        </p:spPr>
        <p:txBody>
          <a:bodyPr/>
          <a:lstStyle/>
          <a:p>
            <a:r>
              <a:rPr lang="en-US" sz="3200" b="0" dirty="0"/>
              <a:t>Communities Can Include. </a:t>
            </a:r>
            <a:endParaRPr lang="en-IE" sz="3200" b="0" dirty="0"/>
          </a:p>
        </p:txBody>
      </p:sp>
      <p:pic>
        <p:nvPicPr>
          <p:cNvPr id="3" name="Picture 2" descr="A person standing at a counter with a wooden spoon&#10;&#10;AI-generated content may be incorrect.">
            <a:extLst>
              <a:ext uri="{FF2B5EF4-FFF2-40B4-BE49-F238E27FC236}">
                <a16:creationId xmlns:a16="http://schemas.microsoft.com/office/drawing/2014/main" id="{DCF82452-59BB-4EF5-08AC-4ECF1FE7A876}"/>
              </a:ext>
            </a:extLst>
          </p:cNvPr>
          <p:cNvPicPr>
            <a:picLocks noChangeAspect="1"/>
          </p:cNvPicPr>
          <p:nvPr/>
        </p:nvPicPr>
        <p:blipFill>
          <a:blip r:embed="rId2" cstate="email">
            <a:extLst>
              <a:ext uri="{28A0092B-C50C-407E-A947-70E740481C1C}">
                <a14:useLocalDpi xmlns:a14="http://schemas.microsoft.com/office/drawing/2010/main"/>
              </a:ext>
            </a:extLst>
          </a:blip>
          <a:srcRect l="4934" t="16102"/>
          <a:stretch/>
        </p:blipFill>
        <p:spPr>
          <a:xfrm>
            <a:off x="8328212" y="1858757"/>
            <a:ext cx="3339194" cy="4421017"/>
          </a:xfrm>
          <a:prstGeom prst="rect">
            <a:avLst/>
          </a:prstGeom>
        </p:spPr>
      </p:pic>
    </p:spTree>
    <p:extLst>
      <p:ext uri="{BB962C8B-B14F-4D97-AF65-F5344CB8AC3E}">
        <p14:creationId xmlns:p14="http://schemas.microsoft.com/office/powerpoint/2010/main" val="2179726919"/>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40803</TotalTime>
  <Words>7715</Words>
  <Application>Microsoft Office PowerPoint</Application>
  <PresentationFormat>Widescreen</PresentationFormat>
  <Paragraphs>388</Paragraphs>
  <Slides>51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51</vt:i4>
      </vt:variant>
    </vt:vector>
  </HeadingPairs>
  <TitlesOfParts>
    <vt:vector size="61" baseType="lpstr">
      <vt:lpstr>Aharoni</vt:lpstr>
      <vt:lpstr>Aptos</vt:lpstr>
      <vt:lpstr>Arial</vt:lpstr>
      <vt:lpstr>Calibri</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1044</cp:revision>
  <dcterms:created xsi:type="dcterms:W3CDTF">2020-10-14T13:32:04Z</dcterms:created>
  <dcterms:modified xsi:type="dcterms:W3CDTF">2025-06-11T11:42:47Z</dcterms:modified>
</cp:coreProperties>
</file>