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63"/>
  </p:notesMasterIdLst>
  <p:handoutMasterIdLst>
    <p:handoutMasterId r:id="rId64"/>
  </p:handoutMasterIdLst>
  <p:sldIdLst>
    <p:sldId id="5879" r:id="rId2"/>
    <p:sldId id="257" r:id="rId3"/>
    <p:sldId id="5883" r:id="rId4"/>
    <p:sldId id="5848" r:id="rId5"/>
    <p:sldId id="5849" r:id="rId6"/>
    <p:sldId id="5742" r:id="rId7"/>
    <p:sldId id="5792" r:id="rId8"/>
    <p:sldId id="5743" r:id="rId9"/>
    <p:sldId id="5630" r:id="rId10"/>
    <p:sldId id="5751" r:id="rId11"/>
    <p:sldId id="5744" r:id="rId12"/>
    <p:sldId id="5748" r:id="rId13"/>
    <p:sldId id="5750" r:id="rId14"/>
    <p:sldId id="5817" r:id="rId15"/>
    <p:sldId id="5819" r:id="rId16"/>
    <p:sldId id="5818" r:id="rId17"/>
    <p:sldId id="5745" r:id="rId18"/>
    <p:sldId id="5753" r:id="rId19"/>
    <p:sldId id="5752" r:id="rId20"/>
    <p:sldId id="5754" r:id="rId21"/>
    <p:sldId id="5755" r:id="rId22"/>
    <p:sldId id="5756" r:id="rId23"/>
    <p:sldId id="5757" r:id="rId24"/>
    <p:sldId id="5790" r:id="rId25"/>
    <p:sldId id="5758" r:id="rId26"/>
    <p:sldId id="5787" r:id="rId27"/>
    <p:sldId id="5788" r:id="rId28"/>
    <p:sldId id="5560" r:id="rId29"/>
    <p:sldId id="5561" r:id="rId30"/>
    <p:sldId id="5772" r:id="rId31"/>
    <p:sldId id="5773" r:id="rId32"/>
    <p:sldId id="5774" r:id="rId33"/>
    <p:sldId id="5783" r:id="rId34"/>
    <p:sldId id="5785" r:id="rId35"/>
    <p:sldId id="5784" r:id="rId36"/>
    <p:sldId id="5779" r:id="rId37"/>
    <p:sldId id="5780" r:id="rId38"/>
    <p:sldId id="5766" r:id="rId39"/>
    <p:sldId id="5767" r:id="rId40"/>
    <p:sldId id="5768" r:id="rId41"/>
    <p:sldId id="5769" r:id="rId42"/>
    <p:sldId id="5770" r:id="rId43"/>
    <p:sldId id="5771" r:id="rId44"/>
    <p:sldId id="5815" r:id="rId45"/>
    <p:sldId id="5225" r:id="rId46"/>
    <p:sldId id="5227" r:id="rId47"/>
    <p:sldId id="5226" r:id="rId48"/>
    <p:sldId id="5229" r:id="rId49"/>
    <p:sldId id="5230" r:id="rId50"/>
    <p:sldId id="5231" r:id="rId51"/>
    <p:sldId id="5233" r:id="rId52"/>
    <p:sldId id="5234" r:id="rId53"/>
    <p:sldId id="5776" r:id="rId54"/>
    <p:sldId id="5759" r:id="rId55"/>
    <p:sldId id="5760" r:id="rId56"/>
    <p:sldId id="5763" r:id="rId57"/>
    <p:sldId id="5762" r:id="rId58"/>
    <p:sldId id="5764" r:id="rId59"/>
    <p:sldId id="5786" r:id="rId60"/>
    <p:sldId id="5851" r:id="rId61"/>
    <p:sldId id="5882"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72B5"/>
    <a:srgbClr val="702E8C"/>
    <a:srgbClr val="083F59"/>
    <a:srgbClr val="DF4625"/>
    <a:srgbClr val="ED028C"/>
    <a:srgbClr val="05AAA3"/>
    <a:srgbClr val="01A54E"/>
    <a:srgbClr val="FCB913"/>
    <a:srgbClr val="FFCC66"/>
    <a:srgbClr val="D9A01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591" autoAdjust="0"/>
    <p:restoredTop sz="96281"/>
  </p:normalViewPr>
  <p:slideViewPr>
    <p:cSldViewPr snapToGrid="0" snapToObjects="1">
      <p:cViewPr varScale="1">
        <p:scale>
          <a:sx n="65" d="100"/>
          <a:sy n="65" d="100"/>
        </p:scale>
        <p:origin x="9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1" d="100"/>
          <a:sy n="81" d="100"/>
        </p:scale>
        <p:origin x="3894"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399023-E0CA-BF67-4010-4753230B05C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FC33238-B802-F8D5-E557-F6DF007DB39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F17F71D-A924-4AFB-872E-0ADA958F9B29}"/>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0B140B3C-7E53-E372-C681-4C66B227D75E}"/>
              </a:ext>
            </a:extLst>
          </p:cNvPr>
          <p:cNvSpPr>
            <a:spLocks noGrp="1"/>
          </p:cNvSpPr>
          <p:nvPr>
            <p:ph type="sldNum" sz="quarter" idx="5"/>
          </p:nvPr>
        </p:nvSpPr>
        <p:spPr/>
        <p:txBody>
          <a:bodyPr/>
          <a:lstStyle/>
          <a:p>
            <a:fld id="{4BE5DE82-CF29-044D-9158-06A811149881}" type="slidenum">
              <a:rPr lang="en-US" smtClean="0"/>
              <a:t>1</a:t>
            </a:fld>
            <a:endParaRPr lang="en-US" dirty="0"/>
          </a:p>
        </p:txBody>
      </p:sp>
    </p:spTree>
    <p:extLst>
      <p:ext uri="{BB962C8B-B14F-4D97-AF65-F5344CB8AC3E}">
        <p14:creationId xmlns:p14="http://schemas.microsoft.com/office/powerpoint/2010/main" val="608895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4113DE-4F96-9612-FFA3-F8C14181D29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8D1B2F6-236A-7EF6-B613-696D4E6F66E2}"/>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81D9F43-5DA5-003D-2F5C-494DFC01EEDB}"/>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57A8B67E-086B-38CD-018E-54262EF37635}"/>
              </a:ext>
            </a:extLst>
          </p:cNvPr>
          <p:cNvSpPr>
            <a:spLocks noGrp="1"/>
          </p:cNvSpPr>
          <p:nvPr>
            <p:ph type="sldNum" sz="quarter" idx="5"/>
          </p:nvPr>
        </p:nvSpPr>
        <p:spPr/>
        <p:txBody>
          <a:bodyPr/>
          <a:lstStyle/>
          <a:p>
            <a:fld id="{4BE5DE82-CF29-044D-9158-06A811149881}" type="slidenum">
              <a:rPr lang="en-US" smtClean="0"/>
              <a:t>61</a:t>
            </a:fld>
            <a:endParaRPr lang="en-US"/>
          </a:p>
        </p:txBody>
      </p:sp>
    </p:spTree>
    <p:extLst>
      <p:ext uri="{BB962C8B-B14F-4D97-AF65-F5344CB8AC3E}">
        <p14:creationId xmlns:p14="http://schemas.microsoft.com/office/powerpoint/2010/main" val="888596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2769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33869042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4365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3084016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02728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4964945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7952370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3246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004353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2480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1507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29460983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62865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784878"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204186"/>
            <a:ext cx="5912541" cy="6427433"/>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0B05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499001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8442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76727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no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preserve="1" userDrawn="1">
  <p:cSld name="3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9A01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1327528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6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6D6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8074388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1235496195"/>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97" Type="http://schemas.openxmlformats.org/officeDocument/2006/relationships/slideLayout" Target="../slideLayouts/slideLayout97.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slideLayout" Target="../slideLayouts/slideLayout9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95" Type="http://schemas.openxmlformats.org/officeDocument/2006/relationships/slideLayout" Target="../slideLayouts/slideLayout95.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100" Type="http://schemas.openxmlformats.org/officeDocument/2006/relationships/theme" Target="../theme/theme1.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93" Type="http://schemas.openxmlformats.org/officeDocument/2006/relationships/slideLayout" Target="../slideLayouts/slideLayout93.xml"/><Relationship Id="rId98" Type="http://schemas.openxmlformats.org/officeDocument/2006/relationships/slideLayout" Target="../slideLayouts/slideLayout9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96" Type="http://schemas.openxmlformats.org/officeDocument/2006/relationships/slideLayout" Target="../slideLayouts/slideLayout96.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94" Type="http://schemas.openxmlformats.org/officeDocument/2006/relationships/slideLayout" Target="../slideLayouts/slideLayout94.xml"/><Relationship Id="rId99" Type="http://schemas.openxmlformats.org/officeDocument/2006/relationships/slideLayout" Target="../slideLayouts/slideLayout99.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60" r:id="rId18"/>
    <p:sldLayoutId id="2147483903" r:id="rId19"/>
    <p:sldLayoutId id="2147483961" r:id="rId20"/>
    <p:sldLayoutId id="2147483951" r:id="rId21"/>
    <p:sldLayoutId id="2147483967" r:id="rId22"/>
    <p:sldLayoutId id="2147483945" r:id="rId23"/>
    <p:sldLayoutId id="2147483962" r:id="rId24"/>
    <p:sldLayoutId id="2147483937" r:id="rId25"/>
    <p:sldLayoutId id="2147483963" r:id="rId26"/>
    <p:sldLayoutId id="2147483904" r:id="rId27"/>
    <p:sldLayoutId id="2147483913" r:id="rId28"/>
    <p:sldLayoutId id="2147483964" r:id="rId29"/>
    <p:sldLayoutId id="2147483928" r:id="rId30"/>
    <p:sldLayoutId id="2147483946" r:id="rId31"/>
    <p:sldLayoutId id="2147483947" r:id="rId32"/>
    <p:sldLayoutId id="2147483914" r:id="rId33"/>
    <p:sldLayoutId id="2147483891" r:id="rId34"/>
    <p:sldLayoutId id="2147483934" r:id="rId35"/>
    <p:sldLayoutId id="2147483944" r:id="rId36"/>
    <p:sldLayoutId id="2147483880" r:id="rId37"/>
    <p:sldLayoutId id="2147483922" r:id="rId38"/>
    <p:sldLayoutId id="2147483940" r:id="rId39"/>
    <p:sldLayoutId id="2147483932" r:id="rId40"/>
    <p:sldLayoutId id="2147483941" r:id="rId41"/>
    <p:sldLayoutId id="2147483936" r:id="rId42"/>
    <p:sldLayoutId id="2147483938" r:id="rId43"/>
    <p:sldLayoutId id="2147483933" r:id="rId44"/>
    <p:sldLayoutId id="2147483935" r:id="rId45"/>
    <p:sldLayoutId id="2147483949" r:id="rId46"/>
    <p:sldLayoutId id="2147483948" r:id="rId47"/>
    <p:sldLayoutId id="2147483939" r:id="rId48"/>
    <p:sldLayoutId id="2147483923" r:id="rId49"/>
    <p:sldLayoutId id="2147483942" r:id="rId50"/>
    <p:sldLayoutId id="2147483955" r:id="rId51"/>
    <p:sldLayoutId id="2147483893" r:id="rId52"/>
    <p:sldLayoutId id="2147483952" r:id="rId53"/>
    <p:sldLayoutId id="2147483953" r:id="rId54"/>
    <p:sldLayoutId id="2147483943" r:id="rId55"/>
    <p:sldLayoutId id="2147483957" r:id="rId56"/>
    <p:sldLayoutId id="2147483958" r:id="rId57"/>
    <p:sldLayoutId id="2147483954" r:id="rId58"/>
    <p:sldLayoutId id="2147483965" r:id="rId59"/>
    <p:sldLayoutId id="2147483931" r:id="rId60"/>
    <p:sldLayoutId id="2147483956" r:id="rId61"/>
    <p:sldLayoutId id="2147483924" r:id="rId62"/>
    <p:sldLayoutId id="2147483966" r:id="rId63"/>
    <p:sldLayoutId id="2147483907" r:id="rId64"/>
    <p:sldLayoutId id="2147483915" r:id="rId65"/>
    <p:sldLayoutId id="2147483916" r:id="rId66"/>
    <p:sldLayoutId id="2147483917" r:id="rId67"/>
    <p:sldLayoutId id="2147483950" r:id="rId68"/>
    <p:sldLayoutId id="2147483879" r:id="rId69"/>
    <p:sldLayoutId id="2147483929" r:id="rId70"/>
    <p:sldLayoutId id="2147483925" r:id="rId71"/>
    <p:sldLayoutId id="2147483918" r:id="rId72"/>
    <p:sldLayoutId id="2147483930" r:id="rId73"/>
    <p:sldLayoutId id="2147483888" r:id="rId74"/>
    <p:sldLayoutId id="2147483911" r:id="rId75"/>
    <p:sldLayoutId id="2147483912" r:id="rId76"/>
    <p:sldLayoutId id="2147483878" r:id="rId77"/>
    <p:sldLayoutId id="2147483908" r:id="rId78"/>
    <p:sldLayoutId id="2147483910" r:id="rId79"/>
    <p:sldLayoutId id="2147483909" r:id="rId80"/>
    <p:sldLayoutId id="2147483892" r:id="rId81"/>
    <p:sldLayoutId id="2147483959" r:id="rId82"/>
    <p:sldLayoutId id="2147483890" r:id="rId83"/>
    <p:sldLayoutId id="2147483877" r:id="rId84"/>
    <p:sldLayoutId id="2147483898" r:id="rId85"/>
    <p:sldLayoutId id="2147483889" r:id="rId86"/>
    <p:sldLayoutId id="2147483905" r:id="rId87"/>
    <p:sldLayoutId id="2147483926" r:id="rId88"/>
    <p:sldLayoutId id="2147483927" r:id="rId89"/>
    <p:sldLayoutId id="2147483906" r:id="rId90"/>
    <p:sldLayoutId id="2147483841" r:id="rId91"/>
    <p:sldLayoutId id="2147483894" r:id="rId92"/>
    <p:sldLayoutId id="2147483840" r:id="rId93"/>
    <p:sldLayoutId id="2147483833" r:id="rId94"/>
    <p:sldLayoutId id="2147483895" r:id="rId95"/>
    <p:sldLayoutId id="2147483847" r:id="rId96"/>
    <p:sldLayoutId id="2147483896" r:id="rId97"/>
    <p:sldLayoutId id="2147483853" r:id="rId98"/>
    <p:sldLayoutId id="2147483968" r:id="rId9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5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testgorilla.com/blog/inclusive-culture/" TargetMode="External"/><Relationship Id="rId1" Type="http://schemas.openxmlformats.org/officeDocument/2006/relationships/slideLayout" Target="../slideLayouts/slideLayout72.xml"/><Relationship Id="rId4" Type="http://schemas.openxmlformats.org/officeDocument/2006/relationships/hyperlink" Target="https://www.testgorilla.com/blog/employee-retention-strategies/"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2.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18.xml.rels><?xml version="1.0" encoding="UTF-8" standalone="yes"?>
<Relationships xmlns="http://schemas.openxmlformats.org/package/2006/relationships"><Relationship Id="rId2" Type="http://schemas.openxmlformats.org/officeDocument/2006/relationships/hyperlink" Target="https://teambuilding.com/blog/inclusive-workplaces" TargetMode="External"/><Relationship Id="rId1" Type="http://schemas.openxmlformats.org/officeDocument/2006/relationships/slideLayout" Target="../slideLayouts/slideLayout72.xml"/></Relationships>
</file>

<file path=ppt/slides/_rels/slide19.xml.rels><?xml version="1.0" encoding="UTF-8" standalone="yes"?>
<Relationships xmlns="http://schemas.openxmlformats.org/package/2006/relationships"><Relationship Id="rId2" Type="http://schemas.openxmlformats.org/officeDocument/2006/relationships/hyperlink" Target="https://coachdiversity.com/blog/examples-of-inclusive-behavior-in-the-workplace/" TargetMode="External"/><Relationship Id="rId1" Type="http://schemas.openxmlformats.org/officeDocument/2006/relationships/slideLayout" Target="../slideLayouts/slideLayout72.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9.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hyperlink" Target="https://www.truworthwellness.com/blog/inclusive-workplace-policy/" TargetMode="External"/><Relationship Id="rId2" Type="http://schemas.openxmlformats.org/officeDocument/2006/relationships/image" Target="../media/image17.jpeg"/><Relationship Id="rId1" Type="http://schemas.openxmlformats.org/officeDocument/2006/relationships/slideLayout" Target="../slideLayouts/slideLayout7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hyperlink" Target="https://www.rics.org/content/dam/ricsglobal/documents/standards/dei-hub/inclusive-policies-and-procedures-final.pdf" TargetMode="External"/><Relationship Id="rId1" Type="http://schemas.openxmlformats.org/officeDocument/2006/relationships/slideLayout" Target="../slideLayouts/slideLayout7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www.talentlms.com/blog/inclusion-in-the-workplace/" TargetMode="External"/><Relationship Id="rId1" Type="http://schemas.openxmlformats.org/officeDocument/2006/relationships/slideLayout" Target="../slideLayouts/slideLayout72.xml"/></Relationships>
</file>

<file path=ppt/slides/_rels/slide23.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www.officespacesoftware.com/blog/inclusive-company-culture/" TargetMode="External"/><Relationship Id="rId1" Type="http://schemas.openxmlformats.org/officeDocument/2006/relationships/slideLayout" Target="../slideLayouts/slideLayout70.xml"/></Relationships>
</file>

<file path=ppt/slides/_rels/slide27.xml.rels><?xml version="1.0" encoding="UTF-8" standalone="yes"?>
<Relationships xmlns="http://schemas.openxmlformats.org/package/2006/relationships"><Relationship Id="rId3" Type="http://schemas.openxmlformats.org/officeDocument/2006/relationships/hyperlink" Target="https://www.officespacesoftware.com/blog/inclusive-company-culture/" TargetMode="External"/><Relationship Id="rId2" Type="http://schemas.openxmlformats.org/officeDocument/2006/relationships/image" Target="../media/image22.jpeg"/><Relationship Id="rId1" Type="http://schemas.openxmlformats.org/officeDocument/2006/relationships/slideLayout" Target="../slideLayouts/slideLayout70.xml"/></Relationships>
</file>

<file path=ppt/slides/_rels/slide2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3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63.xml"/></Relationships>
</file>

<file path=ppt/slides/_rels/slide3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38.xml.rels><?xml version="1.0" encoding="UTF-8" standalone="yes"?>
<Relationships xmlns="http://schemas.openxmlformats.org/package/2006/relationships"><Relationship Id="rId2" Type="http://schemas.openxmlformats.org/officeDocument/2006/relationships/hyperlink" Target="https://3plusinternational.com/2019/02/20-examples-of-non-inclusive-workplace-behaviours/" TargetMode="External"/><Relationship Id="rId1" Type="http://schemas.openxmlformats.org/officeDocument/2006/relationships/slideLayout" Target="../slideLayouts/slideLayout70.xml"/></Relationships>
</file>

<file path=ppt/slides/_rels/slide39.xml.rels><?xml version="1.0" encoding="UTF-8" standalone="yes"?>
<Relationships xmlns="http://schemas.openxmlformats.org/package/2006/relationships"><Relationship Id="rId2" Type="http://schemas.openxmlformats.org/officeDocument/2006/relationships/hyperlink" Target="https://triec.ca/competency/respond-to-inappropriate-and-non-inclusive-behaviour/" TargetMode="External"/><Relationship Id="rId1" Type="http://schemas.openxmlformats.org/officeDocument/2006/relationships/slideLayout" Target="../slideLayouts/slideLayout7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hyperlink" Target="https://www.linkedin.com/pulse/speaking-up-how-constructively-call-out-non-inclusive-syrus-lowe-jflbe" TargetMode="External"/><Relationship Id="rId1" Type="http://schemas.openxmlformats.org/officeDocument/2006/relationships/slideLayout" Target="../slideLayouts/slideLayout70.xml"/></Relationships>
</file>

<file path=ppt/slides/_rels/slide41.xml.rels><?xml version="1.0" encoding="UTF-8" standalone="yes"?>
<Relationships xmlns="http://schemas.openxmlformats.org/package/2006/relationships"><Relationship Id="rId2" Type="http://schemas.openxmlformats.org/officeDocument/2006/relationships/hyperlink" Target="https://www.dmcgglobal.com/blog/2021/07/everyday-inclusion-creating-an-inclusive-culture-at-work" TargetMode="External"/><Relationship Id="rId1" Type="http://schemas.openxmlformats.org/officeDocument/2006/relationships/slideLayout" Target="../slideLayouts/slideLayout70.xml"/></Relationships>
</file>

<file path=ppt/slides/_rels/slide42.xml.rels><?xml version="1.0" encoding="UTF-8" standalone="yes"?>
<Relationships xmlns="http://schemas.openxmlformats.org/package/2006/relationships"><Relationship Id="rId2" Type="http://schemas.openxmlformats.org/officeDocument/2006/relationships/hyperlink" Target="https://investinginethnicity.org/blog/2023/02/15/race-microaggressions-and-non-inclusive-behaviours/" TargetMode="External"/><Relationship Id="rId1" Type="http://schemas.openxmlformats.org/officeDocument/2006/relationships/slideLayout" Target="../slideLayouts/slideLayout70.xml"/></Relationships>
</file>

<file path=ppt/slides/_rels/slide43.xml.rels><?xml version="1.0" encoding="UTF-8" standalone="yes"?>
<Relationships xmlns="http://schemas.openxmlformats.org/package/2006/relationships"><Relationship Id="rId2" Type="http://schemas.openxmlformats.org/officeDocument/2006/relationships/hyperlink" Target="https://engagedly.com/blog/how-to-manage-your-non-inclusive-manager/" TargetMode="External"/><Relationship Id="rId1" Type="http://schemas.openxmlformats.org/officeDocument/2006/relationships/slideLayout" Target="../slideLayouts/slideLayout70.xml"/></Relationships>
</file>

<file path=ppt/slides/_rels/slide44.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s://www.testgorilla.com/blog/employee-retention-strategies/" TargetMode="External"/><Relationship Id="rId1" Type="http://schemas.openxmlformats.org/officeDocument/2006/relationships/slideLayout" Target="../slideLayouts/slideLayout70.xml"/><Relationship Id="rId5" Type="http://schemas.openxmlformats.org/officeDocument/2006/relationships/hyperlink" Target="https://www.etuc.org/sites/default/files/pdf_CES-Harcelement-Uk-2_1.pdf" TargetMode="External"/><Relationship Id="rId4" Type="http://schemas.openxmlformats.org/officeDocument/2006/relationships/image" Target="../media/image28.svg"/></Relationships>
</file>

<file path=ppt/slides/_rels/slide4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3" Type="http://schemas.openxmlformats.org/officeDocument/2006/relationships/hyperlink" Target="https://www.citizensinformation.ie/en/employment/equality-in-work/equality-in-the-workplace/" TargetMode="External"/><Relationship Id="rId2" Type="http://schemas.openxmlformats.org/officeDocument/2006/relationships/hyperlink" Target="https://www.citizensinformation.ie/en/birth-family-relationships/civil-partnerships/civil-partnerships/" TargetMode="External"/><Relationship Id="rId1" Type="http://schemas.openxmlformats.org/officeDocument/2006/relationships/slideLayout" Target="../slideLayouts/slideLayout70.xml"/></Relationships>
</file>

<file path=ppt/slides/_rels/slide48.xml.rels><?xml version="1.0" encoding="UTF-8" standalone="yes"?>
<Relationships xmlns="http://schemas.openxmlformats.org/package/2006/relationships"><Relationship Id="rId8" Type="http://schemas.openxmlformats.org/officeDocument/2006/relationships/hyperlink" Target="https://www.citizensinformation.ie/en/employment/equality-in-work/bullying-at-work/" TargetMode="External"/><Relationship Id="rId3" Type="http://schemas.openxmlformats.org/officeDocument/2006/relationships/hyperlink" Target="https://www.citizensinformation.ie/en/employment/employment-rights-and-conditions/leave-and-holidays/maternity-leave/" TargetMode="External"/><Relationship Id="rId7" Type="http://schemas.openxmlformats.org/officeDocument/2006/relationships/hyperlink" Target="https://www.citizensinformation.ie/en/employment/equality-in-work/harassment-at-work/" TargetMode="External"/><Relationship Id="rId2" Type="http://schemas.openxmlformats.org/officeDocument/2006/relationships/hyperlink" Target="https://www.citizensinformation.ie/en/employment/employment-and-disability/working-with-a-disability/" TargetMode="External"/><Relationship Id="rId1" Type="http://schemas.openxmlformats.org/officeDocument/2006/relationships/slideLayout" Target="../slideLayouts/slideLayout70.xml"/><Relationship Id="rId6" Type="http://schemas.openxmlformats.org/officeDocument/2006/relationships/hyperlink" Target="https://www.citizensinformation.ie/en/employment/employment-rights-and-conditions/contracts-of-employment/contract-of-employment/" TargetMode="External"/><Relationship Id="rId5" Type="http://schemas.openxmlformats.org/officeDocument/2006/relationships/hyperlink" Target="https://www.citizensinformation.ie/en/employment/equality-in-work/equal-pay/" TargetMode="External"/><Relationship Id="rId10" Type="http://schemas.openxmlformats.org/officeDocument/2006/relationships/hyperlink" Target="https://www.citizensinformation.ie/en/employment/equality-in-work/equality-in-the-workplace/" TargetMode="External"/><Relationship Id="rId4" Type="http://schemas.openxmlformats.org/officeDocument/2006/relationships/hyperlink" Target="https://www.citizensinformation.ie/en/employment/unemployment-and-redundancy/dismissal/unfair-dismissal/" TargetMode="External"/><Relationship Id="rId9" Type="http://schemas.openxmlformats.org/officeDocument/2006/relationships/hyperlink" Target="https://www.citizensinformation.ie/en/employment/enforcement-and-redress/victimisation-at-work/" TargetMode="External"/></Relationships>
</file>

<file path=ppt/slides/_rels/slide49.xml.rels><?xml version="1.0" encoding="UTF-8" standalone="yes"?>
<Relationships xmlns="http://schemas.openxmlformats.org/package/2006/relationships"><Relationship Id="rId3" Type="http://schemas.openxmlformats.org/officeDocument/2006/relationships/hyperlink" Target="https://resources.workable.com/workplace-harassment-company-policy" TargetMode="External"/><Relationship Id="rId2" Type="http://schemas.openxmlformats.org/officeDocument/2006/relationships/hyperlink" Target="https://www.imo.ie/i-am-a/gp/member-advisory-services/Sample-Bullying-Harassment-and-Sexual-Harassment-Policy-280411.pdf" TargetMode="External"/><Relationship Id="rId1" Type="http://schemas.openxmlformats.org/officeDocument/2006/relationships/slideLayout" Target="../slideLayouts/slideLayout70.xml"/><Relationship Id="rId4" Type="http://schemas.openxmlformats.org/officeDocument/2006/relationships/hyperlink" Target="https://www.simuldocs.com/templates/anti-discrimination-policy"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53.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5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employersforchange.ie/Toolkits-for-Employers" TargetMode="External"/><Relationship Id="rId1" Type="http://schemas.openxmlformats.org/officeDocument/2006/relationships/slideLayout" Target="../slideLayouts/slideLayout70.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6.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69.xml"/></Relationships>
</file>

<file path=ppt/slides/_rels/slide61.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98.xml"/><Relationship Id="rId6" Type="http://schemas.openxmlformats.org/officeDocument/2006/relationships/image" Target="../media/image36.svg"/><Relationship Id="rId5" Type="http://schemas.openxmlformats.org/officeDocument/2006/relationships/image" Target="../media/image35.png"/><Relationship Id="rId4" Type="http://schemas.openxmlformats.org/officeDocument/2006/relationships/hyperlink" Target="https://projectdare.eu/" TargetMode="External"/><Relationship Id="rId9" Type="http://schemas.openxmlformats.org/officeDocument/2006/relationships/image" Target="../media/image37.jpeg"/></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467BC7-2003-BE1E-855F-86FC42E9F207}"/>
            </a:ext>
          </a:extLst>
        </p:cNvPr>
        <p:cNvGrpSpPr/>
        <p:nvPr/>
      </p:nvGrpSpPr>
      <p:grpSpPr>
        <a:xfrm>
          <a:off x="0" y="0"/>
          <a:ext cx="0" cy="0"/>
          <a:chOff x="0" y="0"/>
          <a:chExt cx="0" cy="0"/>
        </a:xfrm>
      </p:grpSpPr>
      <p:pic>
        <p:nvPicPr>
          <p:cNvPr id="15" name="Picture Placeholder 14" descr="A group of people putting their hands together&#10;&#10;AI-generated content may be incorrect.">
            <a:extLst>
              <a:ext uri="{FF2B5EF4-FFF2-40B4-BE49-F238E27FC236}">
                <a16:creationId xmlns:a16="http://schemas.microsoft.com/office/drawing/2014/main" id="{DA2CB24D-A6F1-AC24-BFB7-7542BF720F68}"/>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4" b="644"/>
          <a:stretch>
            <a:fillRect/>
          </a:stretch>
        </p:blipFill>
        <p:spPr/>
      </p:pic>
      <p:sp>
        <p:nvSpPr>
          <p:cNvPr id="7" name="Text Placeholder 6">
            <a:extLst>
              <a:ext uri="{FF2B5EF4-FFF2-40B4-BE49-F238E27FC236}">
                <a16:creationId xmlns:a16="http://schemas.microsoft.com/office/drawing/2014/main" id="{C1C807BD-9F82-1B40-0A7D-D17C9D1FF76A}"/>
              </a:ext>
            </a:extLst>
          </p:cNvPr>
          <p:cNvSpPr>
            <a:spLocks noGrp="1"/>
          </p:cNvSpPr>
          <p:nvPr>
            <p:ph type="body" sz="quarter" idx="16"/>
          </p:nvPr>
        </p:nvSpPr>
        <p:spPr>
          <a:xfrm>
            <a:off x="423469" y="3505810"/>
            <a:ext cx="4131318" cy="1008397"/>
          </a:xfrm>
          <a:prstGeom prst="rect">
            <a:avLst/>
          </a:prstGeom>
        </p:spPr>
        <p:txBody>
          <a:bodyPr/>
          <a:lstStyle/>
          <a:p>
            <a:pPr>
              <a:lnSpc>
                <a:spcPct val="100000"/>
              </a:lnSpc>
              <a:spcAft>
                <a:spcPts val="800"/>
              </a:spcAft>
            </a:pPr>
            <a:r>
              <a:rPr lang="en-US" sz="2800" kern="100">
                <a:latin typeface="+mn-lt"/>
                <a:cs typeface="Times New Roman" panose="02020603050405020304" pitchFamily="18" charset="0"/>
              </a:rPr>
              <a:t>Building an Inclusive Company Culture in SMEs </a:t>
            </a:r>
          </a:p>
          <a:p>
            <a:pPr>
              <a:lnSpc>
                <a:spcPct val="100000"/>
              </a:lnSpc>
              <a:spcAft>
                <a:spcPts val="800"/>
              </a:spcAft>
            </a:pPr>
            <a:r>
              <a:rPr lang="en-US" sz="2300" b="0" kern="100">
                <a:latin typeface="+mn-lt"/>
                <a:cs typeface="Times New Roman" panose="02020603050405020304" pitchFamily="18" charset="0"/>
              </a:rPr>
              <a:t>From </a:t>
            </a:r>
            <a:r>
              <a:rPr lang="en-US" sz="2300" b="0" kern="100" dirty="0">
                <a:latin typeface="+mn-lt"/>
                <a:cs typeface="Times New Roman" panose="02020603050405020304" pitchFamily="18" charset="0"/>
              </a:rPr>
              <a:t>Policies to Practice: Cultivating a Genuine Culture of Inclusion.</a:t>
            </a:r>
          </a:p>
        </p:txBody>
      </p:sp>
      <p:sp>
        <p:nvSpPr>
          <p:cNvPr id="9" name="Text Placeholder 8">
            <a:extLst>
              <a:ext uri="{FF2B5EF4-FFF2-40B4-BE49-F238E27FC236}">
                <a16:creationId xmlns:a16="http://schemas.microsoft.com/office/drawing/2014/main" id="{3BC936FE-B379-B97E-178C-F95EE4A40B1B}"/>
              </a:ext>
            </a:extLst>
          </p:cNvPr>
          <p:cNvSpPr>
            <a:spLocks noGrp="1"/>
          </p:cNvSpPr>
          <p:nvPr>
            <p:ph type="body" sz="quarter" idx="19"/>
          </p:nvPr>
        </p:nvSpPr>
        <p:spPr>
          <a:xfrm>
            <a:off x="413491" y="2895812"/>
            <a:ext cx="3558434" cy="533188"/>
          </a:xfrm>
          <a:prstGeom prst="rect">
            <a:avLst/>
          </a:prstGeom>
        </p:spPr>
        <p:txBody>
          <a:bodyPr/>
          <a:lstStyle/>
          <a:p>
            <a:r>
              <a:rPr lang="en-US" sz="3600" b="1" dirty="0"/>
              <a:t>Module 4 (Part 4)</a:t>
            </a:r>
          </a:p>
        </p:txBody>
      </p:sp>
      <p:sp>
        <p:nvSpPr>
          <p:cNvPr id="3" name="Text Placeholder 2">
            <a:extLst>
              <a:ext uri="{FF2B5EF4-FFF2-40B4-BE49-F238E27FC236}">
                <a16:creationId xmlns:a16="http://schemas.microsoft.com/office/drawing/2014/main" id="{A15DED44-BC66-AB2E-0327-3503A00EA158}"/>
              </a:ext>
            </a:extLst>
          </p:cNvPr>
          <p:cNvSpPr>
            <a:spLocks noGrp="1"/>
          </p:cNvSpPr>
          <p:nvPr>
            <p:ph type="body" sz="quarter" idx="21"/>
          </p:nvPr>
        </p:nvSpPr>
        <p:spPr>
          <a:prstGeom prst="rect">
            <a:avLst/>
          </a:prstGeom>
        </p:spPr>
        <p:txBody>
          <a:bodyPr/>
          <a:lstStyle/>
          <a:p>
            <a:r>
              <a:rPr lang="en-US" dirty="0"/>
              <a:t>www.</a:t>
            </a:r>
            <a:r>
              <a:rPr lang="en-US" b="1" dirty="0"/>
              <a:t> projectdare</a:t>
            </a:r>
            <a:r>
              <a:rPr lang="en-US" dirty="0"/>
              <a:t>.eu</a:t>
            </a:r>
          </a:p>
        </p:txBody>
      </p:sp>
      <p:grpSp>
        <p:nvGrpSpPr>
          <p:cNvPr id="2" name="Group 1">
            <a:extLst>
              <a:ext uri="{FF2B5EF4-FFF2-40B4-BE49-F238E27FC236}">
                <a16:creationId xmlns:a16="http://schemas.microsoft.com/office/drawing/2014/main" id="{0015FC54-3F2C-11F9-FD02-895600F59B47}"/>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B85E70EC-9005-30E5-2984-94020ED2E4F9}"/>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dirty="0"/>
            </a:p>
          </p:txBody>
        </p:sp>
        <p:sp>
          <p:nvSpPr>
            <p:cNvPr id="6" name="Freeform 5">
              <a:extLst>
                <a:ext uri="{FF2B5EF4-FFF2-40B4-BE49-F238E27FC236}">
                  <a16:creationId xmlns:a16="http://schemas.microsoft.com/office/drawing/2014/main" id="{B620AC52-AAD9-C503-F72C-C650A38B89A6}"/>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dirty="0"/>
            </a:p>
          </p:txBody>
        </p:sp>
        <p:sp>
          <p:nvSpPr>
            <p:cNvPr id="8" name="Freeform 7">
              <a:extLst>
                <a:ext uri="{FF2B5EF4-FFF2-40B4-BE49-F238E27FC236}">
                  <a16:creationId xmlns:a16="http://schemas.microsoft.com/office/drawing/2014/main" id="{1D2DA370-DF89-8D89-1112-4DCFB58D6F2D}"/>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dirty="0"/>
            </a:p>
          </p:txBody>
        </p:sp>
      </p:grpSp>
      <p:pic>
        <p:nvPicPr>
          <p:cNvPr id="10" name="Grafik 63">
            <a:extLst>
              <a:ext uri="{FF2B5EF4-FFF2-40B4-BE49-F238E27FC236}">
                <a16:creationId xmlns:a16="http://schemas.microsoft.com/office/drawing/2014/main" id="{0DA750B8-F295-C468-B6D4-6463533BC4A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9EE380C3-547B-4401-E4F9-39BDB57DCA6F}"/>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31457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395A92-1424-1436-A0BA-25470A7CB20C}"/>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F8CB3F60-4BC1-B8F2-E50E-3D5F064EAE21}"/>
              </a:ext>
            </a:extLst>
          </p:cNvPr>
          <p:cNvSpPr>
            <a:spLocks noGrp="1"/>
          </p:cNvSpPr>
          <p:nvPr>
            <p:ph type="body" sz="quarter" idx="16"/>
          </p:nvPr>
        </p:nvSpPr>
        <p:spPr>
          <a:xfrm>
            <a:off x="798381" y="489575"/>
            <a:ext cx="10595237" cy="803654"/>
          </a:xfrm>
        </p:spPr>
        <p:txBody>
          <a:bodyPr anchor="ctr"/>
          <a:lstStyle/>
          <a:p>
            <a:r>
              <a:rPr lang="en-IE" sz="2800" b="0" dirty="0">
                <a:solidFill>
                  <a:srgbClr val="ED028C"/>
                </a:solidFill>
              </a:rPr>
              <a:t>Policies &amp; Practices Are Important But Can’t Create An Inclusive Workplace Alone</a:t>
            </a:r>
          </a:p>
        </p:txBody>
      </p:sp>
      <p:sp>
        <p:nvSpPr>
          <p:cNvPr id="3" name="Text Placeholder 2">
            <a:extLst>
              <a:ext uri="{FF2B5EF4-FFF2-40B4-BE49-F238E27FC236}">
                <a16:creationId xmlns:a16="http://schemas.microsoft.com/office/drawing/2014/main" id="{71AF0459-766F-DD08-C74D-94A2D11CFEE0}"/>
              </a:ext>
            </a:extLst>
          </p:cNvPr>
          <p:cNvSpPr>
            <a:spLocks noGrp="1"/>
          </p:cNvSpPr>
          <p:nvPr>
            <p:ph type="body" sz="quarter" idx="18"/>
          </p:nvPr>
        </p:nvSpPr>
        <p:spPr>
          <a:xfrm>
            <a:off x="798380" y="1388479"/>
            <a:ext cx="10595237" cy="3849918"/>
          </a:xfrm>
        </p:spPr>
        <p:txBody>
          <a:bodyPr/>
          <a:lstStyle/>
          <a:p>
            <a:pPr marL="0" indent="0">
              <a:lnSpc>
                <a:spcPct val="107000"/>
              </a:lnSpc>
              <a:spcAft>
                <a:spcPts val="800"/>
              </a:spcAft>
            </a:pPr>
            <a:r>
              <a:rPr lang="en-IE" sz="2000" kern="100" dirty="0">
                <a:solidFill>
                  <a:schemeClr val="bg1"/>
                </a:solidFill>
                <a:highlight>
                  <a:srgbClr val="ED028C"/>
                </a:highlight>
                <a:cs typeface="Times New Roman" panose="02020603050405020304" pitchFamily="18" charset="0"/>
              </a:rPr>
              <a:t>Policies and practices can’t create an inclusive company alone: </a:t>
            </a:r>
            <a:r>
              <a:rPr lang="en-US" sz="2000" kern="100" dirty="0">
                <a:cs typeface="Times New Roman" panose="02020603050405020304" pitchFamily="18" charset="0"/>
              </a:rPr>
              <a:t>Policies and practices alone are not enough to create an inclusive company. </a:t>
            </a:r>
            <a:r>
              <a:rPr lang="en-IE" sz="2000" kern="100" dirty="0">
                <a:cs typeface="Times New Roman" panose="02020603050405020304" pitchFamily="18" charset="0"/>
              </a:rPr>
              <a:t>Inclusion policies might be in place, but if the company doesn’t value difference, or has a clear power imbalance, where only one group can get ahead, positive change is unlikely. </a:t>
            </a:r>
            <a:r>
              <a:rPr lang="en-US" sz="2000" kern="100" dirty="0">
                <a:cs typeface="Times New Roman" panose="02020603050405020304" pitchFamily="18" charset="0"/>
              </a:rPr>
              <a:t>Inclusion requires more than policies; it demands a cultural shift. True inclusion depends on active leadership, collective effort, and aligning values, beliefs, and social norms to foster a genuinely inclusive environment.</a:t>
            </a:r>
          </a:p>
          <a:p>
            <a:pPr marL="0" indent="0">
              <a:lnSpc>
                <a:spcPct val="107000"/>
              </a:lnSpc>
              <a:spcAft>
                <a:spcPts val="800"/>
              </a:spcAft>
            </a:pPr>
            <a:r>
              <a:rPr lang="en-IE" sz="2000" kern="100" dirty="0">
                <a:solidFill>
                  <a:schemeClr val="bg1"/>
                </a:solidFill>
                <a:highlight>
                  <a:srgbClr val="ED028C"/>
                </a:highlight>
                <a:cs typeface="Times New Roman" panose="02020603050405020304" pitchFamily="18" charset="0"/>
              </a:rPr>
              <a:t>Policies need strong commitment and action</a:t>
            </a:r>
            <a:r>
              <a:rPr lang="en-IE" sz="2000" kern="100" dirty="0">
                <a:effectLst/>
                <a:ea typeface="Aptos" panose="020B0004020202020204" pitchFamily="34" charset="0"/>
                <a:cs typeface="Times New Roman" panose="02020603050405020304" pitchFamily="18" charset="0"/>
              </a:rPr>
              <a:t>: </a:t>
            </a:r>
            <a:r>
              <a:rPr lang="en-US" sz="2000" kern="100" dirty="0">
                <a:cs typeface="Times New Roman" panose="02020603050405020304" pitchFamily="18" charset="0"/>
              </a:rPr>
              <a:t>Effective inclusion starts with strong policies and a commitment to diversity, ensuring inclusivity guides all </a:t>
            </a:r>
            <a:r>
              <a:rPr lang="en-US" sz="2000" kern="100" dirty="0" err="1">
                <a:cs typeface="Times New Roman" panose="02020603050405020304" pitchFamily="18" charset="0"/>
              </a:rPr>
              <a:t>companyal</a:t>
            </a:r>
            <a:r>
              <a:rPr lang="en-US" sz="2000" kern="100" dirty="0">
                <a:cs typeface="Times New Roman" panose="02020603050405020304" pitchFamily="18" charset="0"/>
              </a:rPr>
              <a:t> decisions. Policies must address the unique challenges faced by specific groups, such as workplace discrimination or barriers to inclusion, and provide tailored solutions, like flexible hours or disability accommodations. This demonstrates a genuine dedication to D&amp;I. However, policies alone aren’t enough—they must be actively implemented, supported by an inclusive culture, and consistently practiced to drive meaningful change.</a:t>
            </a:r>
          </a:p>
        </p:txBody>
      </p:sp>
    </p:spTree>
    <p:extLst>
      <p:ext uri="{BB962C8B-B14F-4D97-AF65-F5344CB8AC3E}">
        <p14:creationId xmlns:p14="http://schemas.microsoft.com/office/powerpoint/2010/main" val="27276646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CEC009-B188-8722-AFC1-D9DE7890EF56}"/>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88811766-78E4-5AE0-3B19-BF22F2C6D517}"/>
              </a:ext>
            </a:extLst>
          </p:cNvPr>
          <p:cNvSpPr>
            <a:spLocks noGrp="1"/>
          </p:cNvSpPr>
          <p:nvPr>
            <p:ph type="body" sz="quarter" idx="16"/>
          </p:nvPr>
        </p:nvSpPr>
        <p:spPr>
          <a:xfrm>
            <a:off x="798381" y="384800"/>
            <a:ext cx="10595237" cy="803654"/>
          </a:xfrm>
        </p:spPr>
        <p:txBody>
          <a:bodyPr anchor="ctr"/>
          <a:lstStyle/>
          <a:p>
            <a:r>
              <a:rPr lang="en-IE" sz="2800" b="0" dirty="0">
                <a:solidFill>
                  <a:srgbClr val="ED028C"/>
                </a:solidFill>
              </a:rPr>
              <a:t>All Policies and Practices Need to be Challenged </a:t>
            </a:r>
          </a:p>
        </p:txBody>
      </p:sp>
      <p:sp>
        <p:nvSpPr>
          <p:cNvPr id="3" name="Text Placeholder 2">
            <a:extLst>
              <a:ext uri="{FF2B5EF4-FFF2-40B4-BE49-F238E27FC236}">
                <a16:creationId xmlns:a16="http://schemas.microsoft.com/office/drawing/2014/main" id="{2391B8DA-AF81-43D2-5873-046413FC01CD}"/>
              </a:ext>
            </a:extLst>
          </p:cNvPr>
          <p:cNvSpPr>
            <a:spLocks noGrp="1"/>
          </p:cNvSpPr>
          <p:nvPr>
            <p:ph type="body" sz="quarter" idx="18"/>
          </p:nvPr>
        </p:nvSpPr>
        <p:spPr>
          <a:xfrm>
            <a:off x="798381" y="1359904"/>
            <a:ext cx="8974269" cy="3849918"/>
          </a:xfrm>
        </p:spPr>
        <p:txBody>
          <a:bodyPr/>
          <a:lstStyle/>
          <a:p>
            <a:pPr marL="0" indent="0">
              <a:lnSpc>
                <a:spcPct val="100000"/>
              </a:lnSpc>
              <a:spcBef>
                <a:spcPts val="0"/>
              </a:spcBef>
              <a:spcAft>
                <a:spcPts val="800"/>
              </a:spcAft>
            </a:pPr>
            <a:r>
              <a:rPr lang="en-US" sz="2000" kern="100" dirty="0">
                <a:solidFill>
                  <a:schemeClr val="bg1"/>
                </a:solidFill>
                <a:highlight>
                  <a:srgbClr val="ED028C"/>
                </a:highlight>
                <a:cs typeface="Times New Roman" panose="02020603050405020304" pitchFamily="18" charset="0"/>
              </a:rPr>
              <a:t>Inclusion must be embedded into the company’s way of doing things, not just HR’s role: </a:t>
            </a:r>
            <a:r>
              <a:rPr lang="en-US" sz="2000" kern="100" dirty="0">
                <a:cs typeface="Times New Roman" panose="02020603050405020304" pitchFamily="18" charset="0"/>
              </a:rPr>
              <a:t>Inclusion should be systematically embedded across all aspects of the company, reflected in its values, mission, and day-to-day practices. It must involve all stakeholders and extend to areas like performance management, where D&amp;I objectives are tied to KPIs, rewards, and leadership appraisals. Professional development and specific competencies are essential to support this integration. Employee feedback should also assess inclusion efforts, ensuring accountability and continuous improvement.</a:t>
            </a:r>
          </a:p>
          <a:p>
            <a:pPr marL="0" indent="0">
              <a:lnSpc>
                <a:spcPct val="100000"/>
              </a:lnSpc>
              <a:spcBef>
                <a:spcPts val="0"/>
              </a:spcBef>
              <a:spcAft>
                <a:spcPts val="800"/>
              </a:spcAft>
            </a:pPr>
            <a:r>
              <a:rPr lang="en-IE" sz="2000" kern="100" dirty="0">
                <a:solidFill>
                  <a:schemeClr val="bg1"/>
                </a:solidFill>
                <a:effectLst/>
                <a:highlight>
                  <a:srgbClr val="ED028C"/>
                </a:highlight>
                <a:ea typeface="Aptos" panose="020B0004020202020204" pitchFamily="34" charset="0"/>
                <a:cs typeface="Times New Roman" panose="02020603050405020304" pitchFamily="18" charset="0"/>
              </a:rPr>
              <a:t>All existing policies need to be challenged for ‘exclusionary’ practices</a:t>
            </a:r>
            <a:r>
              <a:rPr lang="en-IE" sz="2000" kern="100" dirty="0">
                <a:effectLst/>
                <a:ea typeface="Aptos" panose="020B0004020202020204" pitchFamily="34" charset="0"/>
                <a:cs typeface="Times New Roman" panose="02020603050405020304" pitchFamily="18" charset="0"/>
              </a:rPr>
              <a:t>: </a:t>
            </a:r>
            <a:r>
              <a:rPr lang="en-US" sz="2000" kern="100" dirty="0">
                <a:cs typeface="Times New Roman" panose="02020603050405020304" pitchFamily="18" charset="0"/>
              </a:rPr>
              <a:t>companies must critically evaluate existing policies and practices to identify and address exclusionary elements. Leverage </a:t>
            </a:r>
            <a:r>
              <a:rPr lang="en-US" sz="2000" kern="100" dirty="0" err="1">
                <a:cs typeface="Times New Roman" panose="02020603050405020304" pitchFamily="18" charset="0"/>
              </a:rPr>
              <a:t>companyal</a:t>
            </a:r>
            <a:r>
              <a:rPr lang="en-US" sz="2000" kern="100" dirty="0">
                <a:cs typeface="Times New Roman" panose="02020603050405020304" pitchFamily="18" charset="0"/>
              </a:rPr>
              <a:t> data tracked over time to assess inclusivity and gather insights on accessibility and barriers. Collaborate with representatives from across the business to collect feedback, ensuring a comprehensive understanding of how policies and </a:t>
            </a:r>
            <a:r>
              <a:rPr lang="en-US" sz="2000" kern="100" dirty="0" err="1">
                <a:cs typeface="Times New Roman" panose="02020603050405020304" pitchFamily="18" charset="0"/>
              </a:rPr>
              <a:t>behaviours</a:t>
            </a:r>
            <a:r>
              <a:rPr lang="en-US" sz="2000" kern="100" dirty="0">
                <a:cs typeface="Times New Roman" panose="02020603050405020304" pitchFamily="18" charset="0"/>
              </a:rPr>
              <a:t> impact diverse groups.</a:t>
            </a:r>
          </a:p>
          <a:p>
            <a:pPr marL="0" indent="0">
              <a:lnSpc>
                <a:spcPct val="100000"/>
              </a:lnSpc>
              <a:spcBef>
                <a:spcPts val="0"/>
              </a:spcBef>
              <a:spcAft>
                <a:spcPts val="800"/>
              </a:spcAft>
            </a:pPr>
            <a:endParaRPr lang="en-IE" sz="2000" kern="100" dirty="0">
              <a:cs typeface="Times New Roman" panose="02020603050405020304" pitchFamily="18" charset="0"/>
            </a:endParaRPr>
          </a:p>
        </p:txBody>
      </p:sp>
      <p:grpSp>
        <p:nvGrpSpPr>
          <p:cNvPr id="4" name="Graphic 4">
            <a:extLst>
              <a:ext uri="{FF2B5EF4-FFF2-40B4-BE49-F238E27FC236}">
                <a16:creationId xmlns:a16="http://schemas.microsoft.com/office/drawing/2014/main" id="{33C37E7C-B67D-5D8A-00DA-9125130F7502}"/>
              </a:ext>
            </a:extLst>
          </p:cNvPr>
          <p:cNvGrpSpPr/>
          <p:nvPr/>
        </p:nvGrpSpPr>
        <p:grpSpPr>
          <a:xfrm>
            <a:off x="9772650" y="2476500"/>
            <a:ext cx="1828800" cy="1734505"/>
            <a:chOff x="5552008" y="5150167"/>
            <a:chExt cx="994523" cy="926142"/>
          </a:xfrm>
        </p:grpSpPr>
        <p:sp>
          <p:nvSpPr>
            <p:cNvPr id="5" name="Freeform 93">
              <a:extLst>
                <a:ext uri="{FF2B5EF4-FFF2-40B4-BE49-F238E27FC236}">
                  <a16:creationId xmlns:a16="http://schemas.microsoft.com/office/drawing/2014/main" id="{45304CB3-B249-14DB-D6BD-837E98CFA6F2}"/>
                </a:ext>
              </a:extLst>
            </p:cNvPr>
            <p:cNvSpPr/>
            <p:nvPr/>
          </p:nvSpPr>
          <p:spPr>
            <a:xfrm>
              <a:off x="5662824" y="5171161"/>
              <a:ext cx="440795" cy="869928"/>
            </a:xfrm>
            <a:custGeom>
              <a:avLst/>
              <a:gdLst>
                <a:gd name="connsiteX0" fmla="*/ 440796 w 440795"/>
                <a:gd name="connsiteY0" fmla="*/ 25678 h 869928"/>
                <a:gd name="connsiteX1" fmla="*/ 424603 w 440795"/>
                <a:gd name="connsiteY1" fmla="*/ 913 h 869928"/>
                <a:gd name="connsiteX2" fmla="*/ 394123 w 440795"/>
                <a:gd name="connsiteY2" fmla="*/ 18058 h 869928"/>
                <a:gd name="connsiteX3" fmla="*/ 379836 w 440795"/>
                <a:gd name="connsiteY3" fmla="*/ 74256 h 869928"/>
                <a:gd name="connsiteX4" fmla="*/ 347451 w 440795"/>
                <a:gd name="connsiteY4" fmla="*/ 179031 h 869928"/>
                <a:gd name="connsiteX5" fmla="*/ 316018 w 440795"/>
                <a:gd name="connsiteY5" fmla="*/ 213321 h 869928"/>
                <a:gd name="connsiteX6" fmla="*/ 240771 w 440795"/>
                <a:gd name="connsiteY6" fmla="*/ 259993 h 869928"/>
                <a:gd name="connsiteX7" fmla="*/ 196003 w 440795"/>
                <a:gd name="connsiteY7" fmla="*/ 272376 h 869928"/>
                <a:gd name="connsiteX8" fmla="*/ 104563 w 440795"/>
                <a:gd name="connsiteY8" fmla="*/ 311428 h 869928"/>
                <a:gd name="connsiteX9" fmla="*/ 5503 w 440795"/>
                <a:gd name="connsiteY9" fmla="*/ 448588 h 869928"/>
                <a:gd name="connsiteX10" fmla="*/ 2646 w 440795"/>
                <a:gd name="connsiteY10" fmla="*/ 480021 h 869928"/>
                <a:gd name="connsiteX11" fmla="*/ 85513 w 440795"/>
                <a:gd name="connsiteY11" fmla="*/ 566698 h 869928"/>
                <a:gd name="connsiteX12" fmla="*/ 117898 w 440795"/>
                <a:gd name="connsiteY12" fmla="*/ 567651 h 869928"/>
                <a:gd name="connsiteX13" fmla="*/ 120756 w 440795"/>
                <a:gd name="connsiteY13" fmla="*/ 529551 h 869928"/>
                <a:gd name="connsiteX14" fmla="*/ 109326 w 440795"/>
                <a:gd name="connsiteY14" fmla="*/ 515263 h 869928"/>
                <a:gd name="connsiteX15" fmla="*/ 81703 w 440795"/>
                <a:gd name="connsiteY15" fmla="*/ 477163 h 869928"/>
                <a:gd name="connsiteX16" fmla="*/ 79798 w 440795"/>
                <a:gd name="connsiteY16" fmla="*/ 449541 h 869928"/>
                <a:gd name="connsiteX17" fmla="*/ 122661 w 440795"/>
                <a:gd name="connsiteY17" fmla="*/ 396201 h 869928"/>
                <a:gd name="connsiteX18" fmla="*/ 132186 w 440795"/>
                <a:gd name="connsiteY18" fmla="*/ 405726 h 869928"/>
                <a:gd name="connsiteX19" fmla="*/ 132186 w 440795"/>
                <a:gd name="connsiteY19" fmla="*/ 432396 h 869928"/>
                <a:gd name="connsiteX20" fmla="*/ 123613 w 440795"/>
                <a:gd name="connsiteY20" fmla="*/ 476211 h 869928"/>
                <a:gd name="connsiteX21" fmla="*/ 133138 w 440795"/>
                <a:gd name="connsiteY21" fmla="*/ 517168 h 869928"/>
                <a:gd name="connsiteX22" fmla="*/ 132186 w 440795"/>
                <a:gd name="connsiteY22" fmla="*/ 578128 h 869928"/>
                <a:gd name="connsiteX23" fmla="*/ 108373 w 440795"/>
                <a:gd name="connsiteY23" fmla="*/ 609561 h 869928"/>
                <a:gd name="connsiteX24" fmla="*/ 78846 w 440795"/>
                <a:gd name="connsiteY24" fmla="*/ 820063 h 869928"/>
                <a:gd name="connsiteX25" fmla="*/ 91228 w 440795"/>
                <a:gd name="connsiteY25" fmla="*/ 867688 h 869928"/>
                <a:gd name="connsiteX26" fmla="*/ 131233 w 440795"/>
                <a:gd name="connsiteY26" fmla="*/ 846733 h 869928"/>
                <a:gd name="connsiteX27" fmla="*/ 137901 w 440795"/>
                <a:gd name="connsiteY27" fmla="*/ 827683 h 869928"/>
                <a:gd name="connsiteX28" fmla="*/ 186478 w 440795"/>
                <a:gd name="connsiteY28" fmla="*/ 607656 h 869928"/>
                <a:gd name="connsiteX29" fmla="*/ 206481 w 440795"/>
                <a:gd name="connsiteY29" fmla="*/ 576223 h 869928"/>
                <a:gd name="connsiteX30" fmla="*/ 251248 w 440795"/>
                <a:gd name="connsiteY30" fmla="*/ 588606 h 869928"/>
                <a:gd name="connsiteX31" fmla="*/ 256963 w 440795"/>
                <a:gd name="connsiteY31" fmla="*/ 611466 h 869928"/>
                <a:gd name="connsiteX32" fmla="*/ 280776 w 440795"/>
                <a:gd name="connsiteY32" fmla="*/ 800061 h 869928"/>
                <a:gd name="connsiteX33" fmla="*/ 291253 w 440795"/>
                <a:gd name="connsiteY33" fmla="*/ 849591 h 869928"/>
                <a:gd name="connsiteX34" fmla="*/ 322686 w 440795"/>
                <a:gd name="connsiteY34" fmla="*/ 866736 h 869928"/>
                <a:gd name="connsiteX35" fmla="*/ 348403 w 440795"/>
                <a:gd name="connsiteY35" fmla="*/ 846733 h 869928"/>
                <a:gd name="connsiteX36" fmla="*/ 346498 w 440795"/>
                <a:gd name="connsiteY36" fmla="*/ 787678 h 869928"/>
                <a:gd name="connsiteX37" fmla="*/ 329353 w 440795"/>
                <a:gd name="connsiteY37" fmla="*/ 610513 h 869928"/>
                <a:gd name="connsiteX38" fmla="*/ 316971 w 440795"/>
                <a:gd name="connsiteY38" fmla="*/ 381913 h 869928"/>
                <a:gd name="connsiteX39" fmla="*/ 340783 w 440795"/>
                <a:gd name="connsiteY39" fmla="*/ 301903 h 869928"/>
                <a:gd name="connsiteX40" fmla="*/ 358881 w 440795"/>
                <a:gd name="connsiteY40" fmla="*/ 274281 h 869928"/>
                <a:gd name="connsiteX41" fmla="*/ 428413 w 440795"/>
                <a:gd name="connsiteY41" fmla="*/ 142836 h 869928"/>
                <a:gd name="connsiteX42" fmla="*/ 440796 w 440795"/>
                <a:gd name="connsiteY42" fmla="*/ 25678 h 869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40795" h="869928">
                  <a:moveTo>
                    <a:pt x="440796" y="25678"/>
                  </a:moveTo>
                  <a:cubicBezTo>
                    <a:pt x="440796" y="14248"/>
                    <a:pt x="436986" y="3771"/>
                    <a:pt x="424603" y="913"/>
                  </a:cubicBezTo>
                  <a:cubicBezTo>
                    <a:pt x="410316" y="-2897"/>
                    <a:pt x="397933" y="5676"/>
                    <a:pt x="394123" y="18058"/>
                  </a:cubicBezTo>
                  <a:cubicBezTo>
                    <a:pt x="387456" y="37108"/>
                    <a:pt x="384598" y="55206"/>
                    <a:pt x="379836" y="74256"/>
                  </a:cubicBezTo>
                  <a:cubicBezTo>
                    <a:pt x="371263" y="109498"/>
                    <a:pt x="363643" y="145693"/>
                    <a:pt x="347451" y="179031"/>
                  </a:cubicBezTo>
                  <a:cubicBezTo>
                    <a:pt x="339831" y="194271"/>
                    <a:pt x="330306" y="204748"/>
                    <a:pt x="316018" y="213321"/>
                  </a:cubicBezTo>
                  <a:cubicBezTo>
                    <a:pt x="290301" y="228561"/>
                    <a:pt x="265536" y="244753"/>
                    <a:pt x="240771" y="259993"/>
                  </a:cubicBezTo>
                  <a:cubicBezTo>
                    <a:pt x="227436" y="268566"/>
                    <a:pt x="211243" y="274281"/>
                    <a:pt x="196003" y="272376"/>
                  </a:cubicBezTo>
                  <a:cubicBezTo>
                    <a:pt x="160761" y="268566"/>
                    <a:pt x="124566" y="287616"/>
                    <a:pt x="104563" y="311428"/>
                  </a:cubicBezTo>
                  <a:cubicBezTo>
                    <a:pt x="81703" y="338098"/>
                    <a:pt x="14076" y="425728"/>
                    <a:pt x="5503" y="448588"/>
                  </a:cubicBezTo>
                  <a:cubicBezTo>
                    <a:pt x="1693" y="458113"/>
                    <a:pt x="-3069" y="468591"/>
                    <a:pt x="2646" y="480021"/>
                  </a:cubicBezTo>
                  <a:cubicBezTo>
                    <a:pt x="23601" y="515263"/>
                    <a:pt x="49318" y="546696"/>
                    <a:pt x="85513" y="566698"/>
                  </a:cubicBezTo>
                  <a:cubicBezTo>
                    <a:pt x="96943" y="572413"/>
                    <a:pt x="106468" y="578128"/>
                    <a:pt x="117898" y="567651"/>
                  </a:cubicBezTo>
                  <a:cubicBezTo>
                    <a:pt x="126471" y="559078"/>
                    <a:pt x="128376" y="540981"/>
                    <a:pt x="120756" y="529551"/>
                  </a:cubicBezTo>
                  <a:cubicBezTo>
                    <a:pt x="117898" y="524788"/>
                    <a:pt x="113136" y="520026"/>
                    <a:pt x="109326" y="515263"/>
                  </a:cubicBezTo>
                  <a:cubicBezTo>
                    <a:pt x="99801" y="502881"/>
                    <a:pt x="91228" y="489546"/>
                    <a:pt x="81703" y="477163"/>
                  </a:cubicBezTo>
                  <a:cubicBezTo>
                    <a:pt x="75036" y="468591"/>
                    <a:pt x="73131" y="459066"/>
                    <a:pt x="79798" y="449541"/>
                  </a:cubicBezTo>
                  <a:cubicBezTo>
                    <a:pt x="91228" y="433348"/>
                    <a:pt x="118851" y="395248"/>
                    <a:pt x="122661" y="396201"/>
                  </a:cubicBezTo>
                  <a:cubicBezTo>
                    <a:pt x="128376" y="397153"/>
                    <a:pt x="130281" y="400963"/>
                    <a:pt x="132186" y="405726"/>
                  </a:cubicBezTo>
                  <a:cubicBezTo>
                    <a:pt x="135043" y="414298"/>
                    <a:pt x="133138" y="423823"/>
                    <a:pt x="132186" y="432396"/>
                  </a:cubicBezTo>
                  <a:cubicBezTo>
                    <a:pt x="129328" y="446683"/>
                    <a:pt x="126471" y="460971"/>
                    <a:pt x="123613" y="476211"/>
                  </a:cubicBezTo>
                  <a:cubicBezTo>
                    <a:pt x="120756" y="491451"/>
                    <a:pt x="121708" y="504786"/>
                    <a:pt x="133138" y="517168"/>
                  </a:cubicBezTo>
                  <a:cubicBezTo>
                    <a:pt x="149331" y="536218"/>
                    <a:pt x="140758" y="572413"/>
                    <a:pt x="132186" y="578128"/>
                  </a:cubicBezTo>
                  <a:cubicBezTo>
                    <a:pt x="114088" y="592416"/>
                    <a:pt x="111231" y="588606"/>
                    <a:pt x="108373" y="609561"/>
                  </a:cubicBezTo>
                  <a:cubicBezTo>
                    <a:pt x="99801" y="671473"/>
                    <a:pt x="82656" y="757198"/>
                    <a:pt x="78846" y="820063"/>
                  </a:cubicBezTo>
                  <a:cubicBezTo>
                    <a:pt x="78846" y="828636"/>
                    <a:pt x="67416" y="867688"/>
                    <a:pt x="91228" y="867688"/>
                  </a:cubicBezTo>
                  <a:cubicBezTo>
                    <a:pt x="112183" y="874356"/>
                    <a:pt x="122661" y="865783"/>
                    <a:pt x="131233" y="846733"/>
                  </a:cubicBezTo>
                  <a:cubicBezTo>
                    <a:pt x="134091" y="840066"/>
                    <a:pt x="135996" y="834351"/>
                    <a:pt x="137901" y="827683"/>
                  </a:cubicBezTo>
                  <a:cubicBezTo>
                    <a:pt x="154093" y="754341"/>
                    <a:pt x="171238" y="680998"/>
                    <a:pt x="186478" y="607656"/>
                  </a:cubicBezTo>
                  <a:cubicBezTo>
                    <a:pt x="189336" y="593368"/>
                    <a:pt x="196956" y="584796"/>
                    <a:pt x="206481" y="576223"/>
                  </a:cubicBezTo>
                  <a:cubicBezTo>
                    <a:pt x="222673" y="562888"/>
                    <a:pt x="243628" y="568603"/>
                    <a:pt x="251248" y="588606"/>
                  </a:cubicBezTo>
                  <a:cubicBezTo>
                    <a:pt x="254106" y="596226"/>
                    <a:pt x="255058" y="603846"/>
                    <a:pt x="256963" y="611466"/>
                  </a:cubicBezTo>
                  <a:cubicBezTo>
                    <a:pt x="270298" y="673378"/>
                    <a:pt x="271251" y="737196"/>
                    <a:pt x="280776" y="800061"/>
                  </a:cubicBezTo>
                  <a:cubicBezTo>
                    <a:pt x="283633" y="817206"/>
                    <a:pt x="285538" y="833398"/>
                    <a:pt x="291253" y="849591"/>
                  </a:cubicBezTo>
                  <a:cubicBezTo>
                    <a:pt x="296016" y="864831"/>
                    <a:pt x="309351" y="865783"/>
                    <a:pt x="322686" y="866736"/>
                  </a:cubicBezTo>
                  <a:cubicBezTo>
                    <a:pt x="336973" y="867688"/>
                    <a:pt x="346498" y="858163"/>
                    <a:pt x="348403" y="846733"/>
                  </a:cubicBezTo>
                  <a:cubicBezTo>
                    <a:pt x="352213" y="826731"/>
                    <a:pt x="348403" y="807681"/>
                    <a:pt x="346498" y="787678"/>
                  </a:cubicBezTo>
                  <a:cubicBezTo>
                    <a:pt x="340783" y="728623"/>
                    <a:pt x="336021" y="669568"/>
                    <a:pt x="329353" y="610513"/>
                  </a:cubicBezTo>
                  <a:cubicBezTo>
                    <a:pt x="320781" y="534313"/>
                    <a:pt x="316971" y="458113"/>
                    <a:pt x="316971" y="381913"/>
                  </a:cubicBezTo>
                  <a:cubicBezTo>
                    <a:pt x="316971" y="353338"/>
                    <a:pt x="320781" y="324763"/>
                    <a:pt x="340783" y="301903"/>
                  </a:cubicBezTo>
                  <a:cubicBezTo>
                    <a:pt x="347451" y="294283"/>
                    <a:pt x="352213" y="283806"/>
                    <a:pt x="358881" y="274281"/>
                  </a:cubicBezTo>
                  <a:cubicBezTo>
                    <a:pt x="387456" y="234276"/>
                    <a:pt x="418888" y="193318"/>
                    <a:pt x="428413" y="142836"/>
                  </a:cubicBezTo>
                  <a:cubicBezTo>
                    <a:pt x="434128" y="103783"/>
                    <a:pt x="440796" y="65683"/>
                    <a:pt x="440796" y="25678"/>
                  </a:cubicBezTo>
                  <a:close/>
                </a:path>
              </a:pathLst>
            </a:custGeom>
            <a:solidFill>
              <a:srgbClr val="FFFFFF"/>
            </a:solidFill>
            <a:ln w="9525" cap="flat">
              <a:noFill/>
              <a:prstDash val="solid"/>
              <a:miter/>
            </a:ln>
          </p:spPr>
          <p:txBody>
            <a:bodyPr rtlCol="0" anchor="ctr"/>
            <a:lstStyle/>
            <a:p>
              <a:endParaRPr lang="en-US"/>
            </a:p>
          </p:txBody>
        </p:sp>
        <p:sp>
          <p:nvSpPr>
            <p:cNvPr id="6" name="Freeform 94">
              <a:extLst>
                <a:ext uri="{FF2B5EF4-FFF2-40B4-BE49-F238E27FC236}">
                  <a16:creationId xmlns:a16="http://schemas.microsoft.com/office/drawing/2014/main" id="{72134E48-A4FF-3AC6-F82C-F1879FBE7A53}"/>
                </a:ext>
              </a:extLst>
            </p:cNvPr>
            <p:cNvSpPr/>
            <p:nvPr/>
          </p:nvSpPr>
          <p:spPr>
            <a:xfrm>
              <a:off x="6197833" y="5253291"/>
              <a:ext cx="183916" cy="189293"/>
            </a:xfrm>
            <a:custGeom>
              <a:avLst/>
              <a:gdLst>
                <a:gd name="connsiteX0" fmla="*/ 92477 w 183916"/>
                <a:gd name="connsiteY0" fmla="*/ 189294 h 189293"/>
                <a:gd name="connsiteX1" fmla="*/ 183917 w 183916"/>
                <a:gd name="connsiteY1" fmla="*/ 96901 h 189293"/>
                <a:gd name="connsiteX2" fmla="*/ 84857 w 183916"/>
                <a:gd name="connsiteY2" fmla="*/ 699 h 189293"/>
                <a:gd name="connsiteX3" fmla="*/ 84 w 183916"/>
                <a:gd name="connsiteY3" fmla="*/ 99759 h 189293"/>
                <a:gd name="connsiteX4" fmla="*/ 92477 w 183916"/>
                <a:gd name="connsiteY4" fmla="*/ 189294 h 1892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3916" h="189293">
                  <a:moveTo>
                    <a:pt x="92477" y="189294"/>
                  </a:moveTo>
                  <a:cubicBezTo>
                    <a:pt x="162009" y="189294"/>
                    <a:pt x="183917" y="145478"/>
                    <a:pt x="183917" y="96901"/>
                  </a:cubicBezTo>
                  <a:cubicBezTo>
                    <a:pt x="182964" y="49276"/>
                    <a:pt x="156294" y="-6922"/>
                    <a:pt x="84857" y="699"/>
                  </a:cubicBezTo>
                  <a:cubicBezTo>
                    <a:pt x="28659" y="5461"/>
                    <a:pt x="-1821" y="36894"/>
                    <a:pt x="84" y="99759"/>
                  </a:cubicBezTo>
                  <a:cubicBezTo>
                    <a:pt x="1989" y="160719"/>
                    <a:pt x="37232" y="186436"/>
                    <a:pt x="92477" y="189294"/>
                  </a:cubicBezTo>
                  <a:close/>
                </a:path>
              </a:pathLst>
            </a:custGeom>
            <a:solidFill>
              <a:srgbClr val="0070C0"/>
            </a:solidFill>
            <a:ln w="9525" cap="flat">
              <a:noFill/>
              <a:prstDash val="solid"/>
              <a:miter/>
            </a:ln>
          </p:spPr>
          <p:txBody>
            <a:bodyPr rtlCol="0" anchor="ctr"/>
            <a:lstStyle/>
            <a:p>
              <a:endParaRPr lang="en-US"/>
            </a:p>
          </p:txBody>
        </p:sp>
        <p:sp>
          <p:nvSpPr>
            <p:cNvPr id="7" name="Freeform 95">
              <a:extLst>
                <a:ext uri="{FF2B5EF4-FFF2-40B4-BE49-F238E27FC236}">
                  <a16:creationId xmlns:a16="http://schemas.microsoft.com/office/drawing/2014/main" id="{B3D7EE22-DB72-7807-2A19-C9575597BDE9}"/>
                </a:ext>
              </a:extLst>
            </p:cNvPr>
            <p:cNvSpPr/>
            <p:nvPr/>
          </p:nvSpPr>
          <p:spPr>
            <a:xfrm>
              <a:off x="5742622" y="5227319"/>
              <a:ext cx="200087" cy="199089"/>
            </a:xfrm>
            <a:custGeom>
              <a:avLst/>
              <a:gdLst>
                <a:gd name="connsiteX0" fmla="*/ 200025 w 200087"/>
                <a:gd name="connsiteY0" fmla="*/ 111443 h 199089"/>
                <a:gd name="connsiteX1" fmla="*/ 107633 w 200087"/>
                <a:gd name="connsiteY1" fmla="*/ 0 h 199089"/>
                <a:gd name="connsiteX2" fmla="*/ 0 w 200087"/>
                <a:gd name="connsiteY2" fmla="*/ 100013 h 199089"/>
                <a:gd name="connsiteX3" fmla="*/ 104775 w 200087"/>
                <a:gd name="connsiteY3" fmla="*/ 199073 h 199089"/>
                <a:gd name="connsiteX4" fmla="*/ 200025 w 200087"/>
                <a:gd name="connsiteY4" fmla="*/ 111443 h 1990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87" h="199089">
                  <a:moveTo>
                    <a:pt x="200025" y="111443"/>
                  </a:moveTo>
                  <a:cubicBezTo>
                    <a:pt x="201930" y="54293"/>
                    <a:pt x="160020" y="0"/>
                    <a:pt x="107633" y="0"/>
                  </a:cubicBezTo>
                  <a:cubicBezTo>
                    <a:pt x="42863" y="0"/>
                    <a:pt x="3810" y="37148"/>
                    <a:pt x="0" y="100013"/>
                  </a:cubicBezTo>
                  <a:cubicBezTo>
                    <a:pt x="4763" y="168593"/>
                    <a:pt x="46672" y="198120"/>
                    <a:pt x="104775" y="199073"/>
                  </a:cubicBezTo>
                  <a:cubicBezTo>
                    <a:pt x="153353" y="200025"/>
                    <a:pt x="198120" y="160020"/>
                    <a:pt x="200025" y="111443"/>
                  </a:cubicBezTo>
                  <a:close/>
                </a:path>
              </a:pathLst>
            </a:custGeom>
            <a:solidFill>
              <a:srgbClr val="702E8C"/>
            </a:solidFill>
            <a:ln w="9525" cap="flat">
              <a:noFill/>
              <a:prstDash val="solid"/>
              <a:miter/>
            </a:ln>
          </p:spPr>
          <p:txBody>
            <a:bodyPr rtlCol="0" anchor="ctr"/>
            <a:lstStyle/>
            <a:p>
              <a:endParaRPr lang="en-US"/>
            </a:p>
          </p:txBody>
        </p:sp>
        <p:sp>
          <p:nvSpPr>
            <p:cNvPr id="8" name="Freeform 96">
              <a:extLst>
                <a:ext uri="{FF2B5EF4-FFF2-40B4-BE49-F238E27FC236}">
                  <a16:creationId xmlns:a16="http://schemas.microsoft.com/office/drawing/2014/main" id="{79941317-CE0C-ED8F-2EA0-2AB86AA7F8A4}"/>
                </a:ext>
              </a:extLst>
            </p:cNvPr>
            <p:cNvSpPr/>
            <p:nvPr/>
          </p:nvSpPr>
          <p:spPr>
            <a:xfrm>
              <a:off x="6015492" y="5179170"/>
              <a:ext cx="26966" cy="57674"/>
            </a:xfrm>
            <a:custGeom>
              <a:avLst/>
              <a:gdLst>
                <a:gd name="connsiteX0" fmla="*/ 25263 w 26966"/>
                <a:gd name="connsiteY0" fmla="*/ 15765 h 57674"/>
                <a:gd name="connsiteX1" fmla="*/ 21453 w 26966"/>
                <a:gd name="connsiteY1" fmla="*/ 525 h 57674"/>
                <a:gd name="connsiteX2" fmla="*/ 3355 w 26966"/>
                <a:gd name="connsiteY2" fmla="*/ 11955 h 57674"/>
                <a:gd name="connsiteX3" fmla="*/ 10023 w 26966"/>
                <a:gd name="connsiteY3" fmla="*/ 57675 h 57674"/>
                <a:gd name="connsiteX4" fmla="*/ 25263 w 26966"/>
                <a:gd name="connsiteY4" fmla="*/ 15765 h 576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966" h="57674">
                  <a:moveTo>
                    <a:pt x="25263" y="15765"/>
                  </a:moveTo>
                  <a:cubicBezTo>
                    <a:pt x="27168" y="10050"/>
                    <a:pt x="29073" y="3382"/>
                    <a:pt x="21453" y="525"/>
                  </a:cubicBezTo>
                  <a:cubicBezTo>
                    <a:pt x="13833" y="-2333"/>
                    <a:pt x="5260" y="7192"/>
                    <a:pt x="3355" y="11955"/>
                  </a:cubicBezTo>
                  <a:cubicBezTo>
                    <a:pt x="-3312" y="25290"/>
                    <a:pt x="498" y="37672"/>
                    <a:pt x="10023" y="57675"/>
                  </a:cubicBezTo>
                  <a:cubicBezTo>
                    <a:pt x="16690" y="39577"/>
                    <a:pt x="21453" y="27195"/>
                    <a:pt x="25263" y="15765"/>
                  </a:cubicBezTo>
                  <a:close/>
                </a:path>
              </a:pathLst>
            </a:custGeom>
            <a:solidFill>
              <a:srgbClr val="FFFFFF"/>
            </a:solidFill>
            <a:ln w="9525" cap="flat">
              <a:noFill/>
              <a:prstDash val="solid"/>
              <a:miter/>
            </a:ln>
          </p:spPr>
          <p:txBody>
            <a:bodyPr rtlCol="0" anchor="ctr"/>
            <a:lstStyle/>
            <a:p>
              <a:endParaRPr lang="en-US"/>
            </a:p>
          </p:txBody>
        </p:sp>
        <p:sp>
          <p:nvSpPr>
            <p:cNvPr id="9" name="Freeform 97">
              <a:extLst>
                <a:ext uri="{FF2B5EF4-FFF2-40B4-BE49-F238E27FC236}">
                  <a16:creationId xmlns:a16="http://schemas.microsoft.com/office/drawing/2014/main" id="{5126988C-A3D1-8C6A-AEB4-C6393EE8D0AD}"/>
                </a:ext>
              </a:extLst>
            </p:cNvPr>
            <p:cNvSpPr/>
            <p:nvPr/>
          </p:nvSpPr>
          <p:spPr>
            <a:xfrm>
              <a:off x="6086806" y="5298757"/>
              <a:ext cx="353379" cy="760131"/>
            </a:xfrm>
            <a:custGeom>
              <a:avLst/>
              <a:gdLst>
                <a:gd name="connsiteX0" fmla="*/ 258749 w 353379"/>
                <a:gd name="connsiteY0" fmla="*/ 467678 h 760131"/>
                <a:gd name="connsiteX1" fmla="*/ 290181 w 353379"/>
                <a:gd name="connsiteY1" fmla="*/ 461010 h 760131"/>
                <a:gd name="connsiteX2" fmla="*/ 352093 w 353379"/>
                <a:gd name="connsiteY2" fmla="*/ 348615 h 760131"/>
                <a:gd name="connsiteX3" fmla="*/ 346378 w 353379"/>
                <a:gd name="connsiteY3" fmla="*/ 311468 h 760131"/>
                <a:gd name="connsiteX4" fmla="*/ 261606 w 353379"/>
                <a:gd name="connsiteY4" fmla="*/ 198120 h 760131"/>
                <a:gd name="connsiteX5" fmla="*/ 193978 w 353379"/>
                <a:gd name="connsiteY5" fmla="*/ 163830 h 760131"/>
                <a:gd name="connsiteX6" fmla="*/ 88251 w 353379"/>
                <a:gd name="connsiteY6" fmla="*/ 114300 h 760131"/>
                <a:gd name="connsiteX7" fmla="*/ 53961 w 353379"/>
                <a:gd name="connsiteY7" fmla="*/ 71438 h 760131"/>
                <a:gd name="connsiteX8" fmla="*/ 20624 w 353379"/>
                <a:gd name="connsiteY8" fmla="*/ 0 h 760131"/>
                <a:gd name="connsiteX9" fmla="*/ 9193 w 353379"/>
                <a:gd name="connsiteY9" fmla="*/ 40957 h 760131"/>
                <a:gd name="connsiteX10" fmla="*/ 13003 w 353379"/>
                <a:gd name="connsiteY10" fmla="*/ 116205 h 760131"/>
                <a:gd name="connsiteX11" fmla="*/ 52056 w 353379"/>
                <a:gd name="connsiteY11" fmla="*/ 191453 h 760131"/>
                <a:gd name="connsiteX12" fmla="*/ 75868 w 353379"/>
                <a:gd name="connsiteY12" fmla="*/ 269557 h 760131"/>
                <a:gd name="connsiteX13" fmla="*/ 54913 w 353379"/>
                <a:gd name="connsiteY13" fmla="*/ 521018 h 760131"/>
                <a:gd name="connsiteX14" fmla="*/ 34911 w 353379"/>
                <a:gd name="connsiteY14" fmla="*/ 682943 h 760131"/>
                <a:gd name="connsiteX15" fmla="*/ 33006 w 353379"/>
                <a:gd name="connsiteY15" fmla="*/ 729615 h 760131"/>
                <a:gd name="connsiteX16" fmla="*/ 69201 w 353379"/>
                <a:gd name="connsiteY16" fmla="*/ 743903 h 760131"/>
                <a:gd name="connsiteX17" fmla="*/ 90156 w 353379"/>
                <a:gd name="connsiteY17" fmla="*/ 721995 h 760131"/>
                <a:gd name="connsiteX18" fmla="*/ 123493 w 353379"/>
                <a:gd name="connsiteY18" fmla="*/ 568643 h 760131"/>
                <a:gd name="connsiteX19" fmla="*/ 143496 w 353379"/>
                <a:gd name="connsiteY19" fmla="*/ 463868 h 760131"/>
                <a:gd name="connsiteX20" fmla="*/ 171118 w 353379"/>
                <a:gd name="connsiteY20" fmla="*/ 441960 h 760131"/>
                <a:gd name="connsiteX21" fmla="*/ 196836 w 353379"/>
                <a:gd name="connsiteY21" fmla="*/ 464820 h 760131"/>
                <a:gd name="connsiteX22" fmla="*/ 200646 w 353379"/>
                <a:gd name="connsiteY22" fmla="*/ 491490 h 760131"/>
                <a:gd name="connsiteX23" fmla="*/ 204456 w 353379"/>
                <a:gd name="connsiteY23" fmla="*/ 630555 h 760131"/>
                <a:gd name="connsiteX24" fmla="*/ 206361 w 353379"/>
                <a:gd name="connsiteY24" fmla="*/ 734378 h 760131"/>
                <a:gd name="connsiteX25" fmla="*/ 243509 w 353379"/>
                <a:gd name="connsiteY25" fmla="*/ 760095 h 760131"/>
                <a:gd name="connsiteX26" fmla="*/ 279703 w 353379"/>
                <a:gd name="connsiteY26" fmla="*/ 721043 h 760131"/>
                <a:gd name="connsiteX27" fmla="*/ 273036 w 353379"/>
                <a:gd name="connsiteY27" fmla="*/ 501968 h 760131"/>
                <a:gd name="connsiteX28" fmla="*/ 262559 w 353379"/>
                <a:gd name="connsiteY28" fmla="*/ 483870 h 760131"/>
                <a:gd name="connsiteX29" fmla="*/ 244461 w 353379"/>
                <a:gd name="connsiteY29" fmla="*/ 419100 h 760131"/>
                <a:gd name="connsiteX30" fmla="*/ 257796 w 353379"/>
                <a:gd name="connsiteY30" fmla="*/ 380048 h 760131"/>
                <a:gd name="connsiteX31" fmla="*/ 244461 w 353379"/>
                <a:gd name="connsiteY31" fmla="*/ 285750 h 760131"/>
                <a:gd name="connsiteX32" fmla="*/ 246366 w 353379"/>
                <a:gd name="connsiteY32" fmla="*/ 270510 h 760131"/>
                <a:gd name="connsiteX33" fmla="*/ 285418 w 353379"/>
                <a:gd name="connsiteY33" fmla="*/ 307657 h 760131"/>
                <a:gd name="connsiteX34" fmla="*/ 290181 w 353379"/>
                <a:gd name="connsiteY34" fmla="*/ 353378 h 760131"/>
                <a:gd name="connsiteX35" fmla="*/ 250176 w 353379"/>
                <a:gd name="connsiteY35" fmla="*/ 438150 h 760131"/>
                <a:gd name="connsiteX36" fmla="*/ 258749 w 353379"/>
                <a:gd name="connsiteY36" fmla="*/ 467678 h 7601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53379" h="760131">
                  <a:moveTo>
                    <a:pt x="258749" y="467678"/>
                  </a:moveTo>
                  <a:cubicBezTo>
                    <a:pt x="270178" y="476250"/>
                    <a:pt x="283513" y="467678"/>
                    <a:pt x="290181" y="461010"/>
                  </a:cubicBezTo>
                  <a:cubicBezTo>
                    <a:pt x="317803" y="419100"/>
                    <a:pt x="343521" y="394335"/>
                    <a:pt x="352093" y="348615"/>
                  </a:cubicBezTo>
                  <a:cubicBezTo>
                    <a:pt x="354951" y="335280"/>
                    <a:pt x="353046" y="323850"/>
                    <a:pt x="346378" y="311468"/>
                  </a:cubicBezTo>
                  <a:cubicBezTo>
                    <a:pt x="323518" y="269557"/>
                    <a:pt x="293038" y="232410"/>
                    <a:pt x="261606" y="198120"/>
                  </a:cubicBezTo>
                  <a:cubicBezTo>
                    <a:pt x="244461" y="179070"/>
                    <a:pt x="218743" y="165735"/>
                    <a:pt x="193978" y="163830"/>
                  </a:cubicBezTo>
                  <a:cubicBezTo>
                    <a:pt x="151116" y="160973"/>
                    <a:pt x="121588" y="134303"/>
                    <a:pt x="88251" y="114300"/>
                  </a:cubicBezTo>
                  <a:cubicBezTo>
                    <a:pt x="72059" y="104775"/>
                    <a:pt x="61581" y="88582"/>
                    <a:pt x="53961" y="71438"/>
                  </a:cubicBezTo>
                  <a:cubicBezTo>
                    <a:pt x="44436" y="48578"/>
                    <a:pt x="33006" y="26670"/>
                    <a:pt x="20624" y="0"/>
                  </a:cubicBezTo>
                  <a:cubicBezTo>
                    <a:pt x="13003" y="16193"/>
                    <a:pt x="13003" y="28575"/>
                    <a:pt x="9193" y="40957"/>
                  </a:cubicBezTo>
                  <a:cubicBezTo>
                    <a:pt x="-332" y="75248"/>
                    <a:pt x="-6999" y="85725"/>
                    <a:pt x="13003" y="116205"/>
                  </a:cubicBezTo>
                  <a:cubicBezTo>
                    <a:pt x="24434" y="133350"/>
                    <a:pt x="41578" y="174307"/>
                    <a:pt x="52056" y="191453"/>
                  </a:cubicBezTo>
                  <a:cubicBezTo>
                    <a:pt x="66343" y="216218"/>
                    <a:pt x="75868" y="240982"/>
                    <a:pt x="75868" y="269557"/>
                  </a:cubicBezTo>
                  <a:cubicBezTo>
                    <a:pt x="77774" y="354330"/>
                    <a:pt x="61581" y="437198"/>
                    <a:pt x="54913" y="521018"/>
                  </a:cubicBezTo>
                  <a:cubicBezTo>
                    <a:pt x="51103" y="575310"/>
                    <a:pt x="41578" y="628650"/>
                    <a:pt x="34911" y="682943"/>
                  </a:cubicBezTo>
                  <a:cubicBezTo>
                    <a:pt x="33006" y="696278"/>
                    <a:pt x="27291" y="716280"/>
                    <a:pt x="33006" y="729615"/>
                  </a:cubicBezTo>
                  <a:cubicBezTo>
                    <a:pt x="38721" y="742950"/>
                    <a:pt x="55866" y="742950"/>
                    <a:pt x="69201" y="743903"/>
                  </a:cubicBezTo>
                  <a:cubicBezTo>
                    <a:pt x="82536" y="743903"/>
                    <a:pt x="87299" y="733425"/>
                    <a:pt x="90156" y="721995"/>
                  </a:cubicBezTo>
                  <a:cubicBezTo>
                    <a:pt x="101586" y="670560"/>
                    <a:pt x="113016" y="620078"/>
                    <a:pt x="123493" y="568643"/>
                  </a:cubicBezTo>
                  <a:cubicBezTo>
                    <a:pt x="131113" y="533400"/>
                    <a:pt x="135876" y="499110"/>
                    <a:pt x="143496" y="463868"/>
                  </a:cubicBezTo>
                  <a:cubicBezTo>
                    <a:pt x="146353" y="449580"/>
                    <a:pt x="155878" y="441960"/>
                    <a:pt x="171118" y="441960"/>
                  </a:cubicBezTo>
                  <a:cubicBezTo>
                    <a:pt x="186359" y="441960"/>
                    <a:pt x="194931" y="449580"/>
                    <a:pt x="196836" y="464820"/>
                  </a:cubicBezTo>
                  <a:cubicBezTo>
                    <a:pt x="197788" y="473393"/>
                    <a:pt x="199693" y="481965"/>
                    <a:pt x="200646" y="491490"/>
                  </a:cubicBezTo>
                  <a:cubicBezTo>
                    <a:pt x="206361" y="538163"/>
                    <a:pt x="206361" y="583882"/>
                    <a:pt x="204456" y="630555"/>
                  </a:cubicBezTo>
                  <a:cubicBezTo>
                    <a:pt x="203503" y="664845"/>
                    <a:pt x="205409" y="700088"/>
                    <a:pt x="206361" y="734378"/>
                  </a:cubicBezTo>
                  <a:cubicBezTo>
                    <a:pt x="206361" y="742950"/>
                    <a:pt x="214934" y="761048"/>
                    <a:pt x="243509" y="760095"/>
                  </a:cubicBezTo>
                  <a:cubicBezTo>
                    <a:pt x="286371" y="758190"/>
                    <a:pt x="278751" y="730568"/>
                    <a:pt x="279703" y="721043"/>
                  </a:cubicBezTo>
                  <a:cubicBezTo>
                    <a:pt x="284466" y="647700"/>
                    <a:pt x="279703" y="574357"/>
                    <a:pt x="273036" y="501968"/>
                  </a:cubicBezTo>
                  <a:cubicBezTo>
                    <a:pt x="272084" y="494348"/>
                    <a:pt x="277799" y="486728"/>
                    <a:pt x="262559" y="483870"/>
                  </a:cubicBezTo>
                  <a:cubicBezTo>
                    <a:pt x="233031" y="473393"/>
                    <a:pt x="226363" y="458153"/>
                    <a:pt x="244461" y="419100"/>
                  </a:cubicBezTo>
                  <a:cubicBezTo>
                    <a:pt x="250176" y="406718"/>
                    <a:pt x="259701" y="395288"/>
                    <a:pt x="257796" y="380048"/>
                  </a:cubicBezTo>
                  <a:cubicBezTo>
                    <a:pt x="253986" y="348615"/>
                    <a:pt x="249224" y="317182"/>
                    <a:pt x="244461" y="285750"/>
                  </a:cubicBezTo>
                  <a:cubicBezTo>
                    <a:pt x="243509" y="280035"/>
                    <a:pt x="238746" y="273368"/>
                    <a:pt x="246366" y="270510"/>
                  </a:cubicBezTo>
                  <a:cubicBezTo>
                    <a:pt x="253986" y="266700"/>
                    <a:pt x="276846" y="299085"/>
                    <a:pt x="285418" y="307657"/>
                  </a:cubicBezTo>
                  <a:cubicBezTo>
                    <a:pt x="299706" y="321945"/>
                    <a:pt x="298753" y="336232"/>
                    <a:pt x="290181" y="353378"/>
                  </a:cubicBezTo>
                  <a:cubicBezTo>
                    <a:pt x="276846" y="381000"/>
                    <a:pt x="261606" y="409575"/>
                    <a:pt x="250176" y="438150"/>
                  </a:cubicBezTo>
                  <a:cubicBezTo>
                    <a:pt x="246366" y="448628"/>
                    <a:pt x="248271" y="459105"/>
                    <a:pt x="258749" y="467678"/>
                  </a:cubicBezTo>
                  <a:close/>
                </a:path>
              </a:pathLst>
            </a:custGeom>
            <a:solidFill>
              <a:srgbClr val="FFFFFF"/>
            </a:solidFill>
            <a:ln w="9525" cap="flat">
              <a:noFill/>
              <a:prstDash val="solid"/>
              <a:miter/>
            </a:ln>
          </p:spPr>
          <p:txBody>
            <a:bodyPr rtlCol="0" anchor="ctr"/>
            <a:lstStyle/>
            <a:p>
              <a:endParaRPr lang="en-US"/>
            </a:p>
          </p:txBody>
        </p:sp>
        <p:sp>
          <p:nvSpPr>
            <p:cNvPr id="10" name="Freeform 98">
              <a:extLst>
                <a:ext uri="{FF2B5EF4-FFF2-40B4-BE49-F238E27FC236}">
                  <a16:creationId xmlns:a16="http://schemas.microsoft.com/office/drawing/2014/main" id="{2FD22D7A-79CF-B0FA-CE3D-1FB18154FA05}"/>
                </a:ext>
              </a:extLst>
            </p:cNvPr>
            <p:cNvSpPr/>
            <p:nvPr/>
          </p:nvSpPr>
          <p:spPr>
            <a:xfrm>
              <a:off x="5642250" y="5150167"/>
              <a:ext cx="816624" cy="926142"/>
            </a:xfrm>
            <a:custGeom>
              <a:avLst/>
              <a:gdLst>
                <a:gd name="connsiteX0" fmla="*/ 751882 w 816624"/>
                <a:gd name="connsiteY0" fmla="*/ 609600 h 926142"/>
                <a:gd name="connsiteX1" fmla="*/ 814747 w 816624"/>
                <a:gd name="connsiteY1" fmla="*/ 497205 h 926142"/>
                <a:gd name="connsiteX2" fmla="*/ 811890 w 816624"/>
                <a:gd name="connsiteY2" fmla="*/ 462915 h 926142"/>
                <a:gd name="connsiteX3" fmla="*/ 683302 w 816624"/>
                <a:gd name="connsiteY3" fmla="*/ 305752 h 926142"/>
                <a:gd name="connsiteX4" fmla="*/ 749977 w 816624"/>
                <a:gd name="connsiteY4" fmla="*/ 155257 h 926142"/>
                <a:gd name="connsiteX5" fmla="*/ 648060 w 816624"/>
                <a:gd name="connsiteY5" fmla="*/ 87630 h 926142"/>
                <a:gd name="connsiteX6" fmla="*/ 561382 w 816624"/>
                <a:gd name="connsiteY6" fmla="*/ 122872 h 926142"/>
                <a:gd name="connsiteX7" fmla="*/ 544237 w 816624"/>
                <a:gd name="connsiteY7" fmla="*/ 237172 h 926142"/>
                <a:gd name="connsiteX8" fmla="*/ 532807 w 816624"/>
                <a:gd name="connsiteY8" fmla="*/ 240030 h 926142"/>
                <a:gd name="connsiteX9" fmla="*/ 470895 w 816624"/>
                <a:gd name="connsiteY9" fmla="*/ 114300 h 926142"/>
                <a:gd name="connsiteX10" fmla="*/ 477562 w 816624"/>
                <a:gd name="connsiteY10" fmla="*/ 29527 h 926142"/>
                <a:gd name="connsiteX11" fmla="*/ 436605 w 816624"/>
                <a:gd name="connsiteY11" fmla="*/ 0 h 926142"/>
                <a:gd name="connsiteX12" fmla="*/ 400410 w 816624"/>
                <a:gd name="connsiteY12" fmla="*/ 9525 h 926142"/>
                <a:gd name="connsiteX13" fmla="*/ 368025 w 816624"/>
                <a:gd name="connsiteY13" fmla="*/ 25717 h 926142"/>
                <a:gd name="connsiteX14" fmla="*/ 371835 w 816624"/>
                <a:gd name="connsiteY14" fmla="*/ 92392 h 926142"/>
                <a:gd name="connsiteX15" fmla="*/ 377550 w 816624"/>
                <a:gd name="connsiteY15" fmla="*/ 120015 h 926142"/>
                <a:gd name="connsiteX16" fmla="*/ 353737 w 816624"/>
                <a:gd name="connsiteY16" fmla="*/ 190500 h 926142"/>
                <a:gd name="connsiteX17" fmla="*/ 307065 w 816624"/>
                <a:gd name="connsiteY17" fmla="*/ 232410 h 926142"/>
                <a:gd name="connsiteX18" fmla="*/ 248962 w 816624"/>
                <a:gd name="connsiteY18" fmla="*/ 70485 h 926142"/>
                <a:gd name="connsiteX19" fmla="*/ 101325 w 816624"/>
                <a:gd name="connsiteY19" fmla="*/ 116205 h 926142"/>
                <a:gd name="connsiteX20" fmla="*/ 86085 w 816624"/>
                <a:gd name="connsiteY20" fmla="*/ 202882 h 926142"/>
                <a:gd name="connsiteX21" fmla="*/ 169905 w 816624"/>
                <a:gd name="connsiteY21" fmla="*/ 288607 h 926142"/>
                <a:gd name="connsiteX22" fmla="*/ 87990 w 816624"/>
                <a:gd name="connsiteY22" fmla="*/ 348615 h 926142"/>
                <a:gd name="connsiteX23" fmla="*/ 13695 w 816624"/>
                <a:gd name="connsiteY23" fmla="*/ 458152 h 926142"/>
                <a:gd name="connsiteX24" fmla="*/ 12742 w 816624"/>
                <a:gd name="connsiteY24" fmla="*/ 520065 h 926142"/>
                <a:gd name="connsiteX25" fmla="*/ 101325 w 816624"/>
                <a:gd name="connsiteY25" fmla="*/ 606743 h 926142"/>
                <a:gd name="connsiteX26" fmla="*/ 115612 w 816624"/>
                <a:gd name="connsiteY26" fmla="*/ 640080 h 926142"/>
                <a:gd name="connsiteX27" fmla="*/ 82275 w 816624"/>
                <a:gd name="connsiteY27" fmla="*/ 878205 h 926142"/>
                <a:gd name="connsiteX28" fmla="*/ 120375 w 816624"/>
                <a:gd name="connsiteY28" fmla="*/ 907732 h 926142"/>
                <a:gd name="connsiteX29" fmla="*/ 163237 w 816624"/>
                <a:gd name="connsiteY29" fmla="*/ 889635 h 926142"/>
                <a:gd name="connsiteX30" fmla="*/ 178477 w 816624"/>
                <a:gd name="connsiteY30" fmla="*/ 839152 h 926142"/>
                <a:gd name="connsiteX31" fmla="*/ 219435 w 816624"/>
                <a:gd name="connsiteY31" fmla="*/ 647700 h 926142"/>
                <a:gd name="connsiteX32" fmla="*/ 235627 w 816624"/>
                <a:gd name="connsiteY32" fmla="*/ 616268 h 926142"/>
                <a:gd name="connsiteX33" fmla="*/ 257535 w 816624"/>
                <a:gd name="connsiteY33" fmla="*/ 619125 h 926142"/>
                <a:gd name="connsiteX34" fmla="*/ 263250 w 816624"/>
                <a:gd name="connsiteY34" fmla="*/ 636270 h 926142"/>
                <a:gd name="connsiteX35" fmla="*/ 278490 w 816624"/>
                <a:gd name="connsiteY35" fmla="*/ 744855 h 926142"/>
                <a:gd name="connsiteX36" fmla="*/ 293730 w 816624"/>
                <a:gd name="connsiteY36" fmla="*/ 871538 h 926142"/>
                <a:gd name="connsiteX37" fmla="*/ 306112 w 816624"/>
                <a:gd name="connsiteY37" fmla="*/ 897255 h 926142"/>
                <a:gd name="connsiteX38" fmla="*/ 371835 w 816624"/>
                <a:gd name="connsiteY38" fmla="*/ 900113 h 926142"/>
                <a:gd name="connsiteX39" fmla="*/ 388027 w 816624"/>
                <a:gd name="connsiteY39" fmla="*/ 858202 h 926142"/>
                <a:gd name="connsiteX40" fmla="*/ 372787 w 816624"/>
                <a:gd name="connsiteY40" fmla="*/ 681038 h 926142"/>
                <a:gd name="connsiteX41" fmla="*/ 354690 w 816624"/>
                <a:gd name="connsiteY41" fmla="*/ 441007 h 926142"/>
                <a:gd name="connsiteX42" fmla="*/ 393742 w 816624"/>
                <a:gd name="connsiteY42" fmla="*/ 307657 h 926142"/>
                <a:gd name="connsiteX43" fmla="*/ 435652 w 816624"/>
                <a:gd name="connsiteY43" fmla="*/ 246697 h 926142"/>
                <a:gd name="connsiteX44" fmla="*/ 504232 w 816624"/>
                <a:gd name="connsiteY44" fmla="*/ 395288 h 926142"/>
                <a:gd name="connsiteX45" fmla="*/ 508042 w 816624"/>
                <a:gd name="connsiteY45" fmla="*/ 419100 h 926142"/>
                <a:gd name="connsiteX46" fmla="*/ 504232 w 816624"/>
                <a:gd name="connsiteY46" fmla="*/ 531495 h 926142"/>
                <a:gd name="connsiteX47" fmla="*/ 465180 w 816624"/>
                <a:gd name="connsiteY47" fmla="*/ 855345 h 926142"/>
                <a:gd name="connsiteX48" fmla="*/ 510900 w 816624"/>
                <a:gd name="connsiteY48" fmla="*/ 913447 h 926142"/>
                <a:gd name="connsiteX49" fmla="*/ 552810 w 816624"/>
                <a:gd name="connsiteY49" fmla="*/ 885825 h 926142"/>
                <a:gd name="connsiteX50" fmla="*/ 564240 w 816624"/>
                <a:gd name="connsiteY50" fmla="*/ 836295 h 926142"/>
                <a:gd name="connsiteX51" fmla="*/ 601387 w 816624"/>
                <a:gd name="connsiteY51" fmla="*/ 641032 h 926142"/>
                <a:gd name="connsiteX52" fmla="*/ 609007 w 816624"/>
                <a:gd name="connsiteY52" fmla="*/ 621982 h 926142"/>
                <a:gd name="connsiteX53" fmla="*/ 631867 w 816624"/>
                <a:gd name="connsiteY53" fmla="*/ 620077 h 926142"/>
                <a:gd name="connsiteX54" fmla="*/ 634725 w 816624"/>
                <a:gd name="connsiteY54" fmla="*/ 635318 h 926142"/>
                <a:gd name="connsiteX55" fmla="*/ 639487 w 816624"/>
                <a:gd name="connsiteY55" fmla="*/ 890588 h 926142"/>
                <a:gd name="connsiteX56" fmla="*/ 703305 w 816624"/>
                <a:gd name="connsiteY56" fmla="*/ 925830 h 926142"/>
                <a:gd name="connsiteX57" fmla="*/ 743310 w 816624"/>
                <a:gd name="connsiteY57" fmla="*/ 877252 h 926142"/>
                <a:gd name="connsiteX58" fmla="*/ 738547 w 816624"/>
                <a:gd name="connsiteY58" fmla="*/ 661035 h 926142"/>
                <a:gd name="connsiteX59" fmla="*/ 751882 w 816624"/>
                <a:gd name="connsiteY59" fmla="*/ 609600 h 926142"/>
                <a:gd name="connsiteX60" fmla="*/ 640440 w 816624"/>
                <a:gd name="connsiteY60" fmla="*/ 102870 h 926142"/>
                <a:gd name="connsiteX61" fmla="*/ 739500 w 816624"/>
                <a:gd name="connsiteY61" fmla="*/ 199072 h 926142"/>
                <a:gd name="connsiteX62" fmla="*/ 648060 w 816624"/>
                <a:gd name="connsiteY62" fmla="*/ 291465 h 926142"/>
                <a:gd name="connsiteX63" fmla="*/ 555667 w 816624"/>
                <a:gd name="connsiteY63" fmla="*/ 200977 h 926142"/>
                <a:gd name="connsiteX64" fmla="*/ 640440 w 816624"/>
                <a:gd name="connsiteY64" fmla="*/ 102870 h 926142"/>
                <a:gd name="connsiteX65" fmla="*/ 376597 w 816624"/>
                <a:gd name="connsiteY65" fmla="*/ 40957 h 926142"/>
                <a:gd name="connsiteX66" fmla="*/ 394695 w 816624"/>
                <a:gd name="connsiteY66" fmla="*/ 29527 h 926142"/>
                <a:gd name="connsiteX67" fmla="*/ 398505 w 816624"/>
                <a:gd name="connsiteY67" fmla="*/ 44767 h 926142"/>
                <a:gd name="connsiteX68" fmla="*/ 383265 w 816624"/>
                <a:gd name="connsiteY68" fmla="*/ 86677 h 926142"/>
                <a:gd name="connsiteX69" fmla="*/ 376597 w 816624"/>
                <a:gd name="connsiteY69" fmla="*/ 40957 h 926142"/>
                <a:gd name="connsiteX70" fmla="*/ 100372 w 816624"/>
                <a:gd name="connsiteY70" fmla="*/ 178118 h 926142"/>
                <a:gd name="connsiteX71" fmla="*/ 208005 w 816624"/>
                <a:gd name="connsiteY71" fmla="*/ 78105 h 926142"/>
                <a:gd name="connsiteX72" fmla="*/ 300397 w 816624"/>
                <a:gd name="connsiteY72" fmla="*/ 189547 h 926142"/>
                <a:gd name="connsiteX73" fmla="*/ 206100 w 816624"/>
                <a:gd name="connsiteY73" fmla="*/ 277177 h 926142"/>
                <a:gd name="connsiteX74" fmla="*/ 100372 w 816624"/>
                <a:gd name="connsiteY74" fmla="*/ 178118 h 926142"/>
                <a:gd name="connsiteX75" fmla="*/ 377550 w 816624"/>
                <a:gd name="connsiteY75" fmla="*/ 295275 h 926142"/>
                <a:gd name="connsiteX76" fmla="*/ 359452 w 816624"/>
                <a:gd name="connsiteY76" fmla="*/ 322897 h 926142"/>
                <a:gd name="connsiteX77" fmla="*/ 335640 w 816624"/>
                <a:gd name="connsiteY77" fmla="*/ 402907 h 926142"/>
                <a:gd name="connsiteX78" fmla="*/ 348022 w 816624"/>
                <a:gd name="connsiteY78" fmla="*/ 631507 h 926142"/>
                <a:gd name="connsiteX79" fmla="*/ 365167 w 816624"/>
                <a:gd name="connsiteY79" fmla="*/ 808672 h 926142"/>
                <a:gd name="connsiteX80" fmla="*/ 367072 w 816624"/>
                <a:gd name="connsiteY80" fmla="*/ 867727 h 926142"/>
                <a:gd name="connsiteX81" fmla="*/ 341355 w 816624"/>
                <a:gd name="connsiteY81" fmla="*/ 887730 h 926142"/>
                <a:gd name="connsiteX82" fmla="*/ 309922 w 816624"/>
                <a:gd name="connsiteY82" fmla="*/ 870585 h 926142"/>
                <a:gd name="connsiteX83" fmla="*/ 299445 w 816624"/>
                <a:gd name="connsiteY83" fmla="*/ 821055 h 926142"/>
                <a:gd name="connsiteX84" fmla="*/ 275632 w 816624"/>
                <a:gd name="connsiteY84" fmla="*/ 632460 h 926142"/>
                <a:gd name="connsiteX85" fmla="*/ 269917 w 816624"/>
                <a:gd name="connsiteY85" fmla="*/ 609600 h 926142"/>
                <a:gd name="connsiteX86" fmla="*/ 225150 w 816624"/>
                <a:gd name="connsiteY86" fmla="*/ 597218 h 926142"/>
                <a:gd name="connsiteX87" fmla="*/ 205147 w 816624"/>
                <a:gd name="connsiteY87" fmla="*/ 628650 h 926142"/>
                <a:gd name="connsiteX88" fmla="*/ 156570 w 816624"/>
                <a:gd name="connsiteY88" fmla="*/ 848677 h 926142"/>
                <a:gd name="connsiteX89" fmla="*/ 149902 w 816624"/>
                <a:gd name="connsiteY89" fmla="*/ 867727 h 926142"/>
                <a:gd name="connsiteX90" fmla="*/ 109897 w 816624"/>
                <a:gd name="connsiteY90" fmla="*/ 888682 h 926142"/>
                <a:gd name="connsiteX91" fmla="*/ 97515 w 816624"/>
                <a:gd name="connsiteY91" fmla="*/ 841057 h 926142"/>
                <a:gd name="connsiteX92" fmla="*/ 127042 w 816624"/>
                <a:gd name="connsiteY92" fmla="*/ 630555 h 926142"/>
                <a:gd name="connsiteX93" fmla="*/ 150855 w 816624"/>
                <a:gd name="connsiteY93" fmla="*/ 599122 h 926142"/>
                <a:gd name="connsiteX94" fmla="*/ 151807 w 816624"/>
                <a:gd name="connsiteY94" fmla="*/ 538163 h 926142"/>
                <a:gd name="connsiteX95" fmla="*/ 142282 w 816624"/>
                <a:gd name="connsiteY95" fmla="*/ 497205 h 926142"/>
                <a:gd name="connsiteX96" fmla="*/ 150855 w 816624"/>
                <a:gd name="connsiteY96" fmla="*/ 453390 h 926142"/>
                <a:gd name="connsiteX97" fmla="*/ 150855 w 816624"/>
                <a:gd name="connsiteY97" fmla="*/ 426720 h 926142"/>
                <a:gd name="connsiteX98" fmla="*/ 141330 w 816624"/>
                <a:gd name="connsiteY98" fmla="*/ 417195 h 926142"/>
                <a:gd name="connsiteX99" fmla="*/ 98467 w 816624"/>
                <a:gd name="connsiteY99" fmla="*/ 470535 h 926142"/>
                <a:gd name="connsiteX100" fmla="*/ 100372 w 816624"/>
                <a:gd name="connsiteY100" fmla="*/ 498157 h 926142"/>
                <a:gd name="connsiteX101" fmla="*/ 127995 w 816624"/>
                <a:gd name="connsiteY101" fmla="*/ 536257 h 926142"/>
                <a:gd name="connsiteX102" fmla="*/ 139425 w 816624"/>
                <a:gd name="connsiteY102" fmla="*/ 550545 h 926142"/>
                <a:gd name="connsiteX103" fmla="*/ 136567 w 816624"/>
                <a:gd name="connsiteY103" fmla="*/ 588645 h 926142"/>
                <a:gd name="connsiteX104" fmla="*/ 104182 w 816624"/>
                <a:gd name="connsiteY104" fmla="*/ 587693 h 926142"/>
                <a:gd name="connsiteX105" fmla="*/ 21315 w 816624"/>
                <a:gd name="connsiteY105" fmla="*/ 501015 h 926142"/>
                <a:gd name="connsiteX106" fmla="*/ 24172 w 816624"/>
                <a:gd name="connsiteY106" fmla="*/ 469582 h 926142"/>
                <a:gd name="connsiteX107" fmla="*/ 123232 w 816624"/>
                <a:gd name="connsiteY107" fmla="*/ 332422 h 926142"/>
                <a:gd name="connsiteX108" fmla="*/ 214672 w 816624"/>
                <a:gd name="connsiteY108" fmla="*/ 293370 h 926142"/>
                <a:gd name="connsiteX109" fmla="*/ 259440 w 816624"/>
                <a:gd name="connsiteY109" fmla="*/ 280988 h 926142"/>
                <a:gd name="connsiteX110" fmla="*/ 334687 w 816624"/>
                <a:gd name="connsiteY110" fmla="*/ 234315 h 926142"/>
                <a:gd name="connsiteX111" fmla="*/ 366120 w 816624"/>
                <a:gd name="connsiteY111" fmla="*/ 200025 h 926142"/>
                <a:gd name="connsiteX112" fmla="*/ 398505 w 816624"/>
                <a:gd name="connsiteY112" fmla="*/ 95250 h 926142"/>
                <a:gd name="connsiteX113" fmla="*/ 412792 w 816624"/>
                <a:gd name="connsiteY113" fmla="*/ 39052 h 926142"/>
                <a:gd name="connsiteX114" fmla="*/ 443272 w 816624"/>
                <a:gd name="connsiteY114" fmla="*/ 21907 h 926142"/>
                <a:gd name="connsiteX115" fmla="*/ 459465 w 816624"/>
                <a:gd name="connsiteY115" fmla="*/ 46672 h 926142"/>
                <a:gd name="connsiteX116" fmla="*/ 446130 w 816624"/>
                <a:gd name="connsiteY116" fmla="*/ 163830 h 926142"/>
                <a:gd name="connsiteX117" fmla="*/ 377550 w 816624"/>
                <a:gd name="connsiteY117" fmla="*/ 295275 h 926142"/>
                <a:gd name="connsiteX118" fmla="*/ 140377 w 816624"/>
                <a:gd name="connsiteY118" fmla="*/ 444818 h 926142"/>
                <a:gd name="connsiteX119" fmla="*/ 124185 w 816624"/>
                <a:gd name="connsiteY119" fmla="*/ 501015 h 926142"/>
                <a:gd name="connsiteX120" fmla="*/ 140377 w 816624"/>
                <a:gd name="connsiteY120" fmla="*/ 444818 h 926142"/>
                <a:gd name="connsiteX121" fmla="*/ 734737 w 816624"/>
                <a:gd name="connsiteY121" fmla="*/ 501968 h 926142"/>
                <a:gd name="connsiteX122" fmla="*/ 729975 w 816624"/>
                <a:gd name="connsiteY122" fmla="*/ 456247 h 926142"/>
                <a:gd name="connsiteX123" fmla="*/ 690922 w 816624"/>
                <a:gd name="connsiteY123" fmla="*/ 419100 h 926142"/>
                <a:gd name="connsiteX124" fmla="*/ 689017 w 816624"/>
                <a:gd name="connsiteY124" fmla="*/ 434340 h 926142"/>
                <a:gd name="connsiteX125" fmla="*/ 702352 w 816624"/>
                <a:gd name="connsiteY125" fmla="*/ 528638 h 926142"/>
                <a:gd name="connsiteX126" fmla="*/ 689017 w 816624"/>
                <a:gd name="connsiteY126" fmla="*/ 567690 h 926142"/>
                <a:gd name="connsiteX127" fmla="*/ 707115 w 816624"/>
                <a:gd name="connsiteY127" fmla="*/ 632460 h 926142"/>
                <a:gd name="connsiteX128" fmla="*/ 717592 w 816624"/>
                <a:gd name="connsiteY128" fmla="*/ 650557 h 926142"/>
                <a:gd name="connsiteX129" fmla="*/ 724260 w 816624"/>
                <a:gd name="connsiteY129" fmla="*/ 869632 h 926142"/>
                <a:gd name="connsiteX130" fmla="*/ 688065 w 816624"/>
                <a:gd name="connsiteY130" fmla="*/ 908685 h 926142"/>
                <a:gd name="connsiteX131" fmla="*/ 650917 w 816624"/>
                <a:gd name="connsiteY131" fmla="*/ 882968 h 926142"/>
                <a:gd name="connsiteX132" fmla="*/ 649012 w 816624"/>
                <a:gd name="connsiteY132" fmla="*/ 779145 h 926142"/>
                <a:gd name="connsiteX133" fmla="*/ 645202 w 816624"/>
                <a:gd name="connsiteY133" fmla="*/ 640080 h 926142"/>
                <a:gd name="connsiteX134" fmla="*/ 641392 w 816624"/>
                <a:gd name="connsiteY134" fmla="*/ 613410 h 926142"/>
                <a:gd name="connsiteX135" fmla="*/ 615675 w 816624"/>
                <a:gd name="connsiteY135" fmla="*/ 590550 h 926142"/>
                <a:gd name="connsiteX136" fmla="*/ 588052 w 816624"/>
                <a:gd name="connsiteY136" fmla="*/ 612457 h 926142"/>
                <a:gd name="connsiteX137" fmla="*/ 568050 w 816624"/>
                <a:gd name="connsiteY137" fmla="*/ 717232 h 926142"/>
                <a:gd name="connsiteX138" fmla="*/ 534712 w 816624"/>
                <a:gd name="connsiteY138" fmla="*/ 870585 h 926142"/>
                <a:gd name="connsiteX139" fmla="*/ 513757 w 816624"/>
                <a:gd name="connsiteY139" fmla="*/ 892493 h 926142"/>
                <a:gd name="connsiteX140" fmla="*/ 477562 w 816624"/>
                <a:gd name="connsiteY140" fmla="*/ 878205 h 926142"/>
                <a:gd name="connsiteX141" fmla="*/ 479467 w 816624"/>
                <a:gd name="connsiteY141" fmla="*/ 831532 h 926142"/>
                <a:gd name="connsiteX142" fmla="*/ 499470 w 816624"/>
                <a:gd name="connsiteY142" fmla="*/ 669607 h 926142"/>
                <a:gd name="connsiteX143" fmla="*/ 520425 w 816624"/>
                <a:gd name="connsiteY143" fmla="*/ 418147 h 926142"/>
                <a:gd name="connsiteX144" fmla="*/ 496612 w 816624"/>
                <a:gd name="connsiteY144" fmla="*/ 340043 h 926142"/>
                <a:gd name="connsiteX145" fmla="*/ 457560 w 816624"/>
                <a:gd name="connsiteY145" fmla="*/ 264795 h 926142"/>
                <a:gd name="connsiteX146" fmla="*/ 453750 w 816624"/>
                <a:gd name="connsiteY146" fmla="*/ 189547 h 926142"/>
                <a:gd name="connsiteX147" fmla="*/ 465180 w 816624"/>
                <a:gd name="connsiteY147" fmla="*/ 148590 h 926142"/>
                <a:gd name="connsiteX148" fmla="*/ 498517 w 816624"/>
                <a:gd name="connsiteY148" fmla="*/ 220027 h 926142"/>
                <a:gd name="connsiteX149" fmla="*/ 532807 w 816624"/>
                <a:gd name="connsiteY149" fmla="*/ 262890 h 926142"/>
                <a:gd name="connsiteX150" fmla="*/ 638535 w 816624"/>
                <a:gd name="connsiteY150" fmla="*/ 312420 h 926142"/>
                <a:gd name="connsiteX151" fmla="*/ 706162 w 816624"/>
                <a:gd name="connsiteY151" fmla="*/ 346710 h 926142"/>
                <a:gd name="connsiteX152" fmla="*/ 790935 w 816624"/>
                <a:gd name="connsiteY152" fmla="*/ 460057 h 926142"/>
                <a:gd name="connsiteX153" fmla="*/ 796650 w 816624"/>
                <a:gd name="connsiteY153" fmla="*/ 497205 h 926142"/>
                <a:gd name="connsiteX154" fmla="*/ 734737 w 816624"/>
                <a:gd name="connsiteY154" fmla="*/ 609600 h 926142"/>
                <a:gd name="connsiteX155" fmla="*/ 703305 w 816624"/>
                <a:gd name="connsiteY155" fmla="*/ 616268 h 926142"/>
                <a:gd name="connsiteX156" fmla="*/ 694732 w 816624"/>
                <a:gd name="connsiteY156" fmla="*/ 586740 h 926142"/>
                <a:gd name="connsiteX157" fmla="*/ 734737 w 816624"/>
                <a:gd name="connsiteY157" fmla="*/ 501968 h 926142"/>
                <a:gd name="connsiteX158" fmla="*/ 708067 w 816624"/>
                <a:gd name="connsiteY158" fmla="*/ 454343 h 926142"/>
                <a:gd name="connsiteX159" fmla="*/ 714735 w 816624"/>
                <a:gd name="connsiteY159" fmla="*/ 508635 h 926142"/>
                <a:gd name="connsiteX160" fmla="*/ 708067 w 816624"/>
                <a:gd name="connsiteY160" fmla="*/ 454343 h 926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816624" h="926142">
                  <a:moveTo>
                    <a:pt x="751882" y="609600"/>
                  </a:moveTo>
                  <a:cubicBezTo>
                    <a:pt x="781410" y="577215"/>
                    <a:pt x="804270" y="540068"/>
                    <a:pt x="814747" y="497205"/>
                  </a:cubicBezTo>
                  <a:cubicBezTo>
                    <a:pt x="817605" y="484822"/>
                    <a:pt x="817605" y="474345"/>
                    <a:pt x="811890" y="462915"/>
                  </a:cubicBezTo>
                  <a:cubicBezTo>
                    <a:pt x="779505" y="403860"/>
                    <a:pt x="738547" y="347663"/>
                    <a:pt x="683302" y="305752"/>
                  </a:cubicBezTo>
                  <a:cubicBezTo>
                    <a:pt x="750930" y="284797"/>
                    <a:pt x="772837" y="211455"/>
                    <a:pt x="749977" y="155257"/>
                  </a:cubicBezTo>
                  <a:cubicBezTo>
                    <a:pt x="729975" y="108585"/>
                    <a:pt x="705210" y="88582"/>
                    <a:pt x="648060" y="87630"/>
                  </a:cubicBezTo>
                  <a:cubicBezTo>
                    <a:pt x="609007" y="88582"/>
                    <a:pt x="581385" y="99060"/>
                    <a:pt x="561382" y="122872"/>
                  </a:cubicBezTo>
                  <a:cubicBezTo>
                    <a:pt x="534712" y="156210"/>
                    <a:pt x="535665" y="197168"/>
                    <a:pt x="544237" y="237172"/>
                  </a:cubicBezTo>
                  <a:cubicBezTo>
                    <a:pt x="547095" y="256222"/>
                    <a:pt x="533760" y="241935"/>
                    <a:pt x="532807" y="240030"/>
                  </a:cubicBezTo>
                  <a:cubicBezTo>
                    <a:pt x="495660" y="194310"/>
                    <a:pt x="469942" y="126682"/>
                    <a:pt x="470895" y="114300"/>
                  </a:cubicBezTo>
                  <a:cubicBezTo>
                    <a:pt x="471847" y="98107"/>
                    <a:pt x="480420" y="45720"/>
                    <a:pt x="477562" y="29527"/>
                  </a:cubicBezTo>
                  <a:cubicBezTo>
                    <a:pt x="472800" y="7620"/>
                    <a:pt x="459465" y="0"/>
                    <a:pt x="436605" y="0"/>
                  </a:cubicBezTo>
                  <a:cubicBezTo>
                    <a:pt x="423270" y="0"/>
                    <a:pt x="412792" y="11430"/>
                    <a:pt x="400410" y="9525"/>
                  </a:cubicBezTo>
                  <a:cubicBezTo>
                    <a:pt x="387075" y="7620"/>
                    <a:pt x="375645" y="16192"/>
                    <a:pt x="368025" y="25717"/>
                  </a:cubicBezTo>
                  <a:cubicBezTo>
                    <a:pt x="350880" y="48577"/>
                    <a:pt x="355642" y="69532"/>
                    <a:pt x="371835" y="92392"/>
                  </a:cubicBezTo>
                  <a:cubicBezTo>
                    <a:pt x="378502" y="100965"/>
                    <a:pt x="380407" y="109538"/>
                    <a:pt x="377550" y="120015"/>
                  </a:cubicBezTo>
                  <a:cubicBezTo>
                    <a:pt x="370882" y="143827"/>
                    <a:pt x="364215" y="167640"/>
                    <a:pt x="353737" y="190500"/>
                  </a:cubicBezTo>
                  <a:cubicBezTo>
                    <a:pt x="346117" y="206693"/>
                    <a:pt x="327067" y="226695"/>
                    <a:pt x="307065" y="232410"/>
                  </a:cubicBezTo>
                  <a:cubicBezTo>
                    <a:pt x="332782" y="167640"/>
                    <a:pt x="293730" y="86677"/>
                    <a:pt x="248962" y="70485"/>
                  </a:cubicBezTo>
                  <a:cubicBezTo>
                    <a:pt x="188955" y="49530"/>
                    <a:pt x="124185" y="73342"/>
                    <a:pt x="101325" y="116205"/>
                  </a:cubicBezTo>
                  <a:cubicBezTo>
                    <a:pt x="87037" y="141922"/>
                    <a:pt x="83227" y="172402"/>
                    <a:pt x="86085" y="202882"/>
                  </a:cubicBezTo>
                  <a:cubicBezTo>
                    <a:pt x="90847" y="248602"/>
                    <a:pt x="127995" y="278130"/>
                    <a:pt x="169905" y="288607"/>
                  </a:cubicBezTo>
                  <a:cubicBezTo>
                    <a:pt x="134662" y="298132"/>
                    <a:pt x="106087" y="326707"/>
                    <a:pt x="87990" y="348615"/>
                  </a:cubicBezTo>
                  <a:cubicBezTo>
                    <a:pt x="77512" y="361950"/>
                    <a:pt x="29887" y="436245"/>
                    <a:pt x="13695" y="458152"/>
                  </a:cubicBezTo>
                  <a:cubicBezTo>
                    <a:pt x="-4403" y="481965"/>
                    <a:pt x="-4403" y="495300"/>
                    <a:pt x="12742" y="520065"/>
                  </a:cubicBezTo>
                  <a:cubicBezTo>
                    <a:pt x="36555" y="555307"/>
                    <a:pt x="64177" y="585788"/>
                    <a:pt x="101325" y="606743"/>
                  </a:cubicBezTo>
                  <a:cubicBezTo>
                    <a:pt x="116565" y="615315"/>
                    <a:pt x="118470" y="623888"/>
                    <a:pt x="115612" y="640080"/>
                  </a:cubicBezTo>
                  <a:cubicBezTo>
                    <a:pt x="103230" y="717232"/>
                    <a:pt x="92752" y="800100"/>
                    <a:pt x="82275" y="878205"/>
                  </a:cubicBezTo>
                  <a:cubicBezTo>
                    <a:pt x="79417" y="899160"/>
                    <a:pt x="108945" y="908685"/>
                    <a:pt x="120375" y="907732"/>
                  </a:cubicBezTo>
                  <a:cubicBezTo>
                    <a:pt x="131805" y="906780"/>
                    <a:pt x="158475" y="900113"/>
                    <a:pt x="163237" y="889635"/>
                  </a:cubicBezTo>
                  <a:cubicBezTo>
                    <a:pt x="170857" y="873443"/>
                    <a:pt x="174667" y="856297"/>
                    <a:pt x="178477" y="839152"/>
                  </a:cubicBezTo>
                  <a:cubicBezTo>
                    <a:pt x="192765" y="775335"/>
                    <a:pt x="206100" y="711518"/>
                    <a:pt x="219435" y="647700"/>
                  </a:cubicBezTo>
                  <a:cubicBezTo>
                    <a:pt x="222292" y="635318"/>
                    <a:pt x="227055" y="624840"/>
                    <a:pt x="235627" y="616268"/>
                  </a:cubicBezTo>
                  <a:cubicBezTo>
                    <a:pt x="243247" y="607695"/>
                    <a:pt x="251820" y="608647"/>
                    <a:pt x="257535" y="619125"/>
                  </a:cubicBezTo>
                  <a:cubicBezTo>
                    <a:pt x="260392" y="623888"/>
                    <a:pt x="261345" y="630555"/>
                    <a:pt x="263250" y="636270"/>
                  </a:cubicBezTo>
                  <a:cubicBezTo>
                    <a:pt x="272775" y="671513"/>
                    <a:pt x="273727" y="708660"/>
                    <a:pt x="278490" y="744855"/>
                  </a:cubicBezTo>
                  <a:cubicBezTo>
                    <a:pt x="284205" y="786765"/>
                    <a:pt x="288967" y="829627"/>
                    <a:pt x="293730" y="871538"/>
                  </a:cubicBezTo>
                  <a:cubicBezTo>
                    <a:pt x="294682" y="881063"/>
                    <a:pt x="295635" y="891540"/>
                    <a:pt x="306112" y="897255"/>
                  </a:cubicBezTo>
                  <a:cubicBezTo>
                    <a:pt x="327067" y="909638"/>
                    <a:pt x="349927" y="910590"/>
                    <a:pt x="371835" y="900113"/>
                  </a:cubicBezTo>
                  <a:cubicBezTo>
                    <a:pt x="390885" y="891540"/>
                    <a:pt x="388027" y="874395"/>
                    <a:pt x="388027" y="858202"/>
                  </a:cubicBezTo>
                  <a:cubicBezTo>
                    <a:pt x="388027" y="798195"/>
                    <a:pt x="378502" y="740093"/>
                    <a:pt x="372787" y="681038"/>
                  </a:cubicBezTo>
                  <a:cubicBezTo>
                    <a:pt x="364215" y="601027"/>
                    <a:pt x="357547" y="521018"/>
                    <a:pt x="354690" y="441007"/>
                  </a:cubicBezTo>
                  <a:cubicBezTo>
                    <a:pt x="352785" y="391477"/>
                    <a:pt x="364215" y="346710"/>
                    <a:pt x="393742" y="307657"/>
                  </a:cubicBezTo>
                  <a:cubicBezTo>
                    <a:pt x="406125" y="290513"/>
                    <a:pt x="420412" y="270510"/>
                    <a:pt x="435652" y="246697"/>
                  </a:cubicBezTo>
                  <a:cubicBezTo>
                    <a:pt x="461370" y="293370"/>
                    <a:pt x="485182" y="347663"/>
                    <a:pt x="504232" y="395288"/>
                  </a:cubicBezTo>
                  <a:cubicBezTo>
                    <a:pt x="507090" y="402907"/>
                    <a:pt x="507090" y="410527"/>
                    <a:pt x="508042" y="419100"/>
                  </a:cubicBezTo>
                  <a:cubicBezTo>
                    <a:pt x="510900" y="457200"/>
                    <a:pt x="508995" y="494347"/>
                    <a:pt x="504232" y="531495"/>
                  </a:cubicBezTo>
                  <a:cubicBezTo>
                    <a:pt x="491850" y="639127"/>
                    <a:pt x="481372" y="747713"/>
                    <a:pt x="465180" y="855345"/>
                  </a:cubicBezTo>
                  <a:cubicBezTo>
                    <a:pt x="460417" y="889635"/>
                    <a:pt x="476610" y="910590"/>
                    <a:pt x="510900" y="913447"/>
                  </a:cubicBezTo>
                  <a:cubicBezTo>
                    <a:pt x="534712" y="915352"/>
                    <a:pt x="546142" y="908685"/>
                    <a:pt x="552810" y="885825"/>
                  </a:cubicBezTo>
                  <a:cubicBezTo>
                    <a:pt x="557572" y="869632"/>
                    <a:pt x="561382" y="853440"/>
                    <a:pt x="564240" y="836295"/>
                  </a:cubicBezTo>
                  <a:cubicBezTo>
                    <a:pt x="576622" y="771525"/>
                    <a:pt x="589005" y="705802"/>
                    <a:pt x="601387" y="641032"/>
                  </a:cubicBezTo>
                  <a:cubicBezTo>
                    <a:pt x="602340" y="634365"/>
                    <a:pt x="605197" y="627697"/>
                    <a:pt x="609007" y="621982"/>
                  </a:cubicBezTo>
                  <a:cubicBezTo>
                    <a:pt x="614722" y="612457"/>
                    <a:pt x="626152" y="609600"/>
                    <a:pt x="631867" y="620077"/>
                  </a:cubicBezTo>
                  <a:cubicBezTo>
                    <a:pt x="633772" y="623888"/>
                    <a:pt x="634725" y="631507"/>
                    <a:pt x="634725" y="635318"/>
                  </a:cubicBezTo>
                  <a:cubicBezTo>
                    <a:pt x="640440" y="674370"/>
                    <a:pt x="641392" y="842963"/>
                    <a:pt x="639487" y="890588"/>
                  </a:cubicBezTo>
                  <a:cubicBezTo>
                    <a:pt x="638535" y="911543"/>
                    <a:pt x="667110" y="928688"/>
                    <a:pt x="703305" y="925830"/>
                  </a:cubicBezTo>
                  <a:cubicBezTo>
                    <a:pt x="734737" y="922020"/>
                    <a:pt x="739500" y="907732"/>
                    <a:pt x="743310" y="877252"/>
                  </a:cubicBezTo>
                  <a:cubicBezTo>
                    <a:pt x="744262" y="868680"/>
                    <a:pt x="742357" y="723900"/>
                    <a:pt x="738547" y="661035"/>
                  </a:cubicBezTo>
                  <a:cubicBezTo>
                    <a:pt x="733785" y="638175"/>
                    <a:pt x="739500" y="623888"/>
                    <a:pt x="751882" y="609600"/>
                  </a:cubicBezTo>
                  <a:close/>
                  <a:moveTo>
                    <a:pt x="640440" y="102870"/>
                  </a:moveTo>
                  <a:cubicBezTo>
                    <a:pt x="711877" y="96202"/>
                    <a:pt x="738547" y="151447"/>
                    <a:pt x="739500" y="199072"/>
                  </a:cubicBezTo>
                  <a:cubicBezTo>
                    <a:pt x="740452" y="246697"/>
                    <a:pt x="717592" y="290513"/>
                    <a:pt x="648060" y="291465"/>
                  </a:cubicBezTo>
                  <a:cubicBezTo>
                    <a:pt x="592815" y="288607"/>
                    <a:pt x="557572" y="263843"/>
                    <a:pt x="555667" y="200977"/>
                  </a:cubicBezTo>
                  <a:cubicBezTo>
                    <a:pt x="554715" y="139065"/>
                    <a:pt x="585195" y="107632"/>
                    <a:pt x="640440" y="102870"/>
                  </a:cubicBezTo>
                  <a:close/>
                  <a:moveTo>
                    <a:pt x="376597" y="40957"/>
                  </a:moveTo>
                  <a:cubicBezTo>
                    <a:pt x="379455" y="36195"/>
                    <a:pt x="388027" y="26670"/>
                    <a:pt x="394695" y="29527"/>
                  </a:cubicBezTo>
                  <a:cubicBezTo>
                    <a:pt x="402315" y="32385"/>
                    <a:pt x="400410" y="39052"/>
                    <a:pt x="398505" y="44767"/>
                  </a:cubicBezTo>
                  <a:cubicBezTo>
                    <a:pt x="394695" y="57150"/>
                    <a:pt x="389932" y="68580"/>
                    <a:pt x="383265" y="86677"/>
                  </a:cubicBezTo>
                  <a:cubicBezTo>
                    <a:pt x="373740" y="66675"/>
                    <a:pt x="369930" y="54292"/>
                    <a:pt x="376597" y="40957"/>
                  </a:cubicBezTo>
                  <a:close/>
                  <a:moveTo>
                    <a:pt x="100372" y="178118"/>
                  </a:moveTo>
                  <a:cubicBezTo>
                    <a:pt x="103230" y="115252"/>
                    <a:pt x="143235" y="77152"/>
                    <a:pt x="208005" y="78105"/>
                  </a:cubicBezTo>
                  <a:cubicBezTo>
                    <a:pt x="260392" y="78105"/>
                    <a:pt x="302302" y="132397"/>
                    <a:pt x="300397" y="189547"/>
                  </a:cubicBezTo>
                  <a:cubicBezTo>
                    <a:pt x="298492" y="237172"/>
                    <a:pt x="253725" y="278130"/>
                    <a:pt x="206100" y="277177"/>
                  </a:cubicBezTo>
                  <a:cubicBezTo>
                    <a:pt x="147045" y="276225"/>
                    <a:pt x="105135" y="246697"/>
                    <a:pt x="100372" y="178118"/>
                  </a:cubicBezTo>
                  <a:close/>
                  <a:moveTo>
                    <a:pt x="377550" y="295275"/>
                  </a:moveTo>
                  <a:cubicBezTo>
                    <a:pt x="370882" y="303847"/>
                    <a:pt x="367072" y="314325"/>
                    <a:pt x="359452" y="322897"/>
                  </a:cubicBezTo>
                  <a:cubicBezTo>
                    <a:pt x="338497" y="345757"/>
                    <a:pt x="335640" y="374332"/>
                    <a:pt x="335640" y="402907"/>
                  </a:cubicBezTo>
                  <a:cubicBezTo>
                    <a:pt x="335640" y="479107"/>
                    <a:pt x="339450" y="555307"/>
                    <a:pt x="348022" y="631507"/>
                  </a:cubicBezTo>
                  <a:cubicBezTo>
                    <a:pt x="354690" y="690563"/>
                    <a:pt x="360405" y="749618"/>
                    <a:pt x="365167" y="808672"/>
                  </a:cubicBezTo>
                  <a:cubicBezTo>
                    <a:pt x="367072" y="828675"/>
                    <a:pt x="371835" y="847725"/>
                    <a:pt x="367072" y="867727"/>
                  </a:cubicBezTo>
                  <a:cubicBezTo>
                    <a:pt x="364215" y="880110"/>
                    <a:pt x="354690" y="888682"/>
                    <a:pt x="341355" y="887730"/>
                  </a:cubicBezTo>
                  <a:cubicBezTo>
                    <a:pt x="328020" y="886777"/>
                    <a:pt x="315637" y="885825"/>
                    <a:pt x="309922" y="870585"/>
                  </a:cubicBezTo>
                  <a:cubicBezTo>
                    <a:pt x="304207" y="854393"/>
                    <a:pt x="302302" y="838200"/>
                    <a:pt x="299445" y="821055"/>
                  </a:cubicBezTo>
                  <a:cubicBezTo>
                    <a:pt x="289920" y="758190"/>
                    <a:pt x="289920" y="694372"/>
                    <a:pt x="275632" y="632460"/>
                  </a:cubicBezTo>
                  <a:cubicBezTo>
                    <a:pt x="273727" y="624840"/>
                    <a:pt x="272775" y="617220"/>
                    <a:pt x="269917" y="609600"/>
                  </a:cubicBezTo>
                  <a:cubicBezTo>
                    <a:pt x="262297" y="589597"/>
                    <a:pt x="241342" y="582930"/>
                    <a:pt x="225150" y="597218"/>
                  </a:cubicBezTo>
                  <a:cubicBezTo>
                    <a:pt x="215625" y="604838"/>
                    <a:pt x="208005" y="614363"/>
                    <a:pt x="205147" y="628650"/>
                  </a:cubicBezTo>
                  <a:cubicBezTo>
                    <a:pt x="189907" y="701993"/>
                    <a:pt x="173715" y="775335"/>
                    <a:pt x="156570" y="848677"/>
                  </a:cubicBezTo>
                  <a:cubicBezTo>
                    <a:pt x="154665" y="855345"/>
                    <a:pt x="152760" y="862013"/>
                    <a:pt x="149902" y="867727"/>
                  </a:cubicBezTo>
                  <a:cubicBezTo>
                    <a:pt x="141330" y="887730"/>
                    <a:pt x="130852" y="895350"/>
                    <a:pt x="109897" y="888682"/>
                  </a:cubicBezTo>
                  <a:cubicBezTo>
                    <a:pt x="86085" y="888682"/>
                    <a:pt x="97515" y="849630"/>
                    <a:pt x="97515" y="841057"/>
                  </a:cubicBezTo>
                  <a:cubicBezTo>
                    <a:pt x="101325" y="778193"/>
                    <a:pt x="117517" y="692468"/>
                    <a:pt x="127042" y="630555"/>
                  </a:cubicBezTo>
                  <a:cubicBezTo>
                    <a:pt x="129900" y="608647"/>
                    <a:pt x="132757" y="612457"/>
                    <a:pt x="150855" y="599122"/>
                  </a:cubicBezTo>
                  <a:cubicBezTo>
                    <a:pt x="159427" y="592455"/>
                    <a:pt x="168952" y="556260"/>
                    <a:pt x="151807" y="538163"/>
                  </a:cubicBezTo>
                  <a:cubicBezTo>
                    <a:pt x="140377" y="524827"/>
                    <a:pt x="139425" y="512445"/>
                    <a:pt x="142282" y="497205"/>
                  </a:cubicBezTo>
                  <a:cubicBezTo>
                    <a:pt x="145140" y="482918"/>
                    <a:pt x="148950" y="468630"/>
                    <a:pt x="150855" y="453390"/>
                  </a:cubicBezTo>
                  <a:cubicBezTo>
                    <a:pt x="152760" y="444818"/>
                    <a:pt x="153712" y="435293"/>
                    <a:pt x="150855" y="426720"/>
                  </a:cubicBezTo>
                  <a:cubicBezTo>
                    <a:pt x="149902" y="421957"/>
                    <a:pt x="147045" y="417195"/>
                    <a:pt x="141330" y="417195"/>
                  </a:cubicBezTo>
                  <a:cubicBezTo>
                    <a:pt x="136567" y="417195"/>
                    <a:pt x="109897" y="455295"/>
                    <a:pt x="98467" y="470535"/>
                  </a:cubicBezTo>
                  <a:cubicBezTo>
                    <a:pt x="91800" y="480060"/>
                    <a:pt x="93705" y="489585"/>
                    <a:pt x="100372" y="498157"/>
                  </a:cubicBezTo>
                  <a:cubicBezTo>
                    <a:pt x="109897" y="510540"/>
                    <a:pt x="118470" y="523875"/>
                    <a:pt x="127995" y="536257"/>
                  </a:cubicBezTo>
                  <a:cubicBezTo>
                    <a:pt x="131805" y="541020"/>
                    <a:pt x="135615" y="544830"/>
                    <a:pt x="139425" y="550545"/>
                  </a:cubicBezTo>
                  <a:cubicBezTo>
                    <a:pt x="147045" y="561975"/>
                    <a:pt x="145140" y="581025"/>
                    <a:pt x="136567" y="588645"/>
                  </a:cubicBezTo>
                  <a:cubicBezTo>
                    <a:pt x="125137" y="599122"/>
                    <a:pt x="115612" y="594360"/>
                    <a:pt x="104182" y="587693"/>
                  </a:cubicBezTo>
                  <a:cubicBezTo>
                    <a:pt x="67035" y="567690"/>
                    <a:pt x="42270" y="536257"/>
                    <a:pt x="21315" y="501015"/>
                  </a:cubicBezTo>
                  <a:cubicBezTo>
                    <a:pt x="14647" y="490538"/>
                    <a:pt x="20362" y="480060"/>
                    <a:pt x="24172" y="469582"/>
                  </a:cubicBezTo>
                  <a:cubicBezTo>
                    <a:pt x="32745" y="446722"/>
                    <a:pt x="100372" y="360045"/>
                    <a:pt x="123232" y="332422"/>
                  </a:cubicBezTo>
                  <a:cubicBezTo>
                    <a:pt x="143235" y="308610"/>
                    <a:pt x="179430" y="288607"/>
                    <a:pt x="214672" y="293370"/>
                  </a:cubicBezTo>
                  <a:cubicBezTo>
                    <a:pt x="229912" y="295275"/>
                    <a:pt x="246105" y="289560"/>
                    <a:pt x="259440" y="280988"/>
                  </a:cubicBezTo>
                  <a:cubicBezTo>
                    <a:pt x="285157" y="265747"/>
                    <a:pt x="309922" y="249555"/>
                    <a:pt x="334687" y="234315"/>
                  </a:cubicBezTo>
                  <a:cubicBezTo>
                    <a:pt x="348975" y="225743"/>
                    <a:pt x="358500" y="214313"/>
                    <a:pt x="366120" y="200025"/>
                  </a:cubicBezTo>
                  <a:cubicBezTo>
                    <a:pt x="383265" y="166688"/>
                    <a:pt x="389932" y="130493"/>
                    <a:pt x="398505" y="95250"/>
                  </a:cubicBezTo>
                  <a:cubicBezTo>
                    <a:pt x="403267" y="76200"/>
                    <a:pt x="406125" y="57150"/>
                    <a:pt x="412792" y="39052"/>
                  </a:cubicBezTo>
                  <a:cubicBezTo>
                    <a:pt x="417555" y="26670"/>
                    <a:pt x="428985" y="18097"/>
                    <a:pt x="443272" y="21907"/>
                  </a:cubicBezTo>
                  <a:cubicBezTo>
                    <a:pt x="455655" y="24765"/>
                    <a:pt x="459465" y="35242"/>
                    <a:pt x="459465" y="46672"/>
                  </a:cubicBezTo>
                  <a:cubicBezTo>
                    <a:pt x="459465" y="86677"/>
                    <a:pt x="452797" y="124777"/>
                    <a:pt x="446130" y="163830"/>
                  </a:cubicBezTo>
                  <a:cubicBezTo>
                    <a:pt x="438510" y="214313"/>
                    <a:pt x="406125" y="254318"/>
                    <a:pt x="377550" y="295275"/>
                  </a:cubicBezTo>
                  <a:close/>
                  <a:moveTo>
                    <a:pt x="140377" y="444818"/>
                  </a:moveTo>
                  <a:cubicBezTo>
                    <a:pt x="131805" y="471488"/>
                    <a:pt x="130852" y="486727"/>
                    <a:pt x="124185" y="501015"/>
                  </a:cubicBezTo>
                  <a:cubicBezTo>
                    <a:pt x="100372" y="484822"/>
                    <a:pt x="128947" y="459105"/>
                    <a:pt x="140377" y="444818"/>
                  </a:cubicBezTo>
                  <a:close/>
                  <a:moveTo>
                    <a:pt x="734737" y="501968"/>
                  </a:moveTo>
                  <a:cubicBezTo>
                    <a:pt x="743310" y="484822"/>
                    <a:pt x="744262" y="470535"/>
                    <a:pt x="729975" y="456247"/>
                  </a:cubicBezTo>
                  <a:cubicBezTo>
                    <a:pt x="721402" y="447675"/>
                    <a:pt x="698542" y="415290"/>
                    <a:pt x="690922" y="419100"/>
                  </a:cubicBezTo>
                  <a:cubicBezTo>
                    <a:pt x="683302" y="421957"/>
                    <a:pt x="689017" y="429577"/>
                    <a:pt x="689017" y="434340"/>
                  </a:cubicBezTo>
                  <a:cubicBezTo>
                    <a:pt x="693780" y="465772"/>
                    <a:pt x="697590" y="497205"/>
                    <a:pt x="702352" y="528638"/>
                  </a:cubicBezTo>
                  <a:cubicBezTo>
                    <a:pt x="704257" y="543877"/>
                    <a:pt x="694732" y="555307"/>
                    <a:pt x="689017" y="567690"/>
                  </a:cubicBezTo>
                  <a:cubicBezTo>
                    <a:pt x="670920" y="606743"/>
                    <a:pt x="677587" y="621982"/>
                    <a:pt x="707115" y="632460"/>
                  </a:cubicBezTo>
                  <a:cubicBezTo>
                    <a:pt x="722355" y="635318"/>
                    <a:pt x="716640" y="643890"/>
                    <a:pt x="717592" y="650557"/>
                  </a:cubicBezTo>
                  <a:cubicBezTo>
                    <a:pt x="724260" y="723900"/>
                    <a:pt x="729022" y="796290"/>
                    <a:pt x="724260" y="869632"/>
                  </a:cubicBezTo>
                  <a:cubicBezTo>
                    <a:pt x="723307" y="879157"/>
                    <a:pt x="730927" y="906780"/>
                    <a:pt x="688065" y="908685"/>
                  </a:cubicBezTo>
                  <a:cubicBezTo>
                    <a:pt x="659490" y="909638"/>
                    <a:pt x="651870" y="891540"/>
                    <a:pt x="650917" y="882968"/>
                  </a:cubicBezTo>
                  <a:cubicBezTo>
                    <a:pt x="649965" y="848677"/>
                    <a:pt x="648060" y="813435"/>
                    <a:pt x="649012" y="779145"/>
                  </a:cubicBezTo>
                  <a:cubicBezTo>
                    <a:pt x="649965" y="732472"/>
                    <a:pt x="650917" y="685800"/>
                    <a:pt x="645202" y="640080"/>
                  </a:cubicBezTo>
                  <a:cubicBezTo>
                    <a:pt x="644250" y="631507"/>
                    <a:pt x="642345" y="622935"/>
                    <a:pt x="641392" y="613410"/>
                  </a:cubicBezTo>
                  <a:cubicBezTo>
                    <a:pt x="639487" y="598170"/>
                    <a:pt x="630915" y="590550"/>
                    <a:pt x="615675" y="590550"/>
                  </a:cubicBezTo>
                  <a:cubicBezTo>
                    <a:pt x="600435" y="590550"/>
                    <a:pt x="590910" y="598170"/>
                    <a:pt x="588052" y="612457"/>
                  </a:cubicBezTo>
                  <a:cubicBezTo>
                    <a:pt x="581385" y="647700"/>
                    <a:pt x="575670" y="681990"/>
                    <a:pt x="568050" y="717232"/>
                  </a:cubicBezTo>
                  <a:cubicBezTo>
                    <a:pt x="557572" y="768668"/>
                    <a:pt x="546142" y="820102"/>
                    <a:pt x="534712" y="870585"/>
                  </a:cubicBezTo>
                  <a:cubicBezTo>
                    <a:pt x="531855" y="881063"/>
                    <a:pt x="527092" y="892493"/>
                    <a:pt x="513757" y="892493"/>
                  </a:cubicBezTo>
                  <a:cubicBezTo>
                    <a:pt x="500422" y="892493"/>
                    <a:pt x="483277" y="891540"/>
                    <a:pt x="477562" y="878205"/>
                  </a:cubicBezTo>
                  <a:cubicBezTo>
                    <a:pt x="471847" y="864870"/>
                    <a:pt x="477562" y="844868"/>
                    <a:pt x="479467" y="831532"/>
                  </a:cubicBezTo>
                  <a:cubicBezTo>
                    <a:pt x="486135" y="777240"/>
                    <a:pt x="495660" y="723900"/>
                    <a:pt x="499470" y="669607"/>
                  </a:cubicBezTo>
                  <a:cubicBezTo>
                    <a:pt x="505185" y="585788"/>
                    <a:pt x="522330" y="502920"/>
                    <a:pt x="520425" y="418147"/>
                  </a:cubicBezTo>
                  <a:cubicBezTo>
                    <a:pt x="519472" y="389572"/>
                    <a:pt x="509947" y="363855"/>
                    <a:pt x="496612" y="340043"/>
                  </a:cubicBezTo>
                  <a:cubicBezTo>
                    <a:pt x="486135" y="321945"/>
                    <a:pt x="468990" y="281940"/>
                    <a:pt x="457560" y="264795"/>
                  </a:cubicBezTo>
                  <a:cubicBezTo>
                    <a:pt x="437557" y="234315"/>
                    <a:pt x="445177" y="223838"/>
                    <a:pt x="453750" y="189547"/>
                  </a:cubicBezTo>
                  <a:cubicBezTo>
                    <a:pt x="457560" y="177165"/>
                    <a:pt x="456607" y="163830"/>
                    <a:pt x="465180" y="148590"/>
                  </a:cubicBezTo>
                  <a:cubicBezTo>
                    <a:pt x="477562" y="175260"/>
                    <a:pt x="488992" y="197168"/>
                    <a:pt x="498517" y="220027"/>
                  </a:cubicBezTo>
                  <a:cubicBezTo>
                    <a:pt x="506137" y="238125"/>
                    <a:pt x="516615" y="253365"/>
                    <a:pt x="532807" y="262890"/>
                  </a:cubicBezTo>
                  <a:cubicBezTo>
                    <a:pt x="566145" y="282893"/>
                    <a:pt x="595672" y="309563"/>
                    <a:pt x="638535" y="312420"/>
                  </a:cubicBezTo>
                  <a:cubicBezTo>
                    <a:pt x="663300" y="314325"/>
                    <a:pt x="688065" y="327660"/>
                    <a:pt x="706162" y="346710"/>
                  </a:cubicBezTo>
                  <a:cubicBezTo>
                    <a:pt x="738547" y="381952"/>
                    <a:pt x="769027" y="418147"/>
                    <a:pt x="790935" y="460057"/>
                  </a:cubicBezTo>
                  <a:cubicBezTo>
                    <a:pt x="797602" y="472440"/>
                    <a:pt x="799507" y="482918"/>
                    <a:pt x="796650" y="497205"/>
                  </a:cubicBezTo>
                  <a:cubicBezTo>
                    <a:pt x="788077" y="542925"/>
                    <a:pt x="762360" y="567690"/>
                    <a:pt x="734737" y="609600"/>
                  </a:cubicBezTo>
                  <a:cubicBezTo>
                    <a:pt x="728070" y="616268"/>
                    <a:pt x="714735" y="624840"/>
                    <a:pt x="703305" y="616268"/>
                  </a:cubicBezTo>
                  <a:cubicBezTo>
                    <a:pt x="692827" y="607695"/>
                    <a:pt x="689970" y="597218"/>
                    <a:pt x="694732" y="586740"/>
                  </a:cubicBezTo>
                  <a:cubicBezTo>
                    <a:pt x="707115" y="558165"/>
                    <a:pt x="721402" y="529590"/>
                    <a:pt x="734737" y="501968"/>
                  </a:cubicBezTo>
                  <a:close/>
                  <a:moveTo>
                    <a:pt x="708067" y="454343"/>
                  </a:moveTo>
                  <a:cubicBezTo>
                    <a:pt x="720450" y="466725"/>
                    <a:pt x="729975" y="492443"/>
                    <a:pt x="714735" y="508635"/>
                  </a:cubicBezTo>
                  <a:cubicBezTo>
                    <a:pt x="712830" y="498157"/>
                    <a:pt x="710925" y="471488"/>
                    <a:pt x="708067" y="454343"/>
                  </a:cubicBezTo>
                  <a:close/>
                </a:path>
              </a:pathLst>
            </a:custGeom>
            <a:solidFill>
              <a:srgbClr val="000000"/>
            </a:solidFill>
            <a:ln w="9525" cap="flat">
              <a:noFill/>
              <a:prstDash val="solid"/>
              <a:miter/>
            </a:ln>
          </p:spPr>
          <p:txBody>
            <a:bodyPr rtlCol="0" anchor="ctr"/>
            <a:lstStyle/>
            <a:p>
              <a:endParaRPr lang="en-US"/>
            </a:p>
          </p:txBody>
        </p:sp>
        <p:sp>
          <p:nvSpPr>
            <p:cNvPr id="11" name="Freeform 99">
              <a:extLst>
                <a:ext uri="{FF2B5EF4-FFF2-40B4-BE49-F238E27FC236}">
                  <a16:creationId xmlns:a16="http://schemas.microsoft.com/office/drawing/2014/main" id="{98C22608-42F2-32AA-A45B-62150E9A4A90}"/>
                </a:ext>
              </a:extLst>
            </p:cNvPr>
            <p:cNvSpPr/>
            <p:nvPr/>
          </p:nvSpPr>
          <p:spPr>
            <a:xfrm>
              <a:off x="6475049" y="5476354"/>
              <a:ext cx="65359" cy="183400"/>
            </a:xfrm>
            <a:custGeom>
              <a:avLst/>
              <a:gdLst>
                <a:gd name="connsiteX0" fmla="*/ 42907 w 65359"/>
                <a:gd name="connsiteY0" fmla="*/ 183401 h 183400"/>
                <a:gd name="connsiteX1" fmla="*/ 63863 w 65359"/>
                <a:gd name="connsiteY1" fmla="*/ 87198 h 183400"/>
                <a:gd name="connsiteX2" fmla="*/ 17190 w 65359"/>
                <a:gd name="connsiteY2" fmla="*/ 2426 h 183400"/>
                <a:gd name="connsiteX3" fmla="*/ 3855 w 65359"/>
                <a:gd name="connsiteY3" fmla="*/ 3378 h 183400"/>
                <a:gd name="connsiteX4" fmla="*/ 1950 w 65359"/>
                <a:gd name="connsiteY4" fmla="*/ 16713 h 183400"/>
                <a:gd name="connsiteX5" fmla="*/ 17190 w 65359"/>
                <a:gd name="connsiteY5" fmla="*/ 34810 h 183400"/>
                <a:gd name="connsiteX6" fmla="*/ 42907 w 65359"/>
                <a:gd name="connsiteY6" fmla="*/ 153873 h 183400"/>
                <a:gd name="connsiteX7" fmla="*/ 42907 w 65359"/>
                <a:gd name="connsiteY7" fmla="*/ 183401 h 18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5359" h="183400">
                  <a:moveTo>
                    <a:pt x="42907" y="183401"/>
                  </a:moveTo>
                  <a:cubicBezTo>
                    <a:pt x="58147" y="148158"/>
                    <a:pt x="69578" y="119583"/>
                    <a:pt x="63863" y="87198"/>
                  </a:cubicBezTo>
                  <a:cubicBezTo>
                    <a:pt x="58147" y="53860"/>
                    <a:pt x="35288" y="29095"/>
                    <a:pt x="17190" y="2426"/>
                  </a:cubicBezTo>
                  <a:cubicBezTo>
                    <a:pt x="14332" y="-1385"/>
                    <a:pt x="7665" y="-432"/>
                    <a:pt x="3855" y="3378"/>
                  </a:cubicBezTo>
                  <a:cubicBezTo>
                    <a:pt x="-907" y="7188"/>
                    <a:pt x="-907" y="11951"/>
                    <a:pt x="1950" y="16713"/>
                  </a:cubicBezTo>
                  <a:cubicBezTo>
                    <a:pt x="6713" y="23381"/>
                    <a:pt x="12428" y="28143"/>
                    <a:pt x="17190" y="34810"/>
                  </a:cubicBezTo>
                  <a:cubicBezTo>
                    <a:pt x="41955" y="71006"/>
                    <a:pt x="60053" y="108153"/>
                    <a:pt x="42907" y="153873"/>
                  </a:cubicBezTo>
                  <a:cubicBezTo>
                    <a:pt x="40050" y="160540"/>
                    <a:pt x="36240" y="168160"/>
                    <a:pt x="42907" y="183401"/>
                  </a:cubicBezTo>
                  <a:close/>
                </a:path>
              </a:pathLst>
            </a:custGeom>
            <a:solidFill>
              <a:srgbClr val="000000"/>
            </a:solidFill>
            <a:ln w="9525" cap="flat">
              <a:noFill/>
              <a:prstDash val="solid"/>
              <a:miter/>
            </a:ln>
          </p:spPr>
          <p:txBody>
            <a:bodyPr rtlCol="0" anchor="ctr"/>
            <a:lstStyle/>
            <a:p>
              <a:endParaRPr lang="en-US"/>
            </a:p>
          </p:txBody>
        </p:sp>
        <p:sp>
          <p:nvSpPr>
            <p:cNvPr id="12" name="Freeform 100">
              <a:extLst>
                <a:ext uri="{FF2B5EF4-FFF2-40B4-BE49-F238E27FC236}">
                  <a16:creationId xmlns:a16="http://schemas.microsoft.com/office/drawing/2014/main" id="{5BE3D1A1-E61A-59A2-754E-C8115205080B}"/>
                </a:ext>
              </a:extLst>
            </p:cNvPr>
            <p:cNvSpPr/>
            <p:nvPr/>
          </p:nvSpPr>
          <p:spPr>
            <a:xfrm>
              <a:off x="5552008" y="5517529"/>
              <a:ext cx="60121" cy="174590"/>
            </a:xfrm>
            <a:custGeom>
              <a:avLst/>
              <a:gdLst>
                <a:gd name="connsiteX0" fmla="*/ 48691 w 60121"/>
                <a:gd name="connsiteY0" fmla="*/ 168895 h 174590"/>
                <a:gd name="connsiteX1" fmla="*/ 15354 w 60121"/>
                <a:gd name="connsiteY1" fmla="*/ 87933 h 174590"/>
                <a:gd name="connsiteX2" fmla="*/ 60121 w 60121"/>
                <a:gd name="connsiteY2" fmla="*/ 1255 h 174590"/>
                <a:gd name="connsiteX3" fmla="*/ 24879 w 60121"/>
                <a:gd name="connsiteY3" fmla="*/ 17447 h 174590"/>
                <a:gd name="connsiteX4" fmla="*/ 114 w 60121"/>
                <a:gd name="connsiteY4" fmla="*/ 119365 h 174590"/>
                <a:gd name="connsiteX5" fmla="*/ 18211 w 60121"/>
                <a:gd name="connsiteY5" fmla="*/ 162227 h 174590"/>
                <a:gd name="connsiteX6" fmla="*/ 48691 w 60121"/>
                <a:gd name="connsiteY6" fmla="*/ 168895 h 174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121" h="174590">
                  <a:moveTo>
                    <a:pt x="48691" y="168895"/>
                  </a:moveTo>
                  <a:cubicBezTo>
                    <a:pt x="14401" y="150797"/>
                    <a:pt x="11544" y="120318"/>
                    <a:pt x="15354" y="87933"/>
                  </a:cubicBezTo>
                  <a:cubicBezTo>
                    <a:pt x="19164" y="54595"/>
                    <a:pt x="33451" y="26972"/>
                    <a:pt x="60121" y="1255"/>
                  </a:cubicBezTo>
                  <a:cubicBezTo>
                    <a:pt x="40119" y="-3507"/>
                    <a:pt x="31546" y="6018"/>
                    <a:pt x="24879" y="17447"/>
                  </a:cubicBezTo>
                  <a:cubicBezTo>
                    <a:pt x="3924" y="47927"/>
                    <a:pt x="-839" y="83170"/>
                    <a:pt x="114" y="119365"/>
                  </a:cubicBezTo>
                  <a:cubicBezTo>
                    <a:pt x="114" y="135558"/>
                    <a:pt x="8686" y="149845"/>
                    <a:pt x="18211" y="162227"/>
                  </a:cubicBezTo>
                  <a:cubicBezTo>
                    <a:pt x="23926" y="172705"/>
                    <a:pt x="33451" y="180325"/>
                    <a:pt x="48691" y="168895"/>
                  </a:cubicBezTo>
                  <a:close/>
                </a:path>
              </a:pathLst>
            </a:custGeom>
            <a:solidFill>
              <a:srgbClr val="000000"/>
            </a:solidFill>
            <a:ln w="9525" cap="flat">
              <a:noFill/>
              <a:prstDash val="solid"/>
              <a:miter/>
            </a:ln>
          </p:spPr>
          <p:txBody>
            <a:bodyPr rtlCol="0" anchor="ctr"/>
            <a:lstStyle/>
            <a:p>
              <a:endParaRPr lang="en-US"/>
            </a:p>
          </p:txBody>
        </p:sp>
        <p:sp>
          <p:nvSpPr>
            <p:cNvPr id="13" name="Freeform 101">
              <a:extLst>
                <a:ext uri="{FF2B5EF4-FFF2-40B4-BE49-F238E27FC236}">
                  <a16:creationId xmlns:a16="http://schemas.microsoft.com/office/drawing/2014/main" id="{B6ED3E8A-8E2B-7177-D48C-7AE2CD44AC3F}"/>
                </a:ext>
              </a:extLst>
            </p:cNvPr>
            <p:cNvSpPr/>
            <p:nvPr/>
          </p:nvSpPr>
          <p:spPr>
            <a:xfrm>
              <a:off x="5568474" y="6044872"/>
              <a:ext cx="153193" cy="17789"/>
            </a:xfrm>
            <a:custGeom>
              <a:avLst/>
              <a:gdLst>
                <a:gd name="connsiteX0" fmla="*/ 72231 w 153193"/>
                <a:gd name="connsiteY0" fmla="*/ 1597 h 17789"/>
                <a:gd name="connsiteX1" fmla="*/ 4604 w 153193"/>
                <a:gd name="connsiteY1" fmla="*/ 9217 h 17789"/>
                <a:gd name="connsiteX2" fmla="*/ 24606 w 153193"/>
                <a:gd name="connsiteY2" fmla="*/ 13980 h 17789"/>
                <a:gd name="connsiteX3" fmla="*/ 153194 w 153193"/>
                <a:gd name="connsiteY3" fmla="*/ 17790 h 17789"/>
                <a:gd name="connsiteX4" fmla="*/ 72231 w 153193"/>
                <a:gd name="connsiteY4" fmla="*/ 1597 h 1778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193" h="17789">
                  <a:moveTo>
                    <a:pt x="72231" y="1597"/>
                  </a:moveTo>
                  <a:cubicBezTo>
                    <a:pt x="50323" y="3502"/>
                    <a:pt x="-18256" y="-6975"/>
                    <a:pt x="4604" y="9217"/>
                  </a:cubicBezTo>
                  <a:cubicBezTo>
                    <a:pt x="11271" y="11122"/>
                    <a:pt x="17938" y="12075"/>
                    <a:pt x="24606" y="13980"/>
                  </a:cubicBezTo>
                  <a:cubicBezTo>
                    <a:pt x="67469" y="21600"/>
                    <a:pt x="110331" y="12075"/>
                    <a:pt x="153194" y="17790"/>
                  </a:cubicBezTo>
                  <a:cubicBezTo>
                    <a:pt x="127476" y="2550"/>
                    <a:pt x="100806" y="-308"/>
                    <a:pt x="72231" y="1597"/>
                  </a:cubicBezTo>
                  <a:close/>
                </a:path>
              </a:pathLst>
            </a:custGeom>
            <a:solidFill>
              <a:srgbClr val="000000"/>
            </a:solidFill>
            <a:ln w="9525" cap="flat">
              <a:noFill/>
              <a:prstDash val="solid"/>
              <a:miter/>
            </a:ln>
          </p:spPr>
          <p:txBody>
            <a:bodyPr rtlCol="0" anchor="ctr"/>
            <a:lstStyle/>
            <a:p>
              <a:endParaRPr lang="en-US"/>
            </a:p>
          </p:txBody>
        </p:sp>
        <p:sp>
          <p:nvSpPr>
            <p:cNvPr id="14" name="Freeform 102">
              <a:extLst>
                <a:ext uri="{FF2B5EF4-FFF2-40B4-BE49-F238E27FC236}">
                  <a16:creationId xmlns:a16="http://schemas.microsoft.com/office/drawing/2014/main" id="{E9792790-72FF-ECC6-8E6E-7A7C3BBC3BA1}"/>
                </a:ext>
              </a:extLst>
            </p:cNvPr>
            <p:cNvSpPr/>
            <p:nvPr/>
          </p:nvSpPr>
          <p:spPr>
            <a:xfrm>
              <a:off x="6391275" y="6050233"/>
              <a:ext cx="155257" cy="19128"/>
            </a:xfrm>
            <a:custGeom>
              <a:avLst/>
              <a:gdLst>
                <a:gd name="connsiteX0" fmla="*/ 141922 w 155257"/>
                <a:gd name="connsiteY0" fmla="*/ 4810 h 19128"/>
                <a:gd name="connsiteX1" fmla="*/ 11430 w 155257"/>
                <a:gd name="connsiteY1" fmla="*/ 47 h 19128"/>
                <a:gd name="connsiteX2" fmla="*/ 0 w 155257"/>
                <a:gd name="connsiteY2" fmla="*/ 5762 h 19128"/>
                <a:gd name="connsiteX3" fmla="*/ 13335 w 155257"/>
                <a:gd name="connsiteY3" fmla="*/ 13382 h 19128"/>
                <a:gd name="connsiteX4" fmla="*/ 128588 w 155257"/>
                <a:gd name="connsiteY4" fmla="*/ 19097 h 19128"/>
                <a:gd name="connsiteX5" fmla="*/ 155257 w 155257"/>
                <a:gd name="connsiteY5" fmla="*/ 11477 h 19128"/>
                <a:gd name="connsiteX6" fmla="*/ 141922 w 155257"/>
                <a:gd name="connsiteY6" fmla="*/ 4810 h 191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5257" h="19128">
                  <a:moveTo>
                    <a:pt x="141922" y="4810"/>
                  </a:moveTo>
                  <a:cubicBezTo>
                    <a:pt x="98107" y="2904"/>
                    <a:pt x="55245" y="1952"/>
                    <a:pt x="11430" y="47"/>
                  </a:cubicBezTo>
                  <a:cubicBezTo>
                    <a:pt x="6668" y="47"/>
                    <a:pt x="0" y="-906"/>
                    <a:pt x="0" y="5762"/>
                  </a:cubicBezTo>
                  <a:cubicBezTo>
                    <a:pt x="0" y="14335"/>
                    <a:pt x="7620" y="14335"/>
                    <a:pt x="13335" y="13382"/>
                  </a:cubicBezTo>
                  <a:cubicBezTo>
                    <a:pt x="52388" y="12429"/>
                    <a:pt x="90488" y="18144"/>
                    <a:pt x="128588" y="19097"/>
                  </a:cubicBezTo>
                  <a:cubicBezTo>
                    <a:pt x="138113" y="19097"/>
                    <a:pt x="148590" y="20049"/>
                    <a:pt x="155257" y="11477"/>
                  </a:cubicBezTo>
                  <a:cubicBezTo>
                    <a:pt x="152400" y="5762"/>
                    <a:pt x="146685" y="4810"/>
                    <a:pt x="141922" y="4810"/>
                  </a:cubicBezTo>
                  <a:close/>
                </a:path>
              </a:pathLst>
            </a:custGeom>
            <a:solidFill>
              <a:srgbClr val="00000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5359394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ED442958-0D7D-AF95-D353-F9BCDB2A67B6}"/>
              </a:ext>
            </a:extLst>
          </p:cNvPr>
          <p:cNvSpPr>
            <a:spLocks noGrp="1"/>
          </p:cNvSpPr>
          <p:nvPr>
            <p:ph type="body" sz="quarter" idx="13"/>
          </p:nvPr>
        </p:nvSpPr>
        <p:spPr>
          <a:xfrm>
            <a:off x="444876" y="1036261"/>
            <a:ext cx="5136774" cy="5486401"/>
          </a:xfrm>
        </p:spPr>
        <p:txBody>
          <a:bodyPr>
            <a:normAutofit fontScale="92500"/>
          </a:bodyPr>
          <a:lstStyle/>
          <a:p>
            <a:pPr>
              <a:lnSpc>
                <a:spcPct val="120000"/>
              </a:lnSpc>
              <a:spcBef>
                <a:spcPts val="0"/>
              </a:spcBef>
            </a:pPr>
            <a:r>
              <a:rPr lang="en-IE" sz="2400" b="1" kern="100" dirty="0">
                <a:effectLst/>
                <a:ea typeface="Aptos" panose="020B0004020202020204" pitchFamily="34" charset="0"/>
                <a:cs typeface="Times New Roman" panose="02020603050405020304" pitchFamily="18" charset="0"/>
              </a:rPr>
              <a:t>Inclusivity is All About People First </a:t>
            </a:r>
          </a:p>
          <a:p>
            <a:pPr>
              <a:lnSpc>
                <a:spcPct val="120000"/>
              </a:lnSpc>
              <a:spcBef>
                <a:spcPts val="0"/>
              </a:spcBef>
            </a:pPr>
            <a:r>
              <a:rPr lang="en-IE" sz="2400" b="1" kern="100" dirty="0">
                <a:ea typeface="Aptos" panose="020B0004020202020204" pitchFamily="34" charset="0"/>
                <a:cs typeface="Times New Roman" panose="02020603050405020304" pitchFamily="18" charset="0"/>
              </a:rPr>
              <a:t>Policy and Practices are Only A Support Measure.</a:t>
            </a:r>
          </a:p>
          <a:p>
            <a:pPr>
              <a:lnSpc>
                <a:spcPct val="120000"/>
              </a:lnSpc>
              <a:spcBef>
                <a:spcPts val="0"/>
              </a:spcBef>
            </a:pPr>
            <a:r>
              <a:rPr lang="en-IE" sz="1800" kern="100" dirty="0">
                <a:effectLst/>
                <a:ea typeface="Aptos" panose="020B0004020202020204" pitchFamily="34" charset="0"/>
                <a:cs typeface="Times New Roman" panose="02020603050405020304" pitchFamily="18" charset="0"/>
              </a:rPr>
              <a:t>People are fundamental to business success, and creating an environment where everyone can meaningfully contribute simply makes sense.</a:t>
            </a:r>
          </a:p>
          <a:p>
            <a:pPr>
              <a:lnSpc>
                <a:spcPct val="120000"/>
              </a:lnSpc>
              <a:spcBef>
                <a:spcPts val="0"/>
              </a:spcBef>
            </a:pPr>
            <a:r>
              <a:rPr lang="en-IE" sz="1800" dirty="0">
                <a:effectLst/>
                <a:ea typeface="Aptos" panose="020B0004020202020204" pitchFamily="34" charset="0"/>
                <a:cs typeface="Times New Roman" panose="02020603050405020304" pitchFamily="18" charset="0"/>
              </a:rPr>
              <a:t>Inclusion is fundamentally about individual experience and allowing everyone at work to contribute and feel a part of an company, not the practice of ‘including’ diverse groups in the workplace. </a:t>
            </a:r>
          </a:p>
          <a:p>
            <a:pPr>
              <a:lnSpc>
                <a:spcPct val="120000"/>
              </a:lnSpc>
              <a:spcBef>
                <a:spcPts val="0"/>
              </a:spcBef>
            </a:pPr>
            <a:r>
              <a:rPr lang="en-IE" sz="1800" kern="100" dirty="0">
                <a:effectLst/>
                <a:ea typeface="Aptos" panose="020B0004020202020204" pitchFamily="34" charset="0"/>
                <a:cs typeface="Times New Roman" panose="02020603050405020304" pitchFamily="18" charset="0"/>
              </a:rPr>
              <a:t>First companies must minimises bias by ensuring that opportunities and resources at work aren’t influenced by group identity or demographic differences. Next, it enables people, regardless of their differences, to work together effectively and avoid stereotyping.</a:t>
            </a:r>
          </a:p>
          <a:p>
            <a:pPr>
              <a:lnSpc>
                <a:spcPct val="120000"/>
              </a:lnSpc>
              <a:spcBef>
                <a:spcPts val="0"/>
              </a:spcBef>
            </a:pPr>
            <a:endParaRPr lang="en-IE" sz="3200" kern="100" dirty="0">
              <a:effectLst/>
              <a:ea typeface="Aptos" panose="020B0004020202020204" pitchFamily="34" charset="0"/>
              <a:cs typeface="Times New Roman" panose="02020603050405020304" pitchFamily="18" charset="0"/>
            </a:endParaRPr>
          </a:p>
          <a:p>
            <a:pPr>
              <a:lnSpc>
                <a:spcPct val="120000"/>
              </a:lnSpc>
              <a:spcBef>
                <a:spcPts val="0"/>
              </a:spcBef>
            </a:pPr>
            <a:endParaRPr lang="en-IE" dirty="0"/>
          </a:p>
        </p:txBody>
      </p:sp>
      <p:pic>
        <p:nvPicPr>
          <p:cNvPr id="12" name="Picture 11" descr="A puzzle pieces with different colors&#10;&#10;Description automatically generated">
            <a:extLst>
              <a:ext uri="{FF2B5EF4-FFF2-40B4-BE49-F238E27FC236}">
                <a16:creationId xmlns:a16="http://schemas.microsoft.com/office/drawing/2014/main" id="{B27A2EEB-174A-1D44-F620-7A994F28DA60}"/>
              </a:ext>
            </a:extLst>
          </p:cNvPr>
          <p:cNvPicPr>
            <a:picLocks noChangeAspect="1"/>
          </p:cNvPicPr>
          <p:nvPr/>
        </p:nvPicPr>
        <p:blipFill>
          <a:blip r:embed="rId2">
            <a:alphaModFix amt="85000"/>
          </a:blip>
          <a:srcRect l="4715" r="5441"/>
          <a:stretch/>
        </p:blipFill>
        <p:spPr>
          <a:xfrm>
            <a:off x="5936199" y="1543050"/>
            <a:ext cx="6071320" cy="4219575"/>
          </a:xfrm>
          <a:prstGeom prst="rect">
            <a:avLst/>
          </a:prstGeom>
        </p:spPr>
      </p:pic>
    </p:spTree>
    <p:extLst>
      <p:ext uri="{BB962C8B-B14F-4D97-AF65-F5344CB8AC3E}">
        <p14:creationId xmlns:p14="http://schemas.microsoft.com/office/powerpoint/2010/main" val="21475649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825125-4A13-8761-5AE2-428F2FE9F67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6C1785D8-92FE-7B92-D528-248D1F74E80F}"/>
              </a:ext>
            </a:extLst>
          </p:cNvPr>
          <p:cNvSpPr>
            <a:spLocks noGrp="1"/>
          </p:cNvSpPr>
          <p:nvPr>
            <p:ph type="body" sz="quarter" idx="16"/>
          </p:nvPr>
        </p:nvSpPr>
        <p:spPr>
          <a:xfrm>
            <a:off x="798381" y="461000"/>
            <a:ext cx="10595237" cy="803654"/>
          </a:xfrm>
        </p:spPr>
        <p:txBody>
          <a:bodyPr anchor="ctr"/>
          <a:lstStyle/>
          <a:p>
            <a:r>
              <a:rPr lang="en-IE" sz="2800" b="0" dirty="0">
                <a:solidFill>
                  <a:srgbClr val="ED028C"/>
                </a:solidFill>
              </a:rPr>
              <a:t>Policies and Strategies Must Address Both Surface and Deep Level Diversity</a:t>
            </a:r>
          </a:p>
        </p:txBody>
      </p:sp>
      <p:sp>
        <p:nvSpPr>
          <p:cNvPr id="3" name="Text Placeholder 2">
            <a:extLst>
              <a:ext uri="{FF2B5EF4-FFF2-40B4-BE49-F238E27FC236}">
                <a16:creationId xmlns:a16="http://schemas.microsoft.com/office/drawing/2014/main" id="{E5F91B3E-9A8C-0EDF-BD08-0A8B5F15796F}"/>
              </a:ext>
            </a:extLst>
          </p:cNvPr>
          <p:cNvSpPr>
            <a:spLocks noGrp="1"/>
          </p:cNvSpPr>
          <p:nvPr>
            <p:ph type="body" sz="quarter" idx="18"/>
          </p:nvPr>
        </p:nvSpPr>
        <p:spPr>
          <a:xfrm>
            <a:off x="798380" y="1388479"/>
            <a:ext cx="9345745" cy="3849918"/>
          </a:xfrm>
        </p:spPr>
        <p:txBody>
          <a:bodyPr/>
          <a:lstStyle/>
          <a:p>
            <a:pPr marL="0" indent="0">
              <a:lnSpc>
                <a:spcPct val="107000"/>
              </a:lnSpc>
              <a:spcAft>
                <a:spcPts val="800"/>
              </a:spcAft>
            </a:pPr>
            <a:r>
              <a:rPr lang="en-US" sz="2000" kern="100" dirty="0">
                <a:solidFill>
                  <a:schemeClr val="bg1"/>
                </a:solidFill>
                <a:highlight>
                  <a:srgbClr val="ED028C"/>
                </a:highlight>
                <a:cs typeface="Times New Roman" panose="02020603050405020304" pitchFamily="18" charset="0"/>
              </a:rPr>
              <a:t>Surface-level vs. deep-level diversity: </a:t>
            </a:r>
            <a:r>
              <a:rPr lang="en-US" sz="2000" kern="100" dirty="0">
                <a:cs typeface="Times New Roman" panose="02020603050405020304" pitchFamily="18" charset="0"/>
              </a:rPr>
              <a:t>Surface-level diversity typically focuses on visible demographic differences, such as age, ethnicity, and gender. In contrast, deep-level diversity delves into the differences in attitudes, beliefs, and values. Achieving true inclusion requires a comprehensive approach that goes beyond simply counting demographic diversity. It involves understanding how biases and group dynamics shape employee experiences of being valued, included, or excluded within a company. </a:t>
            </a:r>
          </a:p>
          <a:p>
            <a:pPr marL="0" indent="0">
              <a:lnSpc>
                <a:spcPct val="107000"/>
              </a:lnSpc>
              <a:spcAft>
                <a:spcPts val="800"/>
              </a:spcAft>
            </a:pPr>
            <a:r>
              <a:rPr lang="en-US" sz="2000" kern="100" dirty="0">
                <a:cs typeface="Times New Roman" panose="02020603050405020304" pitchFamily="18" charset="0"/>
              </a:rPr>
              <a:t>To create meaningful change, Diversity &amp; Inclusion (D&amp;I) strategies must clearly define the issues they aim to address at both surface and deep levels. For example, while revising job ads to attract a more diverse candidate pool can boost diversity in recruitment, it doesn’t tackle deeper issues like the barriers to inclusion at the interview stage or the challenges employees may face once they are part of the company. A holistic approach that addresses both the talent pipeline and workplace culture is essential for genuine inclusion and improving the overall employee experience.</a:t>
            </a:r>
            <a:endParaRPr lang="en-IE" sz="2000" kern="100" dirty="0">
              <a:cs typeface="Times New Roman" panose="02020603050405020304" pitchFamily="18" charset="0"/>
            </a:endParaRPr>
          </a:p>
        </p:txBody>
      </p:sp>
      <p:grpSp>
        <p:nvGrpSpPr>
          <p:cNvPr id="4" name="Graphic 4">
            <a:extLst>
              <a:ext uri="{FF2B5EF4-FFF2-40B4-BE49-F238E27FC236}">
                <a16:creationId xmlns:a16="http://schemas.microsoft.com/office/drawing/2014/main" id="{D3F4672C-0D59-C518-E4B4-647DD0AE4E82}"/>
              </a:ext>
            </a:extLst>
          </p:cNvPr>
          <p:cNvGrpSpPr/>
          <p:nvPr/>
        </p:nvGrpSpPr>
        <p:grpSpPr>
          <a:xfrm>
            <a:off x="9775507" y="2567666"/>
            <a:ext cx="1836900" cy="1491544"/>
            <a:chOff x="7251382" y="4433005"/>
            <a:chExt cx="1836900" cy="1491544"/>
          </a:xfrm>
        </p:grpSpPr>
        <p:sp>
          <p:nvSpPr>
            <p:cNvPr id="5" name="Freeform 240">
              <a:extLst>
                <a:ext uri="{FF2B5EF4-FFF2-40B4-BE49-F238E27FC236}">
                  <a16:creationId xmlns:a16="http://schemas.microsoft.com/office/drawing/2014/main" id="{F6984339-0292-5B2B-F9DA-3A98EA28AC94}"/>
                </a:ext>
              </a:extLst>
            </p:cNvPr>
            <p:cNvSpPr/>
            <p:nvPr/>
          </p:nvSpPr>
          <p:spPr>
            <a:xfrm>
              <a:off x="7937182" y="5050155"/>
              <a:ext cx="727710" cy="624839"/>
            </a:xfrm>
            <a:custGeom>
              <a:avLst/>
              <a:gdLst>
                <a:gd name="connsiteX0" fmla="*/ 472440 w 727710"/>
                <a:gd name="connsiteY0" fmla="*/ 200977 h 624839"/>
                <a:gd name="connsiteX1" fmla="*/ 303848 w 727710"/>
                <a:gd name="connsiteY1" fmla="*/ 327660 h 624839"/>
                <a:gd name="connsiteX2" fmla="*/ 10478 w 727710"/>
                <a:gd name="connsiteY2" fmla="*/ 554355 h 624839"/>
                <a:gd name="connsiteX3" fmla="*/ 0 w 727710"/>
                <a:gd name="connsiteY3" fmla="*/ 571500 h 624839"/>
                <a:gd name="connsiteX4" fmla="*/ 1905 w 727710"/>
                <a:gd name="connsiteY4" fmla="*/ 624840 h 624839"/>
                <a:gd name="connsiteX5" fmla="*/ 28575 w 727710"/>
                <a:gd name="connsiteY5" fmla="*/ 609600 h 624839"/>
                <a:gd name="connsiteX6" fmla="*/ 72390 w 727710"/>
                <a:gd name="connsiteY6" fmla="*/ 572452 h 624839"/>
                <a:gd name="connsiteX7" fmla="*/ 332423 w 727710"/>
                <a:gd name="connsiteY7" fmla="*/ 360997 h 624839"/>
                <a:gd name="connsiteX8" fmla="*/ 520065 w 727710"/>
                <a:gd name="connsiteY8" fmla="*/ 204788 h 624839"/>
                <a:gd name="connsiteX9" fmla="*/ 690563 w 727710"/>
                <a:gd name="connsiteY9" fmla="*/ 81915 h 624839"/>
                <a:gd name="connsiteX10" fmla="*/ 727710 w 727710"/>
                <a:gd name="connsiteY10" fmla="*/ 0 h 624839"/>
                <a:gd name="connsiteX11" fmla="*/ 705803 w 727710"/>
                <a:gd name="connsiteY11" fmla="*/ 13335 h 624839"/>
                <a:gd name="connsiteX12" fmla="*/ 472440 w 727710"/>
                <a:gd name="connsiteY12" fmla="*/ 200977 h 624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7710" h="624839">
                  <a:moveTo>
                    <a:pt x="472440" y="200977"/>
                  </a:moveTo>
                  <a:cubicBezTo>
                    <a:pt x="417195" y="243840"/>
                    <a:pt x="360045" y="285750"/>
                    <a:pt x="303848" y="327660"/>
                  </a:cubicBezTo>
                  <a:cubicBezTo>
                    <a:pt x="204788" y="401002"/>
                    <a:pt x="108585" y="479107"/>
                    <a:pt x="10478" y="554355"/>
                  </a:cubicBezTo>
                  <a:cubicBezTo>
                    <a:pt x="4763" y="559118"/>
                    <a:pt x="0" y="563880"/>
                    <a:pt x="0" y="571500"/>
                  </a:cubicBezTo>
                  <a:cubicBezTo>
                    <a:pt x="0" y="588645"/>
                    <a:pt x="953" y="605790"/>
                    <a:pt x="1905" y="624840"/>
                  </a:cubicBezTo>
                  <a:cubicBezTo>
                    <a:pt x="14288" y="621982"/>
                    <a:pt x="20955" y="616268"/>
                    <a:pt x="28575" y="609600"/>
                  </a:cubicBezTo>
                  <a:cubicBezTo>
                    <a:pt x="42863" y="597218"/>
                    <a:pt x="58103" y="584835"/>
                    <a:pt x="72390" y="572452"/>
                  </a:cubicBezTo>
                  <a:cubicBezTo>
                    <a:pt x="160020" y="502920"/>
                    <a:pt x="247650" y="433388"/>
                    <a:pt x="332423" y="360997"/>
                  </a:cubicBezTo>
                  <a:cubicBezTo>
                    <a:pt x="394335" y="307657"/>
                    <a:pt x="457200" y="256222"/>
                    <a:pt x="520065" y="204788"/>
                  </a:cubicBezTo>
                  <a:cubicBezTo>
                    <a:pt x="574357" y="160020"/>
                    <a:pt x="634365" y="122872"/>
                    <a:pt x="690563" y="81915"/>
                  </a:cubicBezTo>
                  <a:cubicBezTo>
                    <a:pt x="721043" y="60007"/>
                    <a:pt x="724853" y="32385"/>
                    <a:pt x="727710" y="0"/>
                  </a:cubicBezTo>
                  <a:cubicBezTo>
                    <a:pt x="717232" y="1905"/>
                    <a:pt x="711518" y="7620"/>
                    <a:pt x="705803" y="13335"/>
                  </a:cubicBezTo>
                  <a:cubicBezTo>
                    <a:pt x="631507" y="80963"/>
                    <a:pt x="551498" y="139065"/>
                    <a:pt x="472440" y="200977"/>
                  </a:cubicBezTo>
                  <a:close/>
                </a:path>
              </a:pathLst>
            </a:custGeom>
            <a:solidFill>
              <a:srgbClr val="FFFFFF"/>
            </a:solidFill>
            <a:ln w="9525" cap="flat">
              <a:noFill/>
              <a:prstDash val="solid"/>
              <a:miter/>
            </a:ln>
          </p:spPr>
          <p:txBody>
            <a:bodyPr rtlCol="0" anchor="ctr"/>
            <a:lstStyle/>
            <a:p>
              <a:endParaRPr lang="en-US"/>
            </a:p>
          </p:txBody>
        </p:sp>
        <p:sp>
          <p:nvSpPr>
            <p:cNvPr id="6" name="Freeform 241">
              <a:extLst>
                <a:ext uri="{FF2B5EF4-FFF2-40B4-BE49-F238E27FC236}">
                  <a16:creationId xmlns:a16="http://schemas.microsoft.com/office/drawing/2014/main" id="{F41B6038-0F45-E8B1-2584-7D8C75E45497}"/>
                </a:ext>
              </a:extLst>
            </p:cNvPr>
            <p:cNvSpPr/>
            <p:nvPr/>
          </p:nvSpPr>
          <p:spPr>
            <a:xfrm>
              <a:off x="8816127" y="4695825"/>
              <a:ext cx="158592" cy="475297"/>
            </a:xfrm>
            <a:custGeom>
              <a:avLst/>
              <a:gdLst>
                <a:gd name="connsiteX0" fmla="*/ 5928 w 158592"/>
                <a:gd name="connsiteY0" fmla="*/ 387668 h 475297"/>
                <a:gd name="connsiteX1" fmla="*/ 7833 w 158592"/>
                <a:gd name="connsiteY1" fmla="*/ 475297 h 475297"/>
                <a:gd name="connsiteX2" fmla="*/ 18310 w 158592"/>
                <a:gd name="connsiteY2" fmla="*/ 465772 h 475297"/>
                <a:gd name="connsiteX3" fmla="*/ 77365 w 158592"/>
                <a:gd name="connsiteY3" fmla="*/ 321945 h 475297"/>
                <a:gd name="connsiteX4" fmla="*/ 157375 w 158592"/>
                <a:gd name="connsiteY4" fmla="*/ 101918 h 475297"/>
                <a:gd name="connsiteX5" fmla="*/ 148803 w 158592"/>
                <a:gd name="connsiteY5" fmla="*/ 0 h 475297"/>
                <a:gd name="connsiteX6" fmla="*/ 104987 w 158592"/>
                <a:gd name="connsiteY6" fmla="*/ 119063 h 475297"/>
                <a:gd name="connsiteX7" fmla="*/ 5928 w 158592"/>
                <a:gd name="connsiteY7" fmla="*/ 387668 h 4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8592" h="475297">
                  <a:moveTo>
                    <a:pt x="5928" y="387668"/>
                  </a:moveTo>
                  <a:cubicBezTo>
                    <a:pt x="-5502" y="417195"/>
                    <a:pt x="2117" y="445770"/>
                    <a:pt x="7833" y="475297"/>
                  </a:cubicBezTo>
                  <a:cubicBezTo>
                    <a:pt x="16405" y="473393"/>
                    <a:pt x="16405" y="468630"/>
                    <a:pt x="18310" y="465772"/>
                  </a:cubicBezTo>
                  <a:cubicBezTo>
                    <a:pt x="38312" y="418147"/>
                    <a:pt x="57362" y="369570"/>
                    <a:pt x="77365" y="321945"/>
                  </a:cubicBezTo>
                  <a:cubicBezTo>
                    <a:pt x="104987" y="257175"/>
                    <a:pt x="142135" y="180975"/>
                    <a:pt x="157375" y="101918"/>
                  </a:cubicBezTo>
                  <a:cubicBezTo>
                    <a:pt x="160233" y="89535"/>
                    <a:pt x="158328" y="32385"/>
                    <a:pt x="148803" y="0"/>
                  </a:cubicBezTo>
                  <a:cubicBezTo>
                    <a:pt x="136420" y="35243"/>
                    <a:pt x="118323" y="88582"/>
                    <a:pt x="104987" y="119063"/>
                  </a:cubicBezTo>
                  <a:cubicBezTo>
                    <a:pt x="66887" y="206693"/>
                    <a:pt x="42123" y="299085"/>
                    <a:pt x="5928" y="387668"/>
                  </a:cubicBezTo>
                  <a:close/>
                </a:path>
              </a:pathLst>
            </a:custGeom>
            <a:solidFill>
              <a:srgbClr val="D9A012"/>
            </a:solidFill>
            <a:ln w="9525" cap="flat">
              <a:noFill/>
              <a:prstDash val="solid"/>
              <a:miter/>
            </a:ln>
          </p:spPr>
          <p:txBody>
            <a:bodyPr rtlCol="0" anchor="ctr"/>
            <a:lstStyle/>
            <a:p>
              <a:endParaRPr lang="en-US"/>
            </a:p>
          </p:txBody>
        </p:sp>
        <p:sp>
          <p:nvSpPr>
            <p:cNvPr id="7" name="Freeform 242">
              <a:extLst>
                <a:ext uri="{FF2B5EF4-FFF2-40B4-BE49-F238E27FC236}">
                  <a16:creationId xmlns:a16="http://schemas.microsoft.com/office/drawing/2014/main" id="{7379C0F0-EFEF-0062-64FD-AC2A1B03F93A}"/>
                </a:ext>
              </a:extLst>
            </p:cNvPr>
            <p:cNvSpPr/>
            <p:nvPr/>
          </p:nvSpPr>
          <p:spPr>
            <a:xfrm>
              <a:off x="8898255" y="4821555"/>
              <a:ext cx="2857" cy="7619"/>
            </a:xfrm>
            <a:custGeom>
              <a:avLst/>
              <a:gdLst>
                <a:gd name="connsiteX0" fmla="*/ 2857 w 2857"/>
                <a:gd name="connsiteY0" fmla="*/ 0 h 7619"/>
                <a:gd name="connsiteX1" fmla="*/ 0 w 2857"/>
                <a:gd name="connsiteY1" fmla="*/ 7620 h 7619"/>
                <a:gd name="connsiteX2" fmla="*/ 2857 w 2857"/>
                <a:gd name="connsiteY2" fmla="*/ 0 h 7619"/>
              </a:gdLst>
              <a:ahLst/>
              <a:cxnLst>
                <a:cxn ang="0">
                  <a:pos x="connsiteX0" y="connsiteY0"/>
                </a:cxn>
                <a:cxn ang="0">
                  <a:pos x="connsiteX1" y="connsiteY1"/>
                </a:cxn>
                <a:cxn ang="0">
                  <a:pos x="connsiteX2" y="connsiteY2"/>
                </a:cxn>
              </a:cxnLst>
              <a:rect l="l" t="t" r="r" b="b"/>
              <a:pathLst>
                <a:path w="2857" h="7619">
                  <a:moveTo>
                    <a:pt x="2857" y="0"/>
                  </a:moveTo>
                  <a:cubicBezTo>
                    <a:pt x="1905" y="2857"/>
                    <a:pt x="952" y="4763"/>
                    <a:pt x="0" y="7620"/>
                  </a:cubicBezTo>
                  <a:cubicBezTo>
                    <a:pt x="952" y="4763"/>
                    <a:pt x="1905" y="1905"/>
                    <a:pt x="2857" y="0"/>
                  </a:cubicBezTo>
                  <a:close/>
                </a:path>
              </a:pathLst>
            </a:custGeom>
            <a:solidFill>
              <a:srgbClr val="FFFFFF"/>
            </a:solidFill>
            <a:ln w="9525" cap="flat">
              <a:noFill/>
              <a:prstDash val="solid"/>
              <a:miter/>
            </a:ln>
          </p:spPr>
          <p:txBody>
            <a:bodyPr rtlCol="0" anchor="ctr"/>
            <a:lstStyle/>
            <a:p>
              <a:endParaRPr lang="en-US"/>
            </a:p>
          </p:txBody>
        </p:sp>
        <p:sp>
          <p:nvSpPr>
            <p:cNvPr id="8" name="Freeform 243">
              <a:extLst>
                <a:ext uri="{FF2B5EF4-FFF2-40B4-BE49-F238E27FC236}">
                  <a16:creationId xmlns:a16="http://schemas.microsoft.com/office/drawing/2014/main" id="{86865DD3-3A01-ACE5-863A-636B1C09F323}"/>
                </a:ext>
              </a:extLst>
            </p:cNvPr>
            <p:cNvSpPr/>
            <p:nvPr/>
          </p:nvSpPr>
          <p:spPr>
            <a:xfrm>
              <a:off x="7714725" y="4665062"/>
              <a:ext cx="1238493" cy="825500"/>
            </a:xfrm>
            <a:custGeom>
              <a:avLst/>
              <a:gdLst>
                <a:gd name="connsiteX0" fmla="*/ 35767 w 1238493"/>
                <a:gd name="connsiteY0" fmla="*/ 699418 h 825500"/>
                <a:gd name="connsiteX1" fmla="*/ 58627 w 1238493"/>
                <a:gd name="connsiteY1" fmla="*/ 734660 h 825500"/>
                <a:gd name="connsiteX2" fmla="*/ 169117 w 1238493"/>
                <a:gd name="connsiteY2" fmla="*/ 818480 h 825500"/>
                <a:gd name="connsiteX3" fmla="*/ 295799 w 1238493"/>
                <a:gd name="connsiteY3" fmla="*/ 802288 h 825500"/>
                <a:gd name="connsiteX4" fmla="*/ 331994 w 1238493"/>
                <a:gd name="connsiteY4" fmla="*/ 777523 h 825500"/>
                <a:gd name="connsiteX5" fmla="*/ 759667 w 1238493"/>
                <a:gd name="connsiteY5" fmla="*/ 465103 h 825500"/>
                <a:gd name="connsiteX6" fmla="*/ 921592 w 1238493"/>
                <a:gd name="connsiteY6" fmla="*/ 352708 h 825500"/>
                <a:gd name="connsiteX7" fmla="*/ 972074 w 1238493"/>
                <a:gd name="connsiteY7" fmla="*/ 318418 h 825500"/>
                <a:gd name="connsiteX8" fmla="*/ 1004460 w 1238493"/>
                <a:gd name="connsiteY8" fmla="*/ 306988 h 825500"/>
                <a:gd name="connsiteX9" fmla="*/ 1070182 w 1238493"/>
                <a:gd name="connsiteY9" fmla="*/ 270793 h 825500"/>
                <a:gd name="connsiteX10" fmla="*/ 1139714 w 1238493"/>
                <a:gd name="connsiteY10" fmla="*/ 198403 h 825500"/>
                <a:gd name="connsiteX11" fmla="*/ 1202580 w 1238493"/>
                <a:gd name="connsiteY11" fmla="*/ 119345 h 825500"/>
                <a:gd name="connsiteX12" fmla="*/ 1235917 w 1238493"/>
                <a:gd name="connsiteY12" fmla="*/ 28858 h 825500"/>
                <a:gd name="connsiteX13" fmla="*/ 1225439 w 1238493"/>
                <a:gd name="connsiteY13" fmla="*/ 11713 h 825500"/>
                <a:gd name="connsiteX14" fmla="*/ 1142572 w 1238493"/>
                <a:gd name="connsiteY14" fmla="*/ 2188 h 825500"/>
                <a:gd name="connsiteX15" fmla="*/ 993982 w 1238493"/>
                <a:gd name="connsiteY15" fmla="*/ 283 h 825500"/>
                <a:gd name="connsiteX16" fmla="*/ 932069 w 1238493"/>
                <a:gd name="connsiteY16" fmla="*/ 25048 h 825500"/>
                <a:gd name="connsiteX17" fmla="*/ 919687 w 1238493"/>
                <a:gd name="connsiteY17" fmla="*/ 35525 h 825500"/>
                <a:gd name="connsiteX18" fmla="*/ 835867 w 1238493"/>
                <a:gd name="connsiteY18" fmla="*/ 90770 h 825500"/>
                <a:gd name="connsiteX19" fmla="*/ 828247 w 1238493"/>
                <a:gd name="connsiteY19" fmla="*/ 114583 h 825500"/>
                <a:gd name="connsiteX20" fmla="*/ 819674 w 1238493"/>
                <a:gd name="connsiteY20" fmla="*/ 142205 h 825500"/>
                <a:gd name="connsiteX21" fmla="*/ 725377 w 1238493"/>
                <a:gd name="connsiteY21" fmla="*/ 197450 h 825500"/>
                <a:gd name="connsiteX22" fmla="*/ 744427 w 1238493"/>
                <a:gd name="connsiteY22" fmla="*/ 211738 h 825500"/>
                <a:gd name="connsiteX23" fmla="*/ 764430 w 1238493"/>
                <a:gd name="connsiteY23" fmla="*/ 225073 h 825500"/>
                <a:gd name="connsiteX24" fmla="*/ 774907 w 1238493"/>
                <a:gd name="connsiteY24" fmla="*/ 265078 h 825500"/>
                <a:gd name="connsiteX25" fmla="*/ 766335 w 1238493"/>
                <a:gd name="connsiteY25" fmla="*/ 282223 h 825500"/>
                <a:gd name="connsiteX26" fmla="*/ 663464 w 1238493"/>
                <a:gd name="connsiteY26" fmla="*/ 428908 h 825500"/>
                <a:gd name="connsiteX27" fmla="*/ 622507 w 1238493"/>
                <a:gd name="connsiteY27" fmla="*/ 460340 h 825500"/>
                <a:gd name="connsiteX28" fmla="*/ 547260 w 1238493"/>
                <a:gd name="connsiteY28" fmla="*/ 444148 h 825500"/>
                <a:gd name="connsiteX29" fmla="*/ 541544 w 1238493"/>
                <a:gd name="connsiteY29" fmla="*/ 402238 h 825500"/>
                <a:gd name="connsiteX30" fmla="*/ 581549 w 1238493"/>
                <a:gd name="connsiteY30" fmla="*/ 351755 h 825500"/>
                <a:gd name="connsiteX31" fmla="*/ 634889 w 1238493"/>
                <a:gd name="connsiteY31" fmla="*/ 286033 h 825500"/>
                <a:gd name="connsiteX32" fmla="*/ 577739 w 1238493"/>
                <a:gd name="connsiteY32" fmla="*/ 270793 h 825500"/>
                <a:gd name="connsiteX33" fmla="*/ 560594 w 1238493"/>
                <a:gd name="connsiteY33" fmla="*/ 276508 h 825500"/>
                <a:gd name="connsiteX34" fmla="*/ 212932 w 1238493"/>
                <a:gd name="connsiteY34" fmla="*/ 490820 h 825500"/>
                <a:gd name="connsiteX35" fmla="*/ 24337 w 1238493"/>
                <a:gd name="connsiteY35" fmla="*/ 594643 h 825500"/>
                <a:gd name="connsiteX36" fmla="*/ 10049 w 1238493"/>
                <a:gd name="connsiteY36" fmla="*/ 603215 h 825500"/>
                <a:gd name="connsiteX37" fmla="*/ 1477 w 1238493"/>
                <a:gd name="connsiteY37" fmla="*/ 627027 h 825500"/>
                <a:gd name="connsiteX38" fmla="*/ 35767 w 1238493"/>
                <a:gd name="connsiteY38" fmla="*/ 699418 h 825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38493" h="825500">
                  <a:moveTo>
                    <a:pt x="35767" y="699418"/>
                  </a:moveTo>
                  <a:cubicBezTo>
                    <a:pt x="43387" y="710848"/>
                    <a:pt x="51007" y="722277"/>
                    <a:pt x="58627" y="734660"/>
                  </a:cubicBezTo>
                  <a:cubicBezTo>
                    <a:pt x="89107" y="769902"/>
                    <a:pt x="124349" y="803240"/>
                    <a:pt x="169117" y="818480"/>
                  </a:cubicBezTo>
                  <a:cubicBezTo>
                    <a:pt x="211980" y="832768"/>
                    <a:pt x="257699" y="824195"/>
                    <a:pt x="295799" y="802288"/>
                  </a:cubicBezTo>
                  <a:cubicBezTo>
                    <a:pt x="308182" y="794668"/>
                    <a:pt x="319612" y="786095"/>
                    <a:pt x="331994" y="777523"/>
                  </a:cubicBezTo>
                  <a:cubicBezTo>
                    <a:pt x="346282" y="767045"/>
                    <a:pt x="697755" y="513680"/>
                    <a:pt x="759667" y="465103"/>
                  </a:cubicBezTo>
                  <a:cubicBezTo>
                    <a:pt x="793957" y="439385"/>
                    <a:pt x="903494" y="366043"/>
                    <a:pt x="921592" y="352708"/>
                  </a:cubicBezTo>
                  <a:cubicBezTo>
                    <a:pt x="937785" y="341278"/>
                    <a:pt x="953977" y="327943"/>
                    <a:pt x="972074" y="318418"/>
                  </a:cubicBezTo>
                  <a:cubicBezTo>
                    <a:pt x="982552" y="314608"/>
                    <a:pt x="993982" y="310798"/>
                    <a:pt x="1004460" y="306988"/>
                  </a:cubicBezTo>
                  <a:cubicBezTo>
                    <a:pt x="1029224" y="297463"/>
                    <a:pt x="1049227" y="286985"/>
                    <a:pt x="1070182" y="270793"/>
                  </a:cubicBezTo>
                  <a:cubicBezTo>
                    <a:pt x="1095900" y="249838"/>
                    <a:pt x="1117807" y="224120"/>
                    <a:pt x="1139714" y="198403"/>
                  </a:cubicBezTo>
                  <a:cubicBezTo>
                    <a:pt x="1161622" y="172685"/>
                    <a:pt x="1182577" y="146968"/>
                    <a:pt x="1202580" y="119345"/>
                  </a:cubicBezTo>
                  <a:cubicBezTo>
                    <a:pt x="1214010" y="89818"/>
                    <a:pt x="1225439" y="59338"/>
                    <a:pt x="1235917" y="28858"/>
                  </a:cubicBezTo>
                  <a:cubicBezTo>
                    <a:pt x="1240680" y="14570"/>
                    <a:pt x="1239727" y="13618"/>
                    <a:pt x="1225439" y="11713"/>
                  </a:cubicBezTo>
                  <a:cubicBezTo>
                    <a:pt x="1197817" y="7903"/>
                    <a:pt x="1170194" y="4093"/>
                    <a:pt x="1142572" y="2188"/>
                  </a:cubicBezTo>
                  <a:cubicBezTo>
                    <a:pt x="1093042" y="-670"/>
                    <a:pt x="1043512" y="2188"/>
                    <a:pt x="993982" y="283"/>
                  </a:cubicBezTo>
                  <a:cubicBezTo>
                    <a:pt x="971122" y="-670"/>
                    <a:pt x="945405" y="-670"/>
                    <a:pt x="932069" y="25048"/>
                  </a:cubicBezTo>
                  <a:cubicBezTo>
                    <a:pt x="929212" y="29810"/>
                    <a:pt x="923497" y="32668"/>
                    <a:pt x="919687" y="35525"/>
                  </a:cubicBezTo>
                  <a:cubicBezTo>
                    <a:pt x="893969" y="56480"/>
                    <a:pt x="864442" y="72673"/>
                    <a:pt x="835867" y="90770"/>
                  </a:cubicBezTo>
                  <a:cubicBezTo>
                    <a:pt x="821580" y="100295"/>
                    <a:pt x="821580" y="100295"/>
                    <a:pt x="828247" y="114583"/>
                  </a:cubicBezTo>
                  <a:cubicBezTo>
                    <a:pt x="836819" y="131728"/>
                    <a:pt x="835867" y="132680"/>
                    <a:pt x="819674" y="142205"/>
                  </a:cubicBezTo>
                  <a:cubicBezTo>
                    <a:pt x="789194" y="160303"/>
                    <a:pt x="754905" y="171733"/>
                    <a:pt x="725377" y="197450"/>
                  </a:cubicBezTo>
                  <a:cubicBezTo>
                    <a:pt x="732044" y="203165"/>
                    <a:pt x="738712" y="207928"/>
                    <a:pt x="744427" y="211738"/>
                  </a:cubicBezTo>
                  <a:cubicBezTo>
                    <a:pt x="751094" y="216500"/>
                    <a:pt x="757762" y="220310"/>
                    <a:pt x="764430" y="225073"/>
                  </a:cubicBezTo>
                  <a:cubicBezTo>
                    <a:pt x="778717" y="236503"/>
                    <a:pt x="781574" y="247933"/>
                    <a:pt x="774907" y="265078"/>
                  </a:cubicBezTo>
                  <a:cubicBezTo>
                    <a:pt x="772049" y="270793"/>
                    <a:pt x="769192" y="276508"/>
                    <a:pt x="766335" y="282223"/>
                  </a:cubicBezTo>
                  <a:cubicBezTo>
                    <a:pt x="735855" y="333658"/>
                    <a:pt x="699660" y="381283"/>
                    <a:pt x="663464" y="428908"/>
                  </a:cubicBezTo>
                  <a:cubicBezTo>
                    <a:pt x="652987" y="443195"/>
                    <a:pt x="640605" y="456530"/>
                    <a:pt x="622507" y="460340"/>
                  </a:cubicBezTo>
                  <a:cubicBezTo>
                    <a:pt x="595837" y="466055"/>
                    <a:pt x="570119" y="459388"/>
                    <a:pt x="547260" y="444148"/>
                  </a:cubicBezTo>
                  <a:cubicBezTo>
                    <a:pt x="532019" y="433670"/>
                    <a:pt x="530114" y="417478"/>
                    <a:pt x="541544" y="402238"/>
                  </a:cubicBezTo>
                  <a:cubicBezTo>
                    <a:pt x="554880" y="385093"/>
                    <a:pt x="566310" y="366995"/>
                    <a:pt x="581549" y="351755"/>
                  </a:cubicBezTo>
                  <a:cubicBezTo>
                    <a:pt x="600599" y="331753"/>
                    <a:pt x="616792" y="308893"/>
                    <a:pt x="634889" y="286033"/>
                  </a:cubicBezTo>
                  <a:cubicBezTo>
                    <a:pt x="615839" y="275555"/>
                    <a:pt x="596789" y="272698"/>
                    <a:pt x="577739" y="270793"/>
                  </a:cubicBezTo>
                  <a:cubicBezTo>
                    <a:pt x="571072" y="269840"/>
                    <a:pt x="566310" y="272698"/>
                    <a:pt x="560594" y="276508"/>
                  </a:cubicBezTo>
                  <a:cubicBezTo>
                    <a:pt x="492014" y="325085"/>
                    <a:pt x="257699" y="464150"/>
                    <a:pt x="212932" y="490820"/>
                  </a:cubicBezTo>
                  <a:cubicBezTo>
                    <a:pt x="151019" y="527015"/>
                    <a:pt x="87202" y="560353"/>
                    <a:pt x="24337" y="594643"/>
                  </a:cubicBezTo>
                  <a:cubicBezTo>
                    <a:pt x="19574" y="597500"/>
                    <a:pt x="14812" y="600358"/>
                    <a:pt x="10049" y="603215"/>
                  </a:cubicBezTo>
                  <a:cubicBezTo>
                    <a:pt x="1477" y="608930"/>
                    <a:pt x="-2333" y="615598"/>
                    <a:pt x="1477" y="627027"/>
                  </a:cubicBezTo>
                  <a:cubicBezTo>
                    <a:pt x="11002" y="652745"/>
                    <a:pt x="21480" y="676558"/>
                    <a:pt x="35767" y="699418"/>
                  </a:cubicBezTo>
                  <a:close/>
                </a:path>
              </a:pathLst>
            </a:custGeom>
            <a:solidFill>
              <a:srgbClr val="FFFFFF"/>
            </a:solidFill>
            <a:ln w="9525" cap="flat">
              <a:noFill/>
              <a:prstDash val="solid"/>
              <a:miter/>
            </a:ln>
          </p:spPr>
          <p:txBody>
            <a:bodyPr rtlCol="0" anchor="ctr"/>
            <a:lstStyle/>
            <a:p>
              <a:endParaRPr lang="en-US"/>
            </a:p>
          </p:txBody>
        </p:sp>
        <p:sp>
          <p:nvSpPr>
            <p:cNvPr id="9" name="Freeform 244">
              <a:extLst>
                <a:ext uri="{FF2B5EF4-FFF2-40B4-BE49-F238E27FC236}">
                  <a16:creationId xmlns:a16="http://schemas.microsoft.com/office/drawing/2014/main" id="{0453B7D0-BC12-AD61-89C8-DCE3229A56A1}"/>
                </a:ext>
              </a:extLst>
            </p:cNvPr>
            <p:cNvSpPr/>
            <p:nvPr/>
          </p:nvSpPr>
          <p:spPr>
            <a:xfrm>
              <a:off x="8905875" y="4802505"/>
              <a:ext cx="3810" cy="9525"/>
            </a:xfrm>
            <a:custGeom>
              <a:avLst/>
              <a:gdLst>
                <a:gd name="connsiteX0" fmla="*/ 3810 w 3810"/>
                <a:gd name="connsiteY0" fmla="*/ 0 h 9525"/>
                <a:gd name="connsiteX1" fmla="*/ 0 w 3810"/>
                <a:gd name="connsiteY1" fmla="*/ 9525 h 9525"/>
                <a:gd name="connsiteX2" fmla="*/ 3810 w 3810"/>
                <a:gd name="connsiteY2" fmla="*/ 0 h 9525"/>
              </a:gdLst>
              <a:ahLst/>
              <a:cxnLst>
                <a:cxn ang="0">
                  <a:pos x="connsiteX0" y="connsiteY0"/>
                </a:cxn>
                <a:cxn ang="0">
                  <a:pos x="connsiteX1" y="connsiteY1"/>
                </a:cxn>
                <a:cxn ang="0">
                  <a:pos x="connsiteX2" y="connsiteY2"/>
                </a:cxn>
              </a:cxnLst>
              <a:rect l="l" t="t" r="r" b="b"/>
              <a:pathLst>
                <a:path w="3810" h="9525">
                  <a:moveTo>
                    <a:pt x="3810" y="0"/>
                  </a:moveTo>
                  <a:cubicBezTo>
                    <a:pt x="2857" y="2857"/>
                    <a:pt x="952" y="6667"/>
                    <a:pt x="0" y="9525"/>
                  </a:cubicBezTo>
                  <a:cubicBezTo>
                    <a:pt x="952" y="6667"/>
                    <a:pt x="1905" y="2857"/>
                    <a:pt x="3810" y="0"/>
                  </a:cubicBezTo>
                  <a:close/>
                </a:path>
              </a:pathLst>
            </a:custGeom>
            <a:solidFill>
              <a:srgbClr val="FFFFFF"/>
            </a:solidFill>
            <a:ln w="9525" cap="flat">
              <a:noFill/>
              <a:prstDash val="solid"/>
              <a:miter/>
            </a:ln>
          </p:spPr>
          <p:txBody>
            <a:bodyPr rtlCol="0" anchor="ctr"/>
            <a:lstStyle/>
            <a:p>
              <a:endParaRPr lang="en-US"/>
            </a:p>
          </p:txBody>
        </p:sp>
        <p:sp>
          <p:nvSpPr>
            <p:cNvPr id="10" name="Freeform 245">
              <a:extLst>
                <a:ext uri="{FF2B5EF4-FFF2-40B4-BE49-F238E27FC236}">
                  <a16:creationId xmlns:a16="http://schemas.microsoft.com/office/drawing/2014/main" id="{246B6A32-6B5E-CDF5-76AD-CB64CCC4B8E0}"/>
                </a:ext>
              </a:extLst>
            </p:cNvPr>
            <p:cNvSpPr/>
            <p:nvPr/>
          </p:nvSpPr>
          <p:spPr>
            <a:xfrm>
              <a:off x="7772400" y="5398769"/>
              <a:ext cx="21907" cy="32385"/>
            </a:xfrm>
            <a:custGeom>
              <a:avLst/>
              <a:gdLst>
                <a:gd name="connsiteX0" fmla="*/ 21907 w 21907"/>
                <a:gd name="connsiteY0" fmla="*/ 32385 h 32385"/>
                <a:gd name="connsiteX1" fmla="*/ 0 w 21907"/>
                <a:gd name="connsiteY1" fmla="*/ 0 h 32385"/>
                <a:gd name="connsiteX2" fmla="*/ 21907 w 21907"/>
                <a:gd name="connsiteY2" fmla="*/ 32385 h 32385"/>
              </a:gdLst>
              <a:ahLst/>
              <a:cxnLst>
                <a:cxn ang="0">
                  <a:pos x="connsiteX0" y="connsiteY0"/>
                </a:cxn>
                <a:cxn ang="0">
                  <a:pos x="connsiteX1" y="connsiteY1"/>
                </a:cxn>
                <a:cxn ang="0">
                  <a:pos x="connsiteX2" y="connsiteY2"/>
                </a:cxn>
              </a:cxnLst>
              <a:rect l="l" t="t" r="r" b="b"/>
              <a:pathLst>
                <a:path w="21907" h="32385">
                  <a:moveTo>
                    <a:pt x="21907" y="32385"/>
                  </a:moveTo>
                  <a:cubicBezTo>
                    <a:pt x="14288" y="21907"/>
                    <a:pt x="7620" y="10478"/>
                    <a:pt x="0" y="0"/>
                  </a:cubicBezTo>
                  <a:cubicBezTo>
                    <a:pt x="7620" y="11430"/>
                    <a:pt x="15240" y="21907"/>
                    <a:pt x="21907" y="32385"/>
                  </a:cubicBezTo>
                  <a:close/>
                </a:path>
              </a:pathLst>
            </a:custGeom>
            <a:solidFill>
              <a:srgbClr val="FFFFFF"/>
            </a:solidFill>
            <a:ln w="9525" cap="flat">
              <a:noFill/>
              <a:prstDash val="solid"/>
              <a:miter/>
            </a:ln>
          </p:spPr>
          <p:txBody>
            <a:bodyPr rtlCol="0" anchor="ctr"/>
            <a:lstStyle/>
            <a:p>
              <a:endParaRPr lang="en-US"/>
            </a:p>
          </p:txBody>
        </p:sp>
        <p:sp>
          <p:nvSpPr>
            <p:cNvPr id="11" name="Freeform 246">
              <a:extLst>
                <a:ext uri="{FF2B5EF4-FFF2-40B4-BE49-F238E27FC236}">
                  <a16:creationId xmlns:a16="http://schemas.microsoft.com/office/drawing/2014/main" id="{58B7E00F-4FA5-2B8B-A388-85D9D64DDA4D}"/>
                </a:ext>
              </a:extLst>
            </p:cNvPr>
            <p:cNvSpPr/>
            <p:nvPr/>
          </p:nvSpPr>
          <p:spPr>
            <a:xfrm>
              <a:off x="7795260" y="5431155"/>
              <a:ext cx="21907" cy="32384"/>
            </a:xfrm>
            <a:custGeom>
              <a:avLst/>
              <a:gdLst>
                <a:gd name="connsiteX0" fmla="*/ 21907 w 21907"/>
                <a:gd name="connsiteY0" fmla="*/ 32385 h 32384"/>
                <a:gd name="connsiteX1" fmla="*/ 0 w 21907"/>
                <a:gd name="connsiteY1" fmla="*/ 0 h 32384"/>
                <a:gd name="connsiteX2" fmla="*/ 21907 w 21907"/>
                <a:gd name="connsiteY2" fmla="*/ 32385 h 32384"/>
              </a:gdLst>
              <a:ahLst/>
              <a:cxnLst>
                <a:cxn ang="0">
                  <a:pos x="connsiteX0" y="connsiteY0"/>
                </a:cxn>
                <a:cxn ang="0">
                  <a:pos x="connsiteX1" y="connsiteY1"/>
                </a:cxn>
                <a:cxn ang="0">
                  <a:pos x="connsiteX2" y="connsiteY2"/>
                </a:cxn>
              </a:cxnLst>
              <a:rect l="l" t="t" r="r" b="b"/>
              <a:pathLst>
                <a:path w="21907" h="32384">
                  <a:moveTo>
                    <a:pt x="21907" y="32385"/>
                  </a:moveTo>
                  <a:cubicBezTo>
                    <a:pt x="14288" y="21907"/>
                    <a:pt x="7620" y="11430"/>
                    <a:pt x="0" y="0"/>
                  </a:cubicBezTo>
                  <a:cubicBezTo>
                    <a:pt x="6667" y="11430"/>
                    <a:pt x="14288" y="21907"/>
                    <a:pt x="21907" y="32385"/>
                  </a:cubicBezTo>
                  <a:close/>
                </a:path>
              </a:pathLst>
            </a:custGeom>
            <a:solidFill>
              <a:srgbClr val="FFFFFF"/>
            </a:solidFill>
            <a:ln w="9525" cap="flat">
              <a:noFill/>
              <a:prstDash val="solid"/>
              <a:miter/>
            </a:ln>
          </p:spPr>
          <p:txBody>
            <a:bodyPr rtlCol="0" anchor="ctr"/>
            <a:lstStyle/>
            <a:p>
              <a:endParaRPr lang="en-US"/>
            </a:p>
          </p:txBody>
        </p:sp>
        <p:sp>
          <p:nvSpPr>
            <p:cNvPr id="12" name="Freeform 247">
              <a:extLst>
                <a:ext uri="{FF2B5EF4-FFF2-40B4-BE49-F238E27FC236}">
                  <a16:creationId xmlns:a16="http://schemas.microsoft.com/office/drawing/2014/main" id="{27ED7193-C6E8-9F87-290D-1AE6FBB37B78}"/>
                </a:ext>
              </a:extLst>
            </p:cNvPr>
            <p:cNvSpPr/>
            <p:nvPr/>
          </p:nvSpPr>
          <p:spPr>
            <a:xfrm>
              <a:off x="8911589" y="4784407"/>
              <a:ext cx="4762" cy="12382"/>
            </a:xfrm>
            <a:custGeom>
              <a:avLst/>
              <a:gdLst>
                <a:gd name="connsiteX0" fmla="*/ 4763 w 4762"/>
                <a:gd name="connsiteY0" fmla="*/ 0 h 12382"/>
                <a:gd name="connsiteX1" fmla="*/ 0 w 4762"/>
                <a:gd name="connsiteY1" fmla="*/ 12383 h 12382"/>
                <a:gd name="connsiteX2" fmla="*/ 4763 w 4762"/>
                <a:gd name="connsiteY2" fmla="*/ 0 h 12382"/>
              </a:gdLst>
              <a:ahLst/>
              <a:cxnLst>
                <a:cxn ang="0">
                  <a:pos x="connsiteX0" y="connsiteY0"/>
                </a:cxn>
                <a:cxn ang="0">
                  <a:pos x="connsiteX1" y="connsiteY1"/>
                </a:cxn>
                <a:cxn ang="0">
                  <a:pos x="connsiteX2" y="connsiteY2"/>
                </a:cxn>
              </a:cxnLst>
              <a:rect l="l" t="t" r="r" b="b"/>
              <a:pathLst>
                <a:path w="4762" h="12382">
                  <a:moveTo>
                    <a:pt x="4763" y="0"/>
                  </a:moveTo>
                  <a:cubicBezTo>
                    <a:pt x="2858" y="3810"/>
                    <a:pt x="1905" y="8573"/>
                    <a:pt x="0" y="12383"/>
                  </a:cubicBezTo>
                  <a:cubicBezTo>
                    <a:pt x="1905" y="7620"/>
                    <a:pt x="2858" y="3810"/>
                    <a:pt x="4763" y="0"/>
                  </a:cubicBezTo>
                  <a:close/>
                </a:path>
              </a:pathLst>
            </a:custGeom>
            <a:solidFill>
              <a:srgbClr val="FFFFFF"/>
            </a:solidFill>
            <a:ln w="9525" cap="flat">
              <a:noFill/>
              <a:prstDash val="solid"/>
              <a:miter/>
            </a:ln>
          </p:spPr>
          <p:txBody>
            <a:bodyPr rtlCol="0" anchor="ctr"/>
            <a:lstStyle/>
            <a:p>
              <a:endParaRPr lang="en-US"/>
            </a:p>
          </p:txBody>
        </p:sp>
        <p:sp>
          <p:nvSpPr>
            <p:cNvPr id="13" name="Freeform 248">
              <a:extLst>
                <a:ext uri="{FF2B5EF4-FFF2-40B4-BE49-F238E27FC236}">
                  <a16:creationId xmlns:a16="http://schemas.microsoft.com/office/drawing/2014/main" id="{4E7D3349-F1B1-8BF8-2145-F6011F9CF69F}"/>
                </a:ext>
              </a:extLst>
            </p:cNvPr>
            <p:cNvSpPr/>
            <p:nvPr/>
          </p:nvSpPr>
          <p:spPr>
            <a:xfrm>
              <a:off x="7673452" y="5302567"/>
              <a:ext cx="249823" cy="379798"/>
            </a:xfrm>
            <a:custGeom>
              <a:avLst/>
              <a:gdLst>
                <a:gd name="connsiteX0" fmla="*/ 4650 w 249823"/>
                <a:gd name="connsiteY0" fmla="*/ 85725 h 379798"/>
                <a:gd name="connsiteX1" fmla="*/ 54180 w 249823"/>
                <a:gd name="connsiteY1" fmla="*/ 176213 h 379798"/>
                <a:gd name="connsiteX2" fmla="*/ 200865 w 249823"/>
                <a:gd name="connsiteY2" fmla="*/ 350520 h 379798"/>
                <a:gd name="connsiteX3" fmla="*/ 237060 w 249823"/>
                <a:gd name="connsiteY3" fmla="*/ 378143 h 379798"/>
                <a:gd name="connsiteX4" fmla="*/ 249443 w 249823"/>
                <a:gd name="connsiteY4" fmla="*/ 370522 h 379798"/>
                <a:gd name="connsiteX5" fmla="*/ 228488 w 249823"/>
                <a:gd name="connsiteY5" fmla="*/ 292418 h 379798"/>
                <a:gd name="connsiteX6" fmla="*/ 198008 w 249823"/>
                <a:gd name="connsiteY6" fmla="*/ 255270 h 379798"/>
                <a:gd name="connsiteX7" fmla="*/ 33225 w 249823"/>
                <a:gd name="connsiteY7" fmla="*/ 9525 h 379798"/>
                <a:gd name="connsiteX8" fmla="*/ 26558 w 249823"/>
                <a:gd name="connsiteY8" fmla="*/ 0 h 379798"/>
                <a:gd name="connsiteX9" fmla="*/ 4650 w 249823"/>
                <a:gd name="connsiteY9" fmla="*/ 46672 h 379798"/>
                <a:gd name="connsiteX10" fmla="*/ 4650 w 249823"/>
                <a:gd name="connsiteY10" fmla="*/ 85725 h 3797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49823" h="379798">
                  <a:moveTo>
                    <a:pt x="4650" y="85725"/>
                  </a:moveTo>
                  <a:cubicBezTo>
                    <a:pt x="17985" y="117157"/>
                    <a:pt x="34178" y="147638"/>
                    <a:pt x="54180" y="176213"/>
                  </a:cubicBezTo>
                  <a:cubicBezTo>
                    <a:pt x="97995" y="238125"/>
                    <a:pt x="147525" y="295275"/>
                    <a:pt x="200865" y="350520"/>
                  </a:cubicBezTo>
                  <a:cubicBezTo>
                    <a:pt x="211343" y="360997"/>
                    <a:pt x="222773" y="371475"/>
                    <a:pt x="237060" y="378143"/>
                  </a:cubicBezTo>
                  <a:cubicBezTo>
                    <a:pt x="244680" y="381952"/>
                    <a:pt x="249443" y="379095"/>
                    <a:pt x="249443" y="370522"/>
                  </a:cubicBezTo>
                  <a:cubicBezTo>
                    <a:pt x="250395" y="342900"/>
                    <a:pt x="251348" y="314325"/>
                    <a:pt x="228488" y="292418"/>
                  </a:cubicBezTo>
                  <a:cubicBezTo>
                    <a:pt x="217058" y="281940"/>
                    <a:pt x="208485" y="267652"/>
                    <a:pt x="198008" y="255270"/>
                  </a:cubicBezTo>
                  <a:cubicBezTo>
                    <a:pt x="136095" y="178118"/>
                    <a:pt x="74183" y="100965"/>
                    <a:pt x="33225" y="9525"/>
                  </a:cubicBezTo>
                  <a:cubicBezTo>
                    <a:pt x="32273" y="6668"/>
                    <a:pt x="29415" y="4763"/>
                    <a:pt x="26558" y="0"/>
                  </a:cubicBezTo>
                  <a:cubicBezTo>
                    <a:pt x="18938" y="16193"/>
                    <a:pt x="10365" y="31432"/>
                    <a:pt x="4650" y="46672"/>
                  </a:cubicBezTo>
                  <a:cubicBezTo>
                    <a:pt x="-1065" y="59055"/>
                    <a:pt x="-2017" y="71438"/>
                    <a:pt x="4650" y="85725"/>
                  </a:cubicBezTo>
                  <a:close/>
                </a:path>
              </a:pathLst>
            </a:custGeom>
            <a:solidFill>
              <a:srgbClr val="D9A012"/>
            </a:solidFill>
            <a:ln w="9525" cap="flat">
              <a:noFill/>
              <a:prstDash val="solid"/>
              <a:miter/>
            </a:ln>
          </p:spPr>
          <p:txBody>
            <a:bodyPr rtlCol="0" anchor="ctr"/>
            <a:lstStyle/>
            <a:p>
              <a:endParaRPr lang="en-US"/>
            </a:p>
          </p:txBody>
        </p:sp>
        <p:sp>
          <p:nvSpPr>
            <p:cNvPr id="14" name="Freeform 249">
              <a:extLst>
                <a:ext uri="{FF2B5EF4-FFF2-40B4-BE49-F238E27FC236}">
                  <a16:creationId xmlns:a16="http://schemas.microsoft.com/office/drawing/2014/main" id="{51DFDB24-52D2-A2B5-3658-C43A4C2C5E54}"/>
                </a:ext>
              </a:extLst>
            </p:cNvPr>
            <p:cNvSpPr/>
            <p:nvPr/>
          </p:nvSpPr>
          <p:spPr>
            <a:xfrm>
              <a:off x="8508682" y="4653292"/>
              <a:ext cx="42862" cy="17947"/>
            </a:xfrm>
            <a:custGeom>
              <a:avLst/>
              <a:gdLst>
                <a:gd name="connsiteX0" fmla="*/ 10478 w 42862"/>
                <a:gd name="connsiteY0" fmla="*/ 17767 h 17947"/>
                <a:gd name="connsiteX1" fmla="*/ 42863 w 42862"/>
                <a:gd name="connsiteY1" fmla="*/ 622 h 17947"/>
                <a:gd name="connsiteX2" fmla="*/ 6668 w 42862"/>
                <a:gd name="connsiteY2" fmla="*/ 1575 h 17947"/>
                <a:gd name="connsiteX3" fmla="*/ 0 w 42862"/>
                <a:gd name="connsiteY3" fmla="*/ 10147 h 17947"/>
                <a:gd name="connsiteX4" fmla="*/ 10478 w 42862"/>
                <a:gd name="connsiteY4" fmla="*/ 17767 h 179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862" h="17947">
                  <a:moveTo>
                    <a:pt x="10478" y="17767"/>
                  </a:moveTo>
                  <a:cubicBezTo>
                    <a:pt x="20955" y="15862"/>
                    <a:pt x="30480" y="11100"/>
                    <a:pt x="42863" y="622"/>
                  </a:cubicBezTo>
                  <a:cubicBezTo>
                    <a:pt x="27623" y="622"/>
                    <a:pt x="17145" y="-1283"/>
                    <a:pt x="6668" y="1575"/>
                  </a:cubicBezTo>
                  <a:cubicBezTo>
                    <a:pt x="2857" y="2527"/>
                    <a:pt x="0" y="5385"/>
                    <a:pt x="0" y="10147"/>
                  </a:cubicBezTo>
                  <a:cubicBezTo>
                    <a:pt x="953" y="15862"/>
                    <a:pt x="5715" y="18720"/>
                    <a:pt x="10478" y="17767"/>
                  </a:cubicBezTo>
                  <a:close/>
                </a:path>
              </a:pathLst>
            </a:custGeom>
            <a:solidFill>
              <a:srgbClr val="FFFFFF"/>
            </a:solidFill>
            <a:ln w="9525" cap="flat">
              <a:noFill/>
              <a:prstDash val="solid"/>
              <a:miter/>
            </a:ln>
          </p:spPr>
          <p:txBody>
            <a:bodyPr rtlCol="0" anchor="ctr"/>
            <a:lstStyle/>
            <a:p>
              <a:endParaRPr lang="en-US"/>
            </a:p>
          </p:txBody>
        </p:sp>
        <p:sp>
          <p:nvSpPr>
            <p:cNvPr id="15" name="Freeform 250">
              <a:extLst>
                <a:ext uri="{FF2B5EF4-FFF2-40B4-BE49-F238E27FC236}">
                  <a16:creationId xmlns:a16="http://schemas.microsoft.com/office/drawing/2014/main" id="{ADE9D183-7839-ED9B-A3C8-70BABBC66AA2}"/>
                </a:ext>
              </a:extLst>
            </p:cNvPr>
            <p:cNvSpPr/>
            <p:nvPr/>
          </p:nvSpPr>
          <p:spPr>
            <a:xfrm>
              <a:off x="8675314" y="5048057"/>
              <a:ext cx="129029" cy="129732"/>
            </a:xfrm>
            <a:custGeom>
              <a:avLst/>
              <a:gdLst>
                <a:gd name="connsiteX0" fmla="*/ 123881 w 129029"/>
                <a:gd name="connsiteY0" fmla="*/ 66868 h 129732"/>
                <a:gd name="connsiteX1" fmla="*/ 112451 w 129029"/>
                <a:gd name="connsiteY1" fmla="*/ 56390 h 129732"/>
                <a:gd name="connsiteX2" fmla="*/ 31488 w 129029"/>
                <a:gd name="connsiteY2" fmla="*/ 11623 h 129732"/>
                <a:gd name="connsiteX3" fmla="*/ 1961 w 129029"/>
                <a:gd name="connsiteY3" fmla="*/ 24005 h 129732"/>
                <a:gd name="connsiteX4" fmla="*/ 12438 w 129029"/>
                <a:gd name="connsiteY4" fmla="*/ 59248 h 129732"/>
                <a:gd name="connsiteX5" fmla="*/ 128643 w 129029"/>
                <a:gd name="connsiteY5" fmla="*/ 129733 h 129732"/>
                <a:gd name="connsiteX6" fmla="*/ 123881 w 129029"/>
                <a:gd name="connsiteY6" fmla="*/ 66868 h 1297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9029" h="129732">
                  <a:moveTo>
                    <a:pt x="123881" y="66868"/>
                  </a:moveTo>
                  <a:cubicBezTo>
                    <a:pt x="123881" y="60200"/>
                    <a:pt x="118166" y="57343"/>
                    <a:pt x="112451" y="56390"/>
                  </a:cubicBezTo>
                  <a:cubicBezTo>
                    <a:pt x="81971" y="47818"/>
                    <a:pt x="56253" y="29720"/>
                    <a:pt x="31488" y="11623"/>
                  </a:cubicBezTo>
                  <a:cubicBezTo>
                    <a:pt x="8628" y="-5522"/>
                    <a:pt x="7676" y="-5522"/>
                    <a:pt x="1961" y="24005"/>
                  </a:cubicBezTo>
                  <a:cubicBezTo>
                    <a:pt x="-897" y="37340"/>
                    <a:pt x="-2802" y="50675"/>
                    <a:pt x="12438" y="59248"/>
                  </a:cubicBezTo>
                  <a:cubicBezTo>
                    <a:pt x="50538" y="81155"/>
                    <a:pt x="85781" y="106873"/>
                    <a:pt x="128643" y="129733"/>
                  </a:cubicBezTo>
                  <a:cubicBezTo>
                    <a:pt x="130548" y="105920"/>
                    <a:pt x="124834" y="86870"/>
                    <a:pt x="123881" y="66868"/>
                  </a:cubicBezTo>
                  <a:close/>
                </a:path>
              </a:pathLst>
            </a:custGeom>
            <a:solidFill>
              <a:srgbClr val="FFFFFF"/>
            </a:solidFill>
            <a:ln w="9525" cap="flat">
              <a:noFill/>
              <a:prstDash val="solid"/>
              <a:miter/>
            </a:ln>
          </p:spPr>
          <p:txBody>
            <a:bodyPr rtlCol="0" anchor="ctr"/>
            <a:lstStyle/>
            <a:p>
              <a:endParaRPr lang="en-US"/>
            </a:p>
          </p:txBody>
        </p:sp>
        <p:sp>
          <p:nvSpPr>
            <p:cNvPr id="16" name="Freeform 251">
              <a:extLst>
                <a:ext uri="{FF2B5EF4-FFF2-40B4-BE49-F238E27FC236}">
                  <a16:creationId xmlns:a16="http://schemas.microsoft.com/office/drawing/2014/main" id="{46CA8A09-3C9C-94C9-A185-FD0D7BC6E228}"/>
                </a:ext>
              </a:extLst>
            </p:cNvPr>
            <p:cNvSpPr/>
            <p:nvPr/>
          </p:nvSpPr>
          <p:spPr>
            <a:xfrm>
              <a:off x="7772400" y="4784407"/>
              <a:ext cx="1143952" cy="811066"/>
            </a:xfrm>
            <a:custGeom>
              <a:avLst/>
              <a:gdLst>
                <a:gd name="connsiteX0" fmla="*/ 1011555 w 1143952"/>
                <a:gd name="connsiteY0" fmla="*/ 150495 h 811066"/>
                <a:gd name="connsiteX1" fmla="*/ 945832 w 1143952"/>
                <a:gd name="connsiteY1" fmla="*/ 186690 h 811066"/>
                <a:gd name="connsiteX2" fmla="*/ 913448 w 1143952"/>
                <a:gd name="connsiteY2" fmla="*/ 198120 h 811066"/>
                <a:gd name="connsiteX3" fmla="*/ 862965 w 1143952"/>
                <a:gd name="connsiteY3" fmla="*/ 232410 h 811066"/>
                <a:gd name="connsiteX4" fmla="*/ 701040 w 1143952"/>
                <a:gd name="connsiteY4" fmla="*/ 344805 h 811066"/>
                <a:gd name="connsiteX5" fmla="*/ 273368 w 1143952"/>
                <a:gd name="connsiteY5" fmla="*/ 657225 h 811066"/>
                <a:gd name="connsiteX6" fmla="*/ 237173 w 1143952"/>
                <a:gd name="connsiteY6" fmla="*/ 681990 h 811066"/>
                <a:gd name="connsiteX7" fmla="*/ 110490 w 1143952"/>
                <a:gd name="connsiteY7" fmla="*/ 698182 h 811066"/>
                <a:gd name="connsiteX8" fmla="*/ 0 w 1143952"/>
                <a:gd name="connsiteY8" fmla="*/ 614363 h 811066"/>
                <a:gd name="connsiteX9" fmla="*/ 0 w 1143952"/>
                <a:gd name="connsiteY9" fmla="*/ 614363 h 811066"/>
                <a:gd name="connsiteX10" fmla="*/ 21907 w 1143952"/>
                <a:gd name="connsiteY10" fmla="*/ 646748 h 811066"/>
                <a:gd name="connsiteX11" fmla="*/ 21907 w 1143952"/>
                <a:gd name="connsiteY11" fmla="*/ 646748 h 811066"/>
                <a:gd name="connsiteX12" fmla="*/ 43815 w 1143952"/>
                <a:gd name="connsiteY12" fmla="*/ 679132 h 811066"/>
                <a:gd name="connsiteX13" fmla="*/ 139065 w 1143952"/>
                <a:gd name="connsiteY13" fmla="*/ 799148 h 811066"/>
                <a:gd name="connsiteX14" fmla="*/ 170498 w 1143952"/>
                <a:gd name="connsiteY14" fmla="*/ 802957 h 811066"/>
                <a:gd name="connsiteX15" fmla="*/ 222885 w 1143952"/>
                <a:gd name="connsiteY15" fmla="*/ 761048 h 811066"/>
                <a:gd name="connsiteX16" fmla="*/ 384810 w 1143952"/>
                <a:gd name="connsiteY16" fmla="*/ 638175 h 811066"/>
                <a:gd name="connsiteX17" fmla="*/ 576263 w 1143952"/>
                <a:gd name="connsiteY17" fmla="*/ 494348 h 811066"/>
                <a:gd name="connsiteX18" fmla="*/ 690563 w 1143952"/>
                <a:gd name="connsiteY18" fmla="*/ 407670 h 811066"/>
                <a:gd name="connsiteX19" fmla="*/ 747713 w 1143952"/>
                <a:gd name="connsiteY19" fmla="*/ 363855 h 811066"/>
                <a:gd name="connsiteX20" fmla="*/ 893445 w 1143952"/>
                <a:gd name="connsiteY20" fmla="*/ 242888 h 811066"/>
                <a:gd name="connsiteX21" fmla="*/ 917257 w 1143952"/>
                <a:gd name="connsiteY21" fmla="*/ 240983 h 811066"/>
                <a:gd name="connsiteX22" fmla="*/ 932498 w 1143952"/>
                <a:gd name="connsiteY22" fmla="*/ 251460 h 811066"/>
                <a:gd name="connsiteX23" fmla="*/ 1000125 w 1143952"/>
                <a:gd name="connsiteY23" fmla="*/ 297180 h 811066"/>
                <a:gd name="connsiteX24" fmla="*/ 1038225 w 1143952"/>
                <a:gd name="connsiteY24" fmla="*/ 283845 h 811066"/>
                <a:gd name="connsiteX25" fmla="*/ 1061085 w 1143952"/>
                <a:gd name="connsiteY25" fmla="*/ 223838 h 811066"/>
                <a:gd name="connsiteX26" fmla="*/ 1119188 w 1143952"/>
                <a:gd name="connsiteY26" fmla="*/ 61913 h 811066"/>
                <a:gd name="connsiteX27" fmla="*/ 1126807 w 1143952"/>
                <a:gd name="connsiteY27" fmla="*/ 44768 h 811066"/>
                <a:gd name="connsiteX28" fmla="*/ 1129665 w 1143952"/>
                <a:gd name="connsiteY28" fmla="*/ 37148 h 811066"/>
                <a:gd name="connsiteX29" fmla="*/ 1133475 w 1143952"/>
                <a:gd name="connsiteY29" fmla="*/ 27623 h 811066"/>
                <a:gd name="connsiteX30" fmla="*/ 1137285 w 1143952"/>
                <a:gd name="connsiteY30" fmla="*/ 18098 h 811066"/>
                <a:gd name="connsiteX31" fmla="*/ 1139190 w 1143952"/>
                <a:gd name="connsiteY31" fmla="*/ 12383 h 811066"/>
                <a:gd name="connsiteX32" fmla="*/ 1143952 w 1143952"/>
                <a:gd name="connsiteY32" fmla="*/ 0 h 811066"/>
                <a:gd name="connsiteX33" fmla="*/ 1143952 w 1143952"/>
                <a:gd name="connsiteY33" fmla="*/ 0 h 811066"/>
                <a:gd name="connsiteX34" fmla="*/ 1081088 w 1143952"/>
                <a:gd name="connsiteY34" fmla="*/ 79058 h 811066"/>
                <a:gd name="connsiteX35" fmla="*/ 1011555 w 1143952"/>
                <a:gd name="connsiteY35" fmla="*/ 150495 h 811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143952" h="811066">
                  <a:moveTo>
                    <a:pt x="1011555" y="150495"/>
                  </a:moveTo>
                  <a:cubicBezTo>
                    <a:pt x="991552" y="167640"/>
                    <a:pt x="970598" y="178118"/>
                    <a:pt x="945832" y="186690"/>
                  </a:cubicBezTo>
                  <a:cubicBezTo>
                    <a:pt x="935355" y="190500"/>
                    <a:pt x="923925" y="194310"/>
                    <a:pt x="913448" y="198120"/>
                  </a:cubicBezTo>
                  <a:cubicBezTo>
                    <a:pt x="895350" y="207645"/>
                    <a:pt x="880110" y="220980"/>
                    <a:pt x="862965" y="232410"/>
                  </a:cubicBezTo>
                  <a:cubicBezTo>
                    <a:pt x="844868" y="245745"/>
                    <a:pt x="735330" y="318135"/>
                    <a:pt x="701040" y="344805"/>
                  </a:cubicBezTo>
                  <a:cubicBezTo>
                    <a:pt x="639127" y="393383"/>
                    <a:pt x="287655" y="646748"/>
                    <a:pt x="273368" y="657225"/>
                  </a:cubicBezTo>
                  <a:cubicBezTo>
                    <a:pt x="261938" y="665798"/>
                    <a:pt x="249555" y="675323"/>
                    <a:pt x="237173" y="681990"/>
                  </a:cubicBezTo>
                  <a:cubicBezTo>
                    <a:pt x="199073" y="703898"/>
                    <a:pt x="153352" y="712470"/>
                    <a:pt x="110490" y="698182"/>
                  </a:cubicBezTo>
                  <a:cubicBezTo>
                    <a:pt x="65723" y="682943"/>
                    <a:pt x="30480" y="650557"/>
                    <a:pt x="0" y="614363"/>
                  </a:cubicBezTo>
                  <a:cubicBezTo>
                    <a:pt x="0" y="614363"/>
                    <a:pt x="0" y="614363"/>
                    <a:pt x="0" y="614363"/>
                  </a:cubicBezTo>
                  <a:cubicBezTo>
                    <a:pt x="7620" y="624840"/>
                    <a:pt x="14288" y="636270"/>
                    <a:pt x="21907" y="646748"/>
                  </a:cubicBezTo>
                  <a:cubicBezTo>
                    <a:pt x="21907" y="646748"/>
                    <a:pt x="21907" y="646748"/>
                    <a:pt x="21907" y="646748"/>
                  </a:cubicBezTo>
                  <a:cubicBezTo>
                    <a:pt x="29527" y="657225"/>
                    <a:pt x="36195" y="668655"/>
                    <a:pt x="43815" y="679132"/>
                  </a:cubicBezTo>
                  <a:cubicBezTo>
                    <a:pt x="72390" y="721043"/>
                    <a:pt x="107632" y="759143"/>
                    <a:pt x="139065" y="799148"/>
                  </a:cubicBezTo>
                  <a:cubicBezTo>
                    <a:pt x="151448" y="815340"/>
                    <a:pt x="152400" y="813435"/>
                    <a:pt x="170498" y="802957"/>
                  </a:cubicBezTo>
                  <a:cubicBezTo>
                    <a:pt x="190500" y="791528"/>
                    <a:pt x="204788" y="774382"/>
                    <a:pt x="222885" y="761048"/>
                  </a:cubicBezTo>
                  <a:cubicBezTo>
                    <a:pt x="277177" y="720090"/>
                    <a:pt x="330518" y="679132"/>
                    <a:pt x="384810" y="638175"/>
                  </a:cubicBezTo>
                  <a:cubicBezTo>
                    <a:pt x="448627" y="589598"/>
                    <a:pt x="511493" y="541020"/>
                    <a:pt x="576263" y="494348"/>
                  </a:cubicBezTo>
                  <a:cubicBezTo>
                    <a:pt x="615315" y="465773"/>
                    <a:pt x="651510" y="435293"/>
                    <a:pt x="690563" y="407670"/>
                  </a:cubicBezTo>
                  <a:cubicBezTo>
                    <a:pt x="709613" y="393383"/>
                    <a:pt x="729615" y="379095"/>
                    <a:pt x="747713" y="363855"/>
                  </a:cubicBezTo>
                  <a:cubicBezTo>
                    <a:pt x="796290" y="323850"/>
                    <a:pt x="844868" y="283845"/>
                    <a:pt x="893445" y="242888"/>
                  </a:cubicBezTo>
                  <a:cubicBezTo>
                    <a:pt x="902018" y="236220"/>
                    <a:pt x="908685" y="236220"/>
                    <a:pt x="917257" y="240983"/>
                  </a:cubicBezTo>
                  <a:cubicBezTo>
                    <a:pt x="922973" y="243840"/>
                    <a:pt x="927735" y="247650"/>
                    <a:pt x="932498" y="251460"/>
                  </a:cubicBezTo>
                  <a:cubicBezTo>
                    <a:pt x="954405" y="267653"/>
                    <a:pt x="975360" y="283845"/>
                    <a:pt x="1000125" y="297180"/>
                  </a:cubicBezTo>
                  <a:cubicBezTo>
                    <a:pt x="1022032" y="308610"/>
                    <a:pt x="1029652" y="306705"/>
                    <a:pt x="1038225" y="283845"/>
                  </a:cubicBezTo>
                  <a:cubicBezTo>
                    <a:pt x="1045845" y="263843"/>
                    <a:pt x="1053465" y="243840"/>
                    <a:pt x="1061085" y="223838"/>
                  </a:cubicBezTo>
                  <a:cubicBezTo>
                    <a:pt x="1081088" y="170498"/>
                    <a:pt x="1096327" y="114300"/>
                    <a:pt x="1119188" y="61913"/>
                  </a:cubicBezTo>
                  <a:cubicBezTo>
                    <a:pt x="1122045" y="56198"/>
                    <a:pt x="1123950" y="50483"/>
                    <a:pt x="1126807" y="44768"/>
                  </a:cubicBezTo>
                  <a:cubicBezTo>
                    <a:pt x="1127760" y="41910"/>
                    <a:pt x="1128713" y="40005"/>
                    <a:pt x="1129665" y="37148"/>
                  </a:cubicBezTo>
                  <a:cubicBezTo>
                    <a:pt x="1130618" y="34290"/>
                    <a:pt x="1132523" y="30480"/>
                    <a:pt x="1133475" y="27623"/>
                  </a:cubicBezTo>
                  <a:cubicBezTo>
                    <a:pt x="1134427" y="24765"/>
                    <a:pt x="1136332" y="20955"/>
                    <a:pt x="1137285" y="18098"/>
                  </a:cubicBezTo>
                  <a:cubicBezTo>
                    <a:pt x="1138238" y="16193"/>
                    <a:pt x="1139190" y="14288"/>
                    <a:pt x="1139190" y="12383"/>
                  </a:cubicBezTo>
                  <a:cubicBezTo>
                    <a:pt x="1141095" y="8573"/>
                    <a:pt x="1142048" y="3810"/>
                    <a:pt x="1143952" y="0"/>
                  </a:cubicBezTo>
                  <a:cubicBezTo>
                    <a:pt x="1143952" y="0"/>
                    <a:pt x="1143952" y="0"/>
                    <a:pt x="1143952" y="0"/>
                  </a:cubicBezTo>
                  <a:cubicBezTo>
                    <a:pt x="1123950" y="26670"/>
                    <a:pt x="1102995" y="53340"/>
                    <a:pt x="1081088" y="79058"/>
                  </a:cubicBezTo>
                  <a:cubicBezTo>
                    <a:pt x="1059180" y="103823"/>
                    <a:pt x="1037273" y="129540"/>
                    <a:pt x="1011555" y="150495"/>
                  </a:cubicBezTo>
                  <a:close/>
                </a:path>
              </a:pathLst>
            </a:custGeom>
            <a:solidFill>
              <a:srgbClr val="FFFFFF"/>
            </a:solidFill>
            <a:ln w="9525" cap="flat">
              <a:noFill/>
              <a:prstDash val="solid"/>
              <a:miter/>
            </a:ln>
          </p:spPr>
          <p:txBody>
            <a:bodyPr rtlCol="0" anchor="ctr"/>
            <a:lstStyle/>
            <a:p>
              <a:endParaRPr lang="en-US"/>
            </a:p>
          </p:txBody>
        </p:sp>
        <p:sp>
          <p:nvSpPr>
            <p:cNvPr id="17" name="Freeform 252">
              <a:extLst>
                <a:ext uri="{FF2B5EF4-FFF2-40B4-BE49-F238E27FC236}">
                  <a16:creationId xmlns:a16="http://schemas.microsoft.com/office/drawing/2014/main" id="{D22D5681-D532-9F92-7882-811BEFF78D2D}"/>
                </a:ext>
              </a:extLst>
            </p:cNvPr>
            <p:cNvSpPr/>
            <p:nvPr/>
          </p:nvSpPr>
          <p:spPr>
            <a:xfrm>
              <a:off x="8385115" y="4449467"/>
              <a:ext cx="172503" cy="168594"/>
            </a:xfrm>
            <a:custGeom>
              <a:avLst/>
              <a:gdLst>
                <a:gd name="connsiteX0" fmla="*/ 88324 w 172503"/>
                <a:gd name="connsiteY0" fmla="*/ 168252 h 168594"/>
                <a:gd name="connsiteX1" fmla="*/ 168334 w 172503"/>
                <a:gd name="connsiteY1" fmla="*/ 109198 h 168594"/>
                <a:gd name="connsiteX2" fmla="*/ 142617 w 172503"/>
                <a:gd name="connsiteY2" fmla="*/ 19663 h 168594"/>
                <a:gd name="connsiteX3" fmla="*/ 25459 w 172503"/>
                <a:gd name="connsiteY3" fmla="*/ 26330 h 168594"/>
                <a:gd name="connsiteX4" fmla="*/ 19745 w 172503"/>
                <a:gd name="connsiteY4" fmla="*/ 136820 h 168594"/>
                <a:gd name="connsiteX5" fmla="*/ 88324 w 172503"/>
                <a:gd name="connsiteY5" fmla="*/ 168252 h 168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503" h="168594">
                  <a:moveTo>
                    <a:pt x="88324" y="168252"/>
                  </a:moveTo>
                  <a:cubicBezTo>
                    <a:pt x="129282" y="172063"/>
                    <a:pt x="155952" y="143488"/>
                    <a:pt x="168334" y="109198"/>
                  </a:cubicBezTo>
                  <a:cubicBezTo>
                    <a:pt x="178812" y="80623"/>
                    <a:pt x="169287" y="39665"/>
                    <a:pt x="142617" y="19663"/>
                  </a:cubicBezTo>
                  <a:cubicBezTo>
                    <a:pt x="116899" y="613"/>
                    <a:pt x="61654" y="-15580"/>
                    <a:pt x="25459" y="26330"/>
                  </a:cubicBezTo>
                  <a:cubicBezTo>
                    <a:pt x="-1211" y="59668"/>
                    <a:pt x="-12641" y="98720"/>
                    <a:pt x="19745" y="136820"/>
                  </a:cubicBezTo>
                  <a:cubicBezTo>
                    <a:pt x="36889" y="156823"/>
                    <a:pt x="59749" y="169205"/>
                    <a:pt x="88324" y="168252"/>
                  </a:cubicBezTo>
                  <a:close/>
                </a:path>
              </a:pathLst>
            </a:custGeom>
            <a:solidFill>
              <a:srgbClr val="FFFFFF"/>
            </a:solidFill>
            <a:ln w="9525" cap="flat">
              <a:noFill/>
              <a:prstDash val="solid"/>
              <a:miter/>
            </a:ln>
          </p:spPr>
          <p:txBody>
            <a:bodyPr rtlCol="0" anchor="ctr"/>
            <a:lstStyle/>
            <a:p>
              <a:endParaRPr lang="en-US"/>
            </a:p>
          </p:txBody>
        </p:sp>
        <p:sp>
          <p:nvSpPr>
            <p:cNvPr id="18" name="Freeform 253">
              <a:extLst>
                <a:ext uri="{FF2B5EF4-FFF2-40B4-BE49-F238E27FC236}">
                  <a16:creationId xmlns:a16="http://schemas.microsoft.com/office/drawing/2014/main" id="{A5C97238-E325-C76F-88D0-971399E9882A}"/>
                </a:ext>
              </a:extLst>
            </p:cNvPr>
            <p:cNvSpPr/>
            <p:nvPr/>
          </p:nvSpPr>
          <p:spPr>
            <a:xfrm>
              <a:off x="8185766" y="4615833"/>
              <a:ext cx="458370" cy="495722"/>
            </a:xfrm>
            <a:custGeom>
              <a:avLst/>
              <a:gdLst>
                <a:gd name="connsiteX0" fmla="*/ 171469 w 458370"/>
                <a:gd name="connsiteY0" fmla="*/ 318117 h 495722"/>
                <a:gd name="connsiteX1" fmla="*/ 180041 w 458370"/>
                <a:gd name="connsiteY1" fmla="*/ 343835 h 495722"/>
                <a:gd name="connsiteX2" fmla="*/ 120986 w 458370"/>
                <a:gd name="connsiteY2" fmla="*/ 413367 h 495722"/>
                <a:gd name="connsiteX3" fmla="*/ 88601 w 458370"/>
                <a:gd name="connsiteY3" fmla="*/ 457182 h 495722"/>
                <a:gd name="connsiteX4" fmla="*/ 98126 w 458370"/>
                <a:gd name="connsiteY4" fmla="*/ 485757 h 495722"/>
                <a:gd name="connsiteX5" fmla="*/ 135273 w 458370"/>
                <a:gd name="connsiteY5" fmla="*/ 495282 h 495722"/>
                <a:gd name="connsiteX6" fmla="*/ 177183 w 458370"/>
                <a:gd name="connsiteY6" fmla="*/ 472422 h 495722"/>
                <a:gd name="connsiteX7" fmla="*/ 282911 w 458370"/>
                <a:gd name="connsiteY7" fmla="*/ 319069 h 495722"/>
                <a:gd name="connsiteX8" fmla="*/ 277196 w 458370"/>
                <a:gd name="connsiteY8" fmla="*/ 285732 h 495722"/>
                <a:gd name="connsiteX9" fmla="*/ 239096 w 458370"/>
                <a:gd name="connsiteY9" fmla="*/ 260967 h 495722"/>
                <a:gd name="connsiteX10" fmla="*/ 140036 w 458370"/>
                <a:gd name="connsiteY10" fmla="*/ 208579 h 495722"/>
                <a:gd name="connsiteX11" fmla="*/ 131463 w 458370"/>
                <a:gd name="connsiteY11" fmla="*/ 196197 h 495722"/>
                <a:gd name="connsiteX12" fmla="*/ 142894 w 458370"/>
                <a:gd name="connsiteY12" fmla="*/ 189529 h 495722"/>
                <a:gd name="connsiteX13" fmla="*/ 173373 w 458370"/>
                <a:gd name="connsiteY13" fmla="*/ 177147 h 495722"/>
                <a:gd name="connsiteX14" fmla="*/ 222903 w 458370"/>
                <a:gd name="connsiteY14" fmla="*/ 132379 h 495722"/>
                <a:gd name="connsiteX15" fmla="*/ 222903 w 458370"/>
                <a:gd name="connsiteY15" fmla="*/ 99042 h 495722"/>
                <a:gd name="connsiteX16" fmla="*/ 218141 w 458370"/>
                <a:gd name="connsiteY16" fmla="*/ 94279 h 495722"/>
                <a:gd name="connsiteX17" fmla="*/ 219094 w 458370"/>
                <a:gd name="connsiteY17" fmla="*/ 80944 h 495722"/>
                <a:gd name="connsiteX18" fmla="*/ 230523 w 458370"/>
                <a:gd name="connsiteY18" fmla="*/ 80944 h 495722"/>
                <a:gd name="connsiteX19" fmla="*/ 321011 w 458370"/>
                <a:gd name="connsiteY19" fmla="*/ 138094 h 495722"/>
                <a:gd name="connsiteX20" fmla="*/ 341013 w 458370"/>
                <a:gd name="connsiteY20" fmla="*/ 136189 h 495722"/>
                <a:gd name="connsiteX21" fmla="*/ 442931 w 458370"/>
                <a:gd name="connsiteY21" fmla="*/ 69514 h 495722"/>
                <a:gd name="connsiteX22" fmla="*/ 456266 w 458370"/>
                <a:gd name="connsiteY22" fmla="*/ 39987 h 495722"/>
                <a:gd name="connsiteX23" fmla="*/ 423881 w 458370"/>
                <a:gd name="connsiteY23" fmla="*/ 36177 h 495722"/>
                <a:gd name="connsiteX24" fmla="*/ 345776 w 458370"/>
                <a:gd name="connsiteY24" fmla="*/ 71419 h 495722"/>
                <a:gd name="connsiteX25" fmla="*/ 312438 w 458370"/>
                <a:gd name="connsiteY25" fmla="*/ 70467 h 495722"/>
                <a:gd name="connsiteX26" fmla="*/ 245763 w 458370"/>
                <a:gd name="connsiteY26" fmla="*/ 13317 h 495722"/>
                <a:gd name="connsiteX27" fmla="*/ 205758 w 458370"/>
                <a:gd name="connsiteY27" fmla="*/ 2839 h 495722"/>
                <a:gd name="connsiteX28" fmla="*/ 95269 w 458370"/>
                <a:gd name="connsiteY28" fmla="*/ 71419 h 495722"/>
                <a:gd name="connsiteX29" fmla="*/ 14306 w 458370"/>
                <a:gd name="connsiteY29" fmla="*/ 159049 h 495722"/>
                <a:gd name="connsiteX30" fmla="*/ 21926 w 458370"/>
                <a:gd name="connsiteY30" fmla="*/ 255252 h 495722"/>
                <a:gd name="connsiteX31" fmla="*/ 109556 w 458370"/>
                <a:gd name="connsiteY31" fmla="*/ 305735 h 495722"/>
                <a:gd name="connsiteX32" fmla="*/ 171469 w 458370"/>
                <a:gd name="connsiteY32" fmla="*/ 318117 h 495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458370" h="495722">
                  <a:moveTo>
                    <a:pt x="171469" y="318117"/>
                  </a:moveTo>
                  <a:cubicBezTo>
                    <a:pt x="190519" y="322879"/>
                    <a:pt x="192423" y="328594"/>
                    <a:pt x="180041" y="343835"/>
                  </a:cubicBezTo>
                  <a:cubicBezTo>
                    <a:pt x="160991" y="367647"/>
                    <a:pt x="140988" y="390507"/>
                    <a:pt x="120986" y="413367"/>
                  </a:cubicBezTo>
                  <a:cubicBezTo>
                    <a:pt x="108603" y="427654"/>
                    <a:pt x="97173" y="441942"/>
                    <a:pt x="88601" y="457182"/>
                  </a:cubicBezTo>
                  <a:cubicBezTo>
                    <a:pt x="80028" y="472422"/>
                    <a:pt x="82886" y="477185"/>
                    <a:pt x="98126" y="485757"/>
                  </a:cubicBezTo>
                  <a:cubicBezTo>
                    <a:pt x="108603" y="491472"/>
                    <a:pt x="120033" y="494329"/>
                    <a:pt x="135273" y="495282"/>
                  </a:cubicBezTo>
                  <a:cubicBezTo>
                    <a:pt x="152419" y="498139"/>
                    <a:pt x="165753" y="486710"/>
                    <a:pt x="177183" y="472422"/>
                  </a:cubicBezTo>
                  <a:cubicBezTo>
                    <a:pt x="215283" y="422892"/>
                    <a:pt x="254336" y="375267"/>
                    <a:pt x="282911" y="319069"/>
                  </a:cubicBezTo>
                  <a:cubicBezTo>
                    <a:pt x="290531" y="303829"/>
                    <a:pt x="290531" y="296210"/>
                    <a:pt x="277196" y="285732"/>
                  </a:cubicBezTo>
                  <a:cubicBezTo>
                    <a:pt x="265766" y="276207"/>
                    <a:pt x="252431" y="267635"/>
                    <a:pt x="239096" y="260967"/>
                  </a:cubicBezTo>
                  <a:cubicBezTo>
                    <a:pt x="205758" y="243822"/>
                    <a:pt x="175278" y="221914"/>
                    <a:pt x="140036" y="208579"/>
                  </a:cubicBezTo>
                  <a:cubicBezTo>
                    <a:pt x="135273" y="206674"/>
                    <a:pt x="129558" y="202864"/>
                    <a:pt x="131463" y="196197"/>
                  </a:cubicBezTo>
                  <a:cubicBezTo>
                    <a:pt x="133369" y="191435"/>
                    <a:pt x="138131" y="187624"/>
                    <a:pt x="142894" y="189529"/>
                  </a:cubicBezTo>
                  <a:cubicBezTo>
                    <a:pt x="157181" y="195244"/>
                    <a:pt x="164801" y="184767"/>
                    <a:pt x="173373" y="177147"/>
                  </a:cubicBezTo>
                  <a:cubicBezTo>
                    <a:pt x="190519" y="161907"/>
                    <a:pt x="206711" y="147619"/>
                    <a:pt x="222903" y="132379"/>
                  </a:cubicBezTo>
                  <a:cubicBezTo>
                    <a:pt x="240048" y="116187"/>
                    <a:pt x="240048" y="116187"/>
                    <a:pt x="222903" y="99042"/>
                  </a:cubicBezTo>
                  <a:cubicBezTo>
                    <a:pt x="220998" y="97137"/>
                    <a:pt x="219094" y="96184"/>
                    <a:pt x="218141" y="94279"/>
                  </a:cubicBezTo>
                  <a:cubicBezTo>
                    <a:pt x="215283" y="89517"/>
                    <a:pt x="215283" y="84754"/>
                    <a:pt x="219094" y="80944"/>
                  </a:cubicBezTo>
                  <a:cubicBezTo>
                    <a:pt x="222903" y="78087"/>
                    <a:pt x="226713" y="79039"/>
                    <a:pt x="230523" y="80944"/>
                  </a:cubicBezTo>
                  <a:cubicBezTo>
                    <a:pt x="257194" y="119997"/>
                    <a:pt x="301008" y="127617"/>
                    <a:pt x="321011" y="138094"/>
                  </a:cubicBezTo>
                  <a:cubicBezTo>
                    <a:pt x="327678" y="141904"/>
                    <a:pt x="334346" y="139999"/>
                    <a:pt x="341013" y="136189"/>
                  </a:cubicBezTo>
                  <a:cubicBezTo>
                    <a:pt x="376256" y="115234"/>
                    <a:pt x="410546" y="94279"/>
                    <a:pt x="442931" y="69514"/>
                  </a:cubicBezTo>
                  <a:cubicBezTo>
                    <a:pt x="458171" y="58084"/>
                    <a:pt x="461028" y="49512"/>
                    <a:pt x="456266" y="39987"/>
                  </a:cubicBezTo>
                  <a:cubicBezTo>
                    <a:pt x="451503" y="31414"/>
                    <a:pt x="441978" y="29509"/>
                    <a:pt x="423881" y="36177"/>
                  </a:cubicBezTo>
                  <a:cubicBezTo>
                    <a:pt x="397211" y="45702"/>
                    <a:pt x="370541" y="57132"/>
                    <a:pt x="345776" y="71419"/>
                  </a:cubicBezTo>
                  <a:cubicBezTo>
                    <a:pt x="334346" y="78087"/>
                    <a:pt x="323869" y="78087"/>
                    <a:pt x="312438" y="70467"/>
                  </a:cubicBezTo>
                  <a:cubicBezTo>
                    <a:pt x="286721" y="55227"/>
                    <a:pt x="266719" y="34272"/>
                    <a:pt x="245763" y="13317"/>
                  </a:cubicBezTo>
                  <a:cubicBezTo>
                    <a:pt x="234333" y="1887"/>
                    <a:pt x="222903" y="-3828"/>
                    <a:pt x="205758" y="2839"/>
                  </a:cubicBezTo>
                  <a:cubicBezTo>
                    <a:pt x="163848" y="17127"/>
                    <a:pt x="127653" y="41892"/>
                    <a:pt x="95269" y="71419"/>
                  </a:cubicBezTo>
                  <a:cubicBezTo>
                    <a:pt x="65741" y="98089"/>
                    <a:pt x="35261" y="124759"/>
                    <a:pt x="14306" y="159049"/>
                  </a:cubicBezTo>
                  <a:cubicBezTo>
                    <a:pt x="-7602" y="193339"/>
                    <a:pt x="-3792" y="224772"/>
                    <a:pt x="21926" y="255252"/>
                  </a:cubicBezTo>
                  <a:cubicBezTo>
                    <a:pt x="44786" y="282874"/>
                    <a:pt x="75266" y="298114"/>
                    <a:pt x="109556" y="305735"/>
                  </a:cubicBezTo>
                  <a:cubicBezTo>
                    <a:pt x="129558" y="308592"/>
                    <a:pt x="150513" y="312402"/>
                    <a:pt x="171469" y="318117"/>
                  </a:cubicBezTo>
                  <a:close/>
                </a:path>
              </a:pathLst>
            </a:custGeom>
            <a:solidFill>
              <a:srgbClr val="D9A012"/>
            </a:solidFill>
            <a:ln w="9525" cap="flat">
              <a:noFill/>
              <a:prstDash val="solid"/>
              <a:miter/>
            </a:ln>
          </p:spPr>
          <p:txBody>
            <a:bodyPr rtlCol="0" anchor="ctr"/>
            <a:lstStyle/>
            <a:p>
              <a:endParaRPr lang="en-US"/>
            </a:p>
          </p:txBody>
        </p:sp>
        <p:sp>
          <p:nvSpPr>
            <p:cNvPr id="19" name="Freeform 254">
              <a:extLst>
                <a:ext uri="{FF2B5EF4-FFF2-40B4-BE49-F238E27FC236}">
                  <a16:creationId xmlns:a16="http://schemas.microsoft.com/office/drawing/2014/main" id="{8D78278E-6F9D-9D0A-17FF-E63EDB9D0F50}"/>
                </a:ext>
              </a:extLst>
            </p:cNvPr>
            <p:cNvSpPr/>
            <p:nvPr/>
          </p:nvSpPr>
          <p:spPr>
            <a:xfrm>
              <a:off x="7651068" y="4433005"/>
              <a:ext cx="1338995" cy="1272230"/>
            </a:xfrm>
            <a:custGeom>
              <a:avLst/>
              <a:gdLst>
                <a:gd name="connsiteX0" fmla="*/ 59419 w 1338995"/>
                <a:gd name="connsiteY0" fmla="*/ 1050537 h 1272230"/>
                <a:gd name="connsiteX1" fmla="*/ 202294 w 1338995"/>
                <a:gd name="connsiteY1" fmla="*/ 1223892 h 1272230"/>
                <a:gd name="connsiteX2" fmla="*/ 257539 w 1338995"/>
                <a:gd name="connsiteY2" fmla="*/ 1268659 h 1272230"/>
                <a:gd name="connsiteX3" fmla="*/ 279447 w 1338995"/>
                <a:gd name="connsiteY3" fmla="*/ 1268659 h 1272230"/>
                <a:gd name="connsiteX4" fmla="*/ 327072 w 1338995"/>
                <a:gd name="connsiteY4" fmla="*/ 1236274 h 1272230"/>
                <a:gd name="connsiteX5" fmla="*/ 469947 w 1338995"/>
                <a:gd name="connsiteY5" fmla="*/ 1120069 h 1272230"/>
                <a:gd name="connsiteX6" fmla="*/ 637587 w 1338995"/>
                <a:gd name="connsiteY6" fmla="*/ 981004 h 1272230"/>
                <a:gd name="connsiteX7" fmla="*/ 903334 w 1338995"/>
                <a:gd name="connsiteY7" fmla="*/ 769549 h 1272230"/>
                <a:gd name="connsiteX8" fmla="*/ 993822 w 1338995"/>
                <a:gd name="connsiteY8" fmla="*/ 702874 h 1272230"/>
                <a:gd name="connsiteX9" fmla="*/ 1044304 w 1338995"/>
                <a:gd name="connsiteY9" fmla="*/ 700017 h 1272230"/>
                <a:gd name="connsiteX10" fmla="*/ 1159557 w 1338995"/>
                <a:gd name="connsiteY10" fmla="*/ 772407 h 1272230"/>
                <a:gd name="connsiteX11" fmla="*/ 1178607 w 1338995"/>
                <a:gd name="connsiteY11" fmla="*/ 770502 h 1272230"/>
                <a:gd name="connsiteX12" fmla="*/ 1189084 w 1338995"/>
                <a:gd name="connsiteY12" fmla="*/ 754309 h 1272230"/>
                <a:gd name="connsiteX13" fmla="*/ 1211944 w 1338995"/>
                <a:gd name="connsiteY13" fmla="*/ 699064 h 1272230"/>
                <a:gd name="connsiteX14" fmla="*/ 1310052 w 1338995"/>
                <a:gd name="connsiteY14" fmla="*/ 457129 h 1272230"/>
                <a:gd name="connsiteX15" fmla="*/ 1336722 w 1338995"/>
                <a:gd name="connsiteY15" fmla="*/ 306634 h 1272230"/>
                <a:gd name="connsiteX16" fmla="*/ 1327197 w 1338995"/>
                <a:gd name="connsiteY16" fmla="*/ 250437 h 1272230"/>
                <a:gd name="connsiteX17" fmla="*/ 1298622 w 1338995"/>
                <a:gd name="connsiteY17" fmla="*/ 223767 h 1272230"/>
                <a:gd name="connsiteX18" fmla="*/ 1031922 w 1338995"/>
                <a:gd name="connsiteY18" fmla="*/ 217099 h 1272230"/>
                <a:gd name="connsiteX19" fmla="*/ 1006204 w 1338995"/>
                <a:gd name="connsiteY19" fmla="*/ 211384 h 1272230"/>
                <a:gd name="connsiteX20" fmla="*/ 964294 w 1338995"/>
                <a:gd name="connsiteY20" fmla="*/ 199954 h 1272230"/>
                <a:gd name="connsiteX21" fmla="*/ 903334 w 1338995"/>
                <a:gd name="connsiteY21" fmla="*/ 204717 h 1272230"/>
                <a:gd name="connsiteX22" fmla="*/ 871902 w 1338995"/>
                <a:gd name="connsiteY22" fmla="*/ 203764 h 1272230"/>
                <a:gd name="connsiteX23" fmla="*/ 842374 w 1338995"/>
                <a:gd name="connsiteY23" fmla="*/ 210432 h 1272230"/>
                <a:gd name="connsiteX24" fmla="*/ 816657 w 1338995"/>
                <a:gd name="connsiteY24" fmla="*/ 204717 h 1272230"/>
                <a:gd name="connsiteX25" fmla="*/ 857614 w 1338995"/>
                <a:gd name="connsiteY25" fmla="*/ 195192 h 1272230"/>
                <a:gd name="connsiteX26" fmla="*/ 922384 w 1338995"/>
                <a:gd name="connsiteY26" fmla="*/ 97084 h 1272230"/>
                <a:gd name="connsiteX27" fmla="*/ 845232 w 1338995"/>
                <a:gd name="connsiteY27" fmla="*/ 3739 h 1272230"/>
                <a:gd name="connsiteX28" fmla="*/ 777604 w 1338995"/>
                <a:gd name="connsiteY28" fmla="*/ 8502 h 1272230"/>
                <a:gd name="connsiteX29" fmla="*/ 732837 w 1338995"/>
                <a:gd name="connsiteY29" fmla="*/ 158997 h 1272230"/>
                <a:gd name="connsiteX30" fmla="*/ 729979 w 1338995"/>
                <a:gd name="connsiteY30" fmla="*/ 172332 h 1272230"/>
                <a:gd name="connsiteX31" fmla="*/ 716644 w 1338995"/>
                <a:gd name="connsiteY31" fmla="*/ 177094 h 1272230"/>
                <a:gd name="connsiteX32" fmla="*/ 613774 w 1338995"/>
                <a:gd name="connsiteY32" fmla="*/ 241864 h 1272230"/>
                <a:gd name="connsiteX33" fmla="*/ 528049 w 1338995"/>
                <a:gd name="connsiteY33" fmla="*/ 332352 h 1272230"/>
                <a:gd name="connsiteX34" fmla="*/ 516619 w 1338995"/>
                <a:gd name="connsiteY34" fmla="*/ 409504 h 1272230"/>
                <a:gd name="connsiteX35" fmla="*/ 587104 w 1338995"/>
                <a:gd name="connsiteY35" fmla="*/ 486657 h 1272230"/>
                <a:gd name="connsiteX36" fmla="*/ 608059 w 1338995"/>
                <a:gd name="connsiteY36" fmla="*/ 499992 h 1272230"/>
                <a:gd name="connsiteX37" fmla="*/ 579484 w 1338995"/>
                <a:gd name="connsiteY37" fmla="*/ 520947 h 1272230"/>
                <a:gd name="connsiteX38" fmla="*/ 127999 w 1338995"/>
                <a:gd name="connsiteY38" fmla="*/ 785742 h 1272230"/>
                <a:gd name="connsiteX39" fmla="*/ 53704 w 1338995"/>
                <a:gd name="connsiteY39" fmla="*/ 822889 h 1272230"/>
                <a:gd name="connsiteX40" fmla="*/ 36559 w 1338995"/>
                <a:gd name="connsiteY40" fmla="*/ 839082 h 1272230"/>
                <a:gd name="connsiteX41" fmla="*/ 4174 w 1338995"/>
                <a:gd name="connsiteY41" fmla="*/ 916234 h 1272230"/>
                <a:gd name="connsiteX42" fmla="*/ 5127 w 1338995"/>
                <a:gd name="connsiteY42" fmla="*/ 955287 h 1272230"/>
                <a:gd name="connsiteX43" fmla="*/ 59419 w 1338995"/>
                <a:gd name="connsiteY43" fmla="*/ 1050537 h 1272230"/>
                <a:gd name="connsiteX44" fmla="*/ 976677 w 1338995"/>
                <a:gd name="connsiteY44" fmla="*/ 700017 h 1272230"/>
                <a:gd name="connsiteX45" fmla="*/ 806179 w 1338995"/>
                <a:gd name="connsiteY45" fmla="*/ 822889 h 1272230"/>
                <a:gd name="connsiteX46" fmla="*/ 618537 w 1338995"/>
                <a:gd name="connsiteY46" fmla="*/ 979099 h 1272230"/>
                <a:gd name="connsiteX47" fmla="*/ 358504 w 1338995"/>
                <a:gd name="connsiteY47" fmla="*/ 1190555 h 1272230"/>
                <a:gd name="connsiteX48" fmla="*/ 314689 w 1338995"/>
                <a:gd name="connsiteY48" fmla="*/ 1227702 h 1272230"/>
                <a:gd name="connsiteX49" fmla="*/ 288019 w 1338995"/>
                <a:gd name="connsiteY49" fmla="*/ 1242942 h 1272230"/>
                <a:gd name="connsiteX50" fmla="*/ 286114 w 1338995"/>
                <a:gd name="connsiteY50" fmla="*/ 1189602 h 1272230"/>
                <a:gd name="connsiteX51" fmla="*/ 296592 w 1338995"/>
                <a:gd name="connsiteY51" fmla="*/ 1172457 h 1272230"/>
                <a:gd name="connsiteX52" fmla="*/ 589962 w 1338995"/>
                <a:gd name="connsiteY52" fmla="*/ 945762 h 1272230"/>
                <a:gd name="connsiteX53" fmla="*/ 758554 w 1338995"/>
                <a:gd name="connsiteY53" fmla="*/ 819079 h 1272230"/>
                <a:gd name="connsiteX54" fmla="*/ 991917 w 1338995"/>
                <a:gd name="connsiteY54" fmla="*/ 631437 h 1272230"/>
                <a:gd name="connsiteX55" fmla="*/ 1013824 w 1338995"/>
                <a:gd name="connsiteY55" fmla="*/ 618102 h 1272230"/>
                <a:gd name="connsiteX56" fmla="*/ 976677 w 1338995"/>
                <a:gd name="connsiteY56" fmla="*/ 700017 h 1272230"/>
                <a:gd name="connsiteX57" fmla="*/ 1152889 w 1338995"/>
                <a:gd name="connsiteY57" fmla="*/ 744784 h 1272230"/>
                <a:gd name="connsiteX58" fmla="*/ 1036684 w 1338995"/>
                <a:gd name="connsiteY58" fmla="*/ 674299 h 1272230"/>
                <a:gd name="connsiteX59" fmla="*/ 1026207 w 1338995"/>
                <a:gd name="connsiteY59" fmla="*/ 639057 h 1272230"/>
                <a:gd name="connsiteX60" fmla="*/ 1055734 w 1338995"/>
                <a:gd name="connsiteY60" fmla="*/ 626674 h 1272230"/>
                <a:gd name="connsiteX61" fmla="*/ 1136697 w 1338995"/>
                <a:gd name="connsiteY61" fmla="*/ 671442 h 1272230"/>
                <a:gd name="connsiteX62" fmla="*/ 1148127 w 1338995"/>
                <a:gd name="connsiteY62" fmla="*/ 681919 h 1272230"/>
                <a:gd name="connsiteX63" fmla="*/ 1152889 w 1338995"/>
                <a:gd name="connsiteY63" fmla="*/ 744784 h 1272230"/>
                <a:gd name="connsiteX64" fmla="*/ 1322434 w 1338995"/>
                <a:gd name="connsiteY64" fmla="*/ 363784 h 1272230"/>
                <a:gd name="connsiteX65" fmla="*/ 1242424 w 1338995"/>
                <a:gd name="connsiteY65" fmla="*/ 583812 h 1272230"/>
                <a:gd name="connsiteX66" fmla="*/ 1183369 w 1338995"/>
                <a:gd name="connsiteY66" fmla="*/ 727639 h 1272230"/>
                <a:gd name="connsiteX67" fmla="*/ 1172892 w 1338995"/>
                <a:gd name="connsiteY67" fmla="*/ 737164 h 1272230"/>
                <a:gd name="connsiteX68" fmla="*/ 1170987 w 1338995"/>
                <a:gd name="connsiteY68" fmla="*/ 649534 h 1272230"/>
                <a:gd name="connsiteX69" fmla="*/ 1270047 w 1338995"/>
                <a:gd name="connsiteY69" fmla="*/ 379977 h 1272230"/>
                <a:gd name="connsiteX70" fmla="*/ 1313862 w 1338995"/>
                <a:gd name="connsiteY70" fmla="*/ 260914 h 1272230"/>
                <a:gd name="connsiteX71" fmla="*/ 1322434 w 1338995"/>
                <a:gd name="connsiteY71" fmla="*/ 363784 h 1272230"/>
                <a:gd name="connsiteX72" fmla="*/ 865234 w 1338995"/>
                <a:gd name="connsiteY72" fmla="*/ 221862 h 1272230"/>
                <a:gd name="connsiteX73" fmla="*/ 901429 w 1338995"/>
                <a:gd name="connsiteY73" fmla="*/ 220909 h 1272230"/>
                <a:gd name="connsiteX74" fmla="*/ 869044 w 1338995"/>
                <a:gd name="connsiteY74" fmla="*/ 238054 h 1272230"/>
                <a:gd name="connsiteX75" fmla="*/ 859519 w 1338995"/>
                <a:gd name="connsiteY75" fmla="*/ 230434 h 1272230"/>
                <a:gd name="connsiteX76" fmla="*/ 865234 w 1338995"/>
                <a:gd name="connsiteY76" fmla="*/ 221862 h 1272230"/>
                <a:gd name="connsiteX77" fmla="*/ 759507 w 1338995"/>
                <a:gd name="connsiteY77" fmla="*/ 41839 h 1272230"/>
                <a:gd name="connsiteX78" fmla="*/ 876664 w 1338995"/>
                <a:gd name="connsiteY78" fmla="*/ 35172 h 1272230"/>
                <a:gd name="connsiteX79" fmla="*/ 902382 w 1338995"/>
                <a:gd name="connsiteY79" fmla="*/ 124707 h 1272230"/>
                <a:gd name="connsiteX80" fmla="*/ 822372 w 1338995"/>
                <a:gd name="connsiteY80" fmla="*/ 183762 h 1272230"/>
                <a:gd name="connsiteX81" fmla="*/ 753792 w 1338995"/>
                <a:gd name="connsiteY81" fmla="*/ 152329 h 1272230"/>
                <a:gd name="connsiteX82" fmla="*/ 759507 w 1338995"/>
                <a:gd name="connsiteY82" fmla="*/ 41839 h 1272230"/>
                <a:gd name="connsiteX83" fmla="*/ 555672 w 1338995"/>
                <a:gd name="connsiteY83" fmla="*/ 437127 h 1272230"/>
                <a:gd name="connsiteX84" fmla="*/ 548052 w 1338995"/>
                <a:gd name="connsiteY84" fmla="*/ 340924 h 1272230"/>
                <a:gd name="connsiteX85" fmla="*/ 629014 w 1338995"/>
                <a:gd name="connsiteY85" fmla="*/ 253294 h 1272230"/>
                <a:gd name="connsiteX86" fmla="*/ 739504 w 1338995"/>
                <a:gd name="connsiteY86" fmla="*/ 184714 h 1272230"/>
                <a:gd name="connsiteX87" fmla="*/ 779509 w 1338995"/>
                <a:gd name="connsiteY87" fmla="*/ 195192 h 1272230"/>
                <a:gd name="connsiteX88" fmla="*/ 846184 w 1338995"/>
                <a:gd name="connsiteY88" fmla="*/ 252342 h 1272230"/>
                <a:gd name="connsiteX89" fmla="*/ 879522 w 1338995"/>
                <a:gd name="connsiteY89" fmla="*/ 253294 h 1272230"/>
                <a:gd name="connsiteX90" fmla="*/ 957627 w 1338995"/>
                <a:gd name="connsiteY90" fmla="*/ 218052 h 1272230"/>
                <a:gd name="connsiteX91" fmla="*/ 990012 w 1338995"/>
                <a:gd name="connsiteY91" fmla="*/ 221862 h 1272230"/>
                <a:gd name="connsiteX92" fmla="*/ 976677 w 1338995"/>
                <a:gd name="connsiteY92" fmla="*/ 251389 h 1272230"/>
                <a:gd name="connsiteX93" fmla="*/ 874759 w 1338995"/>
                <a:gd name="connsiteY93" fmla="*/ 318064 h 1272230"/>
                <a:gd name="connsiteX94" fmla="*/ 854757 w 1338995"/>
                <a:gd name="connsiteY94" fmla="*/ 319969 h 1272230"/>
                <a:gd name="connsiteX95" fmla="*/ 764269 w 1338995"/>
                <a:gd name="connsiteY95" fmla="*/ 262819 h 1272230"/>
                <a:gd name="connsiteX96" fmla="*/ 752839 w 1338995"/>
                <a:gd name="connsiteY96" fmla="*/ 262819 h 1272230"/>
                <a:gd name="connsiteX97" fmla="*/ 751887 w 1338995"/>
                <a:gd name="connsiteY97" fmla="*/ 276154 h 1272230"/>
                <a:gd name="connsiteX98" fmla="*/ 756649 w 1338995"/>
                <a:gd name="connsiteY98" fmla="*/ 280917 h 1272230"/>
                <a:gd name="connsiteX99" fmla="*/ 756649 w 1338995"/>
                <a:gd name="connsiteY99" fmla="*/ 314254 h 1272230"/>
                <a:gd name="connsiteX100" fmla="*/ 707119 w 1338995"/>
                <a:gd name="connsiteY100" fmla="*/ 359022 h 1272230"/>
                <a:gd name="connsiteX101" fmla="*/ 676639 w 1338995"/>
                <a:gd name="connsiteY101" fmla="*/ 371404 h 1272230"/>
                <a:gd name="connsiteX102" fmla="*/ 665209 w 1338995"/>
                <a:gd name="connsiteY102" fmla="*/ 378072 h 1272230"/>
                <a:gd name="connsiteX103" fmla="*/ 673782 w 1338995"/>
                <a:gd name="connsiteY103" fmla="*/ 390454 h 1272230"/>
                <a:gd name="connsiteX104" fmla="*/ 772842 w 1338995"/>
                <a:gd name="connsiteY104" fmla="*/ 442842 h 1272230"/>
                <a:gd name="connsiteX105" fmla="*/ 810942 w 1338995"/>
                <a:gd name="connsiteY105" fmla="*/ 467607 h 1272230"/>
                <a:gd name="connsiteX106" fmla="*/ 816657 w 1338995"/>
                <a:gd name="connsiteY106" fmla="*/ 500944 h 1272230"/>
                <a:gd name="connsiteX107" fmla="*/ 710929 w 1338995"/>
                <a:gd name="connsiteY107" fmla="*/ 654297 h 1272230"/>
                <a:gd name="connsiteX108" fmla="*/ 669019 w 1338995"/>
                <a:gd name="connsiteY108" fmla="*/ 677157 h 1272230"/>
                <a:gd name="connsiteX109" fmla="*/ 631872 w 1338995"/>
                <a:gd name="connsiteY109" fmla="*/ 667632 h 1272230"/>
                <a:gd name="connsiteX110" fmla="*/ 622347 w 1338995"/>
                <a:gd name="connsiteY110" fmla="*/ 639057 h 1272230"/>
                <a:gd name="connsiteX111" fmla="*/ 654732 w 1338995"/>
                <a:gd name="connsiteY111" fmla="*/ 595242 h 1272230"/>
                <a:gd name="connsiteX112" fmla="*/ 713787 w 1338995"/>
                <a:gd name="connsiteY112" fmla="*/ 525709 h 1272230"/>
                <a:gd name="connsiteX113" fmla="*/ 705214 w 1338995"/>
                <a:gd name="connsiteY113" fmla="*/ 499992 h 1272230"/>
                <a:gd name="connsiteX114" fmla="*/ 642349 w 1338995"/>
                <a:gd name="connsiteY114" fmla="*/ 486657 h 1272230"/>
                <a:gd name="connsiteX115" fmla="*/ 555672 w 1338995"/>
                <a:gd name="connsiteY115" fmla="*/ 437127 h 1272230"/>
                <a:gd name="connsiteX116" fmla="*/ 867139 w 1338995"/>
                <a:gd name="connsiteY116" fmla="*/ 364737 h 1272230"/>
                <a:gd name="connsiteX117" fmla="*/ 779509 w 1338995"/>
                <a:gd name="connsiteY117" fmla="*/ 413314 h 1272230"/>
                <a:gd name="connsiteX118" fmla="*/ 758554 w 1338995"/>
                <a:gd name="connsiteY118" fmla="*/ 414267 h 1272230"/>
                <a:gd name="connsiteX119" fmla="*/ 707119 w 1338995"/>
                <a:gd name="connsiteY119" fmla="*/ 384739 h 1272230"/>
                <a:gd name="connsiteX120" fmla="*/ 777604 w 1338995"/>
                <a:gd name="connsiteY120" fmla="*/ 318064 h 1272230"/>
                <a:gd name="connsiteX121" fmla="*/ 803322 w 1338995"/>
                <a:gd name="connsiteY121" fmla="*/ 315207 h 1272230"/>
                <a:gd name="connsiteX122" fmla="*/ 857614 w 1338995"/>
                <a:gd name="connsiteY122" fmla="*/ 339972 h 1272230"/>
                <a:gd name="connsiteX123" fmla="*/ 869044 w 1338995"/>
                <a:gd name="connsiteY123" fmla="*/ 348544 h 1272230"/>
                <a:gd name="connsiteX124" fmla="*/ 867139 w 1338995"/>
                <a:gd name="connsiteY124" fmla="*/ 364737 h 1272230"/>
                <a:gd name="connsiteX125" fmla="*/ 73707 w 1338995"/>
                <a:gd name="connsiteY125" fmla="*/ 836224 h 1272230"/>
                <a:gd name="connsiteX126" fmla="*/ 87994 w 1338995"/>
                <a:gd name="connsiteY126" fmla="*/ 827652 h 1272230"/>
                <a:gd name="connsiteX127" fmla="*/ 276589 w 1338995"/>
                <a:gd name="connsiteY127" fmla="*/ 723829 h 1272230"/>
                <a:gd name="connsiteX128" fmla="*/ 624252 w 1338995"/>
                <a:gd name="connsiteY128" fmla="*/ 509517 h 1272230"/>
                <a:gd name="connsiteX129" fmla="*/ 641397 w 1338995"/>
                <a:gd name="connsiteY129" fmla="*/ 503802 h 1272230"/>
                <a:gd name="connsiteX130" fmla="*/ 698547 w 1338995"/>
                <a:gd name="connsiteY130" fmla="*/ 519042 h 1272230"/>
                <a:gd name="connsiteX131" fmla="*/ 645207 w 1338995"/>
                <a:gd name="connsiteY131" fmla="*/ 584764 h 1272230"/>
                <a:gd name="connsiteX132" fmla="*/ 605202 w 1338995"/>
                <a:gd name="connsiteY132" fmla="*/ 635247 h 1272230"/>
                <a:gd name="connsiteX133" fmla="*/ 610917 w 1338995"/>
                <a:gd name="connsiteY133" fmla="*/ 677157 h 1272230"/>
                <a:gd name="connsiteX134" fmla="*/ 686164 w 1338995"/>
                <a:gd name="connsiteY134" fmla="*/ 693349 h 1272230"/>
                <a:gd name="connsiteX135" fmla="*/ 727122 w 1338995"/>
                <a:gd name="connsiteY135" fmla="*/ 661917 h 1272230"/>
                <a:gd name="connsiteX136" fmla="*/ 829992 w 1338995"/>
                <a:gd name="connsiteY136" fmla="*/ 515232 h 1272230"/>
                <a:gd name="connsiteX137" fmla="*/ 838564 w 1338995"/>
                <a:gd name="connsiteY137" fmla="*/ 498087 h 1272230"/>
                <a:gd name="connsiteX138" fmla="*/ 828087 w 1338995"/>
                <a:gd name="connsiteY138" fmla="*/ 458082 h 1272230"/>
                <a:gd name="connsiteX139" fmla="*/ 808084 w 1338995"/>
                <a:gd name="connsiteY139" fmla="*/ 444747 h 1272230"/>
                <a:gd name="connsiteX140" fmla="*/ 789034 w 1338995"/>
                <a:gd name="connsiteY140" fmla="*/ 430459 h 1272230"/>
                <a:gd name="connsiteX141" fmla="*/ 883332 w 1338995"/>
                <a:gd name="connsiteY141" fmla="*/ 375214 h 1272230"/>
                <a:gd name="connsiteX142" fmla="*/ 891904 w 1338995"/>
                <a:gd name="connsiteY142" fmla="*/ 347592 h 1272230"/>
                <a:gd name="connsiteX143" fmla="*/ 899524 w 1338995"/>
                <a:gd name="connsiteY143" fmla="*/ 323779 h 1272230"/>
                <a:gd name="connsiteX144" fmla="*/ 983344 w 1338995"/>
                <a:gd name="connsiteY144" fmla="*/ 268534 h 1272230"/>
                <a:gd name="connsiteX145" fmla="*/ 995727 w 1338995"/>
                <a:gd name="connsiteY145" fmla="*/ 258057 h 1272230"/>
                <a:gd name="connsiteX146" fmla="*/ 1057639 w 1338995"/>
                <a:gd name="connsiteY146" fmla="*/ 233292 h 1272230"/>
                <a:gd name="connsiteX147" fmla="*/ 1206230 w 1338995"/>
                <a:gd name="connsiteY147" fmla="*/ 235197 h 1272230"/>
                <a:gd name="connsiteX148" fmla="*/ 1289097 w 1338995"/>
                <a:gd name="connsiteY148" fmla="*/ 244722 h 1272230"/>
                <a:gd name="connsiteX149" fmla="*/ 1299574 w 1338995"/>
                <a:gd name="connsiteY149" fmla="*/ 261867 h 1272230"/>
                <a:gd name="connsiteX150" fmla="*/ 1266237 w 1338995"/>
                <a:gd name="connsiteY150" fmla="*/ 352354 h 1272230"/>
                <a:gd name="connsiteX151" fmla="*/ 1266237 w 1338995"/>
                <a:gd name="connsiteY151" fmla="*/ 352354 h 1272230"/>
                <a:gd name="connsiteX152" fmla="*/ 1261474 w 1338995"/>
                <a:gd name="connsiteY152" fmla="*/ 364737 h 1272230"/>
                <a:gd name="connsiteX153" fmla="*/ 1259569 w 1338995"/>
                <a:gd name="connsiteY153" fmla="*/ 370452 h 1272230"/>
                <a:gd name="connsiteX154" fmla="*/ 1255759 w 1338995"/>
                <a:gd name="connsiteY154" fmla="*/ 379977 h 1272230"/>
                <a:gd name="connsiteX155" fmla="*/ 1251949 w 1338995"/>
                <a:gd name="connsiteY155" fmla="*/ 389502 h 1272230"/>
                <a:gd name="connsiteX156" fmla="*/ 1249092 w 1338995"/>
                <a:gd name="connsiteY156" fmla="*/ 397122 h 1272230"/>
                <a:gd name="connsiteX157" fmla="*/ 1241472 w 1338995"/>
                <a:gd name="connsiteY157" fmla="*/ 414267 h 1272230"/>
                <a:gd name="connsiteX158" fmla="*/ 1183369 w 1338995"/>
                <a:gd name="connsiteY158" fmla="*/ 576192 h 1272230"/>
                <a:gd name="connsiteX159" fmla="*/ 1160509 w 1338995"/>
                <a:gd name="connsiteY159" fmla="*/ 636199 h 1272230"/>
                <a:gd name="connsiteX160" fmla="*/ 1122409 w 1338995"/>
                <a:gd name="connsiteY160" fmla="*/ 649534 h 1272230"/>
                <a:gd name="connsiteX161" fmla="*/ 1054782 w 1338995"/>
                <a:gd name="connsiteY161" fmla="*/ 603814 h 1272230"/>
                <a:gd name="connsiteX162" fmla="*/ 1039542 w 1338995"/>
                <a:gd name="connsiteY162" fmla="*/ 593337 h 1272230"/>
                <a:gd name="connsiteX163" fmla="*/ 1015729 w 1338995"/>
                <a:gd name="connsiteY163" fmla="*/ 595242 h 1272230"/>
                <a:gd name="connsiteX164" fmla="*/ 869997 w 1338995"/>
                <a:gd name="connsiteY164" fmla="*/ 716209 h 1272230"/>
                <a:gd name="connsiteX165" fmla="*/ 812847 w 1338995"/>
                <a:gd name="connsiteY165" fmla="*/ 760024 h 1272230"/>
                <a:gd name="connsiteX166" fmla="*/ 698547 w 1338995"/>
                <a:gd name="connsiteY166" fmla="*/ 846702 h 1272230"/>
                <a:gd name="connsiteX167" fmla="*/ 507094 w 1338995"/>
                <a:gd name="connsiteY167" fmla="*/ 990529 h 1272230"/>
                <a:gd name="connsiteX168" fmla="*/ 345169 w 1338995"/>
                <a:gd name="connsiteY168" fmla="*/ 1113402 h 1272230"/>
                <a:gd name="connsiteX169" fmla="*/ 292782 w 1338995"/>
                <a:gd name="connsiteY169" fmla="*/ 1155312 h 1272230"/>
                <a:gd name="connsiteX170" fmla="*/ 261349 w 1338995"/>
                <a:gd name="connsiteY170" fmla="*/ 1151502 h 1272230"/>
                <a:gd name="connsiteX171" fmla="*/ 166099 w 1338995"/>
                <a:gd name="connsiteY171" fmla="*/ 1031487 h 1272230"/>
                <a:gd name="connsiteX172" fmla="*/ 144192 w 1338995"/>
                <a:gd name="connsiteY172" fmla="*/ 999102 h 1272230"/>
                <a:gd name="connsiteX173" fmla="*/ 144192 w 1338995"/>
                <a:gd name="connsiteY173" fmla="*/ 999102 h 1272230"/>
                <a:gd name="connsiteX174" fmla="*/ 122284 w 1338995"/>
                <a:gd name="connsiteY174" fmla="*/ 966717 h 1272230"/>
                <a:gd name="connsiteX175" fmla="*/ 122284 w 1338995"/>
                <a:gd name="connsiteY175" fmla="*/ 966717 h 1272230"/>
                <a:gd name="connsiteX176" fmla="*/ 99424 w 1338995"/>
                <a:gd name="connsiteY176" fmla="*/ 931474 h 1272230"/>
                <a:gd name="connsiteX177" fmla="*/ 66087 w 1338995"/>
                <a:gd name="connsiteY177" fmla="*/ 860037 h 1272230"/>
                <a:gd name="connsiteX178" fmla="*/ 73707 w 1338995"/>
                <a:gd name="connsiteY178" fmla="*/ 836224 h 1272230"/>
                <a:gd name="connsiteX179" fmla="*/ 26082 w 1338995"/>
                <a:gd name="connsiteY179" fmla="*/ 916234 h 1272230"/>
                <a:gd name="connsiteX180" fmla="*/ 47989 w 1338995"/>
                <a:gd name="connsiteY180" fmla="*/ 869562 h 1272230"/>
                <a:gd name="connsiteX181" fmla="*/ 54657 w 1338995"/>
                <a:gd name="connsiteY181" fmla="*/ 879087 h 1272230"/>
                <a:gd name="connsiteX182" fmla="*/ 219439 w 1338995"/>
                <a:gd name="connsiteY182" fmla="*/ 1124832 h 1272230"/>
                <a:gd name="connsiteX183" fmla="*/ 249919 w 1338995"/>
                <a:gd name="connsiteY183" fmla="*/ 1161980 h 1272230"/>
                <a:gd name="connsiteX184" fmla="*/ 270874 w 1338995"/>
                <a:gd name="connsiteY184" fmla="*/ 1240084 h 1272230"/>
                <a:gd name="connsiteX185" fmla="*/ 258492 w 1338995"/>
                <a:gd name="connsiteY185" fmla="*/ 1247705 h 1272230"/>
                <a:gd name="connsiteX186" fmla="*/ 222297 w 1338995"/>
                <a:gd name="connsiteY186" fmla="*/ 1220082 h 1272230"/>
                <a:gd name="connsiteX187" fmla="*/ 75612 w 1338995"/>
                <a:gd name="connsiteY187" fmla="*/ 1045774 h 1272230"/>
                <a:gd name="connsiteX188" fmla="*/ 26082 w 1338995"/>
                <a:gd name="connsiteY188" fmla="*/ 955287 h 1272230"/>
                <a:gd name="connsiteX189" fmla="*/ 26082 w 1338995"/>
                <a:gd name="connsiteY189" fmla="*/ 916234 h 12722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1338995" h="1272230">
                  <a:moveTo>
                    <a:pt x="59419" y="1050537"/>
                  </a:moveTo>
                  <a:cubicBezTo>
                    <a:pt x="103234" y="1111497"/>
                    <a:pt x="150859" y="1169599"/>
                    <a:pt x="202294" y="1223892"/>
                  </a:cubicBezTo>
                  <a:cubicBezTo>
                    <a:pt x="218487" y="1241037"/>
                    <a:pt x="236584" y="1257230"/>
                    <a:pt x="257539" y="1268659"/>
                  </a:cubicBezTo>
                  <a:cubicBezTo>
                    <a:pt x="265159" y="1273422"/>
                    <a:pt x="272779" y="1273422"/>
                    <a:pt x="279447" y="1268659"/>
                  </a:cubicBezTo>
                  <a:cubicBezTo>
                    <a:pt x="295639" y="1258182"/>
                    <a:pt x="311832" y="1248657"/>
                    <a:pt x="327072" y="1236274"/>
                  </a:cubicBezTo>
                  <a:cubicBezTo>
                    <a:pt x="372792" y="1195317"/>
                    <a:pt x="421369" y="1158169"/>
                    <a:pt x="469947" y="1120069"/>
                  </a:cubicBezTo>
                  <a:cubicBezTo>
                    <a:pt x="527097" y="1075302"/>
                    <a:pt x="582342" y="1027677"/>
                    <a:pt x="637587" y="981004"/>
                  </a:cubicBezTo>
                  <a:cubicBezTo>
                    <a:pt x="724264" y="907662"/>
                    <a:pt x="809989" y="833367"/>
                    <a:pt x="903334" y="769549"/>
                  </a:cubicBezTo>
                  <a:cubicBezTo>
                    <a:pt x="933814" y="748594"/>
                    <a:pt x="966199" y="727639"/>
                    <a:pt x="993822" y="702874"/>
                  </a:cubicBezTo>
                  <a:cubicBezTo>
                    <a:pt x="1012872" y="685729"/>
                    <a:pt x="1021444" y="684777"/>
                    <a:pt x="1044304" y="700017"/>
                  </a:cubicBezTo>
                  <a:cubicBezTo>
                    <a:pt x="1082405" y="723829"/>
                    <a:pt x="1121457" y="747642"/>
                    <a:pt x="1159557" y="772407"/>
                  </a:cubicBezTo>
                  <a:cubicBezTo>
                    <a:pt x="1168130" y="777169"/>
                    <a:pt x="1172892" y="776217"/>
                    <a:pt x="1178607" y="770502"/>
                  </a:cubicBezTo>
                  <a:cubicBezTo>
                    <a:pt x="1182417" y="765739"/>
                    <a:pt x="1186227" y="760024"/>
                    <a:pt x="1189084" y="754309"/>
                  </a:cubicBezTo>
                  <a:cubicBezTo>
                    <a:pt x="1199562" y="737164"/>
                    <a:pt x="1204324" y="718114"/>
                    <a:pt x="1211944" y="699064"/>
                  </a:cubicBezTo>
                  <a:cubicBezTo>
                    <a:pt x="1243377" y="618102"/>
                    <a:pt x="1278619" y="539044"/>
                    <a:pt x="1310052" y="457129"/>
                  </a:cubicBezTo>
                  <a:cubicBezTo>
                    <a:pt x="1328149" y="408552"/>
                    <a:pt x="1345294" y="360927"/>
                    <a:pt x="1336722" y="306634"/>
                  </a:cubicBezTo>
                  <a:cubicBezTo>
                    <a:pt x="1333864" y="287584"/>
                    <a:pt x="1331007" y="268534"/>
                    <a:pt x="1327197" y="250437"/>
                  </a:cubicBezTo>
                  <a:cubicBezTo>
                    <a:pt x="1324339" y="234244"/>
                    <a:pt x="1315767" y="225672"/>
                    <a:pt x="1298622" y="223767"/>
                  </a:cubicBezTo>
                  <a:cubicBezTo>
                    <a:pt x="1210039" y="213289"/>
                    <a:pt x="1120505" y="211384"/>
                    <a:pt x="1031922" y="217099"/>
                  </a:cubicBezTo>
                  <a:cubicBezTo>
                    <a:pt x="1023349" y="218052"/>
                    <a:pt x="1012872" y="222814"/>
                    <a:pt x="1006204" y="211384"/>
                  </a:cubicBezTo>
                  <a:cubicBezTo>
                    <a:pt x="995727" y="194239"/>
                    <a:pt x="979534" y="193287"/>
                    <a:pt x="964294" y="199954"/>
                  </a:cubicBezTo>
                  <a:cubicBezTo>
                    <a:pt x="944292" y="207574"/>
                    <a:pt x="924289" y="207574"/>
                    <a:pt x="903334" y="204717"/>
                  </a:cubicBezTo>
                  <a:cubicBezTo>
                    <a:pt x="892857" y="203764"/>
                    <a:pt x="882379" y="204717"/>
                    <a:pt x="871902" y="203764"/>
                  </a:cubicBezTo>
                  <a:cubicBezTo>
                    <a:pt x="861424" y="202812"/>
                    <a:pt x="848089" y="203764"/>
                    <a:pt x="842374" y="210432"/>
                  </a:cubicBezTo>
                  <a:cubicBezTo>
                    <a:pt x="829992" y="224719"/>
                    <a:pt x="825229" y="214242"/>
                    <a:pt x="816657" y="204717"/>
                  </a:cubicBezTo>
                  <a:cubicBezTo>
                    <a:pt x="831897" y="200907"/>
                    <a:pt x="845232" y="199002"/>
                    <a:pt x="857614" y="195192"/>
                  </a:cubicBezTo>
                  <a:cubicBezTo>
                    <a:pt x="893809" y="183762"/>
                    <a:pt x="926194" y="132327"/>
                    <a:pt x="922384" y="97084"/>
                  </a:cubicBezTo>
                  <a:cubicBezTo>
                    <a:pt x="918574" y="57079"/>
                    <a:pt x="894762" y="13264"/>
                    <a:pt x="845232" y="3739"/>
                  </a:cubicBezTo>
                  <a:cubicBezTo>
                    <a:pt x="819514" y="-1023"/>
                    <a:pt x="810942" y="-2928"/>
                    <a:pt x="777604" y="8502"/>
                  </a:cubicBezTo>
                  <a:cubicBezTo>
                    <a:pt x="722359" y="32314"/>
                    <a:pt x="693784" y="96132"/>
                    <a:pt x="732837" y="158997"/>
                  </a:cubicBezTo>
                  <a:cubicBezTo>
                    <a:pt x="736647" y="164712"/>
                    <a:pt x="735694" y="169474"/>
                    <a:pt x="729979" y="172332"/>
                  </a:cubicBezTo>
                  <a:cubicBezTo>
                    <a:pt x="725217" y="174237"/>
                    <a:pt x="720454" y="175189"/>
                    <a:pt x="716644" y="177094"/>
                  </a:cubicBezTo>
                  <a:cubicBezTo>
                    <a:pt x="695689" y="187572"/>
                    <a:pt x="627109" y="229482"/>
                    <a:pt x="613774" y="241864"/>
                  </a:cubicBezTo>
                  <a:cubicBezTo>
                    <a:pt x="583294" y="269487"/>
                    <a:pt x="551862" y="297109"/>
                    <a:pt x="528049" y="332352"/>
                  </a:cubicBezTo>
                  <a:cubicBezTo>
                    <a:pt x="512809" y="355212"/>
                    <a:pt x="506142" y="380929"/>
                    <a:pt x="516619" y="409504"/>
                  </a:cubicBezTo>
                  <a:cubicBezTo>
                    <a:pt x="529954" y="445699"/>
                    <a:pt x="554719" y="469512"/>
                    <a:pt x="587104" y="486657"/>
                  </a:cubicBezTo>
                  <a:cubicBezTo>
                    <a:pt x="593772" y="490467"/>
                    <a:pt x="602344" y="491419"/>
                    <a:pt x="608059" y="499992"/>
                  </a:cubicBezTo>
                  <a:cubicBezTo>
                    <a:pt x="599487" y="508564"/>
                    <a:pt x="589962" y="515232"/>
                    <a:pt x="579484" y="520947"/>
                  </a:cubicBezTo>
                  <a:cubicBezTo>
                    <a:pt x="550909" y="538092"/>
                    <a:pt x="186102" y="756214"/>
                    <a:pt x="127999" y="785742"/>
                  </a:cubicBezTo>
                  <a:cubicBezTo>
                    <a:pt x="103234" y="798124"/>
                    <a:pt x="78469" y="810507"/>
                    <a:pt x="53704" y="822889"/>
                  </a:cubicBezTo>
                  <a:cubicBezTo>
                    <a:pt x="46084" y="826699"/>
                    <a:pt x="40369" y="830509"/>
                    <a:pt x="36559" y="839082"/>
                  </a:cubicBezTo>
                  <a:cubicBezTo>
                    <a:pt x="26082" y="864799"/>
                    <a:pt x="15604" y="890517"/>
                    <a:pt x="4174" y="916234"/>
                  </a:cubicBezTo>
                  <a:cubicBezTo>
                    <a:pt x="-1541" y="929569"/>
                    <a:pt x="-1541" y="942904"/>
                    <a:pt x="5127" y="955287"/>
                  </a:cubicBezTo>
                  <a:cubicBezTo>
                    <a:pt x="24177" y="987672"/>
                    <a:pt x="38464" y="1021009"/>
                    <a:pt x="59419" y="1050537"/>
                  </a:cubicBezTo>
                  <a:close/>
                  <a:moveTo>
                    <a:pt x="976677" y="700017"/>
                  </a:moveTo>
                  <a:cubicBezTo>
                    <a:pt x="919527" y="740974"/>
                    <a:pt x="859519" y="778122"/>
                    <a:pt x="806179" y="822889"/>
                  </a:cubicBezTo>
                  <a:cubicBezTo>
                    <a:pt x="743314" y="874324"/>
                    <a:pt x="680449" y="926712"/>
                    <a:pt x="618537" y="979099"/>
                  </a:cubicBezTo>
                  <a:cubicBezTo>
                    <a:pt x="533764" y="1052442"/>
                    <a:pt x="446134" y="1121022"/>
                    <a:pt x="358504" y="1190555"/>
                  </a:cubicBezTo>
                  <a:cubicBezTo>
                    <a:pt x="343264" y="1201984"/>
                    <a:pt x="328977" y="1215319"/>
                    <a:pt x="314689" y="1227702"/>
                  </a:cubicBezTo>
                  <a:cubicBezTo>
                    <a:pt x="307069" y="1233417"/>
                    <a:pt x="300402" y="1239132"/>
                    <a:pt x="288019" y="1242942"/>
                  </a:cubicBezTo>
                  <a:cubicBezTo>
                    <a:pt x="287067" y="1223892"/>
                    <a:pt x="287067" y="1206747"/>
                    <a:pt x="286114" y="1189602"/>
                  </a:cubicBezTo>
                  <a:cubicBezTo>
                    <a:pt x="286114" y="1181982"/>
                    <a:pt x="290877" y="1177219"/>
                    <a:pt x="296592" y="1172457"/>
                  </a:cubicBezTo>
                  <a:cubicBezTo>
                    <a:pt x="394699" y="1097209"/>
                    <a:pt x="490902" y="1019104"/>
                    <a:pt x="589962" y="945762"/>
                  </a:cubicBezTo>
                  <a:cubicBezTo>
                    <a:pt x="646159" y="903852"/>
                    <a:pt x="703309" y="862894"/>
                    <a:pt x="758554" y="819079"/>
                  </a:cubicBezTo>
                  <a:cubicBezTo>
                    <a:pt x="836659" y="757167"/>
                    <a:pt x="917622" y="699064"/>
                    <a:pt x="991917" y="631437"/>
                  </a:cubicBezTo>
                  <a:cubicBezTo>
                    <a:pt x="997632" y="625722"/>
                    <a:pt x="1003347" y="620007"/>
                    <a:pt x="1013824" y="618102"/>
                  </a:cubicBezTo>
                  <a:cubicBezTo>
                    <a:pt x="1010014" y="649534"/>
                    <a:pt x="1007157" y="678109"/>
                    <a:pt x="976677" y="700017"/>
                  </a:cubicBezTo>
                  <a:close/>
                  <a:moveTo>
                    <a:pt x="1152889" y="744784"/>
                  </a:moveTo>
                  <a:cubicBezTo>
                    <a:pt x="1110027" y="721924"/>
                    <a:pt x="1074784" y="696207"/>
                    <a:pt x="1036684" y="674299"/>
                  </a:cubicBezTo>
                  <a:cubicBezTo>
                    <a:pt x="1021444" y="665727"/>
                    <a:pt x="1023349" y="652392"/>
                    <a:pt x="1026207" y="639057"/>
                  </a:cubicBezTo>
                  <a:cubicBezTo>
                    <a:pt x="1031922" y="610482"/>
                    <a:pt x="1033827" y="609529"/>
                    <a:pt x="1055734" y="626674"/>
                  </a:cubicBezTo>
                  <a:cubicBezTo>
                    <a:pt x="1080499" y="645724"/>
                    <a:pt x="1106217" y="662869"/>
                    <a:pt x="1136697" y="671442"/>
                  </a:cubicBezTo>
                  <a:cubicBezTo>
                    <a:pt x="1142412" y="673347"/>
                    <a:pt x="1147174" y="675252"/>
                    <a:pt x="1148127" y="681919"/>
                  </a:cubicBezTo>
                  <a:cubicBezTo>
                    <a:pt x="1149080" y="701922"/>
                    <a:pt x="1154794" y="720972"/>
                    <a:pt x="1152889" y="744784"/>
                  </a:cubicBezTo>
                  <a:close/>
                  <a:moveTo>
                    <a:pt x="1322434" y="363784"/>
                  </a:moveTo>
                  <a:cubicBezTo>
                    <a:pt x="1307194" y="442842"/>
                    <a:pt x="1269094" y="519042"/>
                    <a:pt x="1242424" y="583812"/>
                  </a:cubicBezTo>
                  <a:cubicBezTo>
                    <a:pt x="1222422" y="631437"/>
                    <a:pt x="1203372" y="680014"/>
                    <a:pt x="1183369" y="727639"/>
                  </a:cubicBezTo>
                  <a:cubicBezTo>
                    <a:pt x="1181464" y="731449"/>
                    <a:pt x="1181464" y="735259"/>
                    <a:pt x="1172892" y="737164"/>
                  </a:cubicBezTo>
                  <a:cubicBezTo>
                    <a:pt x="1167177" y="707637"/>
                    <a:pt x="1159557" y="679062"/>
                    <a:pt x="1170987" y="649534"/>
                  </a:cubicBezTo>
                  <a:cubicBezTo>
                    <a:pt x="1206230" y="560952"/>
                    <a:pt x="1231947" y="467607"/>
                    <a:pt x="1270047" y="379977"/>
                  </a:cubicBezTo>
                  <a:cubicBezTo>
                    <a:pt x="1283382" y="349497"/>
                    <a:pt x="1301480" y="295204"/>
                    <a:pt x="1313862" y="260914"/>
                  </a:cubicBezTo>
                  <a:cubicBezTo>
                    <a:pt x="1324339" y="294252"/>
                    <a:pt x="1326244" y="352354"/>
                    <a:pt x="1322434" y="363784"/>
                  </a:cubicBezTo>
                  <a:close/>
                  <a:moveTo>
                    <a:pt x="865234" y="221862"/>
                  </a:moveTo>
                  <a:cubicBezTo>
                    <a:pt x="875712" y="219004"/>
                    <a:pt x="885237" y="220909"/>
                    <a:pt x="901429" y="220909"/>
                  </a:cubicBezTo>
                  <a:cubicBezTo>
                    <a:pt x="889047" y="230434"/>
                    <a:pt x="879522" y="236149"/>
                    <a:pt x="869044" y="238054"/>
                  </a:cubicBezTo>
                  <a:cubicBezTo>
                    <a:pt x="864282" y="239007"/>
                    <a:pt x="859519" y="236149"/>
                    <a:pt x="859519" y="230434"/>
                  </a:cubicBezTo>
                  <a:cubicBezTo>
                    <a:pt x="857614" y="225672"/>
                    <a:pt x="860472" y="222814"/>
                    <a:pt x="865234" y="221862"/>
                  </a:cubicBezTo>
                  <a:close/>
                  <a:moveTo>
                    <a:pt x="759507" y="41839"/>
                  </a:moveTo>
                  <a:cubicBezTo>
                    <a:pt x="795702" y="-71"/>
                    <a:pt x="851899" y="16122"/>
                    <a:pt x="876664" y="35172"/>
                  </a:cubicBezTo>
                  <a:cubicBezTo>
                    <a:pt x="904287" y="55174"/>
                    <a:pt x="912859" y="97084"/>
                    <a:pt x="902382" y="124707"/>
                  </a:cubicBezTo>
                  <a:cubicBezTo>
                    <a:pt x="889999" y="158997"/>
                    <a:pt x="863329" y="186619"/>
                    <a:pt x="822372" y="183762"/>
                  </a:cubicBezTo>
                  <a:cubicBezTo>
                    <a:pt x="793797" y="185667"/>
                    <a:pt x="770937" y="173284"/>
                    <a:pt x="753792" y="152329"/>
                  </a:cubicBezTo>
                  <a:cubicBezTo>
                    <a:pt x="721407" y="114229"/>
                    <a:pt x="732837" y="75177"/>
                    <a:pt x="759507" y="41839"/>
                  </a:cubicBezTo>
                  <a:close/>
                  <a:moveTo>
                    <a:pt x="555672" y="437127"/>
                  </a:moveTo>
                  <a:cubicBezTo>
                    <a:pt x="529954" y="406647"/>
                    <a:pt x="527097" y="375214"/>
                    <a:pt x="548052" y="340924"/>
                  </a:cubicBezTo>
                  <a:cubicBezTo>
                    <a:pt x="569007" y="306634"/>
                    <a:pt x="599487" y="279964"/>
                    <a:pt x="629014" y="253294"/>
                  </a:cubicBezTo>
                  <a:cubicBezTo>
                    <a:pt x="661399" y="223767"/>
                    <a:pt x="697594" y="199954"/>
                    <a:pt x="739504" y="184714"/>
                  </a:cubicBezTo>
                  <a:cubicBezTo>
                    <a:pt x="756649" y="178999"/>
                    <a:pt x="768079" y="184714"/>
                    <a:pt x="779509" y="195192"/>
                  </a:cubicBezTo>
                  <a:cubicBezTo>
                    <a:pt x="800464" y="215194"/>
                    <a:pt x="820467" y="237102"/>
                    <a:pt x="846184" y="252342"/>
                  </a:cubicBezTo>
                  <a:cubicBezTo>
                    <a:pt x="857614" y="259009"/>
                    <a:pt x="868092" y="259962"/>
                    <a:pt x="879522" y="253294"/>
                  </a:cubicBezTo>
                  <a:cubicBezTo>
                    <a:pt x="904287" y="239007"/>
                    <a:pt x="930957" y="227577"/>
                    <a:pt x="957627" y="218052"/>
                  </a:cubicBezTo>
                  <a:cubicBezTo>
                    <a:pt x="975724" y="211384"/>
                    <a:pt x="985249" y="213289"/>
                    <a:pt x="990012" y="221862"/>
                  </a:cubicBezTo>
                  <a:cubicBezTo>
                    <a:pt x="995727" y="231387"/>
                    <a:pt x="992869" y="239959"/>
                    <a:pt x="976677" y="251389"/>
                  </a:cubicBezTo>
                  <a:cubicBezTo>
                    <a:pt x="944292" y="276154"/>
                    <a:pt x="910002" y="297109"/>
                    <a:pt x="874759" y="318064"/>
                  </a:cubicBezTo>
                  <a:cubicBezTo>
                    <a:pt x="868092" y="321874"/>
                    <a:pt x="861424" y="323779"/>
                    <a:pt x="854757" y="319969"/>
                  </a:cubicBezTo>
                  <a:cubicBezTo>
                    <a:pt x="835707" y="309492"/>
                    <a:pt x="791892" y="301872"/>
                    <a:pt x="764269" y="262819"/>
                  </a:cubicBezTo>
                  <a:cubicBezTo>
                    <a:pt x="760459" y="259962"/>
                    <a:pt x="756649" y="259009"/>
                    <a:pt x="752839" y="262819"/>
                  </a:cubicBezTo>
                  <a:cubicBezTo>
                    <a:pt x="748077" y="266629"/>
                    <a:pt x="749029" y="271392"/>
                    <a:pt x="751887" y="276154"/>
                  </a:cubicBezTo>
                  <a:cubicBezTo>
                    <a:pt x="752839" y="278059"/>
                    <a:pt x="754744" y="279964"/>
                    <a:pt x="756649" y="280917"/>
                  </a:cubicBezTo>
                  <a:cubicBezTo>
                    <a:pt x="773794" y="298062"/>
                    <a:pt x="773794" y="299014"/>
                    <a:pt x="756649" y="314254"/>
                  </a:cubicBezTo>
                  <a:cubicBezTo>
                    <a:pt x="740457" y="329494"/>
                    <a:pt x="723312" y="344734"/>
                    <a:pt x="707119" y="359022"/>
                  </a:cubicBezTo>
                  <a:cubicBezTo>
                    <a:pt x="698547" y="366642"/>
                    <a:pt x="690927" y="377119"/>
                    <a:pt x="676639" y="371404"/>
                  </a:cubicBezTo>
                  <a:cubicBezTo>
                    <a:pt x="671877" y="369499"/>
                    <a:pt x="667114" y="373309"/>
                    <a:pt x="665209" y="378072"/>
                  </a:cubicBezTo>
                  <a:cubicBezTo>
                    <a:pt x="662352" y="384739"/>
                    <a:pt x="668067" y="388549"/>
                    <a:pt x="673782" y="390454"/>
                  </a:cubicBezTo>
                  <a:cubicBezTo>
                    <a:pt x="709024" y="403789"/>
                    <a:pt x="739504" y="425697"/>
                    <a:pt x="772842" y="442842"/>
                  </a:cubicBezTo>
                  <a:cubicBezTo>
                    <a:pt x="786177" y="449509"/>
                    <a:pt x="798559" y="458082"/>
                    <a:pt x="810942" y="467607"/>
                  </a:cubicBezTo>
                  <a:cubicBezTo>
                    <a:pt x="824277" y="478084"/>
                    <a:pt x="824277" y="485704"/>
                    <a:pt x="816657" y="500944"/>
                  </a:cubicBezTo>
                  <a:cubicBezTo>
                    <a:pt x="788082" y="556189"/>
                    <a:pt x="748077" y="604767"/>
                    <a:pt x="710929" y="654297"/>
                  </a:cubicBezTo>
                  <a:cubicBezTo>
                    <a:pt x="700452" y="668584"/>
                    <a:pt x="687117" y="680014"/>
                    <a:pt x="669019" y="677157"/>
                  </a:cubicBezTo>
                  <a:cubicBezTo>
                    <a:pt x="653779" y="676204"/>
                    <a:pt x="642349" y="673347"/>
                    <a:pt x="631872" y="667632"/>
                  </a:cubicBezTo>
                  <a:cubicBezTo>
                    <a:pt x="616632" y="660012"/>
                    <a:pt x="614727" y="654297"/>
                    <a:pt x="622347" y="639057"/>
                  </a:cubicBezTo>
                  <a:cubicBezTo>
                    <a:pt x="631872" y="622864"/>
                    <a:pt x="643302" y="608577"/>
                    <a:pt x="654732" y="595242"/>
                  </a:cubicBezTo>
                  <a:cubicBezTo>
                    <a:pt x="674734" y="572382"/>
                    <a:pt x="694737" y="549522"/>
                    <a:pt x="713787" y="525709"/>
                  </a:cubicBezTo>
                  <a:cubicBezTo>
                    <a:pt x="726169" y="510469"/>
                    <a:pt x="724264" y="504754"/>
                    <a:pt x="705214" y="499992"/>
                  </a:cubicBezTo>
                  <a:cubicBezTo>
                    <a:pt x="684259" y="494277"/>
                    <a:pt x="663304" y="491419"/>
                    <a:pt x="642349" y="486657"/>
                  </a:cubicBezTo>
                  <a:cubicBezTo>
                    <a:pt x="608059" y="479989"/>
                    <a:pt x="578532" y="464749"/>
                    <a:pt x="555672" y="437127"/>
                  </a:cubicBezTo>
                  <a:close/>
                  <a:moveTo>
                    <a:pt x="867139" y="364737"/>
                  </a:moveTo>
                  <a:cubicBezTo>
                    <a:pt x="837612" y="380929"/>
                    <a:pt x="809037" y="397122"/>
                    <a:pt x="779509" y="413314"/>
                  </a:cubicBezTo>
                  <a:cubicBezTo>
                    <a:pt x="772842" y="417124"/>
                    <a:pt x="765222" y="418077"/>
                    <a:pt x="758554" y="414267"/>
                  </a:cubicBezTo>
                  <a:cubicBezTo>
                    <a:pt x="741409" y="405694"/>
                    <a:pt x="723312" y="399027"/>
                    <a:pt x="707119" y="384739"/>
                  </a:cubicBezTo>
                  <a:cubicBezTo>
                    <a:pt x="729979" y="359974"/>
                    <a:pt x="754744" y="339019"/>
                    <a:pt x="777604" y="318064"/>
                  </a:cubicBezTo>
                  <a:cubicBezTo>
                    <a:pt x="785224" y="310444"/>
                    <a:pt x="793797" y="309492"/>
                    <a:pt x="803322" y="315207"/>
                  </a:cubicBezTo>
                  <a:cubicBezTo>
                    <a:pt x="820467" y="324732"/>
                    <a:pt x="839517" y="332352"/>
                    <a:pt x="857614" y="339972"/>
                  </a:cubicBezTo>
                  <a:cubicBezTo>
                    <a:pt x="862377" y="341877"/>
                    <a:pt x="866187" y="343782"/>
                    <a:pt x="869044" y="348544"/>
                  </a:cubicBezTo>
                  <a:cubicBezTo>
                    <a:pt x="873807" y="354259"/>
                    <a:pt x="875712" y="359974"/>
                    <a:pt x="867139" y="364737"/>
                  </a:cubicBezTo>
                  <a:close/>
                  <a:moveTo>
                    <a:pt x="73707" y="836224"/>
                  </a:moveTo>
                  <a:cubicBezTo>
                    <a:pt x="78469" y="833367"/>
                    <a:pt x="83232" y="830509"/>
                    <a:pt x="87994" y="827652"/>
                  </a:cubicBezTo>
                  <a:cubicBezTo>
                    <a:pt x="150859" y="793362"/>
                    <a:pt x="214677" y="760024"/>
                    <a:pt x="276589" y="723829"/>
                  </a:cubicBezTo>
                  <a:cubicBezTo>
                    <a:pt x="321357" y="698112"/>
                    <a:pt x="555672" y="558094"/>
                    <a:pt x="624252" y="509517"/>
                  </a:cubicBezTo>
                  <a:cubicBezTo>
                    <a:pt x="629967" y="505707"/>
                    <a:pt x="634729" y="502849"/>
                    <a:pt x="641397" y="503802"/>
                  </a:cubicBezTo>
                  <a:cubicBezTo>
                    <a:pt x="660447" y="505707"/>
                    <a:pt x="678544" y="509517"/>
                    <a:pt x="698547" y="519042"/>
                  </a:cubicBezTo>
                  <a:cubicBezTo>
                    <a:pt x="680449" y="541902"/>
                    <a:pt x="663304" y="563809"/>
                    <a:pt x="645207" y="584764"/>
                  </a:cubicBezTo>
                  <a:cubicBezTo>
                    <a:pt x="629967" y="600957"/>
                    <a:pt x="618537" y="619054"/>
                    <a:pt x="605202" y="635247"/>
                  </a:cubicBezTo>
                  <a:cubicBezTo>
                    <a:pt x="593772" y="650487"/>
                    <a:pt x="594724" y="665727"/>
                    <a:pt x="610917" y="677157"/>
                  </a:cubicBezTo>
                  <a:cubicBezTo>
                    <a:pt x="633777" y="693349"/>
                    <a:pt x="658542" y="699064"/>
                    <a:pt x="686164" y="693349"/>
                  </a:cubicBezTo>
                  <a:cubicBezTo>
                    <a:pt x="704262" y="689539"/>
                    <a:pt x="716644" y="675252"/>
                    <a:pt x="727122" y="661917"/>
                  </a:cubicBezTo>
                  <a:cubicBezTo>
                    <a:pt x="763317" y="614292"/>
                    <a:pt x="799512" y="566667"/>
                    <a:pt x="829992" y="515232"/>
                  </a:cubicBezTo>
                  <a:cubicBezTo>
                    <a:pt x="832849" y="509517"/>
                    <a:pt x="836659" y="503802"/>
                    <a:pt x="838564" y="498087"/>
                  </a:cubicBezTo>
                  <a:cubicBezTo>
                    <a:pt x="846184" y="481894"/>
                    <a:pt x="842374" y="469512"/>
                    <a:pt x="828087" y="458082"/>
                  </a:cubicBezTo>
                  <a:cubicBezTo>
                    <a:pt x="821419" y="453319"/>
                    <a:pt x="814752" y="449509"/>
                    <a:pt x="808084" y="444747"/>
                  </a:cubicBezTo>
                  <a:cubicBezTo>
                    <a:pt x="801417" y="439984"/>
                    <a:pt x="795702" y="435222"/>
                    <a:pt x="789034" y="430459"/>
                  </a:cubicBezTo>
                  <a:cubicBezTo>
                    <a:pt x="817609" y="404742"/>
                    <a:pt x="851899" y="393312"/>
                    <a:pt x="883332" y="375214"/>
                  </a:cubicBezTo>
                  <a:cubicBezTo>
                    <a:pt x="899524" y="365689"/>
                    <a:pt x="900477" y="364737"/>
                    <a:pt x="891904" y="347592"/>
                  </a:cubicBezTo>
                  <a:cubicBezTo>
                    <a:pt x="885237" y="333304"/>
                    <a:pt x="885237" y="333304"/>
                    <a:pt x="899524" y="323779"/>
                  </a:cubicBezTo>
                  <a:cubicBezTo>
                    <a:pt x="927147" y="305682"/>
                    <a:pt x="957627" y="289489"/>
                    <a:pt x="983344" y="268534"/>
                  </a:cubicBezTo>
                  <a:cubicBezTo>
                    <a:pt x="988107" y="264724"/>
                    <a:pt x="993822" y="261867"/>
                    <a:pt x="995727" y="258057"/>
                  </a:cubicBezTo>
                  <a:cubicBezTo>
                    <a:pt x="1009062" y="231387"/>
                    <a:pt x="1034779" y="232339"/>
                    <a:pt x="1057639" y="233292"/>
                  </a:cubicBezTo>
                  <a:cubicBezTo>
                    <a:pt x="1107169" y="236149"/>
                    <a:pt x="1156699" y="232339"/>
                    <a:pt x="1206230" y="235197"/>
                  </a:cubicBezTo>
                  <a:cubicBezTo>
                    <a:pt x="1233852" y="237102"/>
                    <a:pt x="1261474" y="240912"/>
                    <a:pt x="1289097" y="244722"/>
                  </a:cubicBezTo>
                  <a:cubicBezTo>
                    <a:pt x="1303384" y="246627"/>
                    <a:pt x="1304337" y="247579"/>
                    <a:pt x="1299574" y="261867"/>
                  </a:cubicBezTo>
                  <a:cubicBezTo>
                    <a:pt x="1288144" y="292347"/>
                    <a:pt x="1277667" y="321874"/>
                    <a:pt x="1266237" y="352354"/>
                  </a:cubicBezTo>
                  <a:cubicBezTo>
                    <a:pt x="1266237" y="352354"/>
                    <a:pt x="1266237" y="352354"/>
                    <a:pt x="1266237" y="352354"/>
                  </a:cubicBezTo>
                  <a:cubicBezTo>
                    <a:pt x="1264332" y="356164"/>
                    <a:pt x="1263380" y="360927"/>
                    <a:pt x="1261474" y="364737"/>
                  </a:cubicBezTo>
                  <a:cubicBezTo>
                    <a:pt x="1260522" y="366642"/>
                    <a:pt x="1259569" y="368547"/>
                    <a:pt x="1259569" y="370452"/>
                  </a:cubicBezTo>
                  <a:cubicBezTo>
                    <a:pt x="1258617" y="373309"/>
                    <a:pt x="1256712" y="377119"/>
                    <a:pt x="1255759" y="379977"/>
                  </a:cubicBezTo>
                  <a:cubicBezTo>
                    <a:pt x="1254807" y="382834"/>
                    <a:pt x="1252902" y="386644"/>
                    <a:pt x="1251949" y="389502"/>
                  </a:cubicBezTo>
                  <a:cubicBezTo>
                    <a:pt x="1250997" y="392359"/>
                    <a:pt x="1250044" y="394264"/>
                    <a:pt x="1249092" y="397122"/>
                  </a:cubicBezTo>
                  <a:cubicBezTo>
                    <a:pt x="1247187" y="402837"/>
                    <a:pt x="1244330" y="408552"/>
                    <a:pt x="1241472" y="414267"/>
                  </a:cubicBezTo>
                  <a:cubicBezTo>
                    <a:pt x="1218612" y="467607"/>
                    <a:pt x="1203372" y="522852"/>
                    <a:pt x="1183369" y="576192"/>
                  </a:cubicBezTo>
                  <a:cubicBezTo>
                    <a:pt x="1175749" y="596194"/>
                    <a:pt x="1168130" y="616197"/>
                    <a:pt x="1160509" y="636199"/>
                  </a:cubicBezTo>
                  <a:cubicBezTo>
                    <a:pt x="1151937" y="658107"/>
                    <a:pt x="1144317" y="660964"/>
                    <a:pt x="1122409" y="649534"/>
                  </a:cubicBezTo>
                  <a:cubicBezTo>
                    <a:pt x="1098597" y="637152"/>
                    <a:pt x="1076689" y="620959"/>
                    <a:pt x="1054782" y="603814"/>
                  </a:cubicBezTo>
                  <a:cubicBezTo>
                    <a:pt x="1050019" y="600004"/>
                    <a:pt x="1044304" y="596194"/>
                    <a:pt x="1039542" y="593337"/>
                  </a:cubicBezTo>
                  <a:cubicBezTo>
                    <a:pt x="1030969" y="588574"/>
                    <a:pt x="1024302" y="588574"/>
                    <a:pt x="1015729" y="595242"/>
                  </a:cubicBezTo>
                  <a:cubicBezTo>
                    <a:pt x="967152" y="636199"/>
                    <a:pt x="918574" y="676204"/>
                    <a:pt x="869997" y="716209"/>
                  </a:cubicBezTo>
                  <a:cubicBezTo>
                    <a:pt x="851899" y="731449"/>
                    <a:pt x="831897" y="745737"/>
                    <a:pt x="812847" y="760024"/>
                  </a:cubicBezTo>
                  <a:cubicBezTo>
                    <a:pt x="773794" y="787647"/>
                    <a:pt x="736647" y="818127"/>
                    <a:pt x="698547" y="846702"/>
                  </a:cubicBezTo>
                  <a:cubicBezTo>
                    <a:pt x="633777" y="893374"/>
                    <a:pt x="570912" y="942904"/>
                    <a:pt x="507094" y="990529"/>
                  </a:cubicBezTo>
                  <a:cubicBezTo>
                    <a:pt x="452802" y="1031487"/>
                    <a:pt x="399462" y="1073397"/>
                    <a:pt x="345169" y="1113402"/>
                  </a:cubicBezTo>
                  <a:cubicBezTo>
                    <a:pt x="327072" y="1126737"/>
                    <a:pt x="312784" y="1143882"/>
                    <a:pt x="292782" y="1155312"/>
                  </a:cubicBezTo>
                  <a:cubicBezTo>
                    <a:pt x="274684" y="1165789"/>
                    <a:pt x="273732" y="1166742"/>
                    <a:pt x="261349" y="1151502"/>
                  </a:cubicBezTo>
                  <a:cubicBezTo>
                    <a:pt x="229917" y="1111497"/>
                    <a:pt x="194674" y="1074349"/>
                    <a:pt x="166099" y="1031487"/>
                  </a:cubicBezTo>
                  <a:cubicBezTo>
                    <a:pt x="158479" y="1021009"/>
                    <a:pt x="151812" y="1010532"/>
                    <a:pt x="144192" y="999102"/>
                  </a:cubicBezTo>
                  <a:cubicBezTo>
                    <a:pt x="144192" y="999102"/>
                    <a:pt x="144192" y="999102"/>
                    <a:pt x="144192" y="999102"/>
                  </a:cubicBezTo>
                  <a:cubicBezTo>
                    <a:pt x="136572" y="988624"/>
                    <a:pt x="129904" y="977194"/>
                    <a:pt x="122284" y="966717"/>
                  </a:cubicBezTo>
                  <a:cubicBezTo>
                    <a:pt x="122284" y="966717"/>
                    <a:pt x="122284" y="966717"/>
                    <a:pt x="122284" y="966717"/>
                  </a:cubicBezTo>
                  <a:cubicBezTo>
                    <a:pt x="114664" y="955287"/>
                    <a:pt x="107044" y="943857"/>
                    <a:pt x="99424" y="931474"/>
                  </a:cubicBezTo>
                  <a:cubicBezTo>
                    <a:pt x="85137" y="909567"/>
                    <a:pt x="75612" y="884802"/>
                    <a:pt x="66087" y="860037"/>
                  </a:cubicBezTo>
                  <a:cubicBezTo>
                    <a:pt x="61324" y="847654"/>
                    <a:pt x="65134" y="841939"/>
                    <a:pt x="73707" y="836224"/>
                  </a:cubicBezTo>
                  <a:close/>
                  <a:moveTo>
                    <a:pt x="26082" y="916234"/>
                  </a:moveTo>
                  <a:cubicBezTo>
                    <a:pt x="31797" y="900994"/>
                    <a:pt x="40369" y="886707"/>
                    <a:pt x="47989" y="869562"/>
                  </a:cubicBezTo>
                  <a:cubicBezTo>
                    <a:pt x="50847" y="874324"/>
                    <a:pt x="53704" y="876229"/>
                    <a:pt x="54657" y="879087"/>
                  </a:cubicBezTo>
                  <a:cubicBezTo>
                    <a:pt x="95614" y="970527"/>
                    <a:pt x="157527" y="1047679"/>
                    <a:pt x="219439" y="1124832"/>
                  </a:cubicBezTo>
                  <a:cubicBezTo>
                    <a:pt x="228964" y="1137214"/>
                    <a:pt x="238489" y="1150549"/>
                    <a:pt x="249919" y="1161980"/>
                  </a:cubicBezTo>
                  <a:cubicBezTo>
                    <a:pt x="272779" y="1183887"/>
                    <a:pt x="271827" y="1211509"/>
                    <a:pt x="270874" y="1240084"/>
                  </a:cubicBezTo>
                  <a:cubicBezTo>
                    <a:pt x="270874" y="1248657"/>
                    <a:pt x="266112" y="1251514"/>
                    <a:pt x="258492" y="1247705"/>
                  </a:cubicBezTo>
                  <a:cubicBezTo>
                    <a:pt x="244204" y="1241037"/>
                    <a:pt x="232774" y="1230559"/>
                    <a:pt x="222297" y="1220082"/>
                  </a:cubicBezTo>
                  <a:cubicBezTo>
                    <a:pt x="168957" y="1165789"/>
                    <a:pt x="119427" y="1108639"/>
                    <a:pt x="75612" y="1045774"/>
                  </a:cubicBezTo>
                  <a:cubicBezTo>
                    <a:pt x="55609" y="1017199"/>
                    <a:pt x="40369" y="986719"/>
                    <a:pt x="26082" y="955287"/>
                  </a:cubicBezTo>
                  <a:cubicBezTo>
                    <a:pt x="20367" y="940999"/>
                    <a:pt x="21319" y="928617"/>
                    <a:pt x="26082" y="916234"/>
                  </a:cubicBezTo>
                  <a:close/>
                </a:path>
              </a:pathLst>
            </a:custGeom>
            <a:solidFill>
              <a:srgbClr val="000000"/>
            </a:solidFill>
            <a:ln w="9525" cap="flat">
              <a:noFill/>
              <a:prstDash val="solid"/>
              <a:miter/>
            </a:ln>
          </p:spPr>
          <p:txBody>
            <a:bodyPr rtlCol="0" anchor="ctr"/>
            <a:lstStyle/>
            <a:p>
              <a:endParaRPr lang="en-US"/>
            </a:p>
          </p:txBody>
        </p:sp>
        <p:sp>
          <p:nvSpPr>
            <p:cNvPr id="20" name="Freeform 255">
              <a:extLst>
                <a:ext uri="{FF2B5EF4-FFF2-40B4-BE49-F238E27FC236}">
                  <a16:creationId xmlns:a16="http://schemas.microsoft.com/office/drawing/2014/main" id="{D88BD2BD-E05E-7F4C-CE99-B3CB3583D1F3}"/>
                </a:ext>
              </a:extLst>
            </p:cNvPr>
            <p:cNvSpPr/>
            <p:nvPr/>
          </p:nvSpPr>
          <p:spPr>
            <a:xfrm>
              <a:off x="7817167" y="5472112"/>
              <a:ext cx="600113" cy="452437"/>
            </a:xfrm>
            <a:custGeom>
              <a:avLst/>
              <a:gdLst>
                <a:gd name="connsiteX0" fmla="*/ 571500 w 600113"/>
                <a:gd name="connsiteY0" fmla="*/ 29527 h 452437"/>
                <a:gd name="connsiteX1" fmla="*/ 597218 w 600113"/>
                <a:gd name="connsiteY1" fmla="*/ 12382 h 452437"/>
                <a:gd name="connsiteX2" fmla="*/ 599122 w 600113"/>
                <a:gd name="connsiteY2" fmla="*/ 3810 h 452437"/>
                <a:gd name="connsiteX3" fmla="*/ 591502 w 600113"/>
                <a:gd name="connsiteY3" fmla="*/ 0 h 452437"/>
                <a:gd name="connsiteX4" fmla="*/ 566738 w 600113"/>
                <a:gd name="connsiteY4" fmla="*/ 13335 h 452437"/>
                <a:gd name="connsiteX5" fmla="*/ 486727 w 600113"/>
                <a:gd name="connsiteY5" fmla="*/ 69532 h 452437"/>
                <a:gd name="connsiteX6" fmla="*/ 276225 w 600113"/>
                <a:gd name="connsiteY6" fmla="*/ 226695 h 452437"/>
                <a:gd name="connsiteX7" fmla="*/ 67627 w 600113"/>
                <a:gd name="connsiteY7" fmla="*/ 391477 h 452437"/>
                <a:gd name="connsiteX8" fmla="*/ 0 w 600113"/>
                <a:gd name="connsiteY8" fmla="*/ 448627 h 452437"/>
                <a:gd name="connsiteX9" fmla="*/ 2857 w 600113"/>
                <a:gd name="connsiteY9" fmla="*/ 452438 h 452437"/>
                <a:gd name="connsiteX10" fmla="*/ 38100 w 600113"/>
                <a:gd name="connsiteY10" fmla="*/ 429577 h 452437"/>
                <a:gd name="connsiteX11" fmla="*/ 262890 w 600113"/>
                <a:gd name="connsiteY11" fmla="*/ 255270 h 452437"/>
                <a:gd name="connsiteX12" fmla="*/ 571500 w 600113"/>
                <a:gd name="connsiteY12" fmla="*/ 29527 h 452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00113" h="452437">
                  <a:moveTo>
                    <a:pt x="571500" y="29527"/>
                  </a:moveTo>
                  <a:cubicBezTo>
                    <a:pt x="580072" y="23813"/>
                    <a:pt x="588645" y="18098"/>
                    <a:pt x="597218" y="12382"/>
                  </a:cubicBezTo>
                  <a:cubicBezTo>
                    <a:pt x="600075" y="10477"/>
                    <a:pt x="601027" y="7620"/>
                    <a:pt x="599122" y="3810"/>
                  </a:cubicBezTo>
                  <a:cubicBezTo>
                    <a:pt x="597218" y="952"/>
                    <a:pt x="594360" y="0"/>
                    <a:pt x="591502" y="0"/>
                  </a:cubicBezTo>
                  <a:cubicBezTo>
                    <a:pt x="581977" y="1905"/>
                    <a:pt x="574357" y="8573"/>
                    <a:pt x="566738" y="13335"/>
                  </a:cubicBezTo>
                  <a:cubicBezTo>
                    <a:pt x="539115" y="31432"/>
                    <a:pt x="513397" y="51435"/>
                    <a:pt x="486727" y="69532"/>
                  </a:cubicBezTo>
                  <a:cubicBezTo>
                    <a:pt x="414338" y="119063"/>
                    <a:pt x="344805" y="172402"/>
                    <a:pt x="276225" y="226695"/>
                  </a:cubicBezTo>
                  <a:cubicBezTo>
                    <a:pt x="206693" y="281940"/>
                    <a:pt x="138113" y="337185"/>
                    <a:pt x="67627" y="391477"/>
                  </a:cubicBezTo>
                  <a:cubicBezTo>
                    <a:pt x="44768" y="409575"/>
                    <a:pt x="22860" y="429577"/>
                    <a:pt x="0" y="448627"/>
                  </a:cubicBezTo>
                  <a:cubicBezTo>
                    <a:pt x="952" y="449580"/>
                    <a:pt x="1905" y="451485"/>
                    <a:pt x="2857" y="452438"/>
                  </a:cubicBezTo>
                  <a:cubicBezTo>
                    <a:pt x="15240" y="445770"/>
                    <a:pt x="27622" y="439102"/>
                    <a:pt x="38100" y="429577"/>
                  </a:cubicBezTo>
                  <a:cubicBezTo>
                    <a:pt x="112395" y="370523"/>
                    <a:pt x="188595" y="313373"/>
                    <a:pt x="262890" y="255270"/>
                  </a:cubicBezTo>
                  <a:cubicBezTo>
                    <a:pt x="362902" y="177165"/>
                    <a:pt x="464820" y="100013"/>
                    <a:pt x="571500" y="29527"/>
                  </a:cubicBezTo>
                  <a:close/>
                </a:path>
              </a:pathLst>
            </a:custGeom>
            <a:solidFill>
              <a:srgbClr val="000000"/>
            </a:solidFill>
            <a:ln w="9525" cap="flat">
              <a:noFill/>
              <a:prstDash val="solid"/>
              <a:miter/>
            </a:ln>
          </p:spPr>
          <p:txBody>
            <a:bodyPr rtlCol="0" anchor="ctr"/>
            <a:lstStyle/>
            <a:p>
              <a:endParaRPr lang="en-US"/>
            </a:p>
          </p:txBody>
        </p:sp>
        <p:sp>
          <p:nvSpPr>
            <p:cNvPr id="21" name="Freeform 256">
              <a:extLst>
                <a:ext uri="{FF2B5EF4-FFF2-40B4-BE49-F238E27FC236}">
                  <a16:creationId xmlns:a16="http://schemas.microsoft.com/office/drawing/2014/main" id="{1D505A37-0DB9-966C-F966-B73D54CE5CF3}"/>
                </a:ext>
              </a:extLst>
            </p:cNvPr>
            <p:cNvSpPr/>
            <p:nvPr/>
          </p:nvSpPr>
          <p:spPr>
            <a:xfrm>
              <a:off x="7251382" y="5414559"/>
              <a:ext cx="347574" cy="253767"/>
            </a:xfrm>
            <a:custGeom>
              <a:avLst/>
              <a:gdLst>
                <a:gd name="connsiteX0" fmla="*/ 345757 w 347574"/>
                <a:gd name="connsiteY0" fmla="*/ 3260 h 253767"/>
                <a:gd name="connsiteX1" fmla="*/ 324803 w 347574"/>
                <a:gd name="connsiteY1" fmla="*/ 7071 h 253767"/>
                <a:gd name="connsiteX2" fmla="*/ 264795 w 347574"/>
                <a:gd name="connsiteY2" fmla="*/ 46123 h 253767"/>
                <a:gd name="connsiteX3" fmla="*/ 18098 w 347574"/>
                <a:gd name="connsiteY3" fmla="*/ 230908 h 253767"/>
                <a:gd name="connsiteX4" fmla="*/ 0 w 347574"/>
                <a:gd name="connsiteY4" fmla="*/ 249005 h 253767"/>
                <a:gd name="connsiteX5" fmla="*/ 2858 w 347574"/>
                <a:gd name="connsiteY5" fmla="*/ 253768 h 253767"/>
                <a:gd name="connsiteX6" fmla="*/ 32385 w 347574"/>
                <a:gd name="connsiteY6" fmla="*/ 235671 h 253767"/>
                <a:gd name="connsiteX7" fmla="*/ 119063 w 347574"/>
                <a:gd name="connsiteY7" fmla="*/ 168043 h 253767"/>
                <a:gd name="connsiteX8" fmla="*/ 332423 w 347574"/>
                <a:gd name="connsiteY8" fmla="*/ 19453 h 253767"/>
                <a:gd name="connsiteX9" fmla="*/ 345757 w 347574"/>
                <a:gd name="connsiteY9" fmla="*/ 3260 h 2537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47574" h="253767">
                  <a:moveTo>
                    <a:pt x="345757" y="3260"/>
                  </a:moveTo>
                  <a:cubicBezTo>
                    <a:pt x="340995" y="-4360"/>
                    <a:pt x="331470" y="3260"/>
                    <a:pt x="324803" y="7071"/>
                  </a:cubicBezTo>
                  <a:cubicBezTo>
                    <a:pt x="304800" y="19453"/>
                    <a:pt x="284798" y="32788"/>
                    <a:pt x="264795" y="46123"/>
                  </a:cubicBezTo>
                  <a:cubicBezTo>
                    <a:pt x="180023" y="104226"/>
                    <a:pt x="96203" y="164233"/>
                    <a:pt x="18098" y="230908"/>
                  </a:cubicBezTo>
                  <a:cubicBezTo>
                    <a:pt x="11430" y="236623"/>
                    <a:pt x="5715" y="243290"/>
                    <a:pt x="0" y="249005"/>
                  </a:cubicBezTo>
                  <a:cubicBezTo>
                    <a:pt x="953" y="250910"/>
                    <a:pt x="1905" y="251863"/>
                    <a:pt x="2858" y="253768"/>
                  </a:cubicBezTo>
                  <a:cubicBezTo>
                    <a:pt x="14288" y="249958"/>
                    <a:pt x="22860" y="242338"/>
                    <a:pt x="32385" y="235671"/>
                  </a:cubicBezTo>
                  <a:cubicBezTo>
                    <a:pt x="60960" y="212810"/>
                    <a:pt x="89535" y="189951"/>
                    <a:pt x="119063" y="168043"/>
                  </a:cubicBezTo>
                  <a:cubicBezTo>
                    <a:pt x="188595" y="115655"/>
                    <a:pt x="258128" y="65173"/>
                    <a:pt x="332423" y="19453"/>
                  </a:cubicBezTo>
                  <a:cubicBezTo>
                    <a:pt x="339090" y="15643"/>
                    <a:pt x="352425" y="12785"/>
                    <a:pt x="345757" y="3260"/>
                  </a:cubicBezTo>
                  <a:close/>
                </a:path>
              </a:pathLst>
            </a:custGeom>
            <a:solidFill>
              <a:srgbClr val="000000"/>
            </a:solidFill>
            <a:ln w="9525" cap="flat">
              <a:noFill/>
              <a:prstDash val="solid"/>
              <a:miter/>
            </a:ln>
          </p:spPr>
          <p:txBody>
            <a:bodyPr rtlCol="0" anchor="ctr"/>
            <a:lstStyle/>
            <a:p>
              <a:endParaRPr lang="en-US"/>
            </a:p>
          </p:txBody>
        </p:sp>
        <p:sp>
          <p:nvSpPr>
            <p:cNvPr id="22" name="Freeform 257">
              <a:extLst>
                <a:ext uri="{FF2B5EF4-FFF2-40B4-BE49-F238E27FC236}">
                  <a16:creationId xmlns:a16="http://schemas.microsoft.com/office/drawing/2014/main" id="{959AE7FE-7EE6-6351-2832-75E836E290F8}"/>
                </a:ext>
              </a:extLst>
            </p:cNvPr>
            <p:cNvSpPr/>
            <p:nvPr/>
          </p:nvSpPr>
          <p:spPr>
            <a:xfrm>
              <a:off x="9019988" y="4743642"/>
              <a:ext cx="68294" cy="180977"/>
            </a:xfrm>
            <a:custGeom>
              <a:avLst/>
              <a:gdLst>
                <a:gd name="connsiteX0" fmla="*/ 35429 w 68294"/>
                <a:gd name="connsiteY0" fmla="*/ 158875 h 180977"/>
                <a:gd name="connsiteX1" fmla="*/ 67814 w 68294"/>
                <a:gd name="connsiteY1" fmla="*/ 75055 h 180977"/>
                <a:gd name="connsiteX2" fmla="*/ 57337 w 68294"/>
                <a:gd name="connsiteY2" fmla="*/ 9333 h 180977"/>
                <a:gd name="connsiteX3" fmla="*/ 43049 w 68294"/>
                <a:gd name="connsiteY3" fmla="*/ 760 h 180977"/>
                <a:gd name="connsiteX4" fmla="*/ 39239 w 68294"/>
                <a:gd name="connsiteY4" fmla="*/ 16952 h 180977"/>
                <a:gd name="connsiteX5" fmla="*/ 4949 w 68294"/>
                <a:gd name="connsiteY5" fmla="*/ 169352 h 180977"/>
                <a:gd name="connsiteX6" fmla="*/ 187 w 68294"/>
                <a:gd name="connsiteY6" fmla="*/ 180783 h 180977"/>
                <a:gd name="connsiteX7" fmla="*/ 35429 w 68294"/>
                <a:gd name="connsiteY7" fmla="*/ 158875 h 180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8294" h="180977">
                  <a:moveTo>
                    <a:pt x="35429" y="158875"/>
                  </a:moveTo>
                  <a:cubicBezTo>
                    <a:pt x="53527" y="134110"/>
                    <a:pt x="64957" y="105535"/>
                    <a:pt x="67814" y="75055"/>
                  </a:cubicBezTo>
                  <a:cubicBezTo>
                    <a:pt x="69719" y="52195"/>
                    <a:pt x="65909" y="30288"/>
                    <a:pt x="57337" y="9333"/>
                  </a:cubicBezTo>
                  <a:cubicBezTo>
                    <a:pt x="54479" y="3618"/>
                    <a:pt x="50669" y="-2098"/>
                    <a:pt x="43049" y="760"/>
                  </a:cubicBezTo>
                  <a:cubicBezTo>
                    <a:pt x="35429" y="3618"/>
                    <a:pt x="36382" y="10285"/>
                    <a:pt x="39239" y="16952"/>
                  </a:cubicBezTo>
                  <a:cubicBezTo>
                    <a:pt x="63052" y="76008"/>
                    <a:pt x="46859" y="125538"/>
                    <a:pt x="4949" y="169352"/>
                  </a:cubicBezTo>
                  <a:cubicBezTo>
                    <a:pt x="2092" y="172210"/>
                    <a:pt x="-766" y="175068"/>
                    <a:pt x="187" y="180783"/>
                  </a:cubicBezTo>
                  <a:cubicBezTo>
                    <a:pt x="17332" y="182688"/>
                    <a:pt x="27809" y="170305"/>
                    <a:pt x="35429" y="158875"/>
                  </a:cubicBezTo>
                  <a:close/>
                </a:path>
              </a:pathLst>
            </a:custGeom>
            <a:solidFill>
              <a:srgbClr val="000000"/>
            </a:solidFill>
            <a:ln w="9525" cap="flat">
              <a:noFill/>
              <a:prstDash val="solid"/>
              <a:miter/>
            </a:ln>
          </p:spPr>
          <p:txBody>
            <a:bodyPr rtlCol="0" anchor="ctr"/>
            <a:lstStyle/>
            <a:p>
              <a:endParaRPr lang="en-US"/>
            </a:p>
          </p:txBody>
        </p:sp>
        <p:sp>
          <p:nvSpPr>
            <p:cNvPr id="23" name="Freeform 258">
              <a:extLst>
                <a:ext uri="{FF2B5EF4-FFF2-40B4-BE49-F238E27FC236}">
                  <a16:creationId xmlns:a16="http://schemas.microsoft.com/office/drawing/2014/main" id="{2D717C3B-9201-9683-4613-0FB9B0D62B3C}"/>
                </a:ext>
              </a:extLst>
            </p:cNvPr>
            <p:cNvSpPr/>
            <p:nvPr/>
          </p:nvSpPr>
          <p:spPr>
            <a:xfrm>
              <a:off x="7430004" y="5260657"/>
              <a:ext cx="180470" cy="139065"/>
            </a:xfrm>
            <a:custGeom>
              <a:avLst/>
              <a:gdLst>
                <a:gd name="connsiteX0" fmla="*/ 180471 w 180470"/>
                <a:gd name="connsiteY0" fmla="*/ 0 h 139065"/>
                <a:gd name="connsiteX1" fmla="*/ 152848 w 180470"/>
                <a:gd name="connsiteY1" fmla="*/ 12383 h 139065"/>
                <a:gd name="connsiteX2" fmla="*/ 94746 w 180470"/>
                <a:gd name="connsiteY2" fmla="*/ 54293 h 139065"/>
                <a:gd name="connsiteX3" fmla="*/ 6163 w 180470"/>
                <a:gd name="connsiteY3" fmla="*/ 125730 h 139065"/>
                <a:gd name="connsiteX4" fmla="*/ 1401 w 180470"/>
                <a:gd name="connsiteY4" fmla="*/ 139065 h 139065"/>
                <a:gd name="connsiteX5" fmla="*/ 180471 w 180470"/>
                <a:gd name="connsiteY5" fmla="*/ 0 h 1390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0470" h="139065">
                  <a:moveTo>
                    <a:pt x="180471" y="0"/>
                  </a:moveTo>
                  <a:cubicBezTo>
                    <a:pt x="167136" y="0"/>
                    <a:pt x="160468" y="6668"/>
                    <a:pt x="152848" y="12383"/>
                  </a:cubicBezTo>
                  <a:cubicBezTo>
                    <a:pt x="133798" y="25718"/>
                    <a:pt x="114748" y="40957"/>
                    <a:pt x="94746" y="54293"/>
                  </a:cubicBezTo>
                  <a:cubicBezTo>
                    <a:pt x="63313" y="76200"/>
                    <a:pt x="32833" y="98107"/>
                    <a:pt x="6163" y="125730"/>
                  </a:cubicBezTo>
                  <a:cubicBezTo>
                    <a:pt x="2353" y="129540"/>
                    <a:pt x="-2409" y="132398"/>
                    <a:pt x="1401" y="139065"/>
                  </a:cubicBezTo>
                  <a:cubicBezTo>
                    <a:pt x="71886" y="95250"/>
                    <a:pt x="169041" y="20955"/>
                    <a:pt x="180471" y="0"/>
                  </a:cubicBezTo>
                  <a:close/>
                </a:path>
              </a:pathLst>
            </a:custGeom>
            <a:solidFill>
              <a:srgbClr val="000000"/>
            </a:solidFill>
            <a:ln w="9525" cap="flat">
              <a:noFill/>
              <a:prstDash val="solid"/>
              <a:miter/>
            </a:ln>
          </p:spPr>
          <p:txBody>
            <a:bodyPr rtlCol="0" anchor="ctr"/>
            <a:lstStyle/>
            <a:p>
              <a:endParaRPr lang="en-US"/>
            </a:p>
          </p:txBody>
        </p:sp>
        <p:sp>
          <p:nvSpPr>
            <p:cNvPr id="24" name="Freeform 259">
              <a:extLst>
                <a:ext uri="{FF2B5EF4-FFF2-40B4-BE49-F238E27FC236}">
                  <a16:creationId xmlns:a16="http://schemas.microsoft.com/office/drawing/2014/main" id="{AB410DF0-1291-CC95-838C-729D794811B9}"/>
                </a:ext>
              </a:extLst>
            </p:cNvPr>
            <p:cNvSpPr/>
            <p:nvPr/>
          </p:nvSpPr>
          <p:spPr>
            <a:xfrm>
              <a:off x="8086683" y="4769503"/>
              <a:ext cx="43375" cy="161589"/>
            </a:xfrm>
            <a:custGeom>
              <a:avLst/>
              <a:gdLst>
                <a:gd name="connsiteX0" fmla="*/ 30521 w 43375"/>
                <a:gd name="connsiteY0" fmla="*/ 161589 h 161589"/>
                <a:gd name="connsiteX1" fmla="*/ 32426 w 43375"/>
                <a:gd name="connsiteY1" fmla="*/ 153969 h 161589"/>
                <a:gd name="connsiteX2" fmla="*/ 39093 w 43375"/>
                <a:gd name="connsiteY2" fmla="*/ 21572 h 161589"/>
                <a:gd name="connsiteX3" fmla="*/ 42904 w 43375"/>
                <a:gd name="connsiteY3" fmla="*/ 12999 h 161589"/>
                <a:gd name="connsiteX4" fmla="*/ 38141 w 43375"/>
                <a:gd name="connsiteY4" fmla="*/ 617 h 161589"/>
                <a:gd name="connsiteX5" fmla="*/ 27664 w 43375"/>
                <a:gd name="connsiteY5" fmla="*/ 4427 h 161589"/>
                <a:gd name="connsiteX6" fmla="*/ 8614 w 43375"/>
                <a:gd name="connsiteY6" fmla="*/ 138729 h 161589"/>
                <a:gd name="connsiteX7" fmla="*/ 30521 w 43375"/>
                <a:gd name="connsiteY7" fmla="*/ 161589 h 161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3375" h="161589">
                  <a:moveTo>
                    <a:pt x="30521" y="161589"/>
                  </a:moveTo>
                  <a:cubicBezTo>
                    <a:pt x="33379" y="158732"/>
                    <a:pt x="33379" y="155874"/>
                    <a:pt x="32426" y="153969"/>
                  </a:cubicBezTo>
                  <a:cubicBezTo>
                    <a:pt x="8614" y="108249"/>
                    <a:pt x="15281" y="64434"/>
                    <a:pt x="39093" y="21572"/>
                  </a:cubicBezTo>
                  <a:cubicBezTo>
                    <a:pt x="40998" y="18714"/>
                    <a:pt x="41951" y="15857"/>
                    <a:pt x="42904" y="12999"/>
                  </a:cubicBezTo>
                  <a:cubicBezTo>
                    <a:pt x="43856" y="8237"/>
                    <a:pt x="43856" y="3474"/>
                    <a:pt x="38141" y="617"/>
                  </a:cubicBezTo>
                  <a:cubicBezTo>
                    <a:pt x="33379" y="-1288"/>
                    <a:pt x="30521" y="1569"/>
                    <a:pt x="27664" y="4427"/>
                  </a:cubicBezTo>
                  <a:cubicBezTo>
                    <a:pt x="993" y="46337"/>
                    <a:pt x="-8532" y="90152"/>
                    <a:pt x="8614" y="138729"/>
                  </a:cubicBezTo>
                  <a:cubicBezTo>
                    <a:pt x="13376" y="149207"/>
                    <a:pt x="19091" y="158732"/>
                    <a:pt x="30521" y="161589"/>
                  </a:cubicBezTo>
                  <a:close/>
                </a:path>
              </a:pathLst>
            </a:custGeom>
            <a:solidFill>
              <a:srgbClr val="000000"/>
            </a:solidFill>
            <a:ln w="9525" cap="flat">
              <a:noFill/>
              <a:prstDash val="solid"/>
              <a:miter/>
            </a:ln>
          </p:spPr>
          <p:txBody>
            <a:bodyPr rtlCol="0" anchor="ctr"/>
            <a:lstStyle/>
            <a:p>
              <a:endParaRPr lang="en-US"/>
            </a:p>
          </p:txBody>
        </p:sp>
        <p:sp>
          <p:nvSpPr>
            <p:cNvPr id="25" name="Freeform 260">
              <a:extLst>
                <a:ext uri="{FF2B5EF4-FFF2-40B4-BE49-F238E27FC236}">
                  <a16:creationId xmlns:a16="http://schemas.microsoft.com/office/drawing/2014/main" id="{4483D7B7-DD2E-7962-5839-B09086D50B2B}"/>
                </a:ext>
              </a:extLst>
            </p:cNvPr>
            <p:cNvSpPr/>
            <p:nvPr/>
          </p:nvSpPr>
          <p:spPr>
            <a:xfrm>
              <a:off x="7555230" y="5512984"/>
              <a:ext cx="63817" cy="45805"/>
            </a:xfrm>
            <a:custGeom>
              <a:avLst/>
              <a:gdLst>
                <a:gd name="connsiteX0" fmla="*/ 62865 w 63817"/>
                <a:gd name="connsiteY0" fmla="*/ 1991 h 45805"/>
                <a:gd name="connsiteX1" fmla="*/ 56197 w 63817"/>
                <a:gd name="connsiteY1" fmla="*/ 1039 h 45805"/>
                <a:gd name="connsiteX2" fmla="*/ 0 w 63817"/>
                <a:gd name="connsiteY2" fmla="*/ 45806 h 45805"/>
                <a:gd name="connsiteX3" fmla="*/ 60007 w 63817"/>
                <a:gd name="connsiteY3" fmla="*/ 10564 h 45805"/>
                <a:gd name="connsiteX4" fmla="*/ 62865 w 63817"/>
                <a:gd name="connsiteY4" fmla="*/ 1991 h 45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817" h="45805">
                  <a:moveTo>
                    <a:pt x="62865" y="1991"/>
                  </a:moveTo>
                  <a:cubicBezTo>
                    <a:pt x="60960" y="86"/>
                    <a:pt x="59055" y="-867"/>
                    <a:pt x="56197" y="1039"/>
                  </a:cubicBezTo>
                  <a:cubicBezTo>
                    <a:pt x="34290" y="12468"/>
                    <a:pt x="13335" y="23898"/>
                    <a:pt x="0" y="45806"/>
                  </a:cubicBezTo>
                  <a:cubicBezTo>
                    <a:pt x="19050" y="32471"/>
                    <a:pt x="40957" y="23898"/>
                    <a:pt x="60007" y="10564"/>
                  </a:cubicBezTo>
                  <a:cubicBezTo>
                    <a:pt x="63818" y="7706"/>
                    <a:pt x="64770" y="4848"/>
                    <a:pt x="62865" y="1991"/>
                  </a:cubicBezTo>
                  <a:close/>
                </a:path>
              </a:pathLst>
            </a:custGeom>
            <a:solidFill>
              <a:srgbClr val="000000"/>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3422035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782D02D-6569-F7B6-513B-C8B02CCA9CD1}"/>
              </a:ext>
            </a:extLst>
          </p:cNvPr>
          <p:cNvSpPr>
            <a:spLocks noGrp="1"/>
          </p:cNvSpPr>
          <p:nvPr>
            <p:ph type="body" sz="quarter" idx="18"/>
          </p:nvPr>
        </p:nvSpPr>
        <p:spPr>
          <a:xfrm>
            <a:off x="6581775" y="1298333"/>
            <a:ext cx="4851125" cy="4627881"/>
          </a:xfrm>
        </p:spPr>
        <p:txBody>
          <a:bodyPr/>
          <a:lstStyle/>
          <a:p>
            <a:pPr marL="0" indent="0"/>
            <a:r>
              <a:rPr lang="en-US" sz="2200" b="1" i="0" dirty="0">
                <a:effectLst/>
              </a:rPr>
              <a:t>One of the best employee retention strategies is creating an </a:t>
            </a:r>
            <a:r>
              <a:rPr lang="en-US" sz="2200" b="1" i="0" u="sng" dirty="0">
                <a:effectLst/>
                <a:hlinkClick r:id="rId2">
                  <a:extLst>
                    <a:ext uri="{A12FA001-AC4F-418D-AE19-62706E023703}">
                      <ahyp:hlinkClr xmlns:ahyp="http://schemas.microsoft.com/office/drawing/2018/hyperlinkcolor" val="tx"/>
                    </a:ext>
                  </a:extLst>
                </a:hlinkClick>
              </a:rPr>
              <a:t>inclusive culture </a:t>
            </a:r>
            <a:r>
              <a:rPr lang="en-US" sz="2200" b="1" i="0" dirty="0">
                <a:effectLst/>
              </a:rPr>
              <a:t>for all employees.</a:t>
            </a:r>
          </a:p>
          <a:p>
            <a:pPr marL="0" indent="0"/>
            <a:r>
              <a:rPr lang="en-US" sz="2000" i="1" dirty="0">
                <a:solidFill>
                  <a:srgbClr val="05AAA3"/>
                </a:solidFill>
                <a:effectLst/>
              </a:rPr>
              <a:t>Employees who feel included are almost three times as likely to feel committed to their employers and pursue development and promotion.</a:t>
            </a:r>
            <a:endParaRPr lang="en-IE" sz="2000" dirty="0">
              <a:solidFill>
                <a:srgbClr val="05AAA3"/>
              </a:solidFill>
            </a:endParaRPr>
          </a:p>
          <a:p>
            <a:pPr marL="0" indent="0"/>
            <a:r>
              <a:rPr lang="en-US" sz="2100" dirty="0"/>
              <a:t>Although compensation issues are a leading driver of attrition, a study by MIT’s Sloan School of Management found that toxic corporate culture was more than 10 times as powerful a factor.</a:t>
            </a:r>
          </a:p>
        </p:txBody>
      </p:sp>
      <p:sp>
        <p:nvSpPr>
          <p:cNvPr id="6" name="Text Placeholder 4">
            <a:extLst>
              <a:ext uri="{FF2B5EF4-FFF2-40B4-BE49-F238E27FC236}">
                <a16:creationId xmlns:a16="http://schemas.microsoft.com/office/drawing/2014/main" id="{88D80488-A3BE-DAC6-D197-2B70255B9F86}"/>
              </a:ext>
            </a:extLst>
          </p:cNvPr>
          <p:cNvSpPr txBox="1">
            <a:spLocks/>
          </p:cNvSpPr>
          <p:nvPr/>
        </p:nvSpPr>
        <p:spPr>
          <a:xfrm>
            <a:off x="2515038"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b="0" dirty="0">
                <a:solidFill>
                  <a:srgbClr val="ED028C"/>
                </a:solidFill>
              </a:rPr>
              <a:t>Make Inclusion a Pillar of Your Company Culture</a:t>
            </a:r>
          </a:p>
        </p:txBody>
      </p:sp>
      <p:pic>
        <p:nvPicPr>
          <p:cNvPr id="7170" name="Picture 2">
            <a:extLst>
              <a:ext uri="{FF2B5EF4-FFF2-40B4-BE49-F238E27FC236}">
                <a16:creationId xmlns:a16="http://schemas.microsoft.com/office/drawing/2014/main" id="{B06E77D1-494F-310F-0F99-668339A4AC89}"/>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8472" t="21931" r="5139" b="16112"/>
          <a:stretch/>
        </p:blipFill>
        <p:spPr bwMode="auto">
          <a:xfrm>
            <a:off x="759100" y="1650397"/>
            <a:ext cx="5924550" cy="4249060"/>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2FE80601-C9CD-8479-E133-E30457E39BCA}"/>
              </a:ext>
            </a:extLst>
          </p:cNvPr>
          <p:cNvSpPr txBox="1"/>
          <p:nvPr/>
        </p:nvSpPr>
        <p:spPr>
          <a:xfrm>
            <a:off x="8048625" y="6359611"/>
            <a:ext cx="3019425" cy="369332"/>
          </a:xfrm>
          <a:prstGeom prst="rect">
            <a:avLst/>
          </a:prstGeom>
          <a:noFill/>
        </p:spPr>
        <p:txBody>
          <a:bodyPr wrap="square" rtlCol="0">
            <a:spAutoFit/>
          </a:bodyPr>
          <a:lstStyle/>
          <a:p>
            <a:r>
              <a:rPr lang="en-IE" dirty="0">
                <a:solidFill>
                  <a:srgbClr val="083F59"/>
                </a:solidFill>
              </a:rPr>
              <a:t>Source </a:t>
            </a:r>
            <a:r>
              <a:rPr lang="en-IE" dirty="0">
                <a:solidFill>
                  <a:srgbClr val="083F59"/>
                </a:solidFill>
                <a:hlinkClick r:id="rId4">
                  <a:extLst>
                    <a:ext uri="{A12FA001-AC4F-418D-AE19-62706E023703}">
                      <ahyp:hlinkClr xmlns:ahyp="http://schemas.microsoft.com/office/drawing/2018/hyperlinkcolor" val="tx"/>
                    </a:ext>
                  </a:extLst>
                </a:hlinkClick>
              </a:rPr>
              <a:t>Test Gorilla</a:t>
            </a:r>
            <a:endParaRPr lang="en-IE" dirty="0">
              <a:solidFill>
                <a:srgbClr val="083F59"/>
              </a:solidFill>
            </a:endParaRPr>
          </a:p>
        </p:txBody>
      </p:sp>
      <p:grpSp>
        <p:nvGrpSpPr>
          <p:cNvPr id="43" name="Graphic 4">
            <a:extLst>
              <a:ext uri="{FF2B5EF4-FFF2-40B4-BE49-F238E27FC236}">
                <a16:creationId xmlns:a16="http://schemas.microsoft.com/office/drawing/2014/main" id="{ED3B1DC1-5B66-F487-D7F9-DB955CAB64C9}"/>
              </a:ext>
            </a:extLst>
          </p:cNvPr>
          <p:cNvGrpSpPr/>
          <p:nvPr/>
        </p:nvGrpSpPr>
        <p:grpSpPr>
          <a:xfrm>
            <a:off x="4648271" y="3774927"/>
            <a:ext cx="1586600" cy="1813406"/>
            <a:chOff x="8182046" y="632364"/>
            <a:chExt cx="1586600" cy="1813406"/>
          </a:xfrm>
        </p:grpSpPr>
        <p:sp>
          <p:nvSpPr>
            <p:cNvPr id="44" name="Freeform 132">
              <a:extLst>
                <a:ext uri="{FF2B5EF4-FFF2-40B4-BE49-F238E27FC236}">
                  <a16:creationId xmlns:a16="http://schemas.microsoft.com/office/drawing/2014/main" id="{97D22E8E-3066-BD63-6E66-E287367658CE}"/>
                </a:ext>
              </a:extLst>
            </p:cNvPr>
            <p:cNvSpPr/>
            <p:nvPr/>
          </p:nvSpPr>
          <p:spPr>
            <a:xfrm>
              <a:off x="8239462" y="950378"/>
              <a:ext cx="781688" cy="680753"/>
            </a:xfrm>
            <a:custGeom>
              <a:avLst/>
              <a:gdLst>
                <a:gd name="connsiteX0" fmla="*/ 566948 w 781688"/>
                <a:gd name="connsiteY0" fmla="*/ 288990 h 680753"/>
                <a:gd name="connsiteX1" fmla="*/ 488081 w 781688"/>
                <a:gd name="connsiteY1" fmla="*/ 110040 h 680753"/>
                <a:gd name="connsiteX2" fmla="*/ 488081 w 781688"/>
                <a:gd name="connsiteY2" fmla="*/ 42745 h 680753"/>
                <a:gd name="connsiteX3" fmla="*/ 457863 w 781688"/>
                <a:gd name="connsiteY3" fmla="*/ 8241 h 680753"/>
                <a:gd name="connsiteX4" fmla="*/ 404070 w 781688"/>
                <a:gd name="connsiteY4" fmla="*/ 4169 h 680753"/>
                <a:gd name="connsiteX5" fmla="*/ 149467 w 781688"/>
                <a:gd name="connsiteY5" fmla="*/ 52818 h 680753"/>
                <a:gd name="connsiteX6" fmla="*/ 5878 w 781688"/>
                <a:gd name="connsiteY6" fmla="*/ 259630 h 680753"/>
                <a:gd name="connsiteX7" fmla="*/ 1377 w 781688"/>
                <a:gd name="connsiteY7" fmla="*/ 342783 h 680753"/>
                <a:gd name="connsiteX8" fmla="*/ 101247 w 781688"/>
                <a:gd name="connsiteY8" fmla="*/ 535236 h 680753"/>
                <a:gd name="connsiteX9" fmla="*/ 278055 w 781688"/>
                <a:gd name="connsiteY9" fmla="*/ 680754 h 680753"/>
                <a:gd name="connsiteX10" fmla="*/ 330347 w 781688"/>
                <a:gd name="connsiteY10" fmla="*/ 646035 h 680753"/>
                <a:gd name="connsiteX11" fmla="*/ 566305 w 781688"/>
                <a:gd name="connsiteY11" fmla="*/ 580455 h 680753"/>
                <a:gd name="connsiteX12" fmla="*/ 700465 w 781688"/>
                <a:gd name="connsiteY12" fmla="*/ 526234 h 680753"/>
                <a:gd name="connsiteX13" fmla="*/ 781689 w 781688"/>
                <a:gd name="connsiteY13" fmla="*/ 430222 h 680753"/>
                <a:gd name="connsiteX14" fmla="*/ 674747 w 781688"/>
                <a:gd name="connsiteY14" fmla="*/ 377502 h 680753"/>
                <a:gd name="connsiteX15" fmla="*/ 566948 w 781688"/>
                <a:gd name="connsiteY15" fmla="*/ 288990 h 68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81688" h="680753">
                  <a:moveTo>
                    <a:pt x="566948" y="288990"/>
                  </a:moveTo>
                  <a:cubicBezTo>
                    <a:pt x="523014" y="237555"/>
                    <a:pt x="490653" y="180548"/>
                    <a:pt x="488081" y="110040"/>
                  </a:cubicBezTo>
                  <a:cubicBezTo>
                    <a:pt x="487224" y="87537"/>
                    <a:pt x="486152" y="65248"/>
                    <a:pt x="488081" y="42745"/>
                  </a:cubicBezTo>
                  <a:cubicBezTo>
                    <a:pt x="490653" y="9741"/>
                    <a:pt x="490010" y="9741"/>
                    <a:pt x="457863" y="8241"/>
                  </a:cubicBezTo>
                  <a:cubicBezTo>
                    <a:pt x="439860" y="7384"/>
                    <a:pt x="421858" y="6741"/>
                    <a:pt x="404070" y="4169"/>
                  </a:cubicBezTo>
                  <a:cubicBezTo>
                    <a:pt x="313416" y="-9118"/>
                    <a:pt x="229406" y="9956"/>
                    <a:pt x="149467" y="52818"/>
                  </a:cubicBezTo>
                  <a:cubicBezTo>
                    <a:pt x="66314" y="97609"/>
                    <a:pt x="22166" y="169404"/>
                    <a:pt x="5878" y="259630"/>
                  </a:cubicBezTo>
                  <a:cubicBezTo>
                    <a:pt x="949" y="286847"/>
                    <a:pt x="-1837" y="314708"/>
                    <a:pt x="1377" y="342783"/>
                  </a:cubicBezTo>
                  <a:cubicBezTo>
                    <a:pt x="10164" y="419935"/>
                    <a:pt x="49812" y="479943"/>
                    <a:pt x="101247" y="535236"/>
                  </a:cubicBezTo>
                  <a:cubicBezTo>
                    <a:pt x="153539" y="591600"/>
                    <a:pt x="226191" y="622246"/>
                    <a:pt x="278055" y="680754"/>
                  </a:cubicBezTo>
                  <a:cubicBezTo>
                    <a:pt x="291985" y="660823"/>
                    <a:pt x="309987" y="651607"/>
                    <a:pt x="330347" y="646035"/>
                  </a:cubicBezTo>
                  <a:cubicBezTo>
                    <a:pt x="409000" y="624175"/>
                    <a:pt x="487224" y="600601"/>
                    <a:pt x="566305" y="580455"/>
                  </a:cubicBezTo>
                  <a:cubicBezTo>
                    <a:pt x="613668" y="568240"/>
                    <a:pt x="659317" y="552809"/>
                    <a:pt x="700465" y="526234"/>
                  </a:cubicBezTo>
                  <a:cubicBezTo>
                    <a:pt x="736469" y="503089"/>
                    <a:pt x="766687" y="474799"/>
                    <a:pt x="781689" y="430222"/>
                  </a:cubicBezTo>
                  <a:cubicBezTo>
                    <a:pt x="741399" y="419292"/>
                    <a:pt x="708180" y="398504"/>
                    <a:pt x="674747" y="377502"/>
                  </a:cubicBezTo>
                  <a:cubicBezTo>
                    <a:pt x="634885" y="352427"/>
                    <a:pt x="597595" y="324566"/>
                    <a:pt x="566948" y="288990"/>
                  </a:cubicBezTo>
                  <a:close/>
                </a:path>
              </a:pathLst>
            </a:custGeom>
            <a:solidFill>
              <a:srgbClr val="05AAA3"/>
            </a:solidFill>
            <a:ln w="2143" cap="flat">
              <a:noFill/>
              <a:prstDash val="solid"/>
              <a:miter/>
            </a:ln>
          </p:spPr>
          <p:txBody>
            <a:bodyPr rtlCol="0" anchor="ctr"/>
            <a:lstStyle/>
            <a:p>
              <a:endParaRPr lang="en-US"/>
            </a:p>
          </p:txBody>
        </p:sp>
        <p:sp>
          <p:nvSpPr>
            <p:cNvPr id="45" name="Freeform 133">
              <a:extLst>
                <a:ext uri="{FF2B5EF4-FFF2-40B4-BE49-F238E27FC236}">
                  <a16:creationId xmlns:a16="http://schemas.microsoft.com/office/drawing/2014/main" id="{89C937FA-1B00-3D67-5305-9DECB8BC90CE}"/>
                </a:ext>
              </a:extLst>
            </p:cNvPr>
            <p:cNvSpPr/>
            <p:nvPr/>
          </p:nvSpPr>
          <p:spPr>
            <a:xfrm>
              <a:off x="8745473" y="650867"/>
              <a:ext cx="944198" cy="791241"/>
            </a:xfrm>
            <a:custGeom>
              <a:avLst/>
              <a:gdLst>
                <a:gd name="connsiteX0" fmla="*/ 923759 w 944198"/>
                <a:gd name="connsiteY0" fmla="*/ 271105 h 791241"/>
                <a:gd name="connsiteX1" fmla="*/ 922473 w 944198"/>
                <a:gd name="connsiteY1" fmla="*/ 268105 h 791241"/>
                <a:gd name="connsiteX2" fmla="*/ 919472 w 944198"/>
                <a:gd name="connsiteY2" fmla="*/ 261247 h 791241"/>
                <a:gd name="connsiteX3" fmla="*/ 918186 w 944198"/>
                <a:gd name="connsiteY3" fmla="*/ 258247 h 791241"/>
                <a:gd name="connsiteX4" fmla="*/ 914115 w 944198"/>
                <a:gd name="connsiteY4" fmla="*/ 249245 h 791241"/>
                <a:gd name="connsiteX5" fmla="*/ 912828 w 944198"/>
                <a:gd name="connsiteY5" fmla="*/ 246459 h 791241"/>
                <a:gd name="connsiteX6" fmla="*/ 909828 w 944198"/>
                <a:gd name="connsiteY6" fmla="*/ 240030 h 791241"/>
                <a:gd name="connsiteX7" fmla="*/ 907685 w 944198"/>
                <a:gd name="connsiteY7" fmla="*/ 235958 h 791241"/>
                <a:gd name="connsiteX8" fmla="*/ 905114 w 944198"/>
                <a:gd name="connsiteY8" fmla="*/ 231029 h 791241"/>
                <a:gd name="connsiteX9" fmla="*/ 902970 w 944198"/>
                <a:gd name="connsiteY9" fmla="*/ 226743 h 791241"/>
                <a:gd name="connsiteX10" fmla="*/ 899113 w 944198"/>
                <a:gd name="connsiteY10" fmla="*/ 219670 h 791241"/>
                <a:gd name="connsiteX11" fmla="*/ 895898 w 944198"/>
                <a:gd name="connsiteY11" fmla="*/ 213884 h 791241"/>
                <a:gd name="connsiteX12" fmla="*/ 893969 w 944198"/>
                <a:gd name="connsiteY12" fmla="*/ 210455 h 791241"/>
                <a:gd name="connsiteX13" fmla="*/ 890754 w 944198"/>
                <a:gd name="connsiteY13" fmla="*/ 205097 h 791241"/>
                <a:gd name="connsiteX14" fmla="*/ 889040 w 944198"/>
                <a:gd name="connsiteY14" fmla="*/ 202311 h 791241"/>
                <a:gd name="connsiteX15" fmla="*/ 877253 w 944198"/>
                <a:gd name="connsiteY15" fmla="*/ 183880 h 791241"/>
                <a:gd name="connsiteX16" fmla="*/ 875967 w 944198"/>
                <a:gd name="connsiteY16" fmla="*/ 181951 h 791241"/>
                <a:gd name="connsiteX17" fmla="*/ 871895 w 944198"/>
                <a:gd name="connsiteY17" fmla="*/ 175951 h 791241"/>
                <a:gd name="connsiteX18" fmla="*/ 871252 w 944198"/>
                <a:gd name="connsiteY18" fmla="*/ 175093 h 791241"/>
                <a:gd name="connsiteX19" fmla="*/ 829033 w 944198"/>
                <a:gd name="connsiteY19" fmla="*/ 124944 h 791241"/>
                <a:gd name="connsiteX20" fmla="*/ 693801 w 944198"/>
                <a:gd name="connsiteY20" fmla="*/ 40076 h 791241"/>
                <a:gd name="connsiteX21" fmla="*/ 605076 w 944198"/>
                <a:gd name="connsiteY21" fmla="*/ 18431 h 791241"/>
                <a:gd name="connsiteX22" fmla="*/ 372332 w 944198"/>
                <a:gd name="connsiteY22" fmla="*/ 0 h 791241"/>
                <a:gd name="connsiteX23" fmla="*/ 68009 w 944198"/>
                <a:gd name="connsiteY23" fmla="*/ 139732 h 791241"/>
                <a:gd name="connsiteX24" fmla="*/ 12502 w 944198"/>
                <a:gd name="connsiteY24" fmla="*/ 265105 h 791241"/>
                <a:gd name="connsiteX25" fmla="*/ 72 w 944198"/>
                <a:gd name="connsiteY25" fmla="*/ 377190 h 791241"/>
                <a:gd name="connsiteX26" fmla="*/ 72 w 944198"/>
                <a:gd name="connsiteY26" fmla="*/ 378690 h 791241"/>
                <a:gd name="connsiteX27" fmla="*/ 286 w 944198"/>
                <a:gd name="connsiteY27" fmla="*/ 390477 h 791241"/>
                <a:gd name="connsiteX28" fmla="*/ 42506 w 944198"/>
                <a:gd name="connsiteY28" fmla="*/ 530209 h 791241"/>
                <a:gd name="connsiteX29" fmla="*/ 161235 w 944198"/>
                <a:gd name="connsiteY29" fmla="*/ 649367 h 791241"/>
                <a:gd name="connsiteX30" fmla="*/ 290251 w 944198"/>
                <a:gd name="connsiteY30" fmla="*/ 713875 h 791241"/>
                <a:gd name="connsiteX31" fmla="*/ 399765 w 944198"/>
                <a:gd name="connsiteY31" fmla="*/ 728234 h 791241"/>
                <a:gd name="connsiteX32" fmla="*/ 574429 w 944198"/>
                <a:gd name="connsiteY32" fmla="*/ 729305 h 791241"/>
                <a:gd name="connsiteX33" fmla="*/ 679442 w 944198"/>
                <a:gd name="connsiteY33" fmla="*/ 774525 h 791241"/>
                <a:gd name="connsiteX34" fmla="*/ 695516 w 944198"/>
                <a:gd name="connsiteY34" fmla="*/ 791242 h 791241"/>
                <a:gd name="connsiteX35" fmla="*/ 815959 w 944198"/>
                <a:gd name="connsiteY35" fmla="*/ 689658 h 791241"/>
                <a:gd name="connsiteX36" fmla="*/ 884111 w 944198"/>
                <a:gd name="connsiteY36" fmla="*/ 599861 h 791241"/>
                <a:gd name="connsiteX37" fmla="*/ 941547 w 944198"/>
                <a:gd name="connsiteY37" fmla="*/ 421553 h 791241"/>
                <a:gd name="connsiteX38" fmla="*/ 928259 w 944198"/>
                <a:gd name="connsiteY38" fmla="*/ 280964 h 791241"/>
                <a:gd name="connsiteX39" fmla="*/ 923759 w 944198"/>
                <a:gd name="connsiteY39" fmla="*/ 271105 h 79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44198" h="791241">
                  <a:moveTo>
                    <a:pt x="923759" y="271105"/>
                  </a:moveTo>
                  <a:cubicBezTo>
                    <a:pt x="923330" y="270034"/>
                    <a:pt x="922901" y="269176"/>
                    <a:pt x="922473" y="268105"/>
                  </a:cubicBezTo>
                  <a:cubicBezTo>
                    <a:pt x="921401" y="265748"/>
                    <a:pt x="920544" y="263390"/>
                    <a:pt x="919472" y="261247"/>
                  </a:cubicBezTo>
                  <a:cubicBezTo>
                    <a:pt x="919044" y="260175"/>
                    <a:pt x="918615" y="259318"/>
                    <a:pt x="918186" y="258247"/>
                  </a:cubicBezTo>
                  <a:cubicBezTo>
                    <a:pt x="916901" y="255246"/>
                    <a:pt x="915400" y="252246"/>
                    <a:pt x="914115" y="249245"/>
                  </a:cubicBezTo>
                  <a:cubicBezTo>
                    <a:pt x="913686" y="248388"/>
                    <a:pt x="913257" y="247317"/>
                    <a:pt x="912828" y="246459"/>
                  </a:cubicBezTo>
                  <a:cubicBezTo>
                    <a:pt x="911757" y="244316"/>
                    <a:pt x="910900" y="242173"/>
                    <a:pt x="909828" y="240030"/>
                  </a:cubicBezTo>
                  <a:cubicBezTo>
                    <a:pt x="909185" y="238744"/>
                    <a:pt x="908542" y="237244"/>
                    <a:pt x="907685" y="235958"/>
                  </a:cubicBezTo>
                  <a:cubicBezTo>
                    <a:pt x="906828" y="234244"/>
                    <a:pt x="905971" y="232529"/>
                    <a:pt x="905114" y="231029"/>
                  </a:cubicBezTo>
                  <a:cubicBezTo>
                    <a:pt x="904471" y="229529"/>
                    <a:pt x="903613" y="228243"/>
                    <a:pt x="902970" y="226743"/>
                  </a:cubicBezTo>
                  <a:cubicBezTo>
                    <a:pt x="901684" y="224385"/>
                    <a:pt x="900398" y="222028"/>
                    <a:pt x="899113" y="219670"/>
                  </a:cubicBezTo>
                  <a:cubicBezTo>
                    <a:pt x="898041" y="217741"/>
                    <a:pt x="896970" y="215813"/>
                    <a:pt x="895898" y="213884"/>
                  </a:cubicBezTo>
                  <a:cubicBezTo>
                    <a:pt x="895255" y="212812"/>
                    <a:pt x="894612" y="211526"/>
                    <a:pt x="893969" y="210455"/>
                  </a:cubicBezTo>
                  <a:cubicBezTo>
                    <a:pt x="892897" y="208740"/>
                    <a:pt x="891826" y="206812"/>
                    <a:pt x="890754" y="205097"/>
                  </a:cubicBezTo>
                  <a:cubicBezTo>
                    <a:pt x="890112" y="204240"/>
                    <a:pt x="889683" y="203383"/>
                    <a:pt x="889040" y="202311"/>
                  </a:cubicBezTo>
                  <a:cubicBezTo>
                    <a:pt x="885182" y="196096"/>
                    <a:pt x="881325" y="189881"/>
                    <a:pt x="877253" y="183880"/>
                  </a:cubicBezTo>
                  <a:cubicBezTo>
                    <a:pt x="876824" y="183237"/>
                    <a:pt x="876395" y="182594"/>
                    <a:pt x="875967" y="181951"/>
                  </a:cubicBezTo>
                  <a:cubicBezTo>
                    <a:pt x="874681" y="180023"/>
                    <a:pt x="873181" y="177879"/>
                    <a:pt x="871895" y="175951"/>
                  </a:cubicBezTo>
                  <a:cubicBezTo>
                    <a:pt x="871681" y="175736"/>
                    <a:pt x="871466" y="175308"/>
                    <a:pt x="871252" y="175093"/>
                  </a:cubicBezTo>
                  <a:cubicBezTo>
                    <a:pt x="858607" y="157520"/>
                    <a:pt x="844677" y="140589"/>
                    <a:pt x="829033" y="124944"/>
                  </a:cubicBezTo>
                  <a:cubicBezTo>
                    <a:pt x="790670" y="86582"/>
                    <a:pt x="747379" y="55078"/>
                    <a:pt x="693801" y="40076"/>
                  </a:cubicBezTo>
                  <a:cubicBezTo>
                    <a:pt x="664441" y="31933"/>
                    <a:pt x="635080" y="24217"/>
                    <a:pt x="605076" y="18431"/>
                  </a:cubicBezTo>
                  <a:cubicBezTo>
                    <a:pt x="528138" y="3429"/>
                    <a:pt x="450342" y="214"/>
                    <a:pt x="372332" y="0"/>
                  </a:cubicBezTo>
                  <a:cubicBezTo>
                    <a:pt x="203883" y="0"/>
                    <a:pt x="111943" y="82510"/>
                    <a:pt x="68009" y="139732"/>
                  </a:cubicBezTo>
                  <a:cubicBezTo>
                    <a:pt x="46792" y="167164"/>
                    <a:pt x="21074" y="231458"/>
                    <a:pt x="12502" y="265105"/>
                  </a:cubicBezTo>
                  <a:cubicBezTo>
                    <a:pt x="3072" y="302181"/>
                    <a:pt x="-571" y="339471"/>
                    <a:pt x="72" y="377190"/>
                  </a:cubicBezTo>
                  <a:cubicBezTo>
                    <a:pt x="72" y="377619"/>
                    <a:pt x="72" y="378262"/>
                    <a:pt x="72" y="378690"/>
                  </a:cubicBezTo>
                  <a:cubicBezTo>
                    <a:pt x="72" y="382548"/>
                    <a:pt x="286" y="386620"/>
                    <a:pt x="286" y="390477"/>
                  </a:cubicBezTo>
                  <a:cubicBezTo>
                    <a:pt x="2215" y="440412"/>
                    <a:pt x="14431" y="486918"/>
                    <a:pt x="42506" y="530209"/>
                  </a:cubicBezTo>
                  <a:cubicBezTo>
                    <a:pt x="74010" y="578858"/>
                    <a:pt x="114514" y="617434"/>
                    <a:pt x="161235" y="649367"/>
                  </a:cubicBezTo>
                  <a:cubicBezTo>
                    <a:pt x="201097" y="676585"/>
                    <a:pt x="240530" y="706160"/>
                    <a:pt x="290251" y="713875"/>
                  </a:cubicBezTo>
                  <a:cubicBezTo>
                    <a:pt x="326684" y="719447"/>
                    <a:pt x="363117" y="724162"/>
                    <a:pt x="399765" y="728234"/>
                  </a:cubicBezTo>
                  <a:cubicBezTo>
                    <a:pt x="457843" y="734663"/>
                    <a:pt x="516136" y="729734"/>
                    <a:pt x="574429" y="729305"/>
                  </a:cubicBezTo>
                  <a:cubicBezTo>
                    <a:pt x="615363" y="729091"/>
                    <a:pt x="652225" y="741093"/>
                    <a:pt x="679442" y="774525"/>
                  </a:cubicBezTo>
                  <a:cubicBezTo>
                    <a:pt x="683943" y="780098"/>
                    <a:pt x="686943" y="786741"/>
                    <a:pt x="695516" y="791242"/>
                  </a:cubicBezTo>
                  <a:cubicBezTo>
                    <a:pt x="733021" y="754809"/>
                    <a:pt x="778455" y="726948"/>
                    <a:pt x="815959" y="689658"/>
                  </a:cubicBezTo>
                  <a:cubicBezTo>
                    <a:pt x="842748" y="663083"/>
                    <a:pt x="867180" y="633508"/>
                    <a:pt x="884111" y="599861"/>
                  </a:cubicBezTo>
                  <a:cubicBezTo>
                    <a:pt x="912400" y="543711"/>
                    <a:pt x="935331" y="485203"/>
                    <a:pt x="941547" y="421553"/>
                  </a:cubicBezTo>
                  <a:cubicBezTo>
                    <a:pt x="946261" y="373761"/>
                    <a:pt x="946261" y="326612"/>
                    <a:pt x="928259" y="280964"/>
                  </a:cubicBezTo>
                  <a:cubicBezTo>
                    <a:pt x="926330" y="277535"/>
                    <a:pt x="925044" y="274320"/>
                    <a:pt x="923759" y="271105"/>
                  </a:cubicBezTo>
                  <a:close/>
                </a:path>
              </a:pathLst>
            </a:custGeom>
            <a:solidFill>
              <a:srgbClr val="FCB913"/>
            </a:solidFill>
            <a:ln w="2143" cap="flat">
              <a:noFill/>
              <a:prstDash val="solid"/>
              <a:miter/>
            </a:ln>
          </p:spPr>
          <p:txBody>
            <a:bodyPr rtlCol="0" anchor="ctr"/>
            <a:lstStyle/>
            <a:p>
              <a:endParaRPr lang="en-US"/>
            </a:p>
          </p:txBody>
        </p:sp>
        <p:sp>
          <p:nvSpPr>
            <p:cNvPr id="46" name="Freeform 134">
              <a:extLst>
                <a:ext uri="{FF2B5EF4-FFF2-40B4-BE49-F238E27FC236}">
                  <a16:creationId xmlns:a16="http://schemas.microsoft.com/office/drawing/2014/main" id="{059E32BA-9FE7-8798-2286-AE1714337270}"/>
                </a:ext>
              </a:extLst>
            </p:cNvPr>
            <p:cNvSpPr/>
            <p:nvPr/>
          </p:nvSpPr>
          <p:spPr>
            <a:xfrm>
              <a:off x="8221689" y="632364"/>
              <a:ext cx="1487149" cy="1032833"/>
            </a:xfrm>
            <a:custGeom>
              <a:avLst/>
              <a:gdLst>
                <a:gd name="connsiteX0" fmla="*/ 1435756 w 1487149"/>
                <a:gd name="connsiteY0" fmla="*/ 221242 h 1032833"/>
                <a:gd name="connsiteX1" fmla="*/ 1318741 w 1487149"/>
                <a:gd name="connsiteY1" fmla="*/ 89440 h 1032833"/>
                <a:gd name="connsiteX2" fmla="*/ 1124145 w 1487149"/>
                <a:gd name="connsiteY2" fmla="*/ 17003 h 1032833"/>
                <a:gd name="connsiteX3" fmla="*/ 926978 w 1487149"/>
                <a:gd name="connsiteY3" fmla="*/ 72 h 1032833"/>
                <a:gd name="connsiteX4" fmla="*/ 764100 w 1487149"/>
                <a:gd name="connsiteY4" fmla="*/ 20217 h 1032833"/>
                <a:gd name="connsiteX5" fmla="*/ 522570 w 1487149"/>
                <a:gd name="connsiteY5" fmla="*/ 258318 h 1032833"/>
                <a:gd name="connsiteX6" fmla="*/ 513354 w 1487149"/>
                <a:gd name="connsiteY6" fmla="*/ 300324 h 1032833"/>
                <a:gd name="connsiteX7" fmla="*/ 501782 w 1487149"/>
                <a:gd name="connsiteY7" fmla="*/ 311468 h 1032833"/>
                <a:gd name="connsiteX8" fmla="*/ 429559 w 1487149"/>
                <a:gd name="connsiteY8" fmla="*/ 304610 h 1032833"/>
                <a:gd name="connsiteX9" fmla="*/ 346405 w 1487149"/>
                <a:gd name="connsiteY9" fmla="*/ 297966 h 1032833"/>
                <a:gd name="connsiteX10" fmla="*/ 213103 w 1487149"/>
                <a:gd name="connsiteY10" fmla="*/ 328184 h 1032833"/>
                <a:gd name="connsiteX11" fmla="*/ 65656 w 1487149"/>
                <a:gd name="connsiteY11" fmla="*/ 432554 h 1032833"/>
                <a:gd name="connsiteX12" fmla="*/ 719 w 1487149"/>
                <a:gd name="connsiteY12" fmla="*/ 620507 h 1032833"/>
                <a:gd name="connsiteX13" fmla="*/ 14221 w 1487149"/>
                <a:gd name="connsiteY13" fmla="*/ 724020 h 1032833"/>
                <a:gd name="connsiteX14" fmla="*/ 180528 w 1487149"/>
                <a:gd name="connsiteY14" fmla="*/ 930617 h 1032833"/>
                <a:gd name="connsiteX15" fmla="*/ 288112 w 1487149"/>
                <a:gd name="connsiteY15" fmla="*/ 1026414 h 1032833"/>
                <a:gd name="connsiteX16" fmla="*/ 306972 w 1487149"/>
                <a:gd name="connsiteY16" fmla="*/ 1022771 h 1032833"/>
                <a:gd name="connsiteX17" fmla="*/ 351335 w 1487149"/>
                <a:gd name="connsiteY17" fmla="*/ 983338 h 1032833"/>
                <a:gd name="connsiteX18" fmla="*/ 563718 w 1487149"/>
                <a:gd name="connsiteY18" fmla="*/ 923544 h 1032833"/>
                <a:gd name="connsiteX19" fmla="*/ 688877 w 1487149"/>
                <a:gd name="connsiteY19" fmla="*/ 882396 h 1032833"/>
                <a:gd name="connsiteX20" fmla="*/ 811678 w 1487149"/>
                <a:gd name="connsiteY20" fmla="*/ 766668 h 1032833"/>
                <a:gd name="connsiteX21" fmla="*/ 837181 w 1487149"/>
                <a:gd name="connsiteY21" fmla="*/ 754238 h 1032833"/>
                <a:gd name="connsiteX22" fmla="*/ 1075925 w 1487149"/>
                <a:gd name="connsiteY22" fmla="*/ 767525 h 1032833"/>
                <a:gd name="connsiteX23" fmla="*/ 1134647 w 1487149"/>
                <a:gd name="connsiteY23" fmla="*/ 773311 h 1032833"/>
                <a:gd name="connsiteX24" fmla="*/ 1200226 w 1487149"/>
                <a:gd name="connsiteY24" fmla="*/ 845749 h 1032833"/>
                <a:gd name="connsiteX25" fmla="*/ 1212013 w 1487149"/>
                <a:gd name="connsiteY25" fmla="*/ 841248 h 1032833"/>
                <a:gd name="connsiteX26" fmla="*/ 1323670 w 1487149"/>
                <a:gd name="connsiteY26" fmla="*/ 744379 h 1032833"/>
                <a:gd name="connsiteX27" fmla="*/ 1432755 w 1487149"/>
                <a:gd name="connsiteY27" fmla="*/ 605933 h 1032833"/>
                <a:gd name="connsiteX28" fmla="*/ 1483976 w 1487149"/>
                <a:gd name="connsiteY28" fmla="*/ 439627 h 1032833"/>
                <a:gd name="connsiteX29" fmla="*/ 1470903 w 1487149"/>
                <a:gd name="connsiteY29" fmla="*/ 296466 h 1032833"/>
                <a:gd name="connsiteX30" fmla="*/ 1435756 w 1487149"/>
                <a:gd name="connsiteY30" fmla="*/ 221242 h 1032833"/>
                <a:gd name="connsiteX31" fmla="*/ 718237 w 1487149"/>
                <a:gd name="connsiteY31" fmla="*/ 844463 h 1032833"/>
                <a:gd name="connsiteX32" fmla="*/ 584078 w 1487149"/>
                <a:gd name="connsiteY32" fmla="*/ 898684 h 1032833"/>
                <a:gd name="connsiteX33" fmla="*/ 348120 w 1487149"/>
                <a:gd name="connsiteY33" fmla="*/ 964264 h 1032833"/>
                <a:gd name="connsiteX34" fmla="*/ 295827 w 1487149"/>
                <a:gd name="connsiteY34" fmla="*/ 998982 h 1032833"/>
                <a:gd name="connsiteX35" fmla="*/ 119019 w 1487149"/>
                <a:gd name="connsiteY35" fmla="*/ 853464 h 1032833"/>
                <a:gd name="connsiteX36" fmla="*/ 19150 w 1487149"/>
                <a:gd name="connsiteY36" fmla="*/ 661012 h 1032833"/>
                <a:gd name="connsiteX37" fmla="*/ 23650 w 1487149"/>
                <a:gd name="connsiteY37" fmla="*/ 577858 h 1032833"/>
                <a:gd name="connsiteX38" fmla="*/ 167240 w 1487149"/>
                <a:gd name="connsiteY38" fmla="*/ 371047 h 1032833"/>
                <a:gd name="connsiteX39" fmla="*/ 421843 w 1487149"/>
                <a:gd name="connsiteY39" fmla="*/ 322398 h 1032833"/>
                <a:gd name="connsiteX40" fmla="*/ 475636 w 1487149"/>
                <a:gd name="connsiteY40" fmla="*/ 326470 h 1032833"/>
                <a:gd name="connsiteX41" fmla="*/ 505854 w 1487149"/>
                <a:gd name="connsiteY41" fmla="*/ 360974 h 1032833"/>
                <a:gd name="connsiteX42" fmla="*/ 505854 w 1487149"/>
                <a:gd name="connsiteY42" fmla="*/ 428268 h 1032833"/>
                <a:gd name="connsiteX43" fmla="*/ 584721 w 1487149"/>
                <a:gd name="connsiteY43" fmla="*/ 607219 h 1032833"/>
                <a:gd name="connsiteX44" fmla="*/ 692305 w 1487149"/>
                <a:gd name="connsiteY44" fmla="*/ 695730 h 1032833"/>
                <a:gd name="connsiteX45" fmla="*/ 799248 w 1487149"/>
                <a:gd name="connsiteY45" fmla="*/ 748451 h 1032833"/>
                <a:gd name="connsiteX46" fmla="*/ 718237 w 1487149"/>
                <a:gd name="connsiteY46" fmla="*/ 844463 h 1032833"/>
                <a:gd name="connsiteX47" fmla="*/ 1464902 w 1487149"/>
                <a:gd name="connsiteY47" fmla="*/ 440055 h 1032833"/>
                <a:gd name="connsiteX48" fmla="*/ 1407467 w 1487149"/>
                <a:gd name="connsiteY48" fmla="*/ 618363 h 1032833"/>
                <a:gd name="connsiteX49" fmla="*/ 1339315 w 1487149"/>
                <a:gd name="connsiteY49" fmla="*/ 708160 h 1032833"/>
                <a:gd name="connsiteX50" fmla="*/ 1218872 w 1487149"/>
                <a:gd name="connsiteY50" fmla="*/ 809745 h 1032833"/>
                <a:gd name="connsiteX51" fmla="*/ 1202798 w 1487149"/>
                <a:gd name="connsiteY51" fmla="*/ 793028 h 1032833"/>
                <a:gd name="connsiteX52" fmla="*/ 1097785 w 1487149"/>
                <a:gd name="connsiteY52" fmla="*/ 747808 h 1032833"/>
                <a:gd name="connsiteX53" fmla="*/ 923120 w 1487149"/>
                <a:gd name="connsiteY53" fmla="*/ 746737 h 1032833"/>
                <a:gd name="connsiteX54" fmla="*/ 813607 w 1487149"/>
                <a:gd name="connsiteY54" fmla="*/ 732378 h 1032833"/>
                <a:gd name="connsiteX55" fmla="*/ 684591 w 1487149"/>
                <a:gd name="connsiteY55" fmla="*/ 667870 h 1032833"/>
                <a:gd name="connsiteX56" fmla="*/ 565861 w 1487149"/>
                <a:gd name="connsiteY56" fmla="*/ 548712 h 1032833"/>
                <a:gd name="connsiteX57" fmla="*/ 523642 w 1487149"/>
                <a:gd name="connsiteY57" fmla="*/ 408980 h 1032833"/>
                <a:gd name="connsiteX58" fmla="*/ 523428 w 1487149"/>
                <a:gd name="connsiteY58" fmla="*/ 397193 h 1032833"/>
                <a:gd name="connsiteX59" fmla="*/ 523428 w 1487149"/>
                <a:gd name="connsiteY59" fmla="*/ 395693 h 1032833"/>
                <a:gd name="connsiteX60" fmla="*/ 535857 w 1487149"/>
                <a:gd name="connsiteY60" fmla="*/ 283607 h 1032833"/>
                <a:gd name="connsiteX61" fmla="*/ 591365 w 1487149"/>
                <a:gd name="connsiteY61" fmla="*/ 158234 h 1032833"/>
                <a:gd name="connsiteX62" fmla="*/ 895688 w 1487149"/>
                <a:gd name="connsiteY62" fmla="*/ 18503 h 1032833"/>
                <a:gd name="connsiteX63" fmla="*/ 1128431 w 1487149"/>
                <a:gd name="connsiteY63" fmla="*/ 36934 h 1032833"/>
                <a:gd name="connsiteX64" fmla="*/ 1217157 w 1487149"/>
                <a:gd name="connsiteY64" fmla="*/ 58579 h 1032833"/>
                <a:gd name="connsiteX65" fmla="*/ 1352388 w 1487149"/>
                <a:gd name="connsiteY65" fmla="*/ 143447 h 1032833"/>
                <a:gd name="connsiteX66" fmla="*/ 1394608 w 1487149"/>
                <a:gd name="connsiteY66" fmla="*/ 193596 h 1032833"/>
                <a:gd name="connsiteX67" fmla="*/ 1395250 w 1487149"/>
                <a:gd name="connsiteY67" fmla="*/ 194453 h 1032833"/>
                <a:gd name="connsiteX68" fmla="*/ 1399323 w 1487149"/>
                <a:gd name="connsiteY68" fmla="*/ 200454 h 1032833"/>
                <a:gd name="connsiteX69" fmla="*/ 1400608 w 1487149"/>
                <a:gd name="connsiteY69" fmla="*/ 202383 h 1032833"/>
                <a:gd name="connsiteX70" fmla="*/ 1412395 w 1487149"/>
                <a:gd name="connsiteY70" fmla="*/ 220814 h 1032833"/>
                <a:gd name="connsiteX71" fmla="*/ 1414110 w 1487149"/>
                <a:gd name="connsiteY71" fmla="*/ 223600 h 1032833"/>
                <a:gd name="connsiteX72" fmla="*/ 1417325 w 1487149"/>
                <a:gd name="connsiteY72" fmla="*/ 228958 h 1032833"/>
                <a:gd name="connsiteX73" fmla="*/ 1419254 w 1487149"/>
                <a:gd name="connsiteY73" fmla="*/ 232387 h 1032833"/>
                <a:gd name="connsiteX74" fmla="*/ 1422469 w 1487149"/>
                <a:gd name="connsiteY74" fmla="*/ 238173 h 1032833"/>
                <a:gd name="connsiteX75" fmla="*/ 1426326 w 1487149"/>
                <a:gd name="connsiteY75" fmla="*/ 245245 h 1032833"/>
                <a:gd name="connsiteX76" fmla="*/ 1428469 w 1487149"/>
                <a:gd name="connsiteY76" fmla="*/ 249532 h 1032833"/>
                <a:gd name="connsiteX77" fmla="*/ 1431041 w 1487149"/>
                <a:gd name="connsiteY77" fmla="*/ 254461 h 1032833"/>
                <a:gd name="connsiteX78" fmla="*/ 1433184 w 1487149"/>
                <a:gd name="connsiteY78" fmla="*/ 258533 h 1032833"/>
                <a:gd name="connsiteX79" fmla="*/ 1436184 w 1487149"/>
                <a:gd name="connsiteY79" fmla="*/ 264962 h 1032833"/>
                <a:gd name="connsiteX80" fmla="*/ 1437470 w 1487149"/>
                <a:gd name="connsiteY80" fmla="*/ 267748 h 1032833"/>
                <a:gd name="connsiteX81" fmla="*/ 1441542 w 1487149"/>
                <a:gd name="connsiteY81" fmla="*/ 276749 h 1032833"/>
                <a:gd name="connsiteX82" fmla="*/ 1442828 w 1487149"/>
                <a:gd name="connsiteY82" fmla="*/ 279750 h 1032833"/>
                <a:gd name="connsiteX83" fmla="*/ 1445828 w 1487149"/>
                <a:gd name="connsiteY83" fmla="*/ 286608 h 1032833"/>
                <a:gd name="connsiteX84" fmla="*/ 1447115 w 1487149"/>
                <a:gd name="connsiteY84" fmla="*/ 289608 h 1032833"/>
                <a:gd name="connsiteX85" fmla="*/ 1450972 w 1487149"/>
                <a:gd name="connsiteY85" fmla="*/ 299252 h 1032833"/>
                <a:gd name="connsiteX86" fmla="*/ 1464902 w 1487149"/>
                <a:gd name="connsiteY86" fmla="*/ 440055 h 1032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487149" h="1032833">
                  <a:moveTo>
                    <a:pt x="1435756" y="221242"/>
                  </a:moveTo>
                  <a:cubicBezTo>
                    <a:pt x="1407467" y="167664"/>
                    <a:pt x="1366533" y="125873"/>
                    <a:pt x="1318741" y="89440"/>
                  </a:cubicBezTo>
                  <a:cubicBezTo>
                    <a:pt x="1261091" y="45506"/>
                    <a:pt x="1193368" y="28147"/>
                    <a:pt x="1124145" y="17003"/>
                  </a:cubicBezTo>
                  <a:cubicBezTo>
                    <a:pt x="1058994" y="6501"/>
                    <a:pt x="993201" y="929"/>
                    <a:pt x="926978" y="72"/>
                  </a:cubicBezTo>
                  <a:cubicBezTo>
                    <a:pt x="869756" y="-571"/>
                    <a:pt x="817036" y="2858"/>
                    <a:pt x="764100" y="20217"/>
                  </a:cubicBezTo>
                  <a:cubicBezTo>
                    <a:pt x="577648" y="81725"/>
                    <a:pt x="531571" y="222528"/>
                    <a:pt x="522570" y="258318"/>
                  </a:cubicBezTo>
                  <a:cubicBezTo>
                    <a:pt x="519141" y="272249"/>
                    <a:pt x="516355" y="286393"/>
                    <a:pt x="513354" y="300324"/>
                  </a:cubicBezTo>
                  <a:cubicBezTo>
                    <a:pt x="512069" y="306753"/>
                    <a:pt x="510140" y="314040"/>
                    <a:pt x="501782" y="311468"/>
                  </a:cubicBezTo>
                  <a:cubicBezTo>
                    <a:pt x="477993" y="304610"/>
                    <a:pt x="453562" y="308253"/>
                    <a:pt x="429559" y="304610"/>
                  </a:cubicBezTo>
                  <a:cubicBezTo>
                    <a:pt x="402127" y="300324"/>
                    <a:pt x="374480" y="296466"/>
                    <a:pt x="346405" y="297966"/>
                  </a:cubicBezTo>
                  <a:cubicBezTo>
                    <a:pt x="300114" y="300538"/>
                    <a:pt x="255965" y="311897"/>
                    <a:pt x="213103" y="328184"/>
                  </a:cubicBezTo>
                  <a:cubicBezTo>
                    <a:pt x="155024" y="350044"/>
                    <a:pt x="104232" y="382405"/>
                    <a:pt x="65656" y="432554"/>
                  </a:cubicBezTo>
                  <a:cubicBezTo>
                    <a:pt x="23008" y="488061"/>
                    <a:pt x="5863" y="552141"/>
                    <a:pt x="719" y="620507"/>
                  </a:cubicBezTo>
                  <a:cubicBezTo>
                    <a:pt x="-1853" y="655868"/>
                    <a:pt x="2434" y="690372"/>
                    <a:pt x="14221" y="724020"/>
                  </a:cubicBezTo>
                  <a:cubicBezTo>
                    <a:pt x="45296" y="812531"/>
                    <a:pt x="107232" y="876181"/>
                    <a:pt x="180528" y="930617"/>
                  </a:cubicBezTo>
                  <a:cubicBezTo>
                    <a:pt x="219318" y="959335"/>
                    <a:pt x="262823" y="982266"/>
                    <a:pt x="288112" y="1026414"/>
                  </a:cubicBezTo>
                  <a:cubicBezTo>
                    <a:pt x="293684" y="1036273"/>
                    <a:pt x="303328" y="1034558"/>
                    <a:pt x="306972" y="1022771"/>
                  </a:cubicBezTo>
                  <a:cubicBezTo>
                    <a:pt x="313830" y="1000054"/>
                    <a:pt x="331403" y="989981"/>
                    <a:pt x="351335" y="983338"/>
                  </a:cubicBezTo>
                  <a:cubicBezTo>
                    <a:pt x="421200" y="959763"/>
                    <a:pt x="492566" y="942190"/>
                    <a:pt x="563718" y="923544"/>
                  </a:cubicBezTo>
                  <a:cubicBezTo>
                    <a:pt x="606366" y="912400"/>
                    <a:pt x="648800" y="901256"/>
                    <a:pt x="688877" y="882396"/>
                  </a:cubicBezTo>
                  <a:cubicBezTo>
                    <a:pt x="742455" y="857322"/>
                    <a:pt x="785960" y="821317"/>
                    <a:pt x="811678" y="766668"/>
                  </a:cubicBezTo>
                  <a:cubicBezTo>
                    <a:pt x="817250" y="754880"/>
                    <a:pt x="824322" y="752094"/>
                    <a:pt x="837181" y="754238"/>
                  </a:cubicBezTo>
                  <a:cubicBezTo>
                    <a:pt x="916262" y="768382"/>
                    <a:pt x="995987" y="770740"/>
                    <a:pt x="1075925" y="767525"/>
                  </a:cubicBezTo>
                  <a:cubicBezTo>
                    <a:pt x="1095856" y="766668"/>
                    <a:pt x="1115359" y="768811"/>
                    <a:pt x="1134647" y="773311"/>
                  </a:cubicBezTo>
                  <a:cubicBezTo>
                    <a:pt x="1177295" y="783384"/>
                    <a:pt x="1195297" y="803315"/>
                    <a:pt x="1200226" y="845749"/>
                  </a:cubicBezTo>
                  <a:cubicBezTo>
                    <a:pt x="1205370" y="847249"/>
                    <a:pt x="1209013" y="844463"/>
                    <a:pt x="1212013" y="841248"/>
                  </a:cubicBezTo>
                  <a:cubicBezTo>
                    <a:pt x="1246089" y="805244"/>
                    <a:pt x="1286594" y="776740"/>
                    <a:pt x="1323670" y="744379"/>
                  </a:cubicBezTo>
                  <a:cubicBezTo>
                    <a:pt x="1368461" y="705374"/>
                    <a:pt x="1406395" y="660583"/>
                    <a:pt x="1432755" y="605933"/>
                  </a:cubicBezTo>
                  <a:cubicBezTo>
                    <a:pt x="1458259" y="552784"/>
                    <a:pt x="1478190" y="497920"/>
                    <a:pt x="1483976" y="439627"/>
                  </a:cubicBezTo>
                  <a:cubicBezTo>
                    <a:pt x="1488905" y="391621"/>
                    <a:pt x="1490406" y="343186"/>
                    <a:pt x="1470903" y="296466"/>
                  </a:cubicBezTo>
                  <a:cubicBezTo>
                    <a:pt x="1460402" y="270749"/>
                    <a:pt x="1448615" y="245888"/>
                    <a:pt x="1435756" y="221242"/>
                  </a:cubicBezTo>
                  <a:close/>
                  <a:moveTo>
                    <a:pt x="718237" y="844463"/>
                  </a:moveTo>
                  <a:cubicBezTo>
                    <a:pt x="677090" y="871038"/>
                    <a:pt x="631655" y="886468"/>
                    <a:pt x="584078" y="898684"/>
                  </a:cubicBezTo>
                  <a:cubicBezTo>
                    <a:pt x="504997" y="919044"/>
                    <a:pt x="426772" y="942404"/>
                    <a:pt x="348120" y="964264"/>
                  </a:cubicBezTo>
                  <a:cubicBezTo>
                    <a:pt x="327760" y="970050"/>
                    <a:pt x="309758" y="979051"/>
                    <a:pt x="295827" y="998982"/>
                  </a:cubicBezTo>
                  <a:cubicBezTo>
                    <a:pt x="243964" y="940261"/>
                    <a:pt x="171526" y="909614"/>
                    <a:pt x="119019" y="853464"/>
                  </a:cubicBezTo>
                  <a:cubicBezTo>
                    <a:pt x="67584" y="798172"/>
                    <a:pt x="27937" y="738164"/>
                    <a:pt x="19150" y="661012"/>
                  </a:cubicBezTo>
                  <a:cubicBezTo>
                    <a:pt x="15935" y="632937"/>
                    <a:pt x="18722" y="604862"/>
                    <a:pt x="23650" y="577858"/>
                  </a:cubicBezTo>
                  <a:cubicBezTo>
                    <a:pt x="39938" y="487633"/>
                    <a:pt x="84087" y="415624"/>
                    <a:pt x="167240" y="371047"/>
                  </a:cubicBezTo>
                  <a:cubicBezTo>
                    <a:pt x="247178" y="327970"/>
                    <a:pt x="331189" y="309110"/>
                    <a:pt x="421843" y="322398"/>
                  </a:cubicBezTo>
                  <a:cubicBezTo>
                    <a:pt x="439631" y="324970"/>
                    <a:pt x="457633" y="325613"/>
                    <a:pt x="475636" y="326470"/>
                  </a:cubicBezTo>
                  <a:cubicBezTo>
                    <a:pt x="507783" y="327970"/>
                    <a:pt x="508426" y="327970"/>
                    <a:pt x="505854" y="360974"/>
                  </a:cubicBezTo>
                  <a:cubicBezTo>
                    <a:pt x="504139" y="383477"/>
                    <a:pt x="505211" y="405765"/>
                    <a:pt x="505854" y="428268"/>
                  </a:cubicBezTo>
                  <a:cubicBezTo>
                    <a:pt x="508426" y="498777"/>
                    <a:pt x="540787" y="555784"/>
                    <a:pt x="584721" y="607219"/>
                  </a:cubicBezTo>
                  <a:cubicBezTo>
                    <a:pt x="615153" y="642795"/>
                    <a:pt x="652444" y="670656"/>
                    <a:pt x="692305" y="695730"/>
                  </a:cubicBezTo>
                  <a:cubicBezTo>
                    <a:pt x="725738" y="716733"/>
                    <a:pt x="758957" y="737521"/>
                    <a:pt x="799248" y="748451"/>
                  </a:cubicBezTo>
                  <a:cubicBezTo>
                    <a:pt x="784460" y="793028"/>
                    <a:pt x="754028" y="821317"/>
                    <a:pt x="718237" y="844463"/>
                  </a:cubicBezTo>
                  <a:close/>
                  <a:moveTo>
                    <a:pt x="1464902" y="440055"/>
                  </a:moveTo>
                  <a:cubicBezTo>
                    <a:pt x="1458687" y="503706"/>
                    <a:pt x="1435756" y="561999"/>
                    <a:pt x="1407467" y="618363"/>
                  </a:cubicBezTo>
                  <a:cubicBezTo>
                    <a:pt x="1390536" y="652010"/>
                    <a:pt x="1365890" y="681371"/>
                    <a:pt x="1339315" y="708160"/>
                  </a:cubicBezTo>
                  <a:cubicBezTo>
                    <a:pt x="1301811" y="745451"/>
                    <a:pt x="1256162" y="773311"/>
                    <a:pt x="1218872" y="809745"/>
                  </a:cubicBezTo>
                  <a:cubicBezTo>
                    <a:pt x="1210299" y="805244"/>
                    <a:pt x="1207085" y="798386"/>
                    <a:pt x="1202798" y="793028"/>
                  </a:cubicBezTo>
                  <a:cubicBezTo>
                    <a:pt x="1175580" y="759595"/>
                    <a:pt x="1138719" y="747594"/>
                    <a:pt x="1097785" y="747808"/>
                  </a:cubicBezTo>
                  <a:cubicBezTo>
                    <a:pt x="1039492" y="748237"/>
                    <a:pt x="981199" y="753166"/>
                    <a:pt x="923120" y="746737"/>
                  </a:cubicBezTo>
                  <a:cubicBezTo>
                    <a:pt x="886473" y="742665"/>
                    <a:pt x="850040" y="738164"/>
                    <a:pt x="813607" y="732378"/>
                  </a:cubicBezTo>
                  <a:cubicBezTo>
                    <a:pt x="763886" y="724662"/>
                    <a:pt x="724452" y="695087"/>
                    <a:pt x="684591" y="667870"/>
                  </a:cubicBezTo>
                  <a:cubicBezTo>
                    <a:pt x="637870" y="635723"/>
                    <a:pt x="597365" y="597147"/>
                    <a:pt x="565861" y="548712"/>
                  </a:cubicBezTo>
                  <a:cubicBezTo>
                    <a:pt x="537786" y="505421"/>
                    <a:pt x="525571" y="459129"/>
                    <a:pt x="523642" y="408980"/>
                  </a:cubicBezTo>
                  <a:cubicBezTo>
                    <a:pt x="523428" y="405123"/>
                    <a:pt x="523428" y="401051"/>
                    <a:pt x="523428" y="397193"/>
                  </a:cubicBezTo>
                  <a:cubicBezTo>
                    <a:pt x="523428" y="396764"/>
                    <a:pt x="523428" y="396121"/>
                    <a:pt x="523428" y="395693"/>
                  </a:cubicBezTo>
                  <a:cubicBezTo>
                    <a:pt x="522999" y="357974"/>
                    <a:pt x="526428" y="320683"/>
                    <a:pt x="535857" y="283607"/>
                  </a:cubicBezTo>
                  <a:cubicBezTo>
                    <a:pt x="544430" y="249960"/>
                    <a:pt x="570147" y="185667"/>
                    <a:pt x="591365" y="158234"/>
                  </a:cubicBezTo>
                  <a:cubicBezTo>
                    <a:pt x="635513" y="101227"/>
                    <a:pt x="727238" y="18503"/>
                    <a:pt x="895688" y="18503"/>
                  </a:cubicBezTo>
                  <a:cubicBezTo>
                    <a:pt x="973698" y="18717"/>
                    <a:pt x="1051493" y="21932"/>
                    <a:pt x="1128431" y="36934"/>
                  </a:cubicBezTo>
                  <a:cubicBezTo>
                    <a:pt x="1158435" y="42720"/>
                    <a:pt x="1187796" y="50435"/>
                    <a:pt x="1217157" y="58579"/>
                  </a:cubicBezTo>
                  <a:cubicBezTo>
                    <a:pt x="1270949" y="73581"/>
                    <a:pt x="1314241" y="105085"/>
                    <a:pt x="1352388" y="143447"/>
                  </a:cubicBezTo>
                  <a:cubicBezTo>
                    <a:pt x="1368033" y="159092"/>
                    <a:pt x="1381963" y="175808"/>
                    <a:pt x="1394608" y="193596"/>
                  </a:cubicBezTo>
                  <a:cubicBezTo>
                    <a:pt x="1394822" y="193810"/>
                    <a:pt x="1395036" y="194239"/>
                    <a:pt x="1395250" y="194453"/>
                  </a:cubicBezTo>
                  <a:cubicBezTo>
                    <a:pt x="1396751" y="196382"/>
                    <a:pt x="1398037" y="198525"/>
                    <a:pt x="1399323" y="200454"/>
                  </a:cubicBezTo>
                  <a:cubicBezTo>
                    <a:pt x="1399751" y="201097"/>
                    <a:pt x="1400180" y="201740"/>
                    <a:pt x="1400608" y="202383"/>
                  </a:cubicBezTo>
                  <a:cubicBezTo>
                    <a:pt x="1404681" y="208384"/>
                    <a:pt x="1408752" y="214599"/>
                    <a:pt x="1412395" y="220814"/>
                  </a:cubicBezTo>
                  <a:cubicBezTo>
                    <a:pt x="1413039" y="221671"/>
                    <a:pt x="1413467" y="222528"/>
                    <a:pt x="1414110" y="223600"/>
                  </a:cubicBezTo>
                  <a:cubicBezTo>
                    <a:pt x="1415182" y="225314"/>
                    <a:pt x="1416253" y="227243"/>
                    <a:pt x="1417325" y="228958"/>
                  </a:cubicBezTo>
                  <a:cubicBezTo>
                    <a:pt x="1417968" y="230029"/>
                    <a:pt x="1418611" y="231315"/>
                    <a:pt x="1419254" y="232387"/>
                  </a:cubicBezTo>
                  <a:cubicBezTo>
                    <a:pt x="1420325" y="234315"/>
                    <a:pt x="1421397" y="236244"/>
                    <a:pt x="1422469" y="238173"/>
                  </a:cubicBezTo>
                  <a:cubicBezTo>
                    <a:pt x="1423754" y="240530"/>
                    <a:pt x="1425040" y="242888"/>
                    <a:pt x="1426326" y="245245"/>
                  </a:cubicBezTo>
                  <a:cubicBezTo>
                    <a:pt x="1427183" y="246746"/>
                    <a:pt x="1427826" y="248031"/>
                    <a:pt x="1428469" y="249532"/>
                  </a:cubicBezTo>
                  <a:cubicBezTo>
                    <a:pt x="1429326" y="251246"/>
                    <a:pt x="1430184" y="252961"/>
                    <a:pt x="1431041" y="254461"/>
                  </a:cubicBezTo>
                  <a:cubicBezTo>
                    <a:pt x="1431684" y="255747"/>
                    <a:pt x="1432327" y="257247"/>
                    <a:pt x="1433184" y="258533"/>
                  </a:cubicBezTo>
                  <a:cubicBezTo>
                    <a:pt x="1434256" y="260676"/>
                    <a:pt x="1435327" y="262819"/>
                    <a:pt x="1436184" y="264962"/>
                  </a:cubicBezTo>
                  <a:cubicBezTo>
                    <a:pt x="1436613" y="265819"/>
                    <a:pt x="1437041" y="266891"/>
                    <a:pt x="1437470" y="267748"/>
                  </a:cubicBezTo>
                  <a:cubicBezTo>
                    <a:pt x="1438971" y="270749"/>
                    <a:pt x="1440256" y="273749"/>
                    <a:pt x="1441542" y="276749"/>
                  </a:cubicBezTo>
                  <a:cubicBezTo>
                    <a:pt x="1441971" y="277821"/>
                    <a:pt x="1442399" y="278678"/>
                    <a:pt x="1442828" y="279750"/>
                  </a:cubicBezTo>
                  <a:cubicBezTo>
                    <a:pt x="1443900" y="282107"/>
                    <a:pt x="1444757" y="284465"/>
                    <a:pt x="1445828" y="286608"/>
                  </a:cubicBezTo>
                  <a:cubicBezTo>
                    <a:pt x="1446257" y="287679"/>
                    <a:pt x="1446685" y="288537"/>
                    <a:pt x="1447115" y="289608"/>
                  </a:cubicBezTo>
                  <a:cubicBezTo>
                    <a:pt x="1448400" y="292823"/>
                    <a:pt x="1449686" y="296037"/>
                    <a:pt x="1450972" y="299252"/>
                  </a:cubicBezTo>
                  <a:cubicBezTo>
                    <a:pt x="1469617" y="344901"/>
                    <a:pt x="1469403" y="392264"/>
                    <a:pt x="1464902" y="440055"/>
                  </a:cubicBezTo>
                  <a:close/>
                </a:path>
              </a:pathLst>
            </a:custGeom>
            <a:solidFill>
              <a:srgbClr val="000000"/>
            </a:solidFill>
            <a:ln w="2143" cap="flat">
              <a:noFill/>
              <a:prstDash val="solid"/>
              <a:miter/>
            </a:ln>
          </p:spPr>
          <p:txBody>
            <a:bodyPr rtlCol="0" anchor="ctr"/>
            <a:lstStyle/>
            <a:p>
              <a:endParaRPr lang="en-US"/>
            </a:p>
          </p:txBody>
        </p:sp>
        <p:sp>
          <p:nvSpPr>
            <p:cNvPr id="47" name="Freeform 135">
              <a:extLst>
                <a:ext uri="{FF2B5EF4-FFF2-40B4-BE49-F238E27FC236}">
                  <a16:creationId xmlns:a16="http://schemas.microsoft.com/office/drawing/2014/main" id="{83713E15-DF1B-2D8B-F2A3-13F9E37D0C0E}"/>
                </a:ext>
              </a:extLst>
            </p:cNvPr>
            <p:cNvSpPr/>
            <p:nvPr/>
          </p:nvSpPr>
          <p:spPr>
            <a:xfrm>
              <a:off x="9708960" y="873560"/>
              <a:ext cx="59687" cy="275583"/>
            </a:xfrm>
            <a:custGeom>
              <a:avLst/>
              <a:gdLst>
                <a:gd name="connsiteX0" fmla="*/ 18779 w 59687"/>
                <a:gd name="connsiteY0" fmla="*/ 7264 h 275583"/>
                <a:gd name="connsiteX1" fmla="*/ 5706 w 59687"/>
                <a:gd name="connsiteY1" fmla="*/ 834 h 275583"/>
                <a:gd name="connsiteX2" fmla="*/ 2491 w 59687"/>
                <a:gd name="connsiteY2" fmla="*/ 16908 h 275583"/>
                <a:gd name="connsiteX3" fmla="*/ 42996 w 59687"/>
                <a:gd name="connsiteY3" fmla="*/ 120421 h 275583"/>
                <a:gd name="connsiteX4" fmla="*/ 29495 w 59687"/>
                <a:gd name="connsiteY4" fmla="*/ 232292 h 275583"/>
                <a:gd name="connsiteX5" fmla="*/ 21565 w 59687"/>
                <a:gd name="connsiteY5" fmla="*/ 275583 h 275583"/>
                <a:gd name="connsiteX6" fmla="*/ 30995 w 59687"/>
                <a:gd name="connsiteY6" fmla="*/ 266582 h 275583"/>
                <a:gd name="connsiteX7" fmla="*/ 59498 w 59687"/>
                <a:gd name="connsiteY7" fmla="*/ 122350 h 275583"/>
                <a:gd name="connsiteX8" fmla="*/ 18779 w 59687"/>
                <a:gd name="connsiteY8" fmla="*/ 7264 h 275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687" h="275583">
                  <a:moveTo>
                    <a:pt x="18779" y="7264"/>
                  </a:moveTo>
                  <a:cubicBezTo>
                    <a:pt x="16207" y="2763"/>
                    <a:pt x="11492" y="-1952"/>
                    <a:pt x="5706" y="834"/>
                  </a:cubicBezTo>
                  <a:cubicBezTo>
                    <a:pt x="-1367" y="4263"/>
                    <a:pt x="-1152" y="10693"/>
                    <a:pt x="2491" y="16908"/>
                  </a:cubicBezTo>
                  <a:cubicBezTo>
                    <a:pt x="36781" y="35339"/>
                    <a:pt x="43211" y="93846"/>
                    <a:pt x="42996" y="120421"/>
                  </a:cubicBezTo>
                  <a:cubicBezTo>
                    <a:pt x="42782" y="158354"/>
                    <a:pt x="39139" y="195644"/>
                    <a:pt x="29495" y="232292"/>
                  </a:cubicBezTo>
                  <a:cubicBezTo>
                    <a:pt x="25851" y="246008"/>
                    <a:pt x="20708" y="259510"/>
                    <a:pt x="21565" y="275583"/>
                  </a:cubicBezTo>
                  <a:cubicBezTo>
                    <a:pt x="28423" y="273226"/>
                    <a:pt x="29495" y="269797"/>
                    <a:pt x="30995" y="266582"/>
                  </a:cubicBezTo>
                  <a:cubicBezTo>
                    <a:pt x="51354" y="220719"/>
                    <a:pt x="57141" y="171856"/>
                    <a:pt x="59498" y="122350"/>
                  </a:cubicBezTo>
                  <a:cubicBezTo>
                    <a:pt x="61642" y="77987"/>
                    <a:pt x="45354" y="32553"/>
                    <a:pt x="18779" y="7264"/>
                  </a:cubicBezTo>
                  <a:close/>
                </a:path>
              </a:pathLst>
            </a:custGeom>
            <a:solidFill>
              <a:srgbClr val="000000"/>
            </a:solidFill>
            <a:ln w="2143" cap="flat">
              <a:noFill/>
              <a:prstDash val="solid"/>
              <a:miter/>
            </a:ln>
          </p:spPr>
          <p:txBody>
            <a:bodyPr rtlCol="0" anchor="ctr"/>
            <a:lstStyle/>
            <a:p>
              <a:endParaRPr lang="en-US"/>
            </a:p>
          </p:txBody>
        </p:sp>
        <p:sp>
          <p:nvSpPr>
            <p:cNvPr id="48" name="Freeform 136">
              <a:extLst>
                <a:ext uri="{FF2B5EF4-FFF2-40B4-BE49-F238E27FC236}">
                  <a16:creationId xmlns:a16="http://schemas.microsoft.com/office/drawing/2014/main" id="{45EAC32A-9D56-B0C6-C7EA-0B4B924BECBD}"/>
                </a:ext>
              </a:extLst>
            </p:cNvPr>
            <p:cNvSpPr/>
            <p:nvPr/>
          </p:nvSpPr>
          <p:spPr>
            <a:xfrm>
              <a:off x="8182046" y="962926"/>
              <a:ext cx="116657" cy="218792"/>
            </a:xfrm>
            <a:custGeom>
              <a:avLst/>
              <a:gdLst>
                <a:gd name="connsiteX0" fmla="*/ 116657 w 116657"/>
                <a:gd name="connsiteY0" fmla="*/ 194 h 218792"/>
                <a:gd name="connsiteX1" fmla="*/ 69080 w 116657"/>
                <a:gd name="connsiteY1" fmla="*/ 21197 h 218792"/>
                <a:gd name="connsiteX2" fmla="*/ 285 w 116657"/>
                <a:gd name="connsiteY2" fmla="*/ 205077 h 218792"/>
                <a:gd name="connsiteX3" fmla="*/ 9286 w 116657"/>
                <a:gd name="connsiteY3" fmla="*/ 218793 h 218792"/>
                <a:gd name="connsiteX4" fmla="*/ 37576 w 116657"/>
                <a:gd name="connsiteY4" fmla="*/ 96849 h 218792"/>
                <a:gd name="connsiteX5" fmla="*/ 116657 w 116657"/>
                <a:gd name="connsiteY5" fmla="*/ 194 h 21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657" h="218792">
                  <a:moveTo>
                    <a:pt x="116657" y="194"/>
                  </a:moveTo>
                  <a:cubicBezTo>
                    <a:pt x="96083" y="-1520"/>
                    <a:pt x="81081" y="8338"/>
                    <a:pt x="69080" y="21197"/>
                  </a:cubicBezTo>
                  <a:cubicBezTo>
                    <a:pt x="21074" y="72846"/>
                    <a:pt x="-2929" y="133925"/>
                    <a:pt x="285" y="205077"/>
                  </a:cubicBezTo>
                  <a:cubicBezTo>
                    <a:pt x="500" y="209792"/>
                    <a:pt x="-572" y="216007"/>
                    <a:pt x="9286" y="218793"/>
                  </a:cubicBezTo>
                  <a:cubicBezTo>
                    <a:pt x="17430" y="177859"/>
                    <a:pt x="18717" y="135640"/>
                    <a:pt x="37576" y="96849"/>
                  </a:cubicBezTo>
                  <a:cubicBezTo>
                    <a:pt x="56435" y="58487"/>
                    <a:pt x="83439" y="27626"/>
                    <a:pt x="116657" y="194"/>
                  </a:cubicBezTo>
                  <a:close/>
                </a:path>
              </a:pathLst>
            </a:custGeom>
            <a:solidFill>
              <a:srgbClr val="000000"/>
            </a:solidFill>
            <a:ln w="2143" cap="flat">
              <a:noFill/>
              <a:prstDash val="solid"/>
              <a:miter/>
            </a:ln>
          </p:spPr>
          <p:txBody>
            <a:bodyPr rtlCol="0" anchor="ctr"/>
            <a:lstStyle/>
            <a:p>
              <a:endParaRPr lang="en-US"/>
            </a:p>
          </p:txBody>
        </p:sp>
        <p:sp>
          <p:nvSpPr>
            <p:cNvPr id="49" name="Freeform 137">
              <a:extLst>
                <a:ext uri="{FF2B5EF4-FFF2-40B4-BE49-F238E27FC236}">
                  <a16:creationId xmlns:a16="http://schemas.microsoft.com/office/drawing/2014/main" id="{2EDC447F-7E54-1CE0-FBEF-EDBF697FD760}"/>
                </a:ext>
              </a:extLst>
            </p:cNvPr>
            <p:cNvSpPr/>
            <p:nvPr/>
          </p:nvSpPr>
          <p:spPr>
            <a:xfrm>
              <a:off x="9202587" y="1875033"/>
              <a:ext cx="382428" cy="554308"/>
            </a:xfrm>
            <a:custGeom>
              <a:avLst/>
              <a:gdLst>
                <a:gd name="connsiteX0" fmla="*/ 339129 w 382428"/>
                <a:gd name="connsiteY0" fmla="*/ 75425 h 554308"/>
                <a:gd name="connsiteX1" fmla="*/ 270978 w 382428"/>
                <a:gd name="connsiteY1" fmla="*/ 24204 h 554308"/>
                <a:gd name="connsiteX2" fmla="*/ 197468 w 382428"/>
                <a:gd name="connsiteY2" fmla="*/ 2773 h 554308"/>
                <a:gd name="connsiteX3" fmla="*/ 133818 w 382428"/>
                <a:gd name="connsiteY3" fmla="*/ 1058 h 554308"/>
                <a:gd name="connsiteX4" fmla="*/ 82168 w 382428"/>
                <a:gd name="connsiteY4" fmla="*/ 49279 h 554308"/>
                <a:gd name="connsiteX5" fmla="*/ 11231 w 382428"/>
                <a:gd name="connsiteY5" fmla="*/ 205941 h 554308"/>
                <a:gd name="connsiteX6" fmla="*/ 944 w 382428"/>
                <a:gd name="connsiteY6" fmla="*/ 238302 h 554308"/>
                <a:gd name="connsiteX7" fmla="*/ 22161 w 382428"/>
                <a:gd name="connsiteY7" fmla="*/ 271092 h 554308"/>
                <a:gd name="connsiteX8" fmla="*/ 66952 w 382428"/>
                <a:gd name="connsiteY8" fmla="*/ 246017 h 554308"/>
                <a:gd name="connsiteX9" fmla="*/ 94384 w 382428"/>
                <a:gd name="connsiteY9" fmla="*/ 146791 h 554308"/>
                <a:gd name="connsiteX10" fmla="*/ 112601 w 382428"/>
                <a:gd name="connsiteY10" fmla="*/ 112286 h 554308"/>
                <a:gd name="connsiteX11" fmla="*/ 112172 w 382428"/>
                <a:gd name="connsiteY11" fmla="*/ 115072 h 554308"/>
                <a:gd name="connsiteX12" fmla="*/ 82811 w 382428"/>
                <a:gd name="connsiteY12" fmla="*/ 500192 h 554308"/>
                <a:gd name="connsiteX13" fmla="*/ 95670 w 382428"/>
                <a:gd name="connsiteY13" fmla="*/ 543055 h 554308"/>
                <a:gd name="connsiteX14" fmla="*/ 151391 w 382428"/>
                <a:gd name="connsiteY14" fmla="*/ 541126 h 554308"/>
                <a:gd name="connsiteX15" fmla="*/ 159107 w 382428"/>
                <a:gd name="connsiteY15" fmla="*/ 515194 h 554308"/>
                <a:gd name="connsiteX16" fmla="*/ 167679 w 382428"/>
                <a:gd name="connsiteY16" fmla="*/ 310740 h 554308"/>
                <a:gd name="connsiteX17" fmla="*/ 188896 w 382428"/>
                <a:gd name="connsiteY17" fmla="*/ 278379 h 554308"/>
                <a:gd name="connsiteX18" fmla="*/ 221686 w 382428"/>
                <a:gd name="connsiteY18" fmla="*/ 307525 h 554308"/>
                <a:gd name="connsiteX19" fmla="*/ 252332 w 382428"/>
                <a:gd name="connsiteY19" fmla="*/ 526338 h 554308"/>
                <a:gd name="connsiteX20" fmla="*/ 290266 w 382428"/>
                <a:gd name="connsiteY20" fmla="*/ 550556 h 554308"/>
                <a:gd name="connsiteX21" fmla="*/ 318983 w 382428"/>
                <a:gd name="connsiteY21" fmla="*/ 521195 h 554308"/>
                <a:gd name="connsiteX22" fmla="*/ 294123 w 382428"/>
                <a:gd name="connsiteY22" fmla="*/ 310097 h 554308"/>
                <a:gd name="connsiteX23" fmla="*/ 290480 w 382428"/>
                <a:gd name="connsiteY23" fmla="*/ 289309 h 554308"/>
                <a:gd name="connsiteX24" fmla="*/ 276121 w 382428"/>
                <a:gd name="connsiteY24" fmla="*/ 237231 h 554308"/>
                <a:gd name="connsiteX25" fmla="*/ 276121 w 382428"/>
                <a:gd name="connsiteY25" fmla="*/ 155578 h 554308"/>
                <a:gd name="connsiteX26" fmla="*/ 275478 w 382428"/>
                <a:gd name="connsiteY26" fmla="*/ 150005 h 554308"/>
                <a:gd name="connsiteX27" fmla="*/ 287694 w 382428"/>
                <a:gd name="connsiteY27" fmla="*/ 123216 h 554308"/>
                <a:gd name="connsiteX28" fmla="*/ 312768 w 382428"/>
                <a:gd name="connsiteY28" fmla="*/ 145076 h 554308"/>
                <a:gd name="connsiteX29" fmla="*/ 286194 w 382428"/>
                <a:gd name="connsiteY29" fmla="*/ 252875 h 554308"/>
                <a:gd name="connsiteX30" fmla="*/ 300338 w 382428"/>
                <a:gd name="connsiteY30" fmla="*/ 274735 h 554308"/>
                <a:gd name="connsiteX31" fmla="*/ 333557 w 382428"/>
                <a:gd name="connsiteY31" fmla="*/ 272806 h 554308"/>
                <a:gd name="connsiteX32" fmla="*/ 382420 w 382428"/>
                <a:gd name="connsiteY32" fmla="*/ 149148 h 554308"/>
                <a:gd name="connsiteX33" fmla="*/ 339129 w 382428"/>
                <a:gd name="connsiteY33" fmla="*/ 75425 h 554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2428" h="554308">
                  <a:moveTo>
                    <a:pt x="339129" y="75425"/>
                  </a:moveTo>
                  <a:cubicBezTo>
                    <a:pt x="318555" y="56136"/>
                    <a:pt x="294552" y="40277"/>
                    <a:pt x="270978" y="24204"/>
                  </a:cubicBezTo>
                  <a:cubicBezTo>
                    <a:pt x="249118" y="9416"/>
                    <a:pt x="226186" y="-2371"/>
                    <a:pt x="197468" y="2773"/>
                  </a:cubicBezTo>
                  <a:cubicBezTo>
                    <a:pt x="188039" y="4487"/>
                    <a:pt x="135318" y="-2585"/>
                    <a:pt x="133818" y="1058"/>
                  </a:cubicBezTo>
                  <a:cubicBezTo>
                    <a:pt x="117101" y="4916"/>
                    <a:pt x="102314" y="7702"/>
                    <a:pt x="82168" y="49279"/>
                  </a:cubicBezTo>
                  <a:cubicBezTo>
                    <a:pt x="60951" y="91712"/>
                    <a:pt x="28804" y="161793"/>
                    <a:pt x="11231" y="205941"/>
                  </a:cubicBezTo>
                  <a:cubicBezTo>
                    <a:pt x="6945" y="216442"/>
                    <a:pt x="3515" y="227372"/>
                    <a:pt x="944" y="238302"/>
                  </a:cubicBezTo>
                  <a:cubicBezTo>
                    <a:pt x="-2914" y="255876"/>
                    <a:pt x="5230" y="266163"/>
                    <a:pt x="22161" y="271092"/>
                  </a:cubicBezTo>
                  <a:cubicBezTo>
                    <a:pt x="45306" y="278164"/>
                    <a:pt x="57308" y="268520"/>
                    <a:pt x="66952" y="246017"/>
                  </a:cubicBezTo>
                  <a:cubicBezTo>
                    <a:pt x="77453" y="221800"/>
                    <a:pt x="83669" y="213013"/>
                    <a:pt x="94384" y="146791"/>
                  </a:cubicBezTo>
                  <a:cubicBezTo>
                    <a:pt x="97384" y="109929"/>
                    <a:pt x="112601" y="93427"/>
                    <a:pt x="112601" y="112286"/>
                  </a:cubicBezTo>
                  <a:cubicBezTo>
                    <a:pt x="112601" y="113144"/>
                    <a:pt x="112172" y="114215"/>
                    <a:pt x="112172" y="115072"/>
                  </a:cubicBezTo>
                  <a:cubicBezTo>
                    <a:pt x="92670" y="242588"/>
                    <a:pt x="83669" y="370962"/>
                    <a:pt x="82811" y="500192"/>
                  </a:cubicBezTo>
                  <a:cubicBezTo>
                    <a:pt x="82597" y="520337"/>
                    <a:pt x="80454" y="531053"/>
                    <a:pt x="95670" y="543055"/>
                  </a:cubicBezTo>
                  <a:cubicBezTo>
                    <a:pt x="113243" y="556985"/>
                    <a:pt x="139818" y="559771"/>
                    <a:pt x="151391" y="541126"/>
                  </a:cubicBezTo>
                  <a:cubicBezTo>
                    <a:pt x="155892" y="533839"/>
                    <a:pt x="159107" y="523981"/>
                    <a:pt x="159107" y="515194"/>
                  </a:cubicBezTo>
                  <a:cubicBezTo>
                    <a:pt x="159535" y="472117"/>
                    <a:pt x="165107" y="340101"/>
                    <a:pt x="167679" y="310740"/>
                  </a:cubicBezTo>
                  <a:cubicBezTo>
                    <a:pt x="169608" y="289094"/>
                    <a:pt x="176895" y="279021"/>
                    <a:pt x="188896" y="278379"/>
                  </a:cubicBezTo>
                  <a:cubicBezTo>
                    <a:pt x="203255" y="277521"/>
                    <a:pt x="217828" y="289737"/>
                    <a:pt x="221686" y="307525"/>
                  </a:cubicBezTo>
                  <a:cubicBezTo>
                    <a:pt x="233473" y="360246"/>
                    <a:pt x="248046" y="506836"/>
                    <a:pt x="252332" y="526338"/>
                  </a:cubicBezTo>
                  <a:cubicBezTo>
                    <a:pt x="255976" y="543269"/>
                    <a:pt x="273121" y="551413"/>
                    <a:pt x="290266" y="550556"/>
                  </a:cubicBezTo>
                  <a:cubicBezTo>
                    <a:pt x="304411" y="549698"/>
                    <a:pt x="316840" y="535982"/>
                    <a:pt x="318983" y="521195"/>
                  </a:cubicBezTo>
                  <a:cubicBezTo>
                    <a:pt x="322413" y="497620"/>
                    <a:pt x="297338" y="358531"/>
                    <a:pt x="294123" y="310097"/>
                  </a:cubicBezTo>
                  <a:cubicBezTo>
                    <a:pt x="293909" y="305382"/>
                    <a:pt x="293480" y="291452"/>
                    <a:pt x="290480" y="289309"/>
                  </a:cubicBezTo>
                  <a:cubicBezTo>
                    <a:pt x="267548" y="273664"/>
                    <a:pt x="271621" y="257805"/>
                    <a:pt x="276121" y="237231"/>
                  </a:cubicBezTo>
                  <a:cubicBezTo>
                    <a:pt x="282122" y="209584"/>
                    <a:pt x="280193" y="182795"/>
                    <a:pt x="276121" y="155578"/>
                  </a:cubicBezTo>
                  <a:cubicBezTo>
                    <a:pt x="275907" y="153649"/>
                    <a:pt x="275692" y="151720"/>
                    <a:pt x="275478" y="150005"/>
                  </a:cubicBezTo>
                  <a:cubicBezTo>
                    <a:pt x="273978" y="138433"/>
                    <a:pt x="271406" y="126217"/>
                    <a:pt x="287694" y="123216"/>
                  </a:cubicBezTo>
                  <a:cubicBezTo>
                    <a:pt x="298838" y="121073"/>
                    <a:pt x="310411" y="131146"/>
                    <a:pt x="312768" y="145076"/>
                  </a:cubicBezTo>
                  <a:cubicBezTo>
                    <a:pt x="315555" y="161364"/>
                    <a:pt x="286622" y="231658"/>
                    <a:pt x="286194" y="252875"/>
                  </a:cubicBezTo>
                  <a:cubicBezTo>
                    <a:pt x="285979" y="261019"/>
                    <a:pt x="290051" y="270449"/>
                    <a:pt x="300338" y="274735"/>
                  </a:cubicBezTo>
                  <a:cubicBezTo>
                    <a:pt x="310625" y="279021"/>
                    <a:pt x="324341" y="280093"/>
                    <a:pt x="333557" y="272806"/>
                  </a:cubicBezTo>
                  <a:cubicBezTo>
                    <a:pt x="344701" y="263805"/>
                    <a:pt x="383063" y="181724"/>
                    <a:pt x="382420" y="149148"/>
                  </a:cubicBezTo>
                  <a:cubicBezTo>
                    <a:pt x="382206" y="117430"/>
                    <a:pt x="360132" y="95356"/>
                    <a:pt x="339129" y="75425"/>
                  </a:cubicBezTo>
                  <a:close/>
                </a:path>
              </a:pathLst>
            </a:custGeom>
            <a:solidFill>
              <a:srgbClr val="FFFFFF"/>
            </a:solidFill>
            <a:ln w="2143" cap="flat">
              <a:noFill/>
              <a:prstDash val="solid"/>
              <a:miter/>
            </a:ln>
          </p:spPr>
          <p:txBody>
            <a:bodyPr rtlCol="0" anchor="ctr"/>
            <a:lstStyle/>
            <a:p>
              <a:endParaRPr lang="en-US"/>
            </a:p>
          </p:txBody>
        </p:sp>
        <p:sp>
          <p:nvSpPr>
            <p:cNvPr id="50" name="Freeform 138">
              <a:extLst>
                <a:ext uri="{FF2B5EF4-FFF2-40B4-BE49-F238E27FC236}">
                  <a16:creationId xmlns:a16="http://schemas.microsoft.com/office/drawing/2014/main" id="{A0B33C78-9C23-744A-7AAE-3891F9F58E5E}"/>
                </a:ext>
              </a:extLst>
            </p:cNvPr>
            <p:cNvSpPr/>
            <p:nvPr/>
          </p:nvSpPr>
          <p:spPr>
            <a:xfrm>
              <a:off x="9299912" y="1688777"/>
              <a:ext cx="180938" cy="175526"/>
            </a:xfrm>
            <a:custGeom>
              <a:avLst/>
              <a:gdLst>
                <a:gd name="connsiteX0" fmla="*/ 93928 w 180938"/>
                <a:gd name="connsiteY0" fmla="*/ 175527 h 175526"/>
                <a:gd name="connsiteX1" fmla="*/ 180939 w 180938"/>
                <a:gd name="connsiteY1" fmla="*/ 86801 h 175526"/>
                <a:gd name="connsiteX2" fmla="*/ 92857 w 180938"/>
                <a:gd name="connsiteY2" fmla="*/ 5 h 175526"/>
                <a:gd name="connsiteX3" fmla="*/ 59 w 180938"/>
                <a:gd name="connsiteY3" fmla="*/ 87444 h 175526"/>
                <a:gd name="connsiteX4" fmla="*/ 93928 w 180938"/>
                <a:gd name="connsiteY4" fmla="*/ 175527 h 175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38" h="175526">
                  <a:moveTo>
                    <a:pt x="93928" y="175527"/>
                  </a:moveTo>
                  <a:cubicBezTo>
                    <a:pt x="140863" y="174241"/>
                    <a:pt x="180939" y="150666"/>
                    <a:pt x="180939" y="86801"/>
                  </a:cubicBezTo>
                  <a:cubicBezTo>
                    <a:pt x="178153" y="28294"/>
                    <a:pt x="135719" y="-424"/>
                    <a:pt x="92857" y="5"/>
                  </a:cubicBezTo>
                  <a:cubicBezTo>
                    <a:pt x="25348" y="-424"/>
                    <a:pt x="-1441" y="43510"/>
                    <a:pt x="59" y="87444"/>
                  </a:cubicBezTo>
                  <a:cubicBezTo>
                    <a:pt x="1774" y="132236"/>
                    <a:pt x="22562" y="174669"/>
                    <a:pt x="93928" y="175527"/>
                  </a:cubicBezTo>
                  <a:close/>
                </a:path>
              </a:pathLst>
            </a:custGeom>
            <a:solidFill>
              <a:srgbClr val="FFFFFF"/>
            </a:solidFill>
            <a:ln w="2143" cap="flat">
              <a:noFill/>
              <a:prstDash val="solid"/>
              <a:miter/>
            </a:ln>
          </p:spPr>
          <p:txBody>
            <a:bodyPr rtlCol="0" anchor="ctr"/>
            <a:lstStyle/>
            <a:p>
              <a:endParaRPr lang="en-US"/>
            </a:p>
          </p:txBody>
        </p:sp>
        <p:sp>
          <p:nvSpPr>
            <p:cNvPr id="51" name="Freeform 139">
              <a:extLst>
                <a:ext uri="{FF2B5EF4-FFF2-40B4-BE49-F238E27FC236}">
                  <a16:creationId xmlns:a16="http://schemas.microsoft.com/office/drawing/2014/main" id="{9C1A1E3A-C27B-088F-45D1-83714F1B0AC3}"/>
                </a:ext>
              </a:extLst>
            </p:cNvPr>
            <p:cNvSpPr/>
            <p:nvPr/>
          </p:nvSpPr>
          <p:spPr>
            <a:xfrm>
              <a:off x="9183025" y="1670964"/>
              <a:ext cx="420491" cy="770968"/>
            </a:xfrm>
            <a:custGeom>
              <a:avLst/>
              <a:gdLst>
                <a:gd name="connsiteX0" fmla="*/ 297398 w 420491"/>
                <a:gd name="connsiteY0" fmla="*/ 211556 h 770968"/>
                <a:gd name="connsiteX1" fmla="*/ 271680 w 420491"/>
                <a:gd name="connsiteY1" fmla="*/ 194197 h 770968"/>
                <a:gd name="connsiteX2" fmla="*/ 277681 w 420491"/>
                <a:gd name="connsiteY2" fmla="*/ 187125 h 770968"/>
                <a:gd name="connsiteX3" fmla="*/ 284754 w 420491"/>
                <a:gd name="connsiteY3" fmla="*/ 30677 h 770968"/>
                <a:gd name="connsiteX4" fmla="*/ 111374 w 420491"/>
                <a:gd name="connsiteY4" fmla="*/ 58537 h 770968"/>
                <a:gd name="connsiteX5" fmla="*/ 123162 w 420491"/>
                <a:gd name="connsiteY5" fmla="*/ 176623 h 770968"/>
                <a:gd name="connsiteX6" fmla="*/ 135806 w 420491"/>
                <a:gd name="connsiteY6" fmla="*/ 194197 h 770968"/>
                <a:gd name="connsiteX7" fmla="*/ 5719 w 420491"/>
                <a:gd name="connsiteY7" fmla="*/ 423940 h 770968"/>
                <a:gd name="connsiteX8" fmla="*/ 361 w 420491"/>
                <a:gd name="connsiteY8" fmla="*/ 443014 h 770968"/>
                <a:gd name="connsiteX9" fmla="*/ 37866 w 420491"/>
                <a:gd name="connsiteY9" fmla="*/ 491020 h 770968"/>
                <a:gd name="connsiteX10" fmla="*/ 98945 w 420491"/>
                <a:gd name="connsiteY10" fmla="*/ 462945 h 770968"/>
                <a:gd name="connsiteX11" fmla="*/ 86729 w 420491"/>
                <a:gd name="connsiteY11" fmla="*/ 699117 h 770968"/>
                <a:gd name="connsiteX12" fmla="*/ 123376 w 420491"/>
                <a:gd name="connsiteY12" fmla="*/ 768126 h 770968"/>
                <a:gd name="connsiteX13" fmla="*/ 193028 w 420491"/>
                <a:gd name="connsiteY13" fmla="*/ 731264 h 770968"/>
                <a:gd name="connsiteX14" fmla="*/ 201386 w 420491"/>
                <a:gd name="connsiteY14" fmla="*/ 517595 h 770968"/>
                <a:gd name="connsiteX15" fmla="*/ 211887 w 420491"/>
                <a:gd name="connsiteY15" fmla="*/ 501735 h 770968"/>
                <a:gd name="connsiteX16" fmla="*/ 227746 w 420491"/>
                <a:gd name="connsiteY16" fmla="*/ 521024 h 770968"/>
                <a:gd name="connsiteX17" fmla="*/ 238248 w 420491"/>
                <a:gd name="connsiteY17" fmla="*/ 568172 h 770968"/>
                <a:gd name="connsiteX18" fmla="*/ 259893 w 420491"/>
                <a:gd name="connsiteY18" fmla="*/ 743480 h 770968"/>
                <a:gd name="connsiteX19" fmla="*/ 318829 w 420491"/>
                <a:gd name="connsiteY19" fmla="*/ 766197 h 770968"/>
                <a:gd name="connsiteX20" fmla="*/ 371979 w 420491"/>
                <a:gd name="connsiteY20" fmla="*/ 768769 h 770968"/>
                <a:gd name="connsiteX21" fmla="*/ 406054 w 420491"/>
                <a:gd name="connsiteY21" fmla="*/ 768769 h 770968"/>
                <a:gd name="connsiteX22" fmla="*/ 414413 w 420491"/>
                <a:gd name="connsiteY22" fmla="*/ 759553 h 770968"/>
                <a:gd name="connsiteX23" fmla="*/ 404126 w 420491"/>
                <a:gd name="connsiteY23" fmla="*/ 751624 h 770968"/>
                <a:gd name="connsiteX24" fmla="*/ 347761 w 420491"/>
                <a:gd name="connsiteY24" fmla="*/ 752267 h 770968"/>
                <a:gd name="connsiteX25" fmla="*/ 339617 w 420491"/>
                <a:gd name="connsiteY25" fmla="*/ 607820 h 770968"/>
                <a:gd name="connsiteX26" fmla="*/ 331474 w 420491"/>
                <a:gd name="connsiteY26" fmla="*/ 522952 h 770968"/>
                <a:gd name="connsiteX27" fmla="*/ 343904 w 420491"/>
                <a:gd name="connsiteY27" fmla="*/ 500878 h 770968"/>
                <a:gd name="connsiteX28" fmla="*/ 416984 w 420491"/>
                <a:gd name="connsiteY28" fmla="*/ 374648 h 770968"/>
                <a:gd name="connsiteX29" fmla="*/ 379480 w 420491"/>
                <a:gd name="connsiteY29" fmla="*/ 276922 h 770968"/>
                <a:gd name="connsiteX30" fmla="*/ 297398 w 420491"/>
                <a:gd name="connsiteY30" fmla="*/ 211556 h 770968"/>
                <a:gd name="connsiteX31" fmla="*/ 116947 w 420491"/>
                <a:gd name="connsiteY31" fmla="*/ 105257 h 770968"/>
                <a:gd name="connsiteX32" fmla="*/ 209744 w 420491"/>
                <a:gd name="connsiteY32" fmla="*/ 17818 h 770968"/>
                <a:gd name="connsiteX33" fmla="*/ 297826 w 420491"/>
                <a:gd name="connsiteY33" fmla="*/ 104614 h 770968"/>
                <a:gd name="connsiteX34" fmla="*/ 210816 w 420491"/>
                <a:gd name="connsiteY34" fmla="*/ 193340 h 770968"/>
                <a:gd name="connsiteX35" fmla="*/ 116947 w 420491"/>
                <a:gd name="connsiteY35" fmla="*/ 105257 h 770968"/>
                <a:gd name="connsiteX36" fmla="*/ 353762 w 420491"/>
                <a:gd name="connsiteY36" fmla="*/ 476875 h 770968"/>
                <a:gd name="connsiteX37" fmla="*/ 320544 w 420491"/>
                <a:gd name="connsiteY37" fmla="*/ 478804 h 770968"/>
                <a:gd name="connsiteX38" fmla="*/ 306399 w 420491"/>
                <a:gd name="connsiteY38" fmla="*/ 456944 h 770968"/>
                <a:gd name="connsiteX39" fmla="*/ 332974 w 420491"/>
                <a:gd name="connsiteY39" fmla="*/ 349145 h 770968"/>
                <a:gd name="connsiteX40" fmla="*/ 307899 w 420491"/>
                <a:gd name="connsiteY40" fmla="*/ 327285 h 770968"/>
                <a:gd name="connsiteX41" fmla="*/ 295683 w 420491"/>
                <a:gd name="connsiteY41" fmla="*/ 354074 h 770968"/>
                <a:gd name="connsiteX42" fmla="*/ 296326 w 420491"/>
                <a:gd name="connsiteY42" fmla="*/ 359646 h 770968"/>
                <a:gd name="connsiteX43" fmla="*/ 296326 w 420491"/>
                <a:gd name="connsiteY43" fmla="*/ 441299 h 770968"/>
                <a:gd name="connsiteX44" fmla="*/ 310685 w 420491"/>
                <a:gd name="connsiteY44" fmla="*/ 493377 h 770968"/>
                <a:gd name="connsiteX45" fmla="*/ 314329 w 420491"/>
                <a:gd name="connsiteY45" fmla="*/ 514165 h 770968"/>
                <a:gd name="connsiteX46" fmla="*/ 339189 w 420491"/>
                <a:gd name="connsiteY46" fmla="*/ 725263 h 770968"/>
                <a:gd name="connsiteX47" fmla="*/ 310471 w 420491"/>
                <a:gd name="connsiteY47" fmla="*/ 754624 h 770968"/>
                <a:gd name="connsiteX48" fmla="*/ 272538 w 420491"/>
                <a:gd name="connsiteY48" fmla="*/ 730407 h 770968"/>
                <a:gd name="connsiteX49" fmla="*/ 241891 w 420491"/>
                <a:gd name="connsiteY49" fmla="*/ 511594 h 770968"/>
                <a:gd name="connsiteX50" fmla="*/ 209101 w 420491"/>
                <a:gd name="connsiteY50" fmla="*/ 482447 h 770968"/>
                <a:gd name="connsiteX51" fmla="*/ 187884 w 420491"/>
                <a:gd name="connsiteY51" fmla="*/ 514809 h 770968"/>
                <a:gd name="connsiteX52" fmla="*/ 179312 w 420491"/>
                <a:gd name="connsiteY52" fmla="*/ 719263 h 770968"/>
                <a:gd name="connsiteX53" fmla="*/ 171597 w 420491"/>
                <a:gd name="connsiteY53" fmla="*/ 745194 h 770968"/>
                <a:gd name="connsiteX54" fmla="*/ 115875 w 420491"/>
                <a:gd name="connsiteY54" fmla="*/ 747123 h 770968"/>
                <a:gd name="connsiteX55" fmla="*/ 103017 w 420491"/>
                <a:gd name="connsiteY55" fmla="*/ 704261 h 770968"/>
                <a:gd name="connsiteX56" fmla="*/ 132377 w 420491"/>
                <a:gd name="connsiteY56" fmla="*/ 319141 h 770968"/>
                <a:gd name="connsiteX57" fmla="*/ 132806 w 420491"/>
                <a:gd name="connsiteY57" fmla="*/ 316355 h 770968"/>
                <a:gd name="connsiteX58" fmla="*/ 114589 w 420491"/>
                <a:gd name="connsiteY58" fmla="*/ 350859 h 770968"/>
                <a:gd name="connsiteX59" fmla="*/ 87158 w 420491"/>
                <a:gd name="connsiteY59" fmla="*/ 450086 h 770968"/>
                <a:gd name="connsiteX60" fmla="*/ 42366 w 420491"/>
                <a:gd name="connsiteY60" fmla="*/ 475161 h 770968"/>
                <a:gd name="connsiteX61" fmla="*/ 21149 w 420491"/>
                <a:gd name="connsiteY61" fmla="*/ 442371 h 770968"/>
                <a:gd name="connsiteX62" fmla="*/ 31436 w 420491"/>
                <a:gd name="connsiteY62" fmla="*/ 410010 h 770968"/>
                <a:gd name="connsiteX63" fmla="*/ 102373 w 420491"/>
                <a:gd name="connsiteY63" fmla="*/ 253347 h 770968"/>
                <a:gd name="connsiteX64" fmla="*/ 154023 w 420491"/>
                <a:gd name="connsiteY64" fmla="*/ 205127 h 770968"/>
                <a:gd name="connsiteX65" fmla="*/ 217674 w 420491"/>
                <a:gd name="connsiteY65" fmla="*/ 206841 h 770968"/>
                <a:gd name="connsiteX66" fmla="*/ 291183 w 420491"/>
                <a:gd name="connsiteY66" fmla="*/ 228273 h 770968"/>
                <a:gd name="connsiteX67" fmla="*/ 359334 w 420491"/>
                <a:gd name="connsiteY67" fmla="*/ 279493 h 770968"/>
                <a:gd name="connsiteX68" fmla="*/ 403269 w 420491"/>
                <a:gd name="connsiteY68" fmla="*/ 353217 h 770968"/>
                <a:gd name="connsiteX69" fmla="*/ 353762 w 420491"/>
                <a:gd name="connsiteY69" fmla="*/ 476875 h 770968"/>
                <a:gd name="connsiteX70" fmla="*/ 312828 w 420491"/>
                <a:gd name="connsiteY70" fmla="*/ 345073 h 770968"/>
                <a:gd name="connsiteX71" fmla="*/ 310900 w 420491"/>
                <a:gd name="connsiteY71" fmla="*/ 378291 h 770968"/>
                <a:gd name="connsiteX72" fmla="*/ 312828 w 420491"/>
                <a:gd name="connsiteY72" fmla="*/ 345073 h 77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20491" h="770968">
                  <a:moveTo>
                    <a:pt x="297398" y="211556"/>
                  </a:moveTo>
                  <a:cubicBezTo>
                    <a:pt x="289683" y="206413"/>
                    <a:pt x="277467" y="202127"/>
                    <a:pt x="271680" y="194197"/>
                  </a:cubicBezTo>
                  <a:cubicBezTo>
                    <a:pt x="274038" y="191197"/>
                    <a:pt x="275538" y="188839"/>
                    <a:pt x="277681" y="187125"/>
                  </a:cubicBezTo>
                  <a:cubicBezTo>
                    <a:pt x="325902" y="144691"/>
                    <a:pt x="330616" y="75896"/>
                    <a:pt x="284754" y="30677"/>
                  </a:cubicBezTo>
                  <a:cubicBezTo>
                    <a:pt x="220031" y="-25473"/>
                    <a:pt x="140736" y="2387"/>
                    <a:pt x="111374" y="58537"/>
                  </a:cubicBezTo>
                  <a:cubicBezTo>
                    <a:pt x="94873" y="96470"/>
                    <a:pt x="98087" y="147048"/>
                    <a:pt x="123162" y="176623"/>
                  </a:cubicBezTo>
                  <a:cubicBezTo>
                    <a:pt x="130449" y="185196"/>
                    <a:pt x="127448" y="185410"/>
                    <a:pt x="135806" y="194197"/>
                  </a:cubicBezTo>
                  <a:cubicBezTo>
                    <a:pt x="95944" y="202555"/>
                    <a:pt x="44724" y="339929"/>
                    <a:pt x="5719" y="423940"/>
                  </a:cubicBezTo>
                  <a:cubicBezTo>
                    <a:pt x="2933" y="429941"/>
                    <a:pt x="1433" y="436584"/>
                    <a:pt x="361" y="443014"/>
                  </a:cubicBezTo>
                  <a:cubicBezTo>
                    <a:pt x="-3068" y="463159"/>
                    <a:pt x="18578" y="486734"/>
                    <a:pt x="37866" y="491020"/>
                  </a:cubicBezTo>
                  <a:cubicBezTo>
                    <a:pt x="59725" y="495735"/>
                    <a:pt x="73227" y="496592"/>
                    <a:pt x="98945" y="462945"/>
                  </a:cubicBezTo>
                  <a:cubicBezTo>
                    <a:pt x="94873" y="498735"/>
                    <a:pt x="87372" y="632895"/>
                    <a:pt x="86729" y="699117"/>
                  </a:cubicBezTo>
                  <a:cubicBezTo>
                    <a:pt x="86300" y="736836"/>
                    <a:pt x="98302" y="761911"/>
                    <a:pt x="123376" y="768126"/>
                  </a:cubicBezTo>
                  <a:cubicBezTo>
                    <a:pt x="157881" y="776484"/>
                    <a:pt x="190242" y="767054"/>
                    <a:pt x="193028" y="731264"/>
                  </a:cubicBezTo>
                  <a:cubicBezTo>
                    <a:pt x="195814" y="694402"/>
                    <a:pt x="197743" y="550599"/>
                    <a:pt x="201386" y="517595"/>
                  </a:cubicBezTo>
                  <a:cubicBezTo>
                    <a:pt x="202029" y="510737"/>
                    <a:pt x="202672" y="501521"/>
                    <a:pt x="211887" y="501735"/>
                  </a:cubicBezTo>
                  <a:cubicBezTo>
                    <a:pt x="220245" y="501950"/>
                    <a:pt x="226032" y="514594"/>
                    <a:pt x="227746" y="521024"/>
                  </a:cubicBezTo>
                  <a:cubicBezTo>
                    <a:pt x="231604" y="536668"/>
                    <a:pt x="235890" y="552313"/>
                    <a:pt x="238248" y="568172"/>
                  </a:cubicBezTo>
                  <a:cubicBezTo>
                    <a:pt x="244891" y="613178"/>
                    <a:pt x="257322" y="735336"/>
                    <a:pt x="259893" y="743480"/>
                  </a:cubicBezTo>
                  <a:cubicBezTo>
                    <a:pt x="264608" y="758053"/>
                    <a:pt x="284325" y="773269"/>
                    <a:pt x="318829" y="766197"/>
                  </a:cubicBezTo>
                  <a:cubicBezTo>
                    <a:pt x="337474" y="762554"/>
                    <a:pt x="354405" y="766411"/>
                    <a:pt x="371979" y="768769"/>
                  </a:cubicBezTo>
                  <a:cubicBezTo>
                    <a:pt x="383551" y="770483"/>
                    <a:pt x="394696" y="770483"/>
                    <a:pt x="406054" y="768769"/>
                  </a:cubicBezTo>
                  <a:cubicBezTo>
                    <a:pt x="410983" y="768126"/>
                    <a:pt x="415484" y="765340"/>
                    <a:pt x="414413" y="759553"/>
                  </a:cubicBezTo>
                  <a:cubicBezTo>
                    <a:pt x="413555" y="754410"/>
                    <a:pt x="409269" y="751410"/>
                    <a:pt x="404126" y="751624"/>
                  </a:cubicBezTo>
                  <a:cubicBezTo>
                    <a:pt x="398553" y="751838"/>
                    <a:pt x="361049" y="755696"/>
                    <a:pt x="347761" y="752267"/>
                  </a:cubicBezTo>
                  <a:cubicBezTo>
                    <a:pt x="357405" y="727621"/>
                    <a:pt x="347976" y="655612"/>
                    <a:pt x="339617" y="607820"/>
                  </a:cubicBezTo>
                  <a:cubicBezTo>
                    <a:pt x="334689" y="579745"/>
                    <a:pt x="333402" y="551456"/>
                    <a:pt x="331474" y="522952"/>
                  </a:cubicBezTo>
                  <a:cubicBezTo>
                    <a:pt x="330831" y="512880"/>
                    <a:pt x="331474" y="503664"/>
                    <a:pt x="343904" y="500878"/>
                  </a:cubicBezTo>
                  <a:cubicBezTo>
                    <a:pt x="377337" y="506665"/>
                    <a:pt x="410769" y="397580"/>
                    <a:pt x="416984" y="374648"/>
                  </a:cubicBezTo>
                  <a:cubicBezTo>
                    <a:pt x="429200" y="329214"/>
                    <a:pt x="407769" y="305425"/>
                    <a:pt x="379480" y="276922"/>
                  </a:cubicBezTo>
                  <a:cubicBezTo>
                    <a:pt x="353762" y="251847"/>
                    <a:pt x="327402" y="231273"/>
                    <a:pt x="297398" y="211556"/>
                  </a:cubicBezTo>
                  <a:close/>
                  <a:moveTo>
                    <a:pt x="116947" y="105257"/>
                  </a:moveTo>
                  <a:cubicBezTo>
                    <a:pt x="115232" y="61323"/>
                    <a:pt x="142236" y="17389"/>
                    <a:pt x="209744" y="17818"/>
                  </a:cubicBezTo>
                  <a:cubicBezTo>
                    <a:pt x="252607" y="17389"/>
                    <a:pt x="295041" y="46107"/>
                    <a:pt x="297826" y="104614"/>
                  </a:cubicBezTo>
                  <a:cubicBezTo>
                    <a:pt x="297826" y="168479"/>
                    <a:pt x="257750" y="192268"/>
                    <a:pt x="210816" y="193340"/>
                  </a:cubicBezTo>
                  <a:cubicBezTo>
                    <a:pt x="139450" y="192482"/>
                    <a:pt x="118661" y="150049"/>
                    <a:pt x="116947" y="105257"/>
                  </a:cubicBezTo>
                  <a:close/>
                  <a:moveTo>
                    <a:pt x="353762" y="476875"/>
                  </a:moveTo>
                  <a:cubicBezTo>
                    <a:pt x="344547" y="484162"/>
                    <a:pt x="330616" y="483090"/>
                    <a:pt x="320544" y="478804"/>
                  </a:cubicBezTo>
                  <a:cubicBezTo>
                    <a:pt x="310043" y="474518"/>
                    <a:pt x="306185" y="464874"/>
                    <a:pt x="306399" y="456944"/>
                  </a:cubicBezTo>
                  <a:cubicBezTo>
                    <a:pt x="306828" y="435727"/>
                    <a:pt x="335760" y="365433"/>
                    <a:pt x="332974" y="349145"/>
                  </a:cubicBezTo>
                  <a:cubicBezTo>
                    <a:pt x="330616" y="335215"/>
                    <a:pt x="319258" y="325142"/>
                    <a:pt x="307899" y="327285"/>
                  </a:cubicBezTo>
                  <a:cubicBezTo>
                    <a:pt x="291612" y="330285"/>
                    <a:pt x="294183" y="342715"/>
                    <a:pt x="295683" y="354074"/>
                  </a:cubicBezTo>
                  <a:cubicBezTo>
                    <a:pt x="295898" y="356003"/>
                    <a:pt x="296112" y="357932"/>
                    <a:pt x="296326" y="359646"/>
                  </a:cubicBezTo>
                  <a:cubicBezTo>
                    <a:pt x="300399" y="386864"/>
                    <a:pt x="302327" y="413653"/>
                    <a:pt x="296326" y="441299"/>
                  </a:cubicBezTo>
                  <a:cubicBezTo>
                    <a:pt x="291826" y="461873"/>
                    <a:pt x="287968" y="477732"/>
                    <a:pt x="310685" y="493377"/>
                  </a:cubicBezTo>
                  <a:cubicBezTo>
                    <a:pt x="313686" y="495306"/>
                    <a:pt x="313900" y="509451"/>
                    <a:pt x="314329" y="514165"/>
                  </a:cubicBezTo>
                  <a:cubicBezTo>
                    <a:pt x="317544" y="562386"/>
                    <a:pt x="342618" y="701475"/>
                    <a:pt x="339189" y="725263"/>
                  </a:cubicBezTo>
                  <a:cubicBezTo>
                    <a:pt x="337046" y="740051"/>
                    <a:pt x="324615" y="753981"/>
                    <a:pt x="310471" y="754624"/>
                  </a:cubicBezTo>
                  <a:cubicBezTo>
                    <a:pt x="293326" y="755481"/>
                    <a:pt x="276181" y="747338"/>
                    <a:pt x="272538" y="730407"/>
                  </a:cubicBezTo>
                  <a:cubicBezTo>
                    <a:pt x="268252" y="710904"/>
                    <a:pt x="253678" y="564529"/>
                    <a:pt x="241891" y="511594"/>
                  </a:cubicBezTo>
                  <a:cubicBezTo>
                    <a:pt x="238033" y="493806"/>
                    <a:pt x="223460" y="481590"/>
                    <a:pt x="209101" y="482447"/>
                  </a:cubicBezTo>
                  <a:cubicBezTo>
                    <a:pt x="196885" y="483090"/>
                    <a:pt x="189813" y="493163"/>
                    <a:pt x="187884" y="514809"/>
                  </a:cubicBezTo>
                  <a:cubicBezTo>
                    <a:pt x="185312" y="543955"/>
                    <a:pt x="179740" y="676186"/>
                    <a:pt x="179312" y="719263"/>
                  </a:cubicBezTo>
                  <a:cubicBezTo>
                    <a:pt x="179312" y="728049"/>
                    <a:pt x="176097" y="737908"/>
                    <a:pt x="171597" y="745194"/>
                  </a:cubicBezTo>
                  <a:cubicBezTo>
                    <a:pt x="160024" y="763840"/>
                    <a:pt x="133235" y="761054"/>
                    <a:pt x="115875" y="747123"/>
                  </a:cubicBezTo>
                  <a:cubicBezTo>
                    <a:pt x="100659" y="735122"/>
                    <a:pt x="102802" y="724406"/>
                    <a:pt x="103017" y="704261"/>
                  </a:cubicBezTo>
                  <a:cubicBezTo>
                    <a:pt x="103874" y="575245"/>
                    <a:pt x="112875" y="446871"/>
                    <a:pt x="132377" y="319141"/>
                  </a:cubicBezTo>
                  <a:cubicBezTo>
                    <a:pt x="132592" y="318284"/>
                    <a:pt x="132806" y="317212"/>
                    <a:pt x="132806" y="316355"/>
                  </a:cubicBezTo>
                  <a:cubicBezTo>
                    <a:pt x="132806" y="297496"/>
                    <a:pt x="117375" y="313998"/>
                    <a:pt x="114589" y="350859"/>
                  </a:cubicBezTo>
                  <a:cubicBezTo>
                    <a:pt x="103874" y="417082"/>
                    <a:pt x="97659" y="425869"/>
                    <a:pt x="87158" y="450086"/>
                  </a:cubicBezTo>
                  <a:cubicBezTo>
                    <a:pt x="77514" y="472589"/>
                    <a:pt x="65512" y="482019"/>
                    <a:pt x="42366" y="475161"/>
                  </a:cubicBezTo>
                  <a:cubicBezTo>
                    <a:pt x="25435" y="470017"/>
                    <a:pt x="17292" y="459730"/>
                    <a:pt x="21149" y="442371"/>
                  </a:cubicBezTo>
                  <a:cubicBezTo>
                    <a:pt x="23506" y="431227"/>
                    <a:pt x="27150" y="420511"/>
                    <a:pt x="31436" y="410010"/>
                  </a:cubicBezTo>
                  <a:cubicBezTo>
                    <a:pt x="49010" y="365861"/>
                    <a:pt x="81157" y="295567"/>
                    <a:pt x="102373" y="253347"/>
                  </a:cubicBezTo>
                  <a:cubicBezTo>
                    <a:pt x="122519" y="211771"/>
                    <a:pt x="137307" y="208985"/>
                    <a:pt x="154023" y="205127"/>
                  </a:cubicBezTo>
                  <a:cubicBezTo>
                    <a:pt x="155523" y="201484"/>
                    <a:pt x="208244" y="208556"/>
                    <a:pt x="217674" y="206841"/>
                  </a:cubicBezTo>
                  <a:cubicBezTo>
                    <a:pt x="246391" y="201484"/>
                    <a:pt x="269323" y="213271"/>
                    <a:pt x="291183" y="228273"/>
                  </a:cubicBezTo>
                  <a:cubicBezTo>
                    <a:pt x="314757" y="244132"/>
                    <a:pt x="338760" y="259991"/>
                    <a:pt x="359334" y="279493"/>
                  </a:cubicBezTo>
                  <a:cubicBezTo>
                    <a:pt x="380337" y="299424"/>
                    <a:pt x="402411" y="321284"/>
                    <a:pt x="403269" y="353217"/>
                  </a:cubicBezTo>
                  <a:cubicBezTo>
                    <a:pt x="403269" y="386007"/>
                    <a:pt x="364906" y="468088"/>
                    <a:pt x="353762" y="476875"/>
                  </a:cubicBezTo>
                  <a:close/>
                  <a:moveTo>
                    <a:pt x="312828" y="345073"/>
                  </a:moveTo>
                  <a:cubicBezTo>
                    <a:pt x="324830" y="345073"/>
                    <a:pt x="313471" y="377863"/>
                    <a:pt x="310900" y="378291"/>
                  </a:cubicBezTo>
                  <a:cubicBezTo>
                    <a:pt x="310900" y="378291"/>
                    <a:pt x="306399" y="345073"/>
                    <a:pt x="312828" y="345073"/>
                  </a:cubicBezTo>
                  <a:close/>
                </a:path>
              </a:pathLst>
            </a:custGeom>
            <a:solidFill>
              <a:srgbClr val="000000"/>
            </a:solidFill>
            <a:ln w="2143" cap="flat">
              <a:noFill/>
              <a:prstDash val="solid"/>
              <a:miter/>
            </a:ln>
          </p:spPr>
          <p:txBody>
            <a:bodyPr rtlCol="0" anchor="ctr"/>
            <a:lstStyle/>
            <a:p>
              <a:endParaRPr lang="en-US"/>
            </a:p>
          </p:txBody>
        </p:sp>
        <p:sp>
          <p:nvSpPr>
            <p:cNvPr id="52" name="Freeform 140">
              <a:extLst>
                <a:ext uri="{FF2B5EF4-FFF2-40B4-BE49-F238E27FC236}">
                  <a16:creationId xmlns:a16="http://schemas.microsoft.com/office/drawing/2014/main" id="{8F682BC2-35DB-BD48-CC48-F3AE82A466FE}"/>
                </a:ext>
              </a:extLst>
            </p:cNvPr>
            <p:cNvSpPr/>
            <p:nvPr/>
          </p:nvSpPr>
          <p:spPr>
            <a:xfrm>
              <a:off x="9622822" y="1971295"/>
              <a:ext cx="44926" cy="137754"/>
            </a:xfrm>
            <a:custGeom>
              <a:avLst/>
              <a:gdLst>
                <a:gd name="connsiteX0" fmla="*/ 24978 w 44926"/>
                <a:gd name="connsiteY0" fmla="*/ 9167 h 137754"/>
                <a:gd name="connsiteX1" fmla="*/ 3761 w 44926"/>
                <a:gd name="connsiteY1" fmla="*/ 3809 h 137754"/>
                <a:gd name="connsiteX2" fmla="*/ 10405 w 44926"/>
                <a:gd name="connsiteY2" fmla="*/ 23526 h 137754"/>
                <a:gd name="connsiteX3" fmla="*/ 27121 w 44926"/>
                <a:gd name="connsiteY3" fmla="*/ 57387 h 137754"/>
                <a:gd name="connsiteX4" fmla="*/ 14048 w 44926"/>
                <a:gd name="connsiteY4" fmla="*/ 137754 h 137754"/>
                <a:gd name="connsiteX5" fmla="*/ 41052 w 44926"/>
                <a:gd name="connsiteY5" fmla="*/ 106036 h 137754"/>
                <a:gd name="connsiteX6" fmla="*/ 35694 w 44926"/>
                <a:gd name="connsiteY6" fmla="*/ 25669 h 137754"/>
                <a:gd name="connsiteX7" fmla="*/ 24978 w 44926"/>
                <a:gd name="connsiteY7" fmla="*/ 9167 h 13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926" h="137754">
                  <a:moveTo>
                    <a:pt x="24978" y="9167"/>
                  </a:moveTo>
                  <a:cubicBezTo>
                    <a:pt x="19406" y="2952"/>
                    <a:pt x="11905" y="-4764"/>
                    <a:pt x="3761" y="3809"/>
                  </a:cubicBezTo>
                  <a:cubicBezTo>
                    <a:pt x="-4597" y="12381"/>
                    <a:pt x="2475" y="18597"/>
                    <a:pt x="10405" y="23526"/>
                  </a:cubicBezTo>
                  <a:cubicBezTo>
                    <a:pt x="22835" y="31241"/>
                    <a:pt x="26050" y="44100"/>
                    <a:pt x="27121" y="57387"/>
                  </a:cubicBezTo>
                  <a:cubicBezTo>
                    <a:pt x="29479" y="83533"/>
                    <a:pt x="30122" y="109465"/>
                    <a:pt x="14048" y="137754"/>
                  </a:cubicBezTo>
                  <a:cubicBezTo>
                    <a:pt x="33765" y="130896"/>
                    <a:pt x="38480" y="117823"/>
                    <a:pt x="41052" y="106036"/>
                  </a:cubicBezTo>
                  <a:cubicBezTo>
                    <a:pt x="46624" y="79033"/>
                    <a:pt x="47267" y="51815"/>
                    <a:pt x="35694" y="25669"/>
                  </a:cubicBezTo>
                  <a:cubicBezTo>
                    <a:pt x="32693" y="19882"/>
                    <a:pt x="29265" y="13882"/>
                    <a:pt x="24978" y="9167"/>
                  </a:cubicBezTo>
                  <a:close/>
                </a:path>
              </a:pathLst>
            </a:custGeom>
            <a:solidFill>
              <a:srgbClr val="000000"/>
            </a:solidFill>
            <a:ln w="2143" cap="flat">
              <a:noFill/>
              <a:prstDash val="solid"/>
              <a:miter/>
            </a:ln>
          </p:spPr>
          <p:txBody>
            <a:bodyPr rtlCol="0" anchor="ctr"/>
            <a:lstStyle/>
            <a:p>
              <a:endParaRPr lang="en-US"/>
            </a:p>
          </p:txBody>
        </p:sp>
        <p:sp>
          <p:nvSpPr>
            <p:cNvPr id="53" name="Freeform 141">
              <a:extLst>
                <a:ext uri="{FF2B5EF4-FFF2-40B4-BE49-F238E27FC236}">
                  <a16:creationId xmlns:a16="http://schemas.microsoft.com/office/drawing/2014/main" id="{31F3720F-394C-435C-0A29-9E9B0923670B}"/>
                </a:ext>
              </a:extLst>
            </p:cNvPr>
            <p:cNvSpPr/>
            <p:nvPr/>
          </p:nvSpPr>
          <p:spPr>
            <a:xfrm>
              <a:off x="9201388" y="2427706"/>
              <a:ext cx="68860" cy="18054"/>
            </a:xfrm>
            <a:custGeom>
              <a:avLst/>
              <a:gdLst>
                <a:gd name="connsiteX0" fmla="*/ 64937 w 68860"/>
                <a:gd name="connsiteY0" fmla="*/ 1954 h 18054"/>
                <a:gd name="connsiteX1" fmla="*/ 0 w 68860"/>
                <a:gd name="connsiteY1" fmla="*/ 6455 h 18054"/>
                <a:gd name="connsiteX2" fmla="*/ 60008 w 68860"/>
                <a:gd name="connsiteY2" fmla="*/ 18028 h 18054"/>
                <a:gd name="connsiteX3" fmla="*/ 68795 w 68860"/>
                <a:gd name="connsiteY3" fmla="*/ 8598 h 18054"/>
                <a:gd name="connsiteX4" fmla="*/ 64937 w 68860"/>
                <a:gd name="connsiteY4" fmla="*/ 1954 h 18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60" h="18054">
                  <a:moveTo>
                    <a:pt x="64937" y="1954"/>
                  </a:moveTo>
                  <a:cubicBezTo>
                    <a:pt x="43077" y="26"/>
                    <a:pt x="21217" y="-2761"/>
                    <a:pt x="0" y="6455"/>
                  </a:cubicBezTo>
                  <a:cubicBezTo>
                    <a:pt x="19074" y="17385"/>
                    <a:pt x="39433" y="18242"/>
                    <a:pt x="60008" y="18028"/>
                  </a:cubicBezTo>
                  <a:cubicBezTo>
                    <a:pt x="65151" y="18028"/>
                    <a:pt x="68365" y="14170"/>
                    <a:pt x="68795" y="8598"/>
                  </a:cubicBezTo>
                  <a:cubicBezTo>
                    <a:pt x="69223" y="5383"/>
                    <a:pt x="67508" y="2169"/>
                    <a:pt x="64937" y="1954"/>
                  </a:cubicBezTo>
                  <a:close/>
                </a:path>
              </a:pathLst>
            </a:custGeom>
            <a:solidFill>
              <a:srgbClr val="000000"/>
            </a:solidFill>
            <a:ln w="2143" cap="flat">
              <a:noFill/>
              <a:prstDash val="solid"/>
              <a:miter/>
            </a:ln>
          </p:spPr>
          <p:txBody>
            <a:bodyPr rtlCol="0" anchor="ctr"/>
            <a:lstStyle/>
            <a:p>
              <a:endParaRPr lang="en-US"/>
            </a:p>
          </p:txBody>
        </p:sp>
        <p:sp>
          <p:nvSpPr>
            <p:cNvPr id="54" name="Freeform 142">
              <a:extLst>
                <a:ext uri="{FF2B5EF4-FFF2-40B4-BE49-F238E27FC236}">
                  <a16:creationId xmlns:a16="http://schemas.microsoft.com/office/drawing/2014/main" id="{98865261-B9A3-D4D6-D6E9-C0270D60CF18}"/>
                </a:ext>
              </a:extLst>
            </p:cNvPr>
            <p:cNvSpPr/>
            <p:nvPr/>
          </p:nvSpPr>
          <p:spPr>
            <a:xfrm>
              <a:off x="8546372" y="1915195"/>
              <a:ext cx="229082" cy="513100"/>
            </a:xfrm>
            <a:custGeom>
              <a:avLst/>
              <a:gdLst>
                <a:gd name="connsiteX0" fmla="*/ 161669 w 229082"/>
                <a:gd name="connsiteY0" fmla="*/ 74482 h 513100"/>
                <a:gd name="connsiteX1" fmla="*/ 148167 w 229082"/>
                <a:gd name="connsiteY1" fmla="*/ 22189 h 513100"/>
                <a:gd name="connsiteX2" fmla="*/ 116449 w 229082"/>
                <a:gd name="connsiteY2" fmla="*/ 115 h 513100"/>
                <a:gd name="connsiteX3" fmla="*/ 33295 w 229082"/>
                <a:gd name="connsiteY3" fmla="*/ 51122 h 513100"/>
                <a:gd name="connsiteX4" fmla="*/ 14436 w 229082"/>
                <a:gd name="connsiteY4" fmla="*/ 126560 h 513100"/>
                <a:gd name="connsiteX5" fmla="*/ 291 w 229082"/>
                <a:gd name="connsiteY5" fmla="*/ 456815 h 513100"/>
                <a:gd name="connsiteX6" fmla="*/ 2649 w 229082"/>
                <a:gd name="connsiteY6" fmla="*/ 480604 h 513100"/>
                <a:gd name="connsiteX7" fmla="*/ 23223 w 229082"/>
                <a:gd name="connsiteY7" fmla="*/ 512108 h 513100"/>
                <a:gd name="connsiteX8" fmla="*/ 56656 w 229082"/>
                <a:gd name="connsiteY8" fmla="*/ 491534 h 513100"/>
                <a:gd name="connsiteX9" fmla="*/ 84088 w 229082"/>
                <a:gd name="connsiteY9" fmla="*/ 353302 h 513100"/>
                <a:gd name="connsiteX10" fmla="*/ 93303 w 229082"/>
                <a:gd name="connsiteY10" fmla="*/ 306368 h 513100"/>
                <a:gd name="connsiteX11" fmla="*/ 24509 w 229082"/>
                <a:gd name="connsiteY11" fmla="*/ 165779 h 513100"/>
                <a:gd name="connsiteX12" fmla="*/ 29652 w 229082"/>
                <a:gd name="connsiteY12" fmla="*/ 138347 h 513100"/>
                <a:gd name="connsiteX13" fmla="*/ 57084 w 229082"/>
                <a:gd name="connsiteY13" fmla="*/ 221071 h 513100"/>
                <a:gd name="connsiteX14" fmla="*/ 81730 w 229082"/>
                <a:gd name="connsiteY14" fmla="*/ 272292 h 513100"/>
                <a:gd name="connsiteX15" fmla="*/ 117092 w 229082"/>
                <a:gd name="connsiteY15" fmla="*/ 296295 h 513100"/>
                <a:gd name="connsiteX16" fmla="*/ 131450 w 229082"/>
                <a:gd name="connsiteY16" fmla="*/ 265005 h 513100"/>
                <a:gd name="connsiteX17" fmla="*/ 111305 w 229082"/>
                <a:gd name="connsiteY17" fmla="*/ 211642 h 513100"/>
                <a:gd name="connsiteX18" fmla="*/ 86016 w 229082"/>
                <a:gd name="connsiteY18" fmla="*/ 122273 h 513100"/>
                <a:gd name="connsiteX19" fmla="*/ 91374 w 229082"/>
                <a:gd name="connsiteY19" fmla="*/ 68910 h 513100"/>
                <a:gd name="connsiteX20" fmla="*/ 100375 w 229082"/>
                <a:gd name="connsiteY20" fmla="*/ 62909 h 513100"/>
                <a:gd name="connsiteX21" fmla="*/ 105304 w 229082"/>
                <a:gd name="connsiteY21" fmla="*/ 72339 h 513100"/>
                <a:gd name="connsiteX22" fmla="*/ 149024 w 229082"/>
                <a:gd name="connsiteY22" fmla="*/ 256004 h 513100"/>
                <a:gd name="connsiteX23" fmla="*/ 148167 w 229082"/>
                <a:gd name="connsiteY23" fmla="*/ 292223 h 513100"/>
                <a:gd name="connsiteX24" fmla="*/ 142595 w 229082"/>
                <a:gd name="connsiteY24" fmla="*/ 326085 h 513100"/>
                <a:gd name="connsiteX25" fmla="*/ 174099 w 229082"/>
                <a:gd name="connsiteY25" fmla="*/ 466674 h 513100"/>
                <a:gd name="connsiteX26" fmla="*/ 203031 w 229082"/>
                <a:gd name="connsiteY26" fmla="*/ 509536 h 513100"/>
                <a:gd name="connsiteX27" fmla="*/ 228749 w 229082"/>
                <a:gd name="connsiteY27" fmla="*/ 489819 h 513100"/>
                <a:gd name="connsiteX28" fmla="*/ 212675 w 229082"/>
                <a:gd name="connsiteY28" fmla="*/ 370662 h 513100"/>
                <a:gd name="connsiteX29" fmla="*/ 161669 w 229082"/>
                <a:gd name="connsiteY29" fmla="*/ 74482 h 51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29082" h="513100">
                  <a:moveTo>
                    <a:pt x="161669" y="74482"/>
                  </a:moveTo>
                  <a:cubicBezTo>
                    <a:pt x="158668" y="56694"/>
                    <a:pt x="155239" y="39120"/>
                    <a:pt x="148167" y="22189"/>
                  </a:cubicBezTo>
                  <a:cubicBezTo>
                    <a:pt x="142166" y="7830"/>
                    <a:pt x="133380" y="544"/>
                    <a:pt x="116449" y="115"/>
                  </a:cubicBezTo>
                  <a:cubicBezTo>
                    <a:pt x="69514" y="-1171"/>
                    <a:pt x="53655" y="7830"/>
                    <a:pt x="33295" y="51122"/>
                  </a:cubicBezTo>
                  <a:cubicBezTo>
                    <a:pt x="22151" y="75125"/>
                    <a:pt x="16793" y="100842"/>
                    <a:pt x="14436" y="126560"/>
                  </a:cubicBezTo>
                  <a:cubicBezTo>
                    <a:pt x="4578" y="236288"/>
                    <a:pt x="-1423" y="346444"/>
                    <a:pt x="291" y="456815"/>
                  </a:cubicBezTo>
                  <a:cubicBezTo>
                    <a:pt x="506" y="464745"/>
                    <a:pt x="934" y="472889"/>
                    <a:pt x="2649" y="480604"/>
                  </a:cubicBezTo>
                  <a:cubicBezTo>
                    <a:pt x="6078" y="495820"/>
                    <a:pt x="8435" y="508465"/>
                    <a:pt x="23223" y="512108"/>
                  </a:cubicBezTo>
                  <a:cubicBezTo>
                    <a:pt x="38868" y="515965"/>
                    <a:pt x="53441" y="508465"/>
                    <a:pt x="56656" y="491534"/>
                  </a:cubicBezTo>
                  <a:cubicBezTo>
                    <a:pt x="66085" y="445457"/>
                    <a:pt x="73801" y="399165"/>
                    <a:pt x="84088" y="353302"/>
                  </a:cubicBezTo>
                  <a:cubicBezTo>
                    <a:pt x="90731" y="323727"/>
                    <a:pt x="93303" y="306368"/>
                    <a:pt x="93303" y="306368"/>
                  </a:cubicBezTo>
                  <a:cubicBezTo>
                    <a:pt x="45940" y="268863"/>
                    <a:pt x="34367" y="203712"/>
                    <a:pt x="24509" y="165779"/>
                  </a:cubicBezTo>
                  <a:cubicBezTo>
                    <a:pt x="22366" y="157849"/>
                    <a:pt x="18722" y="148420"/>
                    <a:pt x="29652" y="138347"/>
                  </a:cubicBezTo>
                  <a:cubicBezTo>
                    <a:pt x="39296" y="167065"/>
                    <a:pt x="48726" y="193854"/>
                    <a:pt x="57084" y="221071"/>
                  </a:cubicBezTo>
                  <a:cubicBezTo>
                    <a:pt x="62870" y="239502"/>
                    <a:pt x="71014" y="256433"/>
                    <a:pt x="81730" y="272292"/>
                  </a:cubicBezTo>
                  <a:cubicBezTo>
                    <a:pt x="89660" y="284294"/>
                    <a:pt x="102518" y="297367"/>
                    <a:pt x="117092" y="296295"/>
                  </a:cubicBezTo>
                  <a:cubicBezTo>
                    <a:pt x="133808" y="295009"/>
                    <a:pt x="136594" y="281722"/>
                    <a:pt x="131450" y="265005"/>
                  </a:cubicBezTo>
                  <a:cubicBezTo>
                    <a:pt x="125879" y="246789"/>
                    <a:pt x="118163" y="229430"/>
                    <a:pt x="111305" y="211642"/>
                  </a:cubicBezTo>
                  <a:cubicBezTo>
                    <a:pt x="99947" y="182710"/>
                    <a:pt x="90731" y="153134"/>
                    <a:pt x="86016" y="122273"/>
                  </a:cubicBezTo>
                  <a:cubicBezTo>
                    <a:pt x="83230" y="104057"/>
                    <a:pt x="85588" y="86269"/>
                    <a:pt x="91374" y="68910"/>
                  </a:cubicBezTo>
                  <a:cubicBezTo>
                    <a:pt x="92660" y="65266"/>
                    <a:pt x="95446" y="61837"/>
                    <a:pt x="100375" y="62909"/>
                  </a:cubicBezTo>
                  <a:cubicBezTo>
                    <a:pt x="105304" y="63980"/>
                    <a:pt x="105947" y="68267"/>
                    <a:pt x="105304" y="72339"/>
                  </a:cubicBezTo>
                  <a:cubicBezTo>
                    <a:pt x="93732" y="139633"/>
                    <a:pt x="121592" y="197926"/>
                    <a:pt x="149024" y="256004"/>
                  </a:cubicBezTo>
                  <a:cubicBezTo>
                    <a:pt x="155239" y="269292"/>
                    <a:pt x="157596" y="281293"/>
                    <a:pt x="148167" y="292223"/>
                  </a:cubicBezTo>
                  <a:cubicBezTo>
                    <a:pt x="138951" y="303153"/>
                    <a:pt x="140023" y="314297"/>
                    <a:pt x="142595" y="326085"/>
                  </a:cubicBezTo>
                  <a:cubicBezTo>
                    <a:pt x="153096" y="373019"/>
                    <a:pt x="164026" y="419739"/>
                    <a:pt x="174099" y="466674"/>
                  </a:cubicBezTo>
                  <a:cubicBezTo>
                    <a:pt x="176242" y="476746"/>
                    <a:pt x="176242" y="507607"/>
                    <a:pt x="203031" y="509536"/>
                  </a:cubicBezTo>
                  <a:cubicBezTo>
                    <a:pt x="220819" y="513608"/>
                    <a:pt x="231106" y="508679"/>
                    <a:pt x="228749" y="489819"/>
                  </a:cubicBezTo>
                  <a:cubicBezTo>
                    <a:pt x="223819" y="449957"/>
                    <a:pt x="217818" y="410309"/>
                    <a:pt x="212675" y="370662"/>
                  </a:cubicBezTo>
                  <a:cubicBezTo>
                    <a:pt x="199602" y="271006"/>
                    <a:pt x="178814" y="173065"/>
                    <a:pt x="161669" y="74482"/>
                  </a:cubicBezTo>
                  <a:close/>
                </a:path>
              </a:pathLst>
            </a:custGeom>
            <a:solidFill>
              <a:srgbClr val="FFFFFF"/>
            </a:solidFill>
            <a:ln w="2143" cap="flat">
              <a:noFill/>
              <a:prstDash val="solid"/>
              <a:miter/>
            </a:ln>
          </p:spPr>
          <p:txBody>
            <a:bodyPr rtlCol="0" anchor="ctr"/>
            <a:lstStyle/>
            <a:p>
              <a:endParaRPr lang="en-US"/>
            </a:p>
          </p:txBody>
        </p:sp>
        <p:sp>
          <p:nvSpPr>
            <p:cNvPr id="55" name="Freeform 143">
              <a:extLst>
                <a:ext uri="{FF2B5EF4-FFF2-40B4-BE49-F238E27FC236}">
                  <a16:creationId xmlns:a16="http://schemas.microsoft.com/office/drawing/2014/main" id="{C295E640-F92A-2E41-8DFD-8D85B23DE940}"/>
                </a:ext>
              </a:extLst>
            </p:cNvPr>
            <p:cNvSpPr/>
            <p:nvPr/>
          </p:nvSpPr>
          <p:spPr>
            <a:xfrm>
              <a:off x="8552774" y="1717494"/>
              <a:ext cx="182484" cy="184783"/>
            </a:xfrm>
            <a:custGeom>
              <a:avLst/>
              <a:gdLst>
                <a:gd name="connsiteX0" fmla="*/ 97402 w 182484"/>
                <a:gd name="connsiteY0" fmla="*/ 184743 h 184783"/>
                <a:gd name="connsiteX1" fmla="*/ 182484 w 182484"/>
                <a:gd name="connsiteY1" fmla="*/ 98590 h 184783"/>
                <a:gd name="connsiteX2" fmla="*/ 87972 w 182484"/>
                <a:gd name="connsiteY2" fmla="*/ 6 h 184783"/>
                <a:gd name="connsiteX3" fmla="*/ 318 w 182484"/>
                <a:gd name="connsiteY3" fmla="*/ 91732 h 184783"/>
                <a:gd name="connsiteX4" fmla="*/ 97402 w 182484"/>
                <a:gd name="connsiteY4" fmla="*/ 184743 h 184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84" h="184783">
                  <a:moveTo>
                    <a:pt x="97402" y="184743"/>
                  </a:moveTo>
                  <a:cubicBezTo>
                    <a:pt x="137264" y="183672"/>
                    <a:pt x="182698" y="138666"/>
                    <a:pt x="182484" y="98590"/>
                  </a:cubicBezTo>
                  <a:cubicBezTo>
                    <a:pt x="182269" y="48869"/>
                    <a:pt x="154195" y="-637"/>
                    <a:pt x="87972" y="6"/>
                  </a:cubicBezTo>
                  <a:cubicBezTo>
                    <a:pt x="39752" y="435"/>
                    <a:pt x="-4183" y="44369"/>
                    <a:pt x="318" y="91732"/>
                  </a:cubicBezTo>
                  <a:cubicBezTo>
                    <a:pt x="-325" y="156454"/>
                    <a:pt x="50039" y="186029"/>
                    <a:pt x="97402" y="184743"/>
                  </a:cubicBezTo>
                  <a:close/>
                </a:path>
              </a:pathLst>
            </a:custGeom>
            <a:solidFill>
              <a:srgbClr val="FFFFFF"/>
            </a:solidFill>
            <a:ln w="2143" cap="flat">
              <a:noFill/>
              <a:prstDash val="solid"/>
              <a:miter/>
            </a:ln>
          </p:spPr>
          <p:txBody>
            <a:bodyPr rtlCol="0" anchor="ctr"/>
            <a:lstStyle/>
            <a:p>
              <a:endParaRPr lang="en-US"/>
            </a:p>
          </p:txBody>
        </p:sp>
        <p:sp>
          <p:nvSpPr>
            <p:cNvPr id="56" name="Freeform 144">
              <a:extLst>
                <a:ext uri="{FF2B5EF4-FFF2-40B4-BE49-F238E27FC236}">
                  <a16:creationId xmlns:a16="http://schemas.microsoft.com/office/drawing/2014/main" id="{0752B0FA-B27A-8881-D5AF-CAD73146F5A0}"/>
                </a:ext>
              </a:extLst>
            </p:cNvPr>
            <p:cNvSpPr/>
            <p:nvPr/>
          </p:nvSpPr>
          <p:spPr>
            <a:xfrm>
              <a:off x="8723042" y="2009393"/>
              <a:ext cx="64756" cy="165608"/>
            </a:xfrm>
            <a:custGeom>
              <a:avLst/>
              <a:gdLst>
                <a:gd name="connsiteX0" fmla="*/ 0 w 64756"/>
                <a:gd name="connsiteY0" fmla="*/ 0 h 165608"/>
                <a:gd name="connsiteX1" fmla="*/ 23360 w 64756"/>
                <a:gd name="connsiteY1" fmla="*/ 106299 h 165608"/>
                <a:gd name="connsiteX2" fmla="*/ 33432 w 64756"/>
                <a:gd name="connsiteY2" fmla="*/ 149804 h 165608"/>
                <a:gd name="connsiteX3" fmla="*/ 46506 w 64756"/>
                <a:gd name="connsiteY3" fmla="*/ 165449 h 165608"/>
                <a:gd name="connsiteX4" fmla="*/ 64508 w 64756"/>
                <a:gd name="connsiteY4" fmla="*/ 148304 h 165608"/>
                <a:gd name="connsiteX5" fmla="*/ 63008 w 64756"/>
                <a:gd name="connsiteY5" fmla="*/ 133731 h 165608"/>
                <a:gd name="connsiteX6" fmla="*/ 0 w 64756"/>
                <a:gd name="connsiteY6" fmla="*/ 0 h 16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56" h="165608">
                  <a:moveTo>
                    <a:pt x="0" y="0"/>
                  </a:moveTo>
                  <a:cubicBezTo>
                    <a:pt x="14573" y="54221"/>
                    <a:pt x="18002" y="82082"/>
                    <a:pt x="23360" y="106299"/>
                  </a:cubicBezTo>
                  <a:cubicBezTo>
                    <a:pt x="26575" y="120872"/>
                    <a:pt x="30218" y="135231"/>
                    <a:pt x="33432" y="149804"/>
                  </a:cubicBezTo>
                  <a:cubicBezTo>
                    <a:pt x="35147" y="157520"/>
                    <a:pt x="34933" y="166949"/>
                    <a:pt x="46506" y="165449"/>
                  </a:cubicBezTo>
                  <a:cubicBezTo>
                    <a:pt x="55935" y="164163"/>
                    <a:pt x="63008" y="158377"/>
                    <a:pt x="64508" y="148304"/>
                  </a:cubicBezTo>
                  <a:cubicBezTo>
                    <a:pt x="65151" y="143589"/>
                    <a:pt x="64508" y="138232"/>
                    <a:pt x="63008" y="133731"/>
                  </a:cubicBezTo>
                  <a:cubicBezTo>
                    <a:pt x="50149" y="98369"/>
                    <a:pt x="20788" y="31933"/>
                    <a:pt x="0" y="0"/>
                  </a:cubicBezTo>
                  <a:close/>
                </a:path>
              </a:pathLst>
            </a:custGeom>
            <a:solidFill>
              <a:srgbClr val="FFFFFF"/>
            </a:solidFill>
            <a:ln w="2143" cap="flat">
              <a:noFill/>
              <a:prstDash val="solid"/>
              <a:miter/>
            </a:ln>
          </p:spPr>
          <p:txBody>
            <a:bodyPr rtlCol="0" anchor="ctr"/>
            <a:lstStyle/>
            <a:p>
              <a:endParaRPr lang="en-US"/>
            </a:p>
          </p:txBody>
        </p:sp>
        <p:sp>
          <p:nvSpPr>
            <p:cNvPr id="57" name="Freeform 145">
              <a:extLst>
                <a:ext uri="{FF2B5EF4-FFF2-40B4-BE49-F238E27FC236}">
                  <a16:creationId xmlns:a16="http://schemas.microsoft.com/office/drawing/2014/main" id="{7C9DE9A8-1950-BBFF-B834-E69F5F90DE72}"/>
                </a:ext>
              </a:extLst>
            </p:cNvPr>
            <p:cNvSpPr/>
            <p:nvPr/>
          </p:nvSpPr>
          <p:spPr>
            <a:xfrm>
              <a:off x="8529782" y="1703486"/>
              <a:ext cx="277122" cy="742284"/>
            </a:xfrm>
            <a:custGeom>
              <a:avLst/>
              <a:gdLst>
                <a:gd name="connsiteX0" fmla="*/ 192832 w 277122"/>
                <a:gd name="connsiteY0" fmla="*/ 256187 h 742284"/>
                <a:gd name="connsiteX1" fmla="*/ 176330 w 277122"/>
                <a:gd name="connsiteY1" fmla="*/ 217611 h 742284"/>
                <a:gd name="connsiteX2" fmla="*/ 172258 w 277122"/>
                <a:gd name="connsiteY2" fmla="*/ 193608 h 742284"/>
                <a:gd name="connsiteX3" fmla="*/ 172901 w 277122"/>
                <a:gd name="connsiteY3" fmla="*/ 16157 h 742284"/>
                <a:gd name="connsiteX4" fmla="*/ 114608 w 277122"/>
                <a:gd name="connsiteY4" fmla="*/ 84 h 742284"/>
                <a:gd name="connsiteX5" fmla="*/ 10237 w 277122"/>
                <a:gd name="connsiteY5" fmla="*/ 71664 h 742284"/>
                <a:gd name="connsiteX6" fmla="*/ 71531 w 277122"/>
                <a:gd name="connsiteY6" fmla="*/ 204324 h 742284"/>
                <a:gd name="connsiteX7" fmla="*/ 11095 w 277122"/>
                <a:gd name="connsiteY7" fmla="*/ 378131 h 742284"/>
                <a:gd name="connsiteX8" fmla="*/ 3165 w 277122"/>
                <a:gd name="connsiteY8" fmla="*/ 509934 h 742284"/>
                <a:gd name="connsiteX9" fmla="*/ 1236 w 277122"/>
                <a:gd name="connsiteY9" fmla="*/ 680741 h 742284"/>
                <a:gd name="connsiteX10" fmla="*/ 36169 w 277122"/>
                <a:gd name="connsiteY10" fmla="*/ 739248 h 742284"/>
                <a:gd name="connsiteX11" fmla="*/ 90391 w 277122"/>
                <a:gd name="connsiteY11" fmla="*/ 711173 h 742284"/>
                <a:gd name="connsiteX12" fmla="*/ 102821 w 277122"/>
                <a:gd name="connsiteY12" fmla="*/ 628448 h 742284"/>
                <a:gd name="connsiteX13" fmla="*/ 115894 w 277122"/>
                <a:gd name="connsiteY13" fmla="*/ 554510 h 742284"/>
                <a:gd name="connsiteX14" fmla="*/ 131538 w 277122"/>
                <a:gd name="connsiteY14" fmla="*/ 522363 h 742284"/>
                <a:gd name="connsiteX15" fmla="*/ 145040 w 277122"/>
                <a:gd name="connsiteY15" fmla="*/ 548724 h 742284"/>
                <a:gd name="connsiteX16" fmla="*/ 173972 w 277122"/>
                <a:gd name="connsiteY16" fmla="*/ 674525 h 742284"/>
                <a:gd name="connsiteX17" fmla="*/ 229051 w 277122"/>
                <a:gd name="connsiteY17" fmla="*/ 739248 h 742284"/>
                <a:gd name="connsiteX18" fmla="*/ 262698 w 277122"/>
                <a:gd name="connsiteY18" fmla="*/ 709244 h 742284"/>
                <a:gd name="connsiteX19" fmla="*/ 235052 w 277122"/>
                <a:gd name="connsiteY19" fmla="*/ 513577 h 742284"/>
                <a:gd name="connsiteX20" fmla="*/ 249410 w 277122"/>
                <a:gd name="connsiteY20" fmla="*/ 485930 h 742284"/>
                <a:gd name="connsiteX21" fmla="*/ 268484 w 277122"/>
                <a:gd name="connsiteY21" fmla="*/ 422708 h 742284"/>
                <a:gd name="connsiteX22" fmla="*/ 192832 w 277122"/>
                <a:gd name="connsiteY22" fmla="*/ 256187 h 742284"/>
                <a:gd name="connsiteX23" fmla="*/ 23311 w 277122"/>
                <a:gd name="connsiteY23" fmla="*/ 105740 h 742284"/>
                <a:gd name="connsiteX24" fmla="*/ 110964 w 277122"/>
                <a:gd name="connsiteY24" fmla="*/ 14014 h 742284"/>
                <a:gd name="connsiteX25" fmla="*/ 205476 w 277122"/>
                <a:gd name="connsiteY25" fmla="*/ 112598 h 742284"/>
                <a:gd name="connsiteX26" fmla="*/ 120394 w 277122"/>
                <a:gd name="connsiteY26" fmla="*/ 198752 h 742284"/>
                <a:gd name="connsiteX27" fmla="*/ 23311 w 277122"/>
                <a:gd name="connsiteY27" fmla="*/ 105740 h 742284"/>
                <a:gd name="connsiteX28" fmla="*/ 245339 w 277122"/>
                <a:gd name="connsiteY28" fmla="*/ 701314 h 742284"/>
                <a:gd name="connsiteX29" fmla="*/ 219621 w 277122"/>
                <a:gd name="connsiteY29" fmla="*/ 721031 h 742284"/>
                <a:gd name="connsiteX30" fmla="*/ 190689 w 277122"/>
                <a:gd name="connsiteY30" fmla="*/ 678169 h 742284"/>
                <a:gd name="connsiteX31" fmla="*/ 159185 w 277122"/>
                <a:gd name="connsiteY31" fmla="*/ 537580 h 742284"/>
                <a:gd name="connsiteX32" fmla="*/ 164757 w 277122"/>
                <a:gd name="connsiteY32" fmla="*/ 503718 h 742284"/>
                <a:gd name="connsiteX33" fmla="*/ 165614 w 277122"/>
                <a:gd name="connsiteY33" fmla="*/ 467500 h 742284"/>
                <a:gd name="connsiteX34" fmla="*/ 121894 w 277122"/>
                <a:gd name="connsiteY34" fmla="*/ 283834 h 742284"/>
                <a:gd name="connsiteX35" fmla="*/ 116965 w 277122"/>
                <a:gd name="connsiteY35" fmla="*/ 274404 h 742284"/>
                <a:gd name="connsiteX36" fmla="*/ 107964 w 277122"/>
                <a:gd name="connsiteY36" fmla="*/ 280405 h 742284"/>
                <a:gd name="connsiteX37" fmla="*/ 102606 w 277122"/>
                <a:gd name="connsiteY37" fmla="*/ 333768 h 742284"/>
                <a:gd name="connsiteX38" fmla="*/ 127895 w 277122"/>
                <a:gd name="connsiteY38" fmla="*/ 423137 h 742284"/>
                <a:gd name="connsiteX39" fmla="*/ 148040 w 277122"/>
                <a:gd name="connsiteY39" fmla="*/ 476501 h 742284"/>
                <a:gd name="connsiteX40" fmla="*/ 133682 w 277122"/>
                <a:gd name="connsiteY40" fmla="*/ 507790 h 742284"/>
                <a:gd name="connsiteX41" fmla="*/ 98320 w 277122"/>
                <a:gd name="connsiteY41" fmla="*/ 483787 h 742284"/>
                <a:gd name="connsiteX42" fmla="*/ 73674 w 277122"/>
                <a:gd name="connsiteY42" fmla="*/ 432567 h 742284"/>
                <a:gd name="connsiteX43" fmla="*/ 46242 w 277122"/>
                <a:gd name="connsiteY43" fmla="*/ 349842 h 742284"/>
                <a:gd name="connsiteX44" fmla="*/ 41099 w 277122"/>
                <a:gd name="connsiteY44" fmla="*/ 377274 h 742284"/>
                <a:gd name="connsiteX45" fmla="*/ 109893 w 277122"/>
                <a:gd name="connsiteY45" fmla="*/ 517863 h 742284"/>
                <a:gd name="connsiteX46" fmla="*/ 100678 w 277122"/>
                <a:gd name="connsiteY46" fmla="*/ 564797 h 742284"/>
                <a:gd name="connsiteX47" fmla="*/ 73246 w 277122"/>
                <a:gd name="connsiteY47" fmla="*/ 703029 h 742284"/>
                <a:gd name="connsiteX48" fmla="*/ 39813 w 277122"/>
                <a:gd name="connsiteY48" fmla="*/ 723603 h 742284"/>
                <a:gd name="connsiteX49" fmla="*/ 19239 w 277122"/>
                <a:gd name="connsiteY49" fmla="*/ 692099 h 742284"/>
                <a:gd name="connsiteX50" fmla="*/ 16881 w 277122"/>
                <a:gd name="connsiteY50" fmla="*/ 668310 h 742284"/>
                <a:gd name="connsiteX51" fmla="*/ 31026 w 277122"/>
                <a:gd name="connsiteY51" fmla="*/ 338055 h 742284"/>
                <a:gd name="connsiteX52" fmla="*/ 49885 w 277122"/>
                <a:gd name="connsiteY52" fmla="*/ 262617 h 742284"/>
                <a:gd name="connsiteX53" fmla="*/ 133039 w 277122"/>
                <a:gd name="connsiteY53" fmla="*/ 211610 h 742284"/>
                <a:gd name="connsiteX54" fmla="*/ 164757 w 277122"/>
                <a:gd name="connsiteY54" fmla="*/ 233685 h 742284"/>
                <a:gd name="connsiteX55" fmla="*/ 178259 w 277122"/>
                <a:gd name="connsiteY55" fmla="*/ 285977 h 742284"/>
                <a:gd name="connsiteX56" fmla="*/ 229265 w 277122"/>
                <a:gd name="connsiteY56" fmla="*/ 581942 h 742284"/>
                <a:gd name="connsiteX57" fmla="*/ 245339 w 277122"/>
                <a:gd name="connsiteY57" fmla="*/ 701314 h 742284"/>
                <a:gd name="connsiteX58" fmla="*/ 257768 w 277122"/>
                <a:gd name="connsiteY58" fmla="*/ 454212 h 742284"/>
                <a:gd name="connsiteX59" fmla="*/ 239766 w 277122"/>
                <a:gd name="connsiteY59" fmla="*/ 471357 h 742284"/>
                <a:gd name="connsiteX60" fmla="*/ 226693 w 277122"/>
                <a:gd name="connsiteY60" fmla="*/ 455712 h 742284"/>
                <a:gd name="connsiteX61" fmla="*/ 216620 w 277122"/>
                <a:gd name="connsiteY61" fmla="*/ 412207 h 742284"/>
                <a:gd name="connsiteX62" fmla="*/ 193261 w 277122"/>
                <a:gd name="connsiteY62" fmla="*/ 305908 h 742284"/>
                <a:gd name="connsiteX63" fmla="*/ 256268 w 277122"/>
                <a:gd name="connsiteY63" fmla="*/ 439425 h 742284"/>
                <a:gd name="connsiteX64" fmla="*/ 257768 w 277122"/>
                <a:gd name="connsiteY64" fmla="*/ 454212 h 742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77122" h="742284">
                  <a:moveTo>
                    <a:pt x="192832" y="256187"/>
                  </a:moveTo>
                  <a:cubicBezTo>
                    <a:pt x="188546" y="242900"/>
                    <a:pt x="182330" y="230256"/>
                    <a:pt x="176330" y="217611"/>
                  </a:cubicBezTo>
                  <a:cubicBezTo>
                    <a:pt x="171186" y="206896"/>
                    <a:pt x="161542" y="198966"/>
                    <a:pt x="172258" y="193608"/>
                  </a:cubicBezTo>
                  <a:cubicBezTo>
                    <a:pt x="241266" y="158890"/>
                    <a:pt x="235480" y="53233"/>
                    <a:pt x="172901" y="16157"/>
                  </a:cubicBezTo>
                  <a:cubicBezTo>
                    <a:pt x="154684" y="5442"/>
                    <a:pt x="136468" y="941"/>
                    <a:pt x="114608" y="84"/>
                  </a:cubicBezTo>
                  <a:cubicBezTo>
                    <a:pt x="70674" y="-1845"/>
                    <a:pt x="24597" y="29659"/>
                    <a:pt x="10237" y="71664"/>
                  </a:cubicBezTo>
                  <a:cubicBezTo>
                    <a:pt x="-5622" y="117742"/>
                    <a:pt x="12381" y="176892"/>
                    <a:pt x="71531" y="204324"/>
                  </a:cubicBezTo>
                  <a:cubicBezTo>
                    <a:pt x="18596" y="253187"/>
                    <a:pt x="16881" y="316623"/>
                    <a:pt x="11095" y="378131"/>
                  </a:cubicBezTo>
                  <a:cubicBezTo>
                    <a:pt x="7023" y="421851"/>
                    <a:pt x="5737" y="465999"/>
                    <a:pt x="3165" y="509934"/>
                  </a:cubicBezTo>
                  <a:cubicBezTo>
                    <a:pt x="-264" y="566941"/>
                    <a:pt x="-907" y="623733"/>
                    <a:pt x="1236" y="680741"/>
                  </a:cubicBezTo>
                  <a:cubicBezTo>
                    <a:pt x="2522" y="715031"/>
                    <a:pt x="3594" y="728318"/>
                    <a:pt x="36169" y="739248"/>
                  </a:cubicBezTo>
                  <a:cubicBezTo>
                    <a:pt x="61887" y="747820"/>
                    <a:pt x="85033" y="738176"/>
                    <a:pt x="90391" y="711173"/>
                  </a:cubicBezTo>
                  <a:cubicBezTo>
                    <a:pt x="95748" y="683955"/>
                    <a:pt x="98320" y="655880"/>
                    <a:pt x="102821" y="628448"/>
                  </a:cubicBezTo>
                  <a:cubicBezTo>
                    <a:pt x="106678" y="603802"/>
                    <a:pt x="110322" y="578942"/>
                    <a:pt x="115894" y="554510"/>
                  </a:cubicBezTo>
                  <a:cubicBezTo>
                    <a:pt x="118465" y="543581"/>
                    <a:pt x="120823" y="531150"/>
                    <a:pt x="131538" y="522363"/>
                  </a:cubicBezTo>
                  <a:cubicBezTo>
                    <a:pt x="142040" y="529222"/>
                    <a:pt x="142897" y="539509"/>
                    <a:pt x="145040" y="548724"/>
                  </a:cubicBezTo>
                  <a:cubicBezTo>
                    <a:pt x="154684" y="590515"/>
                    <a:pt x="163900" y="632734"/>
                    <a:pt x="173972" y="674525"/>
                  </a:cubicBezTo>
                  <a:cubicBezTo>
                    <a:pt x="179330" y="697028"/>
                    <a:pt x="187688" y="742248"/>
                    <a:pt x="229051" y="739248"/>
                  </a:cubicBezTo>
                  <a:cubicBezTo>
                    <a:pt x="249625" y="737748"/>
                    <a:pt x="262698" y="730032"/>
                    <a:pt x="262698" y="709244"/>
                  </a:cubicBezTo>
                  <a:cubicBezTo>
                    <a:pt x="262484" y="690813"/>
                    <a:pt x="241052" y="561369"/>
                    <a:pt x="235052" y="513577"/>
                  </a:cubicBezTo>
                  <a:cubicBezTo>
                    <a:pt x="233337" y="501147"/>
                    <a:pt x="233980" y="492360"/>
                    <a:pt x="249410" y="485930"/>
                  </a:cubicBezTo>
                  <a:cubicBezTo>
                    <a:pt x="280057" y="473072"/>
                    <a:pt x="283486" y="452926"/>
                    <a:pt x="268484" y="422708"/>
                  </a:cubicBezTo>
                  <a:cubicBezTo>
                    <a:pt x="241266" y="368058"/>
                    <a:pt x="212120" y="314480"/>
                    <a:pt x="192832" y="256187"/>
                  </a:cubicBezTo>
                  <a:close/>
                  <a:moveTo>
                    <a:pt x="23311" y="105740"/>
                  </a:moveTo>
                  <a:cubicBezTo>
                    <a:pt x="18810" y="58377"/>
                    <a:pt x="62744" y="14229"/>
                    <a:pt x="110964" y="14014"/>
                  </a:cubicBezTo>
                  <a:cubicBezTo>
                    <a:pt x="177187" y="13586"/>
                    <a:pt x="205262" y="63092"/>
                    <a:pt x="205476" y="112598"/>
                  </a:cubicBezTo>
                  <a:cubicBezTo>
                    <a:pt x="205691" y="152674"/>
                    <a:pt x="160256" y="197680"/>
                    <a:pt x="120394" y="198752"/>
                  </a:cubicBezTo>
                  <a:cubicBezTo>
                    <a:pt x="73031" y="200038"/>
                    <a:pt x="22668" y="170462"/>
                    <a:pt x="23311" y="105740"/>
                  </a:cubicBezTo>
                  <a:close/>
                  <a:moveTo>
                    <a:pt x="245339" y="701314"/>
                  </a:moveTo>
                  <a:cubicBezTo>
                    <a:pt x="247696" y="720174"/>
                    <a:pt x="237409" y="725103"/>
                    <a:pt x="219621" y="721031"/>
                  </a:cubicBezTo>
                  <a:cubicBezTo>
                    <a:pt x="192832" y="719102"/>
                    <a:pt x="192832" y="688456"/>
                    <a:pt x="190689" y="678169"/>
                  </a:cubicBezTo>
                  <a:cubicBezTo>
                    <a:pt x="180616" y="631234"/>
                    <a:pt x="169686" y="584514"/>
                    <a:pt x="159185" y="537580"/>
                  </a:cubicBezTo>
                  <a:cubicBezTo>
                    <a:pt x="156613" y="525792"/>
                    <a:pt x="155541" y="514648"/>
                    <a:pt x="164757" y="503718"/>
                  </a:cubicBezTo>
                  <a:cubicBezTo>
                    <a:pt x="174186" y="492789"/>
                    <a:pt x="171829" y="480573"/>
                    <a:pt x="165614" y="467500"/>
                  </a:cubicBezTo>
                  <a:cubicBezTo>
                    <a:pt x="138182" y="409421"/>
                    <a:pt x="110536" y="351342"/>
                    <a:pt x="121894" y="283834"/>
                  </a:cubicBezTo>
                  <a:cubicBezTo>
                    <a:pt x="122537" y="279762"/>
                    <a:pt x="121894" y="275476"/>
                    <a:pt x="116965" y="274404"/>
                  </a:cubicBezTo>
                  <a:cubicBezTo>
                    <a:pt x="112250" y="273332"/>
                    <a:pt x="109250" y="276761"/>
                    <a:pt x="107964" y="280405"/>
                  </a:cubicBezTo>
                  <a:cubicBezTo>
                    <a:pt x="102178" y="297764"/>
                    <a:pt x="99820" y="315338"/>
                    <a:pt x="102606" y="333768"/>
                  </a:cubicBezTo>
                  <a:cubicBezTo>
                    <a:pt x="107321" y="364630"/>
                    <a:pt x="116537" y="394205"/>
                    <a:pt x="127895" y="423137"/>
                  </a:cubicBezTo>
                  <a:cubicBezTo>
                    <a:pt x="134753" y="440925"/>
                    <a:pt x="142469" y="458284"/>
                    <a:pt x="148040" y="476501"/>
                  </a:cubicBezTo>
                  <a:cubicBezTo>
                    <a:pt x="153184" y="493217"/>
                    <a:pt x="150398" y="506504"/>
                    <a:pt x="133682" y="507790"/>
                  </a:cubicBezTo>
                  <a:cubicBezTo>
                    <a:pt x="119323" y="508862"/>
                    <a:pt x="106250" y="495789"/>
                    <a:pt x="98320" y="483787"/>
                  </a:cubicBezTo>
                  <a:cubicBezTo>
                    <a:pt x="87604" y="467928"/>
                    <a:pt x="79460" y="450997"/>
                    <a:pt x="73674" y="432567"/>
                  </a:cubicBezTo>
                  <a:cubicBezTo>
                    <a:pt x="65316" y="405349"/>
                    <a:pt x="55886" y="378560"/>
                    <a:pt x="46242" y="349842"/>
                  </a:cubicBezTo>
                  <a:cubicBezTo>
                    <a:pt x="35312" y="359915"/>
                    <a:pt x="38956" y="369344"/>
                    <a:pt x="41099" y="377274"/>
                  </a:cubicBezTo>
                  <a:cubicBezTo>
                    <a:pt x="50957" y="415207"/>
                    <a:pt x="62530" y="480358"/>
                    <a:pt x="109893" y="517863"/>
                  </a:cubicBezTo>
                  <a:cubicBezTo>
                    <a:pt x="109893" y="517863"/>
                    <a:pt x="107321" y="535222"/>
                    <a:pt x="100678" y="564797"/>
                  </a:cubicBezTo>
                  <a:cubicBezTo>
                    <a:pt x="90391" y="610660"/>
                    <a:pt x="82675" y="656952"/>
                    <a:pt x="73246" y="703029"/>
                  </a:cubicBezTo>
                  <a:cubicBezTo>
                    <a:pt x="69816" y="719745"/>
                    <a:pt x="55458" y="727246"/>
                    <a:pt x="39813" y="723603"/>
                  </a:cubicBezTo>
                  <a:cubicBezTo>
                    <a:pt x="25025" y="719960"/>
                    <a:pt x="22668" y="707315"/>
                    <a:pt x="19239" y="692099"/>
                  </a:cubicBezTo>
                  <a:cubicBezTo>
                    <a:pt x="17524" y="684384"/>
                    <a:pt x="16881" y="676240"/>
                    <a:pt x="16881" y="668310"/>
                  </a:cubicBezTo>
                  <a:cubicBezTo>
                    <a:pt x="15167" y="557939"/>
                    <a:pt x="21168" y="447997"/>
                    <a:pt x="31026" y="338055"/>
                  </a:cubicBezTo>
                  <a:cubicBezTo>
                    <a:pt x="33383" y="312123"/>
                    <a:pt x="38741" y="286620"/>
                    <a:pt x="49885" y="262617"/>
                  </a:cubicBezTo>
                  <a:cubicBezTo>
                    <a:pt x="70245" y="219111"/>
                    <a:pt x="86104" y="210110"/>
                    <a:pt x="133039" y="211610"/>
                  </a:cubicBezTo>
                  <a:cubicBezTo>
                    <a:pt x="149970" y="212039"/>
                    <a:pt x="158756" y="219326"/>
                    <a:pt x="164757" y="233685"/>
                  </a:cubicBezTo>
                  <a:cubicBezTo>
                    <a:pt x="171615" y="250615"/>
                    <a:pt x="175044" y="268189"/>
                    <a:pt x="178259" y="285977"/>
                  </a:cubicBezTo>
                  <a:cubicBezTo>
                    <a:pt x="195404" y="384561"/>
                    <a:pt x="216192" y="482501"/>
                    <a:pt x="229265" y="581942"/>
                  </a:cubicBezTo>
                  <a:cubicBezTo>
                    <a:pt x="234623" y="621805"/>
                    <a:pt x="240409" y="661452"/>
                    <a:pt x="245339" y="701314"/>
                  </a:cubicBezTo>
                  <a:close/>
                  <a:moveTo>
                    <a:pt x="257768" y="454212"/>
                  </a:moveTo>
                  <a:cubicBezTo>
                    <a:pt x="256268" y="464285"/>
                    <a:pt x="249196" y="470071"/>
                    <a:pt x="239766" y="471357"/>
                  </a:cubicBezTo>
                  <a:cubicBezTo>
                    <a:pt x="228194" y="473072"/>
                    <a:pt x="228408" y="463428"/>
                    <a:pt x="226693" y="455712"/>
                  </a:cubicBezTo>
                  <a:cubicBezTo>
                    <a:pt x="223478" y="441139"/>
                    <a:pt x="219835" y="426780"/>
                    <a:pt x="216620" y="412207"/>
                  </a:cubicBezTo>
                  <a:cubicBezTo>
                    <a:pt x="211263" y="388204"/>
                    <a:pt x="207834" y="360129"/>
                    <a:pt x="193261" y="305908"/>
                  </a:cubicBezTo>
                  <a:cubicBezTo>
                    <a:pt x="214263" y="337626"/>
                    <a:pt x="243410" y="404277"/>
                    <a:pt x="256268" y="439425"/>
                  </a:cubicBezTo>
                  <a:cubicBezTo>
                    <a:pt x="257768" y="444139"/>
                    <a:pt x="258411" y="449497"/>
                    <a:pt x="257768" y="454212"/>
                  </a:cubicBezTo>
                  <a:close/>
                </a:path>
              </a:pathLst>
            </a:custGeom>
            <a:solidFill>
              <a:srgbClr val="000000"/>
            </a:solidFill>
            <a:ln w="2143" cap="flat">
              <a:noFill/>
              <a:prstDash val="solid"/>
              <a:miter/>
            </a:ln>
          </p:spPr>
          <p:txBody>
            <a:bodyPr rtlCol="0" anchor="ctr"/>
            <a:lstStyle/>
            <a:p>
              <a:endParaRPr lang="en-US"/>
            </a:p>
          </p:txBody>
        </p:sp>
        <p:sp>
          <p:nvSpPr>
            <p:cNvPr id="58" name="Freeform 146">
              <a:extLst>
                <a:ext uri="{FF2B5EF4-FFF2-40B4-BE49-F238E27FC236}">
                  <a16:creationId xmlns:a16="http://schemas.microsoft.com/office/drawing/2014/main" id="{CFB865FC-1ABA-CA87-8362-B78787D49F3F}"/>
                </a:ext>
              </a:extLst>
            </p:cNvPr>
            <p:cNvSpPr/>
            <p:nvPr/>
          </p:nvSpPr>
          <p:spPr>
            <a:xfrm>
              <a:off x="8476949" y="1923077"/>
              <a:ext cx="38435" cy="148038"/>
            </a:xfrm>
            <a:custGeom>
              <a:avLst/>
              <a:gdLst>
                <a:gd name="connsiteX0" fmla="*/ 36710 w 38435"/>
                <a:gd name="connsiteY0" fmla="*/ 13879 h 148038"/>
                <a:gd name="connsiteX1" fmla="*/ 33709 w 38435"/>
                <a:gd name="connsiteY1" fmla="*/ 1235 h 148038"/>
                <a:gd name="connsiteX2" fmla="*/ 21279 w 38435"/>
                <a:gd name="connsiteY2" fmla="*/ 5521 h 148038"/>
                <a:gd name="connsiteX3" fmla="*/ 12492 w 38435"/>
                <a:gd name="connsiteY3" fmla="*/ 148039 h 148038"/>
                <a:gd name="connsiteX4" fmla="*/ 12278 w 38435"/>
                <a:gd name="connsiteY4" fmla="*/ 92746 h 148038"/>
                <a:gd name="connsiteX5" fmla="*/ 36710 w 38435"/>
                <a:gd name="connsiteY5" fmla="*/ 13879 h 14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35" h="148038">
                  <a:moveTo>
                    <a:pt x="36710" y="13879"/>
                  </a:moveTo>
                  <a:cubicBezTo>
                    <a:pt x="39710" y="8736"/>
                    <a:pt x="38853" y="4021"/>
                    <a:pt x="33709" y="1235"/>
                  </a:cubicBezTo>
                  <a:cubicBezTo>
                    <a:pt x="28566" y="-1552"/>
                    <a:pt x="23637" y="592"/>
                    <a:pt x="21279" y="5521"/>
                  </a:cubicBezTo>
                  <a:cubicBezTo>
                    <a:pt x="-366" y="51812"/>
                    <a:pt x="-9153" y="99175"/>
                    <a:pt x="12492" y="148039"/>
                  </a:cubicBezTo>
                  <a:cubicBezTo>
                    <a:pt x="14849" y="129608"/>
                    <a:pt x="9492" y="111606"/>
                    <a:pt x="12278" y="92746"/>
                  </a:cubicBezTo>
                  <a:cubicBezTo>
                    <a:pt x="16564" y="64885"/>
                    <a:pt x="22350" y="38311"/>
                    <a:pt x="36710" y="13879"/>
                  </a:cubicBezTo>
                  <a:close/>
                </a:path>
              </a:pathLst>
            </a:custGeom>
            <a:solidFill>
              <a:srgbClr val="000000"/>
            </a:solidFill>
            <a:ln w="2143" cap="flat">
              <a:noFill/>
              <a:prstDash val="solid"/>
              <a:miter/>
            </a:ln>
          </p:spPr>
          <p:txBody>
            <a:bodyPr rtlCol="0" anchor="ctr"/>
            <a:lstStyle/>
            <a:p>
              <a:endParaRPr lang="en-US"/>
            </a:p>
          </p:txBody>
        </p:sp>
        <p:sp>
          <p:nvSpPr>
            <p:cNvPr id="59" name="Freeform 147">
              <a:extLst>
                <a:ext uri="{FF2B5EF4-FFF2-40B4-BE49-F238E27FC236}">
                  <a16:creationId xmlns:a16="http://schemas.microsoft.com/office/drawing/2014/main" id="{4DBB1D7E-505B-3E2A-FC67-EA013C299679}"/>
                </a:ext>
              </a:extLst>
            </p:cNvPr>
            <p:cNvSpPr/>
            <p:nvPr/>
          </p:nvSpPr>
          <p:spPr>
            <a:xfrm>
              <a:off x="8400930" y="2422476"/>
              <a:ext cx="115108" cy="15620"/>
            </a:xfrm>
            <a:custGeom>
              <a:avLst/>
              <a:gdLst>
                <a:gd name="connsiteX0" fmla="*/ 103513 w 115108"/>
                <a:gd name="connsiteY0" fmla="*/ 326 h 15620"/>
                <a:gd name="connsiteX1" fmla="*/ 34505 w 115108"/>
                <a:gd name="connsiteY1" fmla="*/ 3327 h 15620"/>
                <a:gd name="connsiteX2" fmla="*/ 0 w 115108"/>
                <a:gd name="connsiteY2" fmla="*/ 13614 h 15620"/>
                <a:gd name="connsiteX3" fmla="*/ 104799 w 115108"/>
                <a:gd name="connsiteY3" fmla="*/ 13614 h 15620"/>
                <a:gd name="connsiteX4" fmla="*/ 115086 w 115108"/>
                <a:gd name="connsiteY4" fmla="*/ 5684 h 15620"/>
                <a:gd name="connsiteX5" fmla="*/ 103513 w 115108"/>
                <a:gd name="connsiteY5" fmla="*/ 326 h 15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108" h="15620">
                  <a:moveTo>
                    <a:pt x="103513" y="326"/>
                  </a:moveTo>
                  <a:cubicBezTo>
                    <a:pt x="80582" y="1398"/>
                    <a:pt x="57436" y="2255"/>
                    <a:pt x="34505" y="3327"/>
                  </a:cubicBezTo>
                  <a:cubicBezTo>
                    <a:pt x="23789" y="3755"/>
                    <a:pt x="13073" y="4827"/>
                    <a:pt x="0" y="13614"/>
                  </a:cubicBezTo>
                  <a:cubicBezTo>
                    <a:pt x="37719" y="17257"/>
                    <a:pt x="71366" y="15114"/>
                    <a:pt x="104799" y="13614"/>
                  </a:cubicBezTo>
                  <a:cubicBezTo>
                    <a:pt x="109728" y="13399"/>
                    <a:pt x="115514" y="12328"/>
                    <a:pt x="115086" y="5684"/>
                  </a:cubicBezTo>
                  <a:cubicBezTo>
                    <a:pt x="114443" y="-1603"/>
                    <a:pt x="108442" y="112"/>
                    <a:pt x="103513" y="326"/>
                  </a:cubicBezTo>
                  <a:close/>
                </a:path>
              </a:pathLst>
            </a:custGeom>
            <a:solidFill>
              <a:srgbClr val="000000"/>
            </a:solidFill>
            <a:ln w="2143" cap="flat">
              <a:noFill/>
              <a:prstDash val="solid"/>
              <a:miter/>
            </a:ln>
          </p:spPr>
          <p:txBody>
            <a:bodyPr rtlCol="0" anchor="ctr"/>
            <a:lstStyle/>
            <a:p>
              <a:endParaRPr lang="en-US"/>
            </a:p>
          </p:txBody>
        </p:sp>
      </p:grpSp>
      <p:sp>
        <p:nvSpPr>
          <p:cNvPr id="4" name="Round Diagonal Corner Rectangle 9">
            <a:extLst>
              <a:ext uri="{FF2B5EF4-FFF2-40B4-BE49-F238E27FC236}">
                <a16:creationId xmlns:a16="http://schemas.microsoft.com/office/drawing/2014/main" id="{F1AFC61E-1BE8-03AF-34B4-08E17C5B56AF}"/>
              </a:ext>
            </a:extLst>
          </p:cNvPr>
          <p:cNvSpPr/>
          <p:nvPr/>
        </p:nvSpPr>
        <p:spPr>
          <a:xfrm rot="16200000">
            <a:off x="735888" y="30598"/>
            <a:ext cx="1414740" cy="2143564"/>
          </a:xfrm>
          <a:prstGeom prst="round2DiagRect">
            <a:avLst/>
          </a:prstGeom>
          <a:solidFill>
            <a:srgbClr val="FCB91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rgbClr val="00234B"/>
              </a:solidFill>
            </a:endParaRPr>
          </a:p>
        </p:txBody>
      </p:sp>
      <p:sp>
        <p:nvSpPr>
          <p:cNvPr id="7" name="Text Placeholder 8">
            <a:extLst>
              <a:ext uri="{FF2B5EF4-FFF2-40B4-BE49-F238E27FC236}">
                <a16:creationId xmlns:a16="http://schemas.microsoft.com/office/drawing/2014/main" id="{F57FB905-C8F7-F871-FC46-F8010B1C7D73}"/>
              </a:ext>
            </a:extLst>
          </p:cNvPr>
          <p:cNvSpPr txBox="1">
            <a:spLocks/>
          </p:cNvSpPr>
          <p:nvPr/>
        </p:nvSpPr>
        <p:spPr>
          <a:xfrm>
            <a:off x="318403" y="62456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en-US" sz="3600" dirty="0">
                <a:solidFill>
                  <a:srgbClr val="083F59"/>
                </a:solidFill>
              </a:rPr>
              <a:t>Make DEI a Priority</a:t>
            </a:r>
          </a:p>
        </p:txBody>
      </p:sp>
    </p:spTree>
    <p:extLst>
      <p:ext uri="{BB962C8B-B14F-4D97-AF65-F5344CB8AC3E}">
        <p14:creationId xmlns:p14="http://schemas.microsoft.com/office/powerpoint/2010/main" val="382248785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lowchart: Alternate Process 6">
            <a:extLst>
              <a:ext uri="{FF2B5EF4-FFF2-40B4-BE49-F238E27FC236}">
                <a16:creationId xmlns:a16="http://schemas.microsoft.com/office/drawing/2014/main" id="{2D3FB383-E2A3-F3C6-350B-C573402F53B7}"/>
              </a:ext>
            </a:extLst>
          </p:cNvPr>
          <p:cNvSpPr/>
          <p:nvPr/>
        </p:nvSpPr>
        <p:spPr>
          <a:xfrm>
            <a:off x="676275" y="1514475"/>
            <a:ext cx="5419725" cy="4419599"/>
          </a:xfrm>
          <a:prstGeom prst="flowChartAlternateProcess">
            <a:avLst/>
          </a:prstGeom>
          <a:solidFill>
            <a:srgbClr val="083F5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4" name="Text Placeholder 1">
            <a:extLst>
              <a:ext uri="{FF2B5EF4-FFF2-40B4-BE49-F238E27FC236}">
                <a16:creationId xmlns:a16="http://schemas.microsoft.com/office/drawing/2014/main" id="{EE4BA20B-EAE2-D63B-06D0-91DD260878FD}"/>
              </a:ext>
            </a:extLst>
          </p:cNvPr>
          <p:cNvSpPr>
            <a:spLocks noGrp="1"/>
          </p:cNvSpPr>
          <p:nvPr>
            <p:ph type="body" sz="quarter" idx="18"/>
          </p:nvPr>
        </p:nvSpPr>
        <p:spPr>
          <a:xfrm>
            <a:off x="798381" y="1807579"/>
            <a:ext cx="5183320" cy="3849918"/>
          </a:xfrm>
        </p:spPr>
        <p:txBody>
          <a:bodyPr/>
          <a:lstStyle/>
          <a:p>
            <a:r>
              <a:rPr lang="en-US" sz="2400" b="1" dirty="0">
                <a:solidFill>
                  <a:schemeClr val="bg1"/>
                </a:solidFill>
              </a:rPr>
              <a:t>Some example goals might include:</a:t>
            </a:r>
          </a:p>
          <a:p>
            <a:pPr marL="342900" indent="-342900">
              <a:buFont typeface="Wingdings" panose="05000000000000000000" pitchFamily="2" charset="2"/>
              <a:buChar char="q"/>
            </a:pPr>
            <a:r>
              <a:rPr lang="en-US" sz="2200" dirty="0">
                <a:solidFill>
                  <a:schemeClr val="bg1"/>
                </a:solidFill>
              </a:rPr>
              <a:t>We do not tolerate any discrimination or harassment</a:t>
            </a:r>
          </a:p>
          <a:p>
            <a:pPr marL="342900" indent="-342900">
              <a:buFont typeface="Wingdings" panose="05000000000000000000" pitchFamily="2" charset="2"/>
              <a:buChar char="q"/>
            </a:pPr>
            <a:r>
              <a:rPr lang="en-US" sz="2200" dirty="0">
                <a:solidFill>
                  <a:schemeClr val="bg1"/>
                </a:solidFill>
              </a:rPr>
              <a:t>To be an employer of choice for all people</a:t>
            </a:r>
          </a:p>
          <a:p>
            <a:pPr marL="342900" indent="-342900">
              <a:buFont typeface="Wingdings" panose="05000000000000000000" pitchFamily="2" charset="2"/>
              <a:buChar char="q"/>
            </a:pPr>
            <a:r>
              <a:rPr lang="en-US" sz="2200" dirty="0">
                <a:solidFill>
                  <a:schemeClr val="bg1"/>
                </a:solidFill>
              </a:rPr>
              <a:t>To ensure fair and equal access to opportunities and resources, and to equitably reward and </a:t>
            </a:r>
            <a:r>
              <a:rPr lang="en-US" sz="2200" dirty="0" err="1">
                <a:solidFill>
                  <a:schemeClr val="bg1"/>
                </a:solidFill>
              </a:rPr>
              <a:t>recognise</a:t>
            </a:r>
            <a:r>
              <a:rPr lang="en-US" sz="2200" dirty="0">
                <a:solidFill>
                  <a:schemeClr val="bg1"/>
                </a:solidFill>
              </a:rPr>
              <a:t> work and contributions.</a:t>
            </a:r>
          </a:p>
          <a:p>
            <a:pPr marL="342900" indent="-342900">
              <a:buFont typeface="Wingdings" panose="05000000000000000000" pitchFamily="2" charset="2"/>
              <a:buChar char="q"/>
            </a:pPr>
            <a:r>
              <a:rPr lang="en-US" sz="2200" dirty="0">
                <a:solidFill>
                  <a:schemeClr val="bg1"/>
                </a:solidFill>
              </a:rPr>
              <a:t>To encourage and support employees to bring their whole selves to work.</a:t>
            </a:r>
            <a:endParaRPr lang="en-IE" sz="2200" dirty="0">
              <a:solidFill>
                <a:schemeClr val="bg1"/>
              </a:solidFill>
            </a:endParaRPr>
          </a:p>
        </p:txBody>
      </p:sp>
      <p:sp>
        <p:nvSpPr>
          <p:cNvPr id="6" name="TextBox 5">
            <a:extLst>
              <a:ext uri="{FF2B5EF4-FFF2-40B4-BE49-F238E27FC236}">
                <a16:creationId xmlns:a16="http://schemas.microsoft.com/office/drawing/2014/main" id="{ECC35EC0-CACC-654D-1A1C-FE5ADF50C5D1}"/>
              </a:ext>
            </a:extLst>
          </p:cNvPr>
          <p:cNvSpPr txBox="1"/>
          <p:nvPr/>
        </p:nvSpPr>
        <p:spPr>
          <a:xfrm>
            <a:off x="870287" y="683900"/>
            <a:ext cx="8700157" cy="553998"/>
          </a:xfrm>
          <a:prstGeom prst="rect">
            <a:avLst/>
          </a:prstGeom>
          <a:noFill/>
        </p:spPr>
        <p:txBody>
          <a:bodyPr wrap="square">
            <a:spAutoFit/>
          </a:bodyPr>
          <a:lstStyle/>
          <a:p>
            <a:pPr>
              <a:spcBef>
                <a:spcPts val="0"/>
              </a:spcBef>
            </a:pPr>
            <a:r>
              <a:rPr lang="en-IE" sz="3000" b="0" dirty="0">
                <a:solidFill>
                  <a:srgbClr val="ED028C"/>
                </a:solidFill>
              </a:rPr>
              <a:t>Show Commitment with a D&amp;I Policy</a:t>
            </a:r>
            <a:r>
              <a:rPr lang="en-IE" sz="3000" dirty="0">
                <a:solidFill>
                  <a:srgbClr val="ED028C"/>
                </a:solidFill>
              </a:rPr>
              <a:t> </a:t>
            </a:r>
            <a:r>
              <a:rPr lang="en-IE" sz="3000" b="0" dirty="0">
                <a:solidFill>
                  <a:srgbClr val="ED028C"/>
                </a:solidFill>
              </a:rPr>
              <a:t>Goals</a:t>
            </a:r>
          </a:p>
        </p:txBody>
      </p:sp>
      <p:pic>
        <p:nvPicPr>
          <p:cNvPr id="10" name="Picture 9" descr="A couple of women sitting at a table with a computer&#10;&#10;Description automatically generated">
            <a:extLst>
              <a:ext uri="{FF2B5EF4-FFF2-40B4-BE49-F238E27FC236}">
                <a16:creationId xmlns:a16="http://schemas.microsoft.com/office/drawing/2014/main" id="{D2AEDDE3-B2E3-D5DA-213F-4529A13189F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292860" y="2041084"/>
            <a:ext cx="5419725" cy="3616413"/>
          </a:xfrm>
          <a:prstGeom prst="rect">
            <a:avLst/>
          </a:prstGeom>
        </p:spPr>
      </p:pic>
    </p:spTree>
    <p:extLst>
      <p:ext uri="{BB962C8B-B14F-4D97-AF65-F5344CB8AC3E}">
        <p14:creationId xmlns:p14="http://schemas.microsoft.com/office/powerpoint/2010/main" val="2218372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D31CE335-BCD5-9586-933C-2271B07AC8B6}"/>
              </a:ext>
            </a:extLst>
          </p:cNvPr>
          <p:cNvSpPr/>
          <p:nvPr/>
        </p:nvSpPr>
        <p:spPr>
          <a:xfrm>
            <a:off x="6887899" y="967438"/>
            <a:ext cx="4826131" cy="2461561"/>
          </a:xfrm>
          <a:prstGeom prst="roundRect">
            <a:avLst/>
          </a:prstGeom>
          <a:solidFill>
            <a:srgbClr val="FCB913"/>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Flowchart: Alternate Process 6">
            <a:extLst>
              <a:ext uri="{FF2B5EF4-FFF2-40B4-BE49-F238E27FC236}">
                <a16:creationId xmlns:a16="http://schemas.microsoft.com/office/drawing/2014/main" id="{2D3FB383-E2A3-F3C6-350B-C573402F53B7}"/>
              </a:ext>
            </a:extLst>
          </p:cNvPr>
          <p:cNvSpPr/>
          <p:nvPr/>
        </p:nvSpPr>
        <p:spPr>
          <a:xfrm>
            <a:off x="514350" y="1417077"/>
            <a:ext cx="6315075" cy="4516998"/>
          </a:xfrm>
          <a:prstGeom prst="flowChartAlternateProcess">
            <a:avLst/>
          </a:prstGeom>
          <a:solidFill>
            <a:srgbClr val="083F59"/>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solidFill>
                <a:schemeClr val="bg1"/>
              </a:solidFill>
            </a:endParaRPr>
          </a:p>
        </p:txBody>
      </p:sp>
      <p:sp>
        <p:nvSpPr>
          <p:cNvPr id="5" name="Text Placeholder 1">
            <a:extLst>
              <a:ext uri="{FF2B5EF4-FFF2-40B4-BE49-F238E27FC236}">
                <a16:creationId xmlns:a16="http://schemas.microsoft.com/office/drawing/2014/main" id="{EE4BA20B-EAE2-D63B-06D0-91DD260878FD}"/>
              </a:ext>
            </a:extLst>
          </p:cNvPr>
          <p:cNvSpPr>
            <a:spLocks noGrp="1"/>
          </p:cNvSpPr>
          <p:nvPr>
            <p:ph type="body" sz="quarter" idx="18"/>
          </p:nvPr>
        </p:nvSpPr>
        <p:spPr>
          <a:xfrm>
            <a:off x="798380" y="1674229"/>
            <a:ext cx="5876925" cy="3849918"/>
          </a:xfrm>
        </p:spPr>
        <p:txBody>
          <a:bodyPr/>
          <a:lstStyle/>
          <a:p>
            <a:pPr marL="0" indent="0"/>
            <a:r>
              <a:rPr lang="en-US" sz="2200" b="1" dirty="0">
                <a:solidFill>
                  <a:schemeClr val="bg1"/>
                </a:solidFill>
              </a:rPr>
              <a:t>Key steps that you can take to encourage a safe, respectful, and inclusive workplace culture: </a:t>
            </a:r>
          </a:p>
          <a:p>
            <a:pPr marL="342900" indent="-342900">
              <a:buFont typeface="Wingdings" panose="05000000000000000000" pitchFamily="2" charset="2"/>
              <a:buChar char="q"/>
            </a:pPr>
            <a:r>
              <a:rPr lang="en-US" sz="2200" dirty="0">
                <a:solidFill>
                  <a:schemeClr val="bg1"/>
                </a:solidFill>
              </a:rPr>
              <a:t>Set the culture of your business by writing a </a:t>
            </a:r>
            <a:r>
              <a:rPr lang="en-US" sz="2200" b="1" dirty="0">
                <a:solidFill>
                  <a:schemeClr val="bg1"/>
                </a:solidFill>
              </a:rPr>
              <a:t>D&amp;I policy </a:t>
            </a:r>
            <a:r>
              <a:rPr lang="en-US" sz="2200" dirty="0">
                <a:solidFill>
                  <a:schemeClr val="bg1"/>
                </a:solidFill>
              </a:rPr>
              <a:t>with values and a mission statement that reflects D&amp;I values and equal opportunities and how you will embed them in the business moving forward. </a:t>
            </a:r>
          </a:p>
          <a:p>
            <a:pPr marL="342900" indent="-342900">
              <a:buFont typeface="Wingdings" panose="05000000000000000000" pitchFamily="2" charset="2"/>
              <a:buChar char="q"/>
            </a:pPr>
            <a:r>
              <a:rPr lang="en-US" sz="2200" dirty="0">
                <a:solidFill>
                  <a:schemeClr val="bg1"/>
                </a:solidFill>
              </a:rPr>
              <a:t>A well-crafted </a:t>
            </a:r>
            <a:r>
              <a:rPr lang="en-US" sz="2200" b="1" dirty="0">
                <a:solidFill>
                  <a:schemeClr val="bg1"/>
                </a:solidFill>
              </a:rPr>
              <a:t>mission statement </a:t>
            </a:r>
            <a:r>
              <a:rPr lang="en-US" sz="2200" dirty="0">
                <a:solidFill>
                  <a:schemeClr val="bg1"/>
                </a:solidFill>
              </a:rPr>
              <a:t>will help you make decisions that are consistent with these values. With this in place, efforts towards diversity and inclusion are more likely to be successful. </a:t>
            </a:r>
            <a:endParaRPr lang="en-IE" sz="2200" dirty="0">
              <a:solidFill>
                <a:schemeClr val="bg1"/>
              </a:solidFill>
            </a:endParaRPr>
          </a:p>
        </p:txBody>
      </p:sp>
      <p:sp>
        <p:nvSpPr>
          <p:cNvPr id="6" name="TextBox 5">
            <a:extLst>
              <a:ext uri="{FF2B5EF4-FFF2-40B4-BE49-F238E27FC236}">
                <a16:creationId xmlns:a16="http://schemas.microsoft.com/office/drawing/2014/main" id="{ECC35EC0-CACC-654D-1A1C-FE5ADF50C5D1}"/>
              </a:ext>
            </a:extLst>
          </p:cNvPr>
          <p:cNvSpPr txBox="1"/>
          <p:nvPr/>
        </p:nvSpPr>
        <p:spPr>
          <a:xfrm>
            <a:off x="798380" y="458339"/>
            <a:ext cx="8700157" cy="553998"/>
          </a:xfrm>
          <a:prstGeom prst="rect">
            <a:avLst/>
          </a:prstGeom>
          <a:noFill/>
        </p:spPr>
        <p:txBody>
          <a:bodyPr wrap="square">
            <a:spAutoFit/>
          </a:bodyPr>
          <a:lstStyle/>
          <a:p>
            <a:pPr>
              <a:spcBef>
                <a:spcPts val="0"/>
              </a:spcBef>
            </a:pPr>
            <a:r>
              <a:rPr lang="en-IE" sz="3000" b="0" dirty="0">
                <a:solidFill>
                  <a:srgbClr val="ED028C"/>
                </a:solidFill>
              </a:rPr>
              <a:t>Create a Safe Inclusive Workplace Culture</a:t>
            </a:r>
          </a:p>
        </p:txBody>
      </p:sp>
      <p:sp>
        <p:nvSpPr>
          <p:cNvPr id="8" name="TextBox 7">
            <a:extLst>
              <a:ext uri="{FF2B5EF4-FFF2-40B4-BE49-F238E27FC236}">
                <a16:creationId xmlns:a16="http://schemas.microsoft.com/office/drawing/2014/main" id="{99D49929-C5EA-A14C-B97A-D7569429B94B}"/>
              </a:ext>
            </a:extLst>
          </p:cNvPr>
          <p:cNvSpPr txBox="1"/>
          <p:nvPr/>
        </p:nvSpPr>
        <p:spPr>
          <a:xfrm>
            <a:off x="7113455" y="1008472"/>
            <a:ext cx="4600575" cy="2677656"/>
          </a:xfrm>
          <a:prstGeom prst="rect">
            <a:avLst/>
          </a:prstGeom>
          <a:noFill/>
        </p:spPr>
        <p:txBody>
          <a:bodyPr wrap="square" rtlCol="0">
            <a:spAutoFit/>
          </a:bodyPr>
          <a:lstStyle/>
          <a:p>
            <a:r>
              <a:rPr lang="en-US" sz="3600" b="1" dirty="0">
                <a:solidFill>
                  <a:srgbClr val="083F59"/>
                </a:solidFill>
              </a:rPr>
              <a:t>TIP: </a:t>
            </a:r>
            <a:r>
              <a:rPr lang="en-US" sz="1900" dirty="0">
                <a:solidFill>
                  <a:srgbClr val="083F59"/>
                </a:solidFill>
              </a:rPr>
              <a:t>Include the diversity statement on your website describing your commitment, tell a story of an existing </a:t>
            </a:r>
            <a:r>
              <a:rPr lang="en-US" sz="1900" dirty="0" err="1">
                <a:solidFill>
                  <a:srgbClr val="083F59"/>
                </a:solidFill>
              </a:rPr>
              <a:t>marginalised</a:t>
            </a:r>
            <a:r>
              <a:rPr lang="en-US" sz="1900" dirty="0">
                <a:solidFill>
                  <a:srgbClr val="083F59"/>
                </a:solidFill>
              </a:rPr>
              <a:t> employee, highlight impacts to date, awards achieved etc., which can attract more diverse clients, collaborators and employees who share your values.</a:t>
            </a:r>
            <a:endParaRPr lang="en-IE" sz="1900" dirty="0">
              <a:solidFill>
                <a:srgbClr val="083F59"/>
              </a:solidFill>
              <a:highlight>
                <a:srgbClr val="FCB913"/>
              </a:highlight>
            </a:endParaRPr>
          </a:p>
          <a:p>
            <a:endParaRPr lang="en-IE" dirty="0">
              <a:highlight>
                <a:srgbClr val="FCB913"/>
              </a:highlight>
            </a:endParaRPr>
          </a:p>
        </p:txBody>
      </p:sp>
      <p:pic>
        <p:nvPicPr>
          <p:cNvPr id="10" name="Picture 9" descr="A person in a wheelchair holding a tablet&#10;&#10;Description automatically generated">
            <a:extLst>
              <a:ext uri="{FF2B5EF4-FFF2-40B4-BE49-F238E27FC236}">
                <a16:creationId xmlns:a16="http://schemas.microsoft.com/office/drawing/2014/main" id="{43CDF6B1-04FE-C5C0-2EDA-BF4FD461E1B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303956" y="3599188"/>
            <a:ext cx="3809770" cy="2540041"/>
          </a:xfrm>
          <a:prstGeom prst="rect">
            <a:avLst/>
          </a:prstGeom>
        </p:spPr>
      </p:pic>
    </p:spTree>
    <p:extLst>
      <p:ext uri="{BB962C8B-B14F-4D97-AF65-F5344CB8AC3E}">
        <p14:creationId xmlns:p14="http://schemas.microsoft.com/office/powerpoint/2010/main" val="10606061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AD4D03-DDEA-F887-73BF-D1B8656F56A1}"/>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03233D7-C5A9-4303-436A-9EEDC4BD6571}"/>
              </a:ext>
            </a:extLst>
          </p:cNvPr>
          <p:cNvSpPr>
            <a:spLocks noGrp="1"/>
          </p:cNvSpPr>
          <p:nvPr>
            <p:ph type="body" sz="quarter" idx="18"/>
          </p:nvPr>
        </p:nvSpPr>
        <p:spPr>
          <a:xfrm>
            <a:off x="798381" y="452858"/>
            <a:ext cx="10595237" cy="3849918"/>
          </a:xfrm>
        </p:spPr>
        <p:txBody>
          <a:bodyPr/>
          <a:lstStyle/>
          <a:p>
            <a:pPr marL="0" indent="0">
              <a:lnSpc>
                <a:spcPct val="107000"/>
              </a:lnSpc>
              <a:spcAft>
                <a:spcPts val="800"/>
              </a:spcAft>
            </a:pPr>
            <a:r>
              <a:rPr lang="en-US" sz="2800" dirty="0">
                <a:solidFill>
                  <a:srgbClr val="ED028C"/>
                </a:solidFill>
              </a:rPr>
              <a:t>Creating an inclusive culture requires involvement at all levels</a:t>
            </a:r>
          </a:p>
          <a:p>
            <a:pPr marL="342900" indent="-342900">
              <a:lnSpc>
                <a:spcPct val="107000"/>
              </a:lnSpc>
              <a:spcAft>
                <a:spcPts val="800"/>
              </a:spcAft>
              <a:buClr>
                <a:srgbClr val="ED028C"/>
              </a:buClr>
              <a:buFont typeface="Wingdings" panose="05000000000000000000" pitchFamily="2" charset="2"/>
              <a:buChar char="v"/>
            </a:pPr>
            <a:r>
              <a:rPr lang="en-US" sz="2000" b="1" kern="100" dirty="0">
                <a:cs typeface="Times New Roman" panose="02020603050405020304" pitchFamily="18" charset="0"/>
              </a:rPr>
              <a:t>Staff feedback is critical: </a:t>
            </a:r>
            <a:r>
              <a:rPr lang="en-US" sz="2000" kern="100" dirty="0">
                <a:cs typeface="Times New Roman" panose="02020603050405020304" pitchFamily="18" charset="0"/>
              </a:rPr>
              <a:t>Involve employees to facilitate reflection on what inclusion means to them in their day-to-day role and how it reflects on business operations and company </a:t>
            </a:r>
            <a:r>
              <a:rPr lang="en-US" sz="2000" kern="100" dirty="0" err="1">
                <a:cs typeface="Times New Roman" panose="02020603050405020304" pitchFamily="18" charset="0"/>
              </a:rPr>
              <a:t>company</a:t>
            </a:r>
            <a:r>
              <a:rPr lang="en-US" sz="2000" kern="100" dirty="0">
                <a:cs typeface="Times New Roman" panose="02020603050405020304" pitchFamily="18" charset="0"/>
              </a:rPr>
              <a:t> values. </a:t>
            </a:r>
          </a:p>
          <a:p>
            <a:pPr marL="342900" indent="-342900">
              <a:lnSpc>
                <a:spcPct val="107000"/>
              </a:lnSpc>
              <a:spcAft>
                <a:spcPts val="800"/>
              </a:spcAft>
              <a:buClr>
                <a:srgbClr val="ED028C"/>
              </a:buClr>
              <a:buFont typeface="Wingdings" panose="05000000000000000000" pitchFamily="2" charset="2"/>
              <a:buChar char="v"/>
            </a:pPr>
            <a:r>
              <a:rPr lang="en-US" sz="2000" b="1" kern="100" dirty="0">
                <a:cs typeface="Times New Roman" panose="02020603050405020304" pitchFamily="18" charset="0"/>
              </a:rPr>
              <a:t>Get employee perspective on inclusivity: </a:t>
            </a:r>
            <a:r>
              <a:rPr lang="en-US" sz="2000" kern="100" dirty="0">
                <a:cs typeface="Times New Roman" panose="02020603050405020304" pitchFamily="18" charset="0"/>
              </a:rPr>
              <a:t>Actively involve staff to reflect on what inclusion means in their roles and how it aligns with </a:t>
            </a:r>
            <a:r>
              <a:rPr lang="en-US" sz="2000" kern="100" dirty="0" err="1">
                <a:cs typeface="Times New Roman" panose="02020603050405020304" pitchFamily="18" charset="0"/>
              </a:rPr>
              <a:t>companyal</a:t>
            </a:r>
            <a:r>
              <a:rPr lang="en-US" sz="2000" kern="100" dirty="0">
                <a:cs typeface="Times New Roman" panose="02020603050405020304" pitchFamily="18" charset="0"/>
              </a:rPr>
              <a:t> values. </a:t>
            </a:r>
            <a:r>
              <a:rPr lang="en-US" sz="2000" i="1" kern="100" dirty="0">
                <a:cs typeface="Times New Roman" panose="02020603050405020304" pitchFamily="18" charset="0"/>
              </a:rPr>
              <a:t>‘</a:t>
            </a:r>
            <a:r>
              <a:rPr lang="en-IE" sz="2000" i="1" kern="100" dirty="0">
                <a:cs typeface="Times New Roman" panose="02020603050405020304" pitchFamily="18" charset="0"/>
              </a:rPr>
              <a:t>People who feel recognised as different but equal, and feel able to be their true selves, are highly motivated and at ease, provided they experience solidarity from their peers’.</a:t>
            </a:r>
            <a:endParaRPr lang="en-US" sz="2000" i="1" kern="100" dirty="0">
              <a:cs typeface="Times New Roman" panose="02020603050405020304" pitchFamily="18" charset="0"/>
            </a:endParaRPr>
          </a:p>
          <a:p>
            <a:pPr marL="342900" indent="-342900">
              <a:lnSpc>
                <a:spcPct val="107000"/>
              </a:lnSpc>
              <a:spcAft>
                <a:spcPts val="800"/>
              </a:spcAft>
              <a:buClr>
                <a:srgbClr val="ED028C"/>
              </a:buClr>
              <a:buFont typeface="Wingdings" panose="05000000000000000000" pitchFamily="2" charset="2"/>
              <a:buChar char="v"/>
            </a:pPr>
            <a:r>
              <a:rPr lang="en-US" sz="2000" b="1" kern="100" dirty="0">
                <a:cs typeface="Times New Roman" panose="02020603050405020304" pitchFamily="18" charset="0"/>
              </a:rPr>
              <a:t>Communicate D&amp;I Policies: </a:t>
            </a:r>
            <a:r>
              <a:rPr lang="en-US" sz="2000" kern="100" dirty="0">
                <a:cs typeface="Times New Roman" panose="02020603050405020304" pitchFamily="18" charset="0"/>
              </a:rPr>
              <a:t>Cleary communicate the policies in place to support diversity and inclusion at work, why they are important and support employees and managers to access and embed these policies. </a:t>
            </a:r>
          </a:p>
          <a:p>
            <a:pPr marL="342900" indent="-342900">
              <a:lnSpc>
                <a:spcPct val="107000"/>
              </a:lnSpc>
              <a:spcAft>
                <a:spcPts val="800"/>
              </a:spcAft>
              <a:buClr>
                <a:srgbClr val="ED028C"/>
              </a:buClr>
              <a:buFont typeface="Wingdings" panose="05000000000000000000" pitchFamily="2" charset="2"/>
              <a:buChar char="v"/>
            </a:pPr>
            <a:r>
              <a:rPr lang="en-US" sz="2000" b="1" kern="100" dirty="0">
                <a:cs typeface="Times New Roman" panose="02020603050405020304" pitchFamily="18" charset="0"/>
              </a:rPr>
              <a:t>Empower Line Managers: </a:t>
            </a:r>
            <a:r>
              <a:rPr lang="en-US" sz="2000" kern="100" dirty="0">
                <a:cs typeface="Times New Roman" panose="02020603050405020304" pitchFamily="18" charset="0"/>
              </a:rPr>
              <a:t>Provide training and resources to help managers effectively implement D&amp;I policies and practices. Assess managerial capabilities at all levels, identifying development needs to enhance their ability to foster inclusivity.</a:t>
            </a:r>
          </a:p>
        </p:txBody>
      </p:sp>
    </p:spTree>
    <p:extLst>
      <p:ext uri="{BB962C8B-B14F-4D97-AF65-F5344CB8AC3E}">
        <p14:creationId xmlns:p14="http://schemas.microsoft.com/office/powerpoint/2010/main" val="8768906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640924-C384-1054-64F5-7554AE21326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E88593A3-07AD-4C3C-7C20-068F1EE89383}"/>
              </a:ext>
            </a:extLst>
          </p:cNvPr>
          <p:cNvSpPr>
            <a:spLocks noGrp="1"/>
          </p:cNvSpPr>
          <p:nvPr>
            <p:ph type="body" sz="quarter" idx="18"/>
          </p:nvPr>
        </p:nvSpPr>
        <p:spPr>
          <a:xfrm>
            <a:off x="798380" y="1302754"/>
            <a:ext cx="10831645" cy="3849918"/>
          </a:xfrm>
        </p:spPr>
        <p:txBody>
          <a:bodyPr/>
          <a:lstStyle/>
          <a:p>
            <a:pPr marL="0" indent="0" algn="l">
              <a:lnSpc>
                <a:spcPct val="100000"/>
              </a:lnSpc>
              <a:spcBef>
                <a:spcPts val="0"/>
              </a:spcBef>
            </a:pPr>
            <a:r>
              <a:rPr lang="en-US" sz="2000" kern="100" dirty="0">
                <a:cs typeface="Times New Roman" panose="02020603050405020304" pitchFamily="18" charset="0"/>
              </a:rPr>
              <a:t>An inclusive workplace is a sure way to show respect for each employee and increase employee engagement. However, creating and maintaining an inclusive workplace culture requires efforts from all team members. Here are key strategies and tips for creating inclusive workplaces.</a:t>
            </a:r>
          </a:p>
          <a:p>
            <a:pPr marL="0" indent="0" algn="l">
              <a:lnSpc>
                <a:spcPct val="100000"/>
              </a:lnSpc>
              <a:spcBef>
                <a:spcPts val="0"/>
              </a:spcBef>
            </a:pPr>
            <a:endParaRPr lang="en-US" sz="2000" kern="100" dirty="0">
              <a:cs typeface="Times New Roman" panose="02020603050405020304" pitchFamily="18" charset="0"/>
            </a:endParaRPr>
          </a:p>
          <a:p>
            <a:pPr marL="342900" indent="-342900">
              <a:lnSpc>
                <a:spcPct val="100000"/>
              </a:lnSpc>
              <a:spcBef>
                <a:spcPts val="0"/>
              </a:spcBef>
              <a:buClr>
                <a:srgbClr val="ED028C"/>
              </a:buClr>
              <a:buFont typeface="Wingdings" panose="05000000000000000000" pitchFamily="2" charset="2"/>
              <a:buChar char="q"/>
            </a:pPr>
            <a:r>
              <a:rPr lang="en-IE" sz="2000" b="1" kern="100" dirty="0">
                <a:cs typeface="Times New Roman" panose="02020603050405020304" pitchFamily="18" charset="0"/>
              </a:rPr>
              <a:t>Encourage good leadership </a:t>
            </a:r>
            <a:r>
              <a:rPr lang="en-IE" sz="2000" kern="100" dirty="0">
                <a:cs typeface="Times New Roman" panose="02020603050405020304" pitchFamily="18" charset="0"/>
              </a:rPr>
              <a:t>to portray good example and demonstrate inclusive behaviours.</a:t>
            </a:r>
          </a:p>
          <a:p>
            <a:pPr marL="342900" indent="-342900">
              <a:lnSpc>
                <a:spcPct val="100000"/>
              </a:lnSpc>
              <a:spcBef>
                <a:spcPts val="0"/>
              </a:spcBef>
              <a:buClr>
                <a:srgbClr val="ED028C"/>
              </a:buClr>
              <a:buFont typeface="Wingdings" panose="05000000000000000000" pitchFamily="2" charset="2"/>
              <a:buChar char="q"/>
            </a:pPr>
            <a:r>
              <a:rPr lang="en-US" sz="2000" b="1" kern="100" dirty="0">
                <a:cs typeface="Times New Roman" panose="02020603050405020304" pitchFamily="18" charset="0"/>
              </a:rPr>
              <a:t>Encourage contributions from a diverse workforce </a:t>
            </a:r>
            <a:r>
              <a:rPr lang="en-US" sz="2000" kern="100" dirty="0">
                <a:cs typeface="Times New Roman" panose="02020603050405020304" pitchFamily="18" charset="0"/>
              </a:rPr>
              <a:t>to strengthen their voices and enable inclusion.</a:t>
            </a:r>
          </a:p>
          <a:p>
            <a:pPr marL="342900" indent="-342900">
              <a:lnSpc>
                <a:spcPct val="100000"/>
              </a:lnSpc>
              <a:spcBef>
                <a:spcPts val="0"/>
              </a:spcBef>
              <a:buClr>
                <a:srgbClr val="ED028C"/>
              </a:buClr>
              <a:buFont typeface="Wingdings" panose="05000000000000000000" pitchFamily="2" charset="2"/>
              <a:buChar char="q"/>
            </a:pPr>
            <a:r>
              <a:rPr lang="en-US" sz="2000" b="1" kern="100" dirty="0">
                <a:cs typeface="Times New Roman" panose="02020603050405020304" pitchFamily="18" charset="0"/>
              </a:rPr>
              <a:t>Set up clear inclusion policy and guidelines </a:t>
            </a:r>
            <a:r>
              <a:rPr lang="en-US" sz="2000" kern="100" dirty="0">
                <a:cs typeface="Times New Roman" panose="02020603050405020304" pitchFamily="18" charset="0"/>
              </a:rPr>
              <a:t>to show you are serious about inclusivity. </a:t>
            </a:r>
          </a:p>
          <a:p>
            <a:pPr marL="342900" indent="-342900">
              <a:lnSpc>
                <a:spcPct val="100000"/>
              </a:lnSpc>
              <a:spcBef>
                <a:spcPts val="0"/>
              </a:spcBef>
              <a:buClr>
                <a:srgbClr val="ED028C"/>
              </a:buClr>
              <a:buFont typeface="Wingdings" panose="05000000000000000000" pitchFamily="2" charset="2"/>
              <a:buChar char="q"/>
            </a:pPr>
            <a:r>
              <a:rPr lang="en-US" sz="2000" b="1" kern="100" dirty="0">
                <a:cs typeface="Times New Roman" panose="02020603050405020304" pitchFamily="18" charset="0"/>
              </a:rPr>
              <a:t>Nurture an empathetic workplace culture </a:t>
            </a:r>
            <a:r>
              <a:rPr lang="en-US" sz="2000" kern="100" dirty="0">
                <a:cs typeface="Times New Roman" panose="02020603050405020304" pitchFamily="18" charset="0"/>
              </a:rPr>
              <a:t>so everyone feels they matter and are understood.</a:t>
            </a:r>
          </a:p>
          <a:p>
            <a:pPr marL="342900" indent="-342900">
              <a:lnSpc>
                <a:spcPct val="100000"/>
              </a:lnSpc>
              <a:spcBef>
                <a:spcPts val="0"/>
              </a:spcBef>
              <a:buClr>
                <a:srgbClr val="ED028C"/>
              </a:buClr>
              <a:buFont typeface="Wingdings" panose="05000000000000000000" pitchFamily="2" charset="2"/>
              <a:buChar char="q"/>
            </a:pPr>
            <a:r>
              <a:rPr lang="en-US" sz="2000" b="1" kern="100" dirty="0">
                <a:cs typeface="Times New Roman" panose="02020603050405020304" pitchFamily="18" charset="0"/>
              </a:rPr>
              <a:t>Provide inclusion training </a:t>
            </a:r>
            <a:r>
              <a:rPr lang="en-US" sz="2000" kern="100" dirty="0">
                <a:cs typeface="Times New Roman" panose="02020603050405020304" pitchFamily="18" charset="0"/>
              </a:rPr>
              <a:t>to help employees become aware of any unconscious bias and its impact.</a:t>
            </a:r>
          </a:p>
          <a:p>
            <a:pPr marL="342900" indent="-342900">
              <a:lnSpc>
                <a:spcPct val="100000"/>
              </a:lnSpc>
              <a:spcBef>
                <a:spcPts val="0"/>
              </a:spcBef>
              <a:buClr>
                <a:srgbClr val="ED028C"/>
              </a:buClr>
              <a:buFont typeface="Wingdings" panose="05000000000000000000" pitchFamily="2" charset="2"/>
              <a:buChar char="q"/>
            </a:pPr>
            <a:r>
              <a:rPr lang="en-US" sz="2000" b="1" kern="100" dirty="0">
                <a:cs typeface="Times New Roman" panose="02020603050405020304" pitchFamily="18" charset="0"/>
              </a:rPr>
              <a:t>Regular research to understand your team’s needs, </a:t>
            </a:r>
            <a:r>
              <a:rPr lang="en-US" sz="2000" kern="100" dirty="0">
                <a:cs typeface="Times New Roman" panose="02020603050405020304" pitchFamily="18" charset="0"/>
              </a:rPr>
              <a:t>this data is pivotal to ensure you are aligned.</a:t>
            </a:r>
          </a:p>
          <a:p>
            <a:pPr marL="342900" indent="-342900" algn="l">
              <a:lnSpc>
                <a:spcPct val="100000"/>
              </a:lnSpc>
              <a:spcBef>
                <a:spcPts val="0"/>
              </a:spcBef>
              <a:buClr>
                <a:srgbClr val="ED028C"/>
              </a:buClr>
              <a:buFont typeface="Wingdings" panose="05000000000000000000" pitchFamily="2" charset="2"/>
              <a:buChar char="q"/>
            </a:pPr>
            <a:r>
              <a:rPr lang="en-US" sz="2000" b="1" kern="100" dirty="0">
                <a:cs typeface="Times New Roman" panose="02020603050405020304" pitchFamily="18" charset="0"/>
              </a:rPr>
              <a:t>Invest in employee resource groups </a:t>
            </a:r>
            <a:r>
              <a:rPr lang="en-US" sz="2000" kern="100" dirty="0">
                <a:cs typeface="Times New Roman" panose="02020603050405020304" pitchFamily="18" charset="0"/>
              </a:rPr>
              <a:t>(covered in the next section) to strengthen inclusivity</a:t>
            </a:r>
          </a:p>
          <a:p>
            <a:pPr marL="342900" indent="-342900">
              <a:lnSpc>
                <a:spcPct val="100000"/>
              </a:lnSpc>
              <a:spcBef>
                <a:spcPts val="0"/>
              </a:spcBef>
              <a:buClr>
                <a:srgbClr val="ED028C"/>
              </a:buClr>
              <a:buFont typeface="Wingdings" panose="05000000000000000000" pitchFamily="2" charset="2"/>
              <a:buChar char="q"/>
            </a:pPr>
            <a:r>
              <a:rPr lang="en-US" sz="2000" b="1" kern="100" dirty="0">
                <a:cs typeface="Times New Roman" panose="02020603050405020304" pitchFamily="18" charset="0"/>
              </a:rPr>
              <a:t>Provide diverse experience opportunities </a:t>
            </a:r>
            <a:r>
              <a:rPr lang="en-US" sz="2000" kern="100" dirty="0">
                <a:cs typeface="Times New Roman" panose="02020603050405020304" pitchFamily="18" charset="0"/>
              </a:rPr>
              <a:t>to teach employees the importance of inclusion.</a:t>
            </a:r>
          </a:p>
          <a:p>
            <a:pPr marL="342900" indent="-342900">
              <a:lnSpc>
                <a:spcPct val="100000"/>
              </a:lnSpc>
              <a:spcBef>
                <a:spcPts val="0"/>
              </a:spcBef>
              <a:buClr>
                <a:srgbClr val="ED028C"/>
              </a:buClr>
              <a:buFont typeface="Wingdings" panose="05000000000000000000" pitchFamily="2" charset="2"/>
              <a:buChar char="q"/>
            </a:pPr>
            <a:r>
              <a:rPr lang="en-US" sz="2000" b="1" kern="100" dirty="0">
                <a:cs typeface="Times New Roman" panose="02020603050405020304" pitchFamily="18" charset="0"/>
              </a:rPr>
              <a:t>Introduce workers to inclusion policies </a:t>
            </a:r>
            <a:r>
              <a:rPr lang="en-US" sz="2000" kern="100" dirty="0">
                <a:cs typeface="Times New Roman" panose="02020603050405020304" pitchFamily="18" charset="0"/>
              </a:rPr>
              <a:t>so it is easier to adapt to inclusive practices.</a:t>
            </a:r>
          </a:p>
          <a:p>
            <a:pPr marL="342900" indent="-342900">
              <a:lnSpc>
                <a:spcPct val="100000"/>
              </a:lnSpc>
              <a:spcBef>
                <a:spcPts val="0"/>
              </a:spcBef>
              <a:buClr>
                <a:srgbClr val="ED028C"/>
              </a:buClr>
              <a:buFont typeface="Wingdings" panose="05000000000000000000" pitchFamily="2" charset="2"/>
              <a:buChar char="q"/>
            </a:pPr>
            <a:r>
              <a:rPr lang="en-IE" sz="2000" b="1" kern="100" dirty="0">
                <a:cs typeface="Times New Roman" panose="02020603050405020304" pitchFamily="18" charset="0"/>
              </a:rPr>
              <a:t>Implement inclusion standards </a:t>
            </a:r>
            <a:r>
              <a:rPr lang="en-IE" sz="2000" kern="100" dirty="0">
                <a:cs typeface="Times New Roman" panose="02020603050405020304" pitchFamily="18" charset="0"/>
              </a:rPr>
              <a:t>to ensure engagement, understanding and consistency. </a:t>
            </a:r>
          </a:p>
          <a:p>
            <a:endParaRPr lang="en-US" sz="2000" kern="100" dirty="0">
              <a:cs typeface="Times New Roman" panose="02020603050405020304" pitchFamily="18" charset="0"/>
            </a:endParaRPr>
          </a:p>
          <a:p>
            <a:pPr marL="0" indent="0">
              <a:lnSpc>
                <a:spcPts val="2250"/>
              </a:lnSpc>
              <a:spcAft>
                <a:spcPts val="1800"/>
              </a:spcAft>
            </a:pPr>
            <a:endParaRPr lang="en-IE" sz="1600" b="0" i="0" dirty="0">
              <a:solidFill>
                <a:srgbClr val="000000"/>
              </a:solidFill>
              <a:effectLst/>
              <a:latin typeface="Inter"/>
            </a:endParaRPr>
          </a:p>
          <a:p>
            <a:pPr marL="0" indent="0" algn="l">
              <a:lnSpc>
                <a:spcPts val="2250"/>
              </a:lnSpc>
              <a:spcAft>
                <a:spcPts val="1800"/>
              </a:spcAft>
            </a:pPr>
            <a:endParaRPr lang="en-US" sz="2000" kern="100" dirty="0">
              <a:cs typeface="Times New Roman" panose="02020603050405020304" pitchFamily="18" charset="0"/>
            </a:endParaRPr>
          </a:p>
          <a:p>
            <a:pPr marL="0" indent="0"/>
            <a:endParaRPr lang="en-IE" dirty="0"/>
          </a:p>
        </p:txBody>
      </p:sp>
      <p:sp>
        <p:nvSpPr>
          <p:cNvPr id="3" name="Text Placeholder 2">
            <a:extLst>
              <a:ext uri="{FF2B5EF4-FFF2-40B4-BE49-F238E27FC236}">
                <a16:creationId xmlns:a16="http://schemas.microsoft.com/office/drawing/2014/main" id="{393B896B-917F-031A-7D24-2AEA3C57D391}"/>
              </a:ext>
            </a:extLst>
          </p:cNvPr>
          <p:cNvSpPr>
            <a:spLocks noGrp="1"/>
          </p:cNvSpPr>
          <p:nvPr>
            <p:ph type="body" sz="quarter" idx="16"/>
          </p:nvPr>
        </p:nvSpPr>
        <p:spPr>
          <a:xfrm>
            <a:off x="798381" y="656828"/>
            <a:ext cx="10595237" cy="803654"/>
          </a:xfrm>
        </p:spPr>
        <p:txBody>
          <a:bodyPr/>
          <a:lstStyle/>
          <a:p>
            <a:r>
              <a:rPr lang="en-US" sz="2800" dirty="0">
                <a:solidFill>
                  <a:srgbClr val="ED028C"/>
                </a:solidFill>
              </a:rPr>
              <a:t>RESOURCE: </a:t>
            </a:r>
            <a:r>
              <a:rPr lang="en-US" sz="2800" b="0" dirty="0">
                <a:solidFill>
                  <a:srgbClr val="ED028C"/>
                </a:solidFill>
              </a:rPr>
              <a:t>22 Strategies and Tips for Creating Inclusive Workplaces</a:t>
            </a:r>
          </a:p>
          <a:p>
            <a:endParaRPr lang="en-IE" dirty="0"/>
          </a:p>
        </p:txBody>
      </p:sp>
      <p:sp>
        <p:nvSpPr>
          <p:cNvPr id="4" name="TextBox 3">
            <a:extLst>
              <a:ext uri="{FF2B5EF4-FFF2-40B4-BE49-F238E27FC236}">
                <a16:creationId xmlns:a16="http://schemas.microsoft.com/office/drawing/2014/main" id="{F7D0CE58-B52D-6C7D-F8D5-3841B71E41F0}"/>
              </a:ext>
            </a:extLst>
          </p:cNvPr>
          <p:cNvSpPr txBox="1"/>
          <p:nvPr/>
        </p:nvSpPr>
        <p:spPr>
          <a:xfrm>
            <a:off x="4857749" y="5831840"/>
            <a:ext cx="6877049" cy="369332"/>
          </a:xfrm>
          <a:prstGeom prst="rect">
            <a:avLst/>
          </a:prstGeom>
          <a:noFill/>
        </p:spPr>
        <p:txBody>
          <a:bodyPr wrap="square" rtlCol="0">
            <a:spAutoFit/>
          </a:bodyPr>
          <a:lstStyle/>
          <a:p>
            <a:r>
              <a:rPr lang="en-IE" dirty="0">
                <a:solidFill>
                  <a:srgbClr val="ED028C"/>
                </a:solidFill>
                <a:hlinkClick r:id="rId2">
                  <a:extLst>
                    <a:ext uri="{A12FA001-AC4F-418D-AE19-62706E023703}">
                      <ahyp:hlinkClr xmlns:ahyp="http://schemas.microsoft.com/office/drawing/2018/hyperlinkcolor" val="tx"/>
                    </a:ext>
                  </a:extLst>
                </a:hlinkClick>
              </a:rPr>
              <a:t>Resource: Teambuilding.com: Full List and Detail</a:t>
            </a:r>
            <a:r>
              <a:rPr lang="en-IE" dirty="0"/>
              <a:t>.</a:t>
            </a:r>
          </a:p>
        </p:txBody>
      </p:sp>
    </p:spTree>
    <p:extLst>
      <p:ext uri="{BB962C8B-B14F-4D97-AF65-F5344CB8AC3E}">
        <p14:creationId xmlns:p14="http://schemas.microsoft.com/office/powerpoint/2010/main" val="7577388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592D762-B434-BC2D-CBCF-0EEF5E24E2BD}"/>
              </a:ext>
            </a:extLst>
          </p:cNvPr>
          <p:cNvSpPr>
            <a:spLocks noGrp="1"/>
          </p:cNvSpPr>
          <p:nvPr>
            <p:ph type="body" sz="quarter" idx="18"/>
          </p:nvPr>
        </p:nvSpPr>
        <p:spPr>
          <a:xfrm>
            <a:off x="903153" y="1150354"/>
            <a:ext cx="10831645" cy="3849918"/>
          </a:xfrm>
        </p:spPr>
        <p:txBody>
          <a:bodyPr/>
          <a:lstStyle/>
          <a:p>
            <a:pPr marL="0" indent="0" algn="l">
              <a:lnSpc>
                <a:spcPct val="100000"/>
              </a:lnSpc>
              <a:spcBef>
                <a:spcPts val="0"/>
              </a:spcBef>
            </a:pPr>
            <a:r>
              <a:rPr lang="en-US" sz="2000" kern="100" dirty="0">
                <a:cs typeface="Times New Roman" panose="02020603050405020304" pitchFamily="18" charset="0"/>
              </a:rPr>
              <a:t>Learn about the nine inclusive </a:t>
            </a:r>
            <a:r>
              <a:rPr lang="en-US" sz="2000" kern="100" dirty="0" err="1">
                <a:cs typeface="Times New Roman" panose="02020603050405020304" pitchFamily="18" charset="0"/>
              </a:rPr>
              <a:t>behaviours</a:t>
            </a:r>
            <a:r>
              <a:rPr lang="en-US" sz="2000" kern="100" dirty="0">
                <a:cs typeface="Times New Roman" panose="02020603050405020304" pitchFamily="18" charset="0"/>
              </a:rPr>
              <a:t> you can put into action today.</a:t>
            </a:r>
          </a:p>
          <a:p>
            <a:pPr marL="0" indent="0" algn="l">
              <a:lnSpc>
                <a:spcPct val="100000"/>
              </a:lnSpc>
              <a:spcBef>
                <a:spcPts val="0"/>
              </a:spcBef>
            </a:pPr>
            <a:endParaRPr lang="en-US" sz="1000" kern="100" dirty="0">
              <a:cs typeface="Times New Roman" panose="02020603050405020304" pitchFamily="18" charset="0"/>
            </a:endParaRPr>
          </a:p>
          <a:p>
            <a:pPr marL="342900" indent="-342900" algn="l">
              <a:buClr>
                <a:srgbClr val="ED028C"/>
              </a:buClr>
              <a:buFont typeface="Wingdings" panose="05000000000000000000" pitchFamily="2" charset="2"/>
              <a:buChar char="q"/>
            </a:pPr>
            <a:r>
              <a:rPr lang="en-US" sz="2000" b="1" kern="100" dirty="0">
                <a:cs typeface="Times New Roman" panose="02020603050405020304" pitchFamily="18" charset="0"/>
              </a:rPr>
              <a:t>Hiring from a variety of different backgrounds </a:t>
            </a:r>
            <a:r>
              <a:rPr lang="en-US" sz="2000" kern="100" dirty="0">
                <a:cs typeface="Times New Roman" panose="02020603050405020304" pitchFamily="18" charset="0"/>
              </a:rPr>
              <a:t>to build a diverse team.</a:t>
            </a:r>
          </a:p>
          <a:p>
            <a:pPr marL="342900" indent="-342900" algn="l">
              <a:buClr>
                <a:srgbClr val="ED028C"/>
              </a:buClr>
              <a:buFont typeface="Wingdings" panose="05000000000000000000" pitchFamily="2" charset="2"/>
              <a:buChar char="q"/>
            </a:pPr>
            <a:r>
              <a:rPr lang="en-US" sz="2000" b="1" kern="100" dirty="0">
                <a:cs typeface="Times New Roman" panose="02020603050405020304" pitchFamily="18" charset="0"/>
              </a:rPr>
              <a:t>Survey employees regularly </a:t>
            </a:r>
            <a:r>
              <a:rPr lang="en-US" sz="2000" kern="100" dirty="0">
                <a:cs typeface="Times New Roman" panose="02020603050405020304" pitchFamily="18" charset="0"/>
              </a:rPr>
              <a:t>to gauge satisfaction levels.</a:t>
            </a:r>
          </a:p>
          <a:p>
            <a:pPr marL="342900" indent="-342900">
              <a:buClr>
                <a:srgbClr val="ED028C"/>
              </a:buClr>
              <a:buFont typeface="Wingdings" panose="05000000000000000000" pitchFamily="2" charset="2"/>
              <a:buChar char="q"/>
            </a:pPr>
            <a:r>
              <a:rPr lang="en-US" sz="2000" b="1" kern="100" dirty="0">
                <a:cs typeface="Times New Roman" panose="02020603050405020304" pitchFamily="18" charset="0"/>
              </a:rPr>
              <a:t>Develop a clear inclusive system </a:t>
            </a:r>
            <a:r>
              <a:rPr lang="en-US" sz="2000" kern="100" dirty="0">
                <a:cs typeface="Times New Roman" panose="02020603050405020304" pitchFamily="18" charset="0"/>
              </a:rPr>
              <a:t>to address misunderstandings.</a:t>
            </a:r>
          </a:p>
          <a:p>
            <a:pPr marL="342900" indent="-342900">
              <a:buClr>
                <a:srgbClr val="ED028C"/>
              </a:buClr>
              <a:buFont typeface="Wingdings" panose="05000000000000000000" pitchFamily="2" charset="2"/>
              <a:buChar char="q"/>
            </a:pPr>
            <a:r>
              <a:rPr lang="en-US" sz="2000" b="1" kern="100" dirty="0">
                <a:cs typeface="Times New Roman" panose="02020603050405020304" pitchFamily="18" charset="0"/>
              </a:rPr>
              <a:t>Give everyone a chance to speak during meetings </a:t>
            </a:r>
            <a:r>
              <a:rPr lang="en-US" sz="2000" kern="100" dirty="0">
                <a:cs typeface="Times New Roman" panose="02020603050405020304" pitchFamily="18" charset="0"/>
              </a:rPr>
              <a:t>to hear different ideas and perspectives.</a:t>
            </a:r>
          </a:p>
          <a:p>
            <a:pPr marL="342900" indent="-342900">
              <a:buClr>
                <a:srgbClr val="ED028C"/>
              </a:buClr>
              <a:buFont typeface="Wingdings" panose="05000000000000000000" pitchFamily="2" charset="2"/>
              <a:buChar char="q"/>
            </a:pPr>
            <a:r>
              <a:rPr lang="en-US" sz="2000" b="1" kern="100" dirty="0">
                <a:cs typeface="Times New Roman" panose="02020603050405020304" pitchFamily="18" charset="0"/>
              </a:rPr>
              <a:t>Create a safe space for employees </a:t>
            </a:r>
            <a:r>
              <a:rPr lang="en-US" sz="2000" kern="100" dirty="0">
                <a:cs typeface="Times New Roman" panose="02020603050405020304" pitchFamily="18" charset="0"/>
              </a:rPr>
              <a:t>to feel respected.</a:t>
            </a:r>
          </a:p>
          <a:p>
            <a:pPr marL="342900" indent="-342900">
              <a:buClr>
                <a:srgbClr val="ED028C"/>
              </a:buClr>
              <a:buFont typeface="Wingdings" panose="05000000000000000000" pitchFamily="2" charset="2"/>
              <a:buChar char="q"/>
            </a:pPr>
            <a:r>
              <a:rPr lang="en-IE" sz="2000" b="1" kern="100" dirty="0">
                <a:cs typeface="Times New Roman" panose="02020603050405020304" pitchFamily="18" charset="0"/>
              </a:rPr>
              <a:t>Encourage mentorships across departments </a:t>
            </a:r>
            <a:r>
              <a:rPr lang="en-IE" sz="2000" kern="100" dirty="0">
                <a:cs typeface="Times New Roman" panose="02020603050405020304" pitchFamily="18" charset="0"/>
              </a:rPr>
              <a:t>to expose employees to new learning opportunities.</a:t>
            </a:r>
          </a:p>
          <a:p>
            <a:pPr marL="342900" indent="-342900">
              <a:buClr>
                <a:srgbClr val="ED028C"/>
              </a:buClr>
              <a:buFont typeface="Wingdings" panose="05000000000000000000" pitchFamily="2" charset="2"/>
              <a:buChar char="q"/>
            </a:pPr>
            <a:r>
              <a:rPr lang="en-IE" sz="2000" b="1" kern="100" dirty="0">
                <a:cs typeface="Times New Roman" panose="02020603050405020304" pitchFamily="18" charset="0"/>
              </a:rPr>
              <a:t>Celebrate multicultural holidays </a:t>
            </a:r>
            <a:r>
              <a:rPr lang="en-IE" sz="2000" kern="100" dirty="0">
                <a:cs typeface="Times New Roman" panose="02020603050405020304" pitchFamily="18" charset="0"/>
              </a:rPr>
              <a:t>so employees can learn more about each others backgrounds.</a:t>
            </a:r>
          </a:p>
          <a:p>
            <a:pPr marL="342900" indent="-342900">
              <a:buClr>
                <a:srgbClr val="ED028C"/>
              </a:buClr>
              <a:buFont typeface="Wingdings" panose="05000000000000000000" pitchFamily="2" charset="2"/>
              <a:buChar char="q"/>
            </a:pPr>
            <a:r>
              <a:rPr lang="en-US" sz="2000" b="1" kern="100" dirty="0">
                <a:cs typeface="Times New Roman" panose="02020603050405020304" pitchFamily="18" charset="0"/>
              </a:rPr>
              <a:t>Continually re-evaluate pay structure and hiring requirements </a:t>
            </a:r>
            <a:r>
              <a:rPr lang="en-US" sz="2000" kern="100" dirty="0">
                <a:cs typeface="Times New Roman" panose="02020603050405020304" pitchFamily="18" charset="0"/>
              </a:rPr>
              <a:t>so you are transparently promoting inclusivity. </a:t>
            </a:r>
          </a:p>
          <a:p>
            <a:pPr marL="342900" indent="-342900">
              <a:buClr>
                <a:srgbClr val="ED028C"/>
              </a:buClr>
              <a:buFont typeface="Wingdings" panose="05000000000000000000" pitchFamily="2" charset="2"/>
              <a:buChar char="q"/>
            </a:pPr>
            <a:r>
              <a:rPr lang="en-US" sz="2000" b="1" kern="100" dirty="0">
                <a:cs typeface="Times New Roman" panose="02020603050405020304" pitchFamily="18" charset="0"/>
              </a:rPr>
              <a:t>Become aware of your unconscious biases </a:t>
            </a:r>
            <a:r>
              <a:rPr lang="en-US" sz="2000" kern="100" dirty="0">
                <a:cs typeface="Times New Roman" panose="02020603050405020304" pitchFamily="18" charset="0"/>
              </a:rPr>
              <a:t>so that even the best leaders are aware and can establish a culture of inclusion in their teams.</a:t>
            </a:r>
          </a:p>
          <a:p>
            <a:endParaRPr lang="en-US" sz="1200" b="1" i="0" dirty="0">
              <a:solidFill>
                <a:srgbClr val="19253A"/>
              </a:solidFill>
              <a:effectLst/>
              <a:latin typeface="Montserrat" panose="00000500000000000000" pitchFamily="2" charset="0"/>
            </a:endParaRPr>
          </a:p>
          <a:p>
            <a:endParaRPr lang="en-US" sz="1600" b="1" i="0" dirty="0">
              <a:solidFill>
                <a:srgbClr val="19253A"/>
              </a:solidFill>
              <a:effectLst/>
              <a:latin typeface="Montserrat" panose="00000500000000000000" pitchFamily="2" charset="0"/>
            </a:endParaRPr>
          </a:p>
          <a:p>
            <a:pPr algn="l"/>
            <a:endParaRPr lang="en-US" sz="2000" kern="100" dirty="0">
              <a:cs typeface="Times New Roman" panose="02020603050405020304" pitchFamily="18" charset="0"/>
            </a:endParaRPr>
          </a:p>
          <a:p>
            <a:endParaRPr lang="en-US" sz="2000" kern="100" dirty="0">
              <a:cs typeface="Times New Roman" panose="02020603050405020304" pitchFamily="18" charset="0"/>
            </a:endParaRPr>
          </a:p>
          <a:p>
            <a:pPr marL="0" indent="0">
              <a:lnSpc>
                <a:spcPts val="2250"/>
              </a:lnSpc>
              <a:spcAft>
                <a:spcPts val="1800"/>
              </a:spcAft>
            </a:pPr>
            <a:endParaRPr lang="en-IE" sz="1600" b="0" i="0" dirty="0">
              <a:solidFill>
                <a:srgbClr val="000000"/>
              </a:solidFill>
              <a:effectLst/>
              <a:latin typeface="Inter"/>
            </a:endParaRPr>
          </a:p>
          <a:p>
            <a:pPr marL="0" indent="0" algn="l">
              <a:lnSpc>
                <a:spcPts val="2250"/>
              </a:lnSpc>
              <a:spcAft>
                <a:spcPts val="1800"/>
              </a:spcAft>
            </a:pPr>
            <a:endParaRPr lang="en-US" sz="2000" kern="100" dirty="0">
              <a:cs typeface="Times New Roman" panose="02020603050405020304" pitchFamily="18" charset="0"/>
            </a:endParaRPr>
          </a:p>
          <a:p>
            <a:pPr marL="0" indent="0"/>
            <a:endParaRPr lang="en-IE" dirty="0"/>
          </a:p>
        </p:txBody>
      </p:sp>
      <p:sp>
        <p:nvSpPr>
          <p:cNvPr id="3" name="Text Placeholder 2">
            <a:extLst>
              <a:ext uri="{FF2B5EF4-FFF2-40B4-BE49-F238E27FC236}">
                <a16:creationId xmlns:a16="http://schemas.microsoft.com/office/drawing/2014/main" id="{3860A4C4-702A-0600-22E7-575ED10B9BAD}"/>
              </a:ext>
            </a:extLst>
          </p:cNvPr>
          <p:cNvSpPr>
            <a:spLocks noGrp="1"/>
          </p:cNvSpPr>
          <p:nvPr>
            <p:ph type="body" sz="quarter" idx="16"/>
          </p:nvPr>
        </p:nvSpPr>
        <p:spPr>
          <a:xfrm>
            <a:off x="798381" y="561343"/>
            <a:ext cx="10595237" cy="803654"/>
          </a:xfrm>
        </p:spPr>
        <p:txBody>
          <a:bodyPr/>
          <a:lstStyle/>
          <a:p>
            <a:r>
              <a:rPr lang="en-US" sz="2800" dirty="0">
                <a:solidFill>
                  <a:srgbClr val="ED028C"/>
                </a:solidFill>
              </a:rPr>
              <a:t>RESOURCE: </a:t>
            </a:r>
            <a:r>
              <a:rPr lang="en-US" sz="2800" b="0" dirty="0">
                <a:solidFill>
                  <a:srgbClr val="ED028C"/>
                </a:solidFill>
              </a:rPr>
              <a:t>9 Examples of Inclusive </a:t>
            </a:r>
            <a:r>
              <a:rPr lang="en-US" sz="2800" b="0" dirty="0" err="1">
                <a:solidFill>
                  <a:srgbClr val="ED028C"/>
                </a:solidFill>
              </a:rPr>
              <a:t>behaviours</a:t>
            </a:r>
            <a:r>
              <a:rPr lang="en-US" sz="2800" b="0" dirty="0">
                <a:solidFill>
                  <a:srgbClr val="ED028C"/>
                </a:solidFill>
              </a:rPr>
              <a:t> in the Workplace</a:t>
            </a:r>
          </a:p>
          <a:p>
            <a:endParaRPr lang="en-IE" dirty="0"/>
          </a:p>
        </p:txBody>
      </p:sp>
      <p:sp>
        <p:nvSpPr>
          <p:cNvPr id="4" name="TextBox 3">
            <a:extLst>
              <a:ext uri="{FF2B5EF4-FFF2-40B4-BE49-F238E27FC236}">
                <a16:creationId xmlns:a16="http://schemas.microsoft.com/office/drawing/2014/main" id="{2990BF52-A85F-8204-5533-F9D0C245EADB}"/>
              </a:ext>
            </a:extLst>
          </p:cNvPr>
          <p:cNvSpPr txBox="1"/>
          <p:nvPr/>
        </p:nvSpPr>
        <p:spPr>
          <a:xfrm>
            <a:off x="4857749" y="5831840"/>
            <a:ext cx="6877049" cy="369332"/>
          </a:xfrm>
          <a:prstGeom prst="rect">
            <a:avLst/>
          </a:prstGeom>
          <a:noFill/>
        </p:spPr>
        <p:txBody>
          <a:bodyPr wrap="square" rtlCol="0">
            <a:spAutoFit/>
          </a:bodyPr>
          <a:lstStyle/>
          <a:p>
            <a:r>
              <a:rPr lang="en-IE" dirty="0">
                <a:solidFill>
                  <a:srgbClr val="ED028C"/>
                </a:solidFill>
                <a:hlinkClick r:id="rId2">
                  <a:extLst>
                    <a:ext uri="{A12FA001-AC4F-418D-AE19-62706E023703}">
                      <ahyp:hlinkClr xmlns:ahyp="http://schemas.microsoft.com/office/drawing/2018/hyperlinkcolor" val="tx"/>
                    </a:ext>
                  </a:extLst>
                </a:hlinkClick>
              </a:rPr>
              <a:t>Resource: Coach Diversity: Full List and Examples</a:t>
            </a:r>
            <a:endParaRPr lang="en-IE" dirty="0">
              <a:solidFill>
                <a:srgbClr val="ED028C"/>
              </a:solidFill>
            </a:endParaRPr>
          </a:p>
        </p:txBody>
      </p:sp>
    </p:spTree>
    <p:extLst>
      <p:ext uri="{BB962C8B-B14F-4D97-AF65-F5344CB8AC3E}">
        <p14:creationId xmlns:p14="http://schemas.microsoft.com/office/powerpoint/2010/main" val="685166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1133419" y="4649011"/>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82D8BDA-6AF5-FB6A-4AE8-3BC957708532}"/>
              </a:ext>
            </a:extLst>
          </p:cNvPr>
          <p:cNvSpPr>
            <a:spLocks noGrp="1"/>
          </p:cNvSpPr>
          <p:nvPr>
            <p:ph type="body" sz="quarter" idx="18"/>
          </p:nvPr>
        </p:nvSpPr>
        <p:spPr>
          <a:xfrm>
            <a:off x="798381" y="1246351"/>
            <a:ext cx="5802444" cy="3849918"/>
          </a:xfrm>
        </p:spPr>
        <p:txBody>
          <a:bodyPr/>
          <a:lstStyle/>
          <a:p>
            <a:pPr marL="0" indent="0" algn="l" fontAlgn="base"/>
            <a:r>
              <a:rPr lang="en-IE" sz="2200" dirty="0"/>
              <a:t>Having an inclusive workplace where everyone feels valued, respected and able to be their true selves isn’t just about being nice, </a:t>
            </a:r>
            <a:r>
              <a:rPr lang="en-US" sz="2200" dirty="0"/>
              <a:t>it's about unlocking everyone's full potential so the whole team can succeed together. Creating an inclusive workplace policy is like building a foundation for a positive work environment where everyone can thrive. Whether you're just starting or looking to improve your current policies, this guide will show you how to create a place where everyone feels they belong. Start today by assessing your current practices, engaging with your employees, and implementing thoughtful policies that promote inclusion at every level.</a:t>
            </a:r>
          </a:p>
          <a:p>
            <a:pPr marL="0" indent="0"/>
            <a:endParaRPr lang="en-IE" sz="2200" dirty="0"/>
          </a:p>
        </p:txBody>
      </p:sp>
      <p:sp>
        <p:nvSpPr>
          <p:cNvPr id="3" name="Text Placeholder 2">
            <a:extLst>
              <a:ext uri="{FF2B5EF4-FFF2-40B4-BE49-F238E27FC236}">
                <a16:creationId xmlns:a16="http://schemas.microsoft.com/office/drawing/2014/main" id="{A46766B0-394E-B6B3-F179-8405E7099434}"/>
              </a:ext>
            </a:extLst>
          </p:cNvPr>
          <p:cNvSpPr>
            <a:spLocks noGrp="1"/>
          </p:cNvSpPr>
          <p:nvPr>
            <p:ph type="body" sz="quarter" idx="16"/>
          </p:nvPr>
        </p:nvSpPr>
        <p:spPr>
          <a:xfrm>
            <a:off x="798381" y="442697"/>
            <a:ext cx="10595237" cy="803654"/>
          </a:xfrm>
        </p:spPr>
        <p:txBody>
          <a:bodyPr/>
          <a:lstStyle/>
          <a:p>
            <a:r>
              <a:rPr lang="en-US" sz="2800" dirty="0">
                <a:solidFill>
                  <a:srgbClr val="ED028C"/>
                </a:solidFill>
              </a:rPr>
              <a:t>RESOURCE: </a:t>
            </a:r>
            <a:r>
              <a:rPr lang="en-US" sz="2800" b="0" dirty="0">
                <a:solidFill>
                  <a:srgbClr val="ED028C"/>
                </a:solidFill>
              </a:rPr>
              <a:t>Creating An Inclusive Workplace Policy: A Comprehensive Guide</a:t>
            </a:r>
          </a:p>
          <a:p>
            <a:endParaRPr lang="en-US" sz="2200" b="0" dirty="0">
              <a:solidFill>
                <a:srgbClr val="083F59"/>
              </a:solidFill>
            </a:endParaRPr>
          </a:p>
        </p:txBody>
      </p:sp>
      <p:pic>
        <p:nvPicPr>
          <p:cNvPr id="3074" name="Picture 2">
            <a:extLst>
              <a:ext uri="{FF2B5EF4-FFF2-40B4-BE49-F238E27FC236}">
                <a16:creationId xmlns:a16="http://schemas.microsoft.com/office/drawing/2014/main" id="{2C8825BA-9403-3A6B-0112-76EA28088057}"/>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t="9524"/>
          <a:stretch/>
        </p:blipFill>
        <p:spPr bwMode="auto">
          <a:xfrm>
            <a:off x="6711922" y="1209675"/>
            <a:ext cx="4973082" cy="48196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8941DD2-2668-03D8-663A-7F673BCF9D1D}"/>
              </a:ext>
            </a:extLst>
          </p:cNvPr>
          <p:cNvSpPr txBox="1"/>
          <p:nvPr/>
        </p:nvSpPr>
        <p:spPr>
          <a:xfrm>
            <a:off x="1066799" y="5621431"/>
            <a:ext cx="6877049" cy="369332"/>
          </a:xfrm>
          <a:prstGeom prst="rect">
            <a:avLst/>
          </a:prstGeom>
          <a:noFill/>
        </p:spPr>
        <p:txBody>
          <a:bodyPr wrap="square" rtlCol="0">
            <a:spAutoFit/>
          </a:bodyPr>
          <a:lstStyle/>
          <a:p>
            <a:r>
              <a:rPr lang="en-IE" dirty="0">
                <a:solidFill>
                  <a:srgbClr val="ED028C"/>
                </a:solidFill>
                <a:hlinkClick r:id="rId3">
                  <a:extLst>
                    <a:ext uri="{A12FA001-AC4F-418D-AE19-62706E023703}">
                      <ahyp:hlinkClr xmlns:ahyp="http://schemas.microsoft.com/office/drawing/2018/hyperlinkcolor" val="tx"/>
                    </a:ext>
                  </a:extLst>
                </a:hlinkClick>
              </a:rPr>
              <a:t>Resource: </a:t>
            </a:r>
            <a:r>
              <a:rPr lang="en-IE" dirty="0" err="1">
                <a:solidFill>
                  <a:srgbClr val="ED028C"/>
                </a:solidFill>
                <a:hlinkClick r:id="rId3">
                  <a:extLst>
                    <a:ext uri="{A12FA001-AC4F-418D-AE19-62706E023703}">
                      <ahyp:hlinkClr xmlns:ahyp="http://schemas.microsoft.com/office/drawing/2018/hyperlinkcolor" val="tx"/>
                    </a:ext>
                  </a:extLst>
                </a:hlinkClick>
              </a:rPr>
              <a:t>TruWorthWellness</a:t>
            </a:r>
            <a:r>
              <a:rPr lang="en-IE" dirty="0">
                <a:solidFill>
                  <a:srgbClr val="ED028C"/>
                </a:solidFill>
                <a:hlinkClick r:id="rId3">
                  <a:extLst>
                    <a:ext uri="{A12FA001-AC4F-418D-AE19-62706E023703}">
                      <ahyp:hlinkClr xmlns:ahyp="http://schemas.microsoft.com/office/drawing/2018/hyperlinkcolor" val="tx"/>
                    </a:ext>
                  </a:extLst>
                </a:hlinkClick>
              </a:rPr>
              <a:t>: Inclusive Workplace Policies</a:t>
            </a:r>
            <a:endParaRPr lang="en-IE" dirty="0">
              <a:solidFill>
                <a:srgbClr val="ED028C"/>
              </a:solidFill>
            </a:endParaRPr>
          </a:p>
        </p:txBody>
      </p:sp>
    </p:spTree>
    <p:extLst>
      <p:ext uri="{BB962C8B-B14F-4D97-AF65-F5344CB8AC3E}">
        <p14:creationId xmlns:p14="http://schemas.microsoft.com/office/powerpoint/2010/main" val="33656659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8E1421-52B6-7A23-FA33-92C6665D3D73}"/>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EA98144-2991-9917-4A4D-10BABC7DE70E}"/>
              </a:ext>
            </a:extLst>
          </p:cNvPr>
          <p:cNvSpPr>
            <a:spLocks noGrp="1"/>
          </p:cNvSpPr>
          <p:nvPr>
            <p:ph type="body" sz="quarter" idx="18"/>
          </p:nvPr>
        </p:nvSpPr>
        <p:spPr>
          <a:xfrm>
            <a:off x="798381" y="1246351"/>
            <a:ext cx="5802444" cy="3849918"/>
          </a:xfrm>
        </p:spPr>
        <p:txBody>
          <a:bodyPr/>
          <a:lstStyle/>
          <a:p>
            <a:pPr marL="0" indent="0" algn="l" fontAlgn="base"/>
            <a:r>
              <a:rPr lang="en-US" sz="2200" dirty="0"/>
              <a:t>Workplace policies outline principles and responsibilities that both managers and employees need to adhere to. They ensure a consistent approach to procedure and help </a:t>
            </a:r>
            <a:r>
              <a:rPr lang="en-US" sz="2200" dirty="0" err="1"/>
              <a:t>formalise</a:t>
            </a:r>
            <a:r>
              <a:rPr lang="en-US" sz="2200" dirty="0"/>
              <a:t> what is expected of employees across the business. This resource focuses on four sample policies and procedures;</a:t>
            </a:r>
          </a:p>
          <a:p>
            <a:pPr algn="l">
              <a:spcAft>
                <a:spcPts val="600"/>
              </a:spcAft>
              <a:buFont typeface="+mj-lt"/>
              <a:buAutoNum type="arabicPeriod"/>
            </a:pPr>
            <a:r>
              <a:rPr lang="en-US" sz="2200" dirty="0"/>
              <a:t>Non-discrimination policy</a:t>
            </a:r>
          </a:p>
          <a:p>
            <a:pPr algn="l">
              <a:spcAft>
                <a:spcPts val="600"/>
              </a:spcAft>
              <a:buFont typeface="+mj-lt"/>
              <a:buAutoNum type="arabicPeriod"/>
            </a:pPr>
            <a:r>
              <a:rPr lang="en-US" sz="2200" dirty="0"/>
              <a:t>Accommodations and accessibility policy</a:t>
            </a:r>
          </a:p>
          <a:p>
            <a:pPr algn="l">
              <a:spcAft>
                <a:spcPts val="600"/>
              </a:spcAft>
              <a:buFont typeface="+mj-lt"/>
              <a:buAutoNum type="arabicPeriod"/>
            </a:pPr>
            <a:r>
              <a:rPr lang="en-US" sz="2200" dirty="0"/>
              <a:t>Family, caring and parenting policy</a:t>
            </a:r>
          </a:p>
          <a:p>
            <a:pPr algn="l">
              <a:spcAft>
                <a:spcPts val="600"/>
              </a:spcAft>
              <a:buFont typeface="+mj-lt"/>
              <a:buAutoNum type="arabicPeriod"/>
            </a:pPr>
            <a:r>
              <a:rPr lang="en-US" sz="2200" dirty="0"/>
              <a:t>Well-being policy</a:t>
            </a:r>
          </a:p>
          <a:p>
            <a:pPr marL="0" indent="0" algn="l" fontAlgn="base"/>
            <a:endParaRPr lang="en-US" sz="2200" dirty="0"/>
          </a:p>
          <a:p>
            <a:pPr marL="0" indent="0"/>
            <a:endParaRPr lang="en-IE" sz="2200" dirty="0"/>
          </a:p>
        </p:txBody>
      </p:sp>
      <p:sp>
        <p:nvSpPr>
          <p:cNvPr id="3" name="Text Placeholder 2">
            <a:extLst>
              <a:ext uri="{FF2B5EF4-FFF2-40B4-BE49-F238E27FC236}">
                <a16:creationId xmlns:a16="http://schemas.microsoft.com/office/drawing/2014/main" id="{46E59782-3A42-410D-A0D8-D7C5FE7D0311}"/>
              </a:ext>
            </a:extLst>
          </p:cNvPr>
          <p:cNvSpPr>
            <a:spLocks noGrp="1"/>
          </p:cNvSpPr>
          <p:nvPr>
            <p:ph type="body" sz="quarter" idx="16"/>
          </p:nvPr>
        </p:nvSpPr>
        <p:spPr>
          <a:xfrm>
            <a:off x="798381" y="442697"/>
            <a:ext cx="10595237" cy="803654"/>
          </a:xfrm>
        </p:spPr>
        <p:txBody>
          <a:bodyPr/>
          <a:lstStyle/>
          <a:p>
            <a:r>
              <a:rPr lang="en-US" sz="2800" dirty="0">
                <a:solidFill>
                  <a:srgbClr val="ED028C"/>
                </a:solidFill>
              </a:rPr>
              <a:t>RESOURCE: </a:t>
            </a:r>
            <a:r>
              <a:rPr lang="en-US" sz="2800" b="0" dirty="0">
                <a:solidFill>
                  <a:srgbClr val="ED028C"/>
                </a:solidFill>
              </a:rPr>
              <a:t>Inclusive Policies, Practices and Procedures</a:t>
            </a:r>
          </a:p>
          <a:p>
            <a:endParaRPr lang="en-US" sz="2200" b="0" dirty="0">
              <a:solidFill>
                <a:srgbClr val="083F59"/>
              </a:solidFill>
            </a:endParaRPr>
          </a:p>
        </p:txBody>
      </p:sp>
      <p:sp>
        <p:nvSpPr>
          <p:cNvPr id="4" name="TextBox 3">
            <a:extLst>
              <a:ext uri="{FF2B5EF4-FFF2-40B4-BE49-F238E27FC236}">
                <a16:creationId xmlns:a16="http://schemas.microsoft.com/office/drawing/2014/main" id="{D8BF423D-9688-624A-C73D-A86CE7B1694E}"/>
              </a:ext>
            </a:extLst>
          </p:cNvPr>
          <p:cNvSpPr txBox="1"/>
          <p:nvPr/>
        </p:nvSpPr>
        <p:spPr>
          <a:xfrm>
            <a:off x="1066799" y="5621431"/>
            <a:ext cx="6877049" cy="369332"/>
          </a:xfrm>
          <a:prstGeom prst="rect">
            <a:avLst/>
          </a:prstGeom>
          <a:noFill/>
        </p:spPr>
        <p:txBody>
          <a:bodyPr wrap="square" rtlCol="0">
            <a:spAutoFit/>
          </a:bodyPr>
          <a:lstStyle/>
          <a:p>
            <a:r>
              <a:rPr lang="en-IE" dirty="0">
                <a:solidFill>
                  <a:srgbClr val="ED028C"/>
                </a:solidFill>
                <a:hlinkClick r:id="rId2">
                  <a:extLst>
                    <a:ext uri="{A12FA001-AC4F-418D-AE19-62706E023703}">
                      <ahyp:hlinkClr xmlns:ahyp="http://schemas.microsoft.com/office/drawing/2018/hyperlinkcolor" val="tx"/>
                    </a:ext>
                  </a:extLst>
                </a:hlinkClick>
              </a:rPr>
              <a:t>Resource: RICS Org</a:t>
            </a:r>
            <a:endParaRPr lang="en-IE" dirty="0">
              <a:solidFill>
                <a:srgbClr val="ED028C"/>
              </a:solidFill>
            </a:endParaRPr>
          </a:p>
        </p:txBody>
      </p:sp>
      <p:pic>
        <p:nvPicPr>
          <p:cNvPr id="6" name="Picture 5">
            <a:extLst>
              <a:ext uri="{FF2B5EF4-FFF2-40B4-BE49-F238E27FC236}">
                <a16:creationId xmlns:a16="http://schemas.microsoft.com/office/drawing/2014/main" id="{89CD810A-C45D-ABCB-E873-1CE9BFDD560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14563" y="1076570"/>
            <a:ext cx="4982087" cy="460034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35316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81770D-D885-CEF2-1816-62DC50309E5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10636EEE-75D3-F03B-BD05-735C06D35274}"/>
              </a:ext>
            </a:extLst>
          </p:cNvPr>
          <p:cNvSpPr>
            <a:spLocks noGrp="1"/>
          </p:cNvSpPr>
          <p:nvPr>
            <p:ph type="body" sz="quarter" idx="18"/>
          </p:nvPr>
        </p:nvSpPr>
        <p:spPr>
          <a:xfrm>
            <a:off x="798381" y="1076570"/>
            <a:ext cx="6688269" cy="3849918"/>
          </a:xfrm>
        </p:spPr>
        <p:txBody>
          <a:bodyPr/>
          <a:lstStyle/>
          <a:p>
            <a:pPr marL="0" indent="0" algn="l" fontAlgn="base">
              <a:lnSpc>
                <a:spcPct val="100000"/>
              </a:lnSpc>
              <a:spcBef>
                <a:spcPts val="0"/>
              </a:spcBef>
            </a:pPr>
            <a:r>
              <a:rPr lang="en-US" sz="2200" dirty="0"/>
              <a:t>This resource explores how to create an inclusive workplace where everyone can thrive. Turning a garden of possibilities into a flourishing reality. It covers.</a:t>
            </a:r>
          </a:p>
          <a:p>
            <a:pPr marL="457200" indent="-457200" algn="l" fontAlgn="base">
              <a:lnSpc>
                <a:spcPct val="100000"/>
              </a:lnSpc>
              <a:spcBef>
                <a:spcPts val="0"/>
              </a:spcBef>
              <a:buFont typeface="+mj-lt"/>
              <a:buAutoNum type="arabicPeriod"/>
            </a:pPr>
            <a:r>
              <a:rPr lang="en-US" sz="2200" dirty="0"/>
              <a:t>What is an inclusive workplace?</a:t>
            </a:r>
          </a:p>
          <a:p>
            <a:pPr marL="457200" indent="-457200" algn="l" fontAlgn="base">
              <a:lnSpc>
                <a:spcPct val="100000"/>
              </a:lnSpc>
              <a:spcBef>
                <a:spcPts val="0"/>
              </a:spcBef>
              <a:buFont typeface="+mj-lt"/>
              <a:buAutoNum type="arabicPeriod"/>
            </a:pPr>
            <a:r>
              <a:rPr lang="en-US" sz="2200" dirty="0"/>
              <a:t>Why you should care about inclusion in the workplace</a:t>
            </a:r>
          </a:p>
          <a:p>
            <a:pPr marL="457200" indent="-457200" algn="l" fontAlgn="base">
              <a:lnSpc>
                <a:spcPct val="100000"/>
              </a:lnSpc>
              <a:spcBef>
                <a:spcPts val="0"/>
              </a:spcBef>
              <a:buFont typeface="+mj-lt"/>
              <a:buAutoNum type="arabicPeriod"/>
            </a:pPr>
            <a:r>
              <a:rPr lang="en-US" sz="2200" dirty="0"/>
              <a:t>Benefits of inclusion in the workplace</a:t>
            </a:r>
          </a:p>
          <a:p>
            <a:pPr marL="457200" indent="-457200" algn="l" fontAlgn="base">
              <a:lnSpc>
                <a:spcPct val="100000"/>
              </a:lnSpc>
              <a:spcBef>
                <a:spcPts val="0"/>
              </a:spcBef>
              <a:buFont typeface="+mj-lt"/>
              <a:buAutoNum type="arabicPeriod"/>
            </a:pPr>
            <a:r>
              <a:rPr lang="en-US" sz="2200" dirty="0"/>
              <a:t>Challenges of engaging an inclusive workplace</a:t>
            </a:r>
          </a:p>
          <a:p>
            <a:pPr marL="457200" indent="-457200" algn="l" fontAlgn="base">
              <a:lnSpc>
                <a:spcPct val="100000"/>
              </a:lnSpc>
              <a:spcBef>
                <a:spcPts val="0"/>
              </a:spcBef>
              <a:buFont typeface="+mj-lt"/>
              <a:buAutoNum type="arabicPeriod"/>
            </a:pPr>
            <a:r>
              <a:rPr lang="en-US" sz="2200" dirty="0"/>
              <a:t>Effective ways to measure inclusion in the workplace</a:t>
            </a:r>
          </a:p>
          <a:p>
            <a:pPr marL="457200" indent="-457200" algn="l" fontAlgn="base">
              <a:lnSpc>
                <a:spcPct val="100000"/>
              </a:lnSpc>
              <a:spcBef>
                <a:spcPts val="0"/>
              </a:spcBef>
              <a:buFont typeface="+mj-lt"/>
              <a:buAutoNum type="arabicPeriod"/>
            </a:pPr>
            <a:r>
              <a:rPr lang="en-US" sz="2200" dirty="0"/>
              <a:t>Inclusion in the workplace examples</a:t>
            </a:r>
          </a:p>
          <a:p>
            <a:pPr marL="457200" indent="-457200" algn="l" fontAlgn="base">
              <a:lnSpc>
                <a:spcPct val="100000"/>
              </a:lnSpc>
              <a:spcBef>
                <a:spcPts val="0"/>
              </a:spcBef>
              <a:buFont typeface="+mj-lt"/>
              <a:buAutoNum type="arabicPeriod"/>
            </a:pPr>
            <a:r>
              <a:rPr lang="en-US" sz="2200" dirty="0"/>
              <a:t>Best practices for workplace inclusion</a:t>
            </a:r>
          </a:p>
          <a:p>
            <a:pPr marL="457200" indent="-457200" algn="l" fontAlgn="base">
              <a:lnSpc>
                <a:spcPct val="100000"/>
              </a:lnSpc>
              <a:spcBef>
                <a:spcPts val="0"/>
              </a:spcBef>
              <a:buFont typeface="+mj-lt"/>
              <a:buAutoNum type="arabicPeriod"/>
            </a:pPr>
            <a:r>
              <a:rPr lang="en-US" sz="2200" dirty="0"/>
              <a:t>Necessary tools to achieve an inclusive culture</a:t>
            </a:r>
          </a:p>
          <a:p>
            <a:pPr marL="457200" indent="-457200" algn="l" fontAlgn="base">
              <a:lnSpc>
                <a:spcPct val="100000"/>
              </a:lnSpc>
              <a:spcBef>
                <a:spcPts val="0"/>
              </a:spcBef>
              <a:buFont typeface="+mj-lt"/>
              <a:buAutoNum type="arabicPeriod"/>
            </a:pPr>
            <a:r>
              <a:rPr lang="en-US" sz="2200" dirty="0"/>
              <a:t>The path forward for inclusive workplaces</a:t>
            </a:r>
          </a:p>
          <a:p>
            <a:pPr marL="0" indent="0" algn="l" fontAlgn="base">
              <a:lnSpc>
                <a:spcPct val="100000"/>
              </a:lnSpc>
              <a:spcBef>
                <a:spcPts val="0"/>
              </a:spcBef>
            </a:pPr>
            <a:endParaRPr lang="en-US" sz="2200" dirty="0"/>
          </a:p>
          <a:p>
            <a:pPr marL="0" indent="0">
              <a:lnSpc>
                <a:spcPct val="100000"/>
              </a:lnSpc>
              <a:spcBef>
                <a:spcPts val="0"/>
              </a:spcBef>
            </a:pPr>
            <a:endParaRPr lang="en-IE" sz="2200" dirty="0"/>
          </a:p>
        </p:txBody>
      </p:sp>
      <p:sp>
        <p:nvSpPr>
          <p:cNvPr id="3" name="Text Placeholder 2">
            <a:extLst>
              <a:ext uri="{FF2B5EF4-FFF2-40B4-BE49-F238E27FC236}">
                <a16:creationId xmlns:a16="http://schemas.microsoft.com/office/drawing/2014/main" id="{F2FD3375-54EE-AB98-A762-BE9BB6676AA4}"/>
              </a:ext>
            </a:extLst>
          </p:cNvPr>
          <p:cNvSpPr>
            <a:spLocks noGrp="1"/>
          </p:cNvSpPr>
          <p:nvPr>
            <p:ph type="body" sz="quarter" idx="16"/>
          </p:nvPr>
        </p:nvSpPr>
        <p:spPr>
          <a:xfrm>
            <a:off x="798381" y="442697"/>
            <a:ext cx="10595237" cy="803654"/>
          </a:xfrm>
        </p:spPr>
        <p:txBody>
          <a:bodyPr/>
          <a:lstStyle/>
          <a:p>
            <a:r>
              <a:rPr lang="en-US" sz="2800" dirty="0">
                <a:solidFill>
                  <a:srgbClr val="ED028C"/>
                </a:solidFill>
              </a:rPr>
              <a:t>RESOURCE: </a:t>
            </a:r>
            <a:r>
              <a:rPr lang="en-US" sz="2800" b="0" dirty="0">
                <a:solidFill>
                  <a:srgbClr val="ED028C"/>
                </a:solidFill>
              </a:rPr>
              <a:t>Inclusive Examples, Benefits, Tools and Best Practices.</a:t>
            </a:r>
          </a:p>
          <a:p>
            <a:endParaRPr lang="en-US" sz="2200" b="0" dirty="0">
              <a:solidFill>
                <a:srgbClr val="083F59"/>
              </a:solidFill>
            </a:endParaRPr>
          </a:p>
        </p:txBody>
      </p:sp>
      <p:sp>
        <p:nvSpPr>
          <p:cNvPr id="4" name="TextBox 3">
            <a:extLst>
              <a:ext uri="{FF2B5EF4-FFF2-40B4-BE49-F238E27FC236}">
                <a16:creationId xmlns:a16="http://schemas.microsoft.com/office/drawing/2014/main" id="{1C8E0449-105A-F6B6-98F4-7E3A0DF01203}"/>
              </a:ext>
            </a:extLst>
          </p:cNvPr>
          <p:cNvSpPr txBox="1"/>
          <p:nvPr/>
        </p:nvSpPr>
        <p:spPr>
          <a:xfrm>
            <a:off x="1066799" y="5621431"/>
            <a:ext cx="6877049" cy="369332"/>
          </a:xfrm>
          <a:prstGeom prst="rect">
            <a:avLst/>
          </a:prstGeom>
          <a:noFill/>
        </p:spPr>
        <p:txBody>
          <a:bodyPr wrap="square" rtlCol="0">
            <a:spAutoFit/>
          </a:bodyPr>
          <a:lstStyle/>
          <a:p>
            <a:r>
              <a:rPr lang="en-IE" dirty="0">
                <a:solidFill>
                  <a:srgbClr val="ED028C"/>
                </a:solidFill>
                <a:hlinkClick r:id="rId2">
                  <a:extLst>
                    <a:ext uri="{A12FA001-AC4F-418D-AE19-62706E023703}">
                      <ahyp:hlinkClr xmlns:ahyp="http://schemas.microsoft.com/office/drawing/2018/hyperlinkcolor" val="tx"/>
                    </a:ext>
                  </a:extLst>
                </a:hlinkClick>
              </a:rPr>
              <a:t>Resource: Talent Learning</a:t>
            </a:r>
            <a:endParaRPr lang="en-IE" dirty="0">
              <a:solidFill>
                <a:srgbClr val="ED028C"/>
              </a:solidFill>
            </a:endParaRPr>
          </a:p>
        </p:txBody>
      </p:sp>
      <p:pic>
        <p:nvPicPr>
          <p:cNvPr id="7" name="Picture 6">
            <a:extLst>
              <a:ext uri="{FF2B5EF4-FFF2-40B4-BE49-F238E27FC236}">
                <a16:creationId xmlns:a16="http://schemas.microsoft.com/office/drawing/2014/main" id="{1C091F1C-D56E-F3E8-E2A6-A07182F86EE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86650" y="1597160"/>
            <a:ext cx="4098565" cy="36768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2922321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descr="A group of people putting their hands together&#10;&#10;Description automatically generated">
            <a:extLst>
              <a:ext uri="{FF2B5EF4-FFF2-40B4-BE49-F238E27FC236}">
                <a16:creationId xmlns:a16="http://schemas.microsoft.com/office/drawing/2014/main" id="{40F579E9-6282-CF04-B524-5F611650A1B6}"/>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16633" b="16633"/>
          <a:stretch>
            <a:fillRect/>
          </a:stretch>
        </p:blipFill>
        <p:spPr>
          <a:xfrm>
            <a:off x="633819" y="993170"/>
            <a:ext cx="3938182" cy="3938182"/>
          </a:xfrm>
        </p:spPr>
      </p:pic>
      <p:sp>
        <p:nvSpPr>
          <p:cNvPr id="11" name="Text Placeholder 4">
            <a:extLst>
              <a:ext uri="{FF2B5EF4-FFF2-40B4-BE49-F238E27FC236}">
                <a16:creationId xmlns:a16="http://schemas.microsoft.com/office/drawing/2014/main" id="{3C69C74E-CBF2-CE3B-4526-448A1D774A5C}"/>
              </a:ext>
            </a:extLst>
          </p:cNvPr>
          <p:cNvSpPr>
            <a:spLocks noGrp="1"/>
          </p:cNvSpPr>
          <p:nvPr>
            <p:ph type="body" sz="quarter" idx="13"/>
          </p:nvPr>
        </p:nvSpPr>
        <p:spPr>
          <a:xfrm>
            <a:off x="5650779" y="321360"/>
            <a:ext cx="5055171" cy="945575"/>
          </a:xfrm>
        </p:spPr>
        <p:txBody>
          <a:bodyPr>
            <a:normAutofit fontScale="92500"/>
          </a:bodyPr>
          <a:lstStyle/>
          <a:p>
            <a:r>
              <a:rPr lang="en-IE" sz="4800" b="1" dirty="0"/>
              <a:t>Core Business Area 4</a:t>
            </a:r>
            <a:r>
              <a:rPr lang="en-IE" sz="4000" b="1" dirty="0"/>
              <a:t> </a:t>
            </a:r>
          </a:p>
        </p:txBody>
      </p:sp>
      <p:sp>
        <p:nvSpPr>
          <p:cNvPr id="12" name="Text Placeholder 5">
            <a:extLst>
              <a:ext uri="{FF2B5EF4-FFF2-40B4-BE49-F238E27FC236}">
                <a16:creationId xmlns:a16="http://schemas.microsoft.com/office/drawing/2014/main" id="{578920BE-375D-75D5-80DB-EE2A784776DB}"/>
              </a:ext>
            </a:extLst>
          </p:cNvPr>
          <p:cNvSpPr>
            <a:spLocks noGrp="1"/>
          </p:cNvSpPr>
          <p:nvPr>
            <p:ph type="body" sz="quarter" idx="43"/>
          </p:nvPr>
        </p:nvSpPr>
        <p:spPr>
          <a:xfrm>
            <a:off x="5650779" y="1283521"/>
            <a:ext cx="5055171" cy="396241"/>
          </a:xfrm>
        </p:spPr>
        <p:txBody>
          <a:bodyPr>
            <a:noAutofit/>
          </a:bodyPr>
          <a:lstStyle/>
          <a:p>
            <a:r>
              <a:rPr lang="en-IE" sz="3600" dirty="0"/>
              <a:t>Employee Engagement &amp; Behaviours</a:t>
            </a:r>
          </a:p>
          <a:p>
            <a:endParaRPr lang="en-IE" sz="3600" dirty="0"/>
          </a:p>
        </p:txBody>
      </p:sp>
      <p:sp>
        <p:nvSpPr>
          <p:cNvPr id="13" name="TextBox 12">
            <a:extLst>
              <a:ext uri="{FF2B5EF4-FFF2-40B4-BE49-F238E27FC236}">
                <a16:creationId xmlns:a16="http://schemas.microsoft.com/office/drawing/2014/main" id="{65C89941-F63F-2D89-3BF2-E4BEE9F018A5}"/>
              </a:ext>
            </a:extLst>
          </p:cNvPr>
          <p:cNvSpPr txBox="1"/>
          <p:nvPr/>
        </p:nvSpPr>
        <p:spPr>
          <a:xfrm>
            <a:off x="4714876" y="3845502"/>
            <a:ext cx="7098578" cy="2800767"/>
          </a:xfrm>
          <a:prstGeom prst="rect">
            <a:avLst/>
          </a:prstGeom>
          <a:noFill/>
        </p:spPr>
        <p:txBody>
          <a:bodyPr wrap="square" rtlCol="0">
            <a:spAutoFit/>
          </a:bodyPr>
          <a:lstStyle/>
          <a:p>
            <a:pPr algn="ctr"/>
            <a:r>
              <a:rPr lang="en-US" sz="2200" dirty="0">
                <a:solidFill>
                  <a:srgbClr val="083F59"/>
                </a:solidFill>
              </a:rPr>
              <a:t>Inclusive workplace employee </a:t>
            </a:r>
            <a:r>
              <a:rPr lang="en-US" sz="2200" dirty="0" err="1">
                <a:solidFill>
                  <a:srgbClr val="083F59"/>
                </a:solidFill>
              </a:rPr>
              <a:t>behaviours</a:t>
            </a:r>
            <a:r>
              <a:rPr lang="en-US" sz="2200" dirty="0">
                <a:solidFill>
                  <a:srgbClr val="083F59"/>
                </a:solidFill>
              </a:rPr>
              <a:t> are essential for creating an environment where all individuals feel valued, respected, and empowered to contribute their best work. When employees embrace inclusive </a:t>
            </a:r>
            <a:r>
              <a:rPr lang="en-US" sz="2200" dirty="0" err="1">
                <a:solidFill>
                  <a:srgbClr val="083F59"/>
                </a:solidFill>
              </a:rPr>
              <a:t>behaviours</a:t>
            </a:r>
            <a:r>
              <a:rPr lang="en-US" sz="2200" dirty="0">
                <a:solidFill>
                  <a:srgbClr val="083F59"/>
                </a:solidFill>
              </a:rPr>
              <a:t>—such as being open-minded, collaborative, and supportive—they help build a culture of equality and mutual respect. This leads to improved team dynamics, greater employee satisfaction, and a stronger, more company culture. </a:t>
            </a:r>
            <a:endParaRPr lang="en-IE" sz="2200" dirty="0">
              <a:solidFill>
                <a:srgbClr val="083F59"/>
              </a:solidFill>
            </a:endParaRPr>
          </a:p>
        </p:txBody>
      </p:sp>
    </p:spTree>
    <p:extLst>
      <p:ext uri="{BB962C8B-B14F-4D97-AF65-F5344CB8AC3E}">
        <p14:creationId xmlns:p14="http://schemas.microsoft.com/office/powerpoint/2010/main" val="3644836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white speech bubble with a check mark and words&#10;&#10;Description automatically generated">
            <a:extLst>
              <a:ext uri="{FF2B5EF4-FFF2-40B4-BE49-F238E27FC236}">
                <a16:creationId xmlns:a16="http://schemas.microsoft.com/office/drawing/2014/main" id="{D4F4838D-DCB0-A864-7E13-998FA53B90EB}"/>
              </a:ext>
            </a:extLst>
          </p:cNvPr>
          <p:cNvPicPr>
            <a:picLocks noGrp="1" noChangeAspect="1"/>
          </p:cNvPicPr>
          <p:nvPr>
            <p:ph type="pic" sz="quarter" idx="44"/>
          </p:nvPr>
        </p:nvPicPr>
        <p:blipFill>
          <a:blip r:embed="rId2"/>
          <a:srcRect l="13000" r="13000"/>
          <a:stretch>
            <a:fillRect/>
          </a:stretch>
        </p:blipFill>
        <p:spPr>
          <a:xfrm>
            <a:off x="633819" y="993170"/>
            <a:ext cx="3893358" cy="3893358"/>
          </a:xfrm>
        </p:spPr>
      </p:pic>
      <p:sp>
        <p:nvSpPr>
          <p:cNvPr id="8" name="Text Placeholder 3">
            <a:extLst>
              <a:ext uri="{FF2B5EF4-FFF2-40B4-BE49-F238E27FC236}">
                <a16:creationId xmlns:a16="http://schemas.microsoft.com/office/drawing/2014/main" id="{46313546-F8A2-E8E2-6364-6F93AB84C785}"/>
              </a:ext>
            </a:extLst>
          </p:cNvPr>
          <p:cNvSpPr>
            <a:spLocks noGrp="1"/>
          </p:cNvSpPr>
          <p:nvPr>
            <p:ph type="body" sz="quarter" idx="13"/>
          </p:nvPr>
        </p:nvSpPr>
        <p:spPr>
          <a:xfrm>
            <a:off x="5065060" y="1115559"/>
            <a:ext cx="6336216" cy="945575"/>
          </a:xfrm>
        </p:spPr>
        <p:txBody>
          <a:bodyPr>
            <a:noAutofit/>
          </a:bodyPr>
          <a:lstStyle/>
          <a:p>
            <a:r>
              <a:rPr lang="en-IE" sz="4400" b="1" dirty="0"/>
              <a:t>Core Business Area 4</a:t>
            </a:r>
          </a:p>
          <a:p>
            <a:r>
              <a:rPr lang="en-IE" sz="4100" b="1" dirty="0"/>
              <a:t>The Survey Results Are In!</a:t>
            </a:r>
          </a:p>
          <a:p>
            <a:r>
              <a:rPr lang="en-IE" sz="3200" dirty="0"/>
              <a:t>Employee Engagement &amp; Behaviours</a:t>
            </a:r>
          </a:p>
        </p:txBody>
      </p:sp>
      <p:sp>
        <p:nvSpPr>
          <p:cNvPr id="9" name="Text Placeholder 4">
            <a:extLst>
              <a:ext uri="{FF2B5EF4-FFF2-40B4-BE49-F238E27FC236}">
                <a16:creationId xmlns:a16="http://schemas.microsoft.com/office/drawing/2014/main" id="{78A3214F-499B-DD4E-248E-02C1E11C6AB3}"/>
              </a:ext>
            </a:extLst>
          </p:cNvPr>
          <p:cNvSpPr>
            <a:spLocks noGrp="1"/>
          </p:cNvSpPr>
          <p:nvPr>
            <p:ph type="body" sz="quarter" idx="43"/>
          </p:nvPr>
        </p:nvSpPr>
        <p:spPr>
          <a:xfrm>
            <a:off x="4527177" y="3429000"/>
            <a:ext cx="7664823" cy="1981419"/>
          </a:xfrm>
        </p:spPr>
        <p:txBody>
          <a:bodyPr>
            <a:noAutofit/>
          </a:bodyPr>
          <a:lstStyle/>
          <a:p>
            <a:r>
              <a:rPr lang="en-US" sz="2200" dirty="0">
                <a:solidFill>
                  <a:srgbClr val="083F59"/>
                </a:solidFill>
              </a:rPr>
              <a:t>This section helps you understand the insights from your survey responses and provides tailored solutions, support, and resources to strengthen your core business areas, focusing on inclusive workplace </a:t>
            </a:r>
            <a:r>
              <a:rPr lang="en-US" sz="2200" dirty="0" err="1">
                <a:solidFill>
                  <a:srgbClr val="083F59"/>
                </a:solidFill>
              </a:rPr>
              <a:t>behaviours</a:t>
            </a:r>
            <a:r>
              <a:rPr lang="en-US" sz="2200" dirty="0">
                <a:solidFill>
                  <a:srgbClr val="083F59"/>
                </a:solidFill>
              </a:rPr>
              <a:t>. By </a:t>
            </a:r>
            <a:r>
              <a:rPr lang="en-US" sz="2200" dirty="0" err="1">
                <a:solidFill>
                  <a:srgbClr val="083F59"/>
                </a:solidFill>
              </a:rPr>
              <a:t>analysing</a:t>
            </a:r>
            <a:r>
              <a:rPr lang="en-US" sz="2200" dirty="0">
                <a:solidFill>
                  <a:srgbClr val="083F59"/>
                </a:solidFill>
              </a:rPr>
              <a:t> the data, we identify improvement opportunities and offer strategies to enhance inclusivity, ensuring your workplace aligns with diversity, respect, and equality. The tools and resources here aim to empower you to create a more inclusive environment, improve team dynamics, and drive positive change within your company.</a:t>
            </a:r>
            <a:endParaRPr lang="en-IE" sz="2200" dirty="0">
              <a:solidFill>
                <a:srgbClr val="083F59"/>
              </a:solidFill>
            </a:endParaRPr>
          </a:p>
        </p:txBody>
      </p:sp>
    </p:spTree>
    <p:extLst>
      <p:ext uri="{BB962C8B-B14F-4D97-AF65-F5344CB8AC3E}">
        <p14:creationId xmlns:p14="http://schemas.microsoft.com/office/powerpoint/2010/main" val="610867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4F365170-2558-96FD-23C0-479D37BB27A9}"/>
              </a:ext>
            </a:extLst>
          </p:cNvPr>
          <p:cNvGraphicFramePr>
            <a:graphicFrameLocks noGrp="1"/>
          </p:cNvGraphicFramePr>
          <p:nvPr>
            <p:extLst>
              <p:ext uri="{D42A27DB-BD31-4B8C-83A1-F6EECF244321}">
                <p14:modId xmlns:p14="http://schemas.microsoft.com/office/powerpoint/2010/main" val="90019311"/>
              </p:ext>
            </p:extLst>
          </p:nvPr>
        </p:nvGraphicFramePr>
        <p:xfrm>
          <a:off x="553243" y="352314"/>
          <a:ext cx="11085513" cy="5856801"/>
        </p:xfrm>
        <a:graphic>
          <a:graphicData uri="http://schemas.openxmlformats.org/drawingml/2006/table">
            <a:tbl>
              <a:tblPr firstRow="1" bandRow="1">
                <a:tableStyleId>{5C22544A-7EE6-4342-B048-85BDC9FD1C3A}</a:tableStyleId>
              </a:tblPr>
              <a:tblGrid>
                <a:gridCol w="2589213">
                  <a:extLst>
                    <a:ext uri="{9D8B030D-6E8A-4147-A177-3AD203B41FA5}">
                      <a16:colId xmlns:a16="http://schemas.microsoft.com/office/drawing/2014/main" val="1803576310"/>
                    </a:ext>
                  </a:extLst>
                </a:gridCol>
                <a:gridCol w="3219450">
                  <a:extLst>
                    <a:ext uri="{9D8B030D-6E8A-4147-A177-3AD203B41FA5}">
                      <a16:colId xmlns:a16="http://schemas.microsoft.com/office/drawing/2014/main" val="2740084826"/>
                    </a:ext>
                  </a:extLst>
                </a:gridCol>
                <a:gridCol w="5276850">
                  <a:extLst>
                    <a:ext uri="{9D8B030D-6E8A-4147-A177-3AD203B41FA5}">
                      <a16:colId xmlns:a16="http://schemas.microsoft.com/office/drawing/2014/main" val="525333638"/>
                    </a:ext>
                  </a:extLst>
                </a:gridCol>
              </a:tblGrid>
              <a:tr h="439335">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2200" dirty="0"/>
                        <a:t>Section 4. Employee </a:t>
                      </a:r>
                      <a:r>
                        <a:rPr lang="en-IE" sz="2400" dirty="0"/>
                        <a:t>Workplace Behaviours</a:t>
                      </a:r>
                      <a:endParaRPr lang="en-IE" sz="22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I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I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760981"/>
                  </a:ext>
                </a:extLst>
              </a:tr>
              <a:tr h="380786">
                <a:tc>
                  <a:txBody>
                    <a:bodyPr/>
                    <a:lstStyle/>
                    <a:p>
                      <a:r>
                        <a:rPr lang="en-IE" dirty="0">
                          <a:solidFill>
                            <a:schemeClr val="bg1"/>
                          </a:solidFill>
                        </a:rPr>
                        <a:t>Survey Questions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6D6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solidFill>
                            <a:schemeClr val="bg1"/>
                          </a:solidFill>
                        </a:rPr>
                        <a:t>Potential Responses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6D6E"/>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solidFill>
                            <a:schemeClr val="bg1"/>
                          </a:solidFill>
                        </a:rPr>
                        <a:t>Potential Solutions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6D6E"/>
                    </a:solidFill>
                  </a:tcPr>
                </a:tc>
                <a:extLst>
                  <a:ext uri="{0D108BD9-81ED-4DB2-BD59-A6C34878D82A}">
                    <a16:rowId xmlns:a16="http://schemas.microsoft.com/office/drawing/2014/main" val="90508212"/>
                  </a:ext>
                </a:extLst>
              </a:tr>
              <a:tr h="2769523">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9. Have you ever </a:t>
                      </a:r>
                      <a:r>
                        <a:rPr lang="en-US" b="0" dirty="0">
                          <a:solidFill>
                            <a:srgbClr val="083F59"/>
                          </a:solidFill>
                        </a:rPr>
                        <a:t>witnessed or experienced</a:t>
                      </a:r>
                      <a:r>
                        <a:rPr lang="en-US" b="1" dirty="0">
                          <a:solidFill>
                            <a:srgbClr val="083F59"/>
                          </a:solidFill>
                        </a:rPr>
                        <a:t> exclusionary, discriminatory</a:t>
                      </a:r>
                      <a:r>
                        <a:rPr lang="en-US" dirty="0">
                          <a:solidFill>
                            <a:srgbClr val="083F59"/>
                          </a:solidFill>
                        </a:rPr>
                        <a:t>, or biased behavior at work?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b="1" dirty="0">
                        <a:solidFill>
                          <a:srgbClr val="083F59"/>
                        </a:solidFill>
                      </a:endParaRPr>
                    </a:p>
                    <a:p>
                      <a:r>
                        <a:rPr lang="en-US" dirty="0">
                          <a:solidFill>
                            <a:srgbClr val="083F59"/>
                          </a:solidFill>
                        </a:rPr>
                        <a:t>10. Are </a:t>
                      </a:r>
                      <a:r>
                        <a:rPr lang="en-US" b="1" dirty="0">
                          <a:solidFill>
                            <a:srgbClr val="083F59"/>
                          </a:solidFill>
                        </a:rPr>
                        <a:t>conflicts or issues </a:t>
                      </a:r>
                      <a:r>
                        <a:rPr lang="en-US" dirty="0">
                          <a:solidFill>
                            <a:srgbClr val="083F59"/>
                          </a:solidFill>
                        </a:rPr>
                        <a:t>related to inclusion addressed promptly and effectively?</a:t>
                      </a:r>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r>
                        <a:rPr lang="en-IE" b="1" dirty="0">
                          <a:solidFill>
                            <a:srgbClr val="083F59"/>
                          </a:solidFill>
                        </a:rPr>
                        <a:t>Good: </a:t>
                      </a:r>
                      <a:r>
                        <a:rPr lang="en-US" dirty="0">
                          <a:solidFill>
                            <a:srgbClr val="083F59"/>
                          </a:solidFill>
                        </a:rPr>
                        <a:t>"No" to Question 9 and "Yes" to Question 10.</a:t>
                      </a:r>
                    </a:p>
                    <a:p>
                      <a:endParaRPr lang="en-US" i="1" dirty="0">
                        <a:solidFill>
                          <a:srgbClr val="083F59"/>
                        </a:solidFill>
                      </a:endParaRPr>
                    </a:p>
                    <a:p>
                      <a:r>
                        <a:rPr lang="en-US" i="1" dirty="0">
                          <a:solidFill>
                            <a:srgbClr val="083F59"/>
                          </a:solidFill>
                        </a:rPr>
                        <a:t>Indicates a positive, inclusive environment and prompt conflict resolution.</a:t>
                      </a:r>
                      <a:endParaRPr lang="en-US" dirty="0">
                        <a:solidFill>
                          <a:srgbClr val="083F59"/>
                        </a:solidFill>
                      </a:endParaRPr>
                    </a:p>
                    <a:p>
                      <a:pPr marL="0" indent="0">
                        <a:buFont typeface="Wingdings" panose="05000000000000000000" pitchFamily="2" charset="2"/>
                        <a:buNone/>
                      </a:pPr>
                      <a:endParaRPr lang="en-IE" dirty="0">
                        <a:solidFill>
                          <a:srgbClr val="083F59"/>
                        </a:solidFill>
                      </a:endParaRPr>
                    </a:p>
                    <a:p>
                      <a:r>
                        <a:rPr lang="en-IE" b="1" dirty="0">
                          <a:solidFill>
                            <a:srgbClr val="083F59"/>
                          </a:solidFill>
                        </a:rPr>
                        <a:t>Bad: </a:t>
                      </a:r>
                      <a:r>
                        <a:rPr lang="en-US" dirty="0">
                          <a:solidFill>
                            <a:srgbClr val="083F59"/>
                          </a:solidFill>
                        </a:rPr>
                        <a:t>"Yes" to Question 9 with examples of discriminatory behavior, and "No" to Question 10.</a:t>
                      </a:r>
                    </a:p>
                    <a:p>
                      <a:endParaRPr lang="en-US" i="1" dirty="0">
                        <a:solidFill>
                          <a:srgbClr val="083F59"/>
                        </a:solidFill>
                      </a:endParaRPr>
                    </a:p>
                    <a:p>
                      <a:r>
                        <a:rPr lang="en-US" i="1" dirty="0">
                          <a:solidFill>
                            <a:srgbClr val="083F59"/>
                          </a:solidFill>
                        </a:rPr>
                        <a:t>Reveals issues with discriminatory incidents and ineffective conflict resolution</a:t>
                      </a:r>
                      <a:endParaRPr lang="en-US"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
                      </a:pPr>
                      <a:r>
                        <a:rPr lang="en-US" b="1" dirty="0">
                          <a:solidFill>
                            <a:srgbClr val="083F59"/>
                          </a:solidFill>
                        </a:rPr>
                        <a:t>Address Bias:</a:t>
                      </a:r>
                      <a:r>
                        <a:rPr lang="en-US" dirty="0">
                          <a:solidFill>
                            <a:srgbClr val="083F59"/>
                          </a:solidFill>
                        </a:rPr>
                        <a:t> Develop and enforce a clear anti-discrimination policy, ensuring it is accessible to all employees.</a:t>
                      </a:r>
                    </a:p>
                    <a:p>
                      <a:pPr marL="285750" indent="-285750">
                        <a:buFont typeface="Wingdings" panose="05000000000000000000" pitchFamily="2" charset="2"/>
                        <a:buChar char="§"/>
                      </a:pPr>
                      <a:r>
                        <a:rPr lang="en-US" b="1" dirty="0">
                          <a:solidFill>
                            <a:srgbClr val="083F59"/>
                          </a:solidFill>
                        </a:rPr>
                        <a:t>Incident Reporting:</a:t>
                      </a:r>
                      <a:r>
                        <a:rPr lang="en-US" dirty="0">
                          <a:solidFill>
                            <a:srgbClr val="083F59"/>
                          </a:solidFill>
                        </a:rPr>
                        <a:t> Establish a safe, anonymous reporting system for discriminatory </a:t>
                      </a:r>
                      <a:r>
                        <a:rPr lang="en-US" dirty="0" err="1">
                          <a:solidFill>
                            <a:srgbClr val="083F59"/>
                          </a:solidFill>
                        </a:rPr>
                        <a:t>behaviours</a:t>
                      </a:r>
                      <a:r>
                        <a:rPr lang="en-US" dirty="0">
                          <a:solidFill>
                            <a:srgbClr val="083F59"/>
                          </a:solidFill>
                        </a:rPr>
                        <a:t>.</a:t>
                      </a:r>
                    </a:p>
                    <a:p>
                      <a:pPr marL="285750" indent="-285750">
                        <a:buFont typeface="Wingdings" panose="05000000000000000000" pitchFamily="2" charset="2"/>
                        <a:buChar char="§"/>
                      </a:pPr>
                      <a:r>
                        <a:rPr lang="en-US" b="1" dirty="0">
                          <a:solidFill>
                            <a:srgbClr val="083F59"/>
                          </a:solidFill>
                        </a:rPr>
                        <a:t>Conflict Resolution:</a:t>
                      </a:r>
                      <a:r>
                        <a:rPr lang="en-US" dirty="0">
                          <a:solidFill>
                            <a:srgbClr val="083F59"/>
                          </a:solidFill>
                        </a:rPr>
                        <a:t> Train HR and managers in conflict resolution and restorative practices</a:t>
                      </a:r>
                      <a:r>
                        <a:rPr lang="en-US" dirty="0"/>
                        <a:t>.</a:t>
                      </a:r>
                      <a:endParaRPr lang="en-IE" sz="1800" b="0" i="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2673918"/>
                  </a:ext>
                </a:extLst>
              </a:tr>
              <a:tr h="371930">
                <a:tc vMerge="1">
                  <a:txBody>
                    <a:bodyPr/>
                    <a:lstStyle/>
                    <a:p>
                      <a:endParaRPr lang="en-IE"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IE"/>
                    </a:p>
                  </a:txBody>
                  <a:tcPr/>
                </a:tc>
                <a:tc>
                  <a:txBody>
                    <a:bodyPr/>
                    <a:lstStyle/>
                    <a:p>
                      <a:pPr marL="0" indent="0">
                        <a:buFont typeface="Wingdings" panose="05000000000000000000" pitchFamily="2" charset="2"/>
                        <a:buNone/>
                      </a:pPr>
                      <a:r>
                        <a:rPr lang="en-IE" sz="1800" b="1" kern="1200" dirty="0">
                          <a:solidFill>
                            <a:schemeClr val="bg1"/>
                          </a:solidFill>
                          <a:latin typeface="+mn-lt"/>
                          <a:ea typeface="+mn-ea"/>
                          <a:cs typeface="+mn-cs"/>
                        </a:rPr>
                        <a:t>Supports and Resources</a:t>
                      </a:r>
                      <a:endParaRPr lang="en-IE" sz="1600" b="0" i="0" kern="1200" dirty="0">
                        <a:solidFill>
                          <a:schemeClr val="bg1"/>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86D6E"/>
                    </a:solidFill>
                  </a:tcPr>
                </a:tc>
                <a:extLst>
                  <a:ext uri="{0D108BD9-81ED-4DB2-BD59-A6C34878D82A}">
                    <a16:rowId xmlns:a16="http://schemas.microsoft.com/office/drawing/2014/main" val="268535635"/>
                  </a:ext>
                </a:extLst>
              </a:tr>
              <a:tr h="1877362">
                <a:tc vMerge="1">
                  <a:txBody>
                    <a:bodyPr/>
                    <a:lstStyle/>
                    <a:p>
                      <a:endParaRPr lang="en-IE" sz="180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IE"/>
                    </a:p>
                  </a:txBody>
                  <a:tcPr/>
                </a:tc>
                <a:tc>
                  <a:txBody>
                    <a:bodyPr/>
                    <a:lstStyle/>
                    <a:p>
                      <a:pPr marL="285750" indent="-285750">
                        <a:buFont typeface="Wingdings" panose="05000000000000000000" pitchFamily="2" charset="2"/>
                        <a:buChar char="v"/>
                      </a:pPr>
                      <a:r>
                        <a:rPr lang="en-US" dirty="0">
                          <a:solidFill>
                            <a:srgbClr val="083F59"/>
                          </a:solidFill>
                        </a:rPr>
                        <a:t>Partner with companies like </a:t>
                      </a:r>
                      <a:r>
                        <a:rPr lang="en-US" b="1" dirty="0">
                          <a:solidFill>
                            <a:srgbClr val="083F59"/>
                          </a:solidFill>
                        </a:rPr>
                        <a:t>EEOC</a:t>
                      </a:r>
                      <a:r>
                        <a:rPr lang="en-US" dirty="0">
                          <a:solidFill>
                            <a:srgbClr val="083F59"/>
                          </a:solidFill>
                        </a:rPr>
                        <a:t> or </a:t>
                      </a:r>
                      <a:r>
                        <a:rPr lang="en-US" b="1" dirty="0">
                          <a:solidFill>
                            <a:srgbClr val="083F59"/>
                          </a:solidFill>
                        </a:rPr>
                        <a:t>Workplace Fairness</a:t>
                      </a:r>
                      <a:r>
                        <a:rPr lang="en-US" dirty="0">
                          <a:solidFill>
                            <a:srgbClr val="083F59"/>
                          </a:solidFill>
                        </a:rPr>
                        <a:t> for policy guidance.</a:t>
                      </a:r>
                    </a:p>
                    <a:p>
                      <a:pPr marL="285750" indent="-285750">
                        <a:buFont typeface="Wingdings" panose="05000000000000000000" pitchFamily="2" charset="2"/>
                        <a:buChar char="v"/>
                      </a:pPr>
                      <a:r>
                        <a:rPr lang="en-US" dirty="0">
                          <a:solidFill>
                            <a:srgbClr val="083F59"/>
                          </a:solidFill>
                        </a:rPr>
                        <a:t>Use tools like </a:t>
                      </a:r>
                      <a:r>
                        <a:rPr lang="en-US" b="1" dirty="0" err="1">
                          <a:solidFill>
                            <a:srgbClr val="083F59"/>
                          </a:solidFill>
                        </a:rPr>
                        <a:t>EthicsPoint</a:t>
                      </a:r>
                      <a:r>
                        <a:rPr lang="en-US" dirty="0">
                          <a:solidFill>
                            <a:srgbClr val="083F59"/>
                          </a:solidFill>
                        </a:rPr>
                        <a:t> to set up anonymous reporting systems.</a:t>
                      </a:r>
                    </a:p>
                    <a:p>
                      <a:pPr marL="285750" indent="-285750">
                        <a:buFont typeface="Wingdings" panose="05000000000000000000" pitchFamily="2" charset="2"/>
                        <a:buChar char="v"/>
                      </a:pPr>
                      <a:r>
                        <a:rPr lang="en-US" dirty="0">
                          <a:solidFill>
                            <a:srgbClr val="083F59"/>
                          </a:solidFill>
                        </a:rPr>
                        <a:t>Train managers with resources from </a:t>
                      </a:r>
                      <a:r>
                        <a:rPr lang="en-US" b="1" dirty="0">
                          <a:solidFill>
                            <a:srgbClr val="083F59"/>
                          </a:solidFill>
                        </a:rPr>
                        <a:t>CIPD</a:t>
                      </a:r>
                      <a:r>
                        <a:rPr lang="en-US" dirty="0">
                          <a:solidFill>
                            <a:srgbClr val="083F59"/>
                          </a:solidFill>
                        </a:rPr>
                        <a:t> or </a:t>
                      </a:r>
                      <a:r>
                        <a:rPr lang="en-US" b="1" dirty="0">
                          <a:solidFill>
                            <a:srgbClr val="083F59"/>
                          </a:solidFill>
                        </a:rPr>
                        <a:t>LinkedIn Learning</a:t>
                      </a:r>
                      <a:r>
                        <a:rPr lang="en-US" dirty="0">
                          <a:solidFill>
                            <a:srgbClr val="083F59"/>
                          </a:solidFill>
                        </a:rPr>
                        <a:t> on conflict management.</a:t>
                      </a:r>
                      <a:endParaRPr lang="en-IE"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222729140"/>
                  </a:ext>
                </a:extLst>
              </a:tr>
            </a:tbl>
          </a:graphicData>
        </a:graphic>
      </p:graphicFrame>
    </p:spTree>
    <p:extLst>
      <p:ext uri="{BB962C8B-B14F-4D97-AF65-F5344CB8AC3E}">
        <p14:creationId xmlns:p14="http://schemas.microsoft.com/office/powerpoint/2010/main" val="1976835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653089CD-96D3-24B3-D8F0-00F0F33A4D04}"/>
              </a:ext>
            </a:extLst>
          </p:cNvPr>
          <p:cNvSpPr>
            <a:spLocks noGrp="1"/>
          </p:cNvSpPr>
          <p:nvPr>
            <p:ph type="body" sz="quarter" idx="18"/>
          </p:nvPr>
        </p:nvSpPr>
        <p:spPr>
          <a:xfrm>
            <a:off x="798381" y="1159879"/>
            <a:ext cx="6516819" cy="3849918"/>
          </a:xfrm>
        </p:spPr>
        <p:txBody>
          <a:bodyPr/>
          <a:lstStyle/>
          <a:p>
            <a:pPr marL="0" indent="0"/>
            <a:r>
              <a:rPr lang="en-US" sz="2200" b="1" dirty="0">
                <a:solidFill>
                  <a:srgbClr val="00234B"/>
                </a:solidFill>
                <a:hlinkClick r:id="rId2">
                  <a:extLst>
                    <a:ext uri="{A12FA001-AC4F-418D-AE19-62706E023703}">
                      <ahyp:hlinkClr xmlns:ahyp="http://schemas.microsoft.com/office/drawing/2018/hyperlinkcolor" val="tx"/>
                    </a:ext>
                  </a:extLst>
                </a:hlinkClick>
              </a:rPr>
              <a:t>According to Limeade</a:t>
            </a:r>
            <a:r>
              <a:rPr lang="en-US" sz="2200" b="1" dirty="0"/>
              <a:t>, an inclusive workplace culture has eight key elements:</a:t>
            </a:r>
          </a:p>
          <a:p>
            <a:pPr marL="457200" indent="-457200">
              <a:buClr>
                <a:srgbClr val="086D6E"/>
              </a:buClr>
              <a:buFont typeface="+mj-lt"/>
              <a:buAutoNum type="arabicPeriod"/>
            </a:pPr>
            <a:r>
              <a:rPr lang="en-US" sz="2200" dirty="0">
                <a:solidFill>
                  <a:schemeClr val="bg1"/>
                </a:solidFill>
                <a:highlight>
                  <a:srgbClr val="086D6E"/>
                </a:highlight>
              </a:rPr>
              <a:t>Having a voice: </a:t>
            </a:r>
            <a:r>
              <a:rPr lang="en-US" sz="2200" dirty="0"/>
              <a:t>employees who have the safe space to provide their opinion will be more likely to speak up</a:t>
            </a:r>
          </a:p>
          <a:p>
            <a:pPr marL="457200" indent="-457200">
              <a:buClr>
                <a:srgbClr val="086D6E"/>
              </a:buClr>
              <a:buFont typeface="+mj-lt"/>
              <a:buAutoNum type="arabicPeriod"/>
            </a:pPr>
            <a:r>
              <a:rPr lang="en-US" sz="2200" dirty="0">
                <a:solidFill>
                  <a:schemeClr val="bg1"/>
                </a:solidFill>
                <a:highlight>
                  <a:srgbClr val="086D6E"/>
                </a:highlight>
              </a:rPr>
              <a:t>Belonging: </a:t>
            </a:r>
            <a:r>
              <a:rPr lang="en-US" sz="2200" dirty="0"/>
              <a:t>providing a sense of belonging increases the connection an employee has with their company</a:t>
            </a:r>
          </a:p>
          <a:p>
            <a:pPr marL="457200" indent="-457200">
              <a:buClr>
                <a:srgbClr val="086D6E"/>
              </a:buClr>
              <a:buFont typeface="+mj-lt"/>
              <a:buAutoNum type="arabicPeriod"/>
            </a:pPr>
            <a:r>
              <a:rPr lang="en-US" sz="2200" dirty="0">
                <a:solidFill>
                  <a:schemeClr val="bg1"/>
                </a:solidFill>
                <a:highlight>
                  <a:srgbClr val="086D6E"/>
                </a:highlight>
              </a:rPr>
              <a:t>Uniqueness: </a:t>
            </a:r>
            <a:r>
              <a:rPr lang="en-US" sz="2200" dirty="0"/>
              <a:t>everyone is different, and companies will do well to treat employees as individuals with unique opinions, experiences, strengths, and goals</a:t>
            </a:r>
          </a:p>
          <a:p>
            <a:pPr marL="457200" indent="-457200">
              <a:buClr>
                <a:srgbClr val="086D6E"/>
              </a:buClr>
              <a:buFont typeface="+mj-lt"/>
              <a:buAutoNum type="arabicPeriod"/>
            </a:pPr>
            <a:r>
              <a:rPr lang="en-US" sz="2200" dirty="0">
                <a:solidFill>
                  <a:schemeClr val="bg1"/>
                </a:solidFill>
                <a:highlight>
                  <a:srgbClr val="086D6E"/>
                </a:highlight>
              </a:rPr>
              <a:t>Feeling valued: </a:t>
            </a:r>
            <a:r>
              <a:rPr lang="en-US" sz="2200" dirty="0"/>
              <a:t>an employee will have a better sense of their value when they feel that their unique self is appreciated</a:t>
            </a:r>
          </a:p>
        </p:txBody>
      </p:sp>
      <p:sp>
        <p:nvSpPr>
          <p:cNvPr id="5" name="Text Placeholder 2">
            <a:extLst>
              <a:ext uri="{FF2B5EF4-FFF2-40B4-BE49-F238E27FC236}">
                <a16:creationId xmlns:a16="http://schemas.microsoft.com/office/drawing/2014/main" id="{A6FD1866-B082-6981-8023-0716618E4477}"/>
              </a:ext>
            </a:extLst>
          </p:cNvPr>
          <p:cNvSpPr>
            <a:spLocks noGrp="1"/>
          </p:cNvSpPr>
          <p:nvPr>
            <p:ph type="body" sz="quarter" idx="16"/>
          </p:nvPr>
        </p:nvSpPr>
        <p:spPr>
          <a:xfrm>
            <a:off x="798381" y="513953"/>
            <a:ext cx="10595237" cy="803654"/>
          </a:xfrm>
        </p:spPr>
        <p:txBody>
          <a:bodyPr/>
          <a:lstStyle/>
          <a:p>
            <a:r>
              <a:rPr lang="en-IE" dirty="0">
                <a:solidFill>
                  <a:srgbClr val="086D6E"/>
                </a:solidFill>
              </a:rPr>
              <a:t>8 Key Elements of an Inclusive Workplace Culture</a:t>
            </a:r>
          </a:p>
        </p:txBody>
      </p:sp>
      <p:pic>
        <p:nvPicPr>
          <p:cNvPr id="6" name="Picture 5" descr="A person and person walking down a hallway&#10;&#10;Description automatically generated">
            <a:extLst>
              <a:ext uri="{FF2B5EF4-FFF2-40B4-BE49-F238E27FC236}">
                <a16:creationId xmlns:a16="http://schemas.microsoft.com/office/drawing/2014/main" id="{617A7216-599F-B9C3-8C39-B97E9206F672}"/>
              </a:ext>
            </a:extLst>
          </p:cNvPr>
          <p:cNvPicPr>
            <a:picLocks noChangeAspect="1"/>
          </p:cNvPicPr>
          <p:nvPr/>
        </p:nvPicPr>
        <p:blipFill>
          <a:blip r:embed="rId3" cstate="email">
            <a:extLst>
              <a:ext uri="{28A0092B-C50C-407E-A947-70E740481C1C}">
                <a14:useLocalDpi xmlns:a14="http://schemas.microsoft.com/office/drawing/2010/main"/>
              </a:ext>
            </a:extLst>
          </a:blip>
          <a:srcRect t="26250"/>
          <a:stretch/>
        </p:blipFill>
        <p:spPr>
          <a:xfrm>
            <a:off x="7658959" y="1428750"/>
            <a:ext cx="3814304" cy="4219574"/>
          </a:xfrm>
          <a:prstGeom prst="flowChartAlternateProcess">
            <a:avLst/>
          </a:prstGeom>
        </p:spPr>
      </p:pic>
    </p:spTree>
    <p:extLst>
      <p:ext uri="{BB962C8B-B14F-4D97-AF65-F5344CB8AC3E}">
        <p14:creationId xmlns:p14="http://schemas.microsoft.com/office/powerpoint/2010/main" val="413318939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60ADECA7-CEEF-DAB6-B039-B14F4BAF18DE}"/>
              </a:ext>
            </a:extLst>
          </p:cNvPr>
          <p:cNvSpPr>
            <a:spLocks noGrp="1"/>
          </p:cNvSpPr>
          <p:nvPr>
            <p:ph type="body" sz="quarter" idx="18"/>
          </p:nvPr>
        </p:nvSpPr>
        <p:spPr>
          <a:xfrm>
            <a:off x="798382" y="1189716"/>
            <a:ext cx="6964494" cy="3849918"/>
          </a:xfrm>
        </p:spPr>
        <p:txBody>
          <a:bodyPr/>
          <a:lstStyle/>
          <a:p>
            <a:pPr marL="457200" indent="-457200">
              <a:buClr>
                <a:srgbClr val="086D6E"/>
              </a:buClr>
              <a:buFont typeface="+mj-lt"/>
              <a:buAutoNum type="arabicPeriod" startAt="5"/>
            </a:pPr>
            <a:r>
              <a:rPr lang="en-US" sz="2200" dirty="0">
                <a:solidFill>
                  <a:schemeClr val="bg1"/>
                </a:solidFill>
                <a:highlight>
                  <a:srgbClr val="086D6E"/>
                </a:highlight>
              </a:rPr>
              <a:t>Learning and development: </a:t>
            </a:r>
            <a:r>
              <a:rPr lang="en-US" sz="2200" dirty="0"/>
              <a:t>an employee will feel like their company cares when they have access to education and the opportunity to grow within the company</a:t>
            </a:r>
          </a:p>
          <a:p>
            <a:pPr marL="457200" indent="-457200">
              <a:buClr>
                <a:srgbClr val="086D6E"/>
              </a:buClr>
              <a:buFont typeface="+mj-lt"/>
              <a:buAutoNum type="arabicPeriod" startAt="5"/>
            </a:pPr>
            <a:r>
              <a:rPr lang="en-US" sz="2200" dirty="0">
                <a:solidFill>
                  <a:schemeClr val="bg1"/>
                </a:solidFill>
                <a:highlight>
                  <a:srgbClr val="086D6E"/>
                </a:highlight>
              </a:rPr>
              <a:t>Collaborative environment: </a:t>
            </a:r>
            <a:r>
              <a:rPr lang="en-US" sz="2200" dirty="0"/>
              <a:t>collaborative environments can break down silos and increase productivity and camaraderie</a:t>
            </a:r>
          </a:p>
          <a:p>
            <a:pPr marL="457200" indent="-457200">
              <a:buClr>
                <a:srgbClr val="086D6E"/>
              </a:buClr>
              <a:buFont typeface="+mj-lt"/>
              <a:buAutoNum type="arabicPeriod" startAt="5"/>
            </a:pPr>
            <a:r>
              <a:rPr lang="en-US" sz="2200" dirty="0">
                <a:solidFill>
                  <a:schemeClr val="bg1"/>
                </a:solidFill>
                <a:highlight>
                  <a:srgbClr val="086D6E"/>
                </a:highlight>
              </a:rPr>
              <a:t>Access to resources: </a:t>
            </a:r>
            <a:r>
              <a:rPr lang="en-US" sz="2200" dirty="0"/>
              <a:t>resources like support from managers, employee resource groups, work environment guides, and increased transparency lets employees know that their company is committed to diversity &amp; inclusion</a:t>
            </a:r>
          </a:p>
          <a:p>
            <a:pPr marL="457200" indent="-457200">
              <a:buClr>
                <a:srgbClr val="086D6E"/>
              </a:buClr>
              <a:buFont typeface="+mj-lt"/>
              <a:buAutoNum type="arabicPeriod" startAt="5"/>
            </a:pPr>
            <a:r>
              <a:rPr lang="en-US" sz="2200" dirty="0">
                <a:solidFill>
                  <a:schemeClr val="bg1"/>
                </a:solidFill>
                <a:highlight>
                  <a:srgbClr val="086D6E"/>
                </a:highlight>
              </a:rPr>
              <a:t>Strategic alignment: </a:t>
            </a:r>
            <a:r>
              <a:rPr lang="en-US" sz="2200" dirty="0"/>
              <a:t>alignment from all departments, specifically including the leadership team helps to ensure an inclusive environment</a:t>
            </a:r>
            <a:endParaRPr lang="en-IE" sz="2200" dirty="0"/>
          </a:p>
        </p:txBody>
      </p:sp>
      <p:sp>
        <p:nvSpPr>
          <p:cNvPr id="5" name="Text Placeholder 2">
            <a:extLst>
              <a:ext uri="{FF2B5EF4-FFF2-40B4-BE49-F238E27FC236}">
                <a16:creationId xmlns:a16="http://schemas.microsoft.com/office/drawing/2014/main" id="{880A6F82-6424-3AC0-9A71-E3376C18B866}"/>
              </a:ext>
            </a:extLst>
          </p:cNvPr>
          <p:cNvSpPr>
            <a:spLocks noGrp="1"/>
          </p:cNvSpPr>
          <p:nvPr>
            <p:ph type="body" sz="quarter" idx="16"/>
          </p:nvPr>
        </p:nvSpPr>
        <p:spPr>
          <a:xfrm>
            <a:off x="798381" y="513953"/>
            <a:ext cx="10595237" cy="803654"/>
          </a:xfrm>
        </p:spPr>
        <p:txBody>
          <a:bodyPr/>
          <a:lstStyle/>
          <a:p>
            <a:r>
              <a:rPr lang="en-IE" dirty="0">
                <a:solidFill>
                  <a:srgbClr val="086D6E"/>
                </a:solidFill>
              </a:rPr>
              <a:t>8 Key Elements of a Workplace Culture</a:t>
            </a:r>
          </a:p>
        </p:txBody>
      </p:sp>
      <p:pic>
        <p:nvPicPr>
          <p:cNvPr id="6" name="Picture 5" descr="A person in a tie sitting at a desk&#10;&#10;Description automatically generated">
            <a:extLst>
              <a:ext uri="{FF2B5EF4-FFF2-40B4-BE49-F238E27FC236}">
                <a16:creationId xmlns:a16="http://schemas.microsoft.com/office/drawing/2014/main" id="{F47BAE0F-860F-3933-A32D-EB44CFDE4621}"/>
              </a:ext>
            </a:extLst>
          </p:cNvPr>
          <p:cNvPicPr>
            <a:picLocks noChangeAspect="1"/>
          </p:cNvPicPr>
          <p:nvPr/>
        </p:nvPicPr>
        <p:blipFill>
          <a:blip r:embed="rId2" cstate="email">
            <a:extLst>
              <a:ext uri="{28A0092B-C50C-407E-A947-70E740481C1C}">
                <a14:useLocalDpi xmlns:a14="http://schemas.microsoft.com/office/drawing/2010/main"/>
              </a:ext>
            </a:extLst>
          </a:blip>
          <a:srcRect l="1488" r="37594"/>
          <a:stretch/>
        </p:blipFill>
        <p:spPr>
          <a:xfrm>
            <a:off x="7762875" y="1525556"/>
            <a:ext cx="3829049" cy="4189841"/>
          </a:xfrm>
          <a:prstGeom prst="flowChartAlternateProcess">
            <a:avLst/>
          </a:prstGeom>
        </p:spPr>
      </p:pic>
      <p:sp>
        <p:nvSpPr>
          <p:cNvPr id="7" name="TextBox 6">
            <a:extLst>
              <a:ext uri="{FF2B5EF4-FFF2-40B4-BE49-F238E27FC236}">
                <a16:creationId xmlns:a16="http://schemas.microsoft.com/office/drawing/2014/main" id="{205578D8-9E6E-FFB0-51A3-1335E21DDD0C}"/>
              </a:ext>
            </a:extLst>
          </p:cNvPr>
          <p:cNvSpPr txBox="1"/>
          <p:nvPr/>
        </p:nvSpPr>
        <p:spPr>
          <a:xfrm>
            <a:off x="7858125" y="6362700"/>
            <a:ext cx="2924175" cy="369332"/>
          </a:xfrm>
          <a:prstGeom prst="rect">
            <a:avLst/>
          </a:prstGeom>
          <a:noFill/>
        </p:spPr>
        <p:txBody>
          <a:bodyPr wrap="square" rtlCol="0">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Source Office Space</a:t>
            </a:r>
            <a:endParaRPr lang="en-IE" dirty="0">
              <a:solidFill>
                <a:schemeClr val="bg1"/>
              </a:solidFill>
            </a:endParaRPr>
          </a:p>
        </p:txBody>
      </p:sp>
    </p:spTree>
    <p:extLst>
      <p:ext uri="{BB962C8B-B14F-4D97-AF65-F5344CB8AC3E}">
        <p14:creationId xmlns:p14="http://schemas.microsoft.com/office/powerpoint/2010/main" val="30795129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4B16E7B-853A-DCF3-466B-2C0B88FA93D7}"/>
              </a:ext>
            </a:extLst>
          </p:cNvPr>
          <p:cNvSpPr>
            <a:spLocks noGrp="1"/>
          </p:cNvSpPr>
          <p:nvPr>
            <p:ph type="body" sz="quarter" idx="13"/>
          </p:nvPr>
        </p:nvSpPr>
        <p:spPr>
          <a:xfrm>
            <a:off x="6346104" y="1581963"/>
            <a:ext cx="5055171" cy="945575"/>
          </a:xfrm>
        </p:spPr>
        <p:txBody>
          <a:bodyPr>
            <a:noAutofit/>
          </a:bodyPr>
          <a:lstStyle/>
          <a:p>
            <a:r>
              <a:rPr lang="en-IE" sz="4100" b="1" dirty="0">
                <a:solidFill>
                  <a:srgbClr val="083F59"/>
                </a:solidFill>
              </a:rPr>
              <a:t>Manage Negative Employee Non Inclusive Behaviours:</a:t>
            </a:r>
          </a:p>
          <a:p>
            <a:r>
              <a:rPr lang="en-IE" sz="3200" dirty="0">
                <a:solidFill>
                  <a:srgbClr val="083F59"/>
                </a:solidFill>
              </a:rPr>
              <a:t>Start by </a:t>
            </a:r>
            <a:r>
              <a:rPr lang="en-IE" sz="3200" b="0" dirty="0">
                <a:solidFill>
                  <a:srgbClr val="083F59"/>
                </a:solidFill>
              </a:rPr>
              <a:t>Connecting, Recognising &amp; Supporting Your People</a:t>
            </a:r>
            <a:endParaRPr lang="en-IE" sz="3200" dirty="0"/>
          </a:p>
        </p:txBody>
      </p:sp>
      <p:sp>
        <p:nvSpPr>
          <p:cNvPr id="5" name="Text Placeholder 4">
            <a:extLst>
              <a:ext uri="{FF2B5EF4-FFF2-40B4-BE49-F238E27FC236}">
                <a16:creationId xmlns:a16="http://schemas.microsoft.com/office/drawing/2014/main" id="{45DE7C01-06DF-A51C-935D-CC9E419DDD26}"/>
              </a:ext>
            </a:extLst>
          </p:cNvPr>
          <p:cNvSpPr>
            <a:spLocks noGrp="1"/>
          </p:cNvSpPr>
          <p:nvPr>
            <p:ph type="body" sz="quarter" idx="43"/>
          </p:nvPr>
        </p:nvSpPr>
        <p:spPr>
          <a:xfrm>
            <a:off x="6503011" y="4076481"/>
            <a:ext cx="5055171" cy="1981419"/>
          </a:xfrm>
        </p:spPr>
        <p:txBody>
          <a:bodyPr>
            <a:noAutofit/>
          </a:bodyPr>
          <a:lstStyle/>
          <a:p>
            <a:r>
              <a:rPr lang="en-US" sz="2200" dirty="0">
                <a:solidFill>
                  <a:srgbClr val="083F59"/>
                </a:solidFill>
              </a:rPr>
              <a:t>Creating a thriving workplace starts with fostering connections, celebrating achievements, and supporting your team. These pillars enhance morale, collaboration, and innovation, driving long-term success. Let’s explore strategies to effectively connect, recognize, and support your people.</a:t>
            </a:r>
            <a:endParaRPr lang="en-IE" sz="2200" dirty="0">
              <a:solidFill>
                <a:srgbClr val="083F59"/>
              </a:solidFill>
            </a:endParaRPr>
          </a:p>
        </p:txBody>
      </p:sp>
      <p:pic>
        <p:nvPicPr>
          <p:cNvPr id="16" name="Picture Placeholder 15" descr="A person with his hand on his head&#10;&#10;Description automatically generated">
            <a:extLst>
              <a:ext uri="{FF2B5EF4-FFF2-40B4-BE49-F238E27FC236}">
                <a16:creationId xmlns:a16="http://schemas.microsoft.com/office/drawing/2014/main" id="{753C1BB8-7B42-49A6-7E4E-791203247C33}"/>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6959" t="-27856" r="11165" b="-3851"/>
          <a:stretch/>
        </p:blipFill>
        <p:spPr>
          <a:xfrm>
            <a:off x="633818" y="993169"/>
            <a:ext cx="5212079" cy="5212079"/>
          </a:xfrm>
        </p:spPr>
      </p:pic>
    </p:spTree>
    <p:extLst>
      <p:ext uri="{BB962C8B-B14F-4D97-AF65-F5344CB8AC3E}">
        <p14:creationId xmlns:p14="http://schemas.microsoft.com/office/powerpoint/2010/main" val="221076796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2BF6BCEE-C4E4-EED2-3A42-A68F79AAEC24}"/>
              </a:ext>
            </a:extLst>
          </p:cNvPr>
          <p:cNvSpPr>
            <a:spLocks noGrp="1"/>
          </p:cNvSpPr>
          <p:nvPr>
            <p:ph type="body" sz="quarter" idx="18"/>
          </p:nvPr>
        </p:nvSpPr>
        <p:spPr>
          <a:xfrm>
            <a:off x="798381" y="1836904"/>
            <a:ext cx="10595237" cy="3849918"/>
          </a:xfrm>
        </p:spPr>
        <p:txBody>
          <a:bodyPr/>
          <a:lstStyle/>
          <a:p>
            <a:pPr marL="0" indent="0"/>
            <a:r>
              <a:rPr lang="en-US" b="1" dirty="0"/>
              <a:t>Building a thriving DEI culture and workplace begins with enabling genuine connections, </a:t>
            </a:r>
            <a:r>
              <a:rPr lang="en-US" b="1" dirty="0" err="1"/>
              <a:t>recognising</a:t>
            </a:r>
            <a:r>
              <a:rPr lang="en-US" b="1" dirty="0"/>
              <a:t> contributions, and providing unwavering support for your team. </a:t>
            </a:r>
          </a:p>
          <a:p>
            <a:pPr marL="0" indent="0"/>
            <a:r>
              <a:rPr lang="en-US" dirty="0"/>
              <a:t>These three pillars—</a:t>
            </a:r>
            <a:r>
              <a:rPr lang="en-US" b="1" dirty="0"/>
              <a:t>connection, recognition, and support</a:t>
            </a:r>
            <a:r>
              <a:rPr lang="en-US" dirty="0"/>
              <a:t>—are the foundation of a positive and productive </a:t>
            </a:r>
            <a:r>
              <a:rPr lang="en-US" dirty="0" err="1"/>
              <a:t>companyal</a:t>
            </a:r>
            <a:r>
              <a:rPr lang="en-US" dirty="0"/>
              <a:t> culture. </a:t>
            </a:r>
          </a:p>
          <a:p>
            <a:pPr marL="0" indent="0"/>
            <a:r>
              <a:rPr lang="en-US" dirty="0"/>
              <a:t>By embracing meaningful engagement, celebrating the unique strengths and achievements of individuals and teams, and addressing the diverse needs of your workforce, you create an environment where everyone feels valued and respected. This commitment not only boosts morale and trust but also fuels innovation, collaboration, and sustained success. Let’s delve into strategies to effectively connect with, recognize, and support your people while championing DEI principles.</a:t>
            </a:r>
            <a:endParaRPr lang="en-IE" dirty="0"/>
          </a:p>
        </p:txBody>
      </p:sp>
      <p:sp>
        <p:nvSpPr>
          <p:cNvPr id="5" name="Text Placeholder 4">
            <a:extLst>
              <a:ext uri="{FF2B5EF4-FFF2-40B4-BE49-F238E27FC236}">
                <a16:creationId xmlns:a16="http://schemas.microsoft.com/office/drawing/2014/main" id="{3924E37A-AE2A-83C8-38FE-9501BF7CF19E}"/>
              </a:ext>
            </a:extLst>
          </p:cNvPr>
          <p:cNvSpPr>
            <a:spLocks noGrp="1"/>
          </p:cNvSpPr>
          <p:nvPr>
            <p:ph type="body" sz="quarter" idx="16"/>
          </p:nvPr>
        </p:nvSpPr>
        <p:spPr>
          <a:xfrm>
            <a:off x="798381" y="550276"/>
            <a:ext cx="10595237" cy="803654"/>
          </a:xfrm>
        </p:spPr>
        <p:txBody>
          <a:bodyPr/>
          <a:lstStyle/>
          <a:p>
            <a:r>
              <a:rPr lang="en-IE" sz="3200" dirty="0">
                <a:solidFill>
                  <a:srgbClr val="086D6E"/>
                </a:solidFill>
              </a:rPr>
              <a:t>Build Cultural DEI Change by</a:t>
            </a:r>
          </a:p>
          <a:p>
            <a:r>
              <a:rPr lang="en-IE" sz="3200" b="0" dirty="0">
                <a:solidFill>
                  <a:srgbClr val="086D6E"/>
                </a:solidFill>
              </a:rPr>
              <a:t>Connecting, Recognising &amp; Supporting Your People</a:t>
            </a:r>
            <a:endParaRPr lang="en-IE" sz="3200" dirty="0">
              <a:solidFill>
                <a:srgbClr val="086D6E"/>
              </a:solidFill>
            </a:endParaRPr>
          </a:p>
          <a:p>
            <a:endParaRPr lang="en-IE" sz="2800" dirty="0"/>
          </a:p>
        </p:txBody>
      </p:sp>
    </p:spTree>
    <p:extLst>
      <p:ext uri="{BB962C8B-B14F-4D97-AF65-F5344CB8AC3E}">
        <p14:creationId xmlns:p14="http://schemas.microsoft.com/office/powerpoint/2010/main" val="5929209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267540"/>
            <a:ext cx="5188437" cy="5028641"/>
          </a:xfrm>
        </p:spPr>
        <p:txBody>
          <a:bodyPr/>
          <a:lstStyle/>
          <a:p>
            <a:pPr marL="0" indent="0"/>
            <a:r>
              <a:rPr lang="en-US" sz="1800" dirty="0"/>
              <a:t>Module 4 covers key areas when building an inclusive company culture in SMEs. </a:t>
            </a:r>
          </a:p>
          <a:p>
            <a:pPr marL="0" indent="0"/>
            <a:r>
              <a:rPr lang="en-US" sz="1800" dirty="0"/>
              <a:t>Part 1: Learn the benefits of DEI for SMEs and assess your workplace’s inclusivity to create a strong foundation for belonging and equity.</a:t>
            </a:r>
          </a:p>
          <a:p>
            <a:pPr marL="0" indent="0"/>
            <a:r>
              <a:rPr lang="en-US" sz="1800" dirty="0"/>
              <a:t>Part 2: Design and implement tailored cultural audits, using surveys and engagement strategies to analyze workplace inclusivity and drive meaningful change.</a:t>
            </a:r>
          </a:p>
          <a:p>
            <a:pPr marL="0" indent="0"/>
            <a:r>
              <a:rPr lang="en-US" sz="1800" dirty="0"/>
              <a:t>Part 3: Equip line managers and team leaders with strategies to foster belonging, psychological safety, and inclusivity within diverse teams.</a:t>
            </a:r>
          </a:p>
          <a:p>
            <a:pPr marL="0" indent="0"/>
            <a:r>
              <a:rPr lang="en-US" sz="1800" dirty="0"/>
              <a:t>Part 4: Transform existing policies into actionable strategies to challenge exclusive </a:t>
            </a:r>
            <a:r>
              <a:rPr lang="en-US" sz="1800" dirty="0" err="1"/>
              <a:t>behaviours</a:t>
            </a:r>
            <a:r>
              <a:rPr lang="en-US" sz="1800" dirty="0"/>
              <a:t>, develop effective DEI frameworks, and embed inclusivity into daily operations.</a:t>
            </a:r>
          </a:p>
          <a:p>
            <a:pPr marL="0" indent="0"/>
            <a:r>
              <a:rPr lang="en-US" sz="1800" dirty="0"/>
              <a:t>Part 5: Empower collaboration through Employee Resource Groups (ERGs), recognition programs, and inclusive leadership to build stronger, more cohesive teams.</a:t>
            </a:r>
          </a:p>
          <a:p>
            <a:pPr marL="0" indent="0"/>
            <a:endParaRPr lang="en-IE" sz="18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4</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Design and Deliver a Strategic Cultural Change Audit.</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From Policies to Practice: Cultivating a Genuine Culture of Inclusion.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Empowering Teams Through DEI Collaboration, ERGs, and Recognition</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Support Management to Deliver a Workplace of Belonging and Inclusivity.</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Understand and Build an Inclusive Company Culture </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751964" y="233334"/>
            <a:ext cx="4948400" cy="954107"/>
          </a:xfrm>
          <a:prstGeom prst="rect">
            <a:avLst/>
          </a:prstGeom>
          <a:noFill/>
        </p:spPr>
        <p:txBody>
          <a:bodyPr wrap="square">
            <a:spAutoFit/>
          </a:bodyPr>
          <a:lstStyle/>
          <a:p>
            <a:pPr algn="ctr"/>
            <a:r>
              <a:rPr lang="en-US" sz="2800" b="1" dirty="0">
                <a:solidFill>
                  <a:srgbClr val="DF4625"/>
                </a:solidFill>
              </a:rPr>
              <a:t>Building an Inclusive Company Culture in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6166684" y="3625051"/>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4D9BE32-3425-FEE1-940A-94BCDBE8E12F}"/>
              </a:ext>
            </a:extLst>
          </p:cNvPr>
          <p:cNvSpPr>
            <a:spLocks noGrp="1"/>
          </p:cNvSpPr>
          <p:nvPr>
            <p:ph type="body" sz="quarter" idx="18"/>
          </p:nvPr>
        </p:nvSpPr>
        <p:spPr>
          <a:xfrm>
            <a:off x="798381" y="1002255"/>
            <a:ext cx="10793544" cy="3849918"/>
          </a:xfrm>
        </p:spPr>
        <p:txBody>
          <a:bodyPr/>
          <a:lstStyle/>
          <a:p>
            <a:pPr marL="0" indent="0"/>
            <a:r>
              <a:rPr lang="en-US" sz="2000" dirty="0"/>
              <a:t>When considering </a:t>
            </a:r>
            <a:r>
              <a:rPr lang="en-US" sz="2000" b="1" dirty="0"/>
              <a:t>employee inclusive </a:t>
            </a:r>
            <a:r>
              <a:rPr lang="en-US" sz="2000" b="1" dirty="0" err="1"/>
              <a:t>behaviours</a:t>
            </a:r>
            <a:r>
              <a:rPr lang="en-US" sz="2000" dirty="0"/>
              <a:t>, the three pillars of </a:t>
            </a:r>
            <a:r>
              <a:rPr lang="en-US" sz="2000" b="1" dirty="0"/>
              <a:t>connection, recognition, and support</a:t>
            </a:r>
            <a:r>
              <a:rPr lang="en-US" sz="2000" dirty="0"/>
              <a:t> play a crucial role in shaping an inclusive workplace culture. By integrating these three </a:t>
            </a:r>
            <a:r>
              <a:rPr lang="en-US" sz="2000" dirty="0" err="1"/>
              <a:t>pillarscompanies</a:t>
            </a:r>
            <a:r>
              <a:rPr lang="en-US" sz="2000" dirty="0"/>
              <a:t> can create a more inclusive culture where all employees feel valued, empowered, and motivated to contribute their best work. Here's how each pillar can be applied:</a:t>
            </a:r>
          </a:p>
          <a:p>
            <a:pPr marL="342900" indent="-342900">
              <a:buFont typeface="Arial" panose="020B0604020202020204" pitchFamily="34" charset="0"/>
              <a:buChar char="•"/>
            </a:pPr>
            <a:r>
              <a:rPr lang="en-US" sz="2000" b="1" dirty="0"/>
              <a:t>Inclusive Communication</a:t>
            </a:r>
            <a:r>
              <a:rPr lang="en-US" sz="2000" dirty="0"/>
              <a:t>: In an inclusive workplace, employees engage in open, respectful communication where everyone’s voice is heard. When all employees feel free to express their opinions without fear of dismissal, it provides better understanding and collaboration.</a:t>
            </a:r>
          </a:p>
          <a:p>
            <a:pPr marL="342900" indent="-342900">
              <a:buFont typeface="Arial" panose="020B0604020202020204" pitchFamily="34" charset="0"/>
              <a:buChar char="•"/>
            </a:pPr>
            <a:r>
              <a:rPr lang="en-US" sz="2000" b="1" dirty="0"/>
              <a:t>Building Relationships Across Differences: </a:t>
            </a:r>
            <a:r>
              <a:rPr lang="en-US" sz="2000" dirty="0"/>
              <a:t>Employees actively work to build connections across differences, such as culture, gender, and experience. They understand that diverse relationships promote a more cohesive team environment.</a:t>
            </a:r>
          </a:p>
          <a:p>
            <a:pPr marL="342900" indent="-342900">
              <a:buFont typeface="Arial" panose="020B0604020202020204" pitchFamily="34" charset="0"/>
              <a:buChar char="•"/>
            </a:pPr>
            <a:r>
              <a:rPr lang="en-US" sz="2000" b="1" dirty="0"/>
              <a:t>Team Collaboration</a:t>
            </a:r>
            <a:r>
              <a:rPr lang="en-US" sz="2000" dirty="0"/>
              <a:t>: Creating opportunities for collaboration across diverse groups helps employees build strong connections that transcend traditional workplace boundaries and fosters an atmosphere where everyone’s contributions are valued. </a:t>
            </a:r>
          </a:p>
          <a:p>
            <a:pPr marL="342900" indent="-342900">
              <a:buFont typeface="Arial" panose="020B0604020202020204" pitchFamily="34" charset="0"/>
              <a:buChar char="•"/>
            </a:pPr>
            <a:r>
              <a:rPr lang="en-US" sz="2000" b="1" dirty="0">
                <a:solidFill>
                  <a:schemeClr val="bg1"/>
                </a:solidFill>
                <a:highlight>
                  <a:srgbClr val="086D6E"/>
                </a:highlight>
              </a:rPr>
              <a:t>Addressing Negative </a:t>
            </a:r>
            <a:r>
              <a:rPr lang="en-US" sz="2000" b="1" dirty="0" err="1">
                <a:solidFill>
                  <a:schemeClr val="bg1"/>
                </a:solidFill>
                <a:highlight>
                  <a:srgbClr val="086D6E"/>
                </a:highlight>
              </a:rPr>
              <a:t>Behaviours</a:t>
            </a:r>
            <a:r>
              <a:rPr lang="en-US" sz="2000" b="1" dirty="0">
                <a:solidFill>
                  <a:schemeClr val="bg1"/>
                </a:solidFill>
                <a:highlight>
                  <a:srgbClr val="086D6E"/>
                </a:highlight>
              </a:rPr>
              <a:t>: </a:t>
            </a:r>
            <a:r>
              <a:rPr lang="en-US" sz="2000" dirty="0"/>
              <a:t>Negative </a:t>
            </a:r>
            <a:r>
              <a:rPr lang="en-US" sz="2000" dirty="0" err="1"/>
              <a:t>behaviours</a:t>
            </a:r>
            <a:r>
              <a:rPr lang="en-US" sz="2000" dirty="0"/>
              <a:t> like exclusion or </a:t>
            </a:r>
            <a:r>
              <a:rPr lang="en-US" sz="2000" dirty="0" err="1"/>
              <a:t>marginalising</a:t>
            </a:r>
            <a:r>
              <a:rPr lang="en-US" sz="2000" dirty="0"/>
              <a:t> others can be addressed by awareness of communication styles and encouraging more inclusive language. Managers can provide training and resources on how to communicate with respect, emphasizing that language should be inclusive and avoid stereotyping.</a:t>
            </a:r>
          </a:p>
          <a:p>
            <a:pPr marL="0" indent="0"/>
            <a:endParaRPr lang="en-IE" sz="2000" dirty="0"/>
          </a:p>
        </p:txBody>
      </p:sp>
      <p:sp>
        <p:nvSpPr>
          <p:cNvPr id="3" name="Text Placeholder 2">
            <a:extLst>
              <a:ext uri="{FF2B5EF4-FFF2-40B4-BE49-F238E27FC236}">
                <a16:creationId xmlns:a16="http://schemas.microsoft.com/office/drawing/2014/main" id="{FBDB940A-E380-979C-858A-D9B2E27B6EA8}"/>
              </a:ext>
            </a:extLst>
          </p:cNvPr>
          <p:cNvSpPr>
            <a:spLocks noGrp="1"/>
          </p:cNvSpPr>
          <p:nvPr>
            <p:ph type="body" sz="quarter" idx="16"/>
          </p:nvPr>
        </p:nvSpPr>
        <p:spPr>
          <a:xfrm>
            <a:off x="798382" y="446251"/>
            <a:ext cx="10595237" cy="803654"/>
          </a:xfrm>
        </p:spPr>
        <p:txBody>
          <a:bodyPr/>
          <a:lstStyle/>
          <a:p>
            <a:r>
              <a:rPr lang="en-IE" dirty="0">
                <a:solidFill>
                  <a:srgbClr val="086D6E"/>
                </a:solidFill>
              </a:rPr>
              <a:t>Pillar 1: Connection</a:t>
            </a:r>
            <a:r>
              <a:rPr lang="en-IE" b="0" dirty="0">
                <a:solidFill>
                  <a:srgbClr val="086D6E"/>
                </a:solidFill>
              </a:rPr>
              <a:t> For Positive Employee Behaviours</a:t>
            </a:r>
          </a:p>
        </p:txBody>
      </p:sp>
    </p:spTree>
    <p:extLst>
      <p:ext uri="{BB962C8B-B14F-4D97-AF65-F5344CB8AC3E}">
        <p14:creationId xmlns:p14="http://schemas.microsoft.com/office/powerpoint/2010/main" val="244142299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136A78-14A0-3294-BAF4-BAA8BBFCAFB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3086C71D-2D03-9FA2-47E1-4E2CD682C759}"/>
              </a:ext>
            </a:extLst>
          </p:cNvPr>
          <p:cNvSpPr>
            <a:spLocks noGrp="1"/>
          </p:cNvSpPr>
          <p:nvPr>
            <p:ph type="body" sz="quarter" idx="18"/>
          </p:nvPr>
        </p:nvSpPr>
        <p:spPr>
          <a:xfrm>
            <a:off x="798381" y="1237341"/>
            <a:ext cx="10595237" cy="3849918"/>
          </a:xfrm>
        </p:spPr>
        <p:txBody>
          <a:bodyPr/>
          <a:lstStyle/>
          <a:p>
            <a:pPr>
              <a:buFont typeface="Arial" panose="020B0604020202020204" pitchFamily="34" charset="0"/>
              <a:buChar char="•"/>
            </a:pPr>
            <a:r>
              <a:rPr lang="en-US" sz="2000" b="1" dirty="0"/>
              <a:t>Acknowledging &amp; Valuing Diverse Contributions</a:t>
            </a:r>
            <a:r>
              <a:rPr lang="en-US" sz="2000" dirty="0"/>
              <a:t>: Employees in an inclusive workplace </a:t>
            </a:r>
            <a:r>
              <a:rPr lang="en-US" sz="2000" dirty="0" err="1"/>
              <a:t>recognise</a:t>
            </a:r>
            <a:r>
              <a:rPr lang="en-US" sz="2000" dirty="0"/>
              <a:t> and celebrate the unique contributions of their colleagues. They understand that diverse perspectives improve problem-solving, creativity, and innovation.</a:t>
            </a:r>
          </a:p>
          <a:p>
            <a:pPr>
              <a:buFont typeface="Arial" panose="020B0604020202020204" pitchFamily="34" charset="0"/>
              <a:buChar char="•"/>
            </a:pPr>
            <a:r>
              <a:rPr lang="en-US" sz="2000" b="1" dirty="0"/>
              <a:t>Promote and Celebrating Fair Recognition All Employees</a:t>
            </a:r>
            <a:r>
              <a:rPr lang="en-US" sz="2000" dirty="0"/>
              <a:t>: It's important to ensure that recognition programs are not biased toward certain groups or demographics but are inclusive of all individuals, taking into account the diversity within the team. Inclusive employees ensure that recognition and praise are given equitably, acknowledging achievements without bias toward gender, race, or any other identity characteristic. </a:t>
            </a:r>
          </a:p>
          <a:p>
            <a:pPr>
              <a:buFont typeface="Arial" panose="020B0604020202020204" pitchFamily="34" charset="0"/>
              <a:buChar char="•"/>
            </a:pPr>
            <a:r>
              <a:rPr lang="en-US" sz="2000" b="1" dirty="0"/>
              <a:t>Inclusive Leadership</a:t>
            </a:r>
            <a:r>
              <a:rPr lang="en-US" sz="2000" dirty="0"/>
              <a:t>: Leaders can practice inclusive recognition by intentionally spotlighting the achievements of employees from historically underrepresented groups, ensuring that everyone’s hard work is acknowledged.</a:t>
            </a:r>
          </a:p>
          <a:p>
            <a:pPr>
              <a:buFont typeface="Arial" panose="020B0604020202020204" pitchFamily="34" charset="0"/>
              <a:buChar char="•"/>
            </a:pPr>
            <a:r>
              <a:rPr lang="en-US" sz="2000" b="1" dirty="0">
                <a:solidFill>
                  <a:schemeClr val="bg1"/>
                </a:solidFill>
                <a:highlight>
                  <a:srgbClr val="086D6E"/>
                </a:highlight>
              </a:rPr>
              <a:t>Addressing Negative </a:t>
            </a:r>
            <a:r>
              <a:rPr lang="en-US" sz="2000" b="1" dirty="0" err="1">
                <a:solidFill>
                  <a:schemeClr val="bg1"/>
                </a:solidFill>
                <a:highlight>
                  <a:srgbClr val="086D6E"/>
                </a:highlight>
              </a:rPr>
              <a:t>Behaviours</a:t>
            </a:r>
            <a:r>
              <a:rPr lang="en-US" sz="2000" b="1" dirty="0">
                <a:solidFill>
                  <a:schemeClr val="bg1"/>
                </a:solidFill>
                <a:highlight>
                  <a:srgbClr val="086D6E"/>
                </a:highlight>
              </a:rPr>
              <a:t>: </a:t>
            </a:r>
            <a:r>
              <a:rPr lang="en-US" sz="2000" dirty="0"/>
              <a:t>If recognition is biased or skewed toward certain groups, it can lead to feelings of resentment or disconnection. Negative </a:t>
            </a:r>
            <a:r>
              <a:rPr lang="en-US" sz="2000" dirty="0" err="1"/>
              <a:t>behaviours</a:t>
            </a:r>
            <a:r>
              <a:rPr lang="en-US" sz="2000" dirty="0"/>
              <a:t> like favoritism or biased recognition can be mitigated by implementing structured recognition programs that assess contributions fairly and transparently. This ensures all employees feel valued, regardless of their background.</a:t>
            </a:r>
          </a:p>
          <a:p>
            <a:pPr marL="0" indent="0"/>
            <a:endParaRPr lang="en-IE" sz="2000" dirty="0"/>
          </a:p>
        </p:txBody>
      </p:sp>
      <p:sp>
        <p:nvSpPr>
          <p:cNvPr id="3" name="Text Placeholder 2">
            <a:extLst>
              <a:ext uri="{FF2B5EF4-FFF2-40B4-BE49-F238E27FC236}">
                <a16:creationId xmlns:a16="http://schemas.microsoft.com/office/drawing/2014/main" id="{9757CA04-C361-5CB5-5DFA-F849BA6D616C}"/>
              </a:ext>
            </a:extLst>
          </p:cNvPr>
          <p:cNvSpPr>
            <a:spLocks noGrp="1"/>
          </p:cNvSpPr>
          <p:nvPr>
            <p:ph type="body" sz="quarter" idx="16"/>
          </p:nvPr>
        </p:nvSpPr>
        <p:spPr>
          <a:xfrm>
            <a:off x="798381" y="560551"/>
            <a:ext cx="10595237" cy="803654"/>
          </a:xfrm>
        </p:spPr>
        <p:txBody>
          <a:bodyPr/>
          <a:lstStyle/>
          <a:p>
            <a:r>
              <a:rPr lang="en-IE" dirty="0">
                <a:solidFill>
                  <a:srgbClr val="086D6E"/>
                </a:solidFill>
              </a:rPr>
              <a:t>Pillar 2: Recognition</a:t>
            </a:r>
            <a:r>
              <a:rPr lang="en-IE" b="0" dirty="0">
                <a:solidFill>
                  <a:srgbClr val="086D6E"/>
                </a:solidFill>
              </a:rPr>
              <a:t> for Inclusive Behaviours</a:t>
            </a:r>
          </a:p>
        </p:txBody>
      </p:sp>
    </p:spTree>
    <p:extLst>
      <p:ext uri="{BB962C8B-B14F-4D97-AF65-F5344CB8AC3E}">
        <p14:creationId xmlns:p14="http://schemas.microsoft.com/office/powerpoint/2010/main" val="41588381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C08DD4A-5F75-3572-06C1-F3D48FF1CEEB}"/>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4D93CA04-67D4-7F6F-0D22-232EE59C6378}"/>
              </a:ext>
            </a:extLst>
          </p:cNvPr>
          <p:cNvSpPr>
            <a:spLocks noGrp="1"/>
          </p:cNvSpPr>
          <p:nvPr>
            <p:ph type="body" sz="quarter" idx="18"/>
          </p:nvPr>
        </p:nvSpPr>
        <p:spPr>
          <a:xfrm>
            <a:off x="798381" y="1008741"/>
            <a:ext cx="10831645" cy="3849918"/>
          </a:xfrm>
        </p:spPr>
        <p:txBody>
          <a:bodyPr/>
          <a:lstStyle/>
          <a:p>
            <a:pPr>
              <a:buFont typeface="Arial" panose="020B0604020202020204" pitchFamily="34" charset="0"/>
              <a:buChar char="•"/>
            </a:pPr>
            <a:r>
              <a:rPr lang="en-US" sz="2100" b="1" dirty="0"/>
              <a:t>Offer Equal Opportunities for Growth</a:t>
            </a:r>
            <a:r>
              <a:rPr lang="en-US" sz="2100" dirty="0"/>
              <a:t>: Offering equitable access to training, mentorship, career advancement, and resources ensures that all employees, regardless of background, have the support they need to succeed. Inclusive employees support one another and </a:t>
            </a:r>
            <a:r>
              <a:rPr lang="en-US" sz="2100" dirty="0" err="1"/>
              <a:t>trive</a:t>
            </a:r>
            <a:r>
              <a:rPr lang="en-US" sz="2100" dirty="0"/>
              <a:t> to create an environment where everyone has access to resources to succeed.</a:t>
            </a:r>
          </a:p>
          <a:p>
            <a:pPr>
              <a:buFont typeface="Arial" panose="020B0604020202020204" pitchFamily="34" charset="0"/>
              <a:buChar char="•"/>
            </a:pPr>
            <a:r>
              <a:rPr lang="en-US" sz="2100" b="1" dirty="0"/>
              <a:t>Encouraging Collaboration and Teamwork: </a:t>
            </a:r>
            <a:r>
              <a:rPr lang="en-US" sz="2100" dirty="0"/>
              <a:t>In an inclusive workplace, employees work collaboratively, sharing knowledge and ideas freely, with an understanding that each team member’s success contributes to the whole team’s success.</a:t>
            </a:r>
          </a:p>
          <a:p>
            <a:pPr>
              <a:buFont typeface="Arial" panose="020B0604020202020204" pitchFamily="34" charset="0"/>
              <a:buChar char="•"/>
            </a:pPr>
            <a:r>
              <a:rPr lang="en-US" sz="2100" b="1" dirty="0"/>
              <a:t>Safe and Inclusive Work Environment</a:t>
            </a:r>
            <a:r>
              <a:rPr lang="en-US" sz="2100" dirty="0"/>
              <a:t>: Employees should feel supported in expressing their authentic selves. This means creating an environment where diversity is not only accepted but encouraged, and where inclusive </a:t>
            </a:r>
            <a:r>
              <a:rPr lang="en-US" sz="2100" dirty="0" err="1"/>
              <a:t>behaviours</a:t>
            </a:r>
            <a:r>
              <a:rPr lang="en-US" sz="2100" dirty="0"/>
              <a:t> are actively supported.</a:t>
            </a:r>
          </a:p>
          <a:p>
            <a:pPr>
              <a:buFont typeface="Arial" panose="020B0604020202020204" pitchFamily="34" charset="0"/>
              <a:buChar char="•"/>
            </a:pPr>
            <a:r>
              <a:rPr lang="en-US" sz="2100" b="1" dirty="0">
                <a:solidFill>
                  <a:schemeClr val="bg1"/>
                </a:solidFill>
                <a:highlight>
                  <a:srgbClr val="086D6E"/>
                </a:highlight>
              </a:rPr>
              <a:t>Addressing Negative </a:t>
            </a:r>
            <a:r>
              <a:rPr lang="en-US" sz="2100" b="1" dirty="0" err="1">
                <a:solidFill>
                  <a:schemeClr val="bg1"/>
                </a:solidFill>
                <a:highlight>
                  <a:srgbClr val="086D6E"/>
                </a:highlight>
              </a:rPr>
              <a:t>behaviours</a:t>
            </a:r>
            <a:r>
              <a:rPr lang="en-US" sz="2100" b="1" dirty="0">
                <a:solidFill>
                  <a:schemeClr val="bg1"/>
                </a:solidFill>
                <a:highlight>
                  <a:srgbClr val="086D6E"/>
                </a:highlight>
              </a:rPr>
              <a:t>: </a:t>
            </a:r>
            <a:r>
              <a:rPr lang="en-US" sz="2100" dirty="0"/>
              <a:t>Negative </a:t>
            </a:r>
            <a:r>
              <a:rPr lang="en-US" sz="2100" dirty="0" err="1"/>
              <a:t>behaviours</a:t>
            </a:r>
            <a:r>
              <a:rPr lang="en-US" sz="2100" dirty="0"/>
              <a:t> such as sabotage, lack of collaboration, or hoarding information can be counterproductive in an inclusive workplace. To address these </a:t>
            </a:r>
            <a:r>
              <a:rPr lang="en-US" sz="2100" dirty="0" err="1"/>
              <a:t>behaviours</a:t>
            </a:r>
            <a:r>
              <a:rPr lang="en-US" sz="2100" dirty="0"/>
              <a:t>, managers can set clear expectations for teamwork and inclusivity, providing training on the importance of collaboration and supporting mutual success. Regular team-building activities and transparent communication can also help discourage </a:t>
            </a:r>
            <a:r>
              <a:rPr lang="en-US" sz="2100" dirty="0" err="1"/>
              <a:t>behaviours</a:t>
            </a:r>
            <a:r>
              <a:rPr lang="en-US" sz="2100" dirty="0"/>
              <a:t> that create division.</a:t>
            </a:r>
          </a:p>
          <a:p>
            <a:pPr marL="0" indent="0"/>
            <a:endParaRPr lang="en-IE" sz="2100" dirty="0"/>
          </a:p>
        </p:txBody>
      </p:sp>
      <p:sp>
        <p:nvSpPr>
          <p:cNvPr id="3" name="Text Placeholder 2">
            <a:extLst>
              <a:ext uri="{FF2B5EF4-FFF2-40B4-BE49-F238E27FC236}">
                <a16:creationId xmlns:a16="http://schemas.microsoft.com/office/drawing/2014/main" id="{630FBBFA-A4A4-79DE-6CEE-E6B2174CCE2E}"/>
              </a:ext>
            </a:extLst>
          </p:cNvPr>
          <p:cNvSpPr>
            <a:spLocks noGrp="1"/>
          </p:cNvSpPr>
          <p:nvPr>
            <p:ph type="body" sz="quarter" idx="16"/>
          </p:nvPr>
        </p:nvSpPr>
        <p:spPr>
          <a:xfrm>
            <a:off x="798381" y="427201"/>
            <a:ext cx="10595237" cy="803654"/>
          </a:xfrm>
        </p:spPr>
        <p:txBody>
          <a:bodyPr/>
          <a:lstStyle/>
          <a:p>
            <a:r>
              <a:rPr lang="en-IE" dirty="0">
                <a:solidFill>
                  <a:srgbClr val="086D6E"/>
                </a:solidFill>
              </a:rPr>
              <a:t>Pillar 3: Support</a:t>
            </a:r>
            <a:r>
              <a:rPr lang="en-IE" b="0" dirty="0">
                <a:solidFill>
                  <a:srgbClr val="086D6E"/>
                </a:solidFill>
              </a:rPr>
              <a:t> for Inclusive Behaviours</a:t>
            </a:r>
          </a:p>
        </p:txBody>
      </p:sp>
    </p:spTree>
    <p:extLst>
      <p:ext uri="{BB962C8B-B14F-4D97-AF65-F5344CB8AC3E}">
        <p14:creationId xmlns:p14="http://schemas.microsoft.com/office/powerpoint/2010/main" val="31189983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541C7C-65D8-6E62-2C4D-19C10588BA7A}"/>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942A999F-4D12-9052-9625-4B69BAD502E8}"/>
              </a:ext>
            </a:extLst>
          </p:cNvPr>
          <p:cNvSpPr>
            <a:spLocks noGrp="1"/>
          </p:cNvSpPr>
          <p:nvPr>
            <p:ph type="body" sz="quarter" idx="13"/>
          </p:nvPr>
        </p:nvSpPr>
        <p:spPr>
          <a:xfrm>
            <a:off x="444876" y="552450"/>
            <a:ext cx="5879724" cy="5800725"/>
          </a:xfrm>
        </p:spPr>
        <p:txBody>
          <a:bodyPr>
            <a:normAutofit/>
          </a:bodyPr>
          <a:lstStyle/>
          <a:p>
            <a:pPr>
              <a:lnSpc>
                <a:spcPct val="120000"/>
              </a:lnSpc>
              <a:spcBef>
                <a:spcPts val="0"/>
              </a:spcBef>
            </a:pPr>
            <a:r>
              <a:rPr lang="en-IE" sz="3800" b="1" kern="100" dirty="0">
                <a:ea typeface="Aptos" panose="020B0004020202020204" pitchFamily="34" charset="0"/>
                <a:cs typeface="Times New Roman" panose="02020603050405020304" pitchFamily="18" charset="0"/>
              </a:rPr>
              <a:t>Self Efficacy &amp; Inclusion</a:t>
            </a:r>
          </a:p>
          <a:p>
            <a:pPr>
              <a:lnSpc>
                <a:spcPct val="120000"/>
              </a:lnSpc>
              <a:spcBef>
                <a:spcPts val="0"/>
              </a:spcBef>
            </a:pPr>
            <a:r>
              <a:rPr lang="en-IE" sz="2600" kern="100" dirty="0">
                <a:ea typeface="Aptos" panose="020B0004020202020204" pitchFamily="34" charset="0"/>
                <a:cs typeface="Times New Roman" panose="02020603050405020304" pitchFamily="18" charset="0"/>
              </a:rPr>
              <a:t>R</a:t>
            </a:r>
            <a:r>
              <a:rPr lang="en-IE" sz="2600" kern="100" dirty="0">
                <a:effectLst/>
                <a:ea typeface="Aptos" panose="020B0004020202020204" pitchFamily="34" charset="0"/>
                <a:cs typeface="Times New Roman" panose="02020603050405020304" pitchFamily="18" charset="0"/>
              </a:rPr>
              <a:t>esearchers suggest that inclusion is related to self-efficacy, that is, someone’s belief that they can do their job, and is supported by feeling like part of a team, presumably because it helps the individual feel like a valued team member. </a:t>
            </a:r>
          </a:p>
          <a:p>
            <a:pPr>
              <a:lnSpc>
                <a:spcPct val="120000"/>
              </a:lnSpc>
              <a:spcBef>
                <a:spcPts val="0"/>
              </a:spcBef>
            </a:pPr>
            <a:endParaRPr lang="en-IE" sz="3200" kern="100" dirty="0">
              <a:ea typeface="Aptos" panose="020B0004020202020204" pitchFamily="34" charset="0"/>
              <a:cs typeface="Times New Roman" panose="02020603050405020304" pitchFamily="18" charset="0"/>
            </a:endParaRPr>
          </a:p>
          <a:p>
            <a:pPr>
              <a:lnSpc>
                <a:spcPct val="120000"/>
              </a:lnSpc>
              <a:spcBef>
                <a:spcPts val="0"/>
              </a:spcBef>
            </a:pPr>
            <a:endParaRPr lang="en-IE" dirty="0"/>
          </a:p>
        </p:txBody>
      </p:sp>
      <p:pic>
        <p:nvPicPr>
          <p:cNvPr id="3" name="Picture 2" descr="A person with short blonde hair and glasses&#10;&#10;Description automatically generated">
            <a:extLst>
              <a:ext uri="{FF2B5EF4-FFF2-40B4-BE49-F238E27FC236}">
                <a16:creationId xmlns:a16="http://schemas.microsoft.com/office/drawing/2014/main" id="{34CF198B-BB1D-A102-516D-782B499E72F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270703" y="0"/>
            <a:ext cx="4571347" cy="6858000"/>
          </a:xfrm>
          <a:prstGeom prst="rect">
            <a:avLst/>
          </a:prstGeom>
        </p:spPr>
      </p:pic>
    </p:spTree>
    <p:extLst>
      <p:ext uri="{BB962C8B-B14F-4D97-AF65-F5344CB8AC3E}">
        <p14:creationId xmlns:p14="http://schemas.microsoft.com/office/powerpoint/2010/main" val="15274248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77FD114-A7E3-2AC9-6DCA-5A643086C5AD}"/>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F50D36DF-DB76-751C-780F-8AC9DD098184}"/>
              </a:ext>
            </a:extLst>
          </p:cNvPr>
          <p:cNvSpPr>
            <a:spLocks noGrp="1"/>
          </p:cNvSpPr>
          <p:nvPr>
            <p:ph type="body" sz="quarter" idx="13"/>
          </p:nvPr>
        </p:nvSpPr>
        <p:spPr>
          <a:xfrm>
            <a:off x="382123" y="409015"/>
            <a:ext cx="5879724" cy="6081432"/>
          </a:xfrm>
        </p:spPr>
        <p:txBody>
          <a:bodyPr>
            <a:normAutofit fontScale="70000" lnSpcReduction="20000"/>
          </a:bodyPr>
          <a:lstStyle/>
          <a:p>
            <a:pPr>
              <a:lnSpc>
                <a:spcPct val="120000"/>
              </a:lnSpc>
              <a:spcBef>
                <a:spcPts val="0"/>
              </a:spcBef>
            </a:pPr>
            <a:r>
              <a:rPr lang="en-IE" sz="3800" b="1" kern="100" dirty="0">
                <a:ea typeface="Aptos" panose="020B0004020202020204" pitchFamily="34" charset="0"/>
                <a:cs typeface="Times New Roman" panose="02020603050405020304" pitchFamily="18" charset="0"/>
              </a:rPr>
              <a:t>Dealing with Hostile Or Negative Employees can Lead to Immeasurable Consequences. </a:t>
            </a:r>
          </a:p>
          <a:p>
            <a:pPr>
              <a:lnSpc>
                <a:spcPct val="120000"/>
              </a:lnSpc>
              <a:spcBef>
                <a:spcPts val="0"/>
              </a:spcBef>
            </a:pPr>
            <a:endParaRPr lang="en-IE" sz="1400" b="1" kern="100" dirty="0">
              <a:ea typeface="Aptos" panose="020B0004020202020204" pitchFamily="34" charset="0"/>
              <a:cs typeface="Times New Roman" panose="02020603050405020304" pitchFamily="18" charset="0"/>
            </a:endParaRPr>
          </a:p>
          <a:p>
            <a:pPr>
              <a:lnSpc>
                <a:spcPct val="120000"/>
              </a:lnSpc>
              <a:spcBef>
                <a:spcPts val="0"/>
              </a:spcBef>
            </a:pPr>
            <a:r>
              <a:rPr lang="en-IE" sz="2600" kern="100" dirty="0">
                <a:ea typeface="Aptos" panose="020B0004020202020204" pitchFamily="34" charset="0"/>
                <a:cs typeface="Times New Roman" panose="02020603050405020304" pitchFamily="18" charset="0"/>
              </a:rPr>
              <a:t>Negative employees can make a workplace unhealthy and hostile.  </a:t>
            </a:r>
            <a:r>
              <a:rPr lang="en-IE" sz="2600" kern="100" dirty="0">
                <a:effectLst/>
                <a:ea typeface="Aptos" panose="020B0004020202020204" pitchFamily="34" charset="0"/>
                <a:cs typeface="Times New Roman" panose="02020603050405020304" pitchFamily="18" charset="0"/>
              </a:rPr>
              <a:t>Fir</a:t>
            </a:r>
            <a:r>
              <a:rPr lang="en-IE" sz="2600" kern="100" dirty="0">
                <a:ea typeface="Aptos" panose="020B0004020202020204" pitchFamily="34" charset="0"/>
                <a:cs typeface="Times New Roman" panose="02020603050405020304" pitchFamily="18" charset="0"/>
              </a:rPr>
              <a:t>st indicators are mostly low team morale or decreased productivity. </a:t>
            </a:r>
          </a:p>
          <a:p>
            <a:pPr>
              <a:lnSpc>
                <a:spcPct val="120000"/>
              </a:lnSpc>
              <a:spcBef>
                <a:spcPts val="0"/>
              </a:spcBef>
            </a:pPr>
            <a:endParaRPr lang="en-IE" sz="2600" kern="100" dirty="0">
              <a:effectLst/>
              <a:ea typeface="Aptos" panose="020B0004020202020204" pitchFamily="34" charset="0"/>
              <a:cs typeface="Times New Roman" panose="02020603050405020304" pitchFamily="18" charset="0"/>
            </a:endParaRPr>
          </a:p>
          <a:p>
            <a:pPr>
              <a:lnSpc>
                <a:spcPct val="120000"/>
              </a:lnSpc>
              <a:spcBef>
                <a:spcPts val="0"/>
              </a:spcBef>
            </a:pPr>
            <a:r>
              <a:rPr lang="en-IE" sz="2600" kern="100" dirty="0">
                <a:cs typeface="Times New Roman" panose="02020603050405020304" pitchFamily="18" charset="0"/>
              </a:rPr>
              <a:t>According to Harvard Business Review, leaders in Fortune 1,000 firms spend </a:t>
            </a:r>
            <a:r>
              <a:rPr lang="en-IE" sz="3400" b="1" kern="100" dirty="0">
                <a:cs typeface="Times New Roman" panose="02020603050405020304" pitchFamily="18" charset="0"/>
              </a:rPr>
              <a:t>13% </a:t>
            </a:r>
            <a:r>
              <a:rPr lang="en-IE" sz="2600" kern="100" dirty="0">
                <a:cs typeface="Times New Roman" panose="02020603050405020304" pitchFamily="18" charset="0"/>
              </a:rPr>
              <a:t>of their work hours dealing with the consequences of workplace negativity. </a:t>
            </a:r>
          </a:p>
          <a:p>
            <a:pPr>
              <a:lnSpc>
                <a:spcPct val="120000"/>
              </a:lnSpc>
              <a:spcBef>
                <a:spcPts val="0"/>
              </a:spcBef>
            </a:pPr>
            <a:endParaRPr lang="en-IE" sz="2600" kern="100" dirty="0">
              <a:cs typeface="Times New Roman" panose="02020603050405020304" pitchFamily="18" charset="0"/>
            </a:endParaRPr>
          </a:p>
          <a:p>
            <a:pPr>
              <a:lnSpc>
                <a:spcPct val="120000"/>
              </a:lnSpc>
              <a:spcBef>
                <a:spcPts val="0"/>
              </a:spcBef>
            </a:pPr>
            <a:r>
              <a:rPr lang="en-IE" sz="3400" b="1" kern="100" dirty="0">
                <a:cs typeface="Times New Roman" panose="02020603050405020304" pitchFamily="18" charset="0"/>
              </a:rPr>
              <a:t>48% </a:t>
            </a:r>
            <a:r>
              <a:rPr lang="en-IE" sz="2600" kern="100" dirty="0">
                <a:cs typeface="Times New Roman" panose="02020603050405020304" pitchFamily="18" charset="0"/>
              </a:rPr>
              <a:t>of employees experiencing work negativity intentionally reduce their work effort. </a:t>
            </a:r>
          </a:p>
          <a:p>
            <a:pPr>
              <a:lnSpc>
                <a:spcPct val="107000"/>
              </a:lnSpc>
              <a:spcAft>
                <a:spcPts val="800"/>
              </a:spcAft>
            </a:pPr>
            <a:r>
              <a:rPr lang="en-IE" sz="2600" kern="100" dirty="0">
                <a:cs typeface="Times New Roman" panose="02020603050405020304" pitchFamily="18" charset="0"/>
              </a:rPr>
              <a:t>Negativity or hostility in the workplace costs businesses €</a:t>
            </a:r>
            <a:r>
              <a:rPr lang="en-IE" sz="3400" b="1" kern="100" dirty="0">
                <a:cs typeface="Times New Roman" panose="02020603050405020304" pitchFamily="18" charset="0"/>
              </a:rPr>
              <a:t>3 billion </a:t>
            </a:r>
            <a:r>
              <a:rPr lang="en-IE" sz="2600" kern="100" dirty="0">
                <a:cs typeface="Times New Roman" panose="02020603050405020304" pitchFamily="18" charset="0"/>
              </a:rPr>
              <a:t>each year.</a:t>
            </a:r>
          </a:p>
          <a:p>
            <a:r>
              <a:rPr lang="en-IE" sz="2600" kern="100" dirty="0">
                <a:cs typeface="Times New Roman" panose="02020603050405020304" pitchFamily="18" charset="0"/>
              </a:rPr>
              <a:t>The bottom line is failing to deal with a toxic employee can lead to immeasurable consequences.</a:t>
            </a:r>
          </a:p>
          <a:p>
            <a:pPr>
              <a:lnSpc>
                <a:spcPct val="120000"/>
              </a:lnSpc>
              <a:spcBef>
                <a:spcPts val="0"/>
              </a:spcBef>
            </a:pPr>
            <a:endParaRPr lang="en-IE" sz="3200" kern="100" dirty="0">
              <a:ea typeface="Aptos" panose="020B0004020202020204" pitchFamily="34" charset="0"/>
              <a:cs typeface="Times New Roman" panose="02020603050405020304" pitchFamily="18" charset="0"/>
            </a:endParaRPr>
          </a:p>
          <a:p>
            <a:pPr>
              <a:lnSpc>
                <a:spcPct val="120000"/>
              </a:lnSpc>
              <a:spcBef>
                <a:spcPts val="0"/>
              </a:spcBef>
            </a:pPr>
            <a:endParaRPr lang="en-IE" dirty="0"/>
          </a:p>
        </p:txBody>
      </p:sp>
      <p:sp>
        <p:nvSpPr>
          <p:cNvPr id="2" name="TextBox 1">
            <a:extLst>
              <a:ext uri="{FF2B5EF4-FFF2-40B4-BE49-F238E27FC236}">
                <a16:creationId xmlns:a16="http://schemas.microsoft.com/office/drawing/2014/main" id="{45AEC202-C234-29E5-8020-49F504DB1986}"/>
              </a:ext>
            </a:extLst>
          </p:cNvPr>
          <p:cNvSpPr txBox="1"/>
          <p:nvPr/>
        </p:nvSpPr>
        <p:spPr>
          <a:xfrm>
            <a:off x="6974541" y="218077"/>
            <a:ext cx="4966447" cy="6647974"/>
          </a:xfrm>
          <a:prstGeom prst="rect">
            <a:avLst/>
          </a:prstGeom>
          <a:noFill/>
        </p:spPr>
        <p:txBody>
          <a:bodyPr wrap="square" rtlCol="0">
            <a:spAutoFit/>
          </a:bodyPr>
          <a:lstStyle/>
          <a:p>
            <a:r>
              <a:rPr lang="en-IE" sz="2400" b="1" dirty="0"/>
              <a:t>How to turn hostile attitudes and non inclusive behaviours around?</a:t>
            </a:r>
          </a:p>
          <a:p>
            <a:endParaRPr lang="en-IE" dirty="0"/>
          </a:p>
          <a:p>
            <a:r>
              <a:rPr lang="en-IE" b="1" dirty="0"/>
              <a:t>Understanding the root cause </a:t>
            </a:r>
            <a:r>
              <a:rPr lang="en-IE" dirty="0"/>
              <a:t>is crucial before addressing the behaviour. Often negative attitudes stem from personal issues, lack of clarity, work related frustrations, lack of motivation, feeling unheard or not valued. </a:t>
            </a:r>
          </a:p>
          <a:p>
            <a:endParaRPr lang="en-IE" dirty="0"/>
          </a:p>
          <a:p>
            <a:r>
              <a:rPr lang="en-IE" b="1" dirty="0"/>
              <a:t>Have an open mindset </a:t>
            </a:r>
            <a:r>
              <a:rPr lang="en-IE" dirty="0"/>
              <a:t>and make them aware of their behaviours and impact and how they do not reflect company behaviours and performance.</a:t>
            </a:r>
          </a:p>
          <a:p>
            <a:endParaRPr lang="en-IE" dirty="0"/>
          </a:p>
          <a:p>
            <a:r>
              <a:rPr lang="en-IE" b="1" dirty="0"/>
              <a:t>Focus on a Solution: </a:t>
            </a:r>
            <a:r>
              <a:rPr lang="en-IE" dirty="0"/>
              <a:t>Ask them to share their reasons, perspectives and solutions to the issues they complain about. This approach empowers them and shifts the focus from complaining to action. </a:t>
            </a:r>
          </a:p>
          <a:p>
            <a:endParaRPr lang="en-IE" dirty="0"/>
          </a:p>
          <a:p>
            <a:r>
              <a:rPr lang="en-IE" sz="1800" b="1" dirty="0">
                <a:effectLst/>
                <a:latin typeface="Aptos" panose="020B0004020202020204" pitchFamily="34" charset="0"/>
                <a:ea typeface="Aptos" panose="020B0004020202020204" pitchFamily="34" charset="0"/>
                <a:cs typeface="Times New Roman" panose="02020603050405020304" pitchFamily="18" charset="0"/>
              </a:rPr>
              <a:t>Implement a Performance Improvement Plan (PIP) </a:t>
            </a:r>
            <a:r>
              <a:rPr lang="en-IE" dirty="0"/>
              <a:t>if an employee’s negativity persists despite your efforts, include expectations, timeline for improvement and consequences. </a:t>
            </a:r>
          </a:p>
        </p:txBody>
      </p:sp>
    </p:spTree>
    <p:extLst>
      <p:ext uri="{BB962C8B-B14F-4D97-AF65-F5344CB8AC3E}">
        <p14:creationId xmlns:p14="http://schemas.microsoft.com/office/powerpoint/2010/main" val="345522842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8D4A7-4E4B-3CE4-16D3-4F938A91BA30}"/>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C59FB829-A3DC-53DD-9E73-E9C8F70A33E2}"/>
              </a:ext>
            </a:extLst>
          </p:cNvPr>
          <p:cNvSpPr>
            <a:spLocks noGrp="1"/>
          </p:cNvSpPr>
          <p:nvPr>
            <p:ph type="body" sz="quarter" idx="13"/>
          </p:nvPr>
        </p:nvSpPr>
        <p:spPr>
          <a:xfrm>
            <a:off x="5057776" y="1601826"/>
            <a:ext cx="6343500" cy="945575"/>
          </a:xfrm>
        </p:spPr>
        <p:txBody>
          <a:bodyPr>
            <a:noAutofit/>
          </a:bodyPr>
          <a:lstStyle/>
          <a:p>
            <a:r>
              <a:rPr lang="en-US" sz="4100" b="1" dirty="0">
                <a:solidFill>
                  <a:srgbClr val="083F59"/>
                </a:solidFill>
              </a:rPr>
              <a:t>Identifying and Addressing Exclusive Workplace </a:t>
            </a:r>
            <a:r>
              <a:rPr lang="en-US" sz="4100" b="1" dirty="0" err="1">
                <a:solidFill>
                  <a:srgbClr val="083F59"/>
                </a:solidFill>
              </a:rPr>
              <a:t>Behaviours</a:t>
            </a:r>
            <a:endParaRPr lang="en-US" sz="4100" b="1" dirty="0">
              <a:solidFill>
                <a:srgbClr val="083F59"/>
              </a:solidFill>
            </a:endParaRPr>
          </a:p>
          <a:p>
            <a:r>
              <a:rPr lang="en-IE" sz="3200" dirty="0">
                <a:solidFill>
                  <a:srgbClr val="083F59"/>
                </a:solidFill>
              </a:rPr>
              <a:t> </a:t>
            </a:r>
            <a:endParaRPr lang="en-IE" sz="3200" dirty="0"/>
          </a:p>
        </p:txBody>
      </p:sp>
      <p:sp>
        <p:nvSpPr>
          <p:cNvPr id="5" name="Text Placeholder 4">
            <a:extLst>
              <a:ext uri="{FF2B5EF4-FFF2-40B4-BE49-F238E27FC236}">
                <a16:creationId xmlns:a16="http://schemas.microsoft.com/office/drawing/2014/main" id="{119DF7DF-A3AC-526F-782E-217187EC04AA}"/>
              </a:ext>
            </a:extLst>
          </p:cNvPr>
          <p:cNvSpPr>
            <a:spLocks noGrp="1"/>
          </p:cNvSpPr>
          <p:nvPr>
            <p:ph type="body" sz="quarter" idx="43"/>
          </p:nvPr>
        </p:nvSpPr>
        <p:spPr>
          <a:xfrm>
            <a:off x="4526885" y="3952437"/>
            <a:ext cx="7405282" cy="1981419"/>
          </a:xfrm>
        </p:spPr>
        <p:txBody>
          <a:bodyPr>
            <a:noAutofit/>
          </a:bodyPr>
          <a:lstStyle/>
          <a:p>
            <a:r>
              <a:rPr lang="en-US" sz="2200" dirty="0">
                <a:solidFill>
                  <a:srgbClr val="083F59"/>
                </a:solidFill>
              </a:rPr>
              <a:t>This involves recognizing actions, attitudes, or practices that exclude or </a:t>
            </a:r>
            <a:r>
              <a:rPr lang="en-US" sz="2200" dirty="0" err="1">
                <a:solidFill>
                  <a:srgbClr val="083F59"/>
                </a:solidFill>
              </a:rPr>
              <a:t>marginalise</a:t>
            </a:r>
            <a:r>
              <a:rPr lang="en-US" sz="2200" dirty="0">
                <a:solidFill>
                  <a:srgbClr val="083F59"/>
                </a:solidFill>
              </a:rPr>
              <a:t> individuals based on their identity, such as race, gender, or background. It is crucial to understand and address these </a:t>
            </a:r>
            <a:r>
              <a:rPr lang="en-US" sz="2200" dirty="0" err="1">
                <a:solidFill>
                  <a:srgbClr val="083F59"/>
                </a:solidFill>
              </a:rPr>
              <a:t>behaviours</a:t>
            </a:r>
            <a:r>
              <a:rPr lang="en-US" sz="2200" dirty="0">
                <a:solidFill>
                  <a:srgbClr val="083F59"/>
                </a:solidFill>
              </a:rPr>
              <a:t> because they can undermine morale, hinder collaboration, and perpetuate inequality. By addressing exclusive </a:t>
            </a:r>
            <a:r>
              <a:rPr lang="en-US" sz="2200" dirty="0" err="1">
                <a:solidFill>
                  <a:srgbClr val="083F59"/>
                </a:solidFill>
              </a:rPr>
              <a:t>behaviours</a:t>
            </a:r>
            <a:r>
              <a:rPr lang="en-US" sz="2200" dirty="0">
                <a:solidFill>
                  <a:srgbClr val="083F59"/>
                </a:solidFill>
              </a:rPr>
              <a:t>, companies can foster a culture of respect, equality, and trust, leading to improved employee </a:t>
            </a:r>
            <a:r>
              <a:rPr lang="en-US" sz="2200" dirty="0" err="1">
                <a:solidFill>
                  <a:srgbClr val="083F59"/>
                </a:solidFill>
              </a:rPr>
              <a:t>behaviours</a:t>
            </a:r>
            <a:r>
              <a:rPr lang="en-US" sz="2200" dirty="0">
                <a:solidFill>
                  <a:srgbClr val="083F59"/>
                </a:solidFill>
              </a:rPr>
              <a:t> and ultimately an inclusive culture.</a:t>
            </a:r>
            <a:endParaRPr lang="en-IE" sz="2200" dirty="0">
              <a:solidFill>
                <a:srgbClr val="083F59"/>
              </a:solidFill>
            </a:endParaRPr>
          </a:p>
        </p:txBody>
      </p:sp>
      <p:pic>
        <p:nvPicPr>
          <p:cNvPr id="7" name="Picture Placeholder 6" descr="A person laughing while on the phone&#10;&#10;Description automatically generated">
            <a:extLst>
              <a:ext uri="{FF2B5EF4-FFF2-40B4-BE49-F238E27FC236}">
                <a16:creationId xmlns:a16="http://schemas.microsoft.com/office/drawing/2014/main" id="{5571CBF8-3173-0E9C-B5BD-E131FCBAA209}"/>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a:xfrm>
            <a:off x="633818" y="993169"/>
            <a:ext cx="3814357" cy="3814357"/>
          </a:xfrm>
        </p:spPr>
      </p:pic>
    </p:spTree>
    <p:extLst>
      <p:ext uri="{BB962C8B-B14F-4D97-AF65-F5344CB8AC3E}">
        <p14:creationId xmlns:p14="http://schemas.microsoft.com/office/powerpoint/2010/main" val="8849727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5B8AB9D-E375-1BEA-9763-D328767E5108}"/>
              </a:ext>
            </a:extLst>
          </p:cNvPr>
          <p:cNvSpPr>
            <a:spLocks noGrp="1"/>
          </p:cNvSpPr>
          <p:nvPr>
            <p:ph type="body" sz="quarter" idx="18"/>
          </p:nvPr>
        </p:nvSpPr>
        <p:spPr>
          <a:xfrm>
            <a:off x="798381" y="961116"/>
            <a:ext cx="10595237" cy="3849918"/>
          </a:xfrm>
        </p:spPr>
        <p:txBody>
          <a:bodyPr/>
          <a:lstStyle/>
          <a:p>
            <a:pPr marL="0" indent="0"/>
            <a:r>
              <a:rPr lang="en-US" sz="2100" b="1" dirty="0">
                <a:solidFill>
                  <a:schemeClr val="bg1"/>
                </a:solidFill>
                <a:highlight>
                  <a:srgbClr val="086D6E"/>
                </a:highlight>
              </a:rPr>
              <a:t>People are often unaware of their bias: </a:t>
            </a:r>
            <a:r>
              <a:rPr lang="en-US" sz="2100" dirty="0"/>
              <a:t>Unconscious and conscious biases can significantly impact employee interactions, decision-making, and performance evaluations. In an inclusive workplace, employees are encouraged to </a:t>
            </a:r>
            <a:r>
              <a:rPr lang="en-US" sz="2100" dirty="0" err="1"/>
              <a:t>recognise</a:t>
            </a:r>
            <a:r>
              <a:rPr lang="en-US" sz="2100" dirty="0"/>
              <a:t> and challenge their biases to ensure that these do not influence their behavior toward colleagues unfairly. Negative </a:t>
            </a:r>
            <a:r>
              <a:rPr lang="en-US" sz="2100" dirty="0" err="1"/>
              <a:t>behaviours</a:t>
            </a:r>
            <a:r>
              <a:rPr lang="en-US" sz="2100" dirty="0"/>
              <a:t> like favoritism, stereotyping, and inequitable treatment can often stem from unconscious biases. </a:t>
            </a:r>
          </a:p>
          <a:p>
            <a:pPr marL="342900" indent="-342900">
              <a:buFont typeface="Wingdings" panose="05000000000000000000" pitchFamily="2" charset="2"/>
              <a:buChar char="q"/>
            </a:pPr>
            <a:r>
              <a:rPr lang="en-US" sz="2100" b="1" dirty="0"/>
              <a:t>Solution: </a:t>
            </a:r>
            <a:r>
              <a:rPr lang="en-US" sz="2100" dirty="0"/>
              <a:t>companies can address this by offering regular bias-awareness training, implementing structured hiring, promotion, and performance appraisal processes, and encouraging employees to reflect on their assumptions and </a:t>
            </a:r>
            <a:r>
              <a:rPr lang="en-US" sz="2100" dirty="0" err="1"/>
              <a:t>behaviours</a:t>
            </a:r>
            <a:r>
              <a:rPr lang="en-US" sz="2100" dirty="0"/>
              <a:t>.</a:t>
            </a:r>
          </a:p>
          <a:p>
            <a:pPr marL="0" indent="0"/>
            <a:endParaRPr lang="en-IE" sz="1000" dirty="0"/>
          </a:p>
          <a:p>
            <a:pPr marL="0" indent="0"/>
            <a:r>
              <a:rPr lang="en-IE" sz="2100" b="1" dirty="0">
                <a:solidFill>
                  <a:schemeClr val="bg1"/>
                </a:solidFill>
                <a:highlight>
                  <a:srgbClr val="086D6E"/>
                </a:highlight>
              </a:rPr>
              <a:t>Managers need to address their bias: </a:t>
            </a:r>
            <a:r>
              <a:rPr lang="en-IE" sz="2100" kern="100" dirty="0">
                <a:ea typeface="Aptos" panose="020B0004020202020204" pitchFamily="34" charset="0"/>
                <a:cs typeface="Times New Roman" panose="02020603050405020304" pitchFamily="18" charset="0"/>
              </a:rPr>
              <a:t>B</a:t>
            </a:r>
            <a:r>
              <a:rPr lang="en-IE" sz="2100" kern="100" dirty="0">
                <a:effectLst/>
                <a:ea typeface="Aptos" panose="020B0004020202020204" pitchFamily="34" charset="0"/>
                <a:cs typeface="Times New Roman" panose="02020603050405020304" pitchFamily="18" charset="0"/>
              </a:rPr>
              <a:t>ias –both conscious and unconscious – means that the experience of work will differ between employees. Managers may need to address the idea that their ‘own assumptions and expectations about how people “should” think and act is a basis for success’ And, general approaches can only be effective if decision-makers are aware of, and manage, their own biases. </a:t>
            </a:r>
          </a:p>
          <a:p>
            <a:pPr marL="342900" indent="-342900">
              <a:buFont typeface="Wingdings" panose="05000000000000000000" pitchFamily="2" charset="2"/>
              <a:buChar char="q"/>
            </a:pPr>
            <a:r>
              <a:rPr lang="en-IE" sz="2100" b="1" kern="100" dirty="0">
                <a:effectLst/>
                <a:ea typeface="Aptos" panose="020B0004020202020204" pitchFamily="34" charset="0"/>
                <a:cs typeface="Times New Roman" panose="02020603050405020304" pitchFamily="18" charset="0"/>
              </a:rPr>
              <a:t>Solution: </a:t>
            </a:r>
            <a:r>
              <a:rPr lang="en-IE" sz="2100" kern="100" dirty="0">
                <a:effectLst/>
                <a:ea typeface="Aptos" panose="020B0004020202020204" pitchFamily="34" charset="0"/>
                <a:cs typeface="Times New Roman" panose="02020603050405020304" pitchFamily="18" charset="0"/>
              </a:rPr>
              <a:t>People management practices should be evaluated for bias; for example, do progression and promotion or voice practices promote inclusion? </a:t>
            </a:r>
          </a:p>
        </p:txBody>
      </p:sp>
      <p:sp>
        <p:nvSpPr>
          <p:cNvPr id="3" name="Text Placeholder 2">
            <a:extLst>
              <a:ext uri="{FF2B5EF4-FFF2-40B4-BE49-F238E27FC236}">
                <a16:creationId xmlns:a16="http://schemas.microsoft.com/office/drawing/2014/main" id="{D828DCF7-66A5-8B79-DF60-15A60B7A5FE4}"/>
              </a:ext>
            </a:extLst>
          </p:cNvPr>
          <p:cNvSpPr>
            <a:spLocks noGrp="1"/>
          </p:cNvSpPr>
          <p:nvPr>
            <p:ph type="body" sz="quarter" idx="16"/>
          </p:nvPr>
        </p:nvSpPr>
        <p:spPr>
          <a:xfrm>
            <a:off x="798381" y="380603"/>
            <a:ext cx="10595237" cy="803654"/>
          </a:xfrm>
        </p:spPr>
        <p:txBody>
          <a:bodyPr/>
          <a:lstStyle/>
          <a:p>
            <a:r>
              <a:rPr lang="en-IE" sz="3600" b="0" kern="100" dirty="0">
                <a:solidFill>
                  <a:srgbClr val="086D6E"/>
                </a:solidFill>
                <a:effectLst/>
                <a:ea typeface="Aptos" panose="020B0004020202020204" pitchFamily="34" charset="0"/>
                <a:cs typeface="Times New Roman" panose="02020603050405020304" pitchFamily="18" charset="0"/>
              </a:rPr>
              <a:t>Conscious and Unconscious Bias</a:t>
            </a:r>
            <a:endParaRPr lang="en-IE" b="0" dirty="0">
              <a:solidFill>
                <a:srgbClr val="086D6E"/>
              </a:solidFill>
            </a:endParaRPr>
          </a:p>
        </p:txBody>
      </p:sp>
    </p:spTree>
    <p:extLst>
      <p:ext uri="{BB962C8B-B14F-4D97-AF65-F5344CB8AC3E}">
        <p14:creationId xmlns:p14="http://schemas.microsoft.com/office/powerpoint/2010/main" val="26128505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465BFB-C7C1-598C-AA31-2D0A2F20AD4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79DEE760-4408-8744-811D-A2CFBCFA4979}"/>
              </a:ext>
            </a:extLst>
          </p:cNvPr>
          <p:cNvSpPr>
            <a:spLocks noGrp="1"/>
          </p:cNvSpPr>
          <p:nvPr>
            <p:ph type="body" sz="quarter" idx="18"/>
          </p:nvPr>
        </p:nvSpPr>
        <p:spPr>
          <a:xfrm>
            <a:off x="798380" y="1504041"/>
            <a:ext cx="10595237" cy="3849918"/>
          </a:xfrm>
        </p:spPr>
        <p:txBody>
          <a:bodyPr/>
          <a:lstStyle/>
          <a:p>
            <a:pPr marL="0" indent="0"/>
            <a:r>
              <a:rPr lang="en-US" sz="2100" b="1" dirty="0">
                <a:solidFill>
                  <a:schemeClr val="bg1"/>
                </a:solidFill>
                <a:highlight>
                  <a:srgbClr val="086D6E"/>
                </a:highlight>
              </a:rPr>
              <a:t>Promote Accountability: </a:t>
            </a:r>
            <a:r>
              <a:rPr lang="en-US" sz="2100" dirty="0"/>
              <a:t>Employees and managers should be held accountable for their actions, especially when their </a:t>
            </a:r>
            <a:r>
              <a:rPr lang="en-US" sz="2100" dirty="0" err="1"/>
              <a:t>behaviours</a:t>
            </a:r>
            <a:r>
              <a:rPr lang="en-US" sz="2100" dirty="0"/>
              <a:t> contradict the values of inclusivity. companies can introduce systems for reporting and addressing bias-related issues, ensuring that employees are actively involved in creating a more inclusive and fair workplace.</a:t>
            </a:r>
          </a:p>
          <a:p>
            <a:pPr>
              <a:buFont typeface="Arial" panose="020B0604020202020204" pitchFamily="34" charset="0"/>
              <a:buChar char="•"/>
            </a:pPr>
            <a:r>
              <a:rPr lang="en-US" sz="2100" b="1" dirty="0">
                <a:solidFill>
                  <a:schemeClr val="bg1"/>
                </a:solidFill>
                <a:highlight>
                  <a:srgbClr val="086D6E"/>
                </a:highlight>
              </a:rPr>
              <a:t>Inviting Marginalized Voices: </a:t>
            </a:r>
            <a:r>
              <a:rPr lang="en-US" sz="2100" dirty="0"/>
              <a:t>In an inclusive workplace, all employees are encouraged to share their ideas, regardless of their position or background. Negative </a:t>
            </a:r>
            <a:r>
              <a:rPr lang="en-US" sz="2100" dirty="0" err="1"/>
              <a:t>behaviours</a:t>
            </a:r>
            <a:r>
              <a:rPr lang="en-US" sz="2100" dirty="0"/>
              <a:t> that silence or </a:t>
            </a:r>
            <a:r>
              <a:rPr lang="en-US" sz="2100" dirty="0" err="1"/>
              <a:t>marginalise</a:t>
            </a:r>
            <a:r>
              <a:rPr lang="en-US" sz="2100" dirty="0"/>
              <a:t> certain groups, such as speaking over others or dismissing contributions from underrepresented employees, should be actively addressed.</a:t>
            </a:r>
          </a:p>
          <a:p>
            <a:pPr>
              <a:buFont typeface="Arial" panose="020B0604020202020204" pitchFamily="34" charset="0"/>
              <a:buChar char="•"/>
            </a:pPr>
            <a:r>
              <a:rPr lang="en-US" sz="2100" b="1" dirty="0">
                <a:solidFill>
                  <a:schemeClr val="bg1"/>
                </a:solidFill>
                <a:highlight>
                  <a:srgbClr val="086D6E"/>
                </a:highlight>
              </a:rPr>
              <a:t>Addressing Systemic Inequities: </a:t>
            </a:r>
            <a:r>
              <a:rPr lang="en-US" sz="2100" dirty="0"/>
              <a:t>Negative </a:t>
            </a:r>
            <a:r>
              <a:rPr lang="en-US" sz="2100" dirty="0" err="1"/>
              <a:t>behaviours</a:t>
            </a:r>
            <a:r>
              <a:rPr lang="en-US" sz="2100" dirty="0"/>
              <a:t> can also stem from deeper, systemic inequalities within the company. To address this, leaders need to actively review and revise </a:t>
            </a:r>
            <a:r>
              <a:rPr lang="en-US" sz="2100" dirty="0" err="1"/>
              <a:t>companyal</a:t>
            </a:r>
            <a:r>
              <a:rPr lang="en-US" sz="2100" dirty="0"/>
              <a:t> policies to ensure they are fair and inclusive. This might include revisiting promotion criteria, pay structures, or access to development opportunities.</a:t>
            </a:r>
          </a:p>
          <a:p>
            <a:pPr marL="0" indent="0"/>
            <a:endParaRPr lang="en-IE" sz="2100" kern="100" dirty="0">
              <a:effectLst/>
              <a:ea typeface="Aptos" panose="020B0004020202020204" pitchFamily="34" charset="0"/>
              <a:cs typeface="Times New Roman" panose="02020603050405020304" pitchFamily="18" charset="0"/>
            </a:endParaRPr>
          </a:p>
        </p:txBody>
      </p:sp>
      <p:sp>
        <p:nvSpPr>
          <p:cNvPr id="3" name="Text Placeholder 2">
            <a:extLst>
              <a:ext uri="{FF2B5EF4-FFF2-40B4-BE49-F238E27FC236}">
                <a16:creationId xmlns:a16="http://schemas.microsoft.com/office/drawing/2014/main" id="{D8051A0E-0439-86B4-73B8-C35CF3672197}"/>
              </a:ext>
            </a:extLst>
          </p:cNvPr>
          <p:cNvSpPr>
            <a:spLocks noGrp="1"/>
          </p:cNvSpPr>
          <p:nvPr>
            <p:ph type="body" sz="quarter" idx="16"/>
          </p:nvPr>
        </p:nvSpPr>
        <p:spPr>
          <a:xfrm>
            <a:off x="798381" y="380603"/>
            <a:ext cx="10595237" cy="803654"/>
          </a:xfrm>
        </p:spPr>
        <p:txBody>
          <a:bodyPr/>
          <a:lstStyle/>
          <a:p>
            <a:r>
              <a:rPr lang="en-IE" sz="3600" b="0" kern="100" dirty="0">
                <a:solidFill>
                  <a:srgbClr val="086D6E"/>
                </a:solidFill>
                <a:effectLst/>
                <a:ea typeface="Aptos" panose="020B0004020202020204" pitchFamily="34" charset="0"/>
                <a:cs typeface="Times New Roman" panose="02020603050405020304" pitchFamily="18" charset="0"/>
              </a:rPr>
              <a:t>Conscious and Unconscious Bias</a:t>
            </a:r>
            <a:endParaRPr lang="en-IE" b="0" dirty="0">
              <a:solidFill>
                <a:srgbClr val="086D6E"/>
              </a:solidFill>
            </a:endParaRPr>
          </a:p>
        </p:txBody>
      </p:sp>
    </p:spTree>
    <p:extLst>
      <p:ext uri="{BB962C8B-B14F-4D97-AF65-F5344CB8AC3E}">
        <p14:creationId xmlns:p14="http://schemas.microsoft.com/office/powerpoint/2010/main" val="41261079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33F7091-7C6D-7F9F-0544-08D6850E9C96}"/>
              </a:ext>
            </a:extLst>
          </p:cNvPr>
          <p:cNvSpPr>
            <a:spLocks noGrp="1"/>
          </p:cNvSpPr>
          <p:nvPr>
            <p:ph type="body" sz="quarter" idx="16"/>
          </p:nvPr>
        </p:nvSpPr>
        <p:spPr>
          <a:xfrm>
            <a:off x="603978" y="413049"/>
            <a:ext cx="10984044" cy="803654"/>
          </a:xfrm>
        </p:spPr>
        <p:txBody>
          <a:bodyPr/>
          <a:lstStyle/>
          <a:p>
            <a:r>
              <a:rPr lang="en-US" sz="3200" b="0" dirty="0">
                <a:solidFill>
                  <a:srgbClr val="086D6E"/>
                </a:solidFill>
              </a:rPr>
              <a:t>Identify and Address Exclusive Workplace </a:t>
            </a:r>
            <a:r>
              <a:rPr lang="en-US" sz="3200" b="0" dirty="0" err="1">
                <a:solidFill>
                  <a:srgbClr val="086D6E"/>
                </a:solidFill>
              </a:rPr>
              <a:t>Behaviours</a:t>
            </a:r>
            <a:endParaRPr lang="en-IE" sz="3200" b="0" dirty="0">
              <a:solidFill>
                <a:srgbClr val="086D6E"/>
              </a:solidFill>
            </a:endParaRPr>
          </a:p>
        </p:txBody>
      </p:sp>
      <p:graphicFrame>
        <p:nvGraphicFramePr>
          <p:cNvPr id="4" name="Table 3">
            <a:extLst>
              <a:ext uri="{FF2B5EF4-FFF2-40B4-BE49-F238E27FC236}">
                <a16:creationId xmlns:a16="http://schemas.microsoft.com/office/drawing/2014/main" id="{B641DED8-BBFB-6768-D2CC-3E15AF6A87A2}"/>
              </a:ext>
            </a:extLst>
          </p:cNvPr>
          <p:cNvGraphicFramePr>
            <a:graphicFrameLocks noGrp="1"/>
          </p:cNvGraphicFramePr>
          <p:nvPr>
            <p:extLst>
              <p:ext uri="{D42A27DB-BD31-4B8C-83A1-F6EECF244321}">
                <p14:modId xmlns:p14="http://schemas.microsoft.com/office/powerpoint/2010/main" val="1395414112"/>
              </p:ext>
            </p:extLst>
          </p:nvPr>
        </p:nvGraphicFramePr>
        <p:xfrm>
          <a:off x="603978" y="976841"/>
          <a:ext cx="11187972" cy="5212080"/>
        </p:xfrm>
        <a:graphic>
          <a:graphicData uri="http://schemas.openxmlformats.org/drawingml/2006/table">
            <a:tbl>
              <a:tblPr firstRow="1" bandRow="1">
                <a:tableStyleId>{5C22544A-7EE6-4342-B048-85BDC9FD1C3A}</a:tableStyleId>
              </a:tblPr>
              <a:tblGrid>
                <a:gridCol w="5593986">
                  <a:extLst>
                    <a:ext uri="{9D8B030D-6E8A-4147-A177-3AD203B41FA5}">
                      <a16:colId xmlns:a16="http://schemas.microsoft.com/office/drawing/2014/main" val="2538617219"/>
                    </a:ext>
                  </a:extLst>
                </a:gridCol>
                <a:gridCol w="5593986">
                  <a:extLst>
                    <a:ext uri="{9D8B030D-6E8A-4147-A177-3AD203B41FA5}">
                      <a16:colId xmlns:a16="http://schemas.microsoft.com/office/drawing/2014/main" val="3182205153"/>
                    </a:ext>
                  </a:extLst>
                </a:gridCol>
              </a:tblGrid>
              <a:tr h="370840">
                <a:tc>
                  <a:txBody>
                    <a:bodyPr/>
                    <a:lstStyle/>
                    <a:p>
                      <a:r>
                        <a:rPr lang="en-IE" sz="2400" dirty="0"/>
                        <a:t>What the Behaviour Looks Like</a:t>
                      </a:r>
                    </a:p>
                  </a:txBody>
                  <a:tcPr/>
                </a:tc>
                <a:tc>
                  <a:txBody>
                    <a:bodyPr/>
                    <a:lstStyle/>
                    <a:p>
                      <a:r>
                        <a:rPr lang="en-IE" sz="2400" dirty="0"/>
                        <a:t>How to Address Them</a:t>
                      </a:r>
                    </a:p>
                  </a:txBody>
                  <a:tcPr/>
                </a:tc>
                <a:extLst>
                  <a:ext uri="{0D108BD9-81ED-4DB2-BD59-A6C34878D82A}">
                    <a16:rowId xmlns:a16="http://schemas.microsoft.com/office/drawing/2014/main" val="3326416933"/>
                  </a:ext>
                </a:extLst>
              </a:tr>
              <a:tr h="370840">
                <a:tc>
                  <a:txBody>
                    <a:bodyPr/>
                    <a:lstStyle/>
                    <a:p>
                      <a:r>
                        <a:rPr lang="en-IE" sz="2000" b="1" kern="1200" dirty="0">
                          <a:solidFill>
                            <a:schemeClr val="bg1"/>
                          </a:solidFill>
                          <a:highlight>
                            <a:srgbClr val="086D6E"/>
                          </a:highlight>
                          <a:latin typeface="+mn-lt"/>
                          <a:ea typeface="+mn-ea"/>
                          <a:cs typeface="+mn-cs"/>
                        </a:rPr>
                        <a:t>Microaggressions: </a:t>
                      </a:r>
                    </a:p>
                    <a:p>
                      <a:pPr marL="342900" indent="-342900">
                        <a:buFont typeface="Arial" panose="020B0604020202020204" pitchFamily="34" charset="0"/>
                        <a:buChar char="•"/>
                      </a:pPr>
                      <a:r>
                        <a:rPr lang="en-US" sz="2000" dirty="0">
                          <a:solidFill>
                            <a:srgbClr val="083F59"/>
                          </a:solidFill>
                        </a:rPr>
                        <a:t>Making dismissive comments or jokes about someone’s identity, culture, or background.</a:t>
                      </a:r>
                    </a:p>
                    <a:p>
                      <a:pPr marL="342900" indent="-342900">
                        <a:buFont typeface="Arial" panose="020B0604020202020204" pitchFamily="34" charset="0"/>
                        <a:buChar char="•"/>
                      </a:pPr>
                      <a:r>
                        <a:rPr lang="en-US" sz="2000" dirty="0">
                          <a:solidFill>
                            <a:srgbClr val="083F59"/>
                          </a:solidFill>
                        </a:rPr>
                        <a:t>Interrupting or talking over underrepresented individuals in meetings.</a:t>
                      </a:r>
                    </a:p>
                    <a:p>
                      <a:pPr marL="342900" indent="-342900">
                        <a:buFont typeface="Arial" panose="020B0604020202020204" pitchFamily="34" charset="0"/>
                        <a:buChar char="•"/>
                      </a:pPr>
                      <a:r>
                        <a:rPr lang="en-US" sz="2000" dirty="0">
                          <a:solidFill>
                            <a:srgbClr val="083F59"/>
                          </a:solidFill>
                        </a:rPr>
                        <a:t>Assuming someone’s capabilities or preferences based on stereotypes.</a:t>
                      </a:r>
                      <a:endParaRPr lang="en-IE" sz="2000" dirty="0">
                        <a:solidFill>
                          <a:srgbClr val="083F59"/>
                        </a:solidFill>
                      </a:endParaRPr>
                    </a:p>
                  </a:txBody>
                  <a:tcPr/>
                </a:tc>
                <a:tc>
                  <a:txBody>
                    <a:bodyPr/>
                    <a:lstStyle/>
                    <a:p>
                      <a:pPr marL="342900" indent="-342900">
                        <a:buFont typeface="Wingdings" panose="05000000000000000000" pitchFamily="2" charset="2"/>
                        <a:buChar char="v"/>
                      </a:pPr>
                      <a:r>
                        <a:rPr lang="en-US" sz="2000" dirty="0">
                          <a:solidFill>
                            <a:srgbClr val="083F59"/>
                          </a:solidFill>
                        </a:rPr>
                        <a:t>Educate employees on what microaggressions are and their impact through training programs.</a:t>
                      </a:r>
                    </a:p>
                    <a:p>
                      <a:pPr marL="342900" indent="-342900">
                        <a:buFont typeface="Wingdings" panose="05000000000000000000" pitchFamily="2" charset="2"/>
                        <a:buChar char="v"/>
                      </a:pPr>
                      <a:r>
                        <a:rPr lang="en-US" sz="2000" dirty="0">
                          <a:solidFill>
                            <a:srgbClr val="083F59"/>
                          </a:solidFill>
                        </a:rPr>
                        <a:t>Encourage open dialogue to help team members recognize and address their own biases.</a:t>
                      </a:r>
                    </a:p>
                    <a:p>
                      <a:pPr marL="342900" indent="-342900">
                        <a:buFont typeface="Wingdings" panose="05000000000000000000" pitchFamily="2" charset="2"/>
                        <a:buChar char="v"/>
                      </a:pPr>
                      <a:r>
                        <a:rPr lang="en-US" sz="2000" dirty="0">
                          <a:solidFill>
                            <a:srgbClr val="083F59"/>
                          </a:solidFill>
                        </a:rPr>
                        <a:t>Managers should model inclusive communication by actively listening and ensuring everyone’s voice is heard.</a:t>
                      </a:r>
                      <a:endParaRPr lang="en-IE" sz="2000" dirty="0">
                        <a:solidFill>
                          <a:srgbClr val="083F59"/>
                        </a:solidFill>
                      </a:endParaRPr>
                    </a:p>
                  </a:txBody>
                  <a:tcPr/>
                </a:tc>
                <a:extLst>
                  <a:ext uri="{0D108BD9-81ED-4DB2-BD59-A6C34878D82A}">
                    <a16:rowId xmlns:a16="http://schemas.microsoft.com/office/drawing/2014/main" val="129962911"/>
                  </a:ext>
                </a:extLst>
              </a:tr>
              <a:tr h="370840">
                <a:tc>
                  <a:txBody>
                    <a:bodyPr/>
                    <a:lstStyle/>
                    <a:p>
                      <a:r>
                        <a:rPr lang="en-IE" sz="2000" b="1" kern="1200" dirty="0">
                          <a:solidFill>
                            <a:schemeClr val="bg1"/>
                          </a:solidFill>
                          <a:highlight>
                            <a:srgbClr val="086D6E"/>
                          </a:highlight>
                          <a:latin typeface="+mn-lt"/>
                          <a:ea typeface="+mn-ea"/>
                          <a:cs typeface="+mn-cs"/>
                        </a:rPr>
                        <a:t>Exclusionary Practices:</a:t>
                      </a:r>
                    </a:p>
                    <a:p>
                      <a:pPr marL="342900" indent="-342900">
                        <a:buFont typeface="Arial" panose="020B0604020202020204" pitchFamily="34" charset="0"/>
                        <a:buChar char="•"/>
                      </a:pPr>
                      <a:r>
                        <a:rPr lang="en-US" sz="2000" kern="1200" dirty="0">
                          <a:solidFill>
                            <a:srgbClr val="083F59"/>
                          </a:solidFill>
                          <a:latin typeface="+mn-lt"/>
                          <a:ea typeface="+mn-ea"/>
                          <a:cs typeface="+mn-cs"/>
                        </a:rPr>
                        <a:t>Leaving certain team members out of key meetings, projects, or decision-making processes.</a:t>
                      </a:r>
                    </a:p>
                    <a:p>
                      <a:pPr marL="342900" indent="-342900">
                        <a:buFont typeface="Arial" panose="020B0604020202020204" pitchFamily="34" charset="0"/>
                        <a:buChar char="•"/>
                      </a:pPr>
                      <a:r>
                        <a:rPr lang="en-US" sz="2000" kern="1200" dirty="0">
                          <a:solidFill>
                            <a:srgbClr val="083F59"/>
                          </a:solidFill>
                          <a:latin typeface="+mn-lt"/>
                          <a:ea typeface="+mn-ea"/>
                          <a:cs typeface="+mn-cs"/>
                        </a:rPr>
                        <a:t>Forming cliques that isolate individuals based on gender, ethnicity, or other characteristics.</a:t>
                      </a:r>
                    </a:p>
                    <a:p>
                      <a:pPr marL="342900" indent="-342900">
                        <a:buFont typeface="Arial" panose="020B0604020202020204" pitchFamily="34" charset="0"/>
                        <a:buChar char="•"/>
                      </a:pPr>
                      <a:r>
                        <a:rPr lang="en-US" sz="2000" kern="1200" dirty="0">
                          <a:solidFill>
                            <a:srgbClr val="083F59"/>
                          </a:solidFill>
                          <a:latin typeface="+mn-lt"/>
                          <a:ea typeface="+mn-ea"/>
                          <a:cs typeface="+mn-cs"/>
                        </a:rPr>
                        <a:t>Using language or jokes that alienate individuals from feeling part of the group.</a:t>
                      </a:r>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kern="1200" dirty="0">
                          <a:solidFill>
                            <a:srgbClr val="083F59"/>
                          </a:solidFill>
                          <a:latin typeface="+mn-lt"/>
                          <a:ea typeface="+mn-ea"/>
                          <a:cs typeface="+mn-cs"/>
                        </a:rPr>
                        <a:t>Establish clear processes to ensure everyone is included in relevant opportunities and decision-making.</a:t>
                      </a:r>
                    </a:p>
                    <a:p>
                      <a:pPr marL="342900" indent="-342900">
                        <a:buFont typeface="Wingdings" panose="05000000000000000000" pitchFamily="2" charset="2"/>
                        <a:buChar char="v"/>
                      </a:pPr>
                      <a:r>
                        <a:rPr lang="en-US" sz="2000" kern="1200" dirty="0">
                          <a:solidFill>
                            <a:srgbClr val="083F59"/>
                          </a:solidFill>
                          <a:latin typeface="+mn-lt"/>
                          <a:ea typeface="+mn-ea"/>
                          <a:cs typeface="+mn-cs"/>
                        </a:rPr>
                        <a:t>Promote team-building activities that build connections across diverse groups.</a:t>
                      </a:r>
                    </a:p>
                    <a:p>
                      <a:pPr marL="342900" indent="-342900">
                        <a:buFont typeface="Wingdings" panose="05000000000000000000" pitchFamily="2" charset="2"/>
                        <a:buChar char="v"/>
                      </a:pPr>
                      <a:r>
                        <a:rPr lang="en-US" sz="2000" kern="1200" dirty="0">
                          <a:solidFill>
                            <a:srgbClr val="083F59"/>
                          </a:solidFill>
                          <a:latin typeface="+mn-lt"/>
                          <a:ea typeface="+mn-ea"/>
                          <a:cs typeface="+mn-cs"/>
                        </a:rPr>
                        <a:t>Create an inclusion charter for the team, setting expectations for behavior and accountability.</a:t>
                      </a:r>
                      <a:endParaRPr lang="en-IE" sz="2000" kern="1200" dirty="0">
                        <a:solidFill>
                          <a:srgbClr val="083F59"/>
                        </a:solidFill>
                        <a:latin typeface="+mn-lt"/>
                        <a:ea typeface="+mn-ea"/>
                        <a:cs typeface="+mn-cs"/>
                      </a:endParaRPr>
                    </a:p>
                  </a:txBody>
                  <a:tcPr/>
                </a:tc>
                <a:extLst>
                  <a:ext uri="{0D108BD9-81ED-4DB2-BD59-A6C34878D82A}">
                    <a16:rowId xmlns:a16="http://schemas.microsoft.com/office/drawing/2014/main" val="3584089959"/>
                  </a:ext>
                </a:extLst>
              </a:tr>
            </a:tbl>
          </a:graphicData>
        </a:graphic>
      </p:graphicFrame>
      <p:sp>
        <p:nvSpPr>
          <p:cNvPr id="5" name="TextBox 4">
            <a:extLst>
              <a:ext uri="{FF2B5EF4-FFF2-40B4-BE49-F238E27FC236}">
                <a16:creationId xmlns:a16="http://schemas.microsoft.com/office/drawing/2014/main" id="{03379F8E-C19C-34F8-B1C0-95440E788E2D}"/>
              </a:ext>
            </a:extLst>
          </p:cNvPr>
          <p:cNvSpPr txBox="1"/>
          <p:nvPr/>
        </p:nvSpPr>
        <p:spPr>
          <a:xfrm>
            <a:off x="3629024" y="6414159"/>
            <a:ext cx="8829675" cy="338554"/>
          </a:xfrm>
          <a:prstGeom prst="rect">
            <a:avLst/>
          </a:prstGeom>
          <a:noFill/>
        </p:spPr>
        <p:txBody>
          <a:bodyPr wrap="square">
            <a:spAutoFit/>
          </a:bodyPr>
          <a:lstStyle/>
          <a:p>
            <a:r>
              <a:rPr lang="en-IE" sz="1600" dirty="0">
                <a:solidFill>
                  <a:schemeClr val="bg1"/>
                </a:solidFill>
                <a:hlinkClick r:id="rId2">
                  <a:extLst>
                    <a:ext uri="{A12FA001-AC4F-418D-AE19-62706E023703}">
                      <ahyp:hlinkClr xmlns:ahyp="http://schemas.microsoft.com/office/drawing/2018/hyperlinkcolor" val="tx"/>
                    </a:ext>
                  </a:extLst>
                </a:hlinkClick>
              </a:rPr>
              <a:t>https://3plusinternational.com/2019/02/20-examples-of-non-inclusive-workplace-behaviours/</a:t>
            </a:r>
            <a:r>
              <a:rPr lang="en-IE" sz="1600" dirty="0">
                <a:solidFill>
                  <a:schemeClr val="bg1"/>
                </a:solidFill>
              </a:rPr>
              <a:t> </a:t>
            </a:r>
          </a:p>
        </p:txBody>
      </p:sp>
    </p:spTree>
    <p:extLst>
      <p:ext uri="{BB962C8B-B14F-4D97-AF65-F5344CB8AC3E}">
        <p14:creationId xmlns:p14="http://schemas.microsoft.com/office/powerpoint/2010/main" val="252851404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FCD91A-8AD2-1CDE-220C-6D45BE9871D4}"/>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C13AB21D-8F0F-D8BF-F7C2-F3AF55D2CCA9}"/>
              </a:ext>
            </a:extLst>
          </p:cNvPr>
          <p:cNvGraphicFramePr>
            <a:graphicFrameLocks noGrp="1"/>
          </p:cNvGraphicFramePr>
          <p:nvPr>
            <p:extLst>
              <p:ext uri="{D42A27DB-BD31-4B8C-83A1-F6EECF244321}">
                <p14:modId xmlns:p14="http://schemas.microsoft.com/office/powerpoint/2010/main" val="3608308463"/>
              </p:ext>
            </p:extLst>
          </p:nvPr>
        </p:nvGraphicFramePr>
        <p:xfrm>
          <a:off x="603978" y="412064"/>
          <a:ext cx="11187972" cy="5516880"/>
        </p:xfrm>
        <a:graphic>
          <a:graphicData uri="http://schemas.openxmlformats.org/drawingml/2006/table">
            <a:tbl>
              <a:tblPr firstRow="1" bandRow="1">
                <a:tableStyleId>{5C22544A-7EE6-4342-B048-85BDC9FD1C3A}</a:tableStyleId>
              </a:tblPr>
              <a:tblGrid>
                <a:gridCol w="5593986">
                  <a:extLst>
                    <a:ext uri="{9D8B030D-6E8A-4147-A177-3AD203B41FA5}">
                      <a16:colId xmlns:a16="http://schemas.microsoft.com/office/drawing/2014/main" val="2538617219"/>
                    </a:ext>
                  </a:extLst>
                </a:gridCol>
                <a:gridCol w="5593986">
                  <a:extLst>
                    <a:ext uri="{9D8B030D-6E8A-4147-A177-3AD203B41FA5}">
                      <a16:colId xmlns:a16="http://schemas.microsoft.com/office/drawing/2014/main" val="3182205153"/>
                    </a:ext>
                  </a:extLst>
                </a:gridCol>
              </a:tblGrid>
              <a:tr h="370840">
                <a:tc>
                  <a:txBody>
                    <a:bodyPr/>
                    <a:lstStyle/>
                    <a:p>
                      <a:r>
                        <a:rPr lang="en-IE" sz="2400" dirty="0"/>
                        <a:t>What the Behaviour Looks Like</a:t>
                      </a:r>
                    </a:p>
                  </a:txBody>
                  <a:tcPr/>
                </a:tc>
                <a:tc>
                  <a:txBody>
                    <a:bodyPr/>
                    <a:lstStyle/>
                    <a:p>
                      <a:r>
                        <a:rPr lang="en-IE" sz="2400" dirty="0"/>
                        <a:t>How to Address Them</a:t>
                      </a:r>
                    </a:p>
                  </a:txBody>
                  <a:tcPr/>
                </a:tc>
                <a:extLst>
                  <a:ext uri="{0D108BD9-81ED-4DB2-BD59-A6C34878D82A}">
                    <a16:rowId xmlns:a16="http://schemas.microsoft.com/office/drawing/2014/main" val="3326416933"/>
                  </a:ext>
                </a:extLst>
              </a:tr>
              <a:tr h="370840">
                <a:tc>
                  <a:txBody>
                    <a:bodyPr/>
                    <a:lstStyle/>
                    <a:p>
                      <a:r>
                        <a:rPr lang="en-IE" sz="2000" b="1" kern="1200" dirty="0" err="1">
                          <a:solidFill>
                            <a:schemeClr val="bg1"/>
                          </a:solidFill>
                          <a:highlight>
                            <a:srgbClr val="086D6E"/>
                          </a:highlight>
                          <a:latin typeface="+mn-lt"/>
                          <a:ea typeface="+mn-ea"/>
                          <a:cs typeface="+mn-cs"/>
                        </a:rPr>
                        <a:t>Favoritism</a:t>
                      </a:r>
                      <a:r>
                        <a:rPr lang="en-IE" sz="2000" b="1" kern="1200" dirty="0">
                          <a:solidFill>
                            <a:schemeClr val="bg1"/>
                          </a:solidFill>
                          <a:highlight>
                            <a:srgbClr val="086D6E"/>
                          </a:highlight>
                          <a:latin typeface="+mn-lt"/>
                          <a:ea typeface="+mn-ea"/>
                          <a:cs typeface="+mn-cs"/>
                        </a:rPr>
                        <a:t> or Nepotism: </a:t>
                      </a:r>
                    </a:p>
                    <a:p>
                      <a:pPr marL="342900" indent="-342900">
                        <a:buFont typeface="Arial" panose="020B0604020202020204" pitchFamily="34" charset="0"/>
                        <a:buChar char="•"/>
                      </a:pPr>
                      <a:r>
                        <a:rPr lang="en-US" sz="2000" dirty="0">
                          <a:solidFill>
                            <a:srgbClr val="083F59"/>
                          </a:solidFill>
                        </a:rPr>
                        <a:t>Giving certain employees preferential treatment, such as promotions, assignments, or praise, based on personal biases.</a:t>
                      </a:r>
                    </a:p>
                    <a:p>
                      <a:pPr marL="342900" indent="-342900">
                        <a:buFont typeface="Arial" panose="020B0604020202020204" pitchFamily="34" charset="0"/>
                        <a:buChar char="•"/>
                      </a:pPr>
                      <a:r>
                        <a:rPr lang="en-US" sz="2000" dirty="0">
                          <a:solidFill>
                            <a:srgbClr val="083F59"/>
                          </a:solidFill>
                        </a:rPr>
                        <a:t>Overlooking the contributions of certain employees while regularly </a:t>
                      </a:r>
                      <a:r>
                        <a:rPr lang="en-US" sz="2000" dirty="0" err="1">
                          <a:solidFill>
                            <a:srgbClr val="083F59"/>
                          </a:solidFill>
                        </a:rPr>
                        <a:t>recognising</a:t>
                      </a:r>
                      <a:r>
                        <a:rPr lang="en-US" sz="2000" dirty="0">
                          <a:solidFill>
                            <a:srgbClr val="083F59"/>
                          </a:solidFill>
                        </a:rPr>
                        <a:t> others.</a:t>
                      </a:r>
                      <a:endParaRPr lang="en-IE" sz="2000" dirty="0">
                        <a:solidFill>
                          <a:srgbClr val="083F59"/>
                        </a:solidFill>
                      </a:endParaRPr>
                    </a:p>
                  </a:txBody>
                  <a:tcPr/>
                </a:tc>
                <a:tc>
                  <a:txBody>
                    <a:bodyPr/>
                    <a:lstStyle/>
                    <a:p>
                      <a:pPr marL="342900" indent="-342900">
                        <a:buFont typeface="Wingdings" panose="05000000000000000000" pitchFamily="2" charset="2"/>
                        <a:buChar char="v"/>
                      </a:pPr>
                      <a:r>
                        <a:rPr lang="en-US" sz="2000" dirty="0">
                          <a:solidFill>
                            <a:srgbClr val="083F59"/>
                          </a:solidFill>
                        </a:rPr>
                        <a:t>Implement objective performance evaluations and transparent promotion criteria.</a:t>
                      </a:r>
                    </a:p>
                    <a:p>
                      <a:pPr marL="342900" indent="-342900">
                        <a:buFont typeface="Wingdings" panose="05000000000000000000" pitchFamily="2" charset="2"/>
                        <a:buChar char="v"/>
                      </a:pPr>
                      <a:r>
                        <a:rPr lang="en-US" sz="2000" dirty="0">
                          <a:solidFill>
                            <a:srgbClr val="083F59"/>
                          </a:solidFill>
                        </a:rPr>
                        <a:t>Provide training to managers to reduce bias in decision-making.</a:t>
                      </a:r>
                    </a:p>
                    <a:p>
                      <a:pPr marL="342900" indent="-342900">
                        <a:buFont typeface="Wingdings" panose="05000000000000000000" pitchFamily="2" charset="2"/>
                        <a:buChar char="v"/>
                      </a:pPr>
                      <a:r>
                        <a:rPr lang="en-US" sz="2000" dirty="0">
                          <a:solidFill>
                            <a:srgbClr val="083F59"/>
                          </a:solidFill>
                        </a:rPr>
                        <a:t>Encourage peer recognition systems where employees can celebrate each other’s achievements.</a:t>
                      </a:r>
                      <a:endParaRPr lang="en-IE" sz="2000" dirty="0">
                        <a:solidFill>
                          <a:srgbClr val="083F59"/>
                        </a:solidFill>
                      </a:endParaRPr>
                    </a:p>
                  </a:txBody>
                  <a:tcPr/>
                </a:tc>
                <a:extLst>
                  <a:ext uri="{0D108BD9-81ED-4DB2-BD59-A6C34878D82A}">
                    <a16:rowId xmlns:a16="http://schemas.microsoft.com/office/drawing/2014/main" val="129962911"/>
                  </a:ext>
                </a:extLst>
              </a:tr>
              <a:tr h="370840">
                <a:tc>
                  <a:txBody>
                    <a:bodyPr/>
                    <a:lstStyle/>
                    <a:p>
                      <a:r>
                        <a:rPr lang="en-IE" sz="2000" b="1" kern="1200" dirty="0">
                          <a:solidFill>
                            <a:schemeClr val="bg1"/>
                          </a:solidFill>
                          <a:highlight>
                            <a:srgbClr val="086D6E"/>
                          </a:highlight>
                          <a:latin typeface="+mn-lt"/>
                          <a:ea typeface="+mn-ea"/>
                          <a:cs typeface="+mn-cs"/>
                        </a:rPr>
                        <a:t>Disregarding Different Communication Styles:</a:t>
                      </a:r>
                    </a:p>
                    <a:p>
                      <a:pPr marL="342900" indent="-342900">
                        <a:buFont typeface="Arial" panose="020B0604020202020204" pitchFamily="34" charset="0"/>
                        <a:buChar char="•"/>
                      </a:pPr>
                      <a:r>
                        <a:rPr lang="en-US" sz="2000" kern="1200" dirty="0">
                          <a:solidFill>
                            <a:srgbClr val="083F59"/>
                          </a:solidFill>
                          <a:latin typeface="+mn-lt"/>
                          <a:ea typeface="+mn-ea"/>
                          <a:cs typeface="+mn-cs"/>
                        </a:rPr>
                        <a:t>Favoring outspoken employees while undervaluing quieter team members.</a:t>
                      </a:r>
                    </a:p>
                    <a:p>
                      <a:pPr marL="342900" indent="-342900">
                        <a:buFont typeface="Arial" panose="020B0604020202020204" pitchFamily="34" charset="0"/>
                        <a:buChar char="•"/>
                      </a:pPr>
                      <a:r>
                        <a:rPr lang="en-US" sz="2000" kern="1200" dirty="0">
                          <a:solidFill>
                            <a:srgbClr val="083F59"/>
                          </a:solidFill>
                          <a:latin typeface="+mn-lt"/>
                          <a:ea typeface="+mn-ea"/>
                          <a:cs typeface="+mn-cs"/>
                        </a:rPr>
                        <a:t>Ignoring language or cultural barriers in communication.</a:t>
                      </a:r>
                    </a:p>
                    <a:p>
                      <a:pPr marL="342900" indent="-342900">
                        <a:buFont typeface="Arial" panose="020B0604020202020204" pitchFamily="34" charset="0"/>
                        <a:buChar char="•"/>
                      </a:pPr>
                      <a:r>
                        <a:rPr lang="en-US" sz="2000" kern="1200" dirty="0">
                          <a:solidFill>
                            <a:srgbClr val="083F59"/>
                          </a:solidFill>
                          <a:latin typeface="+mn-lt"/>
                          <a:ea typeface="+mn-ea"/>
                          <a:cs typeface="+mn-cs"/>
                        </a:rPr>
                        <a:t>Assuming silence equals agreement or disengagement.</a:t>
                      </a:r>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kern="1200" dirty="0">
                          <a:solidFill>
                            <a:srgbClr val="083F59"/>
                          </a:solidFill>
                          <a:latin typeface="+mn-lt"/>
                          <a:ea typeface="+mn-ea"/>
                          <a:cs typeface="+mn-cs"/>
                        </a:rPr>
                        <a:t>Encourage different communication styles by creating safe spaces for employees to express their thoughts (e.g., anonymous feedback options).</a:t>
                      </a:r>
                    </a:p>
                    <a:p>
                      <a:pPr marL="342900" indent="-342900">
                        <a:buFont typeface="Wingdings" panose="05000000000000000000" pitchFamily="2" charset="2"/>
                        <a:buChar char="v"/>
                      </a:pPr>
                      <a:r>
                        <a:rPr lang="en-US" sz="2000" kern="1200" dirty="0">
                          <a:solidFill>
                            <a:srgbClr val="083F59"/>
                          </a:solidFill>
                          <a:latin typeface="+mn-lt"/>
                          <a:ea typeface="+mn-ea"/>
                          <a:cs typeface="+mn-cs"/>
                        </a:rPr>
                        <a:t>Provide cultural competency training to foster better understanding of diverse communication approaches.</a:t>
                      </a:r>
                    </a:p>
                    <a:p>
                      <a:pPr marL="342900" indent="-342900">
                        <a:buFont typeface="Wingdings" panose="05000000000000000000" pitchFamily="2" charset="2"/>
                        <a:buChar char="v"/>
                      </a:pPr>
                      <a:r>
                        <a:rPr lang="en-US" sz="2000" kern="1200" dirty="0">
                          <a:solidFill>
                            <a:srgbClr val="083F59"/>
                          </a:solidFill>
                          <a:latin typeface="+mn-lt"/>
                          <a:ea typeface="+mn-ea"/>
                          <a:cs typeface="+mn-cs"/>
                        </a:rPr>
                        <a:t>Regularly check in with team members to ensure clarity and inclusion in discussions.</a:t>
                      </a:r>
                      <a:endParaRPr lang="en-IE" sz="2000" kern="1200" dirty="0">
                        <a:solidFill>
                          <a:srgbClr val="083F59"/>
                        </a:solidFill>
                        <a:latin typeface="+mn-lt"/>
                        <a:ea typeface="+mn-ea"/>
                        <a:cs typeface="+mn-cs"/>
                      </a:endParaRPr>
                    </a:p>
                  </a:txBody>
                  <a:tcPr/>
                </a:tc>
                <a:extLst>
                  <a:ext uri="{0D108BD9-81ED-4DB2-BD59-A6C34878D82A}">
                    <a16:rowId xmlns:a16="http://schemas.microsoft.com/office/drawing/2014/main" val="3584089959"/>
                  </a:ext>
                </a:extLst>
              </a:tr>
            </a:tbl>
          </a:graphicData>
        </a:graphic>
      </p:graphicFrame>
      <p:sp>
        <p:nvSpPr>
          <p:cNvPr id="3" name="TextBox 2">
            <a:extLst>
              <a:ext uri="{FF2B5EF4-FFF2-40B4-BE49-F238E27FC236}">
                <a16:creationId xmlns:a16="http://schemas.microsoft.com/office/drawing/2014/main" id="{8427B431-B534-21C7-F4D4-9D133C41D7AF}"/>
              </a:ext>
            </a:extLst>
          </p:cNvPr>
          <p:cNvSpPr txBox="1"/>
          <p:nvPr/>
        </p:nvSpPr>
        <p:spPr>
          <a:xfrm>
            <a:off x="3343274" y="6364070"/>
            <a:ext cx="8658225"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https://triec.ca/competency/respond-to-inappropriate-and-non-inclusive-behaviour/</a:t>
            </a:r>
            <a:r>
              <a:rPr lang="en-IE" dirty="0">
                <a:solidFill>
                  <a:schemeClr val="bg1"/>
                </a:solidFill>
              </a:rPr>
              <a:t> </a:t>
            </a:r>
          </a:p>
        </p:txBody>
      </p:sp>
    </p:spTree>
    <p:extLst>
      <p:ext uri="{BB962C8B-B14F-4D97-AF65-F5344CB8AC3E}">
        <p14:creationId xmlns:p14="http://schemas.microsoft.com/office/powerpoint/2010/main" val="3332608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72F407-F6E1-A540-3DF9-128FCA2847ED}"/>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BD227D45-2AA5-E0AA-C52D-310B7FCC925E}"/>
              </a:ext>
            </a:extLst>
          </p:cNvPr>
          <p:cNvSpPr txBox="1">
            <a:spLocks/>
          </p:cNvSpPr>
          <p:nvPr/>
        </p:nvSpPr>
        <p:spPr>
          <a:xfrm>
            <a:off x="1007050" y="1307980"/>
            <a:ext cx="518860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kern="0" dirty="0">
                <a:solidFill>
                  <a:schemeClr val="bg1"/>
                </a:solidFill>
                <a:ea typeface="Calibri" panose="020F0502020204030204" pitchFamily="34" charset="0"/>
              </a:rPr>
              <a:t>This module, Cultivating a Genuine Inclusive Workplace Culture goes beyond policies and practices. It </a:t>
            </a:r>
            <a:r>
              <a:rPr lang="en-US" sz="2000" kern="0" dirty="0" err="1">
                <a:solidFill>
                  <a:schemeClr val="bg1"/>
                </a:solidFill>
                <a:ea typeface="Calibri" panose="020F0502020204030204" pitchFamily="34" charset="0"/>
              </a:rPr>
              <a:t>emphasises</a:t>
            </a:r>
            <a:r>
              <a:rPr lang="en-US" sz="2000" kern="0" dirty="0">
                <a:solidFill>
                  <a:schemeClr val="bg1"/>
                </a:solidFill>
                <a:ea typeface="Calibri" panose="020F0502020204030204" pitchFamily="34" charset="0"/>
              </a:rPr>
              <a:t> that creating a genuinely inclusive workplace requires more than implementing policies—it demands cultural change. While policies provide a framework, authentic inclusivity emerges from employee </a:t>
            </a:r>
            <a:r>
              <a:rPr lang="en-US" sz="2000" kern="0" dirty="0" err="1">
                <a:solidFill>
                  <a:schemeClr val="bg1"/>
                </a:solidFill>
                <a:ea typeface="Calibri" panose="020F0502020204030204" pitchFamily="34" charset="0"/>
              </a:rPr>
              <a:t>behaviours</a:t>
            </a:r>
            <a:r>
              <a:rPr lang="en-US" sz="2000" kern="0" dirty="0">
                <a:solidFill>
                  <a:schemeClr val="bg1"/>
                </a:solidFill>
                <a:ea typeface="Calibri" panose="020F0502020204030204" pitchFamily="34" charset="0"/>
              </a:rPr>
              <a:t>, leadership commitment, and a shared company ethos. This module explores how to align diversity and inclusion (D&amp;I) efforts with core business values, creating an environment where employees feel valued, respected, and empowered to contribute meaningfully.</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E5A99636-3836-5094-C14F-A97FB93E4CD4}"/>
              </a:ext>
            </a:extLst>
          </p:cNvPr>
          <p:cNvSpPr txBox="1">
            <a:spLocks/>
          </p:cNvSpPr>
          <p:nvPr/>
        </p:nvSpPr>
        <p:spPr>
          <a:xfrm>
            <a:off x="1007050" y="194990"/>
            <a:ext cx="4102832"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M4:</a:t>
            </a:r>
            <a:r>
              <a:rPr lang="en-US" sz="7200" dirty="0">
                <a:solidFill>
                  <a:schemeClr val="bg1"/>
                </a:solidFill>
              </a:rPr>
              <a:t>Part 4</a:t>
            </a:r>
          </a:p>
        </p:txBody>
      </p:sp>
      <p:sp>
        <p:nvSpPr>
          <p:cNvPr id="25" name="Text Placeholder 15">
            <a:extLst>
              <a:ext uri="{FF2B5EF4-FFF2-40B4-BE49-F238E27FC236}">
                <a16:creationId xmlns:a16="http://schemas.microsoft.com/office/drawing/2014/main" id="{1197D068-04DB-1D41-10BD-D767DBA4D443}"/>
              </a:ext>
            </a:extLst>
          </p:cNvPr>
          <p:cNvSpPr>
            <a:spLocks noGrp="1"/>
          </p:cNvSpPr>
          <p:nvPr>
            <p:ph type="body" sz="quarter" idx="15"/>
          </p:nvPr>
        </p:nvSpPr>
        <p:spPr>
          <a:xfrm>
            <a:off x="6028579" y="1986936"/>
            <a:ext cx="700387" cy="689518"/>
          </a:xfrm>
        </p:spPr>
        <p:txBody>
          <a:bodyPr/>
          <a:lstStyle/>
          <a:p>
            <a:r>
              <a:rPr lang="en-US" dirty="0"/>
              <a:t>04</a:t>
            </a:r>
          </a:p>
        </p:txBody>
      </p:sp>
      <p:sp>
        <p:nvSpPr>
          <p:cNvPr id="26" name="Text Placeholder 14">
            <a:extLst>
              <a:ext uri="{FF2B5EF4-FFF2-40B4-BE49-F238E27FC236}">
                <a16:creationId xmlns:a16="http://schemas.microsoft.com/office/drawing/2014/main" id="{475A0588-EEBA-39F3-5B09-C1F16944D62B}"/>
              </a:ext>
            </a:extLst>
          </p:cNvPr>
          <p:cNvSpPr txBox="1">
            <a:spLocks/>
          </p:cNvSpPr>
          <p:nvPr/>
        </p:nvSpPr>
        <p:spPr>
          <a:xfrm>
            <a:off x="6862716" y="3492082"/>
            <a:ext cx="501349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From Policies to Practice: Cultivating a Genuine Culture of Inclusion.</a:t>
            </a:r>
          </a:p>
          <a:p>
            <a:pPr marL="342900" indent="-342900">
              <a:lnSpc>
                <a:spcPct val="100000"/>
              </a:lnSpc>
              <a:spcBef>
                <a:spcPts val="0"/>
              </a:spcBef>
              <a:buFont typeface="Wingdings" panose="05000000000000000000" pitchFamily="2" charset="2"/>
              <a:buChar char="v"/>
            </a:pPr>
            <a:r>
              <a:rPr lang="en-US" sz="2000" dirty="0"/>
              <a:t>The Role of D&amp;I Policies and Practices and Developing Practical Actionable D&amp;I Policies.</a:t>
            </a:r>
          </a:p>
          <a:p>
            <a:pPr marL="342900" indent="-342900">
              <a:lnSpc>
                <a:spcPct val="100000"/>
              </a:lnSpc>
              <a:spcBef>
                <a:spcPts val="0"/>
              </a:spcBef>
              <a:buFont typeface="Wingdings" panose="05000000000000000000" pitchFamily="2" charset="2"/>
              <a:buChar char="v"/>
            </a:pPr>
            <a:r>
              <a:rPr lang="en-US" sz="2000" b="1" dirty="0"/>
              <a:t>Survey Results, Core Business Area 3, Inclusive Policies and Practices: </a:t>
            </a:r>
            <a:r>
              <a:rPr lang="en-US" sz="2000" dirty="0"/>
              <a:t>Survey Insights and Strategic Solutions.</a:t>
            </a:r>
          </a:p>
          <a:p>
            <a:pPr marL="342900" indent="-342900">
              <a:lnSpc>
                <a:spcPct val="100000"/>
              </a:lnSpc>
              <a:spcBef>
                <a:spcPts val="0"/>
              </a:spcBef>
              <a:buFont typeface="Wingdings" panose="05000000000000000000" pitchFamily="2" charset="2"/>
              <a:buChar char="v"/>
            </a:pPr>
            <a:r>
              <a:rPr lang="en-US" sz="2000" kern="0" dirty="0">
                <a:ea typeface="Calibri" panose="020F0502020204030204" pitchFamily="34" charset="0"/>
              </a:rPr>
              <a:t>Challenging Existing Policies to Embed Inclusion into Company Culture</a:t>
            </a:r>
          </a:p>
          <a:p>
            <a:pPr marL="342900" indent="-342900">
              <a:lnSpc>
                <a:spcPct val="100000"/>
              </a:lnSpc>
              <a:spcBef>
                <a:spcPts val="0"/>
              </a:spcBef>
              <a:buFont typeface="Wingdings" panose="05000000000000000000" pitchFamily="2" charset="2"/>
              <a:buChar char="v"/>
            </a:pPr>
            <a:r>
              <a:rPr lang="en-US" sz="2000" b="1" dirty="0"/>
              <a:t>Survey Results, Core Business Area 4: Addressing Exclusive Workplace </a:t>
            </a:r>
            <a:r>
              <a:rPr lang="en-US" sz="2000" b="1" dirty="0" err="1"/>
              <a:t>Behaviours</a:t>
            </a:r>
            <a:r>
              <a:rPr lang="en-US" sz="2000" b="1" dirty="0"/>
              <a:t>. </a:t>
            </a:r>
            <a:r>
              <a:rPr lang="en-US" sz="2000" dirty="0"/>
              <a:t>Survey Insights and Strategic Solutions.</a:t>
            </a:r>
          </a:p>
          <a:p>
            <a:pPr marL="342900" indent="-342900">
              <a:lnSpc>
                <a:spcPct val="100000"/>
              </a:lnSpc>
              <a:spcBef>
                <a:spcPts val="0"/>
              </a:spcBef>
              <a:buFont typeface="Wingdings" panose="05000000000000000000" pitchFamily="2" charset="2"/>
              <a:buChar char="v"/>
            </a:pPr>
            <a:r>
              <a:rPr lang="en-US" sz="2000" kern="0" dirty="0">
                <a:ea typeface="Calibri" panose="020F0502020204030204" pitchFamily="34" charset="0"/>
              </a:rPr>
              <a:t>Identify and Address Different Exclusive Workplace </a:t>
            </a:r>
            <a:r>
              <a:rPr lang="en-US" sz="2000" kern="0" dirty="0" err="1">
                <a:ea typeface="Calibri" panose="020F0502020204030204" pitchFamily="34" charset="0"/>
              </a:rPr>
              <a:t>Behaviours</a:t>
            </a:r>
            <a:endParaRPr lang="en-US" sz="2000" kern="0" dirty="0">
              <a:ea typeface="Calibri" panose="020F0502020204030204" pitchFamily="34" charset="0"/>
            </a:endParaRPr>
          </a:p>
          <a:p>
            <a:pPr marL="342900" indent="-342900">
              <a:lnSpc>
                <a:spcPct val="100000"/>
              </a:lnSpc>
              <a:spcBef>
                <a:spcPts val="0"/>
              </a:spcBef>
              <a:buFont typeface="Wingdings" panose="05000000000000000000" pitchFamily="2" charset="2"/>
              <a:buChar char="v"/>
            </a:pPr>
            <a:r>
              <a:rPr lang="en-IE" sz="2000" dirty="0"/>
              <a:t>Practical Implementation Strategies</a:t>
            </a:r>
            <a:endParaRPr lang="en-US" sz="2000" kern="0" dirty="0">
              <a:ea typeface="Calibri" panose="020F0502020204030204" pitchFamily="34" charset="0"/>
            </a:endParaRPr>
          </a:p>
          <a:p>
            <a:pPr marL="342900" indent="-342900">
              <a:lnSpc>
                <a:spcPct val="100000"/>
              </a:lnSpc>
              <a:spcBef>
                <a:spcPts val="0"/>
              </a:spcBef>
              <a:buFont typeface="Wingdings" panose="05000000000000000000" pitchFamily="2" charset="2"/>
              <a:buChar char="v"/>
            </a:pPr>
            <a:endParaRPr lang="en-US" sz="2000" kern="0" dirty="0">
              <a:ea typeface="Calibri" panose="020F0502020204030204" pitchFamily="34" charset="0"/>
            </a:endParaRPr>
          </a:p>
        </p:txBody>
      </p:sp>
      <p:cxnSp>
        <p:nvCxnSpPr>
          <p:cNvPr id="27" name="Straight Connector 26">
            <a:extLst>
              <a:ext uri="{FF2B5EF4-FFF2-40B4-BE49-F238E27FC236}">
                <a16:creationId xmlns:a16="http://schemas.microsoft.com/office/drawing/2014/main" id="{8AE0E113-16D5-82BF-FA00-0986E2687D1D}"/>
              </a:ext>
            </a:extLst>
          </p:cNvPr>
          <p:cNvCxnSpPr>
            <a:cxnSpLocks/>
          </p:cNvCxnSpPr>
          <p:nvPr/>
        </p:nvCxnSpPr>
        <p:spPr>
          <a:xfrm flipH="1">
            <a:off x="6195659" y="63762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9F103DF-EDBA-C073-1754-6ACDD571E208}"/>
              </a:ext>
            </a:extLst>
          </p:cNvPr>
          <p:cNvCxnSpPr>
            <a:cxnSpLocks/>
          </p:cNvCxnSpPr>
          <p:nvPr/>
        </p:nvCxnSpPr>
        <p:spPr>
          <a:xfrm flipH="1">
            <a:off x="6028579" y="101804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13977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77AC3F-B943-1A5B-C2CE-B1054234B0C2}"/>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4F841A27-71BA-9A42-765B-D2CACD8B7AE4}"/>
              </a:ext>
            </a:extLst>
          </p:cNvPr>
          <p:cNvGraphicFramePr>
            <a:graphicFrameLocks noGrp="1"/>
          </p:cNvGraphicFramePr>
          <p:nvPr>
            <p:extLst>
              <p:ext uri="{D42A27DB-BD31-4B8C-83A1-F6EECF244321}">
                <p14:modId xmlns:p14="http://schemas.microsoft.com/office/powerpoint/2010/main" val="3109565911"/>
              </p:ext>
            </p:extLst>
          </p:nvPr>
        </p:nvGraphicFramePr>
        <p:xfrm>
          <a:off x="502014" y="657860"/>
          <a:ext cx="11187972" cy="4907280"/>
        </p:xfrm>
        <a:graphic>
          <a:graphicData uri="http://schemas.openxmlformats.org/drawingml/2006/table">
            <a:tbl>
              <a:tblPr firstRow="1" bandRow="1">
                <a:tableStyleId>{5C22544A-7EE6-4342-B048-85BDC9FD1C3A}</a:tableStyleId>
              </a:tblPr>
              <a:tblGrid>
                <a:gridCol w="5593986">
                  <a:extLst>
                    <a:ext uri="{9D8B030D-6E8A-4147-A177-3AD203B41FA5}">
                      <a16:colId xmlns:a16="http://schemas.microsoft.com/office/drawing/2014/main" val="2538617219"/>
                    </a:ext>
                  </a:extLst>
                </a:gridCol>
                <a:gridCol w="5593986">
                  <a:extLst>
                    <a:ext uri="{9D8B030D-6E8A-4147-A177-3AD203B41FA5}">
                      <a16:colId xmlns:a16="http://schemas.microsoft.com/office/drawing/2014/main" val="3182205153"/>
                    </a:ext>
                  </a:extLst>
                </a:gridCol>
              </a:tblGrid>
              <a:tr h="442806">
                <a:tc>
                  <a:txBody>
                    <a:bodyPr/>
                    <a:lstStyle/>
                    <a:p>
                      <a:r>
                        <a:rPr lang="en-IE" sz="2400" dirty="0"/>
                        <a:t>What the Behaviour Looks Like</a:t>
                      </a:r>
                    </a:p>
                  </a:txBody>
                  <a:tcPr/>
                </a:tc>
                <a:tc>
                  <a:txBody>
                    <a:bodyPr/>
                    <a:lstStyle/>
                    <a:p>
                      <a:r>
                        <a:rPr lang="en-IE" sz="2400" dirty="0"/>
                        <a:t>How to Address Them</a:t>
                      </a:r>
                    </a:p>
                  </a:txBody>
                  <a:tcPr/>
                </a:tc>
                <a:extLst>
                  <a:ext uri="{0D108BD9-81ED-4DB2-BD59-A6C34878D82A}">
                    <a16:rowId xmlns:a16="http://schemas.microsoft.com/office/drawing/2014/main" val="3326416933"/>
                  </a:ext>
                </a:extLst>
              </a:tr>
              <a:tr h="370840">
                <a:tc>
                  <a:txBody>
                    <a:bodyPr/>
                    <a:lstStyle/>
                    <a:p>
                      <a:r>
                        <a:rPr lang="en-IE" sz="2000" b="1" kern="1200" dirty="0">
                          <a:solidFill>
                            <a:schemeClr val="bg1"/>
                          </a:solidFill>
                          <a:highlight>
                            <a:srgbClr val="086D6E"/>
                          </a:highlight>
                          <a:latin typeface="+mn-lt"/>
                          <a:ea typeface="+mn-ea"/>
                          <a:cs typeface="+mn-cs"/>
                        </a:rPr>
                        <a:t>Tokenism: </a:t>
                      </a:r>
                    </a:p>
                    <a:p>
                      <a:pPr marL="342900" indent="-342900">
                        <a:buFont typeface="Arial" panose="020B0604020202020204" pitchFamily="34" charset="0"/>
                        <a:buChar char="•"/>
                      </a:pPr>
                      <a:r>
                        <a:rPr lang="en-US" sz="2000" dirty="0">
                          <a:solidFill>
                            <a:srgbClr val="083F59"/>
                          </a:solidFill>
                        </a:rPr>
                        <a:t>Including diverse employees in teams or projects but not valuing their input.</a:t>
                      </a:r>
                    </a:p>
                    <a:p>
                      <a:pPr marL="342900" indent="-342900">
                        <a:buFont typeface="Arial" panose="020B0604020202020204" pitchFamily="34" charset="0"/>
                        <a:buChar char="•"/>
                      </a:pPr>
                      <a:r>
                        <a:rPr lang="en-US" sz="2000" dirty="0">
                          <a:solidFill>
                            <a:srgbClr val="083F59"/>
                          </a:solidFill>
                        </a:rPr>
                        <a:t>Highlighting one individual as the "face" of diversity without systemic changes to ensure broader representation.</a:t>
                      </a:r>
                      <a:endParaRPr lang="en-IE" sz="2000" dirty="0">
                        <a:solidFill>
                          <a:srgbClr val="083F59"/>
                        </a:solidFill>
                      </a:endParaRPr>
                    </a:p>
                  </a:txBody>
                  <a:tcPr/>
                </a:tc>
                <a:tc>
                  <a:txBody>
                    <a:bodyPr/>
                    <a:lstStyle/>
                    <a:p>
                      <a:pPr marL="342900" indent="-342900">
                        <a:buFont typeface="Wingdings" panose="05000000000000000000" pitchFamily="2" charset="2"/>
                        <a:buChar char="v"/>
                      </a:pPr>
                      <a:r>
                        <a:rPr lang="en-US" sz="2000" dirty="0">
                          <a:solidFill>
                            <a:srgbClr val="083F59"/>
                          </a:solidFill>
                        </a:rPr>
                        <a:t>Focus on genuine inclusion, ensuring diverse employees are empowered to contribute meaningfully.</a:t>
                      </a:r>
                    </a:p>
                    <a:p>
                      <a:pPr marL="342900" indent="-342900">
                        <a:buFont typeface="Wingdings" panose="05000000000000000000" pitchFamily="2" charset="2"/>
                        <a:buChar char="v"/>
                      </a:pPr>
                      <a:r>
                        <a:rPr lang="en-US" sz="2000" dirty="0">
                          <a:solidFill>
                            <a:srgbClr val="083F59"/>
                          </a:solidFill>
                        </a:rPr>
                        <a:t>Diversify leadership and ensure decision-making teams reflect a range of perspectives.</a:t>
                      </a:r>
                    </a:p>
                    <a:p>
                      <a:pPr marL="342900" indent="-342900">
                        <a:buFont typeface="Wingdings" panose="05000000000000000000" pitchFamily="2" charset="2"/>
                        <a:buChar char="v"/>
                      </a:pPr>
                      <a:r>
                        <a:rPr lang="en-US" sz="2000" dirty="0">
                          <a:solidFill>
                            <a:srgbClr val="083F59"/>
                          </a:solidFill>
                        </a:rPr>
                        <a:t>Avoid singling out individuals to represent an entire group; instead, celebrate diversity holistically.</a:t>
                      </a:r>
                      <a:endParaRPr lang="en-IE" sz="2000" dirty="0">
                        <a:solidFill>
                          <a:srgbClr val="083F59"/>
                        </a:solidFill>
                      </a:endParaRPr>
                    </a:p>
                  </a:txBody>
                  <a:tcPr/>
                </a:tc>
                <a:extLst>
                  <a:ext uri="{0D108BD9-81ED-4DB2-BD59-A6C34878D82A}">
                    <a16:rowId xmlns:a16="http://schemas.microsoft.com/office/drawing/2014/main" val="129962911"/>
                  </a:ext>
                </a:extLst>
              </a:tr>
              <a:tr h="370840">
                <a:tc>
                  <a:txBody>
                    <a:bodyPr/>
                    <a:lstStyle/>
                    <a:p>
                      <a:r>
                        <a:rPr lang="en-IE" sz="2000" b="1" kern="1200" dirty="0">
                          <a:solidFill>
                            <a:schemeClr val="bg1"/>
                          </a:solidFill>
                          <a:highlight>
                            <a:srgbClr val="086D6E"/>
                          </a:highlight>
                          <a:latin typeface="+mn-lt"/>
                          <a:ea typeface="+mn-ea"/>
                          <a:cs typeface="+mn-cs"/>
                        </a:rPr>
                        <a:t>Resistance to Change:</a:t>
                      </a:r>
                    </a:p>
                    <a:p>
                      <a:pPr marL="342900" indent="-342900">
                        <a:buFont typeface="Arial" panose="020B0604020202020204" pitchFamily="34" charset="0"/>
                        <a:buChar char="•"/>
                      </a:pPr>
                      <a:r>
                        <a:rPr lang="en-US" sz="2000" kern="1200" dirty="0">
                          <a:solidFill>
                            <a:srgbClr val="083F59"/>
                          </a:solidFill>
                          <a:latin typeface="+mn-lt"/>
                          <a:ea typeface="+mn-ea"/>
                          <a:cs typeface="+mn-cs"/>
                        </a:rPr>
                        <a:t>Pushback against inclusive initiatives with comments like, “This is just how we’ve always done it.”</a:t>
                      </a:r>
                    </a:p>
                    <a:p>
                      <a:pPr marL="342900" indent="-342900">
                        <a:buFont typeface="Arial" panose="020B0604020202020204" pitchFamily="34" charset="0"/>
                        <a:buChar char="•"/>
                      </a:pPr>
                      <a:r>
                        <a:rPr lang="en-US" sz="2000" kern="1200" dirty="0">
                          <a:solidFill>
                            <a:srgbClr val="083F59"/>
                          </a:solidFill>
                          <a:latin typeface="+mn-lt"/>
                          <a:ea typeface="+mn-ea"/>
                          <a:cs typeface="+mn-cs"/>
                        </a:rPr>
                        <a:t>Dismissing diversity efforts as unnecessary or a low priority.</a:t>
                      </a:r>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kern="1200" dirty="0">
                          <a:solidFill>
                            <a:srgbClr val="083F59"/>
                          </a:solidFill>
                          <a:latin typeface="+mn-lt"/>
                          <a:ea typeface="+mn-ea"/>
                          <a:cs typeface="+mn-cs"/>
                        </a:rPr>
                        <a:t>Communicate the business and cultural benefits of diversity and inclusion to all employees.</a:t>
                      </a:r>
                    </a:p>
                    <a:p>
                      <a:pPr marL="342900" indent="-342900">
                        <a:buFont typeface="Wingdings" panose="05000000000000000000" pitchFamily="2" charset="2"/>
                        <a:buChar char="v"/>
                      </a:pPr>
                      <a:r>
                        <a:rPr lang="en-US" sz="2000" kern="1200" dirty="0">
                          <a:solidFill>
                            <a:srgbClr val="083F59"/>
                          </a:solidFill>
                          <a:latin typeface="+mn-lt"/>
                          <a:ea typeface="+mn-ea"/>
                          <a:cs typeface="+mn-cs"/>
                        </a:rPr>
                        <a:t>Highlight success stories and case studies where inclusion has driven innovation or success.</a:t>
                      </a:r>
                    </a:p>
                    <a:p>
                      <a:pPr marL="342900" indent="-342900">
                        <a:buFont typeface="Wingdings" panose="05000000000000000000" pitchFamily="2" charset="2"/>
                        <a:buChar char="v"/>
                      </a:pPr>
                      <a:r>
                        <a:rPr lang="en-US" sz="2000" kern="1200" dirty="0">
                          <a:solidFill>
                            <a:srgbClr val="083F59"/>
                          </a:solidFill>
                          <a:latin typeface="+mn-lt"/>
                          <a:ea typeface="+mn-ea"/>
                          <a:cs typeface="+mn-cs"/>
                        </a:rPr>
                        <a:t>Involve employees in shaping inclusion initiatives to encourage ownership and buy-in.</a:t>
                      </a:r>
                      <a:endParaRPr lang="en-IE" sz="2000" kern="1200" dirty="0">
                        <a:solidFill>
                          <a:srgbClr val="083F59"/>
                        </a:solidFill>
                        <a:latin typeface="+mn-lt"/>
                        <a:ea typeface="+mn-ea"/>
                        <a:cs typeface="+mn-cs"/>
                      </a:endParaRPr>
                    </a:p>
                  </a:txBody>
                  <a:tcPr/>
                </a:tc>
                <a:extLst>
                  <a:ext uri="{0D108BD9-81ED-4DB2-BD59-A6C34878D82A}">
                    <a16:rowId xmlns:a16="http://schemas.microsoft.com/office/drawing/2014/main" val="3584089959"/>
                  </a:ext>
                </a:extLst>
              </a:tr>
            </a:tbl>
          </a:graphicData>
        </a:graphic>
      </p:graphicFrame>
      <p:sp>
        <p:nvSpPr>
          <p:cNvPr id="3" name="TextBox 2">
            <a:extLst>
              <a:ext uri="{FF2B5EF4-FFF2-40B4-BE49-F238E27FC236}">
                <a16:creationId xmlns:a16="http://schemas.microsoft.com/office/drawing/2014/main" id="{226C4FE1-7786-68D0-5F18-E083D2C09643}"/>
              </a:ext>
            </a:extLst>
          </p:cNvPr>
          <p:cNvSpPr txBox="1"/>
          <p:nvPr/>
        </p:nvSpPr>
        <p:spPr>
          <a:xfrm>
            <a:off x="3524250" y="6250454"/>
            <a:ext cx="6096000" cy="584775"/>
          </a:xfrm>
          <a:prstGeom prst="rect">
            <a:avLst/>
          </a:prstGeom>
          <a:noFill/>
        </p:spPr>
        <p:txBody>
          <a:bodyPr wrap="square">
            <a:spAutoFit/>
          </a:bodyPr>
          <a:lstStyle/>
          <a:p>
            <a:r>
              <a:rPr lang="en-IE" sz="1600" dirty="0">
                <a:solidFill>
                  <a:schemeClr val="bg1"/>
                </a:solidFill>
                <a:hlinkClick r:id="rId2">
                  <a:extLst>
                    <a:ext uri="{A12FA001-AC4F-418D-AE19-62706E023703}">
                      <ahyp:hlinkClr xmlns:ahyp="http://schemas.microsoft.com/office/drawing/2018/hyperlinkcolor" val="tx"/>
                    </a:ext>
                  </a:extLst>
                </a:hlinkClick>
              </a:rPr>
              <a:t>https://www.linkedin.com/pulse/speaking-up-how-constructively-call-out-non-inclusive-syrus-lowe-jflbe</a:t>
            </a:r>
            <a:r>
              <a:rPr lang="en-IE" sz="1600" dirty="0">
                <a:solidFill>
                  <a:schemeClr val="bg1"/>
                </a:solidFill>
              </a:rPr>
              <a:t> </a:t>
            </a:r>
          </a:p>
        </p:txBody>
      </p:sp>
    </p:spTree>
    <p:extLst>
      <p:ext uri="{BB962C8B-B14F-4D97-AF65-F5344CB8AC3E}">
        <p14:creationId xmlns:p14="http://schemas.microsoft.com/office/powerpoint/2010/main" val="393758762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0E5097-49D0-2A53-7E9A-62763927999D}"/>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1A8763FC-F326-D2F4-3FA4-25F8CABE6BFD}"/>
              </a:ext>
            </a:extLst>
          </p:cNvPr>
          <p:cNvGraphicFramePr>
            <a:graphicFrameLocks noGrp="1"/>
          </p:cNvGraphicFramePr>
          <p:nvPr>
            <p:extLst>
              <p:ext uri="{D42A27DB-BD31-4B8C-83A1-F6EECF244321}">
                <p14:modId xmlns:p14="http://schemas.microsoft.com/office/powerpoint/2010/main" val="4036084559"/>
              </p:ext>
            </p:extLst>
          </p:nvPr>
        </p:nvGraphicFramePr>
        <p:xfrm>
          <a:off x="603978" y="591359"/>
          <a:ext cx="11187972" cy="5212080"/>
        </p:xfrm>
        <a:graphic>
          <a:graphicData uri="http://schemas.openxmlformats.org/drawingml/2006/table">
            <a:tbl>
              <a:tblPr firstRow="1" bandRow="1">
                <a:tableStyleId>{5C22544A-7EE6-4342-B048-85BDC9FD1C3A}</a:tableStyleId>
              </a:tblPr>
              <a:tblGrid>
                <a:gridCol w="5593986">
                  <a:extLst>
                    <a:ext uri="{9D8B030D-6E8A-4147-A177-3AD203B41FA5}">
                      <a16:colId xmlns:a16="http://schemas.microsoft.com/office/drawing/2014/main" val="2538617219"/>
                    </a:ext>
                  </a:extLst>
                </a:gridCol>
                <a:gridCol w="5593986">
                  <a:extLst>
                    <a:ext uri="{9D8B030D-6E8A-4147-A177-3AD203B41FA5}">
                      <a16:colId xmlns:a16="http://schemas.microsoft.com/office/drawing/2014/main" val="3182205153"/>
                    </a:ext>
                  </a:extLst>
                </a:gridCol>
              </a:tblGrid>
              <a:tr h="370840">
                <a:tc>
                  <a:txBody>
                    <a:bodyPr/>
                    <a:lstStyle/>
                    <a:p>
                      <a:r>
                        <a:rPr lang="en-IE" sz="2400" dirty="0"/>
                        <a:t>What the Behaviour Looks Like</a:t>
                      </a:r>
                    </a:p>
                  </a:txBody>
                  <a:tcPr/>
                </a:tc>
                <a:tc>
                  <a:txBody>
                    <a:bodyPr/>
                    <a:lstStyle/>
                    <a:p>
                      <a:r>
                        <a:rPr lang="en-IE" sz="2400" dirty="0"/>
                        <a:t>How to Address Them</a:t>
                      </a:r>
                    </a:p>
                  </a:txBody>
                  <a:tcPr/>
                </a:tc>
                <a:extLst>
                  <a:ext uri="{0D108BD9-81ED-4DB2-BD59-A6C34878D82A}">
                    <a16:rowId xmlns:a16="http://schemas.microsoft.com/office/drawing/2014/main" val="3326416933"/>
                  </a:ext>
                </a:extLst>
              </a:tr>
              <a:tr h="370840">
                <a:tc>
                  <a:txBody>
                    <a:bodyPr/>
                    <a:lstStyle/>
                    <a:p>
                      <a:r>
                        <a:rPr lang="en-IE" sz="2000" b="1" kern="1200" dirty="0">
                          <a:solidFill>
                            <a:schemeClr val="bg1"/>
                          </a:solidFill>
                          <a:highlight>
                            <a:srgbClr val="086D6E"/>
                          </a:highlight>
                          <a:latin typeface="+mn-lt"/>
                          <a:ea typeface="+mn-ea"/>
                          <a:cs typeface="+mn-cs"/>
                        </a:rPr>
                        <a:t>Biased Workload Distribution: </a:t>
                      </a:r>
                    </a:p>
                    <a:p>
                      <a:pPr marL="342900" indent="-342900">
                        <a:buFont typeface="Arial" panose="020B0604020202020204" pitchFamily="34" charset="0"/>
                        <a:buChar char="•"/>
                      </a:pPr>
                      <a:r>
                        <a:rPr lang="en-US" sz="2000" dirty="0">
                          <a:solidFill>
                            <a:srgbClr val="083F59"/>
                          </a:solidFill>
                        </a:rPr>
                        <a:t>Consistently assigning mundane or "office housework" tasks (e.g., note-taking, organizing meetings) to specific groups, such as women or junior staff. </a:t>
                      </a:r>
                    </a:p>
                    <a:p>
                      <a:pPr marL="342900" indent="-342900">
                        <a:buFont typeface="Arial" panose="020B0604020202020204" pitchFamily="34" charset="0"/>
                        <a:buChar char="•"/>
                      </a:pPr>
                      <a:r>
                        <a:rPr lang="en-US" sz="2000" dirty="0">
                          <a:solidFill>
                            <a:srgbClr val="083F59"/>
                          </a:solidFill>
                        </a:rPr>
                        <a:t>Overlooking certain employees for challenging or high-visibility projects.</a:t>
                      </a:r>
                      <a:endParaRPr lang="en-IE" sz="2000" dirty="0">
                        <a:solidFill>
                          <a:srgbClr val="083F59"/>
                        </a:solidFill>
                      </a:endParaRPr>
                    </a:p>
                  </a:txBody>
                  <a:tcPr/>
                </a:tc>
                <a:tc>
                  <a:txBody>
                    <a:bodyPr/>
                    <a:lstStyle/>
                    <a:p>
                      <a:pPr marL="342900" indent="-342900">
                        <a:buFont typeface="Wingdings" panose="05000000000000000000" pitchFamily="2" charset="2"/>
                        <a:buChar char="v"/>
                      </a:pPr>
                      <a:r>
                        <a:rPr lang="en-US" sz="2000" dirty="0">
                          <a:solidFill>
                            <a:srgbClr val="083F59"/>
                          </a:solidFill>
                        </a:rPr>
                        <a:t>Focus on genuine inclusion, ensuring diverse employees are empowered to contribute meaningfully. </a:t>
                      </a:r>
                    </a:p>
                    <a:p>
                      <a:pPr marL="342900" indent="-342900">
                        <a:buFont typeface="Wingdings" panose="05000000000000000000" pitchFamily="2" charset="2"/>
                        <a:buChar char="v"/>
                      </a:pPr>
                      <a:r>
                        <a:rPr lang="en-US" sz="2000" dirty="0">
                          <a:solidFill>
                            <a:srgbClr val="083F59"/>
                          </a:solidFill>
                        </a:rPr>
                        <a:t>Diversify leadership and ensure decision-making teams reflect a range of perspectives. </a:t>
                      </a:r>
                    </a:p>
                    <a:p>
                      <a:pPr marL="342900" indent="-342900">
                        <a:buFont typeface="Wingdings" panose="05000000000000000000" pitchFamily="2" charset="2"/>
                        <a:buChar char="v"/>
                      </a:pPr>
                      <a:r>
                        <a:rPr lang="en-US" sz="2000" dirty="0">
                          <a:solidFill>
                            <a:srgbClr val="083F59"/>
                          </a:solidFill>
                        </a:rPr>
                        <a:t>Avoid singling out individuals to represent an entire group; instead, celebrate diversity holistically.</a:t>
                      </a:r>
                      <a:endParaRPr lang="en-IE" sz="2000" dirty="0">
                        <a:solidFill>
                          <a:srgbClr val="083F59"/>
                        </a:solidFill>
                      </a:endParaRPr>
                    </a:p>
                  </a:txBody>
                  <a:tcPr/>
                </a:tc>
                <a:extLst>
                  <a:ext uri="{0D108BD9-81ED-4DB2-BD59-A6C34878D82A}">
                    <a16:rowId xmlns:a16="http://schemas.microsoft.com/office/drawing/2014/main" val="129962911"/>
                  </a:ext>
                </a:extLst>
              </a:tr>
              <a:tr h="370840">
                <a:tc>
                  <a:txBody>
                    <a:bodyPr/>
                    <a:lstStyle/>
                    <a:p>
                      <a:r>
                        <a:rPr lang="en-IE" sz="2000" b="1" kern="1200" dirty="0">
                          <a:solidFill>
                            <a:schemeClr val="bg1"/>
                          </a:solidFill>
                          <a:highlight>
                            <a:srgbClr val="086D6E"/>
                          </a:highlight>
                          <a:latin typeface="+mn-lt"/>
                          <a:ea typeface="+mn-ea"/>
                          <a:cs typeface="+mn-cs"/>
                        </a:rPr>
                        <a:t>Resistance to Change:</a:t>
                      </a:r>
                    </a:p>
                    <a:p>
                      <a:pPr marL="342900" indent="-342900">
                        <a:buFont typeface="Arial" panose="020B0604020202020204" pitchFamily="34" charset="0"/>
                        <a:buChar char="•"/>
                      </a:pPr>
                      <a:r>
                        <a:rPr lang="en-US" sz="2000" kern="1200" dirty="0">
                          <a:solidFill>
                            <a:srgbClr val="083F59"/>
                          </a:solidFill>
                          <a:latin typeface="+mn-lt"/>
                          <a:ea typeface="+mn-ea"/>
                          <a:cs typeface="+mn-cs"/>
                        </a:rPr>
                        <a:t>Rotate administrative tasks fairly among all team members. </a:t>
                      </a:r>
                    </a:p>
                    <a:p>
                      <a:pPr marL="342900" indent="-342900">
                        <a:buFont typeface="Arial" panose="020B0604020202020204" pitchFamily="34" charset="0"/>
                        <a:buChar char="•"/>
                      </a:pPr>
                      <a:r>
                        <a:rPr lang="en-US" sz="2000" kern="1200" dirty="0">
                          <a:solidFill>
                            <a:srgbClr val="083F59"/>
                          </a:solidFill>
                          <a:latin typeface="+mn-lt"/>
                          <a:ea typeface="+mn-ea"/>
                          <a:cs typeface="+mn-cs"/>
                        </a:rPr>
                        <a:t>Set up systems to match employees to projects based on skills and career development goals. </a:t>
                      </a:r>
                    </a:p>
                    <a:p>
                      <a:pPr marL="342900" indent="-342900">
                        <a:buFont typeface="Arial" panose="020B0604020202020204" pitchFamily="34" charset="0"/>
                        <a:buChar char="•"/>
                      </a:pPr>
                      <a:r>
                        <a:rPr lang="en-US" sz="2000" kern="1200" dirty="0">
                          <a:solidFill>
                            <a:srgbClr val="083F59"/>
                          </a:solidFill>
                          <a:latin typeface="+mn-lt"/>
                          <a:ea typeface="+mn-ea"/>
                          <a:cs typeface="+mn-cs"/>
                        </a:rPr>
                        <a:t>Regularly review workload distribution to ensure fairness.</a:t>
                      </a:r>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kern="1200" dirty="0">
                          <a:solidFill>
                            <a:srgbClr val="083F59"/>
                          </a:solidFill>
                          <a:latin typeface="+mn-lt"/>
                          <a:ea typeface="+mn-ea"/>
                          <a:cs typeface="+mn-cs"/>
                        </a:rPr>
                        <a:t>Communicate the business and cultural benefits of diversity and inclusion to all employees. </a:t>
                      </a:r>
                    </a:p>
                    <a:p>
                      <a:pPr marL="342900" indent="-342900">
                        <a:buFont typeface="Wingdings" panose="05000000000000000000" pitchFamily="2" charset="2"/>
                        <a:buChar char="v"/>
                      </a:pPr>
                      <a:r>
                        <a:rPr lang="en-US" sz="2000" kern="1200" dirty="0">
                          <a:solidFill>
                            <a:srgbClr val="083F59"/>
                          </a:solidFill>
                          <a:latin typeface="+mn-lt"/>
                          <a:ea typeface="+mn-ea"/>
                          <a:cs typeface="+mn-cs"/>
                        </a:rPr>
                        <a:t>Highlight success stories and case studies where inclusion has driven innovation or success. </a:t>
                      </a:r>
                    </a:p>
                    <a:p>
                      <a:pPr marL="342900" indent="-342900">
                        <a:buFont typeface="Wingdings" panose="05000000000000000000" pitchFamily="2" charset="2"/>
                        <a:buChar char="v"/>
                      </a:pPr>
                      <a:r>
                        <a:rPr lang="en-US" sz="2000" kern="1200" dirty="0">
                          <a:solidFill>
                            <a:srgbClr val="083F59"/>
                          </a:solidFill>
                          <a:latin typeface="+mn-lt"/>
                          <a:ea typeface="+mn-ea"/>
                          <a:cs typeface="+mn-cs"/>
                        </a:rPr>
                        <a:t>Involve employees in shaping inclusion initiatives to encourage ownership and buy-in.</a:t>
                      </a:r>
                      <a:endParaRPr lang="en-IE" sz="2000" kern="1200" dirty="0">
                        <a:solidFill>
                          <a:srgbClr val="083F59"/>
                        </a:solidFill>
                        <a:latin typeface="+mn-lt"/>
                        <a:ea typeface="+mn-ea"/>
                        <a:cs typeface="+mn-cs"/>
                      </a:endParaRPr>
                    </a:p>
                  </a:txBody>
                  <a:tcPr/>
                </a:tc>
                <a:extLst>
                  <a:ext uri="{0D108BD9-81ED-4DB2-BD59-A6C34878D82A}">
                    <a16:rowId xmlns:a16="http://schemas.microsoft.com/office/drawing/2014/main" val="3584089959"/>
                  </a:ext>
                </a:extLst>
              </a:tr>
            </a:tbl>
          </a:graphicData>
        </a:graphic>
      </p:graphicFrame>
      <p:sp>
        <p:nvSpPr>
          <p:cNvPr id="3" name="TextBox 2">
            <a:extLst>
              <a:ext uri="{FF2B5EF4-FFF2-40B4-BE49-F238E27FC236}">
                <a16:creationId xmlns:a16="http://schemas.microsoft.com/office/drawing/2014/main" id="{A18035D4-08DE-DDA4-B189-7DFCB9485CC0}"/>
              </a:ext>
            </a:extLst>
          </p:cNvPr>
          <p:cNvSpPr txBox="1"/>
          <p:nvPr/>
        </p:nvSpPr>
        <p:spPr>
          <a:xfrm>
            <a:off x="3457575" y="6240929"/>
            <a:ext cx="6096000" cy="646331"/>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https://www.dmcgglobal.com/blog/2021/07/everyday-inclusion-creating-an-inclusive-culture-at-work</a:t>
            </a:r>
            <a:r>
              <a:rPr lang="en-IE" dirty="0">
                <a:solidFill>
                  <a:schemeClr val="bg1"/>
                </a:solidFill>
              </a:rPr>
              <a:t> </a:t>
            </a:r>
          </a:p>
        </p:txBody>
      </p:sp>
    </p:spTree>
    <p:extLst>
      <p:ext uri="{BB962C8B-B14F-4D97-AF65-F5344CB8AC3E}">
        <p14:creationId xmlns:p14="http://schemas.microsoft.com/office/powerpoint/2010/main" val="417872238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E1F0EC-2F70-0BF1-42F9-B89E264DC8FA}"/>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598AFE32-E9F2-BFEA-04C9-A600A79A5652}"/>
              </a:ext>
            </a:extLst>
          </p:cNvPr>
          <p:cNvGraphicFramePr>
            <a:graphicFrameLocks noGrp="1"/>
          </p:cNvGraphicFramePr>
          <p:nvPr>
            <p:extLst>
              <p:ext uri="{D42A27DB-BD31-4B8C-83A1-F6EECF244321}">
                <p14:modId xmlns:p14="http://schemas.microsoft.com/office/powerpoint/2010/main" val="1215748365"/>
              </p:ext>
            </p:extLst>
          </p:nvPr>
        </p:nvGraphicFramePr>
        <p:xfrm>
          <a:off x="603978" y="976841"/>
          <a:ext cx="11187972" cy="4602480"/>
        </p:xfrm>
        <a:graphic>
          <a:graphicData uri="http://schemas.openxmlformats.org/drawingml/2006/table">
            <a:tbl>
              <a:tblPr firstRow="1" bandRow="1">
                <a:tableStyleId>{5C22544A-7EE6-4342-B048-85BDC9FD1C3A}</a:tableStyleId>
              </a:tblPr>
              <a:tblGrid>
                <a:gridCol w="5593986">
                  <a:extLst>
                    <a:ext uri="{9D8B030D-6E8A-4147-A177-3AD203B41FA5}">
                      <a16:colId xmlns:a16="http://schemas.microsoft.com/office/drawing/2014/main" val="2538617219"/>
                    </a:ext>
                  </a:extLst>
                </a:gridCol>
                <a:gridCol w="5593986">
                  <a:extLst>
                    <a:ext uri="{9D8B030D-6E8A-4147-A177-3AD203B41FA5}">
                      <a16:colId xmlns:a16="http://schemas.microsoft.com/office/drawing/2014/main" val="3182205153"/>
                    </a:ext>
                  </a:extLst>
                </a:gridCol>
              </a:tblGrid>
              <a:tr h="370840">
                <a:tc>
                  <a:txBody>
                    <a:bodyPr/>
                    <a:lstStyle/>
                    <a:p>
                      <a:r>
                        <a:rPr lang="en-IE" sz="2400" dirty="0"/>
                        <a:t>What the Behaviour Looks Like</a:t>
                      </a:r>
                    </a:p>
                  </a:txBody>
                  <a:tcPr/>
                </a:tc>
                <a:tc>
                  <a:txBody>
                    <a:bodyPr/>
                    <a:lstStyle/>
                    <a:p>
                      <a:r>
                        <a:rPr lang="en-IE" sz="2400" dirty="0"/>
                        <a:t>How to Address Them</a:t>
                      </a:r>
                    </a:p>
                  </a:txBody>
                  <a:tcPr/>
                </a:tc>
                <a:extLst>
                  <a:ext uri="{0D108BD9-81ED-4DB2-BD59-A6C34878D82A}">
                    <a16:rowId xmlns:a16="http://schemas.microsoft.com/office/drawing/2014/main" val="3326416933"/>
                  </a:ext>
                </a:extLst>
              </a:tr>
              <a:tr h="370840">
                <a:tc>
                  <a:txBody>
                    <a:bodyPr/>
                    <a:lstStyle/>
                    <a:p>
                      <a:r>
                        <a:rPr lang="en-IE" sz="2000" b="1" kern="1200" dirty="0">
                          <a:solidFill>
                            <a:schemeClr val="bg1"/>
                          </a:solidFill>
                          <a:highlight>
                            <a:srgbClr val="086D6E"/>
                          </a:highlight>
                          <a:latin typeface="+mn-lt"/>
                          <a:ea typeface="+mn-ea"/>
                          <a:cs typeface="+mn-cs"/>
                        </a:rPr>
                        <a:t>Inappropriate </a:t>
                      </a:r>
                      <a:r>
                        <a:rPr lang="en-IE" sz="2000" b="1" kern="1200" dirty="0" err="1">
                          <a:solidFill>
                            <a:schemeClr val="bg1"/>
                          </a:solidFill>
                          <a:highlight>
                            <a:srgbClr val="086D6E"/>
                          </a:highlight>
                          <a:latin typeface="+mn-lt"/>
                          <a:ea typeface="+mn-ea"/>
                          <a:cs typeface="+mn-cs"/>
                        </a:rPr>
                        <a:t>Humor</a:t>
                      </a:r>
                      <a:r>
                        <a:rPr lang="en-IE" sz="2000" b="1" kern="1200" dirty="0">
                          <a:solidFill>
                            <a:schemeClr val="bg1"/>
                          </a:solidFill>
                          <a:highlight>
                            <a:srgbClr val="086D6E"/>
                          </a:highlight>
                          <a:latin typeface="+mn-lt"/>
                          <a:ea typeface="+mn-ea"/>
                          <a:cs typeface="+mn-cs"/>
                        </a:rPr>
                        <a:t> or Language: </a:t>
                      </a:r>
                    </a:p>
                    <a:p>
                      <a:pPr marL="342900" indent="-342900">
                        <a:buFont typeface="Arial" panose="020B0604020202020204" pitchFamily="34" charset="0"/>
                        <a:buChar char="•"/>
                      </a:pPr>
                      <a:r>
                        <a:rPr lang="en-US" sz="2000" kern="1200" dirty="0">
                          <a:solidFill>
                            <a:srgbClr val="083F59"/>
                          </a:solidFill>
                          <a:latin typeface="+mn-lt"/>
                          <a:ea typeface="+mn-ea"/>
                          <a:cs typeface="+mn-cs"/>
                        </a:rPr>
                        <a:t>Making jokes or comments that target a person’s gender, ethnicity, age, or other personal traits.</a:t>
                      </a:r>
                    </a:p>
                    <a:p>
                      <a:pPr marL="342900" indent="-342900">
                        <a:buFont typeface="Arial" panose="020B0604020202020204" pitchFamily="34" charset="0"/>
                        <a:buChar char="•"/>
                      </a:pPr>
                      <a:r>
                        <a:rPr lang="en-US" sz="2000" kern="1200" dirty="0">
                          <a:solidFill>
                            <a:srgbClr val="083F59"/>
                          </a:solidFill>
                          <a:latin typeface="+mn-lt"/>
                          <a:ea typeface="+mn-ea"/>
                          <a:cs typeface="+mn-cs"/>
                        </a:rPr>
                        <a:t>Using insensitive or exclusive terminology in professional settings.</a:t>
                      </a:r>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dirty="0">
                          <a:solidFill>
                            <a:srgbClr val="083F59"/>
                          </a:solidFill>
                        </a:rPr>
                        <a:t>Establish a zero-tolerance policy for discriminatory or offensive language.</a:t>
                      </a:r>
                    </a:p>
                    <a:p>
                      <a:pPr marL="342900" indent="-342900">
                        <a:buFont typeface="Wingdings" panose="05000000000000000000" pitchFamily="2" charset="2"/>
                        <a:buChar char="v"/>
                      </a:pPr>
                      <a:r>
                        <a:rPr lang="en-US" sz="2000" dirty="0">
                          <a:solidFill>
                            <a:srgbClr val="083F59"/>
                          </a:solidFill>
                        </a:rPr>
                        <a:t>Provide training on appropriate workplace communication.</a:t>
                      </a:r>
                    </a:p>
                    <a:p>
                      <a:pPr marL="342900" indent="-342900">
                        <a:buFont typeface="Wingdings" panose="05000000000000000000" pitchFamily="2" charset="2"/>
                        <a:buChar char="v"/>
                      </a:pPr>
                      <a:r>
                        <a:rPr lang="en-US" sz="2000" dirty="0">
                          <a:solidFill>
                            <a:srgbClr val="083F59"/>
                          </a:solidFill>
                        </a:rPr>
                        <a:t>Encourage employees to call out inappropriate behavior respectfully and without fear of retaliation.</a:t>
                      </a:r>
                      <a:endParaRPr lang="en-IE" sz="2000" dirty="0">
                        <a:solidFill>
                          <a:srgbClr val="083F59"/>
                        </a:solidFill>
                      </a:endParaRPr>
                    </a:p>
                  </a:txBody>
                  <a:tcPr/>
                </a:tc>
                <a:extLst>
                  <a:ext uri="{0D108BD9-81ED-4DB2-BD59-A6C34878D82A}">
                    <a16:rowId xmlns:a16="http://schemas.microsoft.com/office/drawing/2014/main" val="129962911"/>
                  </a:ext>
                </a:extLst>
              </a:tr>
              <a:tr h="370840">
                <a:tc>
                  <a:txBody>
                    <a:bodyPr/>
                    <a:lstStyle/>
                    <a:p>
                      <a:r>
                        <a:rPr lang="en-US" sz="2000" b="1" kern="1200" dirty="0">
                          <a:solidFill>
                            <a:schemeClr val="bg1"/>
                          </a:solidFill>
                          <a:highlight>
                            <a:srgbClr val="086D6E"/>
                          </a:highlight>
                          <a:latin typeface="+mn-lt"/>
                          <a:ea typeface="+mn-ea"/>
                          <a:cs typeface="+mn-cs"/>
                        </a:rPr>
                        <a:t>Unequal Access to Development Opportunities</a:t>
                      </a:r>
                      <a:r>
                        <a:rPr lang="en-IE" sz="2000" b="1" kern="1200" dirty="0">
                          <a:solidFill>
                            <a:schemeClr val="bg1"/>
                          </a:solidFill>
                          <a:highlight>
                            <a:srgbClr val="086D6E"/>
                          </a:highlight>
                          <a:latin typeface="+mn-lt"/>
                          <a:ea typeface="+mn-ea"/>
                          <a:cs typeface="+mn-cs"/>
                        </a:rPr>
                        <a:t>:</a:t>
                      </a:r>
                    </a:p>
                    <a:p>
                      <a:pPr marL="342900" indent="-342900">
                        <a:buFont typeface="Arial" panose="020B0604020202020204" pitchFamily="34" charset="0"/>
                        <a:buChar char="•"/>
                      </a:pPr>
                      <a:r>
                        <a:rPr lang="en-US" sz="2000" kern="1200" dirty="0">
                          <a:solidFill>
                            <a:srgbClr val="083F59"/>
                          </a:solidFill>
                          <a:latin typeface="+mn-lt"/>
                          <a:ea typeface="+mn-ea"/>
                          <a:cs typeface="+mn-cs"/>
                        </a:rPr>
                        <a:t>Providing certain employees with more access to training, mentorship, or networking opportunities than </a:t>
                      </a:r>
                      <a:r>
                        <a:rPr lang="en-US" sz="2000" kern="1200" dirty="0" err="1">
                          <a:solidFill>
                            <a:srgbClr val="083F59"/>
                          </a:solidFill>
                          <a:latin typeface="+mn-lt"/>
                          <a:ea typeface="+mn-ea"/>
                          <a:cs typeface="+mn-cs"/>
                        </a:rPr>
                        <a:t>others.Assuming</a:t>
                      </a:r>
                      <a:r>
                        <a:rPr lang="en-US" sz="2000" kern="1200" dirty="0">
                          <a:solidFill>
                            <a:srgbClr val="083F59"/>
                          </a:solidFill>
                          <a:latin typeface="+mn-lt"/>
                          <a:ea typeface="+mn-ea"/>
                          <a:cs typeface="+mn-cs"/>
                        </a:rPr>
                        <a:t> some employees don’t want or need professional growth opportunities based on stereotypes.</a:t>
                      </a:r>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kern="1200" dirty="0">
                          <a:solidFill>
                            <a:srgbClr val="083F59"/>
                          </a:solidFill>
                          <a:latin typeface="+mn-lt"/>
                          <a:ea typeface="+mn-ea"/>
                          <a:cs typeface="+mn-cs"/>
                        </a:rPr>
                        <a:t>Offer equal access to training, mentorship, and career development programs.</a:t>
                      </a:r>
                    </a:p>
                    <a:p>
                      <a:pPr marL="342900" indent="-342900">
                        <a:buFont typeface="Wingdings" panose="05000000000000000000" pitchFamily="2" charset="2"/>
                        <a:buChar char="v"/>
                      </a:pPr>
                      <a:r>
                        <a:rPr lang="en-US" sz="2000" kern="1200" dirty="0">
                          <a:solidFill>
                            <a:srgbClr val="083F59"/>
                          </a:solidFill>
                          <a:latin typeface="+mn-lt"/>
                          <a:ea typeface="+mn-ea"/>
                          <a:cs typeface="+mn-cs"/>
                        </a:rPr>
                        <a:t>Regularly discuss career aspirations with all employees to identify opportunities for growth.</a:t>
                      </a:r>
                    </a:p>
                    <a:p>
                      <a:pPr marL="342900" indent="-342900">
                        <a:buFont typeface="Wingdings" panose="05000000000000000000" pitchFamily="2" charset="2"/>
                        <a:buChar char="v"/>
                      </a:pPr>
                      <a:r>
                        <a:rPr lang="en-US" sz="2000" kern="1200" dirty="0">
                          <a:solidFill>
                            <a:srgbClr val="083F59"/>
                          </a:solidFill>
                          <a:latin typeface="+mn-lt"/>
                          <a:ea typeface="+mn-ea"/>
                          <a:cs typeface="+mn-cs"/>
                        </a:rPr>
                        <a:t>Track and review who is participating in development initiatives to ensure inclusivity.</a:t>
                      </a:r>
                      <a:endParaRPr lang="en-IE" sz="2000" kern="1200" dirty="0">
                        <a:solidFill>
                          <a:srgbClr val="083F59"/>
                        </a:solidFill>
                        <a:latin typeface="+mn-lt"/>
                        <a:ea typeface="+mn-ea"/>
                        <a:cs typeface="+mn-cs"/>
                      </a:endParaRPr>
                    </a:p>
                  </a:txBody>
                  <a:tcPr/>
                </a:tc>
                <a:extLst>
                  <a:ext uri="{0D108BD9-81ED-4DB2-BD59-A6C34878D82A}">
                    <a16:rowId xmlns:a16="http://schemas.microsoft.com/office/drawing/2014/main" val="3584089959"/>
                  </a:ext>
                </a:extLst>
              </a:tr>
            </a:tbl>
          </a:graphicData>
        </a:graphic>
      </p:graphicFrame>
      <p:sp>
        <p:nvSpPr>
          <p:cNvPr id="3" name="TextBox 2">
            <a:extLst>
              <a:ext uri="{FF2B5EF4-FFF2-40B4-BE49-F238E27FC236}">
                <a16:creationId xmlns:a16="http://schemas.microsoft.com/office/drawing/2014/main" id="{03A386A0-8764-CF18-F1D1-62C8306B44AD}"/>
              </a:ext>
            </a:extLst>
          </p:cNvPr>
          <p:cNvSpPr txBox="1"/>
          <p:nvPr/>
        </p:nvSpPr>
        <p:spPr>
          <a:xfrm>
            <a:off x="3419475" y="6250454"/>
            <a:ext cx="6096000" cy="646331"/>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https://investinginethnicity.org/blog/2023/02/15/race-microaggressions-and-non-inclusive-behaviours/</a:t>
            </a:r>
            <a:r>
              <a:rPr lang="en-IE" dirty="0">
                <a:solidFill>
                  <a:schemeClr val="bg1"/>
                </a:solidFill>
              </a:rPr>
              <a:t> </a:t>
            </a:r>
          </a:p>
        </p:txBody>
      </p:sp>
    </p:spTree>
    <p:extLst>
      <p:ext uri="{BB962C8B-B14F-4D97-AF65-F5344CB8AC3E}">
        <p14:creationId xmlns:p14="http://schemas.microsoft.com/office/powerpoint/2010/main" val="37630230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AD13A8-DBA2-D17C-9CCB-9585274C432A}"/>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2ADED322-9909-0A2D-FBF2-F5196AB34F78}"/>
              </a:ext>
            </a:extLst>
          </p:cNvPr>
          <p:cNvGraphicFramePr>
            <a:graphicFrameLocks noGrp="1"/>
          </p:cNvGraphicFramePr>
          <p:nvPr>
            <p:extLst>
              <p:ext uri="{D42A27DB-BD31-4B8C-83A1-F6EECF244321}">
                <p14:modId xmlns:p14="http://schemas.microsoft.com/office/powerpoint/2010/main" val="47190807"/>
              </p:ext>
            </p:extLst>
          </p:nvPr>
        </p:nvGraphicFramePr>
        <p:xfrm>
          <a:off x="603978" y="976841"/>
          <a:ext cx="11187972" cy="4602480"/>
        </p:xfrm>
        <a:graphic>
          <a:graphicData uri="http://schemas.openxmlformats.org/drawingml/2006/table">
            <a:tbl>
              <a:tblPr firstRow="1" bandRow="1">
                <a:tableStyleId>{5C22544A-7EE6-4342-B048-85BDC9FD1C3A}</a:tableStyleId>
              </a:tblPr>
              <a:tblGrid>
                <a:gridCol w="5593986">
                  <a:extLst>
                    <a:ext uri="{9D8B030D-6E8A-4147-A177-3AD203B41FA5}">
                      <a16:colId xmlns:a16="http://schemas.microsoft.com/office/drawing/2014/main" val="2538617219"/>
                    </a:ext>
                  </a:extLst>
                </a:gridCol>
                <a:gridCol w="5593986">
                  <a:extLst>
                    <a:ext uri="{9D8B030D-6E8A-4147-A177-3AD203B41FA5}">
                      <a16:colId xmlns:a16="http://schemas.microsoft.com/office/drawing/2014/main" val="3182205153"/>
                    </a:ext>
                  </a:extLst>
                </a:gridCol>
              </a:tblGrid>
              <a:tr h="370840">
                <a:tc>
                  <a:txBody>
                    <a:bodyPr/>
                    <a:lstStyle/>
                    <a:p>
                      <a:r>
                        <a:rPr lang="en-IE" sz="2400" dirty="0"/>
                        <a:t>What the Behaviour Looks Like</a:t>
                      </a:r>
                    </a:p>
                  </a:txBody>
                  <a:tcPr/>
                </a:tc>
                <a:tc>
                  <a:txBody>
                    <a:bodyPr/>
                    <a:lstStyle/>
                    <a:p>
                      <a:r>
                        <a:rPr lang="en-IE" sz="2400" dirty="0"/>
                        <a:t>How to Address Them</a:t>
                      </a:r>
                    </a:p>
                  </a:txBody>
                  <a:tcPr/>
                </a:tc>
                <a:extLst>
                  <a:ext uri="{0D108BD9-81ED-4DB2-BD59-A6C34878D82A}">
                    <a16:rowId xmlns:a16="http://schemas.microsoft.com/office/drawing/2014/main" val="3326416933"/>
                  </a:ext>
                </a:extLst>
              </a:tr>
              <a:tr h="370840">
                <a:tc>
                  <a:txBody>
                    <a:bodyPr/>
                    <a:lstStyle/>
                    <a:p>
                      <a:r>
                        <a:rPr lang="en-IE" sz="2000" b="1" kern="1200" dirty="0">
                          <a:solidFill>
                            <a:schemeClr val="bg1"/>
                          </a:solidFill>
                          <a:highlight>
                            <a:srgbClr val="086D6E"/>
                          </a:highlight>
                          <a:latin typeface="+mn-lt"/>
                          <a:ea typeface="+mn-ea"/>
                          <a:cs typeface="+mn-cs"/>
                        </a:rPr>
                        <a:t>Unaddressed Bias in Decision-Making: </a:t>
                      </a:r>
                    </a:p>
                    <a:p>
                      <a:pPr marL="342900" indent="-342900">
                        <a:buFont typeface="Arial" panose="020B0604020202020204" pitchFamily="34" charset="0"/>
                        <a:buChar char="•"/>
                      </a:pPr>
                      <a:r>
                        <a:rPr lang="en-US" sz="2000" kern="1200" dirty="0">
                          <a:solidFill>
                            <a:srgbClr val="083F59"/>
                          </a:solidFill>
                          <a:latin typeface="+mn-lt"/>
                          <a:ea typeface="+mn-ea"/>
                          <a:cs typeface="+mn-cs"/>
                        </a:rPr>
                        <a:t>Hiring, promoting, or awarding raises based on “fit” rather than objective criteria.</a:t>
                      </a:r>
                    </a:p>
                    <a:p>
                      <a:pPr marL="342900" indent="-342900">
                        <a:buFont typeface="Arial" panose="020B0604020202020204" pitchFamily="34" charset="0"/>
                        <a:buChar char="•"/>
                      </a:pPr>
                      <a:r>
                        <a:rPr lang="en-US" sz="2000" kern="1200" dirty="0">
                          <a:solidFill>
                            <a:srgbClr val="083F59"/>
                          </a:solidFill>
                          <a:latin typeface="+mn-lt"/>
                          <a:ea typeface="+mn-ea"/>
                          <a:cs typeface="+mn-cs"/>
                        </a:rPr>
                        <a:t>Relying on “gut instincts” that may be influenced by unconscious biases.</a:t>
                      </a:r>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dirty="0">
                          <a:solidFill>
                            <a:srgbClr val="083F59"/>
                          </a:solidFill>
                        </a:rPr>
                        <a:t>Use structured, objective criteria for hiring, performance reviews, and promotions.</a:t>
                      </a:r>
                    </a:p>
                    <a:p>
                      <a:pPr marL="342900" indent="-342900">
                        <a:buFont typeface="Wingdings" panose="05000000000000000000" pitchFamily="2" charset="2"/>
                        <a:buChar char="v"/>
                      </a:pPr>
                      <a:r>
                        <a:rPr lang="en-US" sz="2000" dirty="0">
                          <a:solidFill>
                            <a:srgbClr val="083F59"/>
                          </a:solidFill>
                        </a:rPr>
                        <a:t>Train leaders on </a:t>
                      </a:r>
                      <a:r>
                        <a:rPr lang="en-US" sz="2000" dirty="0" err="1">
                          <a:solidFill>
                            <a:srgbClr val="083F59"/>
                          </a:solidFill>
                        </a:rPr>
                        <a:t>recognising</a:t>
                      </a:r>
                      <a:r>
                        <a:rPr lang="en-US" sz="2000" dirty="0">
                          <a:solidFill>
                            <a:srgbClr val="083F59"/>
                          </a:solidFill>
                        </a:rPr>
                        <a:t> and mitigating unconscious biases.</a:t>
                      </a:r>
                    </a:p>
                    <a:p>
                      <a:pPr marL="342900" indent="-342900">
                        <a:buFont typeface="Wingdings" panose="05000000000000000000" pitchFamily="2" charset="2"/>
                        <a:buChar char="v"/>
                      </a:pPr>
                      <a:r>
                        <a:rPr lang="en-US" sz="2000" dirty="0">
                          <a:solidFill>
                            <a:srgbClr val="083F59"/>
                          </a:solidFill>
                        </a:rPr>
                        <a:t>Introduce diverse interview panels to reduce bias in recruitment.</a:t>
                      </a:r>
                      <a:endParaRPr lang="en-IE" sz="2000" dirty="0">
                        <a:solidFill>
                          <a:srgbClr val="083F59"/>
                        </a:solidFill>
                      </a:endParaRPr>
                    </a:p>
                  </a:txBody>
                  <a:tcPr/>
                </a:tc>
                <a:extLst>
                  <a:ext uri="{0D108BD9-81ED-4DB2-BD59-A6C34878D82A}">
                    <a16:rowId xmlns:a16="http://schemas.microsoft.com/office/drawing/2014/main" val="129962911"/>
                  </a:ext>
                </a:extLst>
              </a:tr>
              <a:tr h="370840">
                <a:tc>
                  <a:txBody>
                    <a:bodyPr/>
                    <a:lstStyle/>
                    <a:p>
                      <a:r>
                        <a:rPr lang="en-US" sz="2000" b="1" kern="1200" dirty="0">
                          <a:solidFill>
                            <a:schemeClr val="bg1"/>
                          </a:solidFill>
                          <a:highlight>
                            <a:srgbClr val="086D6E"/>
                          </a:highlight>
                          <a:latin typeface="+mn-lt"/>
                          <a:ea typeface="+mn-ea"/>
                          <a:cs typeface="+mn-cs"/>
                        </a:rPr>
                        <a:t>Unequal Access to Development Opportunities</a:t>
                      </a:r>
                      <a:r>
                        <a:rPr lang="en-IE" sz="2000" b="1" kern="1200" dirty="0">
                          <a:solidFill>
                            <a:schemeClr val="bg1"/>
                          </a:solidFill>
                          <a:highlight>
                            <a:srgbClr val="086D6E"/>
                          </a:highlight>
                          <a:latin typeface="+mn-lt"/>
                          <a:ea typeface="+mn-ea"/>
                          <a:cs typeface="+mn-cs"/>
                        </a:rPr>
                        <a:t>:</a:t>
                      </a:r>
                    </a:p>
                    <a:p>
                      <a:pPr marL="342900" indent="-342900">
                        <a:buFont typeface="Arial" panose="020B0604020202020204" pitchFamily="34" charset="0"/>
                        <a:buChar char="•"/>
                      </a:pPr>
                      <a:r>
                        <a:rPr lang="en-US" sz="2000" kern="1200" dirty="0">
                          <a:solidFill>
                            <a:srgbClr val="083F59"/>
                          </a:solidFill>
                          <a:latin typeface="+mn-lt"/>
                          <a:ea typeface="+mn-ea"/>
                          <a:cs typeface="+mn-cs"/>
                        </a:rPr>
                        <a:t>Providing certain employees with more access to training, mentorship, or networking opportunities than others.</a:t>
                      </a:r>
                    </a:p>
                    <a:p>
                      <a:pPr marL="342900" indent="-342900">
                        <a:buFont typeface="Arial" panose="020B0604020202020204" pitchFamily="34" charset="0"/>
                        <a:buChar char="•"/>
                      </a:pPr>
                      <a:r>
                        <a:rPr lang="en-US" sz="2000" kern="1200" dirty="0">
                          <a:solidFill>
                            <a:srgbClr val="083F59"/>
                          </a:solidFill>
                          <a:latin typeface="+mn-lt"/>
                          <a:ea typeface="+mn-ea"/>
                          <a:cs typeface="+mn-cs"/>
                        </a:rPr>
                        <a:t>Assuming some employees don’t want or need professional growth opportunities based on stereotypes.</a:t>
                      </a:r>
                      <a:endParaRPr lang="en-IE" sz="2000" kern="1200" dirty="0">
                        <a:solidFill>
                          <a:srgbClr val="083F59"/>
                        </a:solidFill>
                        <a:latin typeface="+mn-lt"/>
                        <a:ea typeface="+mn-ea"/>
                        <a:cs typeface="+mn-cs"/>
                      </a:endParaRPr>
                    </a:p>
                  </a:txBody>
                  <a:tcPr/>
                </a:tc>
                <a:tc>
                  <a:txBody>
                    <a:bodyPr/>
                    <a:lstStyle/>
                    <a:p>
                      <a:pPr marL="342900" indent="-342900">
                        <a:buFont typeface="Wingdings" panose="05000000000000000000" pitchFamily="2" charset="2"/>
                        <a:buChar char="v"/>
                      </a:pPr>
                      <a:r>
                        <a:rPr lang="en-US" sz="2000" kern="1200" dirty="0">
                          <a:solidFill>
                            <a:srgbClr val="083F59"/>
                          </a:solidFill>
                          <a:latin typeface="+mn-lt"/>
                          <a:ea typeface="+mn-ea"/>
                          <a:cs typeface="+mn-cs"/>
                        </a:rPr>
                        <a:t>Offer equal access to training, mentorship, and career development programs.</a:t>
                      </a:r>
                    </a:p>
                    <a:p>
                      <a:pPr marL="342900" indent="-342900">
                        <a:buFont typeface="Wingdings" panose="05000000000000000000" pitchFamily="2" charset="2"/>
                        <a:buChar char="v"/>
                      </a:pPr>
                      <a:r>
                        <a:rPr lang="en-US" sz="2000" kern="1200" dirty="0">
                          <a:solidFill>
                            <a:srgbClr val="083F59"/>
                          </a:solidFill>
                          <a:latin typeface="+mn-lt"/>
                          <a:ea typeface="+mn-ea"/>
                          <a:cs typeface="+mn-cs"/>
                        </a:rPr>
                        <a:t>Regularly discuss career aspirations with all employees to identify opportunities for growth.</a:t>
                      </a:r>
                    </a:p>
                    <a:p>
                      <a:pPr marL="342900" indent="-342900">
                        <a:buFont typeface="Wingdings" panose="05000000000000000000" pitchFamily="2" charset="2"/>
                        <a:buChar char="v"/>
                      </a:pPr>
                      <a:r>
                        <a:rPr lang="en-US" sz="2000" kern="1200" dirty="0">
                          <a:solidFill>
                            <a:srgbClr val="083F59"/>
                          </a:solidFill>
                          <a:latin typeface="+mn-lt"/>
                          <a:ea typeface="+mn-ea"/>
                          <a:cs typeface="+mn-cs"/>
                        </a:rPr>
                        <a:t>Track and review who is participating in development initiatives to ensure inclusivity.</a:t>
                      </a:r>
                      <a:endParaRPr lang="en-IE" sz="2000" kern="1200" dirty="0">
                        <a:solidFill>
                          <a:srgbClr val="083F59"/>
                        </a:solidFill>
                        <a:latin typeface="+mn-lt"/>
                        <a:ea typeface="+mn-ea"/>
                        <a:cs typeface="+mn-cs"/>
                      </a:endParaRPr>
                    </a:p>
                  </a:txBody>
                  <a:tcPr/>
                </a:tc>
                <a:extLst>
                  <a:ext uri="{0D108BD9-81ED-4DB2-BD59-A6C34878D82A}">
                    <a16:rowId xmlns:a16="http://schemas.microsoft.com/office/drawing/2014/main" val="3584089959"/>
                  </a:ext>
                </a:extLst>
              </a:tr>
            </a:tbl>
          </a:graphicData>
        </a:graphic>
      </p:graphicFrame>
      <p:sp>
        <p:nvSpPr>
          <p:cNvPr id="3" name="TextBox 2">
            <a:extLst>
              <a:ext uri="{FF2B5EF4-FFF2-40B4-BE49-F238E27FC236}">
                <a16:creationId xmlns:a16="http://schemas.microsoft.com/office/drawing/2014/main" id="{11813E3E-EADC-B45B-4043-846763A53555}"/>
              </a:ext>
            </a:extLst>
          </p:cNvPr>
          <p:cNvSpPr txBox="1"/>
          <p:nvPr/>
        </p:nvSpPr>
        <p:spPr>
          <a:xfrm>
            <a:off x="3428999" y="6382435"/>
            <a:ext cx="7953375" cy="369332"/>
          </a:xfrm>
          <a:prstGeom prst="rect">
            <a:avLst/>
          </a:prstGeom>
          <a:noFill/>
        </p:spPr>
        <p:txBody>
          <a:bodyPr wrap="square">
            <a:spAutoFit/>
          </a:bodyPr>
          <a:lstStyle/>
          <a:p>
            <a:r>
              <a:rPr lang="en-IE" dirty="0">
                <a:solidFill>
                  <a:schemeClr val="bg1"/>
                </a:solidFill>
                <a:hlinkClick r:id="rId2">
                  <a:extLst>
                    <a:ext uri="{A12FA001-AC4F-418D-AE19-62706E023703}">
                      <ahyp:hlinkClr xmlns:ahyp="http://schemas.microsoft.com/office/drawing/2018/hyperlinkcolor" val="tx"/>
                    </a:ext>
                  </a:extLst>
                </a:hlinkClick>
              </a:rPr>
              <a:t>https://engagedly.com/blog/how-to-manage-your-non-inclusive-manager/</a:t>
            </a:r>
            <a:r>
              <a:rPr lang="en-IE" dirty="0">
                <a:solidFill>
                  <a:schemeClr val="bg1"/>
                </a:solidFill>
              </a:rPr>
              <a:t> </a:t>
            </a:r>
          </a:p>
        </p:txBody>
      </p:sp>
    </p:spTree>
    <p:extLst>
      <p:ext uri="{BB962C8B-B14F-4D97-AF65-F5344CB8AC3E}">
        <p14:creationId xmlns:p14="http://schemas.microsoft.com/office/powerpoint/2010/main" val="24500092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62D1C9-171C-7FE3-C19E-A235BAD50B71}"/>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817CB3A0-8750-79E8-2C1E-22F3770E3E22}"/>
              </a:ext>
            </a:extLst>
          </p:cNvPr>
          <p:cNvSpPr>
            <a:spLocks noGrp="1"/>
          </p:cNvSpPr>
          <p:nvPr>
            <p:ph type="body" sz="quarter" idx="13"/>
          </p:nvPr>
        </p:nvSpPr>
        <p:spPr>
          <a:xfrm>
            <a:off x="4720592" y="1594950"/>
            <a:ext cx="6581625" cy="945575"/>
          </a:xfrm>
        </p:spPr>
        <p:txBody>
          <a:bodyPr>
            <a:noAutofit/>
          </a:bodyPr>
          <a:lstStyle/>
          <a:p>
            <a:r>
              <a:rPr lang="en-US" sz="4100" b="1" dirty="0">
                <a:solidFill>
                  <a:srgbClr val="083F59"/>
                </a:solidFill>
              </a:rPr>
              <a:t>Create a Safe Inclusive Workplace Culture</a:t>
            </a:r>
          </a:p>
          <a:p>
            <a:r>
              <a:rPr lang="en-US" sz="4100" b="1" dirty="0">
                <a:solidFill>
                  <a:srgbClr val="083F59"/>
                </a:solidFill>
              </a:rPr>
              <a:t> </a:t>
            </a:r>
            <a:r>
              <a:rPr lang="en-US" sz="3400" dirty="0">
                <a:solidFill>
                  <a:srgbClr val="083F59"/>
                </a:solidFill>
              </a:rPr>
              <a:t>Implement Discrimination and Harassment Policies </a:t>
            </a:r>
          </a:p>
        </p:txBody>
      </p:sp>
      <p:sp>
        <p:nvSpPr>
          <p:cNvPr id="5" name="Text Placeholder 4">
            <a:extLst>
              <a:ext uri="{FF2B5EF4-FFF2-40B4-BE49-F238E27FC236}">
                <a16:creationId xmlns:a16="http://schemas.microsoft.com/office/drawing/2014/main" id="{D587A87C-4CD4-258C-45FF-81C925F0585A}"/>
              </a:ext>
            </a:extLst>
          </p:cNvPr>
          <p:cNvSpPr>
            <a:spLocks noGrp="1"/>
          </p:cNvSpPr>
          <p:nvPr>
            <p:ph type="body" sz="quarter" idx="43"/>
          </p:nvPr>
        </p:nvSpPr>
        <p:spPr>
          <a:xfrm>
            <a:off x="4295775" y="3838276"/>
            <a:ext cx="7431260" cy="1981419"/>
          </a:xfrm>
        </p:spPr>
        <p:txBody>
          <a:bodyPr>
            <a:noAutofit/>
          </a:bodyPr>
          <a:lstStyle/>
          <a:p>
            <a:r>
              <a:rPr lang="en-US" sz="2100" dirty="0">
                <a:solidFill>
                  <a:srgbClr val="083F59"/>
                </a:solidFill>
              </a:rPr>
              <a:t>Creating a safe and inclusive workplace culture means enabling a workplace environment where all employees feel respected, valued, and free from discrimination or harassment, enabling them to thrive personally and professionally.</a:t>
            </a:r>
          </a:p>
          <a:p>
            <a:r>
              <a:rPr lang="en-US" sz="2100" dirty="0">
                <a:solidFill>
                  <a:srgbClr val="083F59"/>
                </a:solidFill>
              </a:rPr>
              <a:t>Implementing discrimination and harassment policies ensures clear guidelines for behavior, reinforces a commitment to diversity and equity, protects employee well-being, and promotes a workplace where everyone feels safe and included, ultimately driving productivity and engagement.</a:t>
            </a:r>
            <a:endParaRPr lang="en-IE" sz="2100" dirty="0">
              <a:solidFill>
                <a:srgbClr val="083F59"/>
              </a:solidFill>
            </a:endParaRPr>
          </a:p>
        </p:txBody>
      </p:sp>
      <p:pic>
        <p:nvPicPr>
          <p:cNvPr id="12" name="Picture Placeholder 11" descr="A group of people with different colors&#10;&#10;Description automatically generated">
            <a:extLst>
              <a:ext uri="{FF2B5EF4-FFF2-40B4-BE49-F238E27FC236}">
                <a16:creationId xmlns:a16="http://schemas.microsoft.com/office/drawing/2014/main" id="{D961683E-2FFF-41A6-D6C8-1EC89395B670}"/>
              </a:ext>
            </a:extLst>
          </p:cNvPr>
          <p:cNvPicPr>
            <a:picLocks noGrp="1" noChangeAspect="1"/>
          </p:cNvPicPr>
          <p:nvPr>
            <p:ph type="pic" sz="quarter" idx="44"/>
          </p:nvPr>
        </p:nvPicPr>
        <p:blipFill>
          <a:blip r:embed="rId2"/>
          <a:srcRect l="34772" r="34772"/>
          <a:stretch>
            <a:fillRect/>
          </a:stretch>
        </p:blipFill>
        <p:spPr>
          <a:xfrm>
            <a:off x="633818" y="993169"/>
            <a:ext cx="3897485" cy="3897485"/>
          </a:xfrm>
        </p:spPr>
      </p:pic>
    </p:spTree>
    <p:extLst>
      <p:ext uri="{BB962C8B-B14F-4D97-AF65-F5344CB8AC3E}">
        <p14:creationId xmlns:p14="http://schemas.microsoft.com/office/powerpoint/2010/main" val="225298243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782D02D-6569-F7B6-513B-C8B02CCA9CD1}"/>
              </a:ext>
            </a:extLst>
          </p:cNvPr>
          <p:cNvSpPr>
            <a:spLocks noGrp="1"/>
          </p:cNvSpPr>
          <p:nvPr>
            <p:ph type="body" sz="quarter" idx="18"/>
          </p:nvPr>
        </p:nvSpPr>
        <p:spPr>
          <a:xfrm>
            <a:off x="2554319" y="1504041"/>
            <a:ext cx="8878581" cy="3849918"/>
          </a:xfrm>
        </p:spPr>
        <p:txBody>
          <a:bodyPr/>
          <a:lstStyle/>
          <a:p>
            <a:pPr marL="0" indent="0"/>
            <a:r>
              <a:rPr lang="en-US" sz="2200" dirty="0"/>
              <a:t>Evidence suggests that workplace discrimination and harassment affects women more than men, and that this is compounded by other factors such as age, disability, ethnicity, and sexual orientation. </a:t>
            </a:r>
          </a:p>
          <a:p>
            <a:pPr marL="0" indent="0"/>
            <a:r>
              <a:rPr lang="en-US" sz="2200" dirty="0"/>
              <a:t>Companies looking to retain a diverse workforce must provide a safe, inclusive, and respectful workplace. One of the first steps is to address and prevent workplace discrimination and harassment. Key steps to prevent discrimination and harassment are to: </a:t>
            </a:r>
          </a:p>
          <a:p>
            <a:pPr marL="457200" indent="-457200">
              <a:buAutoNum type="arabicParenR"/>
            </a:pPr>
            <a:r>
              <a:rPr lang="en-US" sz="2200" dirty="0"/>
              <a:t>develop and implement industry standard discrimination and harassment policies, and </a:t>
            </a:r>
          </a:p>
          <a:p>
            <a:pPr marL="457200" indent="-457200">
              <a:buAutoNum type="arabicParenR"/>
            </a:pPr>
            <a:r>
              <a:rPr lang="en-US" sz="2200" dirty="0"/>
              <a:t>establish a safe and secure complaints process. With these in place, you provide employees the right to a safe and respectful workplace which is fundamental to supporting a diverse workforce and retaining talent. </a:t>
            </a:r>
            <a:endParaRPr lang="en-IE" sz="2200" dirty="0"/>
          </a:p>
        </p:txBody>
      </p:sp>
      <p:sp>
        <p:nvSpPr>
          <p:cNvPr id="6" name="Text Placeholder 4">
            <a:extLst>
              <a:ext uri="{FF2B5EF4-FFF2-40B4-BE49-F238E27FC236}">
                <a16:creationId xmlns:a16="http://schemas.microsoft.com/office/drawing/2014/main" id="{88D80488-A3BE-DAC6-D197-2B70255B9F86}"/>
              </a:ext>
            </a:extLst>
          </p:cNvPr>
          <p:cNvSpPr txBox="1">
            <a:spLocks/>
          </p:cNvSpPr>
          <p:nvPr/>
        </p:nvSpPr>
        <p:spPr>
          <a:xfrm>
            <a:off x="2515038"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083F59"/>
                </a:solidFill>
              </a:rPr>
              <a:t>Create a Safe Inclusive Workplace Culture </a:t>
            </a:r>
            <a:r>
              <a:rPr lang="en-IE" sz="3000" b="0" dirty="0">
                <a:solidFill>
                  <a:srgbClr val="083F59"/>
                </a:solidFill>
              </a:rPr>
              <a:t>–Implement Discrimination and Harassment Policies </a:t>
            </a:r>
          </a:p>
        </p:txBody>
      </p:sp>
      <p:sp>
        <p:nvSpPr>
          <p:cNvPr id="41" name="TextBox 40">
            <a:extLst>
              <a:ext uri="{FF2B5EF4-FFF2-40B4-BE49-F238E27FC236}">
                <a16:creationId xmlns:a16="http://schemas.microsoft.com/office/drawing/2014/main" id="{998AC388-F8A7-27B6-8BF7-4047F58758F9}"/>
              </a:ext>
            </a:extLst>
          </p:cNvPr>
          <p:cNvSpPr txBox="1"/>
          <p:nvPr/>
        </p:nvSpPr>
        <p:spPr>
          <a:xfrm>
            <a:off x="8048625" y="6359611"/>
            <a:ext cx="3019425" cy="369332"/>
          </a:xfrm>
          <a:prstGeom prst="rect">
            <a:avLst/>
          </a:prstGeom>
          <a:noFill/>
        </p:spPr>
        <p:txBody>
          <a:bodyPr wrap="square" rtlCol="0">
            <a:spAutoFit/>
          </a:bodyPr>
          <a:lstStyle/>
          <a:p>
            <a:r>
              <a:rPr lang="en-IE" dirty="0">
                <a:solidFill>
                  <a:srgbClr val="083F59"/>
                </a:solidFill>
              </a:rPr>
              <a:t>Source </a:t>
            </a:r>
            <a:r>
              <a:rPr lang="en-IE" dirty="0">
                <a:solidFill>
                  <a:srgbClr val="083F59"/>
                </a:solidFill>
                <a:hlinkClick r:id="rId2">
                  <a:extLst>
                    <a:ext uri="{A12FA001-AC4F-418D-AE19-62706E023703}">
                      <ahyp:hlinkClr xmlns:ahyp="http://schemas.microsoft.com/office/drawing/2018/hyperlinkcolor" val="tx"/>
                    </a:ext>
                  </a:extLst>
                </a:hlinkClick>
              </a:rPr>
              <a:t>Test Gorilla</a:t>
            </a:r>
            <a:endParaRPr lang="en-IE" dirty="0">
              <a:solidFill>
                <a:srgbClr val="083F59"/>
              </a:solidFill>
            </a:endParaRPr>
          </a:p>
        </p:txBody>
      </p:sp>
      <p:pic>
        <p:nvPicPr>
          <p:cNvPr id="3" name="Graphic 2" descr="Document with solid fill">
            <a:extLst>
              <a:ext uri="{FF2B5EF4-FFF2-40B4-BE49-F238E27FC236}">
                <a16:creationId xmlns:a16="http://schemas.microsoft.com/office/drawing/2014/main" id="{27A98C37-B77F-F7FC-D0E6-13B100CD4D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7638" y="1600200"/>
            <a:ext cx="1762125" cy="1762125"/>
          </a:xfrm>
          <a:prstGeom prst="rect">
            <a:avLst/>
          </a:prstGeom>
        </p:spPr>
      </p:pic>
      <p:sp>
        <p:nvSpPr>
          <p:cNvPr id="4" name="TextBox 3">
            <a:extLst>
              <a:ext uri="{FF2B5EF4-FFF2-40B4-BE49-F238E27FC236}">
                <a16:creationId xmlns:a16="http://schemas.microsoft.com/office/drawing/2014/main" id="{0B25CE11-A205-5004-6FBA-F855E2B11F78}"/>
              </a:ext>
            </a:extLst>
          </p:cNvPr>
          <p:cNvSpPr txBox="1"/>
          <p:nvPr/>
        </p:nvSpPr>
        <p:spPr>
          <a:xfrm>
            <a:off x="606785" y="3429000"/>
            <a:ext cx="1662978" cy="2308324"/>
          </a:xfrm>
          <a:prstGeom prst="rect">
            <a:avLst/>
          </a:prstGeom>
          <a:solidFill>
            <a:srgbClr val="083F59"/>
          </a:solidFill>
        </p:spPr>
        <p:txBody>
          <a:bodyPr wrap="square" rtlCol="0">
            <a:spAutoFit/>
          </a:bodyPr>
          <a:lstStyle/>
          <a:p>
            <a:pPr algn="ctr"/>
            <a:r>
              <a:rPr lang="en-IE" b="1" dirty="0">
                <a:solidFill>
                  <a:schemeClr val="bg1"/>
                </a:solidFill>
              </a:rPr>
              <a:t>European Trade Union Confederation </a:t>
            </a:r>
            <a:r>
              <a:rPr lang="en-IE" dirty="0">
                <a:solidFill>
                  <a:schemeClr val="bg1"/>
                </a:solidFill>
                <a:hlinkClick r:id="rId5">
                  <a:extLst>
                    <a:ext uri="{A12FA001-AC4F-418D-AE19-62706E023703}">
                      <ahyp:hlinkClr xmlns:ahyp="http://schemas.microsoft.com/office/drawing/2018/hyperlinkcolor" val="tx"/>
                    </a:ext>
                  </a:extLst>
                </a:hlinkClick>
              </a:rPr>
              <a:t>ETUC</a:t>
            </a:r>
          </a:p>
          <a:p>
            <a:pPr algn="ctr"/>
            <a:r>
              <a:rPr lang="en-IE" dirty="0">
                <a:solidFill>
                  <a:schemeClr val="bg1"/>
                </a:solidFill>
                <a:hlinkClick r:id="rId5">
                  <a:extLst>
                    <a:ext uri="{A12FA001-AC4F-418D-AE19-62706E023703}">
                      <ahyp:hlinkClr xmlns:ahyp="http://schemas.microsoft.com/office/drawing/2018/hyperlinkcolor" val="tx"/>
                    </a:ext>
                  </a:extLst>
                </a:hlinkClick>
              </a:rPr>
              <a:t>Harassment and Violence at Work – a Guide for Businesses</a:t>
            </a:r>
            <a:endParaRPr lang="en-IE" dirty="0">
              <a:solidFill>
                <a:schemeClr val="bg1"/>
              </a:solidFill>
            </a:endParaRPr>
          </a:p>
        </p:txBody>
      </p:sp>
    </p:spTree>
    <p:extLst>
      <p:ext uri="{BB962C8B-B14F-4D97-AF65-F5344CB8AC3E}">
        <p14:creationId xmlns:p14="http://schemas.microsoft.com/office/powerpoint/2010/main" val="202225758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FBA65BF2-F36C-0E77-98BF-17E38037ACA3}"/>
              </a:ext>
            </a:extLst>
          </p:cNvPr>
          <p:cNvSpPr>
            <a:spLocks noGrp="1"/>
          </p:cNvSpPr>
          <p:nvPr>
            <p:ph type="body" sz="quarter" idx="13"/>
          </p:nvPr>
        </p:nvSpPr>
        <p:spPr>
          <a:xfrm>
            <a:off x="3936429" y="48200"/>
            <a:ext cx="8255571" cy="945575"/>
          </a:xfrm>
        </p:spPr>
        <p:txBody>
          <a:bodyPr/>
          <a:lstStyle/>
          <a:p>
            <a:r>
              <a:rPr lang="en-IE" b="1" dirty="0">
                <a:solidFill>
                  <a:srgbClr val="083F59"/>
                </a:solidFill>
              </a:rPr>
              <a:t>What Counts as Discrimination in the Workplace?</a:t>
            </a:r>
          </a:p>
        </p:txBody>
      </p:sp>
      <p:sp>
        <p:nvSpPr>
          <p:cNvPr id="8" name="Text Placeholder 7">
            <a:extLst>
              <a:ext uri="{FF2B5EF4-FFF2-40B4-BE49-F238E27FC236}">
                <a16:creationId xmlns:a16="http://schemas.microsoft.com/office/drawing/2014/main" id="{BA71570C-1A2A-4031-F724-2C1DE2401608}"/>
              </a:ext>
            </a:extLst>
          </p:cNvPr>
          <p:cNvSpPr>
            <a:spLocks noGrp="1"/>
          </p:cNvSpPr>
          <p:nvPr>
            <p:ph type="body" sz="quarter" idx="43"/>
          </p:nvPr>
        </p:nvSpPr>
        <p:spPr>
          <a:xfrm>
            <a:off x="4791075" y="839015"/>
            <a:ext cx="7038975" cy="2557055"/>
          </a:xfrm>
        </p:spPr>
        <p:txBody>
          <a:bodyPr>
            <a:noAutofit/>
          </a:bodyPr>
          <a:lstStyle/>
          <a:p>
            <a:pPr>
              <a:lnSpc>
                <a:spcPct val="100000"/>
              </a:lnSpc>
              <a:spcBef>
                <a:spcPts val="0"/>
              </a:spcBef>
            </a:pPr>
            <a:r>
              <a:rPr lang="en-US" sz="2000" b="0" i="0" dirty="0">
                <a:solidFill>
                  <a:srgbClr val="083F59"/>
                </a:solidFill>
                <a:effectLst/>
              </a:rPr>
              <a:t>Discrimination is defined as less </a:t>
            </a:r>
            <a:r>
              <a:rPr lang="en-US" sz="2000" b="0" i="0" dirty="0" err="1">
                <a:solidFill>
                  <a:srgbClr val="083F59"/>
                </a:solidFill>
                <a:effectLst/>
              </a:rPr>
              <a:t>favourable</a:t>
            </a:r>
            <a:r>
              <a:rPr lang="en-US" sz="2000" b="0" i="0" dirty="0">
                <a:solidFill>
                  <a:srgbClr val="083F59"/>
                </a:solidFill>
                <a:effectLst/>
              </a:rPr>
              <a:t> treatment. An employee is said to be discriminated against if they are treated less </a:t>
            </a:r>
            <a:r>
              <a:rPr lang="en-US" sz="2000" b="0" i="0" dirty="0" err="1">
                <a:solidFill>
                  <a:srgbClr val="083F59"/>
                </a:solidFill>
                <a:effectLst/>
              </a:rPr>
              <a:t>favourably</a:t>
            </a:r>
            <a:r>
              <a:rPr lang="en-US" sz="2000" b="0" i="0" dirty="0">
                <a:solidFill>
                  <a:srgbClr val="083F59"/>
                </a:solidFill>
                <a:effectLst/>
              </a:rPr>
              <a:t> than another employee is treated, has been treated or would be treated, in a comparable situation on any of the above 9 grounds.</a:t>
            </a:r>
          </a:p>
          <a:p>
            <a:pPr>
              <a:lnSpc>
                <a:spcPct val="100000"/>
              </a:lnSpc>
              <a:spcBef>
                <a:spcPts val="0"/>
              </a:spcBef>
            </a:pPr>
            <a:endParaRPr lang="en-US" sz="2000" b="1" i="0" dirty="0">
              <a:solidFill>
                <a:srgbClr val="083F59"/>
              </a:solidFill>
              <a:effectLst/>
            </a:endParaRPr>
          </a:p>
          <a:p>
            <a:pPr>
              <a:lnSpc>
                <a:spcPct val="100000"/>
              </a:lnSpc>
              <a:spcBef>
                <a:spcPts val="0"/>
              </a:spcBef>
            </a:pPr>
            <a:r>
              <a:rPr lang="en-US" sz="2000" b="1" i="0" dirty="0">
                <a:solidFill>
                  <a:srgbClr val="083F59"/>
                </a:solidFill>
                <a:effectLst/>
              </a:rPr>
              <a:t>Discrimination can be </a:t>
            </a:r>
            <a:r>
              <a:rPr lang="en-US" sz="2000" b="1" i="1" dirty="0">
                <a:solidFill>
                  <a:srgbClr val="083F59"/>
                </a:solidFill>
                <a:effectLst/>
              </a:rPr>
              <a:t>direct</a:t>
            </a:r>
            <a:r>
              <a:rPr lang="en-US" sz="2000" b="1" i="0" dirty="0">
                <a:solidFill>
                  <a:srgbClr val="083F59"/>
                </a:solidFill>
                <a:effectLst/>
              </a:rPr>
              <a:t> or </a:t>
            </a:r>
            <a:r>
              <a:rPr lang="en-US" sz="2000" b="1" i="1" dirty="0">
                <a:solidFill>
                  <a:srgbClr val="083F59"/>
                </a:solidFill>
                <a:effectLst/>
              </a:rPr>
              <a:t>indirect</a:t>
            </a:r>
            <a:r>
              <a:rPr lang="en-US" sz="2000" b="1" i="0" dirty="0">
                <a:solidFill>
                  <a:srgbClr val="083F59"/>
                </a:solidFill>
                <a:effectLst/>
              </a:rPr>
              <a:t>.</a:t>
            </a:r>
          </a:p>
          <a:p>
            <a:pPr>
              <a:lnSpc>
                <a:spcPct val="100000"/>
              </a:lnSpc>
              <a:spcBef>
                <a:spcPts val="0"/>
              </a:spcBef>
            </a:pPr>
            <a:endParaRPr lang="en-US" sz="2000" b="1" i="0" dirty="0">
              <a:solidFill>
                <a:srgbClr val="083F59"/>
              </a:solidFill>
              <a:effectLst/>
            </a:endParaRPr>
          </a:p>
          <a:p>
            <a:pPr>
              <a:lnSpc>
                <a:spcPct val="100000"/>
              </a:lnSpc>
              <a:spcBef>
                <a:spcPts val="0"/>
              </a:spcBef>
            </a:pPr>
            <a:r>
              <a:rPr lang="en-US" sz="2000" b="0" i="0" dirty="0">
                <a:solidFill>
                  <a:srgbClr val="083F59"/>
                </a:solidFill>
                <a:effectLst/>
              </a:rPr>
              <a:t>To establish </a:t>
            </a:r>
            <a:r>
              <a:rPr lang="en-US" sz="2000" b="1" i="0" dirty="0">
                <a:solidFill>
                  <a:srgbClr val="083F59"/>
                </a:solidFill>
                <a:effectLst/>
              </a:rPr>
              <a:t>direct discrimination</a:t>
            </a:r>
            <a:r>
              <a:rPr lang="en-US" sz="2000" b="0" i="0" dirty="0">
                <a:solidFill>
                  <a:srgbClr val="083F59"/>
                </a:solidFill>
                <a:effectLst/>
              </a:rPr>
              <a:t>, a direct comparison must be made. For example, in the case of disability discrimination, the comparison must be between a person who has a disability and another person who does not. Or between two people with different disabilities.</a:t>
            </a:r>
          </a:p>
          <a:p>
            <a:pPr>
              <a:lnSpc>
                <a:spcPct val="100000"/>
              </a:lnSpc>
              <a:spcBef>
                <a:spcPts val="0"/>
              </a:spcBef>
            </a:pPr>
            <a:endParaRPr lang="en-US" sz="2000" b="0" i="0" dirty="0">
              <a:solidFill>
                <a:srgbClr val="083F59"/>
              </a:solidFill>
              <a:effectLst/>
            </a:endParaRPr>
          </a:p>
          <a:p>
            <a:pPr>
              <a:lnSpc>
                <a:spcPct val="100000"/>
              </a:lnSpc>
              <a:spcBef>
                <a:spcPts val="0"/>
              </a:spcBef>
            </a:pPr>
            <a:r>
              <a:rPr lang="en-US" sz="2000" b="1" i="0" dirty="0">
                <a:solidFill>
                  <a:srgbClr val="083F59"/>
                </a:solidFill>
                <a:effectLst/>
              </a:rPr>
              <a:t>Indirect discrimination</a:t>
            </a:r>
            <a:r>
              <a:rPr lang="en-US" sz="2000" b="0" i="0" dirty="0">
                <a:solidFill>
                  <a:srgbClr val="083F59"/>
                </a:solidFill>
                <a:effectLst/>
              </a:rPr>
              <a:t> is when practices or policies do not appear to discriminate against one group more than another but actually have a discriminatory impact. Indirect discrimination can also happen where a requirement that may appear non-discriminatory adversely affects a particular group or class of people.</a:t>
            </a:r>
          </a:p>
          <a:p>
            <a:pPr>
              <a:lnSpc>
                <a:spcPct val="100000"/>
              </a:lnSpc>
              <a:spcBef>
                <a:spcPts val="0"/>
              </a:spcBef>
            </a:pPr>
            <a:endParaRPr lang="en-IE" sz="2000" dirty="0">
              <a:solidFill>
                <a:srgbClr val="083F59"/>
              </a:solidFill>
            </a:endParaRPr>
          </a:p>
        </p:txBody>
      </p:sp>
      <p:pic>
        <p:nvPicPr>
          <p:cNvPr id="11" name="Picture Placeholder 10" descr="A person sitting on a bench reading a book&#10;&#10;Description automatically generated">
            <a:extLst>
              <a:ext uri="{FF2B5EF4-FFF2-40B4-BE49-F238E27FC236}">
                <a16:creationId xmlns:a16="http://schemas.microsoft.com/office/drawing/2014/main" id="{ECF909A6-C695-8A92-0D47-DF24557A48AD}"/>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8819" r="18819"/>
          <a:stretch>
            <a:fillRect/>
          </a:stretch>
        </p:blipFill>
        <p:spPr>
          <a:xfrm>
            <a:off x="633413" y="993775"/>
            <a:ext cx="4157662" cy="4445000"/>
          </a:xfrm>
        </p:spPr>
      </p:pic>
    </p:spTree>
    <p:extLst>
      <p:ext uri="{BB962C8B-B14F-4D97-AF65-F5344CB8AC3E}">
        <p14:creationId xmlns:p14="http://schemas.microsoft.com/office/powerpoint/2010/main" val="36652103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782D02D-6569-F7B6-513B-C8B02CCA9CD1}"/>
              </a:ext>
            </a:extLst>
          </p:cNvPr>
          <p:cNvSpPr>
            <a:spLocks noGrp="1"/>
          </p:cNvSpPr>
          <p:nvPr>
            <p:ph type="body" sz="quarter" idx="18"/>
          </p:nvPr>
        </p:nvSpPr>
        <p:spPr>
          <a:xfrm>
            <a:off x="676275" y="1012103"/>
            <a:ext cx="11191875" cy="3849918"/>
          </a:xfrm>
        </p:spPr>
        <p:txBody>
          <a:bodyPr/>
          <a:lstStyle/>
          <a:p>
            <a:pPr marL="0" indent="0" algn="l"/>
            <a:r>
              <a:rPr lang="en-US" sz="2200" b="0" i="0" dirty="0">
                <a:effectLst/>
              </a:rPr>
              <a:t>There are </a:t>
            </a:r>
            <a:r>
              <a:rPr lang="en-US" sz="2200" b="1" i="0" dirty="0">
                <a:effectLst/>
              </a:rPr>
              <a:t>9 grounds for discrimination</a:t>
            </a:r>
            <a:r>
              <a:rPr lang="en-US" sz="2200" b="0" i="0" dirty="0">
                <a:effectLst/>
              </a:rPr>
              <a:t>, known as the </a:t>
            </a:r>
            <a:r>
              <a:rPr lang="en-US" sz="2200" b="0" i="1" dirty="0">
                <a:effectLst/>
              </a:rPr>
              <a:t>protected grounds.</a:t>
            </a:r>
            <a:r>
              <a:rPr lang="en-US" sz="2200" b="0" i="0" dirty="0">
                <a:effectLst/>
              </a:rPr>
              <a:t> These are:</a:t>
            </a:r>
          </a:p>
          <a:p>
            <a:pPr marL="457200" indent="-457200" algn="l">
              <a:lnSpc>
                <a:spcPct val="100000"/>
              </a:lnSpc>
              <a:spcBef>
                <a:spcPts val="0"/>
              </a:spcBef>
              <a:buFont typeface="+mj-lt"/>
              <a:buAutoNum type="arabicPeriod"/>
            </a:pPr>
            <a:r>
              <a:rPr lang="en-US" sz="2200" b="1" i="0" dirty="0">
                <a:effectLst/>
              </a:rPr>
              <a:t>Gender:</a:t>
            </a:r>
            <a:r>
              <a:rPr lang="en-US" sz="2200" b="0" i="0" dirty="0">
                <a:effectLst/>
              </a:rPr>
              <a:t> includes man, woman or transgender (see ‘legislation covering discrimination’ below)</a:t>
            </a:r>
          </a:p>
          <a:p>
            <a:pPr marL="457200" indent="-457200" algn="l">
              <a:lnSpc>
                <a:spcPct val="100000"/>
              </a:lnSpc>
              <a:spcBef>
                <a:spcPts val="0"/>
              </a:spcBef>
              <a:buFont typeface="+mj-lt"/>
              <a:buAutoNum type="arabicPeriod"/>
            </a:pPr>
            <a:r>
              <a:rPr lang="en-US" sz="2200" b="1" i="0" dirty="0">
                <a:effectLst/>
              </a:rPr>
              <a:t>Civil status:</a:t>
            </a:r>
            <a:r>
              <a:rPr lang="en-US" sz="2200" b="0" i="0" dirty="0">
                <a:effectLst/>
              </a:rPr>
              <a:t> includes single, married, separated, divorced, widowed people, </a:t>
            </a:r>
            <a:r>
              <a:rPr lang="en-US" sz="2200" b="0" i="0" u="sng" dirty="0">
                <a:effectLst/>
                <a:hlinkClick r:id="rId2">
                  <a:extLst>
                    <a:ext uri="{A12FA001-AC4F-418D-AE19-62706E023703}">
                      <ahyp:hlinkClr xmlns:ahyp="http://schemas.microsoft.com/office/drawing/2018/hyperlinkcolor" val="tx"/>
                    </a:ext>
                  </a:extLst>
                </a:hlinkClick>
              </a:rPr>
              <a:t>civil partners and former civil partners</a:t>
            </a:r>
            <a:endParaRPr lang="en-US" sz="2200" b="0" i="0" dirty="0">
              <a:effectLst/>
            </a:endParaRPr>
          </a:p>
          <a:p>
            <a:pPr marL="457200" indent="-457200" algn="l">
              <a:lnSpc>
                <a:spcPct val="100000"/>
              </a:lnSpc>
              <a:spcBef>
                <a:spcPts val="0"/>
              </a:spcBef>
              <a:buFont typeface="+mj-lt"/>
              <a:buAutoNum type="arabicPeriod"/>
            </a:pPr>
            <a:r>
              <a:rPr lang="en-US" sz="2200" b="1" i="0" dirty="0">
                <a:effectLst/>
              </a:rPr>
              <a:t>Family status:</a:t>
            </a:r>
            <a:r>
              <a:rPr lang="en-US" sz="2200" b="0" i="0" dirty="0">
                <a:effectLst/>
              </a:rPr>
              <a:t> this refers to the parent of a person under 18 years or the resident primary carer or parent of a person with a disability</a:t>
            </a:r>
          </a:p>
          <a:p>
            <a:pPr marL="457200" indent="-457200" algn="l">
              <a:lnSpc>
                <a:spcPct val="100000"/>
              </a:lnSpc>
              <a:spcBef>
                <a:spcPts val="0"/>
              </a:spcBef>
              <a:buFont typeface="+mj-lt"/>
              <a:buAutoNum type="arabicPeriod"/>
            </a:pPr>
            <a:r>
              <a:rPr lang="en-US" sz="2200" b="1" i="0" dirty="0">
                <a:effectLst/>
              </a:rPr>
              <a:t>Sexual orientation:</a:t>
            </a:r>
            <a:r>
              <a:rPr lang="en-US" sz="2200" b="0" i="0" dirty="0">
                <a:effectLst/>
              </a:rPr>
              <a:t> includes gay, lesbian, bisexual and heterosexual</a:t>
            </a:r>
          </a:p>
          <a:p>
            <a:pPr marL="457200" indent="-457200" algn="l">
              <a:lnSpc>
                <a:spcPct val="100000"/>
              </a:lnSpc>
              <a:spcBef>
                <a:spcPts val="0"/>
              </a:spcBef>
              <a:buFont typeface="+mj-lt"/>
              <a:buAutoNum type="arabicPeriod"/>
            </a:pPr>
            <a:r>
              <a:rPr lang="en-US" sz="2200" b="1" i="0" dirty="0">
                <a:effectLst/>
              </a:rPr>
              <a:t>Religion:</a:t>
            </a:r>
            <a:r>
              <a:rPr lang="en-US" sz="2200" b="0" i="0" dirty="0">
                <a:effectLst/>
              </a:rPr>
              <a:t> means religious belief, background, outlook or none</a:t>
            </a:r>
          </a:p>
          <a:p>
            <a:pPr marL="457200" indent="-457200" algn="l">
              <a:lnSpc>
                <a:spcPct val="100000"/>
              </a:lnSpc>
              <a:spcBef>
                <a:spcPts val="0"/>
              </a:spcBef>
              <a:buFont typeface="+mj-lt"/>
              <a:buAutoNum type="arabicPeriod"/>
            </a:pPr>
            <a:r>
              <a:rPr lang="en-US" sz="2200" b="1" i="0" dirty="0">
                <a:effectLst/>
              </a:rPr>
              <a:t>Age:</a:t>
            </a:r>
            <a:r>
              <a:rPr lang="en-US" sz="2200" b="0" i="0" dirty="0">
                <a:effectLst/>
              </a:rPr>
              <a:t> this does not apply to a person aged under 16</a:t>
            </a:r>
          </a:p>
          <a:p>
            <a:pPr marL="457200" indent="-457200" algn="l">
              <a:lnSpc>
                <a:spcPct val="100000"/>
              </a:lnSpc>
              <a:spcBef>
                <a:spcPts val="0"/>
              </a:spcBef>
              <a:buFont typeface="+mj-lt"/>
              <a:buAutoNum type="arabicPeriod"/>
            </a:pPr>
            <a:r>
              <a:rPr lang="en-US" sz="2200" b="1" i="0" dirty="0">
                <a:effectLst/>
              </a:rPr>
              <a:t>Disability:</a:t>
            </a:r>
            <a:r>
              <a:rPr lang="en-US" sz="2200" b="0" i="0" dirty="0">
                <a:effectLst/>
              </a:rPr>
              <a:t> includes people with physical, intellectual, learning, cognitive or emotional disabilities and a range of medical conditions</a:t>
            </a:r>
          </a:p>
          <a:p>
            <a:pPr marL="457200" indent="-457200" algn="l">
              <a:lnSpc>
                <a:spcPct val="100000"/>
              </a:lnSpc>
              <a:spcBef>
                <a:spcPts val="0"/>
              </a:spcBef>
              <a:buFont typeface="+mj-lt"/>
              <a:buAutoNum type="arabicPeriod"/>
            </a:pPr>
            <a:r>
              <a:rPr lang="en-US" sz="2200" b="1" i="0" dirty="0">
                <a:effectLst/>
              </a:rPr>
              <a:t>Race:</a:t>
            </a:r>
            <a:r>
              <a:rPr lang="en-US" sz="2200" b="0" i="0" dirty="0">
                <a:effectLst/>
              </a:rPr>
              <a:t> includes race, skin </a:t>
            </a:r>
            <a:r>
              <a:rPr lang="en-US" sz="2200" b="0" i="0" dirty="0" err="1">
                <a:effectLst/>
              </a:rPr>
              <a:t>colour</a:t>
            </a:r>
            <a:r>
              <a:rPr lang="en-US" sz="2200" b="0" i="0" dirty="0">
                <a:effectLst/>
              </a:rPr>
              <a:t>, nationality or ethnic origin</a:t>
            </a:r>
          </a:p>
          <a:p>
            <a:pPr marL="457200" indent="-457200" algn="l">
              <a:lnSpc>
                <a:spcPct val="100000"/>
              </a:lnSpc>
              <a:spcBef>
                <a:spcPts val="0"/>
              </a:spcBef>
              <a:buFont typeface="+mj-lt"/>
              <a:buAutoNum type="arabicPeriod"/>
            </a:pPr>
            <a:r>
              <a:rPr lang="en-US" sz="2200" b="0" i="0" dirty="0">
                <a:effectLst/>
              </a:rPr>
              <a:t>Membership of the </a:t>
            </a:r>
            <a:r>
              <a:rPr lang="en-US" sz="2200" b="1" i="0" dirty="0" err="1">
                <a:effectLst/>
              </a:rPr>
              <a:t>Traveller</a:t>
            </a:r>
            <a:r>
              <a:rPr lang="en-US" sz="2200" b="1" i="0" dirty="0">
                <a:effectLst/>
              </a:rPr>
              <a:t> community</a:t>
            </a:r>
            <a:r>
              <a:rPr lang="en-US" sz="2200" b="0" i="0" dirty="0">
                <a:effectLst/>
              </a:rPr>
              <a:t>.</a:t>
            </a:r>
          </a:p>
        </p:txBody>
      </p:sp>
      <p:sp>
        <p:nvSpPr>
          <p:cNvPr id="6" name="Text Placeholder 4">
            <a:extLst>
              <a:ext uri="{FF2B5EF4-FFF2-40B4-BE49-F238E27FC236}">
                <a16:creationId xmlns:a16="http://schemas.microsoft.com/office/drawing/2014/main" id="{88D80488-A3BE-DAC6-D197-2B70255B9F86}"/>
              </a:ext>
            </a:extLst>
          </p:cNvPr>
          <p:cNvSpPr txBox="1">
            <a:spLocks/>
          </p:cNvSpPr>
          <p:nvPr/>
        </p:nvSpPr>
        <p:spPr>
          <a:xfrm>
            <a:off x="676275" y="312932"/>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IE" sz="3000" dirty="0">
                <a:solidFill>
                  <a:srgbClr val="083F59"/>
                </a:solidFill>
              </a:rPr>
              <a:t>9 Grounds of Discrimination and Harassment</a:t>
            </a:r>
          </a:p>
        </p:txBody>
      </p:sp>
      <p:sp>
        <p:nvSpPr>
          <p:cNvPr id="41" name="TextBox 40">
            <a:extLst>
              <a:ext uri="{FF2B5EF4-FFF2-40B4-BE49-F238E27FC236}">
                <a16:creationId xmlns:a16="http://schemas.microsoft.com/office/drawing/2014/main" id="{998AC388-F8A7-27B6-8BF7-4047F58758F9}"/>
              </a:ext>
            </a:extLst>
          </p:cNvPr>
          <p:cNvSpPr txBox="1"/>
          <p:nvPr/>
        </p:nvSpPr>
        <p:spPr>
          <a:xfrm>
            <a:off x="8048625" y="6359611"/>
            <a:ext cx="4219575" cy="369332"/>
          </a:xfrm>
          <a:prstGeom prst="rect">
            <a:avLst/>
          </a:prstGeom>
          <a:noFill/>
        </p:spPr>
        <p:txBody>
          <a:bodyPr wrap="square" rtlCol="0">
            <a:spAutoFit/>
          </a:bodyPr>
          <a:lstStyle/>
          <a:p>
            <a:r>
              <a:rPr lang="en-IE" dirty="0">
                <a:solidFill>
                  <a:srgbClr val="083F59"/>
                </a:solidFill>
              </a:rPr>
              <a:t>Source </a:t>
            </a:r>
            <a:r>
              <a:rPr lang="en-IE" dirty="0">
                <a:solidFill>
                  <a:srgbClr val="083F59"/>
                </a:solidFill>
                <a:hlinkClick r:id="rId3">
                  <a:extLst>
                    <a:ext uri="{A12FA001-AC4F-418D-AE19-62706E023703}">
                      <ahyp:hlinkClr xmlns:ahyp="http://schemas.microsoft.com/office/drawing/2018/hyperlinkcolor" val="tx"/>
                    </a:ext>
                  </a:extLst>
                </a:hlinkClick>
              </a:rPr>
              <a:t>Citizens Information Ireland</a:t>
            </a:r>
            <a:endParaRPr lang="en-IE" dirty="0">
              <a:solidFill>
                <a:srgbClr val="083F59"/>
              </a:solidFill>
            </a:endParaRPr>
          </a:p>
        </p:txBody>
      </p:sp>
    </p:spTree>
    <p:extLst>
      <p:ext uri="{BB962C8B-B14F-4D97-AF65-F5344CB8AC3E}">
        <p14:creationId xmlns:p14="http://schemas.microsoft.com/office/powerpoint/2010/main" val="356778708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782D02D-6569-F7B6-513B-C8B02CCA9CD1}"/>
              </a:ext>
            </a:extLst>
          </p:cNvPr>
          <p:cNvSpPr>
            <a:spLocks noGrp="1"/>
          </p:cNvSpPr>
          <p:nvPr>
            <p:ph type="body" sz="quarter" idx="18"/>
          </p:nvPr>
        </p:nvSpPr>
        <p:spPr>
          <a:xfrm>
            <a:off x="676275" y="1064769"/>
            <a:ext cx="11191875" cy="3849918"/>
          </a:xfrm>
        </p:spPr>
        <p:txBody>
          <a:bodyPr/>
          <a:lstStyle/>
          <a:p>
            <a:pPr marL="457200" indent="-457200" algn="l">
              <a:buFont typeface="+mj-lt"/>
              <a:buAutoNum type="arabicPeriod"/>
            </a:pPr>
            <a:r>
              <a:rPr lang="en-US" sz="2000" b="1" i="0" dirty="0">
                <a:effectLst/>
              </a:rPr>
              <a:t>Disability. </a:t>
            </a:r>
            <a:r>
              <a:rPr lang="en-US" sz="2000" b="0" i="0" dirty="0">
                <a:effectLst/>
              </a:rPr>
              <a:t>Employers must make reasonable accommodations for </a:t>
            </a:r>
            <a:r>
              <a:rPr lang="en-US" sz="2000" b="0" i="0" u="sng" dirty="0">
                <a:effectLst/>
                <a:hlinkClick r:id="rId2">
                  <a:extLst>
                    <a:ext uri="{A12FA001-AC4F-418D-AE19-62706E023703}">
                      <ahyp:hlinkClr xmlns:ahyp="http://schemas.microsoft.com/office/drawing/2018/hyperlinkcolor" val="tx"/>
                    </a:ext>
                  </a:extLst>
                </a:hlinkClick>
              </a:rPr>
              <a:t>employees with disabilities</a:t>
            </a:r>
            <a:r>
              <a:rPr lang="en-US" sz="2000" b="0" i="0" dirty="0">
                <a:effectLst/>
              </a:rPr>
              <a:t>. This includes providing access to employment and enabling people with disabilities to participate in employment including promotion, and training.</a:t>
            </a:r>
          </a:p>
          <a:p>
            <a:pPr marL="457200" indent="-457200" algn="l">
              <a:buFont typeface="+mj-lt"/>
              <a:buAutoNum type="arabicPeriod"/>
            </a:pPr>
            <a:r>
              <a:rPr lang="en-US" sz="2000" b="1" dirty="0"/>
              <a:t>Pregnancy-related </a:t>
            </a:r>
            <a:r>
              <a:rPr lang="en-US" sz="2000" b="0" i="0" dirty="0">
                <a:effectLst/>
              </a:rPr>
              <a:t>discrimination on the grounds of gender includes recruitment, promotion and general conditions of employment. Employees are also protected under </a:t>
            </a:r>
            <a:r>
              <a:rPr lang="en-US" sz="2000" b="0" i="0" u="sng" dirty="0">
                <a:effectLst/>
                <a:hlinkClick r:id="rId3">
                  <a:extLst>
                    <a:ext uri="{A12FA001-AC4F-418D-AE19-62706E023703}">
                      <ahyp:hlinkClr xmlns:ahyp="http://schemas.microsoft.com/office/drawing/2018/hyperlinkcolor" val="tx"/>
                    </a:ext>
                  </a:extLst>
                </a:hlinkClick>
              </a:rPr>
              <a:t>maternity protection</a:t>
            </a:r>
            <a:r>
              <a:rPr lang="en-US" sz="2000" b="0" i="0" dirty="0">
                <a:effectLst/>
              </a:rPr>
              <a:t> and </a:t>
            </a:r>
            <a:r>
              <a:rPr lang="en-US" sz="2000" b="0" i="0" u="sng" dirty="0">
                <a:effectLst/>
                <a:hlinkClick r:id="rId4">
                  <a:extLst>
                    <a:ext uri="{A12FA001-AC4F-418D-AE19-62706E023703}">
                      <ahyp:hlinkClr xmlns:ahyp="http://schemas.microsoft.com/office/drawing/2018/hyperlinkcolor" val="tx"/>
                    </a:ext>
                  </a:extLst>
                </a:hlinkClick>
              </a:rPr>
              <a:t>unfair </a:t>
            </a:r>
            <a:r>
              <a:rPr lang="en-US" sz="2000" b="0" i="0" u="sng" dirty="0">
                <a:effectLst/>
              </a:rPr>
              <a:t>dismissal</a:t>
            </a:r>
            <a:r>
              <a:rPr lang="en-US" sz="2000" b="0" i="0" dirty="0">
                <a:effectLst/>
              </a:rPr>
              <a:t> legislation if you are pregnant or have recently given birth.</a:t>
            </a:r>
          </a:p>
          <a:p>
            <a:pPr marL="457200" indent="-457200" algn="l">
              <a:buFont typeface="+mj-lt"/>
              <a:buAutoNum type="arabicPeriod"/>
            </a:pPr>
            <a:r>
              <a:rPr lang="en-US" sz="2000" b="1" i="0" dirty="0">
                <a:effectLst/>
              </a:rPr>
              <a:t>Equal pay. </a:t>
            </a:r>
            <a:r>
              <a:rPr lang="en-US" sz="2000" b="0" i="0" dirty="0">
                <a:effectLst/>
              </a:rPr>
              <a:t>Employment equality legislation provides for </a:t>
            </a:r>
            <a:r>
              <a:rPr lang="en-US" sz="2000" b="0" i="0" u="sng" dirty="0">
                <a:effectLst/>
                <a:hlinkClick r:id="rId5">
                  <a:extLst>
                    <a:ext uri="{A12FA001-AC4F-418D-AE19-62706E023703}">
                      <ahyp:hlinkClr xmlns:ahyp="http://schemas.microsoft.com/office/drawing/2018/hyperlinkcolor" val="tx"/>
                    </a:ext>
                  </a:extLst>
                </a:hlinkClick>
              </a:rPr>
              <a:t>equal pay</a:t>
            </a:r>
            <a:r>
              <a:rPr lang="en-US" sz="2000" b="0" i="0" dirty="0">
                <a:effectLst/>
              </a:rPr>
              <a:t> for like work. </a:t>
            </a:r>
            <a:r>
              <a:rPr lang="en-US" sz="2000" b="0" i="1" dirty="0">
                <a:effectLst/>
              </a:rPr>
              <a:t>Like work</a:t>
            </a:r>
            <a:r>
              <a:rPr lang="en-US" sz="2000" b="0" i="0" dirty="0">
                <a:effectLst/>
              </a:rPr>
              <a:t> is defined as work that is the same, similar or work of equal value. It is one of the terms that must be part of the </a:t>
            </a:r>
            <a:r>
              <a:rPr lang="en-US" sz="2000" b="0" i="0" u="sng" dirty="0">
                <a:effectLst/>
                <a:hlinkClick r:id="rId6">
                  <a:extLst>
                    <a:ext uri="{A12FA001-AC4F-418D-AE19-62706E023703}">
                      <ahyp:hlinkClr xmlns:ahyp="http://schemas.microsoft.com/office/drawing/2018/hyperlinkcolor" val="tx"/>
                    </a:ext>
                  </a:extLst>
                </a:hlinkClick>
              </a:rPr>
              <a:t>contract of employment</a:t>
            </a:r>
            <a:r>
              <a:rPr lang="en-US" sz="2000" b="0" i="0" dirty="0">
                <a:effectLst/>
              </a:rPr>
              <a:t>. A claim for equal pay can be made on any of the 9 grounds listed above.</a:t>
            </a:r>
          </a:p>
          <a:p>
            <a:pPr marL="457200" indent="-457200" algn="l">
              <a:buFont typeface="+mj-lt"/>
              <a:buAutoNum type="arabicPeriod"/>
            </a:pPr>
            <a:r>
              <a:rPr lang="en-US" sz="2000" b="1" i="0" dirty="0">
                <a:effectLst/>
              </a:rPr>
              <a:t>Harassment </a:t>
            </a:r>
            <a:r>
              <a:rPr lang="en-US" sz="2000" b="0" i="0" u="sng" dirty="0">
                <a:effectLst/>
                <a:hlinkClick r:id="rId7">
                  <a:extLst>
                    <a:ext uri="{A12FA001-AC4F-418D-AE19-62706E023703}">
                      <ahyp:hlinkClr xmlns:ahyp="http://schemas.microsoft.com/office/drawing/2018/hyperlinkcolor" val="tx"/>
                    </a:ext>
                  </a:extLst>
                </a:hlinkClick>
              </a:rPr>
              <a:t>including sexual harassment</a:t>
            </a:r>
            <a:r>
              <a:rPr lang="en-US" sz="2000" b="0" i="0" dirty="0">
                <a:effectLst/>
              </a:rPr>
              <a:t> that is based on any of the 9 grounds is a form of discrimination in relation to conditions of employment. </a:t>
            </a:r>
            <a:r>
              <a:rPr lang="en-US" sz="2000" b="0" i="0" u="sng" dirty="0">
                <a:effectLst/>
                <a:hlinkClick r:id="rId8">
                  <a:extLst>
                    <a:ext uri="{A12FA001-AC4F-418D-AE19-62706E023703}">
                      <ahyp:hlinkClr xmlns:ahyp="http://schemas.microsoft.com/office/drawing/2018/hyperlinkcolor" val="tx"/>
                    </a:ext>
                  </a:extLst>
                </a:hlinkClick>
              </a:rPr>
              <a:t>Bullying at work</a:t>
            </a:r>
            <a:r>
              <a:rPr lang="en-US" sz="2000" b="0" i="0" dirty="0">
                <a:effectLst/>
              </a:rPr>
              <a:t> which is linked to one of the 9 discriminatory grounds above comes under employment equality legislation.</a:t>
            </a:r>
          </a:p>
          <a:p>
            <a:pPr marL="457200" indent="-457200" algn="l">
              <a:buFont typeface="+mj-lt"/>
              <a:buAutoNum type="arabicPeriod"/>
            </a:pPr>
            <a:r>
              <a:rPr lang="en-US" sz="2000" b="1" i="0" dirty="0" err="1">
                <a:effectLst/>
              </a:rPr>
              <a:t>Victimisation</a:t>
            </a:r>
            <a:r>
              <a:rPr lang="en-US" sz="2000" b="1" i="0" dirty="0">
                <a:effectLst/>
              </a:rPr>
              <a:t>. </a:t>
            </a:r>
            <a:r>
              <a:rPr lang="en-US" sz="2000" b="0" i="0" dirty="0">
                <a:effectLst/>
              </a:rPr>
              <a:t>Employees are protected against </a:t>
            </a:r>
            <a:r>
              <a:rPr lang="en-US" sz="2000" b="0" i="0" u="sng" dirty="0" err="1">
                <a:effectLst/>
                <a:hlinkClick r:id="rId9">
                  <a:extLst>
                    <a:ext uri="{A12FA001-AC4F-418D-AE19-62706E023703}">
                      <ahyp:hlinkClr xmlns:ahyp="http://schemas.microsoft.com/office/drawing/2018/hyperlinkcolor" val="tx"/>
                    </a:ext>
                  </a:extLst>
                </a:hlinkClick>
              </a:rPr>
              <a:t>victimisation</a:t>
            </a:r>
            <a:r>
              <a:rPr lang="en-US" sz="2000" b="0" i="0" dirty="0">
                <a:effectLst/>
              </a:rPr>
              <a:t> if they bring a claim or are involved in a complaint of unlawful discrimination against you, their employer. This means that you may not </a:t>
            </a:r>
            <a:r>
              <a:rPr lang="en-US" sz="2000" b="0" i="0" dirty="0" err="1">
                <a:effectLst/>
              </a:rPr>
              <a:t>penalise</a:t>
            </a:r>
            <a:r>
              <a:rPr lang="en-US" sz="2000" b="0" i="0" dirty="0">
                <a:effectLst/>
              </a:rPr>
              <a:t> the employee by dismissal, unfair treatment or an </a:t>
            </a:r>
            <a:r>
              <a:rPr lang="en-US" sz="2000" b="0" i="0" dirty="0" err="1">
                <a:effectLst/>
              </a:rPr>
              <a:t>unfavourable</a:t>
            </a:r>
            <a:r>
              <a:rPr lang="en-US" sz="2000" b="0" i="0" dirty="0">
                <a:effectLst/>
              </a:rPr>
              <a:t> change in their conditions of employment.</a:t>
            </a:r>
          </a:p>
        </p:txBody>
      </p:sp>
      <p:sp>
        <p:nvSpPr>
          <p:cNvPr id="6" name="Text Placeholder 4">
            <a:extLst>
              <a:ext uri="{FF2B5EF4-FFF2-40B4-BE49-F238E27FC236}">
                <a16:creationId xmlns:a16="http://schemas.microsoft.com/office/drawing/2014/main" id="{88D80488-A3BE-DAC6-D197-2B70255B9F86}"/>
              </a:ext>
            </a:extLst>
          </p:cNvPr>
          <p:cNvSpPr txBox="1">
            <a:spLocks/>
          </p:cNvSpPr>
          <p:nvPr/>
        </p:nvSpPr>
        <p:spPr>
          <a:xfrm>
            <a:off x="676275" y="431445"/>
            <a:ext cx="10622653"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3000" dirty="0">
                <a:solidFill>
                  <a:srgbClr val="083F59"/>
                </a:solidFill>
              </a:rPr>
              <a:t>Specific Situations Covered By Employment Equality Legislation</a:t>
            </a:r>
            <a:endParaRPr lang="en-IE" sz="3000" dirty="0">
              <a:solidFill>
                <a:srgbClr val="083F59"/>
              </a:solidFill>
            </a:endParaRPr>
          </a:p>
        </p:txBody>
      </p:sp>
      <p:sp>
        <p:nvSpPr>
          <p:cNvPr id="41" name="TextBox 40">
            <a:extLst>
              <a:ext uri="{FF2B5EF4-FFF2-40B4-BE49-F238E27FC236}">
                <a16:creationId xmlns:a16="http://schemas.microsoft.com/office/drawing/2014/main" id="{998AC388-F8A7-27B6-8BF7-4047F58758F9}"/>
              </a:ext>
            </a:extLst>
          </p:cNvPr>
          <p:cNvSpPr txBox="1"/>
          <p:nvPr/>
        </p:nvSpPr>
        <p:spPr>
          <a:xfrm>
            <a:off x="8048625" y="6359611"/>
            <a:ext cx="4219575" cy="369332"/>
          </a:xfrm>
          <a:prstGeom prst="rect">
            <a:avLst/>
          </a:prstGeom>
          <a:noFill/>
        </p:spPr>
        <p:txBody>
          <a:bodyPr wrap="square" rtlCol="0">
            <a:spAutoFit/>
          </a:bodyPr>
          <a:lstStyle/>
          <a:p>
            <a:r>
              <a:rPr lang="en-IE" dirty="0">
                <a:solidFill>
                  <a:srgbClr val="083F59"/>
                </a:solidFill>
              </a:rPr>
              <a:t>Source </a:t>
            </a:r>
            <a:r>
              <a:rPr lang="en-IE" dirty="0">
                <a:solidFill>
                  <a:srgbClr val="083F59"/>
                </a:solidFill>
                <a:hlinkClick r:id="rId10">
                  <a:extLst>
                    <a:ext uri="{A12FA001-AC4F-418D-AE19-62706E023703}">
                      <ahyp:hlinkClr xmlns:ahyp="http://schemas.microsoft.com/office/drawing/2018/hyperlinkcolor" val="tx"/>
                    </a:ext>
                  </a:extLst>
                </a:hlinkClick>
              </a:rPr>
              <a:t>Citizens Information Ireland</a:t>
            </a:r>
            <a:endParaRPr lang="en-IE" dirty="0">
              <a:solidFill>
                <a:srgbClr val="083F59"/>
              </a:solidFill>
            </a:endParaRPr>
          </a:p>
        </p:txBody>
      </p:sp>
    </p:spTree>
    <p:extLst>
      <p:ext uri="{BB962C8B-B14F-4D97-AF65-F5344CB8AC3E}">
        <p14:creationId xmlns:p14="http://schemas.microsoft.com/office/powerpoint/2010/main" val="355578585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782D02D-6569-F7B6-513B-C8B02CCA9CD1}"/>
              </a:ext>
            </a:extLst>
          </p:cNvPr>
          <p:cNvSpPr>
            <a:spLocks noGrp="1"/>
          </p:cNvSpPr>
          <p:nvPr>
            <p:ph type="body" sz="quarter" idx="18"/>
          </p:nvPr>
        </p:nvSpPr>
        <p:spPr>
          <a:xfrm>
            <a:off x="676275" y="1328104"/>
            <a:ext cx="11191875" cy="3849918"/>
          </a:xfrm>
        </p:spPr>
        <p:txBody>
          <a:bodyPr/>
          <a:lstStyle/>
          <a:p>
            <a:pPr marL="0" indent="0">
              <a:lnSpc>
                <a:spcPct val="100000"/>
              </a:lnSpc>
              <a:spcBef>
                <a:spcPts val="0"/>
              </a:spcBef>
            </a:pPr>
            <a:r>
              <a:rPr lang="en-US" sz="2200" dirty="0"/>
              <a:t>Developing and implementing discrimination and harassment policies is an essential step to prevent discrimination and harassment in the workplace. SMEs can adopt their own Discrimination and Harassment policies by </a:t>
            </a:r>
          </a:p>
          <a:p>
            <a:pPr marL="342900" indent="-342900">
              <a:lnSpc>
                <a:spcPct val="100000"/>
              </a:lnSpc>
              <a:spcBef>
                <a:spcPts val="0"/>
              </a:spcBef>
              <a:buFont typeface="Arial" panose="020B0604020202020204" pitchFamily="34" charset="0"/>
              <a:buChar char="•"/>
            </a:pPr>
            <a:r>
              <a:rPr lang="en-US" sz="2200" dirty="0"/>
              <a:t>Looking at other samples such as </a:t>
            </a:r>
            <a:r>
              <a:rPr lang="en-US" sz="2200" dirty="0">
                <a:hlinkClick r:id="rId2"/>
              </a:rPr>
              <a:t>Sample Bullying and Sexual Harassment Policy</a:t>
            </a:r>
            <a:r>
              <a:rPr lang="en-US" sz="2200" dirty="0"/>
              <a:t> or </a:t>
            </a:r>
            <a:r>
              <a:rPr lang="en-US" sz="2200" dirty="0">
                <a:hlinkClick r:id="rId3"/>
              </a:rPr>
              <a:t>Workplace Harassment Policy Sample</a:t>
            </a:r>
            <a:endParaRPr lang="en-US" sz="2200" dirty="0"/>
          </a:p>
          <a:p>
            <a:pPr marL="342900" indent="-342900">
              <a:lnSpc>
                <a:spcPct val="100000"/>
              </a:lnSpc>
              <a:spcBef>
                <a:spcPts val="0"/>
              </a:spcBef>
              <a:buFont typeface="Arial" panose="020B0604020202020204" pitchFamily="34" charset="0"/>
              <a:buChar char="•"/>
            </a:pPr>
            <a:r>
              <a:rPr lang="en-US" sz="2200" dirty="0"/>
              <a:t>Writing their own by using the </a:t>
            </a:r>
            <a:r>
              <a:rPr lang="en-US" sz="2200" dirty="0">
                <a:hlinkClick r:id="rId4"/>
              </a:rPr>
              <a:t>free Anti-Discrimination Policy Template</a:t>
            </a:r>
            <a:endParaRPr lang="en-US" sz="2200" dirty="0"/>
          </a:p>
          <a:p>
            <a:pPr marL="0" indent="0">
              <a:lnSpc>
                <a:spcPct val="100000"/>
              </a:lnSpc>
              <a:spcBef>
                <a:spcPts val="0"/>
              </a:spcBef>
            </a:pPr>
            <a:endParaRPr lang="en-US" sz="400" b="1" dirty="0"/>
          </a:p>
          <a:p>
            <a:pPr marL="0" indent="0">
              <a:lnSpc>
                <a:spcPct val="100000"/>
              </a:lnSpc>
              <a:spcBef>
                <a:spcPts val="0"/>
              </a:spcBef>
            </a:pPr>
            <a:r>
              <a:rPr lang="en-US" sz="2200" b="1" dirty="0"/>
              <a:t>At a minimum, discrimination and harassment policies should include: </a:t>
            </a:r>
          </a:p>
          <a:p>
            <a:pPr marL="342900" indent="-342900">
              <a:lnSpc>
                <a:spcPct val="100000"/>
              </a:lnSpc>
              <a:spcBef>
                <a:spcPts val="0"/>
              </a:spcBef>
              <a:buFont typeface="Wingdings" panose="05000000000000000000" pitchFamily="2" charset="2"/>
              <a:buChar char="q"/>
            </a:pPr>
            <a:r>
              <a:rPr lang="en-US" sz="2200" dirty="0"/>
              <a:t>A clear and unambiguous statement outlining the company’s zero-tolerance approach to preventing discrimination, bullying and sexual harassment in the workplace. </a:t>
            </a:r>
          </a:p>
          <a:p>
            <a:pPr marL="342900" indent="-342900">
              <a:lnSpc>
                <a:spcPct val="100000"/>
              </a:lnSpc>
              <a:spcBef>
                <a:spcPts val="0"/>
              </a:spcBef>
              <a:buFont typeface="Wingdings" panose="05000000000000000000" pitchFamily="2" charset="2"/>
              <a:buChar char="q"/>
            </a:pPr>
            <a:r>
              <a:rPr lang="en-US" sz="2200" dirty="0"/>
              <a:t>Definitions of discrimination and harassment. </a:t>
            </a:r>
          </a:p>
          <a:p>
            <a:pPr marL="342900" indent="-342900">
              <a:lnSpc>
                <a:spcPct val="100000"/>
              </a:lnSpc>
              <a:spcBef>
                <a:spcPts val="0"/>
              </a:spcBef>
              <a:buFont typeface="Wingdings" panose="05000000000000000000" pitchFamily="2" charset="2"/>
              <a:buChar char="q"/>
            </a:pPr>
            <a:r>
              <a:rPr lang="en-US" sz="2200" dirty="0"/>
              <a:t>A summary of the legal obligations of employers and individuals. </a:t>
            </a:r>
          </a:p>
          <a:p>
            <a:pPr marL="342900" indent="-342900">
              <a:lnSpc>
                <a:spcPct val="100000"/>
              </a:lnSpc>
              <a:spcBef>
                <a:spcPts val="0"/>
              </a:spcBef>
              <a:buFont typeface="Wingdings" panose="05000000000000000000" pitchFamily="2" charset="2"/>
              <a:buChar char="q"/>
            </a:pPr>
            <a:r>
              <a:rPr lang="en-US" sz="2200" dirty="0"/>
              <a:t>A summary of the responsibilities of all employees and leadership within the company. </a:t>
            </a:r>
          </a:p>
          <a:p>
            <a:pPr marL="342900" indent="-342900">
              <a:lnSpc>
                <a:spcPct val="100000"/>
              </a:lnSpc>
              <a:spcBef>
                <a:spcPts val="0"/>
              </a:spcBef>
              <a:buFont typeface="Wingdings" panose="05000000000000000000" pitchFamily="2" charset="2"/>
              <a:buChar char="q"/>
            </a:pPr>
            <a:r>
              <a:rPr lang="en-US" sz="2200" dirty="0"/>
              <a:t>A clear process for reporting discrimination and harassment complaints. </a:t>
            </a:r>
            <a:endParaRPr lang="en-IE" sz="2200" dirty="0"/>
          </a:p>
        </p:txBody>
      </p:sp>
      <p:sp>
        <p:nvSpPr>
          <p:cNvPr id="6" name="Text Placeholder 4">
            <a:extLst>
              <a:ext uri="{FF2B5EF4-FFF2-40B4-BE49-F238E27FC236}">
                <a16:creationId xmlns:a16="http://schemas.microsoft.com/office/drawing/2014/main" id="{88D80488-A3BE-DAC6-D197-2B70255B9F86}"/>
              </a:ext>
            </a:extLst>
          </p:cNvPr>
          <p:cNvSpPr txBox="1">
            <a:spLocks/>
          </p:cNvSpPr>
          <p:nvPr/>
        </p:nvSpPr>
        <p:spPr>
          <a:xfrm>
            <a:off x="676275" y="524450"/>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3000" dirty="0">
                <a:solidFill>
                  <a:srgbClr val="083F59"/>
                </a:solidFill>
              </a:rPr>
              <a:t>Develop a Discrimination and Harassment Policy </a:t>
            </a:r>
            <a:endParaRPr lang="en-IE" sz="3000" dirty="0">
              <a:solidFill>
                <a:srgbClr val="083F59"/>
              </a:solidFill>
            </a:endParaRPr>
          </a:p>
        </p:txBody>
      </p:sp>
      <p:sp>
        <p:nvSpPr>
          <p:cNvPr id="41" name="TextBox 40">
            <a:extLst>
              <a:ext uri="{FF2B5EF4-FFF2-40B4-BE49-F238E27FC236}">
                <a16:creationId xmlns:a16="http://schemas.microsoft.com/office/drawing/2014/main" id="{998AC388-F8A7-27B6-8BF7-4047F58758F9}"/>
              </a:ext>
            </a:extLst>
          </p:cNvPr>
          <p:cNvSpPr txBox="1"/>
          <p:nvPr/>
        </p:nvSpPr>
        <p:spPr>
          <a:xfrm>
            <a:off x="8048625" y="6359611"/>
            <a:ext cx="4219575" cy="369332"/>
          </a:xfrm>
          <a:prstGeom prst="rect">
            <a:avLst/>
          </a:prstGeom>
          <a:noFill/>
        </p:spPr>
        <p:txBody>
          <a:bodyPr wrap="square" rtlCol="0">
            <a:spAutoFit/>
          </a:bodyPr>
          <a:lstStyle/>
          <a:p>
            <a:r>
              <a:rPr lang="en-IE" dirty="0">
                <a:solidFill>
                  <a:srgbClr val="083F59"/>
                </a:solidFill>
              </a:rPr>
              <a:t>Source</a:t>
            </a:r>
          </a:p>
        </p:txBody>
      </p:sp>
    </p:spTree>
    <p:extLst>
      <p:ext uri="{BB962C8B-B14F-4D97-AF65-F5344CB8AC3E}">
        <p14:creationId xmlns:p14="http://schemas.microsoft.com/office/powerpoint/2010/main" val="3733411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0C11FA-EFE9-E99C-B707-B95BA318DF4F}"/>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58452CE1-37B0-3511-5BE6-FEBC6A5F7BDB}"/>
              </a:ext>
            </a:extLst>
          </p:cNvPr>
          <p:cNvSpPr>
            <a:spLocks noGrp="1"/>
          </p:cNvSpPr>
          <p:nvPr>
            <p:ph type="body" sz="quarter" idx="18"/>
          </p:nvPr>
        </p:nvSpPr>
        <p:spPr>
          <a:xfrm>
            <a:off x="798381" y="1504041"/>
            <a:ext cx="10831644" cy="3849918"/>
          </a:xfrm>
        </p:spPr>
        <p:txBody>
          <a:bodyPr/>
          <a:lstStyle/>
          <a:p>
            <a:pPr>
              <a:buFont typeface="Arial" panose="020B0604020202020204" pitchFamily="34" charset="0"/>
              <a:buChar char="•"/>
            </a:pPr>
            <a:r>
              <a:rPr lang="en-US" dirty="0"/>
              <a:t>Understand the importance of embedding inclusivity into company culture.</a:t>
            </a:r>
          </a:p>
          <a:p>
            <a:pPr>
              <a:buFont typeface="Arial" panose="020B0604020202020204" pitchFamily="34" charset="0"/>
              <a:buChar char="•"/>
            </a:pPr>
            <a:r>
              <a:rPr lang="en-US" dirty="0"/>
              <a:t>Identify the limitations of policy-driven approaches and address exclusionary practices.</a:t>
            </a:r>
          </a:p>
          <a:p>
            <a:pPr>
              <a:buFont typeface="Arial" panose="020B0604020202020204" pitchFamily="34" charset="0"/>
              <a:buChar char="•"/>
            </a:pPr>
            <a:r>
              <a:rPr lang="en-US" dirty="0" err="1"/>
              <a:t>Recognise</a:t>
            </a:r>
            <a:r>
              <a:rPr lang="en-US" dirty="0"/>
              <a:t> and mitigate unconscious biases and exclusive workplace </a:t>
            </a:r>
            <a:r>
              <a:rPr lang="en-US" dirty="0" err="1"/>
              <a:t>behaviours</a:t>
            </a:r>
            <a:r>
              <a:rPr lang="en-US" dirty="0"/>
              <a:t>.</a:t>
            </a:r>
          </a:p>
          <a:p>
            <a:pPr>
              <a:buFont typeface="Arial" panose="020B0604020202020204" pitchFamily="34" charset="0"/>
              <a:buChar char="•"/>
            </a:pPr>
            <a:r>
              <a:rPr lang="en-US" dirty="0"/>
              <a:t>Develop and implement comprehensive discrimination and harassment policies.</a:t>
            </a:r>
          </a:p>
          <a:p>
            <a:pPr>
              <a:buFont typeface="Arial" panose="020B0604020202020204" pitchFamily="34" charset="0"/>
              <a:buChar char="•"/>
            </a:pPr>
            <a:r>
              <a:rPr lang="en-US" dirty="0"/>
              <a:t>Promote inclusive </a:t>
            </a:r>
            <a:r>
              <a:rPr lang="en-US" dirty="0" err="1"/>
              <a:t>behaviours</a:t>
            </a:r>
            <a:r>
              <a:rPr lang="en-US" dirty="0"/>
              <a:t> through targeted training and employee engagement.</a:t>
            </a:r>
          </a:p>
          <a:p>
            <a:pPr>
              <a:buFont typeface="Arial" panose="020B0604020202020204" pitchFamily="34" charset="0"/>
              <a:buChar char="•"/>
            </a:pPr>
            <a:r>
              <a:rPr lang="en-US" dirty="0"/>
              <a:t>Create a workplace culture where D&amp;I is authentically </a:t>
            </a:r>
            <a:r>
              <a:rPr lang="en-US" dirty="0" err="1"/>
              <a:t>practised</a:t>
            </a:r>
            <a:r>
              <a:rPr lang="en-US" dirty="0"/>
              <a:t> and embraced.</a:t>
            </a:r>
          </a:p>
        </p:txBody>
      </p:sp>
      <p:sp>
        <p:nvSpPr>
          <p:cNvPr id="14" name="Text Placeholder 13">
            <a:extLst>
              <a:ext uri="{FF2B5EF4-FFF2-40B4-BE49-F238E27FC236}">
                <a16:creationId xmlns:a16="http://schemas.microsoft.com/office/drawing/2014/main" id="{852A66E0-C99F-9EB2-619B-98C70223C061}"/>
              </a:ext>
            </a:extLst>
          </p:cNvPr>
          <p:cNvSpPr>
            <a:spLocks noGrp="1"/>
          </p:cNvSpPr>
          <p:nvPr>
            <p:ph type="body" sz="quarter" idx="16"/>
          </p:nvPr>
        </p:nvSpPr>
        <p:spPr>
          <a:xfrm>
            <a:off x="798381" y="576146"/>
            <a:ext cx="10595237" cy="803654"/>
          </a:xfrm>
        </p:spPr>
        <p:txBody>
          <a:bodyPr/>
          <a:lstStyle/>
          <a:p>
            <a:r>
              <a:rPr lang="en-IE" sz="2800" dirty="0"/>
              <a:t>Learning Objectives</a:t>
            </a:r>
          </a:p>
        </p:txBody>
      </p:sp>
    </p:spTree>
    <p:extLst>
      <p:ext uri="{BB962C8B-B14F-4D97-AF65-F5344CB8AC3E}">
        <p14:creationId xmlns:p14="http://schemas.microsoft.com/office/powerpoint/2010/main" val="102826008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782D02D-6569-F7B6-513B-C8B02CCA9CD1}"/>
              </a:ext>
            </a:extLst>
          </p:cNvPr>
          <p:cNvSpPr>
            <a:spLocks noGrp="1"/>
          </p:cNvSpPr>
          <p:nvPr>
            <p:ph type="body" sz="quarter" idx="18"/>
          </p:nvPr>
        </p:nvSpPr>
        <p:spPr>
          <a:xfrm>
            <a:off x="676275" y="1270959"/>
            <a:ext cx="11191875" cy="3849918"/>
          </a:xfrm>
        </p:spPr>
        <p:txBody>
          <a:bodyPr/>
          <a:lstStyle/>
          <a:p>
            <a:pPr marL="0" indent="0"/>
            <a:r>
              <a:rPr lang="en-US" sz="2200" b="1" dirty="0"/>
              <a:t>Addressing discrimination Although implementing discrimination and harassment policies is a critical step towards providing a safe and respectful workplace, policies alone are insufficient to prevent this </a:t>
            </a:r>
            <a:r>
              <a:rPr lang="en-US" sz="2200" b="1" dirty="0" err="1"/>
              <a:t>behaviour</a:t>
            </a:r>
            <a:r>
              <a:rPr lang="en-US" sz="2200" b="1" dirty="0"/>
              <a:t> from occurring. </a:t>
            </a:r>
          </a:p>
          <a:p>
            <a:pPr marL="0" indent="0"/>
            <a:r>
              <a:rPr lang="en-US" sz="2200" dirty="0"/>
              <a:t>Companies must actively engage to eliminate discriminatory </a:t>
            </a:r>
            <a:r>
              <a:rPr lang="en-US" sz="2200" dirty="0" err="1"/>
              <a:t>behaviour</a:t>
            </a:r>
            <a:r>
              <a:rPr lang="en-US" sz="2200" dirty="0"/>
              <a:t> and harassment for these policies to be effective. Further steps you can take in your workplace include: </a:t>
            </a:r>
          </a:p>
          <a:p>
            <a:pPr marL="342900" indent="-342900">
              <a:buFont typeface="Wingdings" panose="05000000000000000000" pitchFamily="2" charset="2"/>
              <a:buChar char="q"/>
            </a:pPr>
            <a:r>
              <a:rPr lang="en-US" sz="2200" dirty="0">
                <a:highlight>
                  <a:srgbClr val="FCB913"/>
                </a:highlight>
              </a:rPr>
              <a:t>Identifying possible risk factors </a:t>
            </a:r>
            <a:r>
              <a:rPr lang="en-US" sz="2200" dirty="0"/>
              <a:t>for discrimination and harassment, for example, where you have a staff member returning from parental leave or injury, or when making changes at work to accommodate new employees, who may have specific accessibility needs. </a:t>
            </a:r>
          </a:p>
          <a:p>
            <a:pPr marL="342900" indent="-342900">
              <a:buFont typeface="Wingdings" panose="05000000000000000000" pitchFamily="2" charset="2"/>
              <a:buChar char="q"/>
            </a:pPr>
            <a:r>
              <a:rPr lang="en-US" sz="2200" dirty="0">
                <a:highlight>
                  <a:srgbClr val="FCB913"/>
                </a:highlight>
              </a:rPr>
              <a:t>Identifying areas where discrimination has occurred. </a:t>
            </a:r>
            <a:r>
              <a:rPr lang="en-US" sz="2200" dirty="0"/>
              <a:t>SMEs can do this by conducting exit interviews with departing employees, conducting anonymous staff surveys, or by reviewing teams with high rates of staff turnover. </a:t>
            </a:r>
          </a:p>
          <a:p>
            <a:pPr marL="342900" indent="-342900">
              <a:buFont typeface="Wingdings" panose="05000000000000000000" pitchFamily="2" charset="2"/>
              <a:buChar char="q"/>
            </a:pPr>
            <a:r>
              <a:rPr lang="en-US" sz="2200" dirty="0">
                <a:highlight>
                  <a:srgbClr val="FCB913"/>
                </a:highlight>
              </a:rPr>
              <a:t>Providing discrimination and harassment training </a:t>
            </a:r>
            <a:r>
              <a:rPr lang="en-US" sz="2200" dirty="0"/>
              <a:t>to staff to ensure they understand their rights and responsibilities in the workplace. There are low-cost training options online. </a:t>
            </a:r>
            <a:endParaRPr lang="en-IE" sz="2200" dirty="0"/>
          </a:p>
        </p:txBody>
      </p:sp>
      <p:sp>
        <p:nvSpPr>
          <p:cNvPr id="6" name="Text Placeholder 4">
            <a:extLst>
              <a:ext uri="{FF2B5EF4-FFF2-40B4-BE49-F238E27FC236}">
                <a16:creationId xmlns:a16="http://schemas.microsoft.com/office/drawing/2014/main" id="{88D80488-A3BE-DAC6-D197-2B70255B9F86}"/>
              </a:ext>
            </a:extLst>
          </p:cNvPr>
          <p:cNvSpPr txBox="1">
            <a:spLocks/>
          </p:cNvSpPr>
          <p:nvPr/>
        </p:nvSpPr>
        <p:spPr>
          <a:xfrm>
            <a:off x="676275" y="580626"/>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3000" dirty="0">
                <a:solidFill>
                  <a:srgbClr val="083F59"/>
                </a:solidFill>
              </a:rPr>
              <a:t>Actively Engage to Eliminate Discriminatory </a:t>
            </a:r>
            <a:r>
              <a:rPr lang="en-US" sz="3000" dirty="0" err="1">
                <a:solidFill>
                  <a:srgbClr val="083F59"/>
                </a:solidFill>
              </a:rPr>
              <a:t>Behaviour</a:t>
            </a:r>
            <a:endParaRPr lang="en-IE" sz="3000" dirty="0">
              <a:solidFill>
                <a:srgbClr val="083F59"/>
              </a:solidFill>
            </a:endParaRPr>
          </a:p>
        </p:txBody>
      </p:sp>
      <p:sp>
        <p:nvSpPr>
          <p:cNvPr id="41" name="TextBox 40">
            <a:extLst>
              <a:ext uri="{FF2B5EF4-FFF2-40B4-BE49-F238E27FC236}">
                <a16:creationId xmlns:a16="http://schemas.microsoft.com/office/drawing/2014/main" id="{998AC388-F8A7-27B6-8BF7-4047F58758F9}"/>
              </a:ext>
            </a:extLst>
          </p:cNvPr>
          <p:cNvSpPr txBox="1"/>
          <p:nvPr/>
        </p:nvSpPr>
        <p:spPr>
          <a:xfrm>
            <a:off x="8048625" y="6359611"/>
            <a:ext cx="4219575" cy="369332"/>
          </a:xfrm>
          <a:prstGeom prst="rect">
            <a:avLst/>
          </a:prstGeom>
          <a:noFill/>
        </p:spPr>
        <p:txBody>
          <a:bodyPr wrap="square" rtlCol="0">
            <a:spAutoFit/>
          </a:bodyPr>
          <a:lstStyle/>
          <a:p>
            <a:r>
              <a:rPr lang="en-IE" dirty="0">
                <a:solidFill>
                  <a:srgbClr val="083F59"/>
                </a:solidFill>
              </a:rPr>
              <a:t>Source</a:t>
            </a:r>
          </a:p>
        </p:txBody>
      </p:sp>
    </p:spTree>
    <p:extLst>
      <p:ext uri="{BB962C8B-B14F-4D97-AF65-F5344CB8AC3E}">
        <p14:creationId xmlns:p14="http://schemas.microsoft.com/office/powerpoint/2010/main" val="256576016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C782D02D-6569-F7B6-513B-C8B02CCA9CD1}"/>
              </a:ext>
            </a:extLst>
          </p:cNvPr>
          <p:cNvSpPr>
            <a:spLocks noGrp="1"/>
          </p:cNvSpPr>
          <p:nvPr>
            <p:ph type="body" sz="quarter" idx="18"/>
          </p:nvPr>
        </p:nvSpPr>
        <p:spPr>
          <a:xfrm>
            <a:off x="676275" y="1270958"/>
            <a:ext cx="11191875" cy="3849918"/>
          </a:xfrm>
        </p:spPr>
        <p:txBody>
          <a:bodyPr/>
          <a:lstStyle/>
          <a:p>
            <a:pPr marL="0" indent="0"/>
            <a:r>
              <a:rPr lang="en-US" sz="2200" b="1" dirty="0"/>
              <a:t>Employers must establish a process for receiving and responding to discrimination or harassment complaints. </a:t>
            </a:r>
          </a:p>
          <a:p>
            <a:pPr marL="0" indent="0"/>
            <a:r>
              <a:rPr lang="en-US" sz="2200" dirty="0"/>
              <a:t>For employees to feel comfortable raising issues of discrimination or bias in the workplace, processes must be in place that allow individuals to raise issues of discrimination and bias, and ensure these issues are heard and acted upon. Consider taking the following steps: </a:t>
            </a:r>
          </a:p>
          <a:p>
            <a:pPr marL="0" indent="0"/>
            <a:r>
              <a:rPr lang="en-US" sz="2200" dirty="0">
                <a:highlight>
                  <a:srgbClr val="FCB913"/>
                </a:highlight>
              </a:rPr>
              <a:t>Establish a complaints process </a:t>
            </a:r>
            <a:r>
              <a:rPr lang="en-US" sz="2200" dirty="0"/>
              <a:t>for employees to report discrimination. This process must be confidential, independent, and accessible to all employees. It must give at least two options for people to whom employees can report a complaint. The process should ensure that no </a:t>
            </a:r>
            <a:r>
              <a:rPr lang="en-US" sz="2200" dirty="0" err="1"/>
              <a:t>victimisation</a:t>
            </a:r>
            <a:r>
              <a:rPr lang="en-US" sz="2200" dirty="0"/>
              <a:t> can occur after a complaint has been made, and that the process has a defined timeline and is well-documented. </a:t>
            </a:r>
          </a:p>
          <a:p>
            <a:pPr marL="0" indent="0"/>
            <a:r>
              <a:rPr lang="en-US" sz="2200" dirty="0">
                <a:highlight>
                  <a:srgbClr val="FCB913"/>
                </a:highlight>
              </a:rPr>
              <a:t>Nominate at least two staff members as D&amp;H Contact Officers </a:t>
            </a:r>
            <a:r>
              <a:rPr lang="en-US" sz="2200" dirty="0"/>
              <a:t>for employees to discuss D&amp;H matters. Ideally, this should be someone other than the most senior leader of the business, to ensure staff are comfortable raising these matters. They should be trained and audited they are adhering to their role and guidelines.</a:t>
            </a:r>
          </a:p>
          <a:p>
            <a:pPr marL="0" indent="0"/>
            <a:endParaRPr lang="en-IE" sz="2200" dirty="0"/>
          </a:p>
        </p:txBody>
      </p:sp>
      <p:sp>
        <p:nvSpPr>
          <p:cNvPr id="6" name="Text Placeholder 4">
            <a:extLst>
              <a:ext uri="{FF2B5EF4-FFF2-40B4-BE49-F238E27FC236}">
                <a16:creationId xmlns:a16="http://schemas.microsoft.com/office/drawing/2014/main" id="{88D80488-A3BE-DAC6-D197-2B70255B9F86}"/>
              </a:ext>
            </a:extLst>
          </p:cNvPr>
          <p:cNvSpPr txBox="1">
            <a:spLocks/>
          </p:cNvSpPr>
          <p:nvPr/>
        </p:nvSpPr>
        <p:spPr>
          <a:xfrm>
            <a:off x="676275" y="546014"/>
            <a:ext cx="8878580"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3000" dirty="0">
                <a:solidFill>
                  <a:srgbClr val="083F59"/>
                </a:solidFill>
              </a:rPr>
              <a:t>Establish a Complaints and Response Process</a:t>
            </a:r>
            <a:endParaRPr lang="en-IE" sz="3000" dirty="0">
              <a:solidFill>
                <a:srgbClr val="083F59"/>
              </a:solidFill>
            </a:endParaRPr>
          </a:p>
        </p:txBody>
      </p:sp>
      <p:sp>
        <p:nvSpPr>
          <p:cNvPr id="41" name="TextBox 40">
            <a:extLst>
              <a:ext uri="{FF2B5EF4-FFF2-40B4-BE49-F238E27FC236}">
                <a16:creationId xmlns:a16="http://schemas.microsoft.com/office/drawing/2014/main" id="{998AC388-F8A7-27B6-8BF7-4047F58758F9}"/>
              </a:ext>
            </a:extLst>
          </p:cNvPr>
          <p:cNvSpPr txBox="1"/>
          <p:nvPr/>
        </p:nvSpPr>
        <p:spPr>
          <a:xfrm>
            <a:off x="8048625" y="6359611"/>
            <a:ext cx="4219575" cy="369332"/>
          </a:xfrm>
          <a:prstGeom prst="rect">
            <a:avLst/>
          </a:prstGeom>
          <a:noFill/>
        </p:spPr>
        <p:txBody>
          <a:bodyPr wrap="square" rtlCol="0">
            <a:spAutoFit/>
          </a:bodyPr>
          <a:lstStyle/>
          <a:p>
            <a:r>
              <a:rPr lang="en-IE" dirty="0">
                <a:solidFill>
                  <a:srgbClr val="083F59"/>
                </a:solidFill>
              </a:rPr>
              <a:t>Source</a:t>
            </a:r>
          </a:p>
        </p:txBody>
      </p:sp>
    </p:spTree>
    <p:extLst>
      <p:ext uri="{BB962C8B-B14F-4D97-AF65-F5344CB8AC3E}">
        <p14:creationId xmlns:p14="http://schemas.microsoft.com/office/powerpoint/2010/main" val="13479095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1156A6B-F165-9852-A4D7-12AB5EBE0A01}"/>
            </a:ext>
          </a:extLst>
        </p:cNvPr>
        <p:cNvGrpSpPr/>
        <p:nvPr/>
      </p:nvGrpSpPr>
      <p:grpSpPr>
        <a:xfrm>
          <a:off x="0" y="0"/>
          <a:ext cx="0" cy="0"/>
          <a:chOff x="0" y="0"/>
          <a:chExt cx="0" cy="0"/>
        </a:xfrm>
      </p:grpSpPr>
      <p:sp>
        <p:nvSpPr>
          <p:cNvPr id="5" name="Text Placeholder 4">
            <a:extLst>
              <a:ext uri="{FF2B5EF4-FFF2-40B4-BE49-F238E27FC236}">
                <a16:creationId xmlns:a16="http://schemas.microsoft.com/office/drawing/2014/main" id="{C8A17670-73CF-AF93-AE8F-AE14282AC5F7}"/>
              </a:ext>
            </a:extLst>
          </p:cNvPr>
          <p:cNvSpPr>
            <a:spLocks noGrp="1"/>
          </p:cNvSpPr>
          <p:nvPr>
            <p:ph type="body" sz="quarter" idx="18"/>
          </p:nvPr>
        </p:nvSpPr>
        <p:spPr>
          <a:xfrm>
            <a:off x="722097" y="1414394"/>
            <a:ext cx="9019737" cy="3849918"/>
          </a:xfrm>
        </p:spPr>
        <p:txBody>
          <a:bodyPr/>
          <a:lstStyle/>
          <a:p>
            <a:pPr marL="0" indent="0"/>
            <a:r>
              <a:rPr lang="en-US" sz="2200" dirty="0">
                <a:highlight>
                  <a:srgbClr val="FCB913"/>
                </a:highlight>
              </a:rPr>
              <a:t>Provide access to information on support services </a:t>
            </a:r>
            <a:r>
              <a:rPr lang="en-US" sz="2200" dirty="0"/>
              <a:t>for individuals to contact. A list of company’s and resources that can provide assistance. In cases where an individual’s needs cannot be met within the workplace, engage with specialist external support services, e.g., LGBTIQ+ and disability services. </a:t>
            </a:r>
          </a:p>
          <a:p>
            <a:pPr marL="0" indent="0"/>
            <a:endParaRPr lang="en-US" sz="2200" dirty="0"/>
          </a:p>
          <a:p>
            <a:pPr marL="0" indent="0"/>
            <a:r>
              <a:rPr lang="en-US" sz="2200" dirty="0">
                <a:highlight>
                  <a:srgbClr val="FCB913"/>
                </a:highlight>
              </a:rPr>
              <a:t>Consider engaging an Employee Assistance Program (EAP). </a:t>
            </a:r>
            <a:r>
              <a:rPr lang="en-US" sz="2200" dirty="0"/>
              <a:t>EAPs provide confidential support to employees and in some cases are specifically targeted for small and medium businesses. Most provide access to counselling and support for employees, and many offer more services including company assessment, management consultation and crisis support. </a:t>
            </a:r>
            <a:r>
              <a:rPr lang="en-IE" sz="2000" b="1" dirty="0"/>
              <a:t>Employee Resource Groups (ERGs)</a:t>
            </a:r>
            <a:r>
              <a:rPr lang="en-IE" sz="2000" dirty="0"/>
              <a:t>: </a:t>
            </a:r>
            <a:r>
              <a:rPr lang="en-US" sz="2000" dirty="0"/>
              <a:t>Join or support ERGs (e.g., LGBT+, BAME, or disability networks) to provide a safe channel for voice and action.</a:t>
            </a:r>
            <a:endParaRPr lang="en-IE" sz="2000" dirty="0"/>
          </a:p>
          <a:p>
            <a:pPr marL="0" indent="0"/>
            <a:endParaRPr lang="en-IE" sz="2200" dirty="0"/>
          </a:p>
          <a:p>
            <a:pPr marL="0" indent="0"/>
            <a:endParaRPr lang="en-IE" sz="2200" dirty="0"/>
          </a:p>
        </p:txBody>
      </p:sp>
      <p:sp>
        <p:nvSpPr>
          <p:cNvPr id="6" name="Text Placeholder 4">
            <a:extLst>
              <a:ext uri="{FF2B5EF4-FFF2-40B4-BE49-F238E27FC236}">
                <a16:creationId xmlns:a16="http://schemas.microsoft.com/office/drawing/2014/main" id="{F4905426-A796-9D8A-6ED1-30FD7DDF864A}"/>
              </a:ext>
            </a:extLst>
          </p:cNvPr>
          <p:cNvSpPr txBox="1">
            <a:spLocks/>
          </p:cNvSpPr>
          <p:nvPr/>
        </p:nvSpPr>
        <p:spPr>
          <a:xfrm>
            <a:off x="641414" y="498389"/>
            <a:ext cx="10125197"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sz="3000" b="0" dirty="0">
                <a:solidFill>
                  <a:srgbClr val="083F59"/>
                </a:solidFill>
              </a:rPr>
              <a:t>Support Inclusion: Establish a Complaints and Response Process</a:t>
            </a:r>
            <a:endParaRPr lang="en-IE" sz="3000" b="0" dirty="0">
              <a:solidFill>
                <a:srgbClr val="083F59"/>
              </a:solidFill>
            </a:endParaRPr>
          </a:p>
        </p:txBody>
      </p:sp>
      <p:sp>
        <p:nvSpPr>
          <p:cNvPr id="41" name="TextBox 40">
            <a:extLst>
              <a:ext uri="{FF2B5EF4-FFF2-40B4-BE49-F238E27FC236}">
                <a16:creationId xmlns:a16="http://schemas.microsoft.com/office/drawing/2014/main" id="{B7B42FD2-3FB3-1CAD-A8E5-DF40675A0DEE}"/>
              </a:ext>
            </a:extLst>
          </p:cNvPr>
          <p:cNvSpPr txBox="1"/>
          <p:nvPr/>
        </p:nvSpPr>
        <p:spPr>
          <a:xfrm>
            <a:off x="8048625" y="6359611"/>
            <a:ext cx="4219575" cy="369332"/>
          </a:xfrm>
          <a:prstGeom prst="rect">
            <a:avLst/>
          </a:prstGeom>
          <a:noFill/>
        </p:spPr>
        <p:txBody>
          <a:bodyPr wrap="square" rtlCol="0">
            <a:spAutoFit/>
          </a:bodyPr>
          <a:lstStyle/>
          <a:p>
            <a:r>
              <a:rPr lang="en-IE" dirty="0">
                <a:solidFill>
                  <a:srgbClr val="083F59"/>
                </a:solidFill>
              </a:rPr>
              <a:t>Source</a:t>
            </a:r>
          </a:p>
        </p:txBody>
      </p:sp>
    </p:spTree>
    <p:extLst>
      <p:ext uri="{BB962C8B-B14F-4D97-AF65-F5344CB8AC3E}">
        <p14:creationId xmlns:p14="http://schemas.microsoft.com/office/powerpoint/2010/main" val="206553098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3C8D13-719E-3294-E92C-12A9E5188BBC}"/>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33E649AD-3946-CD2B-704A-AB2E11474DF9}"/>
              </a:ext>
            </a:extLst>
          </p:cNvPr>
          <p:cNvSpPr>
            <a:spLocks noGrp="1"/>
          </p:cNvSpPr>
          <p:nvPr>
            <p:ph type="body" sz="quarter" idx="13"/>
          </p:nvPr>
        </p:nvSpPr>
        <p:spPr>
          <a:xfrm>
            <a:off x="4819650" y="1781988"/>
            <a:ext cx="6581625" cy="945575"/>
          </a:xfrm>
        </p:spPr>
        <p:txBody>
          <a:bodyPr>
            <a:noAutofit/>
          </a:bodyPr>
          <a:lstStyle/>
          <a:p>
            <a:r>
              <a:rPr lang="en-IE" sz="4100" b="1" dirty="0">
                <a:solidFill>
                  <a:srgbClr val="083F59"/>
                </a:solidFill>
              </a:rPr>
              <a:t>Manage Exclusive Employee Behaviours</a:t>
            </a:r>
          </a:p>
          <a:p>
            <a:r>
              <a:rPr lang="en-IE" sz="3200" dirty="0">
                <a:solidFill>
                  <a:srgbClr val="083F59"/>
                </a:solidFill>
              </a:rPr>
              <a:t>Implement Inclusive Training </a:t>
            </a:r>
            <a:endParaRPr lang="en-IE" sz="3200" dirty="0"/>
          </a:p>
        </p:txBody>
      </p:sp>
      <p:sp>
        <p:nvSpPr>
          <p:cNvPr id="5" name="Text Placeholder 4">
            <a:extLst>
              <a:ext uri="{FF2B5EF4-FFF2-40B4-BE49-F238E27FC236}">
                <a16:creationId xmlns:a16="http://schemas.microsoft.com/office/drawing/2014/main" id="{AFE6C39D-2DCE-1F95-54DB-12E99B6A4A1A}"/>
              </a:ext>
            </a:extLst>
          </p:cNvPr>
          <p:cNvSpPr>
            <a:spLocks noGrp="1"/>
          </p:cNvSpPr>
          <p:nvPr>
            <p:ph type="body" sz="quarter" idx="43"/>
          </p:nvPr>
        </p:nvSpPr>
        <p:spPr>
          <a:xfrm>
            <a:off x="4531303" y="3883411"/>
            <a:ext cx="7195732" cy="1981419"/>
          </a:xfrm>
        </p:spPr>
        <p:txBody>
          <a:bodyPr>
            <a:noAutofit/>
          </a:bodyPr>
          <a:lstStyle/>
          <a:p>
            <a:r>
              <a:rPr lang="en-US" sz="2200" dirty="0">
                <a:solidFill>
                  <a:srgbClr val="083F59"/>
                </a:solidFill>
              </a:rPr>
              <a:t>Managing negative exclusive </a:t>
            </a:r>
            <a:r>
              <a:rPr lang="en-US" sz="2200" dirty="0" err="1">
                <a:solidFill>
                  <a:srgbClr val="083F59"/>
                </a:solidFill>
              </a:rPr>
              <a:t>behaviours</a:t>
            </a:r>
            <a:r>
              <a:rPr lang="en-US" sz="2200" dirty="0">
                <a:solidFill>
                  <a:srgbClr val="083F59"/>
                </a:solidFill>
              </a:rPr>
              <a:t> is crucial for creating a positive, productive, and healthy workplace culture. These </a:t>
            </a:r>
            <a:r>
              <a:rPr lang="en-US" sz="2200" dirty="0" err="1">
                <a:solidFill>
                  <a:srgbClr val="083F59"/>
                </a:solidFill>
              </a:rPr>
              <a:t>behaviours</a:t>
            </a:r>
            <a:r>
              <a:rPr lang="en-US" sz="2200" dirty="0">
                <a:solidFill>
                  <a:srgbClr val="083F59"/>
                </a:solidFill>
              </a:rPr>
              <a:t>—such as bias, discrimination, exclusion, and microaggressions—can undermine morale, hinder collaboration, lead to high turnover and limit the potential for innovation. Implementing targeted training is an effective way to manage and mitigate these </a:t>
            </a:r>
            <a:r>
              <a:rPr lang="en-US" sz="2200" dirty="0" err="1">
                <a:solidFill>
                  <a:srgbClr val="083F59"/>
                </a:solidFill>
              </a:rPr>
              <a:t>behaviours</a:t>
            </a:r>
            <a:r>
              <a:rPr lang="en-US" sz="2200" dirty="0">
                <a:solidFill>
                  <a:srgbClr val="083F59"/>
                </a:solidFill>
              </a:rPr>
              <a:t>, fostering an inclusive culture where all employees feel valued, respected, and empowered.</a:t>
            </a:r>
            <a:endParaRPr lang="en-IE" sz="2200" dirty="0">
              <a:solidFill>
                <a:srgbClr val="083F59"/>
              </a:solidFill>
            </a:endParaRPr>
          </a:p>
        </p:txBody>
      </p:sp>
      <p:pic>
        <p:nvPicPr>
          <p:cNvPr id="9" name="Picture Placeholder 8" descr="A group of people sitting around a computer&#10;&#10;Description automatically generated">
            <a:extLst>
              <a:ext uri="{FF2B5EF4-FFF2-40B4-BE49-F238E27FC236}">
                <a16:creationId xmlns:a16="http://schemas.microsoft.com/office/drawing/2014/main" id="{946CA9DF-0B51-0B9E-2FD4-CA928310047B}"/>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9" r="16669"/>
          <a:stretch>
            <a:fillRect/>
          </a:stretch>
        </p:blipFill>
        <p:spPr>
          <a:xfrm>
            <a:off x="633819" y="993170"/>
            <a:ext cx="4026506" cy="4026506"/>
          </a:xfrm>
        </p:spPr>
      </p:pic>
    </p:spTree>
    <p:extLst>
      <p:ext uri="{BB962C8B-B14F-4D97-AF65-F5344CB8AC3E}">
        <p14:creationId xmlns:p14="http://schemas.microsoft.com/office/powerpoint/2010/main" val="33837485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1">
            <a:extLst>
              <a:ext uri="{FF2B5EF4-FFF2-40B4-BE49-F238E27FC236}">
                <a16:creationId xmlns:a16="http://schemas.microsoft.com/office/drawing/2014/main" id="{97E29016-15B8-14E3-8742-2294001593B3}"/>
              </a:ext>
            </a:extLst>
          </p:cNvPr>
          <p:cNvSpPr>
            <a:spLocks noGrp="1"/>
          </p:cNvSpPr>
          <p:nvPr>
            <p:ph type="body" sz="quarter" idx="18"/>
          </p:nvPr>
        </p:nvSpPr>
        <p:spPr>
          <a:xfrm>
            <a:off x="874580" y="1064629"/>
            <a:ext cx="10595237" cy="3849918"/>
          </a:xfrm>
        </p:spPr>
        <p:txBody>
          <a:bodyPr/>
          <a:lstStyle/>
          <a:p>
            <a:pPr marL="0" indent="0"/>
            <a:r>
              <a:rPr lang="en-US" sz="2200" b="1" dirty="0"/>
              <a:t>Inclusivity is not just the line managers' and leaders' role; it is ultimately everyone's responsibility. Everyone needs to work together and inclusively. </a:t>
            </a:r>
          </a:p>
          <a:p>
            <a:pPr marL="0" indent="0"/>
            <a:r>
              <a:rPr lang="en-US" sz="2200" dirty="0">
                <a:solidFill>
                  <a:schemeClr val="bg1"/>
                </a:solidFill>
                <a:highlight>
                  <a:srgbClr val="D9A012"/>
                </a:highlight>
              </a:rPr>
              <a:t>Start with D&amp;I Training: </a:t>
            </a:r>
            <a:r>
              <a:rPr lang="en-US" sz="2200" dirty="0"/>
              <a:t>Make inclusion relevant to all line managers and employees. Ensure all employees understand what diversity and inclusion are about and how they relate to their working with others in the business. Make sure they understand that inclusion impacts everyone in their role and that it is everyone’s responsibility to act in an inclusive way. </a:t>
            </a:r>
          </a:p>
          <a:p>
            <a:pPr marL="0" indent="0"/>
            <a:r>
              <a:rPr lang="en-US" sz="2200" dirty="0">
                <a:solidFill>
                  <a:schemeClr val="bg1"/>
                </a:solidFill>
                <a:highlight>
                  <a:srgbClr val="D9A012"/>
                </a:highlight>
              </a:rPr>
              <a:t>Training is a legal obligation: </a:t>
            </a:r>
            <a:r>
              <a:rPr lang="en-US" sz="2200" dirty="0"/>
              <a:t>Training needs to be done from a liability standpoint so that the company can protect itself by demonstrating its efforts in the case of legal action. Further, in contrast to the view of diversity training backfiring, because it is prescriptive, some argue that training is a language that staff understand, especially in highly regulated industries where people are more likely to want clear instructions on what to do.</a:t>
            </a:r>
            <a:endParaRPr lang="en-IE" sz="2200" dirty="0"/>
          </a:p>
          <a:p>
            <a:pPr marL="0" indent="0"/>
            <a:r>
              <a:rPr lang="en-US" sz="2200" dirty="0">
                <a:solidFill>
                  <a:schemeClr val="bg1"/>
                </a:solidFill>
                <a:highlight>
                  <a:srgbClr val="D9A012"/>
                </a:highlight>
              </a:rPr>
              <a:t>Integrate D&amp;I training into all training: </a:t>
            </a:r>
            <a:r>
              <a:rPr lang="en-US" sz="2200" dirty="0"/>
              <a:t>Build D&amp;I themes into other training – for example on technical issues – to make it feel more integrated to employee development.</a:t>
            </a:r>
          </a:p>
          <a:p>
            <a:pPr marL="0" indent="0"/>
            <a:r>
              <a:rPr lang="en-US" sz="2200" dirty="0">
                <a:solidFill>
                  <a:schemeClr val="bg1"/>
                </a:solidFill>
                <a:highlight>
                  <a:srgbClr val="D9A012"/>
                </a:highlight>
              </a:rPr>
              <a:t>Don’t ‘Sheep Dip’: </a:t>
            </a:r>
            <a:r>
              <a:rPr lang="en-US" sz="2200" dirty="0"/>
              <a:t>Learning and development on diversity needs to be ongoing, not a cursory one-off exercise (the ‘sheep dip’ approach to training).</a:t>
            </a:r>
          </a:p>
        </p:txBody>
      </p:sp>
      <p:sp>
        <p:nvSpPr>
          <p:cNvPr id="5" name="Text Placeholder 2">
            <a:extLst>
              <a:ext uri="{FF2B5EF4-FFF2-40B4-BE49-F238E27FC236}">
                <a16:creationId xmlns:a16="http://schemas.microsoft.com/office/drawing/2014/main" id="{A9F8D29E-C461-765B-6156-01D972BCA91A}"/>
              </a:ext>
            </a:extLst>
          </p:cNvPr>
          <p:cNvSpPr>
            <a:spLocks noGrp="1"/>
          </p:cNvSpPr>
          <p:nvPr>
            <p:ph type="body" sz="quarter" idx="16"/>
          </p:nvPr>
        </p:nvSpPr>
        <p:spPr>
          <a:xfrm>
            <a:off x="874581" y="466328"/>
            <a:ext cx="10595237" cy="803654"/>
          </a:xfrm>
        </p:spPr>
        <p:txBody>
          <a:bodyPr/>
          <a:lstStyle/>
          <a:p>
            <a:r>
              <a:rPr lang="en-IE" sz="2800" dirty="0">
                <a:solidFill>
                  <a:srgbClr val="086D6E"/>
                </a:solidFill>
              </a:rPr>
              <a:t>Start: </a:t>
            </a:r>
            <a:r>
              <a:rPr lang="en-IE" sz="2800" b="0" dirty="0">
                <a:solidFill>
                  <a:srgbClr val="086D6E"/>
                </a:solidFill>
              </a:rPr>
              <a:t>Allow Employees to Co-Lead with Inclusivity </a:t>
            </a:r>
          </a:p>
          <a:p>
            <a:endParaRPr lang="en-IE" dirty="0"/>
          </a:p>
        </p:txBody>
      </p:sp>
    </p:spTree>
    <p:extLst>
      <p:ext uri="{BB962C8B-B14F-4D97-AF65-F5344CB8AC3E}">
        <p14:creationId xmlns:p14="http://schemas.microsoft.com/office/powerpoint/2010/main" val="83214424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7C4A1A-C8A3-4063-165B-12F600379838}"/>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190CC021-FDE0-A3A2-4EF7-06CD4A394946}"/>
              </a:ext>
            </a:extLst>
          </p:cNvPr>
          <p:cNvGraphicFramePr>
            <a:graphicFrameLocks noGrp="1"/>
          </p:cNvGraphicFramePr>
          <p:nvPr>
            <p:extLst>
              <p:ext uri="{D42A27DB-BD31-4B8C-83A1-F6EECF244321}">
                <p14:modId xmlns:p14="http://schemas.microsoft.com/office/powerpoint/2010/main" val="1613258661"/>
              </p:ext>
            </p:extLst>
          </p:nvPr>
        </p:nvGraphicFramePr>
        <p:xfrm>
          <a:off x="484055" y="401955"/>
          <a:ext cx="11260269" cy="4892040"/>
        </p:xfrm>
        <a:graphic>
          <a:graphicData uri="http://schemas.openxmlformats.org/drawingml/2006/table">
            <a:tbl>
              <a:tblPr firstRow="1" bandRow="1">
                <a:tableStyleId>{5C22544A-7EE6-4342-B048-85BDC9FD1C3A}</a:tableStyleId>
              </a:tblPr>
              <a:tblGrid>
                <a:gridCol w="11260269">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b="1" kern="1200" dirty="0">
                          <a:solidFill>
                            <a:schemeClr val="lt1"/>
                          </a:solidFill>
                          <a:latin typeface="+mn-lt"/>
                          <a:ea typeface="+mn-ea"/>
                          <a:cs typeface="+mn-cs"/>
                        </a:rPr>
                        <a:t>Proposed D&amp;I List of Relevant Employee Training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0" marR="0" lvl="0" indent="0" algn="l"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r>
                        <a:rPr lang="en-US" sz="2000" b="0" i="0" kern="1200" spc="0" dirty="0">
                          <a:solidFill>
                            <a:srgbClr val="083F59"/>
                          </a:solidFill>
                          <a:latin typeface="+mn-lt"/>
                          <a:ea typeface="+mn-ea"/>
                          <a:cs typeface="+mn-cs"/>
                        </a:rPr>
                        <a:t>Here’s a list of inclusive training programs for employees, designed to promote inclusion, equality, and diversity, with descriptions in the requested context:</a:t>
                      </a:r>
                    </a:p>
                    <a:p>
                      <a:pPr marL="0" marR="0" lvl="0" indent="0" algn="l" defTabSz="914400" rtl="0" eaLnBrk="1" fontAlgn="auto" latinLnBrk="0" hangingPunct="1">
                        <a:lnSpc>
                          <a:spcPct val="100000"/>
                        </a:lnSpc>
                        <a:spcBef>
                          <a:spcPts val="600"/>
                        </a:spcBef>
                        <a:spcAft>
                          <a:spcPts val="0"/>
                        </a:spcAft>
                        <a:buClrTx/>
                        <a:buSzTx/>
                        <a:buFont typeface="Wingdings" panose="05000000000000000000" pitchFamily="2" charset="2"/>
                        <a:buNone/>
                        <a:tabLst/>
                        <a:defRPr/>
                      </a:pPr>
                      <a:endParaRPr lang="en-US" sz="2000" b="0" i="0" kern="1200" spc="0" dirty="0">
                        <a:solidFill>
                          <a:srgbClr val="083F59"/>
                        </a:solidFill>
                        <a:latin typeface="+mn-lt"/>
                        <a:ea typeface="+mn-ea"/>
                        <a:cs typeface="+mn-cs"/>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IE" sz="2000" b="1" i="0" kern="1200" spc="0" dirty="0">
                          <a:solidFill>
                            <a:srgbClr val="083F59"/>
                          </a:solidFill>
                          <a:latin typeface="+mn-lt"/>
                          <a:ea typeface="+mn-ea"/>
                          <a:cs typeface="+mn-cs"/>
                        </a:rPr>
                        <a:t>Unconscious Bias Awareness: </a:t>
                      </a:r>
                      <a:r>
                        <a:rPr lang="en-US" sz="2000" b="0" i="0" kern="1200" spc="0" dirty="0">
                          <a:solidFill>
                            <a:srgbClr val="083F59"/>
                          </a:solidFill>
                          <a:latin typeface="+mn-lt"/>
                          <a:ea typeface="+mn-ea"/>
                          <a:cs typeface="+mn-cs"/>
                        </a:rPr>
                        <a:t>Helps employees recognize and address unconscious biases that may influence their interactions and decisions in the workplace, such as in collaboration, teamwork, or customer interactions e.g., learn strategies that reduce bias and make fairer decisions, </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Inclusive Workplace Behavior: </a:t>
                      </a:r>
                      <a:r>
                        <a:rPr lang="en-US" sz="2000" b="0" i="0" kern="1200" spc="0" dirty="0">
                          <a:solidFill>
                            <a:srgbClr val="083F59"/>
                          </a:solidFill>
                          <a:latin typeface="+mn-lt"/>
                          <a:ea typeface="+mn-ea"/>
                          <a:cs typeface="+mn-cs"/>
                        </a:rPr>
                        <a:t>Teaches employees how to create an inclusive environment through respectful communication, active listening, and inclusive </a:t>
                      </a:r>
                      <a:r>
                        <a:rPr lang="en-US" sz="2000" b="0" i="0" kern="1200" spc="0" dirty="0" err="1">
                          <a:solidFill>
                            <a:srgbClr val="083F59"/>
                          </a:solidFill>
                          <a:latin typeface="+mn-lt"/>
                          <a:ea typeface="+mn-ea"/>
                          <a:cs typeface="+mn-cs"/>
                        </a:rPr>
                        <a:t>behaviours</a:t>
                      </a:r>
                      <a:r>
                        <a:rPr lang="en-US" sz="2000" b="0" i="0" kern="1200" spc="0" dirty="0">
                          <a:solidFill>
                            <a:srgbClr val="083F59"/>
                          </a:solidFill>
                          <a:latin typeface="+mn-lt"/>
                          <a:ea typeface="+mn-ea"/>
                          <a:cs typeface="+mn-cs"/>
                        </a:rPr>
                        <a:t> e.g., building empathy and using inclusive language.</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Cultural Awareness and Sensitivity: </a:t>
                      </a:r>
                      <a:r>
                        <a:rPr lang="en-US" sz="2000" b="0" i="0" kern="1200" spc="0" dirty="0">
                          <a:solidFill>
                            <a:srgbClr val="083F59"/>
                          </a:solidFill>
                          <a:latin typeface="+mn-lt"/>
                          <a:ea typeface="+mn-ea"/>
                          <a:cs typeface="+mn-cs"/>
                        </a:rPr>
                        <a:t>Enhances employees’ understanding of cultural diversity, helping them collaborate effectively with colleagues and customers from diverse backgrounds.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Allyship: </a:t>
                      </a:r>
                      <a:r>
                        <a:rPr lang="en-US" sz="2000" b="0" i="0" kern="1200" spc="0" dirty="0">
                          <a:solidFill>
                            <a:srgbClr val="083F59"/>
                          </a:solidFill>
                          <a:latin typeface="+mn-lt"/>
                          <a:ea typeface="+mn-ea"/>
                          <a:cs typeface="+mn-cs"/>
                        </a:rPr>
                        <a:t>Empowers employees to be allies by supporting marginalized groups and addressing inequities in the workplace e.g., how to </a:t>
                      </a:r>
                      <a:r>
                        <a:rPr lang="en-US" sz="2000" b="0" i="0" kern="1200" spc="0" dirty="0" err="1">
                          <a:solidFill>
                            <a:srgbClr val="083F59"/>
                          </a:solidFill>
                          <a:latin typeface="+mn-lt"/>
                          <a:ea typeface="+mn-ea"/>
                          <a:cs typeface="+mn-cs"/>
                        </a:rPr>
                        <a:t>recognise</a:t>
                      </a:r>
                      <a:r>
                        <a:rPr lang="en-US" sz="2000" b="0" i="0" kern="1200" spc="0" dirty="0">
                          <a:solidFill>
                            <a:srgbClr val="083F59"/>
                          </a:solidFill>
                          <a:latin typeface="+mn-lt"/>
                          <a:ea typeface="+mn-ea"/>
                          <a:cs typeface="+mn-cs"/>
                        </a:rPr>
                        <a:t> and challenge microaggressions and stereotypes.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321475416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6AC202-4168-7E76-F9EA-6291A1A85D04}"/>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5654F3AB-ADDB-C698-DA70-2AB8EBE13F3A}"/>
              </a:ext>
            </a:extLst>
          </p:cNvPr>
          <p:cNvGraphicFramePr>
            <a:graphicFrameLocks noGrp="1"/>
          </p:cNvGraphicFramePr>
          <p:nvPr>
            <p:extLst>
              <p:ext uri="{D42A27DB-BD31-4B8C-83A1-F6EECF244321}">
                <p14:modId xmlns:p14="http://schemas.microsoft.com/office/powerpoint/2010/main" val="3021803818"/>
              </p:ext>
            </p:extLst>
          </p:nvPr>
        </p:nvGraphicFramePr>
        <p:xfrm>
          <a:off x="484055" y="401955"/>
          <a:ext cx="11260269" cy="4663440"/>
        </p:xfrm>
        <a:graphic>
          <a:graphicData uri="http://schemas.openxmlformats.org/drawingml/2006/table">
            <a:tbl>
              <a:tblPr firstRow="1" bandRow="1">
                <a:tableStyleId>{5C22544A-7EE6-4342-B048-85BDC9FD1C3A}</a:tableStyleId>
              </a:tblPr>
              <a:tblGrid>
                <a:gridCol w="11260269">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b="1" kern="1200" dirty="0">
                          <a:solidFill>
                            <a:schemeClr val="lt1"/>
                          </a:solidFill>
                          <a:latin typeface="+mn-lt"/>
                          <a:ea typeface="+mn-ea"/>
                          <a:cs typeface="+mn-cs"/>
                        </a:rPr>
                        <a:t>Proposed D&amp;I List of Relevant Employee Training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endParaRPr lang="en-US" sz="2000" b="1" i="0" kern="1200" spc="0" dirty="0">
                        <a:solidFill>
                          <a:srgbClr val="083F59"/>
                        </a:solidFill>
                        <a:latin typeface="+mn-lt"/>
                        <a:ea typeface="+mn-ea"/>
                        <a:cs typeface="+mn-cs"/>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LGBTQ+ Awareness: </a:t>
                      </a:r>
                      <a:r>
                        <a:rPr lang="en-US" sz="2000" b="0" i="0" kern="1200" spc="0" dirty="0">
                          <a:solidFill>
                            <a:srgbClr val="083F59"/>
                          </a:solidFill>
                          <a:latin typeface="+mn-lt"/>
                          <a:ea typeface="+mn-ea"/>
                          <a:cs typeface="+mn-cs"/>
                        </a:rPr>
                        <a:t>Provides employees with an understanding of LGBTQ+ identities and the challenges faced by LGBTQ+ colleagues, enabling an inclusive environment for all.</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Disability Awareness and Inclusion: </a:t>
                      </a:r>
                      <a:r>
                        <a:rPr lang="en-US" sz="2000" b="0" i="0" kern="1200" spc="0" dirty="0">
                          <a:solidFill>
                            <a:srgbClr val="083F59"/>
                          </a:solidFill>
                          <a:latin typeface="+mn-lt"/>
                          <a:ea typeface="+mn-ea"/>
                          <a:cs typeface="+mn-cs"/>
                        </a:rPr>
                        <a:t>Educates employees about the importance of accessibility and inclusivity for people with disabilities in the workplace.</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IE" sz="2000" b="1" i="0" kern="1200" spc="0" dirty="0">
                          <a:solidFill>
                            <a:srgbClr val="083F59"/>
                          </a:solidFill>
                          <a:latin typeface="+mn-lt"/>
                          <a:ea typeface="+mn-ea"/>
                          <a:cs typeface="+mn-cs"/>
                        </a:rPr>
                        <a:t>Generational Inclusion: </a:t>
                      </a:r>
                      <a:r>
                        <a:rPr lang="en-US" sz="2000" b="0" i="0" kern="1200" spc="0" dirty="0">
                          <a:solidFill>
                            <a:srgbClr val="083F59"/>
                          </a:solidFill>
                          <a:latin typeface="+mn-lt"/>
                          <a:ea typeface="+mn-ea"/>
                          <a:cs typeface="+mn-cs"/>
                        </a:rPr>
                        <a:t>Encourages collaboration and mutual respect among employees from different generations, leveraging their diverse experiences and perspectives.</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Microaggressions Awareness: </a:t>
                      </a:r>
                      <a:r>
                        <a:rPr lang="en-US" sz="2000" b="0" i="0" kern="1200" spc="0" dirty="0">
                          <a:solidFill>
                            <a:srgbClr val="083F59"/>
                          </a:solidFill>
                          <a:latin typeface="+mn-lt"/>
                          <a:ea typeface="+mn-ea"/>
                          <a:cs typeface="+mn-cs"/>
                        </a:rPr>
                        <a:t>Educates employees on identifying, addressing, and preventing microaggressions to create a respectful and inclusive workplace.</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Psychological Safety: </a:t>
                      </a:r>
                      <a:r>
                        <a:rPr lang="en-US" sz="2000" b="0" i="0" kern="1200" spc="0" dirty="0">
                          <a:solidFill>
                            <a:srgbClr val="083F59"/>
                          </a:solidFill>
                          <a:latin typeface="+mn-lt"/>
                          <a:ea typeface="+mn-ea"/>
                          <a:cs typeface="+mn-cs"/>
                        </a:rPr>
                        <a:t>Helps employees understand the importance of psychological safety in fostering innovation, teamwork, and open communication e.g., feel empowered to share ideas without fear.</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endParaRPr lang="en-US" sz="2000" b="0" i="0" kern="1200" spc="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7012036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2630C-C647-4FC8-C4C9-8F0D650E0F60}"/>
            </a:ext>
          </a:extLst>
        </p:cNvPr>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A56BBF42-BB43-0FE9-15D8-4D44FCEE495B}"/>
              </a:ext>
            </a:extLst>
          </p:cNvPr>
          <p:cNvGraphicFramePr>
            <a:graphicFrameLocks noGrp="1"/>
          </p:cNvGraphicFramePr>
          <p:nvPr>
            <p:extLst>
              <p:ext uri="{D42A27DB-BD31-4B8C-83A1-F6EECF244321}">
                <p14:modId xmlns:p14="http://schemas.microsoft.com/office/powerpoint/2010/main" val="1195105093"/>
              </p:ext>
            </p:extLst>
          </p:nvPr>
        </p:nvGraphicFramePr>
        <p:xfrm>
          <a:off x="484055" y="401955"/>
          <a:ext cx="11260269" cy="3901440"/>
        </p:xfrm>
        <a:graphic>
          <a:graphicData uri="http://schemas.openxmlformats.org/drawingml/2006/table">
            <a:tbl>
              <a:tblPr firstRow="1" bandRow="1">
                <a:tableStyleId>{5C22544A-7EE6-4342-B048-85BDC9FD1C3A}</a:tableStyleId>
              </a:tblPr>
              <a:tblGrid>
                <a:gridCol w="11260269">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b="1" kern="1200" dirty="0">
                          <a:solidFill>
                            <a:schemeClr val="lt1"/>
                          </a:solidFill>
                          <a:latin typeface="+mn-lt"/>
                          <a:ea typeface="+mn-ea"/>
                          <a:cs typeface="+mn-cs"/>
                        </a:rPr>
                        <a:t>Proposed D&amp;I List of Relevant Employee Training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endParaRPr lang="en-US" sz="2000" b="1" i="0" kern="1200" spc="0" dirty="0">
                        <a:solidFill>
                          <a:srgbClr val="083F59"/>
                        </a:solidFill>
                        <a:latin typeface="+mn-lt"/>
                        <a:ea typeface="+mn-ea"/>
                        <a:cs typeface="+mn-cs"/>
                      </a:endParaRP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Anti-Discrimination and Harassment: </a:t>
                      </a:r>
                      <a:r>
                        <a:rPr lang="en-US" sz="2000" b="0" i="0" kern="1200" spc="0" dirty="0">
                          <a:solidFill>
                            <a:srgbClr val="083F59"/>
                          </a:solidFill>
                          <a:latin typeface="+mn-lt"/>
                          <a:ea typeface="+mn-ea"/>
                          <a:cs typeface="+mn-cs"/>
                        </a:rPr>
                        <a:t>Educates employees on recognizing, preventing, and addressing discrimination and harassment in the workplace e.g., how to build a culture of mutual respect.</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Gender Inclusion and Equity: </a:t>
                      </a:r>
                      <a:r>
                        <a:rPr lang="en-US" sz="2000" b="0" i="0" kern="1200" spc="0" dirty="0">
                          <a:solidFill>
                            <a:srgbClr val="083F59"/>
                          </a:solidFill>
                          <a:latin typeface="+mn-lt"/>
                          <a:ea typeface="+mn-ea"/>
                          <a:cs typeface="+mn-cs"/>
                        </a:rPr>
                        <a:t>Focuses on building awareness of gender-related issues and promoting gender equity in the workplace e.g., understanding the impact of gender bias in the workplace.</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US" sz="2000" b="1" i="0" kern="1200" spc="0" dirty="0">
                          <a:solidFill>
                            <a:srgbClr val="083F59"/>
                          </a:solidFill>
                          <a:latin typeface="+mn-lt"/>
                          <a:ea typeface="+mn-ea"/>
                          <a:cs typeface="+mn-cs"/>
                        </a:rPr>
                        <a:t>Bystander Intervention: </a:t>
                      </a:r>
                      <a:r>
                        <a:rPr lang="en-US" sz="2000" b="0" i="0" kern="1200" spc="0" dirty="0">
                          <a:solidFill>
                            <a:srgbClr val="083F59"/>
                          </a:solidFill>
                          <a:latin typeface="+mn-lt"/>
                          <a:ea typeface="+mn-ea"/>
                          <a:cs typeface="+mn-cs"/>
                        </a:rPr>
                        <a:t>Teaches employees how to intervene safely and effectively when witnessing inappropriate or exclusionary behavior e.g., </a:t>
                      </a:r>
                      <a:r>
                        <a:rPr lang="en-US" sz="2000" b="0" i="0" kern="1200" spc="0" dirty="0" err="1">
                          <a:solidFill>
                            <a:srgbClr val="083F59"/>
                          </a:solidFill>
                          <a:latin typeface="+mn-lt"/>
                          <a:ea typeface="+mn-ea"/>
                          <a:cs typeface="+mn-cs"/>
                        </a:rPr>
                        <a:t>recognising</a:t>
                      </a:r>
                      <a:r>
                        <a:rPr lang="en-US" sz="2000" b="0" i="0" kern="1200" spc="0" dirty="0">
                          <a:solidFill>
                            <a:srgbClr val="083F59"/>
                          </a:solidFill>
                          <a:latin typeface="+mn-lt"/>
                          <a:ea typeface="+mn-ea"/>
                          <a:cs typeface="+mn-cs"/>
                        </a:rPr>
                        <a:t> when intervention is needed and taking appropriate action.</a:t>
                      </a:r>
                    </a:p>
                    <a:p>
                      <a:pPr marL="342900" marR="0" lvl="0" indent="-342900" algn="l" defTabSz="914400" rtl="0" eaLnBrk="1" fontAlgn="auto" latinLnBrk="0" hangingPunct="1">
                        <a:lnSpc>
                          <a:spcPct val="100000"/>
                        </a:lnSpc>
                        <a:spcBef>
                          <a:spcPts val="600"/>
                        </a:spcBef>
                        <a:spcAft>
                          <a:spcPts val="0"/>
                        </a:spcAft>
                        <a:buClrTx/>
                        <a:buSzTx/>
                        <a:buFont typeface="Wingdings" panose="05000000000000000000" pitchFamily="2" charset="2"/>
                        <a:buChar char="q"/>
                        <a:tabLst/>
                        <a:defRPr/>
                      </a:pPr>
                      <a:r>
                        <a:rPr lang="en-IE" sz="2000" b="1" i="0" kern="1200" spc="0" dirty="0">
                          <a:solidFill>
                            <a:srgbClr val="083F59"/>
                          </a:solidFill>
                          <a:latin typeface="+mn-lt"/>
                          <a:ea typeface="+mn-ea"/>
                          <a:cs typeface="+mn-cs"/>
                        </a:rPr>
                        <a:t>Emotional Intelligence and Empathy: </a:t>
                      </a:r>
                      <a:r>
                        <a:rPr lang="en-US" sz="2000" b="0" i="0" kern="1200" spc="0" dirty="0">
                          <a:solidFill>
                            <a:srgbClr val="083F59"/>
                          </a:solidFill>
                          <a:latin typeface="+mn-lt"/>
                          <a:ea typeface="+mn-ea"/>
                          <a:cs typeface="+mn-cs"/>
                        </a:rPr>
                        <a:t>Develops employees' emotional intelligence, enhancing their ability to understand and empathize with others e.g., active listening and how to reduce conflict.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308542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a:extLst>
              <a:ext uri="{FF2B5EF4-FFF2-40B4-BE49-F238E27FC236}">
                <a16:creationId xmlns:a16="http://schemas.microsoft.com/office/drawing/2014/main" id="{31371BAD-7362-3BD8-C499-68FF90F8B76F}"/>
              </a:ext>
            </a:extLst>
          </p:cNvPr>
          <p:cNvGraphicFramePr>
            <a:graphicFrameLocks noGrp="1"/>
          </p:cNvGraphicFramePr>
          <p:nvPr>
            <p:extLst>
              <p:ext uri="{D42A27DB-BD31-4B8C-83A1-F6EECF244321}">
                <p14:modId xmlns:p14="http://schemas.microsoft.com/office/powerpoint/2010/main" val="2414818264"/>
              </p:ext>
            </p:extLst>
          </p:nvPr>
        </p:nvGraphicFramePr>
        <p:xfrm>
          <a:off x="484056" y="419100"/>
          <a:ext cx="11269794" cy="5120640"/>
        </p:xfrm>
        <a:graphic>
          <a:graphicData uri="http://schemas.openxmlformats.org/drawingml/2006/table">
            <a:tbl>
              <a:tblPr firstRow="1" bandRow="1">
                <a:tableStyleId>{5C22544A-7EE6-4342-B048-85BDC9FD1C3A}</a:tableStyleId>
              </a:tblPr>
              <a:tblGrid>
                <a:gridCol w="11269794">
                  <a:extLst>
                    <a:ext uri="{9D8B030D-6E8A-4147-A177-3AD203B41FA5}">
                      <a16:colId xmlns:a16="http://schemas.microsoft.com/office/drawing/2014/main" val="2109762603"/>
                    </a:ext>
                  </a:extLst>
                </a:gridCol>
              </a:tblGrid>
              <a:tr h="370840">
                <a:tc>
                  <a:txBody>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lang="en-IE" sz="2400" b="1" kern="1200" dirty="0">
                          <a:solidFill>
                            <a:schemeClr val="lt1"/>
                          </a:solidFill>
                          <a:latin typeface="+mn-lt"/>
                          <a:ea typeface="+mn-ea"/>
                          <a:cs typeface="+mn-cs"/>
                        </a:rPr>
                        <a:t>Proposed D&amp;I List of Relevant Employee Training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86D6E"/>
                    </a:solidFill>
                  </a:tcPr>
                </a:tc>
                <a:extLst>
                  <a:ext uri="{0D108BD9-81ED-4DB2-BD59-A6C34878D82A}">
                    <a16:rowId xmlns:a16="http://schemas.microsoft.com/office/drawing/2014/main" val="4287822831"/>
                  </a:ext>
                </a:extLst>
              </a:tr>
              <a:tr h="370840">
                <a:tc>
                  <a:txBody>
                    <a:bodyPr/>
                    <a:lstStyle/>
                    <a:p>
                      <a:pPr lvl="0"/>
                      <a:endParaRPr lang="en-IE" sz="2000" b="0" i="0" kern="1200" spc="0" dirty="0">
                        <a:solidFill>
                          <a:srgbClr val="083F59"/>
                        </a:solidFill>
                        <a:latin typeface="+mn-lt"/>
                        <a:ea typeface="+mn-ea"/>
                        <a:cs typeface="+mn-cs"/>
                      </a:endParaRPr>
                    </a:p>
                    <a:p>
                      <a:pPr marL="342900" indent="-342900">
                        <a:buFont typeface="Wingdings" panose="05000000000000000000" pitchFamily="2" charset="2"/>
                        <a:buChar char="ü"/>
                      </a:pPr>
                      <a:r>
                        <a:rPr lang="en-US" sz="2000" b="1" kern="1200" dirty="0">
                          <a:solidFill>
                            <a:srgbClr val="086D6E"/>
                          </a:solidFill>
                          <a:latin typeface="+mn-lt"/>
                          <a:ea typeface="+mn-ea"/>
                          <a:cs typeface="+mn-cs"/>
                        </a:rPr>
                        <a:t>Use different delivery methods </a:t>
                      </a:r>
                      <a:r>
                        <a:rPr lang="en-US" sz="2000" b="0" i="0" kern="1200" spc="0" dirty="0">
                          <a:solidFill>
                            <a:srgbClr val="083F59"/>
                          </a:solidFill>
                          <a:latin typeface="+mn-lt"/>
                          <a:ea typeface="+mn-ea"/>
                          <a:cs typeface="+mn-cs"/>
                        </a:rPr>
                        <a:t>appropriate to the learning outcomes; these may include a mixture of online learning, face-to-face training workshops and in-depth experiential learning.</a:t>
                      </a:r>
                    </a:p>
                    <a:p>
                      <a:pPr marL="342900" indent="-342900">
                        <a:buFont typeface="Wingdings" panose="05000000000000000000" pitchFamily="2" charset="2"/>
                        <a:buChar char="ü"/>
                      </a:pPr>
                      <a:endParaRPr lang="en-US" sz="2000" b="0" i="0" kern="1200" spc="0" dirty="0">
                        <a:solidFill>
                          <a:srgbClr val="083F59"/>
                        </a:solidFill>
                        <a:latin typeface="+mn-lt"/>
                        <a:ea typeface="+mn-ea"/>
                        <a:cs typeface="+mn-cs"/>
                      </a:endParaRPr>
                    </a:p>
                    <a:p>
                      <a:pPr marL="342900" indent="-342900">
                        <a:buFont typeface="Wingdings" panose="05000000000000000000" pitchFamily="2" charset="2"/>
                        <a:buChar char="ü"/>
                      </a:pPr>
                      <a:r>
                        <a:rPr lang="en-US" sz="2000" b="1" kern="1200" dirty="0">
                          <a:solidFill>
                            <a:srgbClr val="086D6E"/>
                          </a:solidFill>
                          <a:latin typeface="+mn-lt"/>
                          <a:ea typeface="+mn-ea"/>
                          <a:cs typeface="+mn-cs"/>
                        </a:rPr>
                        <a:t>Make it relevant: </a:t>
                      </a:r>
                      <a:r>
                        <a:rPr lang="en-US" sz="2000" b="0" i="0" kern="1200" spc="0" dirty="0">
                          <a:solidFill>
                            <a:srgbClr val="083F59"/>
                          </a:solidFill>
                          <a:latin typeface="+mn-lt"/>
                          <a:ea typeface="+mn-ea"/>
                          <a:cs typeface="+mn-cs"/>
                        </a:rPr>
                        <a:t>Consider how the training can be made relevant to each individual and their job role.</a:t>
                      </a:r>
                    </a:p>
                    <a:p>
                      <a:pPr marL="342900" indent="-342900">
                        <a:buFont typeface="Wingdings" panose="05000000000000000000" pitchFamily="2" charset="2"/>
                        <a:buChar char="ü"/>
                      </a:pPr>
                      <a:endParaRPr lang="en-US" sz="2000" b="0" i="0" kern="1200" spc="0" dirty="0">
                        <a:solidFill>
                          <a:srgbClr val="083F59"/>
                        </a:solidFill>
                        <a:latin typeface="+mn-lt"/>
                        <a:ea typeface="+mn-ea"/>
                        <a:cs typeface="+mn-cs"/>
                      </a:endParaRPr>
                    </a:p>
                    <a:p>
                      <a:pPr marL="342900" indent="-342900">
                        <a:buFont typeface="Wingdings" panose="05000000000000000000" pitchFamily="2" charset="2"/>
                        <a:buChar char="ü"/>
                      </a:pPr>
                      <a:r>
                        <a:rPr lang="en-US" sz="2000" b="1" kern="1200" dirty="0">
                          <a:solidFill>
                            <a:srgbClr val="086D6E"/>
                          </a:solidFill>
                          <a:latin typeface="+mn-lt"/>
                          <a:ea typeface="+mn-ea"/>
                          <a:cs typeface="+mn-cs"/>
                        </a:rPr>
                        <a:t>Evaluate training: </a:t>
                      </a:r>
                      <a:r>
                        <a:rPr lang="en-US" sz="2000" b="0" i="0" kern="1200" spc="0" dirty="0">
                          <a:solidFill>
                            <a:srgbClr val="083F59"/>
                          </a:solidFill>
                          <a:latin typeface="+mn-lt"/>
                          <a:ea typeface="+mn-ea"/>
                          <a:cs typeface="+mn-cs"/>
                        </a:rPr>
                        <a:t>Continually evaluate the effectiveness of diversity and awareness training. Is it effective? Are issues repeating even after training? Are employees feeling more confident in the topics and know how to practically implement? </a:t>
                      </a:r>
                    </a:p>
                    <a:p>
                      <a:pPr lvl="0"/>
                      <a:endParaRPr lang="en-IE" sz="2000" b="0" i="0" kern="1200" spc="0" dirty="0">
                        <a:solidFill>
                          <a:srgbClr val="083F59"/>
                        </a:solidFill>
                        <a:latin typeface="+mn-lt"/>
                        <a:ea typeface="+mn-ea"/>
                        <a:cs typeface="+mn-cs"/>
                      </a:endParaRP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en-IE" sz="2000" b="1" kern="1200" dirty="0">
                          <a:solidFill>
                            <a:srgbClr val="086D6E"/>
                          </a:solidFill>
                          <a:latin typeface="+mn-lt"/>
                          <a:ea typeface="+mn-ea"/>
                          <a:cs typeface="+mn-cs"/>
                        </a:rPr>
                        <a:t>Introduce Check-ins and Feedback Loops</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2000" b="1" i="0" kern="1200" spc="0" dirty="0">
                          <a:solidFill>
                            <a:srgbClr val="086D6E"/>
                          </a:solidFill>
                          <a:latin typeface="+mn-lt"/>
                          <a:ea typeface="+mn-ea"/>
                          <a:cs typeface="+mn-cs"/>
                        </a:rPr>
                        <a:t>Action: </a:t>
                      </a:r>
                      <a:r>
                        <a:rPr lang="en-IE" sz="2000" b="1" i="0" kern="1200" spc="0" dirty="0">
                          <a:solidFill>
                            <a:srgbClr val="083F59"/>
                          </a:solidFill>
                          <a:latin typeface="+mn-lt"/>
                          <a:ea typeface="+mn-ea"/>
                          <a:cs typeface="+mn-cs"/>
                        </a:rPr>
                        <a:t>Frequent Touchpoints: </a:t>
                      </a:r>
                      <a:r>
                        <a:rPr lang="en-IE" sz="2000" b="0" i="0" kern="1200" spc="0" dirty="0">
                          <a:solidFill>
                            <a:srgbClr val="083F59"/>
                          </a:solidFill>
                          <a:latin typeface="+mn-lt"/>
                          <a:ea typeface="+mn-ea"/>
                          <a:cs typeface="+mn-cs"/>
                        </a:rPr>
                        <a:t>Train managers to hold regular one-on-ones with employees to understand their needs and provide tailored training and support. </a:t>
                      </a:r>
                    </a:p>
                    <a:p>
                      <a:pPr marL="342900" marR="0" lvl="0" indent="-342900" algn="l" defTabSz="9144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lang="en-US" sz="2000" b="1" i="0" kern="1200" spc="0" dirty="0">
                          <a:solidFill>
                            <a:srgbClr val="086D6E"/>
                          </a:solidFill>
                          <a:latin typeface="+mn-lt"/>
                          <a:ea typeface="+mn-ea"/>
                          <a:cs typeface="+mn-cs"/>
                        </a:rPr>
                        <a:t>Action: </a:t>
                      </a:r>
                      <a:r>
                        <a:rPr lang="en-IE" sz="2000" b="1" i="0" kern="1200" spc="0" dirty="0">
                          <a:solidFill>
                            <a:srgbClr val="083F59"/>
                          </a:solidFill>
                          <a:latin typeface="+mn-lt"/>
                          <a:ea typeface="+mn-ea"/>
                          <a:cs typeface="+mn-cs"/>
                        </a:rPr>
                        <a:t>Feedback Mechanisms: </a:t>
                      </a:r>
                      <a:r>
                        <a:rPr lang="en-US" sz="2000" b="0" i="0" kern="1200" spc="0" dirty="0">
                          <a:solidFill>
                            <a:srgbClr val="083F59"/>
                          </a:solidFill>
                          <a:latin typeface="+mn-lt"/>
                          <a:ea typeface="+mn-ea"/>
                          <a:cs typeface="+mn-cs"/>
                        </a:rPr>
                        <a:t>Implement systems for employees to provide anonymous feedback on how well managers are meeting their needs. Back it up with relevant training to support and close gaps.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608458759"/>
                  </a:ext>
                </a:extLst>
              </a:tr>
            </a:tbl>
          </a:graphicData>
        </a:graphic>
      </p:graphicFrame>
    </p:spTree>
    <p:extLst>
      <p:ext uri="{BB962C8B-B14F-4D97-AF65-F5344CB8AC3E}">
        <p14:creationId xmlns:p14="http://schemas.microsoft.com/office/powerpoint/2010/main" val="294162192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B1A9DF3-2313-1E26-0016-9765F330C507}"/>
              </a:ext>
            </a:extLst>
          </p:cNvPr>
          <p:cNvSpPr txBox="1"/>
          <p:nvPr/>
        </p:nvSpPr>
        <p:spPr>
          <a:xfrm>
            <a:off x="3072441" y="558935"/>
            <a:ext cx="2785767" cy="2862322"/>
          </a:xfrm>
          <a:prstGeom prst="rect">
            <a:avLst/>
          </a:prstGeom>
          <a:noFill/>
        </p:spPr>
        <p:txBody>
          <a:bodyPr wrap="square" rtlCol="0">
            <a:spAutoFit/>
          </a:bodyPr>
          <a:lstStyle/>
          <a:p>
            <a:r>
              <a:rPr lang="en-IE" b="1" dirty="0">
                <a:solidFill>
                  <a:srgbClr val="083F59"/>
                </a:solidFill>
              </a:rPr>
              <a:t>GUIDE: Inclusive Language</a:t>
            </a:r>
          </a:p>
          <a:p>
            <a:pPr marL="285750" indent="-285750">
              <a:buFont typeface="Arial" panose="020B0604020202020204" pitchFamily="34" charset="0"/>
              <a:buChar char="•"/>
            </a:pPr>
            <a:r>
              <a:rPr lang="en-IE" dirty="0">
                <a:solidFill>
                  <a:srgbClr val="083F59"/>
                </a:solidFill>
              </a:rPr>
              <a:t>Understand offensive language</a:t>
            </a:r>
          </a:p>
          <a:p>
            <a:pPr marL="285750" indent="-285750">
              <a:buFont typeface="Arial" panose="020B0604020202020204" pitchFamily="34" charset="0"/>
              <a:buChar char="•"/>
            </a:pPr>
            <a:r>
              <a:rPr lang="en-IE" dirty="0">
                <a:solidFill>
                  <a:srgbClr val="083F59"/>
                </a:solidFill>
              </a:rPr>
              <a:t>How to talk about individual differences</a:t>
            </a:r>
          </a:p>
          <a:p>
            <a:pPr marL="285750" indent="-285750">
              <a:buFont typeface="Arial" panose="020B0604020202020204" pitchFamily="34" charset="0"/>
              <a:buChar char="•"/>
            </a:pPr>
            <a:r>
              <a:rPr lang="en-IE" dirty="0">
                <a:solidFill>
                  <a:srgbClr val="083F59"/>
                </a:solidFill>
              </a:rPr>
              <a:t>Learn different definitions</a:t>
            </a:r>
          </a:p>
          <a:p>
            <a:pPr marL="285750" indent="-285750">
              <a:buFont typeface="Arial" panose="020B0604020202020204" pitchFamily="34" charset="0"/>
              <a:buChar char="•"/>
            </a:pPr>
            <a:endParaRPr lang="en-IE" dirty="0">
              <a:solidFill>
                <a:srgbClr val="083F59"/>
              </a:solidFill>
            </a:endParaRPr>
          </a:p>
          <a:p>
            <a:r>
              <a:rPr lang="en-US" dirty="0">
                <a:solidFill>
                  <a:srgbClr val="702E8C"/>
                </a:solidFill>
              </a:rPr>
              <a:t>(See resource on the course page)</a:t>
            </a:r>
            <a:endParaRPr lang="en-IE" dirty="0">
              <a:solidFill>
                <a:srgbClr val="083F59"/>
              </a:solidFill>
              <a:highlight>
                <a:srgbClr val="FFFF00"/>
              </a:highlight>
            </a:endParaRPr>
          </a:p>
        </p:txBody>
      </p:sp>
      <p:sp>
        <p:nvSpPr>
          <p:cNvPr id="12" name="TextBox 11">
            <a:extLst>
              <a:ext uri="{FF2B5EF4-FFF2-40B4-BE49-F238E27FC236}">
                <a16:creationId xmlns:a16="http://schemas.microsoft.com/office/drawing/2014/main" id="{5D8148CE-1267-E16E-5A88-22FA3D85B612}"/>
              </a:ext>
            </a:extLst>
          </p:cNvPr>
          <p:cNvSpPr txBox="1"/>
          <p:nvPr/>
        </p:nvSpPr>
        <p:spPr>
          <a:xfrm>
            <a:off x="3224841" y="3510172"/>
            <a:ext cx="2980401" cy="2585323"/>
          </a:xfrm>
          <a:prstGeom prst="rect">
            <a:avLst/>
          </a:prstGeom>
          <a:noFill/>
        </p:spPr>
        <p:txBody>
          <a:bodyPr wrap="square" rtlCol="0">
            <a:spAutoFit/>
          </a:bodyPr>
          <a:lstStyle/>
          <a:p>
            <a:r>
              <a:rPr lang="en-IE" b="1" dirty="0">
                <a:solidFill>
                  <a:srgbClr val="083F59"/>
                </a:solidFill>
              </a:rPr>
              <a:t>GUIDE: Supporting Transgender in the Workplace</a:t>
            </a:r>
            <a:endParaRPr lang="en-US" b="1" dirty="0">
              <a:solidFill>
                <a:srgbClr val="083F59"/>
              </a:solidFill>
            </a:endParaRPr>
          </a:p>
          <a:p>
            <a:r>
              <a:rPr lang="en-US" dirty="0">
                <a:solidFill>
                  <a:srgbClr val="083F59"/>
                </a:solidFill>
              </a:rPr>
              <a:t>How employers can create</a:t>
            </a:r>
          </a:p>
          <a:p>
            <a:r>
              <a:rPr lang="en-US" dirty="0">
                <a:solidFill>
                  <a:srgbClr val="083F59"/>
                </a:solidFill>
              </a:rPr>
              <a:t>an inclusive work environment where trans employees </a:t>
            </a:r>
          </a:p>
          <a:p>
            <a:r>
              <a:rPr lang="en-US" dirty="0">
                <a:solidFill>
                  <a:srgbClr val="083F59"/>
                </a:solidFill>
              </a:rPr>
              <a:t>can fulfil their potential. </a:t>
            </a:r>
            <a:r>
              <a:rPr lang="en-US" dirty="0">
                <a:solidFill>
                  <a:srgbClr val="702E8C"/>
                </a:solidFill>
              </a:rPr>
              <a:t>(See resource on the course page)</a:t>
            </a:r>
            <a:endParaRPr lang="en-IE" dirty="0">
              <a:solidFill>
                <a:srgbClr val="083F59"/>
              </a:solidFill>
              <a:highlight>
                <a:srgbClr val="FFFF00"/>
              </a:highlight>
            </a:endParaRPr>
          </a:p>
        </p:txBody>
      </p:sp>
      <p:cxnSp>
        <p:nvCxnSpPr>
          <p:cNvPr id="13" name="Straight Connector 12">
            <a:extLst>
              <a:ext uri="{FF2B5EF4-FFF2-40B4-BE49-F238E27FC236}">
                <a16:creationId xmlns:a16="http://schemas.microsoft.com/office/drawing/2014/main" id="{CF01B8AF-6329-5E19-47ED-123926AAE140}"/>
              </a:ext>
            </a:extLst>
          </p:cNvPr>
          <p:cNvCxnSpPr>
            <a:cxnSpLocks/>
          </p:cNvCxnSpPr>
          <p:nvPr/>
        </p:nvCxnSpPr>
        <p:spPr>
          <a:xfrm flipH="1">
            <a:off x="433034" y="3533775"/>
            <a:ext cx="11435116" cy="0"/>
          </a:xfrm>
          <a:prstGeom prst="line">
            <a:avLst/>
          </a:prstGeom>
          <a:ln w="5715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47631F56-3CA7-96E8-944C-A8FCC4ECE83D}"/>
              </a:ext>
            </a:extLst>
          </p:cNvPr>
          <p:cNvCxnSpPr>
            <a:cxnSpLocks/>
          </p:cNvCxnSpPr>
          <p:nvPr/>
        </p:nvCxnSpPr>
        <p:spPr>
          <a:xfrm>
            <a:off x="6257925" y="333375"/>
            <a:ext cx="0" cy="5934075"/>
          </a:xfrm>
          <a:prstGeom prst="line">
            <a:avLst/>
          </a:prstGeom>
          <a:ln w="57150">
            <a:solidFill>
              <a:srgbClr val="083F59"/>
            </a:solidFill>
          </a:ln>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16708D36-45B6-8763-F4FD-52FC95848EBB}"/>
              </a:ext>
            </a:extLst>
          </p:cNvPr>
          <p:cNvSpPr txBox="1"/>
          <p:nvPr/>
        </p:nvSpPr>
        <p:spPr>
          <a:xfrm>
            <a:off x="8633664" y="465887"/>
            <a:ext cx="3181805" cy="2862322"/>
          </a:xfrm>
          <a:prstGeom prst="rect">
            <a:avLst/>
          </a:prstGeom>
          <a:noFill/>
        </p:spPr>
        <p:txBody>
          <a:bodyPr wrap="square" rtlCol="0">
            <a:spAutoFit/>
          </a:bodyPr>
          <a:lstStyle/>
          <a:p>
            <a:pPr algn="ctr"/>
            <a:r>
              <a:rPr lang="en-IE" b="1" dirty="0">
                <a:solidFill>
                  <a:srgbClr val="083F59"/>
                </a:solidFill>
              </a:rPr>
              <a:t>TOOLKIT: Exploring Allyship</a:t>
            </a:r>
            <a:endParaRPr lang="en-IE" dirty="0">
              <a:solidFill>
                <a:srgbClr val="083F59"/>
              </a:solidFill>
            </a:endParaRPr>
          </a:p>
          <a:p>
            <a:pPr marL="285750" indent="-285750">
              <a:buFont typeface="Arial" panose="020B0604020202020204" pitchFamily="34" charset="0"/>
              <a:buChar char="•"/>
            </a:pPr>
            <a:r>
              <a:rPr lang="en-US" dirty="0">
                <a:solidFill>
                  <a:srgbClr val="083F59"/>
                </a:solidFill>
              </a:rPr>
              <a:t>This resource provides a set of practical tools that will enable you to proactively  champion and sustain best practices in diversity, equity, and inclusion within your company </a:t>
            </a:r>
            <a:endParaRPr lang="en-US" dirty="0">
              <a:solidFill>
                <a:srgbClr val="083F59"/>
              </a:solidFill>
              <a:highlight>
                <a:srgbClr val="FFFF00"/>
              </a:highlight>
            </a:endParaRPr>
          </a:p>
          <a:p>
            <a:r>
              <a:rPr lang="en-US" dirty="0">
                <a:solidFill>
                  <a:srgbClr val="702E8C"/>
                </a:solidFill>
              </a:rPr>
              <a:t>(See resource on the course page)</a:t>
            </a:r>
            <a:endParaRPr lang="en-IE" dirty="0">
              <a:solidFill>
                <a:srgbClr val="083F59"/>
              </a:solidFill>
              <a:highlight>
                <a:srgbClr val="FFFF00"/>
              </a:highlight>
            </a:endParaRPr>
          </a:p>
        </p:txBody>
      </p:sp>
      <p:sp>
        <p:nvSpPr>
          <p:cNvPr id="22" name="TextBox 21">
            <a:extLst>
              <a:ext uri="{FF2B5EF4-FFF2-40B4-BE49-F238E27FC236}">
                <a16:creationId xmlns:a16="http://schemas.microsoft.com/office/drawing/2014/main" id="{75F5965F-9C37-2C45-E233-87B9DF3BA896}"/>
              </a:ext>
            </a:extLst>
          </p:cNvPr>
          <p:cNvSpPr txBox="1"/>
          <p:nvPr/>
        </p:nvSpPr>
        <p:spPr>
          <a:xfrm>
            <a:off x="8802416" y="3628607"/>
            <a:ext cx="3013052" cy="2185214"/>
          </a:xfrm>
          <a:prstGeom prst="rect">
            <a:avLst/>
          </a:prstGeom>
          <a:noFill/>
        </p:spPr>
        <p:txBody>
          <a:bodyPr wrap="square" rtlCol="0">
            <a:spAutoFit/>
          </a:bodyPr>
          <a:lstStyle/>
          <a:p>
            <a:r>
              <a:rPr lang="en-IE" b="1" dirty="0">
                <a:solidFill>
                  <a:srgbClr val="083F59"/>
                </a:solidFill>
              </a:rPr>
              <a:t>TOOLKIT: Employer Disability Toolkit</a:t>
            </a:r>
          </a:p>
          <a:p>
            <a:r>
              <a:rPr lang="en-IE" sz="1700" dirty="0">
                <a:solidFill>
                  <a:srgbClr val="083F59"/>
                </a:solidFill>
              </a:rPr>
              <a:t>This Toolkit provides </a:t>
            </a:r>
            <a:r>
              <a:rPr lang="en-US" sz="1700" dirty="0">
                <a:solidFill>
                  <a:srgbClr val="083F59"/>
                </a:solidFill>
              </a:rPr>
              <a:t>employers with key information relating to accommodating and supporting disabilities and employment.</a:t>
            </a:r>
            <a:endParaRPr lang="en-IE" sz="1700" dirty="0">
              <a:solidFill>
                <a:srgbClr val="083F59"/>
              </a:solidFill>
            </a:endParaRPr>
          </a:p>
          <a:p>
            <a:r>
              <a:rPr lang="en-IE" sz="1600" dirty="0">
                <a:solidFill>
                  <a:srgbClr val="083F59"/>
                </a:solidFill>
                <a:hlinkClick r:id="rId2"/>
              </a:rPr>
              <a:t>https://employersforchange.ie/Toolkits-for-Employers</a:t>
            </a:r>
            <a:r>
              <a:rPr lang="en-IE" sz="1600" dirty="0">
                <a:solidFill>
                  <a:srgbClr val="083F59"/>
                </a:solidFill>
              </a:rPr>
              <a:t> </a:t>
            </a:r>
          </a:p>
        </p:txBody>
      </p:sp>
      <p:pic>
        <p:nvPicPr>
          <p:cNvPr id="6" name="Picture 5">
            <a:extLst>
              <a:ext uri="{FF2B5EF4-FFF2-40B4-BE49-F238E27FC236}">
                <a16:creationId xmlns:a16="http://schemas.microsoft.com/office/drawing/2014/main" id="{6C3F1D17-65C9-948E-DECC-5A92D4A6A0F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36979" y="558935"/>
            <a:ext cx="2211804" cy="2676225"/>
          </a:xfrm>
          <a:prstGeom prst="rect">
            <a:avLst/>
          </a:prstGeom>
        </p:spPr>
      </p:pic>
      <p:pic>
        <p:nvPicPr>
          <p:cNvPr id="7" name="Picture 6">
            <a:extLst>
              <a:ext uri="{FF2B5EF4-FFF2-40B4-BE49-F238E27FC236}">
                <a16:creationId xmlns:a16="http://schemas.microsoft.com/office/drawing/2014/main" id="{AC417932-442C-D118-D084-D60D4AE36DAC}"/>
              </a:ext>
            </a:extLst>
          </p:cNvPr>
          <p:cNvPicPr>
            <a:picLocks noChangeAspect="1"/>
          </p:cNvPicPr>
          <p:nvPr/>
        </p:nvPicPr>
        <p:blipFill>
          <a:blip r:embed="rId4" cstate="email">
            <a:extLst>
              <a:ext uri="{28A0092B-C50C-407E-A947-70E740481C1C}">
                <a14:useLocalDpi xmlns:a14="http://schemas.microsoft.com/office/drawing/2010/main"/>
              </a:ext>
            </a:extLst>
          </a:blip>
          <a:srcRect l="20980" r="20656"/>
          <a:stretch/>
        </p:blipFill>
        <p:spPr>
          <a:xfrm>
            <a:off x="6457784" y="558935"/>
            <a:ext cx="2175880" cy="2502720"/>
          </a:xfrm>
          <a:prstGeom prst="rect">
            <a:avLst/>
          </a:prstGeom>
        </p:spPr>
      </p:pic>
      <p:pic>
        <p:nvPicPr>
          <p:cNvPr id="10" name="Picture 9">
            <a:extLst>
              <a:ext uri="{FF2B5EF4-FFF2-40B4-BE49-F238E27FC236}">
                <a16:creationId xmlns:a16="http://schemas.microsoft.com/office/drawing/2014/main" id="{8BE136AF-ACA9-ED11-EF8C-DBF45F0253F3}"/>
              </a:ext>
            </a:extLst>
          </p:cNvPr>
          <p:cNvPicPr>
            <a:picLocks noChangeAspect="1"/>
          </p:cNvPicPr>
          <p:nvPr/>
        </p:nvPicPr>
        <p:blipFill>
          <a:blip r:embed="rId5" cstate="email">
            <a:extLst>
              <a:ext uri="{28A0092B-C50C-407E-A947-70E740481C1C}">
                <a14:useLocalDpi xmlns:a14="http://schemas.microsoft.com/office/drawing/2010/main"/>
              </a:ext>
            </a:extLst>
          </a:blip>
          <a:srcRect t="7366"/>
          <a:stretch/>
        </p:blipFill>
        <p:spPr>
          <a:xfrm>
            <a:off x="736979" y="3654138"/>
            <a:ext cx="1995943" cy="2320994"/>
          </a:xfrm>
          <a:prstGeom prst="rect">
            <a:avLst/>
          </a:prstGeom>
        </p:spPr>
      </p:pic>
      <p:pic>
        <p:nvPicPr>
          <p:cNvPr id="15" name="Picture 14">
            <a:extLst>
              <a:ext uri="{FF2B5EF4-FFF2-40B4-BE49-F238E27FC236}">
                <a16:creationId xmlns:a16="http://schemas.microsoft.com/office/drawing/2014/main" id="{18157B8A-45A6-3523-A8D3-46A7B526BBE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502527" y="3738080"/>
            <a:ext cx="2131137" cy="2237052"/>
          </a:xfrm>
          <a:prstGeom prst="rect">
            <a:avLst/>
          </a:prstGeom>
        </p:spPr>
      </p:pic>
      <p:sp>
        <p:nvSpPr>
          <p:cNvPr id="9" name="TextBox 8">
            <a:extLst>
              <a:ext uri="{FF2B5EF4-FFF2-40B4-BE49-F238E27FC236}">
                <a16:creationId xmlns:a16="http://schemas.microsoft.com/office/drawing/2014/main" id="{D6235367-4B56-6AEE-2F3F-44DC5083CF11}"/>
              </a:ext>
            </a:extLst>
          </p:cNvPr>
          <p:cNvSpPr txBox="1"/>
          <p:nvPr/>
        </p:nvSpPr>
        <p:spPr>
          <a:xfrm>
            <a:off x="4114802" y="76200"/>
            <a:ext cx="3676650" cy="553998"/>
          </a:xfrm>
          <a:prstGeom prst="rect">
            <a:avLst/>
          </a:prstGeom>
          <a:solidFill>
            <a:srgbClr val="702E8C"/>
          </a:solidFill>
        </p:spPr>
        <p:txBody>
          <a:bodyPr wrap="square" rtlCol="0">
            <a:spAutoFit/>
          </a:bodyPr>
          <a:lstStyle/>
          <a:p>
            <a:pPr algn="ctr"/>
            <a:r>
              <a:rPr lang="en-IE" sz="3000" dirty="0">
                <a:solidFill>
                  <a:schemeClr val="bg1"/>
                </a:solidFill>
              </a:rPr>
              <a:t>Supports &amp; Resources</a:t>
            </a:r>
          </a:p>
        </p:txBody>
      </p:sp>
    </p:spTree>
    <p:extLst>
      <p:ext uri="{BB962C8B-B14F-4D97-AF65-F5344CB8AC3E}">
        <p14:creationId xmlns:p14="http://schemas.microsoft.com/office/powerpoint/2010/main" val="21150384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A colorful lines in a circle&#10;&#10;Description automatically generated">
            <a:extLst>
              <a:ext uri="{FF2B5EF4-FFF2-40B4-BE49-F238E27FC236}">
                <a16:creationId xmlns:a16="http://schemas.microsoft.com/office/drawing/2014/main" id="{57C6F3F6-DA65-0076-2FEC-9B3B2FA2246D}"/>
              </a:ext>
            </a:extLst>
          </p:cNvPr>
          <p:cNvPicPr>
            <a:picLocks noGrp="1" noChangeAspect="1"/>
          </p:cNvPicPr>
          <p:nvPr>
            <p:ph type="pic" sz="quarter" idx="44"/>
          </p:nvPr>
        </p:nvPicPr>
        <p:blipFill>
          <a:blip r:embed="rId2"/>
          <a:srcRect l="22000" r="22000"/>
          <a:stretch>
            <a:fillRect/>
          </a:stretch>
        </p:blipFill>
        <p:spPr>
          <a:xfrm>
            <a:off x="633818" y="993169"/>
            <a:ext cx="4385857" cy="4385857"/>
          </a:xfrm>
        </p:spPr>
      </p:pic>
      <p:sp>
        <p:nvSpPr>
          <p:cNvPr id="8" name="Text Placeholder 4">
            <a:extLst>
              <a:ext uri="{FF2B5EF4-FFF2-40B4-BE49-F238E27FC236}">
                <a16:creationId xmlns:a16="http://schemas.microsoft.com/office/drawing/2014/main" id="{9CD70B86-C27D-0528-112B-4F5D869C2967}"/>
              </a:ext>
            </a:extLst>
          </p:cNvPr>
          <p:cNvSpPr>
            <a:spLocks noGrp="1"/>
          </p:cNvSpPr>
          <p:nvPr>
            <p:ph type="body" sz="quarter" idx="13"/>
          </p:nvPr>
        </p:nvSpPr>
        <p:spPr>
          <a:xfrm>
            <a:off x="6096000" y="802997"/>
            <a:ext cx="5055171" cy="945575"/>
          </a:xfrm>
        </p:spPr>
        <p:txBody>
          <a:bodyPr>
            <a:normAutofit fontScale="92500"/>
          </a:bodyPr>
          <a:lstStyle/>
          <a:p>
            <a:r>
              <a:rPr lang="en-IE" sz="4800" b="1" dirty="0"/>
              <a:t>Core Business Area 3</a:t>
            </a:r>
            <a:endParaRPr lang="en-IE" sz="4000" b="1" dirty="0"/>
          </a:p>
        </p:txBody>
      </p:sp>
      <p:sp>
        <p:nvSpPr>
          <p:cNvPr id="9" name="Text Placeholder 5">
            <a:extLst>
              <a:ext uri="{FF2B5EF4-FFF2-40B4-BE49-F238E27FC236}">
                <a16:creationId xmlns:a16="http://schemas.microsoft.com/office/drawing/2014/main" id="{7533631B-683F-454E-E33D-F82C6110F458}"/>
              </a:ext>
            </a:extLst>
          </p:cNvPr>
          <p:cNvSpPr>
            <a:spLocks noGrp="1"/>
          </p:cNvSpPr>
          <p:nvPr>
            <p:ph type="body" sz="quarter" idx="43"/>
          </p:nvPr>
        </p:nvSpPr>
        <p:spPr>
          <a:xfrm>
            <a:off x="6096000" y="1634947"/>
            <a:ext cx="5055171" cy="396241"/>
          </a:xfrm>
        </p:spPr>
        <p:txBody>
          <a:bodyPr>
            <a:noAutofit/>
          </a:bodyPr>
          <a:lstStyle/>
          <a:p>
            <a:r>
              <a:rPr lang="en-IE" sz="3600" dirty="0"/>
              <a:t>Inclusive Policies and Practices</a:t>
            </a:r>
          </a:p>
        </p:txBody>
      </p:sp>
      <p:sp>
        <p:nvSpPr>
          <p:cNvPr id="10" name="TextBox 9">
            <a:extLst>
              <a:ext uri="{FF2B5EF4-FFF2-40B4-BE49-F238E27FC236}">
                <a16:creationId xmlns:a16="http://schemas.microsoft.com/office/drawing/2014/main" id="{CFBAB543-A4C7-73AF-6CD7-75BE88391F3D}"/>
              </a:ext>
            </a:extLst>
          </p:cNvPr>
          <p:cNvSpPr txBox="1"/>
          <p:nvPr/>
        </p:nvSpPr>
        <p:spPr>
          <a:xfrm>
            <a:off x="5019675" y="3305175"/>
            <a:ext cx="6925826" cy="3416320"/>
          </a:xfrm>
          <a:prstGeom prst="rect">
            <a:avLst/>
          </a:prstGeom>
          <a:noFill/>
        </p:spPr>
        <p:txBody>
          <a:bodyPr wrap="square" rtlCol="0">
            <a:spAutoFit/>
          </a:bodyPr>
          <a:lstStyle/>
          <a:p>
            <a:pPr algn="ctr"/>
            <a:r>
              <a:rPr lang="en-US" sz="2200" dirty="0">
                <a:solidFill>
                  <a:srgbClr val="083F59"/>
                </a:solidFill>
              </a:rPr>
              <a:t>Only </a:t>
            </a:r>
            <a:r>
              <a:rPr lang="en-US" sz="2800" b="1" dirty="0">
                <a:solidFill>
                  <a:srgbClr val="01A54E"/>
                </a:solidFill>
              </a:rPr>
              <a:t>20% </a:t>
            </a:r>
            <a:r>
              <a:rPr lang="en-US" sz="2200" dirty="0">
                <a:solidFill>
                  <a:srgbClr val="083F59"/>
                </a:solidFill>
              </a:rPr>
              <a:t>of employers say they critically review their </a:t>
            </a:r>
            <a:r>
              <a:rPr lang="en-US" sz="2200" b="1" dirty="0">
                <a:solidFill>
                  <a:srgbClr val="083F59"/>
                </a:solidFill>
              </a:rPr>
              <a:t>people management policies and company operations </a:t>
            </a:r>
            <a:r>
              <a:rPr lang="en-US" sz="2200" dirty="0">
                <a:solidFill>
                  <a:srgbClr val="083F59"/>
                </a:solidFill>
              </a:rPr>
              <a:t>to ensure they are fair and inclusive.</a:t>
            </a:r>
          </a:p>
          <a:p>
            <a:pPr algn="ctr"/>
            <a:r>
              <a:rPr lang="en-IE" sz="2200" dirty="0">
                <a:solidFill>
                  <a:srgbClr val="083F59"/>
                </a:solidFill>
              </a:rPr>
              <a:t> Just </a:t>
            </a:r>
            <a:r>
              <a:rPr lang="en-IE" sz="2800" b="1" dirty="0">
                <a:solidFill>
                  <a:srgbClr val="01A54E"/>
                </a:solidFill>
              </a:rPr>
              <a:t>30% </a:t>
            </a:r>
            <a:r>
              <a:rPr lang="en-IE" sz="2200" dirty="0">
                <a:solidFill>
                  <a:srgbClr val="083F59"/>
                </a:solidFill>
              </a:rPr>
              <a:t>of the senior decision-makers who responded to the survey said that a </a:t>
            </a:r>
            <a:r>
              <a:rPr lang="en-IE" sz="2200" b="1" dirty="0">
                <a:solidFill>
                  <a:srgbClr val="083F59"/>
                </a:solidFill>
              </a:rPr>
              <a:t>commitment </a:t>
            </a:r>
            <a:r>
              <a:rPr lang="en-IE" sz="2200" dirty="0">
                <a:solidFill>
                  <a:srgbClr val="083F59"/>
                </a:solidFill>
              </a:rPr>
              <a:t>to a D&amp;I workplace is articulated in their company.</a:t>
            </a:r>
            <a:r>
              <a:rPr lang="en-US" sz="2200" dirty="0">
                <a:solidFill>
                  <a:srgbClr val="083F59"/>
                </a:solidFill>
              </a:rPr>
              <a:t> </a:t>
            </a:r>
          </a:p>
          <a:p>
            <a:pPr algn="ctr"/>
            <a:r>
              <a:rPr lang="en-IE" sz="2200" dirty="0">
                <a:solidFill>
                  <a:srgbClr val="083F59"/>
                </a:solidFill>
              </a:rPr>
              <a:t>Just </a:t>
            </a:r>
            <a:r>
              <a:rPr lang="en-IE" sz="2800" b="1" dirty="0">
                <a:solidFill>
                  <a:srgbClr val="01A54E"/>
                </a:solidFill>
              </a:rPr>
              <a:t>37% </a:t>
            </a:r>
            <a:r>
              <a:rPr lang="en-IE" sz="2200" dirty="0">
                <a:solidFill>
                  <a:srgbClr val="083F59"/>
                </a:solidFill>
              </a:rPr>
              <a:t>of </a:t>
            </a:r>
            <a:r>
              <a:rPr lang="en-IE" sz="2200" dirty="0" err="1">
                <a:solidFill>
                  <a:srgbClr val="083F59"/>
                </a:solidFill>
              </a:rPr>
              <a:t>companys</a:t>
            </a:r>
            <a:r>
              <a:rPr lang="en-IE" sz="2200" dirty="0">
                <a:solidFill>
                  <a:srgbClr val="083F59"/>
                </a:solidFill>
              </a:rPr>
              <a:t> </a:t>
            </a:r>
            <a:r>
              <a:rPr lang="en-IE" sz="2200" b="1" dirty="0">
                <a:solidFill>
                  <a:srgbClr val="083F59"/>
                </a:solidFill>
              </a:rPr>
              <a:t>use I&amp;D data to change </a:t>
            </a:r>
            <a:r>
              <a:rPr lang="en-IE" sz="2200" dirty="0">
                <a:solidFill>
                  <a:srgbClr val="083F59"/>
                </a:solidFill>
              </a:rPr>
              <a:t>their people management approach.</a:t>
            </a:r>
            <a:endParaRPr lang="en-US" sz="2200" dirty="0">
              <a:solidFill>
                <a:srgbClr val="083F59"/>
              </a:solidFill>
            </a:endParaRPr>
          </a:p>
          <a:p>
            <a:pPr algn="ctr"/>
            <a:endParaRPr lang="en-IE" sz="2200" dirty="0">
              <a:solidFill>
                <a:srgbClr val="083F59"/>
              </a:solidFill>
            </a:endParaRPr>
          </a:p>
        </p:txBody>
      </p:sp>
    </p:spTree>
    <p:extLst>
      <p:ext uri="{BB962C8B-B14F-4D97-AF65-F5344CB8AC3E}">
        <p14:creationId xmlns:p14="http://schemas.microsoft.com/office/powerpoint/2010/main" val="139512292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1243E10-BC92-D862-AEC9-7A574D30A267}"/>
            </a:ext>
          </a:extLst>
        </p:cNvPr>
        <p:cNvGrpSpPr/>
        <p:nvPr/>
      </p:nvGrpSpPr>
      <p:grpSpPr>
        <a:xfrm>
          <a:off x="0" y="0"/>
          <a:ext cx="0" cy="0"/>
          <a:chOff x="0" y="0"/>
          <a:chExt cx="0" cy="0"/>
        </a:xfrm>
      </p:grpSpPr>
      <p:sp>
        <p:nvSpPr>
          <p:cNvPr id="15" name="Text Placeholder 14">
            <a:extLst>
              <a:ext uri="{FF2B5EF4-FFF2-40B4-BE49-F238E27FC236}">
                <a16:creationId xmlns:a16="http://schemas.microsoft.com/office/drawing/2014/main" id="{9C580B1D-CA87-A089-5419-2F6679D83843}"/>
              </a:ext>
            </a:extLst>
          </p:cNvPr>
          <p:cNvSpPr>
            <a:spLocks noGrp="1"/>
          </p:cNvSpPr>
          <p:nvPr>
            <p:ph type="body" sz="quarter" idx="18"/>
          </p:nvPr>
        </p:nvSpPr>
        <p:spPr>
          <a:xfrm>
            <a:off x="914922" y="1423358"/>
            <a:ext cx="10831644" cy="3849918"/>
          </a:xfrm>
        </p:spPr>
        <p:txBody>
          <a:bodyPr/>
          <a:lstStyle/>
          <a:p>
            <a:pPr>
              <a:buFont typeface="+mj-lt"/>
              <a:buAutoNum type="arabicPeriod"/>
            </a:pPr>
            <a:r>
              <a:rPr lang="en-US" dirty="0"/>
              <a:t>Demonstrate the ability to critically</a:t>
            </a:r>
            <a:r>
              <a:rPr lang="en-US" b="1" dirty="0"/>
              <a:t> evaluate and improve existing </a:t>
            </a:r>
            <a:r>
              <a:rPr lang="en-US" dirty="0"/>
              <a:t>D&amp;I policies and practices.</a:t>
            </a:r>
          </a:p>
          <a:p>
            <a:pPr>
              <a:buFont typeface="+mj-lt"/>
              <a:buAutoNum type="arabicPeriod"/>
            </a:pPr>
            <a:r>
              <a:rPr lang="en-US" dirty="0"/>
              <a:t>Apply </a:t>
            </a:r>
            <a:r>
              <a:rPr lang="en-US" b="1" dirty="0"/>
              <a:t>strategies to embed </a:t>
            </a:r>
            <a:r>
              <a:rPr lang="en-US" dirty="0"/>
              <a:t>inclusion across company practices and leadership models.</a:t>
            </a:r>
          </a:p>
          <a:p>
            <a:pPr>
              <a:buFont typeface="+mj-lt"/>
              <a:buAutoNum type="arabicPeriod"/>
            </a:pPr>
            <a:r>
              <a:rPr lang="en-US" dirty="0" err="1"/>
              <a:t>Recognise</a:t>
            </a:r>
            <a:r>
              <a:rPr lang="en-US" dirty="0"/>
              <a:t> </a:t>
            </a:r>
            <a:r>
              <a:rPr lang="en-US" b="1" dirty="0"/>
              <a:t>exclusive behaviors </a:t>
            </a:r>
            <a:r>
              <a:rPr lang="en-US" dirty="0"/>
              <a:t>that undermine inclusivity and implement measures to address them.</a:t>
            </a:r>
          </a:p>
          <a:p>
            <a:pPr>
              <a:buFont typeface="+mj-lt"/>
              <a:buAutoNum type="arabicPeriod"/>
            </a:pPr>
            <a:r>
              <a:rPr lang="en-US" dirty="0"/>
              <a:t>Create </a:t>
            </a:r>
            <a:r>
              <a:rPr lang="en-US" b="1" dirty="0"/>
              <a:t>actionable plans </a:t>
            </a:r>
            <a:r>
              <a:rPr lang="en-US" dirty="0"/>
              <a:t>to build a safe, inclusive and supportive workplace environment.</a:t>
            </a:r>
          </a:p>
          <a:p>
            <a:pPr>
              <a:buFont typeface="+mj-lt"/>
              <a:buAutoNum type="arabicPeriod"/>
            </a:pPr>
            <a:r>
              <a:rPr lang="en-US" dirty="0"/>
              <a:t>Leverage </a:t>
            </a:r>
            <a:r>
              <a:rPr lang="en-US" b="1" dirty="0"/>
              <a:t>employee engagement techniques </a:t>
            </a:r>
            <a:r>
              <a:rPr lang="en-US" dirty="0"/>
              <a:t>to sustain cultural change and promote inclusivity.</a:t>
            </a:r>
          </a:p>
          <a:p>
            <a:pPr>
              <a:buFont typeface="+mj-lt"/>
              <a:buAutoNum type="arabicPeriod"/>
            </a:pPr>
            <a:r>
              <a:rPr lang="en-US" dirty="0"/>
              <a:t>Effectively </a:t>
            </a:r>
            <a:r>
              <a:rPr lang="en-US" b="1" dirty="0"/>
              <a:t>measure and track</a:t>
            </a:r>
            <a:r>
              <a:rPr lang="en-US" dirty="0"/>
              <a:t> the success of D&amp;I initiatives.</a:t>
            </a:r>
            <a:endParaRPr lang="en-IE" dirty="0"/>
          </a:p>
        </p:txBody>
      </p:sp>
      <p:sp>
        <p:nvSpPr>
          <p:cNvPr id="14" name="Text Placeholder 13">
            <a:extLst>
              <a:ext uri="{FF2B5EF4-FFF2-40B4-BE49-F238E27FC236}">
                <a16:creationId xmlns:a16="http://schemas.microsoft.com/office/drawing/2014/main" id="{CEE188F8-474E-A17C-8C3E-73E035D1B0EB}"/>
              </a:ext>
            </a:extLst>
          </p:cNvPr>
          <p:cNvSpPr>
            <a:spLocks noGrp="1"/>
          </p:cNvSpPr>
          <p:nvPr>
            <p:ph type="body" sz="quarter" idx="16"/>
          </p:nvPr>
        </p:nvSpPr>
        <p:spPr>
          <a:xfrm>
            <a:off x="798381" y="601010"/>
            <a:ext cx="10595237" cy="803654"/>
          </a:xfrm>
        </p:spPr>
        <p:txBody>
          <a:bodyPr/>
          <a:lstStyle/>
          <a:p>
            <a:r>
              <a:rPr lang="en-IE" sz="2800" dirty="0"/>
              <a:t>Learning Outcomes</a:t>
            </a:r>
          </a:p>
        </p:txBody>
      </p:sp>
    </p:spTree>
    <p:extLst>
      <p:ext uri="{BB962C8B-B14F-4D97-AF65-F5344CB8AC3E}">
        <p14:creationId xmlns:p14="http://schemas.microsoft.com/office/powerpoint/2010/main" val="184664060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B371A6-718A-BB82-243D-82A8249863FD}"/>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E0FFFF48-E4D8-EC49-66F2-9F7B9DF6C38E}"/>
              </a:ext>
            </a:extLst>
          </p:cNvPr>
          <p:cNvSpPr>
            <a:spLocks noGrp="1"/>
          </p:cNvSpPr>
          <p:nvPr>
            <p:ph type="body" sz="quarter" idx="19"/>
          </p:nvPr>
        </p:nvSpPr>
        <p:spPr>
          <a:xfrm>
            <a:off x="969827" y="3200781"/>
            <a:ext cx="3620101" cy="1357756"/>
          </a:xfrm>
        </p:spPr>
        <p:txBody>
          <a:bodyPr>
            <a:normAutofit/>
          </a:bodyPr>
          <a:lstStyle/>
          <a:p>
            <a:r>
              <a:rPr lang="en-US" sz="3900" b="1" dirty="0"/>
              <a:t>Module 4 Part 5</a:t>
            </a:r>
          </a:p>
        </p:txBody>
      </p:sp>
      <p:sp>
        <p:nvSpPr>
          <p:cNvPr id="20" name="Text Placeholder 19">
            <a:extLst>
              <a:ext uri="{FF2B5EF4-FFF2-40B4-BE49-F238E27FC236}">
                <a16:creationId xmlns:a16="http://schemas.microsoft.com/office/drawing/2014/main" id="{9F273459-DBB2-FBFA-58BB-5A6C3384CADA}"/>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D146B4CA-4D70-171F-2AD2-224BA0AAC3C7}"/>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16808AF8-E055-B9C4-2814-97FA282EAC8F}"/>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A225474-A442-4DA2-9F72-D64762745CF1}"/>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874BA115-768E-EF4C-F850-638258AF546B}"/>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11B663B3-969E-C8CA-9D96-83D0D5F9C8F7}"/>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3ABFAF56-5EBF-2380-3588-C16DCAEBA65C}"/>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2722353E-CED2-0135-C8D2-7639D8AB14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740E7C44-0C2C-5F7E-7EA6-E96CEA37A5D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DEFC399A-F6B4-D812-2C52-59F277E96FBF}"/>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3AD74B0B-9E3A-E2BB-A974-BA31B2B8CE65}"/>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21">
            <a:extLst>
              <a:ext uri="{FF2B5EF4-FFF2-40B4-BE49-F238E27FC236}">
                <a16:creationId xmlns:a16="http://schemas.microsoft.com/office/drawing/2014/main" id="{B76400CF-E981-90AE-5BC8-8B6874DFACCA}"/>
              </a:ext>
            </a:extLst>
          </p:cNvPr>
          <p:cNvSpPr txBox="1">
            <a:spLocks/>
          </p:cNvSpPr>
          <p:nvPr/>
        </p:nvSpPr>
        <p:spPr>
          <a:xfrm>
            <a:off x="4874421" y="3429000"/>
            <a:ext cx="6890779" cy="1250576"/>
          </a:xfrm>
          <a:prstGeom prst="rect">
            <a:avLst/>
          </a:prstGeom>
          <a:solidFill>
            <a:srgbClr val="0872B5"/>
          </a:solid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chemeClr val="bg1"/>
                </a:solidFill>
                <a:ea typeface="Calibri" panose="020F0502020204030204" pitchFamily="34" charset="0"/>
                <a:cs typeface="Times New Roman" panose="02020603050405020304" pitchFamily="18" charset="0"/>
              </a:rPr>
              <a:t>Part 5: Empowering Teams Through DEI Collaboration, ERGs, and Recognition</a:t>
            </a:r>
          </a:p>
          <a:p>
            <a:pPr>
              <a:lnSpc>
                <a:spcPct val="100000"/>
              </a:lnSpc>
              <a:spcBef>
                <a:spcPts val="0"/>
              </a:spcBef>
            </a:pPr>
            <a:r>
              <a:rPr lang="en-US" sz="2000" b="1" dirty="0">
                <a:solidFill>
                  <a:schemeClr val="bg1"/>
                </a:solidFill>
                <a:ea typeface="Calibri" panose="020F0502020204030204" pitchFamily="34" charset="0"/>
                <a:cs typeface="Times New Roman" panose="02020603050405020304" pitchFamily="18" charset="0"/>
              </a:rPr>
              <a:t>Part 5 </a:t>
            </a:r>
            <a:r>
              <a:rPr lang="en-US" sz="2000" i="1" kern="0" dirty="0">
                <a:solidFill>
                  <a:schemeClr val="bg1"/>
                </a:solidFill>
                <a:ea typeface="Calibri" panose="020F0502020204030204" pitchFamily="34" charset="0"/>
              </a:rPr>
              <a:t>focuses on engaging teams in DEI through collaboration, Employee Resource Groups (ERGs), and recognition programs. It includes strategies to promote inclusive </a:t>
            </a:r>
            <a:r>
              <a:rPr lang="en-US" sz="2000" i="1" kern="0" dirty="0" err="1">
                <a:solidFill>
                  <a:schemeClr val="bg1"/>
                </a:solidFill>
                <a:ea typeface="Calibri" panose="020F0502020204030204" pitchFamily="34" charset="0"/>
              </a:rPr>
              <a:t>behaviour</a:t>
            </a:r>
            <a:r>
              <a:rPr lang="en-US" sz="2000" i="1" kern="0" dirty="0">
                <a:solidFill>
                  <a:schemeClr val="bg1"/>
                </a:solidFill>
                <a:ea typeface="Calibri" panose="020F0502020204030204" pitchFamily="34" charset="0"/>
              </a:rPr>
              <a:t>, build ERGs for cultural ownership, and reward D&amp;I champions. Participants will also develop intercultural competence and trust, form a deeper level of cultural understanding and team cohesion. </a:t>
            </a:r>
            <a:endParaRPr lang="en-US" sz="2000" b="1" dirty="0">
              <a:solidFill>
                <a:schemeClr val="bg1"/>
              </a:solidFill>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351770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A white speech bubble with a check mark and words&#10;&#10;Description automatically generated">
            <a:extLst>
              <a:ext uri="{FF2B5EF4-FFF2-40B4-BE49-F238E27FC236}">
                <a16:creationId xmlns:a16="http://schemas.microsoft.com/office/drawing/2014/main" id="{11D4EF12-4585-5BF1-1AC1-EC5054761DBC}"/>
              </a:ext>
            </a:extLst>
          </p:cNvPr>
          <p:cNvPicPr>
            <a:picLocks noGrp="1" noChangeAspect="1"/>
          </p:cNvPicPr>
          <p:nvPr>
            <p:ph type="pic" sz="quarter" idx="44"/>
          </p:nvPr>
        </p:nvPicPr>
        <p:blipFill>
          <a:blip r:embed="rId2"/>
          <a:srcRect l="10670" r="10670"/>
          <a:stretch>
            <a:fillRect/>
          </a:stretch>
        </p:blipFill>
        <p:spPr>
          <a:xfrm>
            <a:off x="633413" y="993775"/>
            <a:ext cx="3965575" cy="3730625"/>
          </a:xfrm>
        </p:spPr>
      </p:pic>
      <p:sp>
        <p:nvSpPr>
          <p:cNvPr id="8" name="Text Placeholder 3">
            <a:extLst>
              <a:ext uri="{FF2B5EF4-FFF2-40B4-BE49-F238E27FC236}">
                <a16:creationId xmlns:a16="http://schemas.microsoft.com/office/drawing/2014/main" id="{C54269B6-15A1-DEFD-911D-A1ECB2CF6A28}"/>
              </a:ext>
            </a:extLst>
          </p:cNvPr>
          <p:cNvSpPr>
            <a:spLocks noGrp="1"/>
          </p:cNvSpPr>
          <p:nvPr>
            <p:ph type="body" sz="quarter" idx="13"/>
          </p:nvPr>
        </p:nvSpPr>
        <p:spPr>
          <a:xfrm>
            <a:off x="5065060" y="1115559"/>
            <a:ext cx="6336216" cy="945575"/>
          </a:xfrm>
        </p:spPr>
        <p:txBody>
          <a:bodyPr>
            <a:noAutofit/>
          </a:bodyPr>
          <a:lstStyle/>
          <a:p>
            <a:r>
              <a:rPr lang="en-IE" sz="4400" b="1" dirty="0"/>
              <a:t>Core Business Area 3</a:t>
            </a:r>
          </a:p>
          <a:p>
            <a:r>
              <a:rPr lang="en-IE" sz="4100" b="1" dirty="0"/>
              <a:t>The Survey Results Are In!</a:t>
            </a:r>
          </a:p>
          <a:p>
            <a:r>
              <a:rPr lang="en-IE" sz="3200" dirty="0"/>
              <a:t>Policies and Practices</a:t>
            </a:r>
          </a:p>
        </p:txBody>
      </p:sp>
      <p:sp>
        <p:nvSpPr>
          <p:cNvPr id="9" name="Text Placeholder 4">
            <a:extLst>
              <a:ext uri="{FF2B5EF4-FFF2-40B4-BE49-F238E27FC236}">
                <a16:creationId xmlns:a16="http://schemas.microsoft.com/office/drawing/2014/main" id="{3F395E6A-6224-6061-F6B9-D12B23438DB4}"/>
              </a:ext>
            </a:extLst>
          </p:cNvPr>
          <p:cNvSpPr>
            <a:spLocks noGrp="1"/>
          </p:cNvSpPr>
          <p:nvPr>
            <p:ph type="body" sz="quarter" idx="43"/>
          </p:nvPr>
        </p:nvSpPr>
        <p:spPr>
          <a:xfrm>
            <a:off x="4969528" y="3339354"/>
            <a:ext cx="6657695" cy="1981419"/>
          </a:xfrm>
        </p:spPr>
        <p:txBody>
          <a:bodyPr>
            <a:noAutofit/>
          </a:bodyPr>
          <a:lstStyle/>
          <a:p>
            <a:r>
              <a:rPr lang="en-US" sz="2200" dirty="0">
                <a:solidFill>
                  <a:srgbClr val="083F59"/>
                </a:solidFill>
              </a:rPr>
              <a:t>This section helps you understand the insights from your survey responses related to inclusive policies and practices. It provides tailored solutions, support, and resources to strengthen this core business area. By analyzing the data, we identify opportunities for policy improvements and offer practical strategies to ensure your policies and practices promote inclusivity, diversity, and fairness. The tools and resources provided here are designed to help you create a supportive and equitable environment for all employees.</a:t>
            </a:r>
            <a:endParaRPr lang="en-IE" sz="2200" dirty="0">
              <a:solidFill>
                <a:srgbClr val="083F59"/>
              </a:solidFill>
            </a:endParaRPr>
          </a:p>
        </p:txBody>
      </p:sp>
    </p:spTree>
    <p:extLst>
      <p:ext uri="{BB962C8B-B14F-4D97-AF65-F5344CB8AC3E}">
        <p14:creationId xmlns:p14="http://schemas.microsoft.com/office/powerpoint/2010/main" val="32691189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7E680865-2323-735A-6375-319D3CC21BA6}"/>
              </a:ext>
            </a:extLst>
          </p:cNvPr>
          <p:cNvGraphicFramePr>
            <a:graphicFrameLocks noGrp="1"/>
          </p:cNvGraphicFramePr>
          <p:nvPr>
            <p:extLst>
              <p:ext uri="{D42A27DB-BD31-4B8C-83A1-F6EECF244321}">
                <p14:modId xmlns:p14="http://schemas.microsoft.com/office/powerpoint/2010/main" val="1769665449"/>
              </p:ext>
            </p:extLst>
          </p:nvPr>
        </p:nvGraphicFramePr>
        <p:xfrm>
          <a:off x="620712" y="514128"/>
          <a:ext cx="11085513" cy="5730240"/>
        </p:xfrm>
        <a:graphic>
          <a:graphicData uri="http://schemas.openxmlformats.org/drawingml/2006/table">
            <a:tbl>
              <a:tblPr firstRow="1" bandRow="1">
                <a:tableStyleId>{5C22544A-7EE6-4342-B048-85BDC9FD1C3A}</a:tableStyleId>
              </a:tblPr>
              <a:tblGrid>
                <a:gridCol w="2589213">
                  <a:extLst>
                    <a:ext uri="{9D8B030D-6E8A-4147-A177-3AD203B41FA5}">
                      <a16:colId xmlns:a16="http://schemas.microsoft.com/office/drawing/2014/main" val="1803576310"/>
                    </a:ext>
                  </a:extLst>
                </a:gridCol>
                <a:gridCol w="3219450">
                  <a:extLst>
                    <a:ext uri="{9D8B030D-6E8A-4147-A177-3AD203B41FA5}">
                      <a16:colId xmlns:a16="http://schemas.microsoft.com/office/drawing/2014/main" val="2740084826"/>
                    </a:ext>
                  </a:extLst>
                </a:gridCol>
                <a:gridCol w="5276850">
                  <a:extLst>
                    <a:ext uri="{9D8B030D-6E8A-4147-A177-3AD203B41FA5}">
                      <a16:colId xmlns:a16="http://schemas.microsoft.com/office/drawing/2014/main" val="525333638"/>
                    </a:ext>
                  </a:extLst>
                </a:gridCol>
              </a:tblGrid>
              <a:tr h="362807">
                <a:tc grid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sz="2200" dirty="0"/>
                        <a:t>Section 3. Inclusive Policies and Practices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hMerge="1">
                  <a:txBody>
                    <a:bodyPr/>
                    <a:lstStyle/>
                    <a:p>
                      <a:endParaRPr lang="en-I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IE"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37760981"/>
                  </a:ext>
                </a:extLst>
              </a:tr>
              <a:tr h="310977">
                <a:tc>
                  <a:txBody>
                    <a:bodyPr/>
                    <a:lstStyle/>
                    <a:p>
                      <a:r>
                        <a:rPr lang="en-IE" dirty="0">
                          <a:solidFill>
                            <a:schemeClr val="bg1"/>
                          </a:solidFill>
                        </a:rPr>
                        <a:t>Survey Questions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solidFill>
                            <a:schemeClr val="bg1"/>
                          </a:solidFill>
                        </a:rPr>
                        <a:t>Potential Responses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IE" dirty="0">
                          <a:solidFill>
                            <a:schemeClr val="bg1"/>
                          </a:solidFill>
                        </a:rPr>
                        <a:t>Potential Solutions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90508212"/>
                  </a:ext>
                </a:extLst>
              </a:tr>
              <a:tr h="1943607">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083F59"/>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solidFill>
                            <a:srgbClr val="083F59"/>
                          </a:solidFill>
                        </a:rPr>
                        <a:t>6. Are </a:t>
                      </a:r>
                      <a:r>
                        <a:rPr lang="en-US" sz="1800" b="1" dirty="0">
                          <a:solidFill>
                            <a:srgbClr val="083F59"/>
                          </a:solidFill>
                        </a:rPr>
                        <a:t>recruitment and hiring processes </a:t>
                      </a:r>
                      <a:r>
                        <a:rPr lang="en-US" sz="1800" dirty="0">
                          <a:solidFill>
                            <a:srgbClr val="083F59"/>
                          </a:solidFill>
                        </a:rPr>
                        <a:t>in the company fair and unbiased?</a:t>
                      </a:r>
                    </a:p>
                    <a:p>
                      <a:endParaRPr lang="en-US" dirty="0">
                        <a:solidFill>
                          <a:srgbClr val="083F59"/>
                        </a:solidFill>
                      </a:endParaRPr>
                    </a:p>
                    <a:p>
                      <a:r>
                        <a:rPr lang="en-US" dirty="0">
                          <a:solidFill>
                            <a:srgbClr val="083F59"/>
                          </a:solidFill>
                        </a:rPr>
                        <a:t>7. Are </a:t>
                      </a:r>
                      <a:r>
                        <a:rPr lang="en-US" b="1" dirty="0">
                          <a:solidFill>
                            <a:srgbClr val="083F59"/>
                          </a:solidFill>
                        </a:rPr>
                        <a:t>opportunities for promotions, raises</a:t>
                      </a:r>
                      <a:r>
                        <a:rPr lang="en-US" dirty="0">
                          <a:solidFill>
                            <a:srgbClr val="083F59"/>
                          </a:solidFill>
                        </a:rPr>
                        <a:t>, </a:t>
                      </a:r>
                      <a:r>
                        <a:rPr lang="en-US" b="1" dirty="0">
                          <a:solidFill>
                            <a:srgbClr val="083F59"/>
                          </a:solidFill>
                        </a:rPr>
                        <a:t>and training </a:t>
                      </a:r>
                      <a:r>
                        <a:rPr lang="en-US" dirty="0">
                          <a:solidFill>
                            <a:srgbClr val="083F59"/>
                          </a:solidFill>
                        </a:rPr>
                        <a:t>distributed equitably?</a:t>
                      </a:r>
                    </a:p>
                    <a:p>
                      <a:endParaRPr lang="en-US" b="1" dirty="0">
                        <a:solidFill>
                          <a:srgbClr val="083F59"/>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083F59"/>
                          </a:solidFill>
                        </a:rPr>
                        <a:t>8. Does the company </a:t>
                      </a:r>
                      <a:r>
                        <a:rPr lang="en-US" b="1" dirty="0">
                          <a:solidFill>
                            <a:srgbClr val="083F59"/>
                          </a:solidFill>
                        </a:rPr>
                        <a:t>accommodate the needs </a:t>
                      </a:r>
                      <a:r>
                        <a:rPr lang="en-US" b="0" dirty="0">
                          <a:solidFill>
                            <a:srgbClr val="083F59"/>
                          </a:solidFill>
                        </a:rPr>
                        <a:t>of employees </a:t>
                      </a:r>
                      <a:r>
                        <a:rPr lang="en-US" dirty="0">
                          <a:solidFill>
                            <a:srgbClr val="083F59"/>
                          </a:solidFill>
                        </a:rPr>
                        <a:t>with disabilities, caregiving responsibilities, or other unique challenges?</a:t>
                      </a:r>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3">
                  <a:txBody>
                    <a:bodyPr/>
                    <a:lstStyle/>
                    <a:p>
                      <a:r>
                        <a:rPr lang="en-IE" b="0" dirty="0">
                          <a:solidFill>
                            <a:srgbClr val="083F59"/>
                          </a:solidFill>
                        </a:rPr>
                        <a:t>Good: </a:t>
                      </a:r>
                      <a:r>
                        <a:rPr lang="en-US" b="0" dirty="0">
                          <a:solidFill>
                            <a:srgbClr val="083F59"/>
                          </a:solidFill>
                        </a:rPr>
                        <a:t>"Yes" to Questions 6, 7, and 8.</a:t>
                      </a:r>
                    </a:p>
                    <a:p>
                      <a:endParaRPr lang="en-US" b="0" i="1" dirty="0">
                        <a:solidFill>
                          <a:srgbClr val="083F59"/>
                        </a:solidFill>
                      </a:endParaRPr>
                    </a:p>
                    <a:p>
                      <a:r>
                        <a:rPr lang="en-US" b="1" i="0" dirty="0">
                          <a:solidFill>
                            <a:srgbClr val="083F59"/>
                          </a:solidFill>
                        </a:rPr>
                        <a:t>Indicates that processes are perceived as fair and accommodations are available.</a:t>
                      </a:r>
                    </a:p>
                    <a:p>
                      <a:pPr marL="0" indent="0">
                        <a:buFont typeface="Wingdings" panose="05000000000000000000" pitchFamily="2" charset="2"/>
                        <a:buNone/>
                      </a:pPr>
                      <a:endParaRPr lang="en-IE" b="0" dirty="0">
                        <a:solidFill>
                          <a:srgbClr val="083F59"/>
                        </a:solidFill>
                      </a:endParaRPr>
                    </a:p>
                    <a:p>
                      <a:r>
                        <a:rPr lang="en-IE" b="0" dirty="0">
                          <a:solidFill>
                            <a:srgbClr val="083F59"/>
                          </a:solidFill>
                        </a:rPr>
                        <a:t>Bad: </a:t>
                      </a:r>
                      <a:r>
                        <a:rPr lang="en-US" b="0" dirty="0">
                          <a:solidFill>
                            <a:srgbClr val="083F59"/>
                          </a:solidFill>
                        </a:rPr>
                        <a:t>"No" or "Not Sure" to Questions 6, 7, and 8.</a:t>
                      </a:r>
                    </a:p>
                    <a:p>
                      <a:endParaRPr lang="en-US" b="0" i="1" dirty="0">
                        <a:solidFill>
                          <a:srgbClr val="083F59"/>
                        </a:solidFill>
                      </a:endParaRPr>
                    </a:p>
                    <a:p>
                      <a:r>
                        <a:rPr lang="en-US" b="1" i="0" dirty="0">
                          <a:solidFill>
                            <a:srgbClr val="083F59"/>
                          </a:solidFill>
                        </a:rPr>
                        <a:t>Suggests a lack of transparency, fairness, or accommodation practices.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285750" indent="-285750">
                        <a:buFont typeface="Wingdings" panose="05000000000000000000" pitchFamily="2" charset="2"/>
                        <a:buChar char="§"/>
                      </a:pPr>
                      <a:r>
                        <a:rPr lang="en-US" b="1" dirty="0">
                          <a:solidFill>
                            <a:srgbClr val="083F59"/>
                          </a:solidFill>
                        </a:rPr>
                        <a:t>Audit Practices:</a:t>
                      </a:r>
                      <a:r>
                        <a:rPr lang="en-US" dirty="0">
                          <a:solidFill>
                            <a:srgbClr val="083F59"/>
                          </a:solidFill>
                        </a:rPr>
                        <a:t> Conduct a comprehensive review of </a:t>
                      </a:r>
                      <a:r>
                        <a:rPr lang="en-US" dirty="0" err="1">
                          <a:solidFill>
                            <a:srgbClr val="083F59"/>
                          </a:solidFill>
                        </a:rPr>
                        <a:t>polcies</a:t>
                      </a:r>
                      <a:r>
                        <a:rPr lang="en-US" dirty="0">
                          <a:solidFill>
                            <a:srgbClr val="083F59"/>
                          </a:solidFill>
                        </a:rPr>
                        <a:t> and practices in recruitment, promotion, and accommodation to ensure equity and fairness.</a:t>
                      </a:r>
                    </a:p>
                    <a:p>
                      <a:pPr marL="285750" indent="-285750">
                        <a:buFont typeface="Wingdings" panose="05000000000000000000" pitchFamily="2" charset="2"/>
                        <a:buChar char="§"/>
                      </a:pPr>
                      <a:r>
                        <a:rPr lang="en-US" b="1" dirty="0">
                          <a:solidFill>
                            <a:srgbClr val="083F59"/>
                          </a:solidFill>
                        </a:rPr>
                        <a:t>Transparency:</a:t>
                      </a:r>
                      <a:r>
                        <a:rPr lang="en-US" dirty="0">
                          <a:solidFill>
                            <a:srgbClr val="083F59"/>
                          </a:solidFill>
                        </a:rPr>
                        <a:t> Share metrics and success stories about fair hiring and promotions.</a:t>
                      </a:r>
                    </a:p>
                    <a:p>
                      <a:pPr marL="285750" indent="-285750">
                        <a:buFont typeface="Wingdings" panose="05000000000000000000" pitchFamily="2" charset="2"/>
                        <a:buChar char="§"/>
                      </a:pPr>
                      <a:r>
                        <a:rPr lang="en-US" b="1" dirty="0">
                          <a:solidFill>
                            <a:srgbClr val="083F59"/>
                          </a:solidFill>
                        </a:rPr>
                        <a:t>Accommodations:</a:t>
                      </a:r>
                      <a:r>
                        <a:rPr lang="en-US" dirty="0">
                          <a:solidFill>
                            <a:srgbClr val="083F59"/>
                          </a:solidFill>
                        </a:rPr>
                        <a:t> Create a </a:t>
                      </a:r>
                      <a:r>
                        <a:rPr lang="en-US" dirty="0" err="1">
                          <a:solidFill>
                            <a:srgbClr val="083F59"/>
                          </a:solidFill>
                        </a:rPr>
                        <a:t>formalised</a:t>
                      </a:r>
                      <a:r>
                        <a:rPr lang="en-US" dirty="0">
                          <a:solidFill>
                            <a:srgbClr val="083F59"/>
                          </a:solidFill>
                        </a:rPr>
                        <a:t> process for employees to request accommodations and ensure accessibility in all areas.</a:t>
                      </a:r>
                    </a:p>
                    <a:p>
                      <a:pPr marL="0" indent="0">
                        <a:buFont typeface="Wingdings" panose="05000000000000000000" pitchFamily="2" charset="2"/>
                        <a:buNone/>
                      </a:pPr>
                      <a:endParaRPr lang="en-IE" sz="1800" b="0" i="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72673918"/>
                  </a:ext>
                </a:extLst>
              </a:tr>
              <a:tr h="310977">
                <a:tc vMerge="1">
                  <a:txBody>
                    <a:bodyPr/>
                    <a:lstStyle/>
                    <a:p>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IE"/>
                    </a:p>
                  </a:txBody>
                  <a:tcPr/>
                </a:tc>
                <a:tc>
                  <a:txBody>
                    <a:bodyPr/>
                    <a:lstStyle/>
                    <a:p>
                      <a:pPr marL="285750" indent="-285750">
                        <a:buFont typeface="Wingdings" panose="05000000000000000000" pitchFamily="2" charset="2"/>
                        <a:buChar char="§"/>
                      </a:pPr>
                      <a:r>
                        <a:rPr lang="en-IE" sz="1800" b="1" kern="1200" dirty="0">
                          <a:solidFill>
                            <a:schemeClr val="bg1"/>
                          </a:solidFill>
                          <a:latin typeface="+mn-lt"/>
                          <a:ea typeface="+mn-ea"/>
                          <a:cs typeface="+mn-cs"/>
                        </a:rPr>
                        <a:t>Supports and Resources</a:t>
                      </a:r>
                      <a:endParaRPr lang="en-IE" sz="1800" b="0" i="0" kern="1200" dirty="0">
                        <a:solidFill>
                          <a:srgbClr val="083F59"/>
                        </a:solidFill>
                        <a:latin typeface="+mn-lt"/>
                        <a:ea typeface="+mn-ea"/>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2414192727"/>
                  </a:ext>
                </a:extLst>
              </a:tr>
              <a:tr h="2004282">
                <a:tc vMerge="1">
                  <a:txBody>
                    <a:bodyPr/>
                    <a:lstStyle/>
                    <a:p>
                      <a:endParaRPr lang="en-IE" b="1" dirty="0">
                        <a:solidFill>
                          <a:srgbClr val="083F59"/>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endParaRPr lang="en-IE"/>
                    </a:p>
                  </a:txBody>
                  <a:tcPr/>
                </a:tc>
                <a:tc>
                  <a:txBody>
                    <a:bodyPr/>
                    <a:lstStyle/>
                    <a:p>
                      <a:pPr marL="285750" indent="-285750">
                        <a:buFont typeface="Wingdings" panose="05000000000000000000" pitchFamily="2" charset="2"/>
                        <a:buChar char="v"/>
                      </a:pPr>
                      <a:r>
                        <a:rPr lang="en-US" dirty="0">
                          <a:solidFill>
                            <a:srgbClr val="083F59"/>
                          </a:solidFill>
                        </a:rPr>
                        <a:t>Tools like </a:t>
                      </a:r>
                      <a:r>
                        <a:rPr lang="en-US" b="1" dirty="0">
                          <a:solidFill>
                            <a:srgbClr val="083F59"/>
                          </a:solidFill>
                        </a:rPr>
                        <a:t>Jobvite</a:t>
                      </a:r>
                      <a:r>
                        <a:rPr lang="en-US" dirty="0">
                          <a:solidFill>
                            <a:srgbClr val="083F59"/>
                          </a:solidFill>
                        </a:rPr>
                        <a:t> or </a:t>
                      </a:r>
                      <a:r>
                        <a:rPr lang="en-US" b="1" dirty="0">
                          <a:solidFill>
                            <a:srgbClr val="083F59"/>
                          </a:solidFill>
                        </a:rPr>
                        <a:t>Greenhouse</a:t>
                      </a:r>
                      <a:r>
                        <a:rPr lang="en-US" dirty="0">
                          <a:solidFill>
                            <a:srgbClr val="083F59"/>
                          </a:solidFill>
                        </a:rPr>
                        <a:t> can help reduce bias in hiring processes.</a:t>
                      </a:r>
                    </a:p>
                    <a:p>
                      <a:pPr marL="285750" marR="0" lvl="0" indent="-2857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en-US" dirty="0">
                          <a:solidFill>
                            <a:srgbClr val="083F59"/>
                          </a:solidFill>
                        </a:rPr>
                        <a:t>Leverage </a:t>
                      </a:r>
                      <a:r>
                        <a:rPr lang="en-IE" b="1" dirty="0">
                          <a:solidFill>
                            <a:srgbClr val="083F59"/>
                          </a:solidFill>
                        </a:rPr>
                        <a:t>Employer Disability Toolkit </a:t>
                      </a:r>
                      <a:r>
                        <a:rPr lang="en-US" dirty="0">
                          <a:solidFill>
                            <a:srgbClr val="083F59"/>
                          </a:solidFill>
                        </a:rPr>
                        <a:t>for creating inclusive policies. </a:t>
                      </a:r>
                      <a:r>
                        <a:rPr lang="en-US" dirty="0">
                          <a:solidFill>
                            <a:srgbClr val="702E8C"/>
                          </a:solidFill>
                        </a:rPr>
                        <a:t>(See resource on the course page)</a:t>
                      </a:r>
                      <a:endParaRPr lang="en-US" dirty="0">
                        <a:solidFill>
                          <a:srgbClr val="083F59"/>
                        </a:solidFill>
                      </a:endParaRPr>
                    </a:p>
                    <a:p>
                      <a:pPr marL="285750" indent="-285750">
                        <a:buFont typeface="Wingdings" panose="05000000000000000000" pitchFamily="2" charset="2"/>
                        <a:buChar char="v"/>
                      </a:pPr>
                      <a:r>
                        <a:rPr lang="en-US" dirty="0">
                          <a:solidFill>
                            <a:srgbClr val="083F59"/>
                          </a:solidFill>
                        </a:rPr>
                        <a:t>Consult with accessibility experts for guidance on workplace accommodations.</a:t>
                      </a:r>
                      <a:endParaRPr lang="en-IE"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742528464"/>
                  </a:ext>
                </a:extLst>
              </a:tr>
            </a:tbl>
          </a:graphicData>
        </a:graphic>
      </p:graphicFrame>
    </p:spTree>
    <p:extLst>
      <p:ext uri="{BB962C8B-B14F-4D97-AF65-F5344CB8AC3E}">
        <p14:creationId xmlns:p14="http://schemas.microsoft.com/office/powerpoint/2010/main" val="2938795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A4799BA-A10E-70AC-083F-1B75174F726E}"/>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E33273A-B80C-EBA5-EFCB-40609751D8A4}"/>
              </a:ext>
            </a:extLst>
          </p:cNvPr>
          <p:cNvSpPr>
            <a:spLocks noGrp="1"/>
          </p:cNvSpPr>
          <p:nvPr>
            <p:ph type="body" sz="quarter" idx="16"/>
          </p:nvPr>
        </p:nvSpPr>
        <p:spPr>
          <a:xfrm>
            <a:off x="798381" y="384800"/>
            <a:ext cx="10595237" cy="803654"/>
          </a:xfrm>
        </p:spPr>
        <p:txBody>
          <a:bodyPr anchor="ctr"/>
          <a:lstStyle/>
          <a:p>
            <a:r>
              <a:rPr lang="en-IE" sz="2800" b="0" dirty="0">
                <a:solidFill>
                  <a:srgbClr val="ED028C"/>
                </a:solidFill>
              </a:rPr>
              <a:t>To Be Effective D&amp;I Needs to be Part of the Company Culture</a:t>
            </a:r>
          </a:p>
        </p:txBody>
      </p:sp>
      <p:sp>
        <p:nvSpPr>
          <p:cNvPr id="3" name="Text Placeholder 2">
            <a:extLst>
              <a:ext uri="{FF2B5EF4-FFF2-40B4-BE49-F238E27FC236}">
                <a16:creationId xmlns:a16="http://schemas.microsoft.com/office/drawing/2014/main" id="{B815921C-2D6F-13EE-C374-8EDCCFB28710}"/>
              </a:ext>
            </a:extLst>
          </p:cNvPr>
          <p:cNvSpPr>
            <a:spLocks noGrp="1"/>
          </p:cNvSpPr>
          <p:nvPr>
            <p:ph type="body" sz="quarter" idx="18"/>
          </p:nvPr>
        </p:nvSpPr>
        <p:spPr>
          <a:xfrm>
            <a:off x="798380" y="1388479"/>
            <a:ext cx="10441120" cy="3849918"/>
          </a:xfrm>
        </p:spPr>
        <p:txBody>
          <a:bodyPr/>
          <a:lstStyle/>
          <a:p>
            <a:pPr marL="0" indent="0">
              <a:lnSpc>
                <a:spcPct val="107000"/>
              </a:lnSpc>
              <a:spcAft>
                <a:spcPts val="800"/>
              </a:spcAft>
            </a:pPr>
            <a:r>
              <a:rPr lang="en-IE" sz="2000" kern="100" dirty="0">
                <a:solidFill>
                  <a:schemeClr val="bg1"/>
                </a:solidFill>
                <a:effectLst/>
                <a:highlight>
                  <a:srgbClr val="ED028C"/>
                </a:highlight>
                <a:ea typeface="Aptos" panose="020B0004020202020204" pitchFamily="34" charset="0"/>
                <a:cs typeface="Times New Roman" panose="02020603050405020304" pitchFamily="18" charset="0"/>
              </a:rPr>
              <a:t>Diversity &amp; inclusion </a:t>
            </a:r>
            <a:r>
              <a:rPr lang="en-US" sz="2000" kern="100" dirty="0">
                <a:solidFill>
                  <a:schemeClr val="bg1"/>
                </a:solidFill>
                <a:effectLst/>
                <a:highlight>
                  <a:srgbClr val="ED028C"/>
                </a:highlight>
                <a:ea typeface="Aptos" panose="020B0004020202020204" pitchFamily="34" charset="0"/>
                <a:cs typeface="Times New Roman" panose="02020603050405020304" pitchFamily="18" charset="0"/>
              </a:rPr>
              <a:t>help businesses do better: </a:t>
            </a:r>
            <a:r>
              <a:rPr lang="en-US" sz="2000" kern="100" dirty="0">
                <a:cs typeface="Times New Roman" panose="02020603050405020304" pitchFamily="18" charset="0"/>
              </a:rPr>
              <a:t>Creating a positive, inclusive work environment is vital where everyone can influence, share knowledge and have their perspective valued. It</a:t>
            </a:r>
            <a:r>
              <a:rPr lang="en-IE" sz="2000" kern="100" dirty="0">
                <a:cs typeface="Times New Roman" panose="02020603050405020304" pitchFamily="18" charset="0"/>
              </a:rPr>
              <a:t> is key </a:t>
            </a:r>
            <a:r>
              <a:rPr lang="en-IE" sz="2000" kern="100" dirty="0">
                <a:effectLst/>
                <a:ea typeface="Aptos" panose="020B0004020202020204" pitchFamily="34" charset="0"/>
                <a:cs typeface="Times New Roman" panose="02020603050405020304" pitchFamily="18" charset="0"/>
              </a:rPr>
              <a:t>for employee satisfaction, retention and well-being. It’s crucial because inclusion allows different perspectives to be heard, irrespective of the nature of that difference. Tapping into this can only help business make better decisions and understand their customers – both vital for businesses that want to continue to thrive and innovate into the future.</a:t>
            </a:r>
          </a:p>
          <a:p>
            <a:pPr marL="0" indent="0">
              <a:lnSpc>
                <a:spcPct val="107000"/>
              </a:lnSpc>
              <a:spcAft>
                <a:spcPts val="800"/>
              </a:spcAft>
            </a:pPr>
            <a:r>
              <a:rPr lang="en-IE" sz="2000" kern="100" dirty="0">
                <a:solidFill>
                  <a:schemeClr val="bg1"/>
                </a:solidFill>
                <a:highlight>
                  <a:srgbClr val="ED028C"/>
                </a:highlight>
                <a:cs typeface="Times New Roman" panose="02020603050405020304" pitchFamily="18" charset="0"/>
              </a:rPr>
              <a:t>Inclusivity is not a tick box exercise: </a:t>
            </a:r>
            <a:r>
              <a:rPr lang="en-US" sz="2000" kern="100" dirty="0">
                <a:cs typeface="Times New Roman" panose="02020603050405020304" pitchFamily="18" charset="0"/>
              </a:rPr>
              <a:t>Inclusion must be embraced authentically, starting from the top. Senior leaders should model inclusive behavior not just as a policy, but as a genuine commitment that benefits both the business and its people. Inclusion should never be seen as a checklist; it should be woven into the fabric of company culture. If leaders engage in exclusionary behavior, it sends the message that inclusion is not truly prioritized, undermining its importance and impact across the company.</a:t>
            </a:r>
          </a:p>
        </p:txBody>
      </p:sp>
    </p:spTree>
    <p:extLst>
      <p:ext uri="{BB962C8B-B14F-4D97-AF65-F5344CB8AC3E}">
        <p14:creationId xmlns:p14="http://schemas.microsoft.com/office/powerpoint/2010/main" val="3384727675"/>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34741</TotalTime>
  <Words>9383</Words>
  <Application>Microsoft Office PowerPoint</Application>
  <PresentationFormat>Widescreen</PresentationFormat>
  <Paragraphs>561</Paragraphs>
  <Slides>61</Slides>
  <Notes>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61</vt:i4>
      </vt:variant>
    </vt:vector>
  </HeadingPairs>
  <TitlesOfParts>
    <vt:vector size="71" baseType="lpstr">
      <vt:lpstr>Aptos</vt:lpstr>
      <vt:lpstr>Arial</vt:lpstr>
      <vt:lpstr>Calibri</vt:lpstr>
      <vt:lpstr>Inter</vt:lpstr>
      <vt:lpstr>Montserrat</vt:lpstr>
      <vt:lpstr>Montserrat Light</vt:lpstr>
      <vt:lpstr>Quattrocento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788</cp:revision>
  <dcterms:created xsi:type="dcterms:W3CDTF">2020-10-14T13:32:04Z</dcterms:created>
  <dcterms:modified xsi:type="dcterms:W3CDTF">2025-06-11T11:25:16Z</dcterms:modified>
</cp:coreProperties>
</file>