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6"/>
  </p:notesMasterIdLst>
  <p:handoutMasterIdLst>
    <p:handoutMasterId r:id="rId57"/>
  </p:handoutMasterIdLst>
  <p:sldIdLst>
    <p:sldId id="5855" r:id="rId2"/>
    <p:sldId id="257" r:id="rId3"/>
    <p:sldId id="6137" r:id="rId4"/>
    <p:sldId id="6122" r:id="rId5"/>
    <p:sldId id="6105" r:id="rId6"/>
    <p:sldId id="5888" r:id="rId7"/>
    <p:sldId id="5887" r:id="rId8"/>
    <p:sldId id="5890" r:id="rId9"/>
    <p:sldId id="5973" r:id="rId10"/>
    <p:sldId id="6010" r:id="rId11"/>
    <p:sldId id="6011" r:id="rId12"/>
    <p:sldId id="5977" r:id="rId13"/>
    <p:sldId id="5974" r:id="rId14"/>
    <p:sldId id="6016" r:id="rId15"/>
    <p:sldId id="5918" r:id="rId16"/>
    <p:sldId id="6099" r:id="rId17"/>
    <p:sldId id="5919" r:id="rId18"/>
    <p:sldId id="5897" r:id="rId19"/>
    <p:sldId id="6001" r:id="rId20"/>
    <p:sldId id="5902" r:id="rId21"/>
    <p:sldId id="5917" r:id="rId22"/>
    <p:sldId id="6002" r:id="rId23"/>
    <p:sldId id="6006" r:id="rId24"/>
    <p:sldId id="6005" r:id="rId25"/>
    <p:sldId id="6007" r:id="rId26"/>
    <p:sldId id="5931" r:id="rId27"/>
    <p:sldId id="6100" r:id="rId28"/>
    <p:sldId id="5959" r:id="rId29"/>
    <p:sldId id="6034" r:id="rId30"/>
    <p:sldId id="6042" r:id="rId31"/>
    <p:sldId id="6032" r:id="rId32"/>
    <p:sldId id="6035" r:id="rId33"/>
    <p:sldId id="6036" r:id="rId34"/>
    <p:sldId id="6038" r:id="rId35"/>
    <p:sldId id="6037" r:id="rId36"/>
    <p:sldId id="6041" r:id="rId37"/>
    <p:sldId id="5993" r:id="rId38"/>
    <p:sldId id="5995" r:id="rId39"/>
    <p:sldId id="5994" r:id="rId40"/>
    <p:sldId id="5939" r:id="rId41"/>
    <p:sldId id="5992" r:id="rId42"/>
    <p:sldId id="6022" r:id="rId43"/>
    <p:sldId id="6025" r:id="rId44"/>
    <p:sldId id="5980" r:id="rId45"/>
    <p:sldId id="6026" r:id="rId46"/>
    <p:sldId id="6102" r:id="rId47"/>
    <p:sldId id="6028" r:id="rId48"/>
    <p:sldId id="6030" r:id="rId49"/>
    <p:sldId id="6029" r:id="rId50"/>
    <p:sldId id="6031" r:id="rId51"/>
    <p:sldId id="5999" r:id="rId52"/>
    <p:sldId id="5998" r:id="rId53"/>
    <p:sldId id="6115" r:id="rId54"/>
    <p:sldId id="6116"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E362B"/>
    <a:srgbClr val="0872B5"/>
    <a:srgbClr val="D11C5F"/>
    <a:srgbClr val="335C42"/>
    <a:srgbClr val="083F59"/>
    <a:srgbClr val="E14F2F"/>
    <a:srgbClr val="01A54E"/>
    <a:srgbClr val="ED028C"/>
    <a:srgbClr val="DEA900"/>
    <a:srgbClr val="A283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281"/>
  </p:normalViewPr>
  <p:slideViewPr>
    <p:cSldViewPr snapToGrid="0" snapToObjects="1">
      <p:cViewPr varScale="1">
        <p:scale>
          <a:sx n="65" d="100"/>
          <a:sy n="65" d="100"/>
        </p:scale>
        <p:origin x="32" y="3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74" d="100"/>
        <a:sy n="74" d="100"/>
      </p:scale>
      <p:origin x="0" y="0"/>
    </p:cViewPr>
  </p:sorterViewPr>
  <p:notesViewPr>
    <p:cSldViewPr snapToGrid="0" snapToObjects="1" showGuide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AD4A2BC-03DD-4ECF-3479-8FA7AEF32F3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A0405B75-3FAD-5B31-A339-5DE5400C105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E0482D9-69E6-2C47-9276-C04B0E602772}" type="datetimeFigureOut">
              <a:t>6/11/2025</a:t>
            </a:fld>
            <a:endParaRPr lang="en-GB"/>
          </a:p>
        </p:txBody>
      </p:sp>
      <p:sp>
        <p:nvSpPr>
          <p:cNvPr id="4" name="Footer Placeholder 3">
            <a:extLst>
              <a:ext uri="{FF2B5EF4-FFF2-40B4-BE49-F238E27FC236}">
                <a16:creationId xmlns:a16="http://schemas.microsoft.com/office/drawing/2014/main" id="{24DBB51C-A510-2C4B-B545-48212D3C63C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28D7A79-2411-DC2E-EC5A-347CDFA70D2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7C9E25F-DF07-174C-A856-D8F4A4276865}" type="slidenum">
              <a:t>‹#›</a:t>
            </a:fld>
            <a:endParaRPr lang="en-GB"/>
          </a:p>
        </p:txBody>
      </p:sp>
    </p:spTree>
    <p:extLst>
      <p:ext uri="{BB962C8B-B14F-4D97-AF65-F5344CB8AC3E}">
        <p14:creationId xmlns:p14="http://schemas.microsoft.com/office/powerpoint/2010/main" val="1047895712"/>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6/11/2025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4108B-525F-A703-4139-61B61C1555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9B540F-90AE-B19A-5FF2-8340F2F0FF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16BEF9-7A90-0394-7A91-0B76A14014D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E649F4F-0A6D-4E11-DCEE-F224AAE35736}"/>
              </a:ext>
            </a:extLst>
          </p:cNvPr>
          <p:cNvSpPr>
            <a:spLocks noGrp="1"/>
          </p:cNvSpPr>
          <p:nvPr>
            <p:ph type="sldNum" sz="quarter" idx="5"/>
          </p:nvPr>
        </p:nvSpPr>
        <p:spPr/>
        <p:txBody>
          <a:bodyPr/>
          <a:lstStyle/>
          <a:p>
            <a:fld id="{4BE5DE82-CF29-044D-9158-06A811149881}" type="slidenum">
              <a:rPr lang="en-US" smtClean="0"/>
              <a:t>1</a:t>
            </a:fld>
            <a:endParaRPr lang="en-US" dirty="0"/>
          </a:p>
        </p:txBody>
      </p:sp>
    </p:spTree>
    <p:extLst>
      <p:ext uri="{BB962C8B-B14F-4D97-AF65-F5344CB8AC3E}">
        <p14:creationId xmlns:p14="http://schemas.microsoft.com/office/powerpoint/2010/main" val="2740825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83E656-1C70-C630-08A4-7EEF4A758A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A05726-76CC-D7BD-7826-215CCF346C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73B177-225A-B4C0-D447-74C971447DE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7A87CA7-A3B2-E4E9-0916-F27A71FFDF9F}"/>
              </a:ext>
            </a:extLst>
          </p:cNvPr>
          <p:cNvSpPr>
            <a:spLocks noGrp="1"/>
          </p:cNvSpPr>
          <p:nvPr>
            <p:ph type="sldNum" sz="quarter" idx="5"/>
          </p:nvPr>
        </p:nvSpPr>
        <p:spPr/>
        <p:txBody>
          <a:bodyPr/>
          <a:lstStyle/>
          <a:p>
            <a:fld id="{4BE5DE82-CF29-044D-9158-06A811149881}" type="slidenum">
              <a:rPr lang="en-US" smtClean="0"/>
              <a:t>54</a:t>
            </a:fld>
            <a:endParaRPr lang="en-US"/>
          </a:p>
        </p:txBody>
      </p:sp>
    </p:spTree>
    <p:extLst>
      <p:ext uri="{BB962C8B-B14F-4D97-AF65-F5344CB8AC3E}">
        <p14:creationId xmlns:p14="http://schemas.microsoft.com/office/powerpoint/2010/main" val="3950908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05AA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DARE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6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6185499" cy="593771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335C42"/>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9" y="133799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2" y="225297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1" y="316796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4" y="408295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1" y="499794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2DAE010-689B-C374-751E-402231B6F426}"/>
              </a:ext>
            </a:extLst>
          </p:cNvPr>
          <p:cNvGrpSpPr/>
          <p:nvPr userDrawn="1"/>
        </p:nvGrpSpPr>
        <p:grpSpPr>
          <a:xfrm rot="12028030">
            <a:off x="-51341" y="4386944"/>
            <a:ext cx="2061589" cy="1788378"/>
            <a:chOff x="-1397183" y="824494"/>
            <a:chExt cx="1192352" cy="1034336"/>
          </a:xfrm>
        </p:grpSpPr>
        <p:sp>
          <p:nvSpPr>
            <p:cNvPr id="8" name="Freeform 7">
              <a:extLst>
                <a:ext uri="{FF2B5EF4-FFF2-40B4-BE49-F238E27FC236}">
                  <a16:creationId xmlns:a16="http://schemas.microsoft.com/office/drawing/2014/main" id="{26073620-308C-4CB8-75CE-8181A8B8A105}"/>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000ADB7-3B54-7F02-ABE1-1C599C834921}"/>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44BEF547-5E8E-A629-6386-705540859680}"/>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a:p>
          </p:txBody>
        </p:sp>
      </p:grpSp>
    </p:spTree>
    <p:extLst>
      <p:ext uri="{BB962C8B-B14F-4D97-AF65-F5344CB8AC3E}">
        <p14:creationId xmlns:p14="http://schemas.microsoft.com/office/powerpoint/2010/main" val="333321011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4" name="Freeform 23">
            <a:extLst>
              <a:ext uri="{FF2B5EF4-FFF2-40B4-BE49-F238E27FC236}">
                <a16:creationId xmlns:a16="http://schemas.microsoft.com/office/drawing/2014/main" id="{26C40169-A279-C344-8500-68BD50467F1C}"/>
              </a:ext>
            </a:extLst>
          </p:cNvPr>
          <p:cNvSpPr/>
          <p:nvPr userDrawn="1"/>
        </p:nvSpPr>
        <p:spPr>
          <a:xfrm>
            <a:off x="511443" y="453836"/>
            <a:ext cx="9895090" cy="6177246"/>
          </a:xfrm>
          <a:custGeom>
            <a:avLst/>
            <a:gdLst>
              <a:gd name="connsiteX0" fmla="*/ 0 w 9895090"/>
              <a:gd name="connsiteY0" fmla="*/ 0 h 5655338"/>
              <a:gd name="connsiteX1" fmla="*/ 3861355 w 9895090"/>
              <a:gd name="connsiteY1" fmla="*/ 0 h 5655338"/>
              <a:gd name="connsiteX2" fmla="*/ 4984550 w 9895090"/>
              <a:gd name="connsiteY2" fmla="*/ 0 h 5655338"/>
              <a:gd name="connsiteX3" fmla="*/ 8845904 w 9895090"/>
              <a:gd name="connsiteY3" fmla="*/ 0 h 5655338"/>
              <a:gd name="connsiteX4" fmla="*/ 9895090 w 9895090"/>
              <a:gd name="connsiteY4" fmla="*/ 1094953 h 5655338"/>
              <a:gd name="connsiteX5" fmla="*/ 9895090 w 9895090"/>
              <a:gd name="connsiteY5" fmla="*/ 5655338 h 5655338"/>
              <a:gd name="connsiteX6" fmla="*/ 6033735 w 9895090"/>
              <a:gd name="connsiteY6" fmla="*/ 5655338 h 5655338"/>
              <a:gd name="connsiteX7" fmla="*/ 5402003 w 9895090"/>
              <a:gd name="connsiteY7" fmla="*/ 5655338 h 5655338"/>
              <a:gd name="connsiteX8" fmla="*/ 1540648 w 9895090"/>
              <a:gd name="connsiteY8" fmla="*/ 5655338 h 5655338"/>
              <a:gd name="connsiteX9" fmla="*/ 0 w 9895090"/>
              <a:gd name="connsiteY9" fmla="*/ 4047485 h 565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95090" h="5655338">
                <a:moveTo>
                  <a:pt x="0" y="0"/>
                </a:moveTo>
                <a:lnTo>
                  <a:pt x="3861355" y="0"/>
                </a:lnTo>
                <a:lnTo>
                  <a:pt x="4984550" y="0"/>
                </a:lnTo>
                <a:lnTo>
                  <a:pt x="8845904" y="0"/>
                </a:lnTo>
                <a:cubicBezTo>
                  <a:pt x="9425720" y="0"/>
                  <a:pt x="9895090" y="489848"/>
                  <a:pt x="9895090" y="1094953"/>
                </a:cubicBezTo>
                <a:lnTo>
                  <a:pt x="9895090" y="5655338"/>
                </a:lnTo>
                <a:lnTo>
                  <a:pt x="6033735" y="5655338"/>
                </a:lnTo>
                <a:lnTo>
                  <a:pt x="5402003" y="5655338"/>
                </a:lnTo>
                <a:lnTo>
                  <a:pt x="1540648" y="5655338"/>
                </a:lnTo>
                <a:cubicBezTo>
                  <a:pt x="690255" y="5655338"/>
                  <a:pt x="0" y="4934974"/>
                  <a:pt x="0" y="4047485"/>
                </a:cubicBezTo>
                <a:close/>
              </a:path>
            </a:pathLst>
          </a:custGeom>
          <a:solidFill>
            <a:srgbClr val="0872B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pic>
        <p:nvPicPr>
          <p:cNvPr id="16" name="Picture 15" descr="iPhone6_mockup_front_white.png">
            <a:extLst>
              <a:ext uri="{FF2B5EF4-FFF2-40B4-BE49-F238E27FC236}">
                <a16:creationId xmlns:a16="http://schemas.microsoft.com/office/drawing/2014/main" id="{87258D54-E8B8-3B41-A9D8-B88A46AEF4F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97746" y="226918"/>
            <a:ext cx="4094254" cy="6404164"/>
          </a:xfrm>
          <a:prstGeom prst="rect">
            <a:avLst/>
          </a:prstGeom>
        </p:spPr>
      </p:pic>
      <p:sp>
        <p:nvSpPr>
          <p:cNvPr id="23" name="Picture Placeholder 17">
            <a:extLst>
              <a:ext uri="{FF2B5EF4-FFF2-40B4-BE49-F238E27FC236}">
                <a16:creationId xmlns:a16="http://schemas.microsoft.com/office/drawing/2014/main" id="{6E7E1AD6-B0FF-1F42-A53A-67F89CF1D0D9}"/>
              </a:ext>
            </a:extLst>
          </p:cNvPr>
          <p:cNvSpPr>
            <a:spLocks noGrp="1"/>
          </p:cNvSpPr>
          <p:nvPr userDrawn="1">
            <p:ph type="pic" sz="quarter" idx="10"/>
          </p:nvPr>
        </p:nvSpPr>
        <p:spPr>
          <a:xfrm>
            <a:off x="8912202" y="1246695"/>
            <a:ext cx="2444127" cy="4336988"/>
          </a:xfrm>
          <a:prstGeom prst="rect">
            <a:avLst/>
          </a:prstGeom>
          <a:solidFill>
            <a:schemeClr val="bg1">
              <a:lumMod val="85000"/>
            </a:schemeClr>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D454E8-192D-EA41-8012-763277E2675F}"/>
              </a:ext>
            </a:extLst>
          </p:cNvPr>
          <p:cNvSpPr>
            <a:spLocks noGrp="1"/>
          </p:cNvSpPr>
          <p:nvPr userDrawn="1">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0" name="Text Placeholder 23">
            <a:extLst>
              <a:ext uri="{FF2B5EF4-FFF2-40B4-BE49-F238E27FC236}">
                <a16:creationId xmlns:a16="http://schemas.microsoft.com/office/drawing/2014/main" id="{CDDCD1E1-77DA-2B41-A2CC-1127DEFACCCB}"/>
              </a:ext>
            </a:extLst>
          </p:cNvPr>
          <p:cNvSpPr>
            <a:spLocks noGrp="1"/>
          </p:cNvSpPr>
          <p:nvPr userDrawn="1">
            <p:ph type="body" sz="quarter" idx="16" hasCustomPrompt="1"/>
          </p:nvPr>
        </p:nvSpPr>
        <p:spPr>
          <a:xfrm>
            <a:off x="835671" y="1104338"/>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sp>
        <p:nvSpPr>
          <p:cNvPr id="25" name="Freeform 24">
            <a:extLst>
              <a:ext uri="{FF2B5EF4-FFF2-40B4-BE49-F238E27FC236}">
                <a16:creationId xmlns:a16="http://schemas.microsoft.com/office/drawing/2014/main" id="{31126932-DD16-5F4F-84FB-88F292299AE2}"/>
              </a:ext>
            </a:extLst>
          </p:cNvPr>
          <p:cNvSpPr/>
          <p:nvPr userDrawn="1"/>
        </p:nvSpPr>
        <p:spPr>
          <a:xfrm>
            <a:off x="-13855"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Tree>
    <p:extLst>
      <p:ext uri="{BB962C8B-B14F-4D97-AF65-F5344CB8AC3E}">
        <p14:creationId xmlns:p14="http://schemas.microsoft.com/office/powerpoint/2010/main" val="410877560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Phone Slide">
    <p:spTree>
      <p:nvGrpSpPr>
        <p:cNvPr id="1" name=""/>
        <p:cNvGrpSpPr/>
        <p:nvPr/>
      </p:nvGrpSpPr>
      <p:grpSpPr>
        <a:xfrm>
          <a:off x="0" y="0"/>
          <a:ext cx="0" cy="0"/>
          <a:chOff x="0" y="0"/>
          <a:chExt cx="0" cy="0"/>
        </a:xfrm>
      </p:grpSpPr>
      <p:sp>
        <p:nvSpPr>
          <p:cNvPr id="24" name="Freeform 23">
            <a:extLst>
              <a:ext uri="{FF2B5EF4-FFF2-40B4-BE49-F238E27FC236}">
                <a16:creationId xmlns:a16="http://schemas.microsoft.com/office/drawing/2014/main" id="{26C40169-A279-C344-8500-68BD50467F1C}"/>
              </a:ext>
            </a:extLst>
          </p:cNvPr>
          <p:cNvSpPr/>
          <p:nvPr userDrawn="1"/>
        </p:nvSpPr>
        <p:spPr>
          <a:xfrm>
            <a:off x="511443" y="453836"/>
            <a:ext cx="9895090" cy="6177246"/>
          </a:xfrm>
          <a:custGeom>
            <a:avLst/>
            <a:gdLst>
              <a:gd name="connsiteX0" fmla="*/ 0 w 9895090"/>
              <a:gd name="connsiteY0" fmla="*/ 0 h 5655338"/>
              <a:gd name="connsiteX1" fmla="*/ 3861355 w 9895090"/>
              <a:gd name="connsiteY1" fmla="*/ 0 h 5655338"/>
              <a:gd name="connsiteX2" fmla="*/ 4984550 w 9895090"/>
              <a:gd name="connsiteY2" fmla="*/ 0 h 5655338"/>
              <a:gd name="connsiteX3" fmla="*/ 8845904 w 9895090"/>
              <a:gd name="connsiteY3" fmla="*/ 0 h 5655338"/>
              <a:gd name="connsiteX4" fmla="*/ 9895090 w 9895090"/>
              <a:gd name="connsiteY4" fmla="*/ 1094953 h 5655338"/>
              <a:gd name="connsiteX5" fmla="*/ 9895090 w 9895090"/>
              <a:gd name="connsiteY5" fmla="*/ 5655338 h 5655338"/>
              <a:gd name="connsiteX6" fmla="*/ 6033735 w 9895090"/>
              <a:gd name="connsiteY6" fmla="*/ 5655338 h 5655338"/>
              <a:gd name="connsiteX7" fmla="*/ 5402003 w 9895090"/>
              <a:gd name="connsiteY7" fmla="*/ 5655338 h 5655338"/>
              <a:gd name="connsiteX8" fmla="*/ 1540648 w 9895090"/>
              <a:gd name="connsiteY8" fmla="*/ 5655338 h 5655338"/>
              <a:gd name="connsiteX9" fmla="*/ 0 w 9895090"/>
              <a:gd name="connsiteY9" fmla="*/ 4047485 h 565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95090" h="5655338">
                <a:moveTo>
                  <a:pt x="0" y="0"/>
                </a:moveTo>
                <a:lnTo>
                  <a:pt x="3861355" y="0"/>
                </a:lnTo>
                <a:lnTo>
                  <a:pt x="4984550" y="0"/>
                </a:lnTo>
                <a:lnTo>
                  <a:pt x="8845904" y="0"/>
                </a:lnTo>
                <a:cubicBezTo>
                  <a:pt x="9425720" y="0"/>
                  <a:pt x="9895090" y="489848"/>
                  <a:pt x="9895090" y="1094953"/>
                </a:cubicBezTo>
                <a:lnTo>
                  <a:pt x="9895090" y="5655338"/>
                </a:lnTo>
                <a:lnTo>
                  <a:pt x="6033735" y="5655338"/>
                </a:lnTo>
                <a:lnTo>
                  <a:pt x="5402003" y="5655338"/>
                </a:lnTo>
                <a:lnTo>
                  <a:pt x="1540648" y="5655338"/>
                </a:lnTo>
                <a:cubicBezTo>
                  <a:pt x="690255" y="5655338"/>
                  <a:pt x="0" y="4934974"/>
                  <a:pt x="0" y="4047485"/>
                </a:cubicBezTo>
                <a:close/>
              </a:path>
            </a:pathLst>
          </a:custGeom>
          <a:solidFill>
            <a:srgbClr val="702E8C"/>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pic>
        <p:nvPicPr>
          <p:cNvPr id="16" name="Picture 15" descr="iPhone6_mockup_front_white.png">
            <a:extLst>
              <a:ext uri="{FF2B5EF4-FFF2-40B4-BE49-F238E27FC236}">
                <a16:creationId xmlns:a16="http://schemas.microsoft.com/office/drawing/2014/main" id="{87258D54-E8B8-3B41-A9D8-B88A46AEF4F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97746" y="226918"/>
            <a:ext cx="4094254" cy="6404164"/>
          </a:xfrm>
          <a:prstGeom prst="rect">
            <a:avLst/>
          </a:prstGeom>
        </p:spPr>
      </p:pic>
      <p:sp>
        <p:nvSpPr>
          <p:cNvPr id="23" name="Picture Placeholder 17">
            <a:extLst>
              <a:ext uri="{FF2B5EF4-FFF2-40B4-BE49-F238E27FC236}">
                <a16:creationId xmlns:a16="http://schemas.microsoft.com/office/drawing/2014/main" id="{6E7E1AD6-B0FF-1F42-A53A-67F89CF1D0D9}"/>
              </a:ext>
            </a:extLst>
          </p:cNvPr>
          <p:cNvSpPr>
            <a:spLocks noGrp="1"/>
          </p:cNvSpPr>
          <p:nvPr userDrawn="1">
            <p:ph type="pic" sz="quarter" idx="10"/>
          </p:nvPr>
        </p:nvSpPr>
        <p:spPr>
          <a:xfrm>
            <a:off x="8912202" y="1246695"/>
            <a:ext cx="2444127" cy="4336988"/>
          </a:xfrm>
          <a:prstGeom prst="rect">
            <a:avLst/>
          </a:prstGeom>
          <a:solidFill>
            <a:schemeClr val="bg1">
              <a:lumMod val="85000"/>
            </a:schemeClr>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D454E8-192D-EA41-8012-763277E2675F}"/>
              </a:ext>
            </a:extLst>
          </p:cNvPr>
          <p:cNvSpPr>
            <a:spLocks noGrp="1"/>
          </p:cNvSpPr>
          <p:nvPr userDrawn="1">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0" name="Text Placeholder 23">
            <a:extLst>
              <a:ext uri="{FF2B5EF4-FFF2-40B4-BE49-F238E27FC236}">
                <a16:creationId xmlns:a16="http://schemas.microsoft.com/office/drawing/2014/main" id="{CDDCD1E1-77DA-2B41-A2CC-1127DEFACCCB}"/>
              </a:ext>
            </a:extLst>
          </p:cNvPr>
          <p:cNvSpPr>
            <a:spLocks noGrp="1"/>
          </p:cNvSpPr>
          <p:nvPr userDrawn="1">
            <p:ph type="body" sz="quarter" idx="16" hasCustomPrompt="1"/>
          </p:nvPr>
        </p:nvSpPr>
        <p:spPr>
          <a:xfrm>
            <a:off x="835671" y="1104338"/>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sp>
        <p:nvSpPr>
          <p:cNvPr id="25" name="Freeform 24">
            <a:extLst>
              <a:ext uri="{FF2B5EF4-FFF2-40B4-BE49-F238E27FC236}">
                <a16:creationId xmlns:a16="http://schemas.microsoft.com/office/drawing/2014/main" id="{31126932-DD16-5F4F-84FB-88F292299AE2}"/>
              </a:ext>
            </a:extLst>
          </p:cNvPr>
          <p:cNvSpPr/>
          <p:nvPr userDrawn="1"/>
        </p:nvSpPr>
        <p:spPr>
          <a:xfrm>
            <a:off x="-13855"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Tree>
    <p:extLst>
      <p:ext uri="{BB962C8B-B14F-4D97-AF65-F5344CB8AC3E}">
        <p14:creationId xmlns:p14="http://schemas.microsoft.com/office/powerpoint/2010/main" val="77716605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133" name="Freeform 132">
            <a:extLst>
              <a:ext uri="{FF2B5EF4-FFF2-40B4-BE49-F238E27FC236}">
                <a16:creationId xmlns:a16="http://schemas.microsoft.com/office/drawing/2014/main" id="{2B14C31C-4EBD-0345-9B9E-CA4976147702}"/>
              </a:ext>
            </a:extLst>
          </p:cNvPr>
          <p:cNvSpPr/>
          <p:nvPr userDrawn="1"/>
        </p:nvSpPr>
        <p:spPr>
          <a:xfrm>
            <a:off x="417724" y="2540260"/>
            <a:ext cx="11356551" cy="3069788"/>
          </a:xfrm>
          <a:custGeom>
            <a:avLst/>
            <a:gdLst>
              <a:gd name="connsiteX0" fmla="*/ 0 w 11356551"/>
              <a:gd name="connsiteY0" fmla="*/ 0 h 3728821"/>
              <a:gd name="connsiteX1" fmla="*/ 2348414 w 11356551"/>
              <a:gd name="connsiteY1" fmla="*/ 0 h 3728821"/>
              <a:gd name="connsiteX2" fmla="*/ 2743596 w 11356551"/>
              <a:gd name="connsiteY2" fmla="*/ 0 h 3728821"/>
              <a:gd name="connsiteX3" fmla="*/ 5092010 w 11356551"/>
              <a:gd name="connsiteY3" fmla="*/ 0 h 3728821"/>
              <a:gd name="connsiteX4" fmla="*/ 6470666 w 11356551"/>
              <a:gd name="connsiteY4" fmla="*/ 0 h 3728821"/>
              <a:gd name="connsiteX5" fmla="*/ 6470668 w 11356551"/>
              <a:gd name="connsiteY5" fmla="*/ 0 h 3728821"/>
              <a:gd name="connsiteX6" fmla="*/ 8223635 w 11356551"/>
              <a:gd name="connsiteY6" fmla="*/ 0 h 3728821"/>
              <a:gd name="connsiteX7" fmla="*/ 8819080 w 11356551"/>
              <a:gd name="connsiteY7" fmla="*/ 0 h 3728821"/>
              <a:gd name="connsiteX8" fmla="*/ 8819081 w 11356551"/>
              <a:gd name="connsiteY8" fmla="*/ 0 h 3728821"/>
              <a:gd name="connsiteX9" fmla="*/ 10572049 w 11356551"/>
              <a:gd name="connsiteY9" fmla="*/ 0 h 3728821"/>
              <a:gd name="connsiteX10" fmla="*/ 11356551 w 11356551"/>
              <a:gd name="connsiteY10" fmla="*/ 721953 h 3728821"/>
              <a:gd name="connsiteX11" fmla="*/ 11356551 w 11356551"/>
              <a:gd name="connsiteY11" fmla="*/ 3728821 h 3728821"/>
              <a:gd name="connsiteX12" fmla="*/ 9603581 w 11356551"/>
              <a:gd name="connsiteY12" fmla="*/ 3728821 h 3728821"/>
              <a:gd name="connsiteX13" fmla="*/ 9008137 w 11356551"/>
              <a:gd name="connsiteY13" fmla="*/ 3728821 h 3728821"/>
              <a:gd name="connsiteX14" fmla="*/ 7996960 w 11356551"/>
              <a:gd name="connsiteY14" fmla="*/ 3728821 h 3728821"/>
              <a:gd name="connsiteX15" fmla="*/ 7255167 w 11356551"/>
              <a:gd name="connsiteY15" fmla="*/ 3728821 h 3728821"/>
              <a:gd name="connsiteX16" fmla="*/ 6859985 w 11356551"/>
              <a:gd name="connsiteY16" fmla="*/ 3728821 h 3728821"/>
              <a:gd name="connsiteX17" fmla="*/ 6243990 w 11356551"/>
              <a:gd name="connsiteY17" fmla="*/ 3728821 h 3728821"/>
              <a:gd name="connsiteX18" fmla="*/ 5648546 w 11356551"/>
              <a:gd name="connsiteY18" fmla="*/ 3728821 h 3728821"/>
              <a:gd name="connsiteX19" fmla="*/ 4511571 w 11356551"/>
              <a:gd name="connsiteY19" fmla="*/ 3728821 h 3728821"/>
              <a:gd name="connsiteX20" fmla="*/ 3895576 w 11356551"/>
              <a:gd name="connsiteY20" fmla="*/ 3728821 h 3728821"/>
              <a:gd name="connsiteX21" fmla="*/ 3500395 w 11356551"/>
              <a:gd name="connsiteY21" fmla="*/ 3728821 h 3728821"/>
              <a:gd name="connsiteX22" fmla="*/ 1151981 w 11356551"/>
              <a:gd name="connsiteY22" fmla="*/ 3728821 h 3728821"/>
              <a:gd name="connsiteX23" fmla="*/ 0 w 11356551"/>
              <a:gd name="connsiteY23" fmla="*/ 2668691 h 372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356551" h="3728821">
                <a:moveTo>
                  <a:pt x="0" y="0"/>
                </a:moveTo>
                <a:lnTo>
                  <a:pt x="2348414" y="0"/>
                </a:lnTo>
                <a:lnTo>
                  <a:pt x="2743596" y="0"/>
                </a:lnTo>
                <a:lnTo>
                  <a:pt x="5092010" y="0"/>
                </a:lnTo>
                <a:lnTo>
                  <a:pt x="6470666" y="0"/>
                </a:lnTo>
                <a:lnTo>
                  <a:pt x="6470668" y="0"/>
                </a:lnTo>
                <a:lnTo>
                  <a:pt x="8223635" y="0"/>
                </a:lnTo>
                <a:lnTo>
                  <a:pt x="8819080" y="0"/>
                </a:lnTo>
                <a:lnTo>
                  <a:pt x="8819081" y="0"/>
                </a:lnTo>
                <a:lnTo>
                  <a:pt x="10572049" y="0"/>
                </a:lnTo>
                <a:cubicBezTo>
                  <a:pt x="11005591" y="0"/>
                  <a:pt x="11356551" y="322979"/>
                  <a:pt x="11356551" y="721953"/>
                </a:cubicBezTo>
                <a:lnTo>
                  <a:pt x="11356551" y="3728821"/>
                </a:lnTo>
                <a:lnTo>
                  <a:pt x="9603581" y="3728821"/>
                </a:lnTo>
                <a:lnTo>
                  <a:pt x="9008137" y="3728821"/>
                </a:lnTo>
                <a:lnTo>
                  <a:pt x="7996960" y="3728821"/>
                </a:lnTo>
                <a:lnTo>
                  <a:pt x="7255167" y="3728821"/>
                </a:lnTo>
                <a:lnTo>
                  <a:pt x="6859985" y="3728821"/>
                </a:lnTo>
                <a:lnTo>
                  <a:pt x="6243990" y="3728821"/>
                </a:lnTo>
                <a:lnTo>
                  <a:pt x="5648546" y="3728821"/>
                </a:lnTo>
                <a:lnTo>
                  <a:pt x="4511571" y="3728821"/>
                </a:lnTo>
                <a:lnTo>
                  <a:pt x="3895576" y="3728821"/>
                </a:lnTo>
                <a:lnTo>
                  <a:pt x="3500395" y="3728821"/>
                </a:lnTo>
                <a:lnTo>
                  <a:pt x="1151981" y="3728821"/>
                </a:lnTo>
                <a:cubicBezTo>
                  <a:pt x="516120" y="3728821"/>
                  <a:pt x="0" y="3253852"/>
                  <a:pt x="0" y="2668691"/>
                </a:cubicBezTo>
                <a:close/>
              </a:path>
            </a:pathLst>
          </a:custGeom>
          <a:solidFill>
            <a:srgbClr val="0872B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969827" y="3830826"/>
            <a:ext cx="3195486" cy="731140"/>
          </a:xfrm>
          <a:prstGeom prst="rect">
            <a:avLst/>
          </a:prstGeo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33" name="Text Placeholder 23">
            <a:extLst>
              <a:ext uri="{FF2B5EF4-FFF2-40B4-BE49-F238E27FC236}">
                <a16:creationId xmlns:a16="http://schemas.microsoft.com/office/drawing/2014/main" id="{A262A524-87DB-9447-BD5C-C79347DB3C1A}"/>
              </a:ext>
            </a:extLst>
          </p:cNvPr>
          <p:cNvSpPr>
            <a:spLocks noGrp="1"/>
          </p:cNvSpPr>
          <p:nvPr>
            <p:ph type="body" sz="quarter" idx="20" hasCustomPrompt="1"/>
          </p:nvPr>
        </p:nvSpPr>
        <p:spPr>
          <a:xfrm>
            <a:off x="969827" y="3021250"/>
            <a:ext cx="3195485" cy="837258"/>
          </a:xfrm>
          <a:prstGeom prst="rect">
            <a:avLst/>
          </a:prstGeom>
        </p:spPr>
        <p:txBody>
          <a:bodyPr anchor="ctr">
            <a:normAutofit/>
          </a:bodyPr>
          <a:lstStyle>
            <a:lvl1pPr marL="0" indent="0" algn="l">
              <a:buNone/>
              <a:defRPr sz="5000" b="1" baseline="0">
                <a:solidFill>
                  <a:schemeClr val="bg1"/>
                </a:solidFill>
                <a:latin typeface="+mn-lt"/>
              </a:defRPr>
            </a:lvl1pPr>
          </a:lstStyle>
          <a:p>
            <a:pPr lvl="0"/>
            <a:r>
              <a:rPr lang="en-US" dirty="0"/>
              <a:t>Thank You</a:t>
            </a:r>
          </a:p>
        </p:txBody>
      </p:sp>
      <p:sp>
        <p:nvSpPr>
          <p:cNvPr id="199" name="Freeform 198">
            <a:extLst>
              <a:ext uri="{FF2B5EF4-FFF2-40B4-BE49-F238E27FC236}">
                <a16:creationId xmlns:a16="http://schemas.microsoft.com/office/drawing/2014/main" id="{B3373C8E-B134-D9FC-5B31-DCF206000F0A}"/>
              </a:ext>
            </a:extLst>
          </p:cNvPr>
          <p:cNvSpPr/>
          <p:nvPr userDrawn="1"/>
        </p:nvSpPr>
        <p:spPr>
          <a:xfrm rot="10800000">
            <a:off x="0" y="5120125"/>
            <a:ext cx="4909076" cy="727928"/>
          </a:xfrm>
          <a:custGeom>
            <a:avLst/>
            <a:gdLst>
              <a:gd name="connsiteX0" fmla="*/ 4909076 w 4909076"/>
              <a:gd name="connsiteY0" fmla="*/ 727928 h 727928"/>
              <a:gd name="connsiteX1" fmla="*/ 393787 w 4909076"/>
              <a:gd name="connsiteY1" fmla="*/ 727928 h 727928"/>
              <a:gd name="connsiteX2" fmla="*/ 0 w 4909076"/>
              <a:gd name="connsiteY2" fmla="*/ 334050 h 727928"/>
              <a:gd name="connsiteX3" fmla="*/ 0 w 4909076"/>
              <a:gd name="connsiteY3" fmla="*/ 0 h 727928"/>
              <a:gd name="connsiteX4" fmla="*/ 4909076 w 4909076"/>
              <a:gd name="connsiteY4" fmla="*/ 0 h 727928"/>
              <a:gd name="connsiteX5" fmla="*/ 4909076 w 4909076"/>
              <a:gd name="connsiteY5" fmla="*/ 727928 h 727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9076" h="727928">
                <a:moveTo>
                  <a:pt x="4909076" y="727928"/>
                </a:moveTo>
                <a:lnTo>
                  <a:pt x="393787" y="727928"/>
                </a:lnTo>
                <a:cubicBezTo>
                  <a:pt x="176954" y="727928"/>
                  <a:pt x="0" y="550932"/>
                  <a:pt x="0" y="334050"/>
                </a:cubicBezTo>
                <a:lnTo>
                  <a:pt x="0" y="0"/>
                </a:lnTo>
                <a:lnTo>
                  <a:pt x="4909076" y="0"/>
                </a:lnTo>
                <a:lnTo>
                  <a:pt x="4909076" y="727928"/>
                </a:lnTo>
                <a:close/>
              </a:path>
            </a:pathLst>
          </a:custGeom>
          <a:solidFill>
            <a:srgbClr val="DF4625"/>
          </a:solidFill>
          <a:ln w="24491" cap="flat">
            <a:noFill/>
            <a:prstDash val="solid"/>
            <a:miter/>
          </a:ln>
        </p:spPr>
        <p:txBody>
          <a:bodyPr wrap="square" rtlCol="0" anchor="ctr">
            <a:noAutofit/>
          </a:bodyPr>
          <a:lstStyle/>
          <a:p>
            <a:endParaRPr lang="en-US" dirty="0"/>
          </a:p>
        </p:txBody>
      </p:sp>
      <p:sp>
        <p:nvSpPr>
          <p:cNvPr id="202" name="Text Placeholder 23">
            <a:extLst>
              <a:ext uri="{FF2B5EF4-FFF2-40B4-BE49-F238E27FC236}">
                <a16:creationId xmlns:a16="http://schemas.microsoft.com/office/drawing/2014/main" id="{8C2F8A31-621F-7CB6-4E35-9FC69E7E5147}"/>
              </a:ext>
            </a:extLst>
          </p:cNvPr>
          <p:cNvSpPr>
            <a:spLocks noGrp="1"/>
          </p:cNvSpPr>
          <p:nvPr>
            <p:ph type="body" sz="quarter" idx="21" hasCustomPrompt="1"/>
          </p:nvPr>
        </p:nvSpPr>
        <p:spPr>
          <a:xfrm>
            <a:off x="836161" y="5144595"/>
            <a:ext cx="3195486" cy="731140"/>
          </a:xfrm>
          <a:prstGeom prst="rect">
            <a:avLst/>
          </a:prstGeom>
        </p:spPr>
        <p:txBody>
          <a:bodyPr anchor="ctr">
            <a:normAutofit/>
          </a:bodyPr>
          <a:lstStyle>
            <a:lvl1pPr marL="0" indent="0" algn="l">
              <a:buNone/>
              <a:defRPr sz="2800" baseline="0">
                <a:solidFill>
                  <a:schemeClr val="bg1"/>
                </a:solidFill>
                <a:latin typeface="+mn-lt"/>
              </a:defRPr>
            </a:lvl1pPr>
          </a:lstStyle>
          <a:p>
            <a:pPr lvl="0"/>
            <a:r>
              <a:rPr lang="en-US" dirty="0" err="1"/>
              <a:t>www.website.eu</a:t>
            </a:r>
            <a:endParaRPr lang="en-US" dirty="0"/>
          </a:p>
        </p:txBody>
      </p:sp>
      <p:pic>
        <p:nvPicPr>
          <p:cNvPr id="3" name="Graphic 2">
            <a:extLst>
              <a:ext uri="{FF2B5EF4-FFF2-40B4-BE49-F238E27FC236}">
                <a16:creationId xmlns:a16="http://schemas.microsoft.com/office/drawing/2014/main" id="{58EAC2C8-A05A-FA38-DD04-82FB69F014E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57507" y="153500"/>
            <a:ext cx="3522338" cy="2659725"/>
          </a:xfrm>
          <a:prstGeom prst="rect">
            <a:avLst/>
          </a:prstGeom>
        </p:spPr>
      </p:pic>
      <p:sp>
        <p:nvSpPr>
          <p:cNvPr id="7" name="Rectangle 6">
            <a:extLst>
              <a:ext uri="{FF2B5EF4-FFF2-40B4-BE49-F238E27FC236}">
                <a16:creationId xmlns:a16="http://schemas.microsoft.com/office/drawing/2014/main" id="{23C5635A-5F0D-301F-3A52-1AD669706214}"/>
              </a:ext>
            </a:extLst>
          </p:cNvPr>
          <p:cNvSpPr/>
          <p:nvPr userDrawn="1"/>
        </p:nvSpPr>
        <p:spPr>
          <a:xfrm>
            <a:off x="3046305" y="6148648"/>
            <a:ext cx="4284543" cy="707886"/>
          </a:xfrm>
          <a:prstGeom prst="rect">
            <a:avLst/>
          </a:prstGeom>
        </p:spPr>
        <p:txBody>
          <a:bodyPr wrap="square">
            <a:spAutoFit/>
          </a:bodyPr>
          <a:lstStyle/>
          <a:p>
            <a:pPr marL="0" marR="0" indent="0" algn="l" defTabSz="181904" rtl="0" eaLnBrk="1" fontAlgn="auto" latinLnBrk="0" hangingPunct="0">
              <a:lnSpc>
                <a:spcPct val="100000"/>
              </a:lnSpc>
              <a:spcBef>
                <a:spcPts val="0"/>
              </a:spcBef>
              <a:spcAft>
                <a:spcPts val="0"/>
              </a:spcAft>
              <a:buClrTx/>
              <a:buSzTx/>
              <a:buFontTx/>
              <a:buNone/>
              <a:tabLst/>
              <a:defRPr/>
            </a:pP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This</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project</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has been funded with</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support from the European Commission. This publication [communication]</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reflects</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the views only of the author, and the Commission cannot be held responsible for</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any use, which may be</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made of the information contained therein</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2022-2-IE01-KA220-VET-000099060</a:t>
            </a:r>
          </a:p>
        </p:txBody>
      </p:sp>
      <p:sp>
        <p:nvSpPr>
          <p:cNvPr id="8" name="Rectangle 7">
            <a:extLst>
              <a:ext uri="{FF2B5EF4-FFF2-40B4-BE49-F238E27FC236}">
                <a16:creationId xmlns:a16="http://schemas.microsoft.com/office/drawing/2014/main" id="{C79FD713-0D6B-6705-7E45-7D0421C8C39E}"/>
              </a:ext>
            </a:extLst>
          </p:cNvPr>
          <p:cNvSpPr/>
          <p:nvPr userDrawn="1"/>
        </p:nvSpPr>
        <p:spPr>
          <a:xfrm>
            <a:off x="133498" y="6118720"/>
            <a:ext cx="2182624" cy="338554"/>
          </a:xfrm>
          <a:prstGeom prst="rect">
            <a:avLst/>
          </a:prstGeom>
        </p:spPr>
        <p:txBody>
          <a:bodyPr wrap="square">
            <a:spAutoFit/>
          </a:bodyPr>
          <a:lstStyle/>
          <a:p>
            <a:pPr marL="0" marR="0" lvl="0" indent="0" algn="l" defTabSz="181904" rtl="0" eaLnBrk="1" fontAlgn="auto" latinLnBrk="0" hangingPunct="0">
              <a:lnSpc>
                <a:spcPct val="100000"/>
              </a:lnSpc>
              <a:spcBef>
                <a:spcPts val="0"/>
              </a:spcBef>
              <a:spcAft>
                <a:spcPts val="0"/>
              </a:spcAft>
              <a:buClrTx/>
              <a:buSzTx/>
              <a:buFontTx/>
              <a:buNone/>
              <a:tabLst/>
              <a:defRPr/>
            </a:pPr>
            <a:r>
              <a:rPr lang="en-IE" sz="800" b="1" i="0" kern="1200" dirty="0">
                <a:solidFill>
                  <a:schemeClr val="tx1"/>
                </a:solidFill>
                <a:latin typeface="Calibri" panose="020F0502020204030204" pitchFamily="34" charset="0"/>
                <a:ea typeface="Open Sans" panose="020B0606030504020204" pitchFamily="34" charset="0"/>
                <a:cs typeface="Calibri" panose="020F0502020204030204" pitchFamily="34" charset="0"/>
              </a:rPr>
              <a:t>This resource is licensed under CC BY 4.0</a:t>
            </a:r>
          </a:p>
          <a:p>
            <a:pPr marL="0" marR="0" lvl="0" indent="0" algn="l" defTabSz="181904" rtl="0" eaLnBrk="1" fontAlgn="auto" latinLnBrk="0" hangingPunct="0">
              <a:lnSpc>
                <a:spcPct val="100000"/>
              </a:lnSpc>
              <a:spcBef>
                <a:spcPts val="0"/>
              </a:spcBef>
              <a:spcAft>
                <a:spcPts val="0"/>
              </a:spcAft>
              <a:buClrTx/>
              <a:buSzTx/>
              <a:buFontTx/>
              <a:buNone/>
              <a:tabLst/>
              <a:defRPr/>
            </a:pPr>
            <a:endParaRPr lang="en-US" sz="800" b="1" i="0" kern="1200" dirty="0">
              <a:solidFill>
                <a:schemeClr val="tx1"/>
              </a:solidFill>
              <a:latin typeface="Calibri" panose="020F0502020204030204" pitchFamily="34" charset="0"/>
              <a:ea typeface="Open Sans" panose="020B060603050402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93D6C0E1-6C54-51FE-7525-AD664DE3C33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16204" y="6361546"/>
            <a:ext cx="1244049" cy="433251"/>
          </a:xfrm>
          <a:prstGeom prst="rect">
            <a:avLst/>
          </a:prstGeom>
        </p:spPr>
      </p:pic>
      <p:pic>
        <p:nvPicPr>
          <p:cNvPr id="10" name="Picture 9" descr="Co-funded by the European Union logo in png for web usage">
            <a:extLst>
              <a:ext uri="{FF2B5EF4-FFF2-40B4-BE49-F238E27FC236}">
                <a16:creationId xmlns:a16="http://schemas.microsoft.com/office/drawing/2014/main" id="{EBF87432-544E-92B2-69ED-99CEB00E4547}"/>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1668351" y="6390654"/>
            <a:ext cx="1498564" cy="313626"/>
          </a:xfrm>
          <a:prstGeom prst="rect">
            <a:avLst/>
          </a:prstGeom>
          <a:noFill/>
          <a:ln>
            <a:noFill/>
          </a:ln>
        </p:spPr>
      </p:pic>
    </p:spTree>
    <p:extLst>
      <p:ext uri="{BB962C8B-B14F-4D97-AF65-F5344CB8AC3E}">
        <p14:creationId xmlns:p14="http://schemas.microsoft.com/office/powerpoint/2010/main" val="309706829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430"/>
            </a:lvl1pPr>
          </a:lstStyle>
          <a:p>
            <a:r>
              <a:rPr lang="en-GB" dirty="0"/>
              <a:t>Click to edit Master title style</a:t>
            </a:r>
            <a:endParaRPr lang="en-US" dirty="0"/>
          </a:p>
        </p:txBody>
      </p:sp>
      <p:sp>
        <p:nvSpPr>
          <p:cNvPr id="3" name="Subtitle 2"/>
          <p:cNvSpPr>
            <a:spLocks noGrp="1"/>
          </p:cNvSpPr>
          <p:nvPr>
            <p:ph type="subTitle" idx="1"/>
          </p:nvPr>
        </p:nvSpPr>
        <p:spPr>
          <a:xfrm>
            <a:off x="1524000" y="3602039"/>
            <a:ext cx="9144000" cy="1655762"/>
          </a:xfrm>
        </p:spPr>
        <p:txBody>
          <a:bodyPr/>
          <a:lstStyle>
            <a:lvl1pPr marL="0" indent="0" algn="ctr">
              <a:buNone/>
              <a:defRPr sz="2172"/>
            </a:lvl1pPr>
            <a:lvl2pPr marL="413717" indent="0" algn="ctr">
              <a:buNone/>
              <a:defRPr sz="1810"/>
            </a:lvl2pPr>
            <a:lvl3pPr marL="827432" indent="0" algn="ctr">
              <a:buNone/>
              <a:defRPr sz="1629"/>
            </a:lvl3pPr>
            <a:lvl4pPr marL="1241149" indent="0" algn="ctr">
              <a:buNone/>
              <a:defRPr sz="1448"/>
            </a:lvl4pPr>
            <a:lvl5pPr marL="1654865" indent="0" algn="ctr">
              <a:buNone/>
              <a:defRPr sz="1448"/>
            </a:lvl5pPr>
            <a:lvl6pPr marL="2068582" indent="0" algn="ctr">
              <a:buNone/>
              <a:defRPr sz="1448"/>
            </a:lvl6pPr>
            <a:lvl7pPr marL="2482298" indent="0" algn="ctr">
              <a:buNone/>
              <a:defRPr sz="1448"/>
            </a:lvl7pPr>
            <a:lvl8pPr marL="2896014" indent="0" algn="ctr">
              <a:buNone/>
              <a:defRPr sz="1448"/>
            </a:lvl8pPr>
            <a:lvl9pPr marL="3309731" indent="0" algn="ctr">
              <a:buNone/>
              <a:defRPr sz="1448"/>
            </a:lvl9pPr>
          </a:lstStyle>
          <a:p>
            <a:r>
              <a:rPr lang="en-GB" dirty="0"/>
              <a:t>Click to edit Master subtitle style</a:t>
            </a:r>
            <a:endParaRPr lang="en-US" dirty="0"/>
          </a:p>
        </p:txBody>
      </p:sp>
      <p:sp>
        <p:nvSpPr>
          <p:cNvPr id="4" name="Date Placeholder 3"/>
          <p:cNvSpPr>
            <a:spLocks noGrp="1"/>
          </p:cNvSpPr>
          <p:nvPr>
            <p:ph type="dt" sz="half" idx="10"/>
          </p:nvPr>
        </p:nvSpPr>
        <p:spPr/>
        <p:txBody>
          <a:bodyPr/>
          <a:lstStyle/>
          <a:p>
            <a:fld id="{4A8750F5-52C1-C440-8607-C91B20E8C317}" type="datetimeFigureOut">
              <a:rPr lang="en-US" smtClean="0"/>
              <a:t>6/11/2025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BFC9EE-8645-454F-BDB4-68969ACADAFB}" type="slidenum">
              <a:rPr lang="en-US" smtClean="0"/>
              <a:t>‹#›</a:t>
            </a:fld>
            <a:endParaRPr lang="en-US"/>
          </a:p>
        </p:txBody>
      </p:sp>
    </p:spTree>
    <p:extLst>
      <p:ext uri="{BB962C8B-B14F-4D97-AF65-F5344CB8AC3E}">
        <p14:creationId xmlns:p14="http://schemas.microsoft.com/office/powerpoint/2010/main" val="2206601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7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6185499" cy="593771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DF4625"/>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35C4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9" y="133799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2" y="225297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1" y="316796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4" y="408295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1" y="499794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2DAE010-689B-C374-751E-402231B6F426}"/>
              </a:ext>
            </a:extLst>
          </p:cNvPr>
          <p:cNvGrpSpPr/>
          <p:nvPr userDrawn="1"/>
        </p:nvGrpSpPr>
        <p:grpSpPr>
          <a:xfrm rot="12028030">
            <a:off x="-51341" y="4386944"/>
            <a:ext cx="2061589" cy="1788378"/>
            <a:chOff x="-1397183" y="824494"/>
            <a:chExt cx="1192352" cy="1034336"/>
          </a:xfrm>
        </p:grpSpPr>
        <p:sp>
          <p:nvSpPr>
            <p:cNvPr id="8" name="Freeform 7">
              <a:extLst>
                <a:ext uri="{FF2B5EF4-FFF2-40B4-BE49-F238E27FC236}">
                  <a16:creationId xmlns:a16="http://schemas.microsoft.com/office/drawing/2014/main" id="{26073620-308C-4CB8-75CE-8181A8B8A105}"/>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000ADB7-3B54-7F02-ABE1-1C599C834921}"/>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44BEF547-5E8E-A629-6386-705540859680}"/>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a:p>
          </p:txBody>
        </p:sp>
      </p:grpSp>
    </p:spTree>
    <p:extLst>
      <p:ext uri="{BB962C8B-B14F-4D97-AF65-F5344CB8AC3E}">
        <p14:creationId xmlns:p14="http://schemas.microsoft.com/office/powerpoint/2010/main" val="1662025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2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6185499" cy="593771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9" y="133799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2" y="225297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1" y="316796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4" y="408295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2DAE010-689B-C374-751E-402231B6F426}"/>
              </a:ext>
            </a:extLst>
          </p:cNvPr>
          <p:cNvGrpSpPr/>
          <p:nvPr userDrawn="1"/>
        </p:nvGrpSpPr>
        <p:grpSpPr>
          <a:xfrm rot="12028030">
            <a:off x="-51341" y="4386944"/>
            <a:ext cx="2061589" cy="1788378"/>
            <a:chOff x="-1397183" y="824494"/>
            <a:chExt cx="1192352" cy="1034336"/>
          </a:xfrm>
        </p:grpSpPr>
        <p:sp>
          <p:nvSpPr>
            <p:cNvPr id="8" name="Freeform 7">
              <a:extLst>
                <a:ext uri="{FF2B5EF4-FFF2-40B4-BE49-F238E27FC236}">
                  <a16:creationId xmlns:a16="http://schemas.microsoft.com/office/drawing/2014/main" id="{26073620-308C-4CB8-75CE-8181A8B8A105}"/>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000ADB7-3B54-7F02-ABE1-1C599C834921}"/>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44BEF547-5E8E-A629-6386-705540859680}"/>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a:p>
          </p:txBody>
        </p:sp>
      </p:grpSp>
    </p:spTree>
    <p:extLst>
      <p:ext uri="{BB962C8B-B14F-4D97-AF65-F5344CB8AC3E}">
        <p14:creationId xmlns:p14="http://schemas.microsoft.com/office/powerpoint/2010/main" val="6914888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
    <p:spTree>
      <p:nvGrpSpPr>
        <p:cNvPr id="1" name=""/>
        <p:cNvGrpSpPr/>
        <p:nvPr/>
      </p:nvGrpSpPr>
      <p:grpSpPr>
        <a:xfrm>
          <a:off x="0" y="0"/>
          <a:ext cx="0" cy="0"/>
          <a:chOff x="0" y="0"/>
          <a:chExt cx="0" cy="0"/>
        </a:xfrm>
      </p:grpSpPr>
      <p:sp>
        <p:nvSpPr>
          <p:cNvPr id="45" name="Freeform 44">
            <a:extLst>
              <a:ext uri="{FF2B5EF4-FFF2-40B4-BE49-F238E27FC236}">
                <a16:creationId xmlns:a16="http://schemas.microsoft.com/office/drawing/2014/main" id="{9FA70792-0674-9D4F-B2EB-1EA85D634C6B}"/>
              </a:ext>
            </a:extLst>
          </p:cNvPr>
          <p:cNvSpPr/>
          <p:nvPr userDrawn="1"/>
        </p:nvSpPr>
        <p:spPr>
          <a:xfrm rot="5400000" flipH="1">
            <a:off x="3374230" y="-2718353"/>
            <a:ext cx="5471102"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rgbClr val="0872B5"/>
          </a:solidFill>
          <a:ln w="24491" cap="flat">
            <a:noFill/>
            <a:prstDash val="solid"/>
            <a:miter/>
          </a:ln>
        </p:spPr>
        <p:txBody>
          <a:bodyPr wrap="square" rtlCol="0" anchor="ctr">
            <a:noAutofit/>
          </a:bodyPr>
          <a:lstStyle/>
          <a:p>
            <a:endParaRPr lang="en-US"/>
          </a:p>
        </p:txBody>
      </p:sp>
      <p:sp>
        <p:nvSpPr>
          <p:cNvPr id="8" name="Freeform 7">
            <a:extLst>
              <a:ext uri="{FF2B5EF4-FFF2-40B4-BE49-F238E27FC236}">
                <a16:creationId xmlns:a16="http://schemas.microsoft.com/office/drawing/2014/main" id="{C9191872-FD39-9640-9FBD-E895199BE50F}"/>
              </a:ext>
            </a:extLst>
          </p:cNvPr>
          <p:cNvSpPr/>
          <p:nvPr userDrawn="1"/>
        </p:nvSpPr>
        <p:spPr>
          <a:xfrm flipV="1">
            <a:off x="4362120" y="1856501"/>
            <a:ext cx="7829880"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9" name="Rectangle 8">
            <a:extLst>
              <a:ext uri="{FF2B5EF4-FFF2-40B4-BE49-F238E27FC236}">
                <a16:creationId xmlns:a16="http://schemas.microsoft.com/office/drawing/2014/main" id="{627A825B-5E41-4E4C-888D-127C62DD902C}"/>
              </a:ext>
            </a:extLst>
          </p:cNvPr>
          <p:cNvSpPr/>
          <p:nvPr userDrawn="1"/>
        </p:nvSpPr>
        <p:spPr>
          <a:xfrm>
            <a:off x="23805" y="9076427"/>
            <a:ext cx="7535870" cy="16153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4362120" y="2197879"/>
            <a:ext cx="5160645" cy="1285896"/>
          </a:xfrm>
          <a:prstGeom prst="rect">
            <a:avLst/>
          </a:prstGeom>
        </p:spPr>
        <p:txBody>
          <a:bodyPr>
            <a:normAutofit/>
          </a:bodyPr>
          <a:lstStyle>
            <a:lvl1pPr marL="0" indent="0" algn="l">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025785" y="1170371"/>
            <a:ext cx="2066906" cy="583200"/>
          </a:xfrm>
          <a:prstGeom prst="rect">
            <a:avLst/>
          </a:prstGeom>
        </p:spPr>
        <p:txBody>
          <a:bodyPr>
            <a:noAutofit/>
          </a:bodyPr>
          <a:lstStyle>
            <a:lvl1pPr marL="0" indent="0" algn="l">
              <a:buNone/>
              <a:defRPr sz="9000" b="1" i="0">
                <a:solidFill>
                  <a:schemeClr val="bg1"/>
                </a:solidFill>
                <a:latin typeface="+mn-lt"/>
              </a:defRPr>
            </a:lvl1pPr>
          </a:lstStyle>
          <a:p>
            <a:pPr lvl="0"/>
            <a:r>
              <a:rPr lang="en-US" dirty="0"/>
              <a:t>01</a:t>
            </a:r>
          </a:p>
        </p:txBody>
      </p:sp>
      <p:sp>
        <p:nvSpPr>
          <p:cNvPr id="2" name="Freeform 1">
            <a:extLst>
              <a:ext uri="{FF2B5EF4-FFF2-40B4-BE49-F238E27FC236}">
                <a16:creationId xmlns:a16="http://schemas.microsoft.com/office/drawing/2014/main" id="{5E0834DD-1D14-E6A9-CB0D-C4628E32D860}"/>
              </a:ext>
            </a:extLst>
          </p:cNvPr>
          <p:cNvSpPr/>
          <p:nvPr userDrawn="1"/>
        </p:nvSpPr>
        <p:spPr>
          <a:xfrm>
            <a:off x="151306" y="-2510505"/>
            <a:ext cx="6956072" cy="8528151"/>
          </a:xfrm>
          <a:custGeom>
            <a:avLst/>
            <a:gdLst>
              <a:gd name="connsiteX0" fmla="*/ 6837539 w 6837538"/>
              <a:gd name="connsiteY0" fmla="*/ 747378 h 7584050"/>
              <a:gd name="connsiteX1" fmla="*/ 6837539 w 6837538"/>
              <a:gd name="connsiteY1" fmla="*/ 7584051 h 7584050"/>
              <a:gd name="connsiteX2" fmla="*/ 1567906 w 6837538"/>
              <a:gd name="connsiteY2" fmla="*/ 7584051 h 7584050"/>
              <a:gd name="connsiteX3" fmla="*/ 0 w 6837538"/>
              <a:gd name="connsiteY3" fmla="*/ 6015782 h 7584050"/>
              <a:gd name="connsiteX4" fmla="*/ 0 w 6837538"/>
              <a:gd name="connsiteY4" fmla="*/ 0 h 7584050"/>
              <a:gd name="connsiteX5" fmla="*/ 6090334 w 6837538"/>
              <a:gd name="connsiteY5" fmla="*/ 0 h 7584050"/>
              <a:gd name="connsiteX6" fmla="*/ 6837539 w 6837538"/>
              <a:gd name="connsiteY6" fmla="*/ 747378 h 758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7538" h="7584050">
                <a:moveTo>
                  <a:pt x="6837539" y="747378"/>
                </a:moveTo>
                <a:lnTo>
                  <a:pt x="6837539" y="7584051"/>
                </a:lnTo>
                <a:lnTo>
                  <a:pt x="1567906" y="7584051"/>
                </a:lnTo>
                <a:cubicBezTo>
                  <a:pt x="703108" y="7584051"/>
                  <a:pt x="0" y="6880780"/>
                  <a:pt x="0" y="6015782"/>
                </a:cubicBezTo>
                <a:lnTo>
                  <a:pt x="0" y="0"/>
                </a:lnTo>
                <a:lnTo>
                  <a:pt x="6090334" y="0"/>
                </a:lnTo>
                <a:cubicBezTo>
                  <a:pt x="6501910" y="0"/>
                  <a:pt x="6837539" y="333257"/>
                  <a:pt x="6837539" y="747378"/>
                </a:cubicBezTo>
                <a:close/>
              </a:path>
            </a:pathLst>
          </a:custGeom>
          <a:blipFill dpi="0" rotWithShape="1">
            <a:blip r:embed="rId2"/>
            <a:srcRect/>
            <a:stretch>
              <a:fillRect l="-73494" t="30261" r="41920" b="-30261"/>
            </a:stretch>
          </a:blipFill>
          <a:ln w="24491" cap="flat">
            <a:noFill/>
            <a:prstDash val="solid"/>
            <a:miter/>
          </a:ln>
        </p:spPr>
        <p:txBody>
          <a:bodyPr rtlCol="0" anchor="ctr"/>
          <a:lstStyle/>
          <a:p>
            <a:endParaRPr lang="en-US"/>
          </a:p>
        </p:txBody>
      </p:sp>
      <p:grpSp>
        <p:nvGrpSpPr>
          <p:cNvPr id="3" name="Group 2">
            <a:extLst>
              <a:ext uri="{FF2B5EF4-FFF2-40B4-BE49-F238E27FC236}">
                <a16:creationId xmlns:a16="http://schemas.microsoft.com/office/drawing/2014/main" id="{1EE5A5DE-6AF1-9D2F-8982-9BCC504F950C}"/>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20148ADC-090B-5767-F6AA-1483FAF61BFE}"/>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rgbClr val="083F59"/>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CF7570CF-95BE-DC50-C339-4912188161FC}"/>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0B010F00-00CE-57C7-F201-14D3C63CAE1A}"/>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38D69924-3A74-80DE-679B-4BC14BAB6B2A}"/>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DE216468-2091-1127-405F-084619410115}"/>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1A8821AD-A11D-5321-C5F4-2C16036A305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42D58290-1DC0-5507-171D-CAD9253FE435}"/>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56BB68FA-914E-B559-FECA-DC6600A2A474}"/>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F6CE77E3-75D1-AAE0-D555-494F90E894A4}"/>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DFF8C7A3-059A-1EEF-BC7B-E069F6953A22}"/>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204121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Divider ">
    <p:spTree>
      <p:nvGrpSpPr>
        <p:cNvPr id="1" name=""/>
        <p:cNvGrpSpPr/>
        <p:nvPr/>
      </p:nvGrpSpPr>
      <p:grpSpPr>
        <a:xfrm>
          <a:off x="0" y="0"/>
          <a:ext cx="0" cy="0"/>
          <a:chOff x="0" y="0"/>
          <a:chExt cx="0" cy="0"/>
        </a:xfrm>
      </p:grpSpPr>
      <p:sp>
        <p:nvSpPr>
          <p:cNvPr id="45" name="Freeform 44">
            <a:extLst>
              <a:ext uri="{FF2B5EF4-FFF2-40B4-BE49-F238E27FC236}">
                <a16:creationId xmlns:a16="http://schemas.microsoft.com/office/drawing/2014/main" id="{9FA70792-0674-9D4F-B2EB-1EA85D634C6B}"/>
              </a:ext>
            </a:extLst>
          </p:cNvPr>
          <p:cNvSpPr/>
          <p:nvPr userDrawn="1"/>
        </p:nvSpPr>
        <p:spPr>
          <a:xfrm rot="5400000" flipH="1">
            <a:off x="3374230" y="-2718353"/>
            <a:ext cx="5471102"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rgbClr val="DF4625"/>
          </a:solidFill>
          <a:ln w="24491" cap="flat">
            <a:noFill/>
            <a:prstDash val="solid"/>
            <a:miter/>
          </a:ln>
        </p:spPr>
        <p:txBody>
          <a:bodyPr wrap="square" rtlCol="0" anchor="ctr">
            <a:noAutofit/>
          </a:bodyPr>
          <a:lstStyle/>
          <a:p>
            <a:endParaRPr lang="en-US"/>
          </a:p>
        </p:txBody>
      </p:sp>
      <p:sp>
        <p:nvSpPr>
          <p:cNvPr id="2" name="Freeform 1">
            <a:extLst>
              <a:ext uri="{FF2B5EF4-FFF2-40B4-BE49-F238E27FC236}">
                <a16:creationId xmlns:a16="http://schemas.microsoft.com/office/drawing/2014/main" id="{5E0834DD-1D14-E6A9-CB0D-C4628E32D860}"/>
              </a:ext>
            </a:extLst>
          </p:cNvPr>
          <p:cNvSpPr/>
          <p:nvPr userDrawn="1"/>
        </p:nvSpPr>
        <p:spPr>
          <a:xfrm>
            <a:off x="151306" y="-2510505"/>
            <a:ext cx="6956072" cy="8528151"/>
          </a:xfrm>
          <a:custGeom>
            <a:avLst/>
            <a:gdLst>
              <a:gd name="connsiteX0" fmla="*/ 6837539 w 6837538"/>
              <a:gd name="connsiteY0" fmla="*/ 747378 h 7584050"/>
              <a:gd name="connsiteX1" fmla="*/ 6837539 w 6837538"/>
              <a:gd name="connsiteY1" fmla="*/ 7584051 h 7584050"/>
              <a:gd name="connsiteX2" fmla="*/ 1567906 w 6837538"/>
              <a:gd name="connsiteY2" fmla="*/ 7584051 h 7584050"/>
              <a:gd name="connsiteX3" fmla="*/ 0 w 6837538"/>
              <a:gd name="connsiteY3" fmla="*/ 6015782 h 7584050"/>
              <a:gd name="connsiteX4" fmla="*/ 0 w 6837538"/>
              <a:gd name="connsiteY4" fmla="*/ 0 h 7584050"/>
              <a:gd name="connsiteX5" fmla="*/ 6090334 w 6837538"/>
              <a:gd name="connsiteY5" fmla="*/ 0 h 7584050"/>
              <a:gd name="connsiteX6" fmla="*/ 6837539 w 6837538"/>
              <a:gd name="connsiteY6" fmla="*/ 747378 h 758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7538" h="7584050">
                <a:moveTo>
                  <a:pt x="6837539" y="747378"/>
                </a:moveTo>
                <a:lnTo>
                  <a:pt x="6837539" y="7584051"/>
                </a:lnTo>
                <a:lnTo>
                  <a:pt x="1567906" y="7584051"/>
                </a:lnTo>
                <a:cubicBezTo>
                  <a:pt x="703108" y="7584051"/>
                  <a:pt x="0" y="6880780"/>
                  <a:pt x="0" y="6015782"/>
                </a:cubicBezTo>
                <a:lnTo>
                  <a:pt x="0" y="0"/>
                </a:lnTo>
                <a:lnTo>
                  <a:pt x="6090334" y="0"/>
                </a:lnTo>
                <a:cubicBezTo>
                  <a:pt x="6501910" y="0"/>
                  <a:pt x="6837539" y="333257"/>
                  <a:pt x="6837539" y="747378"/>
                </a:cubicBezTo>
                <a:close/>
              </a:path>
            </a:pathLst>
          </a:custGeom>
          <a:blipFill dpi="0" rotWithShape="1">
            <a:blip r:embed="rId2"/>
            <a:srcRect/>
            <a:stretch>
              <a:fillRect l="-73494" t="30261" r="41920" b="-30261"/>
            </a:stretch>
          </a:blipFill>
          <a:ln w="24491"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C9191872-FD39-9640-9FBD-E895199BE50F}"/>
              </a:ext>
            </a:extLst>
          </p:cNvPr>
          <p:cNvSpPr/>
          <p:nvPr userDrawn="1"/>
        </p:nvSpPr>
        <p:spPr>
          <a:xfrm flipV="1">
            <a:off x="4362120" y="2034131"/>
            <a:ext cx="7829880"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9" name="Rectangle 8">
            <a:extLst>
              <a:ext uri="{FF2B5EF4-FFF2-40B4-BE49-F238E27FC236}">
                <a16:creationId xmlns:a16="http://schemas.microsoft.com/office/drawing/2014/main" id="{627A825B-5E41-4E4C-888D-127C62DD902C}"/>
              </a:ext>
            </a:extLst>
          </p:cNvPr>
          <p:cNvSpPr/>
          <p:nvPr userDrawn="1"/>
        </p:nvSpPr>
        <p:spPr>
          <a:xfrm>
            <a:off x="23805" y="9076427"/>
            <a:ext cx="7535870" cy="16153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4362120" y="2197879"/>
            <a:ext cx="5160645" cy="1285896"/>
          </a:xfrm>
          <a:prstGeom prst="rect">
            <a:avLst/>
          </a:prstGeom>
        </p:spPr>
        <p:txBody>
          <a:bodyPr>
            <a:normAutofit/>
          </a:bodyPr>
          <a:lstStyle>
            <a:lvl1pPr marL="0" indent="0" algn="l">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025785" y="1170371"/>
            <a:ext cx="2066906" cy="583200"/>
          </a:xfrm>
          <a:prstGeom prst="rect">
            <a:avLst/>
          </a:prstGeom>
        </p:spPr>
        <p:txBody>
          <a:bodyPr>
            <a:noAutofit/>
          </a:bodyPr>
          <a:lstStyle>
            <a:lvl1pPr marL="0" indent="0" algn="l">
              <a:buNone/>
              <a:defRPr sz="9000" b="1" i="0">
                <a:solidFill>
                  <a:schemeClr val="bg1"/>
                </a:solidFill>
                <a:latin typeface="+mn-lt"/>
              </a:defRPr>
            </a:lvl1pPr>
          </a:lstStyle>
          <a:p>
            <a:pPr lvl="0"/>
            <a:r>
              <a:rPr lang="en-US" dirty="0"/>
              <a:t>02</a:t>
            </a:r>
          </a:p>
        </p:txBody>
      </p:sp>
      <p:grpSp>
        <p:nvGrpSpPr>
          <p:cNvPr id="3" name="Group 2">
            <a:extLst>
              <a:ext uri="{FF2B5EF4-FFF2-40B4-BE49-F238E27FC236}">
                <a16:creationId xmlns:a16="http://schemas.microsoft.com/office/drawing/2014/main" id="{4F7D67C6-31CA-645C-1C5E-80E766FC0D4A}"/>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5D625334-BFA6-924F-B37A-A6BE25EF5714}"/>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rgbClr val="083F59"/>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D8F6280A-274B-9505-CBC7-D39AC6035B6D}"/>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30FBCA3B-4449-8D5F-8D8A-297CFE62C53F}"/>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4518E9DF-CB66-41CC-CB56-5554EB7E3572}"/>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81FC309-FA2C-C062-8DB8-680F03D0EC73}"/>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7729DBEE-F309-55B9-5403-8DA230FE5D8E}"/>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411C056-58BF-57FA-EBFA-E526774523D3}"/>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345C183B-C77A-7A2F-6A5E-B165926EB739}"/>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563A20C2-17E7-6CF8-6D9C-5A108266A73D}"/>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4E11D6E0-E441-16E6-0B6B-0F43008437AB}"/>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1458199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Divider ">
    <p:spTree>
      <p:nvGrpSpPr>
        <p:cNvPr id="1" name=""/>
        <p:cNvGrpSpPr/>
        <p:nvPr/>
      </p:nvGrpSpPr>
      <p:grpSpPr>
        <a:xfrm>
          <a:off x="0" y="0"/>
          <a:ext cx="0" cy="0"/>
          <a:chOff x="0" y="0"/>
          <a:chExt cx="0" cy="0"/>
        </a:xfrm>
      </p:grpSpPr>
      <p:sp>
        <p:nvSpPr>
          <p:cNvPr id="45" name="Freeform 44">
            <a:extLst>
              <a:ext uri="{FF2B5EF4-FFF2-40B4-BE49-F238E27FC236}">
                <a16:creationId xmlns:a16="http://schemas.microsoft.com/office/drawing/2014/main" id="{9FA70792-0674-9D4F-B2EB-1EA85D634C6B}"/>
              </a:ext>
            </a:extLst>
          </p:cNvPr>
          <p:cNvSpPr/>
          <p:nvPr userDrawn="1"/>
        </p:nvSpPr>
        <p:spPr>
          <a:xfrm rot="5400000" flipH="1">
            <a:off x="3374230" y="-2718353"/>
            <a:ext cx="5471102"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rgbClr val="335C42"/>
          </a:solidFill>
          <a:ln w="24491" cap="flat">
            <a:noFill/>
            <a:prstDash val="solid"/>
            <a:miter/>
          </a:ln>
        </p:spPr>
        <p:txBody>
          <a:bodyPr wrap="square" rtlCol="0" anchor="ctr">
            <a:noAutofit/>
          </a:bodyPr>
          <a:lstStyle/>
          <a:p>
            <a:endParaRPr lang="en-US"/>
          </a:p>
        </p:txBody>
      </p:sp>
      <p:sp>
        <p:nvSpPr>
          <p:cNvPr id="2" name="Freeform 1">
            <a:extLst>
              <a:ext uri="{FF2B5EF4-FFF2-40B4-BE49-F238E27FC236}">
                <a16:creationId xmlns:a16="http://schemas.microsoft.com/office/drawing/2014/main" id="{5E0834DD-1D14-E6A9-CB0D-C4628E32D860}"/>
              </a:ext>
            </a:extLst>
          </p:cNvPr>
          <p:cNvSpPr/>
          <p:nvPr userDrawn="1"/>
        </p:nvSpPr>
        <p:spPr>
          <a:xfrm>
            <a:off x="151306" y="-2510505"/>
            <a:ext cx="6956072" cy="8528151"/>
          </a:xfrm>
          <a:custGeom>
            <a:avLst/>
            <a:gdLst>
              <a:gd name="connsiteX0" fmla="*/ 6837539 w 6837538"/>
              <a:gd name="connsiteY0" fmla="*/ 747378 h 7584050"/>
              <a:gd name="connsiteX1" fmla="*/ 6837539 w 6837538"/>
              <a:gd name="connsiteY1" fmla="*/ 7584051 h 7584050"/>
              <a:gd name="connsiteX2" fmla="*/ 1567906 w 6837538"/>
              <a:gd name="connsiteY2" fmla="*/ 7584051 h 7584050"/>
              <a:gd name="connsiteX3" fmla="*/ 0 w 6837538"/>
              <a:gd name="connsiteY3" fmla="*/ 6015782 h 7584050"/>
              <a:gd name="connsiteX4" fmla="*/ 0 w 6837538"/>
              <a:gd name="connsiteY4" fmla="*/ 0 h 7584050"/>
              <a:gd name="connsiteX5" fmla="*/ 6090334 w 6837538"/>
              <a:gd name="connsiteY5" fmla="*/ 0 h 7584050"/>
              <a:gd name="connsiteX6" fmla="*/ 6837539 w 6837538"/>
              <a:gd name="connsiteY6" fmla="*/ 747378 h 758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7538" h="7584050">
                <a:moveTo>
                  <a:pt x="6837539" y="747378"/>
                </a:moveTo>
                <a:lnTo>
                  <a:pt x="6837539" y="7584051"/>
                </a:lnTo>
                <a:lnTo>
                  <a:pt x="1567906" y="7584051"/>
                </a:lnTo>
                <a:cubicBezTo>
                  <a:pt x="703108" y="7584051"/>
                  <a:pt x="0" y="6880780"/>
                  <a:pt x="0" y="6015782"/>
                </a:cubicBezTo>
                <a:lnTo>
                  <a:pt x="0" y="0"/>
                </a:lnTo>
                <a:lnTo>
                  <a:pt x="6090334" y="0"/>
                </a:lnTo>
                <a:cubicBezTo>
                  <a:pt x="6501910" y="0"/>
                  <a:pt x="6837539" y="333257"/>
                  <a:pt x="6837539" y="747378"/>
                </a:cubicBezTo>
                <a:close/>
              </a:path>
            </a:pathLst>
          </a:custGeom>
          <a:blipFill dpi="0" rotWithShape="1">
            <a:blip r:embed="rId2"/>
            <a:srcRect/>
            <a:stretch>
              <a:fillRect l="-73494" t="30261" r="41920" b="-30261"/>
            </a:stretch>
          </a:blipFill>
          <a:ln w="24491"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C9191872-FD39-9640-9FBD-E895199BE50F}"/>
              </a:ext>
            </a:extLst>
          </p:cNvPr>
          <p:cNvSpPr/>
          <p:nvPr userDrawn="1"/>
        </p:nvSpPr>
        <p:spPr>
          <a:xfrm flipV="1">
            <a:off x="4362120" y="2034131"/>
            <a:ext cx="7829880"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chemeClr val="bg1"/>
          </a:solidFill>
          <a:ln w="24491" cap="flat">
            <a:solidFill>
              <a:schemeClr val="bg1"/>
            </a:solidFill>
            <a:prstDash val="solid"/>
            <a:miter/>
          </a:ln>
        </p:spPr>
        <p:txBody>
          <a:bodyPr rtlCol="0" anchor="ctr"/>
          <a:lstStyle/>
          <a:p>
            <a:endParaRPr lang="en-US"/>
          </a:p>
        </p:txBody>
      </p:sp>
      <p:sp>
        <p:nvSpPr>
          <p:cNvPr id="9" name="Rectangle 8">
            <a:extLst>
              <a:ext uri="{FF2B5EF4-FFF2-40B4-BE49-F238E27FC236}">
                <a16:creationId xmlns:a16="http://schemas.microsoft.com/office/drawing/2014/main" id="{627A825B-5E41-4E4C-888D-127C62DD902C}"/>
              </a:ext>
            </a:extLst>
          </p:cNvPr>
          <p:cNvSpPr/>
          <p:nvPr userDrawn="1"/>
        </p:nvSpPr>
        <p:spPr>
          <a:xfrm>
            <a:off x="23805" y="9076427"/>
            <a:ext cx="7535870" cy="16153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4362120" y="2197879"/>
            <a:ext cx="5160645" cy="1285896"/>
          </a:xfrm>
          <a:prstGeom prst="rect">
            <a:avLst/>
          </a:prstGeom>
        </p:spPr>
        <p:txBody>
          <a:bodyPr>
            <a:normAutofit/>
          </a:bodyPr>
          <a:lstStyle>
            <a:lvl1pPr marL="0" indent="0" algn="l">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025785" y="1170371"/>
            <a:ext cx="2066906" cy="583200"/>
          </a:xfrm>
          <a:prstGeom prst="rect">
            <a:avLst/>
          </a:prstGeom>
        </p:spPr>
        <p:txBody>
          <a:bodyPr>
            <a:noAutofit/>
          </a:bodyPr>
          <a:lstStyle>
            <a:lvl1pPr marL="0" indent="0" algn="l">
              <a:buNone/>
              <a:defRPr sz="9000" b="1" i="0">
                <a:solidFill>
                  <a:schemeClr val="bg1"/>
                </a:solidFill>
                <a:latin typeface="+mn-lt"/>
              </a:defRPr>
            </a:lvl1pPr>
          </a:lstStyle>
          <a:p>
            <a:pPr lvl="0"/>
            <a:r>
              <a:rPr lang="en-US" dirty="0"/>
              <a:t>03</a:t>
            </a:r>
          </a:p>
        </p:txBody>
      </p:sp>
      <p:grpSp>
        <p:nvGrpSpPr>
          <p:cNvPr id="3" name="Group 2">
            <a:extLst>
              <a:ext uri="{FF2B5EF4-FFF2-40B4-BE49-F238E27FC236}">
                <a16:creationId xmlns:a16="http://schemas.microsoft.com/office/drawing/2014/main" id="{DD6C1F9A-1A6B-337F-2A4C-1BF1003ED228}"/>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E58A0748-DFE9-AD78-5B11-6233F9FCF0D4}"/>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rgbClr val="083F59"/>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59EB5E38-742F-F560-460E-5CA588BDCE10}"/>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5833306-3C19-79DF-A18A-78520E9057B0}"/>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7D1BEF44-B7F7-8691-FD98-0FE308AD84E6}"/>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1006E80-671C-8CD5-FA79-27450FAF9094}"/>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77E82B46-8572-748D-AA62-AA280948CBB8}"/>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2EF6AC8F-EF47-223C-6646-CEAC4528DA06}"/>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C2E63C6D-7A13-8EAB-D12F-C3F9B22AB8FA}"/>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A2B09343-BB8D-8188-6A9A-9F65AE76BA79}"/>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A738BEFA-9C93-F9A1-2222-5186E71A463B}"/>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84609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Qutoe 02">
    <p:spTree>
      <p:nvGrpSpPr>
        <p:cNvPr id="1" name=""/>
        <p:cNvGrpSpPr/>
        <p:nvPr/>
      </p:nvGrpSpPr>
      <p:grpSpPr>
        <a:xfrm>
          <a:off x="0" y="0"/>
          <a:ext cx="0" cy="0"/>
          <a:chOff x="0" y="0"/>
          <a:chExt cx="0" cy="0"/>
        </a:xfrm>
      </p:grpSpPr>
      <p:sp>
        <p:nvSpPr>
          <p:cNvPr id="21" name="Freeform 20">
            <a:extLst>
              <a:ext uri="{FF2B5EF4-FFF2-40B4-BE49-F238E27FC236}">
                <a16:creationId xmlns:a16="http://schemas.microsoft.com/office/drawing/2014/main" id="{7C01628B-ED43-222A-7FB6-2D514DC803AC}"/>
              </a:ext>
            </a:extLst>
          </p:cNvPr>
          <p:cNvSpPr/>
          <p:nvPr userDrawn="1"/>
        </p:nvSpPr>
        <p:spPr>
          <a:xfrm>
            <a:off x="0" y="178250"/>
            <a:ext cx="4648200" cy="6501501"/>
          </a:xfrm>
          <a:custGeom>
            <a:avLst/>
            <a:gdLst>
              <a:gd name="connsiteX0" fmla="*/ 1397450 w 4648200"/>
              <a:gd name="connsiteY0" fmla="*/ 0 h 6501501"/>
              <a:gd name="connsiteX1" fmla="*/ 4648200 w 4648200"/>
              <a:gd name="connsiteY1" fmla="*/ 3250751 h 6501501"/>
              <a:gd name="connsiteX2" fmla="*/ 1397450 w 4648200"/>
              <a:gd name="connsiteY2" fmla="*/ 6501501 h 6501501"/>
              <a:gd name="connsiteX3" fmla="*/ 205481 w 4648200"/>
              <a:gd name="connsiteY3" fmla="*/ 6276018 h 6501501"/>
              <a:gd name="connsiteX4" fmla="*/ 0 w 4648200"/>
              <a:gd name="connsiteY4" fmla="*/ 6186141 h 6501501"/>
              <a:gd name="connsiteX5" fmla="*/ 0 w 4648200"/>
              <a:gd name="connsiteY5" fmla="*/ 315361 h 6501501"/>
              <a:gd name="connsiteX6" fmla="*/ 205481 w 4648200"/>
              <a:gd name="connsiteY6" fmla="*/ 225483 h 6501501"/>
              <a:gd name="connsiteX7" fmla="*/ 1397450 w 4648200"/>
              <a:gd name="connsiteY7" fmla="*/ 0 h 6501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48200" h="6501501">
                <a:moveTo>
                  <a:pt x="1397450" y="0"/>
                </a:moveTo>
                <a:cubicBezTo>
                  <a:pt x="3192789" y="0"/>
                  <a:pt x="4648200" y="1455411"/>
                  <a:pt x="4648200" y="3250751"/>
                </a:cubicBezTo>
                <a:cubicBezTo>
                  <a:pt x="4648200" y="5046090"/>
                  <a:pt x="3192789" y="6501501"/>
                  <a:pt x="1397450" y="6501501"/>
                </a:cubicBezTo>
                <a:cubicBezTo>
                  <a:pt x="976667" y="6501501"/>
                  <a:pt x="574557" y="6421553"/>
                  <a:pt x="205481" y="6276018"/>
                </a:cubicBezTo>
                <a:lnTo>
                  <a:pt x="0" y="6186141"/>
                </a:lnTo>
                <a:lnTo>
                  <a:pt x="0" y="315361"/>
                </a:lnTo>
                <a:lnTo>
                  <a:pt x="205481" y="225483"/>
                </a:lnTo>
                <a:cubicBezTo>
                  <a:pt x="574557" y="79948"/>
                  <a:pt x="976667" y="0"/>
                  <a:pt x="1397450" y="0"/>
                </a:cubicBezTo>
                <a:close/>
              </a:path>
            </a:pathLst>
          </a:custGeom>
          <a:solidFill>
            <a:srgbClr val="0872B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560491B8-B348-3204-CEAD-D5287DC8D8CC}"/>
              </a:ext>
            </a:extLst>
          </p:cNvPr>
          <p:cNvSpPr>
            <a:spLocks noGrp="1"/>
          </p:cNvSpPr>
          <p:nvPr>
            <p:ph type="pic" sz="quarter" idx="44"/>
          </p:nvPr>
        </p:nvSpPr>
        <p:spPr>
          <a:xfrm>
            <a:off x="2621740" y="418686"/>
            <a:ext cx="9189260" cy="6020628"/>
          </a:xfrm>
          <a:custGeom>
            <a:avLst/>
            <a:gdLst>
              <a:gd name="connsiteX0" fmla="*/ 1595069 w 9189260"/>
              <a:gd name="connsiteY0" fmla="*/ 5857984 h 6020628"/>
              <a:gd name="connsiteX1" fmla="*/ 1649562 w 9189260"/>
              <a:gd name="connsiteY1" fmla="*/ 6020628 h 6020628"/>
              <a:gd name="connsiteX2" fmla="*/ 1646313 w 9189260"/>
              <a:gd name="connsiteY2" fmla="*/ 6020628 h 6020628"/>
              <a:gd name="connsiteX3" fmla="*/ 1592542 w 9189260"/>
              <a:gd name="connsiteY3" fmla="*/ 5860139 h 6020628"/>
              <a:gd name="connsiteX4" fmla="*/ 1724142 w 9189260"/>
              <a:gd name="connsiteY4" fmla="*/ 5747948 h 6020628"/>
              <a:gd name="connsiteX5" fmla="*/ 1712028 w 9189260"/>
              <a:gd name="connsiteY5" fmla="*/ 5759606 h 6020628"/>
              <a:gd name="connsiteX6" fmla="*/ 1619766 w 9189260"/>
              <a:gd name="connsiteY6" fmla="*/ 5836930 h 6020628"/>
              <a:gd name="connsiteX7" fmla="*/ 2482651 w 9189260"/>
              <a:gd name="connsiteY7" fmla="*/ 5675819 h 6020628"/>
              <a:gd name="connsiteX8" fmla="*/ 2481269 w 9189260"/>
              <a:gd name="connsiteY8" fmla="*/ 5678090 h 6020628"/>
              <a:gd name="connsiteX9" fmla="*/ 2478321 w 9189260"/>
              <a:gd name="connsiteY9" fmla="*/ 5681789 h 6020628"/>
              <a:gd name="connsiteX10" fmla="*/ 1837832 w 9189260"/>
              <a:gd name="connsiteY10" fmla="*/ 5634948 h 6020628"/>
              <a:gd name="connsiteX11" fmla="*/ 1821464 w 9189260"/>
              <a:gd name="connsiteY11" fmla="*/ 5654290 h 6020628"/>
              <a:gd name="connsiteX12" fmla="*/ 1730802 w 9189260"/>
              <a:gd name="connsiteY12" fmla="*/ 5741539 h 6020628"/>
              <a:gd name="connsiteX13" fmla="*/ 2661152 w 9189260"/>
              <a:gd name="connsiteY13" fmla="*/ 5381520 h 6020628"/>
              <a:gd name="connsiteX14" fmla="*/ 2659332 w 9189260"/>
              <a:gd name="connsiteY14" fmla="*/ 5385582 h 6020628"/>
              <a:gd name="connsiteX15" fmla="*/ 2656936 w 9189260"/>
              <a:gd name="connsiteY15" fmla="*/ 5389517 h 6020628"/>
              <a:gd name="connsiteX16" fmla="*/ 2043506 w 9189260"/>
              <a:gd name="connsiteY16" fmla="*/ 5381340 h 6020628"/>
              <a:gd name="connsiteX17" fmla="*/ 2016416 w 9189260"/>
              <a:gd name="connsiteY17" fmla="*/ 5423921 h 6020628"/>
              <a:gd name="connsiteX18" fmla="*/ 1984874 w 9189260"/>
              <a:gd name="connsiteY18" fmla="*/ 5461194 h 6020628"/>
              <a:gd name="connsiteX19" fmla="*/ 2206796 w 9189260"/>
              <a:gd name="connsiteY19" fmla="*/ 5107131 h 6020628"/>
              <a:gd name="connsiteX20" fmla="*/ 2177689 w 9189260"/>
              <a:gd name="connsiteY20" fmla="*/ 5170425 h 6020628"/>
              <a:gd name="connsiteX21" fmla="*/ 2157018 w 9189260"/>
              <a:gd name="connsiteY21" fmla="*/ 5202916 h 6020628"/>
              <a:gd name="connsiteX22" fmla="*/ 2355482 w 9189260"/>
              <a:gd name="connsiteY22" fmla="*/ 4734544 h 6020628"/>
              <a:gd name="connsiteX23" fmla="*/ 2357897 w 9189260"/>
              <a:gd name="connsiteY23" fmla="*/ 4734598 h 6020628"/>
              <a:gd name="connsiteX24" fmla="*/ 2303138 w 9189260"/>
              <a:gd name="connsiteY24" fmla="*/ 4897627 h 6020628"/>
              <a:gd name="connsiteX25" fmla="*/ 2271039 w 9189260"/>
              <a:gd name="connsiteY25" fmla="*/ 4967429 h 6020628"/>
              <a:gd name="connsiteX26" fmla="*/ 2300705 w 9189260"/>
              <a:gd name="connsiteY26" fmla="*/ 4897627 h 6020628"/>
              <a:gd name="connsiteX27" fmla="*/ 0 w 9189260"/>
              <a:gd name="connsiteY27" fmla="*/ 0 h 6020628"/>
              <a:gd name="connsiteX28" fmla="*/ 2483660 w 9189260"/>
              <a:gd name="connsiteY28" fmla="*/ 0 h 6020628"/>
              <a:gd name="connsiteX29" fmla="*/ 3298846 w 9189260"/>
              <a:gd name="connsiteY29" fmla="*/ 0 h 6020628"/>
              <a:gd name="connsiteX30" fmla="*/ 8023246 w 9189260"/>
              <a:gd name="connsiteY30" fmla="*/ 0 h 6020628"/>
              <a:gd name="connsiteX31" fmla="*/ 9189260 w 9189260"/>
              <a:gd name="connsiteY31" fmla="*/ 1165679 h 6020628"/>
              <a:gd name="connsiteX32" fmla="*/ 9189260 w 9189260"/>
              <a:gd name="connsiteY32" fmla="*/ 6020628 h 6020628"/>
              <a:gd name="connsiteX33" fmla="*/ 4464860 w 9189260"/>
              <a:gd name="connsiteY33" fmla="*/ 6020628 h 6020628"/>
              <a:gd name="connsiteX34" fmla="*/ 4195861 w 9189260"/>
              <a:gd name="connsiteY34" fmla="*/ 6020628 h 6020628"/>
              <a:gd name="connsiteX35" fmla="*/ 2960425 w 9189260"/>
              <a:gd name="connsiteY35" fmla="*/ 6020628 h 6020628"/>
              <a:gd name="connsiteX36" fmla="*/ 2970417 w 9189260"/>
              <a:gd name="connsiteY36" fmla="*/ 6007159 h 6020628"/>
              <a:gd name="connsiteX37" fmla="*/ 3211043 w 9189260"/>
              <a:gd name="connsiteY37" fmla="*/ 5599449 h 6020628"/>
              <a:gd name="connsiteX38" fmla="*/ 3549857 w 9189260"/>
              <a:gd name="connsiteY38" fmla="*/ 3784366 h 6020628"/>
              <a:gd name="connsiteX39" fmla="*/ 2448106 w 9189260"/>
              <a:gd name="connsiteY39" fmla="*/ 4152255 h 6020628"/>
              <a:gd name="connsiteX40" fmla="*/ 2420988 w 9189260"/>
              <a:gd name="connsiteY40" fmla="*/ 4447968 h 6020628"/>
              <a:gd name="connsiteX41" fmla="*/ 2355479 w 9189260"/>
              <a:gd name="connsiteY41" fmla="*/ 4734544 h 6020628"/>
              <a:gd name="connsiteX42" fmla="*/ 1994731 w 9189260"/>
              <a:gd name="connsiteY42" fmla="*/ 4727235 h 6020628"/>
              <a:gd name="connsiteX43" fmla="*/ 768667 w 9189260"/>
              <a:gd name="connsiteY43" fmla="*/ 5903994 h 6020628"/>
              <a:gd name="connsiteX44" fmla="*/ 766150 w 9189260"/>
              <a:gd name="connsiteY44" fmla="*/ 6020628 h 6020628"/>
              <a:gd name="connsiteX45" fmla="*/ 2 w 9189260"/>
              <a:gd name="connsiteY45" fmla="*/ 6020628 h 6020628"/>
              <a:gd name="connsiteX46" fmla="*/ 41049 w 9189260"/>
              <a:gd name="connsiteY46" fmla="*/ 6005605 h 6020628"/>
              <a:gd name="connsiteX47" fmla="*/ 2026460 w 9189260"/>
              <a:gd name="connsiteY47" fmla="*/ 3010315 h 6020628"/>
              <a:gd name="connsiteX48" fmla="*/ 41049 w 9189260"/>
              <a:gd name="connsiteY48" fmla="*/ 15024 h 602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189260" h="6020628">
                <a:moveTo>
                  <a:pt x="1595069" y="5857984"/>
                </a:moveTo>
                <a:lnTo>
                  <a:pt x="1649562" y="6020628"/>
                </a:lnTo>
                <a:lnTo>
                  <a:pt x="1646313" y="6020628"/>
                </a:lnTo>
                <a:lnTo>
                  <a:pt x="1592542" y="5860139"/>
                </a:lnTo>
                <a:close/>
                <a:moveTo>
                  <a:pt x="1724142" y="5747948"/>
                </a:moveTo>
                <a:lnTo>
                  <a:pt x="1712028" y="5759606"/>
                </a:lnTo>
                <a:lnTo>
                  <a:pt x="1619766" y="5836930"/>
                </a:lnTo>
                <a:close/>
                <a:moveTo>
                  <a:pt x="2482651" y="5675819"/>
                </a:moveTo>
                <a:lnTo>
                  <a:pt x="2481269" y="5678090"/>
                </a:lnTo>
                <a:lnTo>
                  <a:pt x="2478321" y="5681789"/>
                </a:lnTo>
                <a:close/>
                <a:moveTo>
                  <a:pt x="1837832" y="5634948"/>
                </a:moveTo>
                <a:lnTo>
                  <a:pt x="1821464" y="5654290"/>
                </a:lnTo>
                <a:lnTo>
                  <a:pt x="1730802" y="5741539"/>
                </a:lnTo>
                <a:close/>
                <a:moveTo>
                  <a:pt x="2661152" y="5381520"/>
                </a:moveTo>
                <a:lnTo>
                  <a:pt x="2659332" y="5385582"/>
                </a:lnTo>
                <a:lnTo>
                  <a:pt x="2656936" y="5389517"/>
                </a:lnTo>
                <a:close/>
                <a:moveTo>
                  <a:pt x="2043506" y="5381340"/>
                </a:moveTo>
                <a:lnTo>
                  <a:pt x="2016416" y="5423921"/>
                </a:lnTo>
                <a:lnTo>
                  <a:pt x="1984874" y="5461194"/>
                </a:lnTo>
                <a:close/>
                <a:moveTo>
                  <a:pt x="2206796" y="5107131"/>
                </a:moveTo>
                <a:lnTo>
                  <a:pt x="2177689" y="5170425"/>
                </a:lnTo>
                <a:lnTo>
                  <a:pt x="2157018" y="5202916"/>
                </a:lnTo>
                <a:close/>
                <a:moveTo>
                  <a:pt x="2355482" y="4734544"/>
                </a:moveTo>
                <a:lnTo>
                  <a:pt x="2357897" y="4734598"/>
                </a:lnTo>
                <a:lnTo>
                  <a:pt x="2303138" y="4897627"/>
                </a:lnTo>
                <a:lnTo>
                  <a:pt x="2271039" y="4967429"/>
                </a:lnTo>
                <a:lnTo>
                  <a:pt x="2300705" y="4897627"/>
                </a:lnTo>
                <a:close/>
                <a:moveTo>
                  <a:pt x="0" y="0"/>
                </a:moveTo>
                <a:lnTo>
                  <a:pt x="2483660" y="0"/>
                </a:lnTo>
                <a:lnTo>
                  <a:pt x="3298846" y="0"/>
                </a:lnTo>
                <a:lnTo>
                  <a:pt x="8023246" y="0"/>
                </a:lnTo>
                <a:cubicBezTo>
                  <a:pt x="8667625" y="0"/>
                  <a:pt x="9189260" y="521488"/>
                  <a:pt x="9189260" y="1165679"/>
                </a:cubicBezTo>
                <a:lnTo>
                  <a:pt x="9189260" y="6020628"/>
                </a:lnTo>
                <a:lnTo>
                  <a:pt x="4464860" y="6020628"/>
                </a:lnTo>
                <a:lnTo>
                  <a:pt x="4195861" y="6020628"/>
                </a:lnTo>
                <a:lnTo>
                  <a:pt x="2960425" y="6020628"/>
                </a:lnTo>
                <a:lnTo>
                  <a:pt x="2970417" y="6007159"/>
                </a:lnTo>
                <a:cubicBezTo>
                  <a:pt x="3059309" y="5878108"/>
                  <a:pt x="3139747" y="5741976"/>
                  <a:pt x="3211043" y="5599449"/>
                </a:cubicBezTo>
                <a:cubicBezTo>
                  <a:pt x="3496230" y="5029344"/>
                  <a:pt x="3610795" y="4403201"/>
                  <a:pt x="3549857" y="3784366"/>
                </a:cubicBezTo>
                <a:lnTo>
                  <a:pt x="2448106" y="4152255"/>
                </a:lnTo>
                <a:cubicBezTo>
                  <a:pt x="2445668" y="4252146"/>
                  <a:pt x="2436527" y="4350819"/>
                  <a:pt x="2420988" y="4447968"/>
                </a:cubicBezTo>
                <a:lnTo>
                  <a:pt x="2355479" y="4734544"/>
                </a:lnTo>
                <a:lnTo>
                  <a:pt x="1994731" y="4727235"/>
                </a:lnTo>
                <a:cubicBezTo>
                  <a:pt x="1797293" y="5290031"/>
                  <a:pt x="1339041" y="5728576"/>
                  <a:pt x="768667" y="5903994"/>
                </a:cubicBezTo>
                <a:lnTo>
                  <a:pt x="766150" y="6020628"/>
                </a:lnTo>
                <a:lnTo>
                  <a:pt x="2" y="6020628"/>
                </a:lnTo>
                <a:lnTo>
                  <a:pt x="41049" y="6005605"/>
                </a:lnTo>
                <a:cubicBezTo>
                  <a:pt x="1207792" y="5512114"/>
                  <a:pt x="2026460" y="4356819"/>
                  <a:pt x="2026460" y="3010315"/>
                </a:cubicBezTo>
                <a:cubicBezTo>
                  <a:pt x="2026460" y="1663810"/>
                  <a:pt x="1207792" y="508515"/>
                  <a:pt x="41049" y="15024"/>
                </a:cubicBez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10" name="Text Placeholder 23">
            <a:extLst>
              <a:ext uri="{FF2B5EF4-FFF2-40B4-BE49-F238E27FC236}">
                <a16:creationId xmlns:a16="http://schemas.microsoft.com/office/drawing/2014/main" id="{BE8EAB53-BF68-9C68-FA62-22394185DA73}"/>
              </a:ext>
            </a:extLst>
          </p:cNvPr>
          <p:cNvSpPr>
            <a:spLocks noGrp="1"/>
          </p:cNvSpPr>
          <p:nvPr>
            <p:ph type="body" sz="quarter" idx="13" hasCustomPrompt="1"/>
          </p:nvPr>
        </p:nvSpPr>
        <p:spPr>
          <a:xfrm>
            <a:off x="0" y="2026920"/>
            <a:ext cx="4386204" cy="2176132"/>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11" name="Text Placeholder 23">
            <a:extLst>
              <a:ext uri="{FF2B5EF4-FFF2-40B4-BE49-F238E27FC236}">
                <a16:creationId xmlns:a16="http://schemas.microsoft.com/office/drawing/2014/main" id="{7F98E1EE-3061-82D3-24C9-76C2FB6211BB}"/>
              </a:ext>
            </a:extLst>
          </p:cNvPr>
          <p:cNvSpPr>
            <a:spLocks noGrp="1"/>
          </p:cNvSpPr>
          <p:nvPr>
            <p:ph type="body" sz="quarter" idx="43" hasCustomPrompt="1"/>
          </p:nvPr>
        </p:nvSpPr>
        <p:spPr>
          <a:xfrm>
            <a:off x="0" y="4608952"/>
            <a:ext cx="4386204" cy="911903"/>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2" name="Freeform 1">
            <a:extLst>
              <a:ext uri="{FF2B5EF4-FFF2-40B4-BE49-F238E27FC236}">
                <a16:creationId xmlns:a16="http://schemas.microsoft.com/office/drawing/2014/main" id="{919D5FEF-0DDC-1093-1900-04DC5E514DB1}"/>
              </a:ext>
            </a:extLst>
          </p:cNvPr>
          <p:cNvSpPr/>
          <p:nvPr userDrawn="1"/>
        </p:nvSpPr>
        <p:spPr>
          <a:xfrm>
            <a:off x="1539719" y="749816"/>
            <a:ext cx="1306767" cy="94597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8" name="Freeform 17">
            <a:extLst>
              <a:ext uri="{FF2B5EF4-FFF2-40B4-BE49-F238E27FC236}">
                <a16:creationId xmlns:a16="http://schemas.microsoft.com/office/drawing/2014/main" id="{57FD81CA-B3BD-6E7C-B597-43305D07AA63}"/>
              </a:ext>
            </a:extLst>
          </p:cNvPr>
          <p:cNvSpPr/>
          <p:nvPr/>
        </p:nvSpPr>
        <p:spPr>
          <a:xfrm>
            <a:off x="4216716" y="5153231"/>
            <a:ext cx="1306500" cy="1646974"/>
          </a:xfrm>
          <a:custGeom>
            <a:avLst/>
            <a:gdLst>
              <a:gd name="connsiteX0" fmla="*/ 509797 w 509796"/>
              <a:gd name="connsiteY0" fmla="*/ 4753 h 642649"/>
              <a:gd name="connsiteX1" fmla="*/ 297698 w 509796"/>
              <a:gd name="connsiteY1" fmla="*/ 0 h 642649"/>
              <a:gd name="connsiteX2" fmla="*/ 0 w 509796"/>
              <a:gd name="connsiteY2" fmla="*/ 438256 h 642649"/>
              <a:gd name="connsiteX3" fmla="*/ 68480 w 509796"/>
              <a:gd name="connsiteY3" fmla="*/ 642649 h 642649"/>
              <a:gd name="connsiteX4" fmla="*/ 208294 w 509796"/>
              <a:gd name="connsiteY4" fmla="*/ 529520 h 642649"/>
              <a:gd name="connsiteX5" fmla="*/ 509797 w 509796"/>
              <a:gd name="connsiteY5" fmla="*/ 4753 h 64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796" h="642649">
                <a:moveTo>
                  <a:pt x="509797" y="4753"/>
                </a:moveTo>
                <a:lnTo>
                  <a:pt x="297698" y="0"/>
                </a:lnTo>
                <a:cubicBezTo>
                  <a:pt x="247290" y="172070"/>
                  <a:pt x="143618" y="326078"/>
                  <a:pt x="0" y="438256"/>
                </a:cubicBezTo>
                <a:lnTo>
                  <a:pt x="68480" y="642649"/>
                </a:lnTo>
                <a:cubicBezTo>
                  <a:pt x="117938" y="609376"/>
                  <a:pt x="164543" y="571350"/>
                  <a:pt x="208294" y="529520"/>
                </a:cubicBezTo>
                <a:cubicBezTo>
                  <a:pt x="358570" y="385019"/>
                  <a:pt x="462241" y="203442"/>
                  <a:pt x="509797" y="4753"/>
                </a:cubicBezTo>
                <a:close/>
              </a:path>
            </a:pathLst>
          </a:custGeom>
          <a:solidFill>
            <a:srgbClr val="010101"/>
          </a:solidFill>
          <a:ln w="9504" cap="flat">
            <a:noFill/>
            <a:prstDash val="solid"/>
            <a:miter/>
          </a:ln>
        </p:spPr>
        <p:txBody>
          <a:bodyPr rtlCol="0" anchor="ctr"/>
          <a:lstStyle/>
          <a:p>
            <a:endParaRPr lang="en-US"/>
          </a:p>
        </p:txBody>
      </p:sp>
      <p:grpSp>
        <p:nvGrpSpPr>
          <p:cNvPr id="28" name="Group 27">
            <a:extLst>
              <a:ext uri="{FF2B5EF4-FFF2-40B4-BE49-F238E27FC236}">
                <a16:creationId xmlns:a16="http://schemas.microsoft.com/office/drawing/2014/main" id="{F07ADA68-A2EF-5910-945D-71FF030EE6D0}"/>
              </a:ext>
            </a:extLst>
          </p:cNvPr>
          <p:cNvGrpSpPr/>
          <p:nvPr userDrawn="1"/>
        </p:nvGrpSpPr>
        <p:grpSpPr>
          <a:xfrm>
            <a:off x="3378823" y="4203052"/>
            <a:ext cx="2808668" cy="2656547"/>
            <a:chOff x="3378823" y="4203052"/>
            <a:chExt cx="2808668" cy="2656547"/>
          </a:xfrm>
        </p:grpSpPr>
        <p:sp>
          <p:nvSpPr>
            <p:cNvPr id="25" name="Freeform 24">
              <a:extLst>
                <a:ext uri="{FF2B5EF4-FFF2-40B4-BE49-F238E27FC236}">
                  <a16:creationId xmlns:a16="http://schemas.microsoft.com/office/drawing/2014/main" id="{FB66A9E1-DB91-09BD-82DF-DF2444161598}"/>
                </a:ext>
              </a:extLst>
            </p:cNvPr>
            <p:cNvSpPr/>
            <p:nvPr userDrawn="1"/>
          </p:nvSpPr>
          <p:spPr>
            <a:xfrm>
              <a:off x="4389781" y="4203052"/>
              <a:ext cx="1797710" cy="2656546"/>
            </a:xfrm>
            <a:custGeom>
              <a:avLst/>
              <a:gdLst>
                <a:gd name="connsiteX0" fmla="*/ 1781816 w 1797710"/>
                <a:gd name="connsiteY0" fmla="*/ 0 h 2656546"/>
                <a:gd name="connsiteX1" fmla="*/ 1443002 w 1797710"/>
                <a:gd name="connsiteY1" fmla="*/ 1815083 h 2656546"/>
                <a:gd name="connsiteX2" fmla="*/ 911018 w 1797710"/>
                <a:gd name="connsiteY2" fmla="*/ 2588018 h 2656546"/>
                <a:gd name="connsiteX3" fmla="*/ 843309 w 1797710"/>
                <a:gd name="connsiteY3" fmla="*/ 2656546 h 2656546"/>
                <a:gd name="connsiteX4" fmla="*/ 19807 w 1797710"/>
                <a:gd name="connsiteY4" fmla="*/ 2656546 h 2656546"/>
                <a:gd name="connsiteX5" fmla="*/ 0 w 1797710"/>
                <a:gd name="connsiteY5" fmla="*/ 2597155 h 2656546"/>
                <a:gd name="connsiteX6" fmla="*/ 358314 w 1797710"/>
                <a:gd name="connsiteY6" fmla="*/ 2307226 h 2656546"/>
                <a:gd name="connsiteX7" fmla="*/ 1131003 w 1797710"/>
                <a:gd name="connsiteY7" fmla="*/ 962361 h 2656546"/>
                <a:gd name="connsiteX8" fmla="*/ 587438 w 1797710"/>
                <a:gd name="connsiteY8" fmla="*/ 950178 h 2656546"/>
                <a:gd name="connsiteX9" fmla="*/ 680065 w 1797710"/>
                <a:gd name="connsiteY9" fmla="*/ 367889 h 265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7710" h="2656546">
                  <a:moveTo>
                    <a:pt x="1781816" y="0"/>
                  </a:moveTo>
                  <a:cubicBezTo>
                    <a:pt x="1842754" y="618835"/>
                    <a:pt x="1728189" y="1244978"/>
                    <a:pt x="1443002" y="1815083"/>
                  </a:cubicBezTo>
                  <a:cubicBezTo>
                    <a:pt x="1300409" y="2100137"/>
                    <a:pt x="1121252" y="2359609"/>
                    <a:pt x="911018" y="2588018"/>
                  </a:cubicBezTo>
                  <a:lnTo>
                    <a:pt x="843309" y="2656546"/>
                  </a:lnTo>
                  <a:lnTo>
                    <a:pt x="19807" y="2656546"/>
                  </a:lnTo>
                  <a:lnTo>
                    <a:pt x="0" y="2597155"/>
                  </a:lnTo>
                  <a:cubicBezTo>
                    <a:pt x="126751" y="2511880"/>
                    <a:pt x="246190" y="2414428"/>
                    <a:pt x="358314" y="2307226"/>
                  </a:cubicBezTo>
                  <a:cubicBezTo>
                    <a:pt x="745877" y="1936901"/>
                    <a:pt x="1009127" y="1471557"/>
                    <a:pt x="1131003" y="962361"/>
                  </a:cubicBezTo>
                  <a:lnTo>
                    <a:pt x="587438" y="950178"/>
                  </a:lnTo>
                  <a:cubicBezTo>
                    <a:pt x="643501" y="762579"/>
                    <a:pt x="675188" y="567671"/>
                    <a:pt x="680065" y="367889"/>
                  </a:cubicBezTo>
                  <a:close/>
                </a:path>
              </a:pathLst>
            </a:custGeom>
            <a:solidFill>
              <a:srgbClr val="2BACE2"/>
            </a:solidFill>
            <a:ln w="9504" cap="flat">
              <a:noFill/>
              <a:prstDash val="solid"/>
              <a:miter/>
            </a:ln>
          </p:spPr>
          <p:txBody>
            <a:bodyPr wrap="square" rtlCol="0" anchor="ctr">
              <a:noAutofit/>
            </a:bodyPr>
            <a:lstStyle/>
            <a:p>
              <a:endParaRPr lang="en-US"/>
            </a:p>
          </p:txBody>
        </p:sp>
        <p:sp>
          <p:nvSpPr>
            <p:cNvPr id="27" name="Freeform 26">
              <a:extLst>
                <a:ext uri="{FF2B5EF4-FFF2-40B4-BE49-F238E27FC236}">
                  <a16:creationId xmlns:a16="http://schemas.microsoft.com/office/drawing/2014/main" id="{24335687-97CA-A95F-AB6D-268C7A83E45E}"/>
                </a:ext>
              </a:extLst>
            </p:cNvPr>
            <p:cNvSpPr/>
            <p:nvPr/>
          </p:nvSpPr>
          <p:spPr>
            <a:xfrm>
              <a:off x="3378823" y="5145922"/>
              <a:ext cx="1598399" cy="1713677"/>
            </a:xfrm>
            <a:custGeom>
              <a:avLst/>
              <a:gdLst>
                <a:gd name="connsiteX0" fmla="*/ 1237648 w 1598399"/>
                <a:gd name="connsiteY0" fmla="*/ 0 h 1713677"/>
                <a:gd name="connsiteX1" fmla="*/ 1598399 w 1598399"/>
                <a:gd name="connsiteY1" fmla="*/ 7309 h 1713677"/>
                <a:gd name="connsiteX2" fmla="*/ 835459 w 1598399"/>
                <a:gd name="connsiteY2" fmla="*/ 1132904 h 1713677"/>
                <a:gd name="connsiteX3" fmla="*/ 1010961 w 1598399"/>
                <a:gd name="connsiteY3" fmla="*/ 1656720 h 1713677"/>
                <a:gd name="connsiteX4" fmla="*/ 917127 w 1598399"/>
                <a:gd name="connsiteY4" fmla="*/ 1713677 h 1713677"/>
                <a:gd name="connsiteX5" fmla="*/ 0 w 1598399"/>
                <a:gd name="connsiteY5" fmla="*/ 1713677 h 1713677"/>
                <a:gd name="connsiteX6" fmla="*/ 11583 w 1598399"/>
                <a:gd name="connsiteY6" fmla="*/ 1176759 h 1713677"/>
                <a:gd name="connsiteX7" fmla="*/ 1237648 w 1598399"/>
                <a:gd name="connsiteY7" fmla="*/ 0 h 1713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8399" h="1713677">
                  <a:moveTo>
                    <a:pt x="1237648" y="0"/>
                  </a:moveTo>
                  <a:lnTo>
                    <a:pt x="1598399" y="7309"/>
                  </a:lnTo>
                  <a:cubicBezTo>
                    <a:pt x="1469211" y="448288"/>
                    <a:pt x="1203522" y="842978"/>
                    <a:pt x="835459" y="1132904"/>
                  </a:cubicBezTo>
                  <a:lnTo>
                    <a:pt x="1010961" y="1656720"/>
                  </a:lnTo>
                  <a:lnTo>
                    <a:pt x="917127" y="1713677"/>
                  </a:lnTo>
                  <a:lnTo>
                    <a:pt x="0" y="1713677"/>
                  </a:lnTo>
                  <a:lnTo>
                    <a:pt x="11583" y="1176759"/>
                  </a:lnTo>
                  <a:cubicBezTo>
                    <a:pt x="581958" y="1001341"/>
                    <a:pt x="1040210" y="562796"/>
                    <a:pt x="1237648" y="0"/>
                  </a:cubicBezTo>
                  <a:close/>
                </a:path>
              </a:pathLst>
            </a:custGeom>
            <a:solidFill>
              <a:srgbClr val="06A64F"/>
            </a:solidFill>
            <a:ln w="9504" cap="flat">
              <a:noFill/>
              <a:prstDash val="solid"/>
              <a:miter/>
            </a:ln>
          </p:spPr>
          <p:txBody>
            <a:bodyPr wrap="square" rtlCol="0" anchor="ctr">
              <a:noAutofit/>
            </a:bodyPr>
            <a:lstStyle/>
            <a:p>
              <a:endParaRPr lang="en-US"/>
            </a:p>
          </p:txBody>
        </p:sp>
        <p:sp>
          <p:nvSpPr>
            <p:cNvPr id="19" name="Freeform 18">
              <a:extLst>
                <a:ext uri="{FF2B5EF4-FFF2-40B4-BE49-F238E27FC236}">
                  <a16:creationId xmlns:a16="http://schemas.microsoft.com/office/drawing/2014/main" id="{079F0335-27B7-3B15-197B-A5EBBCE8820B}"/>
                </a:ext>
              </a:extLst>
            </p:cNvPr>
            <p:cNvSpPr/>
            <p:nvPr/>
          </p:nvSpPr>
          <p:spPr>
            <a:xfrm>
              <a:off x="4216716" y="5153234"/>
              <a:ext cx="1306500" cy="1646974"/>
            </a:xfrm>
            <a:custGeom>
              <a:avLst/>
              <a:gdLst>
                <a:gd name="connsiteX0" fmla="*/ 509797 w 509796"/>
                <a:gd name="connsiteY0" fmla="*/ 4753 h 642649"/>
                <a:gd name="connsiteX1" fmla="*/ 297698 w 509796"/>
                <a:gd name="connsiteY1" fmla="*/ 0 h 642649"/>
                <a:gd name="connsiteX2" fmla="*/ 0 w 509796"/>
                <a:gd name="connsiteY2" fmla="*/ 438256 h 642649"/>
                <a:gd name="connsiteX3" fmla="*/ 68480 w 509796"/>
                <a:gd name="connsiteY3" fmla="*/ 642649 h 642649"/>
                <a:gd name="connsiteX4" fmla="*/ 208294 w 509796"/>
                <a:gd name="connsiteY4" fmla="*/ 529520 h 642649"/>
                <a:gd name="connsiteX5" fmla="*/ 509797 w 509796"/>
                <a:gd name="connsiteY5" fmla="*/ 4753 h 64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796" h="642649">
                  <a:moveTo>
                    <a:pt x="509797" y="4753"/>
                  </a:moveTo>
                  <a:lnTo>
                    <a:pt x="297698" y="0"/>
                  </a:lnTo>
                  <a:cubicBezTo>
                    <a:pt x="247290" y="172070"/>
                    <a:pt x="143618" y="326078"/>
                    <a:pt x="0" y="438256"/>
                  </a:cubicBezTo>
                  <a:lnTo>
                    <a:pt x="68480" y="642649"/>
                  </a:lnTo>
                  <a:cubicBezTo>
                    <a:pt x="117938" y="609376"/>
                    <a:pt x="164543" y="571350"/>
                    <a:pt x="208294" y="529520"/>
                  </a:cubicBezTo>
                  <a:cubicBezTo>
                    <a:pt x="358570" y="385019"/>
                    <a:pt x="462241" y="203442"/>
                    <a:pt x="509797" y="4753"/>
                  </a:cubicBezTo>
                  <a:close/>
                </a:path>
              </a:pathLst>
            </a:custGeom>
            <a:solidFill>
              <a:srgbClr val="2AC3E6"/>
            </a:solidFill>
            <a:ln w="9504" cap="flat">
              <a:noFill/>
              <a:prstDash val="solid"/>
              <a:miter/>
            </a:ln>
          </p:spPr>
          <p:txBody>
            <a:bodyPr rtlCol="0" anchor="ctr"/>
            <a:lstStyle/>
            <a:p>
              <a:endParaRPr lang="en-US"/>
            </a:p>
          </p:txBody>
        </p:sp>
      </p:grpSp>
    </p:spTree>
    <p:extLst>
      <p:ext uri="{BB962C8B-B14F-4D97-AF65-F5344CB8AC3E}">
        <p14:creationId xmlns:p14="http://schemas.microsoft.com/office/powerpoint/2010/main" val="1142906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Qutoe 02">
    <p:spTree>
      <p:nvGrpSpPr>
        <p:cNvPr id="1" name=""/>
        <p:cNvGrpSpPr/>
        <p:nvPr/>
      </p:nvGrpSpPr>
      <p:grpSpPr>
        <a:xfrm>
          <a:off x="0" y="0"/>
          <a:ext cx="0" cy="0"/>
          <a:chOff x="0" y="0"/>
          <a:chExt cx="0" cy="0"/>
        </a:xfrm>
      </p:grpSpPr>
      <p:sp>
        <p:nvSpPr>
          <p:cNvPr id="21" name="Freeform 20">
            <a:extLst>
              <a:ext uri="{FF2B5EF4-FFF2-40B4-BE49-F238E27FC236}">
                <a16:creationId xmlns:a16="http://schemas.microsoft.com/office/drawing/2014/main" id="{7C01628B-ED43-222A-7FB6-2D514DC803AC}"/>
              </a:ext>
            </a:extLst>
          </p:cNvPr>
          <p:cNvSpPr/>
          <p:nvPr userDrawn="1"/>
        </p:nvSpPr>
        <p:spPr>
          <a:xfrm>
            <a:off x="-1" y="0"/>
            <a:ext cx="5095875" cy="6679751"/>
          </a:xfrm>
          <a:custGeom>
            <a:avLst/>
            <a:gdLst>
              <a:gd name="connsiteX0" fmla="*/ 1397450 w 4648200"/>
              <a:gd name="connsiteY0" fmla="*/ 0 h 6501501"/>
              <a:gd name="connsiteX1" fmla="*/ 4648200 w 4648200"/>
              <a:gd name="connsiteY1" fmla="*/ 3250751 h 6501501"/>
              <a:gd name="connsiteX2" fmla="*/ 1397450 w 4648200"/>
              <a:gd name="connsiteY2" fmla="*/ 6501501 h 6501501"/>
              <a:gd name="connsiteX3" fmla="*/ 205481 w 4648200"/>
              <a:gd name="connsiteY3" fmla="*/ 6276018 h 6501501"/>
              <a:gd name="connsiteX4" fmla="*/ 0 w 4648200"/>
              <a:gd name="connsiteY4" fmla="*/ 6186141 h 6501501"/>
              <a:gd name="connsiteX5" fmla="*/ 0 w 4648200"/>
              <a:gd name="connsiteY5" fmla="*/ 315361 h 6501501"/>
              <a:gd name="connsiteX6" fmla="*/ 205481 w 4648200"/>
              <a:gd name="connsiteY6" fmla="*/ 225483 h 6501501"/>
              <a:gd name="connsiteX7" fmla="*/ 1397450 w 4648200"/>
              <a:gd name="connsiteY7" fmla="*/ 0 h 6501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48200" h="6501501">
                <a:moveTo>
                  <a:pt x="1397450" y="0"/>
                </a:moveTo>
                <a:cubicBezTo>
                  <a:pt x="3192789" y="0"/>
                  <a:pt x="4648200" y="1455411"/>
                  <a:pt x="4648200" y="3250751"/>
                </a:cubicBezTo>
                <a:cubicBezTo>
                  <a:pt x="4648200" y="5046090"/>
                  <a:pt x="3192789" y="6501501"/>
                  <a:pt x="1397450" y="6501501"/>
                </a:cubicBezTo>
                <a:cubicBezTo>
                  <a:pt x="976667" y="6501501"/>
                  <a:pt x="574557" y="6421553"/>
                  <a:pt x="205481" y="6276018"/>
                </a:cubicBezTo>
                <a:lnTo>
                  <a:pt x="0" y="6186141"/>
                </a:lnTo>
                <a:lnTo>
                  <a:pt x="0" y="315361"/>
                </a:lnTo>
                <a:lnTo>
                  <a:pt x="205481" y="225483"/>
                </a:lnTo>
                <a:cubicBezTo>
                  <a:pt x="574557" y="79948"/>
                  <a:pt x="976667" y="0"/>
                  <a:pt x="1397450" y="0"/>
                </a:cubicBezTo>
                <a:close/>
              </a:path>
            </a:pathLst>
          </a:custGeom>
          <a:solidFill>
            <a:srgbClr val="0872B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560491B8-B348-3204-CEAD-D5287DC8D8CC}"/>
              </a:ext>
            </a:extLst>
          </p:cNvPr>
          <p:cNvSpPr>
            <a:spLocks noGrp="1"/>
          </p:cNvSpPr>
          <p:nvPr>
            <p:ph type="pic" sz="quarter" idx="44"/>
          </p:nvPr>
        </p:nvSpPr>
        <p:spPr>
          <a:xfrm>
            <a:off x="2830166" y="178249"/>
            <a:ext cx="9189260" cy="6261065"/>
          </a:xfrm>
          <a:custGeom>
            <a:avLst/>
            <a:gdLst>
              <a:gd name="connsiteX0" fmla="*/ 1595069 w 9189260"/>
              <a:gd name="connsiteY0" fmla="*/ 5857984 h 6020628"/>
              <a:gd name="connsiteX1" fmla="*/ 1649562 w 9189260"/>
              <a:gd name="connsiteY1" fmla="*/ 6020628 h 6020628"/>
              <a:gd name="connsiteX2" fmla="*/ 1646313 w 9189260"/>
              <a:gd name="connsiteY2" fmla="*/ 6020628 h 6020628"/>
              <a:gd name="connsiteX3" fmla="*/ 1592542 w 9189260"/>
              <a:gd name="connsiteY3" fmla="*/ 5860139 h 6020628"/>
              <a:gd name="connsiteX4" fmla="*/ 1724142 w 9189260"/>
              <a:gd name="connsiteY4" fmla="*/ 5747948 h 6020628"/>
              <a:gd name="connsiteX5" fmla="*/ 1712028 w 9189260"/>
              <a:gd name="connsiteY5" fmla="*/ 5759606 h 6020628"/>
              <a:gd name="connsiteX6" fmla="*/ 1619766 w 9189260"/>
              <a:gd name="connsiteY6" fmla="*/ 5836930 h 6020628"/>
              <a:gd name="connsiteX7" fmla="*/ 2482651 w 9189260"/>
              <a:gd name="connsiteY7" fmla="*/ 5675819 h 6020628"/>
              <a:gd name="connsiteX8" fmla="*/ 2481269 w 9189260"/>
              <a:gd name="connsiteY8" fmla="*/ 5678090 h 6020628"/>
              <a:gd name="connsiteX9" fmla="*/ 2478321 w 9189260"/>
              <a:gd name="connsiteY9" fmla="*/ 5681789 h 6020628"/>
              <a:gd name="connsiteX10" fmla="*/ 1837832 w 9189260"/>
              <a:gd name="connsiteY10" fmla="*/ 5634948 h 6020628"/>
              <a:gd name="connsiteX11" fmla="*/ 1821464 w 9189260"/>
              <a:gd name="connsiteY11" fmla="*/ 5654290 h 6020628"/>
              <a:gd name="connsiteX12" fmla="*/ 1730802 w 9189260"/>
              <a:gd name="connsiteY12" fmla="*/ 5741539 h 6020628"/>
              <a:gd name="connsiteX13" fmla="*/ 2661152 w 9189260"/>
              <a:gd name="connsiteY13" fmla="*/ 5381520 h 6020628"/>
              <a:gd name="connsiteX14" fmla="*/ 2659332 w 9189260"/>
              <a:gd name="connsiteY14" fmla="*/ 5385582 h 6020628"/>
              <a:gd name="connsiteX15" fmla="*/ 2656936 w 9189260"/>
              <a:gd name="connsiteY15" fmla="*/ 5389517 h 6020628"/>
              <a:gd name="connsiteX16" fmla="*/ 2043506 w 9189260"/>
              <a:gd name="connsiteY16" fmla="*/ 5381340 h 6020628"/>
              <a:gd name="connsiteX17" fmla="*/ 2016416 w 9189260"/>
              <a:gd name="connsiteY17" fmla="*/ 5423921 h 6020628"/>
              <a:gd name="connsiteX18" fmla="*/ 1984874 w 9189260"/>
              <a:gd name="connsiteY18" fmla="*/ 5461194 h 6020628"/>
              <a:gd name="connsiteX19" fmla="*/ 2206796 w 9189260"/>
              <a:gd name="connsiteY19" fmla="*/ 5107131 h 6020628"/>
              <a:gd name="connsiteX20" fmla="*/ 2177689 w 9189260"/>
              <a:gd name="connsiteY20" fmla="*/ 5170425 h 6020628"/>
              <a:gd name="connsiteX21" fmla="*/ 2157018 w 9189260"/>
              <a:gd name="connsiteY21" fmla="*/ 5202916 h 6020628"/>
              <a:gd name="connsiteX22" fmla="*/ 2355482 w 9189260"/>
              <a:gd name="connsiteY22" fmla="*/ 4734544 h 6020628"/>
              <a:gd name="connsiteX23" fmla="*/ 2357897 w 9189260"/>
              <a:gd name="connsiteY23" fmla="*/ 4734598 h 6020628"/>
              <a:gd name="connsiteX24" fmla="*/ 2303138 w 9189260"/>
              <a:gd name="connsiteY24" fmla="*/ 4897627 h 6020628"/>
              <a:gd name="connsiteX25" fmla="*/ 2271039 w 9189260"/>
              <a:gd name="connsiteY25" fmla="*/ 4967429 h 6020628"/>
              <a:gd name="connsiteX26" fmla="*/ 2300705 w 9189260"/>
              <a:gd name="connsiteY26" fmla="*/ 4897627 h 6020628"/>
              <a:gd name="connsiteX27" fmla="*/ 0 w 9189260"/>
              <a:gd name="connsiteY27" fmla="*/ 0 h 6020628"/>
              <a:gd name="connsiteX28" fmla="*/ 2483660 w 9189260"/>
              <a:gd name="connsiteY28" fmla="*/ 0 h 6020628"/>
              <a:gd name="connsiteX29" fmla="*/ 3298846 w 9189260"/>
              <a:gd name="connsiteY29" fmla="*/ 0 h 6020628"/>
              <a:gd name="connsiteX30" fmla="*/ 8023246 w 9189260"/>
              <a:gd name="connsiteY30" fmla="*/ 0 h 6020628"/>
              <a:gd name="connsiteX31" fmla="*/ 9189260 w 9189260"/>
              <a:gd name="connsiteY31" fmla="*/ 1165679 h 6020628"/>
              <a:gd name="connsiteX32" fmla="*/ 9189260 w 9189260"/>
              <a:gd name="connsiteY32" fmla="*/ 6020628 h 6020628"/>
              <a:gd name="connsiteX33" fmla="*/ 4464860 w 9189260"/>
              <a:gd name="connsiteY33" fmla="*/ 6020628 h 6020628"/>
              <a:gd name="connsiteX34" fmla="*/ 4195861 w 9189260"/>
              <a:gd name="connsiteY34" fmla="*/ 6020628 h 6020628"/>
              <a:gd name="connsiteX35" fmla="*/ 2960425 w 9189260"/>
              <a:gd name="connsiteY35" fmla="*/ 6020628 h 6020628"/>
              <a:gd name="connsiteX36" fmla="*/ 2970417 w 9189260"/>
              <a:gd name="connsiteY36" fmla="*/ 6007159 h 6020628"/>
              <a:gd name="connsiteX37" fmla="*/ 3211043 w 9189260"/>
              <a:gd name="connsiteY37" fmla="*/ 5599449 h 6020628"/>
              <a:gd name="connsiteX38" fmla="*/ 3549857 w 9189260"/>
              <a:gd name="connsiteY38" fmla="*/ 3784366 h 6020628"/>
              <a:gd name="connsiteX39" fmla="*/ 2448106 w 9189260"/>
              <a:gd name="connsiteY39" fmla="*/ 4152255 h 6020628"/>
              <a:gd name="connsiteX40" fmla="*/ 2420988 w 9189260"/>
              <a:gd name="connsiteY40" fmla="*/ 4447968 h 6020628"/>
              <a:gd name="connsiteX41" fmla="*/ 2355479 w 9189260"/>
              <a:gd name="connsiteY41" fmla="*/ 4734544 h 6020628"/>
              <a:gd name="connsiteX42" fmla="*/ 1994731 w 9189260"/>
              <a:gd name="connsiteY42" fmla="*/ 4727235 h 6020628"/>
              <a:gd name="connsiteX43" fmla="*/ 768667 w 9189260"/>
              <a:gd name="connsiteY43" fmla="*/ 5903994 h 6020628"/>
              <a:gd name="connsiteX44" fmla="*/ 766150 w 9189260"/>
              <a:gd name="connsiteY44" fmla="*/ 6020628 h 6020628"/>
              <a:gd name="connsiteX45" fmla="*/ 2 w 9189260"/>
              <a:gd name="connsiteY45" fmla="*/ 6020628 h 6020628"/>
              <a:gd name="connsiteX46" fmla="*/ 41049 w 9189260"/>
              <a:gd name="connsiteY46" fmla="*/ 6005605 h 6020628"/>
              <a:gd name="connsiteX47" fmla="*/ 2026460 w 9189260"/>
              <a:gd name="connsiteY47" fmla="*/ 3010315 h 6020628"/>
              <a:gd name="connsiteX48" fmla="*/ 41049 w 9189260"/>
              <a:gd name="connsiteY48" fmla="*/ 15024 h 602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189260" h="6020628">
                <a:moveTo>
                  <a:pt x="1595069" y="5857984"/>
                </a:moveTo>
                <a:lnTo>
                  <a:pt x="1649562" y="6020628"/>
                </a:lnTo>
                <a:lnTo>
                  <a:pt x="1646313" y="6020628"/>
                </a:lnTo>
                <a:lnTo>
                  <a:pt x="1592542" y="5860139"/>
                </a:lnTo>
                <a:close/>
                <a:moveTo>
                  <a:pt x="1724142" y="5747948"/>
                </a:moveTo>
                <a:lnTo>
                  <a:pt x="1712028" y="5759606"/>
                </a:lnTo>
                <a:lnTo>
                  <a:pt x="1619766" y="5836930"/>
                </a:lnTo>
                <a:close/>
                <a:moveTo>
                  <a:pt x="2482651" y="5675819"/>
                </a:moveTo>
                <a:lnTo>
                  <a:pt x="2481269" y="5678090"/>
                </a:lnTo>
                <a:lnTo>
                  <a:pt x="2478321" y="5681789"/>
                </a:lnTo>
                <a:close/>
                <a:moveTo>
                  <a:pt x="1837832" y="5634948"/>
                </a:moveTo>
                <a:lnTo>
                  <a:pt x="1821464" y="5654290"/>
                </a:lnTo>
                <a:lnTo>
                  <a:pt x="1730802" y="5741539"/>
                </a:lnTo>
                <a:close/>
                <a:moveTo>
                  <a:pt x="2661152" y="5381520"/>
                </a:moveTo>
                <a:lnTo>
                  <a:pt x="2659332" y="5385582"/>
                </a:lnTo>
                <a:lnTo>
                  <a:pt x="2656936" y="5389517"/>
                </a:lnTo>
                <a:close/>
                <a:moveTo>
                  <a:pt x="2043506" y="5381340"/>
                </a:moveTo>
                <a:lnTo>
                  <a:pt x="2016416" y="5423921"/>
                </a:lnTo>
                <a:lnTo>
                  <a:pt x="1984874" y="5461194"/>
                </a:lnTo>
                <a:close/>
                <a:moveTo>
                  <a:pt x="2206796" y="5107131"/>
                </a:moveTo>
                <a:lnTo>
                  <a:pt x="2177689" y="5170425"/>
                </a:lnTo>
                <a:lnTo>
                  <a:pt x="2157018" y="5202916"/>
                </a:lnTo>
                <a:close/>
                <a:moveTo>
                  <a:pt x="2355482" y="4734544"/>
                </a:moveTo>
                <a:lnTo>
                  <a:pt x="2357897" y="4734598"/>
                </a:lnTo>
                <a:lnTo>
                  <a:pt x="2303138" y="4897627"/>
                </a:lnTo>
                <a:lnTo>
                  <a:pt x="2271039" y="4967429"/>
                </a:lnTo>
                <a:lnTo>
                  <a:pt x="2300705" y="4897627"/>
                </a:lnTo>
                <a:close/>
                <a:moveTo>
                  <a:pt x="0" y="0"/>
                </a:moveTo>
                <a:lnTo>
                  <a:pt x="2483660" y="0"/>
                </a:lnTo>
                <a:lnTo>
                  <a:pt x="3298846" y="0"/>
                </a:lnTo>
                <a:lnTo>
                  <a:pt x="8023246" y="0"/>
                </a:lnTo>
                <a:cubicBezTo>
                  <a:pt x="8667625" y="0"/>
                  <a:pt x="9189260" y="521488"/>
                  <a:pt x="9189260" y="1165679"/>
                </a:cubicBezTo>
                <a:lnTo>
                  <a:pt x="9189260" y="6020628"/>
                </a:lnTo>
                <a:lnTo>
                  <a:pt x="4464860" y="6020628"/>
                </a:lnTo>
                <a:lnTo>
                  <a:pt x="4195861" y="6020628"/>
                </a:lnTo>
                <a:lnTo>
                  <a:pt x="2960425" y="6020628"/>
                </a:lnTo>
                <a:lnTo>
                  <a:pt x="2970417" y="6007159"/>
                </a:lnTo>
                <a:cubicBezTo>
                  <a:pt x="3059309" y="5878108"/>
                  <a:pt x="3139747" y="5741976"/>
                  <a:pt x="3211043" y="5599449"/>
                </a:cubicBezTo>
                <a:cubicBezTo>
                  <a:pt x="3496230" y="5029344"/>
                  <a:pt x="3610795" y="4403201"/>
                  <a:pt x="3549857" y="3784366"/>
                </a:cubicBezTo>
                <a:lnTo>
                  <a:pt x="2448106" y="4152255"/>
                </a:lnTo>
                <a:cubicBezTo>
                  <a:pt x="2445668" y="4252146"/>
                  <a:pt x="2436527" y="4350819"/>
                  <a:pt x="2420988" y="4447968"/>
                </a:cubicBezTo>
                <a:lnTo>
                  <a:pt x="2355479" y="4734544"/>
                </a:lnTo>
                <a:lnTo>
                  <a:pt x="1994731" y="4727235"/>
                </a:lnTo>
                <a:cubicBezTo>
                  <a:pt x="1797293" y="5290031"/>
                  <a:pt x="1339041" y="5728576"/>
                  <a:pt x="768667" y="5903994"/>
                </a:cubicBezTo>
                <a:lnTo>
                  <a:pt x="766150" y="6020628"/>
                </a:lnTo>
                <a:lnTo>
                  <a:pt x="2" y="6020628"/>
                </a:lnTo>
                <a:lnTo>
                  <a:pt x="41049" y="6005605"/>
                </a:lnTo>
                <a:cubicBezTo>
                  <a:pt x="1207792" y="5512114"/>
                  <a:pt x="2026460" y="4356819"/>
                  <a:pt x="2026460" y="3010315"/>
                </a:cubicBezTo>
                <a:cubicBezTo>
                  <a:pt x="2026460" y="1663810"/>
                  <a:pt x="1207792" y="508515"/>
                  <a:pt x="41049" y="15024"/>
                </a:cubicBez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10" name="Text Placeholder 23">
            <a:extLst>
              <a:ext uri="{FF2B5EF4-FFF2-40B4-BE49-F238E27FC236}">
                <a16:creationId xmlns:a16="http://schemas.microsoft.com/office/drawing/2014/main" id="{BE8EAB53-BF68-9C68-FA62-22394185DA73}"/>
              </a:ext>
            </a:extLst>
          </p:cNvPr>
          <p:cNvSpPr>
            <a:spLocks noGrp="1"/>
          </p:cNvSpPr>
          <p:nvPr>
            <p:ph type="body" sz="quarter" idx="13" hasCustomPrompt="1"/>
          </p:nvPr>
        </p:nvSpPr>
        <p:spPr>
          <a:xfrm>
            <a:off x="0" y="2026920"/>
            <a:ext cx="4386204" cy="2176132"/>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11" name="Text Placeholder 23">
            <a:extLst>
              <a:ext uri="{FF2B5EF4-FFF2-40B4-BE49-F238E27FC236}">
                <a16:creationId xmlns:a16="http://schemas.microsoft.com/office/drawing/2014/main" id="{7F98E1EE-3061-82D3-24C9-76C2FB6211BB}"/>
              </a:ext>
            </a:extLst>
          </p:cNvPr>
          <p:cNvSpPr>
            <a:spLocks noGrp="1"/>
          </p:cNvSpPr>
          <p:nvPr>
            <p:ph type="body" sz="quarter" idx="43" hasCustomPrompt="1"/>
          </p:nvPr>
        </p:nvSpPr>
        <p:spPr>
          <a:xfrm>
            <a:off x="0" y="4608952"/>
            <a:ext cx="4386204" cy="911903"/>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8" name="Freeform 17">
            <a:extLst>
              <a:ext uri="{FF2B5EF4-FFF2-40B4-BE49-F238E27FC236}">
                <a16:creationId xmlns:a16="http://schemas.microsoft.com/office/drawing/2014/main" id="{57FD81CA-B3BD-6E7C-B597-43305D07AA63}"/>
              </a:ext>
            </a:extLst>
          </p:cNvPr>
          <p:cNvSpPr/>
          <p:nvPr/>
        </p:nvSpPr>
        <p:spPr>
          <a:xfrm>
            <a:off x="4216716" y="5153231"/>
            <a:ext cx="1306500" cy="1646974"/>
          </a:xfrm>
          <a:custGeom>
            <a:avLst/>
            <a:gdLst>
              <a:gd name="connsiteX0" fmla="*/ 509797 w 509796"/>
              <a:gd name="connsiteY0" fmla="*/ 4753 h 642649"/>
              <a:gd name="connsiteX1" fmla="*/ 297698 w 509796"/>
              <a:gd name="connsiteY1" fmla="*/ 0 h 642649"/>
              <a:gd name="connsiteX2" fmla="*/ 0 w 509796"/>
              <a:gd name="connsiteY2" fmla="*/ 438256 h 642649"/>
              <a:gd name="connsiteX3" fmla="*/ 68480 w 509796"/>
              <a:gd name="connsiteY3" fmla="*/ 642649 h 642649"/>
              <a:gd name="connsiteX4" fmla="*/ 208294 w 509796"/>
              <a:gd name="connsiteY4" fmla="*/ 529520 h 642649"/>
              <a:gd name="connsiteX5" fmla="*/ 509797 w 509796"/>
              <a:gd name="connsiteY5" fmla="*/ 4753 h 64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796" h="642649">
                <a:moveTo>
                  <a:pt x="509797" y="4753"/>
                </a:moveTo>
                <a:lnTo>
                  <a:pt x="297698" y="0"/>
                </a:lnTo>
                <a:cubicBezTo>
                  <a:pt x="247290" y="172070"/>
                  <a:pt x="143618" y="326078"/>
                  <a:pt x="0" y="438256"/>
                </a:cubicBezTo>
                <a:lnTo>
                  <a:pt x="68480" y="642649"/>
                </a:lnTo>
                <a:cubicBezTo>
                  <a:pt x="117938" y="609376"/>
                  <a:pt x="164543" y="571350"/>
                  <a:pt x="208294" y="529520"/>
                </a:cubicBezTo>
                <a:cubicBezTo>
                  <a:pt x="358570" y="385019"/>
                  <a:pt x="462241" y="203442"/>
                  <a:pt x="509797" y="4753"/>
                </a:cubicBezTo>
                <a:close/>
              </a:path>
            </a:pathLst>
          </a:custGeom>
          <a:solidFill>
            <a:srgbClr val="010101"/>
          </a:solidFill>
          <a:ln w="9504" cap="flat">
            <a:noFill/>
            <a:prstDash val="solid"/>
            <a:miter/>
          </a:ln>
        </p:spPr>
        <p:txBody>
          <a:bodyPr rtlCol="0" anchor="ctr"/>
          <a:lstStyle/>
          <a:p>
            <a:endParaRPr lang="en-US"/>
          </a:p>
        </p:txBody>
      </p:sp>
      <p:grpSp>
        <p:nvGrpSpPr>
          <p:cNvPr id="28" name="Group 27">
            <a:extLst>
              <a:ext uri="{FF2B5EF4-FFF2-40B4-BE49-F238E27FC236}">
                <a16:creationId xmlns:a16="http://schemas.microsoft.com/office/drawing/2014/main" id="{F07ADA68-A2EF-5910-945D-71FF030EE6D0}"/>
              </a:ext>
            </a:extLst>
          </p:cNvPr>
          <p:cNvGrpSpPr/>
          <p:nvPr userDrawn="1"/>
        </p:nvGrpSpPr>
        <p:grpSpPr>
          <a:xfrm>
            <a:off x="3378823" y="4203052"/>
            <a:ext cx="2808668" cy="2656547"/>
            <a:chOff x="3378823" y="4203052"/>
            <a:chExt cx="2808668" cy="2656547"/>
          </a:xfrm>
        </p:grpSpPr>
        <p:sp>
          <p:nvSpPr>
            <p:cNvPr id="25" name="Freeform 24">
              <a:extLst>
                <a:ext uri="{FF2B5EF4-FFF2-40B4-BE49-F238E27FC236}">
                  <a16:creationId xmlns:a16="http://schemas.microsoft.com/office/drawing/2014/main" id="{FB66A9E1-DB91-09BD-82DF-DF2444161598}"/>
                </a:ext>
              </a:extLst>
            </p:cNvPr>
            <p:cNvSpPr/>
            <p:nvPr userDrawn="1"/>
          </p:nvSpPr>
          <p:spPr>
            <a:xfrm>
              <a:off x="4389781" y="4203052"/>
              <a:ext cx="1797710" cy="2656546"/>
            </a:xfrm>
            <a:custGeom>
              <a:avLst/>
              <a:gdLst>
                <a:gd name="connsiteX0" fmla="*/ 1781816 w 1797710"/>
                <a:gd name="connsiteY0" fmla="*/ 0 h 2656546"/>
                <a:gd name="connsiteX1" fmla="*/ 1443002 w 1797710"/>
                <a:gd name="connsiteY1" fmla="*/ 1815083 h 2656546"/>
                <a:gd name="connsiteX2" fmla="*/ 911018 w 1797710"/>
                <a:gd name="connsiteY2" fmla="*/ 2588018 h 2656546"/>
                <a:gd name="connsiteX3" fmla="*/ 843309 w 1797710"/>
                <a:gd name="connsiteY3" fmla="*/ 2656546 h 2656546"/>
                <a:gd name="connsiteX4" fmla="*/ 19807 w 1797710"/>
                <a:gd name="connsiteY4" fmla="*/ 2656546 h 2656546"/>
                <a:gd name="connsiteX5" fmla="*/ 0 w 1797710"/>
                <a:gd name="connsiteY5" fmla="*/ 2597155 h 2656546"/>
                <a:gd name="connsiteX6" fmla="*/ 358314 w 1797710"/>
                <a:gd name="connsiteY6" fmla="*/ 2307226 h 2656546"/>
                <a:gd name="connsiteX7" fmla="*/ 1131003 w 1797710"/>
                <a:gd name="connsiteY7" fmla="*/ 962361 h 2656546"/>
                <a:gd name="connsiteX8" fmla="*/ 587438 w 1797710"/>
                <a:gd name="connsiteY8" fmla="*/ 950178 h 2656546"/>
                <a:gd name="connsiteX9" fmla="*/ 680065 w 1797710"/>
                <a:gd name="connsiteY9" fmla="*/ 367889 h 265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7710" h="2656546">
                  <a:moveTo>
                    <a:pt x="1781816" y="0"/>
                  </a:moveTo>
                  <a:cubicBezTo>
                    <a:pt x="1842754" y="618835"/>
                    <a:pt x="1728189" y="1244978"/>
                    <a:pt x="1443002" y="1815083"/>
                  </a:cubicBezTo>
                  <a:cubicBezTo>
                    <a:pt x="1300409" y="2100137"/>
                    <a:pt x="1121252" y="2359609"/>
                    <a:pt x="911018" y="2588018"/>
                  </a:cubicBezTo>
                  <a:lnTo>
                    <a:pt x="843309" y="2656546"/>
                  </a:lnTo>
                  <a:lnTo>
                    <a:pt x="19807" y="2656546"/>
                  </a:lnTo>
                  <a:lnTo>
                    <a:pt x="0" y="2597155"/>
                  </a:lnTo>
                  <a:cubicBezTo>
                    <a:pt x="126751" y="2511880"/>
                    <a:pt x="246190" y="2414428"/>
                    <a:pt x="358314" y="2307226"/>
                  </a:cubicBezTo>
                  <a:cubicBezTo>
                    <a:pt x="745877" y="1936901"/>
                    <a:pt x="1009127" y="1471557"/>
                    <a:pt x="1131003" y="962361"/>
                  </a:cubicBezTo>
                  <a:lnTo>
                    <a:pt x="587438" y="950178"/>
                  </a:lnTo>
                  <a:cubicBezTo>
                    <a:pt x="643501" y="762579"/>
                    <a:pt x="675188" y="567671"/>
                    <a:pt x="680065" y="367889"/>
                  </a:cubicBezTo>
                  <a:close/>
                </a:path>
              </a:pathLst>
            </a:custGeom>
            <a:solidFill>
              <a:srgbClr val="2BACE2"/>
            </a:solidFill>
            <a:ln w="9504" cap="flat">
              <a:noFill/>
              <a:prstDash val="solid"/>
              <a:miter/>
            </a:ln>
          </p:spPr>
          <p:txBody>
            <a:bodyPr wrap="square" rtlCol="0" anchor="ctr">
              <a:noAutofit/>
            </a:bodyPr>
            <a:lstStyle/>
            <a:p>
              <a:endParaRPr lang="en-US"/>
            </a:p>
          </p:txBody>
        </p:sp>
        <p:sp>
          <p:nvSpPr>
            <p:cNvPr id="27" name="Freeform 26">
              <a:extLst>
                <a:ext uri="{FF2B5EF4-FFF2-40B4-BE49-F238E27FC236}">
                  <a16:creationId xmlns:a16="http://schemas.microsoft.com/office/drawing/2014/main" id="{24335687-97CA-A95F-AB6D-268C7A83E45E}"/>
                </a:ext>
              </a:extLst>
            </p:cNvPr>
            <p:cNvSpPr/>
            <p:nvPr/>
          </p:nvSpPr>
          <p:spPr>
            <a:xfrm>
              <a:off x="3378823" y="5145922"/>
              <a:ext cx="1598399" cy="1713677"/>
            </a:xfrm>
            <a:custGeom>
              <a:avLst/>
              <a:gdLst>
                <a:gd name="connsiteX0" fmla="*/ 1237648 w 1598399"/>
                <a:gd name="connsiteY0" fmla="*/ 0 h 1713677"/>
                <a:gd name="connsiteX1" fmla="*/ 1598399 w 1598399"/>
                <a:gd name="connsiteY1" fmla="*/ 7309 h 1713677"/>
                <a:gd name="connsiteX2" fmla="*/ 835459 w 1598399"/>
                <a:gd name="connsiteY2" fmla="*/ 1132904 h 1713677"/>
                <a:gd name="connsiteX3" fmla="*/ 1010961 w 1598399"/>
                <a:gd name="connsiteY3" fmla="*/ 1656720 h 1713677"/>
                <a:gd name="connsiteX4" fmla="*/ 917127 w 1598399"/>
                <a:gd name="connsiteY4" fmla="*/ 1713677 h 1713677"/>
                <a:gd name="connsiteX5" fmla="*/ 0 w 1598399"/>
                <a:gd name="connsiteY5" fmla="*/ 1713677 h 1713677"/>
                <a:gd name="connsiteX6" fmla="*/ 11583 w 1598399"/>
                <a:gd name="connsiteY6" fmla="*/ 1176759 h 1713677"/>
                <a:gd name="connsiteX7" fmla="*/ 1237648 w 1598399"/>
                <a:gd name="connsiteY7" fmla="*/ 0 h 1713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8399" h="1713677">
                  <a:moveTo>
                    <a:pt x="1237648" y="0"/>
                  </a:moveTo>
                  <a:lnTo>
                    <a:pt x="1598399" y="7309"/>
                  </a:lnTo>
                  <a:cubicBezTo>
                    <a:pt x="1469211" y="448288"/>
                    <a:pt x="1203522" y="842978"/>
                    <a:pt x="835459" y="1132904"/>
                  </a:cubicBezTo>
                  <a:lnTo>
                    <a:pt x="1010961" y="1656720"/>
                  </a:lnTo>
                  <a:lnTo>
                    <a:pt x="917127" y="1713677"/>
                  </a:lnTo>
                  <a:lnTo>
                    <a:pt x="0" y="1713677"/>
                  </a:lnTo>
                  <a:lnTo>
                    <a:pt x="11583" y="1176759"/>
                  </a:lnTo>
                  <a:cubicBezTo>
                    <a:pt x="581958" y="1001341"/>
                    <a:pt x="1040210" y="562796"/>
                    <a:pt x="1237648" y="0"/>
                  </a:cubicBezTo>
                  <a:close/>
                </a:path>
              </a:pathLst>
            </a:custGeom>
            <a:solidFill>
              <a:srgbClr val="06A64F"/>
            </a:solidFill>
            <a:ln w="9504" cap="flat">
              <a:noFill/>
              <a:prstDash val="solid"/>
              <a:miter/>
            </a:ln>
          </p:spPr>
          <p:txBody>
            <a:bodyPr wrap="square" rtlCol="0" anchor="ctr">
              <a:noAutofit/>
            </a:bodyPr>
            <a:lstStyle/>
            <a:p>
              <a:endParaRPr lang="en-US"/>
            </a:p>
          </p:txBody>
        </p:sp>
        <p:sp>
          <p:nvSpPr>
            <p:cNvPr id="19" name="Freeform 18">
              <a:extLst>
                <a:ext uri="{FF2B5EF4-FFF2-40B4-BE49-F238E27FC236}">
                  <a16:creationId xmlns:a16="http://schemas.microsoft.com/office/drawing/2014/main" id="{079F0335-27B7-3B15-197B-A5EBBCE8820B}"/>
                </a:ext>
              </a:extLst>
            </p:cNvPr>
            <p:cNvSpPr/>
            <p:nvPr/>
          </p:nvSpPr>
          <p:spPr>
            <a:xfrm>
              <a:off x="4216716" y="5153234"/>
              <a:ext cx="1306500" cy="1646974"/>
            </a:xfrm>
            <a:custGeom>
              <a:avLst/>
              <a:gdLst>
                <a:gd name="connsiteX0" fmla="*/ 509797 w 509796"/>
                <a:gd name="connsiteY0" fmla="*/ 4753 h 642649"/>
                <a:gd name="connsiteX1" fmla="*/ 297698 w 509796"/>
                <a:gd name="connsiteY1" fmla="*/ 0 h 642649"/>
                <a:gd name="connsiteX2" fmla="*/ 0 w 509796"/>
                <a:gd name="connsiteY2" fmla="*/ 438256 h 642649"/>
                <a:gd name="connsiteX3" fmla="*/ 68480 w 509796"/>
                <a:gd name="connsiteY3" fmla="*/ 642649 h 642649"/>
                <a:gd name="connsiteX4" fmla="*/ 208294 w 509796"/>
                <a:gd name="connsiteY4" fmla="*/ 529520 h 642649"/>
                <a:gd name="connsiteX5" fmla="*/ 509797 w 509796"/>
                <a:gd name="connsiteY5" fmla="*/ 4753 h 64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796" h="642649">
                  <a:moveTo>
                    <a:pt x="509797" y="4753"/>
                  </a:moveTo>
                  <a:lnTo>
                    <a:pt x="297698" y="0"/>
                  </a:lnTo>
                  <a:cubicBezTo>
                    <a:pt x="247290" y="172070"/>
                    <a:pt x="143618" y="326078"/>
                    <a:pt x="0" y="438256"/>
                  </a:cubicBezTo>
                  <a:lnTo>
                    <a:pt x="68480" y="642649"/>
                  </a:lnTo>
                  <a:cubicBezTo>
                    <a:pt x="117938" y="609376"/>
                    <a:pt x="164543" y="571350"/>
                    <a:pt x="208294" y="529520"/>
                  </a:cubicBezTo>
                  <a:cubicBezTo>
                    <a:pt x="358570" y="385019"/>
                    <a:pt x="462241" y="203442"/>
                    <a:pt x="509797" y="4753"/>
                  </a:cubicBezTo>
                  <a:close/>
                </a:path>
              </a:pathLst>
            </a:custGeom>
            <a:solidFill>
              <a:srgbClr val="2AC3E6"/>
            </a:solidFill>
            <a:ln w="9504" cap="flat">
              <a:noFill/>
              <a:prstDash val="solid"/>
              <a:miter/>
            </a:ln>
          </p:spPr>
          <p:txBody>
            <a:bodyPr rtlCol="0" anchor="ctr"/>
            <a:lstStyle/>
            <a:p>
              <a:endParaRPr lang="en-US"/>
            </a:p>
          </p:txBody>
        </p:sp>
      </p:grpSp>
    </p:spTree>
    <p:extLst>
      <p:ext uri="{BB962C8B-B14F-4D97-AF65-F5344CB8AC3E}">
        <p14:creationId xmlns:p14="http://schemas.microsoft.com/office/powerpoint/2010/main" val="13203710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810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0872B5"/>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39608194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1"/>
            <a:ext cx="12192000" cy="627697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0872B5"/>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33386904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EB8210E-4D8B-0597-3803-126D67D841DF}"/>
              </a:ext>
            </a:extLst>
          </p:cNvPr>
          <p:cNvSpPr/>
          <p:nvPr userDrawn="1"/>
        </p:nvSpPr>
        <p:spPr>
          <a:xfrm>
            <a:off x="-2" y="0"/>
            <a:ext cx="12192000" cy="6858001"/>
          </a:xfrm>
          <a:prstGeom prst="rect">
            <a:avLst/>
          </a:prstGeom>
          <a:solidFill>
            <a:srgbClr val="EE17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8B538DB-2405-D762-002E-0B1A07703770}"/>
              </a:ext>
            </a:extLst>
          </p:cNvPr>
          <p:cNvSpPr/>
          <p:nvPr userDrawn="1"/>
        </p:nvSpPr>
        <p:spPr>
          <a:xfrm>
            <a:off x="586899" y="491138"/>
            <a:ext cx="4309564" cy="4708981"/>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b="0" i="0" dirty="0">
                <a:solidFill>
                  <a:schemeClr val="bg1"/>
                </a:solidFill>
                <a:latin typeface="+mn-lt"/>
                <a:ea typeface="Quattrocento Sans"/>
                <a:cs typeface="Calibri" panose="020F0502020204030204" pitchFamily="34" charset="0"/>
                <a:sym typeface="Quattrocento Sans"/>
              </a:rPr>
              <a:t>ICONS</a:t>
            </a:r>
            <a:r>
              <a:rPr lang="en-IE" sz="3600" b="0" i="0" baseline="0" dirty="0">
                <a:solidFill>
                  <a:schemeClr val="bg1"/>
                </a:solidFill>
                <a:latin typeface="+mn-lt"/>
                <a:ea typeface="Quattrocento Sans"/>
                <a:cs typeface="Calibri" panose="020F0502020204030204" pitchFamily="34" charset="0"/>
                <a:sym typeface="Quattrocento Sans"/>
              </a:rPr>
              <a:t> WHICH CAN BE USED WITHIN THE PEAK</a:t>
            </a:r>
          </a:p>
          <a:p>
            <a:pPr marL="0" lvl="0" indent="0" algn="l" rtl="0">
              <a:spcBef>
                <a:spcPts val="0"/>
              </a:spcBef>
              <a:spcAft>
                <a:spcPts val="0"/>
              </a:spcAft>
              <a:buClr>
                <a:schemeClr val="dk1"/>
              </a:buClr>
              <a:buSzPts val="1100"/>
              <a:buFont typeface="Arial"/>
              <a:buNone/>
            </a:pPr>
            <a:r>
              <a:rPr lang="en-IE" sz="3600" b="0" i="0" baseline="0" dirty="0">
                <a:solidFill>
                  <a:schemeClr val="bg1"/>
                </a:solidFill>
                <a:latin typeface="+mn-lt"/>
                <a:ea typeface="Quattrocento Sans"/>
                <a:cs typeface="Calibri" panose="020F0502020204030204" pitchFamily="34" charset="0"/>
                <a:sym typeface="Quattrocento Sans"/>
              </a:rPr>
              <a:t>POWERPOINT</a:t>
            </a:r>
          </a:p>
          <a:p>
            <a:pPr marL="0" lvl="0" indent="0" algn="l" rtl="0">
              <a:spcBef>
                <a:spcPts val="0"/>
              </a:spcBef>
              <a:spcAft>
                <a:spcPts val="0"/>
              </a:spcAft>
              <a:buClr>
                <a:schemeClr val="dk1"/>
              </a:buClr>
              <a:buSzPts val="1100"/>
              <a:buFont typeface="Arial"/>
              <a:buNone/>
            </a:pPr>
            <a:endParaRPr lang="en-IE" sz="3600" b="0" i="0" dirty="0">
              <a:solidFill>
                <a:schemeClr val="bg1"/>
              </a:solidFill>
              <a:latin typeface="+mn-lt"/>
              <a:ea typeface="Quattrocento Sans"/>
              <a:cs typeface="Calibri" panose="020F0502020204030204" pitchFamily="34" charset="0"/>
              <a:sym typeface="Quattrocento Sans"/>
            </a:endParaRPr>
          </a:p>
          <a:p>
            <a:pPr marL="52388" lvl="0" indent="0" algn="l" rtl="0">
              <a:spcBef>
                <a:spcPts val="0"/>
              </a:spcBef>
              <a:spcAft>
                <a:spcPts val="0"/>
              </a:spcAft>
              <a:buClr>
                <a:schemeClr val="dk1"/>
              </a:buClr>
              <a:buSzPts val="900"/>
              <a:buFont typeface="Quattrocento Sans"/>
              <a:buNone/>
              <a:tabLst/>
            </a:pPr>
            <a:r>
              <a:rPr lang="en-IE" sz="2400" b="0" i="0" dirty="0">
                <a:solidFill>
                  <a:schemeClr val="bg1"/>
                </a:solidFill>
                <a:latin typeface="+mn-lt"/>
                <a:ea typeface="Quattrocento Sans"/>
                <a:cs typeface="Calibri" panose="020F0502020204030204" pitchFamily="34" charset="0"/>
                <a:sym typeface="Quattrocento Sans"/>
              </a:rPr>
              <a:t>Resize them without losing quality.</a:t>
            </a:r>
            <a:r>
              <a:rPr lang="en-IE" sz="2400" b="0" i="0" baseline="0" dirty="0">
                <a:solidFill>
                  <a:schemeClr val="bg1"/>
                </a:solidFill>
                <a:latin typeface="+mn-lt"/>
                <a:ea typeface="Quattrocento Sans"/>
                <a:cs typeface="Calibri" panose="020F0502020204030204" pitchFamily="34" charset="0"/>
                <a:sym typeface="Quattrocento Sans"/>
              </a:rPr>
              <a:t> </a:t>
            </a:r>
            <a:r>
              <a:rPr lang="en-IE" sz="2400" b="0" i="0" dirty="0">
                <a:solidFill>
                  <a:schemeClr val="bg1"/>
                </a:solidFill>
                <a:latin typeface="+mn-lt"/>
                <a:ea typeface="Quattrocento Sans"/>
                <a:cs typeface="Calibri" panose="020F0502020204030204" pitchFamily="34" charset="0"/>
                <a:sym typeface="Quattrocento Sans"/>
              </a:rPr>
              <a:t> Change line colour, width and style.</a:t>
            </a:r>
            <a:r>
              <a:rPr lang="en-IE" sz="2400" b="0" i="0" baseline="0" dirty="0">
                <a:solidFill>
                  <a:schemeClr val="bg1"/>
                </a:solidFill>
                <a:latin typeface="+mn-lt"/>
                <a:ea typeface="Quattrocento Sans"/>
                <a:cs typeface="Calibri" panose="020F0502020204030204" pitchFamily="34" charset="0"/>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b="0" i="0" baseline="0" dirty="0">
              <a:solidFill>
                <a:schemeClr val="bg1"/>
              </a:solidFill>
              <a:latin typeface="+mn-lt"/>
              <a:ea typeface="Quattrocento Sans"/>
              <a:cs typeface="Calibri" panose="020F0502020204030204" pitchFamily="34" charset="0"/>
              <a:sym typeface="Quattrocento Sans"/>
            </a:endParaRPr>
          </a:p>
          <a:p>
            <a:pPr marL="52388" lvl="0" indent="0" algn="l" rtl="0">
              <a:spcBef>
                <a:spcPts val="0"/>
              </a:spcBef>
              <a:spcAft>
                <a:spcPts val="0"/>
              </a:spcAft>
              <a:buClr>
                <a:schemeClr val="dk1"/>
              </a:buClr>
              <a:buSzPts val="900"/>
              <a:buFont typeface="Quattrocento Sans"/>
              <a:buNone/>
              <a:tabLst/>
            </a:pPr>
            <a:r>
              <a:rPr lang="en" sz="2400" b="0" i="0" dirty="0">
                <a:solidFill>
                  <a:schemeClr val="bg1"/>
                </a:solidFill>
                <a:latin typeface="+mn-lt"/>
                <a:ea typeface="Quattrocento Sans"/>
                <a:cs typeface="Calibri" panose="020F0502020204030204" pitchFamily="34" charset="0"/>
                <a:sym typeface="Quattrocento Sans"/>
              </a:rPr>
              <a:t>Isn’t that nice? :)</a:t>
            </a:r>
          </a:p>
        </p:txBody>
      </p:sp>
      <p:sp>
        <p:nvSpPr>
          <p:cNvPr id="4" name="Rectangle 3">
            <a:extLst>
              <a:ext uri="{FF2B5EF4-FFF2-40B4-BE49-F238E27FC236}">
                <a16:creationId xmlns:a16="http://schemas.microsoft.com/office/drawing/2014/main" id="{EFCB5B83-BDAE-4B1A-2DCE-5AFFFAE7D430}"/>
              </a:ext>
            </a:extLst>
          </p:cNvPr>
          <p:cNvSpPr/>
          <p:nvPr userDrawn="1"/>
        </p:nvSpPr>
        <p:spPr>
          <a:xfrm>
            <a:off x="-2"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5" name="Straight Connector 4">
            <a:extLst>
              <a:ext uri="{FF2B5EF4-FFF2-40B4-BE49-F238E27FC236}">
                <a16:creationId xmlns:a16="http://schemas.microsoft.com/office/drawing/2014/main" id="{1CDEF31D-0E43-4899-26D8-FBC2C3C97C62}"/>
              </a:ext>
            </a:extLst>
          </p:cNvPr>
          <p:cNvCxnSpPr/>
          <p:nvPr userDrawn="1"/>
        </p:nvCxnSpPr>
        <p:spPr>
          <a:xfrm flipH="1">
            <a:off x="0"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74CFD34-1E46-9F03-B850-5439AEB6B19B}"/>
              </a:ext>
            </a:extLst>
          </p:cNvPr>
          <p:cNvCxnSpPr/>
          <p:nvPr userDrawn="1"/>
        </p:nvCxnSpPr>
        <p:spPr>
          <a:xfrm>
            <a:off x="5145816"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810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FF9933"/>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1687306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5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634365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FF9933"/>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23084016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428625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FCB913"/>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42846926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02728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FCB913"/>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24964945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810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D11C5F"/>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30061656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6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1"/>
            <a:ext cx="12192000" cy="631507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D11C5F"/>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42795237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810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1C94CA"/>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9927142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7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63246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1C94CA"/>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1004353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24802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01A54E"/>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34921124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810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05AAA3"/>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22213786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01">
    <p:spTree>
      <p:nvGrpSpPr>
        <p:cNvPr id="1" name=""/>
        <p:cNvGrpSpPr/>
        <p:nvPr/>
      </p:nvGrpSpPr>
      <p:grpSpPr>
        <a:xfrm>
          <a:off x="0" y="0"/>
          <a:ext cx="0" cy="0"/>
          <a:chOff x="0" y="0"/>
          <a:chExt cx="0" cy="0"/>
        </a:xfrm>
      </p:grpSpPr>
      <p:sp>
        <p:nvSpPr>
          <p:cNvPr id="178" name="Freeform 177">
            <a:extLst>
              <a:ext uri="{FF2B5EF4-FFF2-40B4-BE49-F238E27FC236}">
                <a16:creationId xmlns:a16="http://schemas.microsoft.com/office/drawing/2014/main" id="{D3659C8F-DA1E-110E-3A20-DD6AD07FC5C5}"/>
              </a:ext>
            </a:extLst>
          </p:cNvPr>
          <p:cNvSpPr/>
          <p:nvPr userDrawn="1"/>
        </p:nvSpPr>
        <p:spPr>
          <a:xfrm>
            <a:off x="0" y="2727436"/>
            <a:ext cx="12172692" cy="3372960"/>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0872B5"/>
          </a:solidFill>
          <a:ln w="30808" cap="flat">
            <a:noFill/>
            <a:prstDash val="solid"/>
            <a:miter/>
          </a:ln>
        </p:spPr>
        <p:txBody>
          <a:bodyPr rtlCol="0" anchor="ctr"/>
          <a:lstStyle/>
          <a:p>
            <a:endParaRPr lang="en-US" sz="2069"/>
          </a:p>
        </p:txBody>
      </p:sp>
      <p:sp>
        <p:nvSpPr>
          <p:cNvPr id="179" name="Text Placeholder 32">
            <a:extLst>
              <a:ext uri="{FF2B5EF4-FFF2-40B4-BE49-F238E27FC236}">
                <a16:creationId xmlns:a16="http://schemas.microsoft.com/office/drawing/2014/main" id="{8203FC12-B9A3-8C1B-21A1-30DB322BD123}"/>
              </a:ext>
            </a:extLst>
          </p:cNvPr>
          <p:cNvSpPr>
            <a:spLocks noGrp="1"/>
          </p:cNvSpPr>
          <p:nvPr>
            <p:ph type="body" sz="quarter" idx="16" hasCustomPrompt="1"/>
          </p:nvPr>
        </p:nvSpPr>
        <p:spPr>
          <a:xfrm>
            <a:off x="576692" y="4062591"/>
            <a:ext cx="3354126" cy="1008397"/>
          </a:xfrm>
          <a:prstGeom prst="rect">
            <a:avLst/>
          </a:prstGeom>
        </p:spPr>
        <p:txBody>
          <a:bodyPr anchor="t">
            <a:noAutofit/>
          </a:bodyPr>
          <a:lstStyle>
            <a:lvl1pPr marL="0" indent="0" algn="l">
              <a:lnSpc>
                <a:spcPts val="3954"/>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dirty="0"/>
              <a:t>DARE</a:t>
            </a:r>
            <a:endParaRPr lang="en-US" dirty="0"/>
          </a:p>
        </p:txBody>
      </p:sp>
      <p:sp>
        <p:nvSpPr>
          <p:cNvPr id="180" name="Text Placeholder 32">
            <a:extLst>
              <a:ext uri="{FF2B5EF4-FFF2-40B4-BE49-F238E27FC236}">
                <a16:creationId xmlns:a16="http://schemas.microsoft.com/office/drawing/2014/main" id="{61D4901D-361C-9AFB-6BA3-9AB62FC92669}"/>
              </a:ext>
            </a:extLst>
          </p:cNvPr>
          <p:cNvSpPr>
            <a:spLocks noGrp="1"/>
          </p:cNvSpPr>
          <p:nvPr>
            <p:ph type="body" sz="quarter" idx="19" hasCustomPrompt="1"/>
          </p:nvPr>
        </p:nvSpPr>
        <p:spPr>
          <a:xfrm>
            <a:off x="618817" y="3372128"/>
            <a:ext cx="3311988" cy="533188"/>
          </a:xfrm>
          <a:prstGeom prst="rect">
            <a:avLst/>
          </a:prstGeom>
        </p:spPr>
        <p:txBody>
          <a:bodyPr anchor="t">
            <a:noAutofit/>
          </a:bodyPr>
          <a:lstStyle>
            <a:lvl1pPr marL="0" indent="0" algn="l">
              <a:lnSpc>
                <a:spcPct val="100000"/>
              </a:lnSpc>
              <a:spcBef>
                <a:spcPts val="0"/>
              </a:spcBef>
              <a:buNone/>
              <a:defRPr sz="3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dirty="0"/>
              <a:t>Your guide to </a:t>
            </a:r>
          </a:p>
        </p:txBody>
      </p:sp>
      <p:sp>
        <p:nvSpPr>
          <p:cNvPr id="181" name="Freeform 180">
            <a:extLst>
              <a:ext uri="{FF2B5EF4-FFF2-40B4-BE49-F238E27FC236}">
                <a16:creationId xmlns:a16="http://schemas.microsoft.com/office/drawing/2014/main" id="{8BAF0647-3D6F-E695-EE86-F4B5B620E413}"/>
              </a:ext>
            </a:extLst>
          </p:cNvPr>
          <p:cNvSpPr/>
          <p:nvPr userDrawn="1"/>
        </p:nvSpPr>
        <p:spPr>
          <a:xfrm>
            <a:off x="12192000" y="153500"/>
            <a:ext cx="3690980" cy="7687732"/>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BEBEB"/>
          </a:solidFill>
          <a:ln w="30808" cap="flat">
            <a:noFill/>
            <a:prstDash val="solid"/>
            <a:miter/>
          </a:ln>
        </p:spPr>
        <p:txBody>
          <a:bodyPr rtlCol="0" anchor="ctr"/>
          <a:lstStyle/>
          <a:p>
            <a:endParaRPr lang="en-US" sz="2069"/>
          </a:p>
        </p:txBody>
      </p:sp>
      <p:sp>
        <p:nvSpPr>
          <p:cNvPr id="247" name="Freeform 246">
            <a:extLst>
              <a:ext uri="{FF2B5EF4-FFF2-40B4-BE49-F238E27FC236}">
                <a16:creationId xmlns:a16="http://schemas.microsoft.com/office/drawing/2014/main" id="{1EED751A-33EA-AE70-AB49-9A5755AB268D}"/>
              </a:ext>
            </a:extLst>
          </p:cNvPr>
          <p:cNvSpPr/>
          <p:nvPr userDrawn="1"/>
        </p:nvSpPr>
        <p:spPr>
          <a:xfrm rot="10800000" flipH="1">
            <a:off x="7273270" y="5618470"/>
            <a:ext cx="4909076" cy="727928"/>
          </a:xfrm>
          <a:custGeom>
            <a:avLst/>
            <a:gdLst>
              <a:gd name="connsiteX0" fmla="*/ 4909076 w 4909076"/>
              <a:gd name="connsiteY0" fmla="*/ 727928 h 727928"/>
              <a:gd name="connsiteX1" fmla="*/ 393787 w 4909076"/>
              <a:gd name="connsiteY1" fmla="*/ 727928 h 727928"/>
              <a:gd name="connsiteX2" fmla="*/ 0 w 4909076"/>
              <a:gd name="connsiteY2" fmla="*/ 334050 h 727928"/>
              <a:gd name="connsiteX3" fmla="*/ 0 w 4909076"/>
              <a:gd name="connsiteY3" fmla="*/ 0 h 727928"/>
              <a:gd name="connsiteX4" fmla="*/ 4909076 w 4909076"/>
              <a:gd name="connsiteY4" fmla="*/ 0 h 727928"/>
              <a:gd name="connsiteX5" fmla="*/ 4909076 w 4909076"/>
              <a:gd name="connsiteY5" fmla="*/ 727928 h 727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9076" h="727928">
                <a:moveTo>
                  <a:pt x="4909076" y="727928"/>
                </a:moveTo>
                <a:lnTo>
                  <a:pt x="393787" y="727928"/>
                </a:lnTo>
                <a:cubicBezTo>
                  <a:pt x="176954" y="727928"/>
                  <a:pt x="0" y="550932"/>
                  <a:pt x="0" y="334050"/>
                </a:cubicBezTo>
                <a:lnTo>
                  <a:pt x="0" y="0"/>
                </a:lnTo>
                <a:lnTo>
                  <a:pt x="4909076" y="0"/>
                </a:lnTo>
                <a:lnTo>
                  <a:pt x="4909076" y="727928"/>
                </a:lnTo>
                <a:close/>
              </a:path>
            </a:pathLst>
          </a:custGeom>
          <a:solidFill>
            <a:srgbClr val="DF4625"/>
          </a:solidFill>
          <a:ln w="24491" cap="flat">
            <a:noFill/>
            <a:prstDash val="solid"/>
            <a:miter/>
          </a:ln>
        </p:spPr>
        <p:txBody>
          <a:bodyPr wrap="square" rtlCol="0" anchor="ctr">
            <a:noAutofit/>
          </a:bodyPr>
          <a:lstStyle/>
          <a:p>
            <a:endParaRPr lang="en-US" dirty="0"/>
          </a:p>
        </p:txBody>
      </p:sp>
      <p:sp>
        <p:nvSpPr>
          <p:cNvPr id="248" name="Text Placeholder 23">
            <a:extLst>
              <a:ext uri="{FF2B5EF4-FFF2-40B4-BE49-F238E27FC236}">
                <a16:creationId xmlns:a16="http://schemas.microsoft.com/office/drawing/2014/main" id="{1BB11152-FCB2-DA1E-101A-E06B72B90574}"/>
              </a:ext>
            </a:extLst>
          </p:cNvPr>
          <p:cNvSpPr>
            <a:spLocks noGrp="1"/>
          </p:cNvSpPr>
          <p:nvPr>
            <p:ph type="body" sz="quarter" idx="21" hasCustomPrompt="1"/>
          </p:nvPr>
        </p:nvSpPr>
        <p:spPr>
          <a:xfrm>
            <a:off x="7924800" y="5642940"/>
            <a:ext cx="3380117"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err="1"/>
              <a:t>www.website.eu</a:t>
            </a:r>
            <a:endParaRPr lang="en-US" dirty="0"/>
          </a:p>
        </p:txBody>
      </p:sp>
      <p:sp>
        <p:nvSpPr>
          <p:cNvPr id="250" name="Picture Placeholder 249">
            <a:extLst>
              <a:ext uri="{FF2B5EF4-FFF2-40B4-BE49-F238E27FC236}">
                <a16:creationId xmlns:a16="http://schemas.microsoft.com/office/drawing/2014/main" id="{8000CB52-794F-2941-4571-7437B39F9460}"/>
              </a:ext>
            </a:extLst>
          </p:cNvPr>
          <p:cNvSpPr>
            <a:spLocks noGrp="1"/>
          </p:cNvSpPr>
          <p:nvPr>
            <p:ph type="pic" sz="quarter" idx="43"/>
          </p:nvPr>
        </p:nvSpPr>
        <p:spPr>
          <a:xfrm>
            <a:off x="4684644" y="474951"/>
            <a:ext cx="7149849" cy="4704418"/>
          </a:xfrm>
          <a:custGeom>
            <a:avLst/>
            <a:gdLst>
              <a:gd name="connsiteX0" fmla="*/ 0 w 7149849"/>
              <a:gd name="connsiteY0" fmla="*/ 0 h 4704418"/>
              <a:gd name="connsiteX1" fmla="*/ 1910205 w 7149849"/>
              <a:gd name="connsiteY1" fmla="*/ 0 h 4704418"/>
              <a:gd name="connsiteX2" fmla="*/ 4328540 w 7149849"/>
              <a:gd name="connsiteY2" fmla="*/ 0 h 4704418"/>
              <a:gd name="connsiteX3" fmla="*/ 6238745 w 7149849"/>
              <a:gd name="connsiteY3" fmla="*/ 0 h 4704418"/>
              <a:gd name="connsiteX4" fmla="*/ 7149849 w 7149849"/>
              <a:gd name="connsiteY4" fmla="*/ 910842 h 4704418"/>
              <a:gd name="connsiteX5" fmla="*/ 7149849 w 7149849"/>
              <a:gd name="connsiteY5" fmla="*/ 4704418 h 4704418"/>
              <a:gd name="connsiteX6" fmla="*/ 5239644 w 7149849"/>
              <a:gd name="connsiteY6" fmla="*/ 4704418 h 4704418"/>
              <a:gd name="connsiteX7" fmla="*/ 3248091 w 7149849"/>
              <a:gd name="connsiteY7" fmla="*/ 4704418 h 4704418"/>
              <a:gd name="connsiteX8" fmla="*/ 1337886 w 7149849"/>
              <a:gd name="connsiteY8" fmla="*/ 4704418 h 4704418"/>
              <a:gd name="connsiteX9" fmla="*/ 0 w 7149849"/>
              <a:gd name="connsiteY9" fmla="*/ 3366919 h 47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49849" h="4704418">
                <a:moveTo>
                  <a:pt x="0" y="0"/>
                </a:moveTo>
                <a:lnTo>
                  <a:pt x="1910205" y="0"/>
                </a:lnTo>
                <a:lnTo>
                  <a:pt x="4328540" y="0"/>
                </a:lnTo>
                <a:lnTo>
                  <a:pt x="6238745" y="0"/>
                </a:lnTo>
                <a:cubicBezTo>
                  <a:pt x="6742252" y="0"/>
                  <a:pt x="7149849" y="407482"/>
                  <a:pt x="7149849" y="910842"/>
                </a:cubicBezTo>
                <a:lnTo>
                  <a:pt x="7149849" y="4704418"/>
                </a:lnTo>
                <a:lnTo>
                  <a:pt x="5239644" y="4704418"/>
                </a:lnTo>
                <a:lnTo>
                  <a:pt x="3248091" y="4704418"/>
                </a:lnTo>
                <a:lnTo>
                  <a:pt x="1337886" y="4704418"/>
                </a:lnTo>
                <a:cubicBezTo>
                  <a:pt x="599412" y="4704418"/>
                  <a:pt x="0" y="4105181"/>
                  <a:pt x="0" y="3366919"/>
                </a:cubicBez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pic>
        <p:nvPicPr>
          <p:cNvPr id="2" name="Graphic 1">
            <a:extLst>
              <a:ext uri="{FF2B5EF4-FFF2-40B4-BE49-F238E27FC236}">
                <a16:creationId xmlns:a16="http://schemas.microsoft.com/office/drawing/2014/main" id="{33075762-6ECD-81BB-784B-DD013FE4026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57507" y="153500"/>
            <a:ext cx="3522338" cy="2659725"/>
          </a:xfrm>
          <a:prstGeom prst="rect">
            <a:avLst/>
          </a:prstGeom>
        </p:spPr>
      </p:pic>
      <p:sp>
        <p:nvSpPr>
          <p:cNvPr id="6" name="Rectangle 5">
            <a:extLst>
              <a:ext uri="{FF2B5EF4-FFF2-40B4-BE49-F238E27FC236}">
                <a16:creationId xmlns:a16="http://schemas.microsoft.com/office/drawing/2014/main" id="{E78FC371-220A-EC80-3913-A5997920808D}"/>
              </a:ext>
            </a:extLst>
          </p:cNvPr>
          <p:cNvSpPr/>
          <p:nvPr userDrawn="1"/>
        </p:nvSpPr>
        <p:spPr>
          <a:xfrm>
            <a:off x="3046305" y="6148648"/>
            <a:ext cx="4284543" cy="707886"/>
          </a:xfrm>
          <a:prstGeom prst="rect">
            <a:avLst/>
          </a:prstGeom>
        </p:spPr>
        <p:txBody>
          <a:bodyPr wrap="square">
            <a:spAutoFit/>
          </a:bodyPr>
          <a:lstStyle/>
          <a:p>
            <a:pPr marL="0" marR="0" indent="0" algn="l" defTabSz="181904" rtl="0" eaLnBrk="1" fontAlgn="auto" latinLnBrk="0" hangingPunct="0">
              <a:lnSpc>
                <a:spcPct val="100000"/>
              </a:lnSpc>
              <a:spcBef>
                <a:spcPts val="0"/>
              </a:spcBef>
              <a:spcAft>
                <a:spcPts val="0"/>
              </a:spcAft>
              <a:buClrTx/>
              <a:buSzTx/>
              <a:buFontTx/>
              <a:buNone/>
              <a:tabLst/>
              <a:defRPr/>
            </a:pP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This</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project</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has been funded with</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support from the European Commission. This publication [communication]</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reflects</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the views only of the author, and the Commission cannot be held responsible for</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any use, which may be</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made of the information contained therein</a:t>
            </a:r>
            <a:r>
              <a:rPr lang="ru-RU"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 </a:t>
            </a:r>
            <a:r>
              <a:rPr lang="en-US" sz="1000" b="0" i="0" kern="1200" dirty="0">
                <a:solidFill>
                  <a:srgbClr val="084260"/>
                </a:solidFill>
                <a:latin typeface="Calibri" panose="020F0502020204030204" pitchFamily="34" charset="0"/>
                <a:ea typeface="Open Sans" panose="020B0606030504020204" pitchFamily="34" charset="0"/>
                <a:cs typeface="Calibri" panose="020F0502020204030204" pitchFamily="34" charset="0"/>
              </a:rPr>
              <a:t>2022-2-IE01-KA220-VET-000099060</a:t>
            </a:r>
          </a:p>
        </p:txBody>
      </p:sp>
      <p:sp>
        <p:nvSpPr>
          <p:cNvPr id="7" name="Rectangle 6">
            <a:extLst>
              <a:ext uri="{FF2B5EF4-FFF2-40B4-BE49-F238E27FC236}">
                <a16:creationId xmlns:a16="http://schemas.microsoft.com/office/drawing/2014/main" id="{53E54BA4-9659-72A4-8076-1A071A3278E4}"/>
              </a:ext>
            </a:extLst>
          </p:cNvPr>
          <p:cNvSpPr/>
          <p:nvPr userDrawn="1"/>
        </p:nvSpPr>
        <p:spPr>
          <a:xfrm>
            <a:off x="133498" y="6118720"/>
            <a:ext cx="2182624" cy="338554"/>
          </a:xfrm>
          <a:prstGeom prst="rect">
            <a:avLst/>
          </a:prstGeom>
        </p:spPr>
        <p:txBody>
          <a:bodyPr wrap="square">
            <a:spAutoFit/>
          </a:bodyPr>
          <a:lstStyle/>
          <a:p>
            <a:pPr marL="0" marR="0" lvl="0" indent="0" algn="l" defTabSz="181904" rtl="0" eaLnBrk="1" fontAlgn="auto" latinLnBrk="0" hangingPunct="0">
              <a:lnSpc>
                <a:spcPct val="100000"/>
              </a:lnSpc>
              <a:spcBef>
                <a:spcPts val="0"/>
              </a:spcBef>
              <a:spcAft>
                <a:spcPts val="0"/>
              </a:spcAft>
              <a:buClrTx/>
              <a:buSzTx/>
              <a:buFontTx/>
              <a:buNone/>
              <a:tabLst/>
              <a:defRPr/>
            </a:pPr>
            <a:r>
              <a:rPr lang="en-IE" sz="800" b="1" i="0" kern="1200" dirty="0">
                <a:solidFill>
                  <a:schemeClr val="tx1"/>
                </a:solidFill>
                <a:latin typeface="Calibri" panose="020F0502020204030204" pitchFamily="34" charset="0"/>
                <a:ea typeface="Open Sans" panose="020B0606030504020204" pitchFamily="34" charset="0"/>
                <a:cs typeface="Calibri" panose="020F0502020204030204" pitchFamily="34" charset="0"/>
              </a:rPr>
              <a:t>This resource is licensed under CC BY 4.0</a:t>
            </a:r>
          </a:p>
          <a:p>
            <a:pPr marL="0" marR="0" lvl="0" indent="0" algn="l" defTabSz="181904" rtl="0" eaLnBrk="1" fontAlgn="auto" latinLnBrk="0" hangingPunct="0">
              <a:lnSpc>
                <a:spcPct val="100000"/>
              </a:lnSpc>
              <a:spcBef>
                <a:spcPts val="0"/>
              </a:spcBef>
              <a:spcAft>
                <a:spcPts val="0"/>
              </a:spcAft>
              <a:buClrTx/>
              <a:buSzTx/>
              <a:buFontTx/>
              <a:buNone/>
              <a:tabLst/>
              <a:defRPr/>
            </a:pPr>
            <a:endParaRPr lang="en-US" sz="800" b="1" i="0" kern="1200" dirty="0">
              <a:solidFill>
                <a:schemeClr val="tx1"/>
              </a:solidFill>
              <a:latin typeface="Calibri" panose="020F0502020204030204" pitchFamily="34" charset="0"/>
              <a:ea typeface="Open Sans" panose="020B060603050402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DF01578D-B2B5-5DD8-D930-1F8E4334CFA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16204" y="6361546"/>
            <a:ext cx="1244049" cy="433251"/>
          </a:xfrm>
          <a:prstGeom prst="rect">
            <a:avLst/>
          </a:prstGeom>
        </p:spPr>
      </p:pic>
      <p:pic>
        <p:nvPicPr>
          <p:cNvPr id="9" name="Picture 8" descr="Co-funded by the European Union logo in png for web usage">
            <a:extLst>
              <a:ext uri="{FF2B5EF4-FFF2-40B4-BE49-F238E27FC236}">
                <a16:creationId xmlns:a16="http://schemas.microsoft.com/office/drawing/2014/main" id="{E4B5A4A0-E16C-B5C4-8C5D-9BAF2E34EE2E}"/>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1668351" y="6390654"/>
            <a:ext cx="1498564" cy="313626"/>
          </a:xfrm>
          <a:prstGeom prst="rect">
            <a:avLst/>
          </a:prstGeom>
          <a:noFill/>
          <a:ln>
            <a:noFill/>
          </a:ln>
        </p:spPr>
      </p:pic>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1"/>
            <a:ext cx="12192000" cy="631507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05AAA3"/>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12946098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810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335C42"/>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26175213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1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62865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335C42"/>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32299501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2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4779034"/>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DF4625"/>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966121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0"/>
            <a:ext cx="12192000" cy="3810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702E8C"/>
          </a:solidFill>
          <a:ln w="3060" cap="flat">
            <a:noFill/>
            <a:prstDash val="solid"/>
            <a:miter/>
          </a:ln>
        </p:spPr>
        <p:txBody>
          <a:bodyPr rtlCol="0" anchor="ctr"/>
          <a:lstStyle/>
          <a:p>
            <a:endParaRPr lang="en-US"/>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8037362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1"/>
            <a:ext cx="12192000" cy="637222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702E8C"/>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26485605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7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1"/>
            <a:ext cx="12192000" cy="637222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EE1765"/>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27610001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Qutoe 03">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181CA03D-E255-CF46-36F0-2D289AF81E61}"/>
              </a:ext>
            </a:extLst>
          </p:cNvPr>
          <p:cNvSpPr/>
          <p:nvPr userDrawn="1"/>
        </p:nvSpPr>
        <p:spPr>
          <a:xfrm>
            <a:off x="0" y="-1"/>
            <a:ext cx="12192000" cy="637222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FBC9DB"/>
          </a:solidFill>
          <a:ln w="3060" cap="flat">
            <a:noFill/>
            <a:prstDash val="solid"/>
            <a:miter/>
          </a:ln>
        </p:spPr>
        <p:txBody>
          <a:bodyPr rtlCol="0" anchor="ctr"/>
          <a:lstStyle/>
          <a:p>
            <a:endParaRPr lang="en-US" dirty="0"/>
          </a:p>
        </p:txBody>
      </p:sp>
      <p:sp>
        <p:nvSpPr>
          <p:cNvPr id="7" name="Text Placeholder 23">
            <a:extLst>
              <a:ext uri="{FF2B5EF4-FFF2-40B4-BE49-F238E27FC236}">
                <a16:creationId xmlns:a16="http://schemas.microsoft.com/office/drawing/2014/main" id="{DB5ECEA7-B03A-A240-2528-6B2876E40994}"/>
              </a:ext>
            </a:extLst>
          </p:cNvPr>
          <p:cNvSpPr>
            <a:spLocks noGrp="1"/>
          </p:cNvSpPr>
          <p:nvPr>
            <p:ph type="body" sz="quarter" idx="13" hasCustomPrompt="1"/>
          </p:nvPr>
        </p:nvSpPr>
        <p:spPr>
          <a:xfrm>
            <a:off x="6346104" y="993169"/>
            <a:ext cx="5055171" cy="945575"/>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8" name="Text Placeholder 23">
            <a:extLst>
              <a:ext uri="{FF2B5EF4-FFF2-40B4-BE49-F238E27FC236}">
                <a16:creationId xmlns:a16="http://schemas.microsoft.com/office/drawing/2014/main" id="{E2E99FD4-8A28-6773-4C38-70CAACD7D731}"/>
              </a:ext>
            </a:extLst>
          </p:cNvPr>
          <p:cNvSpPr>
            <a:spLocks noGrp="1"/>
          </p:cNvSpPr>
          <p:nvPr>
            <p:ph type="body" sz="quarter" idx="43" hasCustomPrompt="1"/>
          </p:nvPr>
        </p:nvSpPr>
        <p:spPr>
          <a:xfrm>
            <a:off x="6346103" y="2438181"/>
            <a:ext cx="5055171" cy="396241"/>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Picture Placeholder 11">
            <a:extLst>
              <a:ext uri="{FF2B5EF4-FFF2-40B4-BE49-F238E27FC236}">
                <a16:creationId xmlns:a16="http://schemas.microsoft.com/office/drawing/2014/main" id="{0F0F7B0C-9A8E-B860-1487-09AFF231976A}"/>
              </a:ext>
            </a:extLst>
          </p:cNvPr>
          <p:cNvSpPr>
            <a:spLocks noGrp="1"/>
          </p:cNvSpPr>
          <p:nvPr>
            <p:ph type="pic" sz="quarter" idx="44"/>
          </p:nvPr>
        </p:nvSpPr>
        <p:spPr>
          <a:xfrm>
            <a:off x="633818" y="993169"/>
            <a:ext cx="5212079" cy="5212079"/>
          </a:xfrm>
          <a:custGeom>
            <a:avLst/>
            <a:gdLst>
              <a:gd name="connsiteX0" fmla="*/ 2118360 w 4236720"/>
              <a:gd name="connsiteY0" fmla="*/ 0 h 4236720"/>
              <a:gd name="connsiteX1" fmla="*/ 4236720 w 4236720"/>
              <a:gd name="connsiteY1" fmla="*/ 2118360 h 4236720"/>
              <a:gd name="connsiteX2" fmla="*/ 2118360 w 4236720"/>
              <a:gd name="connsiteY2" fmla="*/ 4236720 h 4236720"/>
              <a:gd name="connsiteX3" fmla="*/ 0 w 4236720"/>
              <a:gd name="connsiteY3" fmla="*/ 2118360 h 4236720"/>
              <a:gd name="connsiteX4" fmla="*/ 2118360 w 4236720"/>
              <a:gd name="connsiteY4" fmla="*/ 0 h 423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720" h="4236720">
                <a:moveTo>
                  <a:pt x="2118360" y="0"/>
                </a:moveTo>
                <a:cubicBezTo>
                  <a:pt x="3288298" y="0"/>
                  <a:pt x="4236720" y="948422"/>
                  <a:pt x="4236720" y="2118360"/>
                </a:cubicBezTo>
                <a:cubicBezTo>
                  <a:pt x="4236720" y="3288298"/>
                  <a:pt x="3288298" y="4236720"/>
                  <a:pt x="2118360" y="4236720"/>
                </a:cubicBezTo>
                <a:cubicBezTo>
                  <a:pt x="948422" y="4236720"/>
                  <a:pt x="0" y="3288298"/>
                  <a:pt x="0" y="2118360"/>
                </a:cubicBezTo>
                <a:cubicBezTo>
                  <a:pt x="0" y="948422"/>
                  <a:pt x="948422" y="0"/>
                  <a:pt x="2118360" y="0"/>
                </a:cubicBezTo>
                <a:close/>
              </a:path>
            </a:pathLst>
          </a:custGeom>
          <a:solidFill>
            <a:schemeClr val="bg1">
              <a:lumMod val="85000"/>
            </a:schemeClr>
          </a:solidFill>
        </p:spPr>
        <p:txBody>
          <a:bodyPr wrap="square">
            <a:noAutofit/>
          </a:bodyPr>
          <a:lstStyle>
            <a:lvl1pPr algn="ctr">
              <a:defRPr>
                <a:solidFill>
                  <a:srgbClr val="084260"/>
                </a:solidFill>
              </a:defRPr>
            </a:lvl1pPr>
          </a:lstStyle>
          <a:p>
            <a:endParaRPr lang="en-US" dirty="0"/>
          </a:p>
          <a:p>
            <a:endParaRPr lang="en-US" dirty="0"/>
          </a:p>
          <a:p>
            <a:endParaRPr lang="en-US" dirty="0"/>
          </a:p>
        </p:txBody>
      </p:sp>
    </p:spTree>
    <p:extLst>
      <p:ext uri="{BB962C8B-B14F-4D97-AF65-F5344CB8AC3E}">
        <p14:creationId xmlns:p14="http://schemas.microsoft.com/office/powerpoint/2010/main" val="25349044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2" name="Freeform 1">
            <a:extLst>
              <a:ext uri="{FF2B5EF4-FFF2-40B4-BE49-F238E27FC236}">
                <a16:creationId xmlns:a16="http://schemas.microsoft.com/office/drawing/2014/main" id="{EF45AAD3-A98F-D9DB-81D8-ED797F15EEE9}"/>
              </a:ext>
            </a:extLst>
          </p:cNvPr>
          <p:cNvSpPr/>
          <p:nvPr userDrawn="1"/>
        </p:nvSpPr>
        <p:spPr>
          <a:xfrm>
            <a:off x="2315576" y="1082327"/>
            <a:ext cx="1306767" cy="94597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2694917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6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549329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471215"/>
            <a:ext cx="6466340" cy="621533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78396"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9" y="133799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2" y="225297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1" y="316796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4" y="408295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1" y="499794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2DAE010-689B-C374-751E-402231B6F426}"/>
              </a:ext>
            </a:extLst>
          </p:cNvPr>
          <p:cNvGrpSpPr/>
          <p:nvPr userDrawn="1"/>
        </p:nvGrpSpPr>
        <p:grpSpPr>
          <a:xfrm rot="12028030">
            <a:off x="-51341" y="4386944"/>
            <a:ext cx="2061589" cy="1788378"/>
            <a:chOff x="-1397183" y="824494"/>
            <a:chExt cx="1192352" cy="1034336"/>
          </a:xfrm>
        </p:grpSpPr>
        <p:sp>
          <p:nvSpPr>
            <p:cNvPr id="8" name="Freeform 7">
              <a:extLst>
                <a:ext uri="{FF2B5EF4-FFF2-40B4-BE49-F238E27FC236}">
                  <a16:creationId xmlns:a16="http://schemas.microsoft.com/office/drawing/2014/main" id="{26073620-308C-4CB8-75CE-8181A8B8A105}"/>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000ADB7-3B54-7F02-ABE1-1C599C834921}"/>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44BEF547-5E8E-A629-6386-705540859680}"/>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a:p>
          </p:txBody>
        </p:sp>
      </p:grpSp>
      <p:sp>
        <p:nvSpPr>
          <p:cNvPr id="2" name="Text Placeholder 25">
            <a:extLst>
              <a:ext uri="{FF2B5EF4-FFF2-40B4-BE49-F238E27FC236}">
                <a16:creationId xmlns:a16="http://schemas.microsoft.com/office/drawing/2014/main" id="{8E5D254A-5147-6BEF-56E9-B2E0142F2C7B}"/>
              </a:ext>
            </a:extLst>
          </p:cNvPr>
          <p:cNvSpPr>
            <a:spLocks noGrp="1"/>
          </p:cNvSpPr>
          <p:nvPr>
            <p:ph type="body" sz="quarter" idx="37" hasCustomPrompt="1"/>
          </p:nvPr>
        </p:nvSpPr>
        <p:spPr>
          <a:xfrm>
            <a:off x="5908654" y="582764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3" name="Text Placeholder 25">
            <a:extLst>
              <a:ext uri="{FF2B5EF4-FFF2-40B4-BE49-F238E27FC236}">
                <a16:creationId xmlns:a16="http://schemas.microsoft.com/office/drawing/2014/main" id="{787FCA0A-34B4-E93F-5362-746BF8C1B453}"/>
              </a:ext>
            </a:extLst>
          </p:cNvPr>
          <p:cNvSpPr>
            <a:spLocks noGrp="1"/>
          </p:cNvSpPr>
          <p:nvPr>
            <p:ph type="body" sz="quarter" idx="38" hasCustomPrompt="1"/>
          </p:nvPr>
        </p:nvSpPr>
        <p:spPr>
          <a:xfrm>
            <a:off x="6743951" y="582764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4" name="Straight Connector 3">
            <a:extLst>
              <a:ext uri="{FF2B5EF4-FFF2-40B4-BE49-F238E27FC236}">
                <a16:creationId xmlns:a16="http://schemas.microsoft.com/office/drawing/2014/main" id="{68EA2C28-4D4F-752E-1DA0-A7AF1C2DD46B}"/>
              </a:ext>
            </a:extLst>
          </p:cNvPr>
          <p:cNvCxnSpPr>
            <a:cxnSpLocks/>
          </p:cNvCxnSpPr>
          <p:nvPr userDrawn="1"/>
        </p:nvCxnSpPr>
        <p:spPr>
          <a:xfrm flipH="1">
            <a:off x="5658046" y="5764715"/>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sp>
        <p:nvSpPr>
          <p:cNvPr id="5" name="Text Placeholder 25">
            <a:extLst>
              <a:ext uri="{FF2B5EF4-FFF2-40B4-BE49-F238E27FC236}">
                <a16:creationId xmlns:a16="http://schemas.microsoft.com/office/drawing/2014/main" id="{FC165ECD-6538-C3BB-2443-D4EB9558CFE5}"/>
              </a:ext>
            </a:extLst>
          </p:cNvPr>
          <p:cNvSpPr>
            <a:spLocks noGrp="1"/>
          </p:cNvSpPr>
          <p:nvPr>
            <p:ph type="body" sz="quarter" idx="39" hasCustomPrompt="1"/>
          </p:nvPr>
        </p:nvSpPr>
        <p:spPr>
          <a:xfrm>
            <a:off x="5862882" y="47121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6" name="Text Placeholder 25">
            <a:extLst>
              <a:ext uri="{FF2B5EF4-FFF2-40B4-BE49-F238E27FC236}">
                <a16:creationId xmlns:a16="http://schemas.microsoft.com/office/drawing/2014/main" id="{C9002F57-46FB-3719-8AE3-C2729E004D6B}"/>
              </a:ext>
            </a:extLst>
          </p:cNvPr>
          <p:cNvSpPr>
            <a:spLocks noGrp="1"/>
          </p:cNvSpPr>
          <p:nvPr>
            <p:ph type="body" sz="quarter" idx="40" hasCustomPrompt="1"/>
          </p:nvPr>
        </p:nvSpPr>
        <p:spPr>
          <a:xfrm>
            <a:off x="6698179" y="47121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a:extLst>
              <a:ext uri="{FF2B5EF4-FFF2-40B4-BE49-F238E27FC236}">
                <a16:creationId xmlns:a16="http://schemas.microsoft.com/office/drawing/2014/main" id="{0D2CF3F7-4DB5-A95B-1C94-3CC71CA1FF10}"/>
              </a:ext>
            </a:extLst>
          </p:cNvPr>
          <p:cNvCxnSpPr>
            <a:cxnSpLocks/>
          </p:cNvCxnSpPr>
          <p:nvPr userDrawn="1"/>
        </p:nvCxnSpPr>
        <p:spPr>
          <a:xfrm flipH="1">
            <a:off x="5658046" y="1236303"/>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65027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6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Freeform 11">
            <a:extLst>
              <a:ext uri="{FF2B5EF4-FFF2-40B4-BE49-F238E27FC236}">
                <a16:creationId xmlns:a16="http://schemas.microsoft.com/office/drawing/2014/main" id="{741F60DB-CA5B-8549-AB90-11B53F526B02}"/>
              </a:ext>
            </a:extLst>
          </p:cNvPr>
          <p:cNvSpPr/>
          <p:nvPr userDrawn="1"/>
        </p:nvSpPr>
        <p:spPr>
          <a:xfrm>
            <a:off x="-1014" y="335338"/>
            <a:ext cx="5912541" cy="63156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BCE4FC"/>
          </a:solidFill>
          <a:ln w="3598" cap="flat">
            <a:no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5524627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2712B"/>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14909783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7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F2BFA0"/>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308316768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3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E1765"/>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233023429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14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204186"/>
            <a:ext cx="5912541" cy="6427433"/>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FBC9DB"/>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22462586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11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6971157" cy="6082156"/>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2712B"/>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181156" y="335338"/>
            <a:ext cx="11717868" cy="6522662"/>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17331368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12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6971157" cy="6082156"/>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E1765"/>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181156" y="335338"/>
            <a:ext cx="11717868" cy="6522662"/>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205296276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21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181156" y="335338"/>
            <a:ext cx="11717868" cy="6522662"/>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12" name="Freeform 11">
            <a:extLst>
              <a:ext uri="{FF2B5EF4-FFF2-40B4-BE49-F238E27FC236}">
                <a16:creationId xmlns:a16="http://schemas.microsoft.com/office/drawing/2014/main" id="{741F60DB-CA5B-8549-AB90-11B53F526B02}"/>
              </a:ext>
            </a:extLst>
          </p:cNvPr>
          <p:cNvSpPr/>
          <p:nvPr userDrawn="1"/>
        </p:nvSpPr>
        <p:spPr>
          <a:xfrm>
            <a:off x="-1014" y="637820"/>
            <a:ext cx="6971157" cy="62201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335C42"/>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386857759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20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335338"/>
            <a:ext cx="7516239" cy="63846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DF4625"/>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37049691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15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6971157" cy="6082156"/>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FBC9DB"/>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181156" y="335338"/>
            <a:ext cx="11717868" cy="6522662"/>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993162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8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471215"/>
            <a:ext cx="6466340" cy="621533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78396"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9" y="133799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2" y="225297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1" y="316796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4" y="408295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1" y="499794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2DAE010-689B-C374-751E-402231B6F426}"/>
              </a:ext>
            </a:extLst>
          </p:cNvPr>
          <p:cNvGrpSpPr/>
          <p:nvPr userDrawn="1"/>
        </p:nvGrpSpPr>
        <p:grpSpPr>
          <a:xfrm rot="12028030">
            <a:off x="-51341" y="4386944"/>
            <a:ext cx="2061589" cy="1788378"/>
            <a:chOff x="-1397183" y="824494"/>
            <a:chExt cx="1192352" cy="1034336"/>
          </a:xfrm>
        </p:grpSpPr>
        <p:sp>
          <p:nvSpPr>
            <p:cNvPr id="8" name="Freeform 7">
              <a:extLst>
                <a:ext uri="{FF2B5EF4-FFF2-40B4-BE49-F238E27FC236}">
                  <a16:creationId xmlns:a16="http://schemas.microsoft.com/office/drawing/2014/main" id="{26073620-308C-4CB8-75CE-8181A8B8A105}"/>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000ADB7-3B54-7F02-ABE1-1C599C834921}"/>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44BEF547-5E8E-A629-6386-705540859680}"/>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a:p>
          </p:txBody>
        </p:sp>
      </p:grpSp>
      <p:sp>
        <p:nvSpPr>
          <p:cNvPr id="2" name="Text Placeholder 25">
            <a:extLst>
              <a:ext uri="{FF2B5EF4-FFF2-40B4-BE49-F238E27FC236}">
                <a16:creationId xmlns:a16="http://schemas.microsoft.com/office/drawing/2014/main" id="{8E5D254A-5147-6BEF-56E9-B2E0142F2C7B}"/>
              </a:ext>
            </a:extLst>
          </p:cNvPr>
          <p:cNvSpPr>
            <a:spLocks noGrp="1"/>
          </p:cNvSpPr>
          <p:nvPr>
            <p:ph type="body" sz="quarter" idx="37" hasCustomPrompt="1"/>
          </p:nvPr>
        </p:nvSpPr>
        <p:spPr>
          <a:xfrm>
            <a:off x="5908654" y="582764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3" name="Text Placeholder 25">
            <a:extLst>
              <a:ext uri="{FF2B5EF4-FFF2-40B4-BE49-F238E27FC236}">
                <a16:creationId xmlns:a16="http://schemas.microsoft.com/office/drawing/2014/main" id="{787FCA0A-34B4-E93F-5362-746BF8C1B453}"/>
              </a:ext>
            </a:extLst>
          </p:cNvPr>
          <p:cNvSpPr>
            <a:spLocks noGrp="1"/>
          </p:cNvSpPr>
          <p:nvPr>
            <p:ph type="body" sz="quarter" idx="38" hasCustomPrompt="1"/>
          </p:nvPr>
        </p:nvSpPr>
        <p:spPr>
          <a:xfrm>
            <a:off x="6743951" y="582764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 name="Text Placeholder 25">
            <a:extLst>
              <a:ext uri="{FF2B5EF4-FFF2-40B4-BE49-F238E27FC236}">
                <a16:creationId xmlns:a16="http://schemas.microsoft.com/office/drawing/2014/main" id="{FC165ECD-6538-C3BB-2443-D4EB9558CFE5}"/>
              </a:ext>
            </a:extLst>
          </p:cNvPr>
          <p:cNvSpPr>
            <a:spLocks noGrp="1"/>
          </p:cNvSpPr>
          <p:nvPr>
            <p:ph type="body" sz="quarter" idx="39" hasCustomPrompt="1"/>
          </p:nvPr>
        </p:nvSpPr>
        <p:spPr>
          <a:xfrm>
            <a:off x="5862882" y="47121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6" name="Text Placeholder 25">
            <a:extLst>
              <a:ext uri="{FF2B5EF4-FFF2-40B4-BE49-F238E27FC236}">
                <a16:creationId xmlns:a16="http://schemas.microsoft.com/office/drawing/2014/main" id="{C9002F57-46FB-3719-8AE3-C2729E004D6B}"/>
              </a:ext>
            </a:extLst>
          </p:cNvPr>
          <p:cNvSpPr>
            <a:spLocks noGrp="1"/>
          </p:cNvSpPr>
          <p:nvPr>
            <p:ph type="body" sz="quarter" idx="40" hasCustomPrompt="1"/>
          </p:nvPr>
        </p:nvSpPr>
        <p:spPr>
          <a:xfrm>
            <a:off x="6698179" y="47121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a:extLst>
              <a:ext uri="{FF2B5EF4-FFF2-40B4-BE49-F238E27FC236}">
                <a16:creationId xmlns:a16="http://schemas.microsoft.com/office/drawing/2014/main" id="{0D2CF3F7-4DB5-A95B-1C94-3CC71CA1FF10}"/>
              </a:ext>
            </a:extLst>
          </p:cNvPr>
          <p:cNvCxnSpPr>
            <a:cxnSpLocks/>
          </p:cNvCxnSpPr>
          <p:nvPr userDrawn="1"/>
        </p:nvCxnSpPr>
        <p:spPr>
          <a:xfrm flipH="1">
            <a:off x="5658046" y="1236303"/>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3719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7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5AAA3"/>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12074904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8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Freeform 11">
            <a:extLst>
              <a:ext uri="{FF2B5EF4-FFF2-40B4-BE49-F238E27FC236}">
                <a16:creationId xmlns:a16="http://schemas.microsoft.com/office/drawing/2014/main" id="{741F60DB-CA5B-8549-AB90-11B53F526B02}"/>
              </a:ext>
            </a:extLst>
          </p:cNvPr>
          <p:cNvSpPr/>
          <p:nvPr userDrawn="1"/>
        </p:nvSpPr>
        <p:spPr>
          <a:xfrm>
            <a:off x="-1014" y="335339"/>
            <a:ext cx="5912541" cy="6146706"/>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B9FDFA"/>
          </a:solidFill>
          <a:ln w="3598" cap="flat">
            <a:no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10937744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26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12" name="Freeform 11">
            <a:extLst>
              <a:ext uri="{FF2B5EF4-FFF2-40B4-BE49-F238E27FC236}">
                <a16:creationId xmlns:a16="http://schemas.microsoft.com/office/drawing/2014/main" id="{741F60DB-CA5B-8549-AB90-11B53F526B02}"/>
              </a:ext>
            </a:extLst>
          </p:cNvPr>
          <p:cNvSpPr/>
          <p:nvPr userDrawn="1"/>
        </p:nvSpPr>
        <p:spPr>
          <a:xfrm>
            <a:off x="-1014" y="335339"/>
            <a:ext cx="8078214" cy="6146706"/>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B9FDFA"/>
          </a:solidFill>
          <a:ln w="3598" cap="flat">
            <a:no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116284202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1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10493581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3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180975"/>
            <a:ext cx="5912541" cy="656272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22991780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19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12" name="Freeform 11">
            <a:extLst>
              <a:ext uri="{FF2B5EF4-FFF2-40B4-BE49-F238E27FC236}">
                <a16:creationId xmlns:a16="http://schemas.microsoft.com/office/drawing/2014/main" id="{741F60DB-CA5B-8549-AB90-11B53F526B02}"/>
              </a:ext>
            </a:extLst>
          </p:cNvPr>
          <p:cNvSpPr/>
          <p:nvPr userDrawn="1"/>
        </p:nvSpPr>
        <p:spPr>
          <a:xfrm>
            <a:off x="-1014" y="335339"/>
            <a:ext cx="5912541" cy="6146706"/>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2C9ED"/>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4" name="Freeform 11">
            <a:extLst>
              <a:ext uri="{FF2B5EF4-FFF2-40B4-BE49-F238E27FC236}">
                <a16:creationId xmlns:a16="http://schemas.microsoft.com/office/drawing/2014/main" id="{1C3C4545-3A8B-0C4A-0157-16D1F72CE610}"/>
              </a:ext>
            </a:extLst>
          </p:cNvPr>
          <p:cNvSpPr/>
          <p:nvPr userDrawn="1"/>
        </p:nvSpPr>
        <p:spPr>
          <a:xfrm>
            <a:off x="6233081" y="676275"/>
            <a:ext cx="5451287" cy="5610225"/>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2C9ED"/>
          </a:solidFill>
          <a:ln w="3598" cap="flat">
            <a:no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6852270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28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12" name="Freeform 11">
            <a:extLst>
              <a:ext uri="{FF2B5EF4-FFF2-40B4-BE49-F238E27FC236}">
                <a16:creationId xmlns:a16="http://schemas.microsoft.com/office/drawing/2014/main" id="{741F60DB-CA5B-8549-AB90-11B53F526B02}"/>
              </a:ext>
            </a:extLst>
          </p:cNvPr>
          <p:cNvSpPr/>
          <p:nvPr userDrawn="1"/>
        </p:nvSpPr>
        <p:spPr>
          <a:xfrm>
            <a:off x="-1014" y="335339"/>
            <a:ext cx="5912541" cy="6146706"/>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FCB913"/>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4" name="Freeform 11">
            <a:extLst>
              <a:ext uri="{FF2B5EF4-FFF2-40B4-BE49-F238E27FC236}">
                <a16:creationId xmlns:a16="http://schemas.microsoft.com/office/drawing/2014/main" id="{1C3C4545-3A8B-0C4A-0157-16D1F72CE610}"/>
              </a:ext>
            </a:extLst>
          </p:cNvPr>
          <p:cNvSpPr/>
          <p:nvPr userDrawn="1"/>
        </p:nvSpPr>
        <p:spPr>
          <a:xfrm>
            <a:off x="6233081" y="676275"/>
            <a:ext cx="5451287" cy="5610225"/>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5AAA3"/>
          </a:solidFill>
          <a:ln w="3598" cap="flat">
            <a:no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144810033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29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12" name="Freeform 11">
            <a:extLst>
              <a:ext uri="{FF2B5EF4-FFF2-40B4-BE49-F238E27FC236}">
                <a16:creationId xmlns:a16="http://schemas.microsoft.com/office/drawing/2014/main" id="{741F60DB-CA5B-8549-AB90-11B53F526B02}"/>
              </a:ext>
            </a:extLst>
          </p:cNvPr>
          <p:cNvSpPr/>
          <p:nvPr userDrawn="1"/>
        </p:nvSpPr>
        <p:spPr>
          <a:xfrm>
            <a:off x="-1014" y="335339"/>
            <a:ext cx="5912541" cy="6146706"/>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DF4625"/>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4" name="Freeform 11">
            <a:extLst>
              <a:ext uri="{FF2B5EF4-FFF2-40B4-BE49-F238E27FC236}">
                <a16:creationId xmlns:a16="http://schemas.microsoft.com/office/drawing/2014/main" id="{1C3C4545-3A8B-0C4A-0157-16D1F72CE610}"/>
              </a:ext>
            </a:extLst>
          </p:cNvPr>
          <p:cNvSpPr/>
          <p:nvPr userDrawn="1"/>
        </p:nvSpPr>
        <p:spPr>
          <a:xfrm>
            <a:off x="6233081" y="676275"/>
            <a:ext cx="5451287" cy="5610225"/>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9407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25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2C9ED"/>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2" name="Freeform 1">
            <a:extLst>
              <a:ext uri="{FF2B5EF4-FFF2-40B4-BE49-F238E27FC236}">
                <a16:creationId xmlns:a16="http://schemas.microsoft.com/office/drawing/2014/main" id="{EF45AAD3-A98F-D9DB-81D8-ED797F15EEE9}"/>
              </a:ext>
            </a:extLst>
          </p:cNvPr>
          <p:cNvSpPr/>
          <p:nvPr userDrawn="1"/>
        </p:nvSpPr>
        <p:spPr>
          <a:xfrm>
            <a:off x="2315576" y="1082327"/>
            <a:ext cx="1306767" cy="94597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9706689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30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01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0B050"/>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3499001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471215"/>
            <a:ext cx="5784878" cy="621533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374014" y="141356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209311" y="141356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395717" y="232854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231014" y="232854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402296" y="324353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237593" y="324353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423999" y="415852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259296" y="415852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402296" y="507351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237593" y="507351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169178" y="4927540"/>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169178" y="4038242"/>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169178" y="3157451"/>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169178" y="2178648"/>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2DAE010-689B-C374-751E-402231B6F426}"/>
              </a:ext>
            </a:extLst>
          </p:cNvPr>
          <p:cNvGrpSpPr/>
          <p:nvPr userDrawn="1"/>
        </p:nvGrpSpPr>
        <p:grpSpPr>
          <a:xfrm rot="12028030">
            <a:off x="-51341" y="4386944"/>
            <a:ext cx="2061589" cy="1788378"/>
            <a:chOff x="-1397183" y="824494"/>
            <a:chExt cx="1192352" cy="1034336"/>
          </a:xfrm>
        </p:grpSpPr>
        <p:sp>
          <p:nvSpPr>
            <p:cNvPr id="8" name="Freeform 7">
              <a:extLst>
                <a:ext uri="{FF2B5EF4-FFF2-40B4-BE49-F238E27FC236}">
                  <a16:creationId xmlns:a16="http://schemas.microsoft.com/office/drawing/2014/main" id="{26073620-308C-4CB8-75CE-8181A8B8A105}"/>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000ADB7-3B54-7F02-ABE1-1C599C834921}"/>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44BEF547-5E8E-A629-6386-705540859680}"/>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a:p>
          </p:txBody>
        </p:sp>
      </p:grpSp>
      <p:sp>
        <p:nvSpPr>
          <p:cNvPr id="2" name="Text Placeholder 25">
            <a:extLst>
              <a:ext uri="{FF2B5EF4-FFF2-40B4-BE49-F238E27FC236}">
                <a16:creationId xmlns:a16="http://schemas.microsoft.com/office/drawing/2014/main" id="{8E5D254A-5147-6BEF-56E9-B2E0142F2C7B}"/>
              </a:ext>
            </a:extLst>
          </p:cNvPr>
          <p:cNvSpPr>
            <a:spLocks noGrp="1"/>
          </p:cNvSpPr>
          <p:nvPr>
            <p:ph type="body" sz="quarter" idx="37" hasCustomPrompt="1"/>
          </p:nvPr>
        </p:nvSpPr>
        <p:spPr>
          <a:xfrm>
            <a:off x="5419786" y="590321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3" name="Text Placeholder 25">
            <a:extLst>
              <a:ext uri="{FF2B5EF4-FFF2-40B4-BE49-F238E27FC236}">
                <a16:creationId xmlns:a16="http://schemas.microsoft.com/office/drawing/2014/main" id="{787FCA0A-34B4-E93F-5362-746BF8C1B453}"/>
              </a:ext>
            </a:extLst>
          </p:cNvPr>
          <p:cNvSpPr>
            <a:spLocks noGrp="1"/>
          </p:cNvSpPr>
          <p:nvPr>
            <p:ph type="body" sz="quarter" idx="38" hasCustomPrompt="1"/>
          </p:nvPr>
        </p:nvSpPr>
        <p:spPr>
          <a:xfrm>
            <a:off x="6255083" y="590321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4" name="Straight Connector 3">
            <a:extLst>
              <a:ext uri="{FF2B5EF4-FFF2-40B4-BE49-F238E27FC236}">
                <a16:creationId xmlns:a16="http://schemas.microsoft.com/office/drawing/2014/main" id="{68EA2C28-4D4F-752E-1DA0-A7AF1C2DD46B}"/>
              </a:ext>
            </a:extLst>
          </p:cNvPr>
          <p:cNvCxnSpPr>
            <a:cxnSpLocks/>
          </p:cNvCxnSpPr>
          <p:nvPr userDrawn="1"/>
        </p:nvCxnSpPr>
        <p:spPr>
          <a:xfrm flipH="1">
            <a:off x="5169178" y="5840285"/>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sp>
        <p:nvSpPr>
          <p:cNvPr id="5" name="Text Placeholder 25">
            <a:extLst>
              <a:ext uri="{FF2B5EF4-FFF2-40B4-BE49-F238E27FC236}">
                <a16:creationId xmlns:a16="http://schemas.microsoft.com/office/drawing/2014/main" id="{FC165ECD-6538-C3BB-2443-D4EB9558CFE5}"/>
              </a:ext>
            </a:extLst>
          </p:cNvPr>
          <p:cNvSpPr>
            <a:spLocks noGrp="1"/>
          </p:cNvSpPr>
          <p:nvPr>
            <p:ph type="body" sz="quarter" idx="39" hasCustomPrompt="1"/>
          </p:nvPr>
        </p:nvSpPr>
        <p:spPr>
          <a:xfrm>
            <a:off x="5374014" y="54678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6" name="Text Placeholder 25">
            <a:extLst>
              <a:ext uri="{FF2B5EF4-FFF2-40B4-BE49-F238E27FC236}">
                <a16:creationId xmlns:a16="http://schemas.microsoft.com/office/drawing/2014/main" id="{C9002F57-46FB-3719-8AE3-C2729E004D6B}"/>
              </a:ext>
            </a:extLst>
          </p:cNvPr>
          <p:cNvSpPr>
            <a:spLocks noGrp="1"/>
          </p:cNvSpPr>
          <p:nvPr>
            <p:ph type="body" sz="quarter" idx="40" hasCustomPrompt="1"/>
          </p:nvPr>
        </p:nvSpPr>
        <p:spPr>
          <a:xfrm>
            <a:off x="6209311" y="54678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cxnSp>
        <p:nvCxnSpPr>
          <p:cNvPr id="11" name="Straight Connector 10">
            <a:extLst>
              <a:ext uri="{FF2B5EF4-FFF2-40B4-BE49-F238E27FC236}">
                <a16:creationId xmlns:a16="http://schemas.microsoft.com/office/drawing/2014/main" id="{0D2CF3F7-4DB5-A95B-1C94-3CC71CA1FF10}"/>
              </a:ext>
            </a:extLst>
          </p:cNvPr>
          <p:cNvCxnSpPr>
            <a:cxnSpLocks/>
          </p:cNvCxnSpPr>
          <p:nvPr userDrawn="1"/>
        </p:nvCxnSpPr>
        <p:spPr>
          <a:xfrm flipH="1">
            <a:off x="5169178" y="1311873"/>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027762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9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17684" y="63782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DB9D03"/>
          </a:solidFill>
          <a:ln w="3598" cap="flat">
            <a:noFill/>
            <a:prstDash val="solid"/>
            <a:miter/>
          </a:ln>
        </p:spPr>
        <p:txBody>
          <a:bodyPr rtlCol="0" anchor="ctr"/>
          <a:lstStyle/>
          <a:p>
            <a:endParaRPr lang="en-US" b="0" i="0" dirty="0">
              <a:latin typeface="Calibri" panose="020F0502020204030204" pitchFamily="34" charset="0"/>
            </a:endParaRPr>
          </a:p>
        </p:txBody>
      </p:sp>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3" name="Freeform 11">
            <a:extLst>
              <a:ext uri="{FF2B5EF4-FFF2-40B4-BE49-F238E27FC236}">
                <a16:creationId xmlns:a16="http://schemas.microsoft.com/office/drawing/2014/main" id="{8DBB32F0-498E-7F73-867D-E7C65BD6B89A}"/>
              </a:ext>
            </a:extLst>
          </p:cNvPr>
          <p:cNvSpPr/>
          <p:nvPr userDrawn="1"/>
        </p:nvSpPr>
        <p:spPr>
          <a:xfrm>
            <a:off x="6110818" y="755391"/>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5AAA3"/>
          </a:solidFill>
          <a:ln w="3598" cap="flat">
            <a:noFill/>
            <a:prstDash val="solid"/>
            <a:miter/>
          </a:ln>
        </p:spPr>
        <p:txBody>
          <a:bodyPr rtlCol="0" anchor="ctr"/>
          <a:lstStyle/>
          <a:p>
            <a:endParaRPr lang="en-US" b="0" i="0" dirty="0">
              <a:latin typeface="Calibri" panose="020F0502020204030204" pitchFamily="34" charset="0"/>
            </a:endParaRPr>
          </a:p>
        </p:txBody>
      </p:sp>
      <p:sp>
        <p:nvSpPr>
          <p:cNvPr id="4" name="Text Placeholder 23">
            <a:extLst>
              <a:ext uri="{FF2B5EF4-FFF2-40B4-BE49-F238E27FC236}">
                <a16:creationId xmlns:a16="http://schemas.microsoft.com/office/drawing/2014/main" id="{44D329D3-6F00-7A11-1E94-C5F4B074AF8E}"/>
              </a:ext>
            </a:extLst>
          </p:cNvPr>
          <p:cNvSpPr>
            <a:spLocks noGrp="1"/>
          </p:cNvSpPr>
          <p:nvPr>
            <p:ph type="body" sz="quarter" idx="44" hasCustomPrompt="1"/>
          </p:nvPr>
        </p:nvSpPr>
        <p:spPr>
          <a:xfrm>
            <a:off x="6556708" y="2308889"/>
            <a:ext cx="5055171" cy="2635608"/>
          </a:xfrm>
          <a:prstGeom prst="rect">
            <a:avLst/>
          </a:prstGeom>
          <a:solidFill>
            <a:srgbClr val="05AAA3"/>
          </a:solidFill>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7" name="Text Placeholder 23">
            <a:extLst>
              <a:ext uri="{FF2B5EF4-FFF2-40B4-BE49-F238E27FC236}">
                <a16:creationId xmlns:a16="http://schemas.microsoft.com/office/drawing/2014/main" id="{70D8D7E6-3651-D9B5-5406-ADFE00943599}"/>
              </a:ext>
            </a:extLst>
          </p:cNvPr>
          <p:cNvSpPr>
            <a:spLocks noGrp="1"/>
          </p:cNvSpPr>
          <p:nvPr>
            <p:ph type="body" sz="quarter" idx="45" hasCustomPrompt="1"/>
          </p:nvPr>
        </p:nvSpPr>
        <p:spPr>
          <a:xfrm>
            <a:off x="6556708" y="5157855"/>
            <a:ext cx="5055171" cy="1104445"/>
          </a:xfrm>
          <a:prstGeom prst="rect">
            <a:avLst/>
          </a:prstGeom>
          <a:solidFill>
            <a:srgbClr val="05AAA3"/>
          </a:solidFill>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25770253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27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117684" y="637821"/>
            <a:ext cx="5912541" cy="584422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
        <p:nvSpPr>
          <p:cNvPr id="3" name="Freeform 11">
            <a:extLst>
              <a:ext uri="{FF2B5EF4-FFF2-40B4-BE49-F238E27FC236}">
                <a16:creationId xmlns:a16="http://schemas.microsoft.com/office/drawing/2014/main" id="{8DBB32F0-498E-7F73-867D-E7C65BD6B89A}"/>
              </a:ext>
            </a:extLst>
          </p:cNvPr>
          <p:cNvSpPr/>
          <p:nvPr userDrawn="1"/>
        </p:nvSpPr>
        <p:spPr>
          <a:xfrm>
            <a:off x="6110818" y="755391"/>
            <a:ext cx="5912541" cy="5767271"/>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5AAA3"/>
          </a:solidFill>
          <a:ln w="3598" cap="flat">
            <a:noFill/>
            <a:prstDash val="solid"/>
            <a:miter/>
          </a:ln>
        </p:spPr>
        <p:txBody>
          <a:bodyPr rtlCol="0" anchor="ctr"/>
          <a:lstStyle/>
          <a:p>
            <a:endParaRPr lang="en-US" b="0" i="0" dirty="0">
              <a:latin typeface="Calibri" panose="020F0502020204030204" pitchFamily="34" charset="0"/>
            </a:endParaRPr>
          </a:p>
        </p:txBody>
      </p:sp>
      <p:sp>
        <p:nvSpPr>
          <p:cNvPr id="4" name="Text Placeholder 23">
            <a:extLst>
              <a:ext uri="{FF2B5EF4-FFF2-40B4-BE49-F238E27FC236}">
                <a16:creationId xmlns:a16="http://schemas.microsoft.com/office/drawing/2014/main" id="{44D329D3-6F00-7A11-1E94-C5F4B074AF8E}"/>
              </a:ext>
            </a:extLst>
          </p:cNvPr>
          <p:cNvSpPr>
            <a:spLocks noGrp="1"/>
          </p:cNvSpPr>
          <p:nvPr>
            <p:ph type="body" sz="quarter" idx="44" hasCustomPrompt="1"/>
          </p:nvPr>
        </p:nvSpPr>
        <p:spPr>
          <a:xfrm>
            <a:off x="6556708" y="2308889"/>
            <a:ext cx="5055171" cy="2635608"/>
          </a:xfrm>
          <a:prstGeom prst="rect">
            <a:avLst/>
          </a:prstGeom>
          <a:solidFill>
            <a:srgbClr val="05AAA3"/>
          </a:solidFill>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7" name="Text Placeholder 23">
            <a:extLst>
              <a:ext uri="{FF2B5EF4-FFF2-40B4-BE49-F238E27FC236}">
                <a16:creationId xmlns:a16="http://schemas.microsoft.com/office/drawing/2014/main" id="{70D8D7E6-3651-D9B5-5406-ADFE00943599}"/>
              </a:ext>
            </a:extLst>
          </p:cNvPr>
          <p:cNvSpPr>
            <a:spLocks noGrp="1"/>
          </p:cNvSpPr>
          <p:nvPr>
            <p:ph type="body" sz="quarter" idx="45" hasCustomPrompt="1"/>
          </p:nvPr>
        </p:nvSpPr>
        <p:spPr>
          <a:xfrm>
            <a:off x="6556708" y="5157855"/>
            <a:ext cx="5055171" cy="1104445"/>
          </a:xfrm>
          <a:prstGeom prst="rect">
            <a:avLst/>
          </a:prstGeom>
          <a:noFill/>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305737167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8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12" name="Freeform 11">
            <a:extLst>
              <a:ext uri="{FF2B5EF4-FFF2-40B4-BE49-F238E27FC236}">
                <a16:creationId xmlns:a16="http://schemas.microsoft.com/office/drawing/2014/main" id="{741F60DB-CA5B-8549-AB90-11B53F526B02}"/>
              </a:ext>
            </a:extLst>
          </p:cNvPr>
          <p:cNvSpPr/>
          <p:nvPr userDrawn="1"/>
        </p:nvSpPr>
        <p:spPr>
          <a:xfrm>
            <a:off x="-38100" y="0"/>
            <a:ext cx="6848475" cy="685799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15578867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31_Qutoe 0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709A04C-7D13-EC40-8CEA-F10A26195568}"/>
              </a:ext>
            </a:extLst>
          </p:cNvPr>
          <p:cNvSpPr>
            <a:spLocks noGrp="1"/>
          </p:cNvSpPr>
          <p:nvPr>
            <p:ph type="pic" sz="quarter" idx="42"/>
          </p:nvPr>
        </p:nvSpPr>
        <p:spPr>
          <a:xfrm>
            <a:off x="320540" y="335338"/>
            <a:ext cx="11578483" cy="6146707"/>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12" name="Freeform 11">
            <a:extLst>
              <a:ext uri="{FF2B5EF4-FFF2-40B4-BE49-F238E27FC236}">
                <a16:creationId xmlns:a16="http://schemas.microsoft.com/office/drawing/2014/main" id="{741F60DB-CA5B-8549-AB90-11B53F526B02}"/>
              </a:ext>
            </a:extLst>
          </p:cNvPr>
          <p:cNvSpPr/>
          <p:nvPr userDrawn="1"/>
        </p:nvSpPr>
        <p:spPr>
          <a:xfrm>
            <a:off x="-38100" y="0"/>
            <a:ext cx="6848475" cy="685799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D9A012"/>
          </a:solidFill>
          <a:ln w="3598" cap="flat">
            <a:noFill/>
            <a:prstDash val="solid"/>
            <a:miter/>
          </a:ln>
        </p:spPr>
        <p:txBody>
          <a:bodyPr rtlCol="0" anchor="ct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2FC8FEEC-28B2-4A6B-6CA9-ADAFAEDD777E}"/>
              </a:ext>
            </a:extLst>
          </p:cNvPr>
          <p:cNvSpPr>
            <a:spLocks noGrp="1"/>
          </p:cNvSpPr>
          <p:nvPr>
            <p:ph type="body" sz="quarter" idx="13" hasCustomPrompt="1"/>
          </p:nvPr>
        </p:nvSpPr>
        <p:spPr>
          <a:xfrm>
            <a:off x="444876" y="2191319"/>
            <a:ext cx="5055171" cy="2635608"/>
          </a:xfrm>
          <a:prstGeom prst="rect">
            <a:avLst/>
          </a:prstGeom>
        </p:spPr>
        <p:txBody>
          <a:bodyPr anchor="ctr">
            <a:normAutofit/>
          </a:bodyPr>
          <a:lstStyle>
            <a:lvl1pPr marL="0" indent="0" algn="ctr">
              <a:buNone/>
              <a:defRPr sz="3000" i="0" baseline="0">
                <a:solidFill>
                  <a:schemeClr val="bg1"/>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C5F28827-F2BF-4FDC-1FA0-5C2C663C8B06}"/>
              </a:ext>
            </a:extLst>
          </p:cNvPr>
          <p:cNvSpPr>
            <a:spLocks noGrp="1"/>
          </p:cNvSpPr>
          <p:nvPr>
            <p:ph type="body" sz="quarter" idx="43" hasCustomPrompt="1"/>
          </p:nvPr>
        </p:nvSpPr>
        <p:spPr>
          <a:xfrm>
            <a:off x="444876" y="5040285"/>
            <a:ext cx="5055171" cy="1104445"/>
          </a:xfrm>
          <a:prstGeom prst="rect">
            <a:avLst/>
          </a:prstGeom>
        </p:spPr>
        <p:txBody>
          <a:bodyPr anchor="t">
            <a:normAutofit/>
          </a:bodyPr>
          <a:lstStyle>
            <a:lvl1pPr marL="0" indent="0" algn="ctr">
              <a:buNone/>
              <a:defRPr sz="2400" i="0" baseline="0">
                <a:solidFill>
                  <a:schemeClr val="bg1"/>
                </a:solidFill>
                <a:latin typeface="+mn-lt"/>
              </a:defRPr>
            </a:lvl1pPr>
          </a:lstStyle>
          <a:p>
            <a:pPr lvl="0"/>
            <a:r>
              <a:rPr lang="en-US" dirty="0"/>
              <a:t>Name</a:t>
            </a:r>
          </a:p>
        </p:txBody>
      </p:sp>
    </p:spTree>
    <p:extLst>
      <p:ext uri="{BB962C8B-B14F-4D97-AF65-F5344CB8AC3E}">
        <p14:creationId xmlns:p14="http://schemas.microsoft.com/office/powerpoint/2010/main" val="141327528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2_Qutoe 04">
    <p:spTree>
      <p:nvGrpSpPr>
        <p:cNvPr id="1" name=""/>
        <p:cNvGrpSpPr/>
        <p:nvPr/>
      </p:nvGrpSpPr>
      <p:grpSpPr>
        <a:xfrm>
          <a:off x="0" y="0"/>
          <a:ext cx="0" cy="0"/>
          <a:chOff x="0" y="0"/>
          <a:chExt cx="0" cy="0"/>
        </a:xfrm>
      </p:grpSpPr>
      <p:sp>
        <p:nvSpPr>
          <p:cNvPr id="14" name="Picture Placeholder 10">
            <a:extLst>
              <a:ext uri="{FF2B5EF4-FFF2-40B4-BE49-F238E27FC236}">
                <a16:creationId xmlns:a16="http://schemas.microsoft.com/office/drawing/2014/main" id="{AFAF2528-7CBC-EFC7-1A87-0F7D843AACB5}"/>
              </a:ext>
            </a:extLst>
          </p:cNvPr>
          <p:cNvSpPr>
            <a:spLocks noGrp="1"/>
          </p:cNvSpPr>
          <p:nvPr>
            <p:ph type="pic" sz="quarter" idx="42"/>
          </p:nvPr>
        </p:nvSpPr>
        <p:spPr>
          <a:xfrm>
            <a:off x="1315724" y="825882"/>
            <a:ext cx="10583299" cy="5737672"/>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2" name="Freeform 1">
            <a:extLst>
              <a:ext uri="{FF2B5EF4-FFF2-40B4-BE49-F238E27FC236}">
                <a16:creationId xmlns:a16="http://schemas.microsoft.com/office/drawing/2014/main" id="{EF45AAD3-A98F-D9DB-81D8-ED797F15EEE9}"/>
              </a:ext>
            </a:extLst>
          </p:cNvPr>
          <p:cNvSpPr/>
          <p:nvPr userDrawn="1"/>
        </p:nvSpPr>
        <p:spPr>
          <a:xfrm>
            <a:off x="2427894" y="1226786"/>
            <a:ext cx="1194449" cy="88302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 name="Freeform 11">
            <a:extLst>
              <a:ext uri="{FF2B5EF4-FFF2-40B4-BE49-F238E27FC236}">
                <a16:creationId xmlns:a16="http://schemas.microsoft.com/office/drawing/2014/main" id="{4166F876-EC79-8429-0CD1-C082B9B4CE45}"/>
              </a:ext>
            </a:extLst>
          </p:cNvPr>
          <p:cNvSpPr/>
          <p:nvPr userDrawn="1"/>
        </p:nvSpPr>
        <p:spPr>
          <a:xfrm>
            <a:off x="669614" y="3820354"/>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28AAE3"/>
          </a:solidFill>
          <a:ln w="3598" cap="flat">
            <a:noFill/>
            <a:prstDash val="solid"/>
            <a:miter/>
          </a:ln>
        </p:spPr>
        <p:txBody>
          <a:bodyPr rtlCol="0" anchor="ctr"/>
          <a:lstStyle/>
          <a:p>
            <a:endParaRPr lang="en-US" b="0" i="0" dirty="0">
              <a:latin typeface="Calibri" panose="020F0502020204030204" pitchFamily="34" charset="0"/>
            </a:endParaRPr>
          </a:p>
        </p:txBody>
      </p:sp>
      <p:sp>
        <p:nvSpPr>
          <p:cNvPr id="12" name="Freeform 11">
            <a:extLst>
              <a:ext uri="{FF2B5EF4-FFF2-40B4-BE49-F238E27FC236}">
                <a16:creationId xmlns:a16="http://schemas.microsoft.com/office/drawing/2014/main" id="{741F60DB-CA5B-8549-AB90-11B53F526B02}"/>
              </a:ext>
            </a:extLst>
          </p:cNvPr>
          <p:cNvSpPr/>
          <p:nvPr userDrawn="1"/>
        </p:nvSpPr>
        <p:spPr>
          <a:xfrm>
            <a:off x="628650" y="68580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1A54E"/>
          </a:solidFill>
          <a:ln w="3598" cap="flat">
            <a:noFill/>
            <a:prstDash val="solid"/>
            <a:miter/>
          </a:ln>
        </p:spPr>
        <p:txBody>
          <a:bodyPr rtlCol="0" anchor="ctr"/>
          <a:lstStyle/>
          <a:p>
            <a:endParaRPr lang="en-US" b="0" i="0" dirty="0">
              <a:latin typeface="Calibri" panose="020F0502020204030204" pitchFamily="34" charset="0"/>
            </a:endParaRPr>
          </a:p>
        </p:txBody>
      </p:sp>
      <p:sp>
        <p:nvSpPr>
          <p:cNvPr id="4" name="Freeform 1">
            <a:extLst>
              <a:ext uri="{FF2B5EF4-FFF2-40B4-BE49-F238E27FC236}">
                <a16:creationId xmlns:a16="http://schemas.microsoft.com/office/drawing/2014/main" id="{4183CCF9-483D-42CC-BA1C-652FB81B2317}"/>
              </a:ext>
            </a:extLst>
          </p:cNvPr>
          <p:cNvSpPr/>
          <p:nvPr userDrawn="1"/>
        </p:nvSpPr>
        <p:spPr>
          <a:xfrm>
            <a:off x="6256249" y="1327439"/>
            <a:ext cx="1194449" cy="88302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11">
            <a:extLst>
              <a:ext uri="{FF2B5EF4-FFF2-40B4-BE49-F238E27FC236}">
                <a16:creationId xmlns:a16="http://schemas.microsoft.com/office/drawing/2014/main" id="{3680757E-CEA3-4DC6-F4DD-0D33ED58E447}"/>
              </a:ext>
            </a:extLst>
          </p:cNvPr>
          <p:cNvSpPr/>
          <p:nvPr userDrawn="1"/>
        </p:nvSpPr>
        <p:spPr>
          <a:xfrm rot="10800000">
            <a:off x="4635608" y="3914536"/>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1A54E"/>
          </a:solidFill>
          <a:ln w="3598" cap="flat">
            <a:noFill/>
            <a:prstDash val="solid"/>
            <a:miter/>
          </a:ln>
        </p:spPr>
        <p:txBody>
          <a:bodyPr rtlCol="0" anchor="ctr"/>
          <a:lstStyle/>
          <a:p>
            <a:endParaRPr lang="en-US" b="0" i="0" dirty="0">
              <a:latin typeface="Calibri" panose="020F0502020204030204" pitchFamily="34" charset="0"/>
            </a:endParaRPr>
          </a:p>
        </p:txBody>
      </p:sp>
      <p:sp>
        <p:nvSpPr>
          <p:cNvPr id="8" name="Freeform 11">
            <a:extLst>
              <a:ext uri="{FF2B5EF4-FFF2-40B4-BE49-F238E27FC236}">
                <a16:creationId xmlns:a16="http://schemas.microsoft.com/office/drawing/2014/main" id="{87005D7D-F858-C9F2-39CC-B0A322110E97}"/>
              </a:ext>
            </a:extLst>
          </p:cNvPr>
          <p:cNvSpPr/>
          <p:nvPr userDrawn="1"/>
        </p:nvSpPr>
        <p:spPr>
          <a:xfrm rot="10800000">
            <a:off x="4457005" y="761281"/>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28AAE3"/>
          </a:solidFill>
          <a:ln w="3598" cap="flat">
            <a:noFill/>
            <a:prstDash val="solid"/>
            <a:miter/>
          </a:ln>
        </p:spPr>
        <p:txBody>
          <a:bodyPr rtlCol="0" anchor="ctr"/>
          <a:lstStyle/>
          <a:p>
            <a:endParaRPr lang="en-US" b="0" i="0" dirty="0">
              <a:latin typeface="Calibri" panose="020F0502020204030204" pitchFamily="34" charset="0"/>
            </a:endParaRPr>
          </a:p>
        </p:txBody>
      </p:sp>
      <p:sp>
        <p:nvSpPr>
          <p:cNvPr id="9" name="Freeform 1">
            <a:extLst>
              <a:ext uri="{FF2B5EF4-FFF2-40B4-BE49-F238E27FC236}">
                <a16:creationId xmlns:a16="http://schemas.microsoft.com/office/drawing/2014/main" id="{C53A3FF1-77E8-6448-D056-E9BE316102F5}"/>
              </a:ext>
            </a:extLst>
          </p:cNvPr>
          <p:cNvSpPr/>
          <p:nvPr userDrawn="1"/>
        </p:nvSpPr>
        <p:spPr>
          <a:xfrm>
            <a:off x="10146406" y="1327440"/>
            <a:ext cx="1194449" cy="88302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 name="Freeform 11">
            <a:extLst>
              <a:ext uri="{FF2B5EF4-FFF2-40B4-BE49-F238E27FC236}">
                <a16:creationId xmlns:a16="http://schemas.microsoft.com/office/drawing/2014/main" id="{17B69319-FC82-4E83-6473-342D80A4FF6F}"/>
              </a:ext>
            </a:extLst>
          </p:cNvPr>
          <p:cNvSpPr/>
          <p:nvPr userDrawn="1"/>
        </p:nvSpPr>
        <p:spPr>
          <a:xfrm>
            <a:off x="8388126" y="3921008"/>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28AAE3"/>
          </a:solidFill>
          <a:ln w="3598" cap="flat">
            <a:noFill/>
            <a:prstDash val="solid"/>
            <a:miter/>
          </a:ln>
        </p:spPr>
        <p:txBody>
          <a:bodyPr rtlCol="0" anchor="ctr"/>
          <a:lstStyle/>
          <a:p>
            <a:endParaRPr lang="en-US" b="0" i="0" dirty="0">
              <a:latin typeface="Calibri" panose="020F0502020204030204" pitchFamily="34" charset="0"/>
            </a:endParaRPr>
          </a:p>
        </p:txBody>
      </p:sp>
      <p:sp>
        <p:nvSpPr>
          <p:cNvPr id="13" name="Freeform 11">
            <a:extLst>
              <a:ext uri="{FF2B5EF4-FFF2-40B4-BE49-F238E27FC236}">
                <a16:creationId xmlns:a16="http://schemas.microsoft.com/office/drawing/2014/main" id="{9657622D-741D-1780-4B67-40FAC4724AD3}"/>
              </a:ext>
            </a:extLst>
          </p:cNvPr>
          <p:cNvSpPr/>
          <p:nvPr userDrawn="1"/>
        </p:nvSpPr>
        <p:spPr>
          <a:xfrm>
            <a:off x="8347162" y="786454"/>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1A54E"/>
          </a:solidFill>
          <a:ln w="3598" cap="flat">
            <a:no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230397385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3_Qutoe 04">
    <p:spTree>
      <p:nvGrpSpPr>
        <p:cNvPr id="1" name=""/>
        <p:cNvGrpSpPr/>
        <p:nvPr/>
      </p:nvGrpSpPr>
      <p:grpSpPr>
        <a:xfrm>
          <a:off x="0" y="0"/>
          <a:ext cx="0" cy="0"/>
          <a:chOff x="0" y="0"/>
          <a:chExt cx="0" cy="0"/>
        </a:xfrm>
      </p:grpSpPr>
      <p:sp>
        <p:nvSpPr>
          <p:cNvPr id="14" name="Picture Placeholder 10">
            <a:extLst>
              <a:ext uri="{FF2B5EF4-FFF2-40B4-BE49-F238E27FC236}">
                <a16:creationId xmlns:a16="http://schemas.microsoft.com/office/drawing/2014/main" id="{AFAF2528-7CBC-EFC7-1A87-0F7D843AACB5}"/>
              </a:ext>
            </a:extLst>
          </p:cNvPr>
          <p:cNvSpPr>
            <a:spLocks noGrp="1"/>
          </p:cNvSpPr>
          <p:nvPr>
            <p:ph type="pic" sz="quarter" idx="42"/>
          </p:nvPr>
        </p:nvSpPr>
        <p:spPr>
          <a:xfrm>
            <a:off x="1315724" y="825882"/>
            <a:ext cx="10583299" cy="5737672"/>
          </a:xfrm>
          <a:custGeom>
            <a:avLst/>
            <a:gdLst>
              <a:gd name="connsiteX0" fmla="*/ 0 w 11578483"/>
              <a:gd name="connsiteY0" fmla="*/ 0 h 6146707"/>
              <a:gd name="connsiteX1" fmla="*/ 6793238 w 11578483"/>
              <a:gd name="connsiteY1" fmla="*/ 0 h 6146707"/>
              <a:gd name="connsiteX2" fmla="*/ 6793244 w 11578483"/>
              <a:gd name="connsiteY2" fmla="*/ 0 h 6146707"/>
              <a:gd name="connsiteX3" fmla="*/ 10835852 w 11578483"/>
              <a:gd name="connsiteY3" fmla="*/ 0 h 6146707"/>
              <a:gd name="connsiteX4" fmla="*/ 11578483 w 11578483"/>
              <a:gd name="connsiteY4" fmla="*/ 671711 h 6146707"/>
              <a:gd name="connsiteX5" fmla="*/ 11578483 w 11578483"/>
              <a:gd name="connsiteY5" fmla="*/ 6146705 h 6146707"/>
              <a:gd name="connsiteX6" fmla="*/ 7535868 w 11578483"/>
              <a:gd name="connsiteY6" fmla="*/ 6146705 h 6146707"/>
              <a:gd name="connsiteX7" fmla="*/ 7535868 w 11578483"/>
              <a:gd name="connsiteY7" fmla="*/ 6146707 h 6146707"/>
              <a:gd name="connsiteX8" fmla="*/ 1558305 w 11578483"/>
              <a:gd name="connsiteY8" fmla="*/ 6146706 h 6146707"/>
              <a:gd name="connsiteX9" fmla="*/ 266431 w 11578483"/>
              <a:gd name="connsiteY9" fmla="*/ 5524827 h 6146707"/>
              <a:gd name="connsiteX10" fmla="*/ 251483 w 11578483"/>
              <a:gd name="connsiteY10" fmla="*/ 5502591 h 6146707"/>
              <a:gd name="connsiteX11" fmla="*/ 344268 w 11578483"/>
              <a:gd name="connsiteY11" fmla="*/ 5575017 h 6146707"/>
              <a:gd name="connsiteX12" fmla="*/ 1188149 w 11578483"/>
              <a:gd name="connsiteY12" fmla="*/ 5844227 h 6146707"/>
              <a:gd name="connsiteX13" fmla="*/ 5590987 w 11578483"/>
              <a:gd name="connsiteY13" fmla="*/ 5844227 h 6146707"/>
              <a:gd name="connsiteX14" fmla="*/ 5590987 w 11578483"/>
              <a:gd name="connsiteY14" fmla="*/ 1375443 h 6146707"/>
              <a:gd name="connsiteX15" fmla="*/ 4562876 w 11578483"/>
              <a:gd name="connsiteY15" fmla="*/ 302483 h 6146707"/>
              <a:gd name="connsiteX16" fmla="*/ 0 w 11578483"/>
              <a:gd name="connsiteY16" fmla="*/ 302483 h 614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78483" h="6146707">
                <a:moveTo>
                  <a:pt x="0" y="0"/>
                </a:moveTo>
                <a:lnTo>
                  <a:pt x="6793238" y="0"/>
                </a:lnTo>
                <a:lnTo>
                  <a:pt x="6793244" y="0"/>
                </a:lnTo>
                <a:lnTo>
                  <a:pt x="10835852" y="0"/>
                </a:lnTo>
                <a:cubicBezTo>
                  <a:pt x="11247342" y="0"/>
                  <a:pt x="11578483" y="301719"/>
                  <a:pt x="11578483" y="671711"/>
                </a:cubicBezTo>
                <a:lnTo>
                  <a:pt x="11578483" y="6146705"/>
                </a:lnTo>
                <a:lnTo>
                  <a:pt x="7535868" y="6146705"/>
                </a:lnTo>
                <a:lnTo>
                  <a:pt x="7535868" y="6146707"/>
                </a:lnTo>
                <a:lnTo>
                  <a:pt x="1558305" y="6146706"/>
                </a:lnTo>
                <a:cubicBezTo>
                  <a:pt x="1021116" y="6146706"/>
                  <a:pt x="546701" y="5899804"/>
                  <a:pt x="266431" y="5524827"/>
                </a:cubicBezTo>
                <a:lnTo>
                  <a:pt x="251483" y="5502591"/>
                </a:lnTo>
                <a:lnTo>
                  <a:pt x="344268" y="5575017"/>
                </a:lnTo>
                <a:cubicBezTo>
                  <a:pt x="585232" y="5744961"/>
                  <a:pt x="875656" y="5844227"/>
                  <a:pt x="1188149" y="5844227"/>
                </a:cubicBezTo>
                <a:lnTo>
                  <a:pt x="5590987" y="5844227"/>
                </a:lnTo>
                <a:lnTo>
                  <a:pt x="5590987" y="1375443"/>
                </a:lnTo>
                <a:cubicBezTo>
                  <a:pt x="5590987" y="782492"/>
                  <a:pt x="5131045" y="302483"/>
                  <a:pt x="4562876" y="302483"/>
                </a:cubicBezTo>
                <a:lnTo>
                  <a:pt x="0" y="30248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2" name="Freeform 1">
            <a:extLst>
              <a:ext uri="{FF2B5EF4-FFF2-40B4-BE49-F238E27FC236}">
                <a16:creationId xmlns:a16="http://schemas.microsoft.com/office/drawing/2014/main" id="{EF45AAD3-A98F-D9DB-81D8-ED797F15EEE9}"/>
              </a:ext>
            </a:extLst>
          </p:cNvPr>
          <p:cNvSpPr/>
          <p:nvPr userDrawn="1"/>
        </p:nvSpPr>
        <p:spPr>
          <a:xfrm>
            <a:off x="2427894" y="1226786"/>
            <a:ext cx="1194449" cy="88302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 name="Freeform 11">
            <a:extLst>
              <a:ext uri="{FF2B5EF4-FFF2-40B4-BE49-F238E27FC236}">
                <a16:creationId xmlns:a16="http://schemas.microsoft.com/office/drawing/2014/main" id="{4166F876-EC79-8429-0CD1-C082B9B4CE45}"/>
              </a:ext>
            </a:extLst>
          </p:cNvPr>
          <p:cNvSpPr/>
          <p:nvPr userDrawn="1"/>
        </p:nvSpPr>
        <p:spPr>
          <a:xfrm>
            <a:off x="669614" y="3820354"/>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12" name="Freeform 11">
            <a:extLst>
              <a:ext uri="{FF2B5EF4-FFF2-40B4-BE49-F238E27FC236}">
                <a16:creationId xmlns:a16="http://schemas.microsoft.com/office/drawing/2014/main" id="{741F60DB-CA5B-8549-AB90-11B53F526B02}"/>
              </a:ext>
            </a:extLst>
          </p:cNvPr>
          <p:cNvSpPr/>
          <p:nvPr userDrawn="1"/>
        </p:nvSpPr>
        <p:spPr>
          <a:xfrm>
            <a:off x="628650" y="68580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5AAA3"/>
          </a:solidFill>
          <a:ln w="3598" cap="flat">
            <a:noFill/>
            <a:prstDash val="solid"/>
            <a:miter/>
          </a:ln>
        </p:spPr>
        <p:txBody>
          <a:bodyPr rtlCol="0" anchor="ctr"/>
          <a:lstStyle/>
          <a:p>
            <a:endParaRPr lang="en-US" b="0" i="0" dirty="0">
              <a:latin typeface="Calibri" panose="020F0502020204030204" pitchFamily="34" charset="0"/>
            </a:endParaRPr>
          </a:p>
        </p:txBody>
      </p:sp>
      <p:sp>
        <p:nvSpPr>
          <p:cNvPr id="4" name="Freeform 1">
            <a:extLst>
              <a:ext uri="{FF2B5EF4-FFF2-40B4-BE49-F238E27FC236}">
                <a16:creationId xmlns:a16="http://schemas.microsoft.com/office/drawing/2014/main" id="{4183CCF9-483D-42CC-BA1C-652FB81B2317}"/>
              </a:ext>
            </a:extLst>
          </p:cNvPr>
          <p:cNvSpPr/>
          <p:nvPr userDrawn="1"/>
        </p:nvSpPr>
        <p:spPr>
          <a:xfrm>
            <a:off x="6256249" y="1327439"/>
            <a:ext cx="1194449" cy="88302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11">
            <a:extLst>
              <a:ext uri="{FF2B5EF4-FFF2-40B4-BE49-F238E27FC236}">
                <a16:creationId xmlns:a16="http://schemas.microsoft.com/office/drawing/2014/main" id="{3680757E-CEA3-4DC6-F4DD-0D33ED58E447}"/>
              </a:ext>
            </a:extLst>
          </p:cNvPr>
          <p:cNvSpPr/>
          <p:nvPr userDrawn="1"/>
        </p:nvSpPr>
        <p:spPr>
          <a:xfrm rot="10800000">
            <a:off x="4635608" y="3914536"/>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5AAA3"/>
          </a:solidFill>
          <a:ln w="3598" cap="flat">
            <a:noFill/>
            <a:prstDash val="solid"/>
            <a:miter/>
          </a:ln>
        </p:spPr>
        <p:txBody>
          <a:bodyPr rtlCol="0" anchor="ctr"/>
          <a:lstStyle/>
          <a:p>
            <a:endParaRPr lang="en-US" b="0" i="0" dirty="0">
              <a:latin typeface="Calibri" panose="020F0502020204030204" pitchFamily="34" charset="0"/>
            </a:endParaRPr>
          </a:p>
        </p:txBody>
      </p:sp>
      <p:sp>
        <p:nvSpPr>
          <p:cNvPr id="8" name="Freeform 11">
            <a:extLst>
              <a:ext uri="{FF2B5EF4-FFF2-40B4-BE49-F238E27FC236}">
                <a16:creationId xmlns:a16="http://schemas.microsoft.com/office/drawing/2014/main" id="{87005D7D-F858-C9F2-39CC-B0A322110E97}"/>
              </a:ext>
            </a:extLst>
          </p:cNvPr>
          <p:cNvSpPr/>
          <p:nvPr userDrawn="1"/>
        </p:nvSpPr>
        <p:spPr>
          <a:xfrm rot="10800000">
            <a:off x="4457005" y="761281"/>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9" name="Freeform 1">
            <a:extLst>
              <a:ext uri="{FF2B5EF4-FFF2-40B4-BE49-F238E27FC236}">
                <a16:creationId xmlns:a16="http://schemas.microsoft.com/office/drawing/2014/main" id="{C53A3FF1-77E8-6448-D056-E9BE316102F5}"/>
              </a:ext>
            </a:extLst>
          </p:cNvPr>
          <p:cNvSpPr/>
          <p:nvPr userDrawn="1"/>
        </p:nvSpPr>
        <p:spPr>
          <a:xfrm>
            <a:off x="10146406" y="1327440"/>
            <a:ext cx="1194449" cy="883025"/>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rgbClr val="E14726"/>
          </a:solidFill>
          <a:ln w="4485" cap="flat">
            <a:solidFill>
              <a:srgbClr val="E14726"/>
            </a:solid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 name="Freeform 11">
            <a:extLst>
              <a:ext uri="{FF2B5EF4-FFF2-40B4-BE49-F238E27FC236}">
                <a16:creationId xmlns:a16="http://schemas.microsoft.com/office/drawing/2014/main" id="{17B69319-FC82-4E83-6473-342D80A4FF6F}"/>
              </a:ext>
            </a:extLst>
          </p:cNvPr>
          <p:cNvSpPr/>
          <p:nvPr userDrawn="1"/>
        </p:nvSpPr>
        <p:spPr>
          <a:xfrm>
            <a:off x="8388126" y="3921008"/>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13" name="Freeform 11">
            <a:extLst>
              <a:ext uri="{FF2B5EF4-FFF2-40B4-BE49-F238E27FC236}">
                <a16:creationId xmlns:a16="http://schemas.microsoft.com/office/drawing/2014/main" id="{9657622D-741D-1780-4B67-40FAC4724AD3}"/>
              </a:ext>
            </a:extLst>
          </p:cNvPr>
          <p:cNvSpPr/>
          <p:nvPr userDrawn="1"/>
        </p:nvSpPr>
        <p:spPr>
          <a:xfrm>
            <a:off x="8347162" y="786454"/>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5AAA3"/>
          </a:solidFill>
          <a:ln w="3598" cap="flat">
            <a:no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228330320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4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628650" y="1116837"/>
            <a:ext cx="2785206" cy="257182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05AAA3"/>
            </a:solidFill>
            <a:prstDash val="solid"/>
            <a:miter/>
          </a:ln>
        </p:spPr>
        <p:txBody>
          <a:bodyPr rtlCol="0" anchor="ctr"/>
          <a:lstStyle/>
          <a:p>
            <a:endParaRPr lang="en-US" b="0" i="0" dirty="0">
              <a:latin typeface="Calibri" panose="020F0502020204030204" pitchFamily="34" charset="0"/>
            </a:endParaRPr>
          </a:p>
        </p:txBody>
      </p:sp>
      <p:sp>
        <p:nvSpPr>
          <p:cNvPr id="8" name="Freeform 11">
            <a:extLst>
              <a:ext uri="{FF2B5EF4-FFF2-40B4-BE49-F238E27FC236}">
                <a16:creationId xmlns:a16="http://schemas.microsoft.com/office/drawing/2014/main" id="{87005D7D-F858-C9F2-39CC-B0A322110E97}"/>
              </a:ext>
            </a:extLst>
          </p:cNvPr>
          <p:cNvSpPr/>
          <p:nvPr userDrawn="1"/>
        </p:nvSpPr>
        <p:spPr>
          <a:xfrm rot="10800000">
            <a:off x="4457005" y="1200944"/>
            <a:ext cx="2785206" cy="257182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702E8C"/>
            </a:solidFill>
            <a:prstDash val="solid"/>
            <a:miter/>
          </a:ln>
        </p:spPr>
        <p:txBody>
          <a:bodyPr rtlCol="0" anchor="ctr"/>
          <a:lstStyle/>
          <a:p>
            <a:endParaRPr lang="en-US" b="0" i="0" dirty="0">
              <a:latin typeface="Calibri" panose="020F0502020204030204" pitchFamily="34" charset="0"/>
            </a:endParaRPr>
          </a:p>
        </p:txBody>
      </p:sp>
      <p:sp>
        <p:nvSpPr>
          <p:cNvPr id="5" name="Freeform 11">
            <a:extLst>
              <a:ext uri="{FF2B5EF4-FFF2-40B4-BE49-F238E27FC236}">
                <a16:creationId xmlns:a16="http://schemas.microsoft.com/office/drawing/2014/main" id="{FA96EA77-0467-01F1-D496-E2FA42A45EDC}"/>
              </a:ext>
            </a:extLst>
          </p:cNvPr>
          <p:cNvSpPr/>
          <p:nvPr userDrawn="1"/>
        </p:nvSpPr>
        <p:spPr>
          <a:xfrm>
            <a:off x="8285360" y="1200943"/>
            <a:ext cx="2785206" cy="257182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05AAA3"/>
            </a:solidFill>
            <a:prstDash val="solid"/>
            <a:miter/>
          </a:ln>
        </p:spPr>
        <p:txBody>
          <a:bodyPr rtlCol="0" anchor="ctr"/>
          <a:lstStyle/>
          <a:p>
            <a:endParaRPr lang="en-US" b="0" i="0" dirty="0">
              <a:latin typeface="Calibri" panose="020F0502020204030204" pitchFamily="34" charset="0"/>
            </a:endParaRPr>
          </a:p>
        </p:txBody>
      </p:sp>
      <p:sp>
        <p:nvSpPr>
          <p:cNvPr id="6" name="Freeform 11">
            <a:extLst>
              <a:ext uri="{FF2B5EF4-FFF2-40B4-BE49-F238E27FC236}">
                <a16:creationId xmlns:a16="http://schemas.microsoft.com/office/drawing/2014/main" id="{18CEDBB4-D931-BD31-60A5-622E97809371}"/>
              </a:ext>
            </a:extLst>
          </p:cNvPr>
          <p:cNvSpPr/>
          <p:nvPr userDrawn="1"/>
        </p:nvSpPr>
        <p:spPr>
          <a:xfrm>
            <a:off x="781050" y="3943711"/>
            <a:ext cx="2785206" cy="257182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702E8C"/>
            </a:solidFill>
            <a:prstDash val="solid"/>
            <a:miter/>
          </a:ln>
        </p:spPr>
        <p:txBody>
          <a:bodyPr rtlCol="0" anchor="ctr"/>
          <a:lstStyle/>
          <a:p>
            <a:endParaRPr lang="en-US" b="0" i="0" dirty="0">
              <a:latin typeface="Calibri" panose="020F0502020204030204" pitchFamily="34" charset="0"/>
            </a:endParaRPr>
          </a:p>
        </p:txBody>
      </p:sp>
      <p:sp>
        <p:nvSpPr>
          <p:cNvPr id="11" name="Freeform 11">
            <a:extLst>
              <a:ext uri="{FF2B5EF4-FFF2-40B4-BE49-F238E27FC236}">
                <a16:creationId xmlns:a16="http://schemas.microsoft.com/office/drawing/2014/main" id="{B756F812-541D-71E4-0F0C-3D65D7188877}"/>
              </a:ext>
            </a:extLst>
          </p:cNvPr>
          <p:cNvSpPr/>
          <p:nvPr userDrawn="1"/>
        </p:nvSpPr>
        <p:spPr>
          <a:xfrm rot="10800000">
            <a:off x="4609405" y="4019191"/>
            <a:ext cx="2785206" cy="257182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05AAA3"/>
            </a:solidFill>
            <a:prstDash val="solid"/>
            <a:miter/>
          </a:ln>
        </p:spPr>
        <p:txBody>
          <a:bodyPr rtlCol="0" anchor="ctr"/>
          <a:lstStyle/>
          <a:p>
            <a:endParaRPr lang="en-US" b="0" i="0" dirty="0">
              <a:latin typeface="Calibri" panose="020F0502020204030204" pitchFamily="34" charset="0"/>
            </a:endParaRPr>
          </a:p>
        </p:txBody>
      </p:sp>
      <p:sp>
        <p:nvSpPr>
          <p:cNvPr id="15" name="Freeform 11">
            <a:extLst>
              <a:ext uri="{FF2B5EF4-FFF2-40B4-BE49-F238E27FC236}">
                <a16:creationId xmlns:a16="http://schemas.microsoft.com/office/drawing/2014/main" id="{E19CE7EB-D205-8C36-F94C-268889B0AB1E}"/>
              </a:ext>
            </a:extLst>
          </p:cNvPr>
          <p:cNvSpPr/>
          <p:nvPr userDrawn="1"/>
        </p:nvSpPr>
        <p:spPr>
          <a:xfrm>
            <a:off x="8437760" y="4019191"/>
            <a:ext cx="2785206" cy="257182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702E8C"/>
            </a:solid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24154472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5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628650" y="68580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05AAA3"/>
            </a:solidFill>
            <a:prstDash val="solid"/>
            <a:miter/>
          </a:ln>
        </p:spPr>
        <p:txBody>
          <a:bodyPr rtlCol="0" anchor="ctr"/>
          <a:lstStyle/>
          <a:p>
            <a:endParaRPr lang="en-US" b="0" i="0" dirty="0">
              <a:latin typeface="Calibri" panose="020F0502020204030204" pitchFamily="34" charset="0"/>
            </a:endParaRPr>
          </a:p>
        </p:txBody>
      </p:sp>
      <p:sp>
        <p:nvSpPr>
          <p:cNvPr id="8" name="Freeform 11">
            <a:extLst>
              <a:ext uri="{FF2B5EF4-FFF2-40B4-BE49-F238E27FC236}">
                <a16:creationId xmlns:a16="http://schemas.microsoft.com/office/drawing/2014/main" id="{87005D7D-F858-C9F2-39CC-B0A322110E97}"/>
              </a:ext>
            </a:extLst>
          </p:cNvPr>
          <p:cNvSpPr/>
          <p:nvPr userDrawn="1"/>
        </p:nvSpPr>
        <p:spPr>
          <a:xfrm rot="10800000">
            <a:off x="4457005" y="761281"/>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702E8C"/>
            </a:solidFill>
            <a:prstDash val="solid"/>
            <a:miter/>
          </a:ln>
        </p:spPr>
        <p:txBody>
          <a:bodyPr rtlCol="0" anchor="ctr"/>
          <a:lstStyle/>
          <a:p>
            <a:endParaRPr lang="en-US" b="0" i="0" dirty="0">
              <a:latin typeface="Calibri" panose="020F0502020204030204" pitchFamily="34" charset="0"/>
            </a:endParaRPr>
          </a:p>
        </p:txBody>
      </p:sp>
      <p:sp>
        <p:nvSpPr>
          <p:cNvPr id="5" name="Freeform 11">
            <a:extLst>
              <a:ext uri="{FF2B5EF4-FFF2-40B4-BE49-F238E27FC236}">
                <a16:creationId xmlns:a16="http://schemas.microsoft.com/office/drawing/2014/main" id="{FA96EA77-0467-01F1-D496-E2FA42A45EDC}"/>
              </a:ext>
            </a:extLst>
          </p:cNvPr>
          <p:cNvSpPr/>
          <p:nvPr userDrawn="1"/>
        </p:nvSpPr>
        <p:spPr>
          <a:xfrm>
            <a:off x="8285360" y="83820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05AAA3"/>
            </a:solidFill>
            <a:prstDash val="solid"/>
            <a:miter/>
          </a:ln>
        </p:spPr>
        <p:txBody>
          <a:bodyPr rtlCol="0" anchor="ctr"/>
          <a:lstStyle/>
          <a:p>
            <a:endParaRPr lang="en-US" b="0" i="0" dirty="0">
              <a:latin typeface="Calibri" panose="020F0502020204030204" pitchFamily="34" charset="0"/>
            </a:endParaRPr>
          </a:p>
        </p:txBody>
      </p:sp>
      <p:sp>
        <p:nvSpPr>
          <p:cNvPr id="6" name="Freeform 11">
            <a:extLst>
              <a:ext uri="{FF2B5EF4-FFF2-40B4-BE49-F238E27FC236}">
                <a16:creationId xmlns:a16="http://schemas.microsoft.com/office/drawing/2014/main" id="{18CEDBB4-D931-BD31-60A5-622E97809371}"/>
              </a:ext>
            </a:extLst>
          </p:cNvPr>
          <p:cNvSpPr/>
          <p:nvPr userDrawn="1"/>
        </p:nvSpPr>
        <p:spPr>
          <a:xfrm>
            <a:off x="781050" y="376284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702E8C"/>
            </a:solidFill>
            <a:prstDash val="solid"/>
            <a:miter/>
          </a:ln>
        </p:spPr>
        <p:txBody>
          <a:bodyPr rtlCol="0" anchor="ctr"/>
          <a:lstStyle/>
          <a:p>
            <a:endParaRPr lang="en-US" b="0" i="0" dirty="0">
              <a:latin typeface="Calibri" panose="020F0502020204030204" pitchFamily="34" charset="0"/>
            </a:endParaRPr>
          </a:p>
        </p:txBody>
      </p:sp>
      <p:sp>
        <p:nvSpPr>
          <p:cNvPr id="11" name="Freeform 11">
            <a:extLst>
              <a:ext uri="{FF2B5EF4-FFF2-40B4-BE49-F238E27FC236}">
                <a16:creationId xmlns:a16="http://schemas.microsoft.com/office/drawing/2014/main" id="{B756F812-541D-71E4-0F0C-3D65D7188877}"/>
              </a:ext>
            </a:extLst>
          </p:cNvPr>
          <p:cNvSpPr/>
          <p:nvPr userDrawn="1"/>
        </p:nvSpPr>
        <p:spPr>
          <a:xfrm rot="10800000">
            <a:off x="4609405" y="3838321"/>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05AAA3"/>
            </a:solidFill>
            <a:prstDash val="solid"/>
            <a:miter/>
          </a:ln>
        </p:spPr>
        <p:txBody>
          <a:bodyPr rtlCol="0" anchor="ctr"/>
          <a:lstStyle/>
          <a:p>
            <a:endParaRPr lang="en-US" b="0" i="0" dirty="0">
              <a:latin typeface="Calibri" panose="020F0502020204030204" pitchFamily="34" charset="0"/>
            </a:endParaRPr>
          </a:p>
        </p:txBody>
      </p:sp>
      <p:sp>
        <p:nvSpPr>
          <p:cNvPr id="15" name="Freeform 11">
            <a:extLst>
              <a:ext uri="{FF2B5EF4-FFF2-40B4-BE49-F238E27FC236}">
                <a16:creationId xmlns:a16="http://schemas.microsoft.com/office/drawing/2014/main" id="{E19CE7EB-D205-8C36-F94C-268889B0AB1E}"/>
              </a:ext>
            </a:extLst>
          </p:cNvPr>
          <p:cNvSpPr/>
          <p:nvPr userDrawn="1"/>
        </p:nvSpPr>
        <p:spPr>
          <a:xfrm>
            <a:off x="8437760" y="391524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702E8C"/>
            </a:solid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278684278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22_Qutoe 04">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741F60DB-CA5B-8549-AB90-11B53F526B02}"/>
              </a:ext>
            </a:extLst>
          </p:cNvPr>
          <p:cNvSpPr/>
          <p:nvPr userDrawn="1"/>
        </p:nvSpPr>
        <p:spPr>
          <a:xfrm>
            <a:off x="628650" y="68580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335C42"/>
            </a:solidFill>
            <a:prstDash val="solid"/>
            <a:miter/>
          </a:ln>
        </p:spPr>
        <p:txBody>
          <a:bodyPr rtlCol="0" anchor="ctr"/>
          <a:lstStyle/>
          <a:p>
            <a:endParaRPr lang="en-US" b="0" i="0" dirty="0">
              <a:latin typeface="Calibri" panose="020F0502020204030204" pitchFamily="34" charset="0"/>
            </a:endParaRPr>
          </a:p>
        </p:txBody>
      </p:sp>
      <p:sp>
        <p:nvSpPr>
          <p:cNvPr id="8" name="Freeform 11">
            <a:extLst>
              <a:ext uri="{FF2B5EF4-FFF2-40B4-BE49-F238E27FC236}">
                <a16:creationId xmlns:a16="http://schemas.microsoft.com/office/drawing/2014/main" id="{87005D7D-F858-C9F2-39CC-B0A322110E97}"/>
              </a:ext>
            </a:extLst>
          </p:cNvPr>
          <p:cNvSpPr/>
          <p:nvPr userDrawn="1"/>
        </p:nvSpPr>
        <p:spPr>
          <a:xfrm rot="10800000">
            <a:off x="4457005" y="761281"/>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335C42"/>
            </a:solidFill>
            <a:prstDash val="solid"/>
            <a:miter/>
          </a:ln>
        </p:spPr>
        <p:txBody>
          <a:bodyPr rtlCol="0" anchor="ctr"/>
          <a:lstStyle/>
          <a:p>
            <a:endParaRPr lang="en-US" b="0" i="0" dirty="0">
              <a:latin typeface="Calibri" panose="020F0502020204030204" pitchFamily="34" charset="0"/>
            </a:endParaRPr>
          </a:p>
        </p:txBody>
      </p:sp>
      <p:sp>
        <p:nvSpPr>
          <p:cNvPr id="5" name="Freeform 11">
            <a:extLst>
              <a:ext uri="{FF2B5EF4-FFF2-40B4-BE49-F238E27FC236}">
                <a16:creationId xmlns:a16="http://schemas.microsoft.com/office/drawing/2014/main" id="{FA96EA77-0467-01F1-D496-E2FA42A45EDC}"/>
              </a:ext>
            </a:extLst>
          </p:cNvPr>
          <p:cNvSpPr/>
          <p:nvPr userDrawn="1"/>
        </p:nvSpPr>
        <p:spPr>
          <a:xfrm>
            <a:off x="8285360" y="83820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335C42"/>
            </a:solidFill>
            <a:prstDash val="solid"/>
            <a:miter/>
          </a:ln>
        </p:spPr>
        <p:txBody>
          <a:bodyPr rtlCol="0" anchor="ctr"/>
          <a:lstStyle/>
          <a:p>
            <a:endParaRPr lang="en-US" b="0" i="0" dirty="0">
              <a:latin typeface="Calibri" panose="020F0502020204030204" pitchFamily="34" charset="0"/>
            </a:endParaRPr>
          </a:p>
        </p:txBody>
      </p:sp>
      <p:sp>
        <p:nvSpPr>
          <p:cNvPr id="6" name="Freeform 11">
            <a:extLst>
              <a:ext uri="{FF2B5EF4-FFF2-40B4-BE49-F238E27FC236}">
                <a16:creationId xmlns:a16="http://schemas.microsoft.com/office/drawing/2014/main" id="{18CEDBB4-D931-BD31-60A5-622E97809371}"/>
              </a:ext>
            </a:extLst>
          </p:cNvPr>
          <p:cNvSpPr/>
          <p:nvPr userDrawn="1"/>
        </p:nvSpPr>
        <p:spPr>
          <a:xfrm>
            <a:off x="781050" y="376284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335C42"/>
            </a:solidFill>
            <a:prstDash val="solid"/>
            <a:miter/>
          </a:ln>
        </p:spPr>
        <p:txBody>
          <a:bodyPr rtlCol="0" anchor="ctr"/>
          <a:lstStyle/>
          <a:p>
            <a:endParaRPr lang="en-US" b="0" i="0" dirty="0">
              <a:latin typeface="Calibri" panose="020F0502020204030204" pitchFamily="34" charset="0"/>
            </a:endParaRPr>
          </a:p>
        </p:txBody>
      </p:sp>
      <p:sp>
        <p:nvSpPr>
          <p:cNvPr id="11" name="Freeform 11">
            <a:extLst>
              <a:ext uri="{FF2B5EF4-FFF2-40B4-BE49-F238E27FC236}">
                <a16:creationId xmlns:a16="http://schemas.microsoft.com/office/drawing/2014/main" id="{B756F812-541D-71E4-0F0C-3D65D7188877}"/>
              </a:ext>
            </a:extLst>
          </p:cNvPr>
          <p:cNvSpPr/>
          <p:nvPr userDrawn="1"/>
        </p:nvSpPr>
        <p:spPr>
          <a:xfrm rot="10800000">
            <a:off x="4609405" y="3838321"/>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335C42"/>
            </a:solidFill>
            <a:prstDash val="solid"/>
            <a:miter/>
          </a:ln>
        </p:spPr>
        <p:txBody>
          <a:bodyPr rtlCol="0" anchor="ctr"/>
          <a:lstStyle/>
          <a:p>
            <a:endParaRPr lang="en-US" b="0" i="0" dirty="0">
              <a:latin typeface="Calibri" panose="020F0502020204030204" pitchFamily="34" charset="0"/>
            </a:endParaRPr>
          </a:p>
        </p:txBody>
      </p:sp>
      <p:sp>
        <p:nvSpPr>
          <p:cNvPr id="15" name="Freeform 11">
            <a:extLst>
              <a:ext uri="{FF2B5EF4-FFF2-40B4-BE49-F238E27FC236}">
                <a16:creationId xmlns:a16="http://schemas.microsoft.com/office/drawing/2014/main" id="{E19CE7EB-D205-8C36-F94C-268889B0AB1E}"/>
              </a:ext>
            </a:extLst>
          </p:cNvPr>
          <p:cNvSpPr/>
          <p:nvPr userDrawn="1"/>
        </p:nvSpPr>
        <p:spPr>
          <a:xfrm>
            <a:off x="8437760" y="3915240"/>
            <a:ext cx="3276600" cy="284987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noFill/>
          <a:ln w="76200" cap="flat">
            <a:solidFill>
              <a:srgbClr val="335C42"/>
            </a:solidFill>
            <a:prstDash val="solid"/>
            <a:miter/>
          </a:ln>
        </p:spPr>
        <p:txBody>
          <a:bodyPr rtlCol="0" anchor="ctr"/>
          <a:lstStyle/>
          <a:p>
            <a:endParaRPr lang="en-US" b="0" i="0" dirty="0">
              <a:latin typeface="Calibri" panose="020F0502020204030204" pitchFamily="34" charset="0"/>
            </a:endParaRPr>
          </a:p>
        </p:txBody>
      </p:sp>
    </p:spTree>
    <p:extLst>
      <p:ext uri="{BB962C8B-B14F-4D97-AF65-F5344CB8AC3E}">
        <p14:creationId xmlns:p14="http://schemas.microsoft.com/office/powerpoint/2010/main" val="124499301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0872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083F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84E404C0-CA2D-0A03-6A7D-B17C2ACC6436}"/>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DAEB0716-600F-64C1-3B78-0EFE8EC543CD}"/>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chemeClr val="bg1"/>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4F90056A-24F2-B958-E956-D72C01CD1454}"/>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A739771-4A97-E2A2-1D9B-1694E95DE8D2}"/>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712FAF4-8C63-7F0E-DAA0-5BFB450225FF}"/>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82F4AFE-E3F3-6CC0-3052-6B93EA74EC0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D2D5F72-870A-FB2F-D994-2C2CAA0FEF3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8A61F66-7D2C-2620-54F6-567E0C697712}"/>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F496BCA-CB10-4276-5435-C62ED1ECA10B}"/>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1C459F7-AF88-F14E-E1F1-82A59478C493}"/>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5302A9-72A4-E355-1139-640F8484B18C}"/>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1910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268990"/>
            <a:ext cx="6466340" cy="641755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673560"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9" y="133799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2" y="225297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1" y="316796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4" y="408295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1" y="499794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grpSp>
        <p:nvGrpSpPr>
          <p:cNvPr id="7" name="Group 6">
            <a:extLst>
              <a:ext uri="{FF2B5EF4-FFF2-40B4-BE49-F238E27FC236}">
                <a16:creationId xmlns:a16="http://schemas.microsoft.com/office/drawing/2014/main" id="{92DAE010-689B-C374-751E-402231B6F426}"/>
              </a:ext>
            </a:extLst>
          </p:cNvPr>
          <p:cNvGrpSpPr/>
          <p:nvPr userDrawn="1"/>
        </p:nvGrpSpPr>
        <p:grpSpPr>
          <a:xfrm rot="12028030">
            <a:off x="-78931" y="5218811"/>
            <a:ext cx="1846291" cy="1362632"/>
            <a:chOff x="-1397183" y="824494"/>
            <a:chExt cx="1192352" cy="1034336"/>
          </a:xfrm>
        </p:grpSpPr>
        <p:sp>
          <p:nvSpPr>
            <p:cNvPr id="8" name="Freeform 7">
              <a:extLst>
                <a:ext uri="{FF2B5EF4-FFF2-40B4-BE49-F238E27FC236}">
                  <a16:creationId xmlns:a16="http://schemas.microsoft.com/office/drawing/2014/main" id="{26073620-308C-4CB8-75CE-8181A8B8A105}"/>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000ADB7-3B54-7F02-ABE1-1C599C834921}"/>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44BEF547-5E8E-A629-6386-705540859680}"/>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a:p>
          </p:txBody>
        </p:sp>
      </p:grpSp>
      <p:sp>
        <p:nvSpPr>
          <p:cNvPr id="2" name="Text Placeholder 25">
            <a:extLst>
              <a:ext uri="{FF2B5EF4-FFF2-40B4-BE49-F238E27FC236}">
                <a16:creationId xmlns:a16="http://schemas.microsoft.com/office/drawing/2014/main" id="{8E5D254A-5147-6BEF-56E9-B2E0142F2C7B}"/>
              </a:ext>
            </a:extLst>
          </p:cNvPr>
          <p:cNvSpPr>
            <a:spLocks noGrp="1"/>
          </p:cNvSpPr>
          <p:nvPr>
            <p:ph type="body" sz="quarter" idx="37" hasCustomPrompt="1"/>
          </p:nvPr>
        </p:nvSpPr>
        <p:spPr>
          <a:xfrm>
            <a:off x="5908654" y="582764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3" name="Text Placeholder 25">
            <a:extLst>
              <a:ext uri="{FF2B5EF4-FFF2-40B4-BE49-F238E27FC236}">
                <a16:creationId xmlns:a16="http://schemas.microsoft.com/office/drawing/2014/main" id="{787FCA0A-34B4-E93F-5362-746BF8C1B453}"/>
              </a:ext>
            </a:extLst>
          </p:cNvPr>
          <p:cNvSpPr>
            <a:spLocks noGrp="1"/>
          </p:cNvSpPr>
          <p:nvPr>
            <p:ph type="body" sz="quarter" idx="38" hasCustomPrompt="1"/>
          </p:nvPr>
        </p:nvSpPr>
        <p:spPr>
          <a:xfrm>
            <a:off x="6743951" y="582764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 name="Text Placeholder 25">
            <a:extLst>
              <a:ext uri="{FF2B5EF4-FFF2-40B4-BE49-F238E27FC236}">
                <a16:creationId xmlns:a16="http://schemas.microsoft.com/office/drawing/2014/main" id="{FC165ECD-6538-C3BB-2443-D4EB9558CFE5}"/>
              </a:ext>
            </a:extLst>
          </p:cNvPr>
          <p:cNvSpPr>
            <a:spLocks noGrp="1"/>
          </p:cNvSpPr>
          <p:nvPr>
            <p:ph type="body" sz="quarter" idx="39" hasCustomPrompt="1"/>
          </p:nvPr>
        </p:nvSpPr>
        <p:spPr>
          <a:xfrm>
            <a:off x="5862882" y="47121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6" name="Text Placeholder 25">
            <a:extLst>
              <a:ext uri="{FF2B5EF4-FFF2-40B4-BE49-F238E27FC236}">
                <a16:creationId xmlns:a16="http://schemas.microsoft.com/office/drawing/2014/main" id="{C9002F57-46FB-3719-8AE3-C2729E004D6B}"/>
              </a:ext>
            </a:extLst>
          </p:cNvPr>
          <p:cNvSpPr>
            <a:spLocks noGrp="1"/>
          </p:cNvSpPr>
          <p:nvPr>
            <p:ph type="body" sz="quarter" idx="40" hasCustomPrompt="1"/>
          </p:nvPr>
        </p:nvSpPr>
        <p:spPr>
          <a:xfrm>
            <a:off x="6698179" y="47121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261092897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8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D11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083F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84E404C0-CA2D-0A03-6A7D-B17C2ACC6436}"/>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DAEB0716-600F-64C1-3B78-0EFE8EC543CD}"/>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chemeClr val="bg1"/>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4F90056A-24F2-B958-E956-D72C01CD1454}"/>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A739771-4A97-E2A2-1D9B-1694E95DE8D2}"/>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712FAF4-8C63-7F0E-DAA0-5BFB450225FF}"/>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82F4AFE-E3F3-6CC0-3052-6B93EA74EC0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D2D5F72-870A-FB2F-D994-2C2CAA0FEF3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8A61F66-7D2C-2620-54F6-567E0C697712}"/>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F496BCA-CB10-4276-5435-C62ED1ECA10B}"/>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1C459F7-AF88-F14E-E1F1-82A59478C493}"/>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5302A9-72A4-E355-1139-640F8484B18C}"/>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96824371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6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DE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083F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84E404C0-CA2D-0A03-6A7D-B17C2ACC6436}"/>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DAEB0716-600F-64C1-3B78-0EFE8EC543CD}"/>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chemeClr val="bg1"/>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4F90056A-24F2-B958-E956-D72C01CD1454}"/>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A739771-4A97-E2A2-1D9B-1694E95DE8D2}"/>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712FAF4-8C63-7F0E-DAA0-5BFB450225FF}"/>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82F4AFE-E3F3-6CC0-3052-6B93EA74EC0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D2D5F72-870A-FB2F-D994-2C2CAA0FEF3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8A61F66-7D2C-2620-54F6-567E0C697712}"/>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F496BCA-CB10-4276-5435-C62ED1ECA10B}"/>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1C459F7-AF88-F14E-E1F1-82A59478C493}"/>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5302A9-72A4-E355-1139-640F8484B18C}"/>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19212028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5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335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083F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84E404C0-CA2D-0A03-6A7D-B17C2ACC6436}"/>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DAEB0716-600F-64C1-3B78-0EFE8EC543CD}"/>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chemeClr val="bg1"/>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4F90056A-24F2-B958-E956-D72C01CD1454}"/>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A739771-4A97-E2A2-1D9B-1694E95DE8D2}"/>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712FAF4-8C63-7F0E-DAA0-5BFB450225FF}"/>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82F4AFE-E3F3-6CC0-3052-6B93EA74EC0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D2D5F72-870A-FB2F-D994-2C2CAA0FEF3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8A61F66-7D2C-2620-54F6-567E0C697712}"/>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F496BCA-CB10-4276-5435-C62ED1ECA10B}"/>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1C459F7-AF88-F14E-E1F1-82A59478C493}"/>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5302A9-72A4-E355-1139-640F8484B18C}"/>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16295948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01A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083F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84E404C0-CA2D-0A03-6A7D-B17C2ACC6436}"/>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DAEB0716-600F-64C1-3B78-0EFE8EC543CD}"/>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chemeClr val="bg1"/>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4F90056A-24F2-B958-E956-D72C01CD1454}"/>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A739771-4A97-E2A2-1D9B-1694E95DE8D2}"/>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712FAF4-8C63-7F0E-DAA0-5BFB450225FF}"/>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82F4AFE-E3F3-6CC0-3052-6B93EA74EC0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D2D5F72-870A-FB2F-D994-2C2CAA0FEF3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8A61F66-7D2C-2620-54F6-567E0C697712}"/>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F496BCA-CB10-4276-5435-C62ED1ECA10B}"/>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1C459F7-AF88-F14E-E1F1-82A59478C493}"/>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5302A9-72A4-E355-1139-640F8484B18C}"/>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26612352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7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DF46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083F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84E404C0-CA2D-0A03-6A7D-B17C2ACC6436}"/>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DAEB0716-600F-64C1-3B78-0EFE8EC543CD}"/>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chemeClr val="bg1"/>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4F90056A-24F2-B958-E956-D72C01CD1454}"/>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A739771-4A97-E2A2-1D9B-1694E95DE8D2}"/>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712FAF4-8C63-7F0E-DAA0-5BFB450225FF}"/>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82F4AFE-E3F3-6CC0-3052-6B93EA74EC0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D2D5F72-870A-FB2F-D994-2C2CAA0FEF3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8A61F66-7D2C-2620-54F6-567E0C697712}"/>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F496BCA-CB10-4276-5435-C62ED1ECA10B}"/>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1C459F7-AF88-F14E-E1F1-82A59478C493}"/>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5302A9-72A4-E355-1139-640F8484B18C}"/>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56915493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702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083F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84E404C0-CA2D-0A03-6A7D-B17C2ACC6436}"/>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DAEB0716-600F-64C1-3B78-0EFE8EC543CD}"/>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chemeClr val="bg1"/>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4F90056A-24F2-B958-E956-D72C01CD1454}"/>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A739771-4A97-E2A2-1D9B-1694E95DE8D2}"/>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712FAF4-8C63-7F0E-DAA0-5BFB450225FF}"/>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82F4AFE-E3F3-6CC0-3052-6B93EA74EC0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D2D5F72-870A-FB2F-D994-2C2CAA0FEF3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8A61F66-7D2C-2620-54F6-567E0C697712}"/>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F496BCA-CB10-4276-5435-C62ED1ECA10B}"/>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1C459F7-AF88-F14E-E1F1-82A59478C493}"/>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5302A9-72A4-E355-1139-640F8484B18C}"/>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61657535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05AA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083F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84E404C0-CA2D-0A03-6A7D-B17C2ACC6436}"/>
              </a:ext>
            </a:extLst>
          </p:cNvPr>
          <p:cNvGrpSpPr/>
          <p:nvPr userDrawn="1"/>
        </p:nvGrpSpPr>
        <p:grpSpPr>
          <a:xfrm>
            <a:off x="279930" y="6388360"/>
            <a:ext cx="4179859" cy="424070"/>
            <a:chOff x="252221" y="10160164"/>
            <a:chExt cx="4179859" cy="424070"/>
          </a:xfrm>
        </p:grpSpPr>
        <p:sp>
          <p:nvSpPr>
            <p:cNvPr id="4" name="Text Box 5">
              <a:extLst>
                <a:ext uri="{FF2B5EF4-FFF2-40B4-BE49-F238E27FC236}">
                  <a16:creationId xmlns:a16="http://schemas.microsoft.com/office/drawing/2014/main" id="{DAEB0716-600F-64C1-3B78-0EFE8EC543CD}"/>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chemeClr val="bg1"/>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5" name="Graphic 5">
              <a:extLst>
                <a:ext uri="{FF2B5EF4-FFF2-40B4-BE49-F238E27FC236}">
                  <a16:creationId xmlns:a16="http://schemas.microsoft.com/office/drawing/2014/main" id="{4F90056A-24F2-B958-E956-D72C01CD1454}"/>
                </a:ext>
              </a:extLst>
            </p:cNvPr>
            <p:cNvGrpSpPr/>
            <p:nvPr userDrawn="1"/>
          </p:nvGrpSpPr>
          <p:grpSpPr>
            <a:xfrm rot="20121967" flipH="1">
              <a:off x="252221" y="10160164"/>
              <a:ext cx="261668" cy="227012"/>
              <a:chOff x="3962604" y="4534014"/>
              <a:chExt cx="1470421" cy="1301140"/>
            </a:xfrm>
          </p:grpSpPr>
          <p:sp>
            <p:nvSpPr>
              <p:cNvPr id="6" name="Freeform 5">
                <a:extLst>
                  <a:ext uri="{FF2B5EF4-FFF2-40B4-BE49-F238E27FC236}">
                    <a16:creationId xmlns:a16="http://schemas.microsoft.com/office/drawing/2014/main" id="{FA739771-4A97-E2A2-1D9B-1694E95DE8D2}"/>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712FAF4-8C63-7F0E-DAA0-5BFB450225FF}"/>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82F4AFE-E3F3-6CC0-3052-6B93EA74EC0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FD2D5F72-870A-FB2F-D994-2C2CAA0FEF37}"/>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8A61F66-7D2C-2620-54F6-567E0C697712}"/>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F496BCA-CB10-4276-5435-C62ED1ECA10B}"/>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1C459F7-AF88-F14E-E1F1-82A59478C493}"/>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5302A9-72A4-E355-1139-640F8484B18C}"/>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41987765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ext 0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333212" y="914400"/>
            <a:ext cx="11525573" cy="5762625"/>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702E8C"/>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798381" y="30248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spTree>
    <p:extLst>
      <p:ext uri="{BB962C8B-B14F-4D97-AF65-F5344CB8AC3E}">
        <p14:creationId xmlns:p14="http://schemas.microsoft.com/office/powerpoint/2010/main" val="48060243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Text 0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125380" y="914400"/>
            <a:ext cx="5848513" cy="5762625"/>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702E8C"/>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798381" y="30248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sp>
        <p:nvSpPr>
          <p:cNvPr id="2" name="Freeform 9">
            <a:extLst>
              <a:ext uri="{FF2B5EF4-FFF2-40B4-BE49-F238E27FC236}">
                <a16:creationId xmlns:a16="http://schemas.microsoft.com/office/drawing/2014/main" id="{F004F304-53E8-43BA-1D3D-56B89433B4E8}"/>
              </a:ext>
            </a:extLst>
          </p:cNvPr>
          <p:cNvSpPr/>
          <p:nvPr userDrawn="1"/>
        </p:nvSpPr>
        <p:spPr>
          <a:xfrm>
            <a:off x="6095999" y="914400"/>
            <a:ext cx="5848513" cy="5762625"/>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05AAA3"/>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Tree>
    <p:extLst>
      <p:ext uri="{BB962C8B-B14F-4D97-AF65-F5344CB8AC3E}">
        <p14:creationId xmlns:p14="http://schemas.microsoft.com/office/powerpoint/2010/main" val="168585700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_Text 0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125380" y="914400"/>
            <a:ext cx="5848513" cy="5762625"/>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DEA900"/>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798381" y="30248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sp>
        <p:nvSpPr>
          <p:cNvPr id="2" name="Freeform 9">
            <a:extLst>
              <a:ext uri="{FF2B5EF4-FFF2-40B4-BE49-F238E27FC236}">
                <a16:creationId xmlns:a16="http://schemas.microsoft.com/office/drawing/2014/main" id="{F004F304-53E8-43BA-1D3D-56B89433B4E8}"/>
              </a:ext>
            </a:extLst>
          </p:cNvPr>
          <p:cNvSpPr/>
          <p:nvPr userDrawn="1"/>
        </p:nvSpPr>
        <p:spPr>
          <a:xfrm>
            <a:off x="6095999" y="914400"/>
            <a:ext cx="5848513" cy="5762625"/>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28AAE3"/>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Tree>
    <p:extLst>
      <p:ext uri="{BB962C8B-B14F-4D97-AF65-F5344CB8AC3E}">
        <p14:creationId xmlns:p14="http://schemas.microsoft.com/office/powerpoint/2010/main" val="2036570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51468" y="1104338"/>
            <a:ext cx="6500959" cy="575366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9" y="133799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2" y="225297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1" y="316796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4" y="408295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1" y="499794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spTree>
    <p:extLst>
      <p:ext uri="{BB962C8B-B14F-4D97-AF65-F5344CB8AC3E}">
        <p14:creationId xmlns:p14="http://schemas.microsoft.com/office/powerpoint/2010/main" val="407236387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_Text 02">
    <p:spTree>
      <p:nvGrpSpPr>
        <p:cNvPr id="1" name=""/>
        <p:cNvGrpSpPr/>
        <p:nvPr/>
      </p:nvGrpSpPr>
      <p:grpSpPr>
        <a:xfrm>
          <a:off x="0" y="0"/>
          <a:ext cx="0" cy="0"/>
          <a:chOff x="0" y="0"/>
          <a:chExt cx="0" cy="0"/>
        </a:xfrm>
      </p:grpSpPr>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798381" y="30248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spTree>
    <p:extLst>
      <p:ext uri="{BB962C8B-B14F-4D97-AF65-F5344CB8AC3E}">
        <p14:creationId xmlns:p14="http://schemas.microsoft.com/office/powerpoint/2010/main" val="11987114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_Text 0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333212" y="1247614"/>
            <a:ext cx="11525573" cy="5000594"/>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0872B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798381" y="30248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spTree>
    <p:extLst>
      <p:ext uri="{BB962C8B-B14F-4D97-AF65-F5344CB8AC3E}">
        <p14:creationId xmlns:p14="http://schemas.microsoft.com/office/powerpoint/2010/main" val="139395381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6_Text 0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333212" y="1247614"/>
            <a:ext cx="11525573" cy="5000594"/>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086D6E"/>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798381" y="302483"/>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spTree>
    <p:extLst>
      <p:ext uri="{BB962C8B-B14F-4D97-AF65-F5344CB8AC3E}">
        <p14:creationId xmlns:p14="http://schemas.microsoft.com/office/powerpoint/2010/main" val="180743888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Text 0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333212" y="1436175"/>
            <a:ext cx="11525573" cy="5212275"/>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0872B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2" name="Freeform 11">
            <a:extLst>
              <a:ext uri="{FF2B5EF4-FFF2-40B4-BE49-F238E27FC236}">
                <a16:creationId xmlns:a16="http://schemas.microsoft.com/office/drawing/2014/main" id="{0D36EFDA-264B-4948-A7A5-D2CBE1A3DC45}"/>
              </a:ext>
            </a:extLst>
          </p:cNvPr>
          <p:cNvSpPr/>
          <p:nvPr userDrawn="1"/>
        </p:nvSpPr>
        <p:spPr>
          <a:xfrm>
            <a:off x="3732000" y="1698932"/>
            <a:ext cx="846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DF4625"/>
          </a:solidFill>
          <a:ln w="24491" cap="flat">
            <a:solidFill>
              <a:srgbClr val="DF4625"/>
            </a:solidFill>
            <a:prstDash val="solid"/>
            <a:miter/>
          </a:ln>
        </p:spPr>
        <p:txBody>
          <a:bodyPr rtlCol="0" anchor="ctr"/>
          <a:lstStyle/>
          <a:p>
            <a:endParaRPr lang="en-US"/>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798381" y="443960"/>
            <a:ext cx="10595237" cy="803654"/>
          </a:xfrm>
          <a:prstGeom prst="rect">
            <a:avLst/>
          </a:prstGeom>
        </p:spPr>
        <p:txBody>
          <a:bodyPr>
            <a:noAutofit/>
          </a:bodyPr>
          <a:lstStyle>
            <a:lvl1pPr marL="0" indent="0" algn="l">
              <a:buNone/>
              <a:defRPr sz="3600" b="1" i="0">
                <a:solidFill>
                  <a:srgbClr val="DF4625"/>
                </a:solidFill>
                <a:latin typeface="+mn-lt"/>
              </a:defRPr>
            </a:lvl1pPr>
          </a:lstStyle>
          <a:p>
            <a:pPr lvl="0"/>
            <a:r>
              <a:rPr lang="en-US" dirty="0"/>
              <a:t>Heading</a:t>
            </a:r>
          </a:p>
        </p:txBody>
      </p:sp>
    </p:spTree>
    <p:extLst>
      <p:ext uri="{BB962C8B-B14F-4D97-AF65-F5344CB8AC3E}">
        <p14:creationId xmlns:p14="http://schemas.microsoft.com/office/powerpoint/2010/main" val="160319318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ullet Point x3 slide with photo">
    <p:spTree>
      <p:nvGrpSpPr>
        <p:cNvPr id="1" name=""/>
        <p:cNvGrpSpPr/>
        <p:nvPr/>
      </p:nvGrpSpPr>
      <p:grpSpPr>
        <a:xfrm>
          <a:off x="0" y="0"/>
          <a:ext cx="0" cy="0"/>
          <a:chOff x="0" y="0"/>
          <a:chExt cx="0" cy="0"/>
        </a:xfrm>
      </p:grpSpPr>
      <p:sp>
        <p:nvSpPr>
          <p:cNvPr id="38" name="Freeform 37">
            <a:extLst>
              <a:ext uri="{FF2B5EF4-FFF2-40B4-BE49-F238E27FC236}">
                <a16:creationId xmlns:a16="http://schemas.microsoft.com/office/drawing/2014/main" id="{538B95BB-05BC-1048-92B0-7C3AE8E2EA0A}"/>
              </a:ext>
            </a:extLst>
          </p:cNvPr>
          <p:cNvSpPr/>
          <p:nvPr userDrawn="1"/>
        </p:nvSpPr>
        <p:spPr>
          <a:xfrm>
            <a:off x="2176238" y="343175"/>
            <a:ext cx="2144406" cy="5638038"/>
          </a:xfrm>
          <a:custGeom>
            <a:avLst/>
            <a:gdLst>
              <a:gd name="connsiteX0" fmla="*/ 908901 w 908901"/>
              <a:gd name="connsiteY0" fmla="*/ 2711880 h 2711879"/>
              <a:gd name="connsiteX1" fmla="*/ 301407 w 908901"/>
              <a:gd name="connsiteY1" fmla="*/ 2711880 h 2711879"/>
              <a:gd name="connsiteX2" fmla="*/ 0 w 908901"/>
              <a:gd name="connsiteY2" fmla="*/ 2410560 h 2711879"/>
              <a:gd name="connsiteX3" fmla="*/ 0 w 908901"/>
              <a:gd name="connsiteY3" fmla="*/ 0 h 2711879"/>
              <a:gd name="connsiteX4" fmla="*/ 703642 w 908901"/>
              <a:gd name="connsiteY4" fmla="*/ 0 h 2711879"/>
              <a:gd name="connsiteX5" fmla="*/ 908901 w 908901"/>
              <a:gd name="connsiteY5" fmla="*/ 205200 h 2711879"/>
              <a:gd name="connsiteX6" fmla="*/ 908901 w 908901"/>
              <a:gd name="connsiteY6" fmla="*/ 2711880 h 271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8901" h="2711879">
                <a:moveTo>
                  <a:pt x="908901" y="2711880"/>
                </a:moveTo>
                <a:lnTo>
                  <a:pt x="301407" y="2711880"/>
                </a:lnTo>
                <a:cubicBezTo>
                  <a:pt x="135039" y="2711880"/>
                  <a:pt x="0" y="2576880"/>
                  <a:pt x="0" y="2410560"/>
                </a:cubicBezTo>
                <a:lnTo>
                  <a:pt x="0" y="0"/>
                </a:lnTo>
                <a:lnTo>
                  <a:pt x="703642" y="0"/>
                </a:lnTo>
                <a:cubicBezTo>
                  <a:pt x="817075" y="0"/>
                  <a:pt x="908901" y="91800"/>
                  <a:pt x="908901" y="205200"/>
                </a:cubicBezTo>
                <a:lnTo>
                  <a:pt x="908901" y="271188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39" name="Text Placeholder 8">
            <a:extLst>
              <a:ext uri="{FF2B5EF4-FFF2-40B4-BE49-F238E27FC236}">
                <a16:creationId xmlns:a16="http://schemas.microsoft.com/office/drawing/2014/main" id="{6B50FE60-44EB-BB47-9C00-77A0ED4F0BF3}"/>
              </a:ext>
            </a:extLst>
          </p:cNvPr>
          <p:cNvSpPr>
            <a:spLocks noGrp="1"/>
          </p:cNvSpPr>
          <p:nvPr>
            <p:ph type="body" sz="quarter" idx="35" hasCustomPrompt="1"/>
          </p:nvPr>
        </p:nvSpPr>
        <p:spPr>
          <a:xfrm>
            <a:off x="4912293" y="846903"/>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40" name="Text Placeholder 8">
            <a:extLst>
              <a:ext uri="{FF2B5EF4-FFF2-40B4-BE49-F238E27FC236}">
                <a16:creationId xmlns:a16="http://schemas.microsoft.com/office/drawing/2014/main" id="{996601C1-C7DB-7145-B451-C6F27929EEA8}"/>
              </a:ext>
            </a:extLst>
          </p:cNvPr>
          <p:cNvSpPr>
            <a:spLocks noGrp="1"/>
          </p:cNvSpPr>
          <p:nvPr>
            <p:ph type="body" sz="quarter" idx="36" hasCustomPrompt="1"/>
          </p:nvPr>
        </p:nvSpPr>
        <p:spPr>
          <a:xfrm>
            <a:off x="4912294" y="1345616"/>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41" name="Text Placeholder 8">
            <a:extLst>
              <a:ext uri="{FF2B5EF4-FFF2-40B4-BE49-F238E27FC236}">
                <a16:creationId xmlns:a16="http://schemas.microsoft.com/office/drawing/2014/main" id="{E3964F16-943B-CF46-AC28-B5F2326590D6}"/>
              </a:ext>
            </a:extLst>
          </p:cNvPr>
          <p:cNvSpPr>
            <a:spLocks noGrp="1"/>
          </p:cNvSpPr>
          <p:nvPr>
            <p:ph type="body" sz="quarter" idx="37" hasCustomPrompt="1"/>
          </p:nvPr>
        </p:nvSpPr>
        <p:spPr>
          <a:xfrm>
            <a:off x="3270782" y="926436"/>
            <a:ext cx="1105664" cy="955625"/>
          </a:xfrm>
          <a:prstGeom prst="rect">
            <a:avLst/>
          </a:prstGeom>
          <a:noFill/>
        </p:spPr>
        <p:txBody>
          <a:bodyPr anchor="ctr">
            <a:noAutofit/>
          </a:bodyPr>
          <a:lstStyle>
            <a:lvl1pPr marL="0" indent="0" algn="r">
              <a:lnSpc>
                <a:spcPct val="130000"/>
              </a:lnSpc>
              <a:buNone/>
              <a:defRPr sz="6300" b="0" i="0">
                <a:solidFill>
                  <a:schemeClr val="bg1"/>
                </a:solidFill>
                <a:latin typeface="Calibri" panose="020F0502020204030204" pitchFamily="34" charset="0"/>
                <a:cs typeface="Calibri" panose="020F0502020204030204" pitchFamily="34" charset="0"/>
              </a:defRPr>
            </a:lvl1pPr>
          </a:lstStyle>
          <a:p>
            <a:pPr lvl="0"/>
            <a:r>
              <a:rPr lang="en-US" dirty="0"/>
              <a:t>01</a:t>
            </a:r>
          </a:p>
        </p:txBody>
      </p:sp>
      <p:sp>
        <p:nvSpPr>
          <p:cNvPr id="42" name="Picture Placeholder 120">
            <a:extLst>
              <a:ext uri="{FF2B5EF4-FFF2-40B4-BE49-F238E27FC236}">
                <a16:creationId xmlns:a16="http://schemas.microsoft.com/office/drawing/2014/main" id="{8B46BAE0-2D2B-B946-94D5-467F11F242F6}"/>
              </a:ext>
            </a:extLst>
          </p:cNvPr>
          <p:cNvSpPr>
            <a:spLocks noGrp="1"/>
          </p:cNvSpPr>
          <p:nvPr>
            <p:ph type="pic" sz="quarter" idx="41"/>
          </p:nvPr>
        </p:nvSpPr>
        <p:spPr>
          <a:xfrm>
            <a:off x="7559" y="188180"/>
            <a:ext cx="3354094" cy="592385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a:latin typeface="Calibri" panose="020F0502020204030204" pitchFamily="34" charset="0"/>
                <a:cs typeface="Calibri" panose="020F0502020204030204" pitchFamily="34" charset="0"/>
              </a:defRPr>
            </a:lvl1pPr>
          </a:lstStyle>
          <a:p>
            <a:endParaRPr lang="en-US" dirty="0"/>
          </a:p>
        </p:txBody>
      </p:sp>
      <p:grpSp>
        <p:nvGrpSpPr>
          <p:cNvPr id="2" name="Group 1">
            <a:extLst>
              <a:ext uri="{FF2B5EF4-FFF2-40B4-BE49-F238E27FC236}">
                <a16:creationId xmlns:a16="http://schemas.microsoft.com/office/drawing/2014/main" id="{D5702C2E-2B38-769E-9A6F-6C6471E00026}"/>
              </a:ext>
            </a:extLst>
          </p:cNvPr>
          <p:cNvGrpSpPr/>
          <p:nvPr userDrawn="1"/>
        </p:nvGrpSpPr>
        <p:grpSpPr>
          <a:xfrm>
            <a:off x="4054160" y="721803"/>
            <a:ext cx="7563410" cy="1674487"/>
            <a:chOff x="4054160" y="721803"/>
            <a:chExt cx="7563410" cy="1674487"/>
          </a:xfrm>
        </p:grpSpPr>
        <p:grpSp>
          <p:nvGrpSpPr>
            <p:cNvPr id="43" name="Group 42">
              <a:extLst>
                <a:ext uri="{FF2B5EF4-FFF2-40B4-BE49-F238E27FC236}">
                  <a16:creationId xmlns:a16="http://schemas.microsoft.com/office/drawing/2014/main" id="{6EE1E9FF-0316-EF43-9A90-1F3EEF56451C}"/>
                </a:ext>
              </a:extLst>
            </p:cNvPr>
            <p:cNvGrpSpPr/>
            <p:nvPr userDrawn="1"/>
          </p:nvGrpSpPr>
          <p:grpSpPr>
            <a:xfrm>
              <a:off x="4054161" y="721803"/>
              <a:ext cx="7547911" cy="1674487"/>
              <a:chOff x="4061909" y="1565906"/>
              <a:chExt cx="7547911" cy="1882781"/>
            </a:xfrm>
          </p:grpSpPr>
          <p:cxnSp>
            <p:nvCxnSpPr>
              <p:cNvPr id="44" name="Straight Connector 43">
                <a:extLst>
                  <a:ext uri="{FF2B5EF4-FFF2-40B4-BE49-F238E27FC236}">
                    <a16:creationId xmlns:a16="http://schemas.microsoft.com/office/drawing/2014/main" id="{0528D070-1EDE-1941-A1EF-CA8F0EE0EC32}"/>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1035762-CEB2-CA41-A19F-EE3EF6947D26}"/>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616AEFF-8426-EF48-9F7D-C1EEBBD074F9}"/>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cxnSp>
          <p:nvCxnSpPr>
            <p:cNvPr id="67" name="Straight Connector 66">
              <a:extLst>
                <a:ext uri="{FF2B5EF4-FFF2-40B4-BE49-F238E27FC236}">
                  <a16:creationId xmlns:a16="http://schemas.microsoft.com/office/drawing/2014/main" id="{891ED433-7E20-AE42-86FE-D87C1C7BAF77}"/>
                </a:ext>
              </a:extLst>
            </p:cNvPr>
            <p:cNvCxnSpPr>
              <a:cxnSpLocks/>
            </p:cNvCxnSpPr>
            <p:nvPr userDrawn="1"/>
          </p:nvCxnSpPr>
          <p:spPr>
            <a:xfrm>
              <a:off x="4054160" y="200029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235E896-4AC7-8A46-8A2C-1217C7E80E7A}"/>
                </a:ext>
              </a:extLst>
            </p:cNvPr>
            <p:cNvCxnSpPr>
              <a:cxnSpLocks/>
            </p:cNvCxnSpPr>
            <p:nvPr userDrawn="1"/>
          </p:nvCxnSpPr>
          <p:spPr>
            <a:xfrm>
              <a:off x="4069659" y="238824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sp>
        <p:nvSpPr>
          <p:cNvPr id="87" name="Text Placeholder 8">
            <a:extLst>
              <a:ext uri="{FF2B5EF4-FFF2-40B4-BE49-F238E27FC236}">
                <a16:creationId xmlns:a16="http://schemas.microsoft.com/office/drawing/2014/main" id="{3311F443-1C7A-514F-BCD9-D4AC14BBCBE9}"/>
              </a:ext>
            </a:extLst>
          </p:cNvPr>
          <p:cNvSpPr>
            <a:spLocks noGrp="1"/>
          </p:cNvSpPr>
          <p:nvPr>
            <p:ph type="body" sz="quarter" idx="42" hasCustomPrompt="1"/>
          </p:nvPr>
        </p:nvSpPr>
        <p:spPr>
          <a:xfrm>
            <a:off x="4912292" y="2770036"/>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88" name="Text Placeholder 8">
            <a:extLst>
              <a:ext uri="{FF2B5EF4-FFF2-40B4-BE49-F238E27FC236}">
                <a16:creationId xmlns:a16="http://schemas.microsoft.com/office/drawing/2014/main" id="{B52771E6-777C-9F40-B966-428B455CB443}"/>
              </a:ext>
            </a:extLst>
          </p:cNvPr>
          <p:cNvSpPr>
            <a:spLocks noGrp="1"/>
          </p:cNvSpPr>
          <p:nvPr>
            <p:ph type="body" sz="quarter" idx="43" hasCustomPrompt="1"/>
          </p:nvPr>
        </p:nvSpPr>
        <p:spPr>
          <a:xfrm>
            <a:off x="4912293" y="3268749"/>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89" name="Text Placeholder 8">
            <a:extLst>
              <a:ext uri="{FF2B5EF4-FFF2-40B4-BE49-F238E27FC236}">
                <a16:creationId xmlns:a16="http://schemas.microsoft.com/office/drawing/2014/main" id="{D796B671-C11B-2F4F-ABBC-B40290009074}"/>
              </a:ext>
            </a:extLst>
          </p:cNvPr>
          <p:cNvSpPr>
            <a:spLocks noGrp="1"/>
          </p:cNvSpPr>
          <p:nvPr>
            <p:ph type="body" sz="quarter" idx="44" hasCustomPrompt="1"/>
          </p:nvPr>
        </p:nvSpPr>
        <p:spPr>
          <a:xfrm>
            <a:off x="3270781" y="2849569"/>
            <a:ext cx="1105664" cy="955625"/>
          </a:xfrm>
          <a:prstGeom prst="rect">
            <a:avLst/>
          </a:prstGeom>
          <a:noFill/>
        </p:spPr>
        <p:txBody>
          <a:bodyPr anchor="ctr">
            <a:noAutofit/>
          </a:bodyPr>
          <a:lstStyle>
            <a:lvl1pPr marL="0" indent="0" algn="r">
              <a:lnSpc>
                <a:spcPct val="130000"/>
              </a:lnSpc>
              <a:buNone/>
              <a:defRPr sz="6300" b="0" i="0">
                <a:solidFill>
                  <a:schemeClr val="bg1"/>
                </a:solidFill>
                <a:latin typeface="Calibri" panose="020F0502020204030204" pitchFamily="34" charset="0"/>
                <a:cs typeface="Calibri" panose="020F0502020204030204" pitchFamily="34" charset="0"/>
              </a:defRPr>
            </a:lvl1pPr>
          </a:lstStyle>
          <a:p>
            <a:pPr lvl="0"/>
            <a:r>
              <a:rPr lang="en-US" dirty="0"/>
              <a:t>02</a:t>
            </a:r>
          </a:p>
        </p:txBody>
      </p:sp>
      <p:grpSp>
        <p:nvGrpSpPr>
          <p:cNvPr id="4" name="Group 3">
            <a:extLst>
              <a:ext uri="{FF2B5EF4-FFF2-40B4-BE49-F238E27FC236}">
                <a16:creationId xmlns:a16="http://schemas.microsoft.com/office/drawing/2014/main" id="{A3B9141F-6DD9-8488-3489-F5BD2D8B7934}"/>
              </a:ext>
            </a:extLst>
          </p:cNvPr>
          <p:cNvGrpSpPr/>
          <p:nvPr userDrawn="1"/>
        </p:nvGrpSpPr>
        <p:grpSpPr>
          <a:xfrm>
            <a:off x="4054159" y="2644936"/>
            <a:ext cx="7563410" cy="1674487"/>
            <a:chOff x="4054159" y="2644936"/>
            <a:chExt cx="7563410" cy="1674487"/>
          </a:xfrm>
        </p:grpSpPr>
        <p:grpSp>
          <p:nvGrpSpPr>
            <p:cNvPr id="90" name="Group 89">
              <a:extLst>
                <a:ext uri="{FF2B5EF4-FFF2-40B4-BE49-F238E27FC236}">
                  <a16:creationId xmlns:a16="http://schemas.microsoft.com/office/drawing/2014/main" id="{18DBABD2-A4B6-F349-B0A2-639282B1801B}"/>
                </a:ext>
              </a:extLst>
            </p:cNvPr>
            <p:cNvGrpSpPr/>
            <p:nvPr userDrawn="1"/>
          </p:nvGrpSpPr>
          <p:grpSpPr>
            <a:xfrm>
              <a:off x="4054160" y="2644936"/>
              <a:ext cx="7547911" cy="1674487"/>
              <a:chOff x="4061909" y="1565906"/>
              <a:chExt cx="7547911" cy="1882781"/>
            </a:xfrm>
          </p:grpSpPr>
          <p:cxnSp>
            <p:nvCxnSpPr>
              <p:cNvPr id="91" name="Straight Connector 90">
                <a:extLst>
                  <a:ext uri="{FF2B5EF4-FFF2-40B4-BE49-F238E27FC236}">
                    <a16:creationId xmlns:a16="http://schemas.microsoft.com/office/drawing/2014/main" id="{5CDF40CE-92FC-0445-8A94-15FA5B8D57A5}"/>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3BB68F9F-A1DE-A143-B408-E453830CF8A4}"/>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2DBD8B09-0DFC-C44F-884F-040F44DFF773}"/>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BDFF853B-9071-C93B-E94C-D4D2D2347A20}"/>
                </a:ext>
              </a:extLst>
            </p:cNvPr>
            <p:cNvGrpSpPr/>
            <p:nvPr userDrawn="1"/>
          </p:nvGrpSpPr>
          <p:grpSpPr>
            <a:xfrm>
              <a:off x="4054159" y="3923423"/>
              <a:ext cx="7563410" cy="396000"/>
              <a:chOff x="4054159" y="3923423"/>
              <a:chExt cx="7563410" cy="396000"/>
            </a:xfrm>
          </p:grpSpPr>
          <p:cxnSp>
            <p:nvCxnSpPr>
              <p:cNvPr id="94" name="Straight Connector 93">
                <a:extLst>
                  <a:ext uri="{FF2B5EF4-FFF2-40B4-BE49-F238E27FC236}">
                    <a16:creationId xmlns:a16="http://schemas.microsoft.com/office/drawing/2014/main" id="{8A51DA0B-F4B5-6E40-9253-163D9E4B7B55}"/>
                  </a:ext>
                </a:extLst>
              </p:cNvPr>
              <p:cNvCxnSpPr>
                <a:cxnSpLocks/>
              </p:cNvCxnSpPr>
              <p:nvPr userDrawn="1"/>
            </p:nvCxnSpPr>
            <p:spPr>
              <a:xfrm>
                <a:off x="4054159" y="3923423"/>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A1240572-9F09-0049-973E-7817D777AE1A}"/>
                  </a:ext>
                </a:extLst>
              </p:cNvPr>
              <p:cNvCxnSpPr>
                <a:cxnSpLocks/>
              </p:cNvCxnSpPr>
              <p:nvPr userDrawn="1"/>
            </p:nvCxnSpPr>
            <p:spPr>
              <a:xfrm>
                <a:off x="4069658" y="4311378"/>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
        <p:nvSpPr>
          <p:cNvPr id="96" name="Text Placeholder 8">
            <a:extLst>
              <a:ext uri="{FF2B5EF4-FFF2-40B4-BE49-F238E27FC236}">
                <a16:creationId xmlns:a16="http://schemas.microsoft.com/office/drawing/2014/main" id="{861A60FE-EB03-3D4F-A2A8-02A4B3CB223C}"/>
              </a:ext>
            </a:extLst>
          </p:cNvPr>
          <p:cNvSpPr>
            <a:spLocks noGrp="1"/>
          </p:cNvSpPr>
          <p:nvPr>
            <p:ph type="body" sz="quarter" idx="45" hasCustomPrompt="1"/>
          </p:nvPr>
        </p:nvSpPr>
        <p:spPr>
          <a:xfrm>
            <a:off x="4927790" y="4633833"/>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97" name="Text Placeholder 8">
            <a:extLst>
              <a:ext uri="{FF2B5EF4-FFF2-40B4-BE49-F238E27FC236}">
                <a16:creationId xmlns:a16="http://schemas.microsoft.com/office/drawing/2014/main" id="{212A7697-D9A5-8F4A-BEA5-B444AEB3A186}"/>
              </a:ext>
            </a:extLst>
          </p:cNvPr>
          <p:cNvSpPr>
            <a:spLocks noGrp="1"/>
          </p:cNvSpPr>
          <p:nvPr>
            <p:ph type="body" sz="quarter" idx="46" hasCustomPrompt="1"/>
          </p:nvPr>
        </p:nvSpPr>
        <p:spPr>
          <a:xfrm>
            <a:off x="4927791" y="5132546"/>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98" name="Text Placeholder 8">
            <a:extLst>
              <a:ext uri="{FF2B5EF4-FFF2-40B4-BE49-F238E27FC236}">
                <a16:creationId xmlns:a16="http://schemas.microsoft.com/office/drawing/2014/main" id="{FC0AD653-42B9-B746-97D0-A064A2B04808}"/>
              </a:ext>
            </a:extLst>
          </p:cNvPr>
          <p:cNvSpPr>
            <a:spLocks noGrp="1"/>
          </p:cNvSpPr>
          <p:nvPr>
            <p:ph type="body" sz="quarter" idx="47" hasCustomPrompt="1"/>
          </p:nvPr>
        </p:nvSpPr>
        <p:spPr>
          <a:xfrm>
            <a:off x="3286279" y="4713366"/>
            <a:ext cx="1105664" cy="955625"/>
          </a:xfrm>
          <a:prstGeom prst="rect">
            <a:avLst/>
          </a:prstGeom>
          <a:noFill/>
        </p:spPr>
        <p:txBody>
          <a:bodyPr anchor="ctr">
            <a:noAutofit/>
          </a:bodyPr>
          <a:lstStyle>
            <a:lvl1pPr marL="0" indent="0" algn="r">
              <a:lnSpc>
                <a:spcPct val="130000"/>
              </a:lnSpc>
              <a:buNone/>
              <a:defRPr sz="6300" b="0" i="0">
                <a:solidFill>
                  <a:schemeClr val="bg1"/>
                </a:solidFill>
                <a:latin typeface="Calibri" panose="020F0502020204030204" pitchFamily="34" charset="0"/>
                <a:cs typeface="Calibri" panose="020F0502020204030204" pitchFamily="34" charset="0"/>
              </a:defRPr>
            </a:lvl1pPr>
          </a:lstStyle>
          <a:p>
            <a:pPr lvl="0"/>
            <a:r>
              <a:rPr lang="en-US" dirty="0"/>
              <a:t>03</a:t>
            </a:r>
          </a:p>
        </p:txBody>
      </p:sp>
      <p:grpSp>
        <p:nvGrpSpPr>
          <p:cNvPr id="6" name="Group 5">
            <a:extLst>
              <a:ext uri="{FF2B5EF4-FFF2-40B4-BE49-F238E27FC236}">
                <a16:creationId xmlns:a16="http://schemas.microsoft.com/office/drawing/2014/main" id="{36F5C9E3-41BC-3B4B-1D88-E50F4F9916B9}"/>
              </a:ext>
            </a:extLst>
          </p:cNvPr>
          <p:cNvGrpSpPr/>
          <p:nvPr userDrawn="1"/>
        </p:nvGrpSpPr>
        <p:grpSpPr>
          <a:xfrm>
            <a:off x="4069657" y="4508733"/>
            <a:ext cx="7563410" cy="1674487"/>
            <a:chOff x="4069657" y="4508733"/>
            <a:chExt cx="7563410" cy="1674487"/>
          </a:xfrm>
        </p:grpSpPr>
        <p:grpSp>
          <p:nvGrpSpPr>
            <p:cNvPr id="99" name="Group 98">
              <a:extLst>
                <a:ext uri="{FF2B5EF4-FFF2-40B4-BE49-F238E27FC236}">
                  <a16:creationId xmlns:a16="http://schemas.microsoft.com/office/drawing/2014/main" id="{8CF58AFC-A1DF-4E4C-9C1C-A5E6151EFABF}"/>
                </a:ext>
              </a:extLst>
            </p:cNvPr>
            <p:cNvGrpSpPr/>
            <p:nvPr userDrawn="1"/>
          </p:nvGrpSpPr>
          <p:grpSpPr>
            <a:xfrm>
              <a:off x="4069658" y="4508733"/>
              <a:ext cx="7547911" cy="1674487"/>
              <a:chOff x="4061909" y="1565906"/>
              <a:chExt cx="7547911" cy="1882781"/>
            </a:xfrm>
          </p:grpSpPr>
          <p:cxnSp>
            <p:nvCxnSpPr>
              <p:cNvPr id="100" name="Straight Connector 99">
                <a:extLst>
                  <a:ext uri="{FF2B5EF4-FFF2-40B4-BE49-F238E27FC236}">
                    <a16:creationId xmlns:a16="http://schemas.microsoft.com/office/drawing/2014/main" id="{D85508B7-CE0C-8344-B589-BFF7161671C9}"/>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096EEEAE-0150-F54A-8F31-E97BD8F272EE}"/>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93C7D4C4-72C2-CA40-899D-544D3BC4581F}"/>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98C6B749-DEC9-6F90-9821-DDA8C533BDD3}"/>
                </a:ext>
              </a:extLst>
            </p:cNvPr>
            <p:cNvGrpSpPr/>
            <p:nvPr userDrawn="1"/>
          </p:nvGrpSpPr>
          <p:grpSpPr>
            <a:xfrm>
              <a:off x="4069657" y="5787220"/>
              <a:ext cx="7563410" cy="396000"/>
              <a:chOff x="4069657" y="5787220"/>
              <a:chExt cx="7563410" cy="396000"/>
            </a:xfrm>
          </p:grpSpPr>
          <p:cxnSp>
            <p:nvCxnSpPr>
              <p:cNvPr id="103" name="Straight Connector 102">
                <a:extLst>
                  <a:ext uri="{FF2B5EF4-FFF2-40B4-BE49-F238E27FC236}">
                    <a16:creationId xmlns:a16="http://schemas.microsoft.com/office/drawing/2014/main" id="{E41E3D45-3A3C-3145-9518-CEEDC3C19579}"/>
                  </a:ext>
                </a:extLst>
              </p:cNvPr>
              <p:cNvCxnSpPr>
                <a:cxnSpLocks/>
              </p:cNvCxnSpPr>
              <p:nvPr userDrawn="1"/>
            </p:nvCxnSpPr>
            <p:spPr>
              <a:xfrm>
                <a:off x="4069657" y="578722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80877FA-B0CE-4540-AF75-52B923CEA30F}"/>
                  </a:ext>
                </a:extLst>
              </p:cNvPr>
              <p:cNvCxnSpPr>
                <a:cxnSpLocks/>
              </p:cNvCxnSpPr>
              <p:nvPr userDrawn="1"/>
            </p:nvCxnSpPr>
            <p:spPr>
              <a:xfrm>
                <a:off x="4085156" y="617517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99645465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Bullet Point x3 slide with photo">
    <p:spTree>
      <p:nvGrpSpPr>
        <p:cNvPr id="1" name=""/>
        <p:cNvGrpSpPr/>
        <p:nvPr/>
      </p:nvGrpSpPr>
      <p:grpSpPr>
        <a:xfrm>
          <a:off x="0" y="0"/>
          <a:ext cx="0" cy="0"/>
          <a:chOff x="0" y="0"/>
          <a:chExt cx="0" cy="0"/>
        </a:xfrm>
      </p:grpSpPr>
      <p:sp>
        <p:nvSpPr>
          <p:cNvPr id="38" name="Freeform 37">
            <a:extLst>
              <a:ext uri="{FF2B5EF4-FFF2-40B4-BE49-F238E27FC236}">
                <a16:creationId xmlns:a16="http://schemas.microsoft.com/office/drawing/2014/main" id="{538B95BB-05BC-1048-92B0-7C3AE8E2EA0A}"/>
              </a:ext>
            </a:extLst>
          </p:cNvPr>
          <p:cNvSpPr/>
          <p:nvPr userDrawn="1"/>
        </p:nvSpPr>
        <p:spPr>
          <a:xfrm>
            <a:off x="2019541" y="343175"/>
            <a:ext cx="2152521" cy="5638038"/>
          </a:xfrm>
          <a:custGeom>
            <a:avLst/>
            <a:gdLst>
              <a:gd name="connsiteX0" fmla="*/ 908901 w 908901"/>
              <a:gd name="connsiteY0" fmla="*/ 2711880 h 2711879"/>
              <a:gd name="connsiteX1" fmla="*/ 301407 w 908901"/>
              <a:gd name="connsiteY1" fmla="*/ 2711880 h 2711879"/>
              <a:gd name="connsiteX2" fmla="*/ 0 w 908901"/>
              <a:gd name="connsiteY2" fmla="*/ 2410560 h 2711879"/>
              <a:gd name="connsiteX3" fmla="*/ 0 w 908901"/>
              <a:gd name="connsiteY3" fmla="*/ 0 h 2711879"/>
              <a:gd name="connsiteX4" fmla="*/ 703642 w 908901"/>
              <a:gd name="connsiteY4" fmla="*/ 0 h 2711879"/>
              <a:gd name="connsiteX5" fmla="*/ 908901 w 908901"/>
              <a:gd name="connsiteY5" fmla="*/ 205200 h 2711879"/>
              <a:gd name="connsiteX6" fmla="*/ 908901 w 908901"/>
              <a:gd name="connsiteY6" fmla="*/ 2711880 h 271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8901" h="2711879">
                <a:moveTo>
                  <a:pt x="908901" y="2711880"/>
                </a:moveTo>
                <a:lnTo>
                  <a:pt x="301407" y="2711880"/>
                </a:lnTo>
                <a:cubicBezTo>
                  <a:pt x="135039" y="2711880"/>
                  <a:pt x="0" y="2576880"/>
                  <a:pt x="0" y="2410560"/>
                </a:cubicBezTo>
                <a:lnTo>
                  <a:pt x="0" y="0"/>
                </a:lnTo>
                <a:lnTo>
                  <a:pt x="703642" y="0"/>
                </a:lnTo>
                <a:cubicBezTo>
                  <a:pt x="817075" y="0"/>
                  <a:pt x="908901" y="91800"/>
                  <a:pt x="908901" y="205200"/>
                </a:cubicBezTo>
                <a:lnTo>
                  <a:pt x="908901" y="271188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39" name="Text Placeholder 8">
            <a:extLst>
              <a:ext uri="{FF2B5EF4-FFF2-40B4-BE49-F238E27FC236}">
                <a16:creationId xmlns:a16="http://schemas.microsoft.com/office/drawing/2014/main" id="{6B50FE60-44EB-BB47-9C00-77A0ED4F0BF3}"/>
              </a:ext>
            </a:extLst>
          </p:cNvPr>
          <p:cNvSpPr>
            <a:spLocks noGrp="1"/>
          </p:cNvSpPr>
          <p:nvPr>
            <p:ph type="body" sz="quarter" idx="35" hasCustomPrompt="1"/>
          </p:nvPr>
        </p:nvSpPr>
        <p:spPr>
          <a:xfrm>
            <a:off x="4337952" y="484832"/>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40" name="Text Placeholder 8">
            <a:extLst>
              <a:ext uri="{FF2B5EF4-FFF2-40B4-BE49-F238E27FC236}">
                <a16:creationId xmlns:a16="http://schemas.microsoft.com/office/drawing/2014/main" id="{996601C1-C7DB-7145-B451-C6F27929EEA8}"/>
              </a:ext>
            </a:extLst>
          </p:cNvPr>
          <p:cNvSpPr>
            <a:spLocks noGrp="1"/>
          </p:cNvSpPr>
          <p:nvPr>
            <p:ph type="body" sz="quarter" idx="36" hasCustomPrompt="1"/>
          </p:nvPr>
        </p:nvSpPr>
        <p:spPr>
          <a:xfrm>
            <a:off x="4337953" y="983545"/>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41" name="Text Placeholder 8">
            <a:extLst>
              <a:ext uri="{FF2B5EF4-FFF2-40B4-BE49-F238E27FC236}">
                <a16:creationId xmlns:a16="http://schemas.microsoft.com/office/drawing/2014/main" id="{E3964F16-943B-CF46-AC28-B5F2326590D6}"/>
              </a:ext>
            </a:extLst>
          </p:cNvPr>
          <p:cNvSpPr>
            <a:spLocks noGrp="1"/>
          </p:cNvSpPr>
          <p:nvPr>
            <p:ph type="body" sz="quarter" idx="37" hasCustomPrompt="1"/>
          </p:nvPr>
        </p:nvSpPr>
        <p:spPr>
          <a:xfrm>
            <a:off x="2194873" y="917683"/>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Challenge</a:t>
            </a:r>
          </a:p>
        </p:txBody>
      </p:sp>
      <p:sp>
        <p:nvSpPr>
          <p:cNvPr id="42" name="Picture Placeholder 120">
            <a:extLst>
              <a:ext uri="{FF2B5EF4-FFF2-40B4-BE49-F238E27FC236}">
                <a16:creationId xmlns:a16="http://schemas.microsoft.com/office/drawing/2014/main" id="{8B46BAE0-2D2B-B946-94D5-467F11F242F6}"/>
              </a:ext>
            </a:extLst>
          </p:cNvPr>
          <p:cNvSpPr>
            <a:spLocks noGrp="1"/>
          </p:cNvSpPr>
          <p:nvPr>
            <p:ph type="pic" sz="quarter" idx="41"/>
          </p:nvPr>
        </p:nvSpPr>
        <p:spPr>
          <a:xfrm>
            <a:off x="7559" y="188180"/>
            <a:ext cx="1995823" cy="592385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a:latin typeface="Calibri" panose="020F0502020204030204" pitchFamily="34" charset="0"/>
                <a:cs typeface="Calibri" panose="020F0502020204030204" pitchFamily="34" charset="0"/>
              </a:defRPr>
            </a:lvl1pPr>
          </a:lstStyle>
          <a:p>
            <a:endParaRPr lang="en-US" dirty="0"/>
          </a:p>
        </p:txBody>
      </p:sp>
      <p:grpSp>
        <p:nvGrpSpPr>
          <p:cNvPr id="2" name="Group 1">
            <a:extLst>
              <a:ext uri="{FF2B5EF4-FFF2-40B4-BE49-F238E27FC236}">
                <a16:creationId xmlns:a16="http://schemas.microsoft.com/office/drawing/2014/main" id="{D5702C2E-2B38-769E-9A6F-6C6471E00026}"/>
              </a:ext>
            </a:extLst>
          </p:cNvPr>
          <p:cNvGrpSpPr/>
          <p:nvPr userDrawn="1"/>
        </p:nvGrpSpPr>
        <p:grpSpPr>
          <a:xfrm>
            <a:off x="4054159" y="188181"/>
            <a:ext cx="7902045" cy="2148118"/>
            <a:chOff x="4054160" y="721803"/>
            <a:chExt cx="7563410" cy="1674487"/>
          </a:xfrm>
        </p:grpSpPr>
        <p:grpSp>
          <p:nvGrpSpPr>
            <p:cNvPr id="43" name="Group 42">
              <a:extLst>
                <a:ext uri="{FF2B5EF4-FFF2-40B4-BE49-F238E27FC236}">
                  <a16:creationId xmlns:a16="http://schemas.microsoft.com/office/drawing/2014/main" id="{6EE1E9FF-0316-EF43-9A90-1F3EEF56451C}"/>
                </a:ext>
              </a:extLst>
            </p:cNvPr>
            <p:cNvGrpSpPr/>
            <p:nvPr userDrawn="1"/>
          </p:nvGrpSpPr>
          <p:grpSpPr>
            <a:xfrm>
              <a:off x="4054161" y="721803"/>
              <a:ext cx="7547911" cy="1674487"/>
              <a:chOff x="4061909" y="1565906"/>
              <a:chExt cx="7547911" cy="1882781"/>
            </a:xfrm>
          </p:grpSpPr>
          <p:cxnSp>
            <p:nvCxnSpPr>
              <p:cNvPr id="44" name="Straight Connector 43">
                <a:extLst>
                  <a:ext uri="{FF2B5EF4-FFF2-40B4-BE49-F238E27FC236}">
                    <a16:creationId xmlns:a16="http://schemas.microsoft.com/office/drawing/2014/main" id="{0528D070-1EDE-1941-A1EF-CA8F0EE0EC32}"/>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1035762-CEB2-CA41-A19F-EE3EF6947D26}"/>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616AEFF-8426-EF48-9F7D-C1EEBBD074F9}"/>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cxnSp>
          <p:nvCxnSpPr>
            <p:cNvPr id="67" name="Straight Connector 66">
              <a:extLst>
                <a:ext uri="{FF2B5EF4-FFF2-40B4-BE49-F238E27FC236}">
                  <a16:creationId xmlns:a16="http://schemas.microsoft.com/office/drawing/2014/main" id="{891ED433-7E20-AE42-86FE-D87C1C7BAF77}"/>
                </a:ext>
              </a:extLst>
            </p:cNvPr>
            <p:cNvCxnSpPr>
              <a:cxnSpLocks/>
            </p:cNvCxnSpPr>
            <p:nvPr userDrawn="1"/>
          </p:nvCxnSpPr>
          <p:spPr>
            <a:xfrm>
              <a:off x="4054160" y="200029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235E896-4AC7-8A46-8A2C-1217C7E80E7A}"/>
                </a:ext>
              </a:extLst>
            </p:cNvPr>
            <p:cNvCxnSpPr>
              <a:cxnSpLocks/>
            </p:cNvCxnSpPr>
            <p:nvPr userDrawn="1"/>
          </p:nvCxnSpPr>
          <p:spPr>
            <a:xfrm>
              <a:off x="4069659" y="238824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sp>
        <p:nvSpPr>
          <p:cNvPr id="87" name="Text Placeholder 8">
            <a:extLst>
              <a:ext uri="{FF2B5EF4-FFF2-40B4-BE49-F238E27FC236}">
                <a16:creationId xmlns:a16="http://schemas.microsoft.com/office/drawing/2014/main" id="{3311F443-1C7A-514F-BCD9-D4AC14BBCBE9}"/>
              </a:ext>
            </a:extLst>
          </p:cNvPr>
          <p:cNvSpPr>
            <a:spLocks noGrp="1"/>
          </p:cNvSpPr>
          <p:nvPr>
            <p:ph type="body" sz="quarter" idx="42" hasCustomPrompt="1"/>
          </p:nvPr>
        </p:nvSpPr>
        <p:spPr>
          <a:xfrm>
            <a:off x="4347394" y="2739798"/>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88" name="Text Placeholder 8">
            <a:extLst>
              <a:ext uri="{FF2B5EF4-FFF2-40B4-BE49-F238E27FC236}">
                <a16:creationId xmlns:a16="http://schemas.microsoft.com/office/drawing/2014/main" id="{B52771E6-777C-9F40-B966-428B455CB443}"/>
              </a:ext>
            </a:extLst>
          </p:cNvPr>
          <p:cNvSpPr>
            <a:spLocks noGrp="1"/>
          </p:cNvSpPr>
          <p:nvPr>
            <p:ph type="body" sz="quarter" idx="43" hasCustomPrompt="1"/>
          </p:nvPr>
        </p:nvSpPr>
        <p:spPr>
          <a:xfrm>
            <a:off x="4347395" y="3238511"/>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grpSp>
        <p:nvGrpSpPr>
          <p:cNvPr id="4" name="Group 3">
            <a:extLst>
              <a:ext uri="{FF2B5EF4-FFF2-40B4-BE49-F238E27FC236}">
                <a16:creationId xmlns:a16="http://schemas.microsoft.com/office/drawing/2014/main" id="{A3B9141F-6DD9-8488-3489-F5BD2D8B7934}"/>
              </a:ext>
            </a:extLst>
          </p:cNvPr>
          <p:cNvGrpSpPr/>
          <p:nvPr userDrawn="1"/>
        </p:nvGrpSpPr>
        <p:grpSpPr>
          <a:xfrm>
            <a:off x="4054158" y="2401606"/>
            <a:ext cx="7885845" cy="2060054"/>
            <a:chOff x="4054159" y="2644936"/>
            <a:chExt cx="7563410" cy="1674487"/>
          </a:xfrm>
        </p:grpSpPr>
        <p:grpSp>
          <p:nvGrpSpPr>
            <p:cNvPr id="90" name="Group 89">
              <a:extLst>
                <a:ext uri="{FF2B5EF4-FFF2-40B4-BE49-F238E27FC236}">
                  <a16:creationId xmlns:a16="http://schemas.microsoft.com/office/drawing/2014/main" id="{18DBABD2-A4B6-F349-B0A2-639282B1801B}"/>
                </a:ext>
              </a:extLst>
            </p:cNvPr>
            <p:cNvGrpSpPr/>
            <p:nvPr userDrawn="1"/>
          </p:nvGrpSpPr>
          <p:grpSpPr>
            <a:xfrm>
              <a:off x="4054160" y="2644936"/>
              <a:ext cx="7547911" cy="1674487"/>
              <a:chOff x="4061909" y="1565906"/>
              <a:chExt cx="7547911" cy="1882781"/>
            </a:xfrm>
          </p:grpSpPr>
          <p:cxnSp>
            <p:nvCxnSpPr>
              <p:cNvPr id="91" name="Straight Connector 90">
                <a:extLst>
                  <a:ext uri="{FF2B5EF4-FFF2-40B4-BE49-F238E27FC236}">
                    <a16:creationId xmlns:a16="http://schemas.microsoft.com/office/drawing/2014/main" id="{5CDF40CE-92FC-0445-8A94-15FA5B8D57A5}"/>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3BB68F9F-A1DE-A143-B408-E453830CF8A4}"/>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2DBD8B09-0DFC-C44F-884F-040F44DFF773}"/>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BDFF853B-9071-C93B-E94C-D4D2D2347A20}"/>
                </a:ext>
              </a:extLst>
            </p:cNvPr>
            <p:cNvGrpSpPr/>
            <p:nvPr userDrawn="1"/>
          </p:nvGrpSpPr>
          <p:grpSpPr>
            <a:xfrm>
              <a:off x="4054159" y="3923423"/>
              <a:ext cx="7563410" cy="396000"/>
              <a:chOff x="4054159" y="3923423"/>
              <a:chExt cx="7563410" cy="396000"/>
            </a:xfrm>
          </p:grpSpPr>
          <p:cxnSp>
            <p:nvCxnSpPr>
              <p:cNvPr id="94" name="Straight Connector 93">
                <a:extLst>
                  <a:ext uri="{FF2B5EF4-FFF2-40B4-BE49-F238E27FC236}">
                    <a16:creationId xmlns:a16="http://schemas.microsoft.com/office/drawing/2014/main" id="{8A51DA0B-F4B5-6E40-9253-163D9E4B7B55}"/>
                  </a:ext>
                </a:extLst>
              </p:cNvPr>
              <p:cNvCxnSpPr>
                <a:cxnSpLocks/>
              </p:cNvCxnSpPr>
              <p:nvPr userDrawn="1"/>
            </p:nvCxnSpPr>
            <p:spPr>
              <a:xfrm>
                <a:off x="4054159" y="3923423"/>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A1240572-9F09-0049-973E-7817D777AE1A}"/>
                  </a:ext>
                </a:extLst>
              </p:cNvPr>
              <p:cNvCxnSpPr>
                <a:cxnSpLocks/>
              </p:cNvCxnSpPr>
              <p:nvPr userDrawn="1"/>
            </p:nvCxnSpPr>
            <p:spPr>
              <a:xfrm>
                <a:off x="4069658" y="4311378"/>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
        <p:nvSpPr>
          <p:cNvPr id="96" name="Text Placeholder 8">
            <a:extLst>
              <a:ext uri="{FF2B5EF4-FFF2-40B4-BE49-F238E27FC236}">
                <a16:creationId xmlns:a16="http://schemas.microsoft.com/office/drawing/2014/main" id="{861A60FE-EB03-3D4F-A2A8-02A4B3CB223C}"/>
              </a:ext>
            </a:extLst>
          </p:cNvPr>
          <p:cNvSpPr>
            <a:spLocks noGrp="1"/>
          </p:cNvSpPr>
          <p:nvPr>
            <p:ph type="body" sz="quarter" idx="45" hasCustomPrompt="1"/>
          </p:nvPr>
        </p:nvSpPr>
        <p:spPr>
          <a:xfrm>
            <a:off x="4362892" y="4773302"/>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97" name="Text Placeholder 8">
            <a:extLst>
              <a:ext uri="{FF2B5EF4-FFF2-40B4-BE49-F238E27FC236}">
                <a16:creationId xmlns:a16="http://schemas.microsoft.com/office/drawing/2014/main" id="{212A7697-D9A5-8F4A-BEA5-B444AEB3A186}"/>
              </a:ext>
            </a:extLst>
          </p:cNvPr>
          <p:cNvSpPr>
            <a:spLocks noGrp="1"/>
          </p:cNvSpPr>
          <p:nvPr>
            <p:ph type="body" sz="quarter" idx="46" hasCustomPrompt="1"/>
          </p:nvPr>
        </p:nvSpPr>
        <p:spPr>
          <a:xfrm>
            <a:off x="4362893" y="5272015"/>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grpSp>
        <p:nvGrpSpPr>
          <p:cNvPr id="6" name="Group 5">
            <a:extLst>
              <a:ext uri="{FF2B5EF4-FFF2-40B4-BE49-F238E27FC236}">
                <a16:creationId xmlns:a16="http://schemas.microsoft.com/office/drawing/2014/main" id="{36F5C9E3-41BC-3B4B-1D88-E50F4F9916B9}"/>
              </a:ext>
            </a:extLst>
          </p:cNvPr>
          <p:cNvGrpSpPr/>
          <p:nvPr userDrawn="1"/>
        </p:nvGrpSpPr>
        <p:grpSpPr>
          <a:xfrm>
            <a:off x="4069656" y="4556044"/>
            <a:ext cx="7870355" cy="2155306"/>
            <a:chOff x="4069657" y="4508733"/>
            <a:chExt cx="7563410" cy="1674487"/>
          </a:xfrm>
        </p:grpSpPr>
        <p:grpSp>
          <p:nvGrpSpPr>
            <p:cNvPr id="99" name="Group 98">
              <a:extLst>
                <a:ext uri="{FF2B5EF4-FFF2-40B4-BE49-F238E27FC236}">
                  <a16:creationId xmlns:a16="http://schemas.microsoft.com/office/drawing/2014/main" id="{8CF58AFC-A1DF-4E4C-9C1C-A5E6151EFABF}"/>
                </a:ext>
              </a:extLst>
            </p:cNvPr>
            <p:cNvGrpSpPr/>
            <p:nvPr userDrawn="1"/>
          </p:nvGrpSpPr>
          <p:grpSpPr>
            <a:xfrm>
              <a:off x="4069658" y="4508733"/>
              <a:ext cx="7547911" cy="1674487"/>
              <a:chOff x="4061909" y="1565906"/>
              <a:chExt cx="7547911" cy="1882781"/>
            </a:xfrm>
          </p:grpSpPr>
          <p:cxnSp>
            <p:nvCxnSpPr>
              <p:cNvPr id="100" name="Straight Connector 99">
                <a:extLst>
                  <a:ext uri="{FF2B5EF4-FFF2-40B4-BE49-F238E27FC236}">
                    <a16:creationId xmlns:a16="http://schemas.microsoft.com/office/drawing/2014/main" id="{D85508B7-CE0C-8344-B589-BFF7161671C9}"/>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096EEEAE-0150-F54A-8F31-E97BD8F272EE}"/>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93C7D4C4-72C2-CA40-899D-544D3BC4581F}"/>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98C6B749-DEC9-6F90-9821-DDA8C533BDD3}"/>
                </a:ext>
              </a:extLst>
            </p:cNvPr>
            <p:cNvGrpSpPr/>
            <p:nvPr userDrawn="1"/>
          </p:nvGrpSpPr>
          <p:grpSpPr>
            <a:xfrm>
              <a:off x="4069657" y="5787220"/>
              <a:ext cx="7563410" cy="396000"/>
              <a:chOff x="4069657" y="5787220"/>
              <a:chExt cx="7563410" cy="396000"/>
            </a:xfrm>
          </p:grpSpPr>
          <p:cxnSp>
            <p:nvCxnSpPr>
              <p:cNvPr id="103" name="Straight Connector 102">
                <a:extLst>
                  <a:ext uri="{FF2B5EF4-FFF2-40B4-BE49-F238E27FC236}">
                    <a16:creationId xmlns:a16="http://schemas.microsoft.com/office/drawing/2014/main" id="{E41E3D45-3A3C-3145-9518-CEEDC3C19579}"/>
                  </a:ext>
                </a:extLst>
              </p:cNvPr>
              <p:cNvCxnSpPr>
                <a:cxnSpLocks/>
              </p:cNvCxnSpPr>
              <p:nvPr userDrawn="1"/>
            </p:nvCxnSpPr>
            <p:spPr>
              <a:xfrm>
                <a:off x="4069657" y="578722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80877FA-B0CE-4540-AF75-52B923CEA30F}"/>
                  </a:ext>
                </a:extLst>
              </p:cNvPr>
              <p:cNvCxnSpPr>
                <a:cxnSpLocks/>
              </p:cNvCxnSpPr>
              <p:nvPr userDrawn="1"/>
            </p:nvCxnSpPr>
            <p:spPr>
              <a:xfrm>
                <a:off x="4085156" y="617517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
        <p:nvSpPr>
          <p:cNvPr id="7" name="Text Placeholder 8">
            <a:extLst>
              <a:ext uri="{FF2B5EF4-FFF2-40B4-BE49-F238E27FC236}">
                <a16:creationId xmlns:a16="http://schemas.microsoft.com/office/drawing/2014/main" id="{BF545690-3156-C06B-7E59-CA281F7A38A4}"/>
              </a:ext>
            </a:extLst>
          </p:cNvPr>
          <p:cNvSpPr>
            <a:spLocks noGrp="1"/>
          </p:cNvSpPr>
          <p:nvPr>
            <p:ph type="body" sz="quarter" idx="48" hasCustomPrompt="1"/>
          </p:nvPr>
        </p:nvSpPr>
        <p:spPr>
          <a:xfrm>
            <a:off x="2160741" y="2872987"/>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Benefit </a:t>
            </a:r>
          </a:p>
        </p:txBody>
      </p:sp>
      <p:sp>
        <p:nvSpPr>
          <p:cNvPr id="8" name="Text Placeholder 8">
            <a:extLst>
              <a:ext uri="{FF2B5EF4-FFF2-40B4-BE49-F238E27FC236}">
                <a16:creationId xmlns:a16="http://schemas.microsoft.com/office/drawing/2014/main" id="{CC1C18BB-6462-D10D-A1B0-DF728B6321FE}"/>
              </a:ext>
            </a:extLst>
          </p:cNvPr>
          <p:cNvSpPr>
            <a:spLocks noGrp="1"/>
          </p:cNvSpPr>
          <p:nvPr>
            <p:ph type="body" sz="quarter" idx="49" hasCustomPrompt="1"/>
          </p:nvPr>
        </p:nvSpPr>
        <p:spPr>
          <a:xfrm>
            <a:off x="2184201" y="4956862"/>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Solution</a:t>
            </a:r>
          </a:p>
        </p:txBody>
      </p:sp>
    </p:spTree>
    <p:extLst>
      <p:ext uri="{BB962C8B-B14F-4D97-AF65-F5344CB8AC3E}">
        <p14:creationId xmlns:p14="http://schemas.microsoft.com/office/powerpoint/2010/main" val="33259158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3_Bullet Point x3 slide with photo">
    <p:spTree>
      <p:nvGrpSpPr>
        <p:cNvPr id="1" name=""/>
        <p:cNvGrpSpPr/>
        <p:nvPr/>
      </p:nvGrpSpPr>
      <p:grpSpPr>
        <a:xfrm>
          <a:off x="0" y="0"/>
          <a:ext cx="0" cy="0"/>
          <a:chOff x="0" y="0"/>
          <a:chExt cx="0" cy="0"/>
        </a:xfrm>
      </p:grpSpPr>
      <p:sp>
        <p:nvSpPr>
          <p:cNvPr id="38" name="Freeform 37">
            <a:extLst>
              <a:ext uri="{FF2B5EF4-FFF2-40B4-BE49-F238E27FC236}">
                <a16:creationId xmlns:a16="http://schemas.microsoft.com/office/drawing/2014/main" id="{538B95BB-05BC-1048-92B0-7C3AE8E2EA0A}"/>
              </a:ext>
            </a:extLst>
          </p:cNvPr>
          <p:cNvSpPr/>
          <p:nvPr userDrawn="1"/>
        </p:nvSpPr>
        <p:spPr>
          <a:xfrm>
            <a:off x="2019541" y="343175"/>
            <a:ext cx="2152521" cy="5638038"/>
          </a:xfrm>
          <a:custGeom>
            <a:avLst/>
            <a:gdLst>
              <a:gd name="connsiteX0" fmla="*/ 908901 w 908901"/>
              <a:gd name="connsiteY0" fmla="*/ 2711880 h 2711879"/>
              <a:gd name="connsiteX1" fmla="*/ 301407 w 908901"/>
              <a:gd name="connsiteY1" fmla="*/ 2711880 h 2711879"/>
              <a:gd name="connsiteX2" fmla="*/ 0 w 908901"/>
              <a:gd name="connsiteY2" fmla="*/ 2410560 h 2711879"/>
              <a:gd name="connsiteX3" fmla="*/ 0 w 908901"/>
              <a:gd name="connsiteY3" fmla="*/ 0 h 2711879"/>
              <a:gd name="connsiteX4" fmla="*/ 703642 w 908901"/>
              <a:gd name="connsiteY4" fmla="*/ 0 h 2711879"/>
              <a:gd name="connsiteX5" fmla="*/ 908901 w 908901"/>
              <a:gd name="connsiteY5" fmla="*/ 205200 h 2711879"/>
              <a:gd name="connsiteX6" fmla="*/ 908901 w 908901"/>
              <a:gd name="connsiteY6" fmla="*/ 2711880 h 271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8901" h="2711879">
                <a:moveTo>
                  <a:pt x="908901" y="2711880"/>
                </a:moveTo>
                <a:lnTo>
                  <a:pt x="301407" y="2711880"/>
                </a:lnTo>
                <a:cubicBezTo>
                  <a:pt x="135039" y="2711880"/>
                  <a:pt x="0" y="2576880"/>
                  <a:pt x="0" y="2410560"/>
                </a:cubicBezTo>
                <a:lnTo>
                  <a:pt x="0" y="0"/>
                </a:lnTo>
                <a:lnTo>
                  <a:pt x="703642" y="0"/>
                </a:lnTo>
                <a:cubicBezTo>
                  <a:pt x="817075" y="0"/>
                  <a:pt x="908901" y="91800"/>
                  <a:pt x="908901" y="205200"/>
                </a:cubicBezTo>
                <a:lnTo>
                  <a:pt x="908901" y="2711880"/>
                </a:lnTo>
                <a:close/>
              </a:path>
            </a:pathLst>
          </a:custGeom>
          <a:solidFill>
            <a:srgbClr val="01A54E"/>
          </a:solidFill>
          <a:ln w="3598" cap="flat">
            <a:noFill/>
            <a:prstDash val="solid"/>
            <a:miter/>
          </a:ln>
        </p:spPr>
        <p:txBody>
          <a:bodyPr rtlCol="0" anchor="ctr"/>
          <a:lstStyle/>
          <a:p>
            <a:endParaRPr lang="en-US" b="0" i="0" dirty="0">
              <a:latin typeface="Calibri" panose="020F0502020204030204" pitchFamily="34" charset="0"/>
            </a:endParaRPr>
          </a:p>
        </p:txBody>
      </p:sp>
      <p:sp>
        <p:nvSpPr>
          <p:cNvPr id="39" name="Text Placeholder 8">
            <a:extLst>
              <a:ext uri="{FF2B5EF4-FFF2-40B4-BE49-F238E27FC236}">
                <a16:creationId xmlns:a16="http://schemas.microsoft.com/office/drawing/2014/main" id="{6B50FE60-44EB-BB47-9C00-77A0ED4F0BF3}"/>
              </a:ext>
            </a:extLst>
          </p:cNvPr>
          <p:cNvSpPr>
            <a:spLocks noGrp="1"/>
          </p:cNvSpPr>
          <p:nvPr>
            <p:ph type="body" sz="quarter" idx="35" hasCustomPrompt="1"/>
          </p:nvPr>
        </p:nvSpPr>
        <p:spPr>
          <a:xfrm>
            <a:off x="4531293" y="573587"/>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40" name="Text Placeholder 8">
            <a:extLst>
              <a:ext uri="{FF2B5EF4-FFF2-40B4-BE49-F238E27FC236}">
                <a16:creationId xmlns:a16="http://schemas.microsoft.com/office/drawing/2014/main" id="{996601C1-C7DB-7145-B451-C6F27929EEA8}"/>
              </a:ext>
            </a:extLst>
          </p:cNvPr>
          <p:cNvSpPr>
            <a:spLocks noGrp="1"/>
          </p:cNvSpPr>
          <p:nvPr>
            <p:ph type="body" sz="quarter" idx="36" hasCustomPrompt="1"/>
          </p:nvPr>
        </p:nvSpPr>
        <p:spPr>
          <a:xfrm>
            <a:off x="4531294" y="1072300"/>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41" name="Text Placeholder 8">
            <a:extLst>
              <a:ext uri="{FF2B5EF4-FFF2-40B4-BE49-F238E27FC236}">
                <a16:creationId xmlns:a16="http://schemas.microsoft.com/office/drawing/2014/main" id="{E3964F16-943B-CF46-AC28-B5F2326590D6}"/>
              </a:ext>
            </a:extLst>
          </p:cNvPr>
          <p:cNvSpPr>
            <a:spLocks noGrp="1"/>
          </p:cNvSpPr>
          <p:nvPr>
            <p:ph type="body" sz="quarter" idx="37" hasCustomPrompt="1"/>
          </p:nvPr>
        </p:nvSpPr>
        <p:spPr>
          <a:xfrm>
            <a:off x="2194873" y="917683"/>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Challenge</a:t>
            </a:r>
          </a:p>
        </p:txBody>
      </p:sp>
      <p:sp>
        <p:nvSpPr>
          <p:cNvPr id="42" name="Picture Placeholder 120">
            <a:extLst>
              <a:ext uri="{FF2B5EF4-FFF2-40B4-BE49-F238E27FC236}">
                <a16:creationId xmlns:a16="http://schemas.microsoft.com/office/drawing/2014/main" id="{8B46BAE0-2D2B-B946-94D5-467F11F242F6}"/>
              </a:ext>
            </a:extLst>
          </p:cNvPr>
          <p:cNvSpPr>
            <a:spLocks noGrp="1"/>
          </p:cNvSpPr>
          <p:nvPr>
            <p:ph type="pic" sz="quarter" idx="41"/>
          </p:nvPr>
        </p:nvSpPr>
        <p:spPr>
          <a:xfrm>
            <a:off x="7559" y="188180"/>
            <a:ext cx="1995823" cy="592385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a:latin typeface="Calibri" panose="020F0502020204030204" pitchFamily="34" charset="0"/>
                <a:cs typeface="Calibri" panose="020F0502020204030204" pitchFamily="34" charset="0"/>
              </a:defRPr>
            </a:lvl1pPr>
          </a:lstStyle>
          <a:p>
            <a:endParaRPr lang="en-US" dirty="0"/>
          </a:p>
        </p:txBody>
      </p:sp>
      <p:grpSp>
        <p:nvGrpSpPr>
          <p:cNvPr id="2" name="Group 1">
            <a:extLst>
              <a:ext uri="{FF2B5EF4-FFF2-40B4-BE49-F238E27FC236}">
                <a16:creationId xmlns:a16="http://schemas.microsoft.com/office/drawing/2014/main" id="{D5702C2E-2B38-769E-9A6F-6C6471E00026}"/>
              </a:ext>
            </a:extLst>
          </p:cNvPr>
          <p:cNvGrpSpPr/>
          <p:nvPr userDrawn="1"/>
        </p:nvGrpSpPr>
        <p:grpSpPr>
          <a:xfrm>
            <a:off x="4054159" y="188181"/>
            <a:ext cx="7902045" cy="2148118"/>
            <a:chOff x="4054160" y="721803"/>
            <a:chExt cx="7563410" cy="1674487"/>
          </a:xfrm>
        </p:grpSpPr>
        <p:grpSp>
          <p:nvGrpSpPr>
            <p:cNvPr id="43" name="Group 42">
              <a:extLst>
                <a:ext uri="{FF2B5EF4-FFF2-40B4-BE49-F238E27FC236}">
                  <a16:creationId xmlns:a16="http://schemas.microsoft.com/office/drawing/2014/main" id="{6EE1E9FF-0316-EF43-9A90-1F3EEF56451C}"/>
                </a:ext>
              </a:extLst>
            </p:cNvPr>
            <p:cNvGrpSpPr/>
            <p:nvPr userDrawn="1"/>
          </p:nvGrpSpPr>
          <p:grpSpPr>
            <a:xfrm>
              <a:off x="4054161" y="721803"/>
              <a:ext cx="7547911" cy="1674487"/>
              <a:chOff x="4061909" y="1565906"/>
              <a:chExt cx="7547911" cy="1882781"/>
            </a:xfrm>
          </p:grpSpPr>
          <p:cxnSp>
            <p:nvCxnSpPr>
              <p:cNvPr id="44" name="Straight Connector 43">
                <a:extLst>
                  <a:ext uri="{FF2B5EF4-FFF2-40B4-BE49-F238E27FC236}">
                    <a16:creationId xmlns:a16="http://schemas.microsoft.com/office/drawing/2014/main" id="{0528D070-1EDE-1941-A1EF-CA8F0EE0EC32}"/>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1035762-CEB2-CA41-A19F-EE3EF6947D26}"/>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616AEFF-8426-EF48-9F7D-C1EEBBD074F9}"/>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cxnSp>
          <p:nvCxnSpPr>
            <p:cNvPr id="67" name="Straight Connector 66">
              <a:extLst>
                <a:ext uri="{FF2B5EF4-FFF2-40B4-BE49-F238E27FC236}">
                  <a16:creationId xmlns:a16="http://schemas.microsoft.com/office/drawing/2014/main" id="{891ED433-7E20-AE42-86FE-D87C1C7BAF77}"/>
                </a:ext>
              </a:extLst>
            </p:cNvPr>
            <p:cNvCxnSpPr>
              <a:cxnSpLocks/>
            </p:cNvCxnSpPr>
            <p:nvPr userDrawn="1"/>
          </p:nvCxnSpPr>
          <p:spPr>
            <a:xfrm>
              <a:off x="4054160" y="200029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235E896-4AC7-8A46-8A2C-1217C7E80E7A}"/>
                </a:ext>
              </a:extLst>
            </p:cNvPr>
            <p:cNvCxnSpPr>
              <a:cxnSpLocks/>
            </p:cNvCxnSpPr>
            <p:nvPr userDrawn="1"/>
          </p:nvCxnSpPr>
          <p:spPr>
            <a:xfrm>
              <a:off x="4069659" y="238824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sp>
        <p:nvSpPr>
          <p:cNvPr id="87" name="Text Placeholder 8">
            <a:extLst>
              <a:ext uri="{FF2B5EF4-FFF2-40B4-BE49-F238E27FC236}">
                <a16:creationId xmlns:a16="http://schemas.microsoft.com/office/drawing/2014/main" id="{3311F443-1C7A-514F-BCD9-D4AC14BBCBE9}"/>
              </a:ext>
            </a:extLst>
          </p:cNvPr>
          <p:cNvSpPr>
            <a:spLocks noGrp="1"/>
          </p:cNvSpPr>
          <p:nvPr>
            <p:ph type="body" sz="quarter" idx="42" hasCustomPrompt="1"/>
          </p:nvPr>
        </p:nvSpPr>
        <p:spPr>
          <a:xfrm>
            <a:off x="4531294" y="2684200"/>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88" name="Text Placeholder 8">
            <a:extLst>
              <a:ext uri="{FF2B5EF4-FFF2-40B4-BE49-F238E27FC236}">
                <a16:creationId xmlns:a16="http://schemas.microsoft.com/office/drawing/2014/main" id="{B52771E6-777C-9F40-B966-428B455CB443}"/>
              </a:ext>
            </a:extLst>
          </p:cNvPr>
          <p:cNvSpPr>
            <a:spLocks noGrp="1"/>
          </p:cNvSpPr>
          <p:nvPr>
            <p:ph type="body" sz="quarter" idx="43" hasCustomPrompt="1"/>
          </p:nvPr>
        </p:nvSpPr>
        <p:spPr>
          <a:xfrm>
            <a:off x="4531295" y="3182913"/>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grpSp>
        <p:nvGrpSpPr>
          <p:cNvPr id="4" name="Group 3">
            <a:extLst>
              <a:ext uri="{FF2B5EF4-FFF2-40B4-BE49-F238E27FC236}">
                <a16:creationId xmlns:a16="http://schemas.microsoft.com/office/drawing/2014/main" id="{A3B9141F-6DD9-8488-3489-F5BD2D8B7934}"/>
              </a:ext>
            </a:extLst>
          </p:cNvPr>
          <p:cNvGrpSpPr/>
          <p:nvPr userDrawn="1"/>
        </p:nvGrpSpPr>
        <p:grpSpPr>
          <a:xfrm>
            <a:off x="4054158" y="2401606"/>
            <a:ext cx="7885845" cy="2060054"/>
            <a:chOff x="4054159" y="2644936"/>
            <a:chExt cx="7563410" cy="1674487"/>
          </a:xfrm>
        </p:grpSpPr>
        <p:grpSp>
          <p:nvGrpSpPr>
            <p:cNvPr id="90" name="Group 89">
              <a:extLst>
                <a:ext uri="{FF2B5EF4-FFF2-40B4-BE49-F238E27FC236}">
                  <a16:creationId xmlns:a16="http://schemas.microsoft.com/office/drawing/2014/main" id="{18DBABD2-A4B6-F349-B0A2-639282B1801B}"/>
                </a:ext>
              </a:extLst>
            </p:cNvPr>
            <p:cNvGrpSpPr/>
            <p:nvPr userDrawn="1"/>
          </p:nvGrpSpPr>
          <p:grpSpPr>
            <a:xfrm>
              <a:off x="4054160" y="2644936"/>
              <a:ext cx="7547911" cy="1674487"/>
              <a:chOff x="4061909" y="1565906"/>
              <a:chExt cx="7547911" cy="1882781"/>
            </a:xfrm>
          </p:grpSpPr>
          <p:cxnSp>
            <p:nvCxnSpPr>
              <p:cNvPr id="91" name="Straight Connector 90">
                <a:extLst>
                  <a:ext uri="{FF2B5EF4-FFF2-40B4-BE49-F238E27FC236}">
                    <a16:creationId xmlns:a16="http://schemas.microsoft.com/office/drawing/2014/main" id="{5CDF40CE-92FC-0445-8A94-15FA5B8D57A5}"/>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3BB68F9F-A1DE-A143-B408-E453830CF8A4}"/>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2DBD8B09-0DFC-C44F-884F-040F44DFF773}"/>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BDFF853B-9071-C93B-E94C-D4D2D2347A20}"/>
                </a:ext>
              </a:extLst>
            </p:cNvPr>
            <p:cNvGrpSpPr/>
            <p:nvPr userDrawn="1"/>
          </p:nvGrpSpPr>
          <p:grpSpPr>
            <a:xfrm>
              <a:off x="4054159" y="3923423"/>
              <a:ext cx="7563410" cy="396000"/>
              <a:chOff x="4054159" y="3923423"/>
              <a:chExt cx="7563410" cy="396000"/>
            </a:xfrm>
          </p:grpSpPr>
          <p:cxnSp>
            <p:nvCxnSpPr>
              <p:cNvPr id="94" name="Straight Connector 93">
                <a:extLst>
                  <a:ext uri="{FF2B5EF4-FFF2-40B4-BE49-F238E27FC236}">
                    <a16:creationId xmlns:a16="http://schemas.microsoft.com/office/drawing/2014/main" id="{8A51DA0B-F4B5-6E40-9253-163D9E4B7B55}"/>
                  </a:ext>
                </a:extLst>
              </p:cNvPr>
              <p:cNvCxnSpPr>
                <a:cxnSpLocks/>
              </p:cNvCxnSpPr>
              <p:nvPr userDrawn="1"/>
            </p:nvCxnSpPr>
            <p:spPr>
              <a:xfrm>
                <a:off x="4054159" y="3923423"/>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A1240572-9F09-0049-973E-7817D777AE1A}"/>
                  </a:ext>
                </a:extLst>
              </p:cNvPr>
              <p:cNvCxnSpPr>
                <a:cxnSpLocks/>
              </p:cNvCxnSpPr>
              <p:nvPr userDrawn="1"/>
            </p:nvCxnSpPr>
            <p:spPr>
              <a:xfrm>
                <a:off x="4069658" y="4311378"/>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
        <p:nvSpPr>
          <p:cNvPr id="96" name="Text Placeholder 8">
            <a:extLst>
              <a:ext uri="{FF2B5EF4-FFF2-40B4-BE49-F238E27FC236}">
                <a16:creationId xmlns:a16="http://schemas.microsoft.com/office/drawing/2014/main" id="{861A60FE-EB03-3D4F-A2A8-02A4B3CB223C}"/>
              </a:ext>
            </a:extLst>
          </p:cNvPr>
          <p:cNvSpPr>
            <a:spLocks noGrp="1"/>
          </p:cNvSpPr>
          <p:nvPr>
            <p:ph type="body" sz="quarter" idx="45" hasCustomPrompt="1"/>
          </p:nvPr>
        </p:nvSpPr>
        <p:spPr>
          <a:xfrm>
            <a:off x="4531295" y="4669834"/>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97" name="Text Placeholder 8">
            <a:extLst>
              <a:ext uri="{FF2B5EF4-FFF2-40B4-BE49-F238E27FC236}">
                <a16:creationId xmlns:a16="http://schemas.microsoft.com/office/drawing/2014/main" id="{212A7697-D9A5-8F4A-BEA5-B444AEB3A186}"/>
              </a:ext>
            </a:extLst>
          </p:cNvPr>
          <p:cNvSpPr>
            <a:spLocks noGrp="1"/>
          </p:cNvSpPr>
          <p:nvPr>
            <p:ph type="body" sz="quarter" idx="46" hasCustomPrompt="1"/>
          </p:nvPr>
        </p:nvSpPr>
        <p:spPr>
          <a:xfrm>
            <a:off x="4531296" y="5168547"/>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grpSp>
        <p:nvGrpSpPr>
          <p:cNvPr id="6" name="Group 5">
            <a:extLst>
              <a:ext uri="{FF2B5EF4-FFF2-40B4-BE49-F238E27FC236}">
                <a16:creationId xmlns:a16="http://schemas.microsoft.com/office/drawing/2014/main" id="{36F5C9E3-41BC-3B4B-1D88-E50F4F9916B9}"/>
              </a:ext>
            </a:extLst>
          </p:cNvPr>
          <p:cNvGrpSpPr/>
          <p:nvPr userDrawn="1"/>
        </p:nvGrpSpPr>
        <p:grpSpPr>
          <a:xfrm>
            <a:off x="4069656" y="4556044"/>
            <a:ext cx="7870355" cy="2155306"/>
            <a:chOff x="4069657" y="4508733"/>
            <a:chExt cx="7563410" cy="1674487"/>
          </a:xfrm>
        </p:grpSpPr>
        <p:grpSp>
          <p:nvGrpSpPr>
            <p:cNvPr id="99" name="Group 98">
              <a:extLst>
                <a:ext uri="{FF2B5EF4-FFF2-40B4-BE49-F238E27FC236}">
                  <a16:creationId xmlns:a16="http://schemas.microsoft.com/office/drawing/2014/main" id="{8CF58AFC-A1DF-4E4C-9C1C-A5E6151EFABF}"/>
                </a:ext>
              </a:extLst>
            </p:cNvPr>
            <p:cNvGrpSpPr/>
            <p:nvPr userDrawn="1"/>
          </p:nvGrpSpPr>
          <p:grpSpPr>
            <a:xfrm>
              <a:off x="4069658" y="4508733"/>
              <a:ext cx="7547911" cy="1674487"/>
              <a:chOff x="4061909" y="1565906"/>
              <a:chExt cx="7547911" cy="1882781"/>
            </a:xfrm>
          </p:grpSpPr>
          <p:cxnSp>
            <p:nvCxnSpPr>
              <p:cNvPr id="100" name="Straight Connector 99">
                <a:extLst>
                  <a:ext uri="{FF2B5EF4-FFF2-40B4-BE49-F238E27FC236}">
                    <a16:creationId xmlns:a16="http://schemas.microsoft.com/office/drawing/2014/main" id="{D85508B7-CE0C-8344-B589-BFF7161671C9}"/>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096EEEAE-0150-F54A-8F31-E97BD8F272EE}"/>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93C7D4C4-72C2-CA40-899D-544D3BC4581F}"/>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98C6B749-DEC9-6F90-9821-DDA8C533BDD3}"/>
                </a:ext>
              </a:extLst>
            </p:cNvPr>
            <p:cNvGrpSpPr/>
            <p:nvPr userDrawn="1"/>
          </p:nvGrpSpPr>
          <p:grpSpPr>
            <a:xfrm>
              <a:off x="4069657" y="5787220"/>
              <a:ext cx="7563410" cy="396000"/>
              <a:chOff x="4069657" y="5787220"/>
              <a:chExt cx="7563410" cy="396000"/>
            </a:xfrm>
          </p:grpSpPr>
          <p:cxnSp>
            <p:nvCxnSpPr>
              <p:cNvPr id="103" name="Straight Connector 102">
                <a:extLst>
                  <a:ext uri="{FF2B5EF4-FFF2-40B4-BE49-F238E27FC236}">
                    <a16:creationId xmlns:a16="http://schemas.microsoft.com/office/drawing/2014/main" id="{E41E3D45-3A3C-3145-9518-CEEDC3C19579}"/>
                  </a:ext>
                </a:extLst>
              </p:cNvPr>
              <p:cNvCxnSpPr>
                <a:cxnSpLocks/>
              </p:cNvCxnSpPr>
              <p:nvPr userDrawn="1"/>
            </p:nvCxnSpPr>
            <p:spPr>
              <a:xfrm>
                <a:off x="4069657" y="578722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80877FA-B0CE-4540-AF75-52B923CEA30F}"/>
                  </a:ext>
                </a:extLst>
              </p:cNvPr>
              <p:cNvCxnSpPr>
                <a:cxnSpLocks/>
              </p:cNvCxnSpPr>
              <p:nvPr userDrawn="1"/>
            </p:nvCxnSpPr>
            <p:spPr>
              <a:xfrm>
                <a:off x="4085156" y="617517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
        <p:nvSpPr>
          <p:cNvPr id="7" name="Text Placeholder 8">
            <a:extLst>
              <a:ext uri="{FF2B5EF4-FFF2-40B4-BE49-F238E27FC236}">
                <a16:creationId xmlns:a16="http://schemas.microsoft.com/office/drawing/2014/main" id="{BF545690-3156-C06B-7E59-CA281F7A38A4}"/>
              </a:ext>
            </a:extLst>
          </p:cNvPr>
          <p:cNvSpPr>
            <a:spLocks noGrp="1"/>
          </p:cNvSpPr>
          <p:nvPr>
            <p:ph type="body" sz="quarter" idx="48" hasCustomPrompt="1"/>
          </p:nvPr>
        </p:nvSpPr>
        <p:spPr>
          <a:xfrm>
            <a:off x="2160741" y="2872987"/>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Benefit </a:t>
            </a:r>
          </a:p>
        </p:txBody>
      </p:sp>
      <p:sp>
        <p:nvSpPr>
          <p:cNvPr id="8" name="Text Placeholder 8">
            <a:extLst>
              <a:ext uri="{FF2B5EF4-FFF2-40B4-BE49-F238E27FC236}">
                <a16:creationId xmlns:a16="http://schemas.microsoft.com/office/drawing/2014/main" id="{CC1C18BB-6462-D10D-A1B0-DF728B6321FE}"/>
              </a:ext>
            </a:extLst>
          </p:cNvPr>
          <p:cNvSpPr>
            <a:spLocks noGrp="1"/>
          </p:cNvSpPr>
          <p:nvPr>
            <p:ph type="body" sz="quarter" idx="49" hasCustomPrompt="1"/>
          </p:nvPr>
        </p:nvSpPr>
        <p:spPr>
          <a:xfrm>
            <a:off x="2184201" y="4956862"/>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Solution</a:t>
            </a:r>
          </a:p>
        </p:txBody>
      </p:sp>
    </p:spTree>
    <p:extLst>
      <p:ext uri="{BB962C8B-B14F-4D97-AF65-F5344CB8AC3E}">
        <p14:creationId xmlns:p14="http://schemas.microsoft.com/office/powerpoint/2010/main" val="273936062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5_Bullet Point x3 slide with photo">
    <p:spTree>
      <p:nvGrpSpPr>
        <p:cNvPr id="1" name=""/>
        <p:cNvGrpSpPr/>
        <p:nvPr/>
      </p:nvGrpSpPr>
      <p:grpSpPr>
        <a:xfrm>
          <a:off x="0" y="0"/>
          <a:ext cx="0" cy="0"/>
          <a:chOff x="0" y="0"/>
          <a:chExt cx="0" cy="0"/>
        </a:xfrm>
      </p:grpSpPr>
      <p:sp>
        <p:nvSpPr>
          <p:cNvPr id="38" name="Freeform 37">
            <a:extLst>
              <a:ext uri="{FF2B5EF4-FFF2-40B4-BE49-F238E27FC236}">
                <a16:creationId xmlns:a16="http://schemas.microsoft.com/office/drawing/2014/main" id="{538B95BB-05BC-1048-92B0-7C3AE8E2EA0A}"/>
              </a:ext>
            </a:extLst>
          </p:cNvPr>
          <p:cNvSpPr/>
          <p:nvPr userDrawn="1"/>
        </p:nvSpPr>
        <p:spPr>
          <a:xfrm>
            <a:off x="2019541" y="343175"/>
            <a:ext cx="2152521" cy="5638038"/>
          </a:xfrm>
          <a:custGeom>
            <a:avLst/>
            <a:gdLst>
              <a:gd name="connsiteX0" fmla="*/ 908901 w 908901"/>
              <a:gd name="connsiteY0" fmla="*/ 2711880 h 2711879"/>
              <a:gd name="connsiteX1" fmla="*/ 301407 w 908901"/>
              <a:gd name="connsiteY1" fmla="*/ 2711880 h 2711879"/>
              <a:gd name="connsiteX2" fmla="*/ 0 w 908901"/>
              <a:gd name="connsiteY2" fmla="*/ 2410560 h 2711879"/>
              <a:gd name="connsiteX3" fmla="*/ 0 w 908901"/>
              <a:gd name="connsiteY3" fmla="*/ 0 h 2711879"/>
              <a:gd name="connsiteX4" fmla="*/ 703642 w 908901"/>
              <a:gd name="connsiteY4" fmla="*/ 0 h 2711879"/>
              <a:gd name="connsiteX5" fmla="*/ 908901 w 908901"/>
              <a:gd name="connsiteY5" fmla="*/ 205200 h 2711879"/>
              <a:gd name="connsiteX6" fmla="*/ 908901 w 908901"/>
              <a:gd name="connsiteY6" fmla="*/ 2711880 h 271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8901" h="2711879">
                <a:moveTo>
                  <a:pt x="908901" y="2711880"/>
                </a:moveTo>
                <a:lnTo>
                  <a:pt x="301407" y="2711880"/>
                </a:lnTo>
                <a:cubicBezTo>
                  <a:pt x="135039" y="2711880"/>
                  <a:pt x="0" y="2576880"/>
                  <a:pt x="0" y="2410560"/>
                </a:cubicBezTo>
                <a:lnTo>
                  <a:pt x="0" y="0"/>
                </a:lnTo>
                <a:lnTo>
                  <a:pt x="703642" y="0"/>
                </a:lnTo>
                <a:cubicBezTo>
                  <a:pt x="817075" y="0"/>
                  <a:pt x="908901" y="91800"/>
                  <a:pt x="908901" y="205200"/>
                </a:cubicBezTo>
                <a:lnTo>
                  <a:pt x="908901" y="2711880"/>
                </a:lnTo>
                <a:close/>
              </a:path>
            </a:pathLst>
          </a:custGeom>
          <a:solidFill>
            <a:srgbClr val="335C42"/>
          </a:solidFill>
          <a:ln w="3598" cap="flat">
            <a:noFill/>
            <a:prstDash val="solid"/>
            <a:miter/>
          </a:ln>
        </p:spPr>
        <p:txBody>
          <a:bodyPr rtlCol="0" anchor="ctr"/>
          <a:lstStyle/>
          <a:p>
            <a:endParaRPr lang="en-US" b="0" i="0" dirty="0">
              <a:latin typeface="Calibri" panose="020F0502020204030204" pitchFamily="34" charset="0"/>
            </a:endParaRPr>
          </a:p>
        </p:txBody>
      </p:sp>
      <p:sp>
        <p:nvSpPr>
          <p:cNvPr id="39" name="Text Placeholder 8">
            <a:extLst>
              <a:ext uri="{FF2B5EF4-FFF2-40B4-BE49-F238E27FC236}">
                <a16:creationId xmlns:a16="http://schemas.microsoft.com/office/drawing/2014/main" id="{6B50FE60-44EB-BB47-9C00-77A0ED4F0BF3}"/>
              </a:ext>
            </a:extLst>
          </p:cNvPr>
          <p:cNvSpPr>
            <a:spLocks noGrp="1"/>
          </p:cNvSpPr>
          <p:nvPr>
            <p:ph type="body" sz="quarter" idx="35" hasCustomPrompt="1"/>
          </p:nvPr>
        </p:nvSpPr>
        <p:spPr>
          <a:xfrm>
            <a:off x="4531293" y="573587"/>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40" name="Text Placeholder 8">
            <a:extLst>
              <a:ext uri="{FF2B5EF4-FFF2-40B4-BE49-F238E27FC236}">
                <a16:creationId xmlns:a16="http://schemas.microsoft.com/office/drawing/2014/main" id="{996601C1-C7DB-7145-B451-C6F27929EEA8}"/>
              </a:ext>
            </a:extLst>
          </p:cNvPr>
          <p:cNvSpPr>
            <a:spLocks noGrp="1"/>
          </p:cNvSpPr>
          <p:nvPr>
            <p:ph type="body" sz="quarter" idx="36" hasCustomPrompt="1"/>
          </p:nvPr>
        </p:nvSpPr>
        <p:spPr>
          <a:xfrm>
            <a:off x="4531294" y="1072300"/>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41" name="Text Placeholder 8">
            <a:extLst>
              <a:ext uri="{FF2B5EF4-FFF2-40B4-BE49-F238E27FC236}">
                <a16:creationId xmlns:a16="http://schemas.microsoft.com/office/drawing/2014/main" id="{E3964F16-943B-CF46-AC28-B5F2326590D6}"/>
              </a:ext>
            </a:extLst>
          </p:cNvPr>
          <p:cNvSpPr>
            <a:spLocks noGrp="1"/>
          </p:cNvSpPr>
          <p:nvPr>
            <p:ph type="body" sz="quarter" idx="37" hasCustomPrompt="1"/>
          </p:nvPr>
        </p:nvSpPr>
        <p:spPr>
          <a:xfrm>
            <a:off x="2194873" y="917683"/>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Challenge</a:t>
            </a:r>
          </a:p>
        </p:txBody>
      </p:sp>
      <p:sp>
        <p:nvSpPr>
          <p:cNvPr id="42" name="Picture Placeholder 120">
            <a:extLst>
              <a:ext uri="{FF2B5EF4-FFF2-40B4-BE49-F238E27FC236}">
                <a16:creationId xmlns:a16="http://schemas.microsoft.com/office/drawing/2014/main" id="{8B46BAE0-2D2B-B946-94D5-467F11F242F6}"/>
              </a:ext>
            </a:extLst>
          </p:cNvPr>
          <p:cNvSpPr>
            <a:spLocks noGrp="1"/>
          </p:cNvSpPr>
          <p:nvPr>
            <p:ph type="pic" sz="quarter" idx="41"/>
          </p:nvPr>
        </p:nvSpPr>
        <p:spPr>
          <a:xfrm>
            <a:off x="7559" y="188180"/>
            <a:ext cx="1995823" cy="592385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a:latin typeface="Calibri" panose="020F0502020204030204" pitchFamily="34" charset="0"/>
                <a:cs typeface="Calibri" panose="020F0502020204030204" pitchFamily="34" charset="0"/>
              </a:defRPr>
            </a:lvl1pPr>
          </a:lstStyle>
          <a:p>
            <a:endParaRPr lang="en-US" dirty="0"/>
          </a:p>
        </p:txBody>
      </p:sp>
      <p:grpSp>
        <p:nvGrpSpPr>
          <p:cNvPr id="2" name="Group 1">
            <a:extLst>
              <a:ext uri="{FF2B5EF4-FFF2-40B4-BE49-F238E27FC236}">
                <a16:creationId xmlns:a16="http://schemas.microsoft.com/office/drawing/2014/main" id="{D5702C2E-2B38-769E-9A6F-6C6471E00026}"/>
              </a:ext>
            </a:extLst>
          </p:cNvPr>
          <p:cNvGrpSpPr/>
          <p:nvPr userDrawn="1"/>
        </p:nvGrpSpPr>
        <p:grpSpPr>
          <a:xfrm>
            <a:off x="4054159" y="188180"/>
            <a:ext cx="7902045" cy="2970163"/>
            <a:chOff x="4054160" y="721803"/>
            <a:chExt cx="7563410" cy="1674487"/>
          </a:xfrm>
        </p:grpSpPr>
        <p:grpSp>
          <p:nvGrpSpPr>
            <p:cNvPr id="43" name="Group 42">
              <a:extLst>
                <a:ext uri="{FF2B5EF4-FFF2-40B4-BE49-F238E27FC236}">
                  <a16:creationId xmlns:a16="http://schemas.microsoft.com/office/drawing/2014/main" id="{6EE1E9FF-0316-EF43-9A90-1F3EEF56451C}"/>
                </a:ext>
              </a:extLst>
            </p:cNvPr>
            <p:cNvGrpSpPr/>
            <p:nvPr userDrawn="1"/>
          </p:nvGrpSpPr>
          <p:grpSpPr>
            <a:xfrm>
              <a:off x="4054161" y="721803"/>
              <a:ext cx="7547911" cy="1674487"/>
              <a:chOff x="4061909" y="1565906"/>
              <a:chExt cx="7547911" cy="1882781"/>
            </a:xfrm>
          </p:grpSpPr>
          <p:cxnSp>
            <p:nvCxnSpPr>
              <p:cNvPr id="44" name="Straight Connector 43">
                <a:extLst>
                  <a:ext uri="{FF2B5EF4-FFF2-40B4-BE49-F238E27FC236}">
                    <a16:creationId xmlns:a16="http://schemas.microsoft.com/office/drawing/2014/main" id="{0528D070-1EDE-1941-A1EF-CA8F0EE0EC32}"/>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1035762-CEB2-CA41-A19F-EE3EF6947D26}"/>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616AEFF-8426-EF48-9F7D-C1EEBBD074F9}"/>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cxnSp>
          <p:nvCxnSpPr>
            <p:cNvPr id="67" name="Straight Connector 66">
              <a:extLst>
                <a:ext uri="{FF2B5EF4-FFF2-40B4-BE49-F238E27FC236}">
                  <a16:creationId xmlns:a16="http://schemas.microsoft.com/office/drawing/2014/main" id="{891ED433-7E20-AE42-86FE-D87C1C7BAF77}"/>
                </a:ext>
              </a:extLst>
            </p:cNvPr>
            <p:cNvCxnSpPr>
              <a:cxnSpLocks/>
            </p:cNvCxnSpPr>
            <p:nvPr userDrawn="1"/>
          </p:nvCxnSpPr>
          <p:spPr>
            <a:xfrm>
              <a:off x="4054160" y="200029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235E896-4AC7-8A46-8A2C-1217C7E80E7A}"/>
                </a:ext>
              </a:extLst>
            </p:cNvPr>
            <p:cNvCxnSpPr>
              <a:cxnSpLocks/>
            </p:cNvCxnSpPr>
            <p:nvPr userDrawn="1"/>
          </p:nvCxnSpPr>
          <p:spPr>
            <a:xfrm>
              <a:off x="4069659" y="238824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sp>
        <p:nvSpPr>
          <p:cNvPr id="96" name="Text Placeholder 8">
            <a:extLst>
              <a:ext uri="{FF2B5EF4-FFF2-40B4-BE49-F238E27FC236}">
                <a16:creationId xmlns:a16="http://schemas.microsoft.com/office/drawing/2014/main" id="{861A60FE-EB03-3D4F-A2A8-02A4B3CB223C}"/>
              </a:ext>
            </a:extLst>
          </p:cNvPr>
          <p:cNvSpPr>
            <a:spLocks noGrp="1"/>
          </p:cNvSpPr>
          <p:nvPr>
            <p:ph type="body" sz="quarter" idx="45" hasCustomPrompt="1"/>
          </p:nvPr>
        </p:nvSpPr>
        <p:spPr>
          <a:xfrm>
            <a:off x="4531295" y="4669834"/>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97" name="Text Placeholder 8">
            <a:extLst>
              <a:ext uri="{FF2B5EF4-FFF2-40B4-BE49-F238E27FC236}">
                <a16:creationId xmlns:a16="http://schemas.microsoft.com/office/drawing/2014/main" id="{212A7697-D9A5-8F4A-BEA5-B444AEB3A186}"/>
              </a:ext>
            </a:extLst>
          </p:cNvPr>
          <p:cNvSpPr>
            <a:spLocks noGrp="1"/>
          </p:cNvSpPr>
          <p:nvPr>
            <p:ph type="body" sz="quarter" idx="46" hasCustomPrompt="1"/>
          </p:nvPr>
        </p:nvSpPr>
        <p:spPr>
          <a:xfrm>
            <a:off x="4531296" y="5168547"/>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grpSp>
        <p:nvGrpSpPr>
          <p:cNvPr id="6" name="Group 5">
            <a:extLst>
              <a:ext uri="{FF2B5EF4-FFF2-40B4-BE49-F238E27FC236}">
                <a16:creationId xmlns:a16="http://schemas.microsoft.com/office/drawing/2014/main" id="{36F5C9E3-41BC-3B4B-1D88-E50F4F9916B9}"/>
              </a:ext>
            </a:extLst>
          </p:cNvPr>
          <p:cNvGrpSpPr/>
          <p:nvPr userDrawn="1"/>
        </p:nvGrpSpPr>
        <p:grpSpPr>
          <a:xfrm>
            <a:off x="4069656" y="3294411"/>
            <a:ext cx="7870355" cy="3416939"/>
            <a:chOff x="4069657" y="4508733"/>
            <a:chExt cx="7563410" cy="1674487"/>
          </a:xfrm>
        </p:grpSpPr>
        <p:grpSp>
          <p:nvGrpSpPr>
            <p:cNvPr id="99" name="Group 98">
              <a:extLst>
                <a:ext uri="{FF2B5EF4-FFF2-40B4-BE49-F238E27FC236}">
                  <a16:creationId xmlns:a16="http://schemas.microsoft.com/office/drawing/2014/main" id="{8CF58AFC-A1DF-4E4C-9C1C-A5E6151EFABF}"/>
                </a:ext>
              </a:extLst>
            </p:cNvPr>
            <p:cNvGrpSpPr/>
            <p:nvPr userDrawn="1"/>
          </p:nvGrpSpPr>
          <p:grpSpPr>
            <a:xfrm>
              <a:off x="4069658" y="4508733"/>
              <a:ext cx="7547911" cy="1674487"/>
              <a:chOff x="4061909" y="1565906"/>
              <a:chExt cx="7547911" cy="1882781"/>
            </a:xfrm>
          </p:grpSpPr>
          <p:cxnSp>
            <p:nvCxnSpPr>
              <p:cNvPr id="100" name="Straight Connector 99">
                <a:extLst>
                  <a:ext uri="{FF2B5EF4-FFF2-40B4-BE49-F238E27FC236}">
                    <a16:creationId xmlns:a16="http://schemas.microsoft.com/office/drawing/2014/main" id="{D85508B7-CE0C-8344-B589-BFF7161671C9}"/>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096EEEAE-0150-F54A-8F31-E97BD8F272EE}"/>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93C7D4C4-72C2-CA40-899D-544D3BC4581F}"/>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98C6B749-DEC9-6F90-9821-DDA8C533BDD3}"/>
                </a:ext>
              </a:extLst>
            </p:cNvPr>
            <p:cNvGrpSpPr/>
            <p:nvPr userDrawn="1"/>
          </p:nvGrpSpPr>
          <p:grpSpPr>
            <a:xfrm>
              <a:off x="4069657" y="5787220"/>
              <a:ext cx="7563410" cy="396000"/>
              <a:chOff x="4069657" y="5787220"/>
              <a:chExt cx="7563410" cy="396000"/>
            </a:xfrm>
          </p:grpSpPr>
          <p:cxnSp>
            <p:nvCxnSpPr>
              <p:cNvPr id="103" name="Straight Connector 102">
                <a:extLst>
                  <a:ext uri="{FF2B5EF4-FFF2-40B4-BE49-F238E27FC236}">
                    <a16:creationId xmlns:a16="http://schemas.microsoft.com/office/drawing/2014/main" id="{E41E3D45-3A3C-3145-9518-CEEDC3C19579}"/>
                  </a:ext>
                </a:extLst>
              </p:cNvPr>
              <p:cNvCxnSpPr>
                <a:cxnSpLocks/>
              </p:cNvCxnSpPr>
              <p:nvPr userDrawn="1"/>
            </p:nvCxnSpPr>
            <p:spPr>
              <a:xfrm>
                <a:off x="4069657" y="578722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80877FA-B0CE-4540-AF75-52B923CEA30F}"/>
                  </a:ext>
                </a:extLst>
              </p:cNvPr>
              <p:cNvCxnSpPr>
                <a:cxnSpLocks/>
              </p:cNvCxnSpPr>
              <p:nvPr userDrawn="1"/>
            </p:nvCxnSpPr>
            <p:spPr>
              <a:xfrm>
                <a:off x="4085156" y="617517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
        <p:nvSpPr>
          <p:cNvPr id="8" name="Text Placeholder 8">
            <a:extLst>
              <a:ext uri="{FF2B5EF4-FFF2-40B4-BE49-F238E27FC236}">
                <a16:creationId xmlns:a16="http://schemas.microsoft.com/office/drawing/2014/main" id="{CC1C18BB-6462-D10D-A1B0-DF728B6321FE}"/>
              </a:ext>
            </a:extLst>
          </p:cNvPr>
          <p:cNvSpPr>
            <a:spLocks noGrp="1"/>
          </p:cNvSpPr>
          <p:nvPr>
            <p:ph type="body" sz="quarter" idx="49" hasCustomPrompt="1"/>
          </p:nvPr>
        </p:nvSpPr>
        <p:spPr>
          <a:xfrm>
            <a:off x="2184201" y="4956862"/>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Solution</a:t>
            </a:r>
          </a:p>
        </p:txBody>
      </p:sp>
    </p:spTree>
    <p:extLst>
      <p:ext uri="{BB962C8B-B14F-4D97-AF65-F5344CB8AC3E}">
        <p14:creationId xmlns:p14="http://schemas.microsoft.com/office/powerpoint/2010/main" val="44409652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6_Bullet Point x3 slide with photo">
    <p:spTree>
      <p:nvGrpSpPr>
        <p:cNvPr id="1" name=""/>
        <p:cNvGrpSpPr/>
        <p:nvPr/>
      </p:nvGrpSpPr>
      <p:grpSpPr>
        <a:xfrm>
          <a:off x="0" y="0"/>
          <a:ext cx="0" cy="0"/>
          <a:chOff x="0" y="0"/>
          <a:chExt cx="0" cy="0"/>
        </a:xfrm>
      </p:grpSpPr>
      <p:sp>
        <p:nvSpPr>
          <p:cNvPr id="38" name="Freeform 37">
            <a:extLst>
              <a:ext uri="{FF2B5EF4-FFF2-40B4-BE49-F238E27FC236}">
                <a16:creationId xmlns:a16="http://schemas.microsoft.com/office/drawing/2014/main" id="{538B95BB-05BC-1048-92B0-7C3AE8E2EA0A}"/>
              </a:ext>
            </a:extLst>
          </p:cNvPr>
          <p:cNvSpPr/>
          <p:nvPr userDrawn="1"/>
        </p:nvSpPr>
        <p:spPr>
          <a:xfrm>
            <a:off x="2019541" y="343175"/>
            <a:ext cx="2152521" cy="5638038"/>
          </a:xfrm>
          <a:custGeom>
            <a:avLst/>
            <a:gdLst>
              <a:gd name="connsiteX0" fmla="*/ 908901 w 908901"/>
              <a:gd name="connsiteY0" fmla="*/ 2711880 h 2711879"/>
              <a:gd name="connsiteX1" fmla="*/ 301407 w 908901"/>
              <a:gd name="connsiteY1" fmla="*/ 2711880 h 2711879"/>
              <a:gd name="connsiteX2" fmla="*/ 0 w 908901"/>
              <a:gd name="connsiteY2" fmla="*/ 2410560 h 2711879"/>
              <a:gd name="connsiteX3" fmla="*/ 0 w 908901"/>
              <a:gd name="connsiteY3" fmla="*/ 0 h 2711879"/>
              <a:gd name="connsiteX4" fmla="*/ 703642 w 908901"/>
              <a:gd name="connsiteY4" fmla="*/ 0 h 2711879"/>
              <a:gd name="connsiteX5" fmla="*/ 908901 w 908901"/>
              <a:gd name="connsiteY5" fmla="*/ 205200 h 2711879"/>
              <a:gd name="connsiteX6" fmla="*/ 908901 w 908901"/>
              <a:gd name="connsiteY6" fmla="*/ 2711880 h 271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8901" h="2711879">
                <a:moveTo>
                  <a:pt x="908901" y="2711880"/>
                </a:moveTo>
                <a:lnTo>
                  <a:pt x="301407" y="2711880"/>
                </a:lnTo>
                <a:cubicBezTo>
                  <a:pt x="135039" y="2711880"/>
                  <a:pt x="0" y="2576880"/>
                  <a:pt x="0" y="2410560"/>
                </a:cubicBezTo>
                <a:lnTo>
                  <a:pt x="0" y="0"/>
                </a:lnTo>
                <a:lnTo>
                  <a:pt x="703642" y="0"/>
                </a:lnTo>
                <a:cubicBezTo>
                  <a:pt x="817075" y="0"/>
                  <a:pt x="908901" y="91800"/>
                  <a:pt x="908901" y="205200"/>
                </a:cubicBezTo>
                <a:lnTo>
                  <a:pt x="908901" y="2711880"/>
                </a:lnTo>
                <a:close/>
              </a:path>
            </a:pathLst>
          </a:custGeom>
          <a:solidFill>
            <a:srgbClr val="335C42"/>
          </a:solidFill>
          <a:ln w="3598" cap="flat">
            <a:noFill/>
            <a:prstDash val="solid"/>
            <a:miter/>
          </a:ln>
        </p:spPr>
        <p:txBody>
          <a:bodyPr rtlCol="0" anchor="ctr"/>
          <a:lstStyle/>
          <a:p>
            <a:endParaRPr lang="en-US" b="0" i="0" dirty="0">
              <a:latin typeface="Calibri" panose="020F0502020204030204" pitchFamily="34" charset="0"/>
            </a:endParaRPr>
          </a:p>
        </p:txBody>
      </p:sp>
      <p:sp>
        <p:nvSpPr>
          <p:cNvPr id="39" name="Text Placeholder 8">
            <a:extLst>
              <a:ext uri="{FF2B5EF4-FFF2-40B4-BE49-F238E27FC236}">
                <a16:creationId xmlns:a16="http://schemas.microsoft.com/office/drawing/2014/main" id="{6B50FE60-44EB-BB47-9C00-77A0ED4F0BF3}"/>
              </a:ext>
            </a:extLst>
          </p:cNvPr>
          <p:cNvSpPr>
            <a:spLocks noGrp="1"/>
          </p:cNvSpPr>
          <p:nvPr>
            <p:ph type="body" sz="quarter" idx="35" hasCustomPrompt="1"/>
          </p:nvPr>
        </p:nvSpPr>
        <p:spPr>
          <a:xfrm>
            <a:off x="4531293" y="573587"/>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40" name="Text Placeholder 8">
            <a:extLst>
              <a:ext uri="{FF2B5EF4-FFF2-40B4-BE49-F238E27FC236}">
                <a16:creationId xmlns:a16="http://schemas.microsoft.com/office/drawing/2014/main" id="{996601C1-C7DB-7145-B451-C6F27929EEA8}"/>
              </a:ext>
            </a:extLst>
          </p:cNvPr>
          <p:cNvSpPr>
            <a:spLocks noGrp="1"/>
          </p:cNvSpPr>
          <p:nvPr>
            <p:ph type="body" sz="quarter" idx="36" hasCustomPrompt="1"/>
          </p:nvPr>
        </p:nvSpPr>
        <p:spPr>
          <a:xfrm>
            <a:off x="4531294" y="1072300"/>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41" name="Text Placeholder 8">
            <a:extLst>
              <a:ext uri="{FF2B5EF4-FFF2-40B4-BE49-F238E27FC236}">
                <a16:creationId xmlns:a16="http://schemas.microsoft.com/office/drawing/2014/main" id="{E3964F16-943B-CF46-AC28-B5F2326590D6}"/>
              </a:ext>
            </a:extLst>
          </p:cNvPr>
          <p:cNvSpPr>
            <a:spLocks noGrp="1"/>
          </p:cNvSpPr>
          <p:nvPr>
            <p:ph type="body" sz="quarter" idx="37" hasCustomPrompt="1"/>
          </p:nvPr>
        </p:nvSpPr>
        <p:spPr>
          <a:xfrm>
            <a:off x="2194873" y="917683"/>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Challenge</a:t>
            </a:r>
          </a:p>
        </p:txBody>
      </p:sp>
      <p:sp>
        <p:nvSpPr>
          <p:cNvPr id="42" name="Picture Placeholder 120">
            <a:extLst>
              <a:ext uri="{FF2B5EF4-FFF2-40B4-BE49-F238E27FC236}">
                <a16:creationId xmlns:a16="http://schemas.microsoft.com/office/drawing/2014/main" id="{8B46BAE0-2D2B-B946-94D5-467F11F242F6}"/>
              </a:ext>
            </a:extLst>
          </p:cNvPr>
          <p:cNvSpPr>
            <a:spLocks noGrp="1"/>
          </p:cNvSpPr>
          <p:nvPr>
            <p:ph type="pic" sz="quarter" idx="41"/>
          </p:nvPr>
        </p:nvSpPr>
        <p:spPr>
          <a:xfrm>
            <a:off x="7559" y="188180"/>
            <a:ext cx="1995823" cy="592385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a:latin typeface="Calibri" panose="020F0502020204030204" pitchFamily="34" charset="0"/>
                <a:cs typeface="Calibri" panose="020F0502020204030204" pitchFamily="34" charset="0"/>
              </a:defRPr>
            </a:lvl1pPr>
          </a:lstStyle>
          <a:p>
            <a:endParaRPr lang="en-US" dirty="0"/>
          </a:p>
        </p:txBody>
      </p:sp>
      <p:grpSp>
        <p:nvGrpSpPr>
          <p:cNvPr id="2" name="Group 1">
            <a:extLst>
              <a:ext uri="{FF2B5EF4-FFF2-40B4-BE49-F238E27FC236}">
                <a16:creationId xmlns:a16="http://schemas.microsoft.com/office/drawing/2014/main" id="{D5702C2E-2B38-769E-9A6F-6C6471E00026}"/>
              </a:ext>
            </a:extLst>
          </p:cNvPr>
          <p:cNvGrpSpPr/>
          <p:nvPr userDrawn="1"/>
        </p:nvGrpSpPr>
        <p:grpSpPr>
          <a:xfrm>
            <a:off x="4054159" y="188181"/>
            <a:ext cx="7902045" cy="2148118"/>
            <a:chOff x="4054160" y="721803"/>
            <a:chExt cx="7563410" cy="1674487"/>
          </a:xfrm>
        </p:grpSpPr>
        <p:grpSp>
          <p:nvGrpSpPr>
            <p:cNvPr id="43" name="Group 42">
              <a:extLst>
                <a:ext uri="{FF2B5EF4-FFF2-40B4-BE49-F238E27FC236}">
                  <a16:creationId xmlns:a16="http://schemas.microsoft.com/office/drawing/2014/main" id="{6EE1E9FF-0316-EF43-9A90-1F3EEF56451C}"/>
                </a:ext>
              </a:extLst>
            </p:cNvPr>
            <p:cNvGrpSpPr/>
            <p:nvPr userDrawn="1"/>
          </p:nvGrpSpPr>
          <p:grpSpPr>
            <a:xfrm>
              <a:off x="4054161" y="721803"/>
              <a:ext cx="7547911" cy="1674487"/>
              <a:chOff x="4061909" y="1565906"/>
              <a:chExt cx="7547911" cy="1882781"/>
            </a:xfrm>
          </p:grpSpPr>
          <p:cxnSp>
            <p:nvCxnSpPr>
              <p:cNvPr id="44" name="Straight Connector 43">
                <a:extLst>
                  <a:ext uri="{FF2B5EF4-FFF2-40B4-BE49-F238E27FC236}">
                    <a16:creationId xmlns:a16="http://schemas.microsoft.com/office/drawing/2014/main" id="{0528D070-1EDE-1941-A1EF-CA8F0EE0EC32}"/>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1035762-CEB2-CA41-A19F-EE3EF6947D26}"/>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616AEFF-8426-EF48-9F7D-C1EEBBD074F9}"/>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cxnSp>
          <p:nvCxnSpPr>
            <p:cNvPr id="67" name="Straight Connector 66">
              <a:extLst>
                <a:ext uri="{FF2B5EF4-FFF2-40B4-BE49-F238E27FC236}">
                  <a16:creationId xmlns:a16="http://schemas.microsoft.com/office/drawing/2014/main" id="{891ED433-7E20-AE42-86FE-D87C1C7BAF77}"/>
                </a:ext>
              </a:extLst>
            </p:cNvPr>
            <p:cNvCxnSpPr>
              <a:cxnSpLocks/>
            </p:cNvCxnSpPr>
            <p:nvPr userDrawn="1"/>
          </p:nvCxnSpPr>
          <p:spPr>
            <a:xfrm>
              <a:off x="4054160" y="200029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235E896-4AC7-8A46-8A2C-1217C7E80E7A}"/>
                </a:ext>
              </a:extLst>
            </p:cNvPr>
            <p:cNvCxnSpPr>
              <a:cxnSpLocks/>
            </p:cNvCxnSpPr>
            <p:nvPr userDrawn="1"/>
          </p:nvCxnSpPr>
          <p:spPr>
            <a:xfrm>
              <a:off x="4069659" y="238824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sp>
        <p:nvSpPr>
          <p:cNvPr id="87" name="Text Placeholder 8">
            <a:extLst>
              <a:ext uri="{FF2B5EF4-FFF2-40B4-BE49-F238E27FC236}">
                <a16:creationId xmlns:a16="http://schemas.microsoft.com/office/drawing/2014/main" id="{3311F443-1C7A-514F-BCD9-D4AC14BBCBE9}"/>
              </a:ext>
            </a:extLst>
          </p:cNvPr>
          <p:cNvSpPr>
            <a:spLocks noGrp="1"/>
          </p:cNvSpPr>
          <p:nvPr>
            <p:ph type="body" sz="quarter" idx="42" hasCustomPrompt="1"/>
          </p:nvPr>
        </p:nvSpPr>
        <p:spPr>
          <a:xfrm>
            <a:off x="4531294" y="2684200"/>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88" name="Text Placeholder 8">
            <a:extLst>
              <a:ext uri="{FF2B5EF4-FFF2-40B4-BE49-F238E27FC236}">
                <a16:creationId xmlns:a16="http://schemas.microsoft.com/office/drawing/2014/main" id="{B52771E6-777C-9F40-B966-428B455CB443}"/>
              </a:ext>
            </a:extLst>
          </p:cNvPr>
          <p:cNvSpPr>
            <a:spLocks noGrp="1"/>
          </p:cNvSpPr>
          <p:nvPr>
            <p:ph type="body" sz="quarter" idx="43" hasCustomPrompt="1"/>
          </p:nvPr>
        </p:nvSpPr>
        <p:spPr>
          <a:xfrm>
            <a:off x="4531295" y="3182913"/>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grpSp>
        <p:nvGrpSpPr>
          <p:cNvPr id="4" name="Group 3">
            <a:extLst>
              <a:ext uri="{FF2B5EF4-FFF2-40B4-BE49-F238E27FC236}">
                <a16:creationId xmlns:a16="http://schemas.microsoft.com/office/drawing/2014/main" id="{A3B9141F-6DD9-8488-3489-F5BD2D8B7934}"/>
              </a:ext>
            </a:extLst>
          </p:cNvPr>
          <p:cNvGrpSpPr/>
          <p:nvPr userDrawn="1"/>
        </p:nvGrpSpPr>
        <p:grpSpPr>
          <a:xfrm>
            <a:off x="4054158" y="2401606"/>
            <a:ext cx="7885845" cy="2060054"/>
            <a:chOff x="4054159" y="2644936"/>
            <a:chExt cx="7563410" cy="1674487"/>
          </a:xfrm>
        </p:grpSpPr>
        <p:grpSp>
          <p:nvGrpSpPr>
            <p:cNvPr id="90" name="Group 89">
              <a:extLst>
                <a:ext uri="{FF2B5EF4-FFF2-40B4-BE49-F238E27FC236}">
                  <a16:creationId xmlns:a16="http://schemas.microsoft.com/office/drawing/2014/main" id="{18DBABD2-A4B6-F349-B0A2-639282B1801B}"/>
                </a:ext>
              </a:extLst>
            </p:cNvPr>
            <p:cNvGrpSpPr/>
            <p:nvPr userDrawn="1"/>
          </p:nvGrpSpPr>
          <p:grpSpPr>
            <a:xfrm>
              <a:off x="4054160" y="2644936"/>
              <a:ext cx="7547911" cy="1674487"/>
              <a:chOff x="4061909" y="1565906"/>
              <a:chExt cx="7547911" cy="1882781"/>
            </a:xfrm>
          </p:grpSpPr>
          <p:cxnSp>
            <p:nvCxnSpPr>
              <p:cNvPr id="91" name="Straight Connector 90">
                <a:extLst>
                  <a:ext uri="{FF2B5EF4-FFF2-40B4-BE49-F238E27FC236}">
                    <a16:creationId xmlns:a16="http://schemas.microsoft.com/office/drawing/2014/main" id="{5CDF40CE-92FC-0445-8A94-15FA5B8D57A5}"/>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3BB68F9F-A1DE-A143-B408-E453830CF8A4}"/>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2DBD8B09-0DFC-C44F-884F-040F44DFF773}"/>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BDFF853B-9071-C93B-E94C-D4D2D2347A20}"/>
                </a:ext>
              </a:extLst>
            </p:cNvPr>
            <p:cNvGrpSpPr/>
            <p:nvPr userDrawn="1"/>
          </p:nvGrpSpPr>
          <p:grpSpPr>
            <a:xfrm>
              <a:off x="4054159" y="3923423"/>
              <a:ext cx="7563410" cy="396000"/>
              <a:chOff x="4054159" y="3923423"/>
              <a:chExt cx="7563410" cy="396000"/>
            </a:xfrm>
          </p:grpSpPr>
          <p:cxnSp>
            <p:nvCxnSpPr>
              <p:cNvPr id="94" name="Straight Connector 93">
                <a:extLst>
                  <a:ext uri="{FF2B5EF4-FFF2-40B4-BE49-F238E27FC236}">
                    <a16:creationId xmlns:a16="http://schemas.microsoft.com/office/drawing/2014/main" id="{8A51DA0B-F4B5-6E40-9253-163D9E4B7B55}"/>
                  </a:ext>
                </a:extLst>
              </p:cNvPr>
              <p:cNvCxnSpPr>
                <a:cxnSpLocks/>
              </p:cNvCxnSpPr>
              <p:nvPr userDrawn="1"/>
            </p:nvCxnSpPr>
            <p:spPr>
              <a:xfrm>
                <a:off x="4054159" y="3923423"/>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A1240572-9F09-0049-973E-7817D777AE1A}"/>
                  </a:ext>
                </a:extLst>
              </p:cNvPr>
              <p:cNvCxnSpPr>
                <a:cxnSpLocks/>
              </p:cNvCxnSpPr>
              <p:nvPr userDrawn="1"/>
            </p:nvCxnSpPr>
            <p:spPr>
              <a:xfrm>
                <a:off x="4069658" y="4311378"/>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
        <p:nvSpPr>
          <p:cNvPr id="96" name="Text Placeholder 8">
            <a:extLst>
              <a:ext uri="{FF2B5EF4-FFF2-40B4-BE49-F238E27FC236}">
                <a16:creationId xmlns:a16="http://schemas.microsoft.com/office/drawing/2014/main" id="{861A60FE-EB03-3D4F-A2A8-02A4B3CB223C}"/>
              </a:ext>
            </a:extLst>
          </p:cNvPr>
          <p:cNvSpPr>
            <a:spLocks noGrp="1"/>
          </p:cNvSpPr>
          <p:nvPr>
            <p:ph type="body" sz="quarter" idx="45" hasCustomPrompt="1"/>
          </p:nvPr>
        </p:nvSpPr>
        <p:spPr>
          <a:xfrm>
            <a:off x="4531295" y="4669834"/>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97" name="Text Placeholder 8">
            <a:extLst>
              <a:ext uri="{FF2B5EF4-FFF2-40B4-BE49-F238E27FC236}">
                <a16:creationId xmlns:a16="http://schemas.microsoft.com/office/drawing/2014/main" id="{212A7697-D9A5-8F4A-BEA5-B444AEB3A186}"/>
              </a:ext>
            </a:extLst>
          </p:cNvPr>
          <p:cNvSpPr>
            <a:spLocks noGrp="1"/>
          </p:cNvSpPr>
          <p:nvPr>
            <p:ph type="body" sz="quarter" idx="46" hasCustomPrompt="1"/>
          </p:nvPr>
        </p:nvSpPr>
        <p:spPr>
          <a:xfrm>
            <a:off x="4531296" y="5168547"/>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grpSp>
        <p:nvGrpSpPr>
          <p:cNvPr id="6" name="Group 5">
            <a:extLst>
              <a:ext uri="{FF2B5EF4-FFF2-40B4-BE49-F238E27FC236}">
                <a16:creationId xmlns:a16="http://schemas.microsoft.com/office/drawing/2014/main" id="{36F5C9E3-41BC-3B4B-1D88-E50F4F9916B9}"/>
              </a:ext>
            </a:extLst>
          </p:cNvPr>
          <p:cNvGrpSpPr/>
          <p:nvPr userDrawn="1"/>
        </p:nvGrpSpPr>
        <p:grpSpPr>
          <a:xfrm>
            <a:off x="4069656" y="4556044"/>
            <a:ext cx="7870355" cy="2155306"/>
            <a:chOff x="4069657" y="4508733"/>
            <a:chExt cx="7563410" cy="1674487"/>
          </a:xfrm>
        </p:grpSpPr>
        <p:grpSp>
          <p:nvGrpSpPr>
            <p:cNvPr id="99" name="Group 98">
              <a:extLst>
                <a:ext uri="{FF2B5EF4-FFF2-40B4-BE49-F238E27FC236}">
                  <a16:creationId xmlns:a16="http://schemas.microsoft.com/office/drawing/2014/main" id="{8CF58AFC-A1DF-4E4C-9C1C-A5E6151EFABF}"/>
                </a:ext>
              </a:extLst>
            </p:cNvPr>
            <p:cNvGrpSpPr/>
            <p:nvPr userDrawn="1"/>
          </p:nvGrpSpPr>
          <p:grpSpPr>
            <a:xfrm>
              <a:off x="4069658" y="4508733"/>
              <a:ext cx="7547911" cy="1674487"/>
              <a:chOff x="4061909" y="1565906"/>
              <a:chExt cx="7547911" cy="1882781"/>
            </a:xfrm>
          </p:grpSpPr>
          <p:cxnSp>
            <p:nvCxnSpPr>
              <p:cNvPr id="100" name="Straight Connector 99">
                <a:extLst>
                  <a:ext uri="{FF2B5EF4-FFF2-40B4-BE49-F238E27FC236}">
                    <a16:creationId xmlns:a16="http://schemas.microsoft.com/office/drawing/2014/main" id="{D85508B7-CE0C-8344-B589-BFF7161671C9}"/>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096EEEAE-0150-F54A-8F31-E97BD8F272EE}"/>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93C7D4C4-72C2-CA40-899D-544D3BC4581F}"/>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98C6B749-DEC9-6F90-9821-DDA8C533BDD3}"/>
                </a:ext>
              </a:extLst>
            </p:cNvPr>
            <p:cNvGrpSpPr/>
            <p:nvPr userDrawn="1"/>
          </p:nvGrpSpPr>
          <p:grpSpPr>
            <a:xfrm>
              <a:off x="4069657" y="5787220"/>
              <a:ext cx="7563410" cy="396000"/>
              <a:chOff x="4069657" y="5787220"/>
              <a:chExt cx="7563410" cy="396000"/>
            </a:xfrm>
          </p:grpSpPr>
          <p:cxnSp>
            <p:nvCxnSpPr>
              <p:cNvPr id="103" name="Straight Connector 102">
                <a:extLst>
                  <a:ext uri="{FF2B5EF4-FFF2-40B4-BE49-F238E27FC236}">
                    <a16:creationId xmlns:a16="http://schemas.microsoft.com/office/drawing/2014/main" id="{E41E3D45-3A3C-3145-9518-CEEDC3C19579}"/>
                  </a:ext>
                </a:extLst>
              </p:cNvPr>
              <p:cNvCxnSpPr>
                <a:cxnSpLocks/>
              </p:cNvCxnSpPr>
              <p:nvPr userDrawn="1"/>
            </p:nvCxnSpPr>
            <p:spPr>
              <a:xfrm>
                <a:off x="4069657" y="578722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80877FA-B0CE-4540-AF75-52B923CEA30F}"/>
                  </a:ext>
                </a:extLst>
              </p:cNvPr>
              <p:cNvCxnSpPr>
                <a:cxnSpLocks/>
              </p:cNvCxnSpPr>
              <p:nvPr userDrawn="1"/>
            </p:nvCxnSpPr>
            <p:spPr>
              <a:xfrm>
                <a:off x="4085156" y="617517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grpSp>
      <p:sp>
        <p:nvSpPr>
          <p:cNvPr id="7" name="Text Placeholder 8">
            <a:extLst>
              <a:ext uri="{FF2B5EF4-FFF2-40B4-BE49-F238E27FC236}">
                <a16:creationId xmlns:a16="http://schemas.microsoft.com/office/drawing/2014/main" id="{BF545690-3156-C06B-7E59-CA281F7A38A4}"/>
              </a:ext>
            </a:extLst>
          </p:cNvPr>
          <p:cNvSpPr>
            <a:spLocks noGrp="1"/>
          </p:cNvSpPr>
          <p:nvPr>
            <p:ph type="body" sz="quarter" idx="48" hasCustomPrompt="1"/>
          </p:nvPr>
        </p:nvSpPr>
        <p:spPr>
          <a:xfrm>
            <a:off x="2160741" y="2872987"/>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Benefit </a:t>
            </a:r>
          </a:p>
        </p:txBody>
      </p:sp>
      <p:sp>
        <p:nvSpPr>
          <p:cNvPr id="8" name="Text Placeholder 8">
            <a:extLst>
              <a:ext uri="{FF2B5EF4-FFF2-40B4-BE49-F238E27FC236}">
                <a16:creationId xmlns:a16="http://schemas.microsoft.com/office/drawing/2014/main" id="{CC1C18BB-6462-D10D-A1B0-DF728B6321FE}"/>
              </a:ext>
            </a:extLst>
          </p:cNvPr>
          <p:cNvSpPr>
            <a:spLocks noGrp="1"/>
          </p:cNvSpPr>
          <p:nvPr>
            <p:ph type="body" sz="quarter" idx="49" hasCustomPrompt="1"/>
          </p:nvPr>
        </p:nvSpPr>
        <p:spPr>
          <a:xfrm>
            <a:off x="2184201" y="4956862"/>
            <a:ext cx="1874786" cy="955625"/>
          </a:xfrm>
          <a:prstGeom prst="rect">
            <a:avLst/>
          </a:prstGeom>
          <a:noFill/>
        </p:spPr>
        <p:txBody>
          <a:bodyPr anchor="ctr">
            <a:noAutofit/>
          </a:bodyPr>
          <a:lstStyle>
            <a:lvl1pPr marL="0" indent="0" algn="r">
              <a:lnSpc>
                <a:spcPct val="130000"/>
              </a:lnSpc>
              <a:buNone/>
              <a:defRPr sz="3200" b="0" i="0">
                <a:solidFill>
                  <a:schemeClr val="bg1"/>
                </a:solidFill>
                <a:latin typeface="Calibri" panose="020F0502020204030204" pitchFamily="34" charset="0"/>
                <a:cs typeface="Calibri" panose="020F0502020204030204" pitchFamily="34" charset="0"/>
              </a:defRPr>
            </a:lvl1pPr>
          </a:lstStyle>
          <a:p>
            <a:pPr lvl="0"/>
            <a:r>
              <a:rPr lang="en-US" dirty="0"/>
              <a:t>Solution</a:t>
            </a:r>
          </a:p>
        </p:txBody>
      </p:sp>
    </p:spTree>
    <p:extLst>
      <p:ext uri="{BB962C8B-B14F-4D97-AF65-F5344CB8AC3E}">
        <p14:creationId xmlns:p14="http://schemas.microsoft.com/office/powerpoint/2010/main" val="191059681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4_Bullet Point x3 slide with photo">
    <p:spTree>
      <p:nvGrpSpPr>
        <p:cNvPr id="1" name=""/>
        <p:cNvGrpSpPr/>
        <p:nvPr/>
      </p:nvGrpSpPr>
      <p:grpSpPr>
        <a:xfrm>
          <a:off x="0" y="0"/>
          <a:ext cx="0" cy="0"/>
          <a:chOff x="0" y="0"/>
          <a:chExt cx="0" cy="0"/>
        </a:xfrm>
      </p:grpSpPr>
      <p:sp>
        <p:nvSpPr>
          <p:cNvPr id="39" name="Text Placeholder 8">
            <a:extLst>
              <a:ext uri="{FF2B5EF4-FFF2-40B4-BE49-F238E27FC236}">
                <a16:creationId xmlns:a16="http://schemas.microsoft.com/office/drawing/2014/main" id="{6B50FE60-44EB-BB47-9C00-77A0ED4F0BF3}"/>
              </a:ext>
            </a:extLst>
          </p:cNvPr>
          <p:cNvSpPr>
            <a:spLocks noGrp="1"/>
          </p:cNvSpPr>
          <p:nvPr>
            <p:ph type="body" sz="quarter" idx="35" hasCustomPrompt="1"/>
          </p:nvPr>
        </p:nvSpPr>
        <p:spPr>
          <a:xfrm>
            <a:off x="4912293" y="846903"/>
            <a:ext cx="6562677" cy="339415"/>
          </a:xfrm>
          <a:prstGeom prst="rect">
            <a:avLst/>
          </a:prstGeom>
        </p:spPr>
        <p:txBody>
          <a:bodyPr>
            <a:noAutofit/>
          </a:bodyPr>
          <a:lstStyle>
            <a:lvl1pPr marL="0" indent="0" algn="l">
              <a:lnSpc>
                <a:spcPct val="100000"/>
              </a:lnSpc>
              <a:buNone/>
              <a:defRPr sz="2400" b="1" i="0">
                <a:solidFill>
                  <a:srgbClr val="DF4625"/>
                </a:solidFill>
                <a:latin typeface="Calibri" panose="020F0502020204030204" pitchFamily="34" charset="0"/>
                <a:cs typeface="Calibri" panose="020F0502020204030204" pitchFamily="34" charset="0"/>
              </a:defRPr>
            </a:lvl1pPr>
          </a:lstStyle>
          <a:p>
            <a:pPr lvl="0"/>
            <a:r>
              <a:rPr lang="en-US" dirty="0"/>
              <a:t>Feature Title</a:t>
            </a:r>
          </a:p>
        </p:txBody>
      </p:sp>
      <p:sp>
        <p:nvSpPr>
          <p:cNvPr id="40" name="Text Placeholder 8">
            <a:extLst>
              <a:ext uri="{FF2B5EF4-FFF2-40B4-BE49-F238E27FC236}">
                <a16:creationId xmlns:a16="http://schemas.microsoft.com/office/drawing/2014/main" id="{996601C1-C7DB-7145-B451-C6F27929EEA8}"/>
              </a:ext>
            </a:extLst>
          </p:cNvPr>
          <p:cNvSpPr>
            <a:spLocks noGrp="1"/>
          </p:cNvSpPr>
          <p:nvPr>
            <p:ph type="body" sz="quarter" idx="36" hasCustomPrompt="1"/>
          </p:nvPr>
        </p:nvSpPr>
        <p:spPr>
          <a:xfrm>
            <a:off x="4912294" y="1345616"/>
            <a:ext cx="6553234" cy="999383"/>
          </a:xfrm>
          <a:prstGeom prst="rect">
            <a:avLst/>
          </a:prstGeom>
        </p:spPr>
        <p:txBody>
          <a:bodyPr>
            <a:noAutofit/>
          </a:bodyPr>
          <a:lstStyle>
            <a:lvl1pPr marL="0" indent="0" algn="l">
              <a:lnSpc>
                <a:spcPct val="100000"/>
              </a:lnSpc>
              <a:buNone/>
              <a:defRPr lang="en-US" sz="2200" b="0" i="0" smtClean="0">
                <a:solidFill>
                  <a:srgbClr val="083F59"/>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42" name="Picture Placeholder 120">
            <a:extLst>
              <a:ext uri="{FF2B5EF4-FFF2-40B4-BE49-F238E27FC236}">
                <a16:creationId xmlns:a16="http://schemas.microsoft.com/office/drawing/2014/main" id="{8B46BAE0-2D2B-B946-94D5-467F11F242F6}"/>
              </a:ext>
            </a:extLst>
          </p:cNvPr>
          <p:cNvSpPr>
            <a:spLocks noGrp="1"/>
          </p:cNvSpPr>
          <p:nvPr>
            <p:ph type="pic" sz="quarter" idx="41"/>
          </p:nvPr>
        </p:nvSpPr>
        <p:spPr>
          <a:xfrm>
            <a:off x="7559" y="188180"/>
            <a:ext cx="3392865" cy="592385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a:latin typeface="Calibri" panose="020F0502020204030204" pitchFamily="34" charset="0"/>
                <a:cs typeface="Calibri" panose="020F0502020204030204" pitchFamily="34" charset="0"/>
              </a:defRPr>
            </a:lvl1pPr>
          </a:lstStyle>
          <a:p>
            <a:endParaRPr lang="en-US" dirty="0"/>
          </a:p>
        </p:txBody>
      </p:sp>
      <p:grpSp>
        <p:nvGrpSpPr>
          <p:cNvPr id="2" name="Group 1">
            <a:extLst>
              <a:ext uri="{FF2B5EF4-FFF2-40B4-BE49-F238E27FC236}">
                <a16:creationId xmlns:a16="http://schemas.microsoft.com/office/drawing/2014/main" id="{D5702C2E-2B38-769E-9A6F-6C6471E00026}"/>
              </a:ext>
            </a:extLst>
          </p:cNvPr>
          <p:cNvGrpSpPr/>
          <p:nvPr userDrawn="1"/>
        </p:nvGrpSpPr>
        <p:grpSpPr>
          <a:xfrm>
            <a:off x="3605279" y="188180"/>
            <a:ext cx="8350926" cy="6545995"/>
            <a:chOff x="4054160" y="721803"/>
            <a:chExt cx="7563410" cy="1674487"/>
          </a:xfrm>
        </p:grpSpPr>
        <p:grpSp>
          <p:nvGrpSpPr>
            <p:cNvPr id="43" name="Group 42">
              <a:extLst>
                <a:ext uri="{FF2B5EF4-FFF2-40B4-BE49-F238E27FC236}">
                  <a16:creationId xmlns:a16="http://schemas.microsoft.com/office/drawing/2014/main" id="{6EE1E9FF-0316-EF43-9A90-1F3EEF56451C}"/>
                </a:ext>
              </a:extLst>
            </p:cNvPr>
            <p:cNvGrpSpPr/>
            <p:nvPr userDrawn="1"/>
          </p:nvGrpSpPr>
          <p:grpSpPr>
            <a:xfrm>
              <a:off x="4054161" y="721803"/>
              <a:ext cx="7547911" cy="1674487"/>
              <a:chOff x="4061909" y="1565906"/>
              <a:chExt cx="7547911" cy="1882781"/>
            </a:xfrm>
          </p:grpSpPr>
          <p:cxnSp>
            <p:nvCxnSpPr>
              <p:cNvPr id="44" name="Straight Connector 43">
                <a:extLst>
                  <a:ext uri="{FF2B5EF4-FFF2-40B4-BE49-F238E27FC236}">
                    <a16:creationId xmlns:a16="http://schemas.microsoft.com/office/drawing/2014/main" id="{0528D070-1EDE-1941-A1EF-CA8F0EE0EC32}"/>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1035762-CEB2-CA41-A19F-EE3EF6947D26}"/>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616AEFF-8426-EF48-9F7D-C1EEBBD074F9}"/>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cxnSp>
          <p:nvCxnSpPr>
            <p:cNvPr id="67" name="Straight Connector 66">
              <a:extLst>
                <a:ext uri="{FF2B5EF4-FFF2-40B4-BE49-F238E27FC236}">
                  <a16:creationId xmlns:a16="http://schemas.microsoft.com/office/drawing/2014/main" id="{891ED433-7E20-AE42-86FE-D87C1C7BAF77}"/>
                </a:ext>
              </a:extLst>
            </p:cNvPr>
            <p:cNvCxnSpPr>
              <a:cxnSpLocks/>
            </p:cNvCxnSpPr>
            <p:nvPr userDrawn="1"/>
          </p:nvCxnSpPr>
          <p:spPr>
            <a:xfrm>
              <a:off x="4054160" y="2000290"/>
              <a:ext cx="0" cy="39600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235E896-4AC7-8A46-8A2C-1217C7E80E7A}"/>
                </a:ext>
              </a:extLst>
            </p:cNvPr>
            <p:cNvCxnSpPr>
              <a:cxnSpLocks/>
            </p:cNvCxnSpPr>
            <p:nvPr userDrawn="1"/>
          </p:nvCxnSpPr>
          <p:spPr>
            <a:xfrm>
              <a:off x="4069659" y="2388245"/>
              <a:ext cx="7547911" cy="0"/>
            </a:xfrm>
            <a:prstGeom prst="line">
              <a:avLst/>
            </a:prstGeom>
            <a:solidFill>
              <a:schemeClr val="tx1">
                <a:lumMod val="85000"/>
                <a:lumOff val="15000"/>
              </a:schemeClr>
            </a:solidFill>
            <a:ln w="28575">
              <a:solidFill>
                <a:srgbClr val="083F59"/>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40417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5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6185499" cy="5937714"/>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9" y="133799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2" y="2252978"/>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1" y="3167965"/>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4" y="4082953"/>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buNone/>
              <a:defRPr sz="3200" b="1"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1" y="4997940"/>
            <a:ext cx="4465067" cy="689519"/>
          </a:xfrm>
          <a:prstGeom prst="rect">
            <a:avLst/>
          </a:prstGeom>
        </p:spPr>
        <p:txBody>
          <a:bodyPr anchor="ctr">
            <a:noAutofit/>
          </a:bodyPr>
          <a:lstStyle>
            <a:lvl1pPr marL="0" indent="0" algn="l">
              <a:buNone/>
              <a:defRPr sz="2200" baseline="0">
                <a:solidFill>
                  <a:srgbClr val="083F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1"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2DAE010-689B-C374-751E-402231B6F426}"/>
              </a:ext>
            </a:extLst>
          </p:cNvPr>
          <p:cNvGrpSpPr/>
          <p:nvPr userDrawn="1"/>
        </p:nvGrpSpPr>
        <p:grpSpPr>
          <a:xfrm rot="12028030">
            <a:off x="-51341" y="4386944"/>
            <a:ext cx="2061589" cy="1788378"/>
            <a:chOff x="-1397183" y="824494"/>
            <a:chExt cx="1192352" cy="1034336"/>
          </a:xfrm>
        </p:grpSpPr>
        <p:sp>
          <p:nvSpPr>
            <p:cNvPr id="8" name="Freeform 7">
              <a:extLst>
                <a:ext uri="{FF2B5EF4-FFF2-40B4-BE49-F238E27FC236}">
                  <a16:creationId xmlns:a16="http://schemas.microsoft.com/office/drawing/2014/main" id="{26073620-308C-4CB8-75CE-8181A8B8A105}"/>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000ADB7-3B54-7F02-ABE1-1C599C834921}"/>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44BEF547-5E8E-A629-6386-705540859680}"/>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a:p>
          </p:txBody>
        </p:sp>
      </p:grpSp>
    </p:spTree>
    <p:extLst>
      <p:ext uri="{BB962C8B-B14F-4D97-AF65-F5344CB8AC3E}">
        <p14:creationId xmlns:p14="http://schemas.microsoft.com/office/powerpoint/2010/main" val="238254416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BB4ADFE1-8FB8-3C49-B586-197053CCF892}"/>
              </a:ext>
            </a:extLst>
          </p:cNvPr>
          <p:cNvSpPr/>
          <p:nvPr userDrawn="1"/>
        </p:nvSpPr>
        <p:spPr>
          <a:xfrm>
            <a:off x="511444" y="453836"/>
            <a:ext cx="6033735" cy="565533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13" name="Text Placeholder 17">
            <a:extLst>
              <a:ext uri="{FF2B5EF4-FFF2-40B4-BE49-F238E27FC236}">
                <a16:creationId xmlns:a16="http://schemas.microsoft.com/office/drawing/2014/main" id="{3333EE0C-C40D-F34B-991A-191081D0246E}"/>
              </a:ext>
            </a:extLst>
          </p:cNvPr>
          <p:cNvSpPr>
            <a:spLocks noGrp="1"/>
          </p:cNvSpPr>
          <p:nvPr>
            <p:ph type="body" sz="quarter" idx="18" hasCustomPrompt="1"/>
          </p:nvPr>
        </p:nvSpPr>
        <p:spPr>
          <a:xfrm>
            <a:off x="898357" y="2584411"/>
            <a:ext cx="4867011" cy="3025975"/>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 name="Text Placeholder 23">
            <a:extLst>
              <a:ext uri="{FF2B5EF4-FFF2-40B4-BE49-F238E27FC236}">
                <a16:creationId xmlns:a16="http://schemas.microsoft.com/office/drawing/2014/main" id="{DE6190BE-8380-7B4A-9311-9BD61AE07324}"/>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sp>
        <p:nvSpPr>
          <p:cNvPr id="30" name="Freeform 29">
            <a:extLst>
              <a:ext uri="{FF2B5EF4-FFF2-40B4-BE49-F238E27FC236}">
                <a16:creationId xmlns:a16="http://schemas.microsoft.com/office/drawing/2014/main" id="{B36FB2AA-2DBD-1A44-9CC0-277628E9A1B8}"/>
              </a:ext>
            </a:extLst>
          </p:cNvPr>
          <p:cNvSpPr/>
          <p:nvPr userDrawn="1"/>
        </p:nvSpPr>
        <p:spPr>
          <a:xfrm>
            <a:off x="6180000" y="1149469"/>
            <a:ext cx="6012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DF4625"/>
          </a:solidFill>
          <a:ln w="24491" cap="flat">
            <a:solidFill>
              <a:srgbClr val="DF4625"/>
            </a:solidFill>
            <a:prstDash val="solid"/>
            <a:miter/>
          </a:ln>
        </p:spPr>
        <p:txBody>
          <a:bodyPr rtlCol="0" anchor="ctr"/>
          <a:lstStyle/>
          <a:p>
            <a:endParaRPr lang="en-US"/>
          </a:p>
        </p:txBody>
      </p:sp>
      <p:sp>
        <p:nvSpPr>
          <p:cNvPr id="32" name="Picture Placeholder 2">
            <a:extLst>
              <a:ext uri="{FF2B5EF4-FFF2-40B4-BE49-F238E27FC236}">
                <a16:creationId xmlns:a16="http://schemas.microsoft.com/office/drawing/2014/main" id="{4EDE5ADC-BCE4-1B4C-AA43-CAA0D32703DC}"/>
              </a:ext>
            </a:extLst>
          </p:cNvPr>
          <p:cNvSpPr>
            <a:spLocks noGrp="1"/>
          </p:cNvSpPr>
          <p:nvPr>
            <p:ph type="pic" sz="quarter" idx="42"/>
          </p:nvPr>
        </p:nvSpPr>
        <p:spPr>
          <a:xfrm>
            <a:off x="6545263" y="1452563"/>
            <a:ext cx="5646737" cy="4656137"/>
          </a:xfrm>
          <a:prstGeom prst="rect">
            <a:avLst/>
          </a:prstGeom>
          <a:solidFill>
            <a:schemeClr val="bg1">
              <a:lumMod val="85000"/>
            </a:schemeClr>
          </a:solidFill>
        </p:spPr>
        <p:txBody>
          <a:bodyPr/>
          <a:lstStyle>
            <a:lvl1pPr>
              <a:defRPr sz="800"/>
            </a:lvl1pPr>
          </a:lstStyle>
          <a:p>
            <a:endParaRPr lang="en-US"/>
          </a:p>
        </p:txBody>
      </p:sp>
    </p:spTree>
    <p:extLst>
      <p:ext uri="{BB962C8B-B14F-4D97-AF65-F5344CB8AC3E}">
        <p14:creationId xmlns:p14="http://schemas.microsoft.com/office/powerpoint/2010/main" val="4920945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CA3403D-C192-5644-849C-32E644D5A7C0}"/>
              </a:ext>
            </a:extLst>
          </p:cNvPr>
          <p:cNvSpPr/>
          <p:nvPr userDrawn="1"/>
        </p:nvSpPr>
        <p:spPr>
          <a:xfrm>
            <a:off x="0" y="-26994"/>
            <a:ext cx="6831849" cy="6858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702E8C"/>
          </a:solidFill>
          <a:ln w="3060" cap="flat">
            <a:noFill/>
            <a:prstDash val="solid"/>
            <a:miter/>
          </a:ln>
        </p:spPr>
        <p:txBody>
          <a:bodyPr rtlCol="0" anchor="ctr"/>
          <a:lstStyle/>
          <a:p>
            <a:endParaRPr lang="en-US"/>
          </a:p>
        </p:txBody>
      </p:sp>
      <p:sp>
        <p:nvSpPr>
          <p:cNvPr id="9" name="Text Placeholder 17">
            <a:extLst>
              <a:ext uri="{FF2B5EF4-FFF2-40B4-BE49-F238E27FC236}">
                <a16:creationId xmlns:a16="http://schemas.microsoft.com/office/drawing/2014/main" id="{622A68D1-5AE8-7E11-DA82-9C790C552E84}"/>
              </a:ext>
            </a:extLst>
          </p:cNvPr>
          <p:cNvSpPr>
            <a:spLocks noGrp="1"/>
          </p:cNvSpPr>
          <p:nvPr>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265F5D38-61FD-055C-33C8-7A819EDCE1A0}"/>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sp>
        <p:nvSpPr>
          <p:cNvPr id="12" name="Picture Placeholder 11">
            <a:extLst>
              <a:ext uri="{FF2B5EF4-FFF2-40B4-BE49-F238E27FC236}">
                <a16:creationId xmlns:a16="http://schemas.microsoft.com/office/drawing/2014/main" id="{BB8B1D65-693D-B390-4709-B8CB2911BA99}"/>
              </a:ext>
            </a:extLst>
          </p:cNvPr>
          <p:cNvSpPr>
            <a:spLocks noGrp="1"/>
          </p:cNvSpPr>
          <p:nvPr>
            <p:ph type="pic" sz="quarter" idx="42"/>
          </p:nvPr>
        </p:nvSpPr>
        <p:spPr>
          <a:xfrm>
            <a:off x="6426634" y="555663"/>
            <a:ext cx="5239644" cy="4704418"/>
          </a:xfrm>
          <a:custGeom>
            <a:avLst/>
            <a:gdLst>
              <a:gd name="connsiteX0" fmla="*/ 0 w 6056028"/>
              <a:gd name="connsiteY0" fmla="*/ 0 h 5437409"/>
              <a:gd name="connsiteX1" fmla="*/ 5002966 w 6056028"/>
              <a:gd name="connsiteY1" fmla="*/ 0 h 5437409"/>
              <a:gd name="connsiteX2" fmla="*/ 6056028 w 6056028"/>
              <a:gd name="connsiteY2" fmla="*/ 1052759 h 5437409"/>
              <a:gd name="connsiteX3" fmla="*/ 6056028 w 6056028"/>
              <a:gd name="connsiteY3" fmla="*/ 5437409 h 5437409"/>
              <a:gd name="connsiteX4" fmla="*/ 1546340 w 6056028"/>
              <a:gd name="connsiteY4" fmla="*/ 5437409 h 5437409"/>
              <a:gd name="connsiteX5" fmla="*/ 0 w 6056028"/>
              <a:gd name="connsiteY5" fmla="*/ 3891515 h 5437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6028" h="5437409">
                <a:moveTo>
                  <a:pt x="0" y="0"/>
                </a:moveTo>
                <a:lnTo>
                  <a:pt x="5002966" y="0"/>
                </a:lnTo>
                <a:cubicBezTo>
                  <a:pt x="5584924" y="0"/>
                  <a:pt x="6056028" y="470971"/>
                  <a:pt x="6056028" y="1052759"/>
                </a:cubicBezTo>
                <a:lnTo>
                  <a:pt x="6056028" y="5437409"/>
                </a:lnTo>
                <a:lnTo>
                  <a:pt x="1546340" y="5437409"/>
                </a:lnTo>
                <a:cubicBezTo>
                  <a:pt x="692805" y="5437409"/>
                  <a:pt x="0" y="4744805"/>
                  <a:pt x="0" y="3891515"/>
                </a:cubicBez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368959881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A263E4CF-D9D5-6448-976F-02037919196A}"/>
              </a:ext>
            </a:extLst>
          </p:cNvPr>
          <p:cNvSpPr/>
          <p:nvPr userDrawn="1"/>
        </p:nvSpPr>
        <p:spPr>
          <a:xfrm>
            <a:off x="632638" y="567428"/>
            <a:ext cx="5912541" cy="5541739"/>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22" name="Picture Placeholder 11">
            <a:extLst>
              <a:ext uri="{FF2B5EF4-FFF2-40B4-BE49-F238E27FC236}">
                <a16:creationId xmlns:a16="http://schemas.microsoft.com/office/drawing/2014/main" id="{141817D9-EF4F-5648-8536-69E23DB87BED}"/>
              </a:ext>
            </a:extLst>
          </p:cNvPr>
          <p:cNvSpPr>
            <a:spLocks noGrp="1"/>
          </p:cNvSpPr>
          <p:nvPr>
            <p:ph type="pic" sz="quarter" idx="42"/>
          </p:nvPr>
        </p:nvSpPr>
        <p:spPr>
          <a:xfrm>
            <a:off x="6096000" y="1404749"/>
            <a:ext cx="5239644" cy="4704418"/>
          </a:xfrm>
          <a:custGeom>
            <a:avLst/>
            <a:gdLst>
              <a:gd name="connsiteX0" fmla="*/ 0 w 6056028"/>
              <a:gd name="connsiteY0" fmla="*/ 0 h 5437409"/>
              <a:gd name="connsiteX1" fmla="*/ 5002966 w 6056028"/>
              <a:gd name="connsiteY1" fmla="*/ 0 h 5437409"/>
              <a:gd name="connsiteX2" fmla="*/ 6056028 w 6056028"/>
              <a:gd name="connsiteY2" fmla="*/ 1052759 h 5437409"/>
              <a:gd name="connsiteX3" fmla="*/ 6056028 w 6056028"/>
              <a:gd name="connsiteY3" fmla="*/ 5437409 h 5437409"/>
              <a:gd name="connsiteX4" fmla="*/ 1546340 w 6056028"/>
              <a:gd name="connsiteY4" fmla="*/ 5437409 h 5437409"/>
              <a:gd name="connsiteX5" fmla="*/ 0 w 6056028"/>
              <a:gd name="connsiteY5" fmla="*/ 3891515 h 5437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6028" h="5437409">
                <a:moveTo>
                  <a:pt x="0" y="0"/>
                </a:moveTo>
                <a:lnTo>
                  <a:pt x="5002966" y="0"/>
                </a:lnTo>
                <a:cubicBezTo>
                  <a:pt x="5584924" y="0"/>
                  <a:pt x="6056028" y="470971"/>
                  <a:pt x="6056028" y="1052759"/>
                </a:cubicBezTo>
                <a:lnTo>
                  <a:pt x="6056028" y="5437409"/>
                </a:lnTo>
                <a:lnTo>
                  <a:pt x="1546340" y="5437409"/>
                </a:lnTo>
                <a:cubicBezTo>
                  <a:pt x="692805" y="5437409"/>
                  <a:pt x="0" y="4744805"/>
                  <a:pt x="0" y="3891515"/>
                </a:cubicBez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6" name="Text Placeholder 17">
            <a:extLst>
              <a:ext uri="{FF2B5EF4-FFF2-40B4-BE49-F238E27FC236}">
                <a16:creationId xmlns:a16="http://schemas.microsoft.com/office/drawing/2014/main" id="{F2B89A3E-4C54-D5A9-474C-29813C5BD4C6}"/>
              </a:ext>
            </a:extLst>
          </p:cNvPr>
          <p:cNvSpPr>
            <a:spLocks noGrp="1"/>
          </p:cNvSpPr>
          <p:nvPr>
            <p:ph type="body" sz="quarter" idx="18" hasCustomPrompt="1"/>
          </p:nvPr>
        </p:nvSpPr>
        <p:spPr>
          <a:xfrm>
            <a:off x="856356" y="2428158"/>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 name="Text Placeholder 23">
            <a:extLst>
              <a:ext uri="{FF2B5EF4-FFF2-40B4-BE49-F238E27FC236}">
                <a16:creationId xmlns:a16="http://schemas.microsoft.com/office/drawing/2014/main" id="{99A41E16-FF66-BABE-7492-FC7CDD63E15B}"/>
              </a:ext>
            </a:extLst>
          </p:cNvPr>
          <p:cNvSpPr>
            <a:spLocks noGrp="1"/>
          </p:cNvSpPr>
          <p:nvPr>
            <p:ph type="body" sz="quarter" idx="16" hasCustomPrompt="1"/>
          </p:nvPr>
        </p:nvSpPr>
        <p:spPr>
          <a:xfrm>
            <a:off x="856357" y="999099"/>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A4AC4305-022A-718A-2FDB-1F0A29E1CD32}"/>
              </a:ext>
            </a:extLst>
          </p:cNvPr>
          <p:cNvGrpSpPr/>
          <p:nvPr userDrawn="1"/>
        </p:nvGrpSpPr>
        <p:grpSpPr>
          <a:xfrm flipH="1">
            <a:off x="93380" y="4377375"/>
            <a:ext cx="1697453" cy="1913197"/>
            <a:chOff x="9735550" y="2624016"/>
            <a:chExt cx="1697453" cy="1913197"/>
          </a:xfrm>
        </p:grpSpPr>
        <p:sp>
          <p:nvSpPr>
            <p:cNvPr id="3" name="Freeform 2">
              <a:extLst>
                <a:ext uri="{FF2B5EF4-FFF2-40B4-BE49-F238E27FC236}">
                  <a16:creationId xmlns:a16="http://schemas.microsoft.com/office/drawing/2014/main" id="{A9C4941E-F63D-57C4-C749-F8A595AEEE42}"/>
                </a:ext>
              </a:extLst>
            </p:cNvPr>
            <p:cNvSpPr/>
            <p:nvPr/>
          </p:nvSpPr>
          <p:spPr>
            <a:xfrm>
              <a:off x="10349589" y="2624016"/>
              <a:ext cx="1083414" cy="1913197"/>
            </a:xfrm>
            <a:custGeom>
              <a:avLst/>
              <a:gdLst>
                <a:gd name="connsiteX0" fmla="*/ 229218 w 701466"/>
                <a:gd name="connsiteY0" fmla="*/ 370759 h 1238716"/>
                <a:gd name="connsiteX1" fmla="*/ 441317 w 701466"/>
                <a:gd name="connsiteY1" fmla="*/ 375513 h 1238716"/>
                <a:gd name="connsiteX2" fmla="*/ 139814 w 701466"/>
                <a:gd name="connsiteY2" fmla="*/ 900279 h 1238716"/>
                <a:gd name="connsiteX3" fmla="*/ 0 w 701466"/>
                <a:gd name="connsiteY3" fmla="*/ 1013409 h 1238716"/>
                <a:gd name="connsiteX4" fmla="*/ 75138 w 701466"/>
                <a:gd name="connsiteY4" fmla="*/ 1238716 h 1238716"/>
                <a:gd name="connsiteX5" fmla="*/ 563059 w 701466"/>
                <a:gd name="connsiteY5" fmla="*/ 708245 h 1238716"/>
                <a:gd name="connsiteX6" fmla="*/ 695264 w 701466"/>
                <a:gd name="connsiteY6" fmla="*/ 0 h 1238716"/>
                <a:gd name="connsiteX7" fmla="*/ 265361 w 701466"/>
                <a:gd name="connsiteY7" fmla="*/ 143550 h 1238716"/>
                <a:gd name="connsiteX8" fmla="*/ 229218 w 701466"/>
                <a:gd name="connsiteY8" fmla="*/ 370759 h 1238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1466" h="1238716">
                  <a:moveTo>
                    <a:pt x="229218" y="370759"/>
                  </a:moveTo>
                  <a:lnTo>
                    <a:pt x="441317" y="375513"/>
                  </a:lnTo>
                  <a:cubicBezTo>
                    <a:pt x="393761" y="574201"/>
                    <a:pt x="291041" y="755778"/>
                    <a:pt x="139814" y="900279"/>
                  </a:cubicBezTo>
                  <a:cubicBezTo>
                    <a:pt x="96063" y="942109"/>
                    <a:pt x="49458" y="980135"/>
                    <a:pt x="0" y="1013409"/>
                  </a:cubicBezTo>
                  <a:lnTo>
                    <a:pt x="75138" y="1238716"/>
                  </a:lnTo>
                  <a:cubicBezTo>
                    <a:pt x="283432" y="1113229"/>
                    <a:pt x="451779" y="930701"/>
                    <a:pt x="563059" y="708245"/>
                  </a:cubicBezTo>
                  <a:cubicBezTo>
                    <a:pt x="674339" y="485790"/>
                    <a:pt x="719042" y="241469"/>
                    <a:pt x="695264" y="0"/>
                  </a:cubicBezTo>
                  <a:lnTo>
                    <a:pt x="265361" y="143550"/>
                  </a:lnTo>
                  <a:cubicBezTo>
                    <a:pt x="263458" y="221505"/>
                    <a:pt x="251094" y="297558"/>
                    <a:pt x="229218" y="370759"/>
                  </a:cubicBezTo>
                  <a:close/>
                </a:path>
              </a:pathLst>
            </a:custGeom>
            <a:solidFill>
              <a:srgbClr val="2BACE2"/>
            </a:solidFill>
            <a:ln w="9504" cap="flat">
              <a:noFill/>
              <a:prstDash val="solid"/>
              <a:miter/>
            </a:ln>
          </p:spPr>
          <p:txBody>
            <a:bodyPr rtlCol="0" anchor="ctr"/>
            <a:lstStyle/>
            <a:p>
              <a:endParaRPr lang="en-US"/>
            </a:p>
          </p:txBody>
        </p:sp>
        <p:sp>
          <p:nvSpPr>
            <p:cNvPr id="4" name="Freeform 3">
              <a:extLst>
                <a:ext uri="{FF2B5EF4-FFF2-40B4-BE49-F238E27FC236}">
                  <a16:creationId xmlns:a16="http://schemas.microsoft.com/office/drawing/2014/main" id="{9E732300-B3B2-CEF3-840D-E440B6023788}"/>
                </a:ext>
              </a:extLst>
            </p:cNvPr>
            <p:cNvSpPr/>
            <p:nvPr/>
          </p:nvSpPr>
          <p:spPr>
            <a:xfrm>
              <a:off x="9735550" y="3192249"/>
              <a:ext cx="968066" cy="1253928"/>
            </a:xfrm>
            <a:custGeom>
              <a:avLst/>
              <a:gdLst>
                <a:gd name="connsiteX0" fmla="*/ 626784 w 626783"/>
                <a:gd name="connsiteY0" fmla="*/ 2852 h 811867"/>
                <a:gd name="connsiteX1" fmla="*/ 486019 w 626783"/>
                <a:gd name="connsiteY1" fmla="*/ 0 h 811867"/>
                <a:gd name="connsiteX2" fmla="*/ 7609 w 626783"/>
                <a:gd name="connsiteY2" fmla="*/ 459171 h 811867"/>
                <a:gd name="connsiteX3" fmla="*/ 0 w 626783"/>
                <a:gd name="connsiteY3" fmla="*/ 811868 h 811867"/>
                <a:gd name="connsiteX4" fmla="*/ 397566 w 626783"/>
                <a:gd name="connsiteY4" fmla="*/ 646452 h 811867"/>
                <a:gd name="connsiteX5" fmla="*/ 329085 w 626783"/>
                <a:gd name="connsiteY5" fmla="*/ 442059 h 811867"/>
                <a:gd name="connsiteX6" fmla="*/ 626784 w 626783"/>
                <a:gd name="connsiteY6" fmla="*/ 2852 h 81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6783" h="811867">
                  <a:moveTo>
                    <a:pt x="626784" y="2852"/>
                  </a:moveTo>
                  <a:lnTo>
                    <a:pt x="486019" y="0"/>
                  </a:lnTo>
                  <a:cubicBezTo>
                    <a:pt x="408979" y="219603"/>
                    <a:pt x="230169" y="390723"/>
                    <a:pt x="7609" y="459171"/>
                  </a:cubicBezTo>
                  <a:lnTo>
                    <a:pt x="0" y="811868"/>
                  </a:lnTo>
                  <a:cubicBezTo>
                    <a:pt x="142667" y="784298"/>
                    <a:pt x="276774" y="728209"/>
                    <a:pt x="397566" y="646452"/>
                  </a:cubicBezTo>
                  <a:lnTo>
                    <a:pt x="329085" y="442059"/>
                  </a:lnTo>
                  <a:cubicBezTo>
                    <a:pt x="472703" y="328930"/>
                    <a:pt x="576375" y="174922"/>
                    <a:pt x="626784" y="2852"/>
                  </a:cubicBezTo>
                  <a:close/>
                </a:path>
              </a:pathLst>
            </a:custGeom>
            <a:solidFill>
              <a:srgbClr val="06A64F"/>
            </a:solidFill>
            <a:ln w="9504"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E9132CEE-5C1D-C555-5DB3-7BBE3A74DBBB}"/>
                </a:ext>
              </a:extLst>
            </p:cNvPr>
            <p:cNvSpPr/>
            <p:nvPr/>
          </p:nvSpPr>
          <p:spPr>
            <a:xfrm>
              <a:off x="10245289" y="3196656"/>
              <a:ext cx="787380" cy="992571"/>
            </a:xfrm>
            <a:custGeom>
              <a:avLst/>
              <a:gdLst>
                <a:gd name="connsiteX0" fmla="*/ 509797 w 509796"/>
                <a:gd name="connsiteY0" fmla="*/ 4753 h 642649"/>
                <a:gd name="connsiteX1" fmla="*/ 297698 w 509796"/>
                <a:gd name="connsiteY1" fmla="*/ 0 h 642649"/>
                <a:gd name="connsiteX2" fmla="*/ 0 w 509796"/>
                <a:gd name="connsiteY2" fmla="*/ 438256 h 642649"/>
                <a:gd name="connsiteX3" fmla="*/ 68480 w 509796"/>
                <a:gd name="connsiteY3" fmla="*/ 642649 h 642649"/>
                <a:gd name="connsiteX4" fmla="*/ 208294 w 509796"/>
                <a:gd name="connsiteY4" fmla="*/ 529520 h 642649"/>
                <a:gd name="connsiteX5" fmla="*/ 509797 w 509796"/>
                <a:gd name="connsiteY5" fmla="*/ 4753 h 64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796" h="642649">
                  <a:moveTo>
                    <a:pt x="509797" y="4753"/>
                  </a:moveTo>
                  <a:lnTo>
                    <a:pt x="297698" y="0"/>
                  </a:lnTo>
                  <a:cubicBezTo>
                    <a:pt x="247290" y="172070"/>
                    <a:pt x="143618" y="326078"/>
                    <a:pt x="0" y="438256"/>
                  </a:cubicBezTo>
                  <a:lnTo>
                    <a:pt x="68480" y="642649"/>
                  </a:lnTo>
                  <a:cubicBezTo>
                    <a:pt x="117938" y="609376"/>
                    <a:pt x="164543" y="571350"/>
                    <a:pt x="208294" y="529520"/>
                  </a:cubicBezTo>
                  <a:cubicBezTo>
                    <a:pt x="358570" y="385019"/>
                    <a:pt x="462241" y="203442"/>
                    <a:pt x="509797" y="4753"/>
                  </a:cubicBezTo>
                  <a:close/>
                </a:path>
              </a:pathLst>
            </a:custGeom>
            <a:solidFill>
              <a:srgbClr val="2AC3E6"/>
            </a:solidFill>
            <a:ln w="9504" cap="flat">
              <a:noFill/>
              <a:prstDash val="solid"/>
              <a:miter/>
            </a:ln>
          </p:spPr>
          <p:txBody>
            <a:bodyPr rtlCol="0" anchor="ctr"/>
            <a:lstStyle/>
            <a:p>
              <a:endParaRPr lang="en-US"/>
            </a:p>
          </p:txBody>
        </p:sp>
      </p:grpSp>
    </p:spTree>
    <p:extLst>
      <p:ext uri="{BB962C8B-B14F-4D97-AF65-F5344CB8AC3E}">
        <p14:creationId xmlns:p14="http://schemas.microsoft.com/office/powerpoint/2010/main" val="64932371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4A5A0CC0-7987-9040-8B8F-D3C665F1CB95}"/>
              </a:ext>
            </a:extLst>
          </p:cNvPr>
          <p:cNvSpPr/>
          <p:nvPr userDrawn="1"/>
        </p:nvSpPr>
        <p:spPr>
          <a:xfrm>
            <a:off x="219075" y="453836"/>
            <a:ext cx="6842125" cy="565533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872B5"/>
          </a:solidFill>
          <a:ln w="3598" cap="flat">
            <a:noFill/>
            <a:prstDash val="solid"/>
            <a:miter/>
          </a:ln>
        </p:spPr>
        <p:txBody>
          <a:bodyPr rtlCol="0" anchor="ctr"/>
          <a:lstStyle/>
          <a:p>
            <a:endParaRPr lang="en-US" b="0" i="0" dirty="0">
              <a:latin typeface="Calibri" panose="020F0502020204030204" pitchFamily="34" charset="0"/>
            </a:endParaRPr>
          </a:p>
        </p:txBody>
      </p:sp>
      <p:sp>
        <p:nvSpPr>
          <p:cNvPr id="10" name="Text Placeholder 17">
            <a:extLst>
              <a:ext uri="{FF2B5EF4-FFF2-40B4-BE49-F238E27FC236}">
                <a16:creationId xmlns:a16="http://schemas.microsoft.com/office/drawing/2014/main" id="{79BB21E1-6301-F340-A3EB-88F8E6615CB4}"/>
              </a:ext>
            </a:extLst>
          </p:cNvPr>
          <p:cNvSpPr>
            <a:spLocks noGrp="1"/>
          </p:cNvSpPr>
          <p:nvPr>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9A2F2590-659E-2F4E-9B77-3EF6B78D5416}"/>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pic>
        <p:nvPicPr>
          <p:cNvPr id="12" name="Picture 11">
            <a:extLst>
              <a:ext uri="{FF2B5EF4-FFF2-40B4-BE49-F238E27FC236}">
                <a16:creationId xmlns:a16="http://schemas.microsoft.com/office/drawing/2014/main" id="{27278AC8-9627-2E4F-865B-D5B6A7F0C215}"/>
              </a:ext>
            </a:extLst>
          </p:cNvPr>
          <p:cNvPicPr>
            <a:picLocks noChangeAspect="1"/>
          </p:cNvPicPr>
          <p:nvPr userDrawn="1"/>
        </p:nvPicPr>
        <p:blipFill rotWithShape="1">
          <a:blip r:embed="rId2"/>
          <a:srcRect l="-18315" t="15976" r="29196" b="11083"/>
          <a:stretch/>
        </p:blipFill>
        <p:spPr>
          <a:xfrm>
            <a:off x="3752900" y="1247613"/>
            <a:ext cx="8439100" cy="5375657"/>
          </a:xfrm>
          <a:prstGeom prst="rect">
            <a:avLst/>
          </a:prstGeom>
        </p:spPr>
      </p:pic>
      <p:sp>
        <p:nvSpPr>
          <p:cNvPr id="13" name="Picture Placeholder 17">
            <a:extLst>
              <a:ext uri="{FF2B5EF4-FFF2-40B4-BE49-F238E27FC236}">
                <a16:creationId xmlns:a16="http://schemas.microsoft.com/office/drawing/2014/main" id="{2E6FA9F7-0C1A-7347-A781-77BB594AB062}"/>
              </a:ext>
            </a:extLst>
          </p:cNvPr>
          <p:cNvSpPr>
            <a:spLocks noGrp="1"/>
          </p:cNvSpPr>
          <p:nvPr>
            <p:ph type="pic" sz="quarter" idx="10"/>
          </p:nvPr>
        </p:nvSpPr>
        <p:spPr>
          <a:xfrm>
            <a:off x="7061200" y="1420553"/>
            <a:ext cx="5130800" cy="3913188"/>
          </a:xfrm>
          <a:prstGeom prst="rect">
            <a:avLst/>
          </a:prstGeom>
          <a:solidFill>
            <a:schemeClr val="bg1">
              <a:lumMod val="85000"/>
            </a:schemeClr>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Freeform 13">
            <a:extLst>
              <a:ext uri="{FF2B5EF4-FFF2-40B4-BE49-F238E27FC236}">
                <a16:creationId xmlns:a16="http://schemas.microsoft.com/office/drawing/2014/main" id="{1F892F07-3D26-EA46-A5F7-831A0CED5616}"/>
              </a:ext>
            </a:extLst>
          </p:cNvPr>
          <p:cNvSpPr/>
          <p:nvPr userDrawn="1"/>
        </p:nvSpPr>
        <p:spPr>
          <a:xfrm>
            <a:off x="0"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cxnSp>
        <p:nvCxnSpPr>
          <p:cNvPr id="5" name="Straight Connector 4">
            <a:extLst>
              <a:ext uri="{FF2B5EF4-FFF2-40B4-BE49-F238E27FC236}">
                <a16:creationId xmlns:a16="http://schemas.microsoft.com/office/drawing/2014/main" id="{096E92E2-5F7E-50BA-457E-F060978998E6}"/>
              </a:ext>
            </a:extLst>
          </p:cNvPr>
          <p:cNvCxnSpPr>
            <a:cxnSpLocks/>
          </p:cNvCxnSpPr>
          <p:nvPr userDrawn="1"/>
        </p:nvCxnSpPr>
        <p:spPr>
          <a:xfrm>
            <a:off x="511444" y="1937673"/>
            <a:ext cx="4145223" cy="0"/>
          </a:xfrm>
          <a:prstGeom prst="line">
            <a:avLst/>
          </a:prstGeom>
          <a:ln w="57150">
            <a:solidFill>
              <a:srgbClr val="DF46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664289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Laptop Slide">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4A5A0CC0-7987-9040-8B8F-D3C665F1CB95}"/>
              </a:ext>
            </a:extLst>
          </p:cNvPr>
          <p:cNvSpPr/>
          <p:nvPr userDrawn="1"/>
        </p:nvSpPr>
        <p:spPr>
          <a:xfrm>
            <a:off x="511444" y="234730"/>
            <a:ext cx="7869076" cy="587443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10" name="Text Placeholder 17">
            <a:extLst>
              <a:ext uri="{FF2B5EF4-FFF2-40B4-BE49-F238E27FC236}">
                <a16:creationId xmlns:a16="http://schemas.microsoft.com/office/drawing/2014/main" id="{79BB21E1-6301-F340-A3EB-88F8E6615CB4}"/>
              </a:ext>
            </a:extLst>
          </p:cNvPr>
          <p:cNvSpPr>
            <a:spLocks noGrp="1"/>
          </p:cNvSpPr>
          <p:nvPr>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9A2F2590-659E-2F4E-9B77-3EF6B78D5416}"/>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pic>
        <p:nvPicPr>
          <p:cNvPr id="12" name="Picture 11">
            <a:extLst>
              <a:ext uri="{FF2B5EF4-FFF2-40B4-BE49-F238E27FC236}">
                <a16:creationId xmlns:a16="http://schemas.microsoft.com/office/drawing/2014/main" id="{27278AC8-9627-2E4F-865B-D5B6A7F0C215}"/>
              </a:ext>
            </a:extLst>
          </p:cNvPr>
          <p:cNvPicPr>
            <a:picLocks noChangeAspect="1"/>
          </p:cNvPicPr>
          <p:nvPr userDrawn="1"/>
        </p:nvPicPr>
        <p:blipFill rotWithShape="1">
          <a:blip r:embed="rId2"/>
          <a:srcRect l="-18315" t="15976" r="29196" b="11083"/>
          <a:stretch/>
        </p:blipFill>
        <p:spPr>
          <a:xfrm>
            <a:off x="3752900" y="1247613"/>
            <a:ext cx="8439100" cy="5375657"/>
          </a:xfrm>
          <a:prstGeom prst="rect">
            <a:avLst/>
          </a:prstGeom>
        </p:spPr>
      </p:pic>
      <p:sp>
        <p:nvSpPr>
          <p:cNvPr id="13" name="Picture Placeholder 17">
            <a:extLst>
              <a:ext uri="{FF2B5EF4-FFF2-40B4-BE49-F238E27FC236}">
                <a16:creationId xmlns:a16="http://schemas.microsoft.com/office/drawing/2014/main" id="{2E6FA9F7-0C1A-7347-A781-77BB594AB062}"/>
              </a:ext>
            </a:extLst>
          </p:cNvPr>
          <p:cNvSpPr>
            <a:spLocks noGrp="1"/>
          </p:cNvSpPr>
          <p:nvPr>
            <p:ph type="pic" sz="quarter" idx="10"/>
          </p:nvPr>
        </p:nvSpPr>
        <p:spPr>
          <a:xfrm>
            <a:off x="7061200" y="1420553"/>
            <a:ext cx="5130800" cy="3913188"/>
          </a:xfrm>
          <a:prstGeom prst="rect">
            <a:avLst/>
          </a:prstGeom>
          <a:solidFill>
            <a:schemeClr val="bg1">
              <a:lumMod val="85000"/>
            </a:schemeClr>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Freeform 13">
            <a:extLst>
              <a:ext uri="{FF2B5EF4-FFF2-40B4-BE49-F238E27FC236}">
                <a16:creationId xmlns:a16="http://schemas.microsoft.com/office/drawing/2014/main" id="{1F892F07-3D26-EA46-A5F7-831A0CED5616}"/>
              </a:ext>
            </a:extLst>
          </p:cNvPr>
          <p:cNvSpPr/>
          <p:nvPr userDrawn="1"/>
        </p:nvSpPr>
        <p:spPr>
          <a:xfrm>
            <a:off x="0"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cxnSp>
        <p:nvCxnSpPr>
          <p:cNvPr id="5" name="Straight Connector 4">
            <a:extLst>
              <a:ext uri="{FF2B5EF4-FFF2-40B4-BE49-F238E27FC236}">
                <a16:creationId xmlns:a16="http://schemas.microsoft.com/office/drawing/2014/main" id="{096E92E2-5F7E-50BA-457E-F060978998E6}"/>
              </a:ext>
            </a:extLst>
          </p:cNvPr>
          <p:cNvCxnSpPr>
            <a:cxnSpLocks/>
          </p:cNvCxnSpPr>
          <p:nvPr userDrawn="1"/>
        </p:nvCxnSpPr>
        <p:spPr>
          <a:xfrm>
            <a:off x="582466" y="1591444"/>
            <a:ext cx="4145223" cy="0"/>
          </a:xfrm>
          <a:prstGeom prst="line">
            <a:avLst/>
          </a:prstGeom>
          <a:ln w="57150">
            <a:solidFill>
              <a:srgbClr val="DF46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122050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_Laptop Slide">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4A5A0CC0-7987-9040-8B8F-D3C665F1CB95}"/>
              </a:ext>
            </a:extLst>
          </p:cNvPr>
          <p:cNvSpPr/>
          <p:nvPr userDrawn="1"/>
        </p:nvSpPr>
        <p:spPr>
          <a:xfrm>
            <a:off x="511444" y="453836"/>
            <a:ext cx="6549756" cy="565533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D9A012"/>
          </a:solidFill>
          <a:ln w="3598" cap="flat">
            <a:noFill/>
            <a:prstDash val="solid"/>
            <a:miter/>
          </a:ln>
        </p:spPr>
        <p:txBody>
          <a:bodyPr rtlCol="0" anchor="ctr"/>
          <a:lstStyle/>
          <a:p>
            <a:endParaRPr lang="en-US" b="0" i="0" dirty="0">
              <a:latin typeface="Calibri" panose="020F0502020204030204" pitchFamily="34" charset="0"/>
            </a:endParaRPr>
          </a:p>
        </p:txBody>
      </p:sp>
      <p:sp>
        <p:nvSpPr>
          <p:cNvPr id="10" name="Text Placeholder 17">
            <a:extLst>
              <a:ext uri="{FF2B5EF4-FFF2-40B4-BE49-F238E27FC236}">
                <a16:creationId xmlns:a16="http://schemas.microsoft.com/office/drawing/2014/main" id="{79BB21E1-6301-F340-A3EB-88F8E6615CB4}"/>
              </a:ext>
            </a:extLst>
          </p:cNvPr>
          <p:cNvSpPr>
            <a:spLocks noGrp="1"/>
          </p:cNvSpPr>
          <p:nvPr>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9A2F2590-659E-2F4E-9B77-3EF6B78D5416}"/>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pic>
        <p:nvPicPr>
          <p:cNvPr id="12" name="Picture 11">
            <a:extLst>
              <a:ext uri="{FF2B5EF4-FFF2-40B4-BE49-F238E27FC236}">
                <a16:creationId xmlns:a16="http://schemas.microsoft.com/office/drawing/2014/main" id="{27278AC8-9627-2E4F-865B-D5B6A7F0C215}"/>
              </a:ext>
            </a:extLst>
          </p:cNvPr>
          <p:cNvPicPr>
            <a:picLocks noChangeAspect="1"/>
          </p:cNvPicPr>
          <p:nvPr userDrawn="1"/>
        </p:nvPicPr>
        <p:blipFill rotWithShape="1">
          <a:blip r:embed="rId2"/>
          <a:srcRect l="-18315" t="15976" r="29196" b="11083"/>
          <a:stretch/>
        </p:blipFill>
        <p:spPr>
          <a:xfrm>
            <a:off x="3752900" y="1247613"/>
            <a:ext cx="8439100" cy="5375657"/>
          </a:xfrm>
          <a:prstGeom prst="rect">
            <a:avLst/>
          </a:prstGeom>
        </p:spPr>
      </p:pic>
      <p:sp>
        <p:nvSpPr>
          <p:cNvPr id="13" name="Picture Placeholder 17">
            <a:extLst>
              <a:ext uri="{FF2B5EF4-FFF2-40B4-BE49-F238E27FC236}">
                <a16:creationId xmlns:a16="http://schemas.microsoft.com/office/drawing/2014/main" id="{2E6FA9F7-0C1A-7347-A781-77BB594AB062}"/>
              </a:ext>
            </a:extLst>
          </p:cNvPr>
          <p:cNvSpPr>
            <a:spLocks noGrp="1"/>
          </p:cNvSpPr>
          <p:nvPr>
            <p:ph type="pic" sz="quarter" idx="10"/>
          </p:nvPr>
        </p:nvSpPr>
        <p:spPr>
          <a:xfrm>
            <a:off x="7061200" y="1420553"/>
            <a:ext cx="5130800" cy="3913188"/>
          </a:xfrm>
          <a:prstGeom prst="rect">
            <a:avLst/>
          </a:prstGeom>
          <a:solidFill>
            <a:schemeClr val="bg1">
              <a:lumMod val="85000"/>
            </a:schemeClr>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Freeform 13">
            <a:extLst>
              <a:ext uri="{FF2B5EF4-FFF2-40B4-BE49-F238E27FC236}">
                <a16:creationId xmlns:a16="http://schemas.microsoft.com/office/drawing/2014/main" id="{1F892F07-3D26-EA46-A5F7-831A0CED5616}"/>
              </a:ext>
            </a:extLst>
          </p:cNvPr>
          <p:cNvSpPr/>
          <p:nvPr userDrawn="1"/>
        </p:nvSpPr>
        <p:spPr>
          <a:xfrm>
            <a:off x="0"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cxnSp>
        <p:nvCxnSpPr>
          <p:cNvPr id="5" name="Straight Connector 4">
            <a:extLst>
              <a:ext uri="{FF2B5EF4-FFF2-40B4-BE49-F238E27FC236}">
                <a16:creationId xmlns:a16="http://schemas.microsoft.com/office/drawing/2014/main" id="{096E92E2-5F7E-50BA-457E-F060978998E6}"/>
              </a:ext>
            </a:extLst>
          </p:cNvPr>
          <p:cNvCxnSpPr>
            <a:cxnSpLocks/>
          </p:cNvCxnSpPr>
          <p:nvPr userDrawn="1"/>
        </p:nvCxnSpPr>
        <p:spPr>
          <a:xfrm>
            <a:off x="511444" y="1937673"/>
            <a:ext cx="4145223" cy="0"/>
          </a:xfrm>
          <a:prstGeom prst="line">
            <a:avLst/>
          </a:prstGeom>
          <a:ln w="57150">
            <a:solidFill>
              <a:srgbClr val="DF46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87892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_Laptop Slide">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4A5A0CC0-7987-9040-8B8F-D3C665F1CB95}"/>
              </a:ext>
            </a:extLst>
          </p:cNvPr>
          <p:cNvSpPr/>
          <p:nvPr userDrawn="1"/>
        </p:nvSpPr>
        <p:spPr>
          <a:xfrm>
            <a:off x="511443" y="199931"/>
            <a:ext cx="7709279" cy="590923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D9A012"/>
          </a:solidFill>
          <a:ln w="3598" cap="flat">
            <a:noFill/>
            <a:prstDash val="solid"/>
            <a:miter/>
          </a:ln>
        </p:spPr>
        <p:txBody>
          <a:bodyPr rtlCol="0" anchor="ctr"/>
          <a:lstStyle/>
          <a:p>
            <a:endParaRPr lang="en-US" b="0" i="0" dirty="0">
              <a:latin typeface="Calibri" panose="020F0502020204030204" pitchFamily="34" charset="0"/>
            </a:endParaRPr>
          </a:p>
        </p:txBody>
      </p:sp>
      <p:sp>
        <p:nvSpPr>
          <p:cNvPr id="10" name="Text Placeholder 17">
            <a:extLst>
              <a:ext uri="{FF2B5EF4-FFF2-40B4-BE49-F238E27FC236}">
                <a16:creationId xmlns:a16="http://schemas.microsoft.com/office/drawing/2014/main" id="{79BB21E1-6301-F340-A3EB-88F8E6615CB4}"/>
              </a:ext>
            </a:extLst>
          </p:cNvPr>
          <p:cNvSpPr>
            <a:spLocks noGrp="1"/>
          </p:cNvSpPr>
          <p:nvPr>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9A2F2590-659E-2F4E-9B77-3EF6B78D5416}"/>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pic>
        <p:nvPicPr>
          <p:cNvPr id="12" name="Picture 11">
            <a:extLst>
              <a:ext uri="{FF2B5EF4-FFF2-40B4-BE49-F238E27FC236}">
                <a16:creationId xmlns:a16="http://schemas.microsoft.com/office/drawing/2014/main" id="{27278AC8-9627-2E4F-865B-D5B6A7F0C215}"/>
              </a:ext>
            </a:extLst>
          </p:cNvPr>
          <p:cNvPicPr>
            <a:picLocks noChangeAspect="1"/>
          </p:cNvPicPr>
          <p:nvPr userDrawn="1"/>
        </p:nvPicPr>
        <p:blipFill rotWithShape="1">
          <a:blip r:embed="rId2"/>
          <a:srcRect l="-18315" t="15976" r="29196" b="11083"/>
          <a:stretch/>
        </p:blipFill>
        <p:spPr>
          <a:xfrm>
            <a:off x="5614492" y="1869927"/>
            <a:ext cx="6577508" cy="4189834"/>
          </a:xfrm>
          <a:prstGeom prst="rect">
            <a:avLst/>
          </a:prstGeom>
        </p:spPr>
      </p:pic>
      <p:sp>
        <p:nvSpPr>
          <p:cNvPr id="14" name="Freeform 13">
            <a:extLst>
              <a:ext uri="{FF2B5EF4-FFF2-40B4-BE49-F238E27FC236}">
                <a16:creationId xmlns:a16="http://schemas.microsoft.com/office/drawing/2014/main" id="{1F892F07-3D26-EA46-A5F7-831A0CED5616}"/>
              </a:ext>
            </a:extLst>
          </p:cNvPr>
          <p:cNvSpPr/>
          <p:nvPr userDrawn="1"/>
        </p:nvSpPr>
        <p:spPr>
          <a:xfrm>
            <a:off x="0"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cxnSp>
        <p:nvCxnSpPr>
          <p:cNvPr id="5" name="Straight Connector 4">
            <a:extLst>
              <a:ext uri="{FF2B5EF4-FFF2-40B4-BE49-F238E27FC236}">
                <a16:creationId xmlns:a16="http://schemas.microsoft.com/office/drawing/2014/main" id="{096E92E2-5F7E-50BA-457E-F060978998E6}"/>
              </a:ext>
            </a:extLst>
          </p:cNvPr>
          <p:cNvCxnSpPr>
            <a:cxnSpLocks/>
          </p:cNvCxnSpPr>
          <p:nvPr userDrawn="1"/>
        </p:nvCxnSpPr>
        <p:spPr>
          <a:xfrm>
            <a:off x="511444" y="1247614"/>
            <a:ext cx="4145223" cy="0"/>
          </a:xfrm>
          <a:prstGeom prst="line">
            <a:avLst/>
          </a:prstGeom>
          <a:ln w="57150">
            <a:solidFill>
              <a:srgbClr val="DF46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308947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4_Laptop Slide">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4A5A0CC0-7987-9040-8B8F-D3C665F1CB95}"/>
              </a:ext>
            </a:extLst>
          </p:cNvPr>
          <p:cNvSpPr/>
          <p:nvPr userDrawn="1"/>
        </p:nvSpPr>
        <p:spPr>
          <a:xfrm>
            <a:off x="511443" y="199931"/>
            <a:ext cx="7709279" cy="590923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01A54E"/>
          </a:solidFill>
          <a:ln w="3598" cap="flat">
            <a:noFill/>
            <a:prstDash val="solid"/>
            <a:miter/>
          </a:ln>
        </p:spPr>
        <p:txBody>
          <a:bodyPr rtlCol="0" anchor="ctr"/>
          <a:lstStyle/>
          <a:p>
            <a:endParaRPr lang="en-US" b="0" i="0" dirty="0">
              <a:latin typeface="Calibri" panose="020F0502020204030204" pitchFamily="34" charset="0"/>
            </a:endParaRPr>
          </a:p>
        </p:txBody>
      </p:sp>
      <p:sp>
        <p:nvSpPr>
          <p:cNvPr id="10" name="Text Placeholder 17">
            <a:extLst>
              <a:ext uri="{FF2B5EF4-FFF2-40B4-BE49-F238E27FC236}">
                <a16:creationId xmlns:a16="http://schemas.microsoft.com/office/drawing/2014/main" id="{79BB21E1-6301-F340-A3EB-88F8E6615CB4}"/>
              </a:ext>
            </a:extLst>
          </p:cNvPr>
          <p:cNvSpPr>
            <a:spLocks noGrp="1"/>
          </p:cNvSpPr>
          <p:nvPr>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9A2F2590-659E-2F4E-9B77-3EF6B78D5416}"/>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pic>
        <p:nvPicPr>
          <p:cNvPr id="12" name="Picture 11">
            <a:extLst>
              <a:ext uri="{FF2B5EF4-FFF2-40B4-BE49-F238E27FC236}">
                <a16:creationId xmlns:a16="http://schemas.microsoft.com/office/drawing/2014/main" id="{27278AC8-9627-2E4F-865B-D5B6A7F0C215}"/>
              </a:ext>
            </a:extLst>
          </p:cNvPr>
          <p:cNvPicPr>
            <a:picLocks noChangeAspect="1"/>
          </p:cNvPicPr>
          <p:nvPr userDrawn="1"/>
        </p:nvPicPr>
        <p:blipFill rotWithShape="1">
          <a:blip r:embed="rId2"/>
          <a:srcRect l="-18315" t="15976" r="29196" b="11083"/>
          <a:stretch/>
        </p:blipFill>
        <p:spPr>
          <a:xfrm>
            <a:off x="5614492" y="1869927"/>
            <a:ext cx="6577508" cy="4189834"/>
          </a:xfrm>
          <a:prstGeom prst="rect">
            <a:avLst/>
          </a:prstGeom>
        </p:spPr>
      </p:pic>
      <p:sp>
        <p:nvSpPr>
          <p:cNvPr id="14" name="Freeform 13">
            <a:extLst>
              <a:ext uri="{FF2B5EF4-FFF2-40B4-BE49-F238E27FC236}">
                <a16:creationId xmlns:a16="http://schemas.microsoft.com/office/drawing/2014/main" id="{1F892F07-3D26-EA46-A5F7-831A0CED5616}"/>
              </a:ext>
            </a:extLst>
          </p:cNvPr>
          <p:cNvSpPr/>
          <p:nvPr userDrawn="1"/>
        </p:nvSpPr>
        <p:spPr>
          <a:xfrm>
            <a:off x="0"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cxnSp>
        <p:nvCxnSpPr>
          <p:cNvPr id="5" name="Straight Connector 4">
            <a:extLst>
              <a:ext uri="{FF2B5EF4-FFF2-40B4-BE49-F238E27FC236}">
                <a16:creationId xmlns:a16="http://schemas.microsoft.com/office/drawing/2014/main" id="{096E92E2-5F7E-50BA-457E-F060978998E6}"/>
              </a:ext>
            </a:extLst>
          </p:cNvPr>
          <p:cNvCxnSpPr>
            <a:cxnSpLocks/>
          </p:cNvCxnSpPr>
          <p:nvPr userDrawn="1"/>
        </p:nvCxnSpPr>
        <p:spPr>
          <a:xfrm>
            <a:off x="511444" y="1505067"/>
            <a:ext cx="4145223" cy="0"/>
          </a:xfrm>
          <a:prstGeom prst="line">
            <a:avLst/>
          </a:prstGeom>
          <a:ln w="57150">
            <a:solidFill>
              <a:srgbClr val="DF46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275675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5_Laptop Slide">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4A5A0CC0-7987-9040-8B8F-D3C665F1CB95}"/>
              </a:ext>
            </a:extLst>
          </p:cNvPr>
          <p:cNvSpPr/>
          <p:nvPr userDrawn="1"/>
        </p:nvSpPr>
        <p:spPr>
          <a:xfrm>
            <a:off x="511443" y="199931"/>
            <a:ext cx="7709279" cy="590923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335C42"/>
          </a:solidFill>
          <a:ln w="3598" cap="flat">
            <a:noFill/>
            <a:prstDash val="solid"/>
            <a:miter/>
          </a:ln>
        </p:spPr>
        <p:txBody>
          <a:bodyPr rtlCol="0" anchor="ctr"/>
          <a:lstStyle/>
          <a:p>
            <a:endParaRPr lang="en-US" b="0" i="0" dirty="0">
              <a:latin typeface="Calibri" panose="020F0502020204030204" pitchFamily="34" charset="0"/>
            </a:endParaRPr>
          </a:p>
        </p:txBody>
      </p:sp>
      <p:sp>
        <p:nvSpPr>
          <p:cNvPr id="10" name="Text Placeholder 17">
            <a:extLst>
              <a:ext uri="{FF2B5EF4-FFF2-40B4-BE49-F238E27FC236}">
                <a16:creationId xmlns:a16="http://schemas.microsoft.com/office/drawing/2014/main" id="{79BB21E1-6301-F340-A3EB-88F8E6615CB4}"/>
              </a:ext>
            </a:extLst>
          </p:cNvPr>
          <p:cNvSpPr>
            <a:spLocks noGrp="1"/>
          </p:cNvSpPr>
          <p:nvPr>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9A2F2590-659E-2F4E-9B77-3EF6B78D5416}"/>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pic>
        <p:nvPicPr>
          <p:cNvPr id="12" name="Picture 11">
            <a:extLst>
              <a:ext uri="{FF2B5EF4-FFF2-40B4-BE49-F238E27FC236}">
                <a16:creationId xmlns:a16="http://schemas.microsoft.com/office/drawing/2014/main" id="{27278AC8-9627-2E4F-865B-D5B6A7F0C215}"/>
              </a:ext>
            </a:extLst>
          </p:cNvPr>
          <p:cNvPicPr>
            <a:picLocks noChangeAspect="1"/>
          </p:cNvPicPr>
          <p:nvPr userDrawn="1"/>
        </p:nvPicPr>
        <p:blipFill rotWithShape="1">
          <a:blip r:embed="rId2"/>
          <a:srcRect l="-18315" t="15976" r="29196" b="11083"/>
          <a:stretch/>
        </p:blipFill>
        <p:spPr>
          <a:xfrm>
            <a:off x="5614492" y="1869927"/>
            <a:ext cx="6577508" cy="4189834"/>
          </a:xfrm>
          <a:prstGeom prst="rect">
            <a:avLst/>
          </a:prstGeom>
        </p:spPr>
      </p:pic>
      <p:sp>
        <p:nvSpPr>
          <p:cNvPr id="14" name="Freeform 13">
            <a:extLst>
              <a:ext uri="{FF2B5EF4-FFF2-40B4-BE49-F238E27FC236}">
                <a16:creationId xmlns:a16="http://schemas.microsoft.com/office/drawing/2014/main" id="{1F892F07-3D26-EA46-A5F7-831A0CED5616}"/>
              </a:ext>
            </a:extLst>
          </p:cNvPr>
          <p:cNvSpPr/>
          <p:nvPr userDrawn="1"/>
        </p:nvSpPr>
        <p:spPr>
          <a:xfrm>
            <a:off x="0"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cxnSp>
        <p:nvCxnSpPr>
          <p:cNvPr id="5" name="Straight Connector 4">
            <a:extLst>
              <a:ext uri="{FF2B5EF4-FFF2-40B4-BE49-F238E27FC236}">
                <a16:creationId xmlns:a16="http://schemas.microsoft.com/office/drawing/2014/main" id="{096E92E2-5F7E-50BA-457E-F060978998E6}"/>
              </a:ext>
            </a:extLst>
          </p:cNvPr>
          <p:cNvCxnSpPr>
            <a:cxnSpLocks/>
          </p:cNvCxnSpPr>
          <p:nvPr userDrawn="1"/>
        </p:nvCxnSpPr>
        <p:spPr>
          <a:xfrm>
            <a:off x="511444" y="1442923"/>
            <a:ext cx="4145223" cy="0"/>
          </a:xfrm>
          <a:prstGeom prst="line">
            <a:avLst/>
          </a:prstGeom>
          <a:ln w="57150">
            <a:solidFill>
              <a:srgbClr val="DF46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185035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6_Laptop Slide">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4A5A0CC0-7987-9040-8B8F-D3C665F1CB95}"/>
              </a:ext>
            </a:extLst>
          </p:cNvPr>
          <p:cNvSpPr/>
          <p:nvPr userDrawn="1"/>
        </p:nvSpPr>
        <p:spPr>
          <a:xfrm>
            <a:off x="511443" y="199931"/>
            <a:ext cx="7709279" cy="590923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702E8C"/>
          </a:solidFill>
          <a:ln w="3598" cap="flat">
            <a:noFill/>
            <a:prstDash val="solid"/>
            <a:miter/>
          </a:ln>
        </p:spPr>
        <p:txBody>
          <a:bodyPr rtlCol="0" anchor="ctr"/>
          <a:lstStyle/>
          <a:p>
            <a:endParaRPr lang="en-US" b="0" i="0" dirty="0">
              <a:latin typeface="Calibri" panose="020F0502020204030204" pitchFamily="34" charset="0"/>
            </a:endParaRPr>
          </a:p>
        </p:txBody>
      </p:sp>
      <p:sp>
        <p:nvSpPr>
          <p:cNvPr id="10" name="Text Placeholder 17">
            <a:extLst>
              <a:ext uri="{FF2B5EF4-FFF2-40B4-BE49-F238E27FC236}">
                <a16:creationId xmlns:a16="http://schemas.microsoft.com/office/drawing/2014/main" id="{79BB21E1-6301-F340-A3EB-88F8E6615CB4}"/>
              </a:ext>
            </a:extLst>
          </p:cNvPr>
          <p:cNvSpPr>
            <a:spLocks noGrp="1"/>
          </p:cNvSpPr>
          <p:nvPr>
            <p:ph type="body" sz="quarter" idx="18" hasCustomPrompt="1"/>
          </p:nvPr>
        </p:nvSpPr>
        <p:spPr>
          <a:xfrm>
            <a:off x="898357" y="2319301"/>
            <a:ext cx="4867011" cy="329108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9A2F2590-659E-2F4E-9B77-3EF6B78D5416}"/>
              </a:ext>
            </a:extLst>
          </p:cNvPr>
          <p:cNvSpPr>
            <a:spLocks noGrp="1"/>
          </p:cNvSpPr>
          <p:nvPr>
            <p:ph type="body" sz="quarter" idx="16" hasCustomPrompt="1"/>
          </p:nvPr>
        </p:nvSpPr>
        <p:spPr>
          <a:xfrm>
            <a:off x="898358" y="890242"/>
            <a:ext cx="4990998"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pic>
        <p:nvPicPr>
          <p:cNvPr id="12" name="Picture 11">
            <a:extLst>
              <a:ext uri="{FF2B5EF4-FFF2-40B4-BE49-F238E27FC236}">
                <a16:creationId xmlns:a16="http://schemas.microsoft.com/office/drawing/2014/main" id="{27278AC8-9627-2E4F-865B-D5B6A7F0C215}"/>
              </a:ext>
            </a:extLst>
          </p:cNvPr>
          <p:cNvPicPr>
            <a:picLocks noChangeAspect="1"/>
          </p:cNvPicPr>
          <p:nvPr userDrawn="1"/>
        </p:nvPicPr>
        <p:blipFill rotWithShape="1">
          <a:blip r:embed="rId2"/>
          <a:srcRect l="-18315" t="15976" r="29196" b="11083"/>
          <a:stretch/>
        </p:blipFill>
        <p:spPr>
          <a:xfrm>
            <a:off x="5614492" y="1869927"/>
            <a:ext cx="6577508" cy="4189834"/>
          </a:xfrm>
          <a:prstGeom prst="rect">
            <a:avLst/>
          </a:prstGeom>
        </p:spPr>
      </p:pic>
      <p:sp>
        <p:nvSpPr>
          <p:cNvPr id="14" name="Freeform 13">
            <a:extLst>
              <a:ext uri="{FF2B5EF4-FFF2-40B4-BE49-F238E27FC236}">
                <a16:creationId xmlns:a16="http://schemas.microsoft.com/office/drawing/2014/main" id="{1F892F07-3D26-EA46-A5F7-831A0CED5616}"/>
              </a:ext>
            </a:extLst>
          </p:cNvPr>
          <p:cNvSpPr/>
          <p:nvPr userDrawn="1"/>
        </p:nvSpPr>
        <p:spPr>
          <a:xfrm>
            <a:off x="0" y="57825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DF4625"/>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cxnSp>
        <p:nvCxnSpPr>
          <p:cNvPr id="5" name="Straight Connector 4">
            <a:extLst>
              <a:ext uri="{FF2B5EF4-FFF2-40B4-BE49-F238E27FC236}">
                <a16:creationId xmlns:a16="http://schemas.microsoft.com/office/drawing/2014/main" id="{096E92E2-5F7E-50BA-457E-F060978998E6}"/>
              </a:ext>
            </a:extLst>
          </p:cNvPr>
          <p:cNvCxnSpPr>
            <a:cxnSpLocks/>
          </p:cNvCxnSpPr>
          <p:nvPr userDrawn="1"/>
        </p:nvCxnSpPr>
        <p:spPr>
          <a:xfrm>
            <a:off x="511444" y="1442923"/>
            <a:ext cx="4145223" cy="0"/>
          </a:xfrm>
          <a:prstGeom prst="line">
            <a:avLst/>
          </a:prstGeom>
          <a:ln w="57150">
            <a:solidFill>
              <a:srgbClr val="DF46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9998197"/>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87" Type="http://schemas.openxmlformats.org/officeDocument/2006/relationships/slideLayout" Target="../slideLayouts/slideLayout87.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103" Type="http://schemas.openxmlformats.org/officeDocument/2006/relationships/slideLayout" Target="../slideLayouts/slideLayout103.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3C02027-FC73-B27F-AB3B-3731F7589E3C}"/>
              </a:ext>
            </a:extLst>
          </p:cNvPr>
          <p:cNvGrpSpPr/>
          <p:nvPr userDrawn="1"/>
        </p:nvGrpSpPr>
        <p:grpSpPr>
          <a:xfrm>
            <a:off x="279930" y="6388360"/>
            <a:ext cx="4179859" cy="424070"/>
            <a:chOff x="252221" y="10160164"/>
            <a:chExt cx="4179859" cy="424070"/>
          </a:xfrm>
        </p:grpSpPr>
        <p:sp>
          <p:nvSpPr>
            <p:cNvPr id="3" name="Text Box 5">
              <a:extLst>
                <a:ext uri="{FF2B5EF4-FFF2-40B4-BE49-F238E27FC236}">
                  <a16:creationId xmlns:a16="http://schemas.microsoft.com/office/drawing/2014/main" id="{D42C86C6-98DD-4DE9-5BD9-B67A7192ADC2}"/>
                </a:ext>
              </a:extLst>
            </p:cNvPr>
            <p:cNvSpPr txBox="1"/>
            <p:nvPr userDrawn="1"/>
          </p:nvSpPr>
          <p:spPr>
            <a:xfrm>
              <a:off x="412833" y="10214693"/>
              <a:ext cx="4019247" cy="36954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700" b="0" i="0" spc="300" dirty="0">
                  <a:solidFill>
                    <a:srgbClr val="083F59"/>
                  </a:solidFill>
                  <a:effectLst/>
                  <a:latin typeface="Calibri" panose="020F0502020204030204" pitchFamily="34" charset="0"/>
                  <a:ea typeface="Open Sans" panose="020B0606030504020204" pitchFamily="34" charset="0"/>
                  <a:cs typeface="Calibri" panose="020F0502020204030204" pitchFamily="34" charset="0"/>
                </a:rPr>
                <a:t>DIVERSITIES ARE REVIVING ENTERPRISE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E" sz="700" b="0" i="0" spc="300" dirty="0">
                <a:solidFill>
                  <a:srgbClr val="252324"/>
                </a:solidFill>
                <a:effectLst/>
                <a:latin typeface="Calibri" panose="020F0502020204030204" pitchFamily="34" charset="0"/>
                <a:ea typeface="Open Sans" panose="020B0606030504020204" pitchFamily="34" charset="0"/>
                <a:cs typeface="Calibri" panose="020F0502020204030204" pitchFamily="34" charset="0"/>
              </a:endParaRPr>
            </a:p>
          </p:txBody>
        </p:sp>
        <p:grpSp>
          <p:nvGrpSpPr>
            <p:cNvPr id="7" name="Graphic 5">
              <a:extLst>
                <a:ext uri="{FF2B5EF4-FFF2-40B4-BE49-F238E27FC236}">
                  <a16:creationId xmlns:a16="http://schemas.microsoft.com/office/drawing/2014/main" id="{659F9F16-14D3-196B-E094-9FE3A2D3F109}"/>
                </a:ext>
              </a:extLst>
            </p:cNvPr>
            <p:cNvGrpSpPr/>
            <p:nvPr userDrawn="1"/>
          </p:nvGrpSpPr>
          <p:grpSpPr>
            <a:xfrm rot="20121967" flipH="1">
              <a:off x="252221" y="10160164"/>
              <a:ext cx="261668" cy="227012"/>
              <a:chOff x="3962604" y="4534014"/>
              <a:chExt cx="1470421" cy="1301140"/>
            </a:xfrm>
          </p:grpSpPr>
          <p:sp>
            <p:nvSpPr>
              <p:cNvPr id="8" name="Freeform 7">
                <a:extLst>
                  <a:ext uri="{FF2B5EF4-FFF2-40B4-BE49-F238E27FC236}">
                    <a16:creationId xmlns:a16="http://schemas.microsoft.com/office/drawing/2014/main" id="{554AC81D-291E-F177-3CAB-D399F393453E}"/>
                  </a:ext>
                </a:extLst>
              </p:cNvPr>
              <p:cNvSpPr/>
              <p:nvPr/>
            </p:nvSpPr>
            <p:spPr>
              <a:xfrm>
                <a:off x="4185164" y="4534014"/>
                <a:ext cx="1247861" cy="685109"/>
              </a:xfrm>
              <a:custGeom>
                <a:avLst/>
                <a:gdLst>
                  <a:gd name="connsiteX0" fmla="*/ 395663 w 1247861"/>
                  <a:gd name="connsiteY0" fmla="*/ 474062 h 685109"/>
                  <a:gd name="connsiteX1" fmla="*/ 400419 w 1247861"/>
                  <a:gd name="connsiteY1" fmla="*/ 244001 h 685109"/>
                  <a:gd name="connsiteX2" fmla="*/ 925434 w 1247861"/>
                  <a:gd name="connsiteY2" fmla="*/ 545362 h 685109"/>
                  <a:gd name="connsiteX3" fmla="*/ 1038616 w 1247861"/>
                  <a:gd name="connsiteY3" fmla="*/ 685110 h 685109"/>
                  <a:gd name="connsiteX4" fmla="*/ 1247861 w 1247861"/>
                  <a:gd name="connsiteY4" fmla="*/ 611909 h 685109"/>
                  <a:gd name="connsiteX5" fmla="*/ 710482 w 1247861"/>
                  <a:gd name="connsiteY5" fmla="*/ 130872 h 685109"/>
                  <a:gd name="connsiteX6" fmla="*/ 0 w 1247861"/>
                  <a:gd name="connsiteY6" fmla="*/ 8237 h 685109"/>
                  <a:gd name="connsiteX7" fmla="*/ 148374 w 1247861"/>
                  <a:gd name="connsiteY7" fmla="*/ 436036 h 685109"/>
                  <a:gd name="connsiteX8" fmla="*/ 395663 w 1247861"/>
                  <a:gd name="connsiteY8" fmla="*/ 474062 h 68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861" h="685109">
                    <a:moveTo>
                      <a:pt x="395663" y="474062"/>
                    </a:moveTo>
                    <a:lnTo>
                      <a:pt x="400419" y="244001"/>
                    </a:lnTo>
                    <a:cubicBezTo>
                      <a:pt x="599202" y="291535"/>
                      <a:pt x="780864" y="394207"/>
                      <a:pt x="925434" y="545362"/>
                    </a:cubicBezTo>
                    <a:cubicBezTo>
                      <a:pt x="967283" y="589093"/>
                      <a:pt x="1005327" y="635675"/>
                      <a:pt x="1038616" y="685110"/>
                    </a:cubicBezTo>
                    <a:lnTo>
                      <a:pt x="1247861" y="611909"/>
                    </a:lnTo>
                    <a:cubicBezTo>
                      <a:pt x="1119461" y="405614"/>
                      <a:pt x="934945" y="239248"/>
                      <a:pt x="710482" y="130872"/>
                    </a:cubicBezTo>
                    <a:cubicBezTo>
                      <a:pt x="486019" y="22497"/>
                      <a:pt x="241583" y="-19333"/>
                      <a:pt x="0" y="8237"/>
                    </a:cubicBezTo>
                    <a:lnTo>
                      <a:pt x="148374" y="436036"/>
                    </a:lnTo>
                    <a:cubicBezTo>
                      <a:pt x="233974" y="436986"/>
                      <a:pt x="316721" y="450296"/>
                      <a:pt x="395663" y="474062"/>
                    </a:cubicBezTo>
                    <a:close/>
                  </a:path>
                </a:pathLst>
              </a:custGeom>
              <a:solidFill>
                <a:srgbClr val="702E8C"/>
              </a:solidFill>
              <a:ln w="9504"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B17BDF0-A32D-873A-44FA-F1CDE914FB14}"/>
                  </a:ext>
                </a:extLst>
              </p:cNvPr>
              <p:cNvSpPr/>
              <p:nvPr/>
            </p:nvSpPr>
            <p:spPr>
              <a:xfrm>
                <a:off x="4577974" y="5008076"/>
                <a:ext cx="812251" cy="608425"/>
              </a:xfrm>
              <a:custGeom>
                <a:avLst/>
                <a:gdLst>
                  <a:gd name="connsiteX0" fmla="*/ 2853 w 812251"/>
                  <a:gd name="connsiteY0" fmla="*/ 0 h 608425"/>
                  <a:gd name="connsiteX1" fmla="*/ 0 w 812251"/>
                  <a:gd name="connsiteY1" fmla="*/ 122636 h 608425"/>
                  <a:gd name="connsiteX2" fmla="*/ 459388 w 812251"/>
                  <a:gd name="connsiteY2" fmla="*/ 600820 h 608425"/>
                  <a:gd name="connsiteX3" fmla="*/ 812251 w 812251"/>
                  <a:gd name="connsiteY3" fmla="*/ 608425 h 608425"/>
                  <a:gd name="connsiteX4" fmla="*/ 646757 w 812251"/>
                  <a:gd name="connsiteY4" fmla="*/ 211048 h 608425"/>
                  <a:gd name="connsiteX5" fmla="*/ 428001 w 812251"/>
                  <a:gd name="connsiteY5" fmla="*/ 287101 h 608425"/>
                  <a:gd name="connsiteX6" fmla="*/ 2853 w 812251"/>
                  <a:gd name="connsiteY6" fmla="*/ 0 h 60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251" h="608425">
                    <a:moveTo>
                      <a:pt x="2853" y="0"/>
                    </a:moveTo>
                    <a:lnTo>
                      <a:pt x="0" y="122636"/>
                    </a:lnTo>
                    <a:cubicBezTo>
                      <a:pt x="219707" y="199640"/>
                      <a:pt x="390908" y="378365"/>
                      <a:pt x="459388" y="600820"/>
                    </a:cubicBezTo>
                    <a:lnTo>
                      <a:pt x="812251" y="608425"/>
                    </a:lnTo>
                    <a:cubicBezTo>
                      <a:pt x="784669" y="465826"/>
                      <a:pt x="728553" y="330831"/>
                      <a:pt x="646757" y="211048"/>
                    </a:cubicBezTo>
                    <a:lnTo>
                      <a:pt x="428001" y="287101"/>
                    </a:lnTo>
                    <a:cubicBezTo>
                      <a:pt x="316721" y="149254"/>
                      <a:pt x="168347" y="50385"/>
                      <a:pt x="2853" y="0"/>
                    </a:cubicBezTo>
                    <a:close/>
                  </a:path>
                </a:pathLst>
              </a:custGeom>
              <a:solidFill>
                <a:srgbClr val="FFC713"/>
              </a:solidFill>
              <a:ln w="950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6E3326A6-C997-97E2-CAAA-6449DF50A756}"/>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010101"/>
              </a:solidFill>
              <a:ln w="950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2F9B23F4-A8F9-C069-20EC-FBE99F317B5C}"/>
                  </a:ext>
                </a:extLst>
              </p:cNvPr>
              <p:cNvSpPr/>
              <p:nvPr/>
            </p:nvSpPr>
            <p:spPr>
              <a:xfrm>
                <a:off x="4580828" y="4778015"/>
                <a:ext cx="642952" cy="517161"/>
              </a:xfrm>
              <a:custGeom>
                <a:avLst/>
                <a:gdLst>
                  <a:gd name="connsiteX0" fmla="*/ 4756 w 642952"/>
                  <a:gd name="connsiteY0" fmla="*/ 0 h 517161"/>
                  <a:gd name="connsiteX1" fmla="*/ 0 w 642952"/>
                  <a:gd name="connsiteY1" fmla="*/ 230061 h 517161"/>
                  <a:gd name="connsiteX2" fmla="*/ 424197 w 642952"/>
                  <a:gd name="connsiteY2" fmla="*/ 517162 h 517161"/>
                  <a:gd name="connsiteX3" fmla="*/ 642953 w 642952"/>
                  <a:gd name="connsiteY3" fmla="*/ 441108 h 517161"/>
                  <a:gd name="connsiteX4" fmla="*/ 529770 w 642952"/>
                  <a:gd name="connsiteY4" fmla="*/ 301361 h 517161"/>
                  <a:gd name="connsiteX5" fmla="*/ 4756 w 642952"/>
                  <a:gd name="connsiteY5" fmla="*/ 0 h 51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952" h="517161">
                    <a:moveTo>
                      <a:pt x="4756" y="0"/>
                    </a:moveTo>
                    <a:lnTo>
                      <a:pt x="0" y="230061"/>
                    </a:lnTo>
                    <a:cubicBezTo>
                      <a:pt x="165494" y="280446"/>
                      <a:pt x="313867" y="379315"/>
                      <a:pt x="424197" y="517162"/>
                    </a:cubicBezTo>
                    <a:lnTo>
                      <a:pt x="642953" y="441108"/>
                    </a:lnTo>
                    <a:cubicBezTo>
                      <a:pt x="609664" y="391674"/>
                      <a:pt x="571619" y="345091"/>
                      <a:pt x="529770" y="301361"/>
                    </a:cubicBezTo>
                    <a:cubicBezTo>
                      <a:pt x="385201" y="150205"/>
                      <a:pt x="203538" y="46583"/>
                      <a:pt x="4756" y="0"/>
                    </a:cubicBezTo>
                    <a:close/>
                  </a:path>
                </a:pathLst>
              </a:custGeom>
              <a:solidFill>
                <a:srgbClr val="DF4726"/>
              </a:solidFill>
              <a:ln w="9504"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87026563-A28A-E082-71FB-512B89C8CC9A}"/>
                  </a:ext>
                </a:extLst>
              </p:cNvPr>
              <p:cNvSpPr/>
              <p:nvPr/>
            </p:nvSpPr>
            <p:spPr>
              <a:xfrm>
                <a:off x="4342098" y="5208666"/>
                <a:ext cx="606981" cy="626488"/>
              </a:xfrm>
              <a:custGeom>
                <a:avLst/>
                <a:gdLst>
                  <a:gd name="connsiteX0" fmla="*/ 606811 w 606981"/>
                  <a:gd name="connsiteY0" fmla="*/ 626488 h 626488"/>
                  <a:gd name="connsiteX1" fmla="*/ 437512 w 606981"/>
                  <a:gd name="connsiteY1" fmla="*/ 189182 h 626488"/>
                  <a:gd name="connsiteX2" fmla="*/ 436561 w 606981"/>
                  <a:gd name="connsiteY2" fmla="*/ 188232 h 626488"/>
                  <a:gd name="connsiteX3" fmla="*/ 8560 w 606981"/>
                  <a:gd name="connsiteY3" fmla="*/ 0 h 626488"/>
                  <a:gd name="connsiteX4" fmla="*/ 6658 w 606981"/>
                  <a:gd name="connsiteY4" fmla="*/ 74152 h 626488"/>
                  <a:gd name="connsiteX5" fmla="*/ 6658 w 606981"/>
                  <a:gd name="connsiteY5" fmla="*/ 74152 h 626488"/>
                  <a:gd name="connsiteX6" fmla="*/ 6658 w 606981"/>
                  <a:gd name="connsiteY6" fmla="*/ 74152 h 626488"/>
                  <a:gd name="connsiteX7" fmla="*/ 383299 w 606981"/>
                  <a:gd name="connsiteY7" fmla="*/ 241469 h 626488"/>
                  <a:gd name="connsiteX8" fmla="*/ 275823 w 606981"/>
                  <a:gd name="connsiteY8" fmla="*/ 343190 h 626488"/>
                  <a:gd name="connsiteX9" fmla="*/ 2853 w 606981"/>
                  <a:gd name="connsiteY9" fmla="*/ 222456 h 626488"/>
                  <a:gd name="connsiteX10" fmla="*/ 2853 w 606981"/>
                  <a:gd name="connsiteY10" fmla="*/ 222456 h 626488"/>
                  <a:gd name="connsiteX11" fmla="*/ 1902 w 606981"/>
                  <a:gd name="connsiteY11" fmla="*/ 222456 h 626488"/>
                  <a:gd name="connsiteX12" fmla="*/ 0 w 606981"/>
                  <a:gd name="connsiteY12" fmla="*/ 296607 h 626488"/>
                  <a:gd name="connsiteX13" fmla="*/ 220658 w 606981"/>
                  <a:gd name="connsiteY13" fmla="*/ 393575 h 626488"/>
                  <a:gd name="connsiteX14" fmla="*/ 221609 w 606981"/>
                  <a:gd name="connsiteY14" fmla="*/ 394526 h 626488"/>
                  <a:gd name="connsiteX15" fmla="*/ 221609 w 606981"/>
                  <a:gd name="connsiteY15" fmla="*/ 394526 h 626488"/>
                  <a:gd name="connsiteX16" fmla="*/ 309112 w 606981"/>
                  <a:gd name="connsiteY16" fmla="*/ 619833 h 626488"/>
                  <a:gd name="connsiteX17" fmla="*/ 606811 w 606981"/>
                  <a:gd name="connsiteY17" fmla="*/ 626488 h 626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6981" h="626488">
                    <a:moveTo>
                      <a:pt x="606811" y="626488"/>
                    </a:moveTo>
                    <a:cubicBezTo>
                      <a:pt x="610615" y="462974"/>
                      <a:pt x="550695" y="308015"/>
                      <a:pt x="437512" y="189182"/>
                    </a:cubicBezTo>
                    <a:lnTo>
                      <a:pt x="436561" y="188232"/>
                    </a:lnTo>
                    <a:cubicBezTo>
                      <a:pt x="323379" y="70349"/>
                      <a:pt x="171200" y="3803"/>
                      <a:pt x="8560" y="0"/>
                    </a:cubicBezTo>
                    <a:lnTo>
                      <a:pt x="6658" y="74152"/>
                    </a:lnTo>
                    <a:lnTo>
                      <a:pt x="6658" y="74152"/>
                    </a:lnTo>
                    <a:lnTo>
                      <a:pt x="6658" y="74152"/>
                    </a:lnTo>
                    <a:cubicBezTo>
                      <a:pt x="150276" y="77954"/>
                      <a:pt x="284383" y="136896"/>
                      <a:pt x="383299" y="241469"/>
                    </a:cubicBezTo>
                    <a:lnTo>
                      <a:pt x="275823" y="343190"/>
                    </a:lnTo>
                    <a:cubicBezTo>
                      <a:pt x="203538" y="268088"/>
                      <a:pt x="107476" y="224357"/>
                      <a:pt x="2853" y="222456"/>
                    </a:cubicBezTo>
                    <a:lnTo>
                      <a:pt x="2853" y="222456"/>
                    </a:lnTo>
                    <a:lnTo>
                      <a:pt x="1902" y="222456"/>
                    </a:lnTo>
                    <a:lnTo>
                      <a:pt x="0" y="296607"/>
                    </a:lnTo>
                    <a:cubicBezTo>
                      <a:pt x="84649" y="298509"/>
                      <a:pt x="162640" y="332733"/>
                      <a:pt x="220658" y="393575"/>
                    </a:cubicBezTo>
                    <a:lnTo>
                      <a:pt x="221609" y="394526"/>
                    </a:lnTo>
                    <a:lnTo>
                      <a:pt x="221609" y="394526"/>
                    </a:lnTo>
                    <a:cubicBezTo>
                      <a:pt x="279627" y="455368"/>
                      <a:pt x="311014" y="535224"/>
                      <a:pt x="309112" y="619833"/>
                    </a:cubicBezTo>
                    <a:lnTo>
                      <a:pt x="606811" y="626488"/>
                    </a:lnTo>
                    <a:close/>
                  </a:path>
                </a:pathLst>
              </a:custGeom>
              <a:solidFill>
                <a:srgbClr val="01AAA3"/>
              </a:solidFill>
              <a:ln w="9504"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720EE838-3B26-E820-A8B8-1B26C2F64C59}"/>
                  </a:ext>
                </a:extLst>
              </p:cNvPr>
              <p:cNvSpPr/>
              <p:nvPr/>
            </p:nvSpPr>
            <p:spPr>
              <a:xfrm>
                <a:off x="3962604" y="5281868"/>
                <a:ext cx="386152" cy="256679"/>
              </a:xfrm>
              <a:custGeom>
                <a:avLst/>
                <a:gdLst>
                  <a:gd name="connsiteX0" fmla="*/ 384250 w 386152"/>
                  <a:gd name="connsiteY0" fmla="*/ 951 h 256679"/>
                  <a:gd name="connsiteX1" fmla="*/ 0 w 386152"/>
                  <a:gd name="connsiteY1" fmla="*/ 150205 h 256679"/>
                  <a:gd name="connsiteX2" fmla="*/ 102720 w 386152"/>
                  <a:gd name="connsiteY2" fmla="*/ 256680 h 256679"/>
                  <a:gd name="connsiteX3" fmla="*/ 381397 w 386152"/>
                  <a:gd name="connsiteY3" fmla="*/ 148304 h 256679"/>
                  <a:gd name="connsiteX4" fmla="*/ 382348 w 386152"/>
                  <a:gd name="connsiteY4" fmla="*/ 148304 h 256679"/>
                  <a:gd name="connsiteX5" fmla="*/ 386152 w 386152"/>
                  <a:gd name="connsiteY5" fmla="*/ 0 h 256679"/>
                  <a:gd name="connsiteX6" fmla="*/ 384250 w 386152"/>
                  <a:gd name="connsiteY6" fmla="*/ 951 h 25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152" h="256679">
                    <a:moveTo>
                      <a:pt x="384250" y="951"/>
                    </a:moveTo>
                    <a:cubicBezTo>
                      <a:pt x="240632" y="-1901"/>
                      <a:pt x="103671" y="51336"/>
                      <a:pt x="0" y="150205"/>
                    </a:cubicBezTo>
                    <a:lnTo>
                      <a:pt x="102720" y="256680"/>
                    </a:lnTo>
                    <a:cubicBezTo>
                      <a:pt x="177858" y="184429"/>
                      <a:pt x="276774" y="146402"/>
                      <a:pt x="381397" y="148304"/>
                    </a:cubicBezTo>
                    <a:lnTo>
                      <a:pt x="382348" y="148304"/>
                    </a:lnTo>
                    <a:lnTo>
                      <a:pt x="386152" y="0"/>
                    </a:lnTo>
                    <a:lnTo>
                      <a:pt x="384250" y="951"/>
                    </a:lnTo>
                    <a:close/>
                  </a:path>
                </a:pathLst>
              </a:custGeom>
              <a:solidFill>
                <a:srgbClr val="ED1765"/>
              </a:solidFill>
              <a:ln w="950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E83271B0-5CE4-F1A5-297A-9853FA09DD9E}"/>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010101"/>
              </a:solidFill>
              <a:ln w="9504"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6DF94693-D75B-2904-B148-C9E65EFEE188}"/>
                  </a:ext>
                </a:extLst>
              </p:cNvPr>
              <p:cNvSpPr/>
              <p:nvPr/>
            </p:nvSpPr>
            <p:spPr>
              <a:xfrm>
                <a:off x="4345903" y="5282818"/>
                <a:ext cx="380445" cy="269038"/>
              </a:xfrm>
              <a:custGeom>
                <a:avLst/>
                <a:gdLst>
                  <a:gd name="connsiteX0" fmla="*/ 0 w 380445"/>
                  <a:gd name="connsiteY0" fmla="*/ 148304 h 269038"/>
                  <a:gd name="connsiteX1" fmla="*/ 272970 w 380445"/>
                  <a:gd name="connsiteY1" fmla="*/ 269038 h 269038"/>
                  <a:gd name="connsiteX2" fmla="*/ 380445 w 380445"/>
                  <a:gd name="connsiteY2" fmla="*/ 167317 h 269038"/>
                  <a:gd name="connsiteX3" fmla="*/ 3804 w 380445"/>
                  <a:gd name="connsiteY3" fmla="*/ 0 h 269038"/>
                  <a:gd name="connsiteX4" fmla="*/ 3804 w 380445"/>
                  <a:gd name="connsiteY4" fmla="*/ 0 h 269038"/>
                  <a:gd name="connsiteX5" fmla="*/ 3804 w 380445"/>
                  <a:gd name="connsiteY5" fmla="*/ 0 h 269038"/>
                  <a:gd name="connsiteX6" fmla="*/ 0 w 380445"/>
                  <a:gd name="connsiteY6" fmla="*/ 148304 h 269038"/>
                  <a:gd name="connsiteX7" fmla="*/ 0 w 380445"/>
                  <a:gd name="connsiteY7" fmla="*/ 148304 h 269038"/>
                  <a:gd name="connsiteX8" fmla="*/ 0 w 380445"/>
                  <a:gd name="connsiteY8" fmla="*/ 148304 h 26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445" h="269038">
                    <a:moveTo>
                      <a:pt x="0" y="148304"/>
                    </a:moveTo>
                    <a:cubicBezTo>
                      <a:pt x="103671" y="151156"/>
                      <a:pt x="200685" y="193936"/>
                      <a:pt x="272970" y="269038"/>
                    </a:cubicBezTo>
                    <a:lnTo>
                      <a:pt x="380445" y="167317"/>
                    </a:lnTo>
                    <a:cubicBezTo>
                      <a:pt x="281530" y="62744"/>
                      <a:pt x="147423" y="3803"/>
                      <a:pt x="3804" y="0"/>
                    </a:cubicBezTo>
                    <a:lnTo>
                      <a:pt x="3804" y="0"/>
                    </a:lnTo>
                    <a:lnTo>
                      <a:pt x="3804" y="0"/>
                    </a:lnTo>
                    <a:lnTo>
                      <a:pt x="0" y="148304"/>
                    </a:lnTo>
                    <a:lnTo>
                      <a:pt x="0" y="148304"/>
                    </a:lnTo>
                    <a:lnTo>
                      <a:pt x="0" y="148304"/>
                    </a:lnTo>
                    <a:close/>
                  </a:path>
                </a:pathLst>
              </a:custGeom>
              <a:solidFill>
                <a:srgbClr val="345C42"/>
              </a:solidFill>
              <a:ln w="95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842" r:id="rId4"/>
    <p:sldLayoutId id="2147483975" r:id="rId5"/>
    <p:sldLayoutId id="2147483902" r:id="rId6"/>
    <p:sldLayoutId id="2147483901" r:id="rId7"/>
    <p:sldLayoutId id="2147483899" r:id="rId8"/>
    <p:sldLayoutId id="2147483919" r:id="rId9"/>
    <p:sldLayoutId id="2147483920" r:id="rId10"/>
    <p:sldLayoutId id="2147483921" r:id="rId11"/>
    <p:sldLayoutId id="2147483900" r:id="rId12"/>
    <p:sldLayoutId id="2147483861" r:id="rId13"/>
    <p:sldLayoutId id="2147483886" r:id="rId14"/>
    <p:sldLayoutId id="2147483887" r:id="rId15"/>
    <p:sldLayoutId id="2147483884" r:id="rId16"/>
    <p:sldLayoutId id="2147483897" r:id="rId17"/>
    <p:sldLayoutId id="2147483885" r:id="rId18"/>
    <p:sldLayoutId id="2147483960" r:id="rId19"/>
    <p:sldLayoutId id="2147483903" r:id="rId20"/>
    <p:sldLayoutId id="2147483961" r:id="rId21"/>
    <p:sldLayoutId id="2147483951" r:id="rId22"/>
    <p:sldLayoutId id="2147483967" r:id="rId23"/>
    <p:sldLayoutId id="2147483945" r:id="rId24"/>
    <p:sldLayoutId id="2147483962" r:id="rId25"/>
    <p:sldLayoutId id="2147483937" r:id="rId26"/>
    <p:sldLayoutId id="2147483963" r:id="rId27"/>
    <p:sldLayoutId id="2147483904" r:id="rId28"/>
    <p:sldLayoutId id="2147483913" r:id="rId29"/>
    <p:sldLayoutId id="2147483964" r:id="rId30"/>
    <p:sldLayoutId id="2147483928" r:id="rId31"/>
    <p:sldLayoutId id="2147483946" r:id="rId32"/>
    <p:sldLayoutId id="2147483947" r:id="rId33"/>
    <p:sldLayoutId id="2147483914" r:id="rId34"/>
    <p:sldLayoutId id="2147483891" r:id="rId35"/>
    <p:sldLayoutId id="2147483934" r:id="rId36"/>
    <p:sldLayoutId id="2147483944" r:id="rId37"/>
    <p:sldLayoutId id="2147483880" r:id="rId38"/>
    <p:sldLayoutId id="2147483922" r:id="rId39"/>
    <p:sldLayoutId id="2147483940" r:id="rId40"/>
    <p:sldLayoutId id="2147483932" r:id="rId41"/>
    <p:sldLayoutId id="2147483941" r:id="rId42"/>
    <p:sldLayoutId id="2147483936" r:id="rId43"/>
    <p:sldLayoutId id="2147483938" r:id="rId44"/>
    <p:sldLayoutId id="2147483933" r:id="rId45"/>
    <p:sldLayoutId id="2147483935" r:id="rId46"/>
    <p:sldLayoutId id="2147483949" r:id="rId47"/>
    <p:sldLayoutId id="2147483948" r:id="rId48"/>
    <p:sldLayoutId id="2147483939" r:id="rId49"/>
    <p:sldLayoutId id="2147483923" r:id="rId50"/>
    <p:sldLayoutId id="2147483942" r:id="rId51"/>
    <p:sldLayoutId id="2147483955" r:id="rId52"/>
    <p:sldLayoutId id="2147483893" r:id="rId53"/>
    <p:sldLayoutId id="2147483952" r:id="rId54"/>
    <p:sldLayoutId id="2147483943" r:id="rId55"/>
    <p:sldLayoutId id="2147483957" r:id="rId56"/>
    <p:sldLayoutId id="2147483958" r:id="rId57"/>
    <p:sldLayoutId id="2147483954" r:id="rId58"/>
    <p:sldLayoutId id="2147483965" r:id="rId59"/>
    <p:sldLayoutId id="2147483931" r:id="rId60"/>
    <p:sldLayoutId id="2147483956" r:id="rId61"/>
    <p:sldLayoutId id="2147483924" r:id="rId62"/>
    <p:sldLayoutId id="2147483966" r:id="rId63"/>
    <p:sldLayoutId id="2147483907" r:id="rId64"/>
    <p:sldLayoutId id="2147483915" r:id="rId65"/>
    <p:sldLayoutId id="2147483916" r:id="rId66"/>
    <p:sldLayoutId id="2147483917" r:id="rId67"/>
    <p:sldLayoutId id="2147483950" r:id="rId68"/>
    <p:sldLayoutId id="2147483879" r:id="rId69"/>
    <p:sldLayoutId id="2147483973" r:id="rId70"/>
    <p:sldLayoutId id="2147483929" r:id="rId71"/>
    <p:sldLayoutId id="2147483925" r:id="rId72"/>
    <p:sldLayoutId id="2147483918" r:id="rId73"/>
    <p:sldLayoutId id="2147483930" r:id="rId74"/>
    <p:sldLayoutId id="2147483888" r:id="rId75"/>
    <p:sldLayoutId id="2147483911" r:id="rId76"/>
    <p:sldLayoutId id="2147483878" r:id="rId77"/>
    <p:sldLayoutId id="2147483908" r:id="rId78"/>
    <p:sldLayoutId id="2147483910" r:id="rId79"/>
    <p:sldLayoutId id="2147483909" r:id="rId80"/>
    <p:sldLayoutId id="2147483892" r:id="rId81"/>
    <p:sldLayoutId id="2147483959" r:id="rId82"/>
    <p:sldLayoutId id="2147483890" r:id="rId83"/>
    <p:sldLayoutId id="2147483877" r:id="rId84"/>
    <p:sldLayoutId id="2147483889" r:id="rId85"/>
    <p:sldLayoutId id="2147483905" r:id="rId86"/>
    <p:sldLayoutId id="2147483926" r:id="rId87"/>
    <p:sldLayoutId id="2147483927" r:id="rId88"/>
    <p:sldLayoutId id="2147483906" r:id="rId89"/>
    <p:sldLayoutId id="2147483841" r:id="rId90"/>
    <p:sldLayoutId id="2147483894" r:id="rId91"/>
    <p:sldLayoutId id="2147483840" r:id="rId92"/>
    <p:sldLayoutId id="2147483833" r:id="rId93"/>
    <p:sldLayoutId id="2147483895" r:id="rId94"/>
    <p:sldLayoutId id="2147483968" r:id="rId95"/>
    <p:sldLayoutId id="2147483969" r:id="rId96"/>
    <p:sldLayoutId id="2147483970" r:id="rId97"/>
    <p:sldLayoutId id="2147483971" r:id="rId98"/>
    <p:sldLayoutId id="2147483972" r:id="rId99"/>
    <p:sldLayoutId id="2147483847" r:id="rId100"/>
    <p:sldLayoutId id="2147483896" r:id="rId101"/>
    <p:sldLayoutId id="2147483853" r:id="rId102"/>
    <p:sldLayoutId id="2147483974" r:id="rId10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packagingdigest.com/labeling/unilever-to-remove-the-word-normal-from-beauty-labels" TargetMode="External"/><Relationship Id="rId1" Type="http://schemas.openxmlformats.org/officeDocument/2006/relationships/slideLayout" Target="../slideLayouts/slideLayout94.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hyperlink" Target="https://www.linkedin.com/pulse/significance-diversity-inclusion-marketing-eds-fze-svm3f#:~:text=61%25%20of%20audiences%20deem%20diversity,83%25%20increase%20in%20consumer%20preference." TargetMode="External"/><Relationship Id="rId2" Type="http://schemas.openxmlformats.org/officeDocument/2006/relationships/image" Target="../media/image16.jpeg"/><Relationship Id="rId1" Type="http://schemas.openxmlformats.org/officeDocument/2006/relationships/slideLayout" Target="../slideLayouts/slideLayout45.xml"/></Relationships>
</file>

<file path=ppt/slides/_rels/slide17.xml.rels><?xml version="1.0" encoding="UTF-8" standalone="yes"?>
<Relationships xmlns="http://schemas.openxmlformats.org/package/2006/relationships"><Relationship Id="rId2" Type="http://schemas.openxmlformats.org/officeDocument/2006/relationships/hyperlink" Target="https://mailchimp.com/resources/harnessing-multichannel-marketing/" TargetMode="External"/><Relationship Id="rId1" Type="http://schemas.openxmlformats.org/officeDocument/2006/relationships/slideLayout" Target="../slideLayouts/slideLayout71.xml"/></Relationships>
</file>

<file path=ppt/slides/_rels/slide18.xml.rels><?xml version="1.0" encoding="UTF-8" standalone="yes"?>
<Relationships xmlns="http://schemas.openxmlformats.org/package/2006/relationships"><Relationship Id="rId2" Type="http://schemas.openxmlformats.org/officeDocument/2006/relationships/hyperlink" Target="https://www.bazaarvoice.com/blog/9-brand-examples-of-inspiring-inclusive-marketing-campaigns/" TargetMode="External"/><Relationship Id="rId1" Type="http://schemas.openxmlformats.org/officeDocument/2006/relationships/slideLayout" Target="../slideLayouts/slideLayout71.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www.bazaarvoice.com/blog/9-brand-examples-of-inspiring-inclusive-marketing-campaigns/" TargetMode="External"/><Relationship Id="rId1" Type="http://schemas.openxmlformats.org/officeDocument/2006/relationships/slideLayout" Target="../slideLayouts/slideLayout71.xml"/><Relationship Id="rId4" Type="http://schemas.openxmlformats.org/officeDocument/2006/relationships/hyperlink" Target="https://www.accessconsultancy.ie/inclusive-branding-reaps-reward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03.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hyperlink" Target="https://www.dhl.com/discover/en-in/small-business-advice/growing-your-business/benefits-of-inclusivity-in-marketing" TargetMode="External"/><Relationship Id="rId1" Type="http://schemas.openxmlformats.org/officeDocument/2006/relationships/slideLayout" Target="../slideLayouts/slideLayout71.xml"/></Relationships>
</file>

<file path=ppt/slides/_rels/slide21.xml.rels><?xml version="1.0" encoding="UTF-8" standalone="yes"?>
<Relationships xmlns="http://schemas.openxmlformats.org/package/2006/relationships"><Relationship Id="rId3" Type="http://schemas.openxmlformats.org/officeDocument/2006/relationships/hyperlink" Target="https://innovatemkg.com/how-innovate-marketing-group-embraces-diversity-inclusion-and-equity/" TargetMode="External"/><Relationship Id="rId2" Type="http://schemas.openxmlformats.org/officeDocument/2006/relationships/hyperlink" Target="https://www.startuploans.co.uk/support-and-guidance/business-guidance/staffing/breaking-down-barriers-benefits-of-diversity-and-inclusivity-for-start-up" TargetMode="External"/><Relationship Id="rId1" Type="http://schemas.openxmlformats.org/officeDocument/2006/relationships/slideLayout" Target="../slideLayouts/slideLayout71.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abby-maribe.shorthandstories.com/fenty-beauty-secrets-behind-its-success/#:~:text=Fenty%20showcases%20diversity%20across%20their,attracting%20them%20to%20the%20brand." TargetMode="External"/><Relationship Id="rId1" Type="http://schemas.openxmlformats.org/officeDocument/2006/relationships/slideLayout" Target="../slideLayouts/slideLayout96.xml"/><Relationship Id="rId4" Type="http://schemas.openxmlformats.org/officeDocument/2006/relationships/hyperlink" Target="https://drbrandagency.com/marketing/fenty-beauty-marketing-strategy/"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drbrandagency.com/marketing/fenty-beauty-marketing-strategy/" TargetMode="External"/><Relationship Id="rId2" Type="http://schemas.openxmlformats.org/officeDocument/2006/relationships/hyperlink" Target="https://abby-maribe.shorthandstories.com/fenty-beauty-secrets-behind-its-success/#:~:text=Fenty%20showcases%20diversity%20across%20their,attracting%20them%20to%20the%20brand." TargetMode="External"/><Relationship Id="rId1" Type="http://schemas.openxmlformats.org/officeDocument/2006/relationships/slideLayout" Target="../slideLayouts/slideLayout96.xml"/><Relationship Id="rId5" Type="http://schemas.openxmlformats.org/officeDocument/2006/relationships/image" Target="../media/image20.png"/><Relationship Id="rId4" Type="http://schemas.openxmlformats.org/officeDocument/2006/relationships/hyperlink" Target="https://marketingbyali.com/fenty-beautys-inclusivity-movement-redefining-beauty-standards/"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drbrandagency.com/marketing/fenty-beauty-marketing-strategy/" TargetMode="External"/><Relationship Id="rId2" Type="http://schemas.openxmlformats.org/officeDocument/2006/relationships/hyperlink" Target="https://abby-maribe.shorthandstories.com/fenty-beauty-secrets-behind-its-success/#:~:text=Fenty%20showcases%20diversity%20across%20their,attracting%20them%20to%20the%20brand." TargetMode="External"/><Relationship Id="rId1" Type="http://schemas.openxmlformats.org/officeDocument/2006/relationships/slideLayout" Target="../slideLayouts/slideLayout96.xml"/><Relationship Id="rId5" Type="http://schemas.openxmlformats.org/officeDocument/2006/relationships/image" Target="../media/image21.jpeg"/><Relationship Id="rId4" Type="http://schemas.openxmlformats.org/officeDocument/2006/relationships/hyperlink" Target="https://www.google.com/url?sa=i&amp;url=https%3A%2F%2Fwww.businessoffashion.com%2Farticles%2Fbeauty%2Fbeauty-diversity-problem%2F&amp;psig=AOvVaw1y8-vv7CsPOu6_ks_WxlzO&amp;ust=1737118896615000&amp;source=images&amp;cd=vfe&amp;opi=89978449&amp;ved=0CBQQjRxqFwoTCID5y7im-ooDFQAAAAAdAAAAABAE"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drbrandagency.com/marketing/fenty-beauty-marketing-strategy/" TargetMode="External"/><Relationship Id="rId2" Type="http://schemas.openxmlformats.org/officeDocument/2006/relationships/hyperlink" Target="https://abby-maribe.shorthandstories.com/fenty-beauty-secrets-behind-its-success/#:~:text=Fenty%20showcases%20diversity%20across%20their,attracting%20them%20to%20the%20brand." TargetMode="External"/><Relationship Id="rId1" Type="http://schemas.openxmlformats.org/officeDocument/2006/relationships/slideLayout" Target="../slideLayouts/slideLayout96.xml"/><Relationship Id="rId5" Type="http://schemas.openxmlformats.org/officeDocument/2006/relationships/image" Target="../media/image22.jpeg"/><Relationship Id="rId4" Type="http://schemas.openxmlformats.org/officeDocument/2006/relationships/hyperlink" Target="https://www.google.com/url?sa=i&amp;url=https%3A%2F%2Fwww.brownthomas.com%2Fbrands%2Ffenty-beauty%2F&amp;psig=AOvVaw2DSuCjk5tx9QwUhQYvi3wT&amp;ust=1737118965882000&amp;source=images&amp;cd=vfe&amp;opi=89978449&amp;ved=0CBQQjRxqFwoTCIik5cum-ooDFQAAAAAdAAAAABAE" TargetMode="External"/></Relationships>
</file>

<file path=ppt/slides/_rels/slide26.xml.rels><?xml version="1.0" encoding="UTF-8" standalone="yes"?>
<Relationships xmlns="http://schemas.openxmlformats.org/package/2006/relationships"><Relationship Id="rId2" Type="http://schemas.openxmlformats.org/officeDocument/2006/relationships/hyperlink" Target="https://mailchimp.com/resources/inclusive-marketing/?igaag=158635362227&amp;igaat=&amp;igacm=20775172526&amp;igacr=687230856190&amp;igakw=&amp;igamt=&amp;igant=g&amp;ds_c=DEPT_AOC_Google_Search_UKI_EN_NB_Acquire_Broad_DSA-Rsrc_UKI&amp;ds_kids=p78558712254&amp;ds_a_lid=dsa-2227026702184&amp;ds_cid=71700000115824356&amp;ds_agid=58700008604599355&amp;gad_source=1&amp;gclid=Cj0KCQiA1p28BhCBARIsADP9HrP7_PgeGnMUZJXoiIKAmmKAMFMMkI0uRdP7TLc4zrzgxGIQpCdlds0aAlFWEALw_wcB&amp;gclsrc=aw.ds" TargetMode="External"/><Relationship Id="rId1" Type="http://schemas.openxmlformats.org/officeDocument/2006/relationships/slideLayout" Target="../slideLayouts/slideLayout71.xml"/></Relationships>
</file>

<file path=ppt/slides/_rels/slide27.xml.rels><?xml version="1.0" encoding="UTF-8" standalone="yes"?>
<Relationships xmlns="http://schemas.openxmlformats.org/package/2006/relationships"><Relationship Id="rId3" Type="http://schemas.openxmlformats.org/officeDocument/2006/relationships/hyperlink" Target="https://leglobal.law/countries/france/employment-law/employment-law-overview-france/04-anti-discrimination-laws/" TargetMode="External"/><Relationship Id="rId2" Type="http://schemas.openxmlformats.org/officeDocument/2006/relationships/image" Target="../media/image23.jpeg"/><Relationship Id="rId1" Type="http://schemas.openxmlformats.org/officeDocument/2006/relationships/slideLayout" Target="../slideLayouts/slideLayout63.xml"/><Relationship Id="rId4" Type="http://schemas.openxmlformats.org/officeDocument/2006/relationships/hyperlink" Target="https://single-market-economy.ec.europa.eu/industry/sustainability/corporate-sustainability-and-responsibility_en"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inclusionandmarketing.com/inclusive-marketing/" TargetMode="External"/><Relationship Id="rId2" Type="http://schemas.openxmlformats.org/officeDocument/2006/relationships/image" Target="../media/image24.png"/><Relationship Id="rId1" Type="http://schemas.openxmlformats.org/officeDocument/2006/relationships/slideLayout" Target="../slideLayouts/slideLayout71.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1.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1.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1.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1.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6.xml"/></Relationships>
</file>

<file path=ppt/slides/_rels/slide3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1.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71.xml"/><Relationship Id="rId4" Type="http://schemas.openxmlformats.org/officeDocument/2006/relationships/image" Target="../media/image34.svg"/></Relationships>
</file>

<file path=ppt/slides/_rels/slide37.xml.rels><?xml version="1.0" encoding="UTF-8" standalone="yes"?>
<Relationships xmlns="http://schemas.openxmlformats.org/package/2006/relationships"><Relationship Id="rId2" Type="http://schemas.openxmlformats.org/officeDocument/2006/relationships/hyperlink" Target="https://frutostudio.co.uk/blog/brand-health-and-key-metrics-to-measure-it" TargetMode="External"/><Relationship Id="rId1" Type="http://schemas.openxmlformats.org/officeDocument/2006/relationships/slideLayout" Target="../slideLayouts/slideLayout72.xml"/></Relationships>
</file>

<file path=ppt/slides/_rels/slide38.xml.rels><?xml version="1.0" encoding="UTF-8" standalone="yes"?>
<Relationships xmlns="http://schemas.openxmlformats.org/package/2006/relationships"><Relationship Id="rId2" Type="http://schemas.openxmlformats.org/officeDocument/2006/relationships/hyperlink" Target="https://frutostudio.co.uk/blog/brand-health-and-key-metrics-to-measure-it" TargetMode="External"/><Relationship Id="rId1" Type="http://schemas.openxmlformats.org/officeDocument/2006/relationships/slideLayout" Target="../slideLayouts/slideLayout72.xml"/></Relationships>
</file>

<file path=ppt/slides/_rels/slide3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www.purplegoatagency.com/insights/importance-inclusive-marketing/" TargetMode="External"/><Relationship Id="rId1" Type="http://schemas.openxmlformats.org/officeDocument/2006/relationships/slideLayout" Target="../slideLayouts/slideLayout7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www.purplegoatagency.com/insights/importance-inclusive-marketing/" TargetMode="External"/><Relationship Id="rId1" Type="http://schemas.openxmlformats.org/officeDocument/2006/relationships/slideLayout" Target="../slideLayouts/slideLayout72.xml"/><Relationship Id="rId4" Type="http://schemas.openxmlformats.org/officeDocument/2006/relationships/hyperlink" Target="https://www.google.com/url?sa=i&amp;url=https%3A%2F%2Ffastercapital.com%2Fcontent%2FInclusive-Education-Program--Marketing-Equality--How-Inclusive-Education-Impacts-Brand-Perception.html&amp;psig=AOvVaw1JIxL7x2qzmEblU42cp4QC&amp;ust=1737115271988000&amp;source=images&amp;cd=vfe&amp;opi=89978449&amp;ved=0CBgQ3YkBahcKEwjg6tTrmPqKAxUAAAAAHQAAAAAQBA" TargetMode="External"/></Relationships>
</file>

<file path=ppt/slides/_rels/slide4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2.xml"/></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newsroom.pinterest.com/en-gb/news/pinterest-2021-inclusion-diversity-report/" TargetMode="External"/><Relationship Id="rId1" Type="http://schemas.openxmlformats.org/officeDocument/2006/relationships/slideLayout" Target="../slideLayouts/slideLayout9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48.xml.rels><?xml version="1.0" encoding="UTF-8" standalone="yes"?>
<Relationships xmlns="http://schemas.openxmlformats.org/package/2006/relationships"><Relationship Id="rId2" Type="http://schemas.openxmlformats.org/officeDocument/2006/relationships/hyperlink" Target="https://all-in.withgoogle.com/" TargetMode="External"/><Relationship Id="rId1" Type="http://schemas.openxmlformats.org/officeDocument/2006/relationships/slideLayout" Target="../slideLayouts/slideLayout72.xml"/></Relationships>
</file>

<file path=ppt/slides/_rels/slide4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5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2.xml"/></Relationships>
</file>

<file path=ppt/slides/_rels/slide5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2.xml"/></Relationships>
</file>

<file path=ppt/slides/_rels/slide5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54.xml.rels><?xml version="1.0" encoding="UTF-8" standalone="yes"?>
<Relationships xmlns="http://schemas.openxmlformats.org/package/2006/relationships"><Relationship Id="rId8" Type="http://schemas.openxmlformats.org/officeDocument/2006/relationships/hyperlink" Target="https://www.linkedin.com/company/94290387/admin/" TargetMode="External"/><Relationship Id="rId3" Type="http://schemas.openxmlformats.org/officeDocument/2006/relationships/hyperlink" Target="https://www.facebook.com/profile.php?id=100092188720908" TargetMode="External"/><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02.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hyperlink" Target="https://projectdare.eu/" TargetMode="External"/><Relationship Id="rId9" Type="http://schemas.openxmlformats.org/officeDocument/2006/relationships/image" Target="../media/image46.jpeg"/></Relationships>
</file>

<file path=ppt/slides/_rels/slide6.xml.rels><?xml version="1.0" encoding="UTF-8" standalone="yes"?>
<Relationships xmlns="http://schemas.openxmlformats.org/package/2006/relationships"><Relationship Id="rId3" Type="http://schemas.openxmlformats.org/officeDocument/2006/relationships/hyperlink" Target="https://www.purplegoatagency.com/insights/importance-inclusive-marketing/" TargetMode="External"/><Relationship Id="rId2" Type="http://schemas.openxmlformats.org/officeDocument/2006/relationships/image" Target="../media/image11.jpe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hyperlink" Target="https://www.dhl.com/discover/en-in/small-business-advice/growing-your-business/benefits-of-inclusivity-in-marketing" TargetMode="External"/><Relationship Id="rId1" Type="http://schemas.openxmlformats.org/officeDocument/2006/relationships/slideLayout" Target="../slideLayouts/slideLayout71.xml"/></Relationships>
</file>

<file path=ppt/slides/_rels/slide8.xml.rels><?xml version="1.0" encoding="UTF-8" standalone="yes"?>
<Relationships xmlns="http://schemas.openxmlformats.org/package/2006/relationships"><Relationship Id="rId2" Type="http://schemas.openxmlformats.org/officeDocument/2006/relationships/hyperlink" Target="https://www.purplegoatagency.com/insights/importance-inclusive-marketing/" TargetMode="External"/><Relationship Id="rId1" Type="http://schemas.openxmlformats.org/officeDocument/2006/relationships/slideLayout" Target="../slideLayouts/slideLayout71.xml"/></Relationships>
</file>

<file path=ppt/slides/_rels/slide9.xml.rels><?xml version="1.0" encoding="UTF-8" standalone="yes"?>
<Relationships xmlns="http://schemas.openxmlformats.org/package/2006/relationships"><Relationship Id="rId2" Type="http://schemas.openxmlformats.org/officeDocument/2006/relationships/hyperlink" Target="https://inclusionandmarketing.com/inclusive-marketing/" TargetMode="External"/><Relationship Id="rId1" Type="http://schemas.openxmlformats.org/officeDocument/2006/relationships/slideLayout" Target="../slideLayouts/slideLayout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3B6CC-C471-EC6B-F742-1CECC42AE0BD}"/>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545DF1D9-9BFA-2259-D4C5-78E2923FDF8F}"/>
              </a:ext>
            </a:extLst>
          </p:cNvPr>
          <p:cNvSpPr>
            <a:spLocks noGrp="1"/>
          </p:cNvSpPr>
          <p:nvPr>
            <p:ph type="body" sz="quarter" idx="16"/>
          </p:nvPr>
        </p:nvSpPr>
        <p:spPr>
          <a:xfrm>
            <a:off x="423469" y="3505810"/>
            <a:ext cx="4131318" cy="1008397"/>
          </a:xfrm>
          <a:prstGeom prst="rect">
            <a:avLst/>
          </a:prstGeom>
        </p:spPr>
        <p:txBody>
          <a:bodyPr/>
          <a:lstStyle/>
          <a:p>
            <a:pPr>
              <a:lnSpc>
                <a:spcPct val="100000"/>
              </a:lnSpc>
              <a:spcAft>
                <a:spcPts val="800"/>
              </a:spcAft>
            </a:pPr>
            <a:r>
              <a:rPr lang="en-US" sz="2800" kern="100" dirty="0">
                <a:latin typeface="+mn-lt"/>
                <a:cs typeface="Times New Roman" panose="02020603050405020304" pitchFamily="18" charset="0"/>
              </a:rPr>
              <a:t>Inclusive Marketing For SMES</a:t>
            </a:r>
          </a:p>
          <a:p>
            <a:pPr>
              <a:lnSpc>
                <a:spcPct val="100000"/>
              </a:lnSpc>
              <a:spcAft>
                <a:spcPts val="800"/>
              </a:spcAft>
            </a:pPr>
            <a:r>
              <a:rPr lang="en-US" sz="2300" b="0" kern="100" dirty="0">
                <a:latin typeface="+mn-lt"/>
                <a:cs typeface="Times New Roman" panose="02020603050405020304" pitchFamily="18" charset="0"/>
              </a:rPr>
              <a:t>The Power of Inclusive Marketing For SME Brands</a:t>
            </a:r>
          </a:p>
        </p:txBody>
      </p:sp>
      <p:sp>
        <p:nvSpPr>
          <p:cNvPr id="9" name="Text Placeholder 8">
            <a:extLst>
              <a:ext uri="{FF2B5EF4-FFF2-40B4-BE49-F238E27FC236}">
                <a16:creationId xmlns:a16="http://schemas.microsoft.com/office/drawing/2014/main" id="{68F74EDF-0765-49CC-AB9B-B56B7FC01BFB}"/>
              </a:ext>
            </a:extLst>
          </p:cNvPr>
          <p:cNvSpPr>
            <a:spLocks noGrp="1"/>
          </p:cNvSpPr>
          <p:nvPr>
            <p:ph type="body" sz="quarter" idx="19"/>
          </p:nvPr>
        </p:nvSpPr>
        <p:spPr>
          <a:xfrm>
            <a:off x="413491" y="2895812"/>
            <a:ext cx="3558434" cy="533188"/>
          </a:xfrm>
          <a:prstGeom prst="rect">
            <a:avLst/>
          </a:prstGeom>
        </p:spPr>
        <p:txBody>
          <a:bodyPr/>
          <a:lstStyle/>
          <a:p>
            <a:r>
              <a:rPr lang="en-US" sz="3600" b="1" dirty="0"/>
              <a:t>Module 5 (Part 1)</a:t>
            </a:r>
          </a:p>
        </p:txBody>
      </p:sp>
      <p:sp>
        <p:nvSpPr>
          <p:cNvPr id="3" name="Text Placeholder 2">
            <a:extLst>
              <a:ext uri="{FF2B5EF4-FFF2-40B4-BE49-F238E27FC236}">
                <a16:creationId xmlns:a16="http://schemas.microsoft.com/office/drawing/2014/main" id="{58DA634C-ECE1-9E0D-9A05-EF9B26138EAB}"/>
              </a:ext>
            </a:extLst>
          </p:cNvPr>
          <p:cNvSpPr>
            <a:spLocks noGrp="1"/>
          </p:cNvSpPr>
          <p:nvPr>
            <p:ph type="body" sz="quarter" idx="21"/>
          </p:nvPr>
        </p:nvSpPr>
        <p:spPr>
          <a:prstGeom prst="rect">
            <a:avLst/>
          </a:prstGeom>
        </p:spPr>
        <p:txBody>
          <a:bodyPr/>
          <a:lstStyle/>
          <a:p>
            <a:r>
              <a:rPr lang="en-US" dirty="0"/>
              <a:t>www.</a:t>
            </a:r>
            <a:r>
              <a:rPr lang="en-US" b="1" dirty="0"/>
              <a:t> projectdare</a:t>
            </a:r>
            <a:r>
              <a:rPr lang="en-US" dirty="0"/>
              <a:t>.eu</a:t>
            </a:r>
          </a:p>
        </p:txBody>
      </p:sp>
      <p:grpSp>
        <p:nvGrpSpPr>
          <p:cNvPr id="2" name="Group 1">
            <a:extLst>
              <a:ext uri="{FF2B5EF4-FFF2-40B4-BE49-F238E27FC236}">
                <a16:creationId xmlns:a16="http://schemas.microsoft.com/office/drawing/2014/main" id="{0B680521-6BAF-8883-2F78-7270A5CE27D9}"/>
              </a:ext>
            </a:extLst>
          </p:cNvPr>
          <p:cNvGrpSpPr/>
          <p:nvPr/>
        </p:nvGrpSpPr>
        <p:grpSpPr>
          <a:xfrm rot="10327245">
            <a:off x="4447782" y="3721696"/>
            <a:ext cx="2061589" cy="1788378"/>
            <a:chOff x="-1397183" y="824494"/>
            <a:chExt cx="1192352" cy="1034336"/>
          </a:xfrm>
        </p:grpSpPr>
        <p:sp>
          <p:nvSpPr>
            <p:cNvPr id="4" name="Freeform 3">
              <a:extLst>
                <a:ext uri="{FF2B5EF4-FFF2-40B4-BE49-F238E27FC236}">
                  <a16:creationId xmlns:a16="http://schemas.microsoft.com/office/drawing/2014/main" id="{6EF0D4E6-8ABF-A6B5-35C0-223A1F126C8F}"/>
                </a:ext>
              </a:extLst>
            </p:cNvPr>
            <p:cNvSpPr/>
            <p:nvPr userDrawn="1"/>
          </p:nvSpPr>
          <p:spPr>
            <a:xfrm>
              <a:off x="-1397183" y="824494"/>
              <a:ext cx="1192352" cy="654634"/>
            </a:xfrm>
            <a:custGeom>
              <a:avLst/>
              <a:gdLst>
                <a:gd name="connsiteX0" fmla="*/ 378063 w 1192352"/>
                <a:gd name="connsiteY0" fmla="*/ 452975 h 654634"/>
                <a:gd name="connsiteX1" fmla="*/ 382607 w 1192352"/>
                <a:gd name="connsiteY1" fmla="*/ 233148 h 654634"/>
                <a:gd name="connsiteX2" fmla="*/ 884268 w 1192352"/>
                <a:gd name="connsiteY2" fmla="*/ 521103 h 654634"/>
                <a:gd name="connsiteX3" fmla="*/ 992416 w 1192352"/>
                <a:gd name="connsiteY3" fmla="*/ 654635 h 654634"/>
                <a:gd name="connsiteX4" fmla="*/ 1192353 w 1192352"/>
                <a:gd name="connsiteY4" fmla="*/ 584690 h 654634"/>
                <a:gd name="connsiteX5" fmla="*/ 678878 w 1192352"/>
                <a:gd name="connsiteY5" fmla="*/ 125051 h 654634"/>
                <a:gd name="connsiteX6" fmla="*/ 0 w 1192352"/>
                <a:gd name="connsiteY6" fmla="*/ 7870 h 654634"/>
                <a:gd name="connsiteX7" fmla="*/ 141774 w 1192352"/>
                <a:gd name="connsiteY7" fmla="*/ 416640 h 654634"/>
                <a:gd name="connsiteX8" fmla="*/ 378063 w 1192352"/>
                <a:gd name="connsiteY8" fmla="*/ 452975 h 65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2352" h="654634">
                  <a:moveTo>
                    <a:pt x="378063" y="452975"/>
                  </a:moveTo>
                  <a:lnTo>
                    <a:pt x="382607" y="233148"/>
                  </a:lnTo>
                  <a:cubicBezTo>
                    <a:pt x="572547" y="278567"/>
                    <a:pt x="746129" y="376671"/>
                    <a:pt x="884268" y="521103"/>
                  </a:cubicBezTo>
                  <a:cubicBezTo>
                    <a:pt x="924255" y="562889"/>
                    <a:pt x="960608" y="607399"/>
                    <a:pt x="992416" y="654635"/>
                  </a:cubicBezTo>
                  <a:lnTo>
                    <a:pt x="1192353" y="584690"/>
                  </a:lnTo>
                  <a:cubicBezTo>
                    <a:pt x="1069664" y="387572"/>
                    <a:pt x="893356" y="228606"/>
                    <a:pt x="678878" y="125051"/>
                  </a:cubicBezTo>
                  <a:cubicBezTo>
                    <a:pt x="464400" y="21496"/>
                    <a:pt x="230837" y="-18473"/>
                    <a:pt x="0" y="7870"/>
                  </a:cubicBezTo>
                  <a:lnTo>
                    <a:pt x="141774" y="416640"/>
                  </a:lnTo>
                  <a:cubicBezTo>
                    <a:pt x="223566" y="417548"/>
                    <a:pt x="302632" y="430266"/>
                    <a:pt x="378063" y="452975"/>
                  </a:cubicBezTo>
                  <a:close/>
                </a:path>
              </a:pathLst>
            </a:custGeom>
            <a:solidFill>
              <a:srgbClr val="702E8C"/>
            </a:solidFill>
            <a:ln w="9067" cap="flat">
              <a:noFill/>
              <a:prstDash val="solid"/>
              <a:miter/>
            </a:ln>
          </p:spPr>
          <p:txBody>
            <a:bodyPr rtlCol="0" anchor="ctr"/>
            <a:lstStyle/>
            <a:p>
              <a:endParaRPr lang="en-US" dirty="0"/>
            </a:p>
          </p:txBody>
        </p:sp>
        <p:sp>
          <p:nvSpPr>
            <p:cNvPr id="6" name="Freeform 5">
              <a:extLst>
                <a:ext uri="{FF2B5EF4-FFF2-40B4-BE49-F238E27FC236}">
                  <a16:creationId xmlns:a16="http://schemas.microsoft.com/office/drawing/2014/main" id="{7678E069-FF64-E2E7-53DE-606BD526F177}"/>
                </a:ext>
              </a:extLst>
            </p:cNvPr>
            <p:cNvSpPr/>
            <p:nvPr userDrawn="1"/>
          </p:nvSpPr>
          <p:spPr>
            <a:xfrm>
              <a:off x="-1021846" y="1277469"/>
              <a:ext cx="776119" cy="581361"/>
            </a:xfrm>
            <a:custGeom>
              <a:avLst/>
              <a:gdLst>
                <a:gd name="connsiteX0" fmla="*/ 2726 w 776119"/>
                <a:gd name="connsiteY0" fmla="*/ 0 h 581361"/>
                <a:gd name="connsiteX1" fmla="*/ 0 w 776119"/>
                <a:gd name="connsiteY1" fmla="*/ 117181 h 581361"/>
                <a:gd name="connsiteX2" fmla="*/ 438953 w 776119"/>
                <a:gd name="connsiteY2" fmla="*/ 574094 h 581361"/>
                <a:gd name="connsiteX3" fmla="*/ 776120 w 776119"/>
                <a:gd name="connsiteY3" fmla="*/ 581361 h 581361"/>
                <a:gd name="connsiteX4" fmla="*/ 617988 w 776119"/>
                <a:gd name="connsiteY4" fmla="*/ 201660 h 581361"/>
                <a:gd name="connsiteX5" fmla="*/ 408963 w 776119"/>
                <a:gd name="connsiteY5" fmla="*/ 274330 h 581361"/>
                <a:gd name="connsiteX6" fmla="*/ 2726 w 776119"/>
                <a:gd name="connsiteY6" fmla="*/ 0 h 58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19" h="581361">
                  <a:moveTo>
                    <a:pt x="2726" y="0"/>
                  </a:moveTo>
                  <a:lnTo>
                    <a:pt x="0" y="117181"/>
                  </a:lnTo>
                  <a:cubicBezTo>
                    <a:pt x="209934" y="190759"/>
                    <a:pt x="373519" y="361534"/>
                    <a:pt x="438953" y="574094"/>
                  </a:cubicBezTo>
                  <a:lnTo>
                    <a:pt x="776120" y="581361"/>
                  </a:lnTo>
                  <a:cubicBezTo>
                    <a:pt x="749765" y="445105"/>
                    <a:pt x="696145" y="316115"/>
                    <a:pt x="617988" y="201660"/>
                  </a:cubicBezTo>
                  <a:lnTo>
                    <a:pt x="408963" y="274330"/>
                  </a:lnTo>
                  <a:cubicBezTo>
                    <a:pt x="302632" y="142615"/>
                    <a:pt x="160859" y="48144"/>
                    <a:pt x="2726" y="0"/>
                  </a:cubicBezTo>
                  <a:close/>
                </a:path>
              </a:pathLst>
            </a:custGeom>
            <a:solidFill>
              <a:srgbClr val="FFC713"/>
            </a:solidFill>
            <a:ln w="9067" cap="flat">
              <a:noFill/>
              <a:prstDash val="solid"/>
              <a:miter/>
            </a:ln>
          </p:spPr>
          <p:txBody>
            <a:bodyPr rtlCol="0" anchor="ctr"/>
            <a:lstStyle/>
            <a:p>
              <a:endParaRPr lang="en-US" dirty="0"/>
            </a:p>
          </p:txBody>
        </p:sp>
        <p:sp>
          <p:nvSpPr>
            <p:cNvPr id="8" name="Freeform 7">
              <a:extLst>
                <a:ext uri="{FF2B5EF4-FFF2-40B4-BE49-F238E27FC236}">
                  <a16:creationId xmlns:a16="http://schemas.microsoft.com/office/drawing/2014/main" id="{DC02D864-6450-36A5-67D9-D8E9DD5CB6FA}"/>
                </a:ext>
              </a:extLst>
            </p:cNvPr>
            <p:cNvSpPr/>
            <p:nvPr userDrawn="1"/>
          </p:nvSpPr>
          <p:spPr>
            <a:xfrm>
              <a:off x="-1019120" y="1057641"/>
              <a:ext cx="614352" cy="494157"/>
            </a:xfrm>
            <a:custGeom>
              <a:avLst/>
              <a:gdLst>
                <a:gd name="connsiteX0" fmla="*/ 4544 w 614352"/>
                <a:gd name="connsiteY0" fmla="*/ 0 h 494157"/>
                <a:gd name="connsiteX1" fmla="*/ 0 w 614352"/>
                <a:gd name="connsiteY1" fmla="*/ 219827 h 494157"/>
                <a:gd name="connsiteX2" fmla="*/ 405327 w 614352"/>
                <a:gd name="connsiteY2" fmla="*/ 494157 h 494157"/>
                <a:gd name="connsiteX3" fmla="*/ 614353 w 614352"/>
                <a:gd name="connsiteY3" fmla="*/ 421487 h 494157"/>
                <a:gd name="connsiteX4" fmla="*/ 506205 w 614352"/>
                <a:gd name="connsiteY4" fmla="*/ 287956 h 494157"/>
                <a:gd name="connsiteX5" fmla="*/ 4544 w 614352"/>
                <a:gd name="connsiteY5" fmla="*/ 0 h 49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52" h="494157">
                  <a:moveTo>
                    <a:pt x="4544" y="0"/>
                  </a:moveTo>
                  <a:lnTo>
                    <a:pt x="0" y="219827"/>
                  </a:lnTo>
                  <a:cubicBezTo>
                    <a:pt x="158132" y="267971"/>
                    <a:pt x="299906" y="362442"/>
                    <a:pt x="405327" y="494157"/>
                  </a:cubicBezTo>
                  <a:lnTo>
                    <a:pt x="614353" y="421487"/>
                  </a:lnTo>
                  <a:cubicBezTo>
                    <a:pt x="582544" y="374251"/>
                    <a:pt x="546192" y="329741"/>
                    <a:pt x="506205" y="287956"/>
                  </a:cubicBezTo>
                  <a:cubicBezTo>
                    <a:pt x="368066" y="143524"/>
                    <a:pt x="194484" y="44510"/>
                    <a:pt x="4544" y="0"/>
                  </a:cubicBezTo>
                  <a:close/>
                </a:path>
              </a:pathLst>
            </a:custGeom>
            <a:solidFill>
              <a:srgbClr val="DF4726"/>
            </a:solidFill>
            <a:ln w="9067" cap="flat">
              <a:noFill/>
              <a:prstDash val="solid"/>
              <a:miter/>
            </a:ln>
          </p:spPr>
          <p:txBody>
            <a:bodyPr rtlCol="0" anchor="ctr"/>
            <a:lstStyle/>
            <a:p>
              <a:endParaRPr lang="en-US" dirty="0"/>
            </a:p>
          </p:txBody>
        </p:sp>
      </p:grpSp>
      <p:pic>
        <p:nvPicPr>
          <p:cNvPr id="10" name="Grafik 63">
            <a:extLst>
              <a:ext uri="{FF2B5EF4-FFF2-40B4-BE49-F238E27FC236}">
                <a16:creationId xmlns:a16="http://schemas.microsoft.com/office/drawing/2014/main" id="{D2552F4E-52CA-2670-FDF1-EC9F9AE6FA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00937" y="6403429"/>
            <a:ext cx="710453" cy="256194"/>
          </a:xfrm>
          <a:prstGeom prst="rect">
            <a:avLst/>
          </a:prstGeom>
        </p:spPr>
      </p:pic>
      <p:sp>
        <p:nvSpPr>
          <p:cNvPr id="11" name="TextBox 10">
            <a:extLst>
              <a:ext uri="{FF2B5EF4-FFF2-40B4-BE49-F238E27FC236}">
                <a16:creationId xmlns:a16="http://schemas.microsoft.com/office/drawing/2014/main" id="{358CC703-8A31-1987-8601-DDEF2CD0032B}"/>
              </a:ext>
            </a:extLst>
          </p:cNvPr>
          <p:cNvSpPr txBox="1"/>
          <p:nvPr/>
        </p:nvSpPr>
        <p:spPr>
          <a:xfrm>
            <a:off x="7844541" y="6464300"/>
            <a:ext cx="3460376" cy="1692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500" dirty="0">
                <a:solidFill>
                  <a:schemeClr val="tx1"/>
                </a:solidFill>
                <a:effectLst/>
                <a:latin typeface="Calibri" panose="020F0502020204030204" pitchFamily="34" charset="0"/>
                <a:ea typeface="Yrsa-Regular"/>
                <a:cs typeface="Calibri" panose="020F0502020204030204" pitchFamily="34" charset="0"/>
              </a:rPr>
              <a:t>This resource is licensed under CC BY 4.0</a:t>
            </a:r>
            <a:endParaRPr lang="en-BA" sz="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7" name="Picture Placeholder 16" descr="A group of people sitting around a table with papers and laptops&#10;&#10;Description automatically generated">
            <a:extLst>
              <a:ext uri="{FF2B5EF4-FFF2-40B4-BE49-F238E27FC236}">
                <a16:creationId xmlns:a16="http://schemas.microsoft.com/office/drawing/2014/main" id="{5240387D-CC9B-008C-2D87-B105AB5EE40A}"/>
              </a:ext>
            </a:extLst>
          </p:cNvPr>
          <p:cNvPicPr>
            <a:picLocks noGrp="1" noChangeAspect="1"/>
          </p:cNvPicPr>
          <p:nvPr>
            <p:ph type="pic" sz="quarter" idx="43"/>
          </p:nvPr>
        </p:nvPicPr>
        <p:blipFill>
          <a:blip r:embed="rId4" cstate="screen">
            <a:extLst>
              <a:ext uri="{28A0092B-C50C-407E-A947-70E740481C1C}">
                <a14:useLocalDpi xmlns:a14="http://schemas.microsoft.com/office/drawing/2010/main"/>
              </a:ext>
            </a:extLst>
          </a:blip>
          <a:srcRect l="661" t="25642" r="-661" b="30444"/>
          <a:stretch/>
        </p:blipFill>
        <p:spPr>
          <a:xfrm>
            <a:off x="4684644" y="474951"/>
            <a:ext cx="7149849" cy="4704418"/>
          </a:xfrm>
        </p:spPr>
      </p:pic>
    </p:spTree>
    <p:extLst>
      <p:ext uri="{BB962C8B-B14F-4D97-AF65-F5344CB8AC3E}">
        <p14:creationId xmlns:p14="http://schemas.microsoft.com/office/powerpoint/2010/main" val="41802587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CA4ED-E073-E985-4FC8-94566E71E32C}"/>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AE0BAD80-3D62-6EB3-934E-23FC262AEFA6}"/>
              </a:ext>
            </a:extLst>
          </p:cNvPr>
          <p:cNvSpPr>
            <a:spLocks noGrp="1"/>
          </p:cNvSpPr>
          <p:nvPr>
            <p:ph type="body" sz="quarter" idx="18"/>
          </p:nvPr>
        </p:nvSpPr>
        <p:spPr>
          <a:xfrm>
            <a:off x="798382" y="1103991"/>
            <a:ext cx="7659818" cy="3849918"/>
          </a:xfrm>
        </p:spPr>
        <p:txBody>
          <a:bodyPr/>
          <a:lstStyle/>
          <a:p>
            <a:pPr marL="0" indent="0"/>
            <a:r>
              <a:rPr lang="en-US" sz="2200" dirty="0"/>
              <a:t>Small businesses often rely heavily on their local communities or niche audiences. By actively addressing exclusion marketing, small companies can foster stronger community connections, broaden their reach, and position themselves as inclusive, forward-thinking brands.  Exclusionary practices can be detrimental because:</a:t>
            </a:r>
          </a:p>
          <a:p>
            <a:pPr marL="342900" indent="-342900">
              <a:buClr>
                <a:srgbClr val="0872B5"/>
              </a:buClr>
              <a:buFont typeface="Wingdings" panose="05000000000000000000" pitchFamily="2" charset="2"/>
              <a:buChar char="q"/>
            </a:pPr>
            <a:r>
              <a:rPr lang="en-US" sz="2200" dirty="0">
                <a:solidFill>
                  <a:schemeClr val="bg1"/>
                </a:solidFill>
                <a:highlight>
                  <a:srgbClr val="0872B5"/>
                </a:highlight>
              </a:rPr>
              <a:t>Limited Audience Reach: </a:t>
            </a:r>
            <a:r>
              <a:rPr lang="en-US" sz="2200" dirty="0"/>
              <a:t>Exclusion marketing narrows the potential customer base.</a:t>
            </a:r>
          </a:p>
          <a:p>
            <a:pPr marL="342900" indent="-342900">
              <a:buClr>
                <a:srgbClr val="0872B5"/>
              </a:buClr>
              <a:buFont typeface="Wingdings" panose="05000000000000000000" pitchFamily="2" charset="2"/>
              <a:buChar char="q"/>
            </a:pPr>
            <a:r>
              <a:rPr lang="en-US" sz="2200" dirty="0">
                <a:solidFill>
                  <a:schemeClr val="bg1"/>
                </a:solidFill>
                <a:highlight>
                  <a:srgbClr val="0872B5"/>
                </a:highlight>
              </a:rPr>
              <a:t>Missed Revenue Opportunities: </a:t>
            </a:r>
            <a:r>
              <a:rPr lang="en-US" sz="2200" dirty="0"/>
              <a:t>Overlooking diverse groups can result in lost sales and partnerships.</a:t>
            </a:r>
          </a:p>
          <a:p>
            <a:pPr marL="342900" indent="-342900">
              <a:buClr>
                <a:srgbClr val="0872B5"/>
              </a:buClr>
              <a:buFont typeface="Wingdings" panose="05000000000000000000" pitchFamily="2" charset="2"/>
              <a:buChar char="q"/>
            </a:pPr>
            <a:r>
              <a:rPr lang="en-US" sz="2200" dirty="0">
                <a:solidFill>
                  <a:schemeClr val="bg1"/>
                </a:solidFill>
                <a:highlight>
                  <a:srgbClr val="0872B5"/>
                </a:highlight>
              </a:rPr>
              <a:t>Brand Perception Risks: </a:t>
            </a:r>
            <a:r>
              <a:rPr lang="en-US" sz="2200" dirty="0"/>
              <a:t>A lack of inclusivity can make the brand appear unresponsive to the needs of a diverse society.</a:t>
            </a:r>
          </a:p>
          <a:p>
            <a:pPr marL="342900" indent="-342900">
              <a:buClr>
                <a:srgbClr val="0872B5"/>
              </a:buClr>
              <a:buFont typeface="Wingdings" panose="05000000000000000000" pitchFamily="2" charset="2"/>
              <a:buChar char="q"/>
            </a:pPr>
            <a:r>
              <a:rPr lang="en-US" sz="2200" dirty="0">
                <a:solidFill>
                  <a:schemeClr val="bg1"/>
                </a:solidFill>
                <a:highlight>
                  <a:srgbClr val="0872B5"/>
                </a:highlight>
              </a:rPr>
              <a:t>Competitor Advantage: </a:t>
            </a:r>
            <a:r>
              <a:rPr lang="en-US" sz="2200" dirty="0"/>
              <a:t>Inclusive competitors can capture the attention and loyalty of excluded groups.</a:t>
            </a:r>
          </a:p>
        </p:txBody>
      </p:sp>
      <p:sp>
        <p:nvSpPr>
          <p:cNvPr id="5" name="Text Placeholder 4">
            <a:extLst>
              <a:ext uri="{FF2B5EF4-FFF2-40B4-BE49-F238E27FC236}">
                <a16:creationId xmlns:a16="http://schemas.microsoft.com/office/drawing/2014/main" id="{ABD8CC60-2322-E7D7-DFC0-46670D075FD8}"/>
              </a:ext>
            </a:extLst>
          </p:cNvPr>
          <p:cNvSpPr>
            <a:spLocks noGrp="1"/>
          </p:cNvSpPr>
          <p:nvPr>
            <p:ph type="body" sz="quarter" idx="16"/>
          </p:nvPr>
        </p:nvSpPr>
        <p:spPr>
          <a:xfrm>
            <a:off x="798381" y="523478"/>
            <a:ext cx="10595237" cy="803654"/>
          </a:xfrm>
        </p:spPr>
        <p:txBody>
          <a:bodyPr/>
          <a:lstStyle/>
          <a:p>
            <a:r>
              <a:rPr lang="en-IE" sz="2800" b="0" i="0" dirty="0">
                <a:solidFill>
                  <a:srgbClr val="0872B5"/>
                </a:solidFill>
                <a:effectLst/>
                <a:latin typeface="Economica"/>
              </a:rPr>
              <a:t>Exclusi</a:t>
            </a:r>
            <a:r>
              <a:rPr lang="en-IE" sz="2800" b="0" dirty="0">
                <a:solidFill>
                  <a:srgbClr val="0872B5"/>
                </a:solidFill>
                <a:latin typeface="Economica"/>
              </a:rPr>
              <a:t>vity Happens When you Don’t Understand Your Audience.</a:t>
            </a:r>
            <a:endParaRPr lang="en-IE" sz="2800" b="0" i="0" dirty="0">
              <a:solidFill>
                <a:srgbClr val="0872B5"/>
              </a:solidFill>
              <a:effectLst/>
              <a:latin typeface="Economica"/>
            </a:endParaRPr>
          </a:p>
          <a:p>
            <a:endParaRPr lang="en-IE" sz="2800" b="0" dirty="0">
              <a:solidFill>
                <a:srgbClr val="083F59"/>
              </a:solidFill>
            </a:endParaRPr>
          </a:p>
        </p:txBody>
      </p:sp>
      <p:pic>
        <p:nvPicPr>
          <p:cNvPr id="8" name="Picture 7" descr="A person wearing a pink shirt and blue head wrap&#10;&#10;Description automatically generated">
            <a:extLst>
              <a:ext uri="{FF2B5EF4-FFF2-40B4-BE49-F238E27FC236}">
                <a16:creationId xmlns:a16="http://schemas.microsoft.com/office/drawing/2014/main" id="{1F59176D-FC94-4BE6-94E2-AAA5A9EA4A0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05589" y="1050697"/>
            <a:ext cx="3240641" cy="5246752"/>
          </a:xfrm>
          <a:prstGeom prst="rect">
            <a:avLst/>
          </a:prstGeom>
        </p:spPr>
      </p:pic>
    </p:spTree>
    <p:extLst>
      <p:ext uri="{BB962C8B-B14F-4D97-AF65-F5344CB8AC3E}">
        <p14:creationId xmlns:p14="http://schemas.microsoft.com/office/powerpoint/2010/main" val="678636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9D857-FC89-E0FB-5ED0-67132A24932B}"/>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6D8848C2-B16D-A7ED-8B17-01E259D1A51B}"/>
              </a:ext>
            </a:extLst>
          </p:cNvPr>
          <p:cNvSpPr>
            <a:spLocks noGrp="1"/>
          </p:cNvSpPr>
          <p:nvPr>
            <p:ph type="body" sz="quarter" idx="18"/>
          </p:nvPr>
        </p:nvSpPr>
        <p:spPr>
          <a:xfrm>
            <a:off x="893631" y="899846"/>
            <a:ext cx="9945820" cy="3849918"/>
          </a:xfrm>
        </p:spPr>
        <p:txBody>
          <a:bodyPr/>
          <a:lstStyle/>
          <a:p>
            <a:pPr marL="0" indent="0">
              <a:lnSpc>
                <a:spcPct val="100000"/>
              </a:lnSpc>
              <a:spcBef>
                <a:spcPts val="600"/>
              </a:spcBef>
            </a:pPr>
            <a:r>
              <a:rPr lang="en-US" sz="2100" dirty="0">
                <a:solidFill>
                  <a:schemeClr val="bg1"/>
                </a:solidFill>
                <a:highlight>
                  <a:srgbClr val="0872B5"/>
                </a:highlight>
              </a:rPr>
              <a:t>Language Barriers: </a:t>
            </a:r>
            <a:r>
              <a:rPr lang="en-US" sz="2100" dirty="0"/>
              <a:t>A restaurant only provides menus in one language.</a:t>
            </a:r>
          </a:p>
          <a:p>
            <a:pPr marL="0" indent="0">
              <a:lnSpc>
                <a:spcPct val="100000"/>
              </a:lnSpc>
              <a:spcBef>
                <a:spcPts val="600"/>
              </a:spcBef>
            </a:pPr>
            <a:r>
              <a:rPr lang="en-US" sz="2100" b="1" dirty="0">
                <a:solidFill>
                  <a:srgbClr val="0872B5"/>
                </a:solidFill>
              </a:rPr>
              <a:t>Inclusive Solution: </a:t>
            </a:r>
            <a:r>
              <a:rPr lang="en-US" sz="2100" dirty="0"/>
              <a:t>Offer multilingual menus or imagery to cater to non-native speakers.</a:t>
            </a:r>
          </a:p>
          <a:p>
            <a:pPr marL="0" indent="0">
              <a:lnSpc>
                <a:spcPct val="100000"/>
              </a:lnSpc>
              <a:spcBef>
                <a:spcPts val="600"/>
              </a:spcBef>
            </a:pPr>
            <a:r>
              <a:rPr lang="en-US" sz="2100" dirty="0">
                <a:solidFill>
                  <a:schemeClr val="bg1"/>
                </a:solidFill>
                <a:highlight>
                  <a:srgbClr val="0872B5"/>
                </a:highlight>
              </a:rPr>
              <a:t>Lack of Representation: </a:t>
            </a:r>
            <a:r>
              <a:rPr lang="en-US" sz="2100" dirty="0"/>
              <a:t>A clothing boutique only showcases models of one body type or ethnicity in advertising.</a:t>
            </a:r>
          </a:p>
          <a:p>
            <a:pPr marL="0" indent="0">
              <a:lnSpc>
                <a:spcPct val="100000"/>
              </a:lnSpc>
              <a:spcBef>
                <a:spcPts val="600"/>
              </a:spcBef>
            </a:pPr>
            <a:r>
              <a:rPr lang="en-US" sz="2100" b="1" dirty="0">
                <a:solidFill>
                  <a:srgbClr val="0872B5"/>
                </a:solidFill>
              </a:rPr>
              <a:t>Inclusive Solution: </a:t>
            </a:r>
            <a:r>
              <a:rPr lang="en-US" sz="2100" dirty="0"/>
              <a:t>Feature diverse models of various body shapes, sizes, and ethnic backgrounds to reflect a broader audience.</a:t>
            </a:r>
          </a:p>
          <a:p>
            <a:pPr marL="0" indent="0">
              <a:lnSpc>
                <a:spcPct val="100000"/>
              </a:lnSpc>
              <a:spcBef>
                <a:spcPts val="600"/>
              </a:spcBef>
            </a:pPr>
            <a:r>
              <a:rPr lang="en-US" sz="2100" dirty="0">
                <a:solidFill>
                  <a:schemeClr val="bg1"/>
                </a:solidFill>
                <a:highlight>
                  <a:srgbClr val="0872B5"/>
                </a:highlight>
              </a:rPr>
              <a:t>Accessibility Challenges: </a:t>
            </a:r>
            <a:r>
              <a:rPr lang="en-US" sz="2100" dirty="0"/>
              <a:t>A small café’s website doesn’t have alt text for images or doesn’t work well for on screen readers.</a:t>
            </a:r>
          </a:p>
          <a:p>
            <a:pPr marL="0" indent="0">
              <a:lnSpc>
                <a:spcPct val="100000"/>
              </a:lnSpc>
              <a:spcBef>
                <a:spcPts val="600"/>
              </a:spcBef>
            </a:pPr>
            <a:r>
              <a:rPr lang="en-US" sz="2100" b="1" dirty="0">
                <a:solidFill>
                  <a:srgbClr val="0872B5"/>
                </a:solidFill>
              </a:rPr>
              <a:t>Inclusive Solution: </a:t>
            </a:r>
            <a:r>
              <a:rPr lang="en-US" sz="2100" dirty="0"/>
              <a:t>Ensuring the website meets accessibility standards like WCAG, with alt text and navigable design for screen readers.</a:t>
            </a:r>
          </a:p>
          <a:p>
            <a:pPr marL="0" indent="0">
              <a:lnSpc>
                <a:spcPct val="100000"/>
              </a:lnSpc>
              <a:spcBef>
                <a:spcPts val="600"/>
              </a:spcBef>
            </a:pPr>
            <a:r>
              <a:rPr lang="en-US" sz="2100" dirty="0">
                <a:solidFill>
                  <a:schemeClr val="bg1"/>
                </a:solidFill>
                <a:highlight>
                  <a:srgbClr val="0872B5"/>
                </a:highlight>
              </a:rPr>
              <a:t>Cultural Insensitivity: </a:t>
            </a:r>
            <a:r>
              <a:rPr lang="en-US" sz="2100" dirty="0"/>
              <a:t>A local bakery uses cultural stereotypes in a campaign, alienating certain demographics.</a:t>
            </a:r>
          </a:p>
          <a:p>
            <a:pPr marL="0" indent="0">
              <a:lnSpc>
                <a:spcPct val="100000"/>
              </a:lnSpc>
              <a:spcBef>
                <a:spcPts val="600"/>
              </a:spcBef>
            </a:pPr>
            <a:r>
              <a:rPr lang="en-US" sz="2100" b="1" dirty="0">
                <a:solidFill>
                  <a:srgbClr val="0872B5"/>
                </a:solidFill>
              </a:rPr>
              <a:t>Inclusive Solution: </a:t>
            </a:r>
            <a:r>
              <a:rPr lang="en-US" sz="2100" dirty="0"/>
              <a:t>Consult with community members from different cultures to create authentic and respectful marketing campaigns.</a:t>
            </a:r>
          </a:p>
        </p:txBody>
      </p:sp>
      <p:sp>
        <p:nvSpPr>
          <p:cNvPr id="5" name="Text Placeholder 4">
            <a:extLst>
              <a:ext uri="{FF2B5EF4-FFF2-40B4-BE49-F238E27FC236}">
                <a16:creationId xmlns:a16="http://schemas.microsoft.com/office/drawing/2014/main" id="{96C35645-573D-F0DE-7FFC-8AA2BEEF31BD}"/>
              </a:ext>
            </a:extLst>
          </p:cNvPr>
          <p:cNvSpPr>
            <a:spLocks noGrp="1"/>
          </p:cNvSpPr>
          <p:nvPr>
            <p:ph type="body" sz="quarter" idx="16"/>
          </p:nvPr>
        </p:nvSpPr>
        <p:spPr>
          <a:xfrm>
            <a:off x="798381" y="361156"/>
            <a:ext cx="10595237" cy="803654"/>
          </a:xfrm>
        </p:spPr>
        <p:txBody>
          <a:bodyPr/>
          <a:lstStyle/>
          <a:p>
            <a:r>
              <a:rPr lang="en-IE" sz="2800" b="0" i="0" dirty="0">
                <a:solidFill>
                  <a:srgbClr val="0872B5"/>
                </a:solidFill>
                <a:effectLst/>
                <a:latin typeface="Economica"/>
              </a:rPr>
              <a:t>Examples of Exclusive Marketing </a:t>
            </a:r>
          </a:p>
          <a:p>
            <a:endParaRPr lang="en-IE" sz="2800" b="0" dirty="0">
              <a:solidFill>
                <a:srgbClr val="083F59"/>
              </a:solidFill>
            </a:endParaRPr>
          </a:p>
        </p:txBody>
      </p:sp>
    </p:spTree>
    <p:extLst>
      <p:ext uri="{BB962C8B-B14F-4D97-AF65-F5344CB8AC3E}">
        <p14:creationId xmlns:p14="http://schemas.microsoft.com/office/powerpoint/2010/main" val="13270925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096D302-5CEF-7161-A662-364D1BB257E7}"/>
              </a:ext>
            </a:extLst>
          </p:cNvPr>
          <p:cNvSpPr>
            <a:spLocks noGrp="1"/>
          </p:cNvSpPr>
          <p:nvPr>
            <p:ph type="body" sz="quarter" idx="18"/>
          </p:nvPr>
        </p:nvSpPr>
        <p:spPr>
          <a:xfrm>
            <a:off x="798381" y="1146157"/>
            <a:ext cx="10595237" cy="3849918"/>
          </a:xfrm>
        </p:spPr>
        <p:txBody>
          <a:bodyPr/>
          <a:lstStyle/>
          <a:p>
            <a:pPr marL="0" indent="0"/>
            <a:r>
              <a:rPr lang="en-US" sz="2100" dirty="0">
                <a:solidFill>
                  <a:schemeClr val="bg1"/>
                </a:solidFill>
                <a:highlight>
                  <a:srgbClr val="DF4625"/>
                </a:highlight>
              </a:rPr>
              <a:t>Impacts vulnerable people. </a:t>
            </a:r>
            <a:r>
              <a:rPr lang="en-US" sz="2100" dirty="0"/>
              <a:t>People who are underrepresented, underserved, and from marginalized communities are already vulnerable. That vulnerability is often the result of systemic and societal barriers that have been in place for far too long, that negatively impact people within the community making it harder for them to achieve success than people who don’t hold the same identities.</a:t>
            </a:r>
          </a:p>
          <a:p>
            <a:pPr marL="0" indent="0"/>
            <a:r>
              <a:rPr lang="en-US" sz="2100" dirty="0">
                <a:solidFill>
                  <a:schemeClr val="bg1"/>
                </a:solidFill>
                <a:highlight>
                  <a:srgbClr val="DF4625"/>
                </a:highlight>
              </a:rPr>
              <a:t>Show their wellbeing is your priority. </a:t>
            </a:r>
            <a:r>
              <a:rPr lang="en-US" sz="2100" dirty="0"/>
              <a:t>The overarching principle when it comes to engaging people from underrepresented and underserved communities is to ensure you are not causing harm. Your intention should be to not use them for success or profit.</a:t>
            </a:r>
          </a:p>
          <a:p>
            <a:pPr marL="0" indent="0"/>
            <a:r>
              <a:rPr lang="en-US" sz="2100" dirty="0">
                <a:solidFill>
                  <a:schemeClr val="bg1"/>
                </a:solidFill>
                <a:highlight>
                  <a:srgbClr val="01A54E"/>
                </a:highlight>
              </a:rPr>
              <a:t>Exercise:</a:t>
            </a:r>
            <a:r>
              <a:rPr lang="en-US" sz="2100" dirty="0">
                <a:solidFill>
                  <a:schemeClr val="bg1"/>
                </a:solidFill>
              </a:rPr>
              <a:t> </a:t>
            </a:r>
            <a:r>
              <a:rPr lang="en-US" sz="2100" b="1" dirty="0"/>
              <a:t>So, the question then becomes, how do you ensure you don’t cause harm to the people you want to serve?</a:t>
            </a:r>
          </a:p>
          <a:p>
            <a:pPr marL="0" indent="0"/>
            <a:r>
              <a:rPr lang="en-US" sz="2100" dirty="0"/>
              <a:t>Customer intimacy and lived experiences are great sources to guide you here. The deeper the relationship you have with the communities you want to serve, the easier it will be to identify the impact, intended or not, your marketing will have on them. And if you don’t have a good degree of cultural intelligence or an insufficient amount of people with lived experiences on your team now, hire help that does. There are plenty of consultants who can help you with this to prevent causing further harm to any community, vulnerable or not.</a:t>
            </a:r>
            <a:endParaRPr lang="en-IE" sz="2100" dirty="0"/>
          </a:p>
        </p:txBody>
      </p:sp>
      <p:sp>
        <p:nvSpPr>
          <p:cNvPr id="3" name="Text Placeholder 2">
            <a:extLst>
              <a:ext uri="{FF2B5EF4-FFF2-40B4-BE49-F238E27FC236}">
                <a16:creationId xmlns:a16="http://schemas.microsoft.com/office/drawing/2014/main" id="{AC410BE2-73DB-3F6F-B379-06E036C8DD6D}"/>
              </a:ext>
            </a:extLst>
          </p:cNvPr>
          <p:cNvSpPr>
            <a:spLocks noGrp="1"/>
          </p:cNvSpPr>
          <p:nvPr>
            <p:ph type="body" sz="quarter" idx="16"/>
          </p:nvPr>
        </p:nvSpPr>
        <p:spPr>
          <a:xfrm>
            <a:off x="798381" y="342503"/>
            <a:ext cx="10595237" cy="803654"/>
          </a:xfrm>
        </p:spPr>
        <p:txBody>
          <a:bodyPr anchor="ctr"/>
          <a:lstStyle/>
          <a:p>
            <a:r>
              <a:rPr lang="en-US" sz="3200" b="1" i="0" u="none" strike="noStrike" dirty="0">
                <a:effectLst/>
                <a:latin typeface="inherit"/>
              </a:rPr>
              <a:t>Inclusive Marketing </a:t>
            </a:r>
            <a:r>
              <a:rPr lang="en-US" sz="3200" b="0" i="0" u="none" strike="noStrike" dirty="0">
                <a:solidFill>
                  <a:srgbClr val="0872B5"/>
                </a:solidFill>
                <a:effectLst/>
                <a:latin typeface="inherit"/>
              </a:rPr>
              <a:t>is Ethical</a:t>
            </a:r>
            <a:endParaRPr lang="en-IE" sz="3200" dirty="0"/>
          </a:p>
        </p:txBody>
      </p:sp>
    </p:spTree>
    <p:extLst>
      <p:ext uri="{BB962C8B-B14F-4D97-AF65-F5344CB8AC3E}">
        <p14:creationId xmlns:p14="http://schemas.microsoft.com/office/powerpoint/2010/main" val="26167969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56B580-0618-28E1-529D-1E48F63831E0}"/>
              </a:ext>
            </a:extLst>
          </p:cNvPr>
          <p:cNvSpPr>
            <a:spLocks noGrp="1"/>
          </p:cNvSpPr>
          <p:nvPr>
            <p:ph type="body" sz="quarter" idx="18"/>
          </p:nvPr>
        </p:nvSpPr>
        <p:spPr>
          <a:xfrm>
            <a:off x="798381" y="959854"/>
            <a:ext cx="6831144" cy="3849918"/>
          </a:xfrm>
        </p:spPr>
        <p:txBody>
          <a:bodyPr/>
          <a:lstStyle/>
          <a:p>
            <a:pPr marL="0" indent="0"/>
            <a:r>
              <a:rPr lang="en-US" sz="2200" b="1" dirty="0">
                <a:solidFill>
                  <a:srgbClr val="0872B5"/>
                </a:solidFill>
              </a:rPr>
              <a:t>We are all different in some way or another. We are Normal. </a:t>
            </a:r>
          </a:p>
          <a:p>
            <a:pPr marL="0" indent="0"/>
            <a:r>
              <a:rPr lang="en-US" sz="2200" b="1" dirty="0">
                <a:solidFill>
                  <a:srgbClr val="0872B5"/>
                </a:solidFill>
              </a:rPr>
              <a:t>Raise Your Hand if You Are Different! </a:t>
            </a:r>
            <a:r>
              <a:rPr lang="en-US" sz="2200" dirty="0"/>
              <a:t>recognizes that every individual is unique in some way, celebrating differences rather than conforming to a standard. However, asking someone to “raise their hand” can sometimes make people feel isolated, exposed, or othered—forcing them to stand out because of their uniqueness. </a:t>
            </a:r>
          </a:p>
          <a:p>
            <a:pPr marL="0" indent="0"/>
            <a:r>
              <a:rPr lang="en-US" sz="2200" dirty="0"/>
              <a:t>In inclusive marketing, the aim is to </a:t>
            </a:r>
            <a:r>
              <a:rPr lang="en-US" sz="2200" dirty="0">
                <a:solidFill>
                  <a:srgbClr val="0872B5"/>
                </a:solidFill>
              </a:rPr>
              <a:t>make everyone feel normal, welcome, and included </a:t>
            </a:r>
            <a:r>
              <a:rPr lang="en-US" sz="2200" dirty="0"/>
              <a:t>without needing to single themselves out to have their needs met. </a:t>
            </a:r>
          </a:p>
          <a:p>
            <a:pPr marL="0" indent="0"/>
            <a:r>
              <a:rPr lang="en-US" sz="2200" dirty="0"/>
              <a:t>Whenever possible, work to deliver customer experiences that don’t require your customers to have to raise their hands to get their needs met.</a:t>
            </a:r>
            <a:endParaRPr lang="en-IE" sz="2200" dirty="0"/>
          </a:p>
        </p:txBody>
      </p:sp>
      <p:sp>
        <p:nvSpPr>
          <p:cNvPr id="3" name="Text Placeholder 2">
            <a:extLst>
              <a:ext uri="{FF2B5EF4-FFF2-40B4-BE49-F238E27FC236}">
                <a16:creationId xmlns:a16="http://schemas.microsoft.com/office/drawing/2014/main" id="{7EB7584C-95C5-30E2-F147-C3E327DF9DE3}"/>
              </a:ext>
            </a:extLst>
          </p:cNvPr>
          <p:cNvSpPr>
            <a:spLocks noGrp="1"/>
          </p:cNvSpPr>
          <p:nvPr>
            <p:ph type="body" sz="quarter" idx="16"/>
          </p:nvPr>
        </p:nvSpPr>
        <p:spPr>
          <a:xfrm>
            <a:off x="798381" y="359776"/>
            <a:ext cx="10595237" cy="803654"/>
          </a:xfrm>
        </p:spPr>
        <p:txBody>
          <a:bodyPr/>
          <a:lstStyle/>
          <a:p>
            <a:r>
              <a:rPr lang="en-IE" sz="3200" b="0" dirty="0">
                <a:solidFill>
                  <a:srgbClr val="0872B5"/>
                </a:solidFill>
              </a:rPr>
              <a:t>Raise Your Hand if You Are Different</a:t>
            </a:r>
          </a:p>
        </p:txBody>
      </p:sp>
      <p:sp>
        <p:nvSpPr>
          <p:cNvPr id="4" name="Rectangle: Rounded Corners 3">
            <a:extLst>
              <a:ext uri="{FF2B5EF4-FFF2-40B4-BE49-F238E27FC236}">
                <a16:creationId xmlns:a16="http://schemas.microsoft.com/office/drawing/2014/main" id="{DAA854FC-5A39-BBF6-2314-B3DD9835EA0B}"/>
              </a:ext>
            </a:extLst>
          </p:cNvPr>
          <p:cNvSpPr/>
          <p:nvPr/>
        </p:nvSpPr>
        <p:spPr>
          <a:xfrm>
            <a:off x="7762875" y="495301"/>
            <a:ext cx="3867149" cy="2038350"/>
          </a:xfrm>
          <a:prstGeom prst="roundRect">
            <a:avLst/>
          </a:prstGeom>
          <a:solidFill>
            <a:srgbClr val="D1B73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dirty="0">
                <a:solidFill>
                  <a:srgbClr val="083F59"/>
                </a:solidFill>
                <a:latin typeface="Montserrat" panose="00000500000000000000" pitchFamily="2" charset="0"/>
              </a:rPr>
              <a:t>Unilever to Remove the Word ‘Normal’ From Beauty Labels</a:t>
            </a:r>
          </a:p>
          <a:p>
            <a:pPr algn="ctr"/>
            <a:r>
              <a:rPr lang="en-US" i="0" dirty="0">
                <a:solidFill>
                  <a:srgbClr val="083F59"/>
                </a:solidFill>
                <a:effectLst/>
                <a:latin typeface="Montserrat" panose="00000500000000000000" pitchFamily="2" charset="0"/>
              </a:rPr>
              <a:t>A study reported 10,000 respondents said the word ‘normal’ make people feel excluded.</a:t>
            </a:r>
            <a:endParaRPr lang="en-US" dirty="0">
              <a:solidFill>
                <a:srgbClr val="083F59"/>
              </a:solidFill>
            </a:endParaRPr>
          </a:p>
        </p:txBody>
      </p:sp>
      <p:pic>
        <p:nvPicPr>
          <p:cNvPr id="12290" name="Picture 2">
            <a:extLst>
              <a:ext uri="{FF2B5EF4-FFF2-40B4-BE49-F238E27FC236}">
                <a16:creationId xmlns:a16="http://schemas.microsoft.com/office/drawing/2014/main" id="{22D147CE-F55E-D563-54E4-80103C271972}"/>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21575" r="20644"/>
          <a:stretch/>
        </p:blipFill>
        <p:spPr bwMode="auto">
          <a:xfrm>
            <a:off x="7560641" y="2658690"/>
            <a:ext cx="3832977" cy="3446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11881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FD15782-A3B4-9431-CC85-DE7D419FC7F2}"/>
              </a:ext>
            </a:extLst>
          </p:cNvPr>
          <p:cNvSpPr>
            <a:spLocks noGrp="1"/>
          </p:cNvSpPr>
          <p:nvPr>
            <p:ph type="body" sz="quarter" idx="18"/>
          </p:nvPr>
        </p:nvSpPr>
        <p:spPr>
          <a:xfrm>
            <a:off x="729795" y="1731604"/>
            <a:ext cx="4867011" cy="3291086"/>
          </a:xfrm>
        </p:spPr>
        <p:txBody>
          <a:bodyPr/>
          <a:lstStyle/>
          <a:p>
            <a:pPr marL="0" indent="0"/>
            <a:r>
              <a:rPr lang="en-US" sz="2200" dirty="0"/>
              <a:t>In 2021 Unilever removed the word “normal” from all their packaging and any promotional campaigns and communications for their personal products and beauty brands. After doing extensive research, they found that if people had to buy a product that wasn’t “normal” it negatively impacted how they felt about themselves.</a:t>
            </a:r>
          </a:p>
          <a:p>
            <a:pPr marL="0" indent="0"/>
            <a:endParaRPr lang="en-US" sz="2200" dirty="0"/>
          </a:p>
          <a:p>
            <a:pPr marL="0" indent="0"/>
            <a:r>
              <a:rPr lang="en-US" sz="2200" dirty="0"/>
              <a:t>A 10,000-person study revealed more than 56% of people felt excluded by the beauty and personal care industry.</a:t>
            </a:r>
          </a:p>
          <a:p>
            <a:pPr marL="0" indent="0"/>
            <a:endParaRPr lang="en-IE" sz="2200" dirty="0"/>
          </a:p>
        </p:txBody>
      </p:sp>
      <p:sp>
        <p:nvSpPr>
          <p:cNvPr id="5" name="Text Placeholder 4">
            <a:extLst>
              <a:ext uri="{FF2B5EF4-FFF2-40B4-BE49-F238E27FC236}">
                <a16:creationId xmlns:a16="http://schemas.microsoft.com/office/drawing/2014/main" id="{F479F111-B364-3FA2-41AD-C199B28543B3}"/>
              </a:ext>
            </a:extLst>
          </p:cNvPr>
          <p:cNvSpPr>
            <a:spLocks noGrp="1"/>
          </p:cNvSpPr>
          <p:nvPr>
            <p:ph type="body" sz="quarter" idx="16"/>
          </p:nvPr>
        </p:nvSpPr>
        <p:spPr>
          <a:xfrm>
            <a:off x="711249" y="413527"/>
            <a:ext cx="7655093" cy="992652"/>
          </a:xfrm>
        </p:spPr>
        <p:txBody>
          <a:bodyPr anchor="ctr"/>
          <a:lstStyle/>
          <a:p>
            <a:pPr>
              <a:lnSpc>
                <a:spcPct val="100000"/>
              </a:lnSpc>
            </a:pPr>
            <a:r>
              <a:rPr lang="en-IE" sz="3200" dirty="0"/>
              <a:t>Unilever Campaign: </a:t>
            </a:r>
          </a:p>
          <a:p>
            <a:pPr>
              <a:lnSpc>
                <a:spcPct val="100000"/>
              </a:lnSpc>
            </a:pPr>
            <a:r>
              <a:rPr lang="en-IE" sz="3200" b="0" dirty="0"/>
              <a:t>Remove Word ‘Normal’ From Packaging</a:t>
            </a:r>
          </a:p>
        </p:txBody>
      </p:sp>
      <p:pic>
        <p:nvPicPr>
          <p:cNvPr id="11266" name="Picture 2" descr="Unilever to Remove the Word 'Normal' From Beauty Labels">
            <a:hlinkClick r:id="rId2"/>
            <a:extLst>
              <a:ext uri="{FF2B5EF4-FFF2-40B4-BE49-F238E27FC236}">
                <a16:creationId xmlns:a16="http://schemas.microsoft.com/office/drawing/2014/main" id="{2FAC40B9-6678-39C4-5353-0B0F94818D67}"/>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b="15168"/>
          <a:stretch/>
        </p:blipFill>
        <p:spPr bwMode="auto">
          <a:xfrm>
            <a:off x="7061200" y="1882894"/>
            <a:ext cx="5134577" cy="242053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82D740C3-F7BF-53F8-2B98-49CCFA80031C}"/>
              </a:ext>
            </a:extLst>
          </p:cNvPr>
          <p:cNvSpPr txBox="1"/>
          <p:nvPr/>
        </p:nvSpPr>
        <p:spPr>
          <a:xfrm>
            <a:off x="7146925" y="4405619"/>
            <a:ext cx="4959350" cy="646331"/>
          </a:xfrm>
          <a:prstGeom prst="rect">
            <a:avLst/>
          </a:prstGeom>
          <a:noFill/>
        </p:spPr>
        <p:txBody>
          <a:bodyPr wrap="square">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https://www.packagingdigest.com/labeling/unilever-to-remove-the-word-normal-from-beauty-labels</a:t>
            </a:r>
            <a:r>
              <a:rPr lang="en-IE" dirty="0">
                <a:solidFill>
                  <a:schemeClr val="bg1"/>
                </a:solidFill>
              </a:rPr>
              <a:t> </a:t>
            </a:r>
          </a:p>
        </p:txBody>
      </p:sp>
    </p:spTree>
    <p:extLst>
      <p:ext uri="{BB962C8B-B14F-4D97-AF65-F5344CB8AC3E}">
        <p14:creationId xmlns:p14="http://schemas.microsoft.com/office/powerpoint/2010/main" val="10591300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03A8651-8C75-8259-593D-6028DFFC6345}"/>
              </a:ext>
            </a:extLst>
          </p:cNvPr>
          <p:cNvSpPr>
            <a:spLocks noGrp="1"/>
          </p:cNvSpPr>
          <p:nvPr>
            <p:ph type="body" sz="quarter" idx="13"/>
          </p:nvPr>
        </p:nvSpPr>
        <p:spPr>
          <a:xfrm>
            <a:off x="5305426" y="2078928"/>
            <a:ext cx="6085228" cy="945575"/>
          </a:xfrm>
        </p:spPr>
        <p:txBody>
          <a:bodyPr>
            <a:noAutofit/>
          </a:bodyPr>
          <a:lstStyle/>
          <a:p>
            <a:r>
              <a:rPr lang="en-US" sz="4000" b="0" i="0" dirty="0">
                <a:effectLst/>
                <a:latin typeface="Means Web"/>
              </a:rPr>
              <a:t>The Power of Inclusive Marketing </a:t>
            </a:r>
            <a:r>
              <a:rPr lang="en-US" sz="4000" dirty="0">
                <a:latin typeface="Means Web"/>
              </a:rPr>
              <a:t>For SME Brands</a:t>
            </a:r>
            <a:endParaRPr lang="en-US" sz="4000" b="0" i="0" dirty="0">
              <a:effectLst/>
              <a:latin typeface="Means Web"/>
            </a:endParaRPr>
          </a:p>
          <a:p>
            <a:endParaRPr lang="en-IE" sz="4000" dirty="0"/>
          </a:p>
        </p:txBody>
      </p:sp>
      <p:sp>
        <p:nvSpPr>
          <p:cNvPr id="5" name="Text Placeholder 4">
            <a:extLst>
              <a:ext uri="{FF2B5EF4-FFF2-40B4-BE49-F238E27FC236}">
                <a16:creationId xmlns:a16="http://schemas.microsoft.com/office/drawing/2014/main" id="{86EF9EA6-13C1-26C9-4923-7BEDECDA8974}"/>
              </a:ext>
            </a:extLst>
          </p:cNvPr>
          <p:cNvSpPr>
            <a:spLocks noGrp="1"/>
          </p:cNvSpPr>
          <p:nvPr>
            <p:ph type="body" sz="quarter" idx="43"/>
          </p:nvPr>
        </p:nvSpPr>
        <p:spPr>
          <a:xfrm>
            <a:off x="5142597" y="3870214"/>
            <a:ext cx="6620436" cy="2949388"/>
          </a:xfrm>
        </p:spPr>
        <p:txBody>
          <a:bodyPr>
            <a:normAutofit fontScale="92500" lnSpcReduction="20000"/>
          </a:bodyPr>
          <a:lstStyle/>
          <a:p>
            <a:pPr>
              <a:lnSpc>
                <a:spcPct val="110000"/>
              </a:lnSpc>
              <a:spcBef>
                <a:spcPts val="0"/>
              </a:spcBef>
            </a:pPr>
            <a:r>
              <a:rPr lang="en-US" dirty="0">
                <a:solidFill>
                  <a:srgbClr val="083F59"/>
                </a:solidFill>
              </a:rPr>
              <a:t>Now you are on your inclusive journey it is time to experience business growth with the transformative power of inclusive marketing. Explore strategies for a diverse and thriving brand. </a:t>
            </a:r>
            <a:endParaRPr lang="en-IE" dirty="0">
              <a:solidFill>
                <a:srgbClr val="083F59"/>
              </a:solidFill>
            </a:endParaRPr>
          </a:p>
          <a:p>
            <a:pPr>
              <a:lnSpc>
                <a:spcPct val="110000"/>
              </a:lnSpc>
              <a:spcBef>
                <a:spcPts val="0"/>
              </a:spcBef>
            </a:pPr>
            <a:r>
              <a:rPr lang="en-US" dirty="0">
                <a:solidFill>
                  <a:srgbClr val="083F59"/>
                </a:solidFill>
              </a:rPr>
              <a:t>In a globally connected world, creating thoughtful and meaningful marketing messages is more important than ever. This module explains how to craft marketing content that reaches diverse people and connects with underrepresented groups. </a:t>
            </a:r>
          </a:p>
        </p:txBody>
      </p:sp>
      <p:pic>
        <p:nvPicPr>
          <p:cNvPr id="8" name="Picture Placeholder 7" descr="A close up of a fabric with black text&#10;&#10;Description automatically generated">
            <a:extLst>
              <a:ext uri="{FF2B5EF4-FFF2-40B4-BE49-F238E27FC236}">
                <a16:creationId xmlns:a16="http://schemas.microsoft.com/office/drawing/2014/main" id="{741A6477-9283-6867-E556-038985063175}"/>
              </a:ext>
            </a:extLst>
          </p:cNvPr>
          <p:cNvPicPr>
            <a:picLocks noGrp="1" noChangeAspect="1"/>
          </p:cNvPicPr>
          <p:nvPr>
            <p:ph type="pic" sz="quarter" idx="44"/>
          </p:nvPr>
        </p:nvPicPr>
        <p:blipFill>
          <a:blip r:embed="rId2" cstate="screen">
            <a:extLst>
              <a:ext uri="{28A0092B-C50C-407E-A947-70E740481C1C}">
                <a14:useLocalDpi xmlns:a14="http://schemas.microsoft.com/office/drawing/2010/main"/>
              </a:ext>
            </a:extLst>
          </a:blip>
          <a:srcRect t="27440" b="-2440"/>
          <a:stretch/>
        </p:blipFill>
        <p:spPr>
          <a:xfrm>
            <a:off x="633818" y="993169"/>
            <a:ext cx="4512281" cy="4512281"/>
          </a:xfrm>
        </p:spPr>
      </p:pic>
    </p:spTree>
    <p:extLst>
      <p:ext uri="{BB962C8B-B14F-4D97-AF65-F5344CB8AC3E}">
        <p14:creationId xmlns:p14="http://schemas.microsoft.com/office/powerpoint/2010/main" val="32608364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group of oranges and pomegranates&#10;&#10;Description automatically generated">
            <a:extLst>
              <a:ext uri="{FF2B5EF4-FFF2-40B4-BE49-F238E27FC236}">
                <a16:creationId xmlns:a16="http://schemas.microsoft.com/office/drawing/2014/main" id="{93BFBE26-91C0-D0A3-58AB-D39CC1AD0244}"/>
              </a:ext>
            </a:extLst>
          </p:cNvPr>
          <p:cNvPicPr>
            <a:picLocks noGrp="1" noChangeAspect="1"/>
          </p:cNvPicPr>
          <p:nvPr>
            <p:ph type="pic" sz="quarter" idx="42"/>
          </p:nvPr>
        </p:nvPicPr>
        <p:blipFill>
          <a:blip r:embed="rId2" cstate="screen">
            <a:extLst>
              <a:ext uri="{28A0092B-C50C-407E-A947-70E740481C1C}">
                <a14:useLocalDpi xmlns:a14="http://schemas.microsoft.com/office/drawing/2010/main"/>
              </a:ext>
            </a:extLst>
          </a:blip>
          <a:srcRect t="31443" b="31443"/>
          <a:stretch>
            <a:fillRect/>
          </a:stretch>
        </p:blipFill>
        <p:spPr/>
      </p:pic>
      <p:sp>
        <p:nvSpPr>
          <p:cNvPr id="5" name="Text Placeholder 4">
            <a:extLst>
              <a:ext uri="{FF2B5EF4-FFF2-40B4-BE49-F238E27FC236}">
                <a16:creationId xmlns:a16="http://schemas.microsoft.com/office/drawing/2014/main" id="{FEDD21F6-5889-06D2-6E24-62D27F5AD1C6}"/>
              </a:ext>
            </a:extLst>
          </p:cNvPr>
          <p:cNvSpPr>
            <a:spLocks noGrp="1"/>
          </p:cNvSpPr>
          <p:nvPr>
            <p:ph type="body" sz="quarter" idx="13"/>
          </p:nvPr>
        </p:nvSpPr>
        <p:spPr>
          <a:xfrm>
            <a:off x="444876" y="1333500"/>
            <a:ext cx="5055171" cy="4191000"/>
          </a:xfrm>
        </p:spPr>
        <p:txBody>
          <a:bodyPr>
            <a:normAutofit fontScale="92500" lnSpcReduction="10000"/>
          </a:bodyPr>
          <a:lstStyle/>
          <a:p>
            <a:r>
              <a:rPr lang="en-US" dirty="0"/>
              <a:t>Research shows inclusive marketing and </a:t>
            </a:r>
            <a:r>
              <a:rPr lang="en-US" b="1" dirty="0"/>
              <a:t>diverse advertising campaigns are 25% more effective</a:t>
            </a:r>
            <a:r>
              <a:rPr lang="en-US" dirty="0"/>
              <a:t> at driving engagement and purchase intent compared to non-diverse campaigns. </a:t>
            </a:r>
          </a:p>
          <a:p>
            <a:endParaRPr lang="en-US" dirty="0"/>
          </a:p>
          <a:p>
            <a:r>
              <a:rPr lang="en-US" dirty="0"/>
              <a:t>Brands with high diversity scores witness a 83% increase in consumer preference.</a:t>
            </a:r>
            <a:endParaRPr lang="en-IE" dirty="0"/>
          </a:p>
        </p:txBody>
      </p:sp>
      <p:sp>
        <p:nvSpPr>
          <p:cNvPr id="9" name="TextBox 8">
            <a:extLst>
              <a:ext uri="{FF2B5EF4-FFF2-40B4-BE49-F238E27FC236}">
                <a16:creationId xmlns:a16="http://schemas.microsoft.com/office/drawing/2014/main" id="{A772E934-F88F-B7C2-61A0-68DD3FD24526}"/>
              </a:ext>
            </a:extLst>
          </p:cNvPr>
          <p:cNvSpPr txBox="1"/>
          <p:nvPr/>
        </p:nvSpPr>
        <p:spPr>
          <a:xfrm>
            <a:off x="1683626" y="5929223"/>
            <a:ext cx="2412124" cy="369332"/>
          </a:xfrm>
          <a:prstGeom prst="rect">
            <a:avLst/>
          </a:prstGeom>
          <a:noFill/>
        </p:spPr>
        <p:txBody>
          <a:bodyPr wrap="square">
            <a:spAutoFit/>
          </a:bodyPr>
          <a:lstStyle/>
          <a:p>
            <a:pPr algn="ctr"/>
            <a:r>
              <a:rPr lang="en-IE" dirty="0">
                <a:solidFill>
                  <a:schemeClr val="bg1"/>
                </a:solidFill>
                <a:hlinkClick r:id="rId3">
                  <a:extLst>
                    <a:ext uri="{A12FA001-AC4F-418D-AE19-62706E023703}">
                      <ahyp:hlinkClr xmlns:ahyp="http://schemas.microsoft.com/office/drawing/2018/hyperlinkcolor" val="tx"/>
                    </a:ext>
                  </a:extLst>
                </a:hlinkClick>
              </a:rPr>
              <a:t>Source</a:t>
            </a:r>
            <a:r>
              <a:rPr lang="en-IE" dirty="0"/>
              <a:t> </a:t>
            </a:r>
          </a:p>
        </p:txBody>
      </p:sp>
    </p:spTree>
    <p:extLst>
      <p:ext uri="{BB962C8B-B14F-4D97-AF65-F5344CB8AC3E}">
        <p14:creationId xmlns:p14="http://schemas.microsoft.com/office/powerpoint/2010/main" val="2293923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F0E5E31-4941-6671-0FF6-392BE2E4D541}"/>
              </a:ext>
            </a:extLst>
          </p:cNvPr>
          <p:cNvSpPr/>
          <p:nvPr/>
        </p:nvSpPr>
        <p:spPr>
          <a:xfrm>
            <a:off x="699246" y="465463"/>
            <a:ext cx="10595236" cy="1686066"/>
          </a:xfrm>
          <a:prstGeom prst="roundRect">
            <a:avLst/>
          </a:prstGeom>
          <a:solidFill>
            <a:srgbClr val="ED028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200" dirty="0"/>
          </a:p>
        </p:txBody>
      </p:sp>
      <p:sp>
        <p:nvSpPr>
          <p:cNvPr id="6" name="Text Placeholder 5">
            <a:extLst>
              <a:ext uri="{FF2B5EF4-FFF2-40B4-BE49-F238E27FC236}">
                <a16:creationId xmlns:a16="http://schemas.microsoft.com/office/drawing/2014/main" id="{5CF6BCB3-547A-74C6-6F72-D288EA67CEC3}"/>
              </a:ext>
            </a:extLst>
          </p:cNvPr>
          <p:cNvSpPr>
            <a:spLocks noGrp="1"/>
          </p:cNvSpPr>
          <p:nvPr>
            <p:ph type="body" sz="quarter" idx="18"/>
          </p:nvPr>
        </p:nvSpPr>
        <p:spPr>
          <a:xfrm>
            <a:off x="798381" y="602386"/>
            <a:ext cx="10990207" cy="3849918"/>
          </a:xfrm>
        </p:spPr>
        <p:txBody>
          <a:bodyPr/>
          <a:lstStyle/>
          <a:p>
            <a:pPr marL="0" indent="0"/>
            <a:r>
              <a:rPr lang="en-US" b="0" dirty="0">
                <a:solidFill>
                  <a:schemeClr val="bg1"/>
                </a:solidFill>
                <a:effectLst/>
                <a:latin typeface="Abadi" panose="020B0604020104020204" pitchFamily="34" charset="0"/>
              </a:rPr>
              <a:t>Inclusive marketing is a strategic approach to embracing diversity within marketing campaigns,</a:t>
            </a:r>
            <a:r>
              <a:rPr lang="en-US" u="sng" dirty="0">
                <a:solidFill>
                  <a:schemeClr val="bg1"/>
                </a:solidFill>
                <a:effectLst/>
                <a:latin typeface="Abadi" panose="020B0604020104020204" pitchFamily="34" charset="0"/>
                <a:hlinkClick r:id="rId2">
                  <a:extLst>
                    <a:ext uri="{A12FA001-AC4F-418D-AE19-62706E023703}">
                      <ahyp:hlinkClr xmlns:ahyp="http://schemas.microsoft.com/office/drawing/2018/hyperlinkcolor" val="tx"/>
                    </a:ext>
                  </a:extLst>
                </a:hlinkClick>
              </a:rPr>
              <a:t> multi-channel messaging</a:t>
            </a:r>
            <a:r>
              <a:rPr lang="en-US" b="0" dirty="0">
                <a:solidFill>
                  <a:schemeClr val="bg1"/>
                </a:solidFill>
                <a:effectLst/>
                <a:latin typeface="Abadi" panose="020B0604020104020204" pitchFamily="34" charset="0"/>
              </a:rPr>
              <a:t>, and product development. </a:t>
            </a:r>
            <a:r>
              <a:rPr lang="en-US" dirty="0">
                <a:solidFill>
                  <a:schemeClr val="bg1"/>
                </a:solidFill>
                <a:latin typeface="Abadi" panose="020B0604020104020204" pitchFamily="34" charset="0"/>
              </a:rPr>
              <a:t>The main goal of diversity marketing is to recognize, respect, and include diverse perspectives.</a:t>
            </a:r>
          </a:p>
          <a:p>
            <a:pPr marL="0" indent="0"/>
            <a:endParaRPr lang="en-US" dirty="0">
              <a:solidFill>
                <a:schemeClr val="bg1"/>
              </a:solidFill>
              <a:latin typeface="Abadi" panose="020B0604020104020204" pitchFamily="34" charset="0"/>
            </a:endParaRPr>
          </a:p>
          <a:p>
            <a:pPr marL="0" indent="0"/>
            <a:endParaRPr lang="en-US" sz="1000" dirty="0">
              <a:solidFill>
                <a:schemeClr val="bg1"/>
              </a:solidFill>
              <a:highlight>
                <a:srgbClr val="ED028C"/>
              </a:highlight>
            </a:endParaRPr>
          </a:p>
          <a:p>
            <a:pPr marL="0" indent="0"/>
            <a:r>
              <a:rPr lang="en-US" sz="2200" dirty="0">
                <a:solidFill>
                  <a:schemeClr val="bg1"/>
                </a:solidFill>
                <a:highlight>
                  <a:srgbClr val="ED028C"/>
                </a:highlight>
              </a:rPr>
              <a:t>Move from a One Size Fits All Approach to Inclusive! </a:t>
            </a:r>
            <a:r>
              <a:rPr lang="en-US" sz="2200" dirty="0"/>
              <a:t>Your brand can become a global powerhouse by shifting its approach from one-size-fits-all to one that embraces diversity and inclusivity. </a:t>
            </a:r>
          </a:p>
          <a:p>
            <a:pPr marL="0" indent="0"/>
            <a:r>
              <a:rPr lang="en-US" sz="2200" dirty="0">
                <a:solidFill>
                  <a:schemeClr val="bg1"/>
                </a:solidFill>
                <a:highlight>
                  <a:srgbClr val="ED028C"/>
                </a:highlight>
              </a:rPr>
              <a:t>Commit to participating in societal change. </a:t>
            </a:r>
            <a:r>
              <a:rPr lang="en-US" sz="2200" dirty="0"/>
              <a:t>Inclusive marketing is more than including a diverse individual in your messaging. It begins with </a:t>
            </a:r>
            <a:r>
              <a:rPr lang="en-US" sz="2200" dirty="0" err="1"/>
              <a:t>recognising</a:t>
            </a:r>
            <a:r>
              <a:rPr lang="en-US" sz="2200" dirty="0"/>
              <a:t> the need to understand and present unique perspectives, experiences, and identities within brand messaging. Inclusive marketing extends far beyond boosting sales figures. Instead, it serves as a catalyst for societal change. </a:t>
            </a:r>
          </a:p>
          <a:p>
            <a:pPr marL="0" indent="0"/>
            <a:r>
              <a:rPr lang="en-US" sz="2200" dirty="0">
                <a:solidFill>
                  <a:schemeClr val="bg1"/>
                </a:solidFill>
                <a:highlight>
                  <a:srgbClr val="ED028C"/>
                </a:highlight>
              </a:rPr>
              <a:t>Redefine how your brand connects with your audiences. </a:t>
            </a:r>
            <a:r>
              <a:rPr lang="en-US" sz="2200" dirty="0"/>
              <a:t>This Module explores the profound implications of inclusive marketing, how it can benefit your business, and which strategies to use to improve your campaigns. Whether through subliminal marketing or overt messaging, diverse marketing efforts can redefine how brands connect with their audiences.</a:t>
            </a:r>
          </a:p>
          <a:p>
            <a:pPr marL="0" indent="0"/>
            <a:endParaRPr lang="en-IE" sz="2200" dirty="0"/>
          </a:p>
        </p:txBody>
      </p:sp>
    </p:spTree>
    <p:extLst>
      <p:ext uri="{BB962C8B-B14F-4D97-AF65-F5344CB8AC3E}">
        <p14:creationId xmlns:p14="http://schemas.microsoft.com/office/powerpoint/2010/main" val="11172172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575572F-5BD6-FA91-1251-3383CDB6363B}"/>
              </a:ext>
            </a:extLst>
          </p:cNvPr>
          <p:cNvSpPr>
            <a:spLocks noGrp="1"/>
          </p:cNvSpPr>
          <p:nvPr>
            <p:ph type="body" sz="quarter" idx="18"/>
          </p:nvPr>
        </p:nvSpPr>
        <p:spPr>
          <a:xfrm>
            <a:off x="879062" y="1071885"/>
            <a:ext cx="10129596" cy="3849918"/>
          </a:xfrm>
        </p:spPr>
        <p:txBody>
          <a:bodyPr/>
          <a:lstStyle/>
          <a:p>
            <a:pPr marL="0" indent="0"/>
            <a:r>
              <a:rPr lang="en-US" sz="2200" dirty="0"/>
              <a:t>Inclusive marketing is an important strategy for brands to implement for both business and ethical reasons. Leveraging inclusive marketing campaigns will help you:</a:t>
            </a:r>
          </a:p>
          <a:p>
            <a:pPr marL="342900" indent="-342900">
              <a:buClr>
                <a:srgbClr val="01A54E"/>
              </a:buClr>
              <a:buFont typeface="Wingdings" panose="05000000000000000000" pitchFamily="2" charset="2"/>
              <a:buChar char="ü"/>
            </a:pPr>
            <a:r>
              <a:rPr lang="en-US" sz="2200" dirty="0">
                <a:solidFill>
                  <a:schemeClr val="bg1"/>
                </a:solidFill>
                <a:highlight>
                  <a:srgbClr val="01A54E"/>
                </a:highlight>
              </a:rPr>
              <a:t>Achieve global reach and business impact </a:t>
            </a:r>
            <a:r>
              <a:rPr lang="en-US" sz="2200" dirty="0"/>
              <a:t>by becoming relatable to a broader audience. Bolster your company's image by reaching a wider audience, enhancing customer loyalty, and improving reputation through inclusive marketing. </a:t>
            </a:r>
          </a:p>
          <a:p>
            <a:pPr marL="0" indent="0">
              <a:buClr>
                <a:srgbClr val="01A54E"/>
              </a:buClr>
            </a:pPr>
            <a:r>
              <a:rPr lang="en-US" sz="2200" dirty="0">
                <a:solidFill>
                  <a:srgbClr val="01A54E"/>
                </a:solidFill>
              </a:rPr>
              <a:t>Sonia Thompson, CEO of Thompson Media Group</a:t>
            </a:r>
            <a:r>
              <a:rPr lang="en-US" sz="2200" dirty="0"/>
              <a:t>, ‘brands should be concerned with catering not only to diverse audiences but the inner circle of those audiences as well (called the “spill-over effect”)’</a:t>
            </a:r>
          </a:p>
          <a:p>
            <a:pPr marL="342900" indent="-342900">
              <a:buClr>
                <a:srgbClr val="01A54E"/>
              </a:buClr>
              <a:buFont typeface="Wingdings" panose="05000000000000000000" pitchFamily="2" charset="2"/>
              <a:buChar char="ü"/>
            </a:pPr>
            <a:r>
              <a:rPr lang="en-US" sz="2200" dirty="0">
                <a:solidFill>
                  <a:schemeClr val="bg1"/>
                </a:solidFill>
                <a:highlight>
                  <a:srgbClr val="01A54E"/>
                </a:highlight>
              </a:rPr>
              <a:t>Become more competitive </a:t>
            </a:r>
            <a:r>
              <a:rPr lang="en-US" sz="2200" dirty="0"/>
              <a:t>by addressing previously untapped markets and pain points. </a:t>
            </a:r>
          </a:p>
          <a:p>
            <a:pPr marL="0" indent="0">
              <a:buClr>
                <a:srgbClr val="01A54E"/>
              </a:buClr>
            </a:pPr>
            <a:r>
              <a:rPr lang="en-US" sz="2200" dirty="0"/>
              <a:t>No one brand exemplifies this better than </a:t>
            </a:r>
            <a:r>
              <a:rPr lang="en-US" sz="2200" dirty="0">
                <a:solidFill>
                  <a:srgbClr val="01A54E"/>
                </a:solidFill>
              </a:rPr>
              <a:t>Fenty Beauty</a:t>
            </a:r>
            <a:r>
              <a:rPr lang="en-US" sz="2200" dirty="0"/>
              <a:t>, a brand that didn’t just beat its competition with its inclusive makeup line — it launched a movement that reshaped the entire beauty industry. Fenty showcases diversity across their social media platforms, encompassing not only various skin tones but also diverse body types and genders. They frequently highlight men using their makeup products as an example. </a:t>
            </a:r>
          </a:p>
          <a:p>
            <a:pPr marL="0" indent="0"/>
            <a:endParaRPr lang="en-IE" sz="2200" dirty="0"/>
          </a:p>
        </p:txBody>
      </p:sp>
      <p:sp>
        <p:nvSpPr>
          <p:cNvPr id="3" name="Text Placeholder 2">
            <a:extLst>
              <a:ext uri="{FF2B5EF4-FFF2-40B4-BE49-F238E27FC236}">
                <a16:creationId xmlns:a16="http://schemas.microsoft.com/office/drawing/2014/main" id="{972E916B-9ECF-CCFC-C27E-D6C7B4436A2F}"/>
              </a:ext>
            </a:extLst>
          </p:cNvPr>
          <p:cNvSpPr>
            <a:spLocks noGrp="1"/>
          </p:cNvSpPr>
          <p:nvPr>
            <p:ph type="body" sz="quarter" idx="16"/>
          </p:nvPr>
        </p:nvSpPr>
        <p:spPr>
          <a:xfrm>
            <a:off x="798381" y="471085"/>
            <a:ext cx="10595237" cy="803654"/>
          </a:xfrm>
        </p:spPr>
        <p:txBody>
          <a:bodyPr/>
          <a:lstStyle/>
          <a:p>
            <a:r>
              <a:rPr lang="en-US" sz="2800" dirty="0"/>
              <a:t>Benefits of Brands Practicing Inclusive Marketing </a:t>
            </a:r>
            <a:endParaRPr lang="en-IE" sz="2800" dirty="0"/>
          </a:p>
        </p:txBody>
      </p:sp>
      <p:sp>
        <p:nvSpPr>
          <p:cNvPr id="5" name="TextBox 4">
            <a:extLst>
              <a:ext uri="{FF2B5EF4-FFF2-40B4-BE49-F238E27FC236}">
                <a16:creationId xmlns:a16="http://schemas.microsoft.com/office/drawing/2014/main" id="{88F6B57A-4A53-42E7-571A-942CFF7F1618}"/>
              </a:ext>
            </a:extLst>
          </p:cNvPr>
          <p:cNvSpPr txBox="1"/>
          <p:nvPr/>
        </p:nvSpPr>
        <p:spPr>
          <a:xfrm>
            <a:off x="3594847" y="6279341"/>
            <a:ext cx="5934635" cy="584775"/>
          </a:xfrm>
          <a:prstGeom prst="rect">
            <a:avLst/>
          </a:prstGeom>
          <a:noFill/>
        </p:spPr>
        <p:txBody>
          <a:bodyPr wrap="square">
            <a:spAutoFit/>
          </a:bodyPr>
          <a:lstStyle/>
          <a:p>
            <a:r>
              <a:rPr lang="en-IE" sz="1600" dirty="0">
                <a:solidFill>
                  <a:schemeClr val="bg1"/>
                </a:solidFill>
                <a:hlinkClick r:id="rId2">
                  <a:extLst>
                    <a:ext uri="{A12FA001-AC4F-418D-AE19-62706E023703}">
                      <ahyp:hlinkClr xmlns:ahyp="http://schemas.microsoft.com/office/drawing/2018/hyperlinkcolor" val="tx"/>
                    </a:ext>
                  </a:extLst>
                </a:hlinkClick>
              </a:rPr>
              <a:t>https://www.bazaarvoice.com/blog/9-brand-examples-of-inspiring-inclusive-marketing-campaigns/</a:t>
            </a:r>
            <a:r>
              <a:rPr lang="en-IE" sz="1600" dirty="0">
                <a:solidFill>
                  <a:schemeClr val="bg1"/>
                </a:solidFill>
              </a:rPr>
              <a:t> </a:t>
            </a:r>
          </a:p>
        </p:txBody>
      </p:sp>
    </p:spTree>
    <p:extLst>
      <p:ext uri="{BB962C8B-B14F-4D97-AF65-F5344CB8AC3E}">
        <p14:creationId xmlns:p14="http://schemas.microsoft.com/office/powerpoint/2010/main" val="22650464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740E3-31CB-3969-72A3-FE31594699C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B923D92-4C0E-966E-E644-5B041398C9CB}"/>
              </a:ext>
            </a:extLst>
          </p:cNvPr>
          <p:cNvSpPr>
            <a:spLocks noGrp="1"/>
          </p:cNvSpPr>
          <p:nvPr>
            <p:ph type="body" sz="quarter" idx="18"/>
          </p:nvPr>
        </p:nvSpPr>
        <p:spPr>
          <a:xfrm>
            <a:off x="798381" y="504825"/>
            <a:ext cx="5934635" cy="4341926"/>
          </a:xfrm>
        </p:spPr>
        <p:txBody>
          <a:bodyPr/>
          <a:lstStyle/>
          <a:p>
            <a:pPr marL="342900" indent="-342900">
              <a:buClr>
                <a:srgbClr val="01A54E"/>
              </a:buClr>
              <a:buFont typeface="Wingdings" panose="05000000000000000000" pitchFamily="2" charset="2"/>
              <a:buChar char="ü"/>
            </a:pPr>
            <a:r>
              <a:rPr lang="en-US" sz="2200" dirty="0">
                <a:solidFill>
                  <a:schemeClr val="bg1"/>
                </a:solidFill>
                <a:highlight>
                  <a:srgbClr val="01A54E"/>
                </a:highlight>
              </a:rPr>
              <a:t>Build long-lasting customer relationships </a:t>
            </a:r>
            <a:r>
              <a:rPr lang="en-US" sz="2200" dirty="0"/>
              <a:t>by forging stronger emotional connections. Create a sense of belonging and connection by celebrating differences. </a:t>
            </a:r>
          </a:p>
          <a:p>
            <a:pPr marL="0" indent="0">
              <a:buClr>
                <a:srgbClr val="01A54E"/>
              </a:buClr>
            </a:pPr>
            <a:r>
              <a:rPr lang="en-US" sz="2200" dirty="0"/>
              <a:t>On the Elevate Your Brand podcast, Damian </a:t>
            </a:r>
            <a:r>
              <a:rPr lang="en-US" sz="2200" dirty="0" err="1"/>
              <a:t>Pelliccione</a:t>
            </a:r>
            <a:r>
              <a:rPr lang="en-US" sz="2200" dirty="0"/>
              <a:t>, CEO advises </a:t>
            </a:r>
            <a:r>
              <a:rPr lang="en-US" sz="2200" dirty="0">
                <a:solidFill>
                  <a:srgbClr val="01A54E"/>
                </a:solidFill>
              </a:rPr>
              <a:t>marketers to build relationships</a:t>
            </a:r>
            <a:r>
              <a:rPr lang="en-US" sz="2200" dirty="0"/>
              <a:t>, not just business transactions. Because it’s not just about who you know but how they know you — </a:t>
            </a:r>
            <a:r>
              <a:rPr lang="en-US" sz="2200" dirty="0">
                <a:solidFill>
                  <a:srgbClr val="01A54E"/>
                </a:solidFill>
              </a:rPr>
              <a:t>how you treat others </a:t>
            </a:r>
            <a:r>
              <a:rPr lang="en-US" sz="2200" dirty="0"/>
              <a:t>— that really matters</a:t>
            </a:r>
          </a:p>
          <a:p>
            <a:pPr marL="342900" indent="-342900">
              <a:buClr>
                <a:srgbClr val="01A54E"/>
              </a:buClr>
              <a:buFont typeface="Wingdings" panose="05000000000000000000" pitchFamily="2" charset="2"/>
              <a:buChar char="ü"/>
            </a:pPr>
            <a:r>
              <a:rPr lang="en-US" sz="2200" dirty="0">
                <a:solidFill>
                  <a:schemeClr val="bg1"/>
                </a:solidFill>
                <a:highlight>
                  <a:srgbClr val="01A54E"/>
                </a:highlight>
              </a:rPr>
              <a:t>Save lives </a:t>
            </a:r>
            <a:r>
              <a:rPr lang="en-US" sz="2200" dirty="0"/>
              <a:t>by normalizing differences and instigating a cultural change of acceptance. </a:t>
            </a:r>
          </a:p>
          <a:p>
            <a:pPr marL="0" indent="0">
              <a:buClr>
                <a:srgbClr val="01A54E"/>
              </a:buClr>
            </a:pPr>
            <a:r>
              <a:rPr lang="en-US" sz="2200" dirty="0" err="1"/>
              <a:t>Pelliccione</a:t>
            </a:r>
            <a:r>
              <a:rPr lang="en-US" sz="2200" dirty="0"/>
              <a:t> relayed the impact of LGBTQ representation, especially in less accepting communities, like in India. According to </a:t>
            </a:r>
            <a:r>
              <a:rPr lang="en-US" sz="2200" dirty="0" err="1"/>
              <a:t>Pelliccione</a:t>
            </a:r>
            <a:r>
              <a:rPr lang="en-US" sz="2200" dirty="0"/>
              <a:t>, “Representation does matter in media, and </a:t>
            </a:r>
            <a:r>
              <a:rPr lang="en-US" sz="2200" dirty="0">
                <a:solidFill>
                  <a:srgbClr val="01A54E"/>
                </a:solidFill>
              </a:rPr>
              <a:t>representation can save lives” </a:t>
            </a:r>
          </a:p>
          <a:p>
            <a:pPr marL="0" indent="0"/>
            <a:endParaRPr lang="en-IE" sz="2200" dirty="0"/>
          </a:p>
        </p:txBody>
      </p:sp>
      <p:sp>
        <p:nvSpPr>
          <p:cNvPr id="5" name="TextBox 4">
            <a:extLst>
              <a:ext uri="{FF2B5EF4-FFF2-40B4-BE49-F238E27FC236}">
                <a16:creationId xmlns:a16="http://schemas.microsoft.com/office/drawing/2014/main" id="{62CB1F22-F323-7400-CFB8-90E33ADA55C3}"/>
              </a:ext>
            </a:extLst>
          </p:cNvPr>
          <p:cNvSpPr txBox="1"/>
          <p:nvPr/>
        </p:nvSpPr>
        <p:spPr>
          <a:xfrm>
            <a:off x="3594847" y="6279341"/>
            <a:ext cx="5934635" cy="584775"/>
          </a:xfrm>
          <a:prstGeom prst="rect">
            <a:avLst/>
          </a:prstGeom>
          <a:noFill/>
        </p:spPr>
        <p:txBody>
          <a:bodyPr wrap="square">
            <a:spAutoFit/>
          </a:bodyPr>
          <a:lstStyle/>
          <a:p>
            <a:r>
              <a:rPr lang="en-IE" sz="1600" dirty="0">
                <a:solidFill>
                  <a:schemeClr val="bg1"/>
                </a:solidFill>
                <a:hlinkClick r:id="rId2">
                  <a:extLst>
                    <a:ext uri="{A12FA001-AC4F-418D-AE19-62706E023703}">
                      <ahyp:hlinkClr xmlns:ahyp="http://schemas.microsoft.com/office/drawing/2018/hyperlinkcolor" val="tx"/>
                    </a:ext>
                  </a:extLst>
                </a:hlinkClick>
              </a:rPr>
              <a:t>https://www.bazaarvoice.com/blog/9-brand-examples-of-inspiring-inclusive-marketing-campaigns/</a:t>
            </a:r>
            <a:r>
              <a:rPr lang="en-IE" sz="1600" dirty="0">
                <a:solidFill>
                  <a:schemeClr val="bg1"/>
                </a:solidFill>
              </a:rPr>
              <a:t> </a:t>
            </a:r>
          </a:p>
        </p:txBody>
      </p:sp>
      <p:pic>
        <p:nvPicPr>
          <p:cNvPr id="5122" name="Picture 2">
            <a:extLst>
              <a:ext uri="{FF2B5EF4-FFF2-40B4-BE49-F238E27FC236}">
                <a16:creationId xmlns:a16="http://schemas.microsoft.com/office/drawing/2014/main" id="{8FBD3EBA-F393-382A-C27C-C18218FBAAB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733016" y="1285875"/>
            <a:ext cx="4922471" cy="33147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FCC97E6-90C8-737A-C547-5E1868119B85}"/>
              </a:ext>
            </a:extLst>
          </p:cNvPr>
          <p:cNvSpPr txBox="1"/>
          <p:nvPr/>
        </p:nvSpPr>
        <p:spPr>
          <a:xfrm>
            <a:off x="8396287" y="4600575"/>
            <a:ext cx="3076575" cy="369332"/>
          </a:xfrm>
          <a:prstGeom prst="rect">
            <a:avLst/>
          </a:prstGeom>
          <a:noFill/>
        </p:spPr>
        <p:txBody>
          <a:bodyPr wrap="square" rtlCol="0">
            <a:spAutoFit/>
          </a:bodyPr>
          <a:lstStyle/>
          <a:p>
            <a:r>
              <a:rPr lang="en-IE" dirty="0">
                <a:hlinkClick r:id="rId4"/>
              </a:rPr>
              <a:t>Image Source</a:t>
            </a:r>
            <a:endParaRPr lang="en-IE" dirty="0"/>
          </a:p>
        </p:txBody>
      </p:sp>
    </p:spTree>
    <p:extLst>
      <p:ext uri="{BB962C8B-B14F-4D97-AF65-F5344CB8AC3E}">
        <p14:creationId xmlns:p14="http://schemas.microsoft.com/office/powerpoint/2010/main" val="4010561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8B5B34-09F7-A370-F421-019D64DCE542}"/>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7B54E16-606F-7F92-A33C-1ADE335569E5}"/>
              </a:ext>
            </a:extLst>
          </p:cNvPr>
          <p:cNvSpPr/>
          <p:nvPr/>
        </p:nvSpPr>
        <p:spPr>
          <a:xfrm>
            <a:off x="3555835" y="446"/>
            <a:ext cx="8632857" cy="6857108"/>
          </a:xfrm>
          <a:prstGeom prst="rect">
            <a:avLst/>
          </a:prstGeom>
          <a:solidFill>
            <a:srgbClr val="0E72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35"/>
          </a:p>
        </p:txBody>
      </p:sp>
      <p:grpSp>
        <p:nvGrpSpPr>
          <p:cNvPr id="5" name="Group 4">
            <a:extLst>
              <a:ext uri="{FF2B5EF4-FFF2-40B4-BE49-F238E27FC236}">
                <a16:creationId xmlns:a16="http://schemas.microsoft.com/office/drawing/2014/main" id="{0D766257-9180-8130-F7E3-18994FE37DE9}"/>
              </a:ext>
            </a:extLst>
          </p:cNvPr>
          <p:cNvGrpSpPr/>
          <p:nvPr/>
        </p:nvGrpSpPr>
        <p:grpSpPr>
          <a:xfrm flipH="1">
            <a:off x="3873830" y="391300"/>
            <a:ext cx="8107876" cy="5710085"/>
            <a:chOff x="426508" y="2646589"/>
            <a:chExt cx="12510656" cy="8824595"/>
          </a:xfrm>
        </p:grpSpPr>
        <p:grpSp>
          <p:nvGrpSpPr>
            <p:cNvPr id="6" name="Group 5">
              <a:extLst>
                <a:ext uri="{FF2B5EF4-FFF2-40B4-BE49-F238E27FC236}">
                  <a16:creationId xmlns:a16="http://schemas.microsoft.com/office/drawing/2014/main" id="{88522C96-5C54-5F4B-1DB2-DADA2934F983}"/>
                </a:ext>
              </a:extLst>
            </p:cNvPr>
            <p:cNvGrpSpPr/>
            <p:nvPr/>
          </p:nvGrpSpPr>
          <p:grpSpPr>
            <a:xfrm>
              <a:off x="426508" y="5718651"/>
              <a:ext cx="12510656" cy="5752533"/>
              <a:chOff x="466614" y="5718651"/>
              <a:chExt cx="12510656" cy="5752533"/>
            </a:xfrm>
          </p:grpSpPr>
          <p:grpSp>
            <p:nvGrpSpPr>
              <p:cNvPr id="12" name="Group 11">
                <a:extLst>
                  <a:ext uri="{FF2B5EF4-FFF2-40B4-BE49-F238E27FC236}">
                    <a16:creationId xmlns:a16="http://schemas.microsoft.com/office/drawing/2014/main" id="{3EF6C8B0-A262-349F-F6D7-9C2BA7803A8C}"/>
                  </a:ext>
                </a:extLst>
              </p:cNvPr>
              <p:cNvGrpSpPr/>
              <p:nvPr/>
            </p:nvGrpSpPr>
            <p:grpSpPr>
              <a:xfrm flipV="1">
                <a:off x="477078" y="5718651"/>
                <a:ext cx="12500192" cy="4844565"/>
                <a:chOff x="471817" y="0"/>
                <a:chExt cx="7182233" cy="2783541"/>
              </a:xfrm>
              <a:solidFill>
                <a:schemeClr val="bg1"/>
              </a:solidFill>
            </p:grpSpPr>
            <p:sp>
              <p:nvSpPr>
                <p:cNvPr id="14" name="Freeform 13">
                  <a:extLst>
                    <a:ext uri="{FF2B5EF4-FFF2-40B4-BE49-F238E27FC236}">
                      <a16:creationId xmlns:a16="http://schemas.microsoft.com/office/drawing/2014/main" id="{611B62FD-F8E1-52A1-8246-A8557D6530AC}"/>
                    </a:ext>
                  </a:extLst>
                </p:cNvPr>
                <p:cNvSpPr/>
                <p:nvPr/>
              </p:nvSpPr>
              <p:spPr>
                <a:xfrm rot="5400000" flipH="1">
                  <a:off x="4314778" y="-555731"/>
                  <a:ext cx="2783541" cy="3895003"/>
                </a:xfrm>
                <a:custGeom>
                  <a:avLst/>
                  <a:gdLst>
                    <a:gd name="connsiteX0" fmla="*/ 0 w 3846642"/>
                    <a:gd name="connsiteY0" fmla="*/ 0 h 5382597"/>
                    <a:gd name="connsiteX1" fmla="*/ 3177763 w 3846642"/>
                    <a:gd name="connsiteY1" fmla="*/ 0 h 5382597"/>
                    <a:gd name="connsiteX2" fmla="*/ 3846642 w 3846642"/>
                    <a:gd name="connsiteY2" fmla="*/ 615549 h 5382597"/>
                    <a:gd name="connsiteX3" fmla="*/ 3846642 w 3846642"/>
                    <a:gd name="connsiteY3" fmla="*/ 2818891 h 5382597"/>
                    <a:gd name="connsiteX4" fmla="*/ 3846642 w 3846642"/>
                    <a:gd name="connsiteY4" fmla="*/ 3179255 h 5382597"/>
                    <a:gd name="connsiteX5" fmla="*/ 3846642 w 3846642"/>
                    <a:gd name="connsiteY5" fmla="*/ 5382597 h 5382597"/>
                    <a:gd name="connsiteX6" fmla="*/ 982198 w 3846642"/>
                    <a:gd name="connsiteY6" fmla="*/ 5382597 h 5382597"/>
                    <a:gd name="connsiteX7" fmla="*/ 0 w 3846642"/>
                    <a:gd name="connsiteY7" fmla="*/ 4478712 h 5382597"/>
                    <a:gd name="connsiteX8" fmla="*/ 0 w 3846642"/>
                    <a:gd name="connsiteY8" fmla="*/ 2275370 h 5382597"/>
                    <a:gd name="connsiteX9" fmla="*/ 0 w 3846642"/>
                    <a:gd name="connsiteY9" fmla="*/ 2203342 h 5382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46642" h="5382597">
                      <a:moveTo>
                        <a:pt x="0" y="0"/>
                      </a:moveTo>
                      <a:lnTo>
                        <a:pt x="3177763" y="0"/>
                      </a:lnTo>
                      <a:cubicBezTo>
                        <a:pt x="3547408" y="0"/>
                        <a:pt x="3846642" y="275377"/>
                        <a:pt x="3846642" y="615549"/>
                      </a:cubicBezTo>
                      <a:lnTo>
                        <a:pt x="3846642" y="2818891"/>
                      </a:lnTo>
                      <a:lnTo>
                        <a:pt x="3846642" y="3179255"/>
                      </a:lnTo>
                      <a:lnTo>
                        <a:pt x="3846642" y="5382597"/>
                      </a:lnTo>
                      <a:lnTo>
                        <a:pt x="982198" y="5382597"/>
                      </a:lnTo>
                      <a:cubicBezTo>
                        <a:pt x="440053" y="5382597"/>
                        <a:pt x="0" y="4977631"/>
                        <a:pt x="0" y="4478712"/>
                      </a:cubicBezTo>
                      <a:lnTo>
                        <a:pt x="0" y="2275370"/>
                      </a:lnTo>
                      <a:lnTo>
                        <a:pt x="0" y="2203342"/>
                      </a:lnTo>
                      <a:close/>
                    </a:path>
                  </a:pathLst>
                </a:custGeom>
                <a:grpFill/>
                <a:ln w="3598" cap="flat">
                  <a:noFill/>
                  <a:prstDash val="solid"/>
                  <a:miter/>
                </a:ln>
              </p:spPr>
              <p:txBody>
                <a:bodyPr wrap="square" rtlCol="0" anchor="ctr">
                  <a:noAutofit/>
                </a:bodyPr>
                <a:lstStyle/>
                <a:p>
                  <a:endParaRPr lang="en-US" sz="835" dirty="0">
                    <a:latin typeface="Calibri" panose="020F0502020204030204" pitchFamily="34" charset="0"/>
                  </a:endParaRPr>
                </a:p>
              </p:txBody>
            </p:sp>
            <p:sp>
              <p:nvSpPr>
                <p:cNvPr id="15" name="Freeform 14">
                  <a:extLst>
                    <a:ext uri="{FF2B5EF4-FFF2-40B4-BE49-F238E27FC236}">
                      <a16:creationId xmlns:a16="http://schemas.microsoft.com/office/drawing/2014/main" id="{F51D5F8B-A977-6BEB-3382-66292E2E0BD6}"/>
                    </a:ext>
                  </a:extLst>
                </p:cNvPr>
                <p:cNvSpPr/>
                <p:nvPr/>
              </p:nvSpPr>
              <p:spPr>
                <a:xfrm rot="5400000" flipH="1">
                  <a:off x="1027548" y="-555731"/>
                  <a:ext cx="2783541" cy="3895003"/>
                </a:xfrm>
                <a:custGeom>
                  <a:avLst/>
                  <a:gdLst>
                    <a:gd name="connsiteX0" fmla="*/ 0 w 3846642"/>
                    <a:gd name="connsiteY0" fmla="*/ 0 h 5382597"/>
                    <a:gd name="connsiteX1" fmla="*/ 3177763 w 3846642"/>
                    <a:gd name="connsiteY1" fmla="*/ 0 h 5382597"/>
                    <a:gd name="connsiteX2" fmla="*/ 3846642 w 3846642"/>
                    <a:gd name="connsiteY2" fmla="*/ 615549 h 5382597"/>
                    <a:gd name="connsiteX3" fmla="*/ 3846642 w 3846642"/>
                    <a:gd name="connsiteY3" fmla="*/ 2818891 h 5382597"/>
                    <a:gd name="connsiteX4" fmla="*/ 3846642 w 3846642"/>
                    <a:gd name="connsiteY4" fmla="*/ 3179255 h 5382597"/>
                    <a:gd name="connsiteX5" fmla="*/ 3846642 w 3846642"/>
                    <a:gd name="connsiteY5" fmla="*/ 5382597 h 5382597"/>
                    <a:gd name="connsiteX6" fmla="*/ 982198 w 3846642"/>
                    <a:gd name="connsiteY6" fmla="*/ 5382597 h 5382597"/>
                    <a:gd name="connsiteX7" fmla="*/ 0 w 3846642"/>
                    <a:gd name="connsiteY7" fmla="*/ 4478712 h 5382597"/>
                    <a:gd name="connsiteX8" fmla="*/ 0 w 3846642"/>
                    <a:gd name="connsiteY8" fmla="*/ 2275370 h 5382597"/>
                    <a:gd name="connsiteX9" fmla="*/ 0 w 3846642"/>
                    <a:gd name="connsiteY9" fmla="*/ 2203342 h 5382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46642" h="5382597">
                      <a:moveTo>
                        <a:pt x="0" y="0"/>
                      </a:moveTo>
                      <a:lnTo>
                        <a:pt x="3177763" y="0"/>
                      </a:lnTo>
                      <a:cubicBezTo>
                        <a:pt x="3547408" y="0"/>
                        <a:pt x="3846642" y="275377"/>
                        <a:pt x="3846642" y="615549"/>
                      </a:cubicBezTo>
                      <a:lnTo>
                        <a:pt x="3846642" y="2818891"/>
                      </a:lnTo>
                      <a:lnTo>
                        <a:pt x="3846642" y="3179255"/>
                      </a:lnTo>
                      <a:lnTo>
                        <a:pt x="3846642" y="5382597"/>
                      </a:lnTo>
                      <a:lnTo>
                        <a:pt x="982198" y="5382597"/>
                      </a:lnTo>
                      <a:cubicBezTo>
                        <a:pt x="440053" y="5382597"/>
                        <a:pt x="0" y="4977631"/>
                        <a:pt x="0" y="4478712"/>
                      </a:cubicBezTo>
                      <a:lnTo>
                        <a:pt x="0" y="2275370"/>
                      </a:lnTo>
                      <a:lnTo>
                        <a:pt x="0" y="2203342"/>
                      </a:lnTo>
                      <a:close/>
                    </a:path>
                  </a:pathLst>
                </a:custGeom>
                <a:grpFill/>
                <a:ln w="3598" cap="flat">
                  <a:noFill/>
                  <a:prstDash val="solid"/>
                  <a:miter/>
                </a:ln>
              </p:spPr>
              <p:txBody>
                <a:bodyPr wrap="square" rtlCol="0" anchor="ctr">
                  <a:noAutofit/>
                </a:bodyPr>
                <a:lstStyle/>
                <a:p>
                  <a:endParaRPr lang="en-US" sz="835" dirty="0">
                    <a:latin typeface="Calibri" panose="020F0502020204030204" pitchFamily="34" charset="0"/>
                  </a:endParaRPr>
                </a:p>
              </p:txBody>
            </p:sp>
          </p:grpSp>
          <p:sp>
            <p:nvSpPr>
              <p:cNvPr id="13" name="Freeform 12">
                <a:extLst>
                  <a:ext uri="{FF2B5EF4-FFF2-40B4-BE49-F238E27FC236}">
                    <a16:creationId xmlns:a16="http://schemas.microsoft.com/office/drawing/2014/main" id="{65A8BA9F-3CA0-DA25-CF2D-544847C1B4A1}"/>
                  </a:ext>
                </a:extLst>
              </p:cNvPr>
              <p:cNvSpPr/>
              <p:nvPr/>
            </p:nvSpPr>
            <p:spPr>
              <a:xfrm rot="16200000" flipH="1" flipV="1">
                <a:off x="4294428" y="2798807"/>
                <a:ext cx="4844563" cy="12500192"/>
              </a:xfrm>
              <a:custGeom>
                <a:avLst/>
                <a:gdLst>
                  <a:gd name="connsiteX0" fmla="*/ 0 w 4844564"/>
                  <a:gd name="connsiteY0" fmla="*/ 11361814 h 12500192"/>
                  <a:gd name="connsiteX1" fmla="*/ 0 w 4844564"/>
                  <a:gd name="connsiteY1" fmla="*/ 8586866 h 12500192"/>
                  <a:gd name="connsiteX2" fmla="*/ 0 w 4844564"/>
                  <a:gd name="connsiteY2" fmla="*/ 8496151 h 12500192"/>
                  <a:gd name="connsiteX3" fmla="*/ 0 w 4844564"/>
                  <a:gd name="connsiteY3" fmla="*/ 5721202 h 12500192"/>
                  <a:gd name="connsiteX4" fmla="*/ 4427 w 4844564"/>
                  <a:gd name="connsiteY4" fmla="*/ 5721202 h 12500192"/>
                  <a:gd name="connsiteX5" fmla="*/ 0 w 4844564"/>
                  <a:gd name="connsiteY5" fmla="*/ 5640611 h 12500192"/>
                  <a:gd name="connsiteX6" fmla="*/ 0 w 4844564"/>
                  <a:gd name="connsiteY6" fmla="*/ 2865663 h 12500192"/>
                  <a:gd name="connsiteX7" fmla="*/ 0 w 4844564"/>
                  <a:gd name="connsiteY7" fmla="*/ 2774949 h 12500192"/>
                  <a:gd name="connsiteX8" fmla="*/ 0 w 4844564"/>
                  <a:gd name="connsiteY8" fmla="*/ 0 h 12500192"/>
                  <a:gd name="connsiteX9" fmla="*/ 4002160 w 4844564"/>
                  <a:gd name="connsiteY9" fmla="*/ 0 h 12500192"/>
                  <a:gd name="connsiteX10" fmla="*/ 4844564 w 4844564"/>
                  <a:gd name="connsiteY10" fmla="*/ 775239 h 12500192"/>
                  <a:gd name="connsiteX11" fmla="*/ 4844564 w 4844564"/>
                  <a:gd name="connsiteY11" fmla="*/ 3550188 h 12500192"/>
                  <a:gd name="connsiteX12" fmla="*/ 4844564 w 4844564"/>
                  <a:gd name="connsiteY12" fmla="*/ 4004040 h 12500192"/>
                  <a:gd name="connsiteX13" fmla="*/ 4844564 w 4844564"/>
                  <a:gd name="connsiteY13" fmla="*/ 6496441 h 12500192"/>
                  <a:gd name="connsiteX14" fmla="*/ 4844564 w 4844564"/>
                  <a:gd name="connsiteY14" fmla="*/ 6778989 h 12500192"/>
                  <a:gd name="connsiteX15" fmla="*/ 4844564 w 4844564"/>
                  <a:gd name="connsiteY15" fmla="*/ 9271390 h 12500192"/>
                  <a:gd name="connsiteX16" fmla="*/ 4844564 w 4844564"/>
                  <a:gd name="connsiteY16" fmla="*/ 9725243 h 12500192"/>
                  <a:gd name="connsiteX17" fmla="*/ 4844564 w 4844564"/>
                  <a:gd name="connsiteY17" fmla="*/ 12500192 h 12500192"/>
                  <a:gd name="connsiteX18" fmla="*/ 1237007 w 4844564"/>
                  <a:gd name="connsiteY18" fmla="*/ 12500192 h 12500192"/>
                  <a:gd name="connsiteX19" fmla="*/ 0 w 4844564"/>
                  <a:gd name="connsiteY19" fmla="*/ 11361814 h 1250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844564" h="12500192">
                    <a:moveTo>
                      <a:pt x="0" y="11361814"/>
                    </a:moveTo>
                    <a:lnTo>
                      <a:pt x="0" y="8586866"/>
                    </a:lnTo>
                    <a:lnTo>
                      <a:pt x="0" y="8496151"/>
                    </a:lnTo>
                    <a:lnTo>
                      <a:pt x="0" y="5721202"/>
                    </a:lnTo>
                    <a:lnTo>
                      <a:pt x="4427" y="5721202"/>
                    </a:lnTo>
                    <a:lnTo>
                      <a:pt x="0" y="5640611"/>
                    </a:lnTo>
                    <a:lnTo>
                      <a:pt x="0" y="2865663"/>
                    </a:lnTo>
                    <a:lnTo>
                      <a:pt x="0" y="2774949"/>
                    </a:lnTo>
                    <a:lnTo>
                      <a:pt x="0" y="0"/>
                    </a:lnTo>
                    <a:lnTo>
                      <a:pt x="4002160" y="0"/>
                    </a:lnTo>
                    <a:cubicBezTo>
                      <a:pt x="4467701" y="0"/>
                      <a:pt x="4844564" y="346817"/>
                      <a:pt x="4844564" y="775239"/>
                    </a:cubicBezTo>
                    <a:lnTo>
                      <a:pt x="4844564" y="3550188"/>
                    </a:lnTo>
                    <a:lnTo>
                      <a:pt x="4844564" y="4004040"/>
                    </a:lnTo>
                    <a:lnTo>
                      <a:pt x="4844564" y="6496441"/>
                    </a:lnTo>
                    <a:lnTo>
                      <a:pt x="4844564" y="6778989"/>
                    </a:lnTo>
                    <a:lnTo>
                      <a:pt x="4844564" y="9271390"/>
                    </a:lnTo>
                    <a:lnTo>
                      <a:pt x="4844564" y="9725243"/>
                    </a:lnTo>
                    <a:lnTo>
                      <a:pt x="4844564" y="12500192"/>
                    </a:lnTo>
                    <a:lnTo>
                      <a:pt x="1237007" y="12500192"/>
                    </a:lnTo>
                    <a:cubicBezTo>
                      <a:pt x="554214" y="12500192"/>
                      <a:pt x="0" y="11990166"/>
                      <a:pt x="0" y="11361814"/>
                    </a:cubicBezTo>
                    <a:close/>
                  </a:path>
                </a:pathLst>
              </a:custGeom>
              <a:solidFill>
                <a:schemeClr val="bg1"/>
              </a:solidFill>
              <a:ln w="3598" cap="flat">
                <a:noFill/>
                <a:prstDash val="solid"/>
                <a:miter/>
              </a:ln>
            </p:spPr>
            <p:txBody>
              <a:bodyPr wrap="square" rtlCol="0" anchor="ctr">
                <a:noAutofit/>
              </a:bodyPr>
              <a:lstStyle/>
              <a:p>
                <a:endParaRPr lang="en-US" sz="835" dirty="0">
                  <a:latin typeface="Calibri" panose="020F0502020204030204" pitchFamily="34" charset="0"/>
                </a:endParaRPr>
              </a:p>
            </p:txBody>
          </p:sp>
        </p:grpSp>
        <p:grpSp>
          <p:nvGrpSpPr>
            <p:cNvPr id="7" name="Group 6">
              <a:extLst>
                <a:ext uri="{FF2B5EF4-FFF2-40B4-BE49-F238E27FC236}">
                  <a16:creationId xmlns:a16="http://schemas.microsoft.com/office/drawing/2014/main" id="{45CDB1C8-7451-079C-0687-A2943EFE7215}"/>
                </a:ext>
              </a:extLst>
            </p:cNvPr>
            <p:cNvGrpSpPr/>
            <p:nvPr/>
          </p:nvGrpSpPr>
          <p:grpSpPr>
            <a:xfrm>
              <a:off x="426509" y="2646589"/>
              <a:ext cx="12510655" cy="5398016"/>
              <a:chOff x="466615" y="5718651"/>
              <a:chExt cx="12510655" cy="5398016"/>
            </a:xfrm>
          </p:grpSpPr>
          <p:grpSp>
            <p:nvGrpSpPr>
              <p:cNvPr id="8" name="Group 7">
                <a:extLst>
                  <a:ext uri="{FF2B5EF4-FFF2-40B4-BE49-F238E27FC236}">
                    <a16:creationId xmlns:a16="http://schemas.microsoft.com/office/drawing/2014/main" id="{EFBD7809-71DE-64F3-6098-D1D52D6C3F44}"/>
                  </a:ext>
                </a:extLst>
              </p:cNvPr>
              <p:cNvGrpSpPr/>
              <p:nvPr/>
            </p:nvGrpSpPr>
            <p:grpSpPr>
              <a:xfrm flipV="1">
                <a:off x="477078" y="5718651"/>
                <a:ext cx="12500192" cy="4844565"/>
                <a:chOff x="471817" y="0"/>
                <a:chExt cx="7182233" cy="2783541"/>
              </a:xfrm>
              <a:solidFill>
                <a:schemeClr val="bg1"/>
              </a:solidFill>
            </p:grpSpPr>
            <p:sp>
              <p:nvSpPr>
                <p:cNvPr id="10" name="Freeform 9">
                  <a:extLst>
                    <a:ext uri="{FF2B5EF4-FFF2-40B4-BE49-F238E27FC236}">
                      <a16:creationId xmlns:a16="http://schemas.microsoft.com/office/drawing/2014/main" id="{11685255-1D71-C760-5E6D-AD06277BE4E9}"/>
                    </a:ext>
                  </a:extLst>
                </p:cNvPr>
                <p:cNvSpPr/>
                <p:nvPr/>
              </p:nvSpPr>
              <p:spPr>
                <a:xfrm rot="5400000" flipH="1">
                  <a:off x="4314778" y="-555731"/>
                  <a:ext cx="2783541" cy="3895003"/>
                </a:xfrm>
                <a:custGeom>
                  <a:avLst/>
                  <a:gdLst>
                    <a:gd name="connsiteX0" fmla="*/ 0 w 3846642"/>
                    <a:gd name="connsiteY0" fmla="*/ 0 h 5382597"/>
                    <a:gd name="connsiteX1" fmla="*/ 3177763 w 3846642"/>
                    <a:gd name="connsiteY1" fmla="*/ 0 h 5382597"/>
                    <a:gd name="connsiteX2" fmla="*/ 3846642 w 3846642"/>
                    <a:gd name="connsiteY2" fmla="*/ 615549 h 5382597"/>
                    <a:gd name="connsiteX3" fmla="*/ 3846642 w 3846642"/>
                    <a:gd name="connsiteY3" fmla="*/ 2818891 h 5382597"/>
                    <a:gd name="connsiteX4" fmla="*/ 3846642 w 3846642"/>
                    <a:gd name="connsiteY4" fmla="*/ 3179255 h 5382597"/>
                    <a:gd name="connsiteX5" fmla="*/ 3846642 w 3846642"/>
                    <a:gd name="connsiteY5" fmla="*/ 5382597 h 5382597"/>
                    <a:gd name="connsiteX6" fmla="*/ 982198 w 3846642"/>
                    <a:gd name="connsiteY6" fmla="*/ 5382597 h 5382597"/>
                    <a:gd name="connsiteX7" fmla="*/ 0 w 3846642"/>
                    <a:gd name="connsiteY7" fmla="*/ 4478712 h 5382597"/>
                    <a:gd name="connsiteX8" fmla="*/ 0 w 3846642"/>
                    <a:gd name="connsiteY8" fmla="*/ 2275370 h 5382597"/>
                    <a:gd name="connsiteX9" fmla="*/ 0 w 3846642"/>
                    <a:gd name="connsiteY9" fmla="*/ 2203342 h 5382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46642" h="5382597">
                      <a:moveTo>
                        <a:pt x="0" y="0"/>
                      </a:moveTo>
                      <a:lnTo>
                        <a:pt x="3177763" y="0"/>
                      </a:lnTo>
                      <a:cubicBezTo>
                        <a:pt x="3547408" y="0"/>
                        <a:pt x="3846642" y="275377"/>
                        <a:pt x="3846642" y="615549"/>
                      </a:cubicBezTo>
                      <a:lnTo>
                        <a:pt x="3846642" y="2818891"/>
                      </a:lnTo>
                      <a:lnTo>
                        <a:pt x="3846642" y="3179255"/>
                      </a:lnTo>
                      <a:lnTo>
                        <a:pt x="3846642" y="5382597"/>
                      </a:lnTo>
                      <a:lnTo>
                        <a:pt x="982198" y="5382597"/>
                      </a:lnTo>
                      <a:cubicBezTo>
                        <a:pt x="440053" y="5382597"/>
                        <a:pt x="0" y="4977631"/>
                        <a:pt x="0" y="4478712"/>
                      </a:cubicBezTo>
                      <a:lnTo>
                        <a:pt x="0" y="2275370"/>
                      </a:lnTo>
                      <a:lnTo>
                        <a:pt x="0" y="2203342"/>
                      </a:lnTo>
                      <a:close/>
                    </a:path>
                  </a:pathLst>
                </a:custGeom>
                <a:grpFill/>
                <a:ln w="3598" cap="flat">
                  <a:noFill/>
                  <a:prstDash val="solid"/>
                  <a:miter/>
                </a:ln>
              </p:spPr>
              <p:txBody>
                <a:bodyPr wrap="square" rtlCol="0" anchor="ctr">
                  <a:noAutofit/>
                </a:bodyPr>
                <a:lstStyle/>
                <a:p>
                  <a:endParaRPr lang="en-US" sz="835" dirty="0">
                    <a:latin typeface="Calibri" panose="020F0502020204030204" pitchFamily="34" charset="0"/>
                  </a:endParaRPr>
                </a:p>
              </p:txBody>
            </p:sp>
            <p:sp>
              <p:nvSpPr>
                <p:cNvPr id="11" name="Freeform 10">
                  <a:extLst>
                    <a:ext uri="{FF2B5EF4-FFF2-40B4-BE49-F238E27FC236}">
                      <a16:creationId xmlns:a16="http://schemas.microsoft.com/office/drawing/2014/main" id="{7A452B68-7807-4B0B-B41D-7471C6D106D3}"/>
                    </a:ext>
                  </a:extLst>
                </p:cNvPr>
                <p:cNvSpPr/>
                <p:nvPr/>
              </p:nvSpPr>
              <p:spPr>
                <a:xfrm rot="5400000" flipH="1">
                  <a:off x="1027548" y="-555731"/>
                  <a:ext cx="2783541" cy="3895003"/>
                </a:xfrm>
                <a:custGeom>
                  <a:avLst/>
                  <a:gdLst>
                    <a:gd name="connsiteX0" fmla="*/ 0 w 3846642"/>
                    <a:gd name="connsiteY0" fmla="*/ 0 h 5382597"/>
                    <a:gd name="connsiteX1" fmla="*/ 3177763 w 3846642"/>
                    <a:gd name="connsiteY1" fmla="*/ 0 h 5382597"/>
                    <a:gd name="connsiteX2" fmla="*/ 3846642 w 3846642"/>
                    <a:gd name="connsiteY2" fmla="*/ 615549 h 5382597"/>
                    <a:gd name="connsiteX3" fmla="*/ 3846642 w 3846642"/>
                    <a:gd name="connsiteY3" fmla="*/ 2818891 h 5382597"/>
                    <a:gd name="connsiteX4" fmla="*/ 3846642 w 3846642"/>
                    <a:gd name="connsiteY4" fmla="*/ 3179255 h 5382597"/>
                    <a:gd name="connsiteX5" fmla="*/ 3846642 w 3846642"/>
                    <a:gd name="connsiteY5" fmla="*/ 5382597 h 5382597"/>
                    <a:gd name="connsiteX6" fmla="*/ 982198 w 3846642"/>
                    <a:gd name="connsiteY6" fmla="*/ 5382597 h 5382597"/>
                    <a:gd name="connsiteX7" fmla="*/ 0 w 3846642"/>
                    <a:gd name="connsiteY7" fmla="*/ 4478712 h 5382597"/>
                    <a:gd name="connsiteX8" fmla="*/ 0 w 3846642"/>
                    <a:gd name="connsiteY8" fmla="*/ 2275370 h 5382597"/>
                    <a:gd name="connsiteX9" fmla="*/ 0 w 3846642"/>
                    <a:gd name="connsiteY9" fmla="*/ 2203342 h 5382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46642" h="5382597">
                      <a:moveTo>
                        <a:pt x="0" y="0"/>
                      </a:moveTo>
                      <a:lnTo>
                        <a:pt x="3177763" y="0"/>
                      </a:lnTo>
                      <a:cubicBezTo>
                        <a:pt x="3547408" y="0"/>
                        <a:pt x="3846642" y="275377"/>
                        <a:pt x="3846642" y="615549"/>
                      </a:cubicBezTo>
                      <a:lnTo>
                        <a:pt x="3846642" y="2818891"/>
                      </a:lnTo>
                      <a:lnTo>
                        <a:pt x="3846642" y="3179255"/>
                      </a:lnTo>
                      <a:lnTo>
                        <a:pt x="3846642" y="5382597"/>
                      </a:lnTo>
                      <a:lnTo>
                        <a:pt x="982198" y="5382597"/>
                      </a:lnTo>
                      <a:cubicBezTo>
                        <a:pt x="440053" y="5382597"/>
                        <a:pt x="0" y="4977631"/>
                        <a:pt x="0" y="4478712"/>
                      </a:cubicBezTo>
                      <a:lnTo>
                        <a:pt x="0" y="2275370"/>
                      </a:lnTo>
                      <a:lnTo>
                        <a:pt x="0" y="2203342"/>
                      </a:lnTo>
                      <a:close/>
                    </a:path>
                  </a:pathLst>
                </a:custGeom>
                <a:grpFill/>
                <a:ln w="3598" cap="flat">
                  <a:noFill/>
                  <a:prstDash val="solid"/>
                  <a:miter/>
                </a:ln>
              </p:spPr>
              <p:txBody>
                <a:bodyPr wrap="square" rtlCol="0" anchor="ctr">
                  <a:noAutofit/>
                </a:bodyPr>
                <a:lstStyle/>
                <a:p>
                  <a:endParaRPr lang="en-US" sz="835" dirty="0">
                    <a:latin typeface="Calibri" panose="020F0502020204030204" pitchFamily="34" charset="0"/>
                  </a:endParaRPr>
                </a:p>
              </p:txBody>
            </p:sp>
          </p:grpSp>
          <p:sp>
            <p:nvSpPr>
              <p:cNvPr id="9" name="Freeform 8">
                <a:extLst>
                  <a:ext uri="{FF2B5EF4-FFF2-40B4-BE49-F238E27FC236}">
                    <a16:creationId xmlns:a16="http://schemas.microsoft.com/office/drawing/2014/main" id="{7935C444-F549-B3CD-F27D-1E8A683FBECE}"/>
                  </a:ext>
                </a:extLst>
              </p:cNvPr>
              <p:cNvSpPr/>
              <p:nvPr/>
            </p:nvSpPr>
            <p:spPr>
              <a:xfrm rot="16200000" flipH="1" flipV="1">
                <a:off x="4294429" y="2444289"/>
                <a:ext cx="4844564" cy="12500192"/>
              </a:xfrm>
              <a:custGeom>
                <a:avLst/>
                <a:gdLst>
                  <a:gd name="connsiteX0" fmla="*/ 0 w 4844564"/>
                  <a:gd name="connsiteY0" fmla="*/ 11361814 h 12500192"/>
                  <a:gd name="connsiteX1" fmla="*/ 0 w 4844564"/>
                  <a:gd name="connsiteY1" fmla="*/ 8586866 h 12500192"/>
                  <a:gd name="connsiteX2" fmla="*/ 0 w 4844564"/>
                  <a:gd name="connsiteY2" fmla="*/ 8496151 h 12500192"/>
                  <a:gd name="connsiteX3" fmla="*/ 0 w 4844564"/>
                  <a:gd name="connsiteY3" fmla="*/ 5721202 h 12500192"/>
                  <a:gd name="connsiteX4" fmla="*/ 4427 w 4844564"/>
                  <a:gd name="connsiteY4" fmla="*/ 5721202 h 12500192"/>
                  <a:gd name="connsiteX5" fmla="*/ 0 w 4844564"/>
                  <a:gd name="connsiteY5" fmla="*/ 5640611 h 12500192"/>
                  <a:gd name="connsiteX6" fmla="*/ 0 w 4844564"/>
                  <a:gd name="connsiteY6" fmla="*/ 2865663 h 12500192"/>
                  <a:gd name="connsiteX7" fmla="*/ 0 w 4844564"/>
                  <a:gd name="connsiteY7" fmla="*/ 2774949 h 12500192"/>
                  <a:gd name="connsiteX8" fmla="*/ 0 w 4844564"/>
                  <a:gd name="connsiteY8" fmla="*/ 0 h 12500192"/>
                  <a:gd name="connsiteX9" fmla="*/ 4002160 w 4844564"/>
                  <a:gd name="connsiteY9" fmla="*/ 0 h 12500192"/>
                  <a:gd name="connsiteX10" fmla="*/ 4844564 w 4844564"/>
                  <a:gd name="connsiteY10" fmla="*/ 775239 h 12500192"/>
                  <a:gd name="connsiteX11" fmla="*/ 4844564 w 4844564"/>
                  <a:gd name="connsiteY11" fmla="*/ 3550188 h 12500192"/>
                  <a:gd name="connsiteX12" fmla="*/ 4844564 w 4844564"/>
                  <a:gd name="connsiteY12" fmla="*/ 4004040 h 12500192"/>
                  <a:gd name="connsiteX13" fmla="*/ 4844564 w 4844564"/>
                  <a:gd name="connsiteY13" fmla="*/ 6496441 h 12500192"/>
                  <a:gd name="connsiteX14" fmla="*/ 4844564 w 4844564"/>
                  <a:gd name="connsiteY14" fmla="*/ 6778989 h 12500192"/>
                  <a:gd name="connsiteX15" fmla="*/ 4844564 w 4844564"/>
                  <a:gd name="connsiteY15" fmla="*/ 9271390 h 12500192"/>
                  <a:gd name="connsiteX16" fmla="*/ 4844564 w 4844564"/>
                  <a:gd name="connsiteY16" fmla="*/ 9725243 h 12500192"/>
                  <a:gd name="connsiteX17" fmla="*/ 4844564 w 4844564"/>
                  <a:gd name="connsiteY17" fmla="*/ 12500192 h 12500192"/>
                  <a:gd name="connsiteX18" fmla="*/ 1237007 w 4844564"/>
                  <a:gd name="connsiteY18" fmla="*/ 12500192 h 12500192"/>
                  <a:gd name="connsiteX19" fmla="*/ 0 w 4844564"/>
                  <a:gd name="connsiteY19" fmla="*/ 11361814 h 12500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844564" h="12500192">
                    <a:moveTo>
                      <a:pt x="0" y="11361814"/>
                    </a:moveTo>
                    <a:lnTo>
                      <a:pt x="0" y="8586866"/>
                    </a:lnTo>
                    <a:lnTo>
                      <a:pt x="0" y="8496151"/>
                    </a:lnTo>
                    <a:lnTo>
                      <a:pt x="0" y="5721202"/>
                    </a:lnTo>
                    <a:lnTo>
                      <a:pt x="4427" y="5721202"/>
                    </a:lnTo>
                    <a:lnTo>
                      <a:pt x="0" y="5640611"/>
                    </a:lnTo>
                    <a:lnTo>
                      <a:pt x="0" y="2865663"/>
                    </a:lnTo>
                    <a:lnTo>
                      <a:pt x="0" y="2774949"/>
                    </a:lnTo>
                    <a:lnTo>
                      <a:pt x="0" y="0"/>
                    </a:lnTo>
                    <a:lnTo>
                      <a:pt x="4002160" y="0"/>
                    </a:lnTo>
                    <a:cubicBezTo>
                      <a:pt x="4467701" y="0"/>
                      <a:pt x="4844564" y="346817"/>
                      <a:pt x="4844564" y="775239"/>
                    </a:cubicBezTo>
                    <a:lnTo>
                      <a:pt x="4844564" y="3550188"/>
                    </a:lnTo>
                    <a:lnTo>
                      <a:pt x="4844564" y="4004040"/>
                    </a:lnTo>
                    <a:lnTo>
                      <a:pt x="4844564" y="6496441"/>
                    </a:lnTo>
                    <a:lnTo>
                      <a:pt x="4844564" y="6778989"/>
                    </a:lnTo>
                    <a:lnTo>
                      <a:pt x="4844564" y="9271390"/>
                    </a:lnTo>
                    <a:lnTo>
                      <a:pt x="4844564" y="9725243"/>
                    </a:lnTo>
                    <a:lnTo>
                      <a:pt x="4844564" y="12500192"/>
                    </a:lnTo>
                    <a:lnTo>
                      <a:pt x="1237007" y="12500192"/>
                    </a:lnTo>
                    <a:cubicBezTo>
                      <a:pt x="554214" y="12500192"/>
                      <a:pt x="0" y="11990166"/>
                      <a:pt x="0" y="11361814"/>
                    </a:cubicBezTo>
                    <a:close/>
                  </a:path>
                </a:pathLst>
              </a:custGeom>
              <a:solidFill>
                <a:schemeClr val="bg1"/>
              </a:solidFill>
              <a:ln w="3598" cap="flat">
                <a:noFill/>
                <a:prstDash val="solid"/>
                <a:miter/>
              </a:ln>
            </p:spPr>
            <p:txBody>
              <a:bodyPr wrap="square" rtlCol="0" anchor="ctr">
                <a:noAutofit/>
              </a:bodyPr>
              <a:lstStyle/>
              <a:p>
                <a:endParaRPr lang="en-US" sz="835" dirty="0">
                  <a:latin typeface="Calibri" panose="020F0502020204030204" pitchFamily="34" charset="0"/>
                </a:endParaRPr>
              </a:p>
            </p:txBody>
          </p:sp>
        </p:grpSp>
      </p:grpSp>
      <p:sp>
        <p:nvSpPr>
          <p:cNvPr id="16" name="Freeform 15">
            <a:extLst>
              <a:ext uri="{FF2B5EF4-FFF2-40B4-BE49-F238E27FC236}">
                <a16:creationId xmlns:a16="http://schemas.microsoft.com/office/drawing/2014/main" id="{3D8F0E7B-330F-FDE6-F26F-3A359EB4507B}"/>
              </a:ext>
            </a:extLst>
          </p:cNvPr>
          <p:cNvSpPr/>
          <p:nvPr/>
        </p:nvSpPr>
        <p:spPr>
          <a:xfrm>
            <a:off x="4197969" y="1223179"/>
            <a:ext cx="7520731" cy="2512590"/>
          </a:xfrm>
          <a:custGeom>
            <a:avLst/>
            <a:gdLst>
              <a:gd name="connsiteX0" fmla="*/ 0 w 9116615"/>
              <a:gd name="connsiteY0" fmla="*/ 0 h 1947915"/>
              <a:gd name="connsiteX1" fmla="*/ 8017713 w 9116615"/>
              <a:gd name="connsiteY1" fmla="*/ 0 h 1947915"/>
              <a:gd name="connsiteX2" fmla="*/ 9116616 w 9116615"/>
              <a:gd name="connsiteY2" fmla="*/ 973958 h 1947915"/>
              <a:gd name="connsiteX3" fmla="*/ 8017713 w 9116615"/>
              <a:gd name="connsiteY3" fmla="*/ 1947916 h 1947915"/>
              <a:gd name="connsiteX4" fmla="*/ 504639 w 9116615"/>
              <a:gd name="connsiteY4" fmla="*/ 1947916 h 1947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6615" h="1947915">
                <a:moveTo>
                  <a:pt x="0" y="0"/>
                </a:moveTo>
                <a:lnTo>
                  <a:pt x="8017713" y="0"/>
                </a:lnTo>
                <a:cubicBezTo>
                  <a:pt x="8624781" y="0"/>
                  <a:pt x="9116616" y="436206"/>
                  <a:pt x="9116616" y="973958"/>
                </a:cubicBezTo>
                <a:cubicBezTo>
                  <a:pt x="9116616" y="1511710"/>
                  <a:pt x="8624781" y="1947916"/>
                  <a:pt x="8017713" y="1947916"/>
                </a:cubicBezTo>
                <a:lnTo>
                  <a:pt x="504639" y="1947916"/>
                </a:lnTo>
              </a:path>
            </a:pathLst>
          </a:custGeom>
          <a:noFill/>
          <a:ln w="75039" cap="flat">
            <a:solidFill>
              <a:srgbClr val="EBEBEB"/>
            </a:solid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E7CDAB62-AAE6-25E5-285B-0491B75F5E5A}"/>
              </a:ext>
            </a:extLst>
          </p:cNvPr>
          <p:cNvSpPr txBox="1"/>
          <p:nvPr/>
        </p:nvSpPr>
        <p:spPr>
          <a:xfrm>
            <a:off x="8932545" y="6231737"/>
            <a:ext cx="2940891" cy="471286"/>
          </a:xfrm>
          <a:prstGeom prst="rect">
            <a:avLst/>
          </a:prstGeom>
          <a:noFill/>
        </p:spPr>
        <p:txBody>
          <a:bodyPr wrap="square">
            <a:spAutoFit/>
          </a:bodyPr>
          <a:lstStyle/>
          <a:p>
            <a:pPr algn="r"/>
            <a:r>
              <a:rPr lang="en-IE" sz="2463" dirty="0" err="1">
                <a:solidFill>
                  <a:schemeClr val="bg1"/>
                </a:solidFill>
                <a:latin typeface="Calibri" panose="020F0502020204030204" pitchFamily="34" charset="0"/>
                <a:ea typeface="Times New Roman" panose="02020603050405020304" pitchFamily="18" charset="0"/>
                <a:cs typeface="Calibri" panose="020F0502020204030204" pitchFamily="34" charset="0"/>
              </a:rPr>
              <a:t>www.</a:t>
            </a:r>
            <a:r>
              <a:rPr lang="en-IE" sz="2463" b="1" dirty="0" err="1">
                <a:solidFill>
                  <a:schemeClr val="bg1"/>
                </a:solidFill>
                <a:latin typeface="Calibri" panose="020F0502020204030204" pitchFamily="34" charset="0"/>
                <a:ea typeface="Times New Roman" panose="02020603050405020304" pitchFamily="18" charset="0"/>
                <a:cs typeface="Calibri" panose="020F0502020204030204" pitchFamily="34" charset="0"/>
              </a:rPr>
              <a:t>projectdare</a:t>
            </a:r>
            <a:r>
              <a:rPr lang="en-IE" sz="2463" dirty="0" err="1">
                <a:solidFill>
                  <a:schemeClr val="bg1"/>
                </a:solidFill>
                <a:latin typeface="Calibri" panose="020F0502020204030204" pitchFamily="34" charset="0"/>
                <a:ea typeface="Times New Roman" panose="02020603050405020304" pitchFamily="18" charset="0"/>
                <a:cs typeface="Calibri" panose="020F0502020204030204" pitchFamily="34" charset="0"/>
              </a:rPr>
              <a:t>.eu</a:t>
            </a:r>
            <a:endParaRPr lang="en-IE" sz="2463" dirty="0">
              <a:solidFill>
                <a:schemeClr val="bg1"/>
              </a:solidFill>
              <a:latin typeface="Calibri" panose="020F0502020204030204" pitchFamily="34" charset="0"/>
              <a:ea typeface="Times New Roman" panose="02020603050405020304" pitchFamily="18" charset="0"/>
              <a:cs typeface="Calibri" panose="020F0502020204030204" pitchFamily="34" charset="0"/>
            </a:endParaRPr>
          </a:p>
        </p:txBody>
      </p:sp>
      <p:sp>
        <p:nvSpPr>
          <p:cNvPr id="21" name="TextBox 20">
            <a:extLst>
              <a:ext uri="{FF2B5EF4-FFF2-40B4-BE49-F238E27FC236}">
                <a16:creationId xmlns:a16="http://schemas.microsoft.com/office/drawing/2014/main" id="{930EFB16-DAE9-CC1F-1AE1-D29F6BFBA87B}"/>
              </a:ext>
            </a:extLst>
          </p:cNvPr>
          <p:cNvSpPr txBox="1"/>
          <p:nvPr/>
        </p:nvSpPr>
        <p:spPr>
          <a:xfrm>
            <a:off x="337007" y="2246511"/>
            <a:ext cx="2878830" cy="4244648"/>
          </a:xfrm>
          <a:prstGeom prst="rect">
            <a:avLst/>
          </a:prstGeom>
          <a:noFill/>
        </p:spPr>
        <p:txBody>
          <a:bodyPr wrap="square" rtlCol="0">
            <a:spAutoFit/>
          </a:bodyPr>
          <a:lstStyle/>
          <a:p>
            <a:pPr>
              <a:lnSpc>
                <a:spcPts val="2657"/>
              </a:lnSpc>
            </a:pPr>
            <a:r>
              <a:rPr lang="en-US" sz="2592" b="1" dirty="0">
                <a:solidFill>
                  <a:srgbClr val="DF4625"/>
                </a:solidFill>
                <a:latin typeface="Calibri" panose="020F0502020204030204" pitchFamily="34" charset="0"/>
                <a:cs typeface="Calibri" panose="020F0502020204030204" pitchFamily="34" charset="0"/>
                <a:sym typeface="DINCondensed-Bold"/>
                <a:rtl val="0"/>
              </a:rPr>
              <a:t>Discover the DARE Modules Learning Pathway:</a:t>
            </a:r>
          </a:p>
          <a:p>
            <a:endParaRPr lang="en-US" sz="519" b="1" dirty="0">
              <a:solidFill>
                <a:srgbClr val="DF4625"/>
              </a:solidFill>
              <a:latin typeface="Calibri" panose="020F0502020204030204" pitchFamily="34" charset="0"/>
              <a:cs typeface="Calibri" panose="020F0502020204030204" pitchFamily="34" charset="0"/>
              <a:sym typeface="DINCondensed-Bold"/>
              <a:rtl val="0"/>
            </a:endParaRPr>
          </a:p>
          <a:p>
            <a:r>
              <a:rPr lang="en-US" sz="1427" dirty="0">
                <a:solidFill>
                  <a:srgbClr val="083F59"/>
                </a:solidFill>
                <a:latin typeface="Calibri" panose="020F0502020204030204" pitchFamily="34" charset="0"/>
                <a:cs typeface="Calibri" panose="020F0502020204030204" pitchFamily="34" charset="0"/>
                <a:sym typeface="DINCondensed-Bold"/>
                <a:rtl val="0"/>
              </a:rPr>
              <a:t>Enjoy our learning blocks designed to help SMEs build diverse, equitable and inclusive workplaces. Unlock the power of how DEI to drive the sustainable success of your company. Our practical and interactive Modules deliver real life insights and case studies from a European perspective – Join us in creating workplaces and communities where everyone can thrive!</a:t>
            </a:r>
          </a:p>
          <a:p>
            <a:endParaRPr lang="en-US" sz="2592" b="1" dirty="0">
              <a:solidFill>
                <a:srgbClr val="083F59"/>
              </a:solidFill>
              <a:latin typeface="Calibri" panose="020F0502020204030204" pitchFamily="34" charset="0"/>
              <a:cs typeface="Calibri" panose="020F0502020204030204" pitchFamily="34" charset="0"/>
              <a:sym typeface="DINCondensed-Bold"/>
              <a:rtl val="0"/>
            </a:endParaRPr>
          </a:p>
        </p:txBody>
      </p:sp>
      <p:pic>
        <p:nvPicPr>
          <p:cNvPr id="22" name="Graphic 21">
            <a:extLst>
              <a:ext uri="{FF2B5EF4-FFF2-40B4-BE49-F238E27FC236}">
                <a16:creationId xmlns:a16="http://schemas.microsoft.com/office/drawing/2014/main" id="{FDC9169F-6E8A-8A49-8432-DF4F006F54F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48406"/>
            <a:ext cx="2615664" cy="1975094"/>
          </a:xfrm>
          <a:prstGeom prst="rect">
            <a:avLst/>
          </a:prstGeom>
        </p:spPr>
      </p:pic>
      <p:sp>
        <p:nvSpPr>
          <p:cNvPr id="23" name="Freeform 22">
            <a:extLst>
              <a:ext uri="{FF2B5EF4-FFF2-40B4-BE49-F238E27FC236}">
                <a16:creationId xmlns:a16="http://schemas.microsoft.com/office/drawing/2014/main" id="{254C90DB-9DCC-DFBF-630D-B20C4BCEDC9A}"/>
              </a:ext>
            </a:extLst>
          </p:cNvPr>
          <p:cNvSpPr/>
          <p:nvPr/>
        </p:nvSpPr>
        <p:spPr>
          <a:xfrm rot="8334695">
            <a:off x="11158431" y="3289627"/>
            <a:ext cx="440547" cy="257807"/>
          </a:xfrm>
          <a:custGeom>
            <a:avLst/>
            <a:gdLst>
              <a:gd name="connsiteX0" fmla="*/ 0 w 538634"/>
              <a:gd name="connsiteY0" fmla="*/ 0 h 339075"/>
              <a:gd name="connsiteX1" fmla="*/ 538635 w 538634"/>
              <a:gd name="connsiteY1" fmla="*/ 0 h 339075"/>
              <a:gd name="connsiteX2" fmla="*/ 538635 w 538634"/>
              <a:gd name="connsiteY2" fmla="*/ 339075 h 339075"/>
              <a:gd name="connsiteX3" fmla="*/ 0 w 538634"/>
              <a:gd name="connsiteY3" fmla="*/ 339075 h 339075"/>
            </a:gdLst>
            <a:ahLst/>
            <a:cxnLst>
              <a:cxn ang="0">
                <a:pos x="connsiteX0" y="connsiteY0"/>
              </a:cxn>
              <a:cxn ang="0">
                <a:pos x="connsiteX1" y="connsiteY1"/>
              </a:cxn>
              <a:cxn ang="0">
                <a:pos x="connsiteX2" y="connsiteY2"/>
              </a:cxn>
              <a:cxn ang="0">
                <a:pos x="connsiteX3" y="connsiteY3"/>
              </a:cxn>
            </a:cxnLst>
            <a:rect l="l" t="t" r="r" b="b"/>
            <a:pathLst>
              <a:path w="538634" h="339075">
                <a:moveTo>
                  <a:pt x="0" y="0"/>
                </a:moveTo>
                <a:lnTo>
                  <a:pt x="538635" y="0"/>
                </a:lnTo>
                <a:lnTo>
                  <a:pt x="538635" y="339075"/>
                </a:lnTo>
                <a:lnTo>
                  <a:pt x="0" y="339075"/>
                </a:lnTo>
                <a:close/>
              </a:path>
            </a:pathLst>
          </a:custGeom>
          <a:solidFill>
            <a:srgbClr val="FFFFFF"/>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grpSp>
        <p:nvGrpSpPr>
          <p:cNvPr id="24" name="Group 23">
            <a:extLst>
              <a:ext uri="{FF2B5EF4-FFF2-40B4-BE49-F238E27FC236}">
                <a16:creationId xmlns:a16="http://schemas.microsoft.com/office/drawing/2014/main" id="{9B315D69-886D-2876-0415-805FC7977E8E}"/>
              </a:ext>
            </a:extLst>
          </p:cNvPr>
          <p:cNvGrpSpPr/>
          <p:nvPr/>
        </p:nvGrpSpPr>
        <p:grpSpPr>
          <a:xfrm>
            <a:off x="9200472" y="3281054"/>
            <a:ext cx="2316657" cy="2699718"/>
            <a:chOff x="4098066" y="1041164"/>
            <a:chExt cx="3424918" cy="3991225"/>
          </a:xfrm>
        </p:grpSpPr>
        <p:sp>
          <p:nvSpPr>
            <p:cNvPr id="25" name="Freeform 24">
              <a:extLst>
                <a:ext uri="{FF2B5EF4-FFF2-40B4-BE49-F238E27FC236}">
                  <a16:creationId xmlns:a16="http://schemas.microsoft.com/office/drawing/2014/main" id="{31794C1A-D1DD-335E-4579-B2B1ED42CBA5}"/>
                </a:ext>
              </a:extLst>
            </p:cNvPr>
            <p:cNvSpPr/>
            <p:nvPr/>
          </p:nvSpPr>
          <p:spPr>
            <a:xfrm>
              <a:off x="4098066" y="1498833"/>
              <a:ext cx="2590484" cy="437757"/>
            </a:xfrm>
            <a:custGeom>
              <a:avLst/>
              <a:gdLst>
                <a:gd name="connsiteX0" fmla="*/ 2790245 w 2790245"/>
                <a:gd name="connsiteY0" fmla="*/ 437757 h 437757"/>
                <a:gd name="connsiteX1" fmla="*/ 2326949 w 2790245"/>
                <a:gd name="connsiteY1" fmla="*/ 437757 h 437757"/>
                <a:gd name="connsiteX2" fmla="*/ 621983 w 2790245"/>
                <a:gd name="connsiteY2" fmla="*/ 437757 h 437757"/>
                <a:gd name="connsiteX3" fmla="*/ 158687 w 2790245"/>
                <a:gd name="connsiteY3" fmla="*/ 437757 h 437757"/>
                <a:gd name="connsiteX4" fmla="*/ 0 w 2790245"/>
                <a:gd name="connsiteY4" fmla="*/ 216826 h 437757"/>
                <a:gd name="connsiteX5" fmla="*/ 158687 w 2790245"/>
                <a:gd name="connsiteY5" fmla="*/ 0 h 437757"/>
                <a:gd name="connsiteX6" fmla="*/ 621983 w 2790245"/>
                <a:gd name="connsiteY6" fmla="*/ 0 h 437757"/>
                <a:gd name="connsiteX7" fmla="*/ 2326949 w 2790245"/>
                <a:gd name="connsiteY7" fmla="*/ 0 h 437757"/>
                <a:gd name="connsiteX8" fmla="*/ 2790245 w 2790245"/>
                <a:gd name="connsiteY8" fmla="*/ 0 h 437757"/>
                <a:gd name="connsiteX9" fmla="*/ 2661654 w 2790245"/>
                <a:gd name="connsiteY9" fmla="*/ 216826 h 43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0245" h="437757">
                  <a:moveTo>
                    <a:pt x="2790245" y="437757"/>
                  </a:moveTo>
                  <a:lnTo>
                    <a:pt x="2326949" y="437757"/>
                  </a:lnTo>
                  <a:lnTo>
                    <a:pt x="621983" y="437757"/>
                  </a:lnTo>
                  <a:lnTo>
                    <a:pt x="158687" y="437757"/>
                  </a:lnTo>
                  <a:lnTo>
                    <a:pt x="0" y="216826"/>
                  </a:lnTo>
                  <a:lnTo>
                    <a:pt x="158687" y="0"/>
                  </a:lnTo>
                  <a:lnTo>
                    <a:pt x="621983" y="0"/>
                  </a:lnTo>
                  <a:lnTo>
                    <a:pt x="2326949" y="0"/>
                  </a:lnTo>
                  <a:lnTo>
                    <a:pt x="2790245" y="0"/>
                  </a:lnTo>
                  <a:lnTo>
                    <a:pt x="2661654" y="216826"/>
                  </a:lnTo>
                  <a:close/>
                </a:path>
              </a:pathLst>
            </a:custGeom>
            <a:solidFill>
              <a:srgbClr val="90278E"/>
            </a:solidFill>
            <a:ln w="4412" cap="flat">
              <a:noFill/>
              <a:prstDash val="solid"/>
              <a:miter/>
            </a:ln>
          </p:spPr>
          <p:txBody>
            <a:bodyPr wrap="square" rtlCol="0" anchor="ctr">
              <a:noAutofit/>
            </a:bodyPr>
            <a:lstStyle/>
            <a:p>
              <a:endParaRPr lang="en-US" sz="1396">
                <a:solidFill>
                  <a:srgbClr val="702D8C"/>
                </a:solidFill>
                <a:latin typeface="Calibri" panose="020F0502020204030204" pitchFamily="34" charset="0"/>
                <a:cs typeface="Calibri" panose="020F0502020204030204" pitchFamily="34" charset="0"/>
              </a:endParaRPr>
            </a:p>
          </p:txBody>
        </p:sp>
        <p:grpSp>
          <p:nvGrpSpPr>
            <p:cNvPr id="26" name="Group 25">
              <a:extLst>
                <a:ext uri="{FF2B5EF4-FFF2-40B4-BE49-F238E27FC236}">
                  <a16:creationId xmlns:a16="http://schemas.microsoft.com/office/drawing/2014/main" id="{FA070DF3-20CC-606B-D1CC-D527193CFDB8}"/>
                </a:ext>
              </a:extLst>
            </p:cNvPr>
            <p:cNvGrpSpPr/>
            <p:nvPr/>
          </p:nvGrpSpPr>
          <p:grpSpPr>
            <a:xfrm>
              <a:off x="4225039" y="1041164"/>
              <a:ext cx="3297945" cy="3991225"/>
              <a:chOff x="7601606" y="4265216"/>
              <a:chExt cx="2933962" cy="3550726"/>
            </a:xfrm>
          </p:grpSpPr>
          <p:sp>
            <p:nvSpPr>
              <p:cNvPr id="27" name="TextBox 26">
                <a:extLst>
                  <a:ext uri="{FF2B5EF4-FFF2-40B4-BE49-F238E27FC236}">
                    <a16:creationId xmlns:a16="http://schemas.microsoft.com/office/drawing/2014/main" id="{610DAAEE-00EB-2CF7-CB8F-BE2BF4851F9F}"/>
                  </a:ext>
                </a:extLst>
              </p:cNvPr>
              <p:cNvSpPr txBox="1"/>
              <p:nvPr/>
            </p:nvSpPr>
            <p:spPr>
              <a:xfrm>
                <a:off x="7606343" y="4265216"/>
                <a:ext cx="1799121" cy="445215"/>
              </a:xfrm>
              <a:prstGeom prst="rect">
                <a:avLst/>
              </a:prstGeom>
              <a:noFill/>
            </p:spPr>
            <p:txBody>
              <a:bodyPr wrap="square" rtlCol="0">
                <a:spAutoFit/>
              </a:bodyPr>
              <a:lstStyle/>
              <a:p>
                <a:pPr algn="l"/>
                <a:r>
                  <a:rPr lang="en-US" sz="1600" b="1" dirty="0">
                    <a:ln/>
                    <a:solidFill>
                      <a:srgbClr val="DF4625"/>
                    </a:solidFill>
                    <a:latin typeface="Calibri" panose="020F0502020204030204" pitchFamily="34" charset="0"/>
                    <a:cs typeface="Calibri" panose="020F0502020204030204" pitchFamily="34" charset="0"/>
                    <a:sym typeface="Avenir-Black"/>
                    <a:rtl val="0"/>
                  </a:rPr>
                  <a:t>MODULE 4</a:t>
                </a:r>
                <a:endParaRPr lang="en-US" sz="1600" i="1" dirty="0">
                  <a:ln/>
                  <a:solidFill>
                    <a:srgbClr val="DF4625"/>
                  </a:solidFill>
                  <a:latin typeface="Calibri" panose="020F0502020204030204" pitchFamily="34" charset="0"/>
                  <a:cs typeface="Calibri" panose="020F0502020204030204" pitchFamily="34" charset="0"/>
                  <a:sym typeface="Avenir-Black"/>
                  <a:rtl val="0"/>
                </a:endParaRPr>
              </a:p>
            </p:txBody>
          </p:sp>
          <p:sp>
            <p:nvSpPr>
              <p:cNvPr id="28" name="TextBox 27">
                <a:extLst>
                  <a:ext uri="{FF2B5EF4-FFF2-40B4-BE49-F238E27FC236}">
                    <a16:creationId xmlns:a16="http://schemas.microsoft.com/office/drawing/2014/main" id="{B6F884DD-DB8A-50F7-E751-80221559FCDB}"/>
                  </a:ext>
                </a:extLst>
              </p:cNvPr>
              <p:cNvSpPr txBox="1"/>
              <p:nvPr/>
            </p:nvSpPr>
            <p:spPr>
              <a:xfrm>
                <a:off x="7642196" y="4689513"/>
                <a:ext cx="2056959" cy="402297"/>
              </a:xfrm>
              <a:prstGeom prst="rect">
                <a:avLst/>
              </a:prstGeom>
              <a:noFill/>
            </p:spPr>
            <p:txBody>
              <a:bodyPr wrap="square" rtlCol="0">
                <a:spAutoFit/>
              </a:bodyPr>
              <a:lstStyle/>
              <a:p>
                <a:pPr>
                  <a:lnSpc>
                    <a:spcPts val="839"/>
                  </a:lnSpc>
                </a:pPr>
                <a:r>
                  <a:rPr lang="en-US" sz="1005" b="1" dirty="0">
                    <a:ln/>
                    <a:solidFill>
                      <a:schemeClr val="bg1"/>
                    </a:solidFill>
                    <a:latin typeface="Calibri" panose="020F0502020204030204" pitchFamily="34" charset="0"/>
                    <a:cs typeface="Calibri" panose="020F0502020204030204" pitchFamily="34" charset="0"/>
                    <a:sym typeface="Avenir-Black"/>
                    <a:rtl val="0"/>
                  </a:rPr>
                  <a:t>Building an Inclusive Company Culture in SMEs </a:t>
                </a:r>
              </a:p>
            </p:txBody>
          </p:sp>
          <p:sp>
            <p:nvSpPr>
              <p:cNvPr id="29" name="TextBox 28">
                <a:extLst>
                  <a:ext uri="{FF2B5EF4-FFF2-40B4-BE49-F238E27FC236}">
                    <a16:creationId xmlns:a16="http://schemas.microsoft.com/office/drawing/2014/main" id="{485294AE-D03C-9A0A-934F-103E8DDFC180}"/>
                  </a:ext>
                </a:extLst>
              </p:cNvPr>
              <p:cNvSpPr txBox="1"/>
              <p:nvPr/>
            </p:nvSpPr>
            <p:spPr>
              <a:xfrm>
                <a:off x="7601606" y="5113364"/>
                <a:ext cx="2933962" cy="2702578"/>
              </a:xfrm>
              <a:prstGeom prst="rect">
                <a:avLst/>
              </a:prstGeom>
              <a:noFill/>
            </p:spPr>
            <p:txBody>
              <a:bodyPr wrap="square" rtlCol="0">
                <a:spAutoFit/>
              </a:bodyPr>
              <a:lstStyle/>
              <a:p>
                <a:pPr>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Key Features: </a:t>
                </a:r>
                <a:r>
                  <a:rPr lang="en-US" sz="875" i="1" dirty="0">
                    <a:ln/>
                    <a:solidFill>
                      <a:srgbClr val="083F59"/>
                    </a:solidFill>
                    <a:latin typeface="Calibri" panose="020F0502020204030204" pitchFamily="34" charset="0"/>
                    <a:cs typeface="Calibri" panose="020F0502020204030204" pitchFamily="34" charset="0"/>
                    <a:sym typeface="Avenir-Black"/>
                    <a:rtl val="0"/>
                  </a:rPr>
                  <a:t>Build an inclusive company culture. Design and deliver a strategic cultural change audit, review policies and practices and empower teams through reward and recognition.</a:t>
                </a:r>
              </a:p>
              <a:p>
                <a:pPr>
                  <a:lnSpc>
                    <a:spcPts val="891"/>
                  </a:lnSpc>
                  <a:buClr>
                    <a:srgbClr val="DF4625"/>
                  </a:buClr>
                </a:pPr>
                <a:endParaRPr lang="en-US" sz="875" i="1" dirty="0">
                  <a:ln/>
                  <a:solidFill>
                    <a:srgbClr val="083F59"/>
                  </a:solidFill>
                  <a:latin typeface="Calibri" panose="020F0502020204030204" pitchFamily="34" charset="0"/>
                  <a:cs typeface="Calibri" panose="020F0502020204030204" pitchFamily="34" charset="0"/>
                  <a:sym typeface="Avenir-Black"/>
                  <a:rtl val="0"/>
                </a:endParaRPr>
              </a:p>
              <a:p>
                <a:pPr marL="332909" indent="-332909">
                  <a:lnSpc>
                    <a:spcPts val="891"/>
                  </a:lnSpc>
                  <a:buClr>
                    <a:srgbClr val="DF4625"/>
                  </a:buClr>
                  <a:tabLst>
                    <a:tab pos="327539" algn="l"/>
                  </a:tabLst>
                </a:pPr>
                <a:r>
                  <a:rPr lang="en-US" sz="875" b="1" dirty="0">
                    <a:ln/>
                    <a:solidFill>
                      <a:srgbClr val="DF4625"/>
                    </a:solidFill>
                    <a:latin typeface="Calibri" panose="020F0502020204030204" pitchFamily="34" charset="0"/>
                    <a:cs typeface="Calibri" panose="020F0502020204030204" pitchFamily="34" charset="0"/>
                    <a:sym typeface="Avenir-Black"/>
                    <a:rtl val="0"/>
                  </a:rPr>
                  <a:t>Part 1: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Understand and Build an Inclusive Company Culture. </a:t>
                </a:r>
              </a:p>
              <a:p>
                <a:pPr marL="332909" indent="-332909">
                  <a:lnSpc>
                    <a:spcPts val="891"/>
                  </a:lnSpc>
                  <a:buClr>
                    <a:srgbClr val="DF4625"/>
                  </a:buClr>
                  <a:tabLst>
                    <a:tab pos="327539" algn="l"/>
                  </a:tabLst>
                </a:pPr>
                <a:r>
                  <a:rPr lang="en-US" sz="875" b="1" dirty="0">
                    <a:ln/>
                    <a:solidFill>
                      <a:srgbClr val="DF4625"/>
                    </a:solidFill>
                    <a:latin typeface="Calibri" panose="020F0502020204030204" pitchFamily="34" charset="0"/>
                    <a:cs typeface="Calibri" panose="020F0502020204030204" pitchFamily="34" charset="0"/>
                    <a:sym typeface="Avenir-Black"/>
                    <a:rtl val="0"/>
                  </a:rPr>
                  <a:t>Part 2: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Design and Deliver a Strategic Cultural Change Audit. </a:t>
                </a:r>
              </a:p>
              <a:p>
                <a:pPr marL="332909" indent="-332909">
                  <a:lnSpc>
                    <a:spcPts val="891"/>
                  </a:lnSpc>
                  <a:buClr>
                    <a:srgbClr val="DF4625"/>
                  </a:buClr>
                  <a:tabLst>
                    <a:tab pos="327539" algn="l"/>
                  </a:tabLst>
                </a:pPr>
                <a:r>
                  <a:rPr lang="en-US" sz="875" b="1" dirty="0">
                    <a:ln/>
                    <a:solidFill>
                      <a:srgbClr val="DF4625"/>
                    </a:solidFill>
                    <a:latin typeface="Calibri" panose="020F0502020204030204" pitchFamily="34" charset="0"/>
                    <a:cs typeface="Calibri" panose="020F0502020204030204" pitchFamily="34" charset="0"/>
                    <a:sym typeface="Avenir-Black"/>
                    <a:rtl val="0"/>
                  </a:rPr>
                  <a:t>Part 3: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Support Management in Creating a Workplace of Belonging. </a:t>
                </a:r>
              </a:p>
              <a:p>
                <a:pPr marL="332909" indent="-332909">
                  <a:lnSpc>
                    <a:spcPts val="891"/>
                  </a:lnSpc>
                  <a:buClr>
                    <a:srgbClr val="DF4625"/>
                  </a:buClr>
                  <a:tabLst>
                    <a:tab pos="327539" algn="l"/>
                  </a:tabLst>
                </a:pPr>
                <a:r>
                  <a:rPr lang="en-US" sz="875" b="1" dirty="0">
                    <a:ln/>
                    <a:solidFill>
                      <a:srgbClr val="DF4625"/>
                    </a:solidFill>
                    <a:latin typeface="Calibri" panose="020F0502020204030204" pitchFamily="34" charset="0"/>
                    <a:cs typeface="Calibri" panose="020F0502020204030204" pitchFamily="34" charset="0"/>
                    <a:sym typeface="Avenir-Black"/>
                    <a:rtl val="0"/>
                  </a:rPr>
                  <a:t>Part 4: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From Policies to Practice: Cultivating a Culture of Inclusion. </a:t>
                </a:r>
              </a:p>
              <a:p>
                <a:pPr marL="332909" indent="-332909">
                  <a:lnSpc>
                    <a:spcPts val="891"/>
                  </a:lnSpc>
                  <a:buClr>
                    <a:srgbClr val="DF4625"/>
                  </a:buClr>
                  <a:tabLst>
                    <a:tab pos="327539" algn="l"/>
                  </a:tabLst>
                </a:pPr>
                <a:r>
                  <a:rPr lang="en-US" sz="875" b="1" dirty="0">
                    <a:ln/>
                    <a:solidFill>
                      <a:srgbClr val="DF4625"/>
                    </a:solidFill>
                    <a:latin typeface="Calibri" panose="020F0502020204030204" pitchFamily="34" charset="0"/>
                    <a:cs typeface="Calibri" panose="020F0502020204030204" pitchFamily="34" charset="0"/>
                    <a:sym typeface="Avenir-Black"/>
                    <a:rtl val="0"/>
                  </a:rPr>
                  <a:t>Part 5: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Empower Teams Through DEI Collaboration, ERGs, and Recognition. </a:t>
                </a:r>
              </a:p>
              <a:p>
                <a:pPr>
                  <a:lnSpc>
                    <a:spcPts val="891"/>
                  </a:lnSpc>
                  <a:buClr>
                    <a:srgbClr val="DF4625"/>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p:txBody>
          </p:sp>
        </p:grpSp>
      </p:grpSp>
      <p:grpSp>
        <p:nvGrpSpPr>
          <p:cNvPr id="30" name="Group 29">
            <a:extLst>
              <a:ext uri="{FF2B5EF4-FFF2-40B4-BE49-F238E27FC236}">
                <a16:creationId xmlns:a16="http://schemas.microsoft.com/office/drawing/2014/main" id="{7B0BBF65-50F6-0D6E-AF18-6CEB1DA038D4}"/>
              </a:ext>
            </a:extLst>
          </p:cNvPr>
          <p:cNvGrpSpPr/>
          <p:nvPr/>
        </p:nvGrpSpPr>
        <p:grpSpPr>
          <a:xfrm>
            <a:off x="6907126" y="3264327"/>
            <a:ext cx="1947038" cy="2372485"/>
            <a:chOff x="4098066" y="1013209"/>
            <a:chExt cx="2878476" cy="3507453"/>
          </a:xfrm>
        </p:grpSpPr>
        <p:sp>
          <p:nvSpPr>
            <p:cNvPr id="31" name="Freeform 30">
              <a:extLst>
                <a:ext uri="{FF2B5EF4-FFF2-40B4-BE49-F238E27FC236}">
                  <a16:creationId xmlns:a16="http://schemas.microsoft.com/office/drawing/2014/main" id="{7D611B26-5299-52BC-336A-250D3221698C}"/>
                </a:ext>
              </a:extLst>
            </p:cNvPr>
            <p:cNvSpPr/>
            <p:nvPr/>
          </p:nvSpPr>
          <p:spPr>
            <a:xfrm>
              <a:off x="4098066" y="1498833"/>
              <a:ext cx="2232612" cy="437757"/>
            </a:xfrm>
            <a:custGeom>
              <a:avLst/>
              <a:gdLst>
                <a:gd name="connsiteX0" fmla="*/ 2790245 w 2790245"/>
                <a:gd name="connsiteY0" fmla="*/ 437757 h 437757"/>
                <a:gd name="connsiteX1" fmla="*/ 2326949 w 2790245"/>
                <a:gd name="connsiteY1" fmla="*/ 437757 h 437757"/>
                <a:gd name="connsiteX2" fmla="*/ 621983 w 2790245"/>
                <a:gd name="connsiteY2" fmla="*/ 437757 h 437757"/>
                <a:gd name="connsiteX3" fmla="*/ 158687 w 2790245"/>
                <a:gd name="connsiteY3" fmla="*/ 437757 h 437757"/>
                <a:gd name="connsiteX4" fmla="*/ 0 w 2790245"/>
                <a:gd name="connsiteY4" fmla="*/ 216826 h 437757"/>
                <a:gd name="connsiteX5" fmla="*/ 158687 w 2790245"/>
                <a:gd name="connsiteY5" fmla="*/ 0 h 437757"/>
                <a:gd name="connsiteX6" fmla="*/ 621983 w 2790245"/>
                <a:gd name="connsiteY6" fmla="*/ 0 h 437757"/>
                <a:gd name="connsiteX7" fmla="*/ 2326949 w 2790245"/>
                <a:gd name="connsiteY7" fmla="*/ 0 h 437757"/>
                <a:gd name="connsiteX8" fmla="*/ 2790245 w 2790245"/>
                <a:gd name="connsiteY8" fmla="*/ 0 h 437757"/>
                <a:gd name="connsiteX9" fmla="*/ 2661654 w 2790245"/>
                <a:gd name="connsiteY9" fmla="*/ 216826 h 43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0245" h="437757">
                  <a:moveTo>
                    <a:pt x="2790245" y="437757"/>
                  </a:moveTo>
                  <a:lnTo>
                    <a:pt x="2326949" y="437757"/>
                  </a:lnTo>
                  <a:lnTo>
                    <a:pt x="621983" y="437757"/>
                  </a:lnTo>
                  <a:lnTo>
                    <a:pt x="158687" y="437757"/>
                  </a:lnTo>
                  <a:lnTo>
                    <a:pt x="0" y="216826"/>
                  </a:lnTo>
                  <a:lnTo>
                    <a:pt x="158687" y="0"/>
                  </a:lnTo>
                  <a:lnTo>
                    <a:pt x="621983" y="0"/>
                  </a:lnTo>
                  <a:lnTo>
                    <a:pt x="2326949" y="0"/>
                  </a:lnTo>
                  <a:lnTo>
                    <a:pt x="2790245" y="0"/>
                  </a:lnTo>
                  <a:lnTo>
                    <a:pt x="2661654" y="216826"/>
                  </a:lnTo>
                  <a:close/>
                </a:path>
              </a:pathLst>
            </a:custGeom>
            <a:solidFill>
              <a:srgbClr val="90278E"/>
            </a:solidFill>
            <a:ln w="4412" cap="flat">
              <a:noFill/>
              <a:prstDash val="solid"/>
              <a:miter/>
            </a:ln>
          </p:spPr>
          <p:txBody>
            <a:bodyPr wrap="square" rtlCol="0" anchor="ctr">
              <a:noAutofit/>
            </a:bodyPr>
            <a:lstStyle/>
            <a:p>
              <a:endParaRPr lang="en-US" sz="1396">
                <a:solidFill>
                  <a:srgbClr val="702D8C"/>
                </a:solidFill>
                <a:latin typeface="Calibri" panose="020F0502020204030204" pitchFamily="34" charset="0"/>
                <a:cs typeface="Calibri" panose="020F0502020204030204" pitchFamily="34" charset="0"/>
              </a:endParaRPr>
            </a:p>
          </p:txBody>
        </p:sp>
        <p:grpSp>
          <p:nvGrpSpPr>
            <p:cNvPr id="32" name="Group 31">
              <a:extLst>
                <a:ext uri="{FF2B5EF4-FFF2-40B4-BE49-F238E27FC236}">
                  <a16:creationId xmlns:a16="http://schemas.microsoft.com/office/drawing/2014/main" id="{C0C59228-F5A7-FD61-F71A-CA068253426E}"/>
                </a:ext>
              </a:extLst>
            </p:cNvPr>
            <p:cNvGrpSpPr/>
            <p:nvPr/>
          </p:nvGrpSpPr>
          <p:grpSpPr>
            <a:xfrm>
              <a:off x="4203213" y="1013209"/>
              <a:ext cx="2773329" cy="3507453"/>
              <a:chOff x="7582189" y="4240348"/>
              <a:chExt cx="2467246" cy="3120347"/>
            </a:xfrm>
          </p:grpSpPr>
          <p:sp>
            <p:nvSpPr>
              <p:cNvPr id="33" name="TextBox 32">
                <a:extLst>
                  <a:ext uri="{FF2B5EF4-FFF2-40B4-BE49-F238E27FC236}">
                    <a16:creationId xmlns:a16="http://schemas.microsoft.com/office/drawing/2014/main" id="{BD3C1FD1-DF08-44FE-89BF-7A02178F179C}"/>
                  </a:ext>
                </a:extLst>
              </p:cNvPr>
              <p:cNvSpPr txBox="1"/>
              <p:nvPr/>
            </p:nvSpPr>
            <p:spPr>
              <a:xfrm>
                <a:off x="7582189" y="4240348"/>
                <a:ext cx="1799121" cy="445216"/>
              </a:xfrm>
              <a:prstGeom prst="rect">
                <a:avLst/>
              </a:prstGeom>
              <a:noFill/>
            </p:spPr>
            <p:txBody>
              <a:bodyPr wrap="square" rtlCol="0">
                <a:spAutoFit/>
              </a:bodyPr>
              <a:lstStyle/>
              <a:p>
                <a:pPr algn="l"/>
                <a:r>
                  <a:rPr lang="en-US" sz="1600" b="1" dirty="0">
                    <a:ln/>
                    <a:solidFill>
                      <a:srgbClr val="DF4625"/>
                    </a:solidFill>
                    <a:latin typeface="Calibri" panose="020F0502020204030204" pitchFamily="34" charset="0"/>
                    <a:cs typeface="Calibri" panose="020F0502020204030204" pitchFamily="34" charset="0"/>
                    <a:sym typeface="Avenir-Black"/>
                    <a:rtl val="0"/>
                  </a:rPr>
                  <a:t>MODULE 5</a:t>
                </a:r>
                <a:endParaRPr lang="en-US" sz="1600" i="1" dirty="0">
                  <a:ln/>
                  <a:solidFill>
                    <a:srgbClr val="DF4625"/>
                  </a:solidFill>
                  <a:latin typeface="Calibri" panose="020F0502020204030204" pitchFamily="34" charset="0"/>
                  <a:cs typeface="Calibri" panose="020F0502020204030204" pitchFamily="34" charset="0"/>
                  <a:sym typeface="Avenir-Black"/>
                  <a:rtl val="0"/>
                </a:endParaRPr>
              </a:p>
            </p:txBody>
          </p:sp>
          <p:sp>
            <p:nvSpPr>
              <p:cNvPr id="34" name="TextBox 33">
                <a:extLst>
                  <a:ext uri="{FF2B5EF4-FFF2-40B4-BE49-F238E27FC236}">
                    <a16:creationId xmlns:a16="http://schemas.microsoft.com/office/drawing/2014/main" id="{2B2F2692-B116-5AD1-648D-55525C7DF102}"/>
                  </a:ext>
                </a:extLst>
              </p:cNvPr>
              <p:cNvSpPr txBox="1"/>
              <p:nvPr/>
            </p:nvSpPr>
            <p:spPr>
              <a:xfrm>
                <a:off x="7642196" y="4689512"/>
                <a:ext cx="1621691" cy="402213"/>
              </a:xfrm>
              <a:prstGeom prst="rect">
                <a:avLst/>
              </a:prstGeom>
              <a:noFill/>
            </p:spPr>
            <p:txBody>
              <a:bodyPr wrap="square" rtlCol="0">
                <a:spAutoFit/>
              </a:bodyPr>
              <a:lstStyle/>
              <a:p>
                <a:pPr>
                  <a:lnSpc>
                    <a:spcPts val="839"/>
                  </a:lnSpc>
                </a:pPr>
                <a:r>
                  <a:rPr lang="en-US" sz="1005" b="1" dirty="0">
                    <a:ln/>
                    <a:solidFill>
                      <a:schemeClr val="bg1"/>
                    </a:solidFill>
                    <a:latin typeface="Calibri" panose="020F0502020204030204" pitchFamily="34" charset="0"/>
                    <a:cs typeface="Calibri" panose="020F0502020204030204" pitchFamily="34" charset="0"/>
                    <a:sym typeface="Avenir-Black"/>
                    <a:rtl val="0"/>
                  </a:rPr>
                  <a:t>Inclusive Marketing For SMEs </a:t>
                </a:r>
              </a:p>
            </p:txBody>
          </p:sp>
          <p:sp>
            <p:nvSpPr>
              <p:cNvPr id="35" name="TextBox 34">
                <a:extLst>
                  <a:ext uri="{FF2B5EF4-FFF2-40B4-BE49-F238E27FC236}">
                    <a16:creationId xmlns:a16="http://schemas.microsoft.com/office/drawing/2014/main" id="{5377FB03-17CD-A91E-2792-3012DE40073E}"/>
                  </a:ext>
                </a:extLst>
              </p:cNvPr>
              <p:cNvSpPr txBox="1"/>
              <p:nvPr/>
            </p:nvSpPr>
            <p:spPr>
              <a:xfrm>
                <a:off x="7601606" y="5113364"/>
                <a:ext cx="2447829" cy="2247331"/>
              </a:xfrm>
              <a:prstGeom prst="rect">
                <a:avLst/>
              </a:prstGeom>
              <a:noFill/>
            </p:spPr>
            <p:txBody>
              <a:bodyPr wrap="square" rtlCol="0">
                <a:spAutoFit/>
              </a:bodyPr>
              <a:lstStyle/>
              <a:p>
                <a:pPr marL="5144" indent="-5144">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Key Features: </a:t>
                </a:r>
                <a:r>
                  <a:rPr lang="en-US" sz="875" i="1" dirty="0">
                    <a:ln/>
                    <a:solidFill>
                      <a:srgbClr val="083F59"/>
                    </a:solidFill>
                    <a:latin typeface="Calibri" panose="020F0502020204030204" pitchFamily="34" charset="0"/>
                    <a:cs typeface="Calibri" panose="020F0502020204030204" pitchFamily="34" charset="0"/>
                    <a:sym typeface="Avenir-Black"/>
                    <a:rtl val="0"/>
                  </a:rPr>
                  <a:t>Embed inclusivity into branding. Understand the needs of diverse audiences. Craft strategic inclusive marketing campaigns.</a:t>
                </a:r>
              </a:p>
              <a:p>
                <a:pPr marL="322057" indent="-322057">
                  <a:lnSpc>
                    <a:spcPts val="891"/>
                  </a:lnSpc>
                  <a:buClr>
                    <a:srgbClr val="DF4625"/>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a:p>
                <a:pPr marL="345565" indent="-345565">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1: </a:t>
                </a:r>
                <a:r>
                  <a:rPr lang="en-US" sz="875" dirty="0">
                    <a:ln/>
                    <a:solidFill>
                      <a:srgbClr val="083F59"/>
                    </a:solidFill>
                    <a:latin typeface="Calibri" panose="020F0502020204030204" pitchFamily="34" charset="0"/>
                    <a:cs typeface="Calibri" panose="020F0502020204030204" pitchFamily="34" charset="0"/>
                    <a:sym typeface="Avenir-Black"/>
                    <a:rtl val="0"/>
                  </a:rPr>
                  <a:t>The Power of Inclusive Marketing for SME Brands. </a:t>
                </a:r>
              </a:p>
              <a:p>
                <a:pPr marL="345565" indent="-345565">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2: </a:t>
                </a:r>
                <a:r>
                  <a:rPr lang="en-US" sz="875" dirty="0">
                    <a:ln/>
                    <a:solidFill>
                      <a:srgbClr val="083F59"/>
                    </a:solidFill>
                    <a:latin typeface="Calibri" panose="020F0502020204030204" pitchFamily="34" charset="0"/>
                    <a:cs typeface="Calibri" panose="020F0502020204030204" pitchFamily="34" charset="0"/>
                    <a:sym typeface="Avenir-Black"/>
                    <a:rtl val="0"/>
                  </a:rPr>
                  <a:t>Understand Your Customers and Overcome Marketing Barriers. </a:t>
                </a:r>
              </a:p>
              <a:p>
                <a:pPr marL="345565" indent="-345565">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3: </a:t>
                </a:r>
                <a:r>
                  <a:rPr lang="en-US" sz="875" dirty="0">
                    <a:ln/>
                    <a:solidFill>
                      <a:srgbClr val="083F59"/>
                    </a:solidFill>
                    <a:latin typeface="Calibri" panose="020F0502020204030204" pitchFamily="34" charset="0"/>
                    <a:cs typeface="Calibri" panose="020F0502020204030204" pitchFamily="34" charset="0"/>
                    <a:sym typeface="Avenir-Black"/>
                    <a:rtl val="0"/>
                  </a:rPr>
                  <a:t>Crafting Inclusive Marketing Campaigns. </a:t>
                </a:r>
              </a:p>
              <a:p>
                <a:pPr>
                  <a:lnSpc>
                    <a:spcPts val="891"/>
                  </a:lnSpc>
                  <a:buClr>
                    <a:srgbClr val="DF4625"/>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a:p>
                <a:pPr marL="322057" indent="-322057">
                  <a:lnSpc>
                    <a:spcPts val="891"/>
                  </a:lnSpc>
                  <a:buClr>
                    <a:srgbClr val="DF4625"/>
                  </a:buClr>
                  <a:buFont typeface="Arial" panose="020B0604020202020204" pitchFamily="34" charset="0"/>
                  <a:buChar char="•"/>
                </a:pPr>
                <a:endParaRPr lang="en-US" sz="875" dirty="0">
                  <a:ln/>
                  <a:solidFill>
                    <a:srgbClr val="083F59"/>
                  </a:solidFill>
                  <a:latin typeface="Calibri" panose="020F0502020204030204" pitchFamily="34" charset="0"/>
                  <a:cs typeface="Calibri" panose="020F0502020204030204" pitchFamily="34" charset="0"/>
                  <a:sym typeface="Avenir-Black"/>
                  <a:rtl val="0"/>
                </a:endParaRPr>
              </a:p>
            </p:txBody>
          </p:sp>
        </p:grpSp>
      </p:grpSp>
      <p:grpSp>
        <p:nvGrpSpPr>
          <p:cNvPr id="36" name="Group 35">
            <a:extLst>
              <a:ext uri="{FF2B5EF4-FFF2-40B4-BE49-F238E27FC236}">
                <a16:creationId xmlns:a16="http://schemas.microsoft.com/office/drawing/2014/main" id="{436E6C5D-D37B-D890-644B-58032AFA3F8C}"/>
              </a:ext>
            </a:extLst>
          </p:cNvPr>
          <p:cNvGrpSpPr/>
          <p:nvPr/>
        </p:nvGrpSpPr>
        <p:grpSpPr>
          <a:xfrm>
            <a:off x="4126972" y="3264753"/>
            <a:ext cx="2364319" cy="2828083"/>
            <a:chOff x="4098066" y="1021997"/>
            <a:chExt cx="3495377" cy="4181002"/>
          </a:xfrm>
        </p:grpSpPr>
        <p:sp>
          <p:nvSpPr>
            <p:cNvPr id="37" name="Freeform 36">
              <a:extLst>
                <a:ext uri="{FF2B5EF4-FFF2-40B4-BE49-F238E27FC236}">
                  <a16:creationId xmlns:a16="http://schemas.microsoft.com/office/drawing/2014/main" id="{372A72D5-087D-10CB-9E31-C050DC80F392}"/>
                </a:ext>
              </a:extLst>
            </p:cNvPr>
            <p:cNvSpPr/>
            <p:nvPr/>
          </p:nvSpPr>
          <p:spPr>
            <a:xfrm>
              <a:off x="4098066" y="1498833"/>
              <a:ext cx="2312141" cy="437757"/>
            </a:xfrm>
            <a:custGeom>
              <a:avLst/>
              <a:gdLst>
                <a:gd name="connsiteX0" fmla="*/ 2790245 w 2790245"/>
                <a:gd name="connsiteY0" fmla="*/ 437757 h 437757"/>
                <a:gd name="connsiteX1" fmla="*/ 2326949 w 2790245"/>
                <a:gd name="connsiteY1" fmla="*/ 437757 h 437757"/>
                <a:gd name="connsiteX2" fmla="*/ 621983 w 2790245"/>
                <a:gd name="connsiteY2" fmla="*/ 437757 h 437757"/>
                <a:gd name="connsiteX3" fmla="*/ 158687 w 2790245"/>
                <a:gd name="connsiteY3" fmla="*/ 437757 h 437757"/>
                <a:gd name="connsiteX4" fmla="*/ 0 w 2790245"/>
                <a:gd name="connsiteY4" fmla="*/ 216826 h 437757"/>
                <a:gd name="connsiteX5" fmla="*/ 158687 w 2790245"/>
                <a:gd name="connsiteY5" fmla="*/ 0 h 437757"/>
                <a:gd name="connsiteX6" fmla="*/ 621983 w 2790245"/>
                <a:gd name="connsiteY6" fmla="*/ 0 h 437757"/>
                <a:gd name="connsiteX7" fmla="*/ 2326949 w 2790245"/>
                <a:gd name="connsiteY7" fmla="*/ 0 h 437757"/>
                <a:gd name="connsiteX8" fmla="*/ 2790245 w 2790245"/>
                <a:gd name="connsiteY8" fmla="*/ 0 h 437757"/>
                <a:gd name="connsiteX9" fmla="*/ 2661654 w 2790245"/>
                <a:gd name="connsiteY9" fmla="*/ 216826 h 43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0245" h="437757">
                  <a:moveTo>
                    <a:pt x="2790245" y="437757"/>
                  </a:moveTo>
                  <a:lnTo>
                    <a:pt x="2326949" y="437757"/>
                  </a:lnTo>
                  <a:lnTo>
                    <a:pt x="621983" y="437757"/>
                  </a:lnTo>
                  <a:lnTo>
                    <a:pt x="158687" y="437757"/>
                  </a:lnTo>
                  <a:lnTo>
                    <a:pt x="0" y="216826"/>
                  </a:lnTo>
                  <a:lnTo>
                    <a:pt x="158687" y="0"/>
                  </a:lnTo>
                  <a:lnTo>
                    <a:pt x="621983" y="0"/>
                  </a:lnTo>
                  <a:lnTo>
                    <a:pt x="2326949" y="0"/>
                  </a:lnTo>
                  <a:lnTo>
                    <a:pt x="2790245" y="0"/>
                  </a:lnTo>
                  <a:lnTo>
                    <a:pt x="2661654" y="216826"/>
                  </a:lnTo>
                  <a:close/>
                </a:path>
              </a:pathLst>
            </a:custGeom>
            <a:solidFill>
              <a:srgbClr val="90278E"/>
            </a:solidFill>
            <a:ln w="4412" cap="flat">
              <a:noFill/>
              <a:prstDash val="solid"/>
              <a:miter/>
            </a:ln>
          </p:spPr>
          <p:txBody>
            <a:bodyPr wrap="square" rtlCol="0" anchor="ctr">
              <a:noAutofit/>
            </a:bodyPr>
            <a:lstStyle/>
            <a:p>
              <a:endParaRPr lang="en-US" sz="1396">
                <a:solidFill>
                  <a:srgbClr val="702D8C"/>
                </a:solidFill>
                <a:latin typeface="Calibri" panose="020F0502020204030204" pitchFamily="34" charset="0"/>
                <a:cs typeface="Calibri" panose="020F0502020204030204" pitchFamily="34" charset="0"/>
              </a:endParaRPr>
            </a:p>
          </p:txBody>
        </p:sp>
        <p:grpSp>
          <p:nvGrpSpPr>
            <p:cNvPr id="38" name="Group 37">
              <a:extLst>
                <a:ext uri="{FF2B5EF4-FFF2-40B4-BE49-F238E27FC236}">
                  <a16:creationId xmlns:a16="http://schemas.microsoft.com/office/drawing/2014/main" id="{7B937044-972A-3227-A279-9A3277B0D2B2}"/>
                </a:ext>
              </a:extLst>
            </p:cNvPr>
            <p:cNvGrpSpPr/>
            <p:nvPr/>
          </p:nvGrpSpPr>
          <p:grpSpPr>
            <a:xfrm>
              <a:off x="4203028" y="1021997"/>
              <a:ext cx="3390415" cy="4181002"/>
              <a:chOff x="7582026" y="4248166"/>
              <a:chExt cx="3016227" cy="3719559"/>
            </a:xfrm>
          </p:grpSpPr>
          <p:sp>
            <p:nvSpPr>
              <p:cNvPr id="39" name="TextBox 38">
                <a:extLst>
                  <a:ext uri="{FF2B5EF4-FFF2-40B4-BE49-F238E27FC236}">
                    <a16:creationId xmlns:a16="http://schemas.microsoft.com/office/drawing/2014/main" id="{70A78C04-417A-CA86-DF58-FE839E51F888}"/>
                  </a:ext>
                </a:extLst>
              </p:cNvPr>
              <p:cNvSpPr txBox="1"/>
              <p:nvPr/>
            </p:nvSpPr>
            <p:spPr>
              <a:xfrm>
                <a:off x="7582026" y="4248166"/>
                <a:ext cx="2359523" cy="445216"/>
              </a:xfrm>
              <a:prstGeom prst="rect">
                <a:avLst/>
              </a:prstGeom>
              <a:noFill/>
            </p:spPr>
            <p:txBody>
              <a:bodyPr wrap="square" rtlCol="0">
                <a:spAutoFit/>
              </a:bodyPr>
              <a:lstStyle/>
              <a:p>
                <a:pPr algn="l"/>
                <a:r>
                  <a:rPr lang="en-US" sz="1600" b="1" dirty="0">
                    <a:ln/>
                    <a:solidFill>
                      <a:srgbClr val="DF4625"/>
                    </a:solidFill>
                    <a:latin typeface="Calibri" panose="020F0502020204030204" pitchFamily="34" charset="0"/>
                    <a:cs typeface="Calibri" panose="020F0502020204030204" pitchFamily="34" charset="0"/>
                    <a:sym typeface="Avenir-Black"/>
                    <a:rtl val="0"/>
                  </a:rPr>
                  <a:t>MODULE 6 </a:t>
                </a:r>
                <a:endParaRPr lang="en-US" sz="1600" i="1" dirty="0">
                  <a:ln/>
                  <a:solidFill>
                    <a:srgbClr val="DF4625"/>
                  </a:solidFill>
                  <a:latin typeface="Calibri" panose="020F0502020204030204" pitchFamily="34" charset="0"/>
                  <a:cs typeface="Calibri" panose="020F0502020204030204" pitchFamily="34" charset="0"/>
                  <a:sym typeface="Avenir-Black"/>
                  <a:rtl val="0"/>
                </a:endParaRPr>
              </a:p>
            </p:txBody>
          </p:sp>
          <p:sp>
            <p:nvSpPr>
              <p:cNvPr id="40" name="TextBox 39">
                <a:extLst>
                  <a:ext uri="{FF2B5EF4-FFF2-40B4-BE49-F238E27FC236}">
                    <a16:creationId xmlns:a16="http://schemas.microsoft.com/office/drawing/2014/main" id="{38E80EE9-41E0-E887-7D31-ECDA010BD897}"/>
                  </a:ext>
                </a:extLst>
              </p:cNvPr>
              <p:cNvSpPr txBox="1"/>
              <p:nvPr/>
            </p:nvSpPr>
            <p:spPr>
              <a:xfrm>
                <a:off x="7642196" y="4689513"/>
                <a:ext cx="1893323" cy="402212"/>
              </a:xfrm>
              <a:prstGeom prst="rect">
                <a:avLst/>
              </a:prstGeom>
              <a:noFill/>
            </p:spPr>
            <p:txBody>
              <a:bodyPr wrap="square" rtlCol="0">
                <a:spAutoFit/>
              </a:bodyPr>
              <a:lstStyle/>
              <a:p>
                <a:pPr>
                  <a:lnSpc>
                    <a:spcPts val="839"/>
                  </a:lnSpc>
                </a:pPr>
                <a:r>
                  <a:rPr lang="en-US" sz="1005" b="1" dirty="0">
                    <a:ln/>
                    <a:solidFill>
                      <a:schemeClr val="bg1"/>
                    </a:solidFill>
                    <a:latin typeface="Calibri" panose="020F0502020204030204" pitchFamily="34" charset="0"/>
                    <a:cs typeface="Calibri" panose="020F0502020204030204" pitchFamily="34" charset="0"/>
                    <a:sym typeface="Avenir-Black"/>
                    <a:rtl val="0"/>
                  </a:rPr>
                  <a:t>Inclusive Community Engagement for SMEs </a:t>
                </a:r>
              </a:p>
            </p:txBody>
          </p:sp>
          <p:sp>
            <p:nvSpPr>
              <p:cNvPr id="41" name="TextBox 40">
                <a:extLst>
                  <a:ext uri="{FF2B5EF4-FFF2-40B4-BE49-F238E27FC236}">
                    <a16:creationId xmlns:a16="http://schemas.microsoft.com/office/drawing/2014/main" id="{1596703B-C487-235C-D089-9845D009B45B}"/>
                  </a:ext>
                </a:extLst>
              </p:cNvPr>
              <p:cNvSpPr txBox="1"/>
              <p:nvPr/>
            </p:nvSpPr>
            <p:spPr>
              <a:xfrm>
                <a:off x="7601606" y="5113365"/>
                <a:ext cx="2996647" cy="2854360"/>
              </a:xfrm>
              <a:prstGeom prst="rect">
                <a:avLst/>
              </a:prstGeom>
              <a:noFill/>
            </p:spPr>
            <p:txBody>
              <a:bodyPr wrap="square" rtlCol="0">
                <a:spAutoFit/>
              </a:bodyPr>
              <a:lstStyle/>
              <a:p>
                <a:pPr marL="5144" indent="-5144">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Key Features: </a:t>
                </a:r>
                <a:r>
                  <a:rPr lang="en-US" sz="875" i="1" dirty="0">
                    <a:ln/>
                    <a:solidFill>
                      <a:srgbClr val="083F59"/>
                    </a:solidFill>
                    <a:latin typeface="Calibri" panose="020F0502020204030204" pitchFamily="34" charset="0"/>
                    <a:cs typeface="Calibri" panose="020F0502020204030204" pitchFamily="34" charset="0"/>
                    <a:sym typeface="Avenir-Black"/>
                    <a:rtl val="0"/>
                  </a:rPr>
                  <a:t>Learn the six core principles of inclusive community engagement. Understand the four layers to community context and prepare an effective Engagement Framework and Action Plan</a:t>
                </a:r>
                <a:r>
                  <a:rPr lang="en-US" sz="875" dirty="0">
                    <a:ln/>
                    <a:solidFill>
                      <a:srgbClr val="083F59"/>
                    </a:solidFill>
                    <a:latin typeface="Calibri" panose="020F0502020204030204" pitchFamily="34" charset="0"/>
                    <a:cs typeface="Calibri" panose="020F0502020204030204" pitchFamily="34" charset="0"/>
                    <a:sym typeface="Avenir-Black"/>
                    <a:rtl val="0"/>
                  </a:rPr>
                  <a:t>.</a:t>
                </a:r>
              </a:p>
              <a:p>
                <a:pPr marL="345721" indent="-345721">
                  <a:lnSpc>
                    <a:spcPts val="891"/>
                  </a:lnSpc>
                  <a:buClr>
                    <a:srgbClr val="DF4625"/>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a:p>
                <a:pPr marL="345721" indent="-345721">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1: </a:t>
                </a:r>
                <a:r>
                  <a:rPr lang="en-US" sz="875" dirty="0">
                    <a:ln/>
                    <a:solidFill>
                      <a:srgbClr val="083F59"/>
                    </a:solidFill>
                    <a:latin typeface="Calibri" panose="020F0502020204030204" pitchFamily="34" charset="0"/>
                    <a:cs typeface="Calibri" panose="020F0502020204030204" pitchFamily="34" charset="0"/>
                    <a:sym typeface="Avenir-Black"/>
                    <a:rtl val="0"/>
                  </a:rPr>
                  <a:t>	Foundations of Inclusive Community Engagement. </a:t>
                </a:r>
              </a:p>
              <a:p>
                <a:pPr marL="345721" indent="-345721">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2: </a:t>
                </a:r>
                <a:r>
                  <a:rPr lang="en-US" sz="875" dirty="0">
                    <a:ln/>
                    <a:solidFill>
                      <a:srgbClr val="083F59"/>
                    </a:solidFill>
                    <a:latin typeface="Calibri" panose="020F0502020204030204" pitchFamily="34" charset="0"/>
                    <a:cs typeface="Calibri" panose="020F0502020204030204" pitchFamily="34" charset="0"/>
                    <a:sym typeface="Avenir-Black"/>
                    <a:rtl val="0"/>
                  </a:rPr>
                  <a:t>	Understand &amp; Engage Your Community. </a:t>
                </a:r>
              </a:p>
              <a:p>
                <a:pPr marL="345721" indent="-345721">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3: </a:t>
                </a:r>
                <a:r>
                  <a:rPr lang="en-US" sz="875" dirty="0">
                    <a:ln/>
                    <a:solidFill>
                      <a:srgbClr val="083F59"/>
                    </a:solidFill>
                    <a:latin typeface="Calibri" panose="020F0502020204030204" pitchFamily="34" charset="0"/>
                    <a:cs typeface="Calibri" panose="020F0502020204030204" pitchFamily="34" charset="0"/>
                    <a:sym typeface="Avenir-Black"/>
                    <a:rtl val="0"/>
                  </a:rPr>
                  <a:t>	Ensuring Inclusive Engagement through Shared Value. </a:t>
                </a:r>
              </a:p>
              <a:p>
                <a:pPr marL="345721" indent="-345721">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4: </a:t>
                </a:r>
                <a:r>
                  <a:rPr lang="en-US" sz="875" dirty="0">
                    <a:ln/>
                    <a:solidFill>
                      <a:srgbClr val="083F59"/>
                    </a:solidFill>
                    <a:latin typeface="Calibri" panose="020F0502020204030204" pitchFamily="34" charset="0"/>
                    <a:cs typeface="Calibri" panose="020F0502020204030204" pitchFamily="34" charset="0"/>
                    <a:sym typeface="Avenir-Black"/>
                    <a:rtl val="0"/>
                  </a:rPr>
                  <a:t>	Prepare for an Effective Community Engagement Framework. </a:t>
                </a:r>
              </a:p>
              <a:p>
                <a:pPr marL="345721" indent="-345721">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5: </a:t>
                </a:r>
                <a:r>
                  <a:rPr lang="en-US" sz="875" dirty="0">
                    <a:ln/>
                    <a:solidFill>
                      <a:srgbClr val="083F59"/>
                    </a:solidFill>
                    <a:latin typeface="Calibri" panose="020F0502020204030204" pitchFamily="34" charset="0"/>
                    <a:cs typeface="Calibri" panose="020F0502020204030204" pitchFamily="34" charset="0"/>
                    <a:sym typeface="Avenir-Black"/>
                    <a:rtl val="0"/>
                  </a:rPr>
                  <a:t>	Create a Community Engagement Framework &amp; Action Plan. </a:t>
                </a:r>
              </a:p>
              <a:p>
                <a:pPr marL="345721" indent="-345721">
                  <a:lnSpc>
                    <a:spcPts val="891"/>
                  </a:lnSpc>
                  <a:buClr>
                    <a:srgbClr val="DF4625"/>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a:p>
                <a:pPr marL="345721" indent="-345721">
                  <a:lnSpc>
                    <a:spcPts val="891"/>
                  </a:lnSpc>
                  <a:buClr>
                    <a:srgbClr val="DF4625"/>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p:txBody>
          </p:sp>
        </p:grpSp>
      </p:grpSp>
      <p:sp>
        <p:nvSpPr>
          <p:cNvPr id="42" name="Freeform 41">
            <a:extLst>
              <a:ext uri="{FF2B5EF4-FFF2-40B4-BE49-F238E27FC236}">
                <a16:creationId xmlns:a16="http://schemas.microsoft.com/office/drawing/2014/main" id="{CBB819DA-C5F5-B45A-37D9-E9EB391E6357}"/>
              </a:ext>
            </a:extLst>
          </p:cNvPr>
          <p:cNvSpPr/>
          <p:nvPr/>
        </p:nvSpPr>
        <p:spPr>
          <a:xfrm>
            <a:off x="8671172" y="3657721"/>
            <a:ext cx="423041" cy="158173"/>
          </a:xfrm>
          <a:custGeom>
            <a:avLst/>
            <a:gdLst>
              <a:gd name="connsiteX0" fmla="*/ 0 w 668437"/>
              <a:gd name="connsiteY0" fmla="*/ 0 h 194261"/>
              <a:gd name="connsiteX1" fmla="*/ 668437 w 668437"/>
              <a:gd name="connsiteY1" fmla="*/ 0 h 194261"/>
              <a:gd name="connsiteX2" fmla="*/ 668437 w 668437"/>
              <a:gd name="connsiteY2" fmla="*/ 194262 h 194261"/>
              <a:gd name="connsiteX3" fmla="*/ 0 w 668437"/>
              <a:gd name="connsiteY3" fmla="*/ 194262 h 194261"/>
            </a:gdLst>
            <a:ahLst/>
            <a:cxnLst>
              <a:cxn ang="0">
                <a:pos x="connsiteX0" y="connsiteY0"/>
              </a:cxn>
              <a:cxn ang="0">
                <a:pos x="connsiteX1" y="connsiteY1"/>
              </a:cxn>
              <a:cxn ang="0">
                <a:pos x="connsiteX2" y="connsiteY2"/>
              </a:cxn>
              <a:cxn ang="0">
                <a:pos x="connsiteX3" y="connsiteY3"/>
              </a:cxn>
            </a:cxnLst>
            <a:rect l="l" t="t" r="r" b="b"/>
            <a:pathLst>
              <a:path w="668437" h="194261">
                <a:moveTo>
                  <a:pt x="0" y="0"/>
                </a:moveTo>
                <a:lnTo>
                  <a:pt x="668437" y="0"/>
                </a:lnTo>
                <a:lnTo>
                  <a:pt x="668437" y="194262"/>
                </a:lnTo>
                <a:lnTo>
                  <a:pt x="0" y="194262"/>
                </a:lnTo>
                <a:close/>
              </a:path>
            </a:pathLst>
          </a:custGeom>
          <a:solidFill>
            <a:srgbClr val="FFFFFF"/>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43" name="Freeform 42">
            <a:extLst>
              <a:ext uri="{FF2B5EF4-FFF2-40B4-BE49-F238E27FC236}">
                <a16:creationId xmlns:a16="http://schemas.microsoft.com/office/drawing/2014/main" id="{A72DA418-8663-01A4-E4A8-4ADED866CC94}"/>
              </a:ext>
            </a:extLst>
          </p:cNvPr>
          <p:cNvSpPr/>
          <p:nvPr/>
        </p:nvSpPr>
        <p:spPr>
          <a:xfrm>
            <a:off x="6308659" y="3619564"/>
            <a:ext cx="358288" cy="189702"/>
          </a:xfrm>
          <a:custGeom>
            <a:avLst/>
            <a:gdLst>
              <a:gd name="connsiteX0" fmla="*/ 0 w 680357"/>
              <a:gd name="connsiteY0" fmla="*/ 0 h 173952"/>
              <a:gd name="connsiteX1" fmla="*/ 680358 w 680357"/>
              <a:gd name="connsiteY1" fmla="*/ 0 h 173952"/>
              <a:gd name="connsiteX2" fmla="*/ 680358 w 680357"/>
              <a:gd name="connsiteY2" fmla="*/ 173953 h 173952"/>
              <a:gd name="connsiteX3" fmla="*/ 0 w 680357"/>
              <a:gd name="connsiteY3" fmla="*/ 173953 h 173952"/>
            </a:gdLst>
            <a:ahLst/>
            <a:cxnLst>
              <a:cxn ang="0">
                <a:pos x="connsiteX0" y="connsiteY0"/>
              </a:cxn>
              <a:cxn ang="0">
                <a:pos x="connsiteX1" y="connsiteY1"/>
              </a:cxn>
              <a:cxn ang="0">
                <a:pos x="connsiteX2" y="connsiteY2"/>
              </a:cxn>
              <a:cxn ang="0">
                <a:pos x="connsiteX3" y="connsiteY3"/>
              </a:cxn>
            </a:cxnLst>
            <a:rect l="l" t="t" r="r" b="b"/>
            <a:pathLst>
              <a:path w="680357" h="173952">
                <a:moveTo>
                  <a:pt x="0" y="0"/>
                </a:moveTo>
                <a:lnTo>
                  <a:pt x="680358" y="0"/>
                </a:lnTo>
                <a:lnTo>
                  <a:pt x="680358" y="173953"/>
                </a:lnTo>
                <a:lnTo>
                  <a:pt x="0" y="173953"/>
                </a:lnTo>
                <a:close/>
              </a:path>
            </a:pathLst>
          </a:custGeom>
          <a:solidFill>
            <a:srgbClr val="FFFFFF"/>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grpSp>
        <p:nvGrpSpPr>
          <p:cNvPr id="44" name="Graphic 4">
            <a:extLst>
              <a:ext uri="{FF2B5EF4-FFF2-40B4-BE49-F238E27FC236}">
                <a16:creationId xmlns:a16="http://schemas.microsoft.com/office/drawing/2014/main" id="{6640C839-541A-1FB0-F490-13C4A8A2E896}"/>
              </a:ext>
            </a:extLst>
          </p:cNvPr>
          <p:cNvGrpSpPr/>
          <p:nvPr/>
        </p:nvGrpSpPr>
        <p:grpSpPr>
          <a:xfrm>
            <a:off x="8718922" y="3548654"/>
            <a:ext cx="327630" cy="347436"/>
            <a:chOff x="3517492" y="4552347"/>
            <a:chExt cx="430907" cy="456956"/>
          </a:xfrm>
          <a:solidFill>
            <a:srgbClr val="083F59"/>
          </a:solidFill>
        </p:grpSpPr>
        <p:sp>
          <p:nvSpPr>
            <p:cNvPr id="45" name="Freeform 44">
              <a:extLst>
                <a:ext uri="{FF2B5EF4-FFF2-40B4-BE49-F238E27FC236}">
                  <a16:creationId xmlns:a16="http://schemas.microsoft.com/office/drawing/2014/main" id="{3784C002-52DC-3AD1-8346-E19985897F28}"/>
                </a:ext>
              </a:extLst>
            </p:cNvPr>
            <p:cNvSpPr/>
            <p:nvPr/>
          </p:nvSpPr>
          <p:spPr>
            <a:xfrm>
              <a:off x="3829636" y="4853011"/>
              <a:ext cx="41501" cy="43267"/>
            </a:xfrm>
            <a:custGeom>
              <a:avLst/>
              <a:gdLst>
                <a:gd name="connsiteX0" fmla="*/ 20750 w 41501"/>
                <a:gd name="connsiteY0" fmla="*/ 14128 h 43267"/>
                <a:gd name="connsiteX1" fmla="*/ 27373 w 41501"/>
                <a:gd name="connsiteY1" fmla="*/ 21192 h 43267"/>
                <a:gd name="connsiteX2" fmla="*/ 20750 w 41501"/>
                <a:gd name="connsiteY2" fmla="*/ 28256 h 43267"/>
                <a:gd name="connsiteX3" fmla="*/ 14128 w 41501"/>
                <a:gd name="connsiteY3" fmla="*/ 21192 h 43267"/>
                <a:gd name="connsiteX4" fmla="*/ 20750 w 41501"/>
                <a:gd name="connsiteY4" fmla="*/ 14128 h 43267"/>
                <a:gd name="connsiteX5" fmla="*/ 20750 w 41501"/>
                <a:gd name="connsiteY5" fmla="*/ 43268 h 43267"/>
                <a:gd name="connsiteX6" fmla="*/ 41501 w 41501"/>
                <a:gd name="connsiteY6" fmla="*/ 21634 h 43267"/>
                <a:gd name="connsiteX7" fmla="*/ 20750 w 41501"/>
                <a:gd name="connsiteY7" fmla="*/ 0 h 43267"/>
                <a:gd name="connsiteX8" fmla="*/ 0 w 41501"/>
                <a:gd name="connsiteY8" fmla="*/ 21634 h 43267"/>
                <a:gd name="connsiteX9" fmla="*/ 20750 w 41501"/>
                <a:gd name="connsiteY9" fmla="*/ 43268 h 43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501" h="43267">
                  <a:moveTo>
                    <a:pt x="20750" y="14128"/>
                  </a:moveTo>
                  <a:cubicBezTo>
                    <a:pt x="24724" y="14128"/>
                    <a:pt x="27373" y="17219"/>
                    <a:pt x="27373" y="21192"/>
                  </a:cubicBezTo>
                  <a:cubicBezTo>
                    <a:pt x="27373" y="25166"/>
                    <a:pt x="24283" y="28256"/>
                    <a:pt x="20750" y="28256"/>
                  </a:cubicBezTo>
                  <a:cubicBezTo>
                    <a:pt x="17218" y="28256"/>
                    <a:pt x="14128" y="25166"/>
                    <a:pt x="14128" y="21192"/>
                  </a:cubicBezTo>
                  <a:cubicBezTo>
                    <a:pt x="14128" y="17219"/>
                    <a:pt x="16777" y="14128"/>
                    <a:pt x="20750" y="14128"/>
                  </a:cubicBezTo>
                  <a:close/>
                  <a:moveTo>
                    <a:pt x="20750" y="43268"/>
                  </a:moveTo>
                  <a:cubicBezTo>
                    <a:pt x="32230" y="43268"/>
                    <a:pt x="41501" y="33555"/>
                    <a:pt x="41501" y="21634"/>
                  </a:cubicBezTo>
                  <a:cubicBezTo>
                    <a:pt x="41501" y="9713"/>
                    <a:pt x="32230" y="0"/>
                    <a:pt x="20750" y="0"/>
                  </a:cubicBezTo>
                  <a:cubicBezTo>
                    <a:pt x="9271" y="0"/>
                    <a:pt x="0" y="9713"/>
                    <a:pt x="0" y="21634"/>
                  </a:cubicBezTo>
                  <a:cubicBezTo>
                    <a:pt x="0" y="33555"/>
                    <a:pt x="9271" y="43268"/>
                    <a:pt x="20750" y="43268"/>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grpSp>
          <p:nvGrpSpPr>
            <p:cNvPr id="46" name="Graphic 4">
              <a:extLst>
                <a:ext uri="{FF2B5EF4-FFF2-40B4-BE49-F238E27FC236}">
                  <a16:creationId xmlns:a16="http://schemas.microsoft.com/office/drawing/2014/main" id="{FE0771BD-7FB3-CD03-117C-E55840A931E8}"/>
                </a:ext>
              </a:extLst>
            </p:cNvPr>
            <p:cNvGrpSpPr/>
            <p:nvPr/>
          </p:nvGrpSpPr>
          <p:grpSpPr>
            <a:xfrm>
              <a:off x="3517492" y="4552347"/>
              <a:ext cx="430907" cy="456956"/>
              <a:chOff x="3517492" y="4552347"/>
              <a:chExt cx="430907" cy="456956"/>
            </a:xfrm>
            <a:grpFill/>
          </p:grpSpPr>
          <p:sp>
            <p:nvSpPr>
              <p:cNvPr id="47" name="Freeform 46">
                <a:extLst>
                  <a:ext uri="{FF2B5EF4-FFF2-40B4-BE49-F238E27FC236}">
                    <a16:creationId xmlns:a16="http://schemas.microsoft.com/office/drawing/2014/main" id="{A1D3556F-92F8-F8D7-8FF3-ECA80D29F5D3}"/>
                  </a:ext>
                </a:extLst>
              </p:cNvPr>
              <p:cNvSpPr/>
              <p:nvPr/>
            </p:nvSpPr>
            <p:spPr>
              <a:xfrm>
                <a:off x="3860541" y="4562502"/>
                <a:ext cx="80795" cy="84768"/>
              </a:xfrm>
              <a:custGeom>
                <a:avLst/>
                <a:gdLst>
                  <a:gd name="connsiteX0" fmla="*/ 38411 w 80795"/>
                  <a:gd name="connsiteY0" fmla="*/ 0 h 84768"/>
                  <a:gd name="connsiteX1" fmla="*/ 80795 w 80795"/>
                  <a:gd name="connsiteY1" fmla="*/ 44592 h 84768"/>
                  <a:gd name="connsiteX2" fmla="*/ 68433 w 80795"/>
                  <a:gd name="connsiteY2" fmla="*/ 75938 h 84768"/>
                  <a:gd name="connsiteX3" fmla="*/ 60044 w 80795"/>
                  <a:gd name="connsiteY3" fmla="*/ 84769 h 84768"/>
                  <a:gd name="connsiteX4" fmla="*/ 0 w 80795"/>
                  <a:gd name="connsiteY4" fmla="*/ 21634 h 84768"/>
                  <a:gd name="connsiteX5" fmla="*/ 8388 w 80795"/>
                  <a:gd name="connsiteY5" fmla="*/ 12804 h 84768"/>
                  <a:gd name="connsiteX6" fmla="*/ 38411 w 80795"/>
                  <a:gd name="connsiteY6" fmla="*/ 0 h 8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795" h="84768">
                    <a:moveTo>
                      <a:pt x="38411" y="0"/>
                    </a:moveTo>
                    <a:cubicBezTo>
                      <a:pt x="61811" y="0"/>
                      <a:pt x="80795" y="20309"/>
                      <a:pt x="80795" y="44592"/>
                    </a:cubicBezTo>
                    <a:cubicBezTo>
                      <a:pt x="80795" y="56512"/>
                      <a:pt x="76380" y="67992"/>
                      <a:pt x="68433" y="75938"/>
                    </a:cubicBezTo>
                    <a:lnTo>
                      <a:pt x="60044" y="84769"/>
                    </a:lnTo>
                    <a:lnTo>
                      <a:pt x="0" y="21634"/>
                    </a:lnTo>
                    <a:lnTo>
                      <a:pt x="8388" y="12804"/>
                    </a:lnTo>
                    <a:cubicBezTo>
                      <a:pt x="16335" y="4415"/>
                      <a:pt x="27373" y="0"/>
                      <a:pt x="38411" y="0"/>
                    </a:cubicBezTo>
                    <a:close/>
                  </a:path>
                </a:pathLst>
              </a:custGeom>
              <a:solidFill>
                <a:srgbClr val="DF4625"/>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48" name="Freeform 47">
                <a:extLst>
                  <a:ext uri="{FF2B5EF4-FFF2-40B4-BE49-F238E27FC236}">
                    <a16:creationId xmlns:a16="http://schemas.microsoft.com/office/drawing/2014/main" id="{4AAD3872-E26E-F06F-6EA0-C347C48B9E4B}"/>
                  </a:ext>
                </a:extLst>
              </p:cNvPr>
              <p:cNvSpPr/>
              <p:nvPr/>
            </p:nvSpPr>
            <p:spPr>
              <a:xfrm>
                <a:off x="3705132" y="4659633"/>
                <a:ext cx="144813" cy="242827"/>
              </a:xfrm>
              <a:custGeom>
                <a:avLst/>
                <a:gdLst>
                  <a:gd name="connsiteX0" fmla="*/ 144813 w 144813"/>
                  <a:gd name="connsiteY0" fmla="*/ 116999 h 242827"/>
                  <a:gd name="connsiteX1" fmla="*/ 107285 w 144813"/>
                  <a:gd name="connsiteY1" fmla="*/ 194262 h 242827"/>
                  <a:gd name="connsiteX2" fmla="*/ 72848 w 144813"/>
                  <a:gd name="connsiteY2" fmla="*/ 242827 h 242827"/>
                  <a:gd name="connsiteX3" fmla="*/ 68433 w 144813"/>
                  <a:gd name="connsiteY3" fmla="*/ 242386 h 242827"/>
                  <a:gd name="connsiteX4" fmla="*/ 41060 w 144813"/>
                  <a:gd name="connsiteY4" fmla="*/ 242386 h 242827"/>
                  <a:gd name="connsiteX5" fmla="*/ 41060 w 144813"/>
                  <a:gd name="connsiteY5" fmla="*/ 205299 h 242827"/>
                  <a:gd name="connsiteX6" fmla="*/ 20309 w 144813"/>
                  <a:gd name="connsiteY6" fmla="*/ 183224 h 242827"/>
                  <a:gd name="connsiteX7" fmla="*/ 6623 w 144813"/>
                  <a:gd name="connsiteY7" fmla="*/ 183224 h 242827"/>
                  <a:gd name="connsiteX8" fmla="*/ 0 w 144813"/>
                  <a:gd name="connsiteY8" fmla="*/ 176160 h 242827"/>
                  <a:gd name="connsiteX9" fmla="*/ 6623 w 144813"/>
                  <a:gd name="connsiteY9" fmla="*/ 169096 h 242827"/>
                  <a:gd name="connsiteX10" fmla="*/ 75497 w 144813"/>
                  <a:gd name="connsiteY10" fmla="*/ 169096 h 242827"/>
                  <a:gd name="connsiteX11" fmla="*/ 96248 w 144813"/>
                  <a:gd name="connsiteY11" fmla="*/ 147021 h 242827"/>
                  <a:gd name="connsiteX12" fmla="*/ 75497 w 144813"/>
                  <a:gd name="connsiteY12" fmla="*/ 124945 h 242827"/>
                  <a:gd name="connsiteX13" fmla="*/ 20309 w 144813"/>
                  <a:gd name="connsiteY13" fmla="*/ 124945 h 242827"/>
                  <a:gd name="connsiteX14" fmla="*/ 13687 w 144813"/>
                  <a:gd name="connsiteY14" fmla="*/ 117881 h 242827"/>
                  <a:gd name="connsiteX15" fmla="*/ 13687 w 144813"/>
                  <a:gd name="connsiteY15" fmla="*/ 95806 h 242827"/>
                  <a:gd name="connsiteX16" fmla="*/ 48124 w 144813"/>
                  <a:gd name="connsiteY16" fmla="*/ 95806 h 242827"/>
                  <a:gd name="connsiteX17" fmla="*/ 82561 w 144813"/>
                  <a:gd name="connsiteY17" fmla="*/ 58720 h 242827"/>
                  <a:gd name="connsiteX18" fmla="*/ 48124 w 144813"/>
                  <a:gd name="connsiteY18" fmla="*/ 21634 h 242827"/>
                  <a:gd name="connsiteX19" fmla="*/ 47682 w 144813"/>
                  <a:gd name="connsiteY19" fmla="*/ 21634 h 242827"/>
                  <a:gd name="connsiteX20" fmla="*/ 48124 w 144813"/>
                  <a:gd name="connsiteY20" fmla="*/ 14128 h 242827"/>
                  <a:gd name="connsiteX21" fmla="*/ 46358 w 144813"/>
                  <a:gd name="connsiteY21" fmla="*/ 0 h 242827"/>
                  <a:gd name="connsiteX22" fmla="*/ 144813 w 144813"/>
                  <a:gd name="connsiteY22" fmla="*/ 116999 h 242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4813" h="242827">
                    <a:moveTo>
                      <a:pt x="144813" y="116999"/>
                    </a:moveTo>
                    <a:cubicBezTo>
                      <a:pt x="144813" y="155409"/>
                      <a:pt x="126712" y="174394"/>
                      <a:pt x="107285" y="194262"/>
                    </a:cubicBezTo>
                    <a:cubicBezTo>
                      <a:pt x="94040" y="208390"/>
                      <a:pt x="80354" y="222076"/>
                      <a:pt x="72848" y="242827"/>
                    </a:cubicBezTo>
                    <a:cubicBezTo>
                      <a:pt x="71524" y="242386"/>
                      <a:pt x="70199" y="242386"/>
                      <a:pt x="68433" y="242386"/>
                    </a:cubicBezTo>
                    <a:lnTo>
                      <a:pt x="41060" y="242386"/>
                    </a:lnTo>
                    <a:lnTo>
                      <a:pt x="41060" y="205299"/>
                    </a:lnTo>
                    <a:cubicBezTo>
                      <a:pt x="41060" y="192937"/>
                      <a:pt x="31788" y="183224"/>
                      <a:pt x="20309" y="183224"/>
                    </a:cubicBezTo>
                    <a:lnTo>
                      <a:pt x="6623" y="183224"/>
                    </a:lnTo>
                    <a:cubicBezTo>
                      <a:pt x="2649" y="183224"/>
                      <a:pt x="0" y="180133"/>
                      <a:pt x="0" y="176160"/>
                    </a:cubicBezTo>
                    <a:cubicBezTo>
                      <a:pt x="0" y="172187"/>
                      <a:pt x="3091" y="169096"/>
                      <a:pt x="6623" y="169096"/>
                    </a:cubicBezTo>
                    <a:lnTo>
                      <a:pt x="75497" y="169096"/>
                    </a:lnTo>
                    <a:cubicBezTo>
                      <a:pt x="86976" y="169096"/>
                      <a:pt x="96248" y="159383"/>
                      <a:pt x="96248" y="147021"/>
                    </a:cubicBezTo>
                    <a:cubicBezTo>
                      <a:pt x="96248" y="134659"/>
                      <a:pt x="86976" y="124945"/>
                      <a:pt x="75497" y="124945"/>
                    </a:cubicBezTo>
                    <a:lnTo>
                      <a:pt x="20309" y="124945"/>
                    </a:lnTo>
                    <a:cubicBezTo>
                      <a:pt x="16336" y="124945"/>
                      <a:pt x="13687" y="121855"/>
                      <a:pt x="13687" y="117881"/>
                    </a:cubicBezTo>
                    <a:lnTo>
                      <a:pt x="13687" y="95806"/>
                    </a:lnTo>
                    <a:lnTo>
                      <a:pt x="48124" y="95806"/>
                    </a:lnTo>
                    <a:cubicBezTo>
                      <a:pt x="67109" y="95806"/>
                      <a:pt x="82561" y="79029"/>
                      <a:pt x="82561" y="58720"/>
                    </a:cubicBezTo>
                    <a:cubicBezTo>
                      <a:pt x="82561" y="38411"/>
                      <a:pt x="67109" y="21634"/>
                      <a:pt x="48124" y="21634"/>
                    </a:cubicBezTo>
                    <a:lnTo>
                      <a:pt x="47682" y="21634"/>
                    </a:lnTo>
                    <a:cubicBezTo>
                      <a:pt x="48124" y="19426"/>
                      <a:pt x="48124" y="16777"/>
                      <a:pt x="48124" y="14128"/>
                    </a:cubicBezTo>
                    <a:cubicBezTo>
                      <a:pt x="48124" y="9271"/>
                      <a:pt x="47682" y="4856"/>
                      <a:pt x="46358" y="0"/>
                    </a:cubicBezTo>
                    <a:cubicBezTo>
                      <a:pt x="101546" y="6181"/>
                      <a:pt x="144813" y="56512"/>
                      <a:pt x="144813" y="116999"/>
                    </a:cubicBezTo>
                    <a:close/>
                  </a:path>
                </a:pathLst>
              </a:custGeom>
              <a:solidFill>
                <a:srgbClr val="DF4625"/>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49" name="Freeform 48">
                <a:extLst>
                  <a:ext uri="{FF2B5EF4-FFF2-40B4-BE49-F238E27FC236}">
                    <a16:creationId xmlns:a16="http://schemas.microsoft.com/office/drawing/2014/main" id="{7C92ED51-96B5-D4B3-6A29-74264F5F42C0}"/>
                  </a:ext>
                </a:extLst>
              </p:cNvPr>
              <p:cNvSpPr/>
              <p:nvPr/>
            </p:nvSpPr>
            <p:spPr>
              <a:xfrm>
                <a:off x="3517492" y="4552347"/>
                <a:ext cx="430907" cy="456956"/>
              </a:xfrm>
              <a:custGeom>
                <a:avLst/>
                <a:gdLst>
                  <a:gd name="connsiteX0" fmla="*/ 417221 w 430907"/>
                  <a:gd name="connsiteY0" fmla="*/ 331569 h 456956"/>
                  <a:gd name="connsiteX1" fmla="*/ 417221 w 430907"/>
                  <a:gd name="connsiteY1" fmla="*/ 331569 h 456956"/>
                  <a:gd name="connsiteX2" fmla="*/ 391614 w 430907"/>
                  <a:gd name="connsiteY2" fmla="*/ 349672 h 456956"/>
                  <a:gd name="connsiteX3" fmla="*/ 397354 w 430907"/>
                  <a:gd name="connsiteY3" fmla="*/ 381018 h 456956"/>
                  <a:gd name="connsiteX4" fmla="*/ 397795 w 430907"/>
                  <a:gd name="connsiteY4" fmla="*/ 381460 h 456956"/>
                  <a:gd name="connsiteX5" fmla="*/ 388082 w 430907"/>
                  <a:gd name="connsiteY5" fmla="*/ 391614 h 456956"/>
                  <a:gd name="connsiteX6" fmla="*/ 387640 w 430907"/>
                  <a:gd name="connsiteY6" fmla="*/ 391172 h 456956"/>
                  <a:gd name="connsiteX7" fmla="*/ 357618 w 430907"/>
                  <a:gd name="connsiteY7" fmla="*/ 384992 h 456956"/>
                  <a:gd name="connsiteX8" fmla="*/ 340841 w 430907"/>
                  <a:gd name="connsiteY8" fmla="*/ 411482 h 456956"/>
                  <a:gd name="connsiteX9" fmla="*/ 340841 w 430907"/>
                  <a:gd name="connsiteY9" fmla="*/ 411923 h 456956"/>
                  <a:gd name="connsiteX10" fmla="*/ 326713 w 430907"/>
                  <a:gd name="connsiteY10" fmla="*/ 411923 h 456956"/>
                  <a:gd name="connsiteX11" fmla="*/ 326713 w 430907"/>
                  <a:gd name="connsiteY11" fmla="*/ 412365 h 456956"/>
                  <a:gd name="connsiteX12" fmla="*/ 309936 w 430907"/>
                  <a:gd name="connsiteY12" fmla="*/ 385433 h 456956"/>
                  <a:gd name="connsiteX13" fmla="*/ 280355 w 430907"/>
                  <a:gd name="connsiteY13" fmla="*/ 391614 h 456956"/>
                  <a:gd name="connsiteX14" fmla="*/ 279913 w 430907"/>
                  <a:gd name="connsiteY14" fmla="*/ 392056 h 456956"/>
                  <a:gd name="connsiteX15" fmla="*/ 270642 w 430907"/>
                  <a:gd name="connsiteY15" fmla="*/ 382342 h 456956"/>
                  <a:gd name="connsiteX16" fmla="*/ 271525 w 430907"/>
                  <a:gd name="connsiteY16" fmla="*/ 376162 h 456956"/>
                  <a:gd name="connsiteX17" fmla="*/ 266668 w 430907"/>
                  <a:gd name="connsiteY17" fmla="*/ 362475 h 456956"/>
                  <a:gd name="connsiteX18" fmla="*/ 285653 w 430907"/>
                  <a:gd name="connsiteY18" fmla="*/ 331128 h 456956"/>
                  <a:gd name="connsiteX19" fmla="*/ 333777 w 430907"/>
                  <a:gd name="connsiteY19" fmla="*/ 376603 h 456956"/>
                  <a:gd name="connsiteX20" fmla="*/ 382342 w 430907"/>
                  <a:gd name="connsiteY20" fmla="*/ 324947 h 456956"/>
                  <a:gd name="connsiteX21" fmla="*/ 333777 w 430907"/>
                  <a:gd name="connsiteY21" fmla="*/ 273291 h 456956"/>
                  <a:gd name="connsiteX22" fmla="*/ 331569 w 430907"/>
                  <a:gd name="connsiteY22" fmla="*/ 273291 h 456956"/>
                  <a:gd name="connsiteX23" fmla="*/ 340399 w 430907"/>
                  <a:gd name="connsiteY23" fmla="*/ 236646 h 456956"/>
                  <a:gd name="connsiteX24" fmla="*/ 340841 w 430907"/>
                  <a:gd name="connsiteY24" fmla="*/ 236646 h 456956"/>
                  <a:gd name="connsiteX25" fmla="*/ 340841 w 430907"/>
                  <a:gd name="connsiteY25" fmla="*/ 237088 h 456956"/>
                  <a:gd name="connsiteX26" fmla="*/ 357618 w 430907"/>
                  <a:gd name="connsiteY26" fmla="*/ 264020 h 456956"/>
                  <a:gd name="connsiteX27" fmla="*/ 387199 w 430907"/>
                  <a:gd name="connsiteY27" fmla="*/ 257838 h 456956"/>
                  <a:gd name="connsiteX28" fmla="*/ 387640 w 430907"/>
                  <a:gd name="connsiteY28" fmla="*/ 257397 h 456956"/>
                  <a:gd name="connsiteX29" fmla="*/ 397354 w 430907"/>
                  <a:gd name="connsiteY29" fmla="*/ 267551 h 456956"/>
                  <a:gd name="connsiteX30" fmla="*/ 396912 w 430907"/>
                  <a:gd name="connsiteY30" fmla="*/ 267993 h 456956"/>
                  <a:gd name="connsiteX31" fmla="*/ 391172 w 430907"/>
                  <a:gd name="connsiteY31" fmla="*/ 299781 h 456956"/>
                  <a:gd name="connsiteX32" fmla="*/ 416338 w 430907"/>
                  <a:gd name="connsiteY32" fmla="*/ 317883 h 456956"/>
                  <a:gd name="connsiteX33" fmla="*/ 416780 w 430907"/>
                  <a:gd name="connsiteY33" fmla="*/ 317883 h 456956"/>
                  <a:gd name="connsiteX34" fmla="*/ 416780 w 430907"/>
                  <a:gd name="connsiteY34" fmla="*/ 331569 h 456956"/>
                  <a:gd name="connsiteX35" fmla="*/ 250774 w 430907"/>
                  <a:gd name="connsiteY35" fmla="*/ 412365 h 456956"/>
                  <a:gd name="connsiteX36" fmla="*/ 181458 w 430907"/>
                  <a:gd name="connsiteY36" fmla="*/ 412365 h 456956"/>
                  <a:gd name="connsiteX37" fmla="*/ 174835 w 430907"/>
                  <a:gd name="connsiteY37" fmla="*/ 405301 h 456956"/>
                  <a:gd name="connsiteX38" fmla="*/ 181458 w 430907"/>
                  <a:gd name="connsiteY38" fmla="*/ 398237 h 456956"/>
                  <a:gd name="connsiteX39" fmla="*/ 250774 w 430907"/>
                  <a:gd name="connsiteY39" fmla="*/ 398237 h 456956"/>
                  <a:gd name="connsiteX40" fmla="*/ 257397 w 430907"/>
                  <a:gd name="connsiteY40" fmla="*/ 405301 h 456956"/>
                  <a:gd name="connsiteX41" fmla="*/ 250774 w 430907"/>
                  <a:gd name="connsiteY41" fmla="*/ 412365 h 456956"/>
                  <a:gd name="connsiteX42" fmla="*/ 215895 w 430907"/>
                  <a:gd name="connsiteY42" fmla="*/ 441945 h 456956"/>
                  <a:gd name="connsiteX43" fmla="*/ 191171 w 430907"/>
                  <a:gd name="connsiteY43" fmla="*/ 426935 h 456956"/>
                  <a:gd name="connsiteX44" fmla="*/ 240178 w 430907"/>
                  <a:gd name="connsiteY44" fmla="*/ 426935 h 456956"/>
                  <a:gd name="connsiteX45" fmla="*/ 215895 w 430907"/>
                  <a:gd name="connsiteY45" fmla="*/ 441945 h 456956"/>
                  <a:gd name="connsiteX46" fmla="*/ 21192 w 430907"/>
                  <a:gd name="connsiteY46" fmla="*/ 441504 h 456956"/>
                  <a:gd name="connsiteX47" fmla="*/ 15011 w 430907"/>
                  <a:gd name="connsiteY47" fmla="*/ 436648 h 456956"/>
                  <a:gd name="connsiteX48" fmla="*/ 15453 w 430907"/>
                  <a:gd name="connsiteY48" fmla="*/ 434881 h 456956"/>
                  <a:gd name="connsiteX49" fmla="*/ 22075 w 430907"/>
                  <a:gd name="connsiteY49" fmla="*/ 415455 h 456956"/>
                  <a:gd name="connsiteX50" fmla="*/ 39294 w 430907"/>
                  <a:gd name="connsiteY50" fmla="*/ 433999 h 456956"/>
                  <a:gd name="connsiteX51" fmla="*/ 21192 w 430907"/>
                  <a:gd name="connsiteY51" fmla="*/ 441504 h 456956"/>
                  <a:gd name="connsiteX52" fmla="*/ 45033 w 430907"/>
                  <a:gd name="connsiteY52" fmla="*/ 352320 h 456956"/>
                  <a:gd name="connsiteX53" fmla="*/ 99338 w 430907"/>
                  <a:gd name="connsiteY53" fmla="*/ 409716 h 456956"/>
                  <a:gd name="connsiteX54" fmla="*/ 52980 w 430907"/>
                  <a:gd name="connsiteY54" fmla="*/ 428700 h 456956"/>
                  <a:gd name="connsiteX55" fmla="*/ 27373 w 430907"/>
                  <a:gd name="connsiteY55" fmla="*/ 401327 h 456956"/>
                  <a:gd name="connsiteX56" fmla="*/ 45033 w 430907"/>
                  <a:gd name="connsiteY56" fmla="*/ 352320 h 456956"/>
                  <a:gd name="connsiteX57" fmla="*/ 128036 w 430907"/>
                  <a:gd name="connsiteY57" fmla="*/ 311260 h 456956"/>
                  <a:gd name="connsiteX58" fmla="*/ 77263 w 430907"/>
                  <a:gd name="connsiteY58" fmla="*/ 365124 h 456956"/>
                  <a:gd name="connsiteX59" fmla="*/ 52097 w 430907"/>
                  <a:gd name="connsiteY59" fmla="*/ 338634 h 456956"/>
                  <a:gd name="connsiteX60" fmla="*/ 105078 w 430907"/>
                  <a:gd name="connsiteY60" fmla="*/ 282563 h 456956"/>
                  <a:gd name="connsiteX61" fmla="*/ 128036 w 430907"/>
                  <a:gd name="connsiteY61" fmla="*/ 311260 h 456956"/>
                  <a:gd name="connsiteX62" fmla="*/ 181017 w 430907"/>
                  <a:gd name="connsiteY62" fmla="*/ 206624 h 456956"/>
                  <a:gd name="connsiteX63" fmla="*/ 181017 w 430907"/>
                  <a:gd name="connsiteY63" fmla="*/ 228699 h 456956"/>
                  <a:gd name="connsiteX64" fmla="*/ 201767 w 430907"/>
                  <a:gd name="connsiteY64" fmla="*/ 250775 h 456956"/>
                  <a:gd name="connsiteX65" fmla="*/ 257397 w 430907"/>
                  <a:gd name="connsiteY65" fmla="*/ 250775 h 456956"/>
                  <a:gd name="connsiteX66" fmla="*/ 264019 w 430907"/>
                  <a:gd name="connsiteY66" fmla="*/ 257838 h 456956"/>
                  <a:gd name="connsiteX67" fmla="*/ 257397 w 430907"/>
                  <a:gd name="connsiteY67" fmla="*/ 264902 h 456956"/>
                  <a:gd name="connsiteX68" fmla="*/ 188081 w 430907"/>
                  <a:gd name="connsiteY68" fmla="*/ 264902 h 456956"/>
                  <a:gd name="connsiteX69" fmla="*/ 167330 w 430907"/>
                  <a:gd name="connsiteY69" fmla="*/ 286978 h 456956"/>
                  <a:gd name="connsiteX70" fmla="*/ 188081 w 430907"/>
                  <a:gd name="connsiteY70" fmla="*/ 309053 h 456956"/>
                  <a:gd name="connsiteX71" fmla="*/ 202209 w 430907"/>
                  <a:gd name="connsiteY71" fmla="*/ 309053 h 456956"/>
                  <a:gd name="connsiteX72" fmla="*/ 208831 w 430907"/>
                  <a:gd name="connsiteY72" fmla="*/ 316117 h 456956"/>
                  <a:gd name="connsiteX73" fmla="*/ 208831 w 430907"/>
                  <a:gd name="connsiteY73" fmla="*/ 352762 h 456956"/>
                  <a:gd name="connsiteX74" fmla="*/ 181017 w 430907"/>
                  <a:gd name="connsiteY74" fmla="*/ 352762 h 456956"/>
                  <a:gd name="connsiteX75" fmla="*/ 176602 w 430907"/>
                  <a:gd name="connsiteY75" fmla="*/ 353203 h 456956"/>
                  <a:gd name="connsiteX76" fmla="*/ 141723 w 430907"/>
                  <a:gd name="connsiteY76" fmla="*/ 304638 h 456956"/>
                  <a:gd name="connsiteX77" fmla="*/ 104195 w 430907"/>
                  <a:gd name="connsiteY77" fmla="*/ 227375 h 456956"/>
                  <a:gd name="connsiteX78" fmla="*/ 106402 w 430907"/>
                  <a:gd name="connsiteY78" fmla="*/ 205299 h 456956"/>
                  <a:gd name="connsiteX79" fmla="*/ 181458 w 430907"/>
                  <a:gd name="connsiteY79" fmla="*/ 205299 h 456956"/>
                  <a:gd name="connsiteX80" fmla="*/ 181458 w 430907"/>
                  <a:gd name="connsiteY80" fmla="*/ 206624 h 456956"/>
                  <a:gd name="connsiteX81" fmla="*/ 14570 w 430907"/>
                  <a:gd name="connsiteY81" fmla="*/ 162474 h 456956"/>
                  <a:gd name="connsiteX82" fmla="*/ 42384 w 430907"/>
                  <a:gd name="connsiteY82" fmla="*/ 132893 h 456956"/>
                  <a:gd name="connsiteX83" fmla="*/ 70199 w 430907"/>
                  <a:gd name="connsiteY83" fmla="*/ 162474 h 456956"/>
                  <a:gd name="connsiteX84" fmla="*/ 84327 w 430907"/>
                  <a:gd name="connsiteY84" fmla="*/ 162474 h 456956"/>
                  <a:gd name="connsiteX85" fmla="*/ 44592 w 430907"/>
                  <a:gd name="connsiteY85" fmla="*/ 118765 h 456956"/>
                  <a:gd name="connsiteX86" fmla="*/ 42826 w 430907"/>
                  <a:gd name="connsiteY86" fmla="*/ 103753 h 456956"/>
                  <a:gd name="connsiteX87" fmla="*/ 98455 w 430907"/>
                  <a:gd name="connsiteY87" fmla="*/ 45034 h 456956"/>
                  <a:gd name="connsiteX88" fmla="*/ 146579 w 430907"/>
                  <a:gd name="connsiteY88" fmla="*/ 75056 h 456956"/>
                  <a:gd name="connsiteX89" fmla="*/ 119647 w 430907"/>
                  <a:gd name="connsiteY89" fmla="*/ 119647 h 456956"/>
                  <a:gd name="connsiteX90" fmla="*/ 98455 w 430907"/>
                  <a:gd name="connsiteY90" fmla="*/ 148345 h 456956"/>
                  <a:gd name="connsiteX91" fmla="*/ 112584 w 430907"/>
                  <a:gd name="connsiteY91" fmla="*/ 148345 h 456956"/>
                  <a:gd name="connsiteX92" fmla="*/ 126712 w 430907"/>
                  <a:gd name="connsiteY92" fmla="*/ 133335 h 456956"/>
                  <a:gd name="connsiteX93" fmla="*/ 140840 w 430907"/>
                  <a:gd name="connsiteY93" fmla="*/ 148345 h 456956"/>
                  <a:gd name="connsiteX94" fmla="*/ 154968 w 430907"/>
                  <a:gd name="connsiteY94" fmla="*/ 148345 h 456956"/>
                  <a:gd name="connsiteX95" fmla="*/ 134659 w 430907"/>
                  <a:gd name="connsiteY95" fmla="*/ 120089 h 456956"/>
                  <a:gd name="connsiteX96" fmla="*/ 175719 w 430907"/>
                  <a:gd name="connsiteY96" fmla="*/ 82120 h 456956"/>
                  <a:gd name="connsiteX97" fmla="*/ 217220 w 430907"/>
                  <a:gd name="connsiteY97" fmla="*/ 125829 h 456956"/>
                  <a:gd name="connsiteX98" fmla="*/ 215454 w 430907"/>
                  <a:gd name="connsiteY98" fmla="*/ 136866 h 456956"/>
                  <a:gd name="connsiteX99" fmla="*/ 196028 w 430907"/>
                  <a:gd name="connsiteY99" fmla="*/ 169538 h 456956"/>
                  <a:gd name="connsiteX100" fmla="*/ 210156 w 430907"/>
                  <a:gd name="connsiteY100" fmla="*/ 169538 h 456956"/>
                  <a:gd name="connsiteX101" fmla="*/ 230907 w 430907"/>
                  <a:gd name="connsiteY101" fmla="*/ 147462 h 456956"/>
                  <a:gd name="connsiteX102" fmla="*/ 251657 w 430907"/>
                  <a:gd name="connsiteY102" fmla="*/ 169538 h 456956"/>
                  <a:gd name="connsiteX103" fmla="*/ 230907 w 430907"/>
                  <a:gd name="connsiteY103" fmla="*/ 191613 h 456956"/>
                  <a:gd name="connsiteX104" fmla="*/ 42826 w 430907"/>
                  <a:gd name="connsiteY104" fmla="*/ 191613 h 456956"/>
                  <a:gd name="connsiteX105" fmla="*/ 14570 w 430907"/>
                  <a:gd name="connsiteY105" fmla="*/ 162474 h 456956"/>
                  <a:gd name="connsiteX106" fmla="*/ 86976 w 430907"/>
                  <a:gd name="connsiteY106" fmla="*/ 375278 h 456956"/>
                  <a:gd name="connsiteX107" fmla="*/ 138191 w 430907"/>
                  <a:gd name="connsiteY107" fmla="*/ 320974 h 456956"/>
                  <a:gd name="connsiteX108" fmla="*/ 160707 w 430907"/>
                  <a:gd name="connsiteY108" fmla="*/ 350113 h 456956"/>
                  <a:gd name="connsiteX109" fmla="*/ 112142 w 430907"/>
                  <a:gd name="connsiteY109" fmla="*/ 401769 h 456956"/>
                  <a:gd name="connsiteX110" fmla="*/ 86976 w 430907"/>
                  <a:gd name="connsiteY110" fmla="*/ 375278 h 456956"/>
                  <a:gd name="connsiteX111" fmla="*/ 174394 w 430907"/>
                  <a:gd name="connsiteY111" fmla="*/ 375278 h 456956"/>
                  <a:gd name="connsiteX112" fmla="*/ 181017 w 430907"/>
                  <a:gd name="connsiteY112" fmla="*/ 368214 h 456956"/>
                  <a:gd name="connsiteX113" fmla="*/ 250333 w 430907"/>
                  <a:gd name="connsiteY113" fmla="*/ 368214 h 456956"/>
                  <a:gd name="connsiteX114" fmla="*/ 256955 w 430907"/>
                  <a:gd name="connsiteY114" fmla="*/ 375278 h 456956"/>
                  <a:gd name="connsiteX115" fmla="*/ 250333 w 430907"/>
                  <a:gd name="connsiteY115" fmla="*/ 382342 h 456956"/>
                  <a:gd name="connsiteX116" fmla="*/ 181017 w 430907"/>
                  <a:gd name="connsiteY116" fmla="*/ 382342 h 456956"/>
                  <a:gd name="connsiteX117" fmla="*/ 174394 w 430907"/>
                  <a:gd name="connsiteY117" fmla="*/ 375278 h 456956"/>
                  <a:gd name="connsiteX118" fmla="*/ 327154 w 430907"/>
                  <a:gd name="connsiteY118" fmla="*/ 228258 h 456956"/>
                  <a:gd name="connsiteX119" fmla="*/ 289627 w 430907"/>
                  <a:gd name="connsiteY119" fmla="*/ 305521 h 456956"/>
                  <a:gd name="connsiteX120" fmla="*/ 254748 w 430907"/>
                  <a:gd name="connsiteY120" fmla="*/ 354087 h 456956"/>
                  <a:gd name="connsiteX121" fmla="*/ 250333 w 430907"/>
                  <a:gd name="connsiteY121" fmla="*/ 353645 h 456956"/>
                  <a:gd name="connsiteX122" fmla="*/ 222518 w 430907"/>
                  <a:gd name="connsiteY122" fmla="*/ 353645 h 456956"/>
                  <a:gd name="connsiteX123" fmla="*/ 222518 w 430907"/>
                  <a:gd name="connsiteY123" fmla="*/ 317000 h 456956"/>
                  <a:gd name="connsiteX124" fmla="*/ 201767 w 430907"/>
                  <a:gd name="connsiteY124" fmla="*/ 294925 h 456956"/>
                  <a:gd name="connsiteX125" fmla="*/ 187639 w 430907"/>
                  <a:gd name="connsiteY125" fmla="*/ 294925 h 456956"/>
                  <a:gd name="connsiteX126" fmla="*/ 181017 w 430907"/>
                  <a:gd name="connsiteY126" fmla="*/ 287861 h 456956"/>
                  <a:gd name="connsiteX127" fmla="*/ 187639 w 430907"/>
                  <a:gd name="connsiteY127" fmla="*/ 280796 h 456956"/>
                  <a:gd name="connsiteX128" fmla="*/ 256955 w 430907"/>
                  <a:gd name="connsiteY128" fmla="*/ 280796 h 456956"/>
                  <a:gd name="connsiteX129" fmla="*/ 277706 w 430907"/>
                  <a:gd name="connsiteY129" fmla="*/ 258721 h 456956"/>
                  <a:gd name="connsiteX130" fmla="*/ 256955 w 430907"/>
                  <a:gd name="connsiteY130" fmla="*/ 236646 h 456956"/>
                  <a:gd name="connsiteX131" fmla="*/ 201326 w 430907"/>
                  <a:gd name="connsiteY131" fmla="*/ 236646 h 456956"/>
                  <a:gd name="connsiteX132" fmla="*/ 194703 w 430907"/>
                  <a:gd name="connsiteY132" fmla="*/ 229582 h 456956"/>
                  <a:gd name="connsiteX133" fmla="*/ 194703 w 430907"/>
                  <a:gd name="connsiteY133" fmla="*/ 207507 h 456956"/>
                  <a:gd name="connsiteX134" fmla="*/ 229582 w 430907"/>
                  <a:gd name="connsiteY134" fmla="*/ 207507 h 456956"/>
                  <a:gd name="connsiteX135" fmla="*/ 264461 w 430907"/>
                  <a:gd name="connsiteY135" fmla="*/ 170862 h 456956"/>
                  <a:gd name="connsiteX136" fmla="*/ 229582 w 430907"/>
                  <a:gd name="connsiteY136" fmla="*/ 134217 h 456956"/>
                  <a:gd name="connsiteX137" fmla="*/ 229140 w 430907"/>
                  <a:gd name="connsiteY137" fmla="*/ 134217 h 456956"/>
                  <a:gd name="connsiteX138" fmla="*/ 229582 w 430907"/>
                  <a:gd name="connsiteY138" fmla="*/ 126712 h 456956"/>
                  <a:gd name="connsiteX139" fmla="*/ 227816 w 430907"/>
                  <a:gd name="connsiteY139" fmla="*/ 113025 h 456956"/>
                  <a:gd name="connsiteX140" fmla="*/ 327154 w 430907"/>
                  <a:gd name="connsiteY140" fmla="*/ 228258 h 456956"/>
                  <a:gd name="connsiteX141" fmla="*/ 306404 w 430907"/>
                  <a:gd name="connsiteY141" fmla="*/ 69758 h 456956"/>
                  <a:gd name="connsiteX142" fmla="*/ 331569 w 430907"/>
                  <a:gd name="connsiteY142" fmla="*/ 96248 h 456956"/>
                  <a:gd name="connsiteX143" fmla="*/ 299340 w 430907"/>
                  <a:gd name="connsiteY143" fmla="*/ 130244 h 456956"/>
                  <a:gd name="connsiteX144" fmla="*/ 269317 w 430907"/>
                  <a:gd name="connsiteY144" fmla="*/ 109052 h 456956"/>
                  <a:gd name="connsiteX145" fmla="*/ 306404 w 430907"/>
                  <a:gd name="connsiteY145" fmla="*/ 69758 h 456956"/>
                  <a:gd name="connsiteX146" fmla="*/ 375278 w 430907"/>
                  <a:gd name="connsiteY146" fmla="*/ 15011 h 456956"/>
                  <a:gd name="connsiteX147" fmla="*/ 417663 w 430907"/>
                  <a:gd name="connsiteY147" fmla="*/ 60044 h 456956"/>
                  <a:gd name="connsiteX148" fmla="*/ 405301 w 430907"/>
                  <a:gd name="connsiteY148" fmla="*/ 91392 h 456956"/>
                  <a:gd name="connsiteX149" fmla="*/ 396912 w 430907"/>
                  <a:gd name="connsiteY149" fmla="*/ 100222 h 456956"/>
                  <a:gd name="connsiteX150" fmla="*/ 337309 w 430907"/>
                  <a:gd name="connsiteY150" fmla="*/ 37086 h 456956"/>
                  <a:gd name="connsiteX151" fmla="*/ 345698 w 430907"/>
                  <a:gd name="connsiteY151" fmla="*/ 28256 h 456956"/>
                  <a:gd name="connsiteX152" fmla="*/ 375278 w 430907"/>
                  <a:gd name="connsiteY152" fmla="*/ 15011 h 456956"/>
                  <a:gd name="connsiteX153" fmla="*/ 316117 w 430907"/>
                  <a:gd name="connsiteY153" fmla="*/ 59603 h 456956"/>
                  <a:gd name="connsiteX154" fmla="*/ 327154 w 430907"/>
                  <a:gd name="connsiteY154" fmla="*/ 48124 h 456956"/>
                  <a:gd name="connsiteX155" fmla="*/ 386757 w 430907"/>
                  <a:gd name="connsiteY155" fmla="*/ 111259 h 456956"/>
                  <a:gd name="connsiteX156" fmla="*/ 375720 w 430907"/>
                  <a:gd name="connsiteY156" fmla="*/ 122738 h 456956"/>
                  <a:gd name="connsiteX157" fmla="*/ 316117 w 430907"/>
                  <a:gd name="connsiteY157" fmla="*/ 59603 h 456956"/>
                  <a:gd name="connsiteX158" fmla="*/ 309053 w 430907"/>
                  <a:gd name="connsiteY158" fmla="*/ 140399 h 456956"/>
                  <a:gd name="connsiteX159" fmla="*/ 341283 w 430907"/>
                  <a:gd name="connsiteY159" fmla="*/ 106402 h 456956"/>
                  <a:gd name="connsiteX160" fmla="*/ 366448 w 430907"/>
                  <a:gd name="connsiteY160" fmla="*/ 132893 h 456956"/>
                  <a:gd name="connsiteX161" fmla="*/ 329362 w 430907"/>
                  <a:gd name="connsiteY161" fmla="*/ 172187 h 456956"/>
                  <a:gd name="connsiteX162" fmla="*/ 309053 w 430907"/>
                  <a:gd name="connsiteY162" fmla="*/ 140399 h 456956"/>
                  <a:gd name="connsiteX163" fmla="*/ 300664 w 430907"/>
                  <a:gd name="connsiteY163" fmla="*/ 314793 h 456956"/>
                  <a:gd name="connsiteX164" fmla="*/ 322298 w 430907"/>
                  <a:gd name="connsiteY164" fmla="*/ 289627 h 456956"/>
                  <a:gd name="connsiteX165" fmla="*/ 334219 w 430907"/>
                  <a:gd name="connsiteY165" fmla="*/ 287419 h 456956"/>
                  <a:gd name="connsiteX166" fmla="*/ 369097 w 430907"/>
                  <a:gd name="connsiteY166" fmla="*/ 324064 h 456956"/>
                  <a:gd name="connsiteX167" fmla="*/ 334219 w 430907"/>
                  <a:gd name="connsiteY167" fmla="*/ 360709 h 456956"/>
                  <a:gd name="connsiteX168" fmla="*/ 299340 w 430907"/>
                  <a:gd name="connsiteY168" fmla="*/ 324064 h 456956"/>
                  <a:gd name="connsiteX169" fmla="*/ 300664 w 430907"/>
                  <a:gd name="connsiteY169" fmla="*/ 314793 h 456956"/>
                  <a:gd name="connsiteX170" fmla="*/ 404418 w 430907"/>
                  <a:gd name="connsiteY170" fmla="*/ 293159 h 456956"/>
                  <a:gd name="connsiteX171" fmla="*/ 407508 w 430907"/>
                  <a:gd name="connsiteY171" fmla="*/ 277265 h 456956"/>
                  <a:gd name="connsiteX172" fmla="*/ 417663 w 430907"/>
                  <a:gd name="connsiteY172" fmla="*/ 266669 h 456956"/>
                  <a:gd name="connsiteX173" fmla="*/ 388082 w 430907"/>
                  <a:gd name="connsiteY173" fmla="*/ 235322 h 456956"/>
                  <a:gd name="connsiteX174" fmla="*/ 377927 w 430907"/>
                  <a:gd name="connsiteY174" fmla="*/ 245918 h 456956"/>
                  <a:gd name="connsiteX175" fmla="*/ 362916 w 430907"/>
                  <a:gd name="connsiteY175" fmla="*/ 248567 h 456956"/>
                  <a:gd name="connsiteX176" fmla="*/ 354969 w 430907"/>
                  <a:gd name="connsiteY176" fmla="*/ 235763 h 456956"/>
                  <a:gd name="connsiteX177" fmla="*/ 354969 w 430907"/>
                  <a:gd name="connsiteY177" fmla="*/ 220311 h 456956"/>
                  <a:gd name="connsiteX178" fmla="*/ 340399 w 430907"/>
                  <a:gd name="connsiteY178" fmla="*/ 220311 h 456956"/>
                  <a:gd name="connsiteX179" fmla="*/ 334219 w 430907"/>
                  <a:gd name="connsiteY179" fmla="*/ 186315 h 456956"/>
                  <a:gd name="connsiteX180" fmla="*/ 414572 w 430907"/>
                  <a:gd name="connsiteY180" fmla="*/ 101105 h 456956"/>
                  <a:gd name="connsiteX181" fmla="*/ 430908 w 430907"/>
                  <a:gd name="connsiteY181" fmla="*/ 59162 h 456956"/>
                  <a:gd name="connsiteX182" fmla="*/ 374837 w 430907"/>
                  <a:gd name="connsiteY182" fmla="*/ 0 h 456956"/>
                  <a:gd name="connsiteX183" fmla="*/ 335101 w 430907"/>
                  <a:gd name="connsiteY183" fmla="*/ 17660 h 456956"/>
                  <a:gd name="connsiteX184" fmla="*/ 254748 w 430907"/>
                  <a:gd name="connsiteY184" fmla="*/ 102871 h 456956"/>
                  <a:gd name="connsiteX185" fmla="*/ 222076 w 430907"/>
                  <a:gd name="connsiteY185" fmla="*/ 96689 h 456956"/>
                  <a:gd name="connsiteX186" fmla="*/ 173952 w 430907"/>
                  <a:gd name="connsiteY186" fmla="*/ 67109 h 456956"/>
                  <a:gd name="connsiteX187" fmla="*/ 158500 w 430907"/>
                  <a:gd name="connsiteY187" fmla="*/ 69316 h 456956"/>
                  <a:gd name="connsiteX188" fmla="*/ 97572 w 430907"/>
                  <a:gd name="connsiteY188" fmla="*/ 30464 h 456956"/>
                  <a:gd name="connsiteX189" fmla="*/ 28256 w 430907"/>
                  <a:gd name="connsiteY189" fmla="*/ 104195 h 456956"/>
                  <a:gd name="connsiteX190" fmla="*/ 30022 w 430907"/>
                  <a:gd name="connsiteY190" fmla="*/ 120972 h 456956"/>
                  <a:gd name="connsiteX191" fmla="*/ 441 w 430907"/>
                  <a:gd name="connsiteY191" fmla="*/ 162915 h 456956"/>
                  <a:gd name="connsiteX192" fmla="*/ 41943 w 430907"/>
                  <a:gd name="connsiteY192" fmla="*/ 206624 h 456956"/>
                  <a:gd name="connsiteX193" fmla="*/ 92274 w 430907"/>
                  <a:gd name="connsiteY193" fmla="*/ 206624 h 456956"/>
                  <a:gd name="connsiteX194" fmla="*/ 90508 w 430907"/>
                  <a:gd name="connsiteY194" fmla="*/ 228699 h 456956"/>
                  <a:gd name="connsiteX195" fmla="*/ 97572 w 430907"/>
                  <a:gd name="connsiteY195" fmla="*/ 269317 h 456956"/>
                  <a:gd name="connsiteX196" fmla="*/ 35762 w 430907"/>
                  <a:gd name="connsiteY196" fmla="*/ 334660 h 456956"/>
                  <a:gd name="connsiteX197" fmla="*/ 1324 w 430907"/>
                  <a:gd name="connsiteY197" fmla="*/ 429584 h 456956"/>
                  <a:gd name="connsiteX198" fmla="*/ 0 w 430907"/>
                  <a:gd name="connsiteY198" fmla="*/ 436648 h 456956"/>
                  <a:gd name="connsiteX199" fmla="*/ 18543 w 430907"/>
                  <a:gd name="connsiteY199" fmla="*/ 456515 h 456956"/>
                  <a:gd name="connsiteX200" fmla="*/ 25166 w 430907"/>
                  <a:gd name="connsiteY200" fmla="*/ 455191 h 456956"/>
                  <a:gd name="connsiteX201" fmla="*/ 114791 w 430907"/>
                  <a:gd name="connsiteY201" fmla="*/ 418987 h 456956"/>
                  <a:gd name="connsiteX202" fmla="*/ 160266 w 430907"/>
                  <a:gd name="connsiteY202" fmla="*/ 370863 h 456956"/>
                  <a:gd name="connsiteX203" fmla="*/ 159825 w 430907"/>
                  <a:gd name="connsiteY203" fmla="*/ 375720 h 456956"/>
                  <a:gd name="connsiteX204" fmla="*/ 165122 w 430907"/>
                  <a:gd name="connsiteY204" fmla="*/ 390731 h 456956"/>
                  <a:gd name="connsiteX205" fmla="*/ 159825 w 430907"/>
                  <a:gd name="connsiteY205" fmla="*/ 405742 h 456956"/>
                  <a:gd name="connsiteX206" fmla="*/ 175277 w 430907"/>
                  <a:gd name="connsiteY206" fmla="*/ 426935 h 456956"/>
                  <a:gd name="connsiteX207" fmla="*/ 215454 w 430907"/>
                  <a:gd name="connsiteY207" fmla="*/ 456957 h 456956"/>
                  <a:gd name="connsiteX208" fmla="*/ 255631 w 430907"/>
                  <a:gd name="connsiteY208" fmla="*/ 426935 h 456956"/>
                  <a:gd name="connsiteX209" fmla="*/ 271083 w 430907"/>
                  <a:gd name="connsiteY209" fmla="*/ 405742 h 456956"/>
                  <a:gd name="connsiteX210" fmla="*/ 271083 w 430907"/>
                  <a:gd name="connsiteY210" fmla="*/ 403976 h 456956"/>
                  <a:gd name="connsiteX211" fmla="*/ 279472 w 430907"/>
                  <a:gd name="connsiteY211" fmla="*/ 412806 h 456956"/>
                  <a:gd name="connsiteX212" fmla="*/ 289627 w 430907"/>
                  <a:gd name="connsiteY212" fmla="*/ 402210 h 456956"/>
                  <a:gd name="connsiteX213" fmla="*/ 304638 w 430907"/>
                  <a:gd name="connsiteY213" fmla="*/ 399561 h 456956"/>
                  <a:gd name="connsiteX214" fmla="*/ 312585 w 430907"/>
                  <a:gd name="connsiteY214" fmla="*/ 412365 h 456956"/>
                  <a:gd name="connsiteX215" fmla="*/ 312585 w 430907"/>
                  <a:gd name="connsiteY215" fmla="*/ 427818 h 456956"/>
                  <a:gd name="connsiteX216" fmla="*/ 354086 w 430907"/>
                  <a:gd name="connsiteY216" fmla="*/ 427818 h 456956"/>
                  <a:gd name="connsiteX217" fmla="*/ 354086 w 430907"/>
                  <a:gd name="connsiteY217" fmla="*/ 412806 h 456956"/>
                  <a:gd name="connsiteX218" fmla="*/ 362475 w 430907"/>
                  <a:gd name="connsiteY218" fmla="*/ 400003 h 456956"/>
                  <a:gd name="connsiteX219" fmla="*/ 377044 w 430907"/>
                  <a:gd name="connsiteY219" fmla="*/ 403093 h 456956"/>
                  <a:gd name="connsiteX220" fmla="*/ 387199 w 430907"/>
                  <a:gd name="connsiteY220" fmla="*/ 413690 h 456956"/>
                  <a:gd name="connsiteX221" fmla="*/ 416780 w 430907"/>
                  <a:gd name="connsiteY221" fmla="*/ 382342 h 456956"/>
                  <a:gd name="connsiteX222" fmla="*/ 406625 w 430907"/>
                  <a:gd name="connsiteY222" fmla="*/ 371747 h 456956"/>
                  <a:gd name="connsiteX223" fmla="*/ 403976 w 430907"/>
                  <a:gd name="connsiteY223" fmla="*/ 355852 h 456956"/>
                  <a:gd name="connsiteX224" fmla="*/ 416338 w 430907"/>
                  <a:gd name="connsiteY224" fmla="*/ 347464 h 456956"/>
                  <a:gd name="connsiteX225" fmla="*/ 430908 w 430907"/>
                  <a:gd name="connsiteY225" fmla="*/ 347464 h 456956"/>
                  <a:gd name="connsiteX226" fmla="*/ 430908 w 430907"/>
                  <a:gd name="connsiteY226" fmla="*/ 303755 h 456956"/>
                  <a:gd name="connsiteX227" fmla="*/ 416338 w 430907"/>
                  <a:gd name="connsiteY227" fmla="*/ 303755 h 456956"/>
                  <a:gd name="connsiteX228" fmla="*/ 404418 w 430907"/>
                  <a:gd name="connsiteY228" fmla="*/ 293159 h 456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Lst>
                <a:rect l="l" t="t" r="r" b="b"/>
                <a:pathLst>
                  <a:path w="430907" h="456956">
                    <a:moveTo>
                      <a:pt x="417221" y="331569"/>
                    </a:moveTo>
                    <a:lnTo>
                      <a:pt x="417221" y="331569"/>
                    </a:lnTo>
                    <a:cubicBezTo>
                      <a:pt x="405742" y="331569"/>
                      <a:pt x="396029" y="338634"/>
                      <a:pt x="391614" y="349672"/>
                    </a:cubicBezTo>
                    <a:cubicBezTo>
                      <a:pt x="387199" y="360267"/>
                      <a:pt x="389407" y="373071"/>
                      <a:pt x="397354" y="381018"/>
                    </a:cubicBezTo>
                    <a:lnTo>
                      <a:pt x="397795" y="381460"/>
                    </a:lnTo>
                    <a:lnTo>
                      <a:pt x="388082" y="391614"/>
                    </a:lnTo>
                    <a:lnTo>
                      <a:pt x="387640" y="391172"/>
                    </a:lnTo>
                    <a:cubicBezTo>
                      <a:pt x="379693" y="382784"/>
                      <a:pt x="368214" y="380577"/>
                      <a:pt x="357618" y="384992"/>
                    </a:cubicBezTo>
                    <a:cubicBezTo>
                      <a:pt x="347464" y="389407"/>
                      <a:pt x="340841" y="400003"/>
                      <a:pt x="340841" y="411482"/>
                    </a:cubicBezTo>
                    <a:lnTo>
                      <a:pt x="340841" y="411923"/>
                    </a:lnTo>
                    <a:lnTo>
                      <a:pt x="326713" y="411923"/>
                    </a:lnTo>
                    <a:lnTo>
                      <a:pt x="326713" y="412365"/>
                    </a:lnTo>
                    <a:cubicBezTo>
                      <a:pt x="326713" y="400886"/>
                      <a:pt x="320090" y="390290"/>
                      <a:pt x="309936" y="385433"/>
                    </a:cubicBezTo>
                    <a:cubicBezTo>
                      <a:pt x="299781" y="381018"/>
                      <a:pt x="287861" y="383226"/>
                      <a:pt x="280355" y="391614"/>
                    </a:cubicBezTo>
                    <a:lnTo>
                      <a:pt x="279913" y="392056"/>
                    </a:lnTo>
                    <a:lnTo>
                      <a:pt x="270642" y="382342"/>
                    </a:lnTo>
                    <a:cubicBezTo>
                      <a:pt x="271083" y="380577"/>
                      <a:pt x="271525" y="378369"/>
                      <a:pt x="271525" y="376162"/>
                    </a:cubicBezTo>
                    <a:cubicBezTo>
                      <a:pt x="271525" y="370863"/>
                      <a:pt x="269759" y="366448"/>
                      <a:pt x="266668" y="362475"/>
                    </a:cubicBezTo>
                    <a:cubicBezTo>
                      <a:pt x="271083" y="350113"/>
                      <a:pt x="277706" y="339958"/>
                      <a:pt x="285653" y="331128"/>
                    </a:cubicBezTo>
                    <a:cubicBezTo>
                      <a:pt x="288743" y="356735"/>
                      <a:pt x="309053" y="376603"/>
                      <a:pt x="333777" y="376603"/>
                    </a:cubicBezTo>
                    <a:cubicBezTo>
                      <a:pt x="360267" y="376603"/>
                      <a:pt x="382342" y="353203"/>
                      <a:pt x="382342" y="324947"/>
                    </a:cubicBezTo>
                    <a:cubicBezTo>
                      <a:pt x="382342" y="296691"/>
                      <a:pt x="360267" y="273291"/>
                      <a:pt x="333777" y="273291"/>
                    </a:cubicBezTo>
                    <a:cubicBezTo>
                      <a:pt x="332894" y="273291"/>
                      <a:pt x="332452" y="273291"/>
                      <a:pt x="331569" y="273291"/>
                    </a:cubicBezTo>
                    <a:cubicBezTo>
                      <a:pt x="336426" y="263136"/>
                      <a:pt x="339516" y="250775"/>
                      <a:pt x="340399" y="236646"/>
                    </a:cubicBezTo>
                    <a:lnTo>
                      <a:pt x="340841" y="236646"/>
                    </a:lnTo>
                    <a:lnTo>
                      <a:pt x="340841" y="237088"/>
                    </a:lnTo>
                    <a:cubicBezTo>
                      <a:pt x="340841" y="248567"/>
                      <a:pt x="347464" y="259163"/>
                      <a:pt x="357618" y="264020"/>
                    </a:cubicBezTo>
                    <a:cubicBezTo>
                      <a:pt x="367773" y="268435"/>
                      <a:pt x="379693" y="266227"/>
                      <a:pt x="387199" y="257838"/>
                    </a:cubicBezTo>
                    <a:lnTo>
                      <a:pt x="387640" y="257397"/>
                    </a:lnTo>
                    <a:lnTo>
                      <a:pt x="397354" y="267551"/>
                    </a:lnTo>
                    <a:lnTo>
                      <a:pt x="396912" y="267993"/>
                    </a:lnTo>
                    <a:cubicBezTo>
                      <a:pt x="389407" y="275940"/>
                      <a:pt x="386757" y="288744"/>
                      <a:pt x="391172" y="299781"/>
                    </a:cubicBezTo>
                    <a:cubicBezTo>
                      <a:pt x="395587" y="310378"/>
                      <a:pt x="405301" y="317883"/>
                      <a:pt x="416338" y="317883"/>
                    </a:cubicBezTo>
                    <a:lnTo>
                      <a:pt x="416780" y="317883"/>
                    </a:lnTo>
                    <a:lnTo>
                      <a:pt x="416780" y="331569"/>
                    </a:lnTo>
                    <a:close/>
                    <a:moveTo>
                      <a:pt x="250774" y="412365"/>
                    </a:moveTo>
                    <a:lnTo>
                      <a:pt x="181458" y="412365"/>
                    </a:lnTo>
                    <a:cubicBezTo>
                      <a:pt x="177485" y="412365"/>
                      <a:pt x="174835" y="409275"/>
                      <a:pt x="174835" y="405301"/>
                    </a:cubicBezTo>
                    <a:cubicBezTo>
                      <a:pt x="174835" y="401327"/>
                      <a:pt x="177926" y="398237"/>
                      <a:pt x="181458" y="398237"/>
                    </a:cubicBezTo>
                    <a:lnTo>
                      <a:pt x="250774" y="398237"/>
                    </a:lnTo>
                    <a:cubicBezTo>
                      <a:pt x="254748" y="398237"/>
                      <a:pt x="257397" y="401327"/>
                      <a:pt x="257397" y="405301"/>
                    </a:cubicBezTo>
                    <a:cubicBezTo>
                      <a:pt x="257397" y="409275"/>
                      <a:pt x="254748" y="412365"/>
                      <a:pt x="250774" y="412365"/>
                    </a:cubicBezTo>
                    <a:close/>
                    <a:moveTo>
                      <a:pt x="215895" y="441945"/>
                    </a:moveTo>
                    <a:cubicBezTo>
                      <a:pt x="205741" y="441945"/>
                      <a:pt x="196469" y="436206"/>
                      <a:pt x="191171" y="426935"/>
                    </a:cubicBezTo>
                    <a:lnTo>
                      <a:pt x="240178" y="426935"/>
                    </a:lnTo>
                    <a:cubicBezTo>
                      <a:pt x="235322" y="436206"/>
                      <a:pt x="226492" y="441945"/>
                      <a:pt x="215895" y="441945"/>
                    </a:cubicBezTo>
                    <a:close/>
                    <a:moveTo>
                      <a:pt x="21192" y="441504"/>
                    </a:moveTo>
                    <a:cubicBezTo>
                      <a:pt x="18102" y="442829"/>
                      <a:pt x="15011" y="440180"/>
                      <a:pt x="15011" y="436648"/>
                    </a:cubicBezTo>
                    <a:cubicBezTo>
                      <a:pt x="15011" y="436206"/>
                      <a:pt x="15011" y="435323"/>
                      <a:pt x="15453" y="434881"/>
                    </a:cubicBezTo>
                    <a:lnTo>
                      <a:pt x="22075" y="415455"/>
                    </a:lnTo>
                    <a:lnTo>
                      <a:pt x="39294" y="433999"/>
                    </a:lnTo>
                    <a:lnTo>
                      <a:pt x="21192" y="441504"/>
                    </a:lnTo>
                    <a:close/>
                    <a:moveTo>
                      <a:pt x="45033" y="352320"/>
                    </a:moveTo>
                    <a:lnTo>
                      <a:pt x="99338" y="409716"/>
                    </a:lnTo>
                    <a:lnTo>
                      <a:pt x="52980" y="428700"/>
                    </a:lnTo>
                    <a:lnTo>
                      <a:pt x="27373" y="401327"/>
                    </a:lnTo>
                    <a:lnTo>
                      <a:pt x="45033" y="352320"/>
                    </a:lnTo>
                    <a:close/>
                    <a:moveTo>
                      <a:pt x="128036" y="311260"/>
                    </a:moveTo>
                    <a:lnTo>
                      <a:pt x="77263" y="365124"/>
                    </a:lnTo>
                    <a:lnTo>
                      <a:pt x="52097" y="338634"/>
                    </a:lnTo>
                    <a:lnTo>
                      <a:pt x="105078" y="282563"/>
                    </a:lnTo>
                    <a:cubicBezTo>
                      <a:pt x="111700" y="293600"/>
                      <a:pt x="119647" y="302872"/>
                      <a:pt x="128036" y="311260"/>
                    </a:cubicBezTo>
                    <a:close/>
                    <a:moveTo>
                      <a:pt x="181017" y="206624"/>
                    </a:moveTo>
                    <a:lnTo>
                      <a:pt x="181017" y="228699"/>
                    </a:lnTo>
                    <a:cubicBezTo>
                      <a:pt x="181017" y="240620"/>
                      <a:pt x="190288" y="250775"/>
                      <a:pt x="201767" y="250775"/>
                    </a:cubicBezTo>
                    <a:lnTo>
                      <a:pt x="257397" y="250775"/>
                    </a:lnTo>
                    <a:cubicBezTo>
                      <a:pt x="261370" y="250775"/>
                      <a:pt x="264019" y="253865"/>
                      <a:pt x="264019" y="257838"/>
                    </a:cubicBezTo>
                    <a:cubicBezTo>
                      <a:pt x="264019" y="261812"/>
                      <a:pt x="260929" y="264902"/>
                      <a:pt x="257397" y="264902"/>
                    </a:cubicBezTo>
                    <a:lnTo>
                      <a:pt x="188081" y="264902"/>
                    </a:lnTo>
                    <a:cubicBezTo>
                      <a:pt x="176602" y="264902"/>
                      <a:pt x="167330" y="274616"/>
                      <a:pt x="167330" y="286978"/>
                    </a:cubicBezTo>
                    <a:cubicBezTo>
                      <a:pt x="167330" y="299340"/>
                      <a:pt x="176602" y="309053"/>
                      <a:pt x="188081" y="309053"/>
                    </a:cubicBezTo>
                    <a:lnTo>
                      <a:pt x="202209" y="309053"/>
                    </a:lnTo>
                    <a:cubicBezTo>
                      <a:pt x="206182" y="309053"/>
                      <a:pt x="208831" y="312144"/>
                      <a:pt x="208831" y="316117"/>
                    </a:cubicBezTo>
                    <a:lnTo>
                      <a:pt x="208831" y="352762"/>
                    </a:lnTo>
                    <a:lnTo>
                      <a:pt x="181017" y="352762"/>
                    </a:lnTo>
                    <a:cubicBezTo>
                      <a:pt x="179692" y="352762"/>
                      <a:pt x="177926" y="352762"/>
                      <a:pt x="176602" y="353203"/>
                    </a:cubicBezTo>
                    <a:cubicBezTo>
                      <a:pt x="168655" y="332453"/>
                      <a:pt x="154968" y="318324"/>
                      <a:pt x="141723" y="304638"/>
                    </a:cubicBezTo>
                    <a:cubicBezTo>
                      <a:pt x="122297" y="284770"/>
                      <a:pt x="104195" y="266227"/>
                      <a:pt x="104195" y="227375"/>
                    </a:cubicBezTo>
                    <a:cubicBezTo>
                      <a:pt x="104195" y="219869"/>
                      <a:pt x="105078" y="212363"/>
                      <a:pt x="106402" y="205299"/>
                    </a:cubicBezTo>
                    <a:lnTo>
                      <a:pt x="181458" y="205299"/>
                    </a:lnTo>
                    <a:lnTo>
                      <a:pt x="181458" y="206624"/>
                    </a:lnTo>
                    <a:close/>
                    <a:moveTo>
                      <a:pt x="14570" y="162474"/>
                    </a:moveTo>
                    <a:cubicBezTo>
                      <a:pt x="14570" y="146138"/>
                      <a:pt x="26932" y="132893"/>
                      <a:pt x="42384" y="132893"/>
                    </a:cubicBezTo>
                    <a:cubicBezTo>
                      <a:pt x="57837" y="132893"/>
                      <a:pt x="70199" y="145696"/>
                      <a:pt x="70199" y="162474"/>
                    </a:cubicBezTo>
                    <a:lnTo>
                      <a:pt x="84327" y="162474"/>
                    </a:lnTo>
                    <a:cubicBezTo>
                      <a:pt x="84327" y="138632"/>
                      <a:pt x="66667" y="119647"/>
                      <a:pt x="44592" y="118765"/>
                    </a:cubicBezTo>
                    <a:cubicBezTo>
                      <a:pt x="43267" y="113908"/>
                      <a:pt x="42826" y="109052"/>
                      <a:pt x="42826" y="103753"/>
                    </a:cubicBezTo>
                    <a:cubicBezTo>
                      <a:pt x="42826" y="71524"/>
                      <a:pt x="67991" y="45034"/>
                      <a:pt x="98455" y="45034"/>
                    </a:cubicBezTo>
                    <a:cubicBezTo>
                      <a:pt x="118764" y="45034"/>
                      <a:pt x="136866" y="56513"/>
                      <a:pt x="146579" y="75056"/>
                    </a:cubicBezTo>
                    <a:cubicBezTo>
                      <a:pt x="131568" y="84327"/>
                      <a:pt x="120972" y="100663"/>
                      <a:pt x="119647" y="119647"/>
                    </a:cubicBezTo>
                    <a:cubicBezTo>
                      <a:pt x="107285" y="122738"/>
                      <a:pt x="98455" y="134659"/>
                      <a:pt x="98455" y="148345"/>
                    </a:cubicBezTo>
                    <a:lnTo>
                      <a:pt x="112584" y="148345"/>
                    </a:lnTo>
                    <a:cubicBezTo>
                      <a:pt x="112584" y="140399"/>
                      <a:pt x="118764" y="133335"/>
                      <a:pt x="126712" y="133335"/>
                    </a:cubicBezTo>
                    <a:cubicBezTo>
                      <a:pt x="134217" y="133335"/>
                      <a:pt x="140840" y="139957"/>
                      <a:pt x="140840" y="148345"/>
                    </a:cubicBezTo>
                    <a:lnTo>
                      <a:pt x="154968" y="148345"/>
                    </a:lnTo>
                    <a:cubicBezTo>
                      <a:pt x="154968" y="135100"/>
                      <a:pt x="146579" y="123621"/>
                      <a:pt x="134659" y="120089"/>
                    </a:cubicBezTo>
                    <a:cubicBezTo>
                      <a:pt x="137749" y="98456"/>
                      <a:pt x="154968" y="82120"/>
                      <a:pt x="175719" y="82120"/>
                    </a:cubicBezTo>
                    <a:cubicBezTo>
                      <a:pt x="198677" y="82120"/>
                      <a:pt x="217220" y="101987"/>
                      <a:pt x="217220" y="125829"/>
                    </a:cubicBezTo>
                    <a:cubicBezTo>
                      <a:pt x="217220" y="129802"/>
                      <a:pt x="216778" y="133335"/>
                      <a:pt x="215454" y="136866"/>
                    </a:cubicBezTo>
                    <a:cubicBezTo>
                      <a:pt x="203975" y="142606"/>
                      <a:pt x="196028" y="155410"/>
                      <a:pt x="196028" y="169538"/>
                    </a:cubicBezTo>
                    <a:lnTo>
                      <a:pt x="210156" y="169538"/>
                    </a:lnTo>
                    <a:cubicBezTo>
                      <a:pt x="210156" y="157617"/>
                      <a:pt x="219428" y="147462"/>
                      <a:pt x="230907" y="147462"/>
                    </a:cubicBezTo>
                    <a:cubicBezTo>
                      <a:pt x="242386" y="147462"/>
                      <a:pt x="251657" y="157175"/>
                      <a:pt x="251657" y="169538"/>
                    </a:cubicBezTo>
                    <a:cubicBezTo>
                      <a:pt x="251657" y="181458"/>
                      <a:pt x="242386" y="191613"/>
                      <a:pt x="230907" y="191613"/>
                    </a:cubicBezTo>
                    <a:lnTo>
                      <a:pt x="42826" y="191613"/>
                    </a:lnTo>
                    <a:cubicBezTo>
                      <a:pt x="26932" y="191613"/>
                      <a:pt x="14570" y="178809"/>
                      <a:pt x="14570" y="162474"/>
                    </a:cubicBezTo>
                    <a:close/>
                    <a:moveTo>
                      <a:pt x="86976" y="375278"/>
                    </a:moveTo>
                    <a:lnTo>
                      <a:pt x="138191" y="320974"/>
                    </a:lnTo>
                    <a:cubicBezTo>
                      <a:pt x="146579" y="329804"/>
                      <a:pt x="154526" y="339075"/>
                      <a:pt x="160707" y="350113"/>
                    </a:cubicBezTo>
                    <a:lnTo>
                      <a:pt x="112142" y="401769"/>
                    </a:lnTo>
                    <a:lnTo>
                      <a:pt x="86976" y="375278"/>
                    </a:lnTo>
                    <a:close/>
                    <a:moveTo>
                      <a:pt x="174394" y="375278"/>
                    </a:moveTo>
                    <a:cubicBezTo>
                      <a:pt x="174394" y="371305"/>
                      <a:pt x="177485" y="368214"/>
                      <a:pt x="181017" y="368214"/>
                    </a:cubicBezTo>
                    <a:lnTo>
                      <a:pt x="250333" y="368214"/>
                    </a:lnTo>
                    <a:cubicBezTo>
                      <a:pt x="254306" y="368214"/>
                      <a:pt x="256955" y="371305"/>
                      <a:pt x="256955" y="375278"/>
                    </a:cubicBezTo>
                    <a:cubicBezTo>
                      <a:pt x="256955" y="379252"/>
                      <a:pt x="253865" y="382342"/>
                      <a:pt x="250333" y="382342"/>
                    </a:cubicBezTo>
                    <a:lnTo>
                      <a:pt x="181017" y="382342"/>
                    </a:lnTo>
                    <a:cubicBezTo>
                      <a:pt x="177485" y="383226"/>
                      <a:pt x="174394" y="380135"/>
                      <a:pt x="174394" y="375278"/>
                    </a:cubicBezTo>
                    <a:close/>
                    <a:moveTo>
                      <a:pt x="327154" y="228258"/>
                    </a:moveTo>
                    <a:cubicBezTo>
                      <a:pt x="327154" y="266227"/>
                      <a:pt x="309053" y="285212"/>
                      <a:pt x="289627" y="305521"/>
                    </a:cubicBezTo>
                    <a:cubicBezTo>
                      <a:pt x="276381" y="319208"/>
                      <a:pt x="262695" y="333336"/>
                      <a:pt x="254748" y="354087"/>
                    </a:cubicBezTo>
                    <a:cubicBezTo>
                      <a:pt x="253423" y="353645"/>
                      <a:pt x="252099" y="353645"/>
                      <a:pt x="250333" y="353645"/>
                    </a:cubicBezTo>
                    <a:lnTo>
                      <a:pt x="222518" y="353645"/>
                    </a:lnTo>
                    <a:lnTo>
                      <a:pt x="222518" y="317000"/>
                    </a:lnTo>
                    <a:cubicBezTo>
                      <a:pt x="222518" y="305079"/>
                      <a:pt x="213246" y="294925"/>
                      <a:pt x="201767" y="294925"/>
                    </a:cubicBezTo>
                    <a:lnTo>
                      <a:pt x="187639" y="294925"/>
                    </a:lnTo>
                    <a:cubicBezTo>
                      <a:pt x="183666" y="294925"/>
                      <a:pt x="181017" y="291834"/>
                      <a:pt x="181017" y="287861"/>
                    </a:cubicBezTo>
                    <a:cubicBezTo>
                      <a:pt x="181017" y="283887"/>
                      <a:pt x="184107" y="280796"/>
                      <a:pt x="187639" y="280796"/>
                    </a:cubicBezTo>
                    <a:lnTo>
                      <a:pt x="256955" y="280796"/>
                    </a:lnTo>
                    <a:cubicBezTo>
                      <a:pt x="268434" y="280796"/>
                      <a:pt x="277706" y="271084"/>
                      <a:pt x="277706" y="258721"/>
                    </a:cubicBezTo>
                    <a:cubicBezTo>
                      <a:pt x="277706" y="246359"/>
                      <a:pt x="268434" y="236646"/>
                      <a:pt x="256955" y="236646"/>
                    </a:cubicBezTo>
                    <a:lnTo>
                      <a:pt x="201326" y="236646"/>
                    </a:lnTo>
                    <a:cubicBezTo>
                      <a:pt x="197352" y="236646"/>
                      <a:pt x="194703" y="233556"/>
                      <a:pt x="194703" y="229582"/>
                    </a:cubicBezTo>
                    <a:lnTo>
                      <a:pt x="194703" y="207507"/>
                    </a:lnTo>
                    <a:lnTo>
                      <a:pt x="229582" y="207507"/>
                    </a:lnTo>
                    <a:cubicBezTo>
                      <a:pt x="248567" y="207507"/>
                      <a:pt x="264461" y="190730"/>
                      <a:pt x="264461" y="170862"/>
                    </a:cubicBezTo>
                    <a:cubicBezTo>
                      <a:pt x="264461" y="150553"/>
                      <a:pt x="249008" y="134217"/>
                      <a:pt x="229582" y="134217"/>
                    </a:cubicBezTo>
                    <a:lnTo>
                      <a:pt x="229140" y="134217"/>
                    </a:lnTo>
                    <a:cubicBezTo>
                      <a:pt x="229582" y="132010"/>
                      <a:pt x="229582" y="129361"/>
                      <a:pt x="229582" y="126712"/>
                    </a:cubicBezTo>
                    <a:cubicBezTo>
                      <a:pt x="229582" y="121855"/>
                      <a:pt x="229140" y="117440"/>
                      <a:pt x="227816" y="113025"/>
                    </a:cubicBezTo>
                    <a:cubicBezTo>
                      <a:pt x="283446" y="118323"/>
                      <a:pt x="327154" y="168213"/>
                      <a:pt x="327154" y="228258"/>
                    </a:cubicBezTo>
                    <a:close/>
                    <a:moveTo>
                      <a:pt x="306404" y="69758"/>
                    </a:moveTo>
                    <a:lnTo>
                      <a:pt x="331569" y="96248"/>
                    </a:lnTo>
                    <a:lnTo>
                      <a:pt x="299340" y="130244"/>
                    </a:lnTo>
                    <a:cubicBezTo>
                      <a:pt x="290510" y="121855"/>
                      <a:pt x="280355" y="114350"/>
                      <a:pt x="269317" y="109052"/>
                    </a:cubicBezTo>
                    <a:lnTo>
                      <a:pt x="306404" y="69758"/>
                    </a:lnTo>
                    <a:close/>
                    <a:moveTo>
                      <a:pt x="375278" y="15011"/>
                    </a:moveTo>
                    <a:cubicBezTo>
                      <a:pt x="398678" y="15011"/>
                      <a:pt x="417663" y="35320"/>
                      <a:pt x="417663" y="60044"/>
                    </a:cubicBezTo>
                    <a:cubicBezTo>
                      <a:pt x="417663" y="71965"/>
                      <a:pt x="413248" y="83444"/>
                      <a:pt x="405301" y="91392"/>
                    </a:cubicBezTo>
                    <a:lnTo>
                      <a:pt x="396912" y="100222"/>
                    </a:lnTo>
                    <a:lnTo>
                      <a:pt x="337309" y="37086"/>
                    </a:lnTo>
                    <a:lnTo>
                      <a:pt x="345698" y="28256"/>
                    </a:lnTo>
                    <a:cubicBezTo>
                      <a:pt x="353203" y="19868"/>
                      <a:pt x="363799" y="15011"/>
                      <a:pt x="375278" y="15011"/>
                    </a:cubicBezTo>
                    <a:close/>
                    <a:moveTo>
                      <a:pt x="316117" y="59603"/>
                    </a:moveTo>
                    <a:lnTo>
                      <a:pt x="327154" y="48124"/>
                    </a:lnTo>
                    <a:lnTo>
                      <a:pt x="386757" y="111259"/>
                    </a:lnTo>
                    <a:lnTo>
                      <a:pt x="375720" y="122738"/>
                    </a:lnTo>
                    <a:lnTo>
                      <a:pt x="316117" y="59603"/>
                    </a:lnTo>
                    <a:close/>
                    <a:moveTo>
                      <a:pt x="309053" y="140399"/>
                    </a:moveTo>
                    <a:lnTo>
                      <a:pt x="341283" y="106402"/>
                    </a:lnTo>
                    <a:lnTo>
                      <a:pt x="366448" y="132893"/>
                    </a:lnTo>
                    <a:lnTo>
                      <a:pt x="329362" y="172187"/>
                    </a:lnTo>
                    <a:cubicBezTo>
                      <a:pt x="323622" y="160708"/>
                      <a:pt x="317000" y="150111"/>
                      <a:pt x="309053" y="140399"/>
                    </a:cubicBezTo>
                    <a:close/>
                    <a:moveTo>
                      <a:pt x="300664" y="314793"/>
                    </a:moveTo>
                    <a:cubicBezTo>
                      <a:pt x="308170" y="307287"/>
                      <a:pt x="316117" y="298899"/>
                      <a:pt x="322298" y="289627"/>
                    </a:cubicBezTo>
                    <a:cubicBezTo>
                      <a:pt x="326271" y="288302"/>
                      <a:pt x="329804" y="287419"/>
                      <a:pt x="334219" y="287419"/>
                    </a:cubicBezTo>
                    <a:cubicBezTo>
                      <a:pt x="353203" y="287419"/>
                      <a:pt x="369097" y="304196"/>
                      <a:pt x="369097" y="324064"/>
                    </a:cubicBezTo>
                    <a:cubicBezTo>
                      <a:pt x="369097" y="344373"/>
                      <a:pt x="353645" y="360709"/>
                      <a:pt x="334219" y="360709"/>
                    </a:cubicBezTo>
                    <a:cubicBezTo>
                      <a:pt x="315234" y="360709"/>
                      <a:pt x="299340" y="343932"/>
                      <a:pt x="299340" y="324064"/>
                    </a:cubicBezTo>
                    <a:cubicBezTo>
                      <a:pt x="299340" y="320974"/>
                      <a:pt x="299781" y="317883"/>
                      <a:pt x="300664" y="314793"/>
                    </a:cubicBezTo>
                    <a:close/>
                    <a:moveTo>
                      <a:pt x="404418" y="293159"/>
                    </a:moveTo>
                    <a:cubicBezTo>
                      <a:pt x="402210" y="287861"/>
                      <a:pt x="403535" y="282121"/>
                      <a:pt x="407508" y="277265"/>
                    </a:cubicBezTo>
                    <a:lnTo>
                      <a:pt x="417663" y="266669"/>
                    </a:lnTo>
                    <a:lnTo>
                      <a:pt x="388082" y="235322"/>
                    </a:lnTo>
                    <a:lnTo>
                      <a:pt x="377927" y="245918"/>
                    </a:lnTo>
                    <a:cubicBezTo>
                      <a:pt x="373954" y="249891"/>
                      <a:pt x="368214" y="251216"/>
                      <a:pt x="362916" y="248567"/>
                    </a:cubicBezTo>
                    <a:cubicBezTo>
                      <a:pt x="357618" y="246359"/>
                      <a:pt x="354969" y="241503"/>
                      <a:pt x="354969" y="235763"/>
                    </a:cubicBezTo>
                    <a:lnTo>
                      <a:pt x="354969" y="220311"/>
                    </a:lnTo>
                    <a:lnTo>
                      <a:pt x="340399" y="220311"/>
                    </a:lnTo>
                    <a:cubicBezTo>
                      <a:pt x="339958" y="208832"/>
                      <a:pt x="337751" y="196911"/>
                      <a:pt x="334219" y="186315"/>
                    </a:cubicBezTo>
                    <a:lnTo>
                      <a:pt x="414572" y="101105"/>
                    </a:lnTo>
                    <a:cubicBezTo>
                      <a:pt x="425168" y="90067"/>
                      <a:pt x="430908" y="75056"/>
                      <a:pt x="430908" y="59162"/>
                    </a:cubicBezTo>
                    <a:cubicBezTo>
                      <a:pt x="430908" y="26490"/>
                      <a:pt x="405742" y="0"/>
                      <a:pt x="374837" y="0"/>
                    </a:cubicBezTo>
                    <a:cubicBezTo>
                      <a:pt x="359826" y="0"/>
                      <a:pt x="345698" y="6181"/>
                      <a:pt x="335101" y="17660"/>
                    </a:cubicBezTo>
                    <a:lnTo>
                      <a:pt x="254748" y="102871"/>
                    </a:lnTo>
                    <a:cubicBezTo>
                      <a:pt x="244152" y="99338"/>
                      <a:pt x="233114" y="97131"/>
                      <a:pt x="222076" y="96689"/>
                    </a:cubicBezTo>
                    <a:cubicBezTo>
                      <a:pt x="212363" y="78588"/>
                      <a:pt x="194703" y="67109"/>
                      <a:pt x="173952" y="67109"/>
                    </a:cubicBezTo>
                    <a:cubicBezTo>
                      <a:pt x="168655" y="67109"/>
                      <a:pt x="163356" y="67992"/>
                      <a:pt x="158500" y="69316"/>
                    </a:cubicBezTo>
                    <a:cubicBezTo>
                      <a:pt x="146579" y="45475"/>
                      <a:pt x="123179" y="30464"/>
                      <a:pt x="97572" y="30464"/>
                    </a:cubicBezTo>
                    <a:cubicBezTo>
                      <a:pt x="59603" y="30464"/>
                      <a:pt x="28256" y="63577"/>
                      <a:pt x="28256" y="104195"/>
                    </a:cubicBezTo>
                    <a:cubicBezTo>
                      <a:pt x="28256" y="109935"/>
                      <a:pt x="29139" y="115232"/>
                      <a:pt x="30022" y="120972"/>
                    </a:cubicBezTo>
                    <a:cubicBezTo>
                      <a:pt x="13245" y="126270"/>
                      <a:pt x="441" y="143489"/>
                      <a:pt x="441" y="162915"/>
                    </a:cubicBezTo>
                    <a:cubicBezTo>
                      <a:pt x="441" y="187198"/>
                      <a:pt x="18985" y="206624"/>
                      <a:pt x="41943" y="206624"/>
                    </a:cubicBezTo>
                    <a:lnTo>
                      <a:pt x="92274" y="206624"/>
                    </a:lnTo>
                    <a:cubicBezTo>
                      <a:pt x="90950" y="213688"/>
                      <a:pt x="90508" y="221635"/>
                      <a:pt x="90508" y="228699"/>
                    </a:cubicBezTo>
                    <a:cubicBezTo>
                      <a:pt x="90508" y="245035"/>
                      <a:pt x="93599" y="257838"/>
                      <a:pt x="97572" y="269317"/>
                    </a:cubicBezTo>
                    <a:lnTo>
                      <a:pt x="35762" y="334660"/>
                    </a:lnTo>
                    <a:lnTo>
                      <a:pt x="1324" y="429584"/>
                    </a:lnTo>
                    <a:cubicBezTo>
                      <a:pt x="441" y="431791"/>
                      <a:pt x="0" y="433999"/>
                      <a:pt x="0" y="436648"/>
                    </a:cubicBezTo>
                    <a:cubicBezTo>
                      <a:pt x="0" y="447244"/>
                      <a:pt x="8388" y="456515"/>
                      <a:pt x="18543" y="456515"/>
                    </a:cubicBezTo>
                    <a:cubicBezTo>
                      <a:pt x="20751" y="456515"/>
                      <a:pt x="23400" y="456074"/>
                      <a:pt x="25166" y="455191"/>
                    </a:cubicBezTo>
                    <a:lnTo>
                      <a:pt x="114791" y="418987"/>
                    </a:lnTo>
                    <a:lnTo>
                      <a:pt x="160266" y="370863"/>
                    </a:lnTo>
                    <a:cubicBezTo>
                      <a:pt x="159825" y="372630"/>
                      <a:pt x="159825" y="373954"/>
                      <a:pt x="159825" y="375720"/>
                    </a:cubicBezTo>
                    <a:cubicBezTo>
                      <a:pt x="159825" y="381460"/>
                      <a:pt x="162032" y="386316"/>
                      <a:pt x="165122" y="390731"/>
                    </a:cubicBezTo>
                    <a:cubicBezTo>
                      <a:pt x="161590" y="394705"/>
                      <a:pt x="159825" y="399561"/>
                      <a:pt x="159825" y="405742"/>
                    </a:cubicBezTo>
                    <a:cubicBezTo>
                      <a:pt x="159825" y="415897"/>
                      <a:pt x="166447" y="424727"/>
                      <a:pt x="175277" y="426935"/>
                    </a:cubicBezTo>
                    <a:cubicBezTo>
                      <a:pt x="181017" y="445036"/>
                      <a:pt x="196911" y="456957"/>
                      <a:pt x="215454" y="456957"/>
                    </a:cubicBezTo>
                    <a:cubicBezTo>
                      <a:pt x="233997" y="456957"/>
                      <a:pt x="249891" y="445036"/>
                      <a:pt x="255631" y="426935"/>
                    </a:cubicBezTo>
                    <a:cubicBezTo>
                      <a:pt x="264461" y="424285"/>
                      <a:pt x="271083" y="415897"/>
                      <a:pt x="271083" y="405742"/>
                    </a:cubicBezTo>
                    <a:cubicBezTo>
                      <a:pt x="271083" y="405301"/>
                      <a:pt x="271083" y="404860"/>
                      <a:pt x="271083" y="403976"/>
                    </a:cubicBezTo>
                    <a:lnTo>
                      <a:pt x="279472" y="412806"/>
                    </a:lnTo>
                    <a:lnTo>
                      <a:pt x="289627" y="402210"/>
                    </a:lnTo>
                    <a:cubicBezTo>
                      <a:pt x="293600" y="398237"/>
                      <a:pt x="299340" y="396912"/>
                      <a:pt x="304638" y="399561"/>
                    </a:cubicBezTo>
                    <a:cubicBezTo>
                      <a:pt x="309936" y="401769"/>
                      <a:pt x="312585" y="406625"/>
                      <a:pt x="312585" y="412365"/>
                    </a:cubicBezTo>
                    <a:lnTo>
                      <a:pt x="312585" y="427818"/>
                    </a:lnTo>
                    <a:lnTo>
                      <a:pt x="354086" y="427818"/>
                    </a:lnTo>
                    <a:lnTo>
                      <a:pt x="354086" y="412806"/>
                    </a:lnTo>
                    <a:cubicBezTo>
                      <a:pt x="354086" y="407067"/>
                      <a:pt x="357618" y="402210"/>
                      <a:pt x="362475" y="400003"/>
                    </a:cubicBezTo>
                    <a:cubicBezTo>
                      <a:pt x="367773" y="397795"/>
                      <a:pt x="373071" y="399120"/>
                      <a:pt x="377044" y="403093"/>
                    </a:cubicBezTo>
                    <a:lnTo>
                      <a:pt x="387199" y="413690"/>
                    </a:lnTo>
                    <a:lnTo>
                      <a:pt x="416780" y="382342"/>
                    </a:lnTo>
                    <a:lnTo>
                      <a:pt x="406625" y="371747"/>
                    </a:lnTo>
                    <a:cubicBezTo>
                      <a:pt x="402652" y="367773"/>
                      <a:pt x="401327" y="361592"/>
                      <a:pt x="403976" y="355852"/>
                    </a:cubicBezTo>
                    <a:cubicBezTo>
                      <a:pt x="406184" y="350554"/>
                      <a:pt x="410599" y="347464"/>
                      <a:pt x="416338" y="347464"/>
                    </a:cubicBezTo>
                    <a:lnTo>
                      <a:pt x="430908" y="347464"/>
                    </a:lnTo>
                    <a:lnTo>
                      <a:pt x="430908" y="303755"/>
                    </a:lnTo>
                    <a:lnTo>
                      <a:pt x="416338" y="303755"/>
                    </a:lnTo>
                    <a:cubicBezTo>
                      <a:pt x="411923" y="301989"/>
                      <a:pt x="406625" y="298899"/>
                      <a:pt x="404418" y="293159"/>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grpSp>
      </p:grpSp>
      <p:grpSp>
        <p:nvGrpSpPr>
          <p:cNvPr id="50" name="Group 49">
            <a:extLst>
              <a:ext uri="{FF2B5EF4-FFF2-40B4-BE49-F238E27FC236}">
                <a16:creationId xmlns:a16="http://schemas.microsoft.com/office/drawing/2014/main" id="{7A3E2DE6-A104-804F-25E7-F8F5A0920A54}"/>
              </a:ext>
            </a:extLst>
          </p:cNvPr>
          <p:cNvGrpSpPr/>
          <p:nvPr/>
        </p:nvGrpSpPr>
        <p:grpSpPr>
          <a:xfrm>
            <a:off x="11228245" y="3208499"/>
            <a:ext cx="349093" cy="405142"/>
            <a:chOff x="8360213" y="3458151"/>
            <a:chExt cx="853935" cy="991043"/>
          </a:xfrm>
          <a:solidFill>
            <a:srgbClr val="083F59"/>
          </a:solidFill>
        </p:grpSpPr>
        <p:grpSp>
          <p:nvGrpSpPr>
            <p:cNvPr id="51" name="Graphic 2">
              <a:extLst>
                <a:ext uri="{FF2B5EF4-FFF2-40B4-BE49-F238E27FC236}">
                  <a16:creationId xmlns:a16="http://schemas.microsoft.com/office/drawing/2014/main" id="{E3656D81-B8D0-6314-1BB7-0B7503384D26}"/>
                </a:ext>
              </a:extLst>
            </p:cNvPr>
            <p:cNvGrpSpPr/>
            <p:nvPr userDrawn="1"/>
          </p:nvGrpSpPr>
          <p:grpSpPr>
            <a:xfrm>
              <a:off x="8599192" y="3595917"/>
              <a:ext cx="375982" cy="204367"/>
              <a:chOff x="2642504" y="3763150"/>
              <a:chExt cx="375982" cy="204367"/>
            </a:xfrm>
            <a:grpFill/>
          </p:grpSpPr>
          <p:sp>
            <p:nvSpPr>
              <p:cNvPr id="57" name="Freeform 56">
                <a:extLst>
                  <a:ext uri="{FF2B5EF4-FFF2-40B4-BE49-F238E27FC236}">
                    <a16:creationId xmlns:a16="http://schemas.microsoft.com/office/drawing/2014/main" id="{D9402696-4E8B-1CC4-C5D9-D6C7C42C3FD0}"/>
                  </a:ext>
                </a:extLst>
              </p:cNvPr>
              <p:cNvSpPr/>
              <p:nvPr/>
            </p:nvSpPr>
            <p:spPr>
              <a:xfrm>
                <a:off x="2813454" y="3763150"/>
                <a:ext cx="205031" cy="204367"/>
              </a:xfrm>
              <a:custGeom>
                <a:avLst/>
                <a:gdLst>
                  <a:gd name="connsiteX0" fmla="*/ 204168 w 205031"/>
                  <a:gd name="connsiteY0" fmla="*/ 204367 h 204367"/>
                  <a:gd name="connsiteX1" fmla="*/ 384 w 205031"/>
                  <a:gd name="connsiteY1" fmla="*/ 204367 h 204367"/>
                  <a:gd name="connsiteX2" fmla="*/ 0 w 205031"/>
                  <a:gd name="connsiteY2" fmla="*/ 193999 h 204367"/>
                  <a:gd name="connsiteX3" fmla="*/ 0 w 205031"/>
                  <a:gd name="connsiteY3" fmla="*/ 90707 h 204367"/>
                  <a:gd name="connsiteX4" fmla="*/ 90187 w 205031"/>
                  <a:gd name="connsiteY4" fmla="*/ 85 h 204367"/>
                  <a:gd name="connsiteX5" fmla="*/ 138159 w 205031"/>
                  <a:gd name="connsiteY5" fmla="*/ 2389 h 204367"/>
                  <a:gd name="connsiteX6" fmla="*/ 204552 w 205031"/>
                  <a:gd name="connsiteY6" fmla="*/ 82259 h 204367"/>
                  <a:gd name="connsiteX7" fmla="*/ 204936 w 205031"/>
                  <a:gd name="connsiteY7" fmla="*/ 199375 h 204367"/>
                  <a:gd name="connsiteX8" fmla="*/ 204168 w 205031"/>
                  <a:gd name="connsiteY8" fmla="*/ 204367 h 20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031" h="204367">
                    <a:moveTo>
                      <a:pt x="204168" y="204367"/>
                    </a:moveTo>
                    <a:cubicBezTo>
                      <a:pt x="135856" y="204367"/>
                      <a:pt x="68696" y="204367"/>
                      <a:pt x="384" y="204367"/>
                    </a:cubicBezTo>
                    <a:cubicBezTo>
                      <a:pt x="384" y="200527"/>
                      <a:pt x="0" y="197071"/>
                      <a:pt x="0" y="193999"/>
                    </a:cubicBezTo>
                    <a:cubicBezTo>
                      <a:pt x="0" y="159440"/>
                      <a:pt x="0" y="124882"/>
                      <a:pt x="0" y="90707"/>
                    </a:cubicBezTo>
                    <a:cubicBezTo>
                      <a:pt x="0" y="36564"/>
                      <a:pt x="36075" y="85"/>
                      <a:pt x="90187" y="85"/>
                    </a:cubicBezTo>
                    <a:cubicBezTo>
                      <a:pt x="106306" y="85"/>
                      <a:pt x="122808" y="-683"/>
                      <a:pt x="138159" y="2389"/>
                    </a:cubicBezTo>
                    <a:cubicBezTo>
                      <a:pt x="176153" y="9301"/>
                      <a:pt x="204168" y="43476"/>
                      <a:pt x="204552" y="82259"/>
                    </a:cubicBezTo>
                    <a:cubicBezTo>
                      <a:pt x="205320" y="121426"/>
                      <a:pt x="204936" y="160208"/>
                      <a:pt x="204936" y="199375"/>
                    </a:cubicBezTo>
                    <a:cubicBezTo>
                      <a:pt x="204936" y="200527"/>
                      <a:pt x="204552" y="202063"/>
                      <a:pt x="204168" y="204367"/>
                    </a:cubicBezTo>
                    <a:close/>
                  </a:path>
                </a:pathLst>
              </a:custGeom>
              <a:solidFill>
                <a:srgbClr val="DF4625"/>
              </a:solidFill>
              <a:ln w="3834" cap="flat">
                <a:noFill/>
                <a:prstDash val="solid"/>
                <a:miter/>
              </a:ln>
            </p:spPr>
            <p:txBody>
              <a:bodyPr rtlCol="0" anchor="ctr"/>
              <a:lstStyle/>
              <a:p>
                <a:endParaRPr lang="en-US" sz="835"/>
              </a:p>
            </p:txBody>
          </p:sp>
          <p:sp>
            <p:nvSpPr>
              <p:cNvPr id="58" name="Freeform 57">
                <a:extLst>
                  <a:ext uri="{FF2B5EF4-FFF2-40B4-BE49-F238E27FC236}">
                    <a16:creationId xmlns:a16="http://schemas.microsoft.com/office/drawing/2014/main" id="{226AACB3-E65F-5B34-57E9-DDE48ABD6096}"/>
                  </a:ext>
                </a:extLst>
              </p:cNvPr>
              <p:cNvSpPr/>
              <p:nvPr/>
            </p:nvSpPr>
            <p:spPr>
              <a:xfrm>
                <a:off x="2642504" y="3763235"/>
                <a:ext cx="161142" cy="204281"/>
              </a:xfrm>
              <a:custGeom>
                <a:avLst/>
                <a:gdLst>
                  <a:gd name="connsiteX0" fmla="*/ 137178 w 161142"/>
                  <a:gd name="connsiteY0" fmla="*/ 204282 h 204281"/>
                  <a:gd name="connsiteX1" fmla="*/ 938 w 161142"/>
                  <a:gd name="connsiteY1" fmla="*/ 204282 h 204281"/>
                  <a:gd name="connsiteX2" fmla="*/ 171 w 161142"/>
                  <a:gd name="connsiteY2" fmla="*/ 196602 h 204281"/>
                  <a:gd name="connsiteX3" fmla="*/ 171 w 161142"/>
                  <a:gd name="connsiteY3" fmla="*/ 86397 h 204281"/>
                  <a:gd name="connsiteX4" fmla="*/ 85753 w 161142"/>
                  <a:gd name="connsiteY4" fmla="*/ 0 h 204281"/>
                  <a:gd name="connsiteX5" fmla="*/ 137946 w 161142"/>
                  <a:gd name="connsiteY5" fmla="*/ 2304 h 204281"/>
                  <a:gd name="connsiteX6" fmla="*/ 160972 w 161142"/>
                  <a:gd name="connsiteY6" fmla="*/ 9984 h 204281"/>
                  <a:gd name="connsiteX7" fmla="*/ 160972 w 161142"/>
                  <a:gd name="connsiteY7" fmla="*/ 13440 h 204281"/>
                  <a:gd name="connsiteX8" fmla="*/ 137178 w 161142"/>
                  <a:gd name="connsiteY8" fmla="*/ 99069 h 204281"/>
                  <a:gd name="connsiteX9" fmla="*/ 137562 w 161142"/>
                  <a:gd name="connsiteY9" fmla="*/ 193146 h 204281"/>
                  <a:gd name="connsiteX10" fmla="*/ 137178 w 161142"/>
                  <a:gd name="connsiteY10" fmla="*/ 204282 h 204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142" h="204281">
                    <a:moveTo>
                      <a:pt x="137178" y="204282"/>
                    </a:moveTo>
                    <a:cubicBezTo>
                      <a:pt x="91125" y="204282"/>
                      <a:pt x="46224" y="204282"/>
                      <a:pt x="938" y="204282"/>
                    </a:cubicBezTo>
                    <a:cubicBezTo>
                      <a:pt x="554" y="201210"/>
                      <a:pt x="171" y="198906"/>
                      <a:pt x="171" y="196602"/>
                    </a:cubicBezTo>
                    <a:cubicBezTo>
                      <a:pt x="171" y="159739"/>
                      <a:pt x="-213" y="122876"/>
                      <a:pt x="171" y="86397"/>
                    </a:cubicBezTo>
                    <a:cubicBezTo>
                      <a:pt x="554" y="37631"/>
                      <a:pt x="37013" y="768"/>
                      <a:pt x="85753" y="0"/>
                    </a:cubicBezTo>
                    <a:cubicBezTo>
                      <a:pt x="103022" y="0"/>
                      <a:pt x="120676" y="384"/>
                      <a:pt x="137946" y="2304"/>
                    </a:cubicBezTo>
                    <a:cubicBezTo>
                      <a:pt x="146005" y="3072"/>
                      <a:pt x="153681" y="7296"/>
                      <a:pt x="160972" y="9984"/>
                    </a:cubicBezTo>
                    <a:cubicBezTo>
                      <a:pt x="160972" y="12288"/>
                      <a:pt x="161356" y="13056"/>
                      <a:pt x="160972" y="13440"/>
                    </a:cubicBezTo>
                    <a:cubicBezTo>
                      <a:pt x="142167" y="39167"/>
                      <a:pt x="136027" y="67966"/>
                      <a:pt x="137178" y="99069"/>
                    </a:cubicBezTo>
                    <a:cubicBezTo>
                      <a:pt x="137946" y="130172"/>
                      <a:pt x="137562" y="161659"/>
                      <a:pt x="137562" y="193146"/>
                    </a:cubicBezTo>
                    <a:cubicBezTo>
                      <a:pt x="137178" y="195834"/>
                      <a:pt x="137178" y="199674"/>
                      <a:pt x="137178" y="204282"/>
                    </a:cubicBezTo>
                    <a:close/>
                  </a:path>
                </a:pathLst>
              </a:custGeom>
              <a:solidFill>
                <a:srgbClr val="DF4625"/>
              </a:solidFill>
              <a:ln w="3834" cap="flat">
                <a:noFill/>
                <a:prstDash val="solid"/>
                <a:miter/>
              </a:ln>
            </p:spPr>
            <p:txBody>
              <a:bodyPr rtlCol="0" anchor="ctr"/>
              <a:lstStyle/>
              <a:p>
                <a:endParaRPr lang="en-US" sz="835"/>
              </a:p>
            </p:txBody>
          </p:sp>
        </p:grpSp>
        <p:grpSp>
          <p:nvGrpSpPr>
            <p:cNvPr id="52" name="Graphic 2">
              <a:extLst>
                <a:ext uri="{FF2B5EF4-FFF2-40B4-BE49-F238E27FC236}">
                  <a16:creationId xmlns:a16="http://schemas.microsoft.com/office/drawing/2014/main" id="{66B4E469-C88D-D694-83F4-D81A6C29A928}"/>
                </a:ext>
              </a:extLst>
            </p:cNvPr>
            <p:cNvGrpSpPr/>
            <p:nvPr userDrawn="1"/>
          </p:nvGrpSpPr>
          <p:grpSpPr>
            <a:xfrm>
              <a:off x="8360213" y="3458151"/>
              <a:ext cx="853935" cy="991043"/>
              <a:chOff x="2403525" y="3625384"/>
              <a:chExt cx="853935" cy="991043"/>
            </a:xfrm>
            <a:grpFill/>
          </p:grpSpPr>
          <p:sp>
            <p:nvSpPr>
              <p:cNvPr id="53" name="Freeform 52">
                <a:extLst>
                  <a:ext uri="{FF2B5EF4-FFF2-40B4-BE49-F238E27FC236}">
                    <a16:creationId xmlns:a16="http://schemas.microsoft.com/office/drawing/2014/main" id="{0699B44A-8290-6B97-E570-25101EADCDA9}"/>
                  </a:ext>
                </a:extLst>
              </p:cNvPr>
              <p:cNvSpPr/>
              <p:nvPr/>
            </p:nvSpPr>
            <p:spPr>
              <a:xfrm>
                <a:off x="2403525" y="3625384"/>
                <a:ext cx="853935" cy="991043"/>
              </a:xfrm>
              <a:custGeom>
                <a:avLst/>
                <a:gdLst>
                  <a:gd name="connsiteX0" fmla="*/ 521608 w 853935"/>
                  <a:gd name="connsiteY0" fmla="*/ 0 h 991043"/>
                  <a:gd name="connsiteX1" fmla="*/ 526980 w 853935"/>
                  <a:gd name="connsiteY1" fmla="*/ 1920 h 991043"/>
                  <a:gd name="connsiteX2" fmla="*/ 571498 w 853935"/>
                  <a:gd name="connsiteY2" fmla="*/ 102909 h 991043"/>
                  <a:gd name="connsiteX3" fmla="*/ 568044 w 853935"/>
                  <a:gd name="connsiteY3" fmla="*/ 108669 h 991043"/>
                  <a:gd name="connsiteX4" fmla="*/ 573801 w 853935"/>
                  <a:gd name="connsiteY4" fmla="*/ 111741 h 991043"/>
                  <a:gd name="connsiteX5" fmla="*/ 649021 w 853935"/>
                  <a:gd name="connsiteY5" fmla="*/ 223481 h 991043"/>
                  <a:gd name="connsiteX6" fmla="*/ 649021 w 853935"/>
                  <a:gd name="connsiteY6" fmla="*/ 289143 h 991043"/>
                  <a:gd name="connsiteX7" fmla="*/ 711192 w 853935"/>
                  <a:gd name="connsiteY7" fmla="*/ 304119 h 991043"/>
                  <a:gd name="connsiteX8" fmla="*/ 761851 w 853935"/>
                  <a:gd name="connsiteY8" fmla="*/ 324854 h 991043"/>
                  <a:gd name="connsiteX9" fmla="*/ 785645 w 853935"/>
                  <a:gd name="connsiteY9" fmla="*/ 366709 h 991043"/>
                  <a:gd name="connsiteX10" fmla="*/ 785645 w 853935"/>
                  <a:gd name="connsiteY10" fmla="*/ 455794 h 991043"/>
                  <a:gd name="connsiteX11" fmla="*/ 790634 w 853935"/>
                  <a:gd name="connsiteY11" fmla="*/ 465010 h 991043"/>
                  <a:gd name="connsiteX12" fmla="*/ 851654 w 853935"/>
                  <a:gd name="connsiteY12" fmla="*/ 542575 h 991043"/>
                  <a:gd name="connsiteX13" fmla="*/ 827476 w 853935"/>
                  <a:gd name="connsiteY13" fmla="*/ 637804 h 991043"/>
                  <a:gd name="connsiteX14" fmla="*/ 790250 w 853935"/>
                  <a:gd name="connsiteY14" fmla="*/ 662764 h 991043"/>
                  <a:gd name="connsiteX15" fmla="*/ 782575 w 853935"/>
                  <a:gd name="connsiteY15" fmla="*/ 673131 h 991043"/>
                  <a:gd name="connsiteX16" fmla="*/ 499349 w 853935"/>
                  <a:gd name="connsiteY16" fmla="*/ 983778 h 991043"/>
                  <a:gd name="connsiteX17" fmla="*/ 77196 w 853935"/>
                  <a:gd name="connsiteY17" fmla="*/ 711530 h 991043"/>
                  <a:gd name="connsiteX18" fmla="*/ 70288 w 853935"/>
                  <a:gd name="connsiteY18" fmla="*/ 671596 h 991043"/>
                  <a:gd name="connsiteX19" fmla="*/ 64915 w 853935"/>
                  <a:gd name="connsiteY19" fmla="*/ 664300 h 991043"/>
                  <a:gd name="connsiteX20" fmla="*/ 57 w 853935"/>
                  <a:gd name="connsiteY20" fmla="*/ 562159 h 991043"/>
                  <a:gd name="connsiteX21" fmla="*/ 41505 w 853935"/>
                  <a:gd name="connsiteY21" fmla="*/ 476529 h 991043"/>
                  <a:gd name="connsiteX22" fmla="*/ 60310 w 853935"/>
                  <a:gd name="connsiteY22" fmla="*/ 466930 h 991043"/>
                  <a:gd name="connsiteX23" fmla="*/ 68369 w 853935"/>
                  <a:gd name="connsiteY23" fmla="*/ 454258 h 991043"/>
                  <a:gd name="connsiteX24" fmla="*/ 67985 w 853935"/>
                  <a:gd name="connsiteY24" fmla="*/ 364405 h 991043"/>
                  <a:gd name="connsiteX25" fmla="*/ 87942 w 853935"/>
                  <a:gd name="connsiteY25" fmla="*/ 327542 h 991043"/>
                  <a:gd name="connsiteX26" fmla="*/ 163162 w 853935"/>
                  <a:gd name="connsiteY26" fmla="*/ 298743 h 991043"/>
                  <a:gd name="connsiteX27" fmla="*/ 204226 w 853935"/>
                  <a:gd name="connsiteY27" fmla="*/ 290295 h 991043"/>
                  <a:gd name="connsiteX28" fmla="*/ 204226 w 853935"/>
                  <a:gd name="connsiteY28" fmla="*/ 278391 h 991043"/>
                  <a:gd name="connsiteX29" fmla="*/ 206528 w 853935"/>
                  <a:gd name="connsiteY29" fmla="*/ 203130 h 991043"/>
                  <a:gd name="connsiteX30" fmla="*/ 278294 w 853935"/>
                  <a:gd name="connsiteY30" fmla="*/ 112893 h 991043"/>
                  <a:gd name="connsiteX31" fmla="*/ 282899 w 853935"/>
                  <a:gd name="connsiteY31" fmla="*/ 110973 h 991043"/>
                  <a:gd name="connsiteX32" fmla="*/ 272921 w 853935"/>
                  <a:gd name="connsiteY32" fmla="*/ 73726 h 991043"/>
                  <a:gd name="connsiteX33" fmla="*/ 323580 w 853935"/>
                  <a:gd name="connsiteY33" fmla="*/ 3072 h 991043"/>
                  <a:gd name="connsiteX34" fmla="*/ 328952 w 853935"/>
                  <a:gd name="connsiteY34" fmla="*/ 1152 h 991043"/>
                  <a:gd name="connsiteX35" fmla="*/ 352363 w 853935"/>
                  <a:gd name="connsiteY35" fmla="*/ 1152 h 991043"/>
                  <a:gd name="connsiteX36" fmla="*/ 357736 w 853935"/>
                  <a:gd name="connsiteY36" fmla="*/ 3072 h 991043"/>
                  <a:gd name="connsiteX37" fmla="*/ 408394 w 853935"/>
                  <a:gd name="connsiteY37" fmla="*/ 72574 h 991043"/>
                  <a:gd name="connsiteX38" fmla="*/ 398800 w 853935"/>
                  <a:gd name="connsiteY38" fmla="*/ 110589 h 991043"/>
                  <a:gd name="connsiteX39" fmla="*/ 422977 w 853935"/>
                  <a:gd name="connsiteY39" fmla="*/ 122876 h 991043"/>
                  <a:gd name="connsiteX40" fmla="*/ 429885 w 853935"/>
                  <a:gd name="connsiteY40" fmla="*/ 122876 h 991043"/>
                  <a:gd name="connsiteX41" fmla="*/ 455982 w 853935"/>
                  <a:gd name="connsiteY41" fmla="*/ 109437 h 991043"/>
                  <a:gd name="connsiteX42" fmla="*/ 451760 w 853935"/>
                  <a:gd name="connsiteY42" fmla="*/ 101373 h 991043"/>
                  <a:gd name="connsiteX43" fmla="*/ 481311 w 853935"/>
                  <a:gd name="connsiteY43" fmla="*/ 9216 h 991043"/>
                  <a:gd name="connsiteX44" fmla="*/ 503954 w 853935"/>
                  <a:gd name="connsiteY44" fmla="*/ 1152 h 991043"/>
                  <a:gd name="connsiteX45" fmla="*/ 521608 w 853935"/>
                  <a:gd name="connsiteY45" fmla="*/ 0 h 991043"/>
                  <a:gd name="connsiteX46" fmla="*/ 751489 w 853935"/>
                  <a:gd name="connsiteY46" fmla="*/ 401268 h 991043"/>
                  <a:gd name="connsiteX47" fmla="*/ 748035 w 853935"/>
                  <a:gd name="connsiteY47" fmla="*/ 401652 h 991043"/>
                  <a:gd name="connsiteX48" fmla="*/ 637891 w 853935"/>
                  <a:gd name="connsiteY48" fmla="*/ 430067 h 991043"/>
                  <a:gd name="connsiteX49" fmla="*/ 383065 w 853935"/>
                  <a:gd name="connsiteY49" fmla="*/ 443890 h 991043"/>
                  <a:gd name="connsiteX50" fmla="*/ 165080 w 853935"/>
                  <a:gd name="connsiteY50" fmla="*/ 420467 h 991043"/>
                  <a:gd name="connsiteX51" fmla="*/ 102909 w 853935"/>
                  <a:gd name="connsiteY51" fmla="*/ 402420 h 991043"/>
                  <a:gd name="connsiteX52" fmla="*/ 102525 w 853935"/>
                  <a:gd name="connsiteY52" fmla="*/ 410099 h 991043"/>
                  <a:gd name="connsiteX53" fmla="*/ 102909 w 853935"/>
                  <a:gd name="connsiteY53" fmla="*/ 629741 h 991043"/>
                  <a:gd name="connsiteX54" fmla="*/ 111736 w 853935"/>
                  <a:gd name="connsiteY54" fmla="*/ 708458 h 991043"/>
                  <a:gd name="connsiteX55" fmla="*/ 496662 w 853935"/>
                  <a:gd name="connsiteY55" fmla="*/ 949987 h 991043"/>
                  <a:gd name="connsiteX56" fmla="*/ 751873 w 853935"/>
                  <a:gd name="connsiteY56" fmla="*/ 628973 h 991043"/>
                  <a:gd name="connsiteX57" fmla="*/ 751873 w 853935"/>
                  <a:gd name="connsiteY57" fmla="*/ 411251 h 991043"/>
                  <a:gd name="connsiteX58" fmla="*/ 751489 w 853935"/>
                  <a:gd name="connsiteY58" fmla="*/ 401268 h 991043"/>
                  <a:gd name="connsiteX59" fmla="*/ 614097 w 853935"/>
                  <a:gd name="connsiteY59" fmla="*/ 342134 h 991043"/>
                  <a:gd name="connsiteX60" fmla="*/ 614865 w 853935"/>
                  <a:gd name="connsiteY60" fmla="*/ 336758 h 991043"/>
                  <a:gd name="connsiteX61" fmla="*/ 614481 w 853935"/>
                  <a:gd name="connsiteY61" fmla="*/ 219641 h 991043"/>
                  <a:gd name="connsiteX62" fmla="*/ 548088 w 853935"/>
                  <a:gd name="connsiteY62" fmla="*/ 139772 h 991043"/>
                  <a:gd name="connsiteX63" fmla="*/ 500116 w 853935"/>
                  <a:gd name="connsiteY63" fmla="*/ 137468 h 991043"/>
                  <a:gd name="connsiteX64" fmla="*/ 409929 w 853935"/>
                  <a:gd name="connsiteY64" fmla="*/ 228089 h 991043"/>
                  <a:gd name="connsiteX65" fmla="*/ 409929 w 853935"/>
                  <a:gd name="connsiteY65" fmla="*/ 331382 h 991043"/>
                  <a:gd name="connsiteX66" fmla="*/ 410313 w 853935"/>
                  <a:gd name="connsiteY66" fmla="*/ 341750 h 991043"/>
                  <a:gd name="connsiteX67" fmla="*/ 614097 w 853935"/>
                  <a:gd name="connsiteY67" fmla="*/ 342134 h 991043"/>
                  <a:gd name="connsiteX68" fmla="*/ 376157 w 853935"/>
                  <a:gd name="connsiteY68" fmla="*/ 342134 h 991043"/>
                  <a:gd name="connsiteX69" fmla="*/ 376157 w 853935"/>
                  <a:gd name="connsiteY69" fmla="*/ 330614 h 991043"/>
                  <a:gd name="connsiteX70" fmla="*/ 375773 w 853935"/>
                  <a:gd name="connsiteY70" fmla="*/ 236537 h 991043"/>
                  <a:gd name="connsiteX71" fmla="*/ 399567 w 853935"/>
                  <a:gd name="connsiteY71" fmla="*/ 150907 h 991043"/>
                  <a:gd name="connsiteX72" fmla="*/ 399567 w 853935"/>
                  <a:gd name="connsiteY72" fmla="*/ 147452 h 991043"/>
                  <a:gd name="connsiteX73" fmla="*/ 376541 w 853935"/>
                  <a:gd name="connsiteY73" fmla="*/ 139772 h 991043"/>
                  <a:gd name="connsiteX74" fmla="*/ 324347 w 853935"/>
                  <a:gd name="connsiteY74" fmla="*/ 137468 h 991043"/>
                  <a:gd name="connsiteX75" fmla="*/ 238765 w 853935"/>
                  <a:gd name="connsiteY75" fmla="*/ 223865 h 991043"/>
                  <a:gd name="connsiteX76" fmla="*/ 238765 w 853935"/>
                  <a:gd name="connsiteY76" fmla="*/ 334070 h 991043"/>
                  <a:gd name="connsiteX77" fmla="*/ 239533 w 853935"/>
                  <a:gd name="connsiteY77" fmla="*/ 341750 h 991043"/>
                  <a:gd name="connsiteX78" fmla="*/ 376157 w 853935"/>
                  <a:gd name="connsiteY78" fmla="*/ 342134 h 991043"/>
                  <a:gd name="connsiteX79" fmla="*/ 204993 w 853935"/>
                  <a:gd name="connsiteY79" fmla="*/ 325238 h 991043"/>
                  <a:gd name="connsiteX80" fmla="*/ 190793 w 853935"/>
                  <a:gd name="connsiteY80" fmla="*/ 327926 h 991043"/>
                  <a:gd name="connsiteX81" fmla="*/ 118644 w 853935"/>
                  <a:gd name="connsiteY81" fmla="*/ 349429 h 991043"/>
                  <a:gd name="connsiteX82" fmla="*/ 99839 w 853935"/>
                  <a:gd name="connsiteY82" fmla="*/ 360949 h 991043"/>
                  <a:gd name="connsiteX83" fmla="*/ 119795 w 853935"/>
                  <a:gd name="connsiteY83" fmla="*/ 372085 h 991043"/>
                  <a:gd name="connsiteX84" fmla="*/ 189642 w 853935"/>
                  <a:gd name="connsiteY84" fmla="*/ 391284 h 991043"/>
                  <a:gd name="connsiteX85" fmla="*/ 371168 w 853935"/>
                  <a:gd name="connsiteY85" fmla="*/ 409715 h 991043"/>
                  <a:gd name="connsiteX86" fmla="*/ 653626 w 853935"/>
                  <a:gd name="connsiteY86" fmla="*/ 392820 h 991043"/>
                  <a:gd name="connsiteX87" fmla="*/ 732684 w 853935"/>
                  <a:gd name="connsiteY87" fmla="*/ 371317 h 991043"/>
                  <a:gd name="connsiteX88" fmla="*/ 752256 w 853935"/>
                  <a:gd name="connsiteY88" fmla="*/ 359797 h 991043"/>
                  <a:gd name="connsiteX89" fmla="*/ 649021 w 853935"/>
                  <a:gd name="connsiteY89" fmla="*/ 325622 h 991043"/>
                  <a:gd name="connsiteX90" fmla="*/ 649021 w 853935"/>
                  <a:gd name="connsiteY90" fmla="*/ 356341 h 991043"/>
                  <a:gd name="connsiteX91" fmla="*/ 629448 w 853935"/>
                  <a:gd name="connsiteY91" fmla="*/ 375925 h 991043"/>
                  <a:gd name="connsiteX92" fmla="*/ 224950 w 853935"/>
                  <a:gd name="connsiteY92" fmla="*/ 375925 h 991043"/>
                  <a:gd name="connsiteX93" fmla="*/ 204993 w 853935"/>
                  <a:gd name="connsiteY93" fmla="*/ 355573 h 991043"/>
                  <a:gd name="connsiteX94" fmla="*/ 204993 w 853935"/>
                  <a:gd name="connsiteY94" fmla="*/ 325238 h 991043"/>
                  <a:gd name="connsiteX95" fmla="*/ 341233 w 853935"/>
                  <a:gd name="connsiteY95" fmla="*/ 102909 h 991043"/>
                  <a:gd name="connsiteX96" fmla="*/ 375773 w 853935"/>
                  <a:gd name="connsiteY96" fmla="*/ 68734 h 991043"/>
                  <a:gd name="connsiteX97" fmla="*/ 342001 w 853935"/>
                  <a:gd name="connsiteY97" fmla="*/ 34943 h 991043"/>
                  <a:gd name="connsiteX98" fmla="*/ 307461 w 853935"/>
                  <a:gd name="connsiteY98" fmla="*/ 69118 h 991043"/>
                  <a:gd name="connsiteX99" fmla="*/ 341233 w 853935"/>
                  <a:gd name="connsiteY99" fmla="*/ 102909 h 991043"/>
                  <a:gd name="connsiteX100" fmla="*/ 512013 w 853935"/>
                  <a:gd name="connsiteY100" fmla="*/ 102909 h 991043"/>
                  <a:gd name="connsiteX101" fmla="*/ 546553 w 853935"/>
                  <a:gd name="connsiteY101" fmla="*/ 68734 h 991043"/>
                  <a:gd name="connsiteX102" fmla="*/ 512781 w 853935"/>
                  <a:gd name="connsiteY102" fmla="*/ 34943 h 991043"/>
                  <a:gd name="connsiteX103" fmla="*/ 478241 w 853935"/>
                  <a:gd name="connsiteY103" fmla="*/ 69118 h 991043"/>
                  <a:gd name="connsiteX104" fmla="*/ 512013 w 853935"/>
                  <a:gd name="connsiteY104" fmla="*/ 102909 h 991043"/>
                  <a:gd name="connsiteX105" fmla="*/ 786412 w 853935"/>
                  <a:gd name="connsiteY105" fmla="*/ 500721 h 991043"/>
                  <a:gd name="connsiteX106" fmla="*/ 786412 w 853935"/>
                  <a:gd name="connsiteY106" fmla="*/ 627053 h 991043"/>
                  <a:gd name="connsiteX107" fmla="*/ 820184 w 853935"/>
                  <a:gd name="connsiteY107" fmla="*/ 571375 h 991043"/>
                  <a:gd name="connsiteX108" fmla="*/ 786412 w 853935"/>
                  <a:gd name="connsiteY108" fmla="*/ 500721 h 991043"/>
                  <a:gd name="connsiteX109" fmla="*/ 68753 w 853935"/>
                  <a:gd name="connsiteY109" fmla="*/ 499953 h 991043"/>
                  <a:gd name="connsiteX110" fmla="*/ 34597 w 853935"/>
                  <a:gd name="connsiteY110" fmla="*/ 571759 h 991043"/>
                  <a:gd name="connsiteX111" fmla="*/ 68753 w 853935"/>
                  <a:gd name="connsiteY111" fmla="*/ 628205 h 991043"/>
                  <a:gd name="connsiteX112" fmla="*/ 68753 w 853935"/>
                  <a:gd name="connsiteY112" fmla="*/ 618989 h 991043"/>
                  <a:gd name="connsiteX113" fmla="*/ 68753 w 853935"/>
                  <a:gd name="connsiteY113" fmla="*/ 499953 h 99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853935" h="991043">
                    <a:moveTo>
                      <a:pt x="521608" y="0"/>
                    </a:moveTo>
                    <a:cubicBezTo>
                      <a:pt x="523526" y="768"/>
                      <a:pt x="525061" y="1536"/>
                      <a:pt x="526980" y="1920"/>
                    </a:cubicBezTo>
                    <a:cubicBezTo>
                      <a:pt x="572650" y="12672"/>
                      <a:pt x="594525" y="62206"/>
                      <a:pt x="571498" y="102909"/>
                    </a:cubicBezTo>
                    <a:cubicBezTo>
                      <a:pt x="570731" y="104445"/>
                      <a:pt x="569579" y="106365"/>
                      <a:pt x="568044" y="108669"/>
                    </a:cubicBezTo>
                    <a:cubicBezTo>
                      <a:pt x="570347" y="109821"/>
                      <a:pt x="571882" y="110973"/>
                      <a:pt x="573801" y="111741"/>
                    </a:cubicBezTo>
                    <a:cubicBezTo>
                      <a:pt x="622540" y="133244"/>
                      <a:pt x="647102" y="170875"/>
                      <a:pt x="649021" y="223481"/>
                    </a:cubicBezTo>
                    <a:cubicBezTo>
                      <a:pt x="649788" y="245369"/>
                      <a:pt x="649021" y="267256"/>
                      <a:pt x="649021" y="289143"/>
                    </a:cubicBezTo>
                    <a:cubicBezTo>
                      <a:pt x="670129" y="294135"/>
                      <a:pt x="691236" y="297975"/>
                      <a:pt x="711192" y="304119"/>
                    </a:cubicBezTo>
                    <a:cubicBezTo>
                      <a:pt x="728462" y="309495"/>
                      <a:pt x="745732" y="316790"/>
                      <a:pt x="761851" y="324854"/>
                    </a:cubicBezTo>
                    <a:cubicBezTo>
                      <a:pt x="778353" y="333302"/>
                      <a:pt x="786412" y="347125"/>
                      <a:pt x="785645" y="366709"/>
                    </a:cubicBezTo>
                    <a:cubicBezTo>
                      <a:pt x="784493" y="396276"/>
                      <a:pt x="785261" y="426227"/>
                      <a:pt x="785645" y="455794"/>
                    </a:cubicBezTo>
                    <a:cubicBezTo>
                      <a:pt x="785645" y="458866"/>
                      <a:pt x="788331" y="463858"/>
                      <a:pt x="790634" y="465010"/>
                    </a:cubicBezTo>
                    <a:cubicBezTo>
                      <a:pt x="826325" y="478833"/>
                      <a:pt x="844746" y="506481"/>
                      <a:pt x="851654" y="542575"/>
                    </a:cubicBezTo>
                    <a:cubicBezTo>
                      <a:pt x="858178" y="577518"/>
                      <a:pt x="850886" y="609773"/>
                      <a:pt x="827476" y="637804"/>
                    </a:cubicBezTo>
                    <a:cubicBezTo>
                      <a:pt x="817498" y="649708"/>
                      <a:pt x="805217" y="658540"/>
                      <a:pt x="790250" y="662764"/>
                    </a:cubicBezTo>
                    <a:cubicBezTo>
                      <a:pt x="784493" y="664300"/>
                      <a:pt x="782958" y="667756"/>
                      <a:pt x="782575" y="673131"/>
                    </a:cubicBezTo>
                    <a:cubicBezTo>
                      <a:pt x="767224" y="824807"/>
                      <a:pt x="650172" y="953059"/>
                      <a:pt x="499349" y="983778"/>
                    </a:cubicBezTo>
                    <a:cubicBezTo>
                      <a:pt x="307077" y="1022561"/>
                      <a:pt x="120563" y="902372"/>
                      <a:pt x="77196" y="711530"/>
                    </a:cubicBezTo>
                    <a:cubicBezTo>
                      <a:pt x="74126" y="698475"/>
                      <a:pt x="72974" y="684651"/>
                      <a:pt x="70288" y="671596"/>
                    </a:cubicBezTo>
                    <a:cubicBezTo>
                      <a:pt x="69904" y="668908"/>
                      <a:pt x="67218" y="664684"/>
                      <a:pt x="64915" y="664300"/>
                    </a:cubicBezTo>
                    <a:cubicBezTo>
                      <a:pt x="28073" y="653548"/>
                      <a:pt x="-1478" y="612461"/>
                      <a:pt x="57" y="562159"/>
                    </a:cubicBezTo>
                    <a:cubicBezTo>
                      <a:pt x="825" y="527600"/>
                      <a:pt x="13106" y="498033"/>
                      <a:pt x="41505" y="476529"/>
                    </a:cubicBezTo>
                    <a:cubicBezTo>
                      <a:pt x="47261" y="472306"/>
                      <a:pt x="53402" y="468466"/>
                      <a:pt x="60310" y="466930"/>
                    </a:cubicBezTo>
                    <a:cubicBezTo>
                      <a:pt x="67602" y="465010"/>
                      <a:pt x="68369" y="460786"/>
                      <a:pt x="68369" y="454258"/>
                    </a:cubicBezTo>
                    <a:cubicBezTo>
                      <a:pt x="67985" y="424307"/>
                      <a:pt x="68753" y="394356"/>
                      <a:pt x="67985" y="364405"/>
                    </a:cubicBezTo>
                    <a:cubicBezTo>
                      <a:pt x="67602" y="347509"/>
                      <a:pt x="74893" y="335990"/>
                      <a:pt x="87942" y="327542"/>
                    </a:cubicBezTo>
                    <a:cubicBezTo>
                      <a:pt x="110968" y="312182"/>
                      <a:pt x="137065" y="305271"/>
                      <a:pt x="163162" y="298743"/>
                    </a:cubicBezTo>
                    <a:cubicBezTo>
                      <a:pt x="176210" y="295671"/>
                      <a:pt x="189642" y="293367"/>
                      <a:pt x="204226" y="290295"/>
                    </a:cubicBezTo>
                    <a:cubicBezTo>
                      <a:pt x="204226" y="286455"/>
                      <a:pt x="204226" y="282231"/>
                      <a:pt x="204226" y="278391"/>
                    </a:cubicBezTo>
                    <a:cubicBezTo>
                      <a:pt x="204609" y="253432"/>
                      <a:pt x="202690" y="227705"/>
                      <a:pt x="206528" y="203130"/>
                    </a:cubicBezTo>
                    <a:cubicBezTo>
                      <a:pt x="213052" y="160123"/>
                      <a:pt x="238382" y="130172"/>
                      <a:pt x="278294" y="112893"/>
                    </a:cubicBezTo>
                    <a:cubicBezTo>
                      <a:pt x="280213" y="112125"/>
                      <a:pt x="282516" y="110973"/>
                      <a:pt x="282899" y="110973"/>
                    </a:cubicBezTo>
                    <a:cubicBezTo>
                      <a:pt x="279445" y="98301"/>
                      <a:pt x="274073" y="86013"/>
                      <a:pt x="272921" y="73726"/>
                    </a:cubicBezTo>
                    <a:cubicBezTo>
                      <a:pt x="270235" y="39935"/>
                      <a:pt x="290959" y="11904"/>
                      <a:pt x="323580" y="3072"/>
                    </a:cubicBezTo>
                    <a:cubicBezTo>
                      <a:pt x="325498" y="2688"/>
                      <a:pt x="327034" y="1536"/>
                      <a:pt x="328952" y="1152"/>
                    </a:cubicBezTo>
                    <a:cubicBezTo>
                      <a:pt x="336628" y="1152"/>
                      <a:pt x="344303" y="1152"/>
                      <a:pt x="352363" y="1152"/>
                    </a:cubicBezTo>
                    <a:cubicBezTo>
                      <a:pt x="353898" y="1920"/>
                      <a:pt x="355817" y="2688"/>
                      <a:pt x="357736" y="3072"/>
                    </a:cubicBezTo>
                    <a:cubicBezTo>
                      <a:pt x="389973" y="11904"/>
                      <a:pt x="410696" y="39551"/>
                      <a:pt x="408394" y="72574"/>
                    </a:cubicBezTo>
                    <a:cubicBezTo>
                      <a:pt x="407626" y="85245"/>
                      <a:pt x="402253" y="97533"/>
                      <a:pt x="398800" y="110589"/>
                    </a:cubicBezTo>
                    <a:cubicBezTo>
                      <a:pt x="405707" y="114429"/>
                      <a:pt x="414151" y="119036"/>
                      <a:pt x="422977" y="122876"/>
                    </a:cubicBezTo>
                    <a:cubicBezTo>
                      <a:pt x="424896" y="123644"/>
                      <a:pt x="427966" y="124028"/>
                      <a:pt x="429885" y="122876"/>
                    </a:cubicBezTo>
                    <a:cubicBezTo>
                      <a:pt x="438328" y="118652"/>
                      <a:pt x="446771" y="114045"/>
                      <a:pt x="455982" y="109437"/>
                    </a:cubicBezTo>
                    <a:cubicBezTo>
                      <a:pt x="454447" y="106749"/>
                      <a:pt x="452912" y="104061"/>
                      <a:pt x="451760" y="101373"/>
                    </a:cubicBezTo>
                    <a:cubicBezTo>
                      <a:pt x="434107" y="67582"/>
                      <a:pt x="447155" y="25727"/>
                      <a:pt x="481311" y="9216"/>
                    </a:cubicBezTo>
                    <a:cubicBezTo>
                      <a:pt x="488219" y="5760"/>
                      <a:pt x="496278" y="3840"/>
                      <a:pt x="503954" y="1152"/>
                    </a:cubicBezTo>
                    <a:cubicBezTo>
                      <a:pt x="510094" y="0"/>
                      <a:pt x="515851" y="0"/>
                      <a:pt x="521608" y="0"/>
                    </a:cubicBezTo>
                    <a:close/>
                    <a:moveTo>
                      <a:pt x="751489" y="401268"/>
                    </a:moveTo>
                    <a:cubicBezTo>
                      <a:pt x="749954" y="401268"/>
                      <a:pt x="748802" y="401268"/>
                      <a:pt x="748035" y="401652"/>
                    </a:cubicBezTo>
                    <a:cubicBezTo>
                      <a:pt x="713111" y="417395"/>
                      <a:pt x="675501" y="424691"/>
                      <a:pt x="637891" y="430067"/>
                    </a:cubicBezTo>
                    <a:cubicBezTo>
                      <a:pt x="553461" y="442354"/>
                      <a:pt x="468647" y="446578"/>
                      <a:pt x="383065" y="443890"/>
                    </a:cubicBezTo>
                    <a:cubicBezTo>
                      <a:pt x="309764" y="441587"/>
                      <a:pt x="236846" y="436595"/>
                      <a:pt x="165080" y="420467"/>
                    </a:cubicBezTo>
                    <a:cubicBezTo>
                      <a:pt x="144357" y="415859"/>
                      <a:pt x="124016" y="408564"/>
                      <a:pt x="102909" y="402420"/>
                    </a:cubicBezTo>
                    <a:cubicBezTo>
                      <a:pt x="102909" y="404724"/>
                      <a:pt x="102525" y="407412"/>
                      <a:pt x="102525" y="410099"/>
                    </a:cubicBezTo>
                    <a:cubicBezTo>
                      <a:pt x="102525" y="483441"/>
                      <a:pt x="101758" y="556783"/>
                      <a:pt x="102909" y="629741"/>
                    </a:cubicBezTo>
                    <a:cubicBezTo>
                      <a:pt x="103293" y="655852"/>
                      <a:pt x="105979" y="682731"/>
                      <a:pt x="111736" y="708458"/>
                    </a:cubicBezTo>
                    <a:cubicBezTo>
                      <a:pt x="148962" y="878181"/>
                      <a:pt x="327417" y="989922"/>
                      <a:pt x="496662" y="949987"/>
                    </a:cubicBezTo>
                    <a:cubicBezTo>
                      <a:pt x="649405" y="913892"/>
                      <a:pt x="751489" y="786024"/>
                      <a:pt x="751873" y="628973"/>
                    </a:cubicBezTo>
                    <a:cubicBezTo>
                      <a:pt x="751873" y="556399"/>
                      <a:pt x="751873" y="483825"/>
                      <a:pt x="751873" y="411251"/>
                    </a:cubicBezTo>
                    <a:cubicBezTo>
                      <a:pt x="751873" y="407796"/>
                      <a:pt x="751489" y="404724"/>
                      <a:pt x="751489" y="401268"/>
                    </a:cubicBezTo>
                    <a:close/>
                    <a:moveTo>
                      <a:pt x="614097" y="342134"/>
                    </a:moveTo>
                    <a:cubicBezTo>
                      <a:pt x="614481" y="339830"/>
                      <a:pt x="614865" y="338294"/>
                      <a:pt x="614865" y="336758"/>
                    </a:cubicBezTo>
                    <a:cubicBezTo>
                      <a:pt x="614865" y="297591"/>
                      <a:pt x="615249" y="258808"/>
                      <a:pt x="614481" y="219641"/>
                    </a:cubicBezTo>
                    <a:cubicBezTo>
                      <a:pt x="613714" y="181242"/>
                      <a:pt x="585698" y="147068"/>
                      <a:pt x="548088" y="139772"/>
                    </a:cubicBezTo>
                    <a:cubicBezTo>
                      <a:pt x="532353" y="136700"/>
                      <a:pt x="516235" y="137468"/>
                      <a:pt x="500116" y="137468"/>
                    </a:cubicBezTo>
                    <a:cubicBezTo>
                      <a:pt x="446004" y="137468"/>
                      <a:pt x="409929" y="173563"/>
                      <a:pt x="409929" y="228089"/>
                    </a:cubicBezTo>
                    <a:cubicBezTo>
                      <a:pt x="409929" y="262648"/>
                      <a:pt x="409929" y="297207"/>
                      <a:pt x="409929" y="331382"/>
                    </a:cubicBezTo>
                    <a:cubicBezTo>
                      <a:pt x="409929" y="334838"/>
                      <a:pt x="410313" y="338294"/>
                      <a:pt x="410313" y="341750"/>
                    </a:cubicBezTo>
                    <a:cubicBezTo>
                      <a:pt x="478625" y="342134"/>
                      <a:pt x="546169" y="342134"/>
                      <a:pt x="614097" y="342134"/>
                    </a:cubicBezTo>
                    <a:close/>
                    <a:moveTo>
                      <a:pt x="376157" y="342134"/>
                    </a:moveTo>
                    <a:cubicBezTo>
                      <a:pt x="376157" y="337526"/>
                      <a:pt x="376157" y="334070"/>
                      <a:pt x="376157" y="330614"/>
                    </a:cubicBezTo>
                    <a:cubicBezTo>
                      <a:pt x="376157" y="299127"/>
                      <a:pt x="376924" y="268024"/>
                      <a:pt x="375773" y="236537"/>
                    </a:cubicBezTo>
                    <a:cubicBezTo>
                      <a:pt x="375005" y="205050"/>
                      <a:pt x="381146" y="176251"/>
                      <a:pt x="399567" y="150907"/>
                    </a:cubicBezTo>
                    <a:cubicBezTo>
                      <a:pt x="399951" y="150523"/>
                      <a:pt x="399567" y="149755"/>
                      <a:pt x="399567" y="147452"/>
                    </a:cubicBezTo>
                    <a:cubicBezTo>
                      <a:pt x="392275" y="144764"/>
                      <a:pt x="384600" y="140540"/>
                      <a:pt x="376541" y="139772"/>
                    </a:cubicBezTo>
                    <a:cubicBezTo>
                      <a:pt x="359271" y="138236"/>
                      <a:pt x="342001" y="137468"/>
                      <a:pt x="324347" y="137468"/>
                    </a:cubicBezTo>
                    <a:cubicBezTo>
                      <a:pt x="275608" y="137852"/>
                      <a:pt x="239149" y="174715"/>
                      <a:pt x="238765" y="223865"/>
                    </a:cubicBezTo>
                    <a:cubicBezTo>
                      <a:pt x="238382" y="260728"/>
                      <a:pt x="238765" y="297591"/>
                      <a:pt x="238765" y="334070"/>
                    </a:cubicBezTo>
                    <a:cubicBezTo>
                      <a:pt x="238765" y="336374"/>
                      <a:pt x="239149" y="339062"/>
                      <a:pt x="239533" y="341750"/>
                    </a:cubicBezTo>
                    <a:cubicBezTo>
                      <a:pt x="285202" y="342134"/>
                      <a:pt x="329720" y="342134"/>
                      <a:pt x="376157" y="342134"/>
                    </a:cubicBezTo>
                    <a:close/>
                    <a:moveTo>
                      <a:pt x="204993" y="325238"/>
                    </a:moveTo>
                    <a:cubicBezTo>
                      <a:pt x="198853" y="326390"/>
                      <a:pt x="195015" y="326774"/>
                      <a:pt x="190793" y="327926"/>
                    </a:cubicBezTo>
                    <a:cubicBezTo>
                      <a:pt x="166616" y="334838"/>
                      <a:pt x="142438" y="341750"/>
                      <a:pt x="118644" y="349429"/>
                    </a:cubicBezTo>
                    <a:cubicBezTo>
                      <a:pt x="112503" y="351349"/>
                      <a:pt x="107514" y="355957"/>
                      <a:pt x="99839" y="360949"/>
                    </a:cubicBezTo>
                    <a:cubicBezTo>
                      <a:pt x="108282" y="365941"/>
                      <a:pt x="113655" y="370165"/>
                      <a:pt x="119795" y="372085"/>
                    </a:cubicBezTo>
                    <a:cubicBezTo>
                      <a:pt x="142822" y="378996"/>
                      <a:pt x="165848" y="386676"/>
                      <a:pt x="189642" y="391284"/>
                    </a:cubicBezTo>
                    <a:cubicBezTo>
                      <a:pt x="249511" y="403572"/>
                      <a:pt x="310147" y="407796"/>
                      <a:pt x="371168" y="409715"/>
                    </a:cubicBezTo>
                    <a:cubicBezTo>
                      <a:pt x="465960" y="412787"/>
                      <a:pt x="559985" y="409715"/>
                      <a:pt x="653626" y="392820"/>
                    </a:cubicBezTo>
                    <a:cubicBezTo>
                      <a:pt x="680490" y="387828"/>
                      <a:pt x="706587" y="379380"/>
                      <a:pt x="732684" y="371317"/>
                    </a:cubicBezTo>
                    <a:cubicBezTo>
                      <a:pt x="739592" y="369397"/>
                      <a:pt x="745348" y="364021"/>
                      <a:pt x="752256" y="359797"/>
                    </a:cubicBezTo>
                    <a:cubicBezTo>
                      <a:pt x="738057" y="345590"/>
                      <a:pt x="677804" y="326006"/>
                      <a:pt x="649021" y="325622"/>
                    </a:cubicBezTo>
                    <a:cubicBezTo>
                      <a:pt x="649021" y="335990"/>
                      <a:pt x="649021" y="345973"/>
                      <a:pt x="649021" y="356341"/>
                    </a:cubicBezTo>
                    <a:cubicBezTo>
                      <a:pt x="648637" y="369781"/>
                      <a:pt x="642497" y="375925"/>
                      <a:pt x="629448" y="375925"/>
                    </a:cubicBezTo>
                    <a:cubicBezTo>
                      <a:pt x="494743" y="375925"/>
                      <a:pt x="360038" y="375925"/>
                      <a:pt x="224950" y="375925"/>
                    </a:cubicBezTo>
                    <a:cubicBezTo>
                      <a:pt x="211133" y="375925"/>
                      <a:pt x="204993" y="369781"/>
                      <a:pt x="204993" y="355573"/>
                    </a:cubicBezTo>
                    <a:cubicBezTo>
                      <a:pt x="204993" y="345973"/>
                      <a:pt x="204993" y="336374"/>
                      <a:pt x="204993" y="325238"/>
                    </a:cubicBezTo>
                    <a:close/>
                    <a:moveTo>
                      <a:pt x="341233" y="102909"/>
                    </a:moveTo>
                    <a:cubicBezTo>
                      <a:pt x="360422" y="102909"/>
                      <a:pt x="375773" y="87933"/>
                      <a:pt x="375773" y="68734"/>
                    </a:cubicBezTo>
                    <a:cubicBezTo>
                      <a:pt x="375773" y="50302"/>
                      <a:pt x="360422" y="34943"/>
                      <a:pt x="342001" y="34943"/>
                    </a:cubicBezTo>
                    <a:cubicBezTo>
                      <a:pt x="322812" y="34943"/>
                      <a:pt x="307461" y="49918"/>
                      <a:pt x="307461" y="69118"/>
                    </a:cubicBezTo>
                    <a:cubicBezTo>
                      <a:pt x="307461" y="87549"/>
                      <a:pt x="322812" y="102909"/>
                      <a:pt x="341233" y="102909"/>
                    </a:cubicBezTo>
                    <a:close/>
                    <a:moveTo>
                      <a:pt x="512013" y="102909"/>
                    </a:moveTo>
                    <a:cubicBezTo>
                      <a:pt x="531202" y="102909"/>
                      <a:pt x="546553" y="87549"/>
                      <a:pt x="546553" y="68734"/>
                    </a:cubicBezTo>
                    <a:cubicBezTo>
                      <a:pt x="546553" y="50302"/>
                      <a:pt x="531202" y="34943"/>
                      <a:pt x="512781" y="34943"/>
                    </a:cubicBezTo>
                    <a:cubicBezTo>
                      <a:pt x="493592" y="34559"/>
                      <a:pt x="478241" y="49918"/>
                      <a:pt x="478241" y="69118"/>
                    </a:cubicBezTo>
                    <a:cubicBezTo>
                      <a:pt x="478625" y="87933"/>
                      <a:pt x="493208" y="102909"/>
                      <a:pt x="512013" y="102909"/>
                    </a:cubicBezTo>
                    <a:close/>
                    <a:moveTo>
                      <a:pt x="786412" y="500721"/>
                    </a:moveTo>
                    <a:cubicBezTo>
                      <a:pt x="786412" y="544111"/>
                      <a:pt x="786412" y="585198"/>
                      <a:pt x="786412" y="627053"/>
                    </a:cubicBezTo>
                    <a:cubicBezTo>
                      <a:pt x="805217" y="618221"/>
                      <a:pt x="819033" y="594414"/>
                      <a:pt x="820184" y="571375"/>
                    </a:cubicBezTo>
                    <a:cubicBezTo>
                      <a:pt x="821336" y="542191"/>
                      <a:pt x="812893" y="518384"/>
                      <a:pt x="786412" y="500721"/>
                    </a:cubicBezTo>
                    <a:close/>
                    <a:moveTo>
                      <a:pt x="68753" y="499953"/>
                    </a:moveTo>
                    <a:cubicBezTo>
                      <a:pt x="41505" y="518384"/>
                      <a:pt x="32294" y="542575"/>
                      <a:pt x="34597" y="571759"/>
                    </a:cubicBezTo>
                    <a:cubicBezTo>
                      <a:pt x="36516" y="595566"/>
                      <a:pt x="46878" y="613997"/>
                      <a:pt x="68753" y="628205"/>
                    </a:cubicBezTo>
                    <a:cubicBezTo>
                      <a:pt x="68753" y="623981"/>
                      <a:pt x="68753" y="621293"/>
                      <a:pt x="68753" y="618989"/>
                    </a:cubicBezTo>
                    <a:cubicBezTo>
                      <a:pt x="68753" y="580206"/>
                      <a:pt x="68753" y="541424"/>
                      <a:pt x="68753" y="499953"/>
                    </a:cubicBezTo>
                    <a:close/>
                  </a:path>
                </a:pathLst>
              </a:custGeom>
              <a:grpFill/>
              <a:ln w="3834" cap="flat">
                <a:noFill/>
                <a:prstDash val="solid"/>
                <a:miter/>
              </a:ln>
            </p:spPr>
            <p:txBody>
              <a:bodyPr rtlCol="0" anchor="ctr"/>
              <a:lstStyle/>
              <a:p>
                <a:endParaRPr lang="en-US" sz="835"/>
              </a:p>
            </p:txBody>
          </p:sp>
          <p:sp>
            <p:nvSpPr>
              <p:cNvPr id="54" name="Freeform 53">
                <a:extLst>
                  <a:ext uri="{FF2B5EF4-FFF2-40B4-BE49-F238E27FC236}">
                    <a16:creationId xmlns:a16="http://schemas.microsoft.com/office/drawing/2014/main" id="{EF6A1AD2-D267-B207-EA61-F40E5486B6AC}"/>
                  </a:ext>
                </a:extLst>
              </p:cNvPr>
              <p:cNvSpPr/>
              <p:nvPr/>
            </p:nvSpPr>
            <p:spPr>
              <a:xfrm>
                <a:off x="2592262" y="4172728"/>
                <a:ext cx="170086" cy="102379"/>
              </a:xfrm>
              <a:custGeom>
                <a:avLst/>
                <a:gdLst>
                  <a:gd name="connsiteX0" fmla="*/ 77277 w 170086"/>
                  <a:gd name="connsiteY0" fmla="*/ 102363 h 102379"/>
                  <a:gd name="connsiteX1" fmla="*/ 36213 w 170086"/>
                  <a:gd name="connsiteY1" fmla="*/ 83548 h 102379"/>
                  <a:gd name="connsiteX2" fmla="*/ 906 w 170086"/>
                  <a:gd name="connsiteY2" fmla="*/ 23646 h 102379"/>
                  <a:gd name="connsiteX3" fmla="*/ 12035 w 170086"/>
                  <a:gd name="connsiteY3" fmla="*/ 990 h 102379"/>
                  <a:gd name="connsiteX4" fmla="*/ 33910 w 170086"/>
                  <a:gd name="connsiteY4" fmla="*/ 13662 h 102379"/>
                  <a:gd name="connsiteX5" fmla="*/ 53867 w 170086"/>
                  <a:gd name="connsiteY5" fmla="*/ 51677 h 102379"/>
                  <a:gd name="connsiteX6" fmla="*/ 115654 w 170086"/>
                  <a:gd name="connsiteY6" fmla="*/ 52445 h 102379"/>
                  <a:gd name="connsiteX7" fmla="*/ 135611 w 170086"/>
                  <a:gd name="connsiteY7" fmla="*/ 15582 h 102379"/>
                  <a:gd name="connsiteX8" fmla="*/ 159021 w 170086"/>
                  <a:gd name="connsiteY8" fmla="*/ 990 h 102379"/>
                  <a:gd name="connsiteX9" fmla="*/ 168615 w 170086"/>
                  <a:gd name="connsiteY9" fmla="*/ 25950 h 102379"/>
                  <a:gd name="connsiteX10" fmla="*/ 134076 w 170086"/>
                  <a:gd name="connsiteY10" fmla="*/ 83164 h 102379"/>
                  <a:gd name="connsiteX11" fmla="*/ 77277 w 170086"/>
                  <a:gd name="connsiteY11" fmla="*/ 102363 h 102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086" h="102379">
                    <a:moveTo>
                      <a:pt x="77277" y="102363"/>
                    </a:moveTo>
                    <a:cubicBezTo>
                      <a:pt x="65380" y="102363"/>
                      <a:pt x="49261" y="95836"/>
                      <a:pt x="36213" y="83548"/>
                    </a:cubicBezTo>
                    <a:cubicBezTo>
                      <a:pt x="18176" y="67036"/>
                      <a:pt x="7430" y="46301"/>
                      <a:pt x="906" y="23646"/>
                    </a:cubicBezTo>
                    <a:cubicBezTo>
                      <a:pt x="-2164" y="12894"/>
                      <a:pt x="2825" y="3678"/>
                      <a:pt x="12035" y="990"/>
                    </a:cubicBezTo>
                    <a:cubicBezTo>
                      <a:pt x="21629" y="-1698"/>
                      <a:pt x="28921" y="3294"/>
                      <a:pt x="33910" y="13662"/>
                    </a:cubicBezTo>
                    <a:cubicBezTo>
                      <a:pt x="39667" y="26718"/>
                      <a:pt x="45424" y="40541"/>
                      <a:pt x="53867" y="51677"/>
                    </a:cubicBezTo>
                    <a:cubicBezTo>
                      <a:pt x="71136" y="74332"/>
                      <a:pt x="98001" y="74332"/>
                      <a:pt x="115654" y="52445"/>
                    </a:cubicBezTo>
                    <a:cubicBezTo>
                      <a:pt x="124481" y="41693"/>
                      <a:pt x="130238" y="28254"/>
                      <a:pt x="135611" y="15582"/>
                    </a:cubicBezTo>
                    <a:cubicBezTo>
                      <a:pt x="140984" y="3294"/>
                      <a:pt x="148659" y="-2465"/>
                      <a:pt x="159021" y="990"/>
                    </a:cubicBezTo>
                    <a:cubicBezTo>
                      <a:pt x="168615" y="4062"/>
                      <a:pt x="172453" y="14046"/>
                      <a:pt x="168615" y="25950"/>
                    </a:cubicBezTo>
                    <a:cubicBezTo>
                      <a:pt x="161324" y="47837"/>
                      <a:pt x="151346" y="67420"/>
                      <a:pt x="134076" y="83164"/>
                    </a:cubicBezTo>
                    <a:cubicBezTo>
                      <a:pt x="119492" y="96219"/>
                      <a:pt x="102606" y="102747"/>
                      <a:pt x="77277" y="102363"/>
                    </a:cubicBezTo>
                    <a:close/>
                  </a:path>
                </a:pathLst>
              </a:custGeom>
              <a:grpFill/>
              <a:ln w="3834" cap="flat">
                <a:noFill/>
                <a:prstDash val="solid"/>
                <a:miter/>
              </a:ln>
            </p:spPr>
            <p:txBody>
              <a:bodyPr rtlCol="0" anchor="ctr"/>
              <a:lstStyle/>
              <a:p>
                <a:endParaRPr lang="en-US" sz="835"/>
              </a:p>
            </p:txBody>
          </p:sp>
          <p:sp>
            <p:nvSpPr>
              <p:cNvPr id="55" name="Freeform 54">
                <a:extLst>
                  <a:ext uri="{FF2B5EF4-FFF2-40B4-BE49-F238E27FC236}">
                    <a16:creationId xmlns:a16="http://schemas.microsoft.com/office/drawing/2014/main" id="{6E922F66-9475-D5BB-06BC-9D05D5457696}"/>
                  </a:ext>
                </a:extLst>
              </p:cNvPr>
              <p:cNvSpPr/>
              <p:nvPr/>
            </p:nvSpPr>
            <p:spPr>
              <a:xfrm>
                <a:off x="2779628" y="4206241"/>
                <a:ext cx="102434" cy="171023"/>
              </a:xfrm>
              <a:custGeom>
                <a:avLst/>
                <a:gdLst>
                  <a:gd name="connsiteX0" fmla="*/ 40734 w 102434"/>
                  <a:gd name="connsiteY0" fmla="*/ 130673 h 171023"/>
                  <a:gd name="connsiteX1" fmla="*/ 78728 w 102434"/>
                  <a:gd name="connsiteY1" fmla="*/ 121073 h 171023"/>
                  <a:gd name="connsiteX2" fmla="*/ 101754 w 102434"/>
                  <a:gd name="connsiteY2" fmla="*/ 132593 h 171023"/>
                  <a:gd name="connsiteX3" fmla="*/ 87554 w 102434"/>
                  <a:gd name="connsiteY3" fmla="*/ 154096 h 171023"/>
                  <a:gd name="connsiteX4" fmla="*/ 23080 w 102434"/>
                  <a:gd name="connsiteY4" fmla="*/ 170223 h 171023"/>
                  <a:gd name="connsiteX5" fmla="*/ 821 w 102434"/>
                  <a:gd name="connsiteY5" fmla="*/ 147568 h 171023"/>
                  <a:gd name="connsiteX6" fmla="*/ 33826 w 102434"/>
                  <a:gd name="connsiteY6" fmla="*/ 15476 h 171023"/>
                  <a:gd name="connsiteX7" fmla="*/ 54934 w 102434"/>
                  <a:gd name="connsiteY7" fmla="*/ 501 h 171023"/>
                  <a:gd name="connsiteX8" fmla="*/ 66831 w 102434"/>
                  <a:gd name="connsiteY8" fmla="*/ 24308 h 171023"/>
                  <a:gd name="connsiteX9" fmla="*/ 42269 w 102434"/>
                  <a:gd name="connsiteY9" fmla="*/ 123377 h 171023"/>
                  <a:gd name="connsiteX10" fmla="*/ 40734 w 102434"/>
                  <a:gd name="connsiteY10" fmla="*/ 130673 h 171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434" h="171023">
                    <a:moveTo>
                      <a:pt x="40734" y="130673"/>
                    </a:moveTo>
                    <a:cubicBezTo>
                      <a:pt x="54550" y="127217"/>
                      <a:pt x="66831" y="124145"/>
                      <a:pt x="78728" y="121073"/>
                    </a:cubicBezTo>
                    <a:cubicBezTo>
                      <a:pt x="90241" y="118385"/>
                      <a:pt x="98684" y="122609"/>
                      <a:pt x="101754" y="132593"/>
                    </a:cubicBezTo>
                    <a:cubicBezTo>
                      <a:pt x="104441" y="142192"/>
                      <a:pt x="99068" y="151024"/>
                      <a:pt x="87554" y="154096"/>
                    </a:cubicBezTo>
                    <a:cubicBezTo>
                      <a:pt x="66063" y="159856"/>
                      <a:pt x="44572" y="165232"/>
                      <a:pt x="23080" y="170223"/>
                    </a:cubicBezTo>
                    <a:cubicBezTo>
                      <a:pt x="6962" y="174063"/>
                      <a:pt x="-3016" y="163696"/>
                      <a:pt x="821" y="147568"/>
                    </a:cubicBezTo>
                    <a:cubicBezTo>
                      <a:pt x="11567" y="103409"/>
                      <a:pt x="22697" y="59635"/>
                      <a:pt x="33826" y="15476"/>
                    </a:cubicBezTo>
                    <a:cubicBezTo>
                      <a:pt x="36896" y="3957"/>
                      <a:pt x="45723" y="-1803"/>
                      <a:pt x="54934" y="501"/>
                    </a:cubicBezTo>
                    <a:cubicBezTo>
                      <a:pt x="65296" y="3188"/>
                      <a:pt x="69901" y="12020"/>
                      <a:pt x="66831" y="24308"/>
                    </a:cubicBezTo>
                    <a:cubicBezTo>
                      <a:pt x="58771" y="57331"/>
                      <a:pt x="50328" y="90354"/>
                      <a:pt x="42269" y="123377"/>
                    </a:cubicBezTo>
                    <a:cubicBezTo>
                      <a:pt x="41885" y="125297"/>
                      <a:pt x="41501" y="127217"/>
                      <a:pt x="40734" y="130673"/>
                    </a:cubicBezTo>
                    <a:close/>
                  </a:path>
                </a:pathLst>
              </a:custGeom>
              <a:grpFill/>
              <a:ln w="3834" cap="flat">
                <a:noFill/>
                <a:prstDash val="solid"/>
                <a:miter/>
              </a:ln>
            </p:spPr>
            <p:txBody>
              <a:bodyPr rtlCol="0" anchor="ctr"/>
              <a:lstStyle/>
              <a:p>
                <a:endParaRPr lang="en-US" sz="835"/>
              </a:p>
            </p:txBody>
          </p:sp>
          <p:sp>
            <p:nvSpPr>
              <p:cNvPr id="56" name="Freeform 55">
                <a:extLst>
                  <a:ext uri="{FF2B5EF4-FFF2-40B4-BE49-F238E27FC236}">
                    <a16:creationId xmlns:a16="http://schemas.microsoft.com/office/drawing/2014/main" id="{1428259E-BD15-4779-E0AE-13D50AB4E56A}"/>
                  </a:ext>
                </a:extLst>
              </p:cNvPr>
              <p:cNvSpPr/>
              <p:nvPr/>
            </p:nvSpPr>
            <p:spPr>
              <a:xfrm>
                <a:off x="2899237" y="4173246"/>
                <a:ext cx="169747" cy="101861"/>
              </a:xfrm>
              <a:custGeom>
                <a:avLst/>
                <a:gdLst>
                  <a:gd name="connsiteX0" fmla="*/ 80008 w 169747"/>
                  <a:gd name="connsiteY0" fmla="*/ 101846 h 101861"/>
                  <a:gd name="connsiteX1" fmla="*/ 30501 w 169747"/>
                  <a:gd name="connsiteY1" fmla="*/ 77271 h 101861"/>
                  <a:gd name="connsiteX2" fmla="*/ 951 w 169747"/>
                  <a:gd name="connsiteY2" fmla="*/ 23513 h 101861"/>
                  <a:gd name="connsiteX3" fmla="*/ 11313 w 169747"/>
                  <a:gd name="connsiteY3" fmla="*/ 857 h 101861"/>
                  <a:gd name="connsiteX4" fmla="*/ 33572 w 169747"/>
                  <a:gd name="connsiteY4" fmla="*/ 13913 h 101861"/>
                  <a:gd name="connsiteX5" fmla="*/ 54295 w 169747"/>
                  <a:gd name="connsiteY5" fmla="*/ 52696 h 101861"/>
                  <a:gd name="connsiteX6" fmla="*/ 115699 w 169747"/>
                  <a:gd name="connsiteY6" fmla="*/ 52696 h 101861"/>
                  <a:gd name="connsiteX7" fmla="*/ 135656 w 169747"/>
                  <a:gd name="connsiteY7" fmla="*/ 15833 h 101861"/>
                  <a:gd name="connsiteX8" fmla="*/ 158682 w 169747"/>
                  <a:gd name="connsiteY8" fmla="*/ 1241 h 101861"/>
                  <a:gd name="connsiteX9" fmla="*/ 168277 w 169747"/>
                  <a:gd name="connsiteY9" fmla="*/ 26201 h 101861"/>
                  <a:gd name="connsiteX10" fmla="*/ 134504 w 169747"/>
                  <a:gd name="connsiteY10" fmla="*/ 82647 h 101861"/>
                  <a:gd name="connsiteX11" fmla="*/ 80008 w 169747"/>
                  <a:gd name="connsiteY11" fmla="*/ 101846 h 101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747" h="101861">
                    <a:moveTo>
                      <a:pt x="80008" y="101846"/>
                    </a:moveTo>
                    <a:cubicBezTo>
                      <a:pt x="62738" y="101846"/>
                      <a:pt x="45085" y="92630"/>
                      <a:pt x="30501" y="77271"/>
                    </a:cubicBezTo>
                    <a:cubicBezTo>
                      <a:pt x="16302" y="61911"/>
                      <a:pt x="7091" y="43480"/>
                      <a:pt x="951" y="23513"/>
                    </a:cubicBezTo>
                    <a:cubicBezTo>
                      <a:pt x="-2119" y="12761"/>
                      <a:pt x="2486" y="3545"/>
                      <a:pt x="11313" y="857"/>
                    </a:cubicBezTo>
                    <a:cubicBezTo>
                      <a:pt x="21291" y="-2215"/>
                      <a:pt x="28966" y="3161"/>
                      <a:pt x="33572" y="13913"/>
                    </a:cubicBezTo>
                    <a:cubicBezTo>
                      <a:pt x="39712" y="27352"/>
                      <a:pt x="45469" y="41560"/>
                      <a:pt x="54295" y="52696"/>
                    </a:cubicBezTo>
                    <a:cubicBezTo>
                      <a:pt x="71565" y="74583"/>
                      <a:pt x="98046" y="74199"/>
                      <a:pt x="115699" y="52696"/>
                    </a:cubicBezTo>
                    <a:cubicBezTo>
                      <a:pt x="124526" y="41944"/>
                      <a:pt x="130283" y="28504"/>
                      <a:pt x="135656" y="15833"/>
                    </a:cubicBezTo>
                    <a:cubicBezTo>
                      <a:pt x="141029" y="3545"/>
                      <a:pt x="148320" y="-1831"/>
                      <a:pt x="158682" y="1241"/>
                    </a:cubicBezTo>
                    <a:cubicBezTo>
                      <a:pt x="168277" y="4313"/>
                      <a:pt x="172114" y="14297"/>
                      <a:pt x="168277" y="26201"/>
                    </a:cubicBezTo>
                    <a:cubicBezTo>
                      <a:pt x="161369" y="47704"/>
                      <a:pt x="151007" y="67287"/>
                      <a:pt x="134504" y="82647"/>
                    </a:cubicBezTo>
                    <a:cubicBezTo>
                      <a:pt x="120689" y="95318"/>
                      <a:pt x="103802" y="102230"/>
                      <a:pt x="80008" y="101846"/>
                    </a:cubicBezTo>
                    <a:close/>
                  </a:path>
                </a:pathLst>
              </a:custGeom>
              <a:grpFill/>
              <a:ln w="3834" cap="flat">
                <a:noFill/>
                <a:prstDash val="solid"/>
                <a:miter/>
              </a:ln>
            </p:spPr>
            <p:txBody>
              <a:bodyPr rtlCol="0" anchor="ctr"/>
              <a:lstStyle/>
              <a:p>
                <a:endParaRPr lang="en-US" sz="835"/>
              </a:p>
            </p:txBody>
          </p:sp>
        </p:grpSp>
      </p:grpSp>
      <p:grpSp>
        <p:nvGrpSpPr>
          <p:cNvPr id="59" name="Graphic 3">
            <a:extLst>
              <a:ext uri="{FF2B5EF4-FFF2-40B4-BE49-F238E27FC236}">
                <a16:creationId xmlns:a16="http://schemas.microsoft.com/office/drawing/2014/main" id="{CE31347C-FE37-7AE5-A2F6-9DC1E214BFFE}"/>
              </a:ext>
            </a:extLst>
          </p:cNvPr>
          <p:cNvGrpSpPr/>
          <p:nvPr/>
        </p:nvGrpSpPr>
        <p:grpSpPr>
          <a:xfrm>
            <a:off x="6316060" y="3551383"/>
            <a:ext cx="356291" cy="357002"/>
            <a:chOff x="2694219" y="430095"/>
            <a:chExt cx="1090872" cy="1093052"/>
          </a:xfrm>
          <a:solidFill>
            <a:srgbClr val="083F59"/>
          </a:solidFill>
        </p:grpSpPr>
        <p:sp>
          <p:nvSpPr>
            <p:cNvPr id="60" name="Freeform 59">
              <a:extLst>
                <a:ext uri="{FF2B5EF4-FFF2-40B4-BE49-F238E27FC236}">
                  <a16:creationId xmlns:a16="http://schemas.microsoft.com/office/drawing/2014/main" id="{87D96880-6EEB-B01C-B020-9C9F3767A881}"/>
                </a:ext>
              </a:extLst>
            </p:cNvPr>
            <p:cNvSpPr/>
            <p:nvPr/>
          </p:nvSpPr>
          <p:spPr>
            <a:xfrm>
              <a:off x="2904664" y="463008"/>
              <a:ext cx="674720" cy="674719"/>
            </a:xfrm>
            <a:custGeom>
              <a:avLst/>
              <a:gdLst>
                <a:gd name="connsiteX0" fmla="*/ 647292 w 674720"/>
                <a:gd name="connsiteY0" fmla="*/ 282505 h 674719"/>
                <a:gd name="connsiteX1" fmla="*/ 625351 w 674720"/>
                <a:gd name="connsiteY1" fmla="*/ 260562 h 674719"/>
                <a:gd name="connsiteX2" fmla="*/ 595179 w 674720"/>
                <a:gd name="connsiteY2" fmla="*/ 189251 h 674719"/>
                <a:gd name="connsiteX3" fmla="*/ 595179 w 674720"/>
                <a:gd name="connsiteY3" fmla="*/ 156338 h 674719"/>
                <a:gd name="connsiteX4" fmla="*/ 589695 w 674720"/>
                <a:gd name="connsiteY4" fmla="*/ 112453 h 674719"/>
                <a:gd name="connsiteX5" fmla="*/ 562267 w 674720"/>
                <a:gd name="connsiteY5" fmla="*/ 85026 h 674719"/>
                <a:gd name="connsiteX6" fmla="*/ 518382 w 674720"/>
                <a:gd name="connsiteY6" fmla="*/ 79540 h 674719"/>
                <a:gd name="connsiteX7" fmla="*/ 485468 w 674720"/>
                <a:gd name="connsiteY7" fmla="*/ 79540 h 674719"/>
                <a:gd name="connsiteX8" fmla="*/ 414157 w 674720"/>
                <a:gd name="connsiteY8" fmla="*/ 49370 h 674719"/>
                <a:gd name="connsiteX9" fmla="*/ 392215 w 674720"/>
                <a:gd name="connsiteY9" fmla="*/ 27428 h 674719"/>
                <a:gd name="connsiteX10" fmla="*/ 356560 w 674720"/>
                <a:gd name="connsiteY10" fmla="*/ 0 h 674719"/>
                <a:gd name="connsiteX11" fmla="*/ 318160 w 674720"/>
                <a:gd name="connsiteY11" fmla="*/ 0 h 674719"/>
                <a:gd name="connsiteX12" fmla="*/ 282505 w 674720"/>
                <a:gd name="connsiteY12" fmla="*/ 27428 h 674719"/>
                <a:gd name="connsiteX13" fmla="*/ 260563 w 674720"/>
                <a:gd name="connsiteY13" fmla="*/ 49370 h 674719"/>
                <a:gd name="connsiteX14" fmla="*/ 189250 w 674720"/>
                <a:gd name="connsiteY14" fmla="*/ 79540 h 674719"/>
                <a:gd name="connsiteX15" fmla="*/ 156336 w 674720"/>
                <a:gd name="connsiteY15" fmla="*/ 79540 h 674719"/>
                <a:gd name="connsiteX16" fmla="*/ 112453 w 674720"/>
                <a:gd name="connsiteY16" fmla="*/ 85026 h 674719"/>
                <a:gd name="connsiteX17" fmla="*/ 85025 w 674720"/>
                <a:gd name="connsiteY17" fmla="*/ 112453 h 674719"/>
                <a:gd name="connsiteX18" fmla="*/ 79539 w 674720"/>
                <a:gd name="connsiteY18" fmla="*/ 156338 h 674719"/>
                <a:gd name="connsiteX19" fmla="*/ 79539 w 674720"/>
                <a:gd name="connsiteY19" fmla="*/ 189251 h 674719"/>
                <a:gd name="connsiteX20" fmla="*/ 49369 w 674720"/>
                <a:gd name="connsiteY20" fmla="*/ 260562 h 674719"/>
                <a:gd name="connsiteX21" fmla="*/ 27428 w 674720"/>
                <a:gd name="connsiteY21" fmla="*/ 282505 h 674719"/>
                <a:gd name="connsiteX22" fmla="*/ 0 w 674720"/>
                <a:gd name="connsiteY22" fmla="*/ 318161 h 674719"/>
                <a:gd name="connsiteX23" fmla="*/ 0 w 674720"/>
                <a:gd name="connsiteY23" fmla="*/ 318161 h 674719"/>
                <a:gd name="connsiteX24" fmla="*/ 0 w 674720"/>
                <a:gd name="connsiteY24" fmla="*/ 356559 h 674719"/>
                <a:gd name="connsiteX25" fmla="*/ 27428 w 674720"/>
                <a:gd name="connsiteY25" fmla="*/ 392215 h 674719"/>
                <a:gd name="connsiteX26" fmla="*/ 49369 w 674720"/>
                <a:gd name="connsiteY26" fmla="*/ 414157 h 674719"/>
                <a:gd name="connsiteX27" fmla="*/ 79539 w 674720"/>
                <a:gd name="connsiteY27" fmla="*/ 485469 h 674719"/>
                <a:gd name="connsiteX28" fmla="*/ 79539 w 674720"/>
                <a:gd name="connsiteY28" fmla="*/ 518382 h 674719"/>
                <a:gd name="connsiteX29" fmla="*/ 85025 w 674720"/>
                <a:gd name="connsiteY29" fmla="*/ 562266 h 674719"/>
                <a:gd name="connsiteX30" fmla="*/ 112453 w 674720"/>
                <a:gd name="connsiteY30" fmla="*/ 589694 h 674719"/>
                <a:gd name="connsiteX31" fmla="*/ 156336 w 674720"/>
                <a:gd name="connsiteY31" fmla="*/ 595180 h 674719"/>
                <a:gd name="connsiteX32" fmla="*/ 189250 w 674720"/>
                <a:gd name="connsiteY32" fmla="*/ 595180 h 674719"/>
                <a:gd name="connsiteX33" fmla="*/ 260563 w 674720"/>
                <a:gd name="connsiteY33" fmla="*/ 625350 h 674719"/>
                <a:gd name="connsiteX34" fmla="*/ 282505 w 674720"/>
                <a:gd name="connsiteY34" fmla="*/ 647292 h 674719"/>
                <a:gd name="connsiteX35" fmla="*/ 318160 w 674720"/>
                <a:gd name="connsiteY35" fmla="*/ 674720 h 674719"/>
                <a:gd name="connsiteX36" fmla="*/ 356560 w 674720"/>
                <a:gd name="connsiteY36" fmla="*/ 674720 h 674719"/>
                <a:gd name="connsiteX37" fmla="*/ 392215 w 674720"/>
                <a:gd name="connsiteY37" fmla="*/ 647292 h 674719"/>
                <a:gd name="connsiteX38" fmla="*/ 414157 w 674720"/>
                <a:gd name="connsiteY38" fmla="*/ 625350 h 674719"/>
                <a:gd name="connsiteX39" fmla="*/ 485468 w 674720"/>
                <a:gd name="connsiteY39" fmla="*/ 595180 h 674719"/>
                <a:gd name="connsiteX40" fmla="*/ 518382 w 674720"/>
                <a:gd name="connsiteY40" fmla="*/ 595180 h 674719"/>
                <a:gd name="connsiteX41" fmla="*/ 562267 w 674720"/>
                <a:gd name="connsiteY41" fmla="*/ 589694 h 674719"/>
                <a:gd name="connsiteX42" fmla="*/ 589695 w 674720"/>
                <a:gd name="connsiteY42" fmla="*/ 562266 h 674719"/>
                <a:gd name="connsiteX43" fmla="*/ 595179 w 674720"/>
                <a:gd name="connsiteY43" fmla="*/ 518382 h 674719"/>
                <a:gd name="connsiteX44" fmla="*/ 595179 w 674720"/>
                <a:gd name="connsiteY44" fmla="*/ 485469 h 674719"/>
                <a:gd name="connsiteX45" fmla="*/ 625351 w 674720"/>
                <a:gd name="connsiteY45" fmla="*/ 414157 h 674719"/>
                <a:gd name="connsiteX46" fmla="*/ 647292 w 674720"/>
                <a:gd name="connsiteY46" fmla="*/ 392215 h 674719"/>
                <a:gd name="connsiteX47" fmla="*/ 674720 w 674720"/>
                <a:gd name="connsiteY47" fmla="*/ 359302 h 674719"/>
                <a:gd name="connsiteX48" fmla="*/ 674720 w 674720"/>
                <a:gd name="connsiteY48" fmla="*/ 318161 h 674719"/>
                <a:gd name="connsiteX49" fmla="*/ 647292 w 674720"/>
                <a:gd name="connsiteY49" fmla="*/ 282505 h 674719"/>
                <a:gd name="connsiteX50" fmla="*/ 342846 w 674720"/>
                <a:gd name="connsiteY50" fmla="*/ 554038 h 674719"/>
                <a:gd name="connsiteX51" fmla="*/ 112453 w 674720"/>
                <a:gd name="connsiteY51" fmla="*/ 323646 h 674719"/>
                <a:gd name="connsiteX52" fmla="*/ 342846 w 674720"/>
                <a:gd name="connsiteY52" fmla="*/ 93254 h 674719"/>
                <a:gd name="connsiteX53" fmla="*/ 573237 w 674720"/>
                <a:gd name="connsiteY53" fmla="*/ 323646 h 674719"/>
                <a:gd name="connsiteX54" fmla="*/ 342846 w 674720"/>
                <a:gd name="connsiteY54" fmla="*/ 554038 h 67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74720" h="674719">
                  <a:moveTo>
                    <a:pt x="647292" y="282505"/>
                  </a:moveTo>
                  <a:cubicBezTo>
                    <a:pt x="636321" y="279762"/>
                    <a:pt x="628093" y="271534"/>
                    <a:pt x="625351" y="260562"/>
                  </a:cubicBezTo>
                  <a:cubicBezTo>
                    <a:pt x="619865" y="235878"/>
                    <a:pt x="608893" y="211193"/>
                    <a:pt x="595179" y="189251"/>
                  </a:cubicBezTo>
                  <a:cubicBezTo>
                    <a:pt x="589695" y="178280"/>
                    <a:pt x="589695" y="167309"/>
                    <a:pt x="595179" y="156338"/>
                  </a:cubicBezTo>
                  <a:cubicBezTo>
                    <a:pt x="603409" y="142624"/>
                    <a:pt x="600665" y="123424"/>
                    <a:pt x="589695" y="112453"/>
                  </a:cubicBezTo>
                  <a:lnTo>
                    <a:pt x="562267" y="85026"/>
                  </a:lnTo>
                  <a:cubicBezTo>
                    <a:pt x="551296" y="74055"/>
                    <a:pt x="532096" y="71312"/>
                    <a:pt x="518382" y="79540"/>
                  </a:cubicBezTo>
                  <a:cubicBezTo>
                    <a:pt x="507412" y="85026"/>
                    <a:pt x="496440" y="85026"/>
                    <a:pt x="485468" y="79540"/>
                  </a:cubicBezTo>
                  <a:cubicBezTo>
                    <a:pt x="463527" y="65826"/>
                    <a:pt x="438843" y="57598"/>
                    <a:pt x="414157" y="49370"/>
                  </a:cubicBezTo>
                  <a:cubicBezTo>
                    <a:pt x="403185" y="46627"/>
                    <a:pt x="394958" y="38399"/>
                    <a:pt x="392215" y="27428"/>
                  </a:cubicBezTo>
                  <a:cubicBezTo>
                    <a:pt x="389472" y="10971"/>
                    <a:pt x="373016" y="0"/>
                    <a:pt x="356560" y="0"/>
                  </a:cubicBezTo>
                  <a:lnTo>
                    <a:pt x="318160" y="0"/>
                  </a:lnTo>
                  <a:cubicBezTo>
                    <a:pt x="301704" y="0"/>
                    <a:pt x="285247" y="10971"/>
                    <a:pt x="282505" y="27428"/>
                  </a:cubicBezTo>
                  <a:cubicBezTo>
                    <a:pt x="279761" y="38399"/>
                    <a:pt x="271533" y="46627"/>
                    <a:pt x="260563" y="49370"/>
                  </a:cubicBezTo>
                  <a:cubicBezTo>
                    <a:pt x="235877" y="54855"/>
                    <a:pt x="211192" y="65826"/>
                    <a:pt x="189250" y="79540"/>
                  </a:cubicBezTo>
                  <a:cubicBezTo>
                    <a:pt x="178280" y="85026"/>
                    <a:pt x="167308" y="85026"/>
                    <a:pt x="156336" y="79540"/>
                  </a:cubicBezTo>
                  <a:cubicBezTo>
                    <a:pt x="142623" y="71312"/>
                    <a:pt x="123425" y="74055"/>
                    <a:pt x="112453" y="85026"/>
                  </a:cubicBezTo>
                  <a:lnTo>
                    <a:pt x="85025" y="112453"/>
                  </a:lnTo>
                  <a:cubicBezTo>
                    <a:pt x="74053" y="123424"/>
                    <a:pt x="71311" y="142624"/>
                    <a:pt x="79539" y="156338"/>
                  </a:cubicBezTo>
                  <a:cubicBezTo>
                    <a:pt x="85025" y="167309"/>
                    <a:pt x="85025" y="178280"/>
                    <a:pt x="79539" y="189251"/>
                  </a:cubicBezTo>
                  <a:cubicBezTo>
                    <a:pt x="65825" y="211193"/>
                    <a:pt x="57597" y="235878"/>
                    <a:pt x="49369" y="260562"/>
                  </a:cubicBezTo>
                  <a:cubicBezTo>
                    <a:pt x="46626" y="271534"/>
                    <a:pt x="38398" y="279762"/>
                    <a:pt x="27428" y="282505"/>
                  </a:cubicBezTo>
                  <a:cubicBezTo>
                    <a:pt x="10970" y="285247"/>
                    <a:pt x="0" y="301704"/>
                    <a:pt x="0" y="318161"/>
                  </a:cubicBezTo>
                  <a:lnTo>
                    <a:pt x="0" y="318161"/>
                  </a:lnTo>
                  <a:lnTo>
                    <a:pt x="0" y="356559"/>
                  </a:lnTo>
                  <a:cubicBezTo>
                    <a:pt x="0" y="373016"/>
                    <a:pt x="10970" y="389472"/>
                    <a:pt x="27428" y="392215"/>
                  </a:cubicBezTo>
                  <a:cubicBezTo>
                    <a:pt x="38398" y="394958"/>
                    <a:pt x="46626" y="403186"/>
                    <a:pt x="49369" y="414157"/>
                  </a:cubicBezTo>
                  <a:cubicBezTo>
                    <a:pt x="54855" y="438842"/>
                    <a:pt x="65825" y="463527"/>
                    <a:pt x="79539" y="485469"/>
                  </a:cubicBezTo>
                  <a:cubicBezTo>
                    <a:pt x="85025" y="496440"/>
                    <a:pt x="85025" y="507411"/>
                    <a:pt x="79539" y="518382"/>
                  </a:cubicBezTo>
                  <a:cubicBezTo>
                    <a:pt x="71311" y="532096"/>
                    <a:pt x="74053" y="551295"/>
                    <a:pt x="85025" y="562266"/>
                  </a:cubicBezTo>
                  <a:lnTo>
                    <a:pt x="112453" y="589694"/>
                  </a:lnTo>
                  <a:cubicBezTo>
                    <a:pt x="123425" y="600665"/>
                    <a:pt x="142623" y="603408"/>
                    <a:pt x="156336" y="595180"/>
                  </a:cubicBezTo>
                  <a:cubicBezTo>
                    <a:pt x="167308" y="589694"/>
                    <a:pt x="178280" y="589694"/>
                    <a:pt x="189250" y="595180"/>
                  </a:cubicBezTo>
                  <a:cubicBezTo>
                    <a:pt x="211192" y="608893"/>
                    <a:pt x="235877" y="617122"/>
                    <a:pt x="260563" y="625350"/>
                  </a:cubicBezTo>
                  <a:cubicBezTo>
                    <a:pt x="271533" y="628093"/>
                    <a:pt x="279761" y="636321"/>
                    <a:pt x="282505" y="647292"/>
                  </a:cubicBezTo>
                  <a:cubicBezTo>
                    <a:pt x="285247" y="663749"/>
                    <a:pt x="301704" y="674720"/>
                    <a:pt x="318160" y="674720"/>
                  </a:cubicBezTo>
                  <a:lnTo>
                    <a:pt x="356560" y="674720"/>
                  </a:lnTo>
                  <a:cubicBezTo>
                    <a:pt x="373016" y="674720"/>
                    <a:pt x="389472" y="663749"/>
                    <a:pt x="392215" y="647292"/>
                  </a:cubicBezTo>
                  <a:cubicBezTo>
                    <a:pt x="394958" y="636321"/>
                    <a:pt x="403185" y="628093"/>
                    <a:pt x="414157" y="625350"/>
                  </a:cubicBezTo>
                  <a:cubicBezTo>
                    <a:pt x="438843" y="619864"/>
                    <a:pt x="463527" y="608893"/>
                    <a:pt x="485468" y="595180"/>
                  </a:cubicBezTo>
                  <a:cubicBezTo>
                    <a:pt x="496440" y="589694"/>
                    <a:pt x="507412" y="589694"/>
                    <a:pt x="518382" y="595180"/>
                  </a:cubicBezTo>
                  <a:cubicBezTo>
                    <a:pt x="532096" y="603408"/>
                    <a:pt x="551296" y="600665"/>
                    <a:pt x="562267" y="589694"/>
                  </a:cubicBezTo>
                  <a:lnTo>
                    <a:pt x="589695" y="562266"/>
                  </a:lnTo>
                  <a:cubicBezTo>
                    <a:pt x="600665" y="551295"/>
                    <a:pt x="603409" y="532096"/>
                    <a:pt x="595179" y="518382"/>
                  </a:cubicBezTo>
                  <a:cubicBezTo>
                    <a:pt x="589695" y="507411"/>
                    <a:pt x="589695" y="496440"/>
                    <a:pt x="595179" y="485469"/>
                  </a:cubicBezTo>
                  <a:cubicBezTo>
                    <a:pt x="608893" y="463527"/>
                    <a:pt x="617123" y="438842"/>
                    <a:pt x="625351" y="414157"/>
                  </a:cubicBezTo>
                  <a:cubicBezTo>
                    <a:pt x="628093" y="403186"/>
                    <a:pt x="636321" y="394958"/>
                    <a:pt x="647292" y="392215"/>
                  </a:cubicBezTo>
                  <a:cubicBezTo>
                    <a:pt x="663748" y="389472"/>
                    <a:pt x="674720" y="375759"/>
                    <a:pt x="674720" y="359302"/>
                  </a:cubicBezTo>
                  <a:lnTo>
                    <a:pt x="674720" y="318161"/>
                  </a:lnTo>
                  <a:cubicBezTo>
                    <a:pt x="674720" y="301704"/>
                    <a:pt x="663748" y="287990"/>
                    <a:pt x="647292" y="282505"/>
                  </a:cubicBezTo>
                  <a:close/>
                  <a:moveTo>
                    <a:pt x="342846" y="554038"/>
                  </a:moveTo>
                  <a:cubicBezTo>
                    <a:pt x="216678" y="554038"/>
                    <a:pt x="112453" y="452556"/>
                    <a:pt x="112453" y="323646"/>
                  </a:cubicBezTo>
                  <a:cubicBezTo>
                    <a:pt x="112453" y="194736"/>
                    <a:pt x="213936" y="93254"/>
                    <a:pt x="342846" y="93254"/>
                  </a:cubicBezTo>
                  <a:cubicBezTo>
                    <a:pt x="471755" y="93254"/>
                    <a:pt x="573237" y="194736"/>
                    <a:pt x="573237" y="323646"/>
                  </a:cubicBezTo>
                  <a:cubicBezTo>
                    <a:pt x="573237" y="452556"/>
                    <a:pt x="469013" y="554038"/>
                    <a:pt x="342846" y="554038"/>
                  </a:cubicBezTo>
                  <a:close/>
                </a:path>
              </a:pathLst>
            </a:custGeom>
            <a:solidFill>
              <a:srgbClr val="DF4625"/>
            </a:solidFill>
            <a:ln w="27426" cap="flat">
              <a:noFill/>
              <a:prstDash val="solid"/>
              <a:miter/>
            </a:ln>
          </p:spPr>
          <p:txBody>
            <a:bodyPr rtlCol="0" anchor="ctr"/>
            <a:lstStyle/>
            <a:p>
              <a:endParaRPr lang="en-US" sz="1396"/>
            </a:p>
          </p:txBody>
        </p:sp>
        <p:grpSp>
          <p:nvGrpSpPr>
            <p:cNvPr id="61" name="Graphic 3">
              <a:extLst>
                <a:ext uri="{FF2B5EF4-FFF2-40B4-BE49-F238E27FC236}">
                  <a16:creationId xmlns:a16="http://schemas.microsoft.com/office/drawing/2014/main" id="{1B935DE2-3442-D9C0-9DCA-635DCAD6DC55}"/>
                </a:ext>
              </a:extLst>
            </p:cNvPr>
            <p:cNvGrpSpPr/>
            <p:nvPr/>
          </p:nvGrpSpPr>
          <p:grpSpPr>
            <a:xfrm>
              <a:off x="2694219" y="430095"/>
              <a:ext cx="1090872" cy="1093052"/>
              <a:chOff x="2694219" y="430095"/>
              <a:chExt cx="1090872" cy="1093052"/>
            </a:xfrm>
            <a:grpFill/>
          </p:grpSpPr>
          <p:sp>
            <p:nvSpPr>
              <p:cNvPr id="62" name="Freeform 61">
                <a:extLst>
                  <a:ext uri="{FF2B5EF4-FFF2-40B4-BE49-F238E27FC236}">
                    <a16:creationId xmlns:a16="http://schemas.microsoft.com/office/drawing/2014/main" id="{62D36546-93EE-0D5D-D159-FC2252033121}"/>
                  </a:ext>
                </a:extLst>
              </p:cNvPr>
              <p:cNvSpPr/>
              <p:nvPr/>
            </p:nvSpPr>
            <p:spPr>
              <a:xfrm>
                <a:off x="2871751" y="430095"/>
                <a:ext cx="740547" cy="743288"/>
              </a:xfrm>
              <a:custGeom>
                <a:avLst/>
                <a:gdLst>
                  <a:gd name="connsiteX0" fmla="*/ 52112 w 740547"/>
                  <a:gd name="connsiteY0" fmla="*/ 458041 h 743288"/>
                  <a:gd name="connsiteX1" fmla="*/ 85025 w 740547"/>
                  <a:gd name="connsiteY1" fmla="*/ 534839 h 743288"/>
                  <a:gd name="connsiteX2" fmla="*/ 95997 w 740547"/>
                  <a:gd name="connsiteY2" fmla="*/ 619864 h 743288"/>
                  <a:gd name="connsiteX3" fmla="*/ 123425 w 740547"/>
                  <a:gd name="connsiteY3" fmla="*/ 647292 h 743288"/>
                  <a:gd name="connsiteX4" fmla="*/ 208450 w 740547"/>
                  <a:gd name="connsiteY4" fmla="*/ 658263 h 743288"/>
                  <a:gd name="connsiteX5" fmla="*/ 285247 w 740547"/>
                  <a:gd name="connsiteY5" fmla="*/ 691176 h 743288"/>
                  <a:gd name="connsiteX6" fmla="*/ 351074 w 740547"/>
                  <a:gd name="connsiteY6" fmla="*/ 743289 h 743288"/>
                  <a:gd name="connsiteX7" fmla="*/ 389473 w 740547"/>
                  <a:gd name="connsiteY7" fmla="*/ 743289 h 743288"/>
                  <a:gd name="connsiteX8" fmla="*/ 455299 w 740547"/>
                  <a:gd name="connsiteY8" fmla="*/ 691176 h 743288"/>
                  <a:gd name="connsiteX9" fmla="*/ 532096 w 740547"/>
                  <a:gd name="connsiteY9" fmla="*/ 658263 h 743288"/>
                  <a:gd name="connsiteX10" fmla="*/ 617123 w 740547"/>
                  <a:gd name="connsiteY10" fmla="*/ 647292 h 743288"/>
                  <a:gd name="connsiteX11" fmla="*/ 644550 w 740547"/>
                  <a:gd name="connsiteY11" fmla="*/ 619864 h 743288"/>
                  <a:gd name="connsiteX12" fmla="*/ 655520 w 740547"/>
                  <a:gd name="connsiteY12" fmla="*/ 534839 h 743288"/>
                  <a:gd name="connsiteX13" fmla="*/ 688434 w 740547"/>
                  <a:gd name="connsiteY13" fmla="*/ 458041 h 743288"/>
                  <a:gd name="connsiteX14" fmla="*/ 740547 w 740547"/>
                  <a:gd name="connsiteY14" fmla="*/ 392215 h 743288"/>
                  <a:gd name="connsiteX15" fmla="*/ 740547 w 740547"/>
                  <a:gd name="connsiteY15" fmla="*/ 351074 h 743288"/>
                  <a:gd name="connsiteX16" fmla="*/ 688434 w 740547"/>
                  <a:gd name="connsiteY16" fmla="*/ 285247 h 743288"/>
                  <a:gd name="connsiteX17" fmla="*/ 655520 w 740547"/>
                  <a:gd name="connsiteY17" fmla="*/ 208450 h 743288"/>
                  <a:gd name="connsiteX18" fmla="*/ 644550 w 740547"/>
                  <a:gd name="connsiteY18" fmla="*/ 123424 h 743288"/>
                  <a:gd name="connsiteX19" fmla="*/ 617123 w 740547"/>
                  <a:gd name="connsiteY19" fmla="*/ 95997 h 743288"/>
                  <a:gd name="connsiteX20" fmla="*/ 532096 w 740547"/>
                  <a:gd name="connsiteY20" fmla="*/ 85026 h 743288"/>
                  <a:gd name="connsiteX21" fmla="*/ 455299 w 740547"/>
                  <a:gd name="connsiteY21" fmla="*/ 52113 h 743288"/>
                  <a:gd name="connsiteX22" fmla="*/ 389473 w 740547"/>
                  <a:gd name="connsiteY22" fmla="*/ 0 h 743288"/>
                  <a:gd name="connsiteX23" fmla="*/ 351074 w 740547"/>
                  <a:gd name="connsiteY23" fmla="*/ 0 h 743288"/>
                  <a:gd name="connsiteX24" fmla="*/ 285247 w 740547"/>
                  <a:gd name="connsiteY24" fmla="*/ 52113 h 743288"/>
                  <a:gd name="connsiteX25" fmla="*/ 208450 w 740547"/>
                  <a:gd name="connsiteY25" fmla="*/ 85026 h 743288"/>
                  <a:gd name="connsiteX26" fmla="*/ 123425 w 740547"/>
                  <a:gd name="connsiteY26" fmla="*/ 95997 h 743288"/>
                  <a:gd name="connsiteX27" fmla="*/ 95997 w 740547"/>
                  <a:gd name="connsiteY27" fmla="*/ 123424 h 743288"/>
                  <a:gd name="connsiteX28" fmla="*/ 85025 w 740547"/>
                  <a:gd name="connsiteY28" fmla="*/ 208450 h 743288"/>
                  <a:gd name="connsiteX29" fmla="*/ 52112 w 740547"/>
                  <a:gd name="connsiteY29" fmla="*/ 285247 h 743288"/>
                  <a:gd name="connsiteX30" fmla="*/ 0 w 740547"/>
                  <a:gd name="connsiteY30" fmla="*/ 351074 h 743288"/>
                  <a:gd name="connsiteX31" fmla="*/ 0 w 740547"/>
                  <a:gd name="connsiteY31" fmla="*/ 389472 h 743288"/>
                  <a:gd name="connsiteX32" fmla="*/ 52112 w 740547"/>
                  <a:gd name="connsiteY32" fmla="*/ 458041 h 743288"/>
                  <a:gd name="connsiteX33" fmla="*/ 52112 w 740547"/>
                  <a:gd name="connsiteY33" fmla="*/ 458041 h 743288"/>
                  <a:gd name="connsiteX34" fmla="*/ 30170 w 740547"/>
                  <a:gd name="connsiteY34" fmla="*/ 351074 h 743288"/>
                  <a:gd name="connsiteX35" fmla="*/ 57597 w 740547"/>
                  <a:gd name="connsiteY35" fmla="*/ 315418 h 743288"/>
                  <a:gd name="connsiteX36" fmla="*/ 79539 w 740547"/>
                  <a:gd name="connsiteY36" fmla="*/ 293475 h 743288"/>
                  <a:gd name="connsiteX37" fmla="*/ 109711 w 740547"/>
                  <a:gd name="connsiteY37" fmla="*/ 222164 h 743288"/>
                  <a:gd name="connsiteX38" fmla="*/ 109711 w 740547"/>
                  <a:gd name="connsiteY38" fmla="*/ 189251 h 743288"/>
                  <a:gd name="connsiteX39" fmla="*/ 115197 w 740547"/>
                  <a:gd name="connsiteY39" fmla="*/ 145366 h 743288"/>
                  <a:gd name="connsiteX40" fmla="*/ 142624 w 740547"/>
                  <a:gd name="connsiteY40" fmla="*/ 117939 h 743288"/>
                  <a:gd name="connsiteX41" fmla="*/ 186508 w 740547"/>
                  <a:gd name="connsiteY41" fmla="*/ 112453 h 743288"/>
                  <a:gd name="connsiteX42" fmla="*/ 219421 w 740547"/>
                  <a:gd name="connsiteY42" fmla="*/ 112453 h 743288"/>
                  <a:gd name="connsiteX43" fmla="*/ 290733 w 740547"/>
                  <a:gd name="connsiteY43" fmla="*/ 82283 h 743288"/>
                  <a:gd name="connsiteX44" fmla="*/ 312674 w 740547"/>
                  <a:gd name="connsiteY44" fmla="*/ 60341 h 743288"/>
                  <a:gd name="connsiteX45" fmla="*/ 348332 w 740547"/>
                  <a:gd name="connsiteY45" fmla="*/ 32913 h 743288"/>
                  <a:gd name="connsiteX46" fmla="*/ 386730 w 740547"/>
                  <a:gd name="connsiteY46" fmla="*/ 32913 h 743288"/>
                  <a:gd name="connsiteX47" fmla="*/ 422385 w 740547"/>
                  <a:gd name="connsiteY47" fmla="*/ 60341 h 743288"/>
                  <a:gd name="connsiteX48" fmla="*/ 444329 w 740547"/>
                  <a:gd name="connsiteY48" fmla="*/ 82283 h 743288"/>
                  <a:gd name="connsiteX49" fmla="*/ 515640 w 740547"/>
                  <a:gd name="connsiteY49" fmla="*/ 112453 h 743288"/>
                  <a:gd name="connsiteX50" fmla="*/ 548553 w 740547"/>
                  <a:gd name="connsiteY50" fmla="*/ 112453 h 743288"/>
                  <a:gd name="connsiteX51" fmla="*/ 592437 w 740547"/>
                  <a:gd name="connsiteY51" fmla="*/ 117939 h 743288"/>
                  <a:gd name="connsiteX52" fmla="*/ 619865 w 740547"/>
                  <a:gd name="connsiteY52" fmla="*/ 145366 h 743288"/>
                  <a:gd name="connsiteX53" fmla="*/ 625351 w 740547"/>
                  <a:gd name="connsiteY53" fmla="*/ 189251 h 743288"/>
                  <a:gd name="connsiteX54" fmla="*/ 625351 w 740547"/>
                  <a:gd name="connsiteY54" fmla="*/ 222164 h 743288"/>
                  <a:gd name="connsiteX55" fmla="*/ 655520 w 740547"/>
                  <a:gd name="connsiteY55" fmla="*/ 293475 h 743288"/>
                  <a:gd name="connsiteX56" fmla="*/ 677464 w 740547"/>
                  <a:gd name="connsiteY56" fmla="*/ 315418 h 743288"/>
                  <a:gd name="connsiteX57" fmla="*/ 704892 w 740547"/>
                  <a:gd name="connsiteY57" fmla="*/ 348331 h 743288"/>
                  <a:gd name="connsiteX58" fmla="*/ 704892 w 740547"/>
                  <a:gd name="connsiteY58" fmla="*/ 389472 h 743288"/>
                  <a:gd name="connsiteX59" fmla="*/ 677464 w 740547"/>
                  <a:gd name="connsiteY59" fmla="*/ 422385 h 743288"/>
                  <a:gd name="connsiteX60" fmla="*/ 655520 w 740547"/>
                  <a:gd name="connsiteY60" fmla="*/ 444327 h 743288"/>
                  <a:gd name="connsiteX61" fmla="*/ 625351 w 740547"/>
                  <a:gd name="connsiteY61" fmla="*/ 515639 h 743288"/>
                  <a:gd name="connsiteX62" fmla="*/ 625351 w 740547"/>
                  <a:gd name="connsiteY62" fmla="*/ 548552 h 743288"/>
                  <a:gd name="connsiteX63" fmla="*/ 619865 w 740547"/>
                  <a:gd name="connsiteY63" fmla="*/ 592437 h 743288"/>
                  <a:gd name="connsiteX64" fmla="*/ 592437 w 740547"/>
                  <a:gd name="connsiteY64" fmla="*/ 619864 h 743288"/>
                  <a:gd name="connsiteX65" fmla="*/ 548553 w 740547"/>
                  <a:gd name="connsiteY65" fmla="*/ 625350 h 743288"/>
                  <a:gd name="connsiteX66" fmla="*/ 515640 w 740547"/>
                  <a:gd name="connsiteY66" fmla="*/ 625350 h 743288"/>
                  <a:gd name="connsiteX67" fmla="*/ 444329 w 740547"/>
                  <a:gd name="connsiteY67" fmla="*/ 655520 h 743288"/>
                  <a:gd name="connsiteX68" fmla="*/ 422385 w 740547"/>
                  <a:gd name="connsiteY68" fmla="*/ 677462 h 743288"/>
                  <a:gd name="connsiteX69" fmla="*/ 386730 w 740547"/>
                  <a:gd name="connsiteY69" fmla="*/ 704890 h 743288"/>
                  <a:gd name="connsiteX70" fmla="*/ 348332 w 740547"/>
                  <a:gd name="connsiteY70" fmla="*/ 704890 h 743288"/>
                  <a:gd name="connsiteX71" fmla="*/ 312674 w 740547"/>
                  <a:gd name="connsiteY71" fmla="*/ 677462 h 743288"/>
                  <a:gd name="connsiteX72" fmla="*/ 290733 w 740547"/>
                  <a:gd name="connsiteY72" fmla="*/ 655520 h 743288"/>
                  <a:gd name="connsiteX73" fmla="*/ 219421 w 740547"/>
                  <a:gd name="connsiteY73" fmla="*/ 625350 h 743288"/>
                  <a:gd name="connsiteX74" fmla="*/ 186508 w 740547"/>
                  <a:gd name="connsiteY74" fmla="*/ 625350 h 743288"/>
                  <a:gd name="connsiteX75" fmla="*/ 142624 w 740547"/>
                  <a:gd name="connsiteY75" fmla="*/ 619864 h 743288"/>
                  <a:gd name="connsiteX76" fmla="*/ 115197 w 740547"/>
                  <a:gd name="connsiteY76" fmla="*/ 592437 h 743288"/>
                  <a:gd name="connsiteX77" fmla="*/ 109711 w 740547"/>
                  <a:gd name="connsiteY77" fmla="*/ 548552 h 743288"/>
                  <a:gd name="connsiteX78" fmla="*/ 109711 w 740547"/>
                  <a:gd name="connsiteY78" fmla="*/ 515639 h 743288"/>
                  <a:gd name="connsiteX79" fmla="*/ 79539 w 740547"/>
                  <a:gd name="connsiteY79" fmla="*/ 444327 h 743288"/>
                  <a:gd name="connsiteX80" fmla="*/ 57597 w 740547"/>
                  <a:gd name="connsiteY80" fmla="*/ 422385 h 743288"/>
                  <a:gd name="connsiteX81" fmla="*/ 30170 w 740547"/>
                  <a:gd name="connsiteY81" fmla="*/ 386729 h 743288"/>
                  <a:gd name="connsiteX82" fmla="*/ 30170 w 740547"/>
                  <a:gd name="connsiteY82" fmla="*/ 351074 h 743288"/>
                  <a:gd name="connsiteX83" fmla="*/ 30170 w 740547"/>
                  <a:gd name="connsiteY83" fmla="*/ 351074 h 74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740547" h="743288">
                    <a:moveTo>
                      <a:pt x="52112" y="458041"/>
                    </a:moveTo>
                    <a:cubicBezTo>
                      <a:pt x="60341" y="485469"/>
                      <a:pt x="71311" y="510154"/>
                      <a:pt x="85025" y="534839"/>
                    </a:cubicBezTo>
                    <a:cubicBezTo>
                      <a:pt x="68569" y="562266"/>
                      <a:pt x="74055" y="595179"/>
                      <a:pt x="95997" y="619864"/>
                    </a:cubicBezTo>
                    <a:lnTo>
                      <a:pt x="123425" y="647292"/>
                    </a:lnTo>
                    <a:cubicBezTo>
                      <a:pt x="145366" y="669234"/>
                      <a:pt x="181022" y="674719"/>
                      <a:pt x="208450" y="658263"/>
                    </a:cubicBezTo>
                    <a:cubicBezTo>
                      <a:pt x="233135" y="671977"/>
                      <a:pt x="257819" y="682948"/>
                      <a:pt x="285247" y="691176"/>
                    </a:cubicBezTo>
                    <a:cubicBezTo>
                      <a:pt x="293476" y="721347"/>
                      <a:pt x="320904" y="743289"/>
                      <a:pt x="351074" y="743289"/>
                    </a:cubicBezTo>
                    <a:lnTo>
                      <a:pt x="389473" y="743289"/>
                    </a:lnTo>
                    <a:cubicBezTo>
                      <a:pt x="422385" y="743289"/>
                      <a:pt x="449813" y="721347"/>
                      <a:pt x="455299" y="691176"/>
                    </a:cubicBezTo>
                    <a:cubicBezTo>
                      <a:pt x="482726" y="682948"/>
                      <a:pt x="507412" y="671977"/>
                      <a:pt x="532096" y="658263"/>
                    </a:cubicBezTo>
                    <a:cubicBezTo>
                      <a:pt x="559524" y="674719"/>
                      <a:pt x="592437" y="669234"/>
                      <a:pt x="617123" y="647292"/>
                    </a:cubicBezTo>
                    <a:lnTo>
                      <a:pt x="644550" y="619864"/>
                    </a:lnTo>
                    <a:cubicBezTo>
                      <a:pt x="666492" y="597922"/>
                      <a:pt x="671978" y="562266"/>
                      <a:pt x="655520" y="534839"/>
                    </a:cubicBezTo>
                    <a:cubicBezTo>
                      <a:pt x="669234" y="510154"/>
                      <a:pt x="680206" y="485469"/>
                      <a:pt x="688434" y="458041"/>
                    </a:cubicBezTo>
                    <a:cubicBezTo>
                      <a:pt x="718605" y="449813"/>
                      <a:pt x="740547" y="425128"/>
                      <a:pt x="740547" y="392215"/>
                    </a:cubicBezTo>
                    <a:lnTo>
                      <a:pt x="740547" y="351074"/>
                    </a:lnTo>
                    <a:cubicBezTo>
                      <a:pt x="740547" y="320903"/>
                      <a:pt x="718605" y="293475"/>
                      <a:pt x="688434" y="285247"/>
                    </a:cubicBezTo>
                    <a:cubicBezTo>
                      <a:pt x="680206" y="257820"/>
                      <a:pt x="669234" y="233135"/>
                      <a:pt x="655520" y="208450"/>
                    </a:cubicBezTo>
                    <a:cubicBezTo>
                      <a:pt x="671978" y="181022"/>
                      <a:pt x="666492" y="148109"/>
                      <a:pt x="644550" y="123424"/>
                    </a:cubicBezTo>
                    <a:lnTo>
                      <a:pt x="617123" y="95997"/>
                    </a:lnTo>
                    <a:cubicBezTo>
                      <a:pt x="595181" y="74054"/>
                      <a:pt x="559524" y="68569"/>
                      <a:pt x="532096" y="85026"/>
                    </a:cubicBezTo>
                    <a:cubicBezTo>
                      <a:pt x="507412" y="71312"/>
                      <a:pt x="482726" y="60341"/>
                      <a:pt x="455299" y="52113"/>
                    </a:cubicBezTo>
                    <a:cubicBezTo>
                      <a:pt x="447071" y="21942"/>
                      <a:pt x="419643" y="0"/>
                      <a:pt x="389473" y="0"/>
                    </a:cubicBezTo>
                    <a:lnTo>
                      <a:pt x="351074" y="0"/>
                    </a:lnTo>
                    <a:cubicBezTo>
                      <a:pt x="318160" y="0"/>
                      <a:pt x="290733" y="21942"/>
                      <a:pt x="285247" y="52113"/>
                    </a:cubicBezTo>
                    <a:cubicBezTo>
                      <a:pt x="257819" y="60341"/>
                      <a:pt x="233135" y="71312"/>
                      <a:pt x="208450" y="85026"/>
                    </a:cubicBezTo>
                    <a:cubicBezTo>
                      <a:pt x="181022" y="68569"/>
                      <a:pt x="148108" y="74054"/>
                      <a:pt x="123425" y="95997"/>
                    </a:cubicBezTo>
                    <a:lnTo>
                      <a:pt x="95997" y="123424"/>
                    </a:lnTo>
                    <a:cubicBezTo>
                      <a:pt x="74055" y="145366"/>
                      <a:pt x="68569" y="181022"/>
                      <a:pt x="85025" y="208450"/>
                    </a:cubicBezTo>
                    <a:cubicBezTo>
                      <a:pt x="71311" y="233135"/>
                      <a:pt x="60341" y="257820"/>
                      <a:pt x="52112" y="285247"/>
                    </a:cubicBezTo>
                    <a:cubicBezTo>
                      <a:pt x="21942" y="293475"/>
                      <a:pt x="0" y="320903"/>
                      <a:pt x="0" y="351074"/>
                    </a:cubicBezTo>
                    <a:lnTo>
                      <a:pt x="0" y="389472"/>
                    </a:lnTo>
                    <a:cubicBezTo>
                      <a:pt x="0" y="422385"/>
                      <a:pt x="21942" y="449813"/>
                      <a:pt x="52112" y="458041"/>
                    </a:cubicBezTo>
                    <a:lnTo>
                      <a:pt x="52112" y="458041"/>
                    </a:lnTo>
                    <a:close/>
                    <a:moveTo>
                      <a:pt x="30170" y="351074"/>
                    </a:moveTo>
                    <a:cubicBezTo>
                      <a:pt x="30170" y="334617"/>
                      <a:pt x="41142" y="318160"/>
                      <a:pt x="57597" y="315418"/>
                    </a:cubicBezTo>
                    <a:cubicBezTo>
                      <a:pt x="68569" y="312675"/>
                      <a:pt x="76797" y="304447"/>
                      <a:pt x="79539" y="293475"/>
                    </a:cubicBezTo>
                    <a:cubicBezTo>
                      <a:pt x="85025" y="268791"/>
                      <a:pt x="95997" y="244106"/>
                      <a:pt x="109711" y="222164"/>
                    </a:cubicBezTo>
                    <a:cubicBezTo>
                      <a:pt x="115197" y="211193"/>
                      <a:pt x="115197" y="200222"/>
                      <a:pt x="109711" y="189251"/>
                    </a:cubicBezTo>
                    <a:cubicBezTo>
                      <a:pt x="101483" y="175537"/>
                      <a:pt x="104225" y="156337"/>
                      <a:pt x="115197" y="145366"/>
                    </a:cubicBezTo>
                    <a:lnTo>
                      <a:pt x="142624" y="117939"/>
                    </a:lnTo>
                    <a:cubicBezTo>
                      <a:pt x="153594" y="106968"/>
                      <a:pt x="172794" y="104225"/>
                      <a:pt x="186508" y="112453"/>
                    </a:cubicBezTo>
                    <a:cubicBezTo>
                      <a:pt x="197480" y="117939"/>
                      <a:pt x="208450" y="117939"/>
                      <a:pt x="219421" y="112453"/>
                    </a:cubicBezTo>
                    <a:cubicBezTo>
                      <a:pt x="241363" y="98739"/>
                      <a:pt x="266049" y="90511"/>
                      <a:pt x="290733" y="82283"/>
                    </a:cubicBezTo>
                    <a:cubicBezTo>
                      <a:pt x="301704" y="79540"/>
                      <a:pt x="309932" y="71312"/>
                      <a:pt x="312674" y="60341"/>
                    </a:cubicBezTo>
                    <a:cubicBezTo>
                      <a:pt x="315418" y="43884"/>
                      <a:pt x="331874" y="32913"/>
                      <a:pt x="348332" y="32913"/>
                    </a:cubicBezTo>
                    <a:lnTo>
                      <a:pt x="386730" y="32913"/>
                    </a:lnTo>
                    <a:cubicBezTo>
                      <a:pt x="403187" y="32913"/>
                      <a:pt x="419643" y="43884"/>
                      <a:pt x="422385" y="60341"/>
                    </a:cubicBezTo>
                    <a:cubicBezTo>
                      <a:pt x="425129" y="71312"/>
                      <a:pt x="433357" y="79540"/>
                      <a:pt x="444329" y="82283"/>
                    </a:cubicBezTo>
                    <a:cubicBezTo>
                      <a:pt x="469013" y="87768"/>
                      <a:pt x="493698" y="98739"/>
                      <a:pt x="515640" y="112453"/>
                    </a:cubicBezTo>
                    <a:cubicBezTo>
                      <a:pt x="526612" y="117939"/>
                      <a:pt x="537582" y="117939"/>
                      <a:pt x="548553" y="112453"/>
                    </a:cubicBezTo>
                    <a:cubicBezTo>
                      <a:pt x="562267" y="104225"/>
                      <a:pt x="581467" y="106968"/>
                      <a:pt x="592437" y="117939"/>
                    </a:cubicBezTo>
                    <a:lnTo>
                      <a:pt x="619865" y="145366"/>
                    </a:lnTo>
                    <a:cubicBezTo>
                      <a:pt x="630837" y="156337"/>
                      <a:pt x="633579" y="175537"/>
                      <a:pt x="625351" y="189251"/>
                    </a:cubicBezTo>
                    <a:cubicBezTo>
                      <a:pt x="619865" y="200222"/>
                      <a:pt x="619865" y="211193"/>
                      <a:pt x="625351" y="222164"/>
                    </a:cubicBezTo>
                    <a:cubicBezTo>
                      <a:pt x="639064" y="244106"/>
                      <a:pt x="647292" y="268791"/>
                      <a:pt x="655520" y="293475"/>
                    </a:cubicBezTo>
                    <a:cubicBezTo>
                      <a:pt x="658264" y="304447"/>
                      <a:pt x="666492" y="312675"/>
                      <a:pt x="677464" y="315418"/>
                    </a:cubicBezTo>
                    <a:cubicBezTo>
                      <a:pt x="693920" y="318160"/>
                      <a:pt x="704892" y="331874"/>
                      <a:pt x="704892" y="348331"/>
                    </a:cubicBezTo>
                    <a:lnTo>
                      <a:pt x="704892" y="389472"/>
                    </a:lnTo>
                    <a:cubicBezTo>
                      <a:pt x="704892" y="405929"/>
                      <a:pt x="693920" y="419643"/>
                      <a:pt x="677464" y="422385"/>
                    </a:cubicBezTo>
                    <a:cubicBezTo>
                      <a:pt x="666492" y="425128"/>
                      <a:pt x="658264" y="433357"/>
                      <a:pt x="655520" y="444327"/>
                    </a:cubicBezTo>
                    <a:cubicBezTo>
                      <a:pt x="650036" y="469012"/>
                      <a:pt x="639064" y="493697"/>
                      <a:pt x="625351" y="515639"/>
                    </a:cubicBezTo>
                    <a:cubicBezTo>
                      <a:pt x="619865" y="526610"/>
                      <a:pt x="619865" y="537581"/>
                      <a:pt x="625351" y="548552"/>
                    </a:cubicBezTo>
                    <a:cubicBezTo>
                      <a:pt x="633579" y="562266"/>
                      <a:pt x="630837" y="581466"/>
                      <a:pt x="619865" y="592437"/>
                    </a:cubicBezTo>
                    <a:lnTo>
                      <a:pt x="592437" y="619864"/>
                    </a:lnTo>
                    <a:cubicBezTo>
                      <a:pt x="581467" y="630835"/>
                      <a:pt x="562267" y="633578"/>
                      <a:pt x="548553" y="625350"/>
                    </a:cubicBezTo>
                    <a:cubicBezTo>
                      <a:pt x="537582" y="619864"/>
                      <a:pt x="526612" y="619864"/>
                      <a:pt x="515640" y="625350"/>
                    </a:cubicBezTo>
                    <a:cubicBezTo>
                      <a:pt x="493698" y="639064"/>
                      <a:pt x="469013" y="647292"/>
                      <a:pt x="444329" y="655520"/>
                    </a:cubicBezTo>
                    <a:cubicBezTo>
                      <a:pt x="433357" y="658263"/>
                      <a:pt x="425129" y="666491"/>
                      <a:pt x="422385" y="677462"/>
                    </a:cubicBezTo>
                    <a:cubicBezTo>
                      <a:pt x="419643" y="693919"/>
                      <a:pt x="403187" y="704890"/>
                      <a:pt x="386730" y="704890"/>
                    </a:cubicBezTo>
                    <a:lnTo>
                      <a:pt x="348332" y="704890"/>
                    </a:lnTo>
                    <a:cubicBezTo>
                      <a:pt x="331874" y="704890"/>
                      <a:pt x="315418" y="693919"/>
                      <a:pt x="312674" y="677462"/>
                    </a:cubicBezTo>
                    <a:cubicBezTo>
                      <a:pt x="309932" y="666491"/>
                      <a:pt x="301704" y="658263"/>
                      <a:pt x="290733" y="655520"/>
                    </a:cubicBezTo>
                    <a:cubicBezTo>
                      <a:pt x="266049" y="650035"/>
                      <a:pt x="241363" y="639064"/>
                      <a:pt x="219421" y="625350"/>
                    </a:cubicBezTo>
                    <a:cubicBezTo>
                      <a:pt x="208450" y="619864"/>
                      <a:pt x="197480" y="619864"/>
                      <a:pt x="186508" y="625350"/>
                    </a:cubicBezTo>
                    <a:cubicBezTo>
                      <a:pt x="172794" y="633578"/>
                      <a:pt x="153594" y="630835"/>
                      <a:pt x="142624" y="619864"/>
                    </a:cubicBezTo>
                    <a:lnTo>
                      <a:pt x="115197" y="592437"/>
                    </a:lnTo>
                    <a:cubicBezTo>
                      <a:pt x="104225" y="581466"/>
                      <a:pt x="101483" y="562266"/>
                      <a:pt x="109711" y="548552"/>
                    </a:cubicBezTo>
                    <a:cubicBezTo>
                      <a:pt x="115197" y="537581"/>
                      <a:pt x="115197" y="526610"/>
                      <a:pt x="109711" y="515639"/>
                    </a:cubicBezTo>
                    <a:cubicBezTo>
                      <a:pt x="95997" y="493697"/>
                      <a:pt x="87769" y="469012"/>
                      <a:pt x="79539" y="444327"/>
                    </a:cubicBezTo>
                    <a:cubicBezTo>
                      <a:pt x="76797" y="433357"/>
                      <a:pt x="68569" y="425128"/>
                      <a:pt x="57597" y="422385"/>
                    </a:cubicBezTo>
                    <a:cubicBezTo>
                      <a:pt x="41142" y="419643"/>
                      <a:pt x="30170" y="403186"/>
                      <a:pt x="30170" y="386729"/>
                    </a:cubicBezTo>
                    <a:lnTo>
                      <a:pt x="30170" y="351074"/>
                    </a:lnTo>
                    <a:lnTo>
                      <a:pt x="30170" y="351074"/>
                    </a:lnTo>
                    <a:close/>
                  </a:path>
                </a:pathLst>
              </a:custGeom>
              <a:grpFill/>
              <a:ln w="27426" cap="flat">
                <a:noFill/>
                <a:prstDash val="solid"/>
                <a:miter/>
              </a:ln>
            </p:spPr>
            <p:txBody>
              <a:bodyPr rtlCol="0" anchor="ctr"/>
              <a:lstStyle/>
              <a:p>
                <a:endParaRPr lang="en-US" sz="1396"/>
              </a:p>
            </p:txBody>
          </p:sp>
          <p:grpSp>
            <p:nvGrpSpPr>
              <p:cNvPr id="63" name="Graphic 3">
                <a:extLst>
                  <a:ext uri="{FF2B5EF4-FFF2-40B4-BE49-F238E27FC236}">
                    <a16:creationId xmlns:a16="http://schemas.microsoft.com/office/drawing/2014/main" id="{D265EE5F-B015-5F57-A4EC-6AB54297538F}"/>
                  </a:ext>
                </a:extLst>
              </p:cNvPr>
              <p:cNvGrpSpPr/>
              <p:nvPr/>
            </p:nvGrpSpPr>
            <p:grpSpPr>
              <a:xfrm>
                <a:off x="2694219" y="553519"/>
                <a:ext cx="1090872" cy="969628"/>
                <a:chOff x="2694219" y="553519"/>
                <a:chExt cx="1090872" cy="969628"/>
              </a:xfrm>
              <a:grpFill/>
            </p:grpSpPr>
            <p:sp>
              <p:nvSpPr>
                <p:cNvPr id="64" name="Freeform 63">
                  <a:extLst>
                    <a:ext uri="{FF2B5EF4-FFF2-40B4-BE49-F238E27FC236}">
                      <a16:creationId xmlns:a16="http://schemas.microsoft.com/office/drawing/2014/main" id="{99B091D1-38AD-741B-420E-E9E116E228F6}"/>
                    </a:ext>
                  </a:extLst>
                </p:cNvPr>
                <p:cNvSpPr/>
                <p:nvPr/>
              </p:nvSpPr>
              <p:spPr>
                <a:xfrm>
                  <a:off x="2992431" y="553519"/>
                  <a:ext cx="499183" cy="496439"/>
                </a:xfrm>
                <a:custGeom>
                  <a:avLst/>
                  <a:gdLst>
                    <a:gd name="connsiteX0" fmla="*/ 35657 w 499183"/>
                    <a:gd name="connsiteY0" fmla="*/ 375758 h 496439"/>
                    <a:gd name="connsiteX1" fmla="*/ 249593 w 499183"/>
                    <a:gd name="connsiteY1" fmla="*/ 496440 h 496439"/>
                    <a:gd name="connsiteX2" fmla="*/ 463528 w 499183"/>
                    <a:gd name="connsiteY2" fmla="*/ 375758 h 496439"/>
                    <a:gd name="connsiteX3" fmla="*/ 463528 w 499183"/>
                    <a:gd name="connsiteY3" fmla="*/ 375758 h 496439"/>
                    <a:gd name="connsiteX4" fmla="*/ 499184 w 499183"/>
                    <a:gd name="connsiteY4" fmla="*/ 249591 h 496439"/>
                    <a:gd name="connsiteX5" fmla="*/ 249593 w 499183"/>
                    <a:gd name="connsiteY5" fmla="*/ 0 h 496439"/>
                    <a:gd name="connsiteX6" fmla="*/ 106969 w 499183"/>
                    <a:gd name="connsiteY6" fmla="*/ 43884 h 496439"/>
                    <a:gd name="connsiteX7" fmla="*/ 104227 w 499183"/>
                    <a:gd name="connsiteY7" fmla="*/ 65826 h 496439"/>
                    <a:gd name="connsiteX8" fmla="*/ 126168 w 499183"/>
                    <a:gd name="connsiteY8" fmla="*/ 68569 h 496439"/>
                    <a:gd name="connsiteX9" fmla="*/ 249593 w 499183"/>
                    <a:gd name="connsiteY9" fmla="*/ 30170 h 496439"/>
                    <a:gd name="connsiteX10" fmla="*/ 466270 w 499183"/>
                    <a:gd name="connsiteY10" fmla="*/ 246849 h 496439"/>
                    <a:gd name="connsiteX11" fmla="*/ 444329 w 499183"/>
                    <a:gd name="connsiteY11" fmla="*/ 340103 h 496439"/>
                    <a:gd name="connsiteX12" fmla="*/ 414159 w 499183"/>
                    <a:gd name="connsiteY12" fmla="*/ 323646 h 496439"/>
                    <a:gd name="connsiteX13" fmla="*/ 430615 w 499183"/>
                    <a:gd name="connsiteY13" fmla="*/ 277019 h 496439"/>
                    <a:gd name="connsiteX14" fmla="*/ 356560 w 499183"/>
                    <a:gd name="connsiteY14" fmla="*/ 202964 h 496439"/>
                    <a:gd name="connsiteX15" fmla="*/ 348332 w 499183"/>
                    <a:gd name="connsiteY15" fmla="*/ 202964 h 496439"/>
                    <a:gd name="connsiteX16" fmla="*/ 307190 w 499183"/>
                    <a:gd name="connsiteY16" fmla="*/ 175537 h 496439"/>
                    <a:gd name="connsiteX17" fmla="*/ 323648 w 499183"/>
                    <a:gd name="connsiteY17" fmla="*/ 128910 h 496439"/>
                    <a:gd name="connsiteX18" fmla="*/ 249593 w 499183"/>
                    <a:gd name="connsiteY18" fmla="*/ 54855 h 496439"/>
                    <a:gd name="connsiteX19" fmla="*/ 175538 w 499183"/>
                    <a:gd name="connsiteY19" fmla="*/ 128910 h 496439"/>
                    <a:gd name="connsiteX20" fmla="*/ 191994 w 499183"/>
                    <a:gd name="connsiteY20" fmla="*/ 175537 h 496439"/>
                    <a:gd name="connsiteX21" fmla="*/ 150852 w 499183"/>
                    <a:gd name="connsiteY21" fmla="*/ 202964 h 496439"/>
                    <a:gd name="connsiteX22" fmla="*/ 142624 w 499183"/>
                    <a:gd name="connsiteY22" fmla="*/ 202964 h 496439"/>
                    <a:gd name="connsiteX23" fmla="*/ 68569 w 499183"/>
                    <a:gd name="connsiteY23" fmla="*/ 277019 h 496439"/>
                    <a:gd name="connsiteX24" fmla="*/ 85027 w 499183"/>
                    <a:gd name="connsiteY24" fmla="*/ 323646 h 496439"/>
                    <a:gd name="connsiteX25" fmla="*/ 54855 w 499183"/>
                    <a:gd name="connsiteY25" fmla="*/ 340103 h 496439"/>
                    <a:gd name="connsiteX26" fmla="*/ 32914 w 499183"/>
                    <a:gd name="connsiteY26" fmla="*/ 246849 h 496439"/>
                    <a:gd name="connsiteX27" fmla="*/ 74055 w 499183"/>
                    <a:gd name="connsiteY27" fmla="*/ 117939 h 496439"/>
                    <a:gd name="connsiteX28" fmla="*/ 71313 w 499183"/>
                    <a:gd name="connsiteY28" fmla="*/ 95997 h 496439"/>
                    <a:gd name="connsiteX29" fmla="*/ 49371 w 499183"/>
                    <a:gd name="connsiteY29" fmla="*/ 98739 h 496439"/>
                    <a:gd name="connsiteX30" fmla="*/ 0 w 499183"/>
                    <a:gd name="connsiteY30" fmla="*/ 246849 h 496439"/>
                    <a:gd name="connsiteX31" fmla="*/ 35657 w 499183"/>
                    <a:gd name="connsiteY31" fmla="*/ 375758 h 496439"/>
                    <a:gd name="connsiteX32" fmla="*/ 35657 w 499183"/>
                    <a:gd name="connsiteY32" fmla="*/ 375758 h 496439"/>
                    <a:gd name="connsiteX33" fmla="*/ 35657 w 499183"/>
                    <a:gd name="connsiteY33" fmla="*/ 375758 h 496439"/>
                    <a:gd name="connsiteX34" fmla="*/ 263307 w 499183"/>
                    <a:gd name="connsiteY34" fmla="*/ 463527 h 496439"/>
                    <a:gd name="connsiteX35" fmla="*/ 263307 w 499183"/>
                    <a:gd name="connsiteY35" fmla="*/ 416900 h 496439"/>
                    <a:gd name="connsiteX36" fmla="*/ 329132 w 499183"/>
                    <a:gd name="connsiteY36" fmla="*/ 351074 h 496439"/>
                    <a:gd name="connsiteX37" fmla="*/ 383987 w 499183"/>
                    <a:gd name="connsiteY37" fmla="*/ 351074 h 496439"/>
                    <a:gd name="connsiteX38" fmla="*/ 427873 w 499183"/>
                    <a:gd name="connsiteY38" fmla="*/ 367530 h 496439"/>
                    <a:gd name="connsiteX39" fmla="*/ 263307 w 499183"/>
                    <a:gd name="connsiteY39" fmla="*/ 463527 h 496439"/>
                    <a:gd name="connsiteX40" fmla="*/ 263307 w 499183"/>
                    <a:gd name="connsiteY40" fmla="*/ 463527 h 496439"/>
                    <a:gd name="connsiteX41" fmla="*/ 397701 w 499183"/>
                    <a:gd name="connsiteY41" fmla="*/ 279762 h 496439"/>
                    <a:gd name="connsiteX42" fmla="*/ 364789 w 499183"/>
                    <a:gd name="connsiteY42" fmla="*/ 320903 h 496439"/>
                    <a:gd name="connsiteX43" fmla="*/ 345590 w 499183"/>
                    <a:gd name="connsiteY43" fmla="*/ 320903 h 496439"/>
                    <a:gd name="connsiteX44" fmla="*/ 312676 w 499183"/>
                    <a:gd name="connsiteY44" fmla="*/ 279762 h 496439"/>
                    <a:gd name="connsiteX45" fmla="*/ 356560 w 499183"/>
                    <a:gd name="connsiteY45" fmla="*/ 235878 h 496439"/>
                    <a:gd name="connsiteX46" fmla="*/ 397701 w 499183"/>
                    <a:gd name="connsiteY46" fmla="*/ 279762 h 496439"/>
                    <a:gd name="connsiteX47" fmla="*/ 397701 w 499183"/>
                    <a:gd name="connsiteY47" fmla="*/ 279762 h 496439"/>
                    <a:gd name="connsiteX48" fmla="*/ 246849 w 499183"/>
                    <a:gd name="connsiteY48" fmla="*/ 87768 h 496439"/>
                    <a:gd name="connsiteX49" fmla="*/ 290734 w 499183"/>
                    <a:gd name="connsiteY49" fmla="*/ 131653 h 496439"/>
                    <a:gd name="connsiteX50" fmla="*/ 257821 w 499183"/>
                    <a:gd name="connsiteY50" fmla="*/ 172794 h 496439"/>
                    <a:gd name="connsiteX51" fmla="*/ 238621 w 499183"/>
                    <a:gd name="connsiteY51" fmla="*/ 172794 h 496439"/>
                    <a:gd name="connsiteX52" fmla="*/ 205708 w 499183"/>
                    <a:gd name="connsiteY52" fmla="*/ 131653 h 496439"/>
                    <a:gd name="connsiteX53" fmla="*/ 246849 w 499183"/>
                    <a:gd name="connsiteY53" fmla="*/ 87768 h 496439"/>
                    <a:gd name="connsiteX54" fmla="*/ 246849 w 499183"/>
                    <a:gd name="connsiteY54" fmla="*/ 87768 h 496439"/>
                    <a:gd name="connsiteX55" fmla="*/ 219421 w 499183"/>
                    <a:gd name="connsiteY55" fmla="*/ 205707 h 496439"/>
                    <a:gd name="connsiteX56" fmla="*/ 274277 w 499183"/>
                    <a:gd name="connsiteY56" fmla="*/ 205707 h 496439"/>
                    <a:gd name="connsiteX57" fmla="*/ 312676 w 499183"/>
                    <a:gd name="connsiteY57" fmla="*/ 219421 h 496439"/>
                    <a:gd name="connsiteX58" fmla="*/ 279763 w 499183"/>
                    <a:gd name="connsiteY58" fmla="*/ 279762 h 496439"/>
                    <a:gd name="connsiteX59" fmla="*/ 296220 w 499183"/>
                    <a:gd name="connsiteY59" fmla="*/ 326389 h 496439"/>
                    <a:gd name="connsiteX60" fmla="*/ 246849 w 499183"/>
                    <a:gd name="connsiteY60" fmla="*/ 364787 h 496439"/>
                    <a:gd name="connsiteX61" fmla="*/ 197480 w 499183"/>
                    <a:gd name="connsiteY61" fmla="*/ 326389 h 496439"/>
                    <a:gd name="connsiteX62" fmla="*/ 213937 w 499183"/>
                    <a:gd name="connsiteY62" fmla="*/ 279762 h 496439"/>
                    <a:gd name="connsiteX63" fmla="*/ 181024 w 499183"/>
                    <a:gd name="connsiteY63" fmla="*/ 219421 h 496439"/>
                    <a:gd name="connsiteX64" fmla="*/ 219421 w 499183"/>
                    <a:gd name="connsiteY64" fmla="*/ 205707 h 496439"/>
                    <a:gd name="connsiteX65" fmla="*/ 219421 w 499183"/>
                    <a:gd name="connsiteY65" fmla="*/ 205707 h 496439"/>
                    <a:gd name="connsiteX66" fmla="*/ 139882 w 499183"/>
                    <a:gd name="connsiteY66" fmla="*/ 235878 h 496439"/>
                    <a:gd name="connsiteX67" fmla="*/ 183766 w 499183"/>
                    <a:gd name="connsiteY67" fmla="*/ 279762 h 496439"/>
                    <a:gd name="connsiteX68" fmla="*/ 150852 w 499183"/>
                    <a:gd name="connsiteY68" fmla="*/ 320903 h 496439"/>
                    <a:gd name="connsiteX69" fmla="*/ 131654 w 499183"/>
                    <a:gd name="connsiteY69" fmla="*/ 320903 h 496439"/>
                    <a:gd name="connsiteX70" fmla="*/ 98741 w 499183"/>
                    <a:gd name="connsiteY70" fmla="*/ 279762 h 496439"/>
                    <a:gd name="connsiteX71" fmla="*/ 139882 w 499183"/>
                    <a:gd name="connsiteY71" fmla="*/ 235878 h 496439"/>
                    <a:gd name="connsiteX72" fmla="*/ 139882 w 499183"/>
                    <a:gd name="connsiteY72" fmla="*/ 235878 h 496439"/>
                    <a:gd name="connsiteX73" fmla="*/ 112454 w 499183"/>
                    <a:gd name="connsiteY73" fmla="*/ 351074 h 496439"/>
                    <a:gd name="connsiteX74" fmla="*/ 167310 w 499183"/>
                    <a:gd name="connsiteY74" fmla="*/ 351074 h 496439"/>
                    <a:gd name="connsiteX75" fmla="*/ 233135 w 499183"/>
                    <a:gd name="connsiteY75" fmla="*/ 416900 h 496439"/>
                    <a:gd name="connsiteX76" fmla="*/ 233135 w 499183"/>
                    <a:gd name="connsiteY76" fmla="*/ 463527 h 496439"/>
                    <a:gd name="connsiteX77" fmla="*/ 68569 w 499183"/>
                    <a:gd name="connsiteY77" fmla="*/ 370273 h 496439"/>
                    <a:gd name="connsiteX78" fmla="*/ 112454 w 499183"/>
                    <a:gd name="connsiteY78" fmla="*/ 351074 h 496439"/>
                    <a:gd name="connsiteX79" fmla="*/ 112454 w 499183"/>
                    <a:gd name="connsiteY79" fmla="*/ 351074 h 49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99183" h="496439">
                      <a:moveTo>
                        <a:pt x="35657" y="375758"/>
                      </a:moveTo>
                      <a:cubicBezTo>
                        <a:pt x="79541" y="449813"/>
                        <a:pt x="159082" y="496440"/>
                        <a:pt x="249593" y="496440"/>
                      </a:cubicBezTo>
                      <a:cubicBezTo>
                        <a:pt x="337362" y="496440"/>
                        <a:pt x="416901" y="449813"/>
                        <a:pt x="463528" y="375758"/>
                      </a:cubicBezTo>
                      <a:cubicBezTo>
                        <a:pt x="463528" y="375758"/>
                        <a:pt x="463528" y="375758"/>
                        <a:pt x="463528" y="375758"/>
                      </a:cubicBezTo>
                      <a:cubicBezTo>
                        <a:pt x="485470" y="337360"/>
                        <a:pt x="499184" y="296218"/>
                        <a:pt x="499184" y="249591"/>
                      </a:cubicBezTo>
                      <a:cubicBezTo>
                        <a:pt x="499184" y="112453"/>
                        <a:pt x="386731" y="0"/>
                        <a:pt x="249593" y="0"/>
                      </a:cubicBezTo>
                      <a:cubicBezTo>
                        <a:pt x="197480" y="0"/>
                        <a:pt x="148110" y="16457"/>
                        <a:pt x="106969" y="43884"/>
                      </a:cubicBezTo>
                      <a:cubicBezTo>
                        <a:pt x="98741" y="49370"/>
                        <a:pt x="98741" y="57598"/>
                        <a:pt x="104227" y="65826"/>
                      </a:cubicBezTo>
                      <a:cubicBezTo>
                        <a:pt x="109711" y="74054"/>
                        <a:pt x="117940" y="74054"/>
                        <a:pt x="126168" y="68569"/>
                      </a:cubicBezTo>
                      <a:cubicBezTo>
                        <a:pt x="161824" y="43884"/>
                        <a:pt x="205708" y="30170"/>
                        <a:pt x="249593" y="30170"/>
                      </a:cubicBezTo>
                      <a:cubicBezTo>
                        <a:pt x="370274" y="30170"/>
                        <a:pt x="466270" y="128910"/>
                        <a:pt x="466270" y="246849"/>
                      </a:cubicBezTo>
                      <a:cubicBezTo>
                        <a:pt x="466270" y="279762"/>
                        <a:pt x="458042" y="312675"/>
                        <a:pt x="444329" y="340103"/>
                      </a:cubicBezTo>
                      <a:cubicBezTo>
                        <a:pt x="436101" y="331874"/>
                        <a:pt x="425129" y="326389"/>
                        <a:pt x="414159" y="323646"/>
                      </a:cubicBezTo>
                      <a:cubicBezTo>
                        <a:pt x="425129" y="309932"/>
                        <a:pt x="430615" y="293475"/>
                        <a:pt x="430615" y="277019"/>
                      </a:cubicBezTo>
                      <a:cubicBezTo>
                        <a:pt x="430615" y="235878"/>
                        <a:pt x="397701" y="202964"/>
                        <a:pt x="356560" y="202964"/>
                      </a:cubicBezTo>
                      <a:cubicBezTo>
                        <a:pt x="353818" y="202964"/>
                        <a:pt x="351076" y="202964"/>
                        <a:pt x="348332" y="202964"/>
                      </a:cubicBezTo>
                      <a:cubicBezTo>
                        <a:pt x="337362" y="189251"/>
                        <a:pt x="323648" y="181022"/>
                        <a:pt x="307190" y="175537"/>
                      </a:cubicBezTo>
                      <a:cubicBezTo>
                        <a:pt x="318162" y="161823"/>
                        <a:pt x="323648" y="145366"/>
                        <a:pt x="323648" y="128910"/>
                      </a:cubicBezTo>
                      <a:cubicBezTo>
                        <a:pt x="323648" y="87768"/>
                        <a:pt x="290734" y="54855"/>
                        <a:pt x="249593" y="54855"/>
                      </a:cubicBezTo>
                      <a:cubicBezTo>
                        <a:pt x="208451" y="54855"/>
                        <a:pt x="175538" y="87768"/>
                        <a:pt x="175538" y="128910"/>
                      </a:cubicBezTo>
                      <a:cubicBezTo>
                        <a:pt x="175538" y="145366"/>
                        <a:pt x="181024" y="161823"/>
                        <a:pt x="191994" y="175537"/>
                      </a:cubicBezTo>
                      <a:cubicBezTo>
                        <a:pt x="175538" y="181022"/>
                        <a:pt x="161824" y="189251"/>
                        <a:pt x="150852" y="202964"/>
                      </a:cubicBezTo>
                      <a:cubicBezTo>
                        <a:pt x="148110" y="202964"/>
                        <a:pt x="145368" y="202964"/>
                        <a:pt x="142624" y="202964"/>
                      </a:cubicBezTo>
                      <a:cubicBezTo>
                        <a:pt x="101483" y="202964"/>
                        <a:pt x="68569" y="235878"/>
                        <a:pt x="68569" y="277019"/>
                      </a:cubicBezTo>
                      <a:cubicBezTo>
                        <a:pt x="68569" y="293475"/>
                        <a:pt x="74055" y="309932"/>
                        <a:pt x="85027" y="323646"/>
                      </a:cubicBezTo>
                      <a:cubicBezTo>
                        <a:pt x="74055" y="326389"/>
                        <a:pt x="65827" y="331874"/>
                        <a:pt x="54855" y="340103"/>
                      </a:cubicBezTo>
                      <a:cubicBezTo>
                        <a:pt x="41142" y="312675"/>
                        <a:pt x="32914" y="279762"/>
                        <a:pt x="32914" y="246849"/>
                      </a:cubicBezTo>
                      <a:cubicBezTo>
                        <a:pt x="32914" y="200222"/>
                        <a:pt x="46627" y="156337"/>
                        <a:pt x="74055" y="117939"/>
                      </a:cubicBezTo>
                      <a:cubicBezTo>
                        <a:pt x="79541" y="109710"/>
                        <a:pt x="76799" y="101482"/>
                        <a:pt x="71313" y="95997"/>
                      </a:cubicBezTo>
                      <a:cubicBezTo>
                        <a:pt x="63085" y="90511"/>
                        <a:pt x="54855" y="93254"/>
                        <a:pt x="49371" y="98739"/>
                      </a:cubicBezTo>
                      <a:cubicBezTo>
                        <a:pt x="16458" y="142624"/>
                        <a:pt x="0" y="191993"/>
                        <a:pt x="0" y="246849"/>
                      </a:cubicBezTo>
                      <a:cubicBezTo>
                        <a:pt x="0" y="293475"/>
                        <a:pt x="10972" y="337360"/>
                        <a:pt x="35657" y="375758"/>
                      </a:cubicBezTo>
                      <a:cubicBezTo>
                        <a:pt x="35657" y="375758"/>
                        <a:pt x="35657" y="375758"/>
                        <a:pt x="35657" y="375758"/>
                      </a:cubicBezTo>
                      <a:lnTo>
                        <a:pt x="35657" y="375758"/>
                      </a:lnTo>
                      <a:close/>
                      <a:moveTo>
                        <a:pt x="263307" y="463527"/>
                      </a:moveTo>
                      <a:lnTo>
                        <a:pt x="263307" y="416900"/>
                      </a:lnTo>
                      <a:cubicBezTo>
                        <a:pt x="263307" y="381244"/>
                        <a:pt x="293476" y="351074"/>
                        <a:pt x="329132" y="351074"/>
                      </a:cubicBezTo>
                      <a:lnTo>
                        <a:pt x="383987" y="351074"/>
                      </a:lnTo>
                      <a:cubicBezTo>
                        <a:pt x="400445" y="351074"/>
                        <a:pt x="416901" y="356559"/>
                        <a:pt x="427873" y="367530"/>
                      </a:cubicBezTo>
                      <a:cubicBezTo>
                        <a:pt x="392217" y="422385"/>
                        <a:pt x="331876" y="458041"/>
                        <a:pt x="263307" y="463527"/>
                      </a:cubicBezTo>
                      <a:lnTo>
                        <a:pt x="263307" y="463527"/>
                      </a:lnTo>
                      <a:close/>
                      <a:moveTo>
                        <a:pt x="397701" y="279762"/>
                      </a:moveTo>
                      <a:cubicBezTo>
                        <a:pt x="397701" y="298961"/>
                        <a:pt x="383987" y="315418"/>
                        <a:pt x="364789" y="320903"/>
                      </a:cubicBezTo>
                      <a:lnTo>
                        <a:pt x="345590" y="320903"/>
                      </a:lnTo>
                      <a:cubicBezTo>
                        <a:pt x="326390" y="315418"/>
                        <a:pt x="312676" y="298961"/>
                        <a:pt x="312676" y="279762"/>
                      </a:cubicBezTo>
                      <a:cubicBezTo>
                        <a:pt x="312676" y="255077"/>
                        <a:pt x="331876" y="235878"/>
                        <a:pt x="356560" y="235878"/>
                      </a:cubicBezTo>
                      <a:cubicBezTo>
                        <a:pt x="378503" y="235878"/>
                        <a:pt x="397701" y="255077"/>
                        <a:pt x="397701" y="279762"/>
                      </a:cubicBezTo>
                      <a:lnTo>
                        <a:pt x="397701" y="279762"/>
                      </a:lnTo>
                      <a:close/>
                      <a:moveTo>
                        <a:pt x="246849" y="87768"/>
                      </a:moveTo>
                      <a:cubicBezTo>
                        <a:pt x="271535" y="87768"/>
                        <a:pt x="290734" y="106968"/>
                        <a:pt x="290734" y="131653"/>
                      </a:cubicBezTo>
                      <a:cubicBezTo>
                        <a:pt x="290734" y="150852"/>
                        <a:pt x="277021" y="167308"/>
                        <a:pt x="257821" y="172794"/>
                      </a:cubicBezTo>
                      <a:lnTo>
                        <a:pt x="238621" y="172794"/>
                      </a:lnTo>
                      <a:cubicBezTo>
                        <a:pt x="219421" y="167308"/>
                        <a:pt x="205708" y="150852"/>
                        <a:pt x="205708" y="131653"/>
                      </a:cubicBezTo>
                      <a:cubicBezTo>
                        <a:pt x="205708" y="106968"/>
                        <a:pt x="224907" y="87768"/>
                        <a:pt x="246849" y="87768"/>
                      </a:cubicBezTo>
                      <a:lnTo>
                        <a:pt x="246849" y="87768"/>
                      </a:lnTo>
                      <a:close/>
                      <a:moveTo>
                        <a:pt x="219421" y="205707"/>
                      </a:moveTo>
                      <a:lnTo>
                        <a:pt x="274277" y="205707"/>
                      </a:lnTo>
                      <a:cubicBezTo>
                        <a:pt x="287991" y="205707"/>
                        <a:pt x="301704" y="211193"/>
                        <a:pt x="312676" y="219421"/>
                      </a:cubicBezTo>
                      <a:cubicBezTo>
                        <a:pt x="293476" y="233135"/>
                        <a:pt x="279763" y="255077"/>
                        <a:pt x="279763" y="279762"/>
                      </a:cubicBezTo>
                      <a:cubicBezTo>
                        <a:pt x="279763" y="296218"/>
                        <a:pt x="285248" y="312675"/>
                        <a:pt x="296220" y="326389"/>
                      </a:cubicBezTo>
                      <a:cubicBezTo>
                        <a:pt x="274277" y="334617"/>
                        <a:pt x="257821" y="348331"/>
                        <a:pt x="246849" y="364787"/>
                      </a:cubicBezTo>
                      <a:cubicBezTo>
                        <a:pt x="235879" y="345588"/>
                        <a:pt x="216679" y="331874"/>
                        <a:pt x="197480" y="326389"/>
                      </a:cubicBezTo>
                      <a:cubicBezTo>
                        <a:pt x="208451" y="312675"/>
                        <a:pt x="213937" y="296218"/>
                        <a:pt x="213937" y="279762"/>
                      </a:cubicBezTo>
                      <a:cubicBezTo>
                        <a:pt x="213937" y="255077"/>
                        <a:pt x="200223" y="230392"/>
                        <a:pt x="181024" y="219421"/>
                      </a:cubicBezTo>
                      <a:cubicBezTo>
                        <a:pt x="191994" y="208450"/>
                        <a:pt x="205708" y="205707"/>
                        <a:pt x="219421" y="205707"/>
                      </a:cubicBezTo>
                      <a:lnTo>
                        <a:pt x="219421" y="205707"/>
                      </a:lnTo>
                      <a:close/>
                      <a:moveTo>
                        <a:pt x="139882" y="235878"/>
                      </a:moveTo>
                      <a:cubicBezTo>
                        <a:pt x="164566" y="235878"/>
                        <a:pt x="183766" y="255077"/>
                        <a:pt x="183766" y="279762"/>
                      </a:cubicBezTo>
                      <a:cubicBezTo>
                        <a:pt x="183766" y="298961"/>
                        <a:pt x="170052" y="315418"/>
                        <a:pt x="150852" y="320903"/>
                      </a:cubicBezTo>
                      <a:lnTo>
                        <a:pt x="131654" y="320903"/>
                      </a:lnTo>
                      <a:cubicBezTo>
                        <a:pt x="112454" y="315418"/>
                        <a:pt x="98741" y="298961"/>
                        <a:pt x="98741" y="279762"/>
                      </a:cubicBezTo>
                      <a:cubicBezTo>
                        <a:pt x="95997" y="255077"/>
                        <a:pt x="115197" y="235878"/>
                        <a:pt x="139882" y="235878"/>
                      </a:cubicBezTo>
                      <a:lnTo>
                        <a:pt x="139882" y="235878"/>
                      </a:lnTo>
                      <a:close/>
                      <a:moveTo>
                        <a:pt x="112454" y="351074"/>
                      </a:moveTo>
                      <a:cubicBezTo>
                        <a:pt x="112454" y="351074"/>
                        <a:pt x="167310" y="351074"/>
                        <a:pt x="167310" y="351074"/>
                      </a:cubicBezTo>
                      <a:cubicBezTo>
                        <a:pt x="202965" y="351074"/>
                        <a:pt x="233135" y="381244"/>
                        <a:pt x="233135" y="416900"/>
                      </a:cubicBezTo>
                      <a:lnTo>
                        <a:pt x="233135" y="463527"/>
                      </a:lnTo>
                      <a:cubicBezTo>
                        <a:pt x="164566" y="458041"/>
                        <a:pt x="106969" y="422385"/>
                        <a:pt x="68569" y="370273"/>
                      </a:cubicBezTo>
                      <a:cubicBezTo>
                        <a:pt x="79541" y="359302"/>
                        <a:pt x="95997" y="351074"/>
                        <a:pt x="112454" y="351074"/>
                      </a:cubicBezTo>
                      <a:lnTo>
                        <a:pt x="112454" y="351074"/>
                      </a:lnTo>
                      <a:close/>
                    </a:path>
                  </a:pathLst>
                </a:custGeom>
                <a:grpFill/>
                <a:ln w="27426" cap="flat">
                  <a:noFill/>
                  <a:prstDash val="solid"/>
                  <a:miter/>
                </a:ln>
              </p:spPr>
              <p:txBody>
                <a:bodyPr rtlCol="0" anchor="ctr"/>
                <a:lstStyle/>
                <a:p>
                  <a:endParaRPr lang="en-US" sz="1396"/>
                </a:p>
              </p:txBody>
            </p:sp>
            <p:sp>
              <p:nvSpPr>
                <p:cNvPr id="65" name="Freeform 64">
                  <a:extLst>
                    <a:ext uri="{FF2B5EF4-FFF2-40B4-BE49-F238E27FC236}">
                      <a16:creationId xmlns:a16="http://schemas.microsoft.com/office/drawing/2014/main" id="{49165833-43AE-9BB6-D31B-E977AE84A33C}"/>
                    </a:ext>
                  </a:extLst>
                </p:cNvPr>
                <p:cNvSpPr/>
                <p:nvPr/>
              </p:nvSpPr>
              <p:spPr>
                <a:xfrm>
                  <a:off x="2694219" y="1044474"/>
                  <a:ext cx="1090872" cy="478673"/>
                </a:xfrm>
                <a:custGeom>
                  <a:avLst/>
                  <a:gdLst>
                    <a:gd name="connsiteX0" fmla="*/ 1038759 w 1090872"/>
                    <a:gd name="connsiteY0" fmla="*/ 0 h 478673"/>
                    <a:gd name="connsiteX1" fmla="*/ 978420 w 1090872"/>
                    <a:gd name="connsiteY1" fmla="*/ 0 h 478673"/>
                    <a:gd name="connsiteX2" fmla="*/ 926306 w 1090872"/>
                    <a:gd name="connsiteY2" fmla="*/ 52113 h 478673"/>
                    <a:gd name="connsiteX3" fmla="*/ 926306 w 1090872"/>
                    <a:gd name="connsiteY3" fmla="*/ 74054 h 478673"/>
                    <a:gd name="connsiteX4" fmla="*/ 896137 w 1090872"/>
                    <a:gd name="connsiteY4" fmla="*/ 74054 h 478673"/>
                    <a:gd name="connsiteX5" fmla="*/ 706885 w 1090872"/>
                    <a:gd name="connsiteY5" fmla="*/ 126167 h 478673"/>
                    <a:gd name="connsiteX6" fmla="*/ 446322 w 1090872"/>
                    <a:gd name="connsiteY6" fmla="*/ 191993 h 478673"/>
                    <a:gd name="connsiteX7" fmla="*/ 353067 w 1090872"/>
                    <a:gd name="connsiteY7" fmla="*/ 285247 h 478673"/>
                    <a:gd name="connsiteX8" fmla="*/ 309184 w 1090872"/>
                    <a:gd name="connsiteY8" fmla="*/ 285247 h 478673"/>
                    <a:gd name="connsiteX9" fmla="*/ 270784 w 1090872"/>
                    <a:gd name="connsiteY9" fmla="*/ 274276 h 478673"/>
                    <a:gd name="connsiteX10" fmla="*/ 111704 w 1090872"/>
                    <a:gd name="connsiteY10" fmla="*/ 164566 h 478673"/>
                    <a:gd name="connsiteX11" fmla="*/ 18451 w 1090872"/>
                    <a:gd name="connsiteY11" fmla="*/ 175537 h 478673"/>
                    <a:gd name="connsiteX12" fmla="*/ 29421 w 1090872"/>
                    <a:gd name="connsiteY12" fmla="*/ 279762 h 478673"/>
                    <a:gd name="connsiteX13" fmla="*/ 396953 w 1090872"/>
                    <a:gd name="connsiteY13" fmla="*/ 471755 h 478673"/>
                    <a:gd name="connsiteX14" fmla="*/ 778196 w 1090872"/>
                    <a:gd name="connsiteY14" fmla="*/ 452556 h 478673"/>
                    <a:gd name="connsiteX15" fmla="*/ 778196 w 1090872"/>
                    <a:gd name="connsiteY15" fmla="*/ 452556 h 478673"/>
                    <a:gd name="connsiteX16" fmla="*/ 926306 w 1090872"/>
                    <a:gd name="connsiteY16" fmla="*/ 408672 h 478673"/>
                    <a:gd name="connsiteX17" fmla="*/ 978420 w 1090872"/>
                    <a:gd name="connsiteY17" fmla="*/ 455298 h 478673"/>
                    <a:gd name="connsiteX18" fmla="*/ 1038759 w 1090872"/>
                    <a:gd name="connsiteY18" fmla="*/ 455298 h 478673"/>
                    <a:gd name="connsiteX19" fmla="*/ 1090873 w 1090872"/>
                    <a:gd name="connsiteY19" fmla="*/ 403186 h 478673"/>
                    <a:gd name="connsiteX20" fmla="*/ 1090873 w 1090872"/>
                    <a:gd name="connsiteY20" fmla="*/ 52113 h 478673"/>
                    <a:gd name="connsiteX21" fmla="*/ 1038759 w 1090872"/>
                    <a:gd name="connsiteY21" fmla="*/ 0 h 478673"/>
                    <a:gd name="connsiteX22" fmla="*/ 1038759 w 1090872"/>
                    <a:gd name="connsiteY22" fmla="*/ 0 h 478673"/>
                    <a:gd name="connsiteX23" fmla="*/ 1057959 w 1090872"/>
                    <a:gd name="connsiteY23" fmla="*/ 400443 h 478673"/>
                    <a:gd name="connsiteX24" fmla="*/ 1038759 w 1090872"/>
                    <a:gd name="connsiteY24" fmla="*/ 419643 h 478673"/>
                    <a:gd name="connsiteX25" fmla="*/ 978420 w 1090872"/>
                    <a:gd name="connsiteY25" fmla="*/ 419643 h 478673"/>
                    <a:gd name="connsiteX26" fmla="*/ 959220 w 1090872"/>
                    <a:gd name="connsiteY26" fmla="*/ 400443 h 478673"/>
                    <a:gd name="connsiteX27" fmla="*/ 959220 w 1090872"/>
                    <a:gd name="connsiteY27" fmla="*/ 383987 h 478673"/>
                    <a:gd name="connsiteX28" fmla="*/ 959220 w 1090872"/>
                    <a:gd name="connsiteY28" fmla="*/ 383987 h 478673"/>
                    <a:gd name="connsiteX29" fmla="*/ 959220 w 1090872"/>
                    <a:gd name="connsiteY29" fmla="*/ 216678 h 478673"/>
                    <a:gd name="connsiteX30" fmla="*/ 942762 w 1090872"/>
                    <a:gd name="connsiteY30" fmla="*/ 200222 h 478673"/>
                    <a:gd name="connsiteX31" fmla="*/ 926306 w 1090872"/>
                    <a:gd name="connsiteY31" fmla="*/ 216678 h 478673"/>
                    <a:gd name="connsiteX32" fmla="*/ 926306 w 1090872"/>
                    <a:gd name="connsiteY32" fmla="*/ 373016 h 478673"/>
                    <a:gd name="connsiteX33" fmla="*/ 769968 w 1090872"/>
                    <a:gd name="connsiteY33" fmla="*/ 419643 h 478673"/>
                    <a:gd name="connsiteX34" fmla="*/ 399695 w 1090872"/>
                    <a:gd name="connsiteY34" fmla="*/ 436099 h 478673"/>
                    <a:gd name="connsiteX35" fmla="*/ 51363 w 1090872"/>
                    <a:gd name="connsiteY35" fmla="*/ 252334 h 478673"/>
                    <a:gd name="connsiteX36" fmla="*/ 45879 w 1090872"/>
                    <a:gd name="connsiteY36" fmla="*/ 194736 h 478673"/>
                    <a:gd name="connsiteX37" fmla="*/ 97990 w 1090872"/>
                    <a:gd name="connsiteY37" fmla="*/ 189251 h 478673"/>
                    <a:gd name="connsiteX38" fmla="*/ 257071 w 1090872"/>
                    <a:gd name="connsiteY38" fmla="*/ 298961 h 478673"/>
                    <a:gd name="connsiteX39" fmla="*/ 311926 w 1090872"/>
                    <a:gd name="connsiteY39" fmla="*/ 315418 h 478673"/>
                    <a:gd name="connsiteX40" fmla="*/ 690429 w 1090872"/>
                    <a:gd name="connsiteY40" fmla="*/ 315418 h 478673"/>
                    <a:gd name="connsiteX41" fmla="*/ 690429 w 1090872"/>
                    <a:gd name="connsiteY41" fmla="*/ 315418 h 478673"/>
                    <a:gd name="connsiteX42" fmla="*/ 745284 w 1090872"/>
                    <a:gd name="connsiteY42" fmla="*/ 252334 h 478673"/>
                    <a:gd name="connsiteX43" fmla="*/ 728827 w 1090872"/>
                    <a:gd name="connsiteY43" fmla="*/ 238620 h 478673"/>
                    <a:gd name="connsiteX44" fmla="*/ 715113 w 1090872"/>
                    <a:gd name="connsiteY44" fmla="*/ 255077 h 478673"/>
                    <a:gd name="connsiteX45" fmla="*/ 690429 w 1090872"/>
                    <a:gd name="connsiteY45" fmla="*/ 285247 h 478673"/>
                    <a:gd name="connsiteX46" fmla="*/ 388725 w 1090872"/>
                    <a:gd name="connsiteY46" fmla="*/ 285247 h 478673"/>
                    <a:gd name="connsiteX47" fmla="*/ 454550 w 1090872"/>
                    <a:gd name="connsiteY47" fmla="*/ 224906 h 478673"/>
                    <a:gd name="connsiteX48" fmla="*/ 454550 w 1090872"/>
                    <a:gd name="connsiteY48" fmla="*/ 224906 h 478673"/>
                    <a:gd name="connsiteX49" fmla="*/ 726085 w 1090872"/>
                    <a:gd name="connsiteY49" fmla="*/ 153595 h 478673"/>
                    <a:gd name="connsiteX50" fmla="*/ 898879 w 1090872"/>
                    <a:gd name="connsiteY50" fmla="*/ 106968 h 478673"/>
                    <a:gd name="connsiteX51" fmla="*/ 929049 w 1090872"/>
                    <a:gd name="connsiteY51" fmla="*/ 106968 h 478673"/>
                    <a:gd name="connsiteX52" fmla="*/ 929049 w 1090872"/>
                    <a:gd name="connsiteY52" fmla="*/ 142624 h 478673"/>
                    <a:gd name="connsiteX53" fmla="*/ 945506 w 1090872"/>
                    <a:gd name="connsiteY53" fmla="*/ 159080 h 478673"/>
                    <a:gd name="connsiteX54" fmla="*/ 961962 w 1090872"/>
                    <a:gd name="connsiteY54" fmla="*/ 142624 h 478673"/>
                    <a:gd name="connsiteX55" fmla="*/ 961962 w 1090872"/>
                    <a:gd name="connsiteY55" fmla="*/ 54855 h 478673"/>
                    <a:gd name="connsiteX56" fmla="*/ 981162 w 1090872"/>
                    <a:gd name="connsiteY56" fmla="*/ 35656 h 478673"/>
                    <a:gd name="connsiteX57" fmla="*/ 1041503 w 1090872"/>
                    <a:gd name="connsiteY57" fmla="*/ 35656 h 478673"/>
                    <a:gd name="connsiteX58" fmla="*/ 1060703 w 1090872"/>
                    <a:gd name="connsiteY58" fmla="*/ 54855 h 478673"/>
                    <a:gd name="connsiteX59" fmla="*/ 1057959 w 1090872"/>
                    <a:gd name="connsiteY59" fmla="*/ 400443 h 478673"/>
                    <a:gd name="connsiteX60" fmla="*/ 1057959 w 1090872"/>
                    <a:gd name="connsiteY60" fmla="*/ 400443 h 47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90872" h="478673">
                      <a:moveTo>
                        <a:pt x="1038759" y="0"/>
                      </a:moveTo>
                      <a:lnTo>
                        <a:pt x="978420" y="0"/>
                      </a:lnTo>
                      <a:cubicBezTo>
                        <a:pt x="950992" y="0"/>
                        <a:pt x="926306" y="21942"/>
                        <a:pt x="926306" y="52113"/>
                      </a:cubicBezTo>
                      <a:lnTo>
                        <a:pt x="926306" y="74054"/>
                      </a:lnTo>
                      <a:lnTo>
                        <a:pt x="896137" y="74054"/>
                      </a:lnTo>
                      <a:cubicBezTo>
                        <a:pt x="830310" y="74054"/>
                        <a:pt x="764482" y="90511"/>
                        <a:pt x="706885" y="126167"/>
                      </a:cubicBezTo>
                      <a:cubicBezTo>
                        <a:pt x="627344" y="172794"/>
                        <a:pt x="577975" y="167308"/>
                        <a:pt x="446322" y="191993"/>
                      </a:cubicBezTo>
                      <a:cubicBezTo>
                        <a:pt x="396953" y="200222"/>
                        <a:pt x="358553" y="235878"/>
                        <a:pt x="353067" y="285247"/>
                      </a:cubicBezTo>
                      <a:lnTo>
                        <a:pt x="309184" y="285247"/>
                      </a:lnTo>
                      <a:cubicBezTo>
                        <a:pt x="295470" y="285247"/>
                        <a:pt x="281756" y="282504"/>
                        <a:pt x="270784" y="274276"/>
                      </a:cubicBezTo>
                      <a:lnTo>
                        <a:pt x="111704" y="164566"/>
                      </a:lnTo>
                      <a:cubicBezTo>
                        <a:pt x="81534" y="145366"/>
                        <a:pt x="43135" y="148109"/>
                        <a:pt x="18451" y="175537"/>
                      </a:cubicBezTo>
                      <a:cubicBezTo>
                        <a:pt x="-8977" y="205707"/>
                        <a:pt x="-6234" y="255077"/>
                        <a:pt x="29421" y="279762"/>
                      </a:cubicBezTo>
                      <a:cubicBezTo>
                        <a:pt x="152846" y="359302"/>
                        <a:pt x="226901" y="463527"/>
                        <a:pt x="396953" y="471755"/>
                      </a:cubicBezTo>
                      <a:cubicBezTo>
                        <a:pt x="490206" y="471755"/>
                        <a:pt x="619116" y="496440"/>
                        <a:pt x="778196" y="452556"/>
                      </a:cubicBezTo>
                      <a:cubicBezTo>
                        <a:pt x="778196" y="452556"/>
                        <a:pt x="778196" y="452556"/>
                        <a:pt x="778196" y="452556"/>
                      </a:cubicBezTo>
                      <a:lnTo>
                        <a:pt x="926306" y="408672"/>
                      </a:lnTo>
                      <a:cubicBezTo>
                        <a:pt x="929049" y="436099"/>
                        <a:pt x="950992" y="455298"/>
                        <a:pt x="978420" y="455298"/>
                      </a:cubicBezTo>
                      <a:lnTo>
                        <a:pt x="1038759" y="455298"/>
                      </a:lnTo>
                      <a:cubicBezTo>
                        <a:pt x="1066187" y="455298"/>
                        <a:pt x="1090873" y="433356"/>
                        <a:pt x="1090873" y="403186"/>
                      </a:cubicBezTo>
                      <a:lnTo>
                        <a:pt x="1090873" y="52113"/>
                      </a:lnTo>
                      <a:cubicBezTo>
                        <a:pt x="1090873" y="24685"/>
                        <a:pt x="1066187" y="0"/>
                        <a:pt x="1038759" y="0"/>
                      </a:cubicBezTo>
                      <a:lnTo>
                        <a:pt x="1038759" y="0"/>
                      </a:lnTo>
                      <a:close/>
                      <a:moveTo>
                        <a:pt x="1057959" y="400443"/>
                      </a:moveTo>
                      <a:cubicBezTo>
                        <a:pt x="1057959" y="411414"/>
                        <a:pt x="1049731" y="419643"/>
                        <a:pt x="1038759" y="419643"/>
                      </a:cubicBezTo>
                      <a:lnTo>
                        <a:pt x="978420" y="419643"/>
                      </a:lnTo>
                      <a:cubicBezTo>
                        <a:pt x="967448" y="419643"/>
                        <a:pt x="959220" y="411414"/>
                        <a:pt x="959220" y="400443"/>
                      </a:cubicBezTo>
                      <a:lnTo>
                        <a:pt x="959220" y="383987"/>
                      </a:lnTo>
                      <a:cubicBezTo>
                        <a:pt x="959220" y="383987"/>
                        <a:pt x="959220" y="383987"/>
                        <a:pt x="959220" y="383987"/>
                      </a:cubicBezTo>
                      <a:lnTo>
                        <a:pt x="959220" y="216678"/>
                      </a:lnTo>
                      <a:cubicBezTo>
                        <a:pt x="959220" y="208450"/>
                        <a:pt x="950992" y="200222"/>
                        <a:pt x="942762" y="200222"/>
                      </a:cubicBezTo>
                      <a:cubicBezTo>
                        <a:pt x="934534" y="200222"/>
                        <a:pt x="926306" y="208450"/>
                        <a:pt x="926306" y="216678"/>
                      </a:cubicBezTo>
                      <a:lnTo>
                        <a:pt x="926306" y="373016"/>
                      </a:lnTo>
                      <a:lnTo>
                        <a:pt x="769968" y="419643"/>
                      </a:lnTo>
                      <a:cubicBezTo>
                        <a:pt x="616374" y="463527"/>
                        <a:pt x="495692" y="438842"/>
                        <a:pt x="399695" y="436099"/>
                      </a:cubicBezTo>
                      <a:cubicBezTo>
                        <a:pt x="243357" y="427871"/>
                        <a:pt x="174787" y="331874"/>
                        <a:pt x="51363" y="252334"/>
                      </a:cubicBezTo>
                      <a:cubicBezTo>
                        <a:pt x="32165" y="238620"/>
                        <a:pt x="29421" y="211193"/>
                        <a:pt x="45879" y="194736"/>
                      </a:cubicBezTo>
                      <a:cubicBezTo>
                        <a:pt x="59593" y="181022"/>
                        <a:pt x="81534" y="178280"/>
                        <a:pt x="97990" y="189251"/>
                      </a:cubicBezTo>
                      <a:lnTo>
                        <a:pt x="257071" y="298961"/>
                      </a:lnTo>
                      <a:cubicBezTo>
                        <a:pt x="273528" y="309932"/>
                        <a:pt x="292728" y="315418"/>
                        <a:pt x="311926" y="315418"/>
                      </a:cubicBezTo>
                      <a:cubicBezTo>
                        <a:pt x="726085" y="315418"/>
                        <a:pt x="687685" y="315418"/>
                        <a:pt x="690429" y="315418"/>
                      </a:cubicBezTo>
                      <a:cubicBezTo>
                        <a:pt x="690429" y="315418"/>
                        <a:pt x="690429" y="315418"/>
                        <a:pt x="690429" y="315418"/>
                      </a:cubicBezTo>
                      <a:cubicBezTo>
                        <a:pt x="720599" y="315418"/>
                        <a:pt x="748027" y="285247"/>
                        <a:pt x="745284" y="252334"/>
                      </a:cubicBezTo>
                      <a:cubicBezTo>
                        <a:pt x="745284" y="244106"/>
                        <a:pt x="737055" y="235878"/>
                        <a:pt x="728827" y="238620"/>
                      </a:cubicBezTo>
                      <a:cubicBezTo>
                        <a:pt x="720599" y="238620"/>
                        <a:pt x="712371" y="246849"/>
                        <a:pt x="715113" y="255077"/>
                      </a:cubicBezTo>
                      <a:cubicBezTo>
                        <a:pt x="715113" y="268791"/>
                        <a:pt x="706885" y="282504"/>
                        <a:pt x="690429" y="285247"/>
                      </a:cubicBezTo>
                      <a:lnTo>
                        <a:pt x="388725" y="285247"/>
                      </a:lnTo>
                      <a:cubicBezTo>
                        <a:pt x="394209" y="252334"/>
                        <a:pt x="421637" y="227649"/>
                        <a:pt x="454550" y="224906"/>
                      </a:cubicBezTo>
                      <a:cubicBezTo>
                        <a:pt x="454550" y="224906"/>
                        <a:pt x="454550" y="224906"/>
                        <a:pt x="454550" y="224906"/>
                      </a:cubicBezTo>
                      <a:cubicBezTo>
                        <a:pt x="575233" y="200222"/>
                        <a:pt x="638316" y="205707"/>
                        <a:pt x="726085" y="153595"/>
                      </a:cubicBezTo>
                      <a:cubicBezTo>
                        <a:pt x="778196" y="123424"/>
                        <a:pt x="838538" y="106968"/>
                        <a:pt x="898879" y="106968"/>
                      </a:cubicBezTo>
                      <a:lnTo>
                        <a:pt x="929049" y="106968"/>
                      </a:lnTo>
                      <a:lnTo>
                        <a:pt x="929049" y="142624"/>
                      </a:lnTo>
                      <a:cubicBezTo>
                        <a:pt x="929049" y="150852"/>
                        <a:pt x="937278" y="159080"/>
                        <a:pt x="945506" y="159080"/>
                      </a:cubicBezTo>
                      <a:cubicBezTo>
                        <a:pt x="953734" y="159080"/>
                        <a:pt x="961962" y="150852"/>
                        <a:pt x="961962" y="142624"/>
                      </a:cubicBezTo>
                      <a:lnTo>
                        <a:pt x="961962" y="54855"/>
                      </a:lnTo>
                      <a:cubicBezTo>
                        <a:pt x="961962" y="43884"/>
                        <a:pt x="970190" y="35656"/>
                        <a:pt x="981162" y="35656"/>
                      </a:cubicBezTo>
                      <a:lnTo>
                        <a:pt x="1041503" y="35656"/>
                      </a:lnTo>
                      <a:cubicBezTo>
                        <a:pt x="1052473" y="35656"/>
                        <a:pt x="1060703" y="43884"/>
                        <a:pt x="1060703" y="54855"/>
                      </a:cubicBezTo>
                      <a:lnTo>
                        <a:pt x="1057959" y="400443"/>
                      </a:lnTo>
                      <a:lnTo>
                        <a:pt x="1057959" y="400443"/>
                      </a:lnTo>
                      <a:close/>
                    </a:path>
                  </a:pathLst>
                </a:custGeom>
                <a:grpFill/>
                <a:ln w="27426" cap="flat">
                  <a:noFill/>
                  <a:prstDash val="solid"/>
                  <a:miter/>
                </a:ln>
              </p:spPr>
              <p:txBody>
                <a:bodyPr rtlCol="0" anchor="ctr"/>
                <a:lstStyle/>
                <a:p>
                  <a:endParaRPr lang="en-US" sz="1396"/>
                </a:p>
              </p:txBody>
            </p:sp>
          </p:grpSp>
        </p:grpSp>
      </p:grpSp>
      <p:sp>
        <p:nvSpPr>
          <p:cNvPr id="66" name="Freeform 65">
            <a:extLst>
              <a:ext uri="{FF2B5EF4-FFF2-40B4-BE49-F238E27FC236}">
                <a16:creationId xmlns:a16="http://schemas.microsoft.com/office/drawing/2014/main" id="{68E88536-5B42-CC68-95F7-1F26EB252712}"/>
              </a:ext>
            </a:extLst>
          </p:cNvPr>
          <p:cNvSpPr/>
          <p:nvPr/>
        </p:nvSpPr>
        <p:spPr>
          <a:xfrm>
            <a:off x="6103145" y="1159846"/>
            <a:ext cx="386013" cy="169732"/>
          </a:xfrm>
          <a:custGeom>
            <a:avLst/>
            <a:gdLst>
              <a:gd name="connsiteX0" fmla="*/ 0 w 668437"/>
              <a:gd name="connsiteY0" fmla="*/ 0 h 194261"/>
              <a:gd name="connsiteX1" fmla="*/ 668437 w 668437"/>
              <a:gd name="connsiteY1" fmla="*/ 0 h 194261"/>
              <a:gd name="connsiteX2" fmla="*/ 668437 w 668437"/>
              <a:gd name="connsiteY2" fmla="*/ 194262 h 194261"/>
              <a:gd name="connsiteX3" fmla="*/ 0 w 668437"/>
              <a:gd name="connsiteY3" fmla="*/ 194262 h 194261"/>
            </a:gdLst>
            <a:ahLst/>
            <a:cxnLst>
              <a:cxn ang="0">
                <a:pos x="connsiteX0" y="connsiteY0"/>
              </a:cxn>
              <a:cxn ang="0">
                <a:pos x="connsiteX1" y="connsiteY1"/>
              </a:cxn>
              <a:cxn ang="0">
                <a:pos x="connsiteX2" y="connsiteY2"/>
              </a:cxn>
              <a:cxn ang="0">
                <a:pos x="connsiteX3" y="connsiteY3"/>
              </a:cxn>
            </a:cxnLst>
            <a:rect l="l" t="t" r="r" b="b"/>
            <a:pathLst>
              <a:path w="668437" h="194261">
                <a:moveTo>
                  <a:pt x="0" y="0"/>
                </a:moveTo>
                <a:lnTo>
                  <a:pt x="668437" y="0"/>
                </a:lnTo>
                <a:lnTo>
                  <a:pt x="668437" y="194262"/>
                </a:lnTo>
                <a:lnTo>
                  <a:pt x="0" y="194262"/>
                </a:lnTo>
                <a:close/>
              </a:path>
            </a:pathLst>
          </a:custGeom>
          <a:solidFill>
            <a:srgbClr val="FFFFFF"/>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67" name="Freeform 66">
            <a:extLst>
              <a:ext uri="{FF2B5EF4-FFF2-40B4-BE49-F238E27FC236}">
                <a16:creationId xmlns:a16="http://schemas.microsoft.com/office/drawing/2014/main" id="{E5A68B29-402C-7B15-D904-A01116E9A1C7}"/>
              </a:ext>
            </a:extLst>
          </p:cNvPr>
          <p:cNvSpPr/>
          <p:nvPr/>
        </p:nvSpPr>
        <p:spPr>
          <a:xfrm>
            <a:off x="8437102" y="1157029"/>
            <a:ext cx="425338" cy="189702"/>
          </a:xfrm>
          <a:custGeom>
            <a:avLst/>
            <a:gdLst>
              <a:gd name="connsiteX0" fmla="*/ 0 w 680357"/>
              <a:gd name="connsiteY0" fmla="*/ 0 h 173952"/>
              <a:gd name="connsiteX1" fmla="*/ 680358 w 680357"/>
              <a:gd name="connsiteY1" fmla="*/ 0 h 173952"/>
              <a:gd name="connsiteX2" fmla="*/ 680358 w 680357"/>
              <a:gd name="connsiteY2" fmla="*/ 173953 h 173952"/>
              <a:gd name="connsiteX3" fmla="*/ 0 w 680357"/>
              <a:gd name="connsiteY3" fmla="*/ 173953 h 173952"/>
            </a:gdLst>
            <a:ahLst/>
            <a:cxnLst>
              <a:cxn ang="0">
                <a:pos x="connsiteX0" y="connsiteY0"/>
              </a:cxn>
              <a:cxn ang="0">
                <a:pos x="connsiteX1" y="connsiteY1"/>
              </a:cxn>
              <a:cxn ang="0">
                <a:pos x="connsiteX2" y="connsiteY2"/>
              </a:cxn>
              <a:cxn ang="0">
                <a:pos x="connsiteX3" y="connsiteY3"/>
              </a:cxn>
            </a:cxnLst>
            <a:rect l="l" t="t" r="r" b="b"/>
            <a:pathLst>
              <a:path w="680357" h="173952">
                <a:moveTo>
                  <a:pt x="0" y="0"/>
                </a:moveTo>
                <a:lnTo>
                  <a:pt x="680358" y="0"/>
                </a:lnTo>
                <a:lnTo>
                  <a:pt x="680358" y="173953"/>
                </a:lnTo>
                <a:lnTo>
                  <a:pt x="0" y="173953"/>
                </a:lnTo>
                <a:close/>
              </a:path>
            </a:pathLst>
          </a:custGeom>
          <a:solidFill>
            <a:srgbClr val="FFFFFF"/>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68" name="Freeform 67">
            <a:extLst>
              <a:ext uri="{FF2B5EF4-FFF2-40B4-BE49-F238E27FC236}">
                <a16:creationId xmlns:a16="http://schemas.microsoft.com/office/drawing/2014/main" id="{87C12DB3-0DF8-3623-8B19-1C953E5C49A8}"/>
              </a:ext>
            </a:extLst>
          </p:cNvPr>
          <p:cNvSpPr/>
          <p:nvPr/>
        </p:nvSpPr>
        <p:spPr>
          <a:xfrm rot="1291588">
            <a:off x="10462527" y="1785138"/>
            <a:ext cx="364892" cy="88620"/>
          </a:xfrm>
          <a:custGeom>
            <a:avLst/>
            <a:gdLst>
              <a:gd name="connsiteX0" fmla="*/ 0 w 479914"/>
              <a:gd name="connsiteY0" fmla="*/ 0 h 116557"/>
              <a:gd name="connsiteX1" fmla="*/ 479915 w 479914"/>
              <a:gd name="connsiteY1" fmla="*/ 0 h 116557"/>
              <a:gd name="connsiteX2" fmla="*/ 479915 w 479914"/>
              <a:gd name="connsiteY2" fmla="*/ 116557 h 116557"/>
              <a:gd name="connsiteX3" fmla="*/ 0 w 479914"/>
              <a:gd name="connsiteY3" fmla="*/ 116557 h 116557"/>
            </a:gdLst>
            <a:ahLst/>
            <a:cxnLst>
              <a:cxn ang="0">
                <a:pos x="connsiteX0" y="connsiteY0"/>
              </a:cxn>
              <a:cxn ang="0">
                <a:pos x="connsiteX1" y="connsiteY1"/>
              </a:cxn>
              <a:cxn ang="0">
                <a:pos x="connsiteX2" y="connsiteY2"/>
              </a:cxn>
              <a:cxn ang="0">
                <a:pos x="connsiteX3" y="connsiteY3"/>
              </a:cxn>
            </a:cxnLst>
            <a:rect l="l" t="t" r="r" b="b"/>
            <a:pathLst>
              <a:path w="479914" h="116557">
                <a:moveTo>
                  <a:pt x="0" y="0"/>
                </a:moveTo>
                <a:lnTo>
                  <a:pt x="479915" y="0"/>
                </a:lnTo>
                <a:lnTo>
                  <a:pt x="479915" y="116557"/>
                </a:lnTo>
                <a:lnTo>
                  <a:pt x="0" y="116557"/>
                </a:lnTo>
                <a:close/>
              </a:path>
            </a:pathLst>
          </a:custGeom>
          <a:solidFill>
            <a:srgbClr val="FFFFFF"/>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grpSp>
        <p:nvGrpSpPr>
          <p:cNvPr id="69" name="Graphic 4">
            <a:extLst>
              <a:ext uri="{FF2B5EF4-FFF2-40B4-BE49-F238E27FC236}">
                <a16:creationId xmlns:a16="http://schemas.microsoft.com/office/drawing/2014/main" id="{2E3B01AF-0F72-83B7-56F8-C9FCC67ABDB2}"/>
              </a:ext>
            </a:extLst>
          </p:cNvPr>
          <p:cNvGrpSpPr/>
          <p:nvPr/>
        </p:nvGrpSpPr>
        <p:grpSpPr>
          <a:xfrm>
            <a:off x="6143668" y="991824"/>
            <a:ext cx="329399" cy="364228"/>
            <a:chOff x="6307703" y="4546157"/>
            <a:chExt cx="433233" cy="479040"/>
          </a:xfrm>
          <a:solidFill>
            <a:srgbClr val="083F59"/>
          </a:solidFill>
        </p:grpSpPr>
        <p:sp>
          <p:nvSpPr>
            <p:cNvPr id="70" name="Freeform 69">
              <a:extLst>
                <a:ext uri="{FF2B5EF4-FFF2-40B4-BE49-F238E27FC236}">
                  <a16:creationId xmlns:a16="http://schemas.microsoft.com/office/drawing/2014/main" id="{8EE4C40F-749F-CEDB-56FD-975E30E0F984}"/>
                </a:ext>
              </a:extLst>
            </p:cNvPr>
            <p:cNvSpPr/>
            <p:nvPr/>
          </p:nvSpPr>
          <p:spPr>
            <a:xfrm>
              <a:off x="6443585" y="4560295"/>
              <a:ext cx="168409" cy="140839"/>
            </a:xfrm>
            <a:custGeom>
              <a:avLst/>
              <a:gdLst>
                <a:gd name="connsiteX0" fmla="*/ 84082 w 168409"/>
                <a:gd name="connsiteY0" fmla="*/ 49007 h 140839"/>
                <a:gd name="connsiteX1" fmla="*/ 84082 w 168409"/>
                <a:gd name="connsiteY1" fmla="*/ 49448 h 140839"/>
                <a:gd name="connsiteX2" fmla="*/ 37283 w 168409"/>
                <a:gd name="connsiteY2" fmla="*/ 49448 h 140839"/>
                <a:gd name="connsiteX3" fmla="*/ 31984 w 168409"/>
                <a:gd name="connsiteY3" fmla="*/ 53863 h 140839"/>
                <a:gd name="connsiteX4" fmla="*/ 37283 w 168409"/>
                <a:gd name="connsiteY4" fmla="*/ 58278 h 140839"/>
                <a:gd name="connsiteX5" fmla="*/ 40373 w 168409"/>
                <a:gd name="connsiteY5" fmla="*/ 58278 h 140839"/>
                <a:gd name="connsiteX6" fmla="*/ 106599 w 168409"/>
                <a:gd name="connsiteY6" fmla="*/ 57837 h 140839"/>
                <a:gd name="connsiteX7" fmla="*/ 130440 w 168409"/>
                <a:gd name="connsiteY7" fmla="*/ 57837 h 140839"/>
                <a:gd name="connsiteX8" fmla="*/ 134855 w 168409"/>
                <a:gd name="connsiteY8" fmla="*/ 54747 h 140839"/>
                <a:gd name="connsiteX9" fmla="*/ 133530 w 168409"/>
                <a:gd name="connsiteY9" fmla="*/ 50332 h 140839"/>
                <a:gd name="connsiteX10" fmla="*/ 128232 w 168409"/>
                <a:gd name="connsiteY10" fmla="*/ 49007 h 140839"/>
                <a:gd name="connsiteX11" fmla="*/ 84082 w 168409"/>
                <a:gd name="connsiteY11" fmla="*/ 49007 h 140839"/>
                <a:gd name="connsiteX12" fmla="*/ 83641 w 168409"/>
                <a:gd name="connsiteY12" fmla="*/ 83444 h 140839"/>
                <a:gd name="connsiteX13" fmla="*/ 83641 w 168409"/>
                <a:gd name="connsiteY13" fmla="*/ 83002 h 140839"/>
                <a:gd name="connsiteX14" fmla="*/ 129115 w 168409"/>
                <a:gd name="connsiteY14" fmla="*/ 83002 h 140839"/>
                <a:gd name="connsiteX15" fmla="*/ 135738 w 168409"/>
                <a:gd name="connsiteY15" fmla="*/ 78587 h 140839"/>
                <a:gd name="connsiteX16" fmla="*/ 129115 w 168409"/>
                <a:gd name="connsiteY16" fmla="*/ 74172 h 140839"/>
                <a:gd name="connsiteX17" fmla="*/ 128232 w 168409"/>
                <a:gd name="connsiteY17" fmla="*/ 74172 h 140839"/>
                <a:gd name="connsiteX18" fmla="*/ 38607 w 168409"/>
                <a:gd name="connsiteY18" fmla="*/ 74172 h 140839"/>
                <a:gd name="connsiteX19" fmla="*/ 35075 w 168409"/>
                <a:gd name="connsiteY19" fmla="*/ 74614 h 140839"/>
                <a:gd name="connsiteX20" fmla="*/ 31984 w 168409"/>
                <a:gd name="connsiteY20" fmla="*/ 79029 h 140839"/>
                <a:gd name="connsiteX21" fmla="*/ 35075 w 168409"/>
                <a:gd name="connsiteY21" fmla="*/ 83444 h 140839"/>
                <a:gd name="connsiteX22" fmla="*/ 39049 w 168409"/>
                <a:gd name="connsiteY22" fmla="*/ 83886 h 140839"/>
                <a:gd name="connsiteX23" fmla="*/ 83641 w 168409"/>
                <a:gd name="connsiteY23" fmla="*/ 83444 h 140839"/>
                <a:gd name="connsiteX24" fmla="*/ 83199 w 168409"/>
                <a:gd name="connsiteY24" fmla="*/ 33996 h 140839"/>
                <a:gd name="connsiteX25" fmla="*/ 83199 w 168409"/>
                <a:gd name="connsiteY25" fmla="*/ 33996 h 140839"/>
                <a:gd name="connsiteX26" fmla="*/ 129557 w 168409"/>
                <a:gd name="connsiteY26" fmla="*/ 33554 h 140839"/>
                <a:gd name="connsiteX27" fmla="*/ 135296 w 168409"/>
                <a:gd name="connsiteY27" fmla="*/ 29139 h 140839"/>
                <a:gd name="connsiteX28" fmla="*/ 129115 w 168409"/>
                <a:gd name="connsiteY28" fmla="*/ 24283 h 140839"/>
                <a:gd name="connsiteX29" fmla="*/ 37724 w 168409"/>
                <a:gd name="connsiteY29" fmla="*/ 24724 h 140839"/>
                <a:gd name="connsiteX30" fmla="*/ 31984 w 168409"/>
                <a:gd name="connsiteY30" fmla="*/ 29139 h 140839"/>
                <a:gd name="connsiteX31" fmla="*/ 38165 w 168409"/>
                <a:gd name="connsiteY31" fmla="*/ 33996 h 140839"/>
                <a:gd name="connsiteX32" fmla="*/ 83199 w 168409"/>
                <a:gd name="connsiteY32" fmla="*/ 33996 h 140839"/>
                <a:gd name="connsiteX33" fmla="*/ 84523 w 168409"/>
                <a:gd name="connsiteY33" fmla="*/ 140840 h 140839"/>
                <a:gd name="connsiteX34" fmla="*/ 69512 w 168409"/>
                <a:gd name="connsiteY34" fmla="*/ 116557 h 140839"/>
                <a:gd name="connsiteX35" fmla="*/ 52735 w 168409"/>
                <a:gd name="connsiteY35" fmla="*/ 106844 h 140839"/>
                <a:gd name="connsiteX36" fmla="*/ 26686 w 168409"/>
                <a:gd name="connsiteY36" fmla="*/ 106844 h 140839"/>
                <a:gd name="connsiteX37" fmla="*/ 196 w 168409"/>
                <a:gd name="connsiteY37" fmla="*/ 79029 h 140839"/>
                <a:gd name="connsiteX38" fmla="*/ 196 w 168409"/>
                <a:gd name="connsiteY38" fmla="*/ 28698 h 140839"/>
                <a:gd name="connsiteX39" fmla="*/ 27128 w 168409"/>
                <a:gd name="connsiteY39" fmla="*/ 0 h 140839"/>
                <a:gd name="connsiteX40" fmla="*/ 141036 w 168409"/>
                <a:gd name="connsiteY40" fmla="*/ 0 h 140839"/>
                <a:gd name="connsiteX41" fmla="*/ 168409 w 168409"/>
                <a:gd name="connsiteY41" fmla="*/ 29139 h 140839"/>
                <a:gd name="connsiteX42" fmla="*/ 168409 w 168409"/>
                <a:gd name="connsiteY42" fmla="*/ 79912 h 140839"/>
                <a:gd name="connsiteX43" fmla="*/ 143244 w 168409"/>
                <a:gd name="connsiteY43" fmla="*/ 106844 h 140839"/>
                <a:gd name="connsiteX44" fmla="*/ 114987 w 168409"/>
                <a:gd name="connsiteY44" fmla="*/ 106844 h 140839"/>
                <a:gd name="connsiteX45" fmla="*/ 99976 w 168409"/>
                <a:gd name="connsiteY45" fmla="*/ 115674 h 140839"/>
                <a:gd name="connsiteX46" fmla="*/ 84523 w 168409"/>
                <a:gd name="connsiteY46" fmla="*/ 140840 h 140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68409" h="140839">
                  <a:moveTo>
                    <a:pt x="84082" y="49007"/>
                  </a:moveTo>
                  <a:cubicBezTo>
                    <a:pt x="84082" y="49007"/>
                    <a:pt x="84082" y="49448"/>
                    <a:pt x="84082" y="49448"/>
                  </a:cubicBezTo>
                  <a:cubicBezTo>
                    <a:pt x="68629" y="49448"/>
                    <a:pt x="53177" y="49448"/>
                    <a:pt x="37283" y="49448"/>
                  </a:cubicBezTo>
                  <a:cubicBezTo>
                    <a:pt x="34192" y="49448"/>
                    <a:pt x="31984" y="50332"/>
                    <a:pt x="31984" y="53863"/>
                  </a:cubicBezTo>
                  <a:cubicBezTo>
                    <a:pt x="31984" y="57396"/>
                    <a:pt x="34634" y="58278"/>
                    <a:pt x="37283" y="58278"/>
                  </a:cubicBezTo>
                  <a:cubicBezTo>
                    <a:pt x="38165" y="58278"/>
                    <a:pt x="39049" y="58278"/>
                    <a:pt x="40373" y="58278"/>
                  </a:cubicBezTo>
                  <a:cubicBezTo>
                    <a:pt x="62448" y="58278"/>
                    <a:pt x="84523" y="58278"/>
                    <a:pt x="106599" y="57837"/>
                  </a:cubicBezTo>
                  <a:cubicBezTo>
                    <a:pt x="114546" y="57837"/>
                    <a:pt x="122493" y="57837"/>
                    <a:pt x="130440" y="57837"/>
                  </a:cubicBezTo>
                  <a:cubicBezTo>
                    <a:pt x="132206" y="57837"/>
                    <a:pt x="133972" y="56071"/>
                    <a:pt x="134855" y="54747"/>
                  </a:cubicBezTo>
                  <a:cubicBezTo>
                    <a:pt x="135296" y="53863"/>
                    <a:pt x="134855" y="51214"/>
                    <a:pt x="133530" y="50332"/>
                  </a:cubicBezTo>
                  <a:cubicBezTo>
                    <a:pt x="132206" y="49448"/>
                    <a:pt x="129998" y="49007"/>
                    <a:pt x="128232" y="49007"/>
                  </a:cubicBezTo>
                  <a:cubicBezTo>
                    <a:pt x="114104" y="49007"/>
                    <a:pt x="99093" y="49007"/>
                    <a:pt x="84082" y="49007"/>
                  </a:cubicBezTo>
                  <a:close/>
                  <a:moveTo>
                    <a:pt x="83641" y="83444"/>
                  </a:moveTo>
                  <a:cubicBezTo>
                    <a:pt x="83641" y="83444"/>
                    <a:pt x="83641" y="83002"/>
                    <a:pt x="83641" y="83002"/>
                  </a:cubicBezTo>
                  <a:cubicBezTo>
                    <a:pt x="98652" y="83002"/>
                    <a:pt x="114104" y="83002"/>
                    <a:pt x="129115" y="83002"/>
                  </a:cubicBezTo>
                  <a:cubicBezTo>
                    <a:pt x="132206" y="83002"/>
                    <a:pt x="135738" y="83002"/>
                    <a:pt x="135738" y="78587"/>
                  </a:cubicBezTo>
                  <a:cubicBezTo>
                    <a:pt x="135738" y="74172"/>
                    <a:pt x="132206" y="73731"/>
                    <a:pt x="129115" y="74172"/>
                  </a:cubicBezTo>
                  <a:cubicBezTo>
                    <a:pt x="128674" y="74172"/>
                    <a:pt x="128674" y="74172"/>
                    <a:pt x="128232" y="74172"/>
                  </a:cubicBezTo>
                  <a:cubicBezTo>
                    <a:pt x="98652" y="74172"/>
                    <a:pt x="68629" y="74172"/>
                    <a:pt x="38607" y="74172"/>
                  </a:cubicBezTo>
                  <a:cubicBezTo>
                    <a:pt x="37283" y="74172"/>
                    <a:pt x="35958" y="73731"/>
                    <a:pt x="35075" y="74614"/>
                  </a:cubicBezTo>
                  <a:cubicBezTo>
                    <a:pt x="33750" y="75497"/>
                    <a:pt x="31984" y="77263"/>
                    <a:pt x="31984" y="79029"/>
                  </a:cubicBezTo>
                  <a:cubicBezTo>
                    <a:pt x="31984" y="80795"/>
                    <a:pt x="33750" y="82561"/>
                    <a:pt x="35075" y="83444"/>
                  </a:cubicBezTo>
                  <a:cubicBezTo>
                    <a:pt x="35958" y="84327"/>
                    <a:pt x="37724" y="83886"/>
                    <a:pt x="39049" y="83886"/>
                  </a:cubicBezTo>
                  <a:cubicBezTo>
                    <a:pt x="54059" y="83444"/>
                    <a:pt x="68629" y="83444"/>
                    <a:pt x="83641" y="83444"/>
                  </a:cubicBezTo>
                  <a:close/>
                  <a:moveTo>
                    <a:pt x="83199" y="33996"/>
                  </a:moveTo>
                  <a:cubicBezTo>
                    <a:pt x="83199" y="33554"/>
                    <a:pt x="83199" y="33554"/>
                    <a:pt x="83199" y="33996"/>
                  </a:cubicBezTo>
                  <a:cubicBezTo>
                    <a:pt x="98652" y="33554"/>
                    <a:pt x="114104" y="33554"/>
                    <a:pt x="129557" y="33554"/>
                  </a:cubicBezTo>
                  <a:cubicBezTo>
                    <a:pt x="132647" y="33554"/>
                    <a:pt x="135296" y="33113"/>
                    <a:pt x="135296" y="29139"/>
                  </a:cubicBezTo>
                  <a:cubicBezTo>
                    <a:pt x="135296" y="25166"/>
                    <a:pt x="132647" y="24283"/>
                    <a:pt x="129115" y="24283"/>
                  </a:cubicBezTo>
                  <a:cubicBezTo>
                    <a:pt x="98652" y="24283"/>
                    <a:pt x="67747" y="24283"/>
                    <a:pt x="37724" y="24724"/>
                  </a:cubicBezTo>
                  <a:cubicBezTo>
                    <a:pt x="34634" y="24724"/>
                    <a:pt x="31984" y="25166"/>
                    <a:pt x="31984" y="29139"/>
                  </a:cubicBezTo>
                  <a:cubicBezTo>
                    <a:pt x="31984" y="33554"/>
                    <a:pt x="34634" y="33996"/>
                    <a:pt x="38165" y="33996"/>
                  </a:cubicBezTo>
                  <a:cubicBezTo>
                    <a:pt x="53177" y="33996"/>
                    <a:pt x="68188" y="33996"/>
                    <a:pt x="83199" y="33996"/>
                  </a:cubicBezTo>
                  <a:close/>
                  <a:moveTo>
                    <a:pt x="84523" y="140840"/>
                  </a:moveTo>
                  <a:cubicBezTo>
                    <a:pt x="79226" y="132451"/>
                    <a:pt x="74369" y="124945"/>
                    <a:pt x="69512" y="116557"/>
                  </a:cubicBezTo>
                  <a:cubicBezTo>
                    <a:pt x="65539" y="109935"/>
                    <a:pt x="60241" y="106844"/>
                    <a:pt x="52735" y="106844"/>
                  </a:cubicBezTo>
                  <a:cubicBezTo>
                    <a:pt x="43905" y="107285"/>
                    <a:pt x="35075" y="106844"/>
                    <a:pt x="26686" y="106844"/>
                  </a:cubicBezTo>
                  <a:cubicBezTo>
                    <a:pt x="10792" y="106844"/>
                    <a:pt x="196" y="95806"/>
                    <a:pt x="196" y="79029"/>
                  </a:cubicBezTo>
                  <a:cubicBezTo>
                    <a:pt x="196" y="62252"/>
                    <a:pt x="-245" y="45475"/>
                    <a:pt x="196" y="28698"/>
                  </a:cubicBezTo>
                  <a:cubicBezTo>
                    <a:pt x="196" y="10154"/>
                    <a:pt x="10351" y="0"/>
                    <a:pt x="27128" y="0"/>
                  </a:cubicBezTo>
                  <a:cubicBezTo>
                    <a:pt x="65097" y="0"/>
                    <a:pt x="103067" y="0"/>
                    <a:pt x="141036" y="0"/>
                  </a:cubicBezTo>
                  <a:cubicBezTo>
                    <a:pt x="158255" y="0"/>
                    <a:pt x="168409" y="10596"/>
                    <a:pt x="168409" y="29139"/>
                  </a:cubicBezTo>
                  <a:cubicBezTo>
                    <a:pt x="168409" y="45917"/>
                    <a:pt x="168409" y="63135"/>
                    <a:pt x="168409" y="79912"/>
                  </a:cubicBezTo>
                  <a:cubicBezTo>
                    <a:pt x="168409" y="95365"/>
                    <a:pt x="157813" y="106844"/>
                    <a:pt x="143244" y="106844"/>
                  </a:cubicBezTo>
                  <a:cubicBezTo>
                    <a:pt x="133972" y="106844"/>
                    <a:pt x="124259" y="106844"/>
                    <a:pt x="114987" y="106844"/>
                  </a:cubicBezTo>
                  <a:cubicBezTo>
                    <a:pt x="108365" y="106844"/>
                    <a:pt x="103508" y="109493"/>
                    <a:pt x="99976" y="115674"/>
                  </a:cubicBezTo>
                  <a:cubicBezTo>
                    <a:pt x="95120" y="124063"/>
                    <a:pt x="89822" y="132451"/>
                    <a:pt x="84523" y="140840"/>
                  </a:cubicBezTo>
                  <a:close/>
                </a:path>
              </a:pathLst>
            </a:custGeom>
            <a:solidFill>
              <a:srgbClr val="DF4625"/>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1" name="Freeform 70">
              <a:extLst>
                <a:ext uri="{FF2B5EF4-FFF2-40B4-BE49-F238E27FC236}">
                  <a16:creationId xmlns:a16="http://schemas.microsoft.com/office/drawing/2014/main" id="{703E1218-AB50-4297-D186-B32437E9325F}"/>
                </a:ext>
              </a:extLst>
            </p:cNvPr>
            <p:cNvSpPr/>
            <p:nvPr/>
          </p:nvSpPr>
          <p:spPr>
            <a:xfrm>
              <a:off x="6610473" y="4615483"/>
              <a:ext cx="119402" cy="100662"/>
            </a:xfrm>
            <a:custGeom>
              <a:avLst/>
              <a:gdLst>
                <a:gd name="connsiteX0" fmla="*/ 59799 w 119402"/>
                <a:gd name="connsiteY0" fmla="*/ 100663 h 100662"/>
                <a:gd name="connsiteX1" fmla="*/ 50086 w 119402"/>
                <a:gd name="connsiteY1" fmla="*/ 84769 h 100662"/>
                <a:gd name="connsiteX2" fmla="*/ 37724 w 119402"/>
                <a:gd name="connsiteY2" fmla="*/ 77263 h 100662"/>
                <a:gd name="connsiteX3" fmla="*/ 18739 w 119402"/>
                <a:gd name="connsiteY3" fmla="*/ 77263 h 100662"/>
                <a:gd name="connsiteX4" fmla="*/ 196 w 119402"/>
                <a:gd name="connsiteY4" fmla="*/ 51214 h 100662"/>
                <a:gd name="connsiteX5" fmla="*/ 1962 w 119402"/>
                <a:gd name="connsiteY5" fmla="*/ 48124 h 100662"/>
                <a:gd name="connsiteX6" fmla="*/ 9468 w 119402"/>
                <a:gd name="connsiteY6" fmla="*/ 26490 h 100662"/>
                <a:gd name="connsiteX7" fmla="*/ 9468 w 119402"/>
                <a:gd name="connsiteY7" fmla="*/ 5739 h 100662"/>
                <a:gd name="connsiteX8" fmla="*/ 13883 w 119402"/>
                <a:gd name="connsiteY8" fmla="*/ 441 h 100662"/>
                <a:gd name="connsiteX9" fmla="*/ 19181 w 119402"/>
                <a:gd name="connsiteY9" fmla="*/ 0 h 100662"/>
                <a:gd name="connsiteX10" fmla="*/ 100417 w 119402"/>
                <a:gd name="connsiteY10" fmla="*/ 0 h 100662"/>
                <a:gd name="connsiteX11" fmla="*/ 119402 w 119402"/>
                <a:gd name="connsiteY11" fmla="*/ 20750 h 100662"/>
                <a:gd name="connsiteX12" fmla="*/ 119402 w 119402"/>
                <a:gd name="connsiteY12" fmla="*/ 57396 h 100662"/>
                <a:gd name="connsiteX13" fmla="*/ 101742 w 119402"/>
                <a:gd name="connsiteY13" fmla="*/ 77263 h 100662"/>
                <a:gd name="connsiteX14" fmla="*/ 81874 w 119402"/>
                <a:gd name="connsiteY14" fmla="*/ 77263 h 100662"/>
                <a:gd name="connsiteX15" fmla="*/ 69512 w 119402"/>
                <a:gd name="connsiteY15" fmla="*/ 84327 h 100662"/>
                <a:gd name="connsiteX16" fmla="*/ 59799 w 119402"/>
                <a:gd name="connsiteY16" fmla="*/ 100663 h 100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9402" h="100662">
                  <a:moveTo>
                    <a:pt x="59799" y="100663"/>
                  </a:moveTo>
                  <a:cubicBezTo>
                    <a:pt x="56267" y="94923"/>
                    <a:pt x="53177" y="89625"/>
                    <a:pt x="50086" y="84769"/>
                  </a:cubicBezTo>
                  <a:cubicBezTo>
                    <a:pt x="46995" y="79471"/>
                    <a:pt x="43463" y="76822"/>
                    <a:pt x="37724" y="77263"/>
                  </a:cubicBezTo>
                  <a:cubicBezTo>
                    <a:pt x="31543" y="77263"/>
                    <a:pt x="24920" y="77263"/>
                    <a:pt x="18739" y="77263"/>
                  </a:cubicBezTo>
                  <a:cubicBezTo>
                    <a:pt x="4169" y="77263"/>
                    <a:pt x="-1129" y="65784"/>
                    <a:pt x="196" y="51214"/>
                  </a:cubicBezTo>
                  <a:cubicBezTo>
                    <a:pt x="196" y="50332"/>
                    <a:pt x="1520" y="49007"/>
                    <a:pt x="1962" y="48124"/>
                  </a:cubicBezTo>
                  <a:cubicBezTo>
                    <a:pt x="6819" y="41943"/>
                    <a:pt x="9468" y="34879"/>
                    <a:pt x="9468" y="26490"/>
                  </a:cubicBezTo>
                  <a:cubicBezTo>
                    <a:pt x="9468" y="19426"/>
                    <a:pt x="9909" y="12804"/>
                    <a:pt x="9468" y="5739"/>
                  </a:cubicBezTo>
                  <a:cubicBezTo>
                    <a:pt x="9468" y="2208"/>
                    <a:pt x="10792" y="441"/>
                    <a:pt x="13883" y="441"/>
                  </a:cubicBezTo>
                  <a:cubicBezTo>
                    <a:pt x="15649" y="441"/>
                    <a:pt x="17414" y="0"/>
                    <a:pt x="19181" y="0"/>
                  </a:cubicBezTo>
                  <a:cubicBezTo>
                    <a:pt x="46112" y="0"/>
                    <a:pt x="73486" y="0"/>
                    <a:pt x="100417" y="0"/>
                  </a:cubicBezTo>
                  <a:cubicBezTo>
                    <a:pt x="112780" y="0"/>
                    <a:pt x="119402" y="7064"/>
                    <a:pt x="119402" y="20750"/>
                  </a:cubicBezTo>
                  <a:cubicBezTo>
                    <a:pt x="119402" y="33113"/>
                    <a:pt x="119402" y="45033"/>
                    <a:pt x="119402" y="57396"/>
                  </a:cubicBezTo>
                  <a:cubicBezTo>
                    <a:pt x="119402" y="68875"/>
                    <a:pt x="112338" y="76822"/>
                    <a:pt x="101742" y="77263"/>
                  </a:cubicBezTo>
                  <a:cubicBezTo>
                    <a:pt x="95120" y="77263"/>
                    <a:pt x="88497" y="77263"/>
                    <a:pt x="81874" y="77263"/>
                  </a:cubicBezTo>
                  <a:cubicBezTo>
                    <a:pt x="76576" y="77263"/>
                    <a:pt x="72602" y="79471"/>
                    <a:pt x="69512" y="84327"/>
                  </a:cubicBezTo>
                  <a:cubicBezTo>
                    <a:pt x="66422" y="89625"/>
                    <a:pt x="63331" y="94923"/>
                    <a:pt x="59799" y="100663"/>
                  </a:cubicBezTo>
                  <a:close/>
                </a:path>
              </a:pathLst>
            </a:custGeom>
            <a:solidFill>
              <a:srgbClr val="DF4625"/>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2" name="Freeform 71">
              <a:extLst>
                <a:ext uri="{FF2B5EF4-FFF2-40B4-BE49-F238E27FC236}">
                  <a16:creationId xmlns:a16="http://schemas.microsoft.com/office/drawing/2014/main" id="{61EF525F-F567-4B7A-D18E-7C688BFF1467}"/>
                </a:ext>
              </a:extLst>
            </p:cNvPr>
            <p:cNvSpPr/>
            <p:nvPr/>
          </p:nvSpPr>
          <p:spPr>
            <a:xfrm>
              <a:off x="6324133" y="4615924"/>
              <a:ext cx="119292" cy="100221"/>
            </a:xfrm>
            <a:custGeom>
              <a:avLst/>
              <a:gdLst>
                <a:gd name="connsiteX0" fmla="*/ 59603 w 119292"/>
                <a:gd name="connsiteY0" fmla="*/ 100221 h 100221"/>
                <a:gd name="connsiteX1" fmla="*/ 49448 w 119292"/>
                <a:gd name="connsiteY1" fmla="*/ 83444 h 100221"/>
                <a:gd name="connsiteX2" fmla="*/ 38411 w 119292"/>
                <a:gd name="connsiteY2" fmla="*/ 76822 h 100221"/>
                <a:gd name="connsiteX3" fmla="*/ 18102 w 119292"/>
                <a:gd name="connsiteY3" fmla="*/ 76822 h 100221"/>
                <a:gd name="connsiteX4" fmla="*/ 0 w 119292"/>
                <a:gd name="connsiteY4" fmla="*/ 56954 h 100221"/>
                <a:gd name="connsiteX5" fmla="*/ 0 w 119292"/>
                <a:gd name="connsiteY5" fmla="*/ 19426 h 100221"/>
                <a:gd name="connsiteX6" fmla="*/ 17219 w 119292"/>
                <a:gd name="connsiteY6" fmla="*/ 0 h 100221"/>
                <a:gd name="connsiteX7" fmla="*/ 102429 w 119292"/>
                <a:gd name="connsiteY7" fmla="*/ 0 h 100221"/>
                <a:gd name="connsiteX8" fmla="*/ 109493 w 119292"/>
                <a:gd name="connsiteY8" fmla="*/ 7947 h 100221"/>
                <a:gd name="connsiteX9" fmla="*/ 110817 w 119292"/>
                <a:gd name="connsiteY9" fmla="*/ 33996 h 100221"/>
                <a:gd name="connsiteX10" fmla="*/ 116115 w 119292"/>
                <a:gd name="connsiteY10" fmla="*/ 46358 h 100221"/>
                <a:gd name="connsiteX11" fmla="*/ 105961 w 119292"/>
                <a:gd name="connsiteY11" fmla="*/ 75938 h 100221"/>
                <a:gd name="connsiteX12" fmla="*/ 86093 w 119292"/>
                <a:gd name="connsiteY12" fmla="*/ 76822 h 100221"/>
                <a:gd name="connsiteX13" fmla="*/ 66667 w 119292"/>
                <a:gd name="connsiteY13" fmla="*/ 88301 h 100221"/>
                <a:gd name="connsiteX14" fmla="*/ 59603 w 119292"/>
                <a:gd name="connsiteY14" fmla="*/ 100221 h 100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292" h="100221">
                  <a:moveTo>
                    <a:pt x="59603" y="100221"/>
                  </a:moveTo>
                  <a:cubicBezTo>
                    <a:pt x="56071" y="94041"/>
                    <a:pt x="52539" y="88742"/>
                    <a:pt x="49448" y="83444"/>
                  </a:cubicBezTo>
                  <a:cubicBezTo>
                    <a:pt x="46799" y="79029"/>
                    <a:pt x="43267" y="76822"/>
                    <a:pt x="38411" y="76822"/>
                  </a:cubicBezTo>
                  <a:cubicBezTo>
                    <a:pt x="31788" y="76822"/>
                    <a:pt x="24724" y="76822"/>
                    <a:pt x="18102" y="76822"/>
                  </a:cubicBezTo>
                  <a:cubicBezTo>
                    <a:pt x="7064" y="76822"/>
                    <a:pt x="0" y="68875"/>
                    <a:pt x="0" y="56954"/>
                  </a:cubicBezTo>
                  <a:cubicBezTo>
                    <a:pt x="0" y="44592"/>
                    <a:pt x="0" y="31788"/>
                    <a:pt x="0" y="19426"/>
                  </a:cubicBezTo>
                  <a:cubicBezTo>
                    <a:pt x="0" y="7947"/>
                    <a:pt x="6623" y="441"/>
                    <a:pt x="17219" y="0"/>
                  </a:cubicBezTo>
                  <a:cubicBezTo>
                    <a:pt x="45475" y="0"/>
                    <a:pt x="74172" y="0"/>
                    <a:pt x="102429" y="0"/>
                  </a:cubicBezTo>
                  <a:cubicBezTo>
                    <a:pt x="109051" y="0"/>
                    <a:pt x="109493" y="883"/>
                    <a:pt x="109493" y="7947"/>
                  </a:cubicBezTo>
                  <a:cubicBezTo>
                    <a:pt x="109935" y="16777"/>
                    <a:pt x="109935" y="25607"/>
                    <a:pt x="110817" y="33996"/>
                  </a:cubicBezTo>
                  <a:cubicBezTo>
                    <a:pt x="111259" y="38411"/>
                    <a:pt x="113908" y="42826"/>
                    <a:pt x="116115" y="46358"/>
                  </a:cubicBezTo>
                  <a:cubicBezTo>
                    <a:pt x="123180" y="56954"/>
                    <a:pt x="117881" y="73290"/>
                    <a:pt x="105961" y="75938"/>
                  </a:cubicBezTo>
                  <a:cubicBezTo>
                    <a:pt x="99338" y="77263"/>
                    <a:pt x="92716" y="77263"/>
                    <a:pt x="86093" y="76822"/>
                  </a:cubicBezTo>
                  <a:cubicBezTo>
                    <a:pt x="76822" y="75938"/>
                    <a:pt x="70641" y="79471"/>
                    <a:pt x="66667" y="88301"/>
                  </a:cubicBezTo>
                  <a:cubicBezTo>
                    <a:pt x="64901" y="92274"/>
                    <a:pt x="62252" y="95806"/>
                    <a:pt x="59603" y="100221"/>
                  </a:cubicBezTo>
                  <a:close/>
                </a:path>
              </a:pathLst>
            </a:custGeom>
            <a:solidFill>
              <a:srgbClr val="DF4625"/>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3" name="Freeform 72">
              <a:extLst>
                <a:ext uri="{FF2B5EF4-FFF2-40B4-BE49-F238E27FC236}">
                  <a16:creationId xmlns:a16="http://schemas.microsoft.com/office/drawing/2014/main" id="{AC178F89-C135-E75C-3316-11733FD63F65}"/>
                </a:ext>
              </a:extLst>
            </p:cNvPr>
            <p:cNvSpPr/>
            <p:nvPr/>
          </p:nvSpPr>
          <p:spPr>
            <a:xfrm>
              <a:off x="6307703" y="4713496"/>
              <a:ext cx="433233" cy="311701"/>
            </a:xfrm>
            <a:custGeom>
              <a:avLst/>
              <a:gdLst>
                <a:gd name="connsiteX0" fmla="*/ 399214 w 433233"/>
                <a:gd name="connsiteY0" fmla="*/ 105961 h 311701"/>
                <a:gd name="connsiteX1" fmla="*/ 406720 w 433233"/>
                <a:gd name="connsiteY1" fmla="*/ 96689 h 311701"/>
                <a:gd name="connsiteX2" fmla="*/ 399214 w 433233"/>
                <a:gd name="connsiteY2" fmla="*/ 87859 h 311701"/>
                <a:gd name="connsiteX3" fmla="*/ 399214 w 433233"/>
                <a:gd name="connsiteY3" fmla="*/ 105961 h 311701"/>
                <a:gd name="connsiteX4" fmla="*/ 318861 w 433233"/>
                <a:gd name="connsiteY4" fmla="*/ 87418 h 311701"/>
                <a:gd name="connsiteX5" fmla="*/ 310913 w 433233"/>
                <a:gd name="connsiteY5" fmla="*/ 97131 h 311701"/>
                <a:gd name="connsiteX6" fmla="*/ 318861 w 433233"/>
                <a:gd name="connsiteY6" fmla="*/ 105520 h 311701"/>
                <a:gd name="connsiteX7" fmla="*/ 318861 w 433233"/>
                <a:gd name="connsiteY7" fmla="*/ 87418 h 311701"/>
                <a:gd name="connsiteX8" fmla="*/ 261907 w 433233"/>
                <a:gd name="connsiteY8" fmla="*/ 100663 h 311701"/>
                <a:gd name="connsiteX9" fmla="*/ 273386 w 433233"/>
                <a:gd name="connsiteY9" fmla="*/ 86977 h 311701"/>
                <a:gd name="connsiteX10" fmla="*/ 261907 w 433233"/>
                <a:gd name="connsiteY10" fmla="*/ 73731 h 311701"/>
                <a:gd name="connsiteX11" fmla="*/ 261907 w 433233"/>
                <a:gd name="connsiteY11" fmla="*/ 100663 h 311701"/>
                <a:gd name="connsiteX12" fmla="*/ 167866 w 433233"/>
                <a:gd name="connsiteY12" fmla="*/ 101105 h 311701"/>
                <a:gd name="connsiteX13" fmla="*/ 167866 w 433233"/>
                <a:gd name="connsiteY13" fmla="*/ 73731 h 311701"/>
                <a:gd name="connsiteX14" fmla="*/ 156828 w 433233"/>
                <a:gd name="connsiteY14" fmla="*/ 87418 h 311701"/>
                <a:gd name="connsiteX15" fmla="*/ 167866 w 433233"/>
                <a:gd name="connsiteY15" fmla="*/ 101105 h 311701"/>
                <a:gd name="connsiteX16" fmla="*/ 348000 w 433233"/>
                <a:gd name="connsiteY16" fmla="*/ 148345 h 311701"/>
                <a:gd name="connsiteX17" fmla="*/ 351532 w 433233"/>
                <a:gd name="connsiteY17" fmla="*/ 159825 h 311701"/>
                <a:gd name="connsiteX18" fmla="*/ 354181 w 433233"/>
                <a:gd name="connsiteY18" fmla="*/ 163798 h 311701"/>
                <a:gd name="connsiteX19" fmla="*/ 364777 w 433233"/>
                <a:gd name="connsiteY19" fmla="*/ 162915 h 311701"/>
                <a:gd name="connsiteX20" fmla="*/ 370075 w 433233"/>
                <a:gd name="connsiteY20" fmla="*/ 148345 h 311701"/>
                <a:gd name="connsiteX21" fmla="*/ 348000 w 433233"/>
                <a:gd name="connsiteY21" fmla="*/ 148345 h 311701"/>
                <a:gd name="connsiteX22" fmla="*/ 61464 w 433233"/>
                <a:gd name="connsiteY22" fmla="*/ 146138 h 311701"/>
                <a:gd name="connsiteX23" fmla="*/ 63671 w 433233"/>
                <a:gd name="connsiteY23" fmla="*/ 155410 h 311701"/>
                <a:gd name="connsiteX24" fmla="*/ 74709 w 433233"/>
                <a:gd name="connsiteY24" fmla="*/ 163798 h 311701"/>
                <a:gd name="connsiteX25" fmla="*/ 78682 w 433233"/>
                <a:gd name="connsiteY25" fmla="*/ 162474 h 311701"/>
                <a:gd name="connsiteX26" fmla="*/ 83097 w 433233"/>
                <a:gd name="connsiteY26" fmla="*/ 146138 h 311701"/>
                <a:gd name="connsiteX27" fmla="*/ 61464 w 433233"/>
                <a:gd name="connsiteY27" fmla="*/ 146138 h 311701"/>
                <a:gd name="connsiteX28" fmla="*/ 230118 w 433233"/>
                <a:gd name="connsiteY28" fmla="*/ 150111 h 311701"/>
                <a:gd name="connsiteX29" fmla="*/ 200537 w 433233"/>
                <a:gd name="connsiteY29" fmla="*/ 150553 h 311701"/>
                <a:gd name="connsiteX30" fmla="*/ 206277 w 433233"/>
                <a:gd name="connsiteY30" fmla="*/ 176160 h 311701"/>
                <a:gd name="connsiteX31" fmla="*/ 209367 w 433233"/>
                <a:gd name="connsiteY31" fmla="*/ 177485 h 311701"/>
                <a:gd name="connsiteX32" fmla="*/ 221730 w 433233"/>
                <a:gd name="connsiteY32" fmla="*/ 177485 h 311701"/>
                <a:gd name="connsiteX33" fmla="*/ 224820 w 433233"/>
                <a:gd name="connsiteY33" fmla="*/ 175719 h 311701"/>
                <a:gd name="connsiteX34" fmla="*/ 230118 w 433233"/>
                <a:gd name="connsiteY34" fmla="*/ 150111 h 311701"/>
                <a:gd name="connsiteX35" fmla="*/ 399656 w 433233"/>
                <a:gd name="connsiteY35" fmla="*/ 77263 h 311701"/>
                <a:gd name="connsiteX36" fmla="*/ 381995 w 433233"/>
                <a:gd name="connsiteY36" fmla="*/ 34438 h 311701"/>
                <a:gd name="connsiteX37" fmla="*/ 333872 w 433233"/>
                <a:gd name="connsiteY37" fmla="*/ 36645 h 311701"/>
                <a:gd name="connsiteX38" fmla="*/ 318861 w 433233"/>
                <a:gd name="connsiteY38" fmla="*/ 77263 h 311701"/>
                <a:gd name="connsiteX39" fmla="*/ 329015 w 433233"/>
                <a:gd name="connsiteY39" fmla="*/ 65343 h 311701"/>
                <a:gd name="connsiteX40" fmla="*/ 342702 w 433233"/>
                <a:gd name="connsiteY40" fmla="*/ 54305 h 311701"/>
                <a:gd name="connsiteX41" fmla="*/ 372724 w 433233"/>
                <a:gd name="connsiteY41" fmla="*/ 54747 h 311701"/>
                <a:gd name="connsiteX42" fmla="*/ 389060 w 433233"/>
                <a:gd name="connsiteY42" fmla="*/ 67109 h 311701"/>
                <a:gd name="connsiteX43" fmla="*/ 399656 w 433233"/>
                <a:gd name="connsiteY43" fmla="*/ 77263 h 311701"/>
                <a:gd name="connsiteX44" fmla="*/ 73826 w 433233"/>
                <a:gd name="connsiteY44" fmla="*/ 79029 h 311701"/>
                <a:gd name="connsiteX45" fmla="*/ 54400 w 433233"/>
                <a:gd name="connsiteY45" fmla="*/ 90067 h 311701"/>
                <a:gd name="connsiteX46" fmla="*/ 44245 w 433233"/>
                <a:gd name="connsiteY46" fmla="*/ 93599 h 311701"/>
                <a:gd name="connsiteX47" fmla="*/ 43803 w 433233"/>
                <a:gd name="connsiteY47" fmla="*/ 105961 h 311701"/>
                <a:gd name="connsiteX48" fmla="*/ 43803 w 433233"/>
                <a:gd name="connsiteY48" fmla="*/ 106402 h 311701"/>
                <a:gd name="connsiteX49" fmla="*/ 63671 w 433233"/>
                <a:gd name="connsiteY49" fmla="*/ 135983 h 311701"/>
                <a:gd name="connsiteX50" fmla="*/ 94135 w 433233"/>
                <a:gd name="connsiteY50" fmla="*/ 124946 h 311701"/>
                <a:gd name="connsiteX51" fmla="*/ 99875 w 433233"/>
                <a:gd name="connsiteY51" fmla="*/ 93157 h 311701"/>
                <a:gd name="connsiteX52" fmla="*/ 97667 w 433233"/>
                <a:gd name="connsiteY52" fmla="*/ 90950 h 311701"/>
                <a:gd name="connsiteX53" fmla="*/ 73826 w 433233"/>
                <a:gd name="connsiteY53" fmla="*/ 79029 h 311701"/>
                <a:gd name="connsiteX54" fmla="*/ 97667 w 433233"/>
                <a:gd name="connsiteY54" fmla="*/ 136866 h 311701"/>
                <a:gd name="connsiteX55" fmla="*/ 110470 w 433233"/>
                <a:gd name="connsiteY55" fmla="*/ 129802 h 311701"/>
                <a:gd name="connsiteX56" fmla="*/ 113120 w 433233"/>
                <a:gd name="connsiteY56" fmla="*/ 115674 h 311701"/>
                <a:gd name="connsiteX57" fmla="*/ 113120 w 433233"/>
                <a:gd name="connsiteY57" fmla="*/ 79471 h 311701"/>
                <a:gd name="connsiteX58" fmla="*/ 71177 w 433233"/>
                <a:gd name="connsiteY58" fmla="*/ 34879 h 311701"/>
                <a:gd name="connsiteX59" fmla="*/ 29234 w 433233"/>
                <a:gd name="connsiteY59" fmla="*/ 79912 h 311701"/>
                <a:gd name="connsiteX60" fmla="*/ 29234 w 433233"/>
                <a:gd name="connsiteY60" fmla="*/ 115232 h 311701"/>
                <a:gd name="connsiteX61" fmla="*/ 31883 w 433233"/>
                <a:gd name="connsiteY61" fmla="*/ 130244 h 311701"/>
                <a:gd name="connsiteX62" fmla="*/ 46011 w 433233"/>
                <a:gd name="connsiteY62" fmla="*/ 137308 h 311701"/>
                <a:gd name="connsiteX63" fmla="*/ 38506 w 433233"/>
                <a:gd name="connsiteY63" fmla="*/ 124946 h 311701"/>
                <a:gd name="connsiteX64" fmla="*/ 35415 w 433233"/>
                <a:gd name="connsiteY64" fmla="*/ 89626 h 311701"/>
                <a:gd name="connsiteX65" fmla="*/ 42479 w 433233"/>
                <a:gd name="connsiteY65" fmla="*/ 83003 h 311701"/>
                <a:gd name="connsiteX66" fmla="*/ 66762 w 433233"/>
                <a:gd name="connsiteY66" fmla="*/ 71082 h 311701"/>
                <a:gd name="connsiteX67" fmla="*/ 78682 w 433233"/>
                <a:gd name="connsiteY67" fmla="*/ 70641 h 311701"/>
                <a:gd name="connsiteX68" fmla="*/ 102524 w 433233"/>
                <a:gd name="connsiteY68" fmla="*/ 82562 h 311701"/>
                <a:gd name="connsiteX69" fmla="*/ 109588 w 433233"/>
                <a:gd name="connsiteY69" fmla="*/ 90067 h 311701"/>
                <a:gd name="connsiteX70" fmla="*/ 109146 w 433233"/>
                <a:gd name="connsiteY70" fmla="*/ 113908 h 311701"/>
                <a:gd name="connsiteX71" fmla="*/ 97667 w 433233"/>
                <a:gd name="connsiteY71" fmla="*/ 136866 h 311701"/>
                <a:gd name="connsiteX72" fmla="*/ 389501 w 433233"/>
                <a:gd name="connsiteY72" fmla="*/ 99780 h 311701"/>
                <a:gd name="connsiteX73" fmla="*/ 389501 w 433233"/>
                <a:gd name="connsiteY73" fmla="*/ 99780 h 311701"/>
                <a:gd name="connsiteX74" fmla="*/ 389501 w 433233"/>
                <a:gd name="connsiteY74" fmla="*/ 87859 h 311701"/>
                <a:gd name="connsiteX75" fmla="*/ 386852 w 433233"/>
                <a:gd name="connsiteY75" fmla="*/ 81237 h 311701"/>
                <a:gd name="connsiteX76" fmla="*/ 379788 w 433233"/>
                <a:gd name="connsiteY76" fmla="*/ 67550 h 311701"/>
                <a:gd name="connsiteX77" fmla="*/ 375815 w 433233"/>
                <a:gd name="connsiteY77" fmla="*/ 64018 h 311701"/>
                <a:gd name="connsiteX78" fmla="*/ 341819 w 433233"/>
                <a:gd name="connsiteY78" fmla="*/ 64018 h 311701"/>
                <a:gd name="connsiteX79" fmla="*/ 337845 w 433233"/>
                <a:gd name="connsiteY79" fmla="*/ 67109 h 311701"/>
                <a:gd name="connsiteX80" fmla="*/ 330340 w 433233"/>
                <a:gd name="connsiteY80" fmla="*/ 81678 h 311701"/>
                <a:gd name="connsiteX81" fmla="*/ 328574 w 433233"/>
                <a:gd name="connsiteY81" fmla="*/ 84327 h 311701"/>
                <a:gd name="connsiteX82" fmla="*/ 329015 w 433233"/>
                <a:gd name="connsiteY82" fmla="*/ 114350 h 311701"/>
                <a:gd name="connsiteX83" fmla="*/ 357713 w 433233"/>
                <a:gd name="connsiteY83" fmla="*/ 138632 h 311701"/>
                <a:gd name="connsiteX84" fmla="*/ 389501 w 433233"/>
                <a:gd name="connsiteY84" fmla="*/ 107286 h 311701"/>
                <a:gd name="connsiteX85" fmla="*/ 389501 w 433233"/>
                <a:gd name="connsiteY85" fmla="*/ 99780 h 311701"/>
                <a:gd name="connsiteX86" fmla="*/ 164334 w 433233"/>
                <a:gd name="connsiteY86" fmla="*/ 64018 h 311701"/>
                <a:gd name="connsiteX87" fmla="*/ 169191 w 433233"/>
                <a:gd name="connsiteY87" fmla="*/ 61369 h 311701"/>
                <a:gd name="connsiteX88" fmla="*/ 178021 w 433233"/>
                <a:gd name="connsiteY88" fmla="*/ 58720 h 311701"/>
                <a:gd name="connsiteX89" fmla="*/ 216873 w 433233"/>
                <a:gd name="connsiteY89" fmla="*/ 45034 h 311701"/>
                <a:gd name="connsiteX90" fmla="*/ 228794 w 433233"/>
                <a:gd name="connsiteY90" fmla="*/ 44150 h 311701"/>
                <a:gd name="connsiteX91" fmla="*/ 252635 w 433233"/>
                <a:gd name="connsiteY91" fmla="*/ 53864 h 311701"/>
                <a:gd name="connsiteX92" fmla="*/ 262348 w 433233"/>
                <a:gd name="connsiteY92" fmla="*/ 63135 h 311701"/>
                <a:gd name="connsiteX93" fmla="*/ 267204 w 433233"/>
                <a:gd name="connsiteY93" fmla="*/ 64018 h 311701"/>
                <a:gd name="connsiteX94" fmla="*/ 267204 w 433233"/>
                <a:gd name="connsiteY94" fmla="*/ 40619 h 311701"/>
                <a:gd name="connsiteX95" fmla="*/ 238949 w 433233"/>
                <a:gd name="connsiteY95" fmla="*/ 21192 h 311701"/>
                <a:gd name="connsiteX96" fmla="*/ 230560 w 433233"/>
                <a:gd name="connsiteY96" fmla="*/ 18543 h 311701"/>
                <a:gd name="connsiteX97" fmla="*/ 218197 w 433233"/>
                <a:gd name="connsiteY97" fmla="*/ 10155 h 311701"/>
                <a:gd name="connsiteX98" fmla="*/ 202745 w 433233"/>
                <a:gd name="connsiteY98" fmla="*/ 9271 h 311701"/>
                <a:gd name="connsiteX99" fmla="*/ 176255 w 433233"/>
                <a:gd name="connsiteY99" fmla="*/ 21192 h 311701"/>
                <a:gd name="connsiteX100" fmla="*/ 164334 w 433233"/>
                <a:gd name="connsiteY100" fmla="*/ 64018 h 311701"/>
                <a:gd name="connsiteX101" fmla="*/ 177138 w 433233"/>
                <a:gd name="connsiteY101" fmla="*/ 69758 h 311701"/>
                <a:gd name="connsiteX102" fmla="*/ 177138 w 433233"/>
                <a:gd name="connsiteY102" fmla="*/ 102871 h 311701"/>
                <a:gd name="connsiteX103" fmla="*/ 200537 w 433233"/>
                <a:gd name="connsiteY103" fmla="*/ 139957 h 311701"/>
                <a:gd name="connsiteX104" fmla="*/ 252635 w 433233"/>
                <a:gd name="connsiteY104" fmla="*/ 102871 h 311701"/>
                <a:gd name="connsiteX105" fmla="*/ 252635 w 433233"/>
                <a:gd name="connsiteY105" fmla="*/ 72848 h 311701"/>
                <a:gd name="connsiteX106" fmla="*/ 252635 w 433233"/>
                <a:gd name="connsiteY106" fmla="*/ 64459 h 311701"/>
                <a:gd name="connsiteX107" fmla="*/ 237182 w 433233"/>
                <a:gd name="connsiteY107" fmla="*/ 60486 h 311701"/>
                <a:gd name="connsiteX108" fmla="*/ 223054 w 433233"/>
                <a:gd name="connsiteY108" fmla="*/ 53422 h 311701"/>
                <a:gd name="connsiteX109" fmla="*/ 177138 w 433233"/>
                <a:gd name="connsiteY109" fmla="*/ 69758 h 311701"/>
                <a:gd name="connsiteX110" fmla="*/ 376256 w 433233"/>
                <a:gd name="connsiteY110" fmla="*/ 159383 h 311701"/>
                <a:gd name="connsiteX111" fmla="*/ 373607 w 433233"/>
                <a:gd name="connsiteY111" fmla="*/ 167330 h 311701"/>
                <a:gd name="connsiteX112" fmla="*/ 365219 w 433233"/>
                <a:gd name="connsiteY112" fmla="*/ 173953 h 311701"/>
                <a:gd name="connsiteX113" fmla="*/ 351532 w 433233"/>
                <a:gd name="connsiteY113" fmla="*/ 173953 h 311701"/>
                <a:gd name="connsiteX114" fmla="*/ 343585 w 433233"/>
                <a:gd name="connsiteY114" fmla="*/ 167772 h 311701"/>
                <a:gd name="connsiteX115" fmla="*/ 340936 w 433233"/>
                <a:gd name="connsiteY115" fmla="*/ 159383 h 311701"/>
                <a:gd name="connsiteX116" fmla="*/ 317977 w 433233"/>
                <a:gd name="connsiteY116" fmla="*/ 166889 h 311701"/>
                <a:gd name="connsiteX117" fmla="*/ 302083 w 433233"/>
                <a:gd name="connsiteY117" fmla="*/ 179251 h 311701"/>
                <a:gd name="connsiteX118" fmla="*/ 301642 w 433233"/>
                <a:gd name="connsiteY118" fmla="*/ 184108 h 311701"/>
                <a:gd name="connsiteX119" fmla="*/ 304291 w 433233"/>
                <a:gd name="connsiteY119" fmla="*/ 194703 h 311701"/>
                <a:gd name="connsiteX120" fmla="*/ 306057 w 433233"/>
                <a:gd name="connsiteY120" fmla="*/ 230023 h 311701"/>
                <a:gd name="connsiteX121" fmla="*/ 307382 w 433233"/>
                <a:gd name="connsiteY121" fmla="*/ 258721 h 311701"/>
                <a:gd name="connsiteX122" fmla="*/ 314446 w 433233"/>
                <a:gd name="connsiteY122" fmla="*/ 258721 h 311701"/>
                <a:gd name="connsiteX123" fmla="*/ 314446 w 433233"/>
                <a:gd name="connsiteY123" fmla="*/ 252982 h 311701"/>
                <a:gd name="connsiteX124" fmla="*/ 314446 w 433233"/>
                <a:gd name="connsiteY124" fmla="*/ 212363 h 311701"/>
                <a:gd name="connsiteX125" fmla="*/ 318861 w 433233"/>
                <a:gd name="connsiteY125" fmla="*/ 207066 h 311701"/>
                <a:gd name="connsiteX126" fmla="*/ 323717 w 433233"/>
                <a:gd name="connsiteY126" fmla="*/ 212363 h 311701"/>
                <a:gd name="connsiteX127" fmla="*/ 323717 w 433233"/>
                <a:gd name="connsiteY127" fmla="*/ 215896 h 311701"/>
                <a:gd name="connsiteX128" fmla="*/ 323717 w 433233"/>
                <a:gd name="connsiteY128" fmla="*/ 254748 h 311701"/>
                <a:gd name="connsiteX129" fmla="*/ 323717 w 433233"/>
                <a:gd name="connsiteY129" fmla="*/ 259605 h 311701"/>
                <a:gd name="connsiteX130" fmla="*/ 391267 w 433233"/>
                <a:gd name="connsiteY130" fmla="*/ 259605 h 311701"/>
                <a:gd name="connsiteX131" fmla="*/ 391267 w 433233"/>
                <a:gd name="connsiteY131" fmla="*/ 254306 h 311701"/>
                <a:gd name="connsiteX132" fmla="*/ 391267 w 433233"/>
                <a:gd name="connsiteY132" fmla="*/ 214571 h 311701"/>
                <a:gd name="connsiteX133" fmla="*/ 395682 w 433233"/>
                <a:gd name="connsiteY133" fmla="*/ 207507 h 311701"/>
                <a:gd name="connsiteX134" fmla="*/ 400097 w 433233"/>
                <a:gd name="connsiteY134" fmla="*/ 214129 h 311701"/>
                <a:gd name="connsiteX135" fmla="*/ 400097 w 433233"/>
                <a:gd name="connsiteY135" fmla="*/ 254306 h 311701"/>
                <a:gd name="connsiteX136" fmla="*/ 400097 w 433233"/>
                <a:gd name="connsiteY136" fmla="*/ 259163 h 311701"/>
                <a:gd name="connsiteX137" fmla="*/ 403629 w 433233"/>
                <a:gd name="connsiteY137" fmla="*/ 259605 h 311701"/>
                <a:gd name="connsiteX138" fmla="*/ 416874 w 433233"/>
                <a:gd name="connsiteY138" fmla="*/ 259605 h 311701"/>
                <a:gd name="connsiteX139" fmla="*/ 422173 w 433233"/>
                <a:gd name="connsiteY139" fmla="*/ 252982 h 311701"/>
                <a:gd name="connsiteX140" fmla="*/ 419082 w 433233"/>
                <a:gd name="connsiteY140" fmla="*/ 195587 h 311701"/>
                <a:gd name="connsiteX141" fmla="*/ 399214 w 433233"/>
                <a:gd name="connsiteY141" fmla="*/ 167772 h 311701"/>
                <a:gd name="connsiteX142" fmla="*/ 376256 w 433233"/>
                <a:gd name="connsiteY142" fmla="*/ 159383 h 311701"/>
                <a:gd name="connsiteX143" fmla="*/ 54841 w 433233"/>
                <a:gd name="connsiteY143" fmla="*/ 159383 h 311701"/>
                <a:gd name="connsiteX144" fmla="*/ 29676 w 433233"/>
                <a:gd name="connsiteY144" fmla="*/ 167772 h 311701"/>
                <a:gd name="connsiteX145" fmla="*/ 11574 w 433233"/>
                <a:gd name="connsiteY145" fmla="*/ 189847 h 311701"/>
                <a:gd name="connsiteX146" fmla="*/ 10691 w 433233"/>
                <a:gd name="connsiteY146" fmla="*/ 200443 h 311701"/>
                <a:gd name="connsiteX147" fmla="*/ 8042 w 433233"/>
                <a:gd name="connsiteY147" fmla="*/ 252099 h 311701"/>
                <a:gd name="connsiteX148" fmla="*/ 12898 w 433233"/>
                <a:gd name="connsiteY148" fmla="*/ 259605 h 311701"/>
                <a:gd name="connsiteX149" fmla="*/ 29234 w 433233"/>
                <a:gd name="connsiteY149" fmla="*/ 259605 h 311701"/>
                <a:gd name="connsiteX150" fmla="*/ 29234 w 433233"/>
                <a:gd name="connsiteY150" fmla="*/ 253865 h 311701"/>
                <a:gd name="connsiteX151" fmla="*/ 29234 w 433233"/>
                <a:gd name="connsiteY151" fmla="*/ 214129 h 311701"/>
                <a:gd name="connsiteX152" fmla="*/ 33649 w 433233"/>
                <a:gd name="connsiteY152" fmla="*/ 207066 h 311701"/>
                <a:gd name="connsiteX153" fmla="*/ 38064 w 433233"/>
                <a:gd name="connsiteY153" fmla="*/ 214129 h 311701"/>
                <a:gd name="connsiteX154" fmla="*/ 38064 w 433233"/>
                <a:gd name="connsiteY154" fmla="*/ 252541 h 311701"/>
                <a:gd name="connsiteX155" fmla="*/ 38064 w 433233"/>
                <a:gd name="connsiteY155" fmla="*/ 259163 h 311701"/>
                <a:gd name="connsiteX156" fmla="*/ 106497 w 433233"/>
                <a:gd name="connsiteY156" fmla="*/ 259163 h 311701"/>
                <a:gd name="connsiteX157" fmla="*/ 106497 w 433233"/>
                <a:gd name="connsiteY157" fmla="*/ 245476 h 311701"/>
                <a:gd name="connsiteX158" fmla="*/ 106497 w 433233"/>
                <a:gd name="connsiteY158" fmla="*/ 212363 h 311701"/>
                <a:gd name="connsiteX159" fmla="*/ 110912 w 433233"/>
                <a:gd name="connsiteY159" fmla="*/ 207066 h 311701"/>
                <a:gd name="connsiteX160" fmla="*/ 115327 w 433233"/>
                <a:gd name="connsiteY160" fmla="*/ 212363 h 311701"/>
                <a:gd name="connsiteX161" fmla="*/ 115327 w 433233"/>
                <a:gd name="connsiteY161" fmla="*/ 215896 h 311701"/>
                <a:gd name="connsiteX162" fmla="*/ 115327 w 433233"/>
                <a:gd name="connsiteY162" fmla="*/ 254748 h 311701"/>
                <a:gd name="connsiteX163" fmla="*/ 115769 w 433233"/>
                <a:gd name="connsiteY163" fmla="*/ 259605 h 311701"/>
                <a:gd name="connsiteX164" fmla="*/ 123274 w 433233"/>
                <a:gd name="connsiteY164" fmla="*/ 259605 h 311701"/>
                <a:gd name="connsiteX165" fmla="*/ 123716 w 433233"/>
                <a:gd name="connsiteY165" fmla="*/ 256514 h 311701"/>
                <a:gd name="connsiteX166" fmla="*/ 126365 w 433233"/>
                <a:gd name="connsiteY166" fmla="*/ 204417 h 311701"/>
                <a:gd name="connsiteX167" fmla="*/ 129014 w 433233"/>
                <a:gd name="connsiteY167" fmla="*/ 187639 h 311701"/>
                <a:gd name="connsiteX168" fmla="*/ 126365 w 433233"/>
                <a:gd name="connsiteY168" fmla="*/ 174835 h 311701"/>
                <a:gd name="connsiteX169" fmla="*/ 118859 w 433233"/>
                <a:gd name="connsiteY169" fmla="*/ 169096 h 311701"/>
                <a:gd name="connsiteX170" fmla="*/ 90603 w 433233"/>
                <a:gd name="connsiteY170" fmla="*/ 158941 h 311701"/>
                <a:gd name="connsiteX171" fmla="*/ 77358 w 433233"/>
                <a:gd name="connsiteY171" fmla="*/ 173511 h 311701"/>
                <a:gd name="connsiteX172" fmla="*/ 77358 w 433233"/>
                <a:gd name="connsiteY172" fmla="*/ 187639 h 311701"/>
                <a:gd name="connsiteX173" fmla="*/ 72943 w 433233"/>
                <a:gd name="connsiteY173" fmla="*/ 194262 h 311701"/>
                <a:gd name="connsiteX174" fmla="*/ 68528 w 433233"/>
                <a:gd name="connsiteY174" fmla="*/ 187639 h 311701"/>
                <a:gd name="connsiteX175" fmla="*/ 68528 w 433233"/>
                <a:gd name="connsiteY175" fmla="*/ 173511 h 311701"/>
                <a:gd name="connsiteX176" fmla="*/ 54841 w 433233"/>
                <a:gd name="connsiteY176" fmla="*/ 159383 h 311701"/>
                <a:gd name="connsiteX177" fmla="*/ 269412 w 433233"/>
                <a:gd name="connsiteY177" fmla="*/ 302430 h 311701"/>
                <a:gd name="connsiteX178" fmla="*/ 292370 w 433233"/>
                <a:gd name="connsiteY178" fmla="*/ 302430 h 311701"/>
                <a:gd name="connsiteX179" fmla="*/ 301200 w 433233"/>
                <a:gd name="connsiteY179" fmla="*/ 292276 h 311701"/>
                <a:gd name="connsiteX180" fmla="*/ 299434 w 433233"/>
                <a:gd name="connsiteY180" fmla="*/ 264461 h 311701"/>
                <a:gd name="connsiteX181" fmla="*/ 295902 w 433233"/>
                <a:gd name="connsiteY181" fmla="*/ 199560 h 311701"/>
                <a:gd name="connsiteX182" fmla="*/ 283099 w 433233"/>
                <a:gd name="connsiteY182" fmla="*/ 182783 h 311701"/>
                <a:gd name="connsiteX183" fmla="*/ 238949 w 433233"/>
                <a:gd name="connsiteY183" fmla="*/ 167330 h 311701"/>
                <a:gd name="connsiteX184" fmla="*/ 237624 w 433233"/>
                <a:gd name="connsiteY184" fmla="*/ 167330 h 311701"/>
                <a:gd name="connsiteX185" fmla="*/ 233209 w 433233"/>
                <a:gd name="connsiteY185" fmla="*/ 181017 h 311701"/>
                <a:gd name="connsiteX186" fmla="*/ 224820 w 433233"/>
                <a:gd name="connsiteY186" fmla="*/ 187639 h 311701"/>
                <a:gd name="connsiteX187" fmla="*/ 206719 w 433233"/>
                <a:gd name="connsiteY187" fmla="*/ 187639 h 311701"/>
                <a:gd name="connsiteX188" fmla="*/ 197888 w 433233"/>
                <a:gd name="connsiteY188" fmla="*/ 181017 h 311701"/>
                <a:gd name="connsiteX189" fmla="*/ 193473 w 433233"/>
                <a:gd name="connsiteY189" fmla="*/ 168213 h 311701"/>
                <a:gd name="connsiteX190" fmla="*/ 163451 w 433233"/>
                <a:gd name="connsiteY190" fmla="*/ 178809 h 311701"/>
                <a:gd name="connsiteX191" fmla="*/ 146233 w 433233"/>
                <a:gd name="connsiteY191" fmla="*/ 183666 h 311701"/>
                <a:gd name="connsiteX192" fmla="*/ 135195 w 433233"/>
                <a:gd name="connsiteY192" fmla="*/ 197794 h 311701"/>
                <a:gd name="connsiteX193" fmla="*/ 134312 w 433233"/>
                <a:gd name="connsiteY193" fmla="*/ 218103 h 311701"/>
                <a:gd name="connsiteX194" fmla="*/ 131663 w 433233"/>
                <a:gd name="connsiteY194" fmla="*/ 261371 h 311701"/>
                <a:gd name="connsiteX195" fmla="*/ 129897 w 433233"/>
                <a:gd name="connsiteY195" fmla="*/ 294042 h 311701"/>
                <a:gd name="connsiteX196" fmla="*/ 134753 w 433233"/>
                <a:gd name="connsiteY196" fmla="*/ 302430 h 311701"/>
                <a:gd name="connsiteX197" fmla="*/ 160361 w 433233"/>
                <a:gd name="connsiteY197" fmla="*/ 302430 h 311701"/>
                <a:gd name="connsiteX198" fmla="*/ 160361 w 433233"/>
                <a:gd name="connsiteY198" fmla="*/ 273733 h 311701"/>
                <a:gd name="connsiteX199" fmla="*/ 160361 w 433233"/>
                <a:gd name="connsiteY199" fmla="*/ 240620 h 311701"/>
                <a:gd name="connsiteX200" fmla="*/ 164334 w 433233"/>
                <a:gd name="connsiteY200" fmla="*/ 234880 h 311701"/>
                <a:gd name="connsiteX201" fmla="*/ 168749 w 433233"/>
                <a:gd name="connsiteY201" fmla="*/ 240620 h 311701"/>
                <a:gd name="connsiteX202" fmla="*/ 168749 w 433233"/>
                <a:gd name="connsiteY202" fmla="*/ 243269 h 311701"/>
                <a:gd name="connsiteX203" fmla="*/ 168749 w 433233"/>
                <a:gd name="connsiteY203" fmla="*/ 297132 h 311701"/>
                <a:gd name="connsiteX204" fmla="*/ 168749 w 433233"/>
                <a:gd name="connsiteY204" fmla="*/ 301989 h 311701"/>
                <a:gd name="connsiteX205" fmla="*/ 260140 w 433233"/>
                <a:gd name="connsiteY205" fmla="*/ 301989 h 311701"/>
                <a:gd name="connsiteX206" fmla="*/ 260140 w 433233"/>
                <a:gd name="connsiteY206" fmla="*/ 296691 h 311701"/>
                <a:gd name="connsiteX207" fmla="*/ 260140 w 433233"/>
                <a:gd name="connsiteY207" fmla="*/ 242386 h 311701"/>
                <a:gd name="connsiteX208" fmla="*/ 260140 w 433233"/>
                <a:gd name="connsiteY208" fmla="*/ 237971 h 311701"/>
                <a:gd name="connsiteX209" fmla="*/ 263673 w 433233"/>
                <a:gd name="connsiteY209" fmla="*/ 234439 h 311701"/>
                <a:gd name="connsiteX210" fmla="*/ 268088 w 433233"/>
                <a:gd name="connsiteY210" fmla="*/ 237971 h 311701"/>
                <a:gd name="connsiteX211" fmla="*/ 268529 w 433233"/>
                <a:gd name="connsiteY211" fmla="*/ 242386 h 311701"/>
                <a:gd name="connsiteX212" fmla="*/ 268529 w 433233"/>
                <a:gd name="connsiteY212" fmla="*/ 296249 h 311701"/>
                <a:gd name="connsiteX213" fmla="*/ 269412 w 433233"/>
                <a:gd name="connsiteY213" fmla="*/ 302430 h 311701"/>
                <a:gd name="connsiteX214" fmla="*/ 133870 w 433233"/>
                <a:gd name="connsiteY214" fmla="*/ 311702 h 311701"/>
                <a:gd name="connsiteX215" fmla="*/ 121950 w 433233"/>
                <a:gd name="connsiteY215" fmla="*/ 290068 h 311701"/>
                <a:gd name="connsiteX216" fmla="*/ 123274 w 433233"/>
                <a:gd name="connsiteY216" fmla="*/ 269759 h 311701"/>
                <a:gd name="connsiteX217" fmla="*/ 117976 w 433233"/>
                <a:gd name="connsiteY217" fmla="*/ 269759 h 311701"/>
                <a:gd name="connsiteX218" fmla="*/ 16430 w 433233"/>
                <a:gd name="connsiteY218" fmla="*/ 269759 h 311701"/>
                <a:gd name="connsiteX219" fmla="*/ 94 w 433233"/>
                <a:gd name="connsiteY219" fmla="*/ 251216 h 311701"/>
                <a:gd name="connsiteX220" fmla="*/ 2744 w 433233"/>
                <a:gd name="connsiteY220" fmla="*/ 194703 h 311701"/>
                <a:gd name="connsiteX221" fmla="*/ 31883 w 433233"/>
                <a:gd name="connsiteY221" fmla="*/ 157617 h 311701"/>
                <a:gd name="connsiteX222" fmla="*/ 53075 w 433233"/>
                <a:gd name="connsiteY222" fmla="*/ 147021 h 311701"/>
                <a:gd name="connsiteX223" fmla="*/ 47336 w 433233"/>
                <a:gd name="connsiteY223" fmla="*/ 146580 h 311701"/>
                <a:gd name="connsiteX224" fmla="*/ 21728 w 433233"/>
                <a:gd name="connsiteY224" fmla="*/ 123180 h 311701"/>
                <a:gd name="connsiteX225" fmla="*/ 20845 w 433233"/>
                <a:gd name="connsiteY225" fmla="*/ 86093 h 311701"/>
                <a:gd name="connsiteX226" fmla="*/ 22612 w 433233"/>
                <a:gd name="connsiteY226" fmla="*/ 65343 h 311701"/>
                <a:gd name="connsiteX227" fmla="*/ 75592 w 433233"/>
                <a:gd name="connsiteY227" fmla="*/ 24283 h 311701"/>
                <a:gd name="connsiteX228" fmla="*/ 121950 w 433233"/>
                <a:gd name="connsiteY228" fmla="*/ 70641 h 311701"/>
                <a:gd name="connsiteX229" fmla="*/ 121508 w 433233"/>
                <a:gd name="connsiteY229" fmla="*/ 126270 h 311701"/>
                <a:gd name="connsiteX230" fmla="*/ 119742 w 433233"/>
                <a:gd name="connsiteY230" fmla="*/ 132893 h 311701"/>
                <a:gd name="connsiteX231" fmla="*/ 102082 w 433233"/>
                <a:gd name="connsiteY231" fmla="*/ 146138 h 311701"/>
                <a:gd name="connsiteX232" fmla="*/ 92810 w 433233"/>
                <a:gd name="connsiteY232" fmla="*/ 146138 h 311701"/>
                <a:gd name="connsiteX233" fmla="*/ 92369 w 433233"/>
                <a:gd name="connsiteY233" fmla="*/ 147904 h 311701"/>
                <a:gd name="connsiteX234" fmla="*/ 107380 w 433233"/>
                <a:gd name="connsiteY234" fmla="*/ 154968 h 311701"/>
                <a:gd name="connsiteX235" fmla="*/ 138727 w 433233"/>
                <a:gd name="connsiteY235" fmla="*/ 175719 h 311701"/>
                <a:gd name="connsiteX236" fmla="*/ 170073 w 433233"/>
                <a:gd name="connsiteY236" fmla="*/ 167330 h 311701"/>
                <a:gd name="connsiteX237" fmla="*/ 190824 w 433233"/>
                <a:gd name="connsiteY237" fmla="*/ 158059 h 311701"/>
                <a:gd name="connsiteX238" fmla="*/ 191266 w 433233"/>
                <a:gd name="connsiteY238" fmla="*/ 144372 h 311701"/>
                <a:gd name="connsiteX239" fmla="*/ 170515 w 433233"/>
                <a:gd name="connsiteY239" fmla="*/ 112584 h 311701"/>
                <a:gd name="connsiteX240" fmla="*/ 167425 w 433233"/>
                <a:gd name="connsiteY240" fmla="*/ 109935 h 311701"/>
                <a:gd name="connsiteX241" fmla="*/ 154621 w 433233"/>
                <a:gd name="connsiteY241" fmla="*/ 71524 h 311701"/>
                <a:gd name="connsiteX242" fmla="*/ 155946 w 433233"/>
                <a:gd name="connsiteY242" fmla="*/ 66226 h 311701"/>
                <a:gd name="connsiteX243" fmla="*/ 157712 w 433233"/>
                <a:gd name="connsiteY243" fmla="*/ 38853 h 311701"/>
                <a:gd name="connsiteX244" fmla="*/ 202745 w 433233"/>
                <a:gd name="connsiteY244" fmla="*/ 0 h 311701"/>
                <a:gd name="connsiteX245" fmla="*/ 216431 w 433233"/>
                <a:gd name="connsiteY245" fmla="*/ 0 h 311701"/>
                <a:gd name="connsiteX246" fmla="*/ 235858 w 433233"/>
                <a:gd name="connsiteY246" fmla="*/ 8830 h 311701"/>
                <a:gd name="connsiteX247" fmla="*/ 241156 w 433233"/>
                <a:gd name="connsiteY247" fmla="*/ 10596 h 311701"/>
                <a:gd name="connsiteX248" fmla="*/ 277801 w 433233"/>
                <a:gd name="connsiteY248" fmla="*/ 39735 h 311701"/>
                <a:gd name="connsiteX249" fmla="*/ 277801 w 433233"/>
                <a:gd name="connsiteY249" fmla="*/ 68875 h 311701"/>
                <a:gd name="connsiteX250" fmla="*/ 279567 w 433233"/>
                <a:gd name="connsiteY250" fmla="*/ 74614 h 311701"/>
                <a:gd name="connsiteX251" fmla="*/ 264997 w 433233"/>
                <a:gd name="connsiteY251" fmla="*/ 109935 h 311701"/>
                <a:gd name="connsiteX252" fmla="*/ 261024 w 433233"/>
                <a:gd name="connsiteY252" fmla="*/ 113908 h 311701"/>
                <a:gd name="connsiteX253" fmla="*/ 242922 w 433233"/>
                <a:gd name="connsiteY253" fmla="*/ 142606 h 311701"/>
                <a:gd name="connsiteX254" fmla="*/ 244246 w 433233"/>
                <a:gd name="connsiteY254" fmla="*/ 158500 h 311701"/>
                <a:gd name="connsiteX255" fmla="*/ 285306 w 433233"/>
                <a:gd name="connsiteY255" fmla="*/ 173070 h 311701"/>
                <a:gd name="connsiteX256" fmla="*/ 299876 w 433233"/>
                <a:gd name="connsiteY256" fmla="*/ 168655 h 311701"/>
                <a:gd name="connsiteX257" fmla="*/ 319302 w 433233"/>
                <a:gd name="connsiteY257" fmla="*/ 156734 h 311701"/>
                <a:gd name="connsiteX258" fmla="*/ 337845 w 433233"/>
                <a:gd name="connsiteY258" fmla="*/ 149229 h 311701"/>
                <a:gd name="connsiteX259" fmla="*/ 338287 w 433233"/>
                <a:gd name="connsiteY259" fmla="*/ 141281 h 311701"/>
                <a:gd name="connsiteX260" fmla="*/ 321951 w 433233"/>
                <a:gd name="connsiteY260" fmla="*/ 117882 h 311701"/>
                <a:gd name="connsiteX261" fmla="*/ 318861 w 433233"/>
                <a:gd name="connsiteY261" fmla="*/ 114791 h 311701"/>
                <a:gd name="connsiteX262" fmla="*/ 309147 w 433233"/>
                <a:gd name="connsiteY262" fmla="*/ 82120 h 311701"/>
                <a:gd name="connsiteX263" fmla="*/ 310472 w 433233"/>
                <a:gd name="connsiteY263" fmla="*/ 77263 h 311701"/>
                <a:gd name="connsiteX264" fmla="*/ 311797 w 433233"/>
                <a:gd name="connsiteY264" fmla="*/ 56954 h 311701"/>
                <a:gd name="connsiteX265" fmla="*/ 365660 w 433233"/>
                <a:gd name="connsiteY265" fmla="*/ 18543 h 311701"/>
                <a:gd name="connsiteX266" fmla="*/ 408486 w 433233"/>
                <a:gd name="connsiteY266" fmla="*/ 56954 h 311701"/>
                <a:gd name="connsiteX267" fmla="*/ 409810 w 433233"/>
                <a:gd name="connsiteY267" fmla="*/ 77263 h 311701"/>
                <a:gd name="connsiteX268" fmla="*/ 411576 w 433233"/>
                <a:gd name="connsiteY268" fmla="*/ 82562 h 311701"/>
                <a:gd name="connsiteX269" fmla="*/ 402746 w 433233"/>
                <a:gd name="connsiteY269" fmla="*/ 114791 h 311701"/>
                <a:gd name="connsiteX270" fmla="*/ 398773 w 433233"/>
                <a:gd name="connsiteY270" fmla="*/ 118323 h 311701"/>
                <a:gd name="connsiteX271" fmla="*/ 381995 w 433233"/>
                <a:gd name="connsiteY271" fmla="*/ 141723 h 311701"/>
                <a:gd name="connsiteX272" fmla="*/ 379346 w 433233"/>
                <a:gd name="connsiteY272" fmla="*/ 145696 h 311701"/>
                <a:gd name="connsiteX273" fmla="*/ 382437 w 433233"/>
                <a:gd name="connsiteY273" fmla="*/ 149229 h 311701"/>
                <a:gd name="connsiteX274" fmla="*/ 400097 w 433233"/>
                <a:gd name="connsiteY274" fmla="*/ 156734 h 311701"/>
                <a:gd name="connsiteX275" fmla="*/ 430119 w 433233"/>
                <a:gd name="connsiteY275" fmla="*/ 195145 h 311701"/>
                <a:gd name="connsiteX276" fmla="*/ 433210 w 433233"/>
                <a:gd name="connsiteY276" fmla="*/ 251657 h 311701"/>
                <a:gd name="connsiteX277" fmla="*/ 417316 w 433233"/>
                <a:gd name="connsiteY277" fmla="*/ 268876 h 311701"/>
                <a:gd name="connsiteX278" fmla="*/ 315328 w 433233"/>
                <a:gd name="connsiteY278" fmla="*/ 268876 h 311701"/>
                <a:gd name="connsiteX279" fmla="*/ 309589 w 433233"/>
                <a:gd name="connsiteY279" fmla="*/ 268876 h 311701"/>
                <a:gd name="connsiteX280" fmla="*/ 310472 w 433233"/>
                <a:gd name="connsiteY280" fmla="*/ 287861 h 311701"/>
                <a:gd name="connsiteX281" fmla="*/ 298993 w 433233"/>
                <a:gd name="connsiteY281" fmla="*/ 311260 h 311701"/>
                <a:gd name="connsiteX282" fmla="*/ 133870 w 433233"/>
                <a:gd name="connsiteY282" fmla="*/ 311702 h 311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Lst>
              <a:rect l="l" t="t" r="r" b="b"/>
              <a:pathLst>
                <a:path w="433233" h="311701">
                  <a:moveTo>
                    <a:pt x="399214" y="105961"/>
                  </a:moveTo>
                  <a:cubicBezTo>
                    <a:pt x="404513" y="105078"/>
                    <a:pt x="407161" y="101546"/>
                    <a:pt x="406720" y="96689"/>
                  </a:cubicBezTo>
                  <a:cubicBezTo>
                    <a:pt x="406720" y="91833"/>
                    <a:pt x="404071" y="88742"/>
                    <a:pt x="399214" y="87859"/>
                  </a:cubicBezTo>
                  <a:cubicBezTo>
                    <a:pt x="399214" y="93599"/>
                    <a:pt x="399214" y="99780"/>
                    <a:pt x="399214" y="105961"/>
                  </a:cubicBezTo>
                  <a:close/>
                  <a:moveTo>
                    <a:pt x="318861" y="87418"/>
                  </a:moveTo>
                  <a:cubicBezTo>
                    <a:pt x="313562" y="87859"/>
                    <a:pt x="310913" y="91392"/>
                    <a:pt x="310913" y="97131"/>
                  </a:cubicBezTo>
                  <a:cubicBezTo>
                    <a:pt x="310913" y="101987"/>
                    <a:pt x="314004" y="105520"/>
                    <a:pt x="318861" y="105520"/>
                  </a:cubicBezTo>
                  <a:cubicBezTo>
                    <a:pt x="318861" y="99780"/>
                    <a:pt x="318861" y="93599"/>
                    <a:pt x="318861" y="87418"/>
                  </a:cubicBezTo>
                  <a:close/>
                  <a:moveTo>
                    <a:pt x="261907" y="100663"/>
                  </a:moveTo>
                  <a:cubicBezTo>
                    <a:pt x="268529" y="99780"/>
                    <a:pt x="273386" y="94041"/>
                    <a:pt x="273386" y="86977"/>
                  </a:cubicBezTo>
                  <a:cubicBezTo>
                    <a:pt x="273386" y="79912"/>
                    <a:pt x="268970" y="74173"/>
                    <a:pt x="261907" y="73731"/>
                  </a:cubicBezTo>
                  <a:cubicBezTo>
                    <a:pt x="261907" y="83003"/>
                    <a:pt x="261907" y="91833"/>
                    <a:pt x="261907" y="100663"/>
                  </a:cubicBezTo>
                  <a:close/>
                  <a:moveTo>
                    <a:pt x="167866" y="101105"/>
                  </a:moveTo>
                  <a:cubicBezTo>
                    <a:pt x="167866" y="91833"/>
                    <a:pt x="167866" y="82562"/>
                    <a:pt x="167866" y="73731"/>
                  </a:cubicBezTo>
                  <a:cubicBezTo>
                    <a:pt x="160361" y="75939"/>
                    <a:pt x="156828" y="80354"/>
                    <a:pt x="156828" y="87418"/>
                  </a:cubicBezTo>
                  <a:cubicBezTo>
                    <a:pt x="157270" y="94482"/>
                    <a:pt x="161243" y="99338"/>
                    <a:pt x="167866" y="101105"/>
                  </a:cubicBezTo>
                  <a:close/>
                  <a:moveTo>
                    <a:pt x="348000" y="148345"/>
                  </a:moveTo>
                  <a:cubicBezTo>
                    <a:pt x="349325" y="152319"/>
                    <a:pt x="350207" y="155851"/>
                    <a:pt x="351532" y="159825"/>
                  </a:cubicBezTo>
                  <a:cubicBezTo>
                    <a:pt x="351973" y="161149"/>
                    <a:pt x="352856" y="163356"/>
                    <a:pt x="354181" y="163798"/>
                  </a:cubicBezTo>
                  <a:cubicBezTo>
                    <a:pt x="358155" y="163798"/>
                    <a:pt x="363452" y="165123"/>
                    <a:pt x="364777" y="162915"/>
                  </a:cubicBezTo>
                  <a:cubicBezTo>
                    <a:pt x="367867" y="159383"/>
                    <a:pt x="368309" y="153202"/>
                    <a:pt x="370075" y="148345"/>
                  </a:cubicBezTo>
                  <a:cubicBezTo>
                    <a:pt x="362128" y="148345"/>
                    <a:pt x="355505" y="148345"/>
                    <a:pt x="348000" y="148345"/>
                  </a:cubicBezTo>
                  <a:close/>
                  <a:moveTo>
                    <a:pt x="61464" y="146138"/>
                  </a:moveTo>
                  <a:cubicBezTo>
                    <a:pt x="62347" y="149670"/>
                    <a:pt x="62788" y="152760"/>
                    <a:pt x="63671" y="155410"/>
                  </a:cubicBezTo>
                  <a:cubicBezTo>
                    <a:pt x="66320" y="163798"/>
                    <a:pt x="66320" y="163798"/>
                    <a:pt x="74709" y="163798"/>
                  </a:cubicBezTo>
                  <a:cubicBezTo>
                    <a:pt x="76033" y="163798"/>
                    <a:pt x="78682" y="163356"/>
                    <a:pt x="78682" y="162474"/>
                  </a:cubicBezTo>
                  <a:cubicBezTo>
                    <a:pt x="80448" y="156734"/>
                    <a:pt x="83539" y="151436"/>
                    <a:pt x="83097" y="146138"/>
                  </a:cubicBezTo>
                  <a:cubicBezTo>
                    <a:pt x="76033" y="146138"/>
                    <a:pt x="69411" y="146138"/>
                    <a:pt x="61464" y="146138"/>
                  </a:cubicBezTo>
                  <a:close/>
                  <a:moveTo>
                    <a:pt x="230118" y="150111"/>
                  </a:moveTo>
                  <a:cubicBezTo>
                    <a:pt x="219964" y="153644"/>
                    <a:pt x="210251" y="153644"/>
                    <a:pt x="200537" y="150553"/>
                  </a:cubicBezTo>
                  <a:cubicBezTo>
                    <a:pt x="199655" y="160708"/>
                    <a:pt x="204070" y="168213"/>
                    <a:pt x="206277" y="176160"/>
                  </a:cubicBezTo>
                  <a:cubicBezTo>
                    <a:pt x="206277" y="177043"/>
                    <a:pt x="208043" y="177485"/>
                    <a:pt x="209367" y="177485"/>
                  </a:cubicBezTo>
                  <a:cubicBezTo>
                    <a:pt x="213782" y="177485"/>
                    <a:pt x="217756" y="177485"/>
                    <a:pt x="221730" y="177485"/>
                  </a:cubicBezTo>
                  <a:cubicBezTo>
                    <a:pt x="223054" y="177485"/>
                    <a:pt x="224820" y="176602"/>
                    <a:pt x="224820" y="175719"/>
                  </a:cubicBezTo>
                  <a:cubicBezTo>
                    <a:pt x="227469" y="167330"/>
                    <a:pt x="232326" y="159825"/>
                    <a:pt x="230118" y="150111"/>
                  </a:cubicBezTo>
                  <a:close/>
                  <a:moveTo>
                    <a:pt x="399656" y="77263"/>
                  </a:moveTo>
                  <a:cubicBezTo>
                    <a:pt x="402746" y="59162"/>
                    <a:pt x="396124" y="43709"/>
                    <a:pt x="381995" y="34438"/>
                  </a:cubicBezTo>
                  <a:cubicBezTo>
                    <a:pt x="367426" y="24724"/>
                    <a:pt x="348000" y="25607"/>
                    <a:pt x="333872" y="36645"/>
                  </a:cubicBezTo>
                  <a:cubicBezTo>
                    <a:pt x="321951" y="45917"/>
                    <a:pt x="315770" y="63135"/>
                    <a:pt x="318861" y="77263"/>
                  </a:cubicBezTo>
                  <a:cubicBezTo>
                    <a:pt x="324600" y="76380"/>
                    <a:pt x="328132" y="71965"/>
                    <a:pt x="329015" y="65343"/>
                  </a:cubicBezTo>
                  <a:cubicBezTo>
                    <a:pt x="329898" y="57837"/>
                    <a:pt x="335637" y="52539"/>
                    <a:pt x="342702" y="54305"/>
                  </a:cubicBezTo>
                  <a:cubicBezTo>
                    <a:pt x="352856" y="56513"/>
                    <a:pt x="362570" y="56513"/>
                    <a:pt x="372724" y="54747"/>
                  </a:cubicBezTo>
                  <a:cubicBezTo>
                    <a:pt x="383320" y="52980"/>
                    <a:pt x="387294" y="55629"/>
                    <a:pt x="389060" y="67109"/>
                  </a:cubicBezTo>
                  <a:cubicBezTo>
                    <a:pt x="389943" y="72407"/>
                    <a:pt x="394358" y="76380"/>
                    <a:pt x="399656" y="77263"/>
                  </a:cubicBezTo>
                  <a:close/>
                  <a:moveTo>
                    <a:pt x="73826" y="79029"/>
                  </a:moveTo>
                  <a:cubicBezTo>
                    <a:pt x="66762" y="83003"/>
                    <a:pt x="61022" y="86977"/>
                    <a:pt x="54400" y="90067"/>
                  </a:cubicBezTo>
                  <a:cubicBezTo>
                    <a:pt x="51309" y="91833"/>
                    <a:pt x="46011" y="90950"/>
                    <a:pt x="44245" y="93599"/>
                  </a:cubicBezTo>
                  <a:cubicBezTo>
                    <a:pt x="42479" y="96689"/>
                    <a:pt x="43803" y="101546"/>
                    <a:pt x="43803" y="105961"/>
                  </a:cubicBezTo>
                  <a:cubicBezTo>
                    <a:pt x="43803" y="105961"/>
                    <a:pt x="43803" y="106402"/>
                    <a:pt x="43803" y="106402"/>
                  </a:cubicBezTo>
                  <a:cubicBezTo>
                    <a:pt x="44245" y="120531"/>
                    <a:pt x="52192" y="132010"/>
                    <a:pt x="63671" y="135983"/>
                  </a:cubicBezTo>
                  <a:cubicBezTo>
                    <a:pt x="74709" y="139957"/>
                    <a:pt x="86630" y="135542"/>
                    <a:pt x="94135" y="124946"/>
                  </a:cubicBezTo>
                  <a:cubicBezTo>
                    <a:pt x="101199" y="115232"/>
                    <a:pt x="99875" y="104195"/>
                    <a:pt x="99875" y="93157"/>
                  </a:cubicBezTo>
                  <a:cubicBezTo>
                    <a:pt x="99875" y="92274"/>
                    <a:pt x="98550" y="91392"/>
                    <a:pt x="97667" y="90950"/>
                  </a:cubicBezTo>
                  <a:cubicBezTo>
                    <a:pt x="87954" y="90508"/>
                    <a:pt x="79565" y="85652"/>
                    <a:pt x="73826" y="79029"/>
                  </a:cubicBezTo>
                  <a:close/>
                  <a:moveTo>
                    <a:pt x="97667" y="136866"/>
                  </a:moveTo>
                  <a:cubicBezTo>
                    <a:pt x="105614" y="138191"/>
                    <a:pt x="108263" y="136866"/>
                    <a:pt x="110470" y="129802"/>
                  </a:cubicBezTo>
                  <a:cubicBezTo>
                    <a:pt x="111795" y="125387"/>
                    <a:pt x="113120" y="120531"/>
                    <a:pt x="113120" y="115674"/>
                  </a:cubicBezTo>
                  <a:cubicBezTo>
                    <a:pt x="113561" y="103753"/>
                    <a:pt x="113120" y="91392"/>
                    <a:pt x="113120" y="79471"/>
                  </a:cubicBezTo>
                  <a:cubicBezTo>
                    <a:pt x="112678" y="54747"/>
                    <a:pt x="93694" y="34438"/>
                    <a:pt x="71177" y="34879"/>
                  </a:cubicBezTo>
                  <a:cubicBezTo>
                    <a:pt x="48660" y="34879"/>
                    <a:pt x="29234" y="55188"/>
                    <a:pt x="29234" y="79912"/>
                  </a:cubicBezTo>
                  <a:cubicBezTo>
                    <a:pt x="29234" y="91833"/>
                    <a:pt x="28792" y="103312"/>
                    <a:pt x="29234" y="115232"/>
                  </a:cubicBezTo>
                  <a:cubicBezTo>
                    <a:pt x="29234" y="120089"/>
                    <a:pt x="30558" y="125387"/>
                    <a:pt x="31883" y="130244"/>
                  </a:cubicBezTo>
                  <a:cubicBezTo>
                    <a:pt x="34091" y="137750"/>
                    <a:pt x="38506" y="139515"/>
                    <a:pt x="46011" y="137308"/>
                  </a:cubicBezTo>
                  <a:cubicBezTo>
                    <a:pt x="43362" y="132893"/>
                    <a:pt x="40713" y="129361"/>
                    <a:pt x="38506" y="124946"/>
                  </a:cubicBezTo>
                  <a:cubicBezTo>
                    <a:pt x="33207" y="113908"/>
                    <a:pt x="34532" y="101546"/>
                    <a:pt x="35415" y="89626"/>
                  </a:cubicBezTo>
                  <a:cubicBezTo>
                    <a:pt x="35415" y="85652"/>
                    <a:pt x="38506" y="83003"/>
                    <a:pt x="42479" y="83003"/>
                  </a:cubicBezTo>
                  <a:cubicBezTo>
                    <a:pt x="52192" y="83003"/>
                    <a:pt x="60139" y="79029"/>
                    <a:pt x="66762" y="71082"/>
                  </a:cubicBezTo>
                  <a:cubicBezTo>
                    <a:pt x="69852" y="67109"/>
                    <a:pt x="75592" y="66667"/>
                    <a:pt x="78682" y="70641"/>
                  </a:cubicBezTo>
                  <a:cubicBezTo>
                    <a:pt x="84864" y="78147"/>
                    <a:pt x="92810" y="82120"/>
                    <a:pt x="102524" y="82562"/>
                  </a:cubicBezTo>
                  <a:cubicBezTo>
                    <a:pt x="106497" y="82562"/>
                    <a:pt x="109588" y="85652"/>
                    <a:pt x="109588" y="90067"/>
                  </a:cubicBezTo>
                  <a:cubicBezTo>
                    <a:pt x="109588" y="98014"/>
                    <a:pt x="109588" y="105961"/>
                    <a:pt x="109146" y="113908"/>
                  </a:cubicBezTo>
                  <a:cubicBezTo>
                    <a:pt x="108263" y="122297"/>
                    <a:pt x="103848" y="129802"/>
                    <a:pt x="97667" y="136866"/>
                  </a:cubicBezTo>
                  <a:close/>
                  <a:moveTo>
                    <a:pt x="389501" y="99780"/>
                  </a:moveTo>
                  <a:lnTo>
                    <a:pt x="389501" y="99780"/>
                  </a:lnTo>
                  <a:cubicBezTo>
                    <a:pt x="389501" y="95807"/>
                    <a:pt x="389943" y="91833"/>
                    <a:pt x="389501" y="87859"/>
                  </a:cubicBezTo>
                  <a:cubicBezTo>
                    <a:pt x="389060" y="85652"/>
                    <a:pt x="388177" y="83003"/>
                    <a:pt x="386852" y="81237"/>
                  </a:cubicBezTo>
                  <a:cubicBezTo>
                    <a:pt x="383320" y="77263"/>
                    <a:pt x="380671" y="72848"/>
                    <a:pt x="379788" y="67550"/>
                  </a:cubicBezTo>
                  <a:cubicBezTo>
                    <a:pt x="379346" y="64459"/>
                    <a:pt x="378464" y="63135"/>
                    <a:pt x="375815" y="64018"/>
                  </a:cubicBezTo>
                  <a:cubicBezTo>
                    <a:pt x="364335" y="66667"/>
                    <a:pt x="352856" y="66667"/>
                    <a:pt x="341819" y="64018"/>
                  </a:cubicBezTo>
                  <a:cubicBezTo>
                    <a:pt x="339611" y="63577"/>
                    <a:pt x="337845" y="64018"/>
                    <a:pt x="337845" y="67109"/>
                  </a:cubicBezTo>
                  <a:cubicBezTo>
                    <a:pt x="337404" y="73290"/>
                    <a:pt x="334313" y="77705"/>
                    <a:pt x="330340" y="81678"/>
                  </a:cubicBezTo>
                  <a:cubicBezTo>
                    <a:pt x="329457" y="82562"/>
                    <a:pt x="328574" y="83444"/>
                    <a:pt x="328574" y="84327"/>
                  </a:cubicBezTo>
                  <a:cubicBezTo>
                    <a:pt x="328574" y="94482"/>
                    <a:pt x="327691" y="104637"/>
                    <a:pt x="329015" y="114350"/>
                  </a:cubicBezTo>
                  <a:cubicBezTo>
                    <a:pt x="331222" y="128478"/>
                    <a:pt x="343143" y="138191"/>
                    <a:pt x="357713" y="138632"/>
                  </a:cubicBezTo>
                  <a:cubicBezTo>
                    <a:pt x="375815" y="139515"/>
                    <a:pt x="390825" y="124946"/>
                    <a:pt x="389501" y="107286"/>
                  </a:cubicBezTo>
                  <a:cubicBezTo>
                    <a:pt x="389501" y="105078"/>
                    <a:pt x="389501" y="102429"/>
                    <a:pt x="389501" y="99780"/>
                  </a:cubicBezTo>
                  <a:close/>
                  <a:moveTo>
                    <a:pt x="164334" y="64018"/>
                  </a:moveTo>
                  <a:cubicBezTo>
                    <a:pt x="166100" y="63135"/>
                    <a:pt x="167866" y="62694"/>
                    <a:pt x="169191" y="61369"/>
                  </a:cubicBezTo>
                  <a:cubicBezTo>
                    <a:pt x="171840" y="58720"/>
                    <a:pt x="174930" y="57837"/>
                    <a:pt x="178021" y="58720"/>
                  </a:cubicBezTo>
                  <a:cubicBezTo>
                    <a:pt x="193032" y="61811"/>
                    <a:pt x="206277" y="57837"/>
                    <a:pt x="216873" y="45034"/>
                  </a:cubicBezTo>
                  <a:cubicBezTo>
                    <a:pt x="220846" y="40177"/>
                    <a:pt x="224379" y="40177"/>
                    <a:pt x="228794" y="44150"/>
                  </a:cubicBezTo>
                  <a:cubicBezTo>
                    <a:pt x="235858" y="50332"/>
                    <a:pt x="243805" y="52980"/>
                    <a:pt x="252635" y="53864"/>
                  </a:cubicBezTo>
                  <a:cubicBezTo>
                    <a:pt x="259699" y="54305"/>
                    <a:pt x="261024" y="55629"/>
                    <a:pt x="262348" y="63135"/>
                  </a:cubicBezTo>
                  <a:cubicBezTo>
                    <a:pt x="263673" y="63577"/>
                    <a:pt x="265439" y="64018"/>
                    <a:pt x="267204" y="64018"/>
                  </a:cubicBezTo>
                  <a:cubicBezTo>
                    <a:pt x="267204" y="56071"/>
                    <a:pt x="267204" y="48124"/>
                    <a:pt x="267204" y="40619"/>
                  </a:cubicBezTo>
                  <a:cubicBezTo>
                    <a:pt x="267204" y="23841"/>
                    <a:pt x="253076" y="14128"/>
                    <a:pt x="238949" y="21192"/>
                  </a:cubicBezTo>
                  <a:cubicBezTo>
                    <a:pt x="234975" y="22959"/>
                    <a:pt x="232767" y="22517"/>
                    <a:pt x="230560" y="18543"/>
                  </a:cubicBezTo>
                  <a:cubicBezTo>
                    <a:pt x="227469" y="14128"/>
                    <a:pt x="223496" y="10596"/>
                    <a:pt x="218197" y="10155"/>
                  </a:cubicBezTo>
                  <a:cubicBezTo>
                    <a:pt x="212900" y="9713"/>
                    <a:pt x="207601" y="9271"/>
                    <a:pt x="202745" y="9271"/>
                  </a:cubicBezTo>
                  <a:cubicBezTo>
                    <a:pt x="192591" y="9713"/>
                    <a:pt x="183761" y="13687"/>
                    <a:pt x="176255" y="21192"/>
                  </a:cubicBezTo>
                  <a:cubicBezTo>
                    <a:pt x="164776" y="32671"/>
                    <a:pt x="162568" y="47241"/>
                    <a:pt x="164334" y="64018"/>
                  </a:cubicBezTo>
                  <a:close/>
                  <a:moveTo>
                    <a:pt x="177138" y="69758"/>
                  </a:moveTo>
                  <a:cubicBezTo>
                    <a:pt x="177138" y="80795"/>
                    <a:pt x="177138" y="91833"/>
                    <a:pt x="177138" y="102871"/>
                  </a:cubicBezTo>
                  <a:cubicBezTo>
                    <a:pt x="177138" y="120089"/>
                    <a:pt x="185968" y="133776"/>
                    <a:pt x="200537" y="139957"/>
                  </a:cubicBezTo>
                  <a:cubicBezTo>
                    <a:pt x="225261" y="150995"/>
                    <a:pt x="252194" y="131568"/>
                    <a:pt x="252635" y="102871"/>
                  </a:cubicBezTo>
                  <a:cubicBezTo>
                    <a:pt x="252635" y="92716"/>
                    <a:pt x="252635" y="82562"/>
                    <a:pt x="252635" y="72848"/>
                  </a:cubicBezTo>
                  <a:cubicBezTo>
                    <a:pt x="252635" y="69758"/>
                    <a:pt x="252635" y="67109"/>
                    <a:pt x="252635" y="64459"/>
                  </a:cubicBezTo>
                  <a:cubicBezTo>
                    <a:pt x="246895" y="63135"/>
                    <a:pt x="242039" y="62252"/>
                    <a:pt x="237182" y="60486"/>
                  </a:cubicBezTo>
                  <a:cubicBezTo>
                    <a:pt x="232326" y="58720"/>
                    <a:pt x="227911" y="55629"/>
                    <a:pt x="223054" y="53422"/>
                  </a:cubicBezTo>
                  <a:cubicBezTo>
                    <a:pt x="206719" y="68433"/>
                    <a:pt x="205394" y="68875"/>
                    <a:pt x="177138" y="69758"/>
                  </a:cubicBezTo>
                  <a:close/>
                  <a:moveTo>
                    <a:pt x="376256" y="159383"/>
                  </a:moveTo>
                  <a:cubicBezTo>
                    <a:pt x="375815" y="161590"/>
                    <a:pt x="374490" y="164240"/>
                    <a:pt x="373607" y="167330"/>
                  </a:cubicBezTo>
                  <a:cubicBezTo>
                    <a:pt x="372283" y="171745"/>
                    <a:pt x="369634" y="173953"/>
                    <a:pt x="365219" y="173953"/>
                  </a:cubicBezTo>
                  <a:cubicBezTo>
                    <a:pt x="360804" y="173953"/>
                    <a:pt x="356388" y="173953"/>
                    <a:pt x="351532" y="173953"/>
                  </a:cubicBezTo>
                  <a:cubicBezTo>
                    <a:pt x="347558" y="173953"/>
                    <a:pt x="344909" y="172187"/>
                    <a:pt x="343585" y="167772"/>
                  </a:cubicBezTo>
                  <a:cubicBezTo>
                    <a:pt x="342702" y="164681"/>
                    <a:pt x="341819" y="162032"/>
                    <a:pt x="340936" y="159383"/>
                  </a:cubicBezTo>
                  <a:cubicBezTo>
                    <a:pt x="332989" y="162032"/>
                    <a:pt x="325483" y="164681"/>
                    <a:pt x="317977" y="166889"/>
                  </a:cubicBezTo>
                  <a:cubicBezTo>
                    <a:pt x="311355" y="169096"/>
                    <a:pt x="306057" y="173511"/>
                    <a:pt x="302083" y="179251"/>
                  </a:cubicBezTo>
                  <a:cubicBezTo>
                    <a:pt x="301200" y="180575"/>
                    <a:pt x="301642" y="182783"/>
                    <a:pt x="301642" y="184108"/>
                  </a:cubicBezTo>
                  <a:cubicBezTo>
                    <a:pt x="302525" y="187639"/>
                    <a:pt x="304291" y="191171"/>
                    <a:pt x="304291" y="194703"/>
                  </a:cubicBezTo>
                  <a:cubicBezTo>
                    <a:pt x="305174" y="206624"/>
                    <a:pt x="305616" y="218103"/>
                    <a:pt x="306057" y="230023"/>
                  </a:cubicBezTo>
                  <a:cubicBezTo>
                    <a:pt x="306498" y="239737"/>
                    <a:pt x="306940" y="249008"/>
                    <a:pt x="307382" y="258721"/>
                  </a:cubicBezTo>
                  <a:cubicBezTo>
                    <a:pt x="310031" y="258721"/>
                    <a:pt x="312238" y="258721"/>
                    <a:pt x="314446" y="258721"/>
                  </a:cubicBezTo>
                  <a:cubicBezTo>
                    <a:pt x="314446" y="256514"/>
                    <a:pt x="314446" y="254748"/>
                    <a:pt x="314446" y="252982"/>
                  </a:cubicBezTo>
                  <a:cubicBezTo>
                    <a:pt x="314446" y="239737"/>
                    <a:pt x="314446" y="226050"/>
                    <a:pt x="314446" y="212363"/>
                  </a:cubicBezTo>
                  <a:cubicBezTo>
                    <a:pt x="314446" y="209273"/>
                    <a:pt x="315770" y="207066"/>
                    <a:pt x="318861" y="207066"/>
                  </a:cubicBezTo>
                  <a:cubicBezTo>
                    <a:pt x="321951" y="207066"/>
                    <a:pt x="323717" y="208832"/>
                    <a:pt x="323717" y="212363"/>
                  </a:cubicBezTo>
                  <a:cubicBezTo>
                    <a:pt x="323717" y="213247"/>
                    <a:pt x="323717" y="214571"/>
                    <a:pt x="323717" y="215896"/>
                  </a:cubicBezTo>
                  <a:cubicBezTo>
                    <a:pt x="323717" y="228699"/>
                    <a:pt x="323717" y="241944"/>
                    <a:pt x="323717" y="254748"/>
                  </a:cubicBezTo>
                  <a:cubicBezTo>
                    <a:pt x="323717" y="256514"/>
                    <a:pt x="323717" y="258280"/>
                    <a:pt x="323717" y="259605"/>
                  </a:cubicBezTo>
                  <a:cubicBezTo>
                    <a:pt x="346234" y="259605"/>
                    <a:pt x="368750" y="259605"/>
                    <a:pt x="391267" y="259605"/>
                  </a:cubicBezTo>
                  <a:cubicBezTo>
                    <a:pt x="391267" y="257397"/>
                    <a:pt x="391267" y="256072"/>
                    <a:pt x="391267" y="254306"/>
                  </a:cubicBezTo>
                  <a:cubicBezTo>
                    <a:pt x="391267" y="241061"/>
                    <a:pt x="391267" y="227816"/>
                    <a:pt x="391267" y="214571"/>
                  </a:cubicBezTo>
                  <a:cubicBezTo>
                    <a:pt x="391267" y="211039"/>
                    <a:pt x="391709" y="207948"/>
                    <a:pt x="395682" y="207507"/>
                  </a:cubicBezTo>
                  <a:cubicBezTo>
                    <a:pt x="400097" y="207507"/>
                    <a:pt x="400097" y="211039"/>
                    <a:pt x="400097" y="214129"/>
                  </a:cubicBezTo>
                  <a:cubicBezTo>
                    <a:pt x="400097" y="227375"/>
                    <a:pt x="400097" y="241061"/>
                    <a:pt x="400097" y="254306"/>
                  </a:cubicBezTo>
                  <a:cubicBezTo>
                    <a:pt x="400097" y="256072"/>
                    <a:pt x="400097" y="257838"/>
                    <a:pt x="400097" y="259163"/>
                  </a:cubicBezTo>
                  <a:cubicBezTo>
                    <a:pt x="401863" y="259163"/>
                    <a:pt x="402746" y="259605"/>
                    <a:pt x="403629" y="259605"/>
                  </a:cubicBezTo>
                  <a:cubicBezTo>
                    <a:pt x="408044" y="259605"/>
                    <a:pt x="412459" y="259605"/>
                    <a:pt x="416874" y="259605"/>
                  </a:cubicBezTo>
                  <a:cubicBezTo>
                    <a:pt x="420848" y="259605"/>
                    <a:pt x="422614" y="256956"/>
                    <a:pt x="422173" y="252982"/>
                  </a:cubicBezTo>
                  <a:cubicBezTo>
                    <a:pt x="421289" y="233997"/>
                    <a:pt x="419965" y="215013"/>
                    <a:pt x="419082" y="195587"/>
                  </a:cubicBezTo>
                  <a:cubicBezTo>
                    <a:pt x="418640" y="182783"/>
                    <a:pt x="410252" y="171304"/>
                    <a:pt x="399214" y="167772"/>
                  </a:cubicBezTo>
                  <a:cubicBezTo>
                    <a:pt x="392150" y="165123"/>
                    <a:pt x="384645" y="162474"/>
                    <a:pt x="376256" y="159383"/>
                  </a:cubicBezTo>
                  <a:close/>
                  <a:moveTo>
                    <a:pt x="54841" y="159383"/>
                  </a:moveTo>
                  <a:cubicBezTo>
                    <a:pt x="46452" y="162032"/>
                    <a:pt x="38064" y="164681"/>
                    <a:pt x="29676" y="167772"/>
                  </a:cubicBezTo>
                  <a:cubicBezTo>
                    <a:pt x="19962" y="171304"/>
                    <a:pt x="13781" y="179251"/>
                    <a:pt x="11574" y="189847"/>
                  </a:cubicBezTo>
                  <a:cubicBezTo>
                    <a:pt x="10691" y="193379"/>
                    <a:pt x="10691" y="196911"/>
                    <a:pt x="10691" y="200443"/>
                  </a:cubicBezTo>
                  <a:cubicBezTo>
                    <a:pt x="9808" y="217662"/>
                    <a:pt x="8924" y="234880"/>
                    <a:pt x="8042" y="252099"/>
                  </a:cubicBezTo>
                  <a:cubicBezTo>
                    <a:pt x="8042" y="256072"/>
                    <a:pt x="8924" y="259163"/>
                    <a:pt x="12898" y="259605"/>
                  </a:cubicBezTo>
                  <a:cubicBezTo>
                    <a:pt x="18197" y="260046"/>
                    <a:pt x="23494" y="259605"/>
                    <a:pt x="29234" y="259605"/>
                  </a:cubicBezTo>
                  <a:cubicBezTo>
                    <a:pt x="29234" y="257397"/>
                    <a:pt x="29234" y="255631"/>
                    <a:pt x="29234" y="253865"/>
                  </a:cubicBezTo>
                  <a:cubicBezTo>
                    <a:pt x="29234" y="240620"/>
                    <a:pt x="29234" y="227375"/>
                    <a:pt x="29234" y="214129"/>
                  </a:cubicBezTo>
                  <a:cubicBezTo>
                    <a:pt x="29234" y="210598"/>
                    <a:pt x="29234" y="207066"/>
                    <a:pt x="33649" y="207066"/>
                  </a:cubicBezTo>
                  <a:cubicBezTo>
                    <a:pt x="38064" y="207066"/>
                    <a:pt x="38064" y="210598"/>
                    <a:pt x="38064" y="214129"/>
                  </a:cubicBezTo>
                  <a:cubicBezTo>
                    <a:pt x="38064" y="226933"/>
                    <a:pt x="38064" y="239737"/>
                    <a:pt x="38064" y="252541"/>
                  </a:cubicBezTo>
                  <a:cubicBezTo>
                    <a:pt x="38064" y="254748"/>
                    <a:pt x="38064" y="256956"/>
                    <a:pt x="38064" y="259163"/>
                  </a:cubicBezTo>
                  <a:cubicBezTo>
                    <a:pt x="61022" y="259163"/>
                    <a:pt x="83539" y="259163"/>
                    <a:pt x="106497" y="259163"/>
                  </a:cubicBezTo>
                  <a:cubicBezTo>
                    <a:pt x="106497" y="254306"/>
                    <a:pt x="106497" y="249891"/>
                    <a:pt x="106497" y="245476"/>
                  </a:cubicBezTo>
                  <a:cubicBezTo>
                    <a:pt x="106497" y="234439"/>
                    <a:pt x="106497" y="223401"/>
                    <a:pt x="106497" y="212363"/>
                  </a:cubicBezTo>
                  <a:cubicBezTo>
                    <a:pt x="106497" y="209273"/>
                    <a:pt x="107821" y="207066"/>
                    <a:pt x="110912" y="207066"/>
                  </a:cubicBezTo>
                  <a:cubicBezTo>
                    <a:pt x="114003" y="207066"/>
                    <a:pt x="115327" y="209273"/>
                    <a:pt x="115327" y="212363"/>
                  </a:cubicBezTo>
                  <a:cubicBezTo>
                    <a:pt x="115327" y="213247"/>
                    <a:pt x="115327" y="214571"/>
                    <a:pt x="115327" y="215896"/>
                  </a:cubicBezTo>
                  <a:cubicBezTo>
                    <a:pt x="115327" y="228699"/>
                    <a:pt x="115327" y="241944"/>
                    <a:pt x="115327" y="254748"/>
                  </a:cubicBezTo>
                  <a:cubicBezTo>
                    <a:pt x="115327" y="256514"/>
                    <a:pt x="115327" y="258280"/>
                    <a:pt x="115769" y="259605"/>
                  </a:cubicBezTo>
                  <a:cubicBezTo>
                    <a:pt x="118418" y="259605"/>
                    <a:pt x="120625" y="259605"/>
                    <a:pt x="123274" y="259605"/>
                  </a:cubicBezTo>
                  <a:cubicBezTo>
                    <a:pt x="123274" y="258721"/>
                    <a:pt x="123716" y="257838"/>
                    <a:pt x="123716" y="256514"/>
                  </a:cubicBezTo>
                  <a:cubicBezTo>
                    <a:pt x="124599" y="238854"/>
                    <a:pt x="125482" y="221635"/>
                    <a:pt x="126365" y="204417"/>
                  </a:cubicBezTo>
                  <a:cubicBezTo>
                    <a:pt x="126806" y="198677"/>
                    <a:pt x="127248" y="192938"/>
                    <a:pt x="129014" y="187639"/>
                  </a:cubicBezTo>
                  <a:cubicBezTo>
                    <a:pt x="130780" y="181017"/>
                    <a:pt x="131663" y="180134"/>
                    <a:pt x="126365" y="174835"/>
                  </a:cubicBezTo>
                  <a:cubicBezTo>
                    <a:pt x="124157" y="172628"/>
                    <a:pt x="121508" y="169979"/>
                    <a:pt x="118859" y="169096"/>
                  </a:cubicBezTo>
                  <a:cubicBezTo>
                    <a:pt x="109588" y="165564"/>
                    <a:pt x="99875" y="162474"/>
                    <a:pt x="90603" y="158941"/>
                  </a:cubicBezTo>
                  <a:cubicBezTo>
                    <a:pt x="87512" y="164681"/>
                    <a:pt x="88837" y="175277"/>
                    <a:pt x="77358" y="173511"/>
                  </a:cubicBezTo>
                  <a:cubicBezTo>
                    <a:pt x="77358" y="178368"/>
                    <a:pt x="77358" y="183224"/>
                    <a:pt x="77358" y="187639"/>
                  </a:cubicBezTo>
                  <a:cubicBezTo>
                    <a:pt x="77358" y="191171"/>
                    <a:pt x="76916" y="194262"/>
                    <a:pt x="72943" y="194262"/>
                  </a:cubicBezTo>
                  <a:cubicBezTo>
                    <a:pt x="68969" y="194262"/>
                    <a:pt x="68528" y="191171"/>
                    <a:pt x="68528" y="187639"/>
                  </a:cubicBezTo>
                  <a:cubicBezTo>
                    <a:pt x="68528" y="183224"/>
                    <a:pt x="68528" y="178368"/>
                    <a:pt x="68528" y="173511"/>
                  </a:cubicBezTo>
                  <a:cubicBezTo>
                    <a:pt x="56607" y="175719"/>
                    <a:pt x="57932" y="164681"/>
                    <a:pt x="54841" y="159383"/>
                  </a:cubicBezTo>
                  <a:close/>
                  <a:moveTo>
                    <a:pt x="269412" y="302430"/>
                  </a:moveTo>
                  <a:cubicBezTo>
                    <a:pt x="277359" y="302430"/>
                    <a:pt x="284865" y="302430"/>
                    <a:pt x="292370" y="302430"/>
                  </a:cubicBezTo>
                  <a:cubicBezTo>
                    <a:pt x="298993" y="302430"/>
                    <a:pt x="301642" y="299340"/>
                    <a:pt x="301200" y="292276"/>
                  </a:cubicBezTo>
                  <a:cubicBezTo>
                    <a:pt x="300759" y="283004"/>
                    <a:pt x="299876" y="273733"/>
                    <a:pt x="299434" y="264461"/>
                  </a:cubicBezTo>
                  <a:cubicBezTo>
                    <a:pt x="298110" y="242827"/>
                    <a:pt x="296785" y="221193"/>
                    <a:pt x="295902" y="199560"/>
                  </a:cubicBezTo>
                  <a:cubicBezTo>
                    <a:pt x="295461" y="189405"/>
                    <a:pt x="292370" y="185432"/>
                    <a:pt x="283099" y="182783"/>
                  </a:cubicBezTo>
                  <a:cubicBezTo>
                    <a:pt x="268088" y="178809"/>
                    <a:pt x="252635" y="176160"/>
                    <a:pt x="238949" y="167330"/>
                  </a:cubicBezTo>
                  <a:cubicBezTo>
                    <a:pt x="238507" y="167330"/>
                    <a:pt x="238065" y="167330"/>
                    <a:pt x="237624" y="167330"/>
                  </a:cubicBezTo>
                  <a:cubicBezTo>
                    <a:pt x="236299" y="171745"/>
                    <a:pt x="234533" y="176602"/>
                    <a:pt x="233209" y="181017"/>
                  </a:cubicBezTo>
                  <a:cubicBezTo>
                    <a:pt x="231884" y="185432"/>
                    <a:pt x="228794" y="187639"/>
                    <a:pt x="224820" y="187639"/>
                  </a:cubicBezTo>
                  <a:cubicBezTo>
                    <a:pt x="218639" y="187639"/>
                    <a:pt x="212900" y="187639"/>
                    <a:pt x="206719" y="187639"/>
                  </a:cubicBezTo>
                  <a:cubicBezTo>
                    <a:pt x="202303" y="187639"/>
                    <a:pt x="199213" y="185432"/>
                    <a:pt x="197888" y="181017"/>
                  </a:cubicBezTo>
                  <a:cubicBezTo>
                    <a:pt x="196564" y="176602"/>
                    <a:pt x="194798" y="172187"/>
                    <a:pt x="193473" y="168213"/>
                  </a:cubicBezTo>
                  <a:cubicBezTo>
                    <a:pt x="183319" y="171745"/>
                    <a:pt x="173606" y="175719"/>
                    <a:pt x="163451" y="178809"/>
                  </a:cubicBezTo>
                  <a:cubicBezTo>
                    <a:pt x="157712" y="180575"/>
                    <a:pt x="151972" y="181900"/>
                    <a:pt x="146233" y="183666"/>
                  </a:cubicBezTo>
                  <a:cubicBezTo>
                    <a:pt x="138727" y="185873"/>
                    <a:pt x="135636" y="189847"/>
                    <a:pt x="135195" y="197794"/>
                  </a:cubicBezTo>
                  <a:cubicBezTo>
                    <a:pt x="134753" y="204417"/>
                    <a:pt x="134753" y="211481"/>
                    <a:pt x="134312" y="218103"/>
                  </a:cubicBezTo>
                  <a:cubicBezTo>
                    <a:pt x="133429" y="232673"/>
                    <a:pt x="132546" y="246801"/>
                    <a:pt x="131663" y="261371"/>
                  </a:cubicBezTo>
                  <a:cubicBezTo>
                    <a:pt x="131221" y="272408"/>
                    <a:pt x="130338" y="283004"/>
                    <a:pt x="129897" y="294042"/>
                  </a:cubicBezTo>
                  <a:cubicBezTo>
                    <a:pt x="129897" y="298015"/>
                    <a:pt x="131221" y="301989"/>
                    <a:pt x="134753" y="302430"/>
                  </a:cubicBezTo>
                  <a:cubicBezTo>
                    <a:pt x="143142" y="303314"/>
                    <a:pt x="151531" y="302430"/>
                    <a:pt x="160361" y="302430"/>
                  </a:cubicBezTo>
                  <a:cubicBezTo>
                    <a:pt x="160361" y="292717"/>
                    <a:pt x="160361" y="283004"/>
                    <a:pt x="160361" y="273733"/>
                  </a:cubicBezTo>
                  <a:cubicBezTo>
                    <a:pt x="160361" y="262695"/>
                    <a:pt x="160361" y="251657"/>
                    <a:pt x="160361" y="240620"/>
                  </a:cubicBezTo>
                  <a:cubicBezTo>
                    <a:pt x="160361" y="237529"/>
                    <a:pt x="161243" y="234880"/>
                    <a:pt x="164334" y="234880"/>
                  </a:cubicBezTo>
                  <a:cubicBezTo>
                    <a:pt x="167866" y="234880"/>
                    <a:pt x="168749" y="237529"/>
                    <a:pt x="168749" y="240620"/>
                  </a:cubicBezTo>
                  <a:cubicBezTo>
                    <a:pt x="168749" y="241503"/>
                    <a:pt x="168749" y="242386"/>
                    <a:pt x="168749" y="243269"/>
                  </a:cubicBezTo>
                  <a:cubicBezTo>
                    <a:pt x="168749" y="260929"/>
                    <a:pt x="168749" y="279031"/>
                    <a:pt x="168749" y="297132"/>
                  </a:cubicBezTo>
                  <a:cubicBezTo>
                    <a:pt x="168749" y="298899"/>
                    <a:pt x="168749" y="300664"/>
                    <a:pt x="168749" y="301989"/>
                  </a:cubicBezTo>
                  <a:cubicBezTo>
                    <a:pt x="199213" y="301989"/>
                    <a:pt x="229676" y="301989"/>
                    <a:pt x="260140" y="301989"/>
                  </a:cubicBezTo>
                  <a:cubicBezTo>
                    <a:pt x="260140" y="300223"/>
                    <a:pt x="260140" y="298457"/>
                    <a:pt x="260140" y="296691"/>
                  </a:cubicBezTo>
                  <a:cubicBezTo>
                    <a:pt x="260140" y="278589"/>
                    <a:pt x="260140" y="260487"/>
                    <a:pt x="260140" y="242386"/>
                  </a:cubicBezTo>
                  <a:cubicBezTo>
                    <a:pt x="260140" y="241061"/>
                    <a:pt x="259699" y="239296"/>
                    <a:pt x="260140" y="237971"/>
                  </a:cubicBezTo>
                  <a:cubicBezTo>
                    <a:pt x="261024" y="236205"/>
                    <a:pt x="262789" y="233997"/>
                    <a:pt x="263673" y="234439"/>
                  </a:cubicBezTo>
                  <a:cubicBezTo>
                    <a:pt x="264997" y="234439"/>
                    <a:pt x="266763" y="236205"/>
                    <a:pt x="268088" y="237971"/>
                  </a:cubicBezTo>
                  <a:cubicBezTo>
                    <a:pt x="268529" y="238854"/>
                    <a:pt x="268529" y="241061"/>
                    <a:pt x="268529" y="242386"/>
                  </a:cubicBezTo>
                  <a:cubicBezTo>
                    <a:pt x="268529" y="260046"/>
                    <a:pt x="268529" y="278148"/>
                    <a:pt x="268529" y="296249"/>
                  </a:cubicBezTo>
                  <a:cubicBezTo>
                    <a:pt x="269412" y="298015"/>
                    <a:pt x="269412" y="299781"/>
                    <a:pt x="269412" y="302430"/>
                  </a:cubicBezTo>
                  <a:close/>
                  <a:moveTo>
                    <a:pt x="133870" y="311702"/>
                  </a:moveTo>
                  <a:cubicBezTo>
                    <a:pt x="123274" y="306845"/>
                    <a:pt x="121067" y="302430"/>
                    <a:pt x="121950" y="290068"/>
                  </a:cubicBezTo>
                  <a:cubicBezTo>
                    <a:pt x="122391" y="283446"/>
                    <a:pt x="122391" y="276823"/>
                    <a:pt x="123274" y="269759"/>
                  </a:cubicBezTo>
                  <a:cubicBezTo>
                    <a:pt x="121508" y="269759"/>
                    <a:pt x="119742" y="269759"/>
                    <a:pt x="117976" y="269759"/>
                  </a:cubicBezTo>
                  <a:cubicBezTo>
                    <a:pt x="83980" y="269759"/>
                    <a:pt x="50426" y="269759"/>
                    <a:pt x="16430" y="269759"/>
                  </a:cubicBezTo>
                  <a:cubicBezTo>
                    <a:pt x="4509" y="269759"/>
                    <a:pt x="-788" y="264020"/>
                    <a:pt x="94" y="251216"/>
                  </a:cubicBezTo>
                  <a:cubicBezTo>
                    <a:pt x="978" y="232231"/>
                    <a:pt x="1861" y="213688"/>
                    <a:pt x="2744" y="194703"/>
                  </a:cubicBezTo>
                  <a:cubicBezTo>
                    <a:pt x="4068" y="176160"/>
                    <a:pt x="15106" y="162032"/>
                    <a:pt x="31883" y="157617"/>
                  </a:cubicBezTo>
                  <a:cubicBezTo>
                    <a:pt x="39388" y="155851"/>
                    <a:pt x="46894" y="152760"/>
                    <a:pt x="53075" y="147021"/>
                  </a:cubicBezTo>
                  <a:cubicBezTo>
                    <a:pt x="51309" y="147021"/>
                    <a:pt x="49102" y="146580"/>
                    <a:pt x="47336" y="146580"/>
                  </a:cubicBezTo>
                  <a:cubicBezTo>
                    <a:pt x="33649" y="147462"/>
                    <a:pt x="24819" y="145255"/>
                    <a:pt x="21728" y="123180"/>
                  </a:cubicBezTo>
                  <a:cubicBezTo>
                    <a:pt x="19962" y="111259"/>
                    <a:pt x="20845" y="98897"/>
                    <a:pt x="20845" y="86093"/>
                  </a:cubicBezTo>
                  <a:cubicBezTo>
                    <a:pt x="20845" y="79029"/>
                    <a:pt x="20845" y="71965"/>
                    <a:pt x="22612" y="65343"/>
                  </a:cubicBezTo>
                  <a:cubicBezTo>
                    <a:pt x="28351" y="39294"/>
                    <a:pt x="49985" y="22959"/>
                    <a:pt x="75592" y="24283"/>
                  </a:cubicBezTo>
                  <a:cubicBezTo>
                    <a:pt x="98550" y="25607"/>
                    <a:pt x="119300" y="45475"/>
                    <a:pt x="121950" y="70641"/>
                  </a:cubicBezTo>
                  <a:cubicBezTo>
                    <a:pt x="123716" y="89184"/>
                    <a:pt x="124157" y="107727"/>
                    <a:pt x="121508" y="126270"/>
                  </a:cubicBezTo>
                  <a:cubicBezTo>
                    <a:pt x="121067" y="128478"/>
                    <a:pt x="120184" y="130685"/>
                    <a:pt x="119742" y="132893"/>
                  </a:cubicBezTo>
                  <a:cubicBezTo>
                    <a:pt x="116652" y="142165"/>
                    <a:pt x="111354" y="145696"/>
                    <a:pt x="102082" y="146138"/>
                  </a:cubicBezTo>
                  <a:cubicBezTo>
                    <a:pt x="98991" y="146138"/>
                    <a:pt x="95901" y="146138"/>
                    <a:pt x="92810" y="146138"/>
                  </a:cubicBezTo>
                  <a:cubicBezTo>
                    <a:pt x="92810" y="146580"/>
                    <a:pt x="92810" y="147021"/>
                    <a:pt x="92369" y="147904"/>
                  </a:cubicBezTo>
                  <a:cubicBezTo>
                    <a:pt x="97225" y="150553"/>
                    <a:pt x="102082" y="153644"/>
                    <a:pt x="107380" y="154968"/>
                  </a:cubicBezTo>
                  <a:cubicBezTo>
                    <a:pt x="120184" y="158059"/>
                    <a:pt x="131663" y="163356"/>
                    <a:pt x="138727" y="175719"/>
                  </a:cubicBezTo>
                  <a:cubicBezTo>
                    <a:pt x="149323" y="172628"/>
                    <a:pt x="159919" y="170420"/>
                    <a:pt x="170073" y="167330"/>
                  </a:cubicBezTo>
                  <a:cubicBezTo>
                    <a:pt x="177138" y="164681"/>
                    <a:pt x="184202" y="161590"/>
                    <a:pt x="190824" y="158059"/>
                  </a:cubicBezTo>
                  <a:cubicBezTo>
                    <a:pt x="193915" y="156734"/>
                    <a:pt x="193915" y="146580"/>
                    <a:pt x="191266" y="144372"/>
                  </a:cubicBezTo>
                  <a:cubicBezTo>
                    <a:pt x="180670" y="136866"/>
                    <a:pt x="173606" y="126270"/>
                    <a:pt x="170515" y="112584"/>
                  </a:cubicBezTo>
                  <a:cubicBezTo>
                    <a:pt x="170515" y="111701"/>
                    <a:pt x="168749" y="109935"/>
                    <a:pt x="167425" y="109935"/>
                  </a:cubicBezTo>
                  <a:cubicBezTo>
                    <a:pt x="151089" y="106844"/>
                    <a:pt x="143583" y="85652"/>
                    <a:pt x="154621" y="71524"/>
                  </a:cubicBezTo>
                  <a:cubicBezTo>
                    <a:pt x="155504" y="70199"/>
                    <a:pt x="155504" y="67992"/>
                    <a:pt x="155946" y="66226"/>
                  </a:cubicBezTo>
                  <a:cubicBezTo>
                    <a:pt x="156387" y="56954"/>
                    <a:pt x="155946" y="47683"/>
                    <a:pt x="157712" y="38853"/>
                  </a:cubicBezTo>
                  <a:cubicBezTo>
                    <a:pt x="162127" y="16336"/>
                    <a:pt x="181111" y="441"/>
                    <a:pt x="202745" y="0"/>
                  </a:cubicBezTo>
                  <a:cubicBezTo>
                    <a:pt x="207160" y="0"/>
                    <a:pt x="211575" y="0"/>
                    <a:pt x="216431" y="0"/>
                  </a:cubicBezTo>
                  <a:cubicBezTo>
                    <a:pt x="223937" y="0"/>
                    <a:pt x="230560" y="3091"/>
                    <a:pt x="235858" y="8830"/>
                  </a:cubicBezTo>
                  <a:cubicBezTo>
                    <a:pt x="237624" y="10596"/>
                    <a:pt x="238507" y="11038"/>
                    <a:pt x="241156" y="10596"/>
                  </a:cubicBezTo>
                  <a:cubicBezTo>
                    <a:pt x="259699" y="4856"/>
                    <a:pt x="277359" y="18985"/>
                    <a:pt x="277801" y="39735"/>
                  </a:cubicBezTo>
                  <a:cubicBezTo>
                    <a:pt x="277801" y="49449"/>
                    <a:pt x="277801" y="59162"/>
                    <a:pt x="277801" y="68875"/>
                  </a:cubicBezTo>
                  <a:cubicBezTo>
                    <a:pt x="277801" y="71082"/>
                    <a:pt x="278242" y="73290"/>
                    <a:pt x="279567" y="74614"/>
                  </a:cubicBezTo>
                  <a:cubicBezTo>
                    <a:pt x="287514" y="89184"/>
                    <a:pt x="280449" y="106844"/>
                    <a:pt x="264997" y="109935"/>
                  </a:cubicBezTo>
                  <a:cubicBezTo>
                    <a:pt x="262789" y="110376"/>
                    <a:pt x="261465" y="111259"/>
                    <a:pt x="261024" y="113908"/>
                  </a:cubicBezTo>
                  <a:cubicBezTo>
                    <a:pt x="258374" y="125829"/>
                    <a:pt x="252194" y="135542"/>
                    <a:pt x="242922" y="142606"/>
                  </a:cubicBezTo>
                  <a:cubicBezTo>
                    <a:pt x="238507" y="146138"/>
                    <a:pt x="239390" y="155851"/>
                    <a:pt x="244246" y="158500"/>
                  </a:cubicBezTo>
                  <a:cubicBezTo>
                    <a:pt x="257050" y="166447"/>
                    <a:pt x="271619" y="168655"/>
                    <a:pt x="285306" y="173070"/>
                  </a:cubicBezTo>
                  <a:cubicBezTo>
                    <a:pt x="291487" y="174835"/>
                    <a:pt x="295902" y="175719"/>
                    <a:pt x="299876" y="168655"/>
                  </a:cubicBezTo>
                  <a:cubicBezTo>
                    <a:pt x="304291" y="162032"/>
                    <a:pt x="311797" y="158941"/>
                    <a:pt x="319302" y="156734"/>
                  </a:cubicBezTo>
                  <a:cubicBezTo>
                    <a:pt x="325483" y="154968"/>
                    <a:pt x="331664" y="151877"/>
                    <a:pt x="337845" y="149229"/>
                  </a:cubicBezTo>
                  <a:cubicBezTo>
                    <a:pt x="341819" y="147462"/>
                    <a:pt x="341819" y="143930"/>
                    <a:pt x="338287" y="141281"/>
                  </a:cubicBezTo>
                  <a:cubicBezTo>
                    <a:pt x="330340" y="135542"/>
                    <a:pt x="324600" y="128036"/>
                    <a:pt x="321951" y="117882"/>
                  </a:cubicBezTo>
                  <a:cubicBezTo>
                    <a:pt x="321510" y="116557"/>
                    <a:pt x="320185" y="114791"/>
                    <a:pt x="318861" y="114791"/>
                  </a:cubicBezTo>
                  <a:cubicBezTo>
                    <a:pt x="302967" y="110817"/>
                    <a:pt x="298993" y="91833"/>
                    <a:pt x="309147" y="82120"/>
                  </a:cubicBezTo>
                  <a:cubicBezTo>
                    <a:pt x="310031" y="81237"/>
                    <a:pt x="310472" y="78588"/>
                    <a:pt x="310472" y="77263"/>
                  </a:cubicBezTo>
                  <a:cubicBezTo>
                    <a:pt x="310913" y="70641"/>
                    <a:pt x="310472" y="63577"/>
                    <a:pt x="311797" y="56954"/>
                  </a:cubicBezTo>
                  <a:cubicBezTo>
                    <a:pt x="317536" y="31789"/>
                    <a:pt x="341377" y="15011"/>
                    <a:pt x="365660" y="18543"/>
                  </a:cubicBezTo>
                  <a:cubicBezTo>
                    <a:pt x="387735" y="21634"/>
                    <a:pt x="403629" y="36204"/>
                    <a:pt x="408486" y="56954"/>
                  </a:cubicBezTo>
                  <a:cubicBezTo>
                    <a:pt x="409810" y="63577"/>
                    <a:pt x="409369" y="70641"/>
                    <a:pt x="409810" y="77263"/>
                  </a:cubicBezTo>
                  <a:cubicBezTo>
                    <a:pt x="409810" y="79029"/>
                    <a:pt x="410252" y="81237"/>
                    <a:pt x="411576" y="82562"/>
                  </a:cubicBezTo>
                  <a:cubicBezTo>
                    <a:pt x="421289" y="94482"/>
                    <a:pt x="416874" y="110817"/>
                    <a:pt x="402746" y="114791"/>
                  </a:cubicBezTo>
                  <a:cubicBezTo>
                    <a:pt x="401422" y="115232"/>
                    <a:pt x="399214" y="116557"/>
                    <a:pt x="398773" y="118323"/>
                  </a:cubicBezTo>
                  <a:cubicBezTo>
                    <a:pt x="396124" y="128478"/>
                    <a:pt x="389943" y="135983"/>
                    <a:pt x="381995" y="141723"/>
                  </a:cubicBezTo>
                  <a:cubicBezTo>
                    <a:pt x="380671" y="142606"/>
                    <a:pt x="379346" y="144372"/>
                    <a:pt x="379346" y="145696"/>
                  </a:cubicBezTo>
                  <a:cubicBezTo>
                    <a:pt x="379346" y="147021"/>
                    <a:pt x="381113" y="148787"/>
                    <a:pt x="382437" y="149229"/>
                  </a:cubicBezTo>
                  <a:cubicBezTo>
                    <a:pt x="388177" y="151877"/>
                    <a:pt x="394358" y="154526"/>
                    <a:pt x="400097" y="156734"/>
                  </a:cubicBezTo>
                  <a:cubicBezTo>
                    <a:pt x="418640" y="162474"/>
                    <a:pt x="428795" y="174835"/>
                    <a:pt x="430119" y="195145"/>
                  </a:cubicBezTo>
                  <a:cubicBezTo>
                    <a:pt x="431444" y="213688"/>
                    <a:pt x="432327" y="232673"/>
                    <a:pt x="433210" y="251657"/>
                  </a:cubicBezTo>
                  <a:cubicBezTo>
                    <a:pt x="433652" y="263136"/>
                    <a:pt x="427912" y="268876"/>
                    <a:pt x="417316" y="268876"/>
                  </a:cubicBezTo>
                  <a:cubicBezTo>
                    <a:pt x="383320" y="268876"/>
                    <a:pt x="349325" y="268876"/>
                    <a:pt x="315328" y="268876"/>
                  </a:cubicBezTo>
                  <a:cubicBezTo>
                    <a:pt x="313562" y="268876"/>
                    <a:pt x="311797" y="268876"/>
                    <a:pt x="309589" y="268876"/>
                  </a:cubicBezTo>
                  <a:cubicBezTo>
                    <a:pt x="310031" y="275499"/>
                    <a:pt x="309589" y="281680"/>
                    <a:pt x="310472" y="287861"/>
                  </a:cubicBezTo>
                  <a:cubicBezTo>
                    <a:pt x="311797" y="298899"/>
                    <a:pt x="308706" y="306845"/>
                    <a:pt x="298993" y="311260"/>
                  </a:cubicBezTo>
                  <a:cubicBezTo>
                    <a:pt x="242922" y="311702"/>
                    <a:pt x="188617" y="311702"/>
                    <a:pt x="133870" y="311702"/>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4" name="Freeform 73">
              <a:extLst>
                <a:ext uri="{FF2B5EF4-FFF2-40B4-BE49-F238E27FC236}">
                  <a16:creationId xmlns:a16="http://schemas.microsoft.com/office/drawing/2014/main" id="{4ED1E06A-8E95-D26A-9525-2521865B6AED}"/>
                </a:ext>
              </a:extLst>
            </p:cNvPr>
            <p:cNvSpPr/>
            <p:nvPr/>
          </p:nvSpPr>
          <p:spPr>
            <a:xfrm>
              <a:off x="6312212" y="4546157"/>
              <a:ext cx="421636" cy="177272"/>
            </a:xfrm>
            <a:custGeom>
              <a:avLst/>
              <a:gdLst>
                <a:gd name="connsiteX0" fmla="*/ 67550 w 421636"/>
                <a:gd name="connsiteY0" fmla="*/ 165132 h 177272"/>
                <a:gd name="connsiteX1" fmla="*/ 74614 w 421636"/>
                <a:gd name="connsiteY1" fmla="*/ 153211 h 177272"/>
                <a:gd name="connsiteX2" fmla="*/ 94482 w 421636"/>
                <a:gd name="connsiteY2" fmla="*/ 141732 h 177272"/>
                <a:gd name="connsiteX3" fmla="*/ 114350 w 421636"/>
                <a:gd name="connsiteY3" fmla="*/ 140849 h 177272"/>
                <a:gd name="connsiteX4" fmla="*/ 124504 w 421636"/>
                <a:gd name="connsiteY4" fmla="*/ 111710 h 177272"/>
                <a:gd name="connsiteX5" fmla="*/ 118765 w 421636"/>
                <a:gd name="connsiteY5" fmla="*/ 99347 h 177272"/>
                <a:gd name="connsiteX6" fmla="*/ 117440 w 421636"/>
                <a:gd name="connsiteY6" fmla="*/ 73299 h 177272"/>
                <a:gd name="connsiteX7" fmla="*/ 110376 w 421636"/>
                <a:gd name="connsiteY7" fmla="*/ 65793 h 177272"/>
                <a:gd name="connsiteX8" fmla="*/ 24725 w 421636"/>
                <a:gd name="connsiteY8" fmla="*/ 65793 h 177272"/>
                <a:gd name="connsiteX9" fmla="*/ 7506 w 421636"/>
                <a:gd name="connsiteY9" fmla="*/ 85219 h 177272"/>
                <a:gd name="connsiteX10" fmla="*/ 7506 w 421636"/>
                <a:gd name="connsiteY10" fmla="*/ 122747 h 177272"/>
                <a:gd name="connsiteX11" fmla="*/ 25607 w 421636"/>
                <a:gd name="connsiteY11" fmla="*/ 142174 h 177272"/>
                <a:gd name="connsiteX12" fmla="*/ 45917 w 421636"/>
                <a:gd name="connsiteY12" fmla="*/ 142174 h 177272"/>
                <a:gd name="connsiteX13" fmla="*/ 56954 w 421636"/>
                <a:gd name="connsiteY13" fmla="*/ 148796 h 177272"/>
                <a:gd name="connsiteX14" fmla="*/ 67550 w 421636"/>
                <a:gd name="connsiteY14" fmla="*/ 165132 h 177272"/>
                <a:gd name="connsiteX15" fmla="*/ 352762 w 421636"/>
                <a:gd name="connsiteY15" fmla="*/ 165132 h 177272"/>
                <a:gd name="connsiteX16" fmla="*/ 362475 w 421636"/>
                <a:gd name="connsiteY16" fmla="*/ 148796 h 177272"/>
                <a:gd name="connsiteX17" fmla="*/ 374837 w 421636"/>
                <a:gd name="connsiteY17" fmla="*/ 141732 h 177272"/>
                <a:gd name="connsiteX18" fmla="*/ 394705 w 421636"/>
                <a:gd name="connsiteY18" fmla="*/ 141732 h 177272"/>
                <a:gd name="connsiteX19" fmla="*/ 412806 w 421636"/>
                <a:gd name="connsiteY19" fmla="*/ 122306 h 177272"/>
                <a:gd name="connsiteX20" fmla="*/ 412806 w 421636"/>
                <a:gd name="connsiteY20" fmla="*/ 85661 h 177272"/>
                <a:gd name="connsiteX21" fmla="*/ 393822 w 421636"/>
                <a:gd name="connsiteY21" fmla="*/ 65352 h 177272"/>
                <a:gd name="connsiteX22" fmla="*/ 312144 w 421636"/>
                <a:gd name="connsiteY22" fmla="*/ 65352 h 177272"/>
                <a:gd name="connsiteX23" fmla="*/ 306845 w 421636"/>
                <a:gd name="connsiteY23" fmla="*/ 65793 h 177272"/>
                <a:gd name="connsiteX24" fmla="*/ 302430 w 421636"/>
                <a:gd name="connsiteY24" fmla="*/ 71092 h 177272"/>
                <a:gd name="connsiteX25" fmla="*/ 302430 w 421636"/>
                <a:gd name="connsiteY25" fmla="*/ 91401 h 177272"/>
                <a:gd name="connsiteX26" fmla="*/ 294925 w 421636"/>
                <a:gd name="connsiteY26" fmla="*/ 112592 h 177272"/>
                <a:gd name="connsiteX27" fmla="*/ 293159 w 421636"/>
                <a:gd name="connsiteY27" fmla="*/ 115683 h 177272"/>
                <a:gd name="connsiteX28" fmla="*/ 311702 w 421636"/>
                <a:gd name="connsiteY28" fmla="*/ 141290 h 177272"/>
                <a:gd name="connsiteX29" fmla="*/ 330687 w 421636"/>
                <a:gd name="connsiteY29" fmla="*/ 141290 h 177272"/>
                <a:gd name="connsiteX30" fmla="*/ 343049 w 421636"/>
                <a:gd name="connsiteY30" fmla="*/ 148796 h 177272"/>
                <a:gd name="connsiteX31" fmla="*/ 352762 w 421636"/>
                <a:gd name="connsiteY31" fmla="*/ 165132 h 177272"/>
                <a:gd name="connsiteX32" fmla="*/ 210156 w 421636"/>
                <a:gd name="connsiteY32" fmla="*/ 150120 h 177272"/>
                <a:gd name="connsiteX33" fmla="*/ 225167 w 421636"/>
                <a:gd name="connsiteY33" fmla="*/ 125396 h 177272"/>
                <a:gd name="connsiteX34" fmla="*/ 240178 w 421636"/>
                <a:gd name="connsiteY34" fmla="*/ 116566 h 177272"/>
                <a:gd name="connsiteX35" fmla="*/ 268435 w 421636"/>
                <a:gd name="connsiteY35" fmla="*/ 116566 h 177272"/>
                <a:gd name="connsiteX36" fmla="*/ 293159 w 421636"/>
                <a:gd name="connsiteY36" fmla="*/ 89193 h 177272"/>
                <a:gd name="connsiteX37" fmla="*/ 293159 w 421636"/>
                <a:gd name="connsiteY37" fmla="*/ 37979 h 177272"/>
                <a:gd name="connsiteX38" fmla="*/ 265786 w 421636"/>
                <a:gd name="connsiteY38" fmla="*/ 8839 h 177272"/>
                <a:gd name="connsiteX39" fmla="*/ 152319 w 421636"/>
                <a:gd name="connsiteY39" fmla="*/ 8839 h 177272"/>
                <a:gd name="connsiteX40" fmla="*/ 125387 w 421636"/>
                <a:gd name="connsiteY40" fmla="*/ 37979 h 177272"/>
                <a:gd name="connsiteX41" fmla="*/ 125387 w 421636"/>
                <a:gd name="connsiteY41" fmla="*/ 88310 h 177272"/>
                <a:gd name="connsiteX42" fmla="*/ 151436 w 421636"/>
                <a:gd name="connsiteY42" fmla="*/ 116566 h 177272"/>
                <a:gd name="connsiteX43" fmla="*/ 177485 w 421636"/>
                <a:gd name="connsiteY43" fmla="*/ 116566 h 177272"/>
                <a:gd name="connsiteX44" fmla="*/ 194262 w 421636"/>
                <a:gd name="connsiteY44" fmla="*/ 126280 h 177272"/>
                <a:gd name="connsiteX45" fmla="*/ 210156 w 421636"/>
                <a:gd name="connsiteY45" fmla="*/ 150120 h 177272"/>
                <a:gd name="connsiteX46" fmla="*/ 302430 w 421636"/>
                <a:gd name="connsiteY46" fmla="*/ 56080 h 177272"/>
                <a:gd name="connsiteX47" fmla="*/ 393381 w 421636"/>
                <a:gd name="connsiteY47" fmla="*/ 56080 h 177272"/>
                <a:gd name="connsiteX48" fmla="*/ 411482 w 421636"/>
                <a:gd name="connsiteY48" fmla="*/ 61820 h 177272"/>
                <a:gd name="connsiteX49" fmla="*/ 421636 w 421636"/>
                <a:gd name="connsiteY49" fmla="*/ 83012 h 177272"/>
                <a:gd name="connsiteX50" fmla="*/ 421636 w 421636"/>
                <a:gd name="connsiteY50" fmla="*/ 124072 h 177272"/>
                <a:gd name="connsiteX51" fmla="*/ 397354 w 421636"/>
                <a:gd name="connsiteY51" fmla="*/ 150562 h 177272"/>
                <a:gd name="connsiteX52" fmla="*/ 376162 w 421636"/>
                <a:gd name="connsiteY52" fmla="*/ 151004 h 177272"/>
                <a:gd name="connsiteX53" fmla="*/ 369981 w 421636"/>
                <a:gd name="connsiteY53" fmla="*/ 154535 h 177272"/>
                <a:gd name="connsiteX54" fmla="*/ 358943 w 421636"/>
                <a:gd name="connsiteY54" fmla="*/ 171754 h 177272"/>
                <a:gd name="connsiteX55" fmla="*/ 346581 w 421636"/>
                <a:gd name="connsiteY55" fmla="*/ 171754 h 177272"/>
                <a:gd name="connsiteX56" fmla="*/ 335543 w 421636"/>
                <a:gd name="connsiteY56" fmla="*/ 154535 h 177272"/>
                <a:gd name="connsiteX57" fmla="*/ 329804 w 421636"/>
                <a:gd name="connsiteY57" fmla="*/ 151004 h 177272"/>
                <a:gd name="connsiteX58" fmla="*/ 314351 w 421636"/>
                <a:gd name="connsiteY58" fmla="*/ 151004 h 177272"/>
                <a:gd name="connsiteX59" fmla="*/ 283887 w 421636"/>
                <a:gd name="connsiteY59" fmla="*/ 122747 h 177272"/>
                <a:gd name="connsiteX60" fmla="*/ 241944 w 421636"/>
                <a:gd name="connsiteY60" fmla="*/ 125838 h 177272"/>
                <a:gd name="connsiteX61" fmla="*/ 232232 w 421636"/>
                <a:gd name="connsiteY61" fmla="*/ 131577 h 177272"/>
                <a:gd name="connsiteX62" fmla="*/ 217662 w 421636"/>
                <a:gd name="connsiteY62" fmla="*/ 155419 h 177272"/>
                <a:gd name="connsiteX63" fmla="*/ 203534 w 421636"/>
                <a:gd name="connsiteY63" fmla="*/ 155419 h 177272"/>
                <a:gd name="connsiteX64" fmla="*/ 189405 w 421636"/>
                <a:gd name="connsiteY64" fmla="*/ 132019 h 177272"/>
                <a:gd name="connsiteX65" fmla="*/ 178809 w 421636"/>
                <a:gd name="connsiteY65" fmla="*/ 125838 h 177272"/>
                <a:gd name="connsiteX66" fmla="*/ 160708 w 421636"/>
                <a:gd name="connsiteY66" fmla="*/ 125838 h 177272"/>
                <a:gd name="connsiteX67" fmla="*/ 137308 w 421636"/>
                <a:gd name="connsiteY67" fmla="*/ 124072 h 177272"/>
                <a:gd name="connsiteX68" fmla="*/ 136425 w 421636"/>
                <a:gd name="connsiteY68" fmla="*/ 129811 h 177272"/>
                <a:gd name="connsiteX69" fmla="*/ 111259 w 421636"/>
                <a:gd name="connsiteY69" fmla="*/ 151445 h 177272"/>
                <a:gd name="connsiteX70" fmla="*/ 91833 w 421636"/>
                <a:gd name="connsiteY70" fmla="*/ 151445 h 177272"/>
                <a:gd name="connsiteX71" fmla="*/ 85210 w 421636"/>
                <a:gd name="connsiteY71" fmla="*/ 155419 h 177272"/>
                <a:gd name="connsiteX72" fmla="*/ 74614 w 421636"/>
                <a:gd name="connsiteY72" fmla="*/ 172637 h 177272"/>
                <a:gd name="connsiteX73" fmla="*/ 62252 w 421636"/>
                <a:gd name="connsiteY73" fmla="*/ 172637 h 177272"/>
                <a:gd name="connsiteX74" fmla="*/ 52098 w 421636"/>
                <a:gd name="connsiteY74" fmla="*/ 155860 h 177272"/>
                <a:gd name="connsiteX75" fmla="*/ 45034 w 421636"/>
                <a:gd name="connsiteY75" fmla="*/ 151445 h 177272"/>
                <a:gd name="connsiteX76" fmla="*/ 26490 w 421636"/>
                <a:gd name="connsiteY76" fmla="*/ 151445 h 177272"/>
                <a:gd name="connsiteX77" fmla="*/ 0 w 421636"/>
                <a:gd name="connsiteY77" fmla="*/ 122747 h 177272"/>
                <a:gd name="connsiteX78" fmla="*/ 0 w 421636"/>
                <a:gd name="connsiteY78" fmla="*/ 85219 h 177272"/>
                <a:gd name="connsiteX79" fmla="*/ 26049 w 421636"/>
                <a:gd name="connsiteY79" fmla="*/ 56963 h 177272"/>
                <a:gd name="connsiteX80" fmla="*/ 117440 w 421636"/>
                <a:gd name="connsiteY80" fmla="*/ 57404 h 177272"/>
                <a:gd name="connsiteX81" fmla="*/ 119206 w 421636"/>
                <a:gd name="connsiteY81" fmla="*/ 56963 h 177272"/>
                <a:gd name="connsiteX82" fmla="*/ 119206 w 421636"/>
                <a:gd name="connsiteY82" fmla="*/ 38862 h 177272"/>
                <a:gd name="connsiteX83" fmla="*/ 155410 w 421636"/>
                <a:gd name="connsiteY83" fmla="*/ 9 h 177272"/>
                <a:gd name="connsiteX84" fmla="*/ 268435 w 421636"/>
                <a:gd name="connsiteY84" fmla="*/ 9 h 177272"/>
                <a:gd name="connsiteX85" fmla="*/ 303755 w 421636"/>
                <a:gd name="connsiteY85" fmla="*/ 38420 h 177272"/>
                <a:gd name="connsiteX86" fmla="*/ 302430 w 421636"/>
                <a:gd name="connsiteY86" fmla="*/ 56080 h 177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21636" h="177272">
                  <a:moveTo>
                    <a:pt x="67550" y="165132"/>
                  </a:moveTo>
                  <a:cubicBezTo>
                    <a:pt x="70199" y="160717"/>
                    <a:pt x="72848" y="157185"/>
                    <a:pt x="74614" y="153211"/>
                  </a:cubicBezTo>
                  <a:cubicBezTo>
                    <a:pt x="79029" y="144381"/>
                    <a:pt x="85210" y="140849"/>
                    <a:pt x="94482" y="141732"/>
                  </a:cubicBezTo>
                  <a:cubicBezTo>
                    <a:pt x="101105" y="142174"/>
                    <a:pt x="107727" y="142174"/>
                    <a:pt x="114350" y="140849"/>
                  </a:cubicBezTo>
                  <a:cubicBezTo>
                    <a:pt x="126712" y="138200"/>
                    <a:pt x="131568" y="122306"/>
                    <a:pt x="124504" y="111710"/>
                  </a:cubicBezTo>
                  <a:cubicBezTo>
                    <a:pt x="121856" y="108177"/>
                    <a:pt x="119648" y="103762"/>
                    <a:pt x="118765" y="99347"/>
                  </a:cubicBezTo>
                  <a:cubicBezTo>
                    <a:pt x="117440" y="90959"/>
                    <a:pt x="117440" y="82129"/>
                    <a:pt x="117440" y="73299"/>
                  </a:cubicBezTo>
                  <a:cubicBezTo>
                    <a:pt x="117440" y="66677"/>
                    <a:pt x="116999" y="65793"/>
                    <a:pt x="110376" y="65793"/>
                  </a:cubicBezTo>
                  <a:cubicBezTo>
                    <a:pt x="82120" y="65793"/>
                    <a:pt x="53422" y="65793"/>
                    <a:pt x="24725" y="65793"/>
                  </a:cubicBezTo>
                  <a:cubicBezTo>
                    <a:pt x="14128" y="65793"/>
                    <a:pt x="7506" y="73740"/>
                    <a:pt x="7506" y="85219"/>
                  </a:cubicBezTo>
                  <a:cubicBezTo>
                    <a:pt x="7506" y="97582"/>
                    <a:pt x="7506" y="109944"/>
                    <a:pt x="7506" y="122747"/>
                  </a:cubicBezTo>
                  <a:cubicBezTo>
                    <a:pt x="7506" y="134668"/>
                    <a:pt x="14128" y="142174"/>
                    <a:pt x="25607" y="142174"/>
                  </a:cubicBezTo>
                  <a:cubicBezTo>
                    <a:pt x="32230" y="142174"/>
                    <a:pt x="39294" y="142174"/>
                    <a:pt x="45917" y="142174"/>
                  </a:cubicBezTo>
                  <a:cubicBezTo>
                    <a:pt x="50773" y="142174"/>
                    <a:pt x="54747" y="144381"/>
                    <a:pt x="56954" y="148796"/>
                  </a:cubicBezTo>
                  <a:cubicBezTo>
                    <a:pt x="60486" y="153653"/>
                    <a:pt x="63577" y="158950"/>
                    <a:pt x="67550" y="165132"/>
                  </a:cubicBezTo>
                  <a:close/>
                  <a:moveTo>
                    <a:pt x="352762" y="165132"/>
                  </a:moveTo>
                  <a:cubicBezTo>
                    <a:pt x="356294" y="159392"/>
                    <a:pt x="359384" y="154094"/>
                    <a:pt x="362475" y="148796"/>
                  </a:cubicBezTo>
                  <a:cubicBezTo>
                    <a:pt x="365566" y="143940"/>
                    <a:pt x="369098" y="141290"/>
                    <a:pt x="374837" y="141732"/>
                  </a:cubicBezTo>
                  <a:cubicBezTo>
                    <a:pt x="381460" y="141732"/>
                    <a:pt x="388082" y="141732"/>
                    <a:pt x="394705" y="141732"/>
                  </a:cubicBezTo>
                  <a:cubicBezTo>
                    <a:pt x="405301" y="141732"/>
                    <a:pt x="412365" y="133785"/>
                    <a:pt x="412806" y="122306"/>
                  </a:cubicBezTo>
                  <a:cubicBezTo>
                    <a:pt x="412806" y="110385"/>
                    <a:pt x="412806" y="98023"/>
                    <a:pt x="412806" y="85661"/>
                  </a:cubicBezTo>
                  <a:cubicBezTo>
                    <a:pt x="412806" y="72416"/>
                    <a:pt x="406184" y="65352"/>
                    <a:pt x="393822" y="65352"/>
                  </a:cubicBezTo>
                  <a:cubicBezTo>
                    <a:pt x="366448" y="65352"/>
                    <a:pt x="339517" y="65352"/>
                    <a:pt x="312144" y="65352"/>
                  </a:cubicBezTo>
                  <a:cubicBezTo>
                    <a:pt x="310378" y="65352"/>
                    <a:pt x="308611" y="65793"/>
                    <a:pt x="306845" y="65793"/>
                  </a:cubicBezTo>
                  <a:cubicBezTo>
                    <a:pt x="303755" y="65793"/>
                    <a:pt x="302430" y="67559"/>
                    <a:pt x="302430" y="71092"/>
                  </a:cubicBezTo>
                  <a:cubicBezTo>
                    <a:pt x="302430" y="77714"/>
                    <a:pt x="302430" y="84778"/>
                    <a:pt x="302430" y="91401"/>
                  </a:cubicBezTo>
                  <a:cubicBezTo>
                    <a:pt x="302430" y="99347"/>
                    <a:pt x="299340" y="106412"/>
                    <a:pt x="294925" y="112592"/>
                  </a:cubicBezTo>
                  <a:cubicBezTo>
                    <a:pt x="294484" y="113476"/>
                    <a:pt x="293159" y="114359"/>
                    <a:pt x="293159" y="115683"/>
                  </a:cubicBezTo>
                  <a:cubicBezTo>
                    <a:pt x="291393" y="130253"/>
                    <a:pt x="296691" y="141290"/>
                    <a:pt x="311702" y="141290"/>
                  </a:cubicBezTo>
                  <a:cubicBezTo>
                    <a:pt x="317883" y="141290"/>
                    <a:pt x="324505" y="141290"/>
                    <a:pt x="330687" y="141290"/>
                  </a:cubicBezTo>
                  <a:cubicBezTo>
                    <a:pt x="336426" y="141290"/>
                    <a:pt x="340400" y="143498"/>
                    <a:pt x="343049" y="148796"/>
                  </a:cubicBezTo>
                  <a:cubicBezTo>
                    <a:pt x="346139" y="154094"/>
                    <a:pt x="349230" y="159392"/>
                    <a:pt x="352762" y="165132"/>
                  </a:cubicBezTo>
                  <a:close/>
                  <a:moveTo>
                    <a:pt x="210156" y="150120"/>
                  </a:moveTo>
                  <a:cubicBezTo>
                    <a:pt x="215454" y="141290"/>
                    <a:pt x="220752" y="133344"/>
                    <a:pt x="225167" y="125396"/>
                  </a:cubicBezTo>
                  <a:cubicBezTo>
                    <a:pt x="228699" y="119215"/>
                    <a:pt x="233556" y="116566"/>
                    <a:pt x="240178" y="116566"/>
                  </a:cubicBezTo>
                  <a:cubicBezTo>
                    <a:pt x="249450" y="116566"/>
                    <a:pt x="259163" y="116566"/>
                    <a:pt x="268435" y="116566"/>
                  </a:cubicBezTo>
                  <a:cubicBezTo>
                    <a:pt x="283005" y="116566"/>
                    <a:pt x="293159" y="104646"/>
                    <a:pt x="293159" y="89193"/>
                  </a:cubicBezTo>
                  <a:cubicBezTo>
                    <a:pt x="293159" y="71974"/>
                    <a:pt x="293159" y="55197"/>
                    <a:pt x="293159" y="37979"/>
                  </a:cubicBezTo>
                  <a:cubicBezTo>
                    <a:pt x="293159" y="18994"/>
                    <a:pt x="283446" y="8839"/>
                    <a:pt x="265786" y="8839"/>
                  </a:cubicBezTo>
                  <a:cubicBezTo>
                    <a:pt x="228258" y="8839"/>
                    <a:pt x="190289" y="8839"/>
                    <a:pt x="152319" y="8839"/>
                  </a:cubicBezTo>
                  <a:cubicBezTo>
                    <a:pt x="135101" y="8839"/>
                    <a:pt x="125387" y="19435"/>
                    <a:pt x="125387" y="37979"/>
                  </a:cubicBezTo>
                  <a:cubicBezTo>
                    <a:pt x="125387" y="54756"/>
                    <a:pt x="125387" y="71533"/>
                    <a:pt x="125387" y="88310"/>
                  </a:cubicBezTo>
                  <a:cubicBezTo>
                    <a:pt x="125387" y="105529"/>
                    <a:pt x="135542" y="116125"/>
                    <a:pt x="151436" y="116566"/>
                  </a:cubicBezTo>
                  <a:cubicBezTo>
                    <a:pt x="160266" y="116566"/>
                    <a:pt x="168655" y="116566"/>
                    <a:pt x="177485" y="116566"/>
                  </a:cubicBezTo>
                  <a:cubicBezTo>
                    <a:pt x="184990" y="116125"/>
                    <a:pt x="190289" y="119215"/>
                    <a:pt x="194262" y="126280"/>
                  </a:cubicBezTo>
                  <a:cubicBezTo>
                    <a:pt x="200002" y="133785"/>
                    <a:pt x="204858" y="141290"/>
                    <a:pt x="210156" y="150120"/>
                  </a:cubicBezTo>
                  <a:close/>
                  <a:moveTo>
                    <a:pt x="302430" y="56080"/>
                  </a:moveTo>
                  <a:cubicBezTo>
                    <a:pt x="332894" y="56080"/>
                    <a:pt x="362917" y="56080"/>
                    <a:pt x="393381" y="56080"/>
                  </a:cubicBezTo>
                  <a:cubicBezTo>
                    <a:pt x="400003" y="56080"/>
                    <a:pt x="406184" y="57404"/>
                    <a:pt x="411482" y="61820"/>
                  </a:cubicBezTo>
                  <a:cubicBezTo>
                    <a:pt x="418105" y="67118"/>
                    <a:pt x="421636" y="74182"/>
                    <a:pt x="421636" y="83012"/>
                  </a:cubicBezTo>
                  <a:cubicBezTo>
                    <a:pt x="421636" y="96698"/>
                    <a:pt x="421636" y="110385"/>
                    <a:pt x="421636" y="124072"/>
                  </a:cubicBezTo>
                  <a:cubicBezTo>
                    <a:pt x="421636" y="138641"/>
                    <a:pt x="411041" y="149679"/>
                    <a:pt x="397354" y="150562"/>
                  </a:cubicBezTo>
                  <a:cubicBezTo>
                    <a:pt x="390290" y="151004"/>
                    <a:pt x="383226" y="150562"/>
                    <a:pt x="376162" y="151004"/>
                  </a:cubicBezTo>
                  <a:cubicBezTo>
                    <a:pt x="373954" y="151004"/>
                    <a:pt x="371305" y="152770"/>
                    <a:pt x="369981" y="154535"/>
                  </a:cubicBezTo>
                  <a:cubicBezTo>
                    <a:pt x="366007" y="160275"/>
                    <a:pt x="362475" y="166015"/>
                    <a:pt x="358943" y="171754"/>
                  </a:cubicBezTo>
                  <a:cubicBezTo>
                    <a:pt x="355411" y="177935"/>
                    <a:pt x="350113" y="177935"/>
                    <a:pt x="346581" y="171754"/>
                  </a:cubicBezTo>
                  <a:cubicBezTo>
                    <a:pt x="343049" y="166015"/>
                    <a:pt x="339517" y="159834"/>
                    <a:pt x="335543" y="154535"/>
                  </a:cubicBezTo>
                  <a:cubicBezTo>
                    <a:pt x="334219" y="152770"/>
                    <a:pt x="332011" y="151004"/>
                    <a:pt x="329804" y="151004"/>
                  </a:cubicBezTo>
                  <a:cubicBezTo>
                    <a:pt x="324505" y="150562"/>
                    <a:pt x="319208" y="150562"/>
                    <a:pt x="314351" y="151004"/>
                  </a:cubicBezTo>
                  <a:cubicBezTo>
                    <a:pt x="297574" y="152328"/>
                    <a:pt x="284770" y="141732"/>
                    <a:pt x="283887" y="122747"/>
                  </a:cubicBezTo>
                  <a:cubicBezTo>
                    <a:pt x="270201" y="128045"/>
                    <a:pt x="255631" y="125396"/>
                    <a:pt x="241944" y="125838"/>
                  </a:cubicBezTo>
                  <a:cubicBezTo>
                    <a:pt x="237529" y="125838"/>
                    <a:pt x="234439" y="127604"/>
                    <a:pt x="232232" y="131577"/>
                  </a:cubicBezTo>
                  <a:cubicBezTo>
                    <a:pt x="227817" y="139525"/>
                    <a:pt x="222518" y="147471"/>
                    <a:pt x="217662" y="155419"/>
                  </a:cubicBezTo>
                  <a:cubicBezTo>
                    <a:pt x="213247" y="162483"/>
                    <a:pt x="207949" y="162483"/>
                    <a:pt x="203534" y="155419"/>
                  </a:cubicBezTo>
                  <a:cubicBezTo>
                    <a:pt x="198677" y="147913"/>
                    <a:pt x="193820" y="139966"/>
                    <a:pt x="189405" y="132019"/>
                  </a:cubicBezTo>
                  <a:cubicBezTo>
                    <a:pt x="186756" y="127604"/>
                    <a:pt x="183666" y="125838"/>
                    <a:pt x="178809" y="125838"/>
                  </a:cubicBezTo>
                  <a:cubicBezTo>
                    <a:pt x="173070" y="126280"/>
                    <a:pt x="166889" y="126280"/>
                    <a:pt x="160708" y="125838"/>
                  </a:cubicBezTo>
                  <a:cubicBezTo>
                    <a:pt x="152761" y="125396"/>
                    <a:pt x="145255" y="124955"/>
                    <a:pt x="137308" y="124072"/>
                  </a:cubicBezTo>
                  <a:cubicBezTo>
                    <a:pt x="137308" y="124955"/>
                    <a:pt x="136866" y="127604"/>
                    <a:pt x="136425" y="129811"/>
                  </a:cubicBezTo>
                  <a:cubicBezTo>
                    <a:pt x="133776" y="142615"/>
                    <a:pt x="123621" y="151004"/>
                    <a:pt x="111259" y="151445"/>
                  </a:cubicBezTo>
                  <a:cubicBezTo>
                    <a:pt x="104637" y="151445"/>
                    <a:pt x="98456" y="151445"/>
                    <a:pt x="91833" y="151445"/>
                  </a:cubicBezTo>
                  <a:cubicBezTo>
                    <a:pt x="88743" y="151445"/>
                    <a:pt x="86535" y="152328"/>
                    <a:pt x="85210" y="155419"/>
                  </a:cubicBezTo>
                  <a:cubicBezTo>
                    <a:pt x="81678" y="161158"/>
                    <a:pt x="78147" y="166898"/>
                    <a:pt x="74614" y="172637"/>
                  </a:cubicBezTo>
                  <a:cubicBezTo>
                    <a:pt x="71083" y="178818"/>
                    <a:pt x="65784" y="178818"/>
                    <a:pt x="62252" y="172637"/>
                  </a:cubicBezTo>
                  <a:cubicBezTo>
                    <a:pt x="58720" y="166898"/>
                    <a:pt x="55188" y="161600"/>
                    <a:pt x="52098" y="155860"/>
                  </a:cubicBezTo>
                  <a:cubicBezTo>
                    <a:pt x="50332" y="152770"/>
                    <a:pt x="48565" y="151445"/>
                    <a:pt x="45034" y="151445"/>
                  </a:cubicBezTo>
                  <a:cubicBezTo>
                    <a:pt x="38853" y="151886"/>
                    <a:pt x="32671" y="151445"/>
                    <a:pt x="26490" y="151445"/>
                  </a:cubicBezTo>
                  <a:cubicBezTo>
                    <a:pt x="11038" y="151445"/>
                    <a:pt x="0" y="139525"/>
                    <a:pt x="0" y="122747"/>
                  </a:cubicBezTo>
                  <a:cubicBezTo>
                    <a:pt x="0" y="110385"/>
                    <a:pt x="0" y="97582"/>
                    <a:pt x="0" y="85219"/>
                  </a:cubicBezTo>
                  <a:cubicBezTo>
                    <a:pt x="0" y="68884"/>
                    <a:pt x="10596" y="56963"/>
                    <a:pt x="26049" y="56963"/>
                  </a:cubicBezTo>
                  <a:cubicBezTo>
                    <a:pt x="56513" y="56963"/>
                    <a:pt x="86977" y="56963"/>
                    <a:pt x="117440" y="57404"/>
                  </a:cubicBezTo>
                  <a:cubicBezTo>
                    <a:pt x="117882" y="57404"/>
                    <a:pt x="118323" y="57404"/>
                    <a:pt x="119206" y="56963"/>
                  </a:cubicBezTo>
                  <a:cubicBezTo>
                    <a:pt x="119206" y="50782"/>
                    <a:pt x="119648" y="45043"/>
                    <a:pt x="119206" y="38862"/>
                  </a:cubicBezTo>
                  <a:cubicBezTo>
                    <a:pt x="117882" y="15462"/>
                    <a:pt x="135101" y="-432"/>
                    <a:pt x="155410" y="9"/>
                  </a:cubicBezTo>
                  <a:cubicBezTo>
                    <a:pt x="192938" y="892"/>
                    <a:pt x="230907" y="9"/>
                    <a:pt x="268435" y="9"/>
                  </a:cubicBezTo>
                  <a:cubicBezTo>
                    <a:pt x="290068" y="9"/>
                    <a:pt x="303755" y="14579"/>
                    <a:pt x="303755" y="38420"/>
                  </a:cubicBezTo>
                  <a:cubicBezTo>
                    <a:pt x="302430" y="44159"/>
                    <a:pt x="302430" y="50341"/>
                    <a:pt x="302430" y="56080"/>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5" name="Freeform 74">
              <a:extLst>
                <a:ext uri="{FF2B5EF4-FFF2-40B4-BE49-F238E27FC236}">
                  <a16:creationId xmlns:a16="http://schemas.microsoft.com/office/drawing/2014/main" id="{7EDDBB4F-9EA9-D66C-AE38-5938E2BB9EC7}"/>
                </a:ext>
              </a:extLst>
            </p:cNvPr>
            <p:cNvSpPr/>
            <p:nvPr/>
          </p:nvSpPr>
          <p:spPr>
            <a:xfrm>
              <a:off x="6517954" y="4940381"/>
              <a:ext cx="11037" cy="8494"/>
            </a:xfrm>
            <a:custGeom>
              <a:avLst/>
              <a:gdLst>
                <a:gd name="connsiteX0" fmla="*/ 11038 w 11037"/>
                <a:gd name="connsiteY0" fmla="*/ 4464 h 8494"/>
                <a:gd name="connsiteX1" fmla="*/ 4415 w 11037"/>
                <a:gd name="connsiteY1" fmla="*/ 8437 h 8494"/>
                <a:gd name="connsiteX2" fmla="*/ 0 w 11037"/>
                <a:gd name="connsiteY2" fmla="*/ 4022 h 8494"/>
                <a:gd name="connsiteX3" fmla="*/ 4415 w 11037"/>
                <a:gd name="connsiteY3" fmla="*/ 49 h 8494"/>
                <a:gd name="connsiteX4" fmla="*/ 11038 w 11037"/>
                <a:gd name="connsiteY4" fmla="*/ 4464 h 8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37" h="8494">
                  <a:moveTo>
                    <a:pt x="11038" y="4464"/>
                  </a:moveTo>
                  <a:cubicBezTo>
                    <a:pt x="7947" y="6671"/>
                    <a:pt x="6181" y="8879"/>
                    <a:pt x="4415" y="8437"/>
                  </a:cubicBezTo>
                  <a:cubicBezTo>
                    <a:pt x="3090" y="8437"/>
                    <a:pt x="1324" y="5788"/>
                    <a:pt x="0" y="4022"/>
                  </a:cubicBezTo>
                  <a:cubicBezTo>
                    <a:pt x="1324" y="2698"/>
                    <a:pt x="3090" y="49"/>
                    <a:pt x="4415" y="49"/>
                  </a:cubicBezTo>
                  <a:cubicBezTo>
                    <a:pt x="6623" y="-393"/>
                    <a:pt x="8388" y="2256"/>
                    <a:pt x="11038" y="4464"/>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6" name="Freeform 75">
              <a:extLst>
                <a:ext uri="{FF2B5EF4-FFF2-40B4-BE49-F238E27FC236}">
                  <a16:creationId xmlns:a16="http://schemas.microsoft.com/office/drawing/2014/main" id="{DA9F57E3-8422-A4A8-34B7-9C6AB5048CC9}"/>
                </a:ext>
              </a:extLst>
            </p:cNvPr>
            <p:cNvSpPr/>
            <p:nvPr/>
          </p:nvSpPr>
          <p:spPr>
            <a:xfrm>
              <a:off x="6518395" y="4916833"/>
              <a:ext cx="8446" cy="8584"/>
            </a:xfrm>
            <a:custGeom>
              <a:avLst/>
              <a:gdLst>
                <a:gd name="connsiteX0" fmla="*/ 5298 w 8446"/>
                <a:gd name="connsiteY0" fmla="*/ 196 h 8584"/>
                <a:gd name="connsiteX1" fmla="*/ 8389 w 8446"/>
                <a:gd name="connsiteY1" fmla="*/ 4611 h 8584"/>
                <a:gd name="connsiteX2" fmla="*/ 3974 w 8446"/>
                <a:gd name="connsiteY2" fmla="*/ 8585 h 8584"/>
                <a:gd name="connsiteX3" fmla="*/ 0 w 8446"/>
                <a:gd name="connsiteY3" fmla="*/ 4611 h 8584"/>
                <a:gd name="connsiteX4" fmla="*/ 3090 w 8446"/>
                <a:gd name="connsiteY4" fmla="*/ 196 h 8584"/>
                <a:gd name="connsiteX5" fmla="*/ 5298 w 8446"/>
                <a:gd name="connsiteY5" fmla="*/ 196 h 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 h="8584">
                  <a:moveTo>
                    <a:pt x="5298" y="196"/>
                  </a:moveTo>
                  <a:cubicBezTo>
                    <a:pt x="6623" y="1962"/>
                    <a:pt x="8830" y="3287"/>
                    <a:pt x="8389" y="4611"/>
                  </a:cubicBezTo>
                  <a:cubicBezTo>
                    <a:pt x="7947" y="5936"/>
                    <a:pt x="5739" y="8585"/>
                    <a:pt x="3974" y="8585"/>
                  </a:cubicBezTo>
                  <a:cubicBezTo>
                    <a:pt x="2649" y="8585"/>
                    <a:pt x="0" y="5936"/>
                    <a:pt x="0" y="4611"/>
                  </a:cubicBezTo>
                  <a:cubicBezTo>
                    <a:pt x="0" y="3287"/>
                    <a:pt x="2208" y="1521"/>
                    <a:pt x="3090" y="196"/>
                  </a:cubicBezTo>
                  <a:cubicBezTo>
                    <a:pt x="3974" y="-245"/>
                    <a:pt x="4856" y="196"/>
                    <a:pt x="5298" y="196"/>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7" name="Freeform 76">
              <a:extLst>
                <a:ext uri="{FF2B5EF4-FFF2-40B4-BE49-F238E27FC236}">
                  <a16:creationId xmlns:a16="http://schemas.microsoft.com/office/drawing/2014/main" id="{C189B88F-F5C1-A88F-C41F-4C89AEA8BBB1}"/>
                </a:ext>
              </a:extLst>
            </p:cNvPr>
            <p:cNvSpPr/>
            <p:nvPr/>
          </p:nvSpPr>
          <p:spPr>
            <a:xfrm>
              <a:off x="6518395" y="4965595"/>
              <a:ext cx="8388" cy="8388"/>
            </a:xfrm>
            <a:custGeom>
              <a:avLst/>
              <a:gdLst>
                <a:gd name="connsiteX0" fmla="*/ 3090 w 8388"/>
                <a:gd name="connsiteY0" fmla="*/ 8389 h 8388"/>
                <a:gd name="connsiteX1" fmla="*/ 0 w 8388"/>
                <a:gd name="connsiteY1" fmla="*/ 3532 h 8388"/>
                <a:gd name="connsiteX2" fmla="*/ 4415 w 8388"/>
                <a:gd name="connsiteY2" fmla="*/ 0 h 8388"/>
                <a:gd name="connsiteX3" fmla="*/ 8389 w 8388"/>
                <a:gd name="connsiteY3" fmla="*/ 3974 h 8388"/>
                <a:gd name="connsiteX4" fmla="*/ 4856 w 8388"/>
                <a:gd name="connsiteY4" fmla="*/ 8389 h 8388"/>
                <a:gd name="connsiteX5" fmla="*/ 3090 w 8388"/>
                <a:gd name="connsiteY5" fmla="*/ 8389 h 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88" h="8388">
                  <a:moveTo>
                    <a:pt x="3090" y="8389"/>
                  </a:moveTo>
                  <a:cubicBezTo>
                    <a:pt x="2208" y="6623"/>
                    <a:pt x="0" y="4857"/>
                    <a:pt x="0" y="3532"/>
                  </a:cubicBezTo>
                  <a:cubicBezTo>
                    <a:pt x="441" y="2208"/>
                    <a:pt x="3090" y="0"/>
                    <a:pt x="4415" y="0"/>
                  </a:cubicBezTo>
                  <a:cubicBezTo>
                    <a:pt x="6181" y="0"/>
                    <a:pt x="8389" y="2208"/>
                    <a:pt x="8389" y="3974"/>
                  </a:cubicBezTo>
                  <a:cubicBezTo>
                    <a:pt x="8389" y="5298"/>
                    <a:pt x="6181" y="7064"/>
                    <a:pt x="4856" y="8389"/>
                  </a:cubicBezTo>
                  <a:cubicBezTo>
                    <a:pt x="4415" y="8389"/>
                    <a:pt x="3974" y="8389"/>
                    <a:pt x="3090" y="8389"/>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8" name="Freeform 77">
              <a:extLst>
                <a:ext uri="{FF2B5EF4-FFF2-40B4-BE49-F238E27FC236}">
                  <a16:creationId xmlns:a16="http://schemas.microsoft.com/office/drawing/2014/main" id="{61A68695-640F-410F-3030-4393C63DF444}"/>
                </a:ext>
              </a:extLst>
            </p:cNvPr>
            <p:cNvSpPr/>
            <p:nvPr/>
          </p:nvSpPr>
          <p:spPr>
            <a:xfrm>
              <a:off x="6518395" y="4989387"/>
              <a:ext cx="8830" cy="10645"/>
            </a:xfrm>
            <a:custGeom>
              <a:avLst/>
              <a:gdLst>
                <a:gd name="connsiteX0" fmla="*/ 3974 w 8830"/>
                <a:gd name="connsiteY0" fmla="*/ 10645 h 10645"/>
                <a:gd name="connsiteX1" fmla="*/ 0 w 8830"/>
                <a:gd name="connsiteY1" fmla="*/ 4022 h 10645"/>
                <a:gd name="connsiteX2" fmla="*/ 4415 w 8830"/>
                <a:gd name="connsiteY2" fmla="*/ 49 h 10645"/>
                <a:gd name="connsiteX3" fmla="*/ 8830 w 8830"/>
                <a:gd name="connsiteY3" fmla="*/ 4464 h 10645"/>
                <a:gd name="connsiteX4" fmla="*/ 3974 w 8830"/>
                <a:gd name="connsiteY4" fmla="*/ 10645 h 10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0" h="10645">
                  <a:moveTo>
                    <a:pt x="3974" y="10645"/>
                  </a:moveTo>
                  <a:cubicBezTo>
                    <a:pt x="2208" y="7555"/>
                    <a:pt x="0" y="5347"/>
                    <a:pt x="0" y="4022"/>
                  </a:cubicBezTo>
                  <a:cubicBezTo>
                    <a:pt x="441" y="2256"/>
                    <a:pt x="2649" y="-393"/>
                    <a:pt x="4415" y="49"/>
                  </a:cubicBezTo>
                  <a:cubicBezTo>
                    <a:pt x="6181" y="49"/>
                    <a:pt x="8389" y="2698"/>
                    <a:pt x="8830" y="4464"/>
                  </a:cubicBezTo>
                  <a:cubicBezTo>
                    <a:pt x="8830" y="5789"/>
                    <a:pt x="6181" y="7555"/>
                    <a:pt x="3974" y="10645"/>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79" name="Freeform 78">
              <a:extLst>
                <a:ext uri="{FF2B5EF4-FFF2-40B4-BE49-F238E27FC236}">
                  <a16:creationId xmlns:a16="http://schemas.microsoft.com/office/drawing/2014/main" id="{310B01A1-279D-B339-D9C2-4C062EC2FE19}"/>
                </a:ext>
              </a:extLst>
            </p:cNvPr>
            <p:cNvSpPr/>
            <p:nvPr/>
          </p:nvSpPr>
          <p:spPr>
            <a:xfrm>
              <a:off x="6672038" y="4916809"/>
              <a:ext cx="21248" cy="10571"/>
            </a:xfrm>
            <a:custGeom>
              <a:avLst/>
              <a:gdLst>
                <a:gd name="connsiteX0" fmla="*/ 10596 w 21248"/>
                <a:gd name="connsiteY0" fmla="*/ 10375 h 10571"/>
                <a:gd name="connsiteX1" fmla="*/ 4415 w 21248"/>
                <a:gd name="connsiteY1" fmla="*/ 10375 h 10571"/>
                <a:gd name="connsiteX2" fmla="*/ 0 w 21248"/>
                <a:gd name="connsiteY2" fmla="*/ 5519 h 10571"/>
                <a:gd name="connsiteX3" fmla="*/ 3974 w 21248"/>
                <a:gd name="connsiteY3" fmla="*/ 662 h 10571"/>
                <a:gd name="connsiteX4" fmla="*/ 16777 w 21248"/>
                <a:gd name="connsiteY4" fmla="*/ 662 h 10571"/>
                <a:gd name="connsiteX5" fmla="*/ 21192 w 21248"/>
                <a:gd name="connsiteY5" fmla="*/ 5519 h 10571"/>
                <a:gd name="connsiteX6" fmla="*/ 16777 w 21248"/>
                <a:gd name="connsiteY6" fmla="*/ 10375 h 10571"/>
                <a:gd name="connsiteX7" fmla="*/ 10596 w 21248"/>
                <a:gd name="connsiteY7" fmla="*/ 10375 h 1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48" h="10571">
                  <a:moveTo>
                    <a:pt x="10596" y="10375"/>
                  </a:moveTo>
                  <a:cubicBezTo>
                    <a:pt x="8830" y="10375"/>
                    <a:pt x="6181" y="10817"/>
                    <a:pt x="4415" y="10375"/>
                  </a:cubicBezTo>
                  <a:cubicBezTo>
                    <a:pt x="2649" y="9493"/>
                    <a:pt x="0" y="7285"/>
                    <a:pt x="0" y="5519"/>
                  </a:cubicBezTo>
                  <a:cubicBezTo>
                    <a:pt x="0" y="3753"/>
                    <a:pt x="2649" y="1104"/>
                    <a:pt x="3974" y="662"/>
                  </a:cubicBezTo>
                  <a:cubicBezTo>
                    <a:pt x="8389" y="-221"/>
                    <a:pt x="12804" y="-221"/>
                    <a:pt x="16777" y="662"/>
                  </a:cubicBezTo>
                  <a:cubicBezTo>
                    <a:pt x="18543" y="662"/>
                    <a:pt x="20751" y="3311"/>
                    <a:pt x="21192" y="5519"/>
                  </a:cubicBezTo>
                  <a:cubicBezTo>
                    <a:pt x="21634" y="8609"/>
                    <a:pt x="19426" y="10375"/>
                    <a:pt x="16777" y="10375"/>
                  </a:cubicBezTo>
                  <a:cubicBezTo>
                    <a:pt x="14570" y="10375"/>
                    <a:pt x="12362" y="10375"/>
                    <a:pt x="10596" y="10375"/>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80" name="Freeform 79">
              <a:extLst>
                <a:ext uri="{FF2B5EF4-FFF2-40B4-BE49-F238E27FC236}">
                  <a16:creationId xmlns:a16="http://schemas.microsoft.com/office/drawing/2014/main" id="{E68D19FA-C227-AF75-BA38-BF233579987A}"/>
                </a:ext>
              </a:extLst>
            </p:cNvPr>
            <p:cNvSpPr/>
            <p:nvPr/>
          </p:nvSpPr>
          <p:spPr>
            <a:xfrm>
              <a:off x="6646372" y="4820782"/>
              <a:ext cx="38587" cy="12582"/>
            </a:xfrm>
            <a:custGeom>
              <a:avLst/>
              <a:gdLst>
                <a:gd name="connsiteX0" fmla="*/ 12863 w 38587"/>
                <a:gd name="connsiteY0" fmla="*/ 0 h 12582"/>
                <a:gd name="connsiteX1" fmla="*/ 26108 w 38587"/>
                <a:gd name="connsiteY1" fmla="*/ 883 h 12582"/>
                <a:gd name="connsiteX2" fmla="*/ 37145 w 38587"/>
                <a:gd name="connsiteY2" fmla="*/ 4856 h 12582"/>
                <a:gd name="connsiteX3" fmla="*/ 38470 w 38587"/>
                <a:gd name="connsiteY3" fmla="*/ 9271 h 12582"/>
                <a:gd name="connsiteX4" fmla="*/ 34938 w 38587"/>
                <a:gd name="connsiteY4" fmla="*/ 12362 h 12582"/>
                <a:gd name="connsiteX5" fmla="*/ 30964 w 38587"/>
                <a:gd name="connsiteY5" fmla="*/ 11479 h 12582"/>
                <a:gd name="connsiteX6" fmla="*/ 23017 w 38587"/>
                <a:gd name="connsiteY6" fmla="*/ 11479 h 12582"/>
                <a:gd name="connsiteX7" fmla="*/ 16836 w 38587"/>
                <a:gd name="connsiteY7" fmla="*/ 11479 h 12582"/>
                <a:gd name="connsiteX8" fmla="*/ 7123 w 38587"/>
                <a:gd name="connsiteY8" fmla="*/ 11920 h 12582"/>
                <a:gd name="connsiteX9" fmla="*/ 1825 w 38587"/>
                <a:gd name="connsiteY9" fmla="*/ 11920 h 12582"/>
                <a:gd name="connsiteX10" fmla="*/ 1825 w 38587"/>
                <a:gd name="connsiteY10" fmla="*/ 5298 h 12582"/>
                <a:gd name="connsiteX11" fmla="*/ 12863 w 38587"/>
                <a:gd name="connsiteY11" fmla="*/ 0 h 12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87" h="12582">
                  <a:moveTo>
                    <a:pt x="12863" y="0"/>
                  </a:moveTo>
                  <a:cubicBezTo>
                    <a:pt x="17278" y="3974"/>
                    <a:pt x="21693" y="1324"/>
                    <a:pt x="26108" y="883"/>
                  </a:cubicBezTo>
                  <a:cubicBezTo>
                    <a:pt x="29640" y="883"/>
                    <a:pt x="33613" y="3090"/>
                    <a:pt x="37145" y="4856"/>
                  </a:cubicBezTo>
                  <a:cubicBezTo>
                    <a:pt x="38028" y="5298"/>
                    <a:pt x="38911" y="7947"/>
                    <a:pt x="38470" y="9271"/>
                  </a:cubicBezTo>
                  <a:cubicBezTo>
                    <a:pt x="38028" y="10596"/>
                    <a:pt x="36262" y="11920"/>
                    <a:pt x="34938" y="12362"/>
                  </a:cubicBezTo>
                  <a:cubicBezTo>
                    <a:pt x="33613" y="12804"/>
                    <a:pt x="32288" y="11920"/>
                    <a:pt x="30964" y="11479"/>
                  </a:cubicBezTo>
                  <a:cubicBezTo>
                    <a:pt x="28315" y="10154"/>
                    <a:pt x="26108" y="9271"/>
                    <a:pt x="23017" y="11479"/>
                  </a:cubicBezTo>
                  <a:cubicBezTo>
                    <a:pt x="21251" y="12362"/>
                    <a:pt x="18161" y="12804"/>
                    <a:pt x="16836" y="11479"/>
                  </a:cubicBezTo>
                  <a:cubicBezTo>
                    <a:pt x="13304" y="9271"/>
                    <a:pt x="10655" y="10596"/>
                    <a:pt x="7123" y="11920"/>
                  </a:cubicBezTo>
                  <a:cubicBezTo>
                    <a:pt x="5357" y="12804"/>
                    <a:pt x="3149" y="12804"/>
                    <a:pt x="1825" y="11920"/>
                  </a:cubicBezTo>
                  <a:cubicBezTo>
                    <a:pt x="-382" y="10154"/>
                    <a:pt x="-824" y="7064"/>
                    <a:pt x="1825" y="5298"/>
                  </a:cubicBezTo>
                  <a:cubicBezTo>
                    <a:pt x="4915" y="3090"/>
                    <a:pt x="8889" y="1766"/>
                    <a:pt x="12863" y="0"/>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81" name="Freeform 80">
              <a:extLst>
                <a:ext uri="{FF2B5EF4-FFF2-40B4-BE49-F238E27FC236}">
                  <a16:creationId xmlns:a16="http://schemas.microsoft.com/office/drawing/2014/main" id="{1D98CF84-0D49-42EA-1327-34193C715328}"/>
                </a:ext>
              </a:extLst>
            </p:cNvPr>
            <p:cNvSpPr/>
            <p:nvPr/>
          </p:nvSpPr>
          <p:spPr>
            <a:xfrm>
              <a:off x="6469388" y="4579721"/>
              <a:ext cx="104194" cy="8388"/>
            </a:xfrm>
            <a:custGeom>
              <a:avLst/>
              <a:gdLst>
                <a:gd name="connsiteX0" fmla="*/ 52097 w 104194"/>
                <a:gd name="connsiteY0" fmla="*/ 8388 h 8388"/>
                <a:gd name="connsiteX1" fmla="*/ 6181 w 104194"/>
                <a:gd name="connsiteY1" fmla="*/ 8388 h 8388"/>
                <a:gd name="connsiteX2" fmla="*/ 0 w 104194"/>
                <a:gd name="connsiteY2" fmla="*/ 4415 h 8388"/>
                <a:gd name="connsiteX3" fmla="*/ 5739 w 104194"/>
                <a:gd name="connsiteY3" fmla="*/ 441 h 8388"/>
                <a:gd name="connsiteX4" fmla="*/ 98014 w 104194"/>
                <a:gd name="connsiteY4" fmla="*/ 0 h 8388"/>
                <a:gd name="connsiteX5" fmla="*/ 104195 w 104194"/>
                <a:gd name="connsiteY5" fmla="*/ 3973 h 8388"/>
                <a:gd name="connsiteX6" fmla="*/ 98455 w 104194"/>
                <a:gd name="connsiteY6" fmla="*/ 7947 h 8388"/>
                <a:gd name="connsiteX7" fmla="*/ 52097 w 104194"/>
                <a:gd name="connsiteY7" fmla="*/ 8388 h 8388"/>
                <a:gd name="connsiteX8" fmla="*/ 52097 w 104194"/>
                <a:gd name="connsiteY8" fmla="*/ 8388 h 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94" h="8388">
                  <a:moveTo>
                    <a:pt x="52097" y="8388"/>
                  </a:moveTo>
                  <a:cubicBezTo>
                    <a:pt x="36645" y="8388"/>
                    <a:pt x="21633" y="8388"/>
                    <a:pt x="6181" y="8388"/>
                  </a:cubicBezTo>
                  <a:cubicBezTo>
                    <a:pt x="3090" y="8388"/>
                    <a:pt x="0" y="7947"/>
                    <a:pt x="0" y="4415"/>
                  </a:cubicBezTo>
                  <a:cubicBezTo>
                    <a:pt x="0" y="883"/>
                    <a:pt x="3090" y="441"/>
                    <a:pt x="5739" y="441"/>
                  </a:cubicBezTo>
                  <a:cubicBezTo>
                    <a:pt x="36645" y="441"/>
                    <a:pt x="67550" y="441"/>
                    <a:pt x="98014" y="0"/>
                  </a:cubicBezTo>
                  <a:cubicBezTo>
                    <a:pt x="101104" y="0"/>
                    <a:pt x="104195" y="441"/>
                    <a:pt x="104195" y="3973"/>
                  </a:cubicBezTo>
                  <a:cubicBezTo>
                    <a:pt x="104195" y="7505"/>
                    <a:pt x="101104" y="7947"/>
                    <a:pt x="98455" y="7947"/>
                  </a:cubicBezTo>
                  <a:cubicBezTo>
                    <a:pt x="83002" y="8388"/>
                    <a:pt x="67550" y="8388"/>
                    <a:pt x="52097" y="8388"/>
                  </a:cubicBezTo>
                  <a:cubicBezTo>
                    <a:pt x="52097" y="8388"/>
                    <a:pt x="52097" y="8388"/>
                    <a:pt x="52097" y="8388"/>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82" name="Freeform 81">
              <a:extLst>
                <a:ext uri="{FF2B5EF4-FFF2-40B4-BE49-F238E27FC236}">
                  <a16:creationId xmlns:a16="http://schemas.microsoft.com/office/drawing/2014/main" id="{30C49552-3985-1BA0-7957-23793D5E7921}"/>
                </a:ext>
              </a:extLst>
            </p:cNvPr>
            <p:cNvSpPr/>
            <p:nvPr/>
          </p:nvSpPr>
          <p:spPr>
            <a:xfrm>
              <a:off x="6468946" y="4628617"/>
              <a:ext cx="104636" cy="10816"/>
            </a:xfrm>
            <a:custGeom>
              <a:avLst/>
              <a:gdLst>
                <a:gd name="connsiteX0" fmla="*/ 52098 w 104636"/>
                <a:gd name="connsiteY0" fmla="*/ 10707 h 10816"/>
                <a:gd name="connsiteX1" fmla="*/ 7064 w 104636"/>
                <a:gd name="connsiteY1" fmla="*/ 10707 h 10816"/>
                <a:gd name="connsiteX2" fmla="*/ 3091 w 104636"/>
                <a:gd name="connsiteY2" fmla="*/ 10265 h 10816"/>
                <a:gd name="connsiteX3" fmla="*/ 0 w 104636"/>
                <a:gd name="connsiteY3" fmla="*/ 5408 h 10816"/>
                <a:gd name="connsiteX4" fmla="*/ 3091 w 104636"/>
                <a:gd name="connsiteY4" fmla="*/ 552 h 10816"/>
                <a:gd name="connsiteX5" fmla="*/ 6623 w 104636"/>
                <a:gd name="connsiteY5" fmla="*/ 110 h 10816"/>
                <a:gd name="connsiteX6" fmla="*/ 97131 w 104636"/>
                <a:gd name="connsiteY6" fmla="*/ 110 h 10816"/>
                <a:gd name="connsiteX7" fmla="*/ 98014 w 104636"/>
                <a:gd name="connsiteY7" fmla="*/ 110 h 10816"/>
                <a:gd name="connsiteX8" fmla="*/ 104637 w 104636"/>
                <a:gd name="connsiteY8" fmla="*/ 4967 h 10816"/>
                <a:gd name="connsiteX9" fmla="*/ 98014 w 104636"/>
                <a:gd name="connsiteY9" fmla="*/ 9823 h 10816"/>
                <a:gd name="connsiteX10" fmla="*/ 52098 w 104636"/>
                <a:gd name="connsiteY10" fmla="*/ 9823 h 10816"/>
                <a:gd name="connsiteX11" fmla="*/ 52098 w 104636"/>
                <a:gd name="connsiteY11" fmla="*/ 10707 h 10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636" h="10816">
                  <a:moveTo>
                    <a:pt x="52098" y="10707"/>
                  </a:moveTo>
                  <a:cubicBezTo>
                    <a:pt x="37086" y="10707"/>
                    <a:pt x="22075" y="10707"/>
                    <a:pt x="7064" y="10707"/>
                  </a:cubicBezTo>
                  <a:cubicBezTo>
                    <a:pt x="5740" y="10707"/>
                    <a:pt x="3974" y="11148"/>
                    <a:pt x="3091" y="10265"/>
                  </a:cubicBezTo>
                  <a:cubicBezTo>
                    <a:pt x="1766" y="8940"/>
                    <a:pt x="0" y="7174"/>
                    <a:pt x="0" y="5408"/>
                  </a:cubicBezTo>
                  <a:cubicBezTo>
                    <a:pt x="0" y="3642"/>
                    <a:pt x="1766" y="1876"/>
                    <a:pt x="3091" y="552"/>
                  </a:cubicBezTo>
                  <a:cubicBezTo>
                    <a:pt x="3974" y="-331"/>
                    <a:pt x="5298" y="110"/>
                    <a:pt x="6623" y="110"/>
                  </a:cubicBezTo>
                  <a:cubicBezTo>
                    <a:pt x="36645" y="110"/>
                    <a:pt x="67109" y="110"/>
                    <a:pt x="97131" y="110"/>
                  </a:cubicBezTo>
                  <a:cubicBezTo>
                    <a:pt x="97573" y="110"/>
                    <a:pt x="97573" y="110"/>
                    <a:pt x="98014" y="110"/>
                  </a:cubicBezTo>
                  <a:cubicBezTo>
                    <a:pt x="101105" y="110"/>
                    <a:pt x="104637" y="110"/>
                    <a:pt x="104637" y="4967"/>
                  </a:cubicBezTo>
                  <a:cubicBezTo>
                    <a:pt x="104637" y="9823"/>
                    <a:pt x="101105" y="9823"/>
                    <a:pt x="98014" y="9823"/>
                  </a:cubicBezTo>
                  <a:cubicBezTo>
                    <a:pt x="83003" y="9823"/>
                    <a:pt x="67550" y="9823"/>
                    <a:pt x="52098" y="9823"/>
                  </a:cubicBezTo>
                  <a:cubicBezTo>
                    <a:pt x="52098" y="10707"/>
                    <a:pt x="52098" y="10707"/>
                    <a:pt x="52098" y="10707"/>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sp>
          <p:nvSpPr>
            <p:cNvPr id="83" name="Freeform 82">
              <a:extLst>
                <a:ext uri="{FF2B5EF4-FFF2-40B4-BE49-F238E27FC236}">
                  <a16:creationId xmlns:a16="http://schemas.microsoft.com/office/drawing/2014/main" id="{75A2730C-15F0-D901-CF9B-51E190A56011}"/>
                </a:ext>
              </a:extLst>
            </p:cNvPr>
            <p:cNvSpPr/>
            <p:nvPr/>
          </p:nvSpPr>
          <p:spPr>
            <a:xfrm>
              <a:off x="6469830" y="4603120"/>
              <a:ext cx="104312" cy="10596"/>
            </a:xfrm>
            <a:custGeom>
              <a:avLst/>
              <a:gdLst>
                <a:gd name="connsiteX0" fmla="*/ 52097 w 104312"/>
                <a:gd name="connsiteY0" fmla="*/ 0 h 10596"/>
                <a:gd name="connsiteX1" fmla="*/ 97572 w 104312"/>
                <a:gd name="connsiteY1" fmla="*/ 0 h 10596"/>
                <a:gd name="connsiteX2" fmla="*/ 102870 w 104312"/>
                <a:gd name="connsiteY2" fmla="*/ 1766 h 10596"/>
                <a:gd name="connsiteX3" fmla="*/ 104195 w 104312"/>
                <a:gd name="connsiteY3" fmla="*/ 6623 h 10596"/>
                <a:gd name="connsiteX4" fmla="*/ 99780 w 104312"/>
                <a:gd name="connsiteY4" fmla="*/ 10155 h 10596"/>
                <a:gd name="connsiteX5" fmla="*/ 75497 w 104312"/>
                <a:gd name="connsiteY5" fmla="*/ 10155 h 10596"/>
                <a:gd name="connsiteX6" fmla="*/ 8389 w 104312"/>
                <a:gd name="connsiteY6" fmla="*/ 10596 h 10596"/>
                <a:gd name="connsiteX7" fmla="*/ 5298 w 104312"/>
                <a:gd name="connsiteY7" fmla="*/ 10596 h 10596"/>
                <a:gd name="connsiteX8" fmla="*/ 0 w 104312"/>
                <a:gd name="connsiteY8" fmla="*/ 5298 h 10596"/>
                <a:gd name="connsiteX9" fmla="*/ 5298 w 104312"/>
                <a:gd name="connsiteY9" fmla="*/ 0 h 10596"/>
                <a:gd name="connsiteX10" fmla="*/ 52097 w 104312"/>
                <a:gd name="connsiteY10" fmla="*/ 0 h 10596"/>
                <a:gd name="connsiteX11" fmla="*/ 52097 w 104312"/>
                <a:gd name="connsiteY11" fmla="*/ 0 h 10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312" h="10596">
                  <a:moveTo>
                    <a:pt x="52097" y="0"/>
                  </a:moveTo>
                  <a:cubicBezTo>
                    <a:pt x="67108" y="0"/>
                    <a:pt x="82120" y="0"/>
                    <a:pt x="97572" y="0"/>
                  </a:cubicBezTo>
                  <a:cubicBezTo>
                    <a:pt x="99338" y="0"/>
                    <a:pt x="101546" y="441"/>
                    <a:pt x="102870" y="1766"/>
                  </a:cubicBezTo>
                  <a:cubicBezTo>
                    <a:pt x="103753" y="2649"/>
                    <a:pt x="104636" y="5740"/>
                    <a:pt x="104195" y="6623"/>
                  </a:cubicBezTo>
                  <a:cubicBezTo>
                    <a:pt x="103312" y="8389"/>
                    <a:pt x="101105" y="10155"/>
                    <a:pt x="99780" y="10155"/>
                  </a:cubicBezTo>
                  <a:cubicBezTo>
                    <a:pt x="91833" y="10596"/>
                    <a:pt x="83444" y="10155"/>
                    <a:pt x="75497" y="10155"/>
                  </a:cubicBezTo>
                  <a:cubicBezTo>
                    <a:pt x="53422" y="10155"/>
                    <a:pt x="30905" y="10155"/>
                    <a:pt x="8389" y="10596"/>
                  </a:cubicBezTo>
                  <a:cubicBezTo>
                    <a:pt x="7505" y="10596"/>
                    <a:pt x="6623" y="10596"/>
                    <a:pt x="5298" y="10596"/>
                  </a:cubicBezTo>
                  <a:cubicBezTo>
                    <a:pt x="2208" y="10596"/>
                    <a:pt x="0" y="9713"/>
                    <a:pt x="0" y="5298"/>
                  </a:cubicBezTo>
                  <a:cubicBezTo>
                    <a:pt x="0" y="883"/>
                    <a:pt x="2649" y="0"/>
                    <a:pt x="5298" y="0"/>
                  </a:cubicBezTo>
                  <a:cubicBezTo>
                    <a:pt x="20750" y="441"/>
                    <a:pt x="36203" y="441"/>
                    <a:pt x="52097" y="0"/>
                  </a:cubicBezTo>
                  <a:cubicBezTo>
                    <a:pt x="52097" y="441"/>
                    <a:pt x="52097" y="0"/>
                    <a:pt x="52097" y="0"/>
                  </a:cubicBezTo>
                  <a:close/>
                </a:path>
              </a:pathLst>
            </a:custGeom>
            <a:grp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grpSp>
      <p:grpSp>
        <p:nvGrpSpPr>
          <p:cNvPr id="84" name="Group 83">
            <a:extLst>
              <a:ext uri="{FF2B5EF4-FFF2-40B4-BE49-F238E27FC236}">
                <a16:creationId xmlns:a16="http://schemas.microsoft.com/office/drawing/2014/main" id="{D25B1E8E-A9DC-83ED-39D1-3A5898D2736E}"/>
              </a:ext>
            </a:extLst>
          </p:cNvPr>
          <p:cNvGrpSpPr/>
          <p:nvPr/>
        </p:nvGrpSpPr>
        <p:grpSpPr>
          <a:xfrm>
            <a:off x="4048569" y="711913"/>
            <a:ext cx="1919062" cy="1927343"/>
            <a:chOff x="1093675" y="2484814"/>
            <a:chExt cx="2961160" cy="2973937"/>
          </a:xfrm>
        </p:grpSpPr>
        <p:sp>
          <p:nvSpPr>
            <p:cNvPr id="85" name="Freeform 84">
              <a:extLst>
                <a:ext uri="{FF2B5EF4-FFF2-40B4-BE49-F238E27FC236}">
                  <a16:creationId xmlns:a16="http://schemas.microsoft.com/office/drawing/2014/main" id="{2666D8C1-67CA-6111-D424-6EBBC5A3D8D1}"/>
                </a:ext>
              </a:extLst>
            </p:cNvPr>
            <p:cNvSpPr/>
            <p:nvPr/>
          </p:nvSpPr>
          <p:spPr>
            <a:xfrm rot="10800000">
              <a:off x="1093675" y="3017160"/>
              <a:ext cx="2912240" cy="456897"/>
            </a:xfrm>
            <a:custGeom>
              <a:avLst/>
              <a:gdLst>
                <a:gd name="connsiteX0" fmla="*/ 2790245 w 2790245"/>
                <a:gd name="connsiteY0" fmla="*/ 437757 h 437757"/>
                <a:gd name="connsiteX1" fmla="*/ 2326949 w 2790245"/>
                <a:gd name="connsiteY1" fmla="*/ 437757 h 437757"/>
                <a:gd name="connsiteX2" fmla="*/ 621983 w 2790245"/>
                <a:gd name="connsiteY2" fmla="*/ 437757 h 437757"/>
                <a:gd name="connsiteX3" fmla="*/ 158687 w 2790245"/>
                <a:gd name="connsiteY3" fmla="*/ 437757 h 437757"/>
                <a:gd name="connsiteX4" fmla="*/ 0 w 2790245"/>
                <a:gd name="connsiteY4" fmla="*/ 216826 h 437757"/>
                <a:gd name="connsiteX5" fmla="*/ 158687 w 2790245"/>
                <a:gd name="connsiteY5" fmla="*/ 0 h 437757"/>
                <a:gd name="connsiteX6" fmla="*/ 621983 w 2790245"/>
                <a:gd name="connsiteY6" fmla="*/ 0 h 437757"/>
                <a:gd name="connsiteX7" fmla="*/ 2326949 w 2790245"/>
                <a:gd name="connsiteY7" fmla="*/ 0 h 437757"/>
                <a:gd name="connsiteX8" fmla="*/ 2790245 w 2790245"/>
                <a:gd name="connsiteY8" fmla="*/ 0 h 437757"/>
                <a:gd name="connsiteX9" fmla="*/ 2661654 w 2790245"/>
                <a:gd name="connsiteY9" fmla="*/ 216826 h 43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0245" h="437757">
                  <a:moveTo>
                    <a:pt x="2790245" y="437757"/>
                  </a:moveTo>
                  <a:lnTo>
                    <a:pt x="2326949" y="437757"/>
                  </a:lnTo>
                  <a:lnTo>
                    <a:pt x="621983" y="437757"/>
                  </a:lnTo>
                  <a:lnTo>
                    <a:pt x="158687" y="437757"/>
                  </a:lnTo>
                  <a:lnTo>
                    <a:pt x="0" y="216826"/>
                  </a:lnTo>
                  <a:lnTo>
                    <a:pt x="158687" y="0"/>
                  </a:lnTo>
                  <a:lnTo>
                    <a:pt x="621983" y="0"/>
                  </a:lnTo>
                  <a:lnTo>
                    <a:pt x="2326949" y="0"/>
                  </a:lnTo>
                  <a:lnTo>
                    <a:pt x="2790245" y="0"/>
                  </a:lnTo>
                  <a:lnTo>
                    <a:pt x="2661654" y="216826"/>
                  </a:lnTo>
                  <a:close/>
                </a:path>
              </a:pathLst>
            </a:custGeom>
            <a:solidFill>
              <a:srgbClr val="90278E"/>
            </a:solidFill>
            <a:ln w="4412" cap="flat">
              <a:noFill/>
              <a:prstDash val="solid"/>
              <a:miter/>
            </a:ln>
          </p:spPr>
          <p:txBody>
            <a:bodyPr wrap="square" rtlCol="0" anchor="ctr">
              <a:noAutofit/>
            </a:bodyPr>
            <a:lstStyle/>
            <a:p>
              <a:endParaRPr lang="en-US" sz="1396">
                <a:solidFill>
                  <a:srgbClr val="702D8C"/>
                </a:solidFill>
                <a:latin typeface="Calibri" panose="020F0502020204030204" pitchFamily="34" charset="0"/>
                <a:cs typeface="Calibri" panose="020F0502020204030204" pitchFamily="34" charset="0"/>
              </a:endParaRPr>
            </a:p>
          </p:txBody>
        </p:sp>
        <p:grpSp>
          <p:nvGrpSpPr>
            <p:cNvPr id="86" name="Group 85">
              <a:extLst>
                <a:ext uri="{FF2B5EF4-FFF2-40B4-BE49-F238E27FC236}">
                  <a16:creationId xmlns:a16="http://schemas.microsoft.com/office/drawing/2014/main" id="{C2C47AB5-C20B-7F83-391D-6D389958A922}"/>
                </a:ext>
              </a:extLst>
            </p:cNvPr>
            <p:cNvGrpSpPr/>
            <p:nvPr/>
          </p:nvGrpSpPr>
          <p:grpSpPr>
            <a:xfrm>
              <a:off x="1226198" y="2484814"/>
              <a:ext cx="2828637" cy="2973937"/>
              <a:chOff x="7601607" y="4218616"/>
              <a:chExt cx="2411035" cy="2534880"/>
            </a:xfrm>
          </p:grpSpPr>
          <p:sp>
            <p:nvSpPr>
              <p:cNvPr id="87" name="TextBox 86">
                <a:extLst>
                  <a:ext uri="{FF2B5EF4-FFF2-40B4-BE49-F238E27FC236}">
                    <a16:creationId xmlns:a16="http://schemas.microsoft.com/office/drawing/2014/main" id="{1043E9AA-1050-7A5E-0741-AC00A67F5B1D}"/>
                  </a:ext>
                </a:extLst>
              </p:cNvPr>
              <p:cNvSpPr txBox="1"/>
              <p:nvPr/>
            </p:nvSpPr>
            <p:spPr>
              <a:xfrm>
                <a:off x="7608307" y="4218616"/>
                <a:ext cx="1452855" cy="445215"/>
              </a:xfrm>
              <a:prstGeom prst="rect">
                <a:avLst/>
              </a:prstGeom>
              <a:noFill/>
            </p:spPr>
            <p:txBody>
              <a:bodyPr wrap="none" rtlCol="0">
                <a:spAutoFit/>
              </a:bodyPr>
              <a:lstStyle/>
              <a:p>
                <a:pPr algn="l"/>
                <a:r>
                  <a:rPr lang="en-US" sz="1600" b="1" dirty="0">
                    <a:ln/>
                    <a:solidFill>
                      <a:srgbClr val="DF4625"/>
                    </a:solidFill>
                    <a:latin typeface="Calibri" panose="020F0502020204030204" pitchFamily="34" charset="0"/>
                    <a:cs typeface="Calibri" panose="020F0502020204030204" pitchFamily="34" charset="0"/>
                    <a:sym typeface="Avenir-Black"/>
                    <a:rtl val="0"/>
                  </a:rPr>
                  <a:t>MODULE 1</a:t>
                </a:r>
                <a:endParaRPr lang="en-US" sz="1600" i="1" dirty="0">
                  <a:ln/>
                  <a:solidFill>
                    <a:srgbClr val="DF4625"/>
                  </a:solidFill>
                  <a:latin typeface="Calibri" panose="020F0502020204030204" pitchFamily="34" charset="0"/>
                  <a:cs typeface="Calibri" panose="020F0502020204030204" pitchFamily="34" charset="0"/>
                  <a:sym typeface="Avenir-Black"/>
                  <a:rtl val="0"/>
                </a:endParaRPr>
              </a:p>
            </p:txBody>
          </p:sp>
          <p:sp>
            <p:nvSpPr>
              <p:cNvPr id="88" name="TextBox 87">
                <a:extLst>
                  <a:ext uri="{FF2B5EF4-FFF2-40B4-BE49-F238E27FC236}">
                    <a16:creationId xmlns:a16="http://schemas.microsoft.com/office/drawing/2014/main" id="{F37431B4-D359-2AAF-83C9-CE9E5EF3EBF6}"/>
                  </a:ext>
                </a:extLst>
              </p:cNvPr>
              <p:cNvSpPr txBox="1"/>
              <p:nvPr/>
            </p:nvSpPr>
            <p:spPr>
              <a:xfrm>
                <a:off x="7642196" y="4696841"/>
                <a:ext cx="2370446" cy="402212"/>
              </a:xfrm>
              <a:prstGeom prst="rect">
                <a:avLst/>
              </a:prstGeom>
              <a:noFill/>
            </p:spPr>
            <p:txBody>
              <a:bodyPr wrap="square" rtlCol="0">
                <a:spAutoFit/>
              </a:bodyPr>
              <a:lstStyle/>
              <a:p>
                <a:pPr>
                  <a:lnSpc>
                    <a:spcPts val="839"/>
                  </a:lnSpc>
                </a:pPr>
                <a:r>
                  <a:rPr lang="en-US" sz="1005" b="1" dirty="0">
                    <a:ln/>
                    <a:solidFill>
                      <a:schemeClr val="bg1"/>
                    </a:solidFill>
                    <a:latin typeface="Calibri" panose="020F0502020204030204" pitchFamily="34" charset="0"/>
                    <a:cs typeface="Calibri" panose="020F0502020204030204" pitchFamily="34" charset="0"/>
                    <a:sym typeface="Avenir-Black"/>
                    <a:rtl val="0"/>
                  </a:rPr>
                  <a:t>Introduction: Diversities Reviving European Enterprises </a:t>
                </a:r>
              </a:p>
            </p:txBody>
          </p:sp>
          <p:sp>
            <p:nvSpPr>
              <p:cNvPr id="89" name="TextBox 88">
                <a:extLst>
                  <a:ext uri="{FF2B5EF4-FFF2-40B4-BE49-F238E27FC236}">
                    <a16:creationId xmlns:a16="http://schemas.microsoft.com/office/drawing/2014/main" id="{6E39176C-C6B1-88C9-90F6-86CEB87990E5}"/>
                  </a:ext>
                </a:extLst>
              </p:cNvPr>
              <p:cNvSpPr txBox="1"/>
              <p:nvPr/>
            </p:nvSpPr>
            <p:spPr>
              <a:xfrm>
                <a:off x="7601607" y="5113366"/>
                <a:ext cx="2328046" cy="1640130"/>
              </a:xfrm>
              <a:prstGeom prst="rect">
                <a:avLst/>
              </a:prstGeom>
              <a:noFill/>
            </p:spPr>
            <p:txBody>
              <a:bodyPr wrap="square" rtlCol="0">
                <a:spAutoFit/>
              </a:bodyPr>
              <a:lstStyle/>
              <a:p>
                <a:pPr>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Key Features: </a:t>
                </a:r>
                <a:r>
                  <a:rPr lang="en-US" sz="875" i="1" dirty="0">
                    <a:ln/>
                    <a:solidFill>
                      <a:srgbClr val="083F59"/>
                    </a:solidFill>
                    <a:latin typeface="Calibri" panose="020F0502020204030204" pitchFamily="34" charset="0"/>
                    <a:cs typeface="Calibri" panose="020F0502020204030204" pitchFamily="34" charset="0"/>
                    <a:sym typeface="Avenir-Black"/>
                    <a:rtl val="0"/>
                  </a:rPr>
                  <a:t>Overview and definitions of D&amp;I in SMEs. 12 Dimensions of Diversity. Learning key competencies for business case delivery. </a:t>
                </a:r>
              </a:p>
              <a:p>
                <a:pPr>
                  <a:lnSpc>
                    <a:spcPts val="891"/>
                  </a:lnSpc>
                  <a:buClr>
                    <a:srgbClr val="DF4625"/>
                  </a:buClr>
                </a:pPr>
                <a:endParaRPr lang="en-US" sz="875" i="1" dirty="0">
                  <a:ln/>
                  <a:solidFill>
                    <a:srgbClr val="083F59"/>
                  </a:solidFill>
                  <a:latin typeface="Calibri" panose="020F0502020204030204" pitchFamily="34" charset="0"/>
                  <a:cs typeface="Calibri" panose="020F0502020204030204" pitchFamily="34" charset="0"/>
                  <a:sym typeface="Avenir-Black"/>
                  <a:rtl val="0"/>
                </a:endParaRPr>
              </a:p>
              <a:p>
                <a:pPr marL="332909" indent="-332909">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1: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Why D&amp;I Matters for SMEs. </a:t>
                </a:r>
              </a:p>
              <a:p>
                <a:pPr marL="332909" indent="-332909">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2: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Building D&amp;I Competencies for SMEs. </a:t>
                </a:r>
              </a:p>
              <a:p>
                <a:pPr>
                  <a:lnSpc>
                    <a:spcPts val="891"/>
                  </a:lnSpc>
                  <a:buClr>
                    <a:srgbClr val="F15B2A"/>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p:txBody>
          </p:sp>
        </p:grpSp>
      </p:grpSp>
      <p:grpSp>
        <p:nvGrpSpPr>
          <p:cNvPr id="90" name="Group 89">
            <a:extLst>
              <a:ext uri="{FF2B5EF4-FFF2-40B4-BE49-F238E27FC236}">
                <a16:creationId xmlns:a16="http://schemas.microsoft.com/office/drawing/2014/main" id="{9D71A481-5EA7-1B19-56C7-CBC288E3DB98}"/>
              </a:ext>
            </a:extLst>
          </p:cNvPr>
          <p:cNvGrpSpPr/>
          <p:nvPr/>
        </p:nvGrpSpPr>
        <p:grpSpPr>
          <a:xfrm>
            <a:off x="6651749" y="723054"/>
            <a:ext cx="2014073" cy="2267978"/>
            <a:chOff x="4098066" y="997019"/>
            <a:chExt cx="2977579" cy="3352950"/>
          </a:xfrm>
        </p:grpSpPr>
        <p:sp>
          <p:nvSpPr>
            <p:cNvPr id="91" name="Freeform 90">
              <a:extLst>
                <a:ext uri="{FF2B5EF4-FFF2-40B4-BE49-F238E27FC236}">
                  <a16:creationId xmlns:a16="http://schemas.microsoft.com/office/drawing/2014/main" id="{6BCEDEA0-828E-68E5-289A-AD03F5957D45}"/>
                </a:ext>
              </a:extLst>
            </p:cNvPr>
            <p:cNvSpPr/>
            <p:nvPr/>
          </p:nvSpPr>
          <p:spPr>
            <a:xfrm rot="10800000">
              <a:off x="4098066" y="1498832"/>
              <a:ext cx="2451312" cy="437757"/>
            </a:xfrm>
            <a:custGeom>
              <a:avLst/>
              <a:gdLst>
                <a:gd name="connsiteX0" fmla="*/ 2790245 w 2790245"/>
                <a:gd name="connsiteY0" fmla="*/ 437757 h 437757"/>
                <a:gd name="connsiteX1" fmla="*/ 2326949 w 2790245"/>
                <a:gd name="connsiteY1" fmla="*/ 437757 h 437757"/>
                <a:gd name="connsiteX2" fmla="*/ 621983 w 2790245"/>
                <a:gd name="connsiteY2" fmla="*/ 437757 h 437757"/>
                <a:gd name="connsiteX3" fmla="*/ 158687 w 2790245"/>
                <a:gd name="connsiteY3" fmla="*/ 437757 h 437757"/>
                <a:gd name="connsiteX4" fmla="*/ 0 w 2790245"/>
                <a:gd name="connsiteY4" fmla="*/ 216826 h 437757"/>
                <a:gd name="connsiteX5" fmla="*/ 158687 w 2790245"/>
                <a:gd name="connsiteY5" fmla="*/ 0 h 437757"/>
                <a:gd name="connsiteX6" fmla="*/ 621983 w 2790245"/>
                <a:gd name="connsiteY6" fmla="*/ 0 h 437757"/>
                <a:gd name="connsiteX7" fmla="*/ 2326949 w 2790245"/>
                <a:gd name="connsiteY7" fmla="*/ 0 h 437757"/>
                <a:gd name="connsiteX8" fmla="*/ 2790245 w 2790245"/>
                <a:gd name="connsiteY8" fmla="*/ 0 h 437757"/>
                <a:gd name="connsiteX9" fmla="*/ 2661654 w 2790245"/>
                <a:gd name="connsiteY9" fmla="*/ 216826 h 43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0245" h="437757">
                  <a:moveTo>
                    <a:pt x="2790245" y="437757"/>
                  </a:moveTo>
                  <a:lnTo>
                    <a:pt x="2326949" y="437757"/>
                  </a:lnTo>
                  <a:lnTo>
                    <a:pt x="621983" y="437757"/>
                  </a:lnTo>
                  <a:lnTo>
                    <a:pt x="158687" y="437757"/>
                  </a:lnTo>
                  <a:lnTo>
                    <a:pt x="0" y="216826"/>
                  </a:lnTo>
                  <a:lnTo>
                    <a:pt x="158687" y="0"/>
                  </a:lnTo>
                  <a:lnTo>
                    <a:pt x="621983" y="0"/>
                  </a:lnTo>
                  <a:lnTo>
                    <a:pt x="2326949" y="0"/>
                  </a:lnTo>
                  <a:lnTo>
                    <a:pt x="2790245" y="0"/>
                  </a:lnTo>
                  <a:lnTo>
                    <a:pt x="2661654" y="216826"/>
                  </a:lnTo>
                  <a:close/>
                </a:path>
              </a:pathLst>
            </a:custGeom>
            <a:solidFill>
              <a:srgbClr val="90278E"/>
            </a:solidFill>
            <a:ln w="4412" cap="flat">
              <a:noFill/>
              <a:prstDash val="solid"/>
              <a:miter/>
            </a:ln>
          </p:spPr>
          <p:txBody>
            <a:bodyPr wrap="square" rtlCol="0" anchor="ctr">
              <a:noAutofit/>
            </a:bodyPr>
            <a:lstStyle/>
            <a:p>
              <a:endParaRPr lang="en-US" sz="1396">
                <a:solidFill>
                  <a:srgbClr val="702D8C"/>
                </a:solidFill>
                <a:latin typeface="Calibri" panose="020F0502020204030204" pitchFamily="34" charset="0"/>
                <a:cs typeface="Calibri" panose="020F0502020204030204" pitchFamily="34" charset="0"/>
              </a:endParaRPr>
            </a:p>
          </p:txBody>
        </p:sp>
        <p:grpSp>
          <p:nvGrpSpPr>
            <p:cNvPr id="92" name="Group 91">
              <a:extLst>
                <a:ext uri="{FF2B5EF4-FFF2-40B4-BE49-F238E27FC236}">
                  <a16:creationId xmlns:a16="http://schemas.microsoft.com/office/drawing/2014/main" id="{41B92135-9220-B5F3-FBAE-F49C080DD45D}"/>
                </a:ext>
              </a:extLst>
            </p:cNvPr>
            <p:cNvGrpSpPr/>
            <p:nvPr/>
          </p:nvGrpSpPr>
          <p:grpSpPr>
            <a:xfrm>
              <a:off x="4212817" y="997019"/>
              <a:ext cx="2862828" cy="3352950"/>
              <a:chOff x="7590733" y="4225939"/>
              <a:chExt cx="2546867" cy="2982893"/>
            </a:xfrm>
          </p:grpSpPr>
          <p:sp>
            <p:nvSpPr>
              <p:cNvPr id="93" name="TextBox 92">
                <a:extLst>
                  <a:ext uri="{FF2B5EF4-FFF2-40B4-BE49-F238E27FC236}">
                    <a16:creationId xmlns:a16="http://schemas.microsoft.com/office/drawing/2014/main" id="{540F73DE-212F-A7AF-9535-932EFE67CB51}"/>
                  </a:ext>
                </a:extLst>
              </p:cNvPr>
              <p:cNvSpPr txBox="1"/>
              <p:nvPr/>
            </p:nvSpPr>
            <p:spPr>
              <a:xfrm>
                <a:off x="7590733" y="4225939"/>
                <a:ext cx="2078683" cy="445216"/>
              </a:xfrm>
              <a:prstGeom prst="rect">
                <a:avLst/>
              </a:prstGeom>
              <a:noFill/>
            </p:spPr>
            <p:txBody>
              <a:bodyPr wrap="square" rtlCol="0">
                <a:spAutoFit/>
              </a:bodyPr>
              <a:lstStyle/>
              <a:p>
                <a:pPr algn="l"/>
                <a:r>
                  <a:rPr lang="en-US" sz="1600" b="1" dirty="0">
                    <a:ln/>
                    <a:solidFill>
                      <a:srgbClr val="DF4625"/>
                    </a:solidFill>
                    <a:latin typeface="Calibri" panose="020F0502020204030204" pitchFamily="34" charset="0"/>
                    <a:cs typeface="Calibri" panose="020F0502020204030204" pitchFamily="34" charset="0"/>
                    <a:sym typeface="Avenir-Black"/>
                    <a:rtl val="0"/>
                  </a:rPr>
                  <a:t>MODULE 2</a:t>
                </a:r>
                <a:endParaRPr lang="en-US" sz="1600" i="1" dirty="0">
                  <a:ln/>
                  <a:solidFill>
                    <a:srgbClr val="DF4625"/>
                  </a:solidFill>
                  <a:latin typeface="Calibri" panose="020F0502020204030204" pitchFamily="34" charset="0"/>
                  <a:cs typeface="Calibri" panose="020F0502020204030204" pitchFamily="34" charset="0"/>
                  <a:sym typeface="Avenir-Black"/>
                  <a:rtl val="0"/>
                </a:endParaRPr>
              </a:p>
            </p:txBody>
          </p:sp>
          <p:sp>
            <p:nvSpPr>
              <p:cNvPr id="94" name="TextBox 93">
                <a:extLst>
                  <a:ext uri="{FF2B5EF4-FFF2-40B4-BE49-F238E27FC236}">
                    <a16:creationId xmlns:a16="http://schemas.microsoft.com/office/drawing/2014/main" id="{E1011ACA-F30D-64F4-E03F-55F974D16D52}"/>
                  </a:ext>
                </a:extLst>
              </p:cNvPr>
              <p:cNvSpPr txBox="1"/>
              <p:nvPr/>
            </p:nvSpPr>
            <p:spPr>
              <a:xfrm>
                <a:off x="7617977" y="4721357"/>
                <a:ext cx="2008307" cy="402212"/>
              </a:xfrm>
              <a:prstGeom prst="rect">
                <a:avLst/>
              </a:prstGeom>
              <a:noFill/>
            </p:spPr>
            <p:txBody>
              <a:bodyPr wrap="square" rtlCol="0">
                <a:spAutoFit/>
              </a:bodyPr>
              <a:lstStyle/>
              <a:p>
                <a:pPr>
                  <a:lnSpc>
                    <a:spcPts val="839"/>
                  </a:lnSpc>
                </a:pPr>
                <a:r>
                  <a:rPr lang="en-US" sz="1005" b="1" dirty="0">
                    <a:ln/>
                    <a:solidFill>
                      <a:schemeClr val="bg1"/>
                    </a:solidFill>
                    <a:latin typeface="Calibri" panose="020F0502020204030204" pitchFamily="34" charset="0"/>
                    <a:cs typeface="Calibri" panose="020F0502020204030204" pitchFamily="34" charset="0"/>
                    <a:sym typeface="Avenir-Black"/>
                    <a:rtl val="0"/>
                  </a:rPr>
                  <a:t>Inclusive Leadership Skills</a:t>
                </a:r>
              </a:p>
            </p:txBody>
          </p:sp>
          <p:sp>
            <p:nvSpPr>
              <p:cNvPr id="95" name="TextBox 94">
                <a:extLst>
                  <a:ext uri="{FF2B5EF4-FFF2-40B4-BE49-F238E27FC236}">
                    <a16:creationId xmlns:a16="http://schemas.microsoft.com/office/drawing/2014/main" id="{74BB4D31-AA64-3F6F-BD6A-50E1D9086524}"/>
                  </a:ext>
                </a:extLst>
              </p:cNvPr>
              <p:cNvSpPr txBox="1"/>
              <p:nvPr/>
            </p:nvSpPr>
            <p:spPr>
              <a:xfrm>
                <a:off x="7601606" y="5113365"/>
                <a:ext cx="2535994" cy="2095467"/>
              </a:xfrm>
              <a:prstGeom prst="rect">
                <a:avLst/>
              </a:prstGeom>
              <a:noFill/>
            </p:spPr>
            <p:txBody>
              <a:bodyPr wrap="square" rtlCol="0">
                <a:spAutoFit/>
              </a:bodyPr>
              <a:lstStyle/>
              <a:p>
                <a:pPr>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Key Features: </a:t>
                </a:r>
                <a:r>
                  <a:rPr lang="en-US" sz="875" i="1" dirty="0">
                    <a:ln/>
                    <a:solidFill>
                      <a:srgbClr val="083F59"/>
                    </a:solidFill>
                    <a:latin typeface="Calibri" panose="020F0502020204030204" pitchFamily="34" charset="0"/>
                    <a:cs typeface="Calibri" panose="020F0502020204030204" pitchFamily="34" charset="0"/>
                    <a:sym typeface="Avenir-Black"/>
                    <a:rtl val="0"/>
                  </a:rPr>
                  <a:t>Develop inclusive leadership skills (e.g., Bias awareness and mitigation). Tap into the power of neurodiversity. </a:t>
                </a:r>
                <a:r>
                  <a:rPr lang="en-US" sz="875" dirty="0">
                    <a:ln/>
                    <a:solidFill>
                      <a:srgbClr val="083F59"/>
                    </a:solidFill>
                    <a:latin typeface="Calibri" panose="020F0502020204030204" pitchFamily="34" charset="0"/>
                    <a:cs typeface="Calibri" panose="020F0502020204030204" pitchFamily="34" charset="0"/>
                    <a:sym typeface="Avenir-Black"/>
                    <a:rtl val="0"/>
                  </a:rPr>
                  <a:t>Measure impact and build resilience. </a:t>
                </a:r>
              </a:p>
              <a:p>
                <a:pPr>
                  <a:lnSpc>
                    <a:spcPts val="891"/>
                  </a:lnSpc>
                  <a:buClr>
                    <a:srgbClr val="DF4625"/>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a:p>
                <a:pPr marL="345721" indent="-345721">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1: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Prepare for Inclusive Change Through Leadership. </a:t>
                </a:r>
              </a:p>
              <a:p>
                <a:pPr marL="345721" indent="-345721">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2: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Unlock Inclusive Leadership &amp; Neurodiversity. </a:t>
                </a:r>
              </a:p>
              <a:p>
                <a:pPr marL="345721" indent="-345721">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3: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Measure Leadership Impact &amp; Build Resilience.</a:t>
                </a:r>
              </a:p>
              <a:p>
                <a:pPr marL="115981" indent="-115981">
                  <a:lnSpc>
                    <a:spcPts val="891"/>
                  </a:lnSpc>
                  <a:buClr>
                    <a:srgbClr val="F15B2A"/>
                  </a:buClr>
                  <a:buFont typeface="Arial" panose="020B0604020202020204" pitchFamily="34" charset="0"/>
                  <a:buChar char="•"/>
                </a:pPr>
                <a:endParaRPr lang="en-US" sz="875" dirty="0">
                  <a:ln/>
                  <a:solidFill>
                    <a:srgbClr val="083F59"/>
                  </a:solidFill>
                  <a:latin typeface="Calibri" panose="020F0502020204030204" pitchFamily="34" charset="0"/>
                  <a:cs typeface="Calibri" panose="020F0502020204030204" pitchFamily="34" charset="0"/>
                  <a:sym typeface="Avenir-Black"/>
                  <a:rtl val="0"/>
                </a:endParaRPr>
              </a:p>
            </p:txBody>
          </p:sp>
        </p:grpSp>
      </p:grpSp>
      <p:grpSp>
        <p:nvGrpSpPr>
          <p:cNvPr id="96" name="Group 95">
            <a:extLst>
              <a:ext uri="{FF2B5EF4-FFF2-40B4-BE49-F238E27FC236}">
                <a16:creationId xmlns:a16="http://schemas.microsoft.com/office/drawing/2014/main" id="{60D86360-6381-E9AD-F9BF-5A72A3BA2762}"/>
              </a:ext>
            </a:extLst>
          </p:cNvPr>
          <p:cNvGrpSpPr/>
          <p:nvPr/>
        </p:nvGrpSpPr>
        <p:grpSpPr>
          <a:xfrm>
            <a:off x="8987465" y="714941"/>
            <a:ext cx="2462179" cy="2745281"/>
            <a:chOff x="4098065" y="973802"/>
            <a:chExt cx="3640051" cy="4058587"/>
          </a:xfrm>
        </p:grpSpPr>
        <p:sp>
          <p:nvSpPr>
            <p:cNvPr id="97" name="Freeform 96">
              <a:extLst>
                <a:ext uri="{FF2B5EF4-FFF2-40B4-BE49-F238E27FC236}">
                  <a16:creationId xmlns:a16="http://schemas.microsoft.com/office/drawing/2014/main" id="{793CBB64-DCCD-B21F-9C91-9C2026C3ADF5}"/>
                </a:ext>
              </a:extLst>
            </p:cNvPr>
            <p:cNvSpPr/>
            <p:nvPr/>
          </p:nvSpPr>
          <p:spPr>
            <a:xfrm rot="10800000">
              <a:off x="4098065" y="1498832"/>
              <a:ext cx="2312151" cy="437757"/>
            </a:xfrm>
            <a:custGeom>
              <a:avLst/>
              <a:gdLst>
                <a:gd name="connsiteX0" fmla="*/ 2790245 w 2790245"/>
                <a:gd name="connsiteY0" fmla="*/ 437757 h 437757"/>
                <a:gd name="connsiteX1" fmla="*/ 2326949 w 2790245"/>
                <a:gd name="connsiteY1" fmla="*/ 437757 h 437757"/>
                <a:gd name="connsiteX2" fmla="*/ 621983 w 2790245"/>
                <a:gd name="connsiteY2" fmla="*/ 437757 h 437757"/>
                <a:gd name="connsiteX3" fmla="*/ 158687 w 2790245"/>
                <a:gd name="connsiteY3" fmla="*/ 437757 h 437757"/>
                <a:gd name="connsiteX4" fmla="*/ 0 w 2790245"/>
                <a:gd name="connsiteY4" fmla="*/ 216826 h 437757"/>
                <a:gd name="connsiteX5" fmla="*/ 158687 w 2790245"/>
                <a:gd name="connsiteY5" fmla="*/ 0 h 437757"/>
                <a:gd name="connsiteX6" fmla="*/ 621983 w 2790245"/>
                <a:gd name="connsiteY6" fmla="*/ 0 h 437757"/>
                <a:gd name="connsiteX7" fmla="*/ 2326949 w 2790245"/>
                <a:gd name="connsiteY7" fmla="*/ 0 h 437757"/>
                <a:gd name="connsiteX8" fmla="*/ 2790245 w 2790245"/>
                <a:gd name="connsiteY8" fmla="*/ 0 h 437757"/>
                <a:gd name="connsiteX9" fmla="*/ 2661654 w 2790245"/>
                <a:gd name="connsiteY9" fmla="*/ 216826 h 43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0245" h="437757">
                  <a:moveTo>
                    <a:pt x="2790245" y="437757"/>
                  </a:moveTo>
                  <a:lnTo>
                    <a:pt x="2326949" y="437757"/>
                  </a:lnTo>
                  <a:lnTo>
                    <a:pt x="621983" y="437757"/>
                  </a:lnTo>
                  <a:lnTo>
                    <a:pt x="158687" y="437757"/>
                  </a:lnTo>
                  <a:lnTo>
                    <a:pt x="0" y="216826"/>
                  </a:lnTo>
                  <a:lnTo>
                    <a:pt x="158687" y="0"/>
                  </a:lnTo>
                  <a:lnTo>
                    <a:pt x="621983" y="0"/>
                  </a:lnTo>
                  <a:lnTo>
                    <a:pt x="2326949" y="0"/>
                  </a:lnTo>
                  <a:lnTo>
                    <a:pt x="2790245" y="0"/>
                  </a:lnTo>
                  <a:lnTo>
                    <a:pt x="2661654" y="216826"/>
                  </a:lnTo>
                  <a:close/>
                </a:path>
              </a:pathLst>
            </a:custGeom>
            <a:solidFill>
              <a:srgbClr val="90278E"/>
            </a:solidFill>
            <a:ln w="4412" cap="flat">
              <a:noFill/>
              <a:prstDash val="solid"/>
              <a:miter/>
            </a:ln>
          </p:spPr>
          <p:txBody>
            <a:bodyPr wrap="square" rtlCol="0" anchor="ctr">
              <a:noAutofit/>
            </a:bodyPr>
            <a:lstStyle/>
            <a:p>
              <a:endParaRPr lang="en-US" sz="1396">
                <a:solidFill>
                  <a:srgbClr val="702D8C"/>
                </a:solidFill>
                <a:latin typeface="Calibri" panose="020F0502020204030204" pitchFamily="34" charset="0"/>
                <a:cs typeface="Calibri" panose="020F0502020204030204" pitchFamily="34" charset="0"/>
              </a:endParaRPr>
            </a:p>
          </p:txBody>
        </p:sp>
        <p:grpSp>
          <p:nvGrpSpPr>
            <p:cNvPr id="98" name="Group 97">
              <a:extLst>
                <a:ext uri="{FF2B5EF4-FFF2-40B4-BE49-F238E27FC236}">
                  <a16:creationId xmlns:a16="http://schemas.microsoft.com/office/drawing/2014/main" id="{36788966-825E-C8A7-9177-58B7031080E2}"/>
                </a:ext>
              </a:extLst>
            </p:cNvPr>
            <p:cNvGrpSpPr/>
            <p:nvPr/>
          </p:nvGrpSpPr>
          <p:grpSpPr>
            <a:xfrm>
              <a:off x="4225037" y="973802"/>
              <a:ext cx="3513079" cy="4058587"/>
              <a:chOff x="7601604" y="4205289"/>
              <a:chExt cx="3125352" cy="3610655"/>
            </a:xfrm>
          </p:grpSpPr>
          <p:sp>
            <p:nvSpPr>
              <p:cNvPr id="99" name="TextBox 98">
                <a:extLst>
                  <a:ext uri="{FF2B5EF4-FFF2-40B4-BE49-F238E27FC236}">
                    <a16:creationId xmlns:a16="http://schemas.microsoft.com/office/drawing/2014/main" id="{C01C1E62-AC50-1C97-9D92-35BE516DD1B4}"/>
                  </a:ext>
                </a:extLst>
              </p:cNvPr>
              <p:cNvSpPr txBox="1"/>
              <p:nvPr/>
            </p:nvSpPr>
            <p:spPr>
              <a:xfrm>
                <a:off x="7603769" y="4205289"/>
                <a:ext cx="2469606" cy="445216"/>
              </a:xfrm>
              <a:prstGeom prst="rect">
                <a:avLst/>
              </a:prstGeom>
              <a:noFill/>
            </p:spPr>
            <p:txBody>
              <a:bodyPr wrap="square" rtlCol="0">
                <a:spAutoFit/>
              </a:bodyPr>
              <a:lstStyle/>
              <a:p>
                <a:pPr algn="l"/>
                <a:r>
                  <a:rPr lang="en-US" sz="1600" b="1" dirty="0">
                    <a:ln/>
                    <a:solidFill>
                      <a:srgbClr val="DF4625"/>
                    </a:solidFill>
                    <a:latin typeface="Calibri" panose="020F0502020204030204" pitchFamily="34" charset="0"/>
                    <a:cs typeface="Calibri" panose="020F0502020204030204" pitchFamily="34" charset="0"/>
                    <a:sym typeface="Avenir-Black"/>
                    <a:rtl val="0"/>
                  </a:rPr>
                  <a:t>MODULE 3</a:t>
                </a:r>
                <a:endParaRPr lang="en-US" sz="1600" i="1" dirty="0">
                  <a:ln/>
                  <a:solidFill>
                    <a:srgbClr val="DF4625"/>
                  </a:solidFill>
                  <a:latin typeface="Calibri" panose="020F0502020204030204" pitchFamily="34" charset="0"/>
                  <a:cs typeface="Calibri" panose="020F0502020204030204" pitchFamily="34" charset="0"/>
                  <a:sym typeface="Avenir-Black"/>
                  <a:rtl val="0"/>
                </a:endParaRPr>
              </a:p>
            </p:txBody>
          </p:sp>
          <p:sp>
            <p:nvSpPr>
              <p:cNvPr id="100" name="TextBox 99">
                <a:extLst>
                  <a:ext uri="{FF2B5EF4-FFF2-40B4-BE49-F238E27FC236}">
                    <a16:creationId xmlns:a16="http://schemas.microsoft.com/office/drawing/2014/main" id="{A553BCCC-7B1C-0F2E-ABA4-7C9C73C63E67}"/>
                  </a:ext>
                </a:extLst>
              </p:cNvPr>
              <p:cNvSpPr txBox="1"/>
              <p:nvPr/>
            </p:nvSpPr>
            <p:spPr>
              <a:xfrm>
                <a:off x="7642198" y="4689513"/>
                <a:ext cx="1893324" cy="402212"/>
              </a:xfrm>
              <a:prstGeom prst="rect">
                <a:avLst/>
              </a:prstGeom>
              <a:noFill/>
            </p:spPr>
            <p:txBody>
              <a:bodyPr wrap="square" rtlCol="0">
                <a:spAutoFit/>
              </a:bodyPr>
              <a:lstStyle/>
              <a:p>
                <a:pPr>
                  <a:lnSpc>
                    <a:spcPts val="839"/>
                  </a:lnSpc>
                </a:pPr>
                <a:r>
                  <a:rPr lang="en-US" sz="1005" b="1" dirty="0">
                    <a:ln/>
                    <a:solidFill>
                      <a:schemeClr val="bg1"/>
                    </a:solidFill>
                    <a:latin typeface="Calibri" panose="020F0502020204030204" pitchFamily="34" charset="0"/>
                    <a:cs typeface="Calibri" panose="020F0502020204030204" pitchFamily="34" charset="0"/>
                    <a:sym typeface="Avenir-Black"/>
                    <a:rtl val="0"/>
                  </a:rPr>
                  <a:t>Inclusive Talent Management for SMEs </a:t>
                </a:r>
              </a:p>
            </p:txBody>
          </p:sp>
          <p:sp>
            <p:nvSpPr>
              <p:cNvPr id="101" name="TextBox 100">
                <a:extLst>
                  <a:ext uri="{FF2B5EF4-FFF2-40B4-BE49-F238E27FC236}">
                    <a16:creationId xmlns:a16="http://schemas.microsoft.com/office/drawing/2014/main" id="{FF6A4789-9490-B70C-314B-4C7EC401FD99}"/>
                  </a:ext>
                </a:extLst>
              </p:cNvPr>
              <p:cNvSpPr txBox="1"/>
              <p:nvPr/>
            </p:nvSpPr>
            <p:spPr>
              <a:xfrm>
                <a:off x="7601604" y="5113364"/>
                <a:ext cx="3125352" cy="2702580"/>
              </a:xfrm>
              <a:prstGeom prst="rect">
                <a:avLst/>
              </a:prstGeom>
              <a:noFill/>
            </p:spPr>
            <p:txBody>
              <a:bodyPr wrap="square" rtlCol="0">
                <a:spAutoFit/>
              </a:bodyPr>
              <a:lstStyle/>
              <a:p>
                <a:pPr>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Key Features: </a:t>
                </a:r>
                <a:r>
                  <a:rPr lang="en-US" sz="875" i="1" dirty="0">
                    <a:ln/>
                    <a:solidFill>
                      <a:srgbClr val="083F59"/>
                    </a:solidFill>
                    <a:latin typeface="Calibri" panose="020F0502020204030204" pitchFamily="34" charset="0"/>
                    <a:cs typeface="Calibri" panose="020F0502020204030204" pitchFamily="34" charset="0"/>
                    <a:sym typeface="Avenir-Black"/>
                    <a:rtl val="0"/>
                  </a:rPr>
                  <a:t>Inclusive advertising, recruitment and retention. Performance management and leadership succession planning. </a:t>
                </a:r>
              </a:p>
              <a:p>
                <a:pPr>
                  <a:lnSpc>
                    <a:spcPts val="891"/>
                  </a:lnSpc>
                  <a:buClr>
                    <a:srgbClr val="DF4625"/>
                  </a:buClr>
                </a:pPr>
                <a:endParaRPr lang="en-US" sz="875" i="1" dirty="0">
                  <a:ln/>
                  <a:solidFill>
                    <a:srgbClr val="083F59"/>
                  </a:solidFill>
                  <a:latin typeface="Calibri" panose="020F0502020204030204" pitchFamily="34" charset="0"/>
                  <a:cs typeface="Calibri" panose="020F0502020204030204" pitchFamily="34" charset="0"/>
                  <a:sym typeface="Avenir-Black"/>
                  <a:rtl val="0"/>
                </a:endParaRPr>
              </a:p>
              <a:p>
                <a:pPr marL="332909" indent="-332909">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1: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Attracting, Developing, and Retaining Diverse Talent. </a:t>
                </a:r>
              </a:p>
              <a:p>
                <a:pPr marL="332909" indent="-332909">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2:	</a:t>
                </a:r>
                <a:r>
                  <a:rPr lang="en-US" sz="875" dirty="0">
                    <a:ln/>
                    <a:solidFill>
                      <a:srgbClr val="083F59"/>
                    </a:solidFill>
                    <a:latin typeface="Calibri" panose="020F0502020204030204" pitchFamily="34" charset="0"/>
                    <a:cs typeface="Calibri" panose="020F0502020204030204" pitchFamily="34" charset="0"/>
                    <a:sym typeface="Avenir-Black"/>
                    <a:rtl val="0"/>
                  </a:rPr>
                  <a:t>Creating Inclusive Job Descriptions &amp; Adverts. </a:t>
                </a:r>
              </a:p>
              <a:p>
                <a:pPr marL="332909" indent="-332909">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3:</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Inclusive Selection, Interviewing, and Offer Strategies. </a:t>
                </a:r>
              </a:p>
              <a:p>
                <a:pPr marL="332909" indent="-332909">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4: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Employee Talent Development and Retention. </a:t>
                </a:r>
              </a:p>
              <a:p>
                <a:pPr marL="332909" indent="-332909">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5: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Performance Management and Feedback. </a:t>
                </a:r>
              </a:p>
              <a:p>
                <a:pPr marL="332909" indent="-332909">
                  <a:lnSpc>
                    <a:spcPts val="891"/>
                  </a:lnSpc>
                  <a:buClr>
                    <a:srgbClr val="DF4625"/>
                  </a:buClr>
                </a:pPr>
                <a:r>
                  <a:rPr lang="en-US" sz="875" b="1" dirty="0">
                    <a:ln/>
                    <a:solidFill>
                      <a:srgbClr val="DF4625"/>
                    </a:solidFill>
                    <a:latin typeface="Calibri" panose="020F0502020204030204" pitchFamily="34" charset="0"/>
                    <a:cs typeface="Calibri" panose="020F0502020204030204" pitchFamily="34" charset="0"/>
                    <a:sym typeface="Avenir-Black"/>
                    <a:rtl val="0"/>
                  </a:rPr>
                  <a:t>Part 6: </a:t>
                </a:r>
                <a:r>
                  <a:rPr lang="en-US" sz="875" b="1" dirty="0">
                    <a:ln/>
                    <a:solidFill>
                      <a:srgbClr val="083F59"/>
                    </a:solidFill>
                    <a:latin typeface="Calibri" panose="020F0502020204030204" pitchFamily="34" charset="0"/>
                    <a:cs typeface="Calibri" panose="020F0502020204030204" pitchFamily="34" charset="0"/>
                    <a:sym typeface="Avenir-Black"/>
                    <a:rtl val="0"/>
                  </a:rPr>
                  <a:t>	</a:t>
                </a:r>
                <a:r>
                  <a:rPr lang="en-US" sz="875" dirty="0">
                    <a:ln/>
                    <a:solidFill>
                      <a:srgbClr val="083F59"/>
                    </a:solidFill>
                    <a:latin typeface="Calibri" panose="020F0502020204030204" pitchFamily="34" charset="0"/>
                    <a:cs typeface="Calibri" panose="020F0502020204030204" pitchFamily="34" charset="0"/>
                    <a:sym typeface="Avenir-Black"/>
                    <a:rtl val="0"/>
                  </a:rPr>
                  <a:t>Succession Planning and Leadership Development. </a:t>
                </a:r>
              </a:p>
              <a:p>
                <a:pPr>
                  <a:lnSpc>
                    <a:spcPts val="891"/>
                  </a:lnSpc>
                  <a:buClr>
                    <a:srgbClr val="DF4625"/>
                  </a:buClr>
                </a:pPr>
                <a:endParaRPr lang="en-US" sz="875" dirty="0">
                  <a:ln/>
                  <a:solidFill>
                    <a:srgbClr val="083F59"/>
                  </a:solidFill>
                  <a:latin typeface="Calibri" panose="020F0502020204030204" pitchFamily="34" charset="0"/>
                  <a:cs typeface="Calibri" panose="020F0502020204030204" pitchFamily="34" charset="0"/>
                  <a:sym typeface="Avenir-Black"/>
                  <a:rtl val="0"/>
                </a:endParaRPr>
              </a:p>
            </p:txBody>
          </p:sp>
        </p:grpSp>
      </p:grpSp>
      <p:sp>
        <p:nvSpPr>
          <p:cNvPr id="102" name="Freeform 101">
            <a:extLst>
              <a:ext uri="{FF2B5EF4-FFF2-40B4-BE49-F238E27FC236}">
                <a16:creationId xmlns:a16="http://schemas.microsoft.com/office/drawing/2014/main" id="{91A38EBF-B024-FDCA-216F-79A630F3AB94}"/>
              </a:ext>
            </a:extLst>
          </p:cNvPr>
          <p:cNvSpPr/>
          <p:nvPr/>
        </p:nvSpPr>
        <p:spPr>
          <a:xfrm rot="13947310">
            <a:off x="11351709" y="1620350"/>
            <a:ext cx="408946" cy="257807"/>
          </a:xfrm>
          <a:custGeom>
            <a:avLst/>
            <a:gdLst>
              <a:gd name="connsiteX0" fmla="*/ 0 w 538634"/>
              <a:gd name="connsiteY0" fmla="*/ 0 h 339075"/>
              <a:gd name="connsiteX1" fmla="*/ 538635 w 538634"/>
              <a:gd name="connsiteY1" fmla="*/ 0 h 339075"/>
              <a:gd name="connsiteX2" fmla="*/ 538635 w 538634"/>
              <a:gd name="connsiteY2" fmla="*/ 339075 h 339075"/>
              <a:gd name="connsiteX3" fmla="*/ 0 w 538634"/>
              <a:gd name="connsiteY3" fmla="*/ 339075 h 339075"/>
            </a:gdLst>
            <a:ahLst/>
            <a:cxnLst>
              <a:cxn ang="0">
                <a:pos x="connsiteX0" y="connsiteY0"/>
              </a:cxn>
              <a:cxn ang="0">
                <a:pos x="connsiteX1" y="connsiteY1"/>
              </a:cxn>
              <a:cxn ang="0">
                <a:pos x="connsiteX2" y="connsiteY2"/>
              </a:cxn>
              <a:cxn ang="0">
                <a:pos x="connsiteX3" y="connsiteY3"/>
              </a:cxn>
            </a:cxnLst>
            <a:rect l="l" t="t" r="r" b="b"/>
            <a:pathLst>
              <a:path w="538634" h="339075">
                <a:moveTo>
                  <a:pt x="0" y="0"/>
                </a:moveTo>
                <a:lnTo>
                  <a:pt x="538635" y="0"/>
                </a:lnTo>
                <a:lnTo>
                  <a:pt x="538635" y="339075"/>
                </a:lnTo>
                <a:lnTo>
                  <a:pt x="0" y="339075"/>
                </a:lnTo>
                <a:close/>
              </a:path>
            </a:pathLst>
          </a:custGeom>
          <a:solidFill>
            <a:srgbClr val="FFFFFF"/>
          </a:solidFill>
          <a:ln w="4412" cap="flat">
            <a:noFill/>
            <a:prstDash val="solid"/>
            <a:miter/>
          </a:ln>
        </p:spPr>
        <p:txBody>
          <a:bodyPr rtlCol="0" anchor="ctr"/>
          <a:lstStyle/>
          <a:p>
            <a:endParaRPr lang="en-US" sz="1396">
              <a:latin typeface="Calibri" panose="020F0502020204030204" pitchFamily="34" charset="0"/>
              <a:cs typeface="Calibri" panose="020F0502020204030204" pitchFamily="34" charset="0"/>
            </a:endParaRPr>
          </a:p>
        </p:txBody>
      </p:sp>
      <p:grpSp>
        <p:nvGrpSpPr>
          <p:cNvPr id="103" name="Group 102">
            <a:extLst>
              <a:ext uri="{FF2B5EF4-FFF2-40B4-BE49-F238E27FC236}">
                <a16:creationId xmlns:a16="http://schemas.microsoft.com/office/drawing/2014/main" id="{D76426E7-8D51-24D4-075A-0B1CFDD0B32E}"/>
              </a:ext>
            </a:extLst>
          </p:cNvPr>
          <p:cNvGrpSpPr/>
          <p:nvPr/>
        </p:nvGrpSpPr>
        <p:grpSpPr>
          <a:xfrm>
            <a:off x="11389928" y="1544120"/>
            <a:ext cx="262509" cy="353897"/>
            <a:chOff x="5050571" y="2097309"/>
            <a:chExt cx="2121206" cy="2859671"/>
          </a:xfrm>
          <a:solidFill>
            <a:srgbClr val="083F59"/>
          </a:solidFill>
        </p:grpSpPr>
        <p:sp>
          <p:nvSpPr>
            <p:cNvPr id="104" name="Freeform 103">
              <a:extLst>
                <a:ext uri="{FF2B5EF4-FFF2-40B4-BE49-F238E27FC236}">
                  <a16:creationId xmlns:a16="http://schemas.microsoft.com/office/drawing/2014/main" id="{11A72C54-71A4-BD5F-B61A-F4729C6C1A14}"/>
                </a:ext>
              </a:extLst>
            </p:cNvPr>
            <p:cNvSpPr/>
            <p:nvPr/>
          </p:nvSpPr>
          <p:spPr>
            <a:xfrm>
              <a:off x="5050571" y="2097309"/>
              <a:ext cx="2121206" cy="2859671"/>
            </a:xfrm>
            <a:custGeom>
              <a:avLst/>
              <a:gdLst>
                <a:gd name="connsiteX0" fmla="*/ 1671143 w 2121206"/>
                <a:gd name="connsiteY0" fmla="*/ 1615947 h 2859671"/>
                <a:gd name="connsiteX1" fmla="*/ 2069520 w 2121206"/>
                <a:gd name="connsiteY1" fmla="*/ 1959661 h 2859671"/>
                <a:gd name="connsiteX2" fmla="*/ 2120845 w 2121206"/>
                <a:gd name="connsiteY2" fmla="*/ 2208080 h 2859671"/>
                <a:gd name="connsiteX3" fmla="*/ 2120845 w 2121206"/>
                <a:gd name="connsiteY3" fmla="*/ 2808359 h 2859671"/>
                <a:gd name="connsiteX4" fmla="*/ 2068705 w 2121206"/>
                <a:gd name="connsiteY4" fmla="*/ 2859672 h 2859671"/>
                <a:gd name="connsiteX5" fmla="*/ 1144861 w 2121206"/>
                <a:gd name="connsiteY5" fmla="*/ 2859672 h 2859671"/>
                <a:gd name="connsiteX6" fmla="*/ 401060 w 2121206"/>
                <a:gd name="connsiteY6" fmla="*/ 2859672 h 2859671"/>
                <a:gd name="connsiteX7" fmla="*/ 54007 w 2121206"/>
                <a:gd name="connsiteY7" fmla="*/ 2859672 h 2859671"/>
                <a:gd name="connsiteX8" fmla="*/ 1053 w 2121206"/>
                <a:gd name="connsiteY8" fmla="*/ 2805916 h 2859671"/>
                <a:gd name="connsiteX9" fmla="*/ 238 w 2121206"/>
                <a:gd name="connsiteY9" fmla="*/ 2242289 h 2859671"/>
                <a:gd name="connsiteX10" fmla="*/ 449126 w 2121206"/>
                <a:gd name="connsiteY10" fmla="*/ 1615947 h 2859671"/>
                <a:gd name="connsiteX11" fmla="*/ 428759 w 2121206"/>
                <a:gd name="connsiteY11" fmla="*/ 1602101 h 2859671"/>
                <a:gd name="connsiteX12" fmla="*/ 223460 w 2121206"/>
                <a:gd name="connsiteY12" fmla="*/ 1361826 h 2859671"/>
                <a:gd name="connsiteX13" fmla="*/ 247085 w 2121206"/>
                <a:gd name="connsiteY13" fmla="*/ 1300740 h 2859671"/>
                <a:gd name="connsiteX14" fmla="*/ 520817 w 2121206"/>
                <a:gd name="connsiteY14" fmla="*/ 1024627 h 2859671"/>
                <a:gd name="connsiteX15" fmla="*/ 536296 w 2121206"/>
                <a:gd name="connsiteY15" fmla="*/ 937477 h 2859671"/>
                <a:gd name="connsiteX16" fmla="*/ 682938 w 2121206"/>
                <a:gd name="connsiteY16" fmla="*/ 413760 h 2859671"/>
                <a:gd name="connsiteX17" fmla="*/ 796179 w 2121206"/>
                <a:gd name="connsiteY17" fmla="*/ 303804 h 2859671"/>
                <a:gd name="connsiteX18" fmla="*/ 814101 w 2121206"/>
                <a:gd name="connsiteY18" fmla="*/ 266338 h 2859671"/>
                <a:gd name="connsiteX19" fmla="*/ 1060949 w 2121206"/>
                <a:gd name="connsiteY19" fmla="*/ 0 h 2859671"/>
                <a:gd name="connsiteX20" fmla="*/ 1310240 w 2121206"/>
                <a:gd name="connsiteY20" fmla="*/ 268781 h 2859671"/>
                <a:gd name="connsiteX21" fmla="*/ 1321646 w 2121206"/>
                <a:gd name="connsiteY21" fmla="*/ 298918 h 2859671"/>
                <a:gd name="connsiteX22" fmla="*/ 1586416 w 2121206"/>
                <a:gd name="connsiteY22" fmla="*/ 884535 h 2859671"/>
                <a:gd name="connsiteX23" fmla="*/ 1688251 w 2121206"/>
                <a:gd name="connsiteY23" fmla="*/ 1155760 h 2859671"/>
                <a:gd name="connsiteX24" fmla="*/ 1872368 w 2121206"/>
                <a:gd name="connsiteY24" fmla="*/ 1299111 h 2859671"/>
                <a:gd name="connsiteX25" fmla="*/ 1897623 w 2121206"/>
                <a:gd name="connsiteY25" fmla="*/ 1366713 h 2859671"/>
                <a:gd name="connsiteX26" fmla="*/ 1689880 w 2121206"/>
                <a:gd name="connsiteY26" fmla="*/ 1604544 h 2859671"/>
                <a:gd name="connsiteX27" fmla="*/ 1671143 w 2121206"/>
                <a:gd name="connsiteY27" fmla="*/ 1615947 h 2859671"/>
                <a:gd name="connsiteX28" fmla="*/ 563995 w 2121206"/>
                <a:gd name="connsiteY28" fmla="*/ 1666445 h 2859671"/>
                <a:gd name="connsiteX29" fmla="*/ 507782 w 2121206"/>
                <a:gd name="connsiteY29" fmla="*/ 1672147 h 2859671"/>
                <a:gd name="connsiteX30" fmla="*/ 66227 w 2121206"/>
                <a:gd name="connsiteY30" fmla="*/ 2202379 h 2859671"/>
                <a:gd name="connsiteX31" fmla="*/ 66227 w 2121206"/>
                <a:gd name="connsiteY31" fmla="*/ 2766820 h 2859671"/>
                <a:gd name="connsiteX32" fmla="*/ 67856 w 2121206"/>
                <a:gd name="connsiteY32" fmla="*/ 2793698 h 2859671"/>
                <a:gd name="connsiteX33" fmla="*/ 316333 w 2121206"/>
                <a:gd name="connsiteY33" fmla="*/ 2793698 h 2859671"/>
                <a:gd name="connsiteX34" fmla="*/ 316333 w 2121206"/>
                <a:gd name="connsiteY34" fmla="*/ 2757861 h 2859671"/>
                <a:gd name="connsiteX35" fmla="*/ 316333 w 2121206"/>
                <a:gd name="connsiteY35" fmla="*/ 2318851 h 2859671"/>
                <a:gd name="connsiteX36" fmla="*/ 317962 w 2121206"/>
                <a:gd name="connsiteY36" fmla="*/ 2291973 h 2859671"/>
                <a:gd name="connsiteX37" fmla="*/ 348106 w 2121206"/>
                <a:gd name="connsiteY37" fmla="*/ 2264280 h 2859671"/>
                <a:gd name="connsiteX38" fmla="*/ 380693 w 2121206"/>
                <a:gd name="connsiteY38" fmla="*/ 2288715 h 2859671"/>
                <a:gd name="connsiteX39" fmla="*/ 383137 w 2121206"/>
                <a:gd name="connsiteY39" fmla="*/ 2318851 h 2859671"/>
                <a:gd name="connsiteX40" fmla="*/ 383137 w 2121206"/>
                <a:gd name="connsiteY40" fmla="*/ 2761119 h 2859671"/>
                <a:gd name="connsiteX41" fmla="*/ 384766 w 2121206"/>
                <a:gd name="connsiteY41" fmla="*/ 2793698 h 2859671"/>
                <a:gd name="connsiteX42" fmla="*/ 987628 w 2121206"/>
                <a:gd name="connsiteY42" fmla="*/ 2793698 h 2859671"/>
                <a:gd name="connsiteX43" fmla="*/ 963187 w 2121206"/>
                <a:gd name="connsiteY43" fmla="*/ 2764377 h 2859671"/>
                <a:gd name="connsiteX44" fmla="*/ 603100 w 2121206"/>
                <a:gd name="connsiteY44" fmla="*/ 2346544 h 2859671"/>
                <a:gd name="connsiteX45" fmla="*/ 577845 w 2121206"/>
                <a:gd name="connsiteY45" fmla="*/ 2169800 h 2859671"/>
                <a:gd name="connsiteX46" fmla="*/ 631613 w 2121206"/>
                <a:gd name="connsiteY46" fmla="*/ 2050884 h 2859671"/>
                <a:gd name="connsiteX47" fmla="*/ 498006 w 2121206"/>
                <a:gd name="connsiteY47" fmla="*/ 1975951 h 2859671"/>
                <a:gd name="connsiteX48" fmla="*/ 474381 w 2121206"/>
                <a:gd name="connsiteY48" fmla="*/ 1914050 h 2859671"/>
                <a:gd name="connsiteX49" fmla="*/ 524076 w 2121206"/>
                <a:gd name="connsiteY49" fmla="*/ 1776401 h 2859671"/>
                <a:gd name="connsiteX50" fmla="*/ 563995 w 2121206"/>
                <a:gd name="connsiteY50" fmla="*/ 1666445 h 2859671"/>
                <a:gd name="connsiteX51" fmla="*/ 1557088 w 2121206"/>
                <a:gd name="connsiteY51" fmla="*/ 1666445 h 2859671"/>
                <a:gd name="connsiteX52" fmla="*/ 1644258 w 2121206"/>
                <a:gd name="connsiteY52" fmla="*/ 1906720 h 2859671"/>
                <a:gd name="connsiteX53" fmla="*/ 1619003 w 2121206"/>
                <a:gd name="connsiteY53" fmla="*/ 1977580 h 2859671"/>
                <a:gd name="connsiteX54" fmla="*/ 1490284 w 2121206"/>
                <a:gd name="connsiteY54" fmla="*/ 2050070 h 2859671"/>
                <a:gd name="connsiteX55" fmla="*/ 1570123 w 2121206"/>
                <a:gd name="connsiteY55" fmla="*/ 2222742 h 2859671"/>
                <a:gd name="connsiteX56" fmla="*/ 1558717 w 2121206"/>
                <a:gd name="connsiteY56" fmla="*/ 2301747 h 2859671"/>
                <a:gd name="connsiteX57" fmla="*/ 1160339 w 2121206"/>
                <a:gd name="connsiteY57" fmla="*/ 2762748 h 2859671"/>
                <a:gd name="connsiteX58" fmla="*/ 1135899 w 2121206"/>
                <a:gd name="connsiteY58" fmla="*/ 2792884 h 2859671"/>
                <a:gd name="connsiteX59" fmla="*/ 1740390 w 2121206"/>
                <a:gd name="connsiteY59" fmla="*/ 2792884 h 2859671"/>
                <a:gd name="connsiteX60" fmla="*/ 1740390 w 2121206"/>
                <a:gd name="connsiteY60" fmla="*/ 2757861 h 2859671"/>
                <a:gd name="connsiteX61" fmla="*/ 1740390 w 2121206"/>
                <a:gd name="connsiteY61" fmla="*/ 2324553 h 2859671"/>
                <a:gd name="connsiteX62" fmla="*/ 1742020 w 2121206"/>
                <a:gd name="connsiteY62" fmla="*/ 2291973 h 2859671"/>
                <a:gd name="connsiteX63" fmla="*/ 1773792 w 2121206"/>
                <a:gd name="connsiteY63" fmla="*/ 2263466 h 2859671"/>
                <a:gd name="connsiteX64" fmla="*/ 1805565 w 2121206"/>
                <a:gd name="connsiteY64" fmla="*/ 2292788 h 2859671"/>
                <a:gd name="connsiteX65" fmla="*/ 1806379 w 2121206"/>
                <a:gd name="connsiteY65" fmla="*/ 2316408 h 2859671"/>
                <a:gd name="connsiteX66" fmla="*/ 1806379 w 2121206"/>
                <a:gd name="connsiteY66" fmla="*/ 2758676 h 2859671"/>
                <a:gd name="connsiteX67" fmla="*/ 1806379 w 2121206"/>
                <a:gd name="connsiteY67" fmla="*/ 2792884 h 2859671"/>
                <a:gd name="connsiteX68" fmla="*/ 2054856 w 2121206"/>
                <a:gd name="connsiteY68" fmla="*/ 2792884 h 2859671"/>
                <a:gd name="connsiteX69" fmla="*/ 2056485 w 2121206"/>
                <a:gd name="connsiteY69" fmla="*/ 2770078 h 2859671"/>
                <a:gd name="connsiteX70" fmla="*/ 2055671 w 2121206"/>
                <a:gd name="connsiteY70" fmla="*/ 2193420 h 2859671"/>
                <a:gd name="connsiteX71" fmla="*/ 1820229 w 2121206"/>
                <a:gd name="connsiteY71" fmla="*/ 1754410 h 2859671"/>
                <a:gd name="connsiteX72" fmla="*/ 1557088 w 2121206"/>
                <a:gd name="connsiteY72" fmla="*/ 1666445 h 2859671"/>
                <a:gd name="connsiteX73" fmla="*/ 1525315 w 2121206"/>
                <a:gd name="connsiteY73" fmla="*/ 839739 h 2859671"/>
                <a:gd name="connsiteX74" fmla="*/ 1216552 w 2121206"/>
                <a:gd name="connsiteY74" fmla="*/ 663809 h 2859671"/>
                <a:gd name="connsiteX75" fmla="*/ 936303 w 2121206"/>
                <a:gd name="connsiteY75" fmla="*/ 841367 h 2859671"/>
                <a:gd name="connsiteX76" fmla="*/ 600656 w 2121206"/>
                <a:gd name="connsiteY76" fmla="*/ 837295 h 2859671"/>
                <a:gd name="connsiteX77" fmla="*/ 598212 w 2121206"/>
                <a:gd name="connsiteY77" fmla="*/ 854399 h 2859671"/>
                <a:gd name="connsiteX78" fmla="*/ 779885 w 2121206"/>
                <a:gd name="connsiteY78" fmla="*/ 1321102 h 2859671"/>
                <a:gd name="connsiteX79" fmla="*/ 1273580 w 2121206"/>
                <a:gd name="connsiteY79" fmla="*/ 1375672 h 2859671"/>
                <a:gd name="connsiteX80" fmla="*/ 1525315 w 2121206"/>
                <a:gd name="connsiteY80" fmla="*/ 839739 h 2859671"/>
                <a:gd name="connsiteX81" fmla="*/ 541184 w 2121206"/>
                <a:gd name="connsiteY81" fmla="*/ 1923824 h 2859671"/>
                <a:gd name="connsiteX82" fmla="*/ 678865 w 2121206"/>
                <a:gd name="connsiteY82" fmla="*/ 2001200 h 2859671"/>
                <a:gd name="connsiteX83" fmla="*/ 699232 w 2121206"/>
                <a:gd name="connsiteY83" fmla="*/ 2063101 h 2859671"/>
                <a:gd name="connsiteX84" fmla="*/ 622652 w 2121206"/>
                <a:gd name="connsiteY84" fmla="*/ 2229257 h 2859671"/>
                <a:gd name="connsiteX85" fmla="*/ 628355 w 2121206"/>
                <a:gd name="connsiteY85" fmla="*/ 2277312 h 2859671"/>
                <a:gd name="connsiteX86" fmla="*/ 1038952 w 2121206"/>
                <a:gd name="connsiteY86" fmla="*/ 2752160 h 2859671"/>
                <a:gd name="connsiteX87" fmla="*/ 1060134 w 2121206"/>
                <a:gd name="connsiteY87" fmla="*/ 2774965 h 2859671"/>
                <a:gd name="connsiteX88" fmla="*/ 1068281 w 2121206"/>
                <a:gd name="connsiteY88" fmla="*/ 2769264 h 2859671"/>
                <a:gd name="connsiteX89" fmla="*/ 1500060 w 2121206"/>
                <a:gd name="connsiteY89" fmla="*/ 2268353 h 2859671"/>
                <a:gd name="connsiteX90" fmla="*/ 1502504 w 2121206"/>
                <a:gd name="connsiteY90" fmla="*/ 2236588 h 2859671"/>
                <a:gd name="connsiteX91" fmla="*/ 1425925 w 2121206"/>
                <a:gd name="connsiteY91" fmla="*/ 2067174 h 2859671"/>
                <a:gd name="connsiteX92" fmla="*/ 1447106 w 2121206"/>
                <a:gd name="connsiteY92" fmla="*/ 1998757 h 2859671"/>
                <a:gd name="connsiteX93" fmla="*/ 1580713 w 2121206"/>
                <a:gd name="connsiteY93" fmla="*/ 1923009 h 2859671"/>
                <a:gd name="connsiteX94" fmla="*/ 1492728 w 2121206"/>
                <a:gd name="connsiteY94" fmla="*/ 1678663 h 2859671"/>
                <a:gd name="connsiteX95" fmla="*/ 1482137 w 2121206"/>
                <a:gd name="connsiteY95" fmla="*/ 1665631 h 2859671"/>
                <a:gd name="connsiteX96" fmla="*/ 1409631 w 2121206"/>
                <a:gd name="connsiteY96" fmla="*/ 1695767 h 2859671"/>
                <a:gd name="connsiteX97" fmla="*/ 1099239 w 2121206"/>
                <a:gd name="connsiteY97" fmla="*/ 2429622 h 2859671"/>
                <a:gd name="connsiteX98" fmla="*/ 1060949 w 2121206"/>
                <a:gd name="connsiteY98" fmla="*/ 2467088 h 2859671"/>
                <a:gd name="connsiteX99" fmla="*/ 1023474 w 2121206"/>
                <a:gd name="connsiteY99" fmla="*/ 2428807 h 2859671"/>
                <a:gd name="connsiteX100" fmla="*/ 720413 w 2121206"/>
                <a:gd name="connsiteY100" fmla="*/ 1714500 h 2859671"/>
                <a:gd name="connsiteX101" fmla="*/ 634058 w 2121206"/>
                <a:gd name="connsiteY101" fmla="*/ 1666445 h 2859671"/>
                <a:gd name="connsiteX102" fmla="*/ 541184 w 2121206"/>
                <a:gd name="connsiteY102" fmla="*/ 1923824 h 2859671"/>
                <a:gd name="connsiteX103" fmla="*/ 1517983 w 2121206"/>
                <a:gd name="connsiteY103" fmla="*/ 768878 h 2859671"/>
                <a:gd name="connsiteX104" fmla="*/ 1293132 w 2121206"/>
                <a:gd name="connsiteY104" fmla="*/ 361633 h 2859671"/>
                <a:gd name="connsiteX105" fmla="*/ 906975 w 2121206"/>
                <a:gd name="connsiteY105" fmla="*/ 316022 h 2859671"/>
                <a:gd name="connsiteX106" fmla="*/ 722857 w 2121206"/>
                <a:gd name="connsiteY106" fmla="*/ 466702 h 2859671"/>
                <a:gd name="connsiteX107" fmla="*/ 604729 w 2121206"/>
                <a:gd name="connsiteY107" fmla="*/ 768878 h 2859671"/>
                <a:gd name="connsiteX108" fmla="*/ 851577 w 2121206"/>
                <a:gd name="connsiteY108" fmla="*/ 788426 h 2859671"/>
                <a:gd name="connsiteX109" fmla="*/ 1191297 w 2121206"/>
                <a:gd name="connsiteY109" fmla="*/ 546522 h 2859671"/>
                <a:gd name="connsiteX110" fmla="*/ 1223070 w 2121206"/>
                <a:gd name="connsiteY110" fmla="*/ 525346 h 2859671"/>
                <a:gd name="connsiteX111" fmla="*/ 1251583 w 2121206"/>
                <a:gd name="connsiteY111" fmla="*/ 547337 h 2859671"/>
                <a:gd name="connsiteX112" fmla="*/ 1256472 w 2121206"/>
                <a:gd name="connsiteY112" fmla="*/ 570957 h 2859671"/>
                <a:gd name="connsiteX113" fmla="*/ 1517983 w 2121206"/>
                <a:gd name="connsiteY113" fmla="*/ 768878 h 2859671"/>
                <a:gd name="connsiteX114" fmla="*/ 785588 w 2121206"/>
                <a:gd name="connsiteY114" fmla="*/ 1414768 h 2859671"/>
                <a:gd name="connsiteX115" fmla="*/ 757074 w 2121206"/>
                <a:gd name="connsiteY115" fmla="*/ 1620019 h 2859671"/>
                <a:gd name="connsiteX116" fmla="*/ 762777 w 2121206"/>
                <a:gd name="connsiteY116" fmla="*/ 1646083 h 2859671"/>
                <a:gd name="connsiteX117" fmla="*/ 837727 w 2121206"/>
                <a:gd name="connsiteY117" fmla="*/ 1822013 h 2859671"/>
                <a:gd name="connsiteX118" fmla="*/ 868685 w 2121206"/>
                <a:gd name="connsiteY118" fmla="*/ 1841560 h 2859671"/>
                <a:gd name="connsiteX119" fmla="*/ 1252398 w 2121206"/>
                <a:gd name="connsiteY119" fmla="*/ 1843189 h 2859671"/>
                <a:gd name="connsiteX120" fmla="*/ 1285800 w 2121206"/>
                <a:gd name="connsiteY120" fmla="*/ 1820384 h 2859671"/>
                <a:gd name="connsiteX121" fmla="*/ 1352603 w 2121206"/>
                <a:gd name="connsiteY121" fmla="*/ 1664002 h 2859671"/>
                <a:gd name="connsiteX122" fmla="*/ 1360750 w 2121206"/>
                <a:gd name="connsiteY122" fmla="*/ 1593956 h 2859671"/>
                <a:gd name="connsiteX123" fmla="*/ 1337939 w 2121206"/>
                <a:gd name="connsiteY123" fmla="*/ 1413139 h 2859671"/>
                <a:gd name="connsiteX124" fmla="*/ 785588 w 2121206"/>
                <a:gd name="connsiteY124" fmla="*/ 1414768 h 2859671"/>
                <a:gd name="connsiteX125" fmla="*/ 1831634 w 2121206"/>
                <a:gd name="connsiteY125" fmla="*/ 1354496 h 2859671"/>
                <a:gd name="connsiteX126" fmla="*/ 1556273 w 2121206"/>
                <a:gd name="connsiteY126" fmla="*/ 1086529 h 2859671"/>
                <a:gd name="connsiteX127" fmla="*/ 1418592 w 2121206"/>
                <a:gd name="connsiteY127" fmla="*/ 1337392 h 2859671"/>
                <a:gd name="connsiteX128" fmla="*/ 1410446 w 2121206"/>
                <a:gd name="connsiteY128" fmla="*/ 1362641 h 2859671"/>
                <a:gd name="connsiteX129" fmla="*/ 1423481 w 2121206"/>
                <a:gd name="connsiteY129" fmla="*/ 1578480 h 2859671"/>
                <a:gd name="connsiteX130" fmla="*/ 1449550 w 2121206"/>
                <a:gd name="connsiteY130" fmla="*/ 1599657 h 2859671"/>
                <a:gd name="connsiteX131" fmla="*/ 1566864 w 2121206"/>
                <a:gd name="connsiteY131" fmla="*/ 1582553 h 2859671"/>
                <a:gd name="connsiteX132" fmla="*/ 1831634 w 2121206"/>
                <a:gd name="connsiteY132" fmla="*/ 1354496 h 2859671"/>
                <a:gd name="connsiteX133" fmla="*/ 563995 w 2121206"/>
                <a:gd name="connsiteY133" fmla="*/ 1088972 h 2859671"/>
                <a:gd name="connsiteX134" fmla="*/ 283746 w 2121206"/>
                <a:gd name="connsiteY134" fmla="*/ 1357754 h 2859671"/>
                <a:gd name="connsiteX135" fmla="*/ 373361 w 2121206"/>
                <a:gd name="connsiteY135" fmla="*/ 1479113 h 2859671"/>
                <a:gd name="connsiteX136" fmla="*/ 676421 w 2121206"/>
                <a:gd name="connsiteY136" fmla="*/ 1598842 h 2859671"/>
                <a:gd name="connsiteX137" fmla="*/ 700861 w 2121206"/>
                <a:gd name="connsiteY137" fmla="*/ 1571964 h 2859671"/>
                <a:gd name="connsiteX138" fmla="*/ 713081 w 2121206"/>
                <a:gd name="connsiteY138" fmla="*/ 1371600 h 2859671"/>
                <a:gd name="connsiteX139" fmla="*/ 696788 w 2121206"/>
                <a:gd name="connsiteY139" fmla="*/ 1328432 h 2859671"/>
                <a:gd name="connsiteX140" fmla="*/ 605544 w 2121206"/>
                <a:gd name="connsiteY140" fmla="*/ 1185082 h 2859671"/>
                <a:gd name="connsiteX141" fmla="*/ 563995 w 2121206"/>
                <a:gd name="connsiteY141" fmla="*/ 1088972 h 2859671"/>
                <a:gd name="connsiteX142" fmla="*/ 874388 w 2121206"/>
                <a:gd name="connsiteY142" fmla="*/ 1910792 h 2859671"/>
                <a:gd name="connsiteX143" fmla="*/ 1060949 w 2121206"/>
                <a:gd name="connsiteY143" fmla="*/ 2352245 h 2859671"/>
                <a:gd name="connsiteX144" fmla="*/ 1247510 w 2121206"/>
                <a:gd name="connsiteY144" fmla="*/ 1910792 h 2859671"/>
                <a:gd name="connsiteX145" fmla="*/ 874388 w 2121206"/>
                <a:gd name="connsiteY145" fmla="*/ 1910792 h 2859671"/>
                <a:gd name="connsiteX146" fmla="*/ 1243437 w 2121206"/>
                <a:gd name="connsiteY146" fmla="*/ 256564 h 2859671"/>
                <a:gd name="connsiteX147" fmla="*/ 1157081 w 2121206"/>
                <a:gd name="connsiteY147" fmla="*/ 95295 h 2859671"/>
                <a:gd name="connsiteX148" fmla="*/ 964002 w 2121206"/>
                <a:gd name="connsiteY148" fmla="*/ 95295 h 2859671"/>
                <a:gd name="connsiteX149" fmla="*/ 877646 w 2121206"/>
                <a:gd name="connsiteY149" fmla="*/ 256564 h 2859671"/>
                <a:gd name="connsiteX150" fmla="*/ 1243437 w 2121206"/>
                <a:gd name="connsiteY150" fmla="*/ 256564 h 285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2121206" h="2859671">
                  <a:moveTo>
                    <a:pt x="1671143" y="1615947"/>
                  </a:moveTo>
                  <a:cubicBezTo>
                    <a:pt x="1858519" y="1672147"/>
                    <a:pt x="1990497" y="1785361"/>
                    <a:pt x="2069520" y="1959661"/>
                  </a:cubicBezTo>
                  <a:cubicBezTo>
                    <a:pt x="2105366" y="2038667"/>
                    <a:pt x="2120845" y="2122559"/>
                    <a:pt x="2120845" y="2208080"/>
                  </a:cubicBezTo>
                  <a:cubicBezTo>
                    <a:pt x="2121660" y="2408445"/>
                    <a:pt x="2120845" y="2608809"/>
                    <a:pt x="2120845" y="2808359"/>
                  </a:cubicBezTo>
                  <a:cubicBezTo>
                    <a:pt x="2120845" y="2850713"/>
                    <a:pt x="2111884" y="2859672"/>
                    <a:pt x="2068705" y="2859672"/>
                  </a:cubicBezTo>
                  <a:cubicBezTo>
                    <a:pt x="1760757" y="2859672"/>
                    <a:pt x="1452809" y="2859672"/>
                    <a:pt x="1144861" y="2859672"/>
                  </a:cubicBezTo>
                  <a:cubicBezTo>
                    <a:pt x="897199" y="2859672"/>
                    <a:pt x="649536" y="2859672"/>
                    <a:pt x="401060" y="2859672"/>
                  </a:cubicBezTo>
                  <a:cubicBezTo>
                    <a:pt x="285375" y="2859672"/>
                    <a:pt x="169691" y="2859672"/>
                    <a:pt x="54007" y="2859672"/>
                  </a:cubicBezTo>
                  <a:cubicBezTo>
                    <a:pt x="9199" y="2859672"/>
                    <a:pt x="1053" y="2851527"/>
                    <a:pt x="1053" y="2805916"/>
                  </a:cubicBezTo>
                  <a:cubicBezTo>
                    <a:pt x="1053" y="2617769"/>
                    <a:pt x="5126" y="2429622"/>
                    <a:pt x="238" y="2242289"/>
                  </a:cubicBezTo>
                  <a:cubicBezTo>
                    <a:pt x="-7909" y="1920566"/>
                    <a:pt x="194131" y="1685993"/>
                    <a:pt x="449126" y="1615947"/>
                  </a:cubicBezTo>
                  <a:cubicBezTo>
                    <a:pt x="440979" y="1610246"/>
                    <a:pt x="435276" y="1606173"/>
                    <a:pt x="428759" y="1602101"/>
                  </a:cubicBezTo>
                  <a:cubicBezTo>
                    <a:pt x="329368" y="1548344"/>
                    <a:pt x="262564" y="1466895"/>
                    <a:pt x="223460" y="1361826"/>
                  </a:cubicBezTo>
                  <a:cubicBezTo>
                    <a:pt x="210425" y="1326803"/>
                    <a:pt x="213684" y="1318658"/>
                    <a:pt x="247085" y="1300740"/>
                  </a:cubicBezTo>
                  <a:cubicBezTo>
                    <a:pt x="366843" y="1237209"/>
                    <a:pt x="464604" y="1150873"/>
                    <a:pt x="520817" y="1024627"/>
                  </a:cubicBezTo>
                  <a:cubicBezTo>
                    <a:pt x="533037" y="998564"/>
                    <a:pt x="538740" y="965984"/>
                    <a:pt x="536296" y="937477"/>
                  </a:cubicBezTo>
                  <a:cubicBezTo>
                    <a:pt x="522447" y="744443"/>
                    <a:pt x="561551" y="566885"/>
                    <a:pt x="682938" y="413760"/>
                  </a:cubicBezTo>
                  <a:cubicBezTo>
                    <a:pt x="715525" y="373036"/>
                    <a:pt x="757074" y="339642"/>
                    <a:pt x="796179" y="303804"/>
                  </a:cubicBezTo>
                  <a:cubicBezTo>
                    <a:pt x="808399" y="293216"/>
                    <a:pt x="815731" y="285071"/>
                    <a:pt x="814101" y="266338"/>
                  </a:cubicBezTo>
                  <a:cubicBezTo>
                    <a:pt x="801881" y="122988"/>
                    <a:pt x="916751" y="0"/>
                    <a:pt x="1060949" y="0"/>
                  </a:cubicBezTo>
                  <a:cubicBezTo>
                    <a:pt x="1206776" y="0"/>
                    <a:pt x="1320016" y="122988"/>
                    <a:pt x="1310240" y="268781"/>
                  </a:cubicBezTo>
                  <a:cubicBezTo>
                    <a:pt x="1309426" y="278555"/>
                    <a:pt x="1314314" y="293216"/>
                    <a:pt x="1321646" y="298918"/>
                  </a:cubicBezTo>
                  <a:cubicBezTo>
                    <a:pt x="1516354" y="446340"/>
                    <a:pt x="1597007" y="648334"/>
                    <a:pt x="1586416" y="884535"/>
                  </a:cubicBezTo>
                  <a:cubicBezTo>
                    <a:pt x="1580713" y="996935"/>
                    <a:pt x="1621447" y="1078384"/>
                    <a:pt x="1688251" y="1155760"/>
                  </a:cubicBezTo>
                  <a:cubicBezTo>
                    <a:pt x="1740390" y="1215218"/>
                    <a:pt x="1803121" y="1261644"/>
                    <a:pt x="1872368" y="1299111"/>
                  </a:cubicBezTo>
                  <a:cubicBezTo>
                    <a:pt x="1909843" y="1318658"/>
                    <a:pt x="1912287" y="1325989"/>
                    <a:pt x="1897623" y="1366713"/>
                  </a:cubicBezTo>
                  <a:cubicBezTo>
                    <a:pt x="1857704" y="1471782"/>
                    <a:pt x="1790086" y="1551602"/>
                    <a:pt x="1689880" y="1604544"/>
                  </a:cubicBezTo>
                  <a:cubicBezTo>
                    <a:pt x="1684992" y="1607802"/>
                    <a:pt x="1680919" y="1611060"/>
                    <a:pt x="1671143" y="1615947"/>
                  </a:cubicBezTo>
                  <a:close/>
                  <a:moveTo>
                    <a:pt x="563995" y="1666445"/>
                  </a:moveTo>
                  <a:cubicBezTo>
                    <a:pt x="541999" y="1668889"/>
                    <a:pt x="524891" y="1668889"/>
                    <a:pt x="507782" y="1672147"/>
                  </a:cubicBezTo>
                  <a:cubicBezTo>
                    <a:pt x="248715" y="1721830"/>
                    <a:pt x="67856" y="1938485"/>
                    <a:pt x="66227" y="2202379"/>
                  </a:cubicBezTo>
                  <a:cubicBezTo>
                    <a:pt x="65412" y="2390526"/>
                    <a:pt x="66227" y="2578673"/>
                    <a:pt x="66227" y="2766820"/>
                  </a:cubicBezTo>
                  <a:cubicBezTo>
                    <a:pt x="66227" y="2775780"/>
                    <a:pt x="67042" y="2784739"/>
                    <a:pt x="67856" y="2793698"/>
                  </a:cubicBezTo>
                  <a:cubicBezTo>
                    <a:pt x="151768" y="2793698"/>
                    <a:pt x="233236" y="2793698"/>
                    <a:pt x="316333" y="2793698"/>
                  </a:cubicBezTo>
                  <a:cubicBezTo>
                    <a:pt x="316333" y="2779852"/>
                    <a:pt x="316333" y="2769264"/>
                    <a:pt x="316333" y="2757861"/>
                  </a:cubicBezTo>
                  <a:cubicBezTo>
                    <a:pt x="316333" y="2611253"/>
                    <a:pt x="316333" y="2465459"/>
                    <a:pt x="316333" y="2318851"/>
                  </a:cubicBezTo>
                  <a:cubicBezTo>
                    <a:pt x="316333" y="2309892"/>
                    <a:pt x="313074" y="2298489"/>
                    <a:pt x="317962" y="2291973"/>
                  </a:cubicBezTo>
                  <a:cubicBezTo>
                    <a:pt x="325295" y="2280570"/>
                    <a:pt x="337515" y="2265095"/>
                    <a:pt x="348106" y="2264280"/>
                  </a:cubicBezTo>
                  <a:cubicBezTo>
                    <a:pt x="358696" y="2263466"/>
                    <a:pt x="372546" y="2278127"/>
                    <a:pt x="380693" y="2288715"/>
                  </a:cubicBezTo>
                  <a:cubicBezTo>
                    <a:pt x="385581" y="2295231"/>
                    <a:pt x="383137" y="2308263"/>
                    <a:pt x="383137" y="2318851"/>
                  </a:cubicBezTo>
                  <a:cubicBezTo>
                    <a:pt x="383137" y="2466274"/>
                    <a:pt x="383137" y="2613697"/>
                    <a:pt x="383137" y="2761119"/>
                  </a:cubicBezTo>
                  <a:cubicBezTo>
                    <a:pt x="383137" y="2771707"/>
                    <a:pt x="383951" y="2782295"/>
                    <a:pt x="384766" y="2793698"/>
                  </a:cubicBezTo>
                  <a:cubicBezTo>
                    <a:pt x="585992" y="2793698"/>
                    <a:pt x="784773" y="2793698"/>
                    <a:pt x="987628" y="2793698"/>
                  </a:cubicBezTo>
                  <a:cubicBezTo>
                    <a:pt x="977852" y="2781481"/>
                    <a:pt x="970520" y="2772522"/>
                    <a:pt x="963187" y="2764377"/>
                  </a:cubicBezTo>
                  <a:cubicBezTo>
                    <a:pt x="843430" y="2625099"/>
                    <a:pt x="722043" y="2486636"/>
                    <a:pt x="603100" y="2346544"/>
                  </a:cubicBezTo>
                  <a:cubicBezTo>
                    <a:pt x="520817" y="2249620"/>
                    <a:pt x="525705" y="2287901"/>
                    <a:pt x="577845" y="2169800"/>
                  </a:cubicBezTo>
                  <a:cubicBezTo>
                    <a:pt x="594953" y="2130704"/>
                    <a:pt x="613691" y="2090794"/>
                    <a:pt x="631613" y="2050884"/>
                  </a:cubicBezTo>
                  <a:cubicBezTo>
                    <a:pt x="585177" y="2024821"/>
                    <a:pt x="541999" y="1998757"/>
                    <a:pt x="498006" y="1975951"/>
                  </a:cubicBezTo>
                  <a:cubicBezTo>
                    <a:pt x="470307" y="1961290"/>
                    <a:pt x="462161" y="1943372"/>
                    <a:pt x="474381" y="1914050"/>
                  </a:cubicBezTo>
                  <a:cubicBezTo>
                    <a:pt x="492304" y="1868438"/>
                    <a:pt x="507782" y="1822827"/>
                    <a:pt x="524076" y="1776401"/>
                  </a:cubicBezTo>
                  <a:cubicBezTo>
                    <a:pt x="537111" y="1741378"/>
                    <a:pt x="550146" y="1706355"/>
                    <a:pt x="563995" y="1666445"/>
                  </a:cubicBezTo>
                  <a:close/>
                  <a:moveTo>
                    <a:pt x="1557088" y="1666445"/>
                  </a:moveTo>
                  <a:cubicBezTo>
                    <a:pt x="1587231" y="1750338"/>
                    <a:pt x="1615745" y="1828529"/>
                    <a:pt x="1644258" y="1906720"/>
                  </a:cubicBezTo>
                  <a:cubicBezTo>
                    <a:pt x="1659737" y="1948259"/>
                    <a:pt x="1656479" y="1956403"/>
                    <a:pt x="1619003" y="1977580"/>
                  </a:cubicBezTo>
                  <a:cubicBezTo>
                    <a:pt x="1576640" y="2001200"/>
                    <a:pt x="1534277" y="2025635"/>
                    <a:pt x="1490284" y="2050070"/>
                  </a:cubicBezTo>
                  <a:cubicBezTo>
                    <a:pt x="1517169" y="2109527"/>
                    <a:pt x="1541609" y="2167356"/>
                    <a:pt x="1570123" y="2222742"/>
                  </a:cubicBezTo>
                  <a:cubicBezTo>
                    <a:pt x="1585601" y="2253692"/>
                    <a:pt x="1581528" y="2275683"/>
                    <a:pt x="1558717" y="2301747"/>
                  </a:cubicBezTo>
                  <a:cubicBezTo>
                    <a:pt x="1425110" y="2454871"/>
                    <a:pt x="1293132" y="2608809"/>
                    <a:pt x="1160339" y="2762748"/>
                  </a:cubicBezTo>
                  <a:cubicBezTo>
                    <a:pt x="1153007" y="2771707"/>
                    <a:pt x="1145675" y="2780667"/>
                    <a:pt x="1135899" y="2792884"/>
                  </a:cubicBezTo>
                  <a:cubicBezTo>
                    <a:pt x="1340383" y="2792884"/>
                    <a:pt x="1538350" y="2792884"/>
                    <a:pt x="1740390" y="2792884"/>
                  </a:cubicBezTo>
                  <a:cubicBezTo>
                    <a:pt x="1740390" y="2779852"/>
                    <a:pt x="1740390" y="2769264"/>
                    <a:pt x="1740390" y="2757861"/>
                  </a:cubicBezTo>
                  <a:cubicBezTo>
                    <a:pt x="1740390" y="2613697"/>
                    <a:pt x="1740390" y="2469532"/>
                    <a:pt x="1740390" y="2324553"/>
                  </a:cubicBezTo>
                  <a:cubicBezTo>
                    <a:pt x="1740390" y="2313150"/>
                    <a:pt x="1737132" y="2300118"/>
                    <a:pt x="1742020" y="2291973"/>
                  </a:cubicBezTo>
                  <a:cubicBezTo>
                    <a:pt x="1749352" y="2279756"/>
                    <a:pt x="1763201" y="2263466"/>
                    <a:pt x="1773792" y="2263466"/>
                  </a:cubicBezTo>
                  <a:cubicBezTo>
                    <a:pt x="1784383" y="2263466"/>
                    <a:pt x="1796603" y="2280570"/>
                    <a:pt x="1805565" y="2292788"/>
                  </a:cubicBezTo>
                  <a:cubicBezTo>
                    <a:pt x="1809638" y="2298489"/>
                    <a:pt x="1806379" y="2308263"/>
                    <a:pt x="1806379" y="2316408"/>
                  </a:cubicBezTo>
                  <a:cubicBezTo>
                    <a:pt x="1806379" y="2463830"/>
                    <a:pt x="1806379" y="2611253"/>
                    <a:pt x="1806379" y="2758676"/>
                  </a:cubicBezTo>
                  <a:cubicBezTo>
                    <a:pt x="1806379" y="2769264"/>
                    <a:pt x="1806379" y="2780667"/>
                    <a:pt x="1806379" y="2792884"/>
                  </a:cubicBezTo>
                  <a:cubicBezTo>
                    <a:pt x="1891106" y="2792884"/>
                    <a:pt x="1972573" y="2792884"/>
                    <a:pt x="2054856" y="2792884"/>
                  </a:cubicBezTo>
                  <a:cubicBezTo>
                    <a:pt x="2055671" y="2783924"/>
                    <a:pt x="2056485" y="2776594"/>
                    <a:pt x="2056485" y="2770078"/>
                  </a:cubicBezTo>
                  <a:cubicBezTo>
                    <a:pt x="2056485" y="2577859"/>
                    <a:pt x="2058929" y="2385640"/>
                    <a:pt x="2055671" y="2193420"/>
                  </a:cubicBezTo>
                  <a:cubicBezTo>
                    <a:pt x="2052412" y="2008531"/>
                    <a:pt x="1971759" y="1861108"/>
                    <a:pt x="1820229" y="1754410"/>
                  </a:cubicBezTo>
                  <a:cubicBezTo>
                    <a:pt x="1742834" y="1702283"/>
                    <a:pt x="1657293" y="1672147"/>
                    <a:pt x="1557088" y="1666445"/>
                  </a:cubicBezTo>
                  <a:close/>
                  <a:moveTo>
                    <a:pt x="1525315" y="839739"/>
                  </a:moveTo>
                  <a:cubicBezTo>
                    <a:pt x="1390079" y="833222"/>
                    <a:pt x="1280097" y="790055"/>
                    <a:pt x="1216552" y="663809"/>
                  </a:cubicBezTo>
                  <a:cubicBezTo>
                    <a:pt x="1148119" y="766435"/>
                    <a:pt x="1049543" y="816118"/>
                    <a:pt x="936303" y="841367"/>
                  </a:cubicBezTo>
                  <a:cubicBezTo>
                    <a:pt x="824692" y="866617"/>
                    <a:pt x="712267" y="861730"/>
                    <a:pt x="600656" y="837295"/>
                  </a:cubicBezTo>
                  <a:cubicBezTo>
                    <a:pt x="599841" y="844626"/>
                    <a:pt x="598212" y="849512"/>
                    <a:pt x="598212" y="854399"/>
                  </a:cubicBezTo>
                  <a:cubicBezTo>
                    <a:pt x="599841" y="1032772"/>
                    <a:pt x="651166" y="1192412"/>
                    <a:pt x="779885" y="1321102"/>
                  </a:cubicBezTo>
                  <a:cubicBezTo>
                    <a:pt x="915936" y="1457936"/>
                    <a:pt x="1116347" y="1482371"/>
                    <a:pt x="1273580" y="1375672"/>
                  </a:cubicBezTo>
                  <a:cubicBezTo>
                    <a:pt x="1460141" y="1249427"/>
                    <a:pt x="1519612" y="1058836"/>
                    <a:pt x="1525315" y="839739"/>
                  </a:cubicBezTo>
                  <a:close/>
                  <a:moveTo>
                    <a:pt x="541184" y="1923824"/>
                  </a:moveTo>
                  <a:cubicBezTo>
                    <a:pt x="588436" y="1950702"/>
                    <a:pt x="634058" y="1975951"/>
                    <a:pt x="678865" y="2001200"/>
                  </a:cubicBezTo>
                  <a:cubicBezTo>
                    <a:pt x="710637" y="2019119"/>
                    <a:pt x="713896" y="2030522"/>
                    <a:pt x="699232" y="2063101"/>
                  </a:cubicBezTo>
                  <a:cubicBezTo>
                    <a:pt x="673977" y="2118487"/>
                    <a:pt x="649536" y="2173872"/>
                    <a:pt x="622652" y="2229257"/>
                  </a:cubicBezTo>
                  <a:cubicBezTo>
                    <a:pt x="613691" y="2247991"/>
                    <a:pt x="613691" y="2260208"/>
                    <a:pt x="628355" y="2277312"/>
                  </a:cubicBezTo>
                  <a:cubicBezTo>
                    <a:pt x="766035" y="2435323"/>
                    <a:pt x="902087" y="2594149"/>
                    <a:pt x="1038952" y="2752160"/>
                  </a:cubicBezTo>
                  <a:cubicBezTo>
                    <a:pt x="1046284" y="2760305"/>
                    <a:pt x="1053617" y="2767635"/>
                    <a:pt x="1060134" y="2774965"/>
                  </a:cubicBezTo>
                  <a:cubicBezTo>
                    <a:pt x="1065022" y="2771707"/>
                    <a:pt x="1066651" y="2770893"/>
                    <a:pt x="1068281" y="2769264"/>
                  </a:cubicBezTo>
                  <a:cubicBezTo>
                    <a:pt x="1212479" y="2602293"/>
                    <a:pt x="1356677" y="2435323"/>
                    <a:pt x="1500060" y="2268353"/>
                  </a:cubicBezTo>
                  <a:cubicBezTo>
                    <a:pt x="1505763" y="2261837"/>
                    <a:pt x="1506578" y="2245547"/>
                    <a:pt x="1502504" y="2236588"/>
                  </a:cubicBezTo>
                  <a:cubicBezTo>
                    <a:pt x="1478064" y="2179573"/>
                    <a:pt x="1451994" y="2123374"/>
                    <a:pt x="1425925" y="2067174"/>
                  </a:cubicBezTo>
                  <a:cubicBezTo>
                    <a:pt x="1408002" y="2028078"/>
                    <a:pt x="1410446" y="2019934"/>
                    <a:pt x="1447106" y="1998757"/>
                  </a:cubicBezTo>
                  <a:cubicBezTo>
                    <a:pt x="1491099" y="1973508"/>
                    <a:pt x="1535091" y="1949073"/>
                    <a:pt x="1580713" y="1923009"/>
                  </a:cubicBezTo>
                  <a:cubicBezTo>
                    <a:pt x="1550570" y="1840746"/>
                    <a:pt x="1522057" y="1759297"/>
                    <a:pt x="1492728" y="1678663"/>
                  </a:cubicBezTo>
                  <a:cubicBezTo>
                    <a:pt x="1491099" y="1673776"/>
                    <a:pt x="1487025" y="1667260"/>
                    <a:pt x="1482137" y="1665631"/>
                  </a:cubicBezTo>
                  <a:cubicBezTo>
                    <a:pt x="1453624" y="1652599"/>
                    <a:pt x="1422666" y="1666445"/>
                    <a:pt x="1409631" y="1695767"/>
                  </a:cubicBezTo>
                  <a:cubicBezTo>
                    <a:pt x="1306167" y="1940114"/>
                    <a:pt x="1202703" y="2185275"/>
                    <a:pt x="1099239" y="2429622"/>
                  </a:cubicBezTo>
                  <a:cubicBezTo>
                    <a:pt x="1091907" y="2447541"/>
                    <a:pt x="1085389" y="2467088"/>
                    <a:pt x="1060949" y="2467088"/>
                  </a:cubicBezTo>
                  <a:cubicBezTo>
                    <a:pt x="1036509" y="2467088"/>
                    <a:pt x="1030806" y="2446726"/>
                    <a:pt x="1023474" y="2428807"/>
                  </a:cubicBezTo>
                  <a:cubicBezTo>
                    <a:pt x="922454" y="2190976"/>
                    <a:pt x="821434" y="1952331"/>
                    <a:pt x="720413" y="1714500"/>
                  </a:cubicBezTo>
                  <a:cubicBezTo>
                    <a:pt x="697602" y="1660744"/>
                    <a:pt x="697602" y="1660744"/>
                    <a:pt x="634058" y="1666445"/>
                  </a:cubicBezTo>
                  <a:cubicBezTo>
                    <a:pt x="603914" y="1750338"/>
                    <a:pt x="572957" y="1835044"/>
                    <a:pt x="541184" y="1923824"/>
                  </a:cubicBezTo>
                  <a:close/>
                  <a:moveTo>
                    <a:pt x="1517983" y="768878"/>
                  </a:moveTo>
                  <a:cubicBezTo>
                    <a:pt x="1492728" y="605165"/>
                    <a:pt x="1429183" y="462630"/>
                    <a:pt x="1293132" y="361633"/>
                  </a:cubicBezTo>
                  <a:cubicBezTo>
                    <a:pt x="1174189" y="274483"/>
                    <a:pt x="1043841" y="257379"/>
                    <a:pt x="906975" y="316022"/>
                  </a:cubicBezTo>
                  <a:cubicBezTo>
                    <a:pt x="831210" y="348601"/>
                    <a:pt x="771738" y="401543"/>
                    <a:pt x="722857" y="466702"/>
                  </a:cubicBezTo>
                  <a:cubicBezTo>
                    <a:pt x="656054" y="556296"/>
                    <a:pt x="618579" y="657293"/>
                    <a:pt x="604729" y="768878"/>
                  </a:cubicBezTo>
                  <a:cubicBezTo>
                    <a:pt x="687826" y="792498"/>
                    <a:pt x="770109" y="799829"/>
                    <a:pt x="851577" y="788426"/>
                  </a:cubicBezTo>
                  <a:cubicBezTo>
                    <a:pt x="1005551" y="767249"/>
                    <a:pt x="1144861" y="721638"/>
                    <a:pt x="1191297" y="546522"/>
                  </a:cubicBezTo>
                  <a:cubicBezTo>
                    <a:pt x="1193741" y="536748"/>
                    <a:pt x="1211664" y="525346"/>
                    <a:pt x="1223070" y="525346"/>
                  </a:cubicBezTo>
                  <a:cubicBezTo>
                    <a:pt x="1232031" y="525346"/>
                    <a:pt x="1244251" y="538378"/>
                    <a:pt x="1251583" y="547337"/>
                  </a:cubicBezTo>
                  <a:cubicBezTo>
                    <a:pt x="1256472" y="553038"/>
                    <a:pt x="1254842" y="562812"/>
                    <a:pt x="1256472" y="570957"/>
                  </a:cubicBezTo>
                  <a:cubicBezTo>
                    <a:pt x="1284985" y="725710"/>
                    <a:pt x="1420222" y="778652"/>
                    <a:pt x="1517983" y="768878"/>
                  </a:cubicBezTo>
                  <a:close/>
                  <a:moveTo>
                    <a:pt x="785588" y="1414768"/>
                  </a:moveTo>
                  <a:cubicBezTo>
                    <a:pt x="775812" y="1484000"/>
                    <a:pt x="766035" y="1551602"/>
                    <a:pt x="757074" y="1620019"/>
                  </a:cubicBezTo>
                  <a:cubicBezTo>
                    <a:pt x="756259" y="1628164"/>
                    <a:pt x="758703" y="1637938"/>
                    <a:pt x="762777" y="1646083"/>
                  </a:cubicBezTo>
                  <a:cubicBezTo>
                    <a:pt x="787217" y="1704726"/>
                    <a:pt x="811657" y="1764184"/>
                    <a:pt x="837727" y="1822013"/>
                  </a:cubicBezTo>
                  <a:cubicBezTo>
                    <a:pt x="841801" y="1831786"/>
                    <a:pt x="858094" y="1841560"/>
                    <a:pt x="868685" y="1841560"/>
                  </a:cubicBezTo>
                  <a:cubicBezTo>
                    <a:pt x="996589" y="1843189"/>
                    <a:pt x="1124494" y="1842375"/>
                    <a:pt x="1252398" y="1843189"/>
                  </a:cubicBezTo>
                  <a:cubicBezTo>
                    <a:pt x="1270321" y="1843189"/>
                    <a:pt x="1279282" y="1836673"/>
                    <a:pt x="1285800" y="1820384"/>
                  </a:cubicBezTo>
                  <a:cubicBezTo>
                    <a:pt x="1306981" y="1767442"/>
                    <a:pt x="1328978" y="1715315"/>
                    <a:pt x="1352603" y="1664002"/>
                  </a:cubicBezTo>
                  <a:cubicBezTo>
                    <a:pt x="1363194" y="1641196"/>
                    <a:pt x="1364824" y="1619205"/>
                    <a:pt x="1360750" y="1593956"/>
                  </a:cubicBezTo>
                  <a:cubicBezTo>
                    <a:pt x="1350974" y="1534498"/>
                    <a:pt x="1345271" y="1474226"/>
                    <a:pt x="1337939" y="1413139"/>
                  </a:cubicBezTo>
                  <a:cubicBezTo>
                    <a:pt x="1153822" y="1539385"/>
                    <a:pt x="969705" y="1539385"/>
                    <a:pt x="785588" y="1414768"/>
                  </a:cubicBezTo>
                  <a:close/>
                  <a:moveTo>
                    <a:pt x="1831634" y="1354496"/>
                  </a:moveTo>
                  <a:cubicBezTo>
                    <a:pt x="1716765" y="1290151"/>
                    <a:pt x="1623077" y="1205444"/>
                    <a:pt x="1556273" y="1086529"/>
                  </a:cubicBezTo>
                  <a:cubicBezTo>
                    <a:pt x="1526130" y="1182639"/>
                    <a:pt x="1481323" y="1264902"/>
                    <a:pt x="1418592" y="1337392"/>
                  </a:cubicBezTo>
                  <a:cubicBezTo>
                    <a:pt x="1412890" y="1343907"/>
                    <a:pt x="1409631" y="1354496"/>
                    <a:pt x="1410446" y="1362641"/>
                  </a:cubicBezTo>
                  <a:cubicBezTo>
                    <a:pt x="1413704" y="1434316"/>
                    <a:pt x="1418592" y="1505991"/>
                    <a:pt x="1423481" y="1578480"/>
                  </a:cubicBezTo>
                  <a:cubicBezTo>
                    <a:pt x="1424295" y="1594770"/>
                    <a:pt x="1433257" y="1602101"/>
                    <a:pt x="1449550" y="1599657"/>
                  </a:cubicBezTo>
                  <a:cubicBezTo>
                    <a:pt x="1488655" y="1593956"/>
                    <a:pt x="1528574" y="1592327"/>
                    <a:pt x="1566864" y="1582553"/>
                  </a:cubicBezTo>
                  <a:cubicBezTo>
                    <a:pt x="1690695" y="1549973"/>
                    <a:pt x="1780309" y="1476669"/>
                    <a:pt x="1831634" y="1354496"/>
                  </a:cubicBezTo>
                  <a:close/>
                  <a:moveTo>
                    <a:pt x="563995" y="1088972"/>
                  </a:moveTo>
                  <a:cubicBezTo>
                    <a:pt x="498821" y="1205444"/>
                    <a:pt x="404318" y="1290151"/>
                    <a:pt x="283746" y="1357754"/>
                  </a:cubicBezTo>
                  <a:cubicBezTo>
                    <a:pt x="314704" y="1400107"/>
                    <a:pt x="339959" y="1444090"/>
                    <a:pt x="373361" y="1479113"/>
                  </a:cubicBezTo>
                  <a:cubicBezTo>
                    <a:pt x="454828" y="1564634"/>
                    <a:pt x="560736" y="1594770"/>
                    <a:pt x="676421" y="1598842"/>
                  </a:cubicBezTo>
                  <a:cubicBezTo>
                    <a:pt x="697602" y="1599657"/>
                    <a:pt x="699232" y="1584996"/>
                    <a:pt x="700861" y="1571964"/>
                  </a:cubicBezTo>
                  <a:cubicBezTo>
                    <a:pt x="705749" y="1505176"/>
                    <a:pt x="710637" y="1438388"/>
                    <a:pt x="713081" y="1371600"/>
                  </a:cubicBezTo>
                  <a:cubicBezTo>
                    <a:pt x="713896" y="1356939"/>
                    <a:pt x="704934" y="1341464"/>
                    <a:pt x="696788" y="1328432"/>
                  </a:cubicBezTo>
                  <a:cubicBezTo>
                    <a:pt x="666645" y="1280377"/>
                    <a:pt x="634058" y="1233951"/>
                    <a:pt x="605544" y="1185082"/>
                  </a:cubicBezTo>
                  <a:cubicBezTo>
                    <a:pt x="587621" y="1156575"/>
                    <a:pt x="577845" y="1123181"/>
                    <a:pt x="563995" y="1088972"/>
                  </a:cubicBezTo>
                  <a:close/>
                  <a:moveTo>
                    <a:pt x="874388" y="1910792"/>
                  </a:moveTo>
                  <a:cubicBezTo>
                    <a:pt x="936303" y="2057400"/>
                    <a:pt x="997404" y="2201565"/>
                    <a:pt x="1060949" y="2352245"/>
                  </a:cubicBezTo>
                  <a:cubicBezTo>
                    <a:pt x="1125308" y="2200750"/>
                    <a:pt x="1185595" y="2057400"/>
                    <a:pt x="1247510" y="1910792"/>
                  </a:cubicBezTo>
                  <a:cubicBezTo>
                    <a:pt x="1121235" y="1910792"/>
                    <a:pt x="1000663" y="1910792"/>
                    <a:pt x="874388" y="1910792"/>
                  </a:cubicBezTo>
                  <a:close/>
                  <a:moveTo>
                    <a:pt x="1243437" y="256564"/>
                  </a:moveTo>
                  <a:cubicBezTo>
                    <a:pt x="1242622" y="184075"/>
                    <a:pt x="1214923" y="131133"/>
                    <a:pt x="1157081" y="95295"/>
                  </a:cubicBezTo>
                  <a:cubicBezTo>
                    <a:pt x="1093536" y="56200"/>
                    <a:pt x="1027547" y="56200"/>
                    <a:pt x="964002" y="95295"/>
                  </a:cubicBezTo>
                  <a:cubicBezTo>
                    <a:pt x="906160" y="131133"/>
                    <a:pt x="878461" y="184075"/>
                    <a:pt x="877646" y="256564"/>
                  </a:cubicBezTo>
                  <a:cubicBezTo>
                    <a:pt x="999848" y="204437"/>
                    <a:pt x="1118791" y="205251"/>
                    <a:pt x="1243437" y="256564"/>
                  </a:cubicBezTo>
                  <a:close/>
                </a:path>
              </a:pathLst>
            </a:custGeom>
            <a:grpFill/>
            <a:ln w="8132" cap="flat">
              <a:noFill/>
              <a:prstDash val="solid"/>
              <a:miter/>
            </a:ln>
          </p:spPr>
          <p:txBody>
            <a:bodyPr rtlCol="0" anchor="ctr"/>
            <a:lstStyle/>
            <a:p>
              <a:endParaRPr lang="en-US" sz="1396"/>
            </a:p>
          </p:txBody>
        </p:sp>
        <p:sp>
          <p:nvSpPr>
            <p:cNvPr id="105" name="Freeform 104">
              <a:extLst>
                <a:ext uri="{FF2B5EF4-FFF2-40B4-BE49-F238E27FC236}">
                  <a16:creationId xmlns:a16="http://schemas.microsoft.com/office/drawing/2014/main" id="{CCAD7BD8-07F6-8335-4D4B-4CE899E44535}"/>
                </a:ext>
              </a:extLst>
            </p:cNvPr>
            <p:cNvSpPr/>
            <p:nvPr/>
          </p:nvSpPr>
          <p:spPr>
            <a:xfrm>
              <a:off x="5116436" y="3763755"/>
              <a:ext cx="921762" cy="1127253"/>
            </a:xfrm>
            <a:custGeom>
              <a:avLst/>
              <a:gdLst>
                <a:gd name="connsiteX0" fmla="*/ 498130 w 921762"/>
                <a:gd name="connsiteY0" fmla="*/ 0 h 1127253"/>
                <a:gd name="connsiteX1" fmla="*/ 458211 w 921762"/>
                <a:gd name="connsiteY1" fmla="*/ 109956 h 1127253"/>
                <a:gd name="connsiteX2" fmla="*/ 408516 w 921762"/>
                <a:gd name="connsiteY2" fmla="*/ 247605 h 1127253"/>
                <a:gd name="connsiteX3" fmla="*/ 432141 w 921762"/>
                <a:gd name="connsiteY3" fmla="*/ 309506 h 1127253"/>
                <a:gd name="connsiteX4" fmla="*/ 565749 w 921762"/>
                <a:gd name="connsiteY4" fmla="*/ 384439 h 1127253"/>
                <a:gd name="connsiteX5" fmla="*/ 511980 w 921762"/>
                <a:gd name="connsiteY5" fmla="*/ 503355 h 1127253"/>
                <a:gd name="connsiteX6" fmla="*/ 537235 w 921762"/>
                <a:gd name="connsiteY6" fmla="*/ 680098 h 1127253"/>
                <a:gd name="connsiteX7" fmla="*/ 897323 w 921762"/>
                <a:gd name="connsiteY7" fmla="*/ 1097932 h 1127253"/>
                <a:gd name="connsiteX8" fmla="*/ 921763 w 921762"/>
                <a:gd name="connsiteY8" fmla="*/ 1127253 h 1127253"/>
                <a:gd name="connsiteX9" fmla="*/ 318901 w 921762"/>
                <a:gd name="connsiteY9" fmla="*/ 1127253 h 1127253"/>
                <a:gd name="connsiteX10" fmla="*/ 317272 w 921762"/>
                <a:gd name="connsiteY10" fmla="*/ 1094674 h 1127253"/>
                <a:gd name="connsiteX11" fmla="*/ 317272 w 921762"/>
                <a:gd name="connsiteY11" fmla="*/ 652406 h 1127253"/>
                <a:gd name="connsiteX12" fmla="*/ 314828 w 921762"/>
                <a:gd name="connsiteY12" fmla="*/ 622270 h 1127253"/>
                <a:gd name="connsiteX13" fmla="*/ 282241 w 921762"/>
                <a:gd name="connsiteY13" fmla="*/ 597835 h 1127253"/>
                <a:gd name="connsiteX14" fmla="*/ 252098 w 921762"/>
                <a:gd name="connsiteY14" fmla="*/ 625528 h 1127253"/>
                <a:gd name="connsiteX15" fmla="*/ 250468 w 921762"/>
                <a:gd name="connsiteY15" fmla="*/ 652406 h 1127253"/>
                <a:gd name="connsiteX16" fmla="*/ 250468 w 921762"/>
                <a:gd name="connsiteY16" fmla="*/ 1091415 h 1127253"/>
                <a:gd name="connsiteX17" fmla="*/ 250468 w 921762"/>
                <a:gd name="connsiteY17" fmla="*/ 1127253 h 1127253"/>
                <a:gd name="connsiteX18" fmla="*/ 1991 w 921762"/>
                <a:gd name="connsiteY18" fmla="*/ 1127253 h 1127253"/>
                <a:gd name="connsiteX19" fmla="*/ 362 w 921762"/>
                <a:gd name="connsiteY19" fmla="*/ 1100375 h 1127253"/>
                <a:gd name="connsiteX20" fmla="*/ 362 w 921762"/>
                <a:gd name="connsiteY20" fmla="*/ 535934 h 1127253"/>
                <a:gd name="connsiteX21" fmla="*/ 441918 w 921762"/>
                <a:gd name="connsiteY21" fmla="*/ 5701 h 1127253"/>
                <a:gd name="connsiteX22" fmla="*/ 498130 w 921762"/>
                <a:gd name="connsiteY22" fmla="*/ 0 h 112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21762" h="1127253">
                  <a:moveTo>
                    <a:pt x="498130" y="0"/>
                  </a:moveTo>
                  <a:cubicBezTo>
                    <a:pt x="483466" y="39910"/>
                    <a:pt x="471246" y="74933"/>
                    <a:pt x="458211" y="109956"/>
                  </a:cubicBezTo>
                  <a:cubicBezTo>
                    <a:pt x="441918" y="155568"/>
                    <a:pt x="426439" y="201993"/>
                    <a:pt x="408516" y="247605"/>
                  </a:cubicBezTo>
                  <a:cubicBezTo>
                    <a:pt x="397110" y="276926"/>
                    <a:pt x="404442" y="294845"/>
                    <a:pt x="432141" y="309506"/>
                  </a:cubicBezTo>
                  <a:cubicBezTo>
                    <a:pt x="476134" y="332312"/>
                    <a:pt x="518497" y="358375"/>
                    <a:pt x="565749" y="384439"/>
                  </a:cubicBezTo>
                  <a:cubicBezTo>
                    <a:pt x="547826" y="425163"/>
                    <a:pt x="529088" y="464259"/>
                    <a:pt x="511980" y="503355"/>
                  </a:cubicBezTo>
                  <a:cubicBezTo>
                    <a:pt x="459840" y="621456"/>
                    <a:pt x="454952" y="583989"/>
                    <a:pt x="537235" y="680098"/>
                  </a:cubicBezTo>
                  <a:cubicBezTo>
                    <a:pt x="656178" y="820191"/>
                    <a:pt x="777565" y="958654"/>
                    <a:pt x="897323" y="1097932"/>
                  </a:cubicBezTo>
                  <a:cubicBezTo>
                    <a:pt x="904655" y="1106077"/>
                    <a:pt x="911172" y="1115036"/>
                    <a:pt x="921763" y="1127253"/>
                  </a:cubicBezTo>
                  <a:cubicBezTo>
                    <a:pt x="718093" y="1127253"/>
                    <a:pt x="520127" y="1127253"/>
                    <a:pt x="318901" y="1127253"/>
                  </a:cubicBezTo>
                  <a:cubicBezTo>
                    <a:pt x="318087" y="1115850"/>
                    <a:pt x="317272" y="1105262"/>
                    <a:pt x="317272" y="1094674"/>
                  </a:cubicBezTo>
                  <a:cubicBezTo>
                    <a:pt x="317272" y="947251"/>
                    <a:pt x="317272" y="799828"/>
                    <a:pt x="317272" y="652406"/>
                  </a:cubicBezTo>
                  <a:cubicBezTo>
                    <a:pt x="317272" y="642632"/>
                    <a:pt x="319716" y="629600"/>
                    <a:pt x="314828" y="622270"/>
                  </a:cubicBezTo>
                  <a:cubicBezTo>
                    <a:pt x="306681" y="611682"/>
                    <a:pt x="292831" y="597021"/>
                    <a:pt x="282241" y="597835"/>
                  </a:cubicBezTo>
                  <a:cubicBezTo>
                    <a:pt x="271650" y="598649"/>
                    <a:pt x="259430" y="614125"/>
                    <a:pt x="252098" y="625528"/>
                  </a:cubicBezTo>
                  <a:cubicBezTo>
                    <a:pt x="248024" y="632044"/>
                    <a:pt x="250468" y="643446"/>
                    <a:pt x="250468" y="652406"/>
                  </a:cubicBezTo>
                  <a:cubicBezTo>
                    <a:pt x="250468" y="799014"/>
                    <a:pt x="250468" y="944807"/>
                    <a:pt x="250468" y="1091415"/>
                  </a:cubicBezTo>
                  <a:cubicBezTo>
                    <a:pt x="250468" y="1102819"/>
                    <a:pt x="250468" y="1113407"/>
                    <a:pt x="250468" y="1127253"/>
                  </a:cubicBezTo>
                  <a:cubicBezTo>
                    <a:pt x="167371" y="1127253"/>
                    <a:pt x="85903" y="1127253"/>
                    <a:pt x="1991" y="1127253"/>
                  </a:cubicBezTo>
                  <a:cubicBezTo>
                    <a:pt x="1177" y="1118294"/>
                    <a:pt x="362" y="1109334"/>
                    <a:pt x="362" y="1100375"/>
                  </a:cubicBezTo>
                  <a:cubicBezTo>
                    <a:pt x="362" y="912228"/>
                    <a:pt x="-453" y="724081"/>
                    <a:pt x="362" y="535934"/>
                  </a:cubicBezTo>
                  <a:cubicBezTo>
                    <a:pt x="1991" y="272039"/>
                    <a:pt x="182035" y="55385"/>
                    <a:pt x="441918" y="5701"/>
                  </a:cubicBezTo>
                  <a:cubicBezTo>
                    <a:pt x="459026" y="2443"/>
                    <a:pt x="476134" y="2443"/>
                    <a:pt x="498130" y="0"/>
                  </a:cubicBezTo>
                  <a:close/>
                </a:path>
              </a:pathLst>
            </a:custGeom>
            <a:solidFill>
              <a:srgbClr val="DF4625"/>
            </a:solidFill>
            <a:ln w="8132" cap="flat">
              <a:noFill/>
              <a:prstDash val="solid"/>
              <a:miter/>
            </a:ln>
          </p:spPr>
          <p:txBody>
            <a:bodyPr rtlCol="0" anchor="ctr"/>
            <a:lstStyle/>
            <a:p>
              <a:endParaRPr lang="en-US" sz="1396"/>
            </a:p>
          </p:txBody>
        </p:sp>
        <p:sp>
          <p:nvSpPr>
            <p:cNvPr id="106" name="Freeform 105">
              <a:extLst>
                <a:ext uri="{FF2B5EF4-FFF2-40B4-BE49-F238E27FC236}">
                  <a16:creationId xmlns:a16="http://schemas.microsoft.com/office/drawing/2014/main" id="{6E735A6C-2738-FBAF-0D05-C3DBEC438FC5}"/>
                </a:ext>
              </a:extLst>
            </p:cNvPr>
            <p:cNvSpPr/>
            <p:nvPr/>
          </p:nvSpPr>
          <p:spPr>
            <a:xfrm>
              <a:off x="6184841" y="3763755"/>
              <a:ext cx="921465" cy="1127253"/>
            </a:xfrm>
            <a:custGeom>
              <a:avLst/>
              <a:gdLst>
                <a:gd name="connsiteX0" fmla="*/ 422818 w 921465"/>
                <a:gd name="connsiteY0" fmla="*/ 0 h 1127253"/>
                <a:gd name="connsiteX1" fmla="*/ 684330 w 921465"/>
                <a:gd name="connsiteY1" fmla="*/ 88779 h 1127253"/>
                <a:gd name="connsiteX2" fmla="*/ 919771 w 921465"/>
                <a:gd name="connsiteY2" fmla="*/ 527789 h 1127253"/>
                <a:gd name="connsiteX3" fmla="*/ 920586 w 921465"/>
                <a:gd name="connsiteY3" fmla="*/ 1104448 h 1127253"/>
                <a:gd name="connsiteX4" fmla="*/ 918957 w 921465"/>
                <a:gd name="connsiteY4" fmla="*/ 1127253 h 1127253"/>
                <a:gd name="connsiteX5" fmla="*/ 670480 w 921465"/>
                <a:gd name="connsiteY5" fmla="*/ 1127253 h 1127253"/>
                <a:gd name="connsiteX6" fmla="*/ 670480 w 921465"/>
                <a:gd name="connsiteY6" fmla="*/ 1093045 h 1127253"/>
                <a:gd name="connsiteX7" fmla="*/ 670480 w 921465"/>
                <a:gd name="connsiteY7" fmla="*/ 650777 h 1127253"/>
                <a:gd name="connsiteX8" fmla="*/ 669665 w 921465"/>
                <a:gd name="connsiteY8" fmla="*/ 627157 h 1127253"/>
                <a:gd name="connsiteX9" fmla="*/ 637893 w 921465"/>
                <a:gd name="connsiteY9" fmla="*/ 597835 h 1127253"/>
                <a:gd name="connsiteX10" fmla="*/ 606120 w 921465"/>
                <a:gd name="connsiteY10" fmla="*/ 626342 h 1127253"/>
                <a:gd name="connsiteX11" fmla="*/ 604491 w 921465"/>
                <a:gd name="connsiteY11" fmla="*/ 658922 h 1127253"/>
                <a:gd name="connsiteX12" fmla="*/ 604491 w 921465"/>
                <a:gd name="connsiteY12" fmla="*/ 1092230 h 1127253"/>
                <a:gd name="connsiteX13" fmla="*/ 604491 w 921465"/>
                <a:gd name="connsiteY13" fmla="*/ 1127253 h 1127253"/>
                <a:gd name="connsiteX14" fmla="*/ 0 w 921465"/>
                <a:gd name="connsiteY14" fmla="*/ 1127253 h 1127253"/>
                <a:gd name="connsiteX15" fmla="*/ 24440 w 921465"/>
                <a:gd name="connsiteY15" fmla="*/ 1097117 h 1127253"/>
                <a:gd name="connsiteX16" fmla="*/ 422818 w 921465"/>
                <a:gd name="connsiteY16" fmla="*/ 636116 h 1127253"/>
                <a:gd name="connsiteX17" fmla="*/ 434223 w 921465"/>
                <a:gd name="connsiteY17" fmla="*/ 557111 h 1127253"/>
                <a:gd name="connsiteX18" fmla="*/ 354385 w 921465"/>
                <a:gd name="connsiteY18" fmla="*/ 384439 h 1127253"/>
                <a:gd name="connsiteX19" fmla="*/ 483104 w 921465"/>
                <a:gd name="connsiteY19" fmla="*/ 311949 h 1127253"/>
                <a:gd name="connsiteX20" fmla="*/ 508359 w 921465"/>
                <a:gd name="connsiteY20" fmla="*/ 241089 h 1127253"/>
                <a:gd name="connsiteX21" fmla="*/ 422818 w 921465"/>
                <a:gd name="connsiteY21" fmla="*/ 0 h 112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1465" h="1127253">
                  <a:moveTo>
                    <a:pt x="422818" y="0"/>
                  </a:moveTo>
                  <a:cubicBezTo>
                    <a:pt x="523023" y="5701"/>
                    <a:pt x="608564" y="35837"/>
                    <a:pt x="684330" y="88779"/>
                  </a:cubicBezTo>
                  <a:cubicBezTo>
                    <a:pt x="835860" y="195477"/>
                    <a:pt x="915698" y="342900"/>
                    <a:pt x="919771" y="527789"/>
                  </a:cubicBezTo>
                  <a:cubicBezTo>
                    <a:pt x="923030" y="720009"/>
                    <a:pt x="920586" y="912228"/>
                    <a:pt x="920586" y="1104448"/>
                  </a:cubicBezTo>
                  <a:cubicBezTo>
                    <a:pt x="920586" y="1111778"/>
                    <a:pt x="919771" y="1118294"/>
                    <a:pt x="918957" y="1127253"/>
                  </a:cubicBezTo>
                  <a:cubicBezTo>
                    <a:pt x="836674" y="1127253"/>
                    <a:pt x="755206" y="1127253"/>
                    <a:pt x="670480" y="1127253"/>
                  </a:cubicBezTo>
                  <a:cubicBezTo>
                    <a:pt x="670480" y="1115036"/>
                    <a:pt x="670480" y="1103633"/>
                    <a:pt x="670480" y="1093045"/>
                  </a:cubicBezTo>
                  <a:cubicBezTo>
                    <a:pt x="670480" y="945622"/>
                    <a:pt x="670480" y="798199"/>
                    <a:pt x="670480" y="650777"/>
                  </a:cubicBezTo>
                  <a:cubicBezTo>
                    <a:pt x="670480" y="642632"/>
                    <a:pt x="673739" y="632044"/>
                    <a:pt x="669665" y="627157"/>
                  </a:cubicBezTo>
                  <a:cubicBezTo>
                    <a:pt x="660704" y="614939"/>
                    <a:pt x="648484" y="597835"/>
                    <a:pt x="637893" y="597835"/>
                  </a:cubicBezTo>
                  <a:cubicBezTo>
                    <a:pt x="627302" y="597835"/>
                    <a:pt x="613452" y="614125"/>
                    <a:pt x="606120" y="626342"/>
                  </a:cubicBezTo>
                  <a:cubicBezTo>
                    <a:pt x="601232" y="634487"/>
                    <a:pt x="604491" y="648334"/>
                    <a:pt x="604491" y="658922"/>
                  </a:cubicBezTo>
                  <a:cubicBezTo>
                    <a:pt x="604491" y="803087"/>
                    <a:pt x="604491" y="947251"/>
                    <a:pt x="604491" y="1092230"/>
                  </a:cubicBezTo>
                  <a:cubicBezTo>
                    <a:pt x="604491" y="1102819"/>
                    <a:pt x="604491" y="1114222"/>
                    <a:pt x="604491" y="1127253"/>
                  </a:cubicBezTo>
                  <a:cubicBezTo>
                    <a:pt x="403266" y="1127253"/>
                    <a:pt x="204484" y="1127253"/>
                    <a:pt x="0" y="1127253"/>
                  </a:cubicBezTo>
                  <a:cubicBezTo>
                    <a:pt x="9776" y="1115036"/>
                    <a:pt x="17108" y="1106077"/>
                    <a:pt x="24440" y="1097117"/>
                  </a:cubicBezTo>
                  <a:cubicBezTo>
                    <a:pt x="157233" y="943179"/>
                    <a:pt x="289211" y="788426"/>
                    <a:pt x="422818" y="636116"/>
                  </a:cubicBezTo>
                  <a:cubicBezTo>
                    <a:pt x="445629" y="610052"/>
                    <a:pt x="449702" y="588061"/>
                    <a:pt x="434223" y="557111"/>
                  </a:cubicBezTo>
                  <a:cubicBezTo>
                    <a:pt x="405710" y="500911"/>
                    <a:pt x="381269" y="443082"/>
                    <a:pt x="354385" y="384439"/>
                  </a:cubicBezTo>
                  <a:cubicBezTo>
                    <a:pt x="399192" y="359190"/>
                    <a:pt x="441555" y="335569"/>
                    <a:pt x="483104" y="311949"/>
                  </a:cubicBezTo>
                  <a:cubicBezTo>
                    <a:pt x="520579" y="290773"/>
                    <a:pt x="523838" y="282628"/>
                    <a:pt x="508359" y="241089"/>
                  </a:cubicBezTo>
                  <a:cubicBezTo>
                    <a:pt x="482289" y="162083"/>
                    <a:pt x="453776" y="83892"/>
                    <a:pt x="422818" y="0"/>
                  </a:cubicBezTo>
                  <a:close/>
                </a:path>
              </a:pathLst>
            </a:custGeom>
            <a:solidFill>
              <a:srgbClr val="DF4625"/>
            </a:solidFill>
            <a:ln w="8132" cap="flat">
              <a:noFill/>
              <a:prstDash val="solid"/>
              <a:miter/>
            </a:ln>
          </p:spPr>
          <p:txBody>
            <a:bodyPr rtlCol="0" anchor="ctr"/>
            <a:lstStyle/>
            <a:p>
              <a:endParaRPr lang="en-US" sz="1396"/>
            </a:p>
          </p:txBody>
        </p:sp>
      </p:grpSp>
      <p:grpSp>
        <p:nvGrpSpPr>
          <p:cNvPr id="107" name="Graphic 3">
            <a:extLst>
              <a:ext uri="{FF2B5EF4-FFF2-40B4-BE49-F238E27FC236}">
                <a16:creationId xmlns:a16="http://schemas.microsoft.com/office/drawing/2014/main" id="{29FA4446-971E-A473-A402-6198AACFAFBB}"/>
              </a:ext>
            </a:extLst>
          </p:cNvPr>
          <p:cNvGrpSpPr/>
          <p:nvPr/>
        </p:nvGrpSpPr>
        <p:grpSpPr>
          <a:xfrm>
            <a:off x="8483121" y="1053695"/>
            <a:ext cx="348178" cy="254082"/>
            <a:chOff x="8408232" y="3880051"/>
            <a:chExt cx="1097482" cy="800886"/>
          </a:xfrm>
          <a:solidFill>
            <a:srgbClr val="083F59"/>
          </a:solidFill>
        </p:grpSpPr>
        <p:sp>
          <p:nvSpPr>
            <p:cNvPr id="108" name="Freeform 107">
              <a:extLst>
                <a:ext uri="{FF2B5EF4-FFF2-40B4-BE49-F238E27FC236}">
                  <a16:creationId xmlns:a16="http://schemas.microsoft.com/office/drawing/2014/main" id="{A3E8F0DD-161B-6579-3D21-62A6C48F8246}"/>
                </a:ext>
              </a:extLst>
            </p:cNvPr>
            <p:cNvSpPr/>
            <p:nvPr/>
          </p:nvSpPr>
          <p:spPr>
            <a:xfrm>
              <a:off x="8493258" y="4565742"/>
              <a:ext cx="32912" cy="115195"/>
            </a:xfrm>
            <a:custGeom>
              <a:avLst/>
              <a:gdLst>
                <a:gd name="connsiteX0" fmla="*/ 16457 w 32912"/>
                <a:gd name="connsiteY0" fmla="*/ 0 h 115195"/>
                <a:gd name="connsiteX1" fmla="*/ 0 w 32912"/>
                <a:gd name="connsiteY1" fmla="*/ 16457 h 115195"/>
                <a:gd name="connsiteX2" fmla="*/ 0 w 32912"/>
                <a:gd name="connsiteY2" fmla="*/ 98740 h 115195"/>
                <a:gd name="connsiteX3" fmla="*/ 16457 w 32912"/>
                <a:gd name="connsiteY3" fmla="*/ 115196 h 115195"/>
                <a:gd name="connsiteX4" fmla="*/ 32913 w 32912"/>
                <a:gd name="connsiteY4" fmla="*/ 98740 h 115195"/>
                <a:gd name="connsiteX5" fmla="*/ 32913 w 32912"/>
                <a:gd name="connsiteY5" fmla="*/ 16457 h 115195"/>
                <a:gd name="connsiteX6" fmla="*/ 16457 w 32912"/>
                <a:gd name="connsiteY6" fmla="*/ 0 h 11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12" h="115195">
                  <a:moveTo>
                    <a:pt x="16457" y="0"/>
                  </a:moveTo>
                  <a:cubicBezTo>
                    <a:pt x="8228" y="0"/>
                    <a:pt x="0" y="8228"/>
                    <a:pt x="0" y="16457"/>
                  </a:cubicBezTo>
                  <a:lnTo>
                    <a:pt x="0" y="98740"/>
                  </a:lnTo>
                  <a:cubicBezTo>
                    <a:pt x="0" y="106968"/>
                    <a:pt x="8228" y="115196"/>
                    <a:pt x="16457" y="115196"/>
                  </a:cubicBezTo>
                  <a:cubicBezTo>
                    <a:pt x="24685" y="115196"/>
                    <a:pt x="32913" y="106968"/>
                    <a:pt x="32913" y="98740"/>
                  </a:cubicBezTo>
                  <a:lnTo>
                    <a:pt x="32913" y="16457"/>
                  </a:lnTo>
                  <a:cubicBezTo>
                    <a:pt x="30171" y="8228"/>
                    <a:pt x="24685" y="0"/>
                    <a:pt x="16457" y="0"/>
                  </a:cubicBezTo>
                  <a:close/>
                </a:path>
              </a:pathLst>
            </a:custGeom>
            <a:grpFill/>
            <a:ln w="27426" cap="flat">
              <a:noFill/>
              <a:prstDash val="solid"/>
              <a:miter/>
            </a:ln>
          </p:spPr>
          <p:txBody>
            <a:bodyPr rtlCol="0" anchor="ctr"/>
            <a:lstStyle/>
            <a:p>
              <a:endParaRPr lang="en-US" sz="835"/>
            </a:p>
          </p:txBody>
        </p:sp>
        <p:grpSp>
          <p:nvGrpSpPr>
            <p:cNvPr id="109" name="Graphic 3">
              <a:extLst>
                <a:ext uri="{FF2B5EF4-FFF2-40B4-BE49-F238E27FC236}">
                  <a16:creationId xmlns:a16="http://schemas.microsoft.com/office/drawing/2014/main" id="{FD1FAE96-5C60-6F07-FD89-BD83B7D873BA}"/>
                </a:ext>
              </a:extLst>
            </p:cNvPr>
            <p:cNvGrpSpPr/>
            <p:nvPr/>
          </p:nvGrpSpPr>
          <p:grpSpPr>
            <a:xfrm>
              <a:off x="8408232" y="3880051"/>
              <a:ext cx="1097482" cy="800886"/>
              <a:chOff x="8408232" y="3880051"/>
              <a:chExt cx="1097482" cy="800886"/>
            </a:xfrm>
            <a:grpFill/>
          </p:grpSpPr>
          <p:sp>
            <p:nvSpPr>
              <p:cNvPr id="110" name="Freeform 109">
                <a:extLst>
                  <a:ext uri="{FF2B5EF4-FFF2-40B4-BE49-F238E27FC236}">
                    <a16:creationId xmlns:a16="http://schemas.microsoft.com/office/drawing/2014/main" id="{87B3FEA8-CC67-9279-0750-9F6C3E3A5E05}"/>
                  </a:ext>
                </a:extLst>
              </p:cNvPr>
              <p:cNvSpPr/>
              <p:nvPr/>
            </p:nvSpPr>
            <p:spPr>
              <a:xfrm>
                <a:off x="8408232" y="3880051"/>
                <a:ext cx="1097482" cy="800886"/>
              </a:xfrm>
              <a:custGeom>
                <a:avLst/>
                <a:gdLst>
                  <a:gd name="connsiteX0" fmla="*/ 1055965 w 1097482"/>
                  <a:gd name="connsiteY0" fmla="*/ 586951 h 800886"/>
                  <a:gd name="connsiteX1" fmla="*/ 990139 w 1097482"/>
                  <a:gd name="connsiteY1" fmla="*/ 567752 h 800886"/>
                  <a:gd name="connsiteX2" fmla="*/ 984653 w 1097482"/>
                  <a:gd name="connsiteY2" fmla="*/ 562266 h 800886"/>
                  <a:gd name="connsiteX3" fmla="*/ 984653 w 1097482"/>
                  <a:gd name="connsiteY3" fmla="*/ 540324 h 800886"/>
                  <a:gd name="connsiteX4" fmla="*/ 1001110 w 1097482"/>
                  <a:gd name="connsiteY4" fmla="*/ 526610 h 800886"/>
                  <a:gd name="connsiteX5" fmla="*/ 1036766 w 1097482"/>
                  <a:gd name="connsiteY5" fmla="*/ 441585 h 800886"/>
                  <a:gd name="connsiteX6" fmla="*/ 1036766 w 1097482"/>
                  <a:gd name="connsiteY6" fmla="*/ 411414 h 800886"/>
                  <a:gd name="connsiteX7" fmla="*/ 1042252 w 1097482"/>
                  <a:gd name="connsiteY7" fmla="*/ 397701 h 800886"/>
                  <a:gd name="connsiteX8" fmla="*/ 1053223 w 1097482"/>
                  <a:gd name="connsiteY8" fmla="*/ 353816 h 800886"/>
                  <a:gd name="connsiteX9" fmla="*/ 1053223 w 1097482"/>
                  <a:gd name="connsiteY9" fmla="*/ 271533 h 800886"/>
                  <a:gd name="connsiteX10" fmla="*/ 1036766 w 1097482"/>
                  <a:gd name="connsiteY10" fmla="*/ 255077 h 800886"/>
                  <a:gd name="connsiteX11" fmla="*/ 883171 w 1097482"/>
                  <a:gd name="connsiteY11" fmla="*/ 255077 h 800886"/>
                  <a:gd name="connsiteX12" fmla="*/ 781689 w 1097482"/>
                  <a:gd name="connsiteY12" fmla="*/ 356559 h 800886"/>
                  <a:gd name="connsiteX13" fmla="*/ 781689 w 1097482"/>
                  <a:gd name="connsiteY13" fmla="*/ 356559 h 800886"/>
                  <a:gd name="connsiteX14" fmla="*/ 789917 w 1097482"/>
                  <a:gd name="connsiteY14" fmla="*/ 394958 h 800886"/>
                  <a:gd name="connsiteX15" fmla="*/ 798145 w 1097482"/>
                  <a:gd name="connsiteY15" fmla="*/ 411414 h 800886"/>
                  <a:gd name="connsiteX16" fmla="*/ 798145 w 1097482"/>
                  <a:gd name="connsiteY16" fmla="*/ 436099 h 800886"/>
                  <a:gd name="connsiteX17" fmla="*/ 850258 w 1097482"/>
                  <a:gd name="connsiteY17" fmla="*/ 537582 h 800886"/>
                  <a:gd name="connsiteX18" fmla="*/ 850258 w 1097482"/>
                  <a:gd name="connsiteY18" fmla="*/ 559523 h 800886"/>
                  <a:gd name="connsiteX19" fmla="*/ 836544 w 1097482"/>
                  <a:gd name="connsiteY19" fmla="*/ 567752 h 800886"/>
                  <a:gd name="connsiteX20" fmla="*/ 803631 w 1097482"/>
                  <a:gd name="connsiteY20" fmla="*/ 575980 h 800886"/>
                  <a:gd name="connsiteX21" fmla="*/ 710377 w 1097482"/>
                  <a:gd name="connsiteY21" fmla="*/ 543067 h 800886"/>
                  <a:gd name="connsiteX22" fmla="*/ 704892 w 1097482"/>
                  <a:gd name="connsiteY22" fmla="*/ 532096 h 800886"/>
                  <a:gd name="connsiteX23" fmla="*/ 674721 w 1097482"/>
                  <a:gd name="connsiteY23" fmla="*/ 501926 h 800886"/>
                  <a:gd name="connsiteX24" fmla="*/ 674721 w 1097482"/>
                  <a:gd name="connsiteY24" fmla="*/ 449813 h 800886"/>
                  <a:gd name="connsiteX25" fmla="*/ 682949 w 1097482"/>
                  <a:gd name="connsiteY25" fmla="*/ 441585 h 800886"/>
                  <a:gd name="connsiteX26" fmla="*/ 740547 w 1097482"/>
                  <a:gd name="connsiteY26" fmla="*/ 304447 h 800886"/>
                  <a:gd name="connsiteX27" fmla="*/ 740547 w 1097482"/>
                  <a:gd name="connsiteY27" fmla="*/ 263305 h 800886"/>
                  <a:gd name="connsiteX28" fmla="*/ 757004 w 1097482"/>
                  <a:gd name="connsiteY28" fmla="*/ 186508 h 800886"/>
                  <a:gd name="connsiteX29" fmla="*/ 757004 w 1097482"/>
                  <a:gd name="connsiteY29" fmla="*/ 16457 h 800886"/>
                  <a:gd name="connsiteX30" fmla="*/ 740547 w 1097482"/>
                  <a:gd name="connsiteY30" fmla="*/ 0 h 800886"/>
                  <a:gd name="connsiteX31" fmla="*/ 501926 w 1097482"/>
                  <a:gd name="connsiteY31" fmla="*/ 0 h 800886"/>
                  <a:gd name="connsiteX32" fmla="*/ 348332 w 1097482"/>
                  <a:gd name="connsiteY32" fmla="*/ 153595 h 800886"/>
                  <a:gd name="connsiteX33" fmla="*/ 348332 w 1097482"/>
                  <a:gd name="connsiteY33" fmla="*/ 186508 h 800886"/>
                  <a:gd name="connsiteX34" fmla="*/ 364788 w 1097482"/>
                  <a:gd name="connsiteY34" fmla="*/ 263305 h 800886"/>
                  <a:gd name="connsiteX35" fmla="*/ 364788 w 1097482"/>
                  <a:gd name="connsiteY35" fmla="*/ 298961 h 800886"/>
                  <a:gd name="connsiteX36" fmla="*/ 433357 w 1097482"/>
                  <a:gd name="connsiteY36" fmla="*/ 447070 h 800886"/>
                  <a:gd name="connsiteX37" fmla="*/ 433357 w 1097482"/>
                  <a:gd name="connsiteY37" fmla="*/ 501926 h 800886"/>
                  <a:gd name="connsiteX38" fmla="*/ 403187 w 1097482"/>
                  <a:gd name="connsiteY38" fmla="*/ 532096 h 800886"/>
                  <a:gd name="connsiteX39" fmla="*/ 397701 w 1097482"/>
                  <a:gd name="connsiteY39" fmla="*/ 543067 h 800886"/>
                  <a:gd name="connsiteX40" fmla="*/ 298961 w 1097482"/>
                  <a:gd name="connsiteY40" fmla="*/ 578723 h 800886"/>
                  <a:gd name="connsiteX41" fmla="*/ 279763 w 1097482"/>
                  <a:gd name="connsiteY41" fmla="*/ 589694 h 800886"/>
                  <a:gd name="connsiteX42" fmla="*/ 263306 w 1097482"/>
                  <a:gd name="connsiteY42" fmla="*/ 581466 h 800886"/>
                  <a:gd name="connsiteX43" fmla="*/ 323646 w 1097482"/>
                  <a:gd name="connsiteY43" fmla="*/ 532096 h 800886"/>
                  <a:gd name="connsiteX44" fmla="*/ 323646 w 1097482"/>
                  <a:gd name="connsiteY44" fmla="*/ 518382 h 800886"/>
                  <a:gd name="connsiteX45" fmla="*/ 309932 w 1097482"/>
                  <a:gd name="connsiteY45" fmla="*/ 419643 h 800886"/>
                  <a:gd name="connsiteX46" fmla="*/ 307190 w 1097482"/>
                  <a:gd name="connsiteY46" fmla="*/ 389472 h 800886"/>
                  <a:gd name="connsiteX47" fmla="*/ 172794 w 1097482"/>
                  <a:gd name="connsiteY47" fmla="*/ 255077 h 800886"/>
                  <a:gd name="connsiteX48" fmla="*/ 38399 w 1097482"/>
                  <a:gd name="connsiteY48" fmla="*/ 389472 h 800886"/>
                  <a:gd name="connsiteX49" fmla="*/ 35656 w 1097482"/>
                  <a:gd name="connsiteY49" fmla="*/ 419643 h 800886"/>
                  <a:gd name="connsiteX50" fmla="*/ 21942 w 1097482"/>
                  <a:gd name="connsiteY50" fmla="*/ 518382 h 800886"/>
                  <a:gd name="connsiteX51" fmla="*/ 21942 w 1097482"/>
                  <a:gd name="connsiteY51" fmla="*/ 532096 h 800886"/>
                  <a:gd name="connsiteX52" fmla="*/ 82283 w 1097482"/>
                  <a:gd name="connsiteY52" fmla="*/ 581466 h 800886"/>
                  <a:gd name="connsiteX53" fmla="*/ 38399 w 1097482"/>
                  <a:gd name="connsiteY53" fmla="*/ 603408 h 800886"/>
                  <a:gd name="connsiteX54" fmla="*/ 0 w 1097482"/>
                  <a:gd name="connsiteY54" fmla="*/ 663748 h 800886"/>
                  <a:gd name="connsiteX55" fmla="*/ 0 w 1097482"/>
                  <a:gd name="connsiteY55" fmla="*/ 781687 h 800886"/>
                  <a:gd name="connsiteX56" fmla="*/ 16457 w 1097482"/>
                  <a:gd name="connsiteY56" fmla="*/ 798144 h 800886"/>
                  <a:gd name="connsiteX57" fmla="*/ 32914 w 1097482"/>
                  <a:gd name="connsiteY57" fmla="*/ 781687 h 800886"/>
                  <a:gd name="connsiteX58" fmla="*/ 32914 w 1097482"/>
                  <a:gd name="connsiteY58" fmla="*/ 663748 h 800886"/>
                  <a:gd name="connsiteX59" fmla="*/ 52112 w 1097482"/>
                  <a:gd name="connsiteY59" fmla="*/ 633578 h 800886"/>
                  <a:gd name="connsiteX60" fmla="*/ 104225 w 1097482"/>
                  <a:gd name="connsiteY60" fmla="*/ 606151 h 800886"/>
                  <a:gd name="connsiteX61" fmla="*/ 123425 w 1097482"/>
                  <a:gd name="connsiteY61" fmla="*/ 622607 h 800886"/>
                  <a:gd name="connsiteX62" fmla="*/ 170052 w 1097482"/>
                  <a:gd name="connsiteY62" fmla="*/ 641806 h 800886"/>
                  <a:gd name="connsiteX63" fmla="*/ 216678 w 1097482"/>
                  <a:gd name="connsiteY63" fmla="*/ 622607 h 800886"/>
                  <a:gd name="connsiteX64" fmla="*/ 235878 w 1097482"/>
                  <a:gd name="connsiteY64" fmla="*/ 606151 h 800886"/>
                  <a:gd name="connsiteX65" fmla="*/ 252335 w 1097482"/>
                  <a:gd name="connsiteY65" fmla="*/ 614379 h 800886"/>
                  <a:gd name="connsiteX66" fmla="*/ 238621 w 1097482"/>
                  <a:gd name="connsiteY66" fmla="*/ 658263 h 800886"/>
                  <a:gd name="connsiteX67" fmla="*/ 238621 w 1097482"/>
                  <a:gd name="connsiteY67" fmla="*/ 781687 h 800886"/>
                  <a:gd name="connsiteX68" fmla="*/ 255077 w 1097482"/>
                  <a:gd name="connsiteY68" fmla="*/ 798144 h 800886"/>
                  <a:gd name="connsiteX69" fmla="*/ 271534 w 1097482"/>
                  <a:gd name="connsiteY69" fmla="*/ 781687 h 800886"/>
                  <a:gd name="connsiteX70" fmla="*/ 271534 w 1097482"/>
                  <a:gd name="connsiteY70" fmla="*/ 658263 h 800886"/>
                  <a:gd name="connsiteX71" fmla="*/ 307190 w 1097482"/>
                  <a:gd name="connsiteY71" fmla="*/ 608893 h 800886"/>
                  <a:gd name="connsiteX72" fmla="*/ 411415 w 1097482"/>
                  <a:gd name="connsiteY72" fmla="*/ 570495 h 800886"/>
                  <a:gd name="connsiteX73" fmla="*/ 455300 w 1097482"/>
                  <a:gd name="connsiteY73" fmla="*/ 636321 h 800886"/>
                  <a:gd name="connsiteX74" fmla="*/ 479984 w 1097482"/>
                  <a:gd name="connsiteY74" fmla="*/ 650035 h 800886"/>
                  <a:gd name="connsiteX75" fmla="*/ 482727 w 1097482"/>
                  <a:gd name="connsiteY75" fmla="*/ 650035 h 800886"/>
                  <a:gd name="connsiteX76" fmla="*/ 504669 w 1097482"/>
                  <a:gd name="connsiteY76" fmla="*/ 639064 h 800886"/>
                  <a:gd name="connsiteX77" fmla="*/ 532097 w 1097482"/>
                  <a:gd name="connsiteY77" fmla="*/ 611636 h 800886"/>
                  <a:gd name="connsiteX78" fmla="*/ 532097 w 1097482"/>
                  <a:gd name="connsiteY78" fmla="*/ 778944 h 800886"/>
                  <a:gd name="connsiteX79" fmla="*/ 548553 w 1097482"/>
                  <a:gd name="connsiteY79" fmla="*/ 795401 h 800886"/>
                  <a:gd name="connsiteX80" fmla="*/ 565010 w 1097482"/>
                  <a:gd name="connsiteY80" fmla="*/ 778944 h 800886"/>
                  <a:gd name="connsiteX81" fmla="*/ 565010 w 1097482"/>
                  <a:gd name="connsiteY81" fmla="*/ 611636 h 800886"/>
                  <a:gd name="connsiteX82" fmla="*/ 592438 w 1097482"/>
                  <a:gd name="connsiteY82" fmla="*/ 639064 h 800886"/>
                  <a:gd name="connsiteX83" fmla="*/ 614380 w 1097482"/>
                  <a:gd name="connsiteY83" fmla="*/ 650035 h 800886"/>
                  <a:gd name="connsiteX84" fmla="*/ 617123 w 1097482"/>
                  <a:gd name="connsiteY84" fmla="*/ 650035 h 800886"/>
                  <a:gd name="connsiteX85" fmla="*/ 641807 w 1097482"/>
                  <a:gd name="connsiteY85" fmla="*/ 636321 h 800886"/>
                  <a:gd name="connsiteX86" fmla="*/ 685692 w 1097482"/>
                  <a:gd name="connsiteY86" fmla="*/ 570495 h 800886"/>
                  <a:gd name="connsiteX87" fmla="*/ 789917 w 1097482"/>
                  <a:gd name="connsiteY87" fmla="*/ 608893 h 800886"/>
                  <a:gd name="connsiteX88" fmla="*/ 825573 w 1097482"/>
                  <a:gd name="connsiteY88" fmla="*/ 658263 h 800886"/>
                  <a:gd name="connsiteX89" fmla="*/ 825573 w 1097482"/>
                  <a:gd name="connsiteY89" fmla="*/ 781687 h 800886"/>
                  <a:gd name="connsiteX90" fmla="*/ 842030 w 1097482"/>
                  <a:gd name="connsiteY90" fmla="*/ 798144 h 800886"/>
                  <a:gd name="connsiteX91" fmla="*/ 858486 w 1097482"/>
                  <a:gd name="connsiteY91" fmla="*/ 781687 h 800886"/>
                  <a:gd name="connsiteX92" fmla="*/ 858486 w 1097482"/>
                  <a:gd name="connsiteY92" fmla="*/ 658263 h 800886"/>
                  <a:gd name="connsiteX93" fmla="*/ 833801 w 1097482"/>
                  <a:gd name="connsiteY93" fmla="*/ 600665 h 800886"/>
                  <a:gd name="connsiteX94" fmla="*/ 836544 w 1097482"/>
                  <a:gd name="connsiteY94" fmla="*/ 600665 h 800886"/>
                  <a:gd name="connsiteX95" fmla="*/ 850258 w 1097482"/>
                  <a:gd name="connsiteY95" fmla="*/ 595179 h 800886"/>
                  <a:gd name="connsiteX96" fmla="*/ 891399 w 1097482"/>
                  <a:gd name="connsiteY96" fmla="*/ 636321 h 800886"/>
                  <a:gd name="connsiteX97" fmla="*/ 891399 w 1097482"/>
                  <a:gd name="connsiteY97" fmla="*/ 784430 h 800886"/>
                  <a:gd name="connsiteX98" fmla="*/ 907856 w 1097482"/>
                  <a:gd name="connsiteY98" fmla="*/ 800887 h 800886"/>
                  <a:gd name="connsiteX99" fmla="*/ 924313 w 1097482"/>
                  <a:gd name="connsiteY99" fmla="*/ 784430 h 800886"/>
                  <a:gd name="connsiteX100" fmla="*/ 924313 w 1097482"/>
                  <a:gd name="connsiteY100" fmla="*/ 636321 h 800886"/>
                  <a:gd name="connsiteX101" fmla="*/ 965454 w 1097482"/>
                  <a:gd name="connsiteY101" fmla="*/ 595179 h 800886"/>
                  <a:gd name="connsiteX102" fmla="*/ 970940 w 1097482"/>
                  <a:gd name="connsiteY102" fmla="*/ 597922 h 800886"/>
                  <a:gd name="connsiteX103" fmla="*/ 1036766 w 1097482"/>
                  <a:gd name="connsiteY103" fmla="*/ 617122 h 800886"/>
                  <a:gd name="connsiteX104" fmla="*/ 1061451 w 1097482"/>
                  <a:gd name="connsiteY104" fmla="*/ 650035 h 800886"/>
                  <a:gd name="connsiteX105" fmla="*/ 1061451 w 1097482"/>
                  <a:gd name="connsiteY105" fmla="*/ 781687 h 800886"/>
                  <a:gd name="connsiteX106" fmla="*/ 1077907 w 1097482"/>
                  <a:gd name="connsiteY106" fmla="*/ 798144 h 800886"/>
                  <a:gd name="connsiteX107" fmla="*/ 1094364 w 1097482"/>
                  <a:gd name="connsiteY107" fmla="*/ 781687 h 800886"/>
                  <a:gd name="connsiteX108" fmla="*/ 1094364 w 1097482"/>
                  <a:gd name="connsiteY108" fmla="*/ 650035 h 800886"/>
                  <a:gd name="connsiteX109" fmla="*/ 1055965 w 1097482"/>
                  <a:gd name="connsiteY109" fmla="*/ 586951 h 800886"/>
                  <a:gd name="connsiteX110" fmla="*/ 117939 w 1097482"/>
                  <a:gd name="connsiteY110" fmla="*/ 559523 h 800886"/>
                  <a:gd name="connsiteX111" fmla="*/ 65826 w 1097482"/>
                  <a:gd name="connsiteY111" fmla="*/ 526610 h 800886"/>
                  <a:gd name="connsiteX112" fmla="*/ 74055 w 1097482"/>
                  <a:gd name="connsiteY112" fmla="*/ 488212 h 800886"/>
                  <a:gd name="connsiteX113" fmla="*/ 115197 w 1097482"/>
                  <a:gd name="connsiteY113" fmla="*/ 540324 h 800886"/>
                  <a:gd name="connsiteX114" fmla="*/ 115197 w 1097482"/>
                  <a:gd name="connsiteY114" fmla="*/ 559523 h 800886"/>
                  <a:gd name="connsiteX115" fmla="*/ 211193 w 1097482"/>
                  <a:gd name="connsiteY115" fmla="*/ 603408 h 800886"/>
                  <a:gd name="connsiteX116" fmla="*/ 161823 w 1097482"/>
                  <a:gd name="connsiteY116" fmla="*/ 603408 h 800886"/>
                  <a:gd name="connsiteX117" fmla="*/ 148109 w 1097482"/>
                  <a:gd name="connsiteY117" fmla="*/ 589694 h 800886"/>
                  <a:gd name="connsiteX118" fmla="*/ 150852 w 1097482"/>
                  <a:gd name="connsiteY118" fmla="*/ 573237 h 800886"/>
                  <a:gd name="connsiteX119" fmla="*/ 150852 w 1097482"/>
                  <a:gd name="connsiteY119" fmla="*/ 556781 h 800886"/>
                  <a:gd name="connsiteX120" fmla="*/ 186508 w 1097482"/>
                  <a:gd name="connsiteY120" fmla="*/ 562266 h 800886"/>
                  <a:gd name="connsiteX121" fmla="*/ 222164 w 1097482"/>
                  <a:gd name="connsiteY121" fmla="*/ 556781 h 800886"/>
                  <a:gd name="connsiteX122" fmla="*/ 222164 w 1097482"/>
                  <a:gd name="connsiteY122" fmla="*/ 573237 h 800886"/>
                  <a:gd name="connsiteX123" fmla="*/ 224907 w 1097482"/>
                  <a:gd name="connsiteY123" fmla="*/ 589694 h 800886"/>
                  <a:gd name="connsiteX124" fmla="*/ 211193 w 1097482"/>
                  <a:gd name="connsiteY124" fmla="*/ 603408 h 800886"/>
                  <a:gd name="connsiteX125" fmla="*/ 186508 w 1097482"/>
                  <a:gd name="connsiteY125" fmla="*/ 529353 h 800886"/>
                  <a:gd name="connsiteX126" fmla="*/ 101483 w 1097482"/>
                  <a:gd name="connsiteY126" fmla="*/ 444327 h 800886"/>
                  <a:gd name="connsiteX127" fmla="*/ 85026 w 1097482"/>
                  <a:gd name="connsiteY127" fmla="*/ 427871 h 800886"/>
                  <a:gd name="connsiteX128" fmla="*/ 82283 w 1097482"/>
                  <a:gd name="connsiteY128" fmla="*/ 427871 h 800886"/>
                  <a:gd name="connsiteX129" fmla="*/ 82283 w 1097482"/>
                  <a:gd name="connsiteY129" fmla="*/ 425128 h 800886"/>
                  <a:gd name="connsiteX130" fmla="*/ 82283 w 1097482"/>
                  <a:gd name="connsiteY130" fmla="*/ 394958 h 800886"/>
                  <a:gd name="connsiteX131" fmla="*/ 115197 w 1097482"/>
                  <a:gd name="connsiteY131" fmla="*/ 320903 h 800886"/>
                  <a:gd name="connsiteX132" fmla="*/ 186508 w 1097482"/>
                  <a:gd name="connsiteY132" fmla="*/ 290733 h 800886"/>
                  <a:gd name="connsiteX133" fmla="*/ 257820 w 1097482"/>
                  <a:gd name="connsiteY133" fmla="*/ 320903 h 800886"/>
                  <a:gd name="connsiteX134" fmla="*/ 290734 w 1097482"/>
                  <a:gd name="connsiteY134" fmla="*/ 394958 h 800886"/>
                  <a:gd name="connsiteX135" fmla="*/ 290734 w 1097482"/>
                  <a:gd name="connsiteY135" fmla="*/ 425128 h 800886"/>
                  <a:gd name="connsiteX136" fmla="*/ 290734 w 1097482"/>
                  <a:gd name="connsiteY136" fmla="*/ 427871 h 800886"/>
                  <a:gd name="connsiteX137" fmla="*/ 211193 w 1097482"/>
                  <a:gd name="connsiteY137" fmla="*/ 370273 h 800886"/>
                  <a:gd name="connsiteX138" fmla="*/ 150852 w 1097482"/>
                  <a:gd name="connsiteY138" fmla="*/ 359302 h 800886"/>
                  <a:gd name="connsiteX139" fmla="*/ 139881 w 1097482"/>
                  <a:gd name="connsiteY139" fmla="*/ 364787 h 800886"/>
                  <a:gd name="connsiteX140" fmla="*/ 112454 w 1097482"/>
                  <a:gd name="connsiteY140" fmla="*/ 394958 h 800886"/>
                  <a:gd name="connsiteX141" fmla="*/ 112454 w 1097482"/>
                  <a:gd name="connsiteY141" fmla="*/ 416900 h 800886"/>
                  <a:gd name="connsiteX142" fmla="*/ 134395 w 1097482"/>
                  <a:gd name="connsiteY142" fmla="*/ 416900 h 800886"/>
                  <a:gd name="connsiteX143" fmla="*/ 159080 w 1097482"/>
                  <a:gd name="connsiteY143" fmla="*/ 392215 h 800886"/>
                  <a:gd name="connsiteX144" fmla="*/ 271534 w 1097482"/>
                  <a:gd name="connsiteY144" fmla="*/ 458041 h 800886"/>
                  <a:gd name="connsiteX145" fmla="*/ 186508 w 1097482"/>
                  <a:gd name="connsiteY145" fmla="*/ 529353 h 800886"/>
                  <a:gd name="connsiteX146" fmla="*/ 252335 w 1097482"/>
                  <a:gd name="connsiteY146" fmla="*/ 559523 h 800886"/>
                  <a:gd name="connsiteX147" fmla="*/ 252335 w 1097482"/>
                  <a:gd name="connsiteY147" fmla="*/ 540324 h 800886"/>
                  <a:gd name="connsiteX148" fmla="*/ 293476 w 1097482"/>
                  <a:gd name="connsiteY148" fmla="*/ 488212 h 800886"/>
                  <a:gd name="connsiteX149" fmla="*/ 301704 w 1097482"/>
                  <a:gd name="connsiteY149" fmla="*/ 526610 h 800886"/>
                  <a:gd name="connsiteX150" fmla="*/ 252335 w 1097482"/>
                  <a:gd name="connsiteY150" fmla="*/ 559523 h 800886"/>
                  <a:gd name="connsiteX151" fmla="*/ 405929 w 1097482"/>
                  <a:gd name="connsiteY151" fmla="*/ 298961 h 800886"/>
                  <a:gd name="connsiteX152" fmla="*/ 405929 w 1097482"/>
                  <a:gd name="connsiteY152" fmla="*/ 260562 h 800886"/>
                  <a:gd name="connsiteX153" fmla="*/ 403187 w 1097482"/>
                  <a:gd name="connsiteY153" fmla="*/ 252334 h 800886"/>
                  <a:gd name="connsiteX154" fmla="*/ 386730 w 1097482"/>
                  <a:gd name="connsiteY154" fmla="*/ 186508 h 800886"/>
                  <a:gd name="connsiteX155" fmla="*/ 386730 w 1097482"/>
                  <a:gd name="connsiteY155" fmla="*/ 153595 h 800886"/>
                  <a:gd name="connsiteX156" fmla="*/ 507412 w 1097482"/>
                  <a:gd name="connsiteY156" fmla="*/ 32913 h 800886"/>
                  <a:gd name="connsiteX157" fmla="*/ 729576 w 1097482"/>
                  <a:gd name="connsiteY157" fmla="*/ 32913 h 800886"/>
                  <a:gd name="connsiteX158" fmla="*/ 729576 w 1097482"/>
                  <a:gd name="connsiteY158" fmla="*/ 186508 h 800886"/>
                  <a:gd name="connsiteX159" fmla="*/ 713120 w 1097482"/>
                  <a:gd name="connsiteY159" fmla="*/ 252334 h 800886"/>
                  <a:gd name="connsiteX160" fmla="*/ 710377 w 1097482"/>
                  <a:gd name="connsiteY160" fmla="*/ 260562 h 800886"/>
                  <a:gd name="connsiteX161" fmla="*/ 710377 w 1097482"/>
                  <a:gd name="connsiteY161" fmla="*/ 307189 h 800886"/>
                  <a:gd name="connsiteX162" fmla="*/ 661007 w 1097482"/>
                  <a:gd name="connsiteY162" fmla="*/ 419643 h 800886"/>
                  <a:gd name="connsiteX163" fmla="*/ 650036 w 1097482"/>
                  <a:gd name="connsiteY163" fmla="*/ 430614 h 800886"/>
                  <a:gd name="connsiteX164" fmla="*/ 650036 w 1097482"/>
                  <a:gd name="connsiteY164" fmla="*/ 430614 h 800886"/>
                  <a:gd name="connsiteX165" fmla="*/ 545811 w 1097482"/>
                  <a:gd name="connsiteY165" fmla="*/ 460784 h 800886"/>
                  <a:gd name="connsiteX166" fmla="*/ 405929 w 1097482"/>
                  <a:gd name="connsiteY166" fmla="*/ 298961 h 800886"/>
                  <a:gd name="connsiteX167" fmla="*/ 496441 w 1097482"/>
                  <a:gd name="connsiteY167" fmla="*/ 619864 h 800886"/>
                  <a:gd name="connsiteX168" fmla="*/ 496441 w 1097482"/>
                  <a:gd name="connsiteY168" fmla="*/ 619864 h 800886"/>
                  <a:gd name="connsiteX169" fmla="*/ 496441 w 1097482"/>
                  <a:gd name="connsiteY169" fmla="*/ 619864 h 800886"/>
                  <a:gd name="connsiteX170" fmla="*/ 444329 w 1097482"/>
                  <a:gd name="connsiteY170" fmla="*/ 545810 h 800886"/>
                  <a:gd name="connsiteX171" fmla="*/ 460785 w 1097482"/>
                  <a:gd name="connsiteY171" fmla="*/ 529353 h 800886"/>
                  <a:gd name="connsiteX172" fmla="*/ 534840 w 1097482"/>
                  <a:gd name="connsiteY172" fmla="*/ 581466 h 800886"/>
                  <a:gd name="connsiteX173" fmla="*/ 496441 w 1097482"/>
                  <a:gd name="connsiteY173" fmla="*/ 619864 h 800886"/>
                  <a:gd name="connsiteX174" fmla="*/ 559524 w 1097482"/>
                  <a:gd name="connsiteY174" fmla="*/ 559523 h 800886"/>
                  <a:gd name="connsiteX175" fmla="*/ 474498 w 1097482"/>
                  <a:gd name="connsiteY175" fmla="*/ 499183 h 800886"/>
                  <a:gd name="connsiteX176" fmla="*/ 474498 w 1097482"/>
                  <a:gd name="connsiteY176" fmla="*/ 469013 h 800886"/>
                  <a:gd name="connsiteX177" fmla="*/ 548553 w 1097482"/>
                  <a:gd name="connsiteY177" fmla="*/ 490954 h 800886"/>
                  <a:gd name="connsiteX178" fmla="*/ 562267 w 1097482"/>
                  <a:gd name="connsiteY178" fmla="*/ 490954 h 800886"/>
                  <a:gd name="connsiteX179" fmla="*/ 647293 w 1097482"/>
                  <a:gd name="connsiteY179" fmla="*/ 469013 h 800886"/>
                  <a:gd name="connsiteX180" fmla="*/ 647293 w 1097482"/>
                  <a:gd name="connsiteY180" fmla="*/ 499183 h 800886"/>
                  <a:gd name="connsiteX181" fmla="*/ 559524 w 1097482"/>
                  <a:gd name="connsiteY181" fmla="*/ 559523 h 800886"/>
                  <a:gd name="connsiteX182" fmla="*/ 628094 w 1097482"/>
                  <a:gd name="connsiteY182" fmla="*/ 619864 h 800886"/>
                  <a:gd name="connsiteX183" fmla="*/ 628094 w 1097482"/>
                  <a:gd name="connsiteY183" fmla="*/ 619864 h 800886"/>
                  <a:gd name="connsiteX184" fmla="*/ 628094 w 1097482"/>
                  <a:gd name="connsiteY184" fmla="*/ 619864 h 800886"/>
                  <a:gd name="connsiteX185" fmla="*/ 586952 w 1097482"/>
                  <a:gd name="connsiteY185" fmla="*/ 581466 h 800886"/>
                  <a:gd name="connsiteX186" fmla="*/ 661007 w 1097482"/>
                  <a:gd name="connsiteY186" fmla="*/ 529353 h 800886"/>
                  <a:gd name="connsiteX187" fmla="*/ 677464 w 1097482"/>
                  <a:gd name="connsiteY187" fmla="*/ 545810 h 800886"/>
                  <a:gd name="connsiteX188" fmla="*/ 628094 w 1097482"/>
                  <a:gd name="connsiteY188" fmla="*/ 619864 h 800886"/>
                  <a:gd name="connsiteX189" fmla="*/ 918827 w 1097482"/>
                  <a:gd name="connsiteY189" fmla="*/ 606151 h 800886"/>
                  <a:gd name="connsiteX190" fmla="*/ 883171 w 1097482"/>
                  <a:gd name="connsiteY190" fmla="*/ 570495 h 800886"/>
                  <a:gd name="connsiteX191" fmla="*/ 883171 w 1097482"/>
                  <a:gd name="connsiteY191" fmla="*/ 562266 h 800886"/>
                  <a:gd name="connsiteX192" fmla="*/ 883171 w 1097482"/>
                  <a:gd name="connsiteY192" fmla="*/ 556781 h 800886"/>
                  <a:gd name="connsiteX193" fmla="*/ 916084 w 1097482"/>
                  <a:gd name="connsiteY193" fmla="*/ 562266 h 800886"/>
                  <a:gd name="connsiteX194" fmla="*/ 918827 w 1097482"/>
                  <a:gd name="connsiteY194" fmla="*/ 562266 h 800886"/>
                  <a:gd name="connsiteX195" fmla="*/ 954483 w 1097482"/>
                  <a:gd name="connsiteY195" fmla="*/ 556781 h 800886"/>
                  <a:gd name="connsiteX196" fmla="*/ 954483 w 1097482"/>
                  <a:gd name="connsiteY196" fmla="*/ 562266 h 800886"/>
                  <a:gd name="connsiteX197" fmla="*/ 954483 w 1097482"/>
                  <a:gd name="connsiteY197" fmla="*/ 570495 h 800886"/>
                  <a:gd name="connsiteX198" fmla="*/ 918827 w 1097482"/>
                  <a:gd name="connsiteY198" fmla="*/ 606151 h 800886"/>
                  <a:gd name="connsiteX199" fmla="*/ 979168 w 1097482"/>
                  <a:gd name="connsiteY199" fmla="*/ 504668 h 800886"/>
                  <a:gd name="connsiteX200" fmla="*/ 916084 w 1097482"/>
                  <a:gd name="connsiteY200" fmla="*/ 529353 h 800886"/>
                  <a:gd name="connsiteX201" fmla="*/ 831058 w 1097482"/>
                  <a:gd name="connsiteY201" fmla="*/ 438842 h 800886"/>
                  <a:gd name="connsiteX202" fmla="*/ 831058 w 1097482"/>
                  <a:gd name="connsiteY202" fmla="*/ 408671 h 800886"/>
                  <a:gd name="connsiteX203" fmla="*/ 828316 w 1097482"/>
                  <a:gd name="connsiteY203" fmla="*/ 400443 h 800886"/>
                  <a:gd name="connsiteX204" fmla="*/ 817344 w 1097482"/>
                  <a:gd name="connsiteY204" fmla="*/ 381244 h 800886"/>
                  <a:gd name="connsiteX205" fmla="*/ 811859 w 1097482"/>
                  <a:gd name="connsiteY205" fmla="*/ 356559 h 800886"/>
                  <a:gd name="connsiteX206" fmla="*/ 811859 w 1097482"/>
                  <a:gd name="connsiteY206" fmla="*/ 356559 h 800886"/>
                  <a:gd name="connsiteX207" fmla="*/ 880429 w 1097482"/>
                  <a:gd name="connsiteY207" fmla="*/ 287990 h 800886"/>
                  <a:gd name="connsiteX208" fmla="*/ 1017567 w 1097482"/>
                  <a:gd name="connsiteY208" fmla="*/ 287990 h 800886"/>
                  <a:gd name="connsiteX209" fmla="*/ 1017567 w 1097482"/>
                  <a:gd name="connsiteY209" fmla="*/ 353816 h 800886"/>
                  <a:gd name="connsiteX210" fmla="*/ 1009338 w 1097482"/>
                  <a:gd name="connsiteY210" fmla="*/ 383987 h 800886"/>
                  <a:gd name="connsiteX211" fmla="*/ 1001110 w 1097482"/>
                  <a:gd name="connsiteY211" fmla="*/ 400443 h 800886"/>
                  <a:gd name="connsiteX212" fmla="*/ 998367 w 1097482"/>
                  <a:gd name="connsiteY212" fmla="*/ 408671 h 800886"/>
                  <a:gd name="connsiteX213" fmla="*/ 998367 w 1097482"/>
                  <a:gd name="connsiteY213" fmla="*/ 441585 h 800886"/>
                  <a:gd name="connsiteX214" fmla="*/ 979168 w 1097482"/>
                  <a:gd name="connsiteY214" fmla="*/ 504668 h 80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1097482" h="800886">
                    <a:moveTo>
                      <a:pt x="1055965" y="586951"/>
                    </a:moveTo>
                    <a:lnTo>
                      <a:pt x="990139" y="567752"/>
                    </a:lnTo>
                    <a:cubicBezTo>
                      <a:pt x="987396" y="567752"/>
                      <a:pt x="984653" y="565009"/>
                      <a:pt x="984653" y="562266"/>
                    </a:cubicBezTo>
                    <a:lnTo>
                      <a:pt x="984653" y="540324"/>
                    </a:lnTo>
                    <a:cubicBezTo>
                      <a:pt x="990139" y="537582"/>
                      <a:pt x="995624" y="532096"/>
                      <a:pt x="1001110" y="526610"/>
                    </a:cubicBezTo>
                    <a:cubicBezTo>
                      <a:pt x="1023052" y="504668"/>
                      <a:pt x="1036766" y="474498"/>
                      <a:pt x="1036766" y="441585"/>
                    </a:cubicBezTo>
                    <a:lnTo>
                      <a:pt x="1036766" y="411414"/>
                    </a:lnTo>
                    <a:lnTo>
                      <a:pt x="1042252" y="397701"/>
                    </a:lnTo>
                    <a:cubicBezTo>
                      <a:pt x="1050480" y="383987"/>
                      <a:pt x="1053223" y="367530"/>
                      <a:pt x="1053223" y="353816"/>
                    </a:cubicBezTo>
                    <a:lnTo>
                      <a:pt x="1053223" y="271533"/>
                    </a:lnTo>
                    <a:cubicBezTo>
                      <a:pt x="1053223" y="263305"/>
                      <a:pt x="1044995" y="255077"/>
                      <a:pt x="1036766" y="255077"/>
                    </a:cubicBezTo>
                    <a:lnTo>
                      <a:pt x="883171" y="255077"/>
                    </a:lnTo>
                    <a:cubicBezTo>
                      <a:pt x="828316" y="255077"/>
                      <a:pt x="781689" y="301704"/>
                      <a:pt x="781689" y="356559"/>
                    </a:cubicBezTo>
                    <a:lnTo>
                      <a:pt x="781689" y="356559"/>
                    </a:lnTo>
                    <a:cubicBezTo>
                      <a:pt x="781689" y="370273"/>
                      <a:pt x="784432" y="381244"/>
                      <a:pt x="789917" y="394958"/>
                    </a:cubicBezTo>
                    <a:lnTo>
                      <a:pt x="798145" y="411414"/>
                    </a:lnTo>
                    <a:lnTo>
                      <a:pt x="798145" y="436099"/>
                    </a:lnTo>
                    <a:cubicBezTo>
                      <a:pt x="798145" y="477240"/>
                      <a:pt x="817344" y="515639"/>
                      <a:pt x="850258" y="537582"/>
                    </a:cubicBezTo>
                    <a:lnTo>
                      <a:pt x="850258" y="559523"/>
                    </a:lnTo>
                    <a:cubicBezTo>
                      <a:pt x="850258" y="562266"/>
                      <a:pt x="850258" y="565009"/>
                      <a:pt x="836544" y="567752"/>
                    </a:cubicBezTo>
                    <a:lnTo>
                      <a:pt x="803631" y="575980"/>
                    </a:lnTo>
                    <a:lnTo>
                      <a:pt x="710377" y="543067"/>
                    </a:lnTo>
                    <a:cubicBezTo>
                      <a:pt x="710377" y="537582"/>
                      <a:pt x="710377" y="534839"/>
                      <a:pt x="704892" y="532096"/>
                    </a:cubicBezTo>
                    <a:lnTo>
                      <a:pt x="674721" y="501926"/>
                    </a:lnTo>
                    <a:lnTo>
                      <a:pt x="674721" y="449813"/>
                    </a:lnTo>
                    <a:cubicBezTo>
                      <a:pt x="677464" y="447070"/>
                      <a:pt x="680206" y="444327"/>
                      <a:pt x="682949" y="441585"/>
                    </a:cubicBezTo>
                    <a:cubicBezTo>
                      <a:pt x="721348" y="405929"/>
                      <a:pt x="740547" y="356559"/>
                      <a:pt x="740547" y="304447"/>
                    </a:cubicBezTo>
                    <a:lnTo>
                      <a:pt x="740547" y="263305"/>
                    </a:lnTo>
                    <a:cubicBezTo>
                      <a:pt x="751518" y="238620"/>
                      <a:pt x="757004" y="213936"/>
                      <a:pt x="757004" y="186508"/>
                    </a:cubicBezTo>
                    <a:lnTo>
                      <a:pt x="757004" y="16457"/>
                    </a:lnTo>
                    <a:cubicBezTo>
                      <a:pt x="757004" y="8228"/>
                      <a:pt x="748775" y="0"/>
                      <a:pt x="740547" y="0"/>
                    </a:cubicBezTo>
                    <a:lnTo>
                      <a:pt x="501926" y="0"/>
                    </a:lnTo>
                    <a:cubicBezTo>
                      <a:pt x="416901" y="0"/>
                      <a:pt x="348332" y="68569"/>
                      <a:pt x="348332" y="153595"/>
                    </a:cubicBezTo>
                    <a:lnTo>
                      <a:pt x="348332" y="186508"/>
                    </a:lnTo>
                    <a:cubicBezTo>
                      <a:pt x="348332" y="213936"/>
                      <a:pt x="353817" y="238620"/>
                      <a:pt x="364788" y="263305"/>
                    </a:cubicBezTo>
                    <a:lnTo>
                      <a:pt x="364788" y="298961"/>
                    </a:lnTo>
                    <a:cubicBezTo>
                      <a:pt x="364788" y="359302"/>
                      <a:pt x="392215" y="411414"/>
                      <a:pt x="433357" y="447070"/>
                    </a:cubicBezTo>
                    <a:lnTo>
                      <a:pt x="433357" y="501926"/>
                    </a:lnTo>
                    <a:lnTo>
                      <a:pt x="403187" y="532096"/>
                    </a:lnTo>
                    <a:cubicBezTo>
                      <a:pt x="400444" y="534839"/>
                      <a:pt x="397701" y="540324"/>
                      <a:pt x="397701" y="543067"/>
                    </a:cubicBezTo>
                    <a:lnTo>
                      <a:pt x="298961" y="578723"/>
                    </a:lnTo>
                    <a:cubicBezTo>
                      <a:pt x="290734" y="581466"/>
                      <a:pt x="285248" y="584208"/>
                      <a:pt x="279763" y="589694"/>
                    </a:cubicBezTo>
                    <a:lnTo>
                      <a:pt x="263306" y="581466"/>
                    </a:lnTo>
                    <a:cubicBezTo>
                      <a:pt x="309932" y="562266"/>
                      <a:pt x="323646" y="532096"/>
                      <a:pt x="323646" y="532096"/>
                    </a:cubicBezTo>
                    <a:cubicBezTo>
                      <a:pt x="326389" y="526610"/>
                      <a:pt x="326389" y="521125"/>
                      <a:pt x="323646" y="518382"/>
                    </a:cubicBezTo>
                    <a:cubicBezTo>
                      <a:pt x="312675" y="496440"/>
                      <a:pt x="309932" y="452556"/>
                      <a:pt x="309932" y="419643"/>
                    </a:cubicBezTo>
                    <a:cubicBezTo>
                      <a:pt x="309932" y="408671"/>
                      <a:pt x="309932" y="397701"/>
                      <a:pt x="307190" y="389472"/>
                    </a:cubicBezTo>
                    <a:cubicBezTo>
                      <a:pt x="301704" y="312675"/>
                      <a:pt x="244106" y="255077"/>
                      <a:pt x="172794" y="255077"/>
                    </a:cubicBezTo>
                    <a:cubicBezTo>
                      <a:pt x="101483" y="255077"/>
                      <a:pt x="43884" y="312675"/>
                      <a:pt x="38399" y="389472"/>
                    </a:cubicBezTo>
                    <a:cubicBezTo>
                      <a:pt x="38399" y="397701"/>
                      <a:pt x="38399" y="408671"/>
                      <a:pt x="35656" y="419643"/>
                    </a:cubicBezTo>
                    <a:cubicBezTo>
                      <a:pt x="35656" y="452556"/>
                      <a:pt x="32914" y="496440"/>
                      <a:pt x="21942" y="518382"/>
                    </a:cubicBezTo>
                    <a:cubicBezTo>
                      <a:pt x="19200" y="523868"/>
                      <a:pt x="19200" y="529353"/>
                      <a:pt x="21942" y="532096"/>
                    </a:cubicBezTo>
                    <a:cubicBezTo>
                      <a:pt x="21942" y="534839"/>
                      <a:pt x="38399" y="562266"/>
                      <a:pt x="82283" y="581466"/>
                    </a:cubicBezTo>
                    <a:lnTo>
                      <a:pt x="38399" y="603408"/>
                    </a:lnTo>
                    <a:cubicBezTo>
                      <a:pt x="16457" y="614379"/>
                      <a:pt x="0" y="639064"/>
                      <a:pt x="0" y="663748"/>
                    </a:cubicBezTo>
                    <a:lnTo>
                      <a:pt x="0" y="781687"/>
                    </a:lnTo>
                    <a:cubicBezTo>
                      <a:pt x="0" y="789916"/>
                      <a:pt x="8228" y="798144"/>
                      <a:pt x="16457" y="798144"/>
                    </a:cubicBezTo>
                    <a:cubicBezTo>
                      <a:pt x="24685" y="798144"/>
                      <a:pt x="32914" y="789916"/>
                      <a:pt x="32914" y="781687"/>
                    </a:cubicBezTo>
                    <a:lnTo>
                      <a:pt x="32914" y="663748"/>
                    </a:lnTo>
                    <a:cubicBezTo>
                      <a:pt x="32914" y="650035"/>
                      <a:pt x="41142" y="639064"/>
                      <a:pt x="52112" y="633578"/>
                    </a:cubicBezTo>
                    <a:lnTo>
                      <a:pt x="104225" y="606151"/>
                    </a:lnTo>
                    <a:lnTo>
                      <a:pt x="123425" y="622607"/>
                    </a:lnTo>
                    <a:cubicBezTo>
                      <a:pt x="137138" y="633578"/>
                      <a:pt x="153595" y="641806"/>
                      <a:pt x="170052" y="641806"/>
                    </a:cubicBezTo>
                    <a:cubicBezTo>
                      <a:pt x="186508" y="641806"/>
                      <a:pt x="202965" y="636321"/>
                      <a:pt x="216678" y="622607"/>
                    </a:cubicBezTo>
                    <a:lnTo>
                      <a:pt x="235878" y="606151"/>
                    </a:lnTo>
                    <a:lnTo>
                      <a:pt x="252335" y="614379"/>
                    </a:lnTo>
                    <a:cubicBezTo>
                      <a:pt x="244106" y="628092"/>
                      <a:pt x="238621" y="641806"/>
                      <a:pt x="238621" y="658263"/>
                    </a:cubicBezTo>
                    <a:lnTo>
                      <a:pt x="238621" y="781687"/>
                    </a:lnTo>
                    <a:cubicBezTo>
                      <a:pt x="238621" y="789916"/>
                      <a:pt x="246849" y="798144"/>
                      <a:pt x="255077" y="798144"/>
                    </a:cubicBezTo>
                    <a:cubicBezTo>
                      <a:pt x="263306" y="798144"/>
                      <a:pt x="271534" y="789916"/>
                      <a:pt x="271534" y="781687"/>
                    </a:cubicBezTo>
                    <a:lnTo>
                      <a:pt x="271534" y="658263"/>
                    </a:lnTo>
                    <a:cubicBezTo>
                      <a:pt x="271534" y="636321"/>
                      <a:pt x="285248" y="617122"/>
                      <a:pt x="307190" y="608893"/>
                    </a:cubicBezTo>
                    <a:lnTo>
                      <a:pt x="411415" y="570495"/>
                    </a:lnTo>
                    <a:lnTo>
                      <a:pt x="455300" y="636321"/>
                    </a:lnTo>
                    <a:cubicBezTo>
                      <a:pt x="460785" y="644549"/>
                      <a:pt x="469013" y="650035"/>
                      <a:pt x="479984" y="650035"/>
                    </a:cubicBezTo>
                    <a:cubicBezTo>
                      <a:pt x="479984" y="650035"/>
                      <a:pt x="482727" y="650035"/>
                      <a:pt x="482727" y="650035"/>
                    </a:cubicBezTo>
                    <a:cubicBezTo>
                      <a:pt x="490955" y="650035"/>
                      <a:pt x="499184" y="647292"/>
                      <a:pt x="504669" y="639064"/>
                    </a:cubicBezTo>
                    <a:lnTo>
                      <a:pt x="532097" y="611636"/>
                    </a:lnTo>
                    <a:lnTo>
                      <a:pt x="532097" y="778944"/>
                    </a:lnTo>
                    <a:cubicBezTo>
                      <a:pt x="532097" y="787173"/>
                      <a:pt x="540326" y="795401"/>
                      <a:pt x="548553" y="795401"/>
                    </a:cubicBezTo>
                    <a:cubicBezTo>
                      <a:pt x="556781" y="795401"/>
                      <a:pt x="565010" y="787173"/>
                      <a:pt x="565010" y="778944"/>
                    </a:cubicBezTo>
                    <a:lnTo>
                      <a:pt x="565010" y="611636"/>
                    </a:lnTo>
                    <a:lnTo>
                      <a:pt x="592438" y="639064"/>
                    </a:lnTo>
                    <a:cubicBezTo>
                      <a:pt x="597923" y="644549"/>
                      <a:pt x="606152" y="650035"/>
                      <a:pt x="614380" y="650035"/>
                    </a:cubicBezTo>
                    <a:cubicBezTo>
                      <a:pt x="614380" y="650035"/>
                      <a:pt x="617123" y="650035"/>
                      <a:pt x="617123" y="650035"/>
                    </a:cubicBezTo>
                    <a:cubicBezTo>
                      <a:pt x="628094" y="650035"/>
                      <a:pt x="636322" y="644549"/>
                      <a:pt x="641807" y="636321"/>
                    </a:cubicBezTo>
                    <a:lnTo>
                      <a:pt x="685692" y="570495"/>
                    </a:lnTo>
                    <a:lnTo>
                      <a:pt x="789917" y="608893"/>
                    </a:lnTo>
                    <a:cubicBezTo>
                      <a:pt x="809116" y="617122"/>
                      <a:pt x="825573" y="636321"/>
                      <a:pt x="825573" y="658263"/>
                    </a:cubicBezTo>
                    <a:lnTo>
                      <a:pt x="825573" y="781687"/>
                    </a:lnTo>
                    <a:cubicBezTo>
                      <a:pt x="825573" y="789916"/>
                      <a:pt x="833801" y="798144"/>
                      <a:pt x="842030" y="798144"/>
                    </a:cubicBezTo>
                    <a:cubicBezTo>
                      <a:pt x="850258" y="798144"/>
                      <a:pt x="858486" y="789916"/>
                      <a:pt x="858486" y="781687"/>
                    </a:cubicBezTo>
                    <a:lnTo>
                      <a:pt x="858486" y="658263"/>
                    </a:lnTo>
                    <a:cubicBezTo>
                      <a:pt x="858486" y="636321"/>
                      <a:pt x="850258" y="614379"/>
                      <a:pt x="833801" y="600665"/>
                    </a:cubicBezTo>
                    <a:lnTo>
                      <a:pt x="836544" y="600665"/>
                    </a:lnTo>
                    <a:cubicBezTo>
                      <a:pt x="839287" y="600665"/>
                      <a:pt x="844772" y="597922"/>
                      <a:pt x="850258" y="595179"/>
                    </a:cubicBezTo>
                    <a:lnTo>
                      <a:pt x="891399" y="636321"/>
                    </a:lnTo>
                    <a:lnTo>
                      <a:pt x="891399" y="784430"/>
                    </a:lnTo>
                    <a:cubicBezTo>
                      <a:pt x="891399" y="792658"/>
                      <a:pt x="899627" y="800887"/>
                      <a:pt x="907856" y="800887"/>
                    </a:cubicBezTo>
                    <a:cubicBezTo>
                      <a:pt x="916084" y="800887"/>
                      <a:pt x="924313" y="792658"/>
                      <a:pt x="924313" y="784430"/>
                    </a:cubicBezTo>
                    <a:lnTo>
                      <a:pt x="924313" y="636321"/>
                    </a:lnTo>
                    <a:lnTo>
                      <a:pt x="965454" y="595179"/>
                    </a:lnTo>
                    <a:cubicBezTo>
                      <a:pt x="968197" y="595179"/>
                      <a:pt x="970940" y="597922"/>
                      <a:pt x="970940" y="597922"/>
                    </a:cubicBezTo>
                    <a:lnTo>
                      <a:pt x="1036766" y="617122"/>
                    </a:lnTo>
                    <a:cubicBezTo>
                      <a:pt x="1050480" y="622607"/>
                      <a:pt x="1061451" y="636321"/>
                      <a:pt x="1061451" y="650035"/>
                    </a:cubicBezTo>
                    <a:lnTo>
                      <a:pt x="1061451" y="781687"/>
                    </a:lnTo>
                    <a:cubicBezTo>
                      <a:pt x="1061451" y="789916"/>
                      <a:pt x="1069679" y="798144"/>
                      <a:pt x="1077907" y="798144"/>
                    </a:cubicBezTo>
                    <a:cubicBezTo>
                      <a:pt x="1086136" y="798144"/>
                      <a:pt x="1094364" y="789916"/>
                      <a:pt x="1094364" y="781687"/>
                    </a:cubicBezTo>
                    <a:lnTo>
                      <a:pt x="1094364" y="650035"/>
                    </a:lnTo>
                    <a:cubicBezTo>
                      <a:pt x="1105335" y="622607"/>
                      <a:pt x="1086136" y="595179"/>
                      <a:pt x="1055965" y="586951"/>
                    </a:cubicBezTo>
                    <a:close/>
                    <a:moveTo>
                      <a:pt x="117939" y="559523"/>
                    </a:moveTo>
                    <a:cubicBezTo>
                      <a:pt x="87769" y="548552"/>
                      <a:pt x="74055" y="534839"/>
                      <a:pt x="65826" y="526610"/>
                    </a:cubicBezTo>
                    <a:cubicBezTo>
                      <a:pt x="71312" y="515639"/>
                      <a:pt x="74055" y="501926"/>
                      <a:pt x="74055" y="488212"/>
                    </a:cubicBezTo>
                    <a:cubicBezTo>
                      <a:pt x="82283" y="510154"/>
                      <a:pt x="98740" y="526610"/>
                      <a:pt x="115197" y="540324"/>
                    </a:cubicBezTo>
                    <a:lnTo>
                      <a:pt x="115197" y="559523"/>
                    </a:lnTo>
                    <a:close/>
                    <a:moveTo>
                      <a:pt x="211193" y="603408"/>
                    </a:moveTo>
                    <a:cubicBezTo>
                      <a:pt x="197480" y="617122"/>
                      <a:pt x="175537" y="617122"/>
                      <a:pt x="161823" y="603408"/>
                    </a:cubicBezTo>
                    <a:lnTo>
                      <a:pt x="148109" y="589694"/>
                    </a:lnTo>
                    <a:cubicBezTo>
                      <a:pt x="150852" y="584208"/>
                      <a:pt x="150852" y="578723"/>
                      <a:pt x="150852" y="573237"/>
                    </a:cubicBezTo>
                    <a:lnTo>
                      <a:pt x="150852" y="556781"/>
                    </a:lnTo>
                    <a:cubicBezTo>
                      <a:pt x="161823" y="559523"/>
                      <a:pt x="172794" y="562266"/>
                      <a:pt x="186508" y="562266"/>
                    </a:cubicBezTo>
                    <a:cubicBezTo>
                      <a:pt x="197480" y="562266"/>
                      <a:pt x="211193" y="559523"/>
                      <a:pt x="222164" y="556781"/>
                    </a:cubicBezTo>
                    <a:lnTo>
                      <a:pt x="222164" y="573237"/>
                    </a:lnTo>
                    <a:cubicBezTo>
                      <a:pt x="222164" y="578723"/>
                      <a:pt x="224907" y="584208"/>
                      <a:pt x="224907" y="589694"/>
                    </a:cubicBezTo>
                    <a:lnTo>
                      <a:pt x="211193" y="603408"/>
                    </a:lnTo>
                    <a:close/>
                    <a:moveTo>
                      <a:pt x="186508" y="529353"/>
                    </a:moveTo>
                    <a:cubicBezTo>
                      <a:pt x="139881" y="529353"/>
                      <a:pt x="101483" y="490954"/>
                      <a:pt x="101483" y="444327"/>
                    </a:cubicBezTo>
                    <a:cubicBezTo>
                      <a:pt x="101483" y="436099"/>
                      <a:pt x="93254" y="427871"/>
                      <a:pt x="85026" y="427871"/>
                    </a:cubicBezTo>
                    <a:cubicBezTo>
                      <a:pt x="85026" y="427871"/>
                      <a:pt x="82283" y="427871"/>
                      <a:pt x="82283" y="427871"/>
                    </a:cubicBezTo>
                    <a:cubicBezTo>
                      <a:pt x="82283" y="427871"/>
                      <a:pt x="82283" y="425128"/>
                      <a:pt x="82283" y="425128"/>
                    </a:cubicBezTo>
                    <a:cubicBezTo>
                      <a:pt x="82283" y="414157"/>
                      <a:pt x="82283" y="403186"/>
                      <a:pt x="82283" y="394958"/>
                    </a:cubicBezTo>
                    <a:cubicBezTo>
                      <a:pt x="85026" y="367530"/>
                      <a:pt x="95997" y="340102"/>
                      <a:pt x="115197" y="320903"/>
                    </a:cubicBezTo>
                    <a:cubicBezTo>
                      <a:pt x="134395" y="301704"/>
                      <a:pt x="159080" y="290733"/>
                      <a:pt x="186508" y="290733"/>
                    </a:cubicBezTo>
                    <a:cubicBezTo>
                      <a:pt x="213936" y="290733"/>
                      <a:pt x="238621" y="301704"/>
                      <a:pt x="257820" y="320903"/>
                    </a:cubicBezTo>
                    <a:cubicBezTo>
                      <a:pt x="277020" y="340102"/>
                      <a:pt x="287991" y="367530"/>
                      <a:pt x="290734" y="394958"/>
                    </a:cubicBezTo>
                    <a:cubicBezTo>
                      <a:pt x="290734" y="403186"/>
                      <a:pt x="290734" y="414157"/>
                      <a:pt x="290734" y="425128"/>
                    </a:cubicBezTo>
                    <a:cubicBezTo>
                      <a:pt x="290734" y="425128"/>
                      <a:pt x="290734" y="427871"/>
                      <a:pt x="290734" y="427871"/>
                    </a:cubicBezTo>
                    <a:cubicBezTo>
                      <a:pt x="274277" y="400443"/>
                      <a:pt x="246849" y="381244"/>
                      <a:pt x="211193" y="370273"/>
                    </a:cubicBezTo>
                    <a:cubicBezTo>
                      <a:pt x="178280" y="359302"/>
                      <a:pt x="150852" y="359302"/>
                      <a:pt x="150852" y="359302"/>
                    </a:cubicBezTo>
                    <a:cubicBezTo>
                      <a:pt x="145366" y="359302"/>
                      <a:pt x="142624" y="362045"/>
                      <a:pt x="139881" y="364787"/>
                    </a:cubicBezTo>
                    <a:lnTo>
                      <a:pt x="112454" y="394958"/>
                    </a:lnTo>
                    <a:cubicBezTo>
                      <a:pt x="106968" y="400443"/>
                      <a:pt x="106968" y="411414"/>
                      <a:pt x="112454" y="416900"/>
                    </a:cubicBezTo>
                    <a:cubicBezTo>
                      <a:pt x="117939" y="422385"/>
                      <a:pt x="128910" y="422385"/>
                      <a:pt x="134395" y="416900"/>
                    </a:cubicBezTo>
                    <a:lnTo>
                      <a:pt x="159080" y="392215"/>
                    </a:lnTo>
                    <a:cubicBezTo>
                      <a:pt x="181023" y="392215"/>
                      <a:pt x="246849" y="400443"/>
                      <a:pt x="271534" y="458041"/>
                    </a:cubicBezTo>
                    <a:cubicBezTo>
                      <a:pt x="263306" y="496440"/>
                      <a:pt x="227649" y="529353"/>
                      <a:pt x="186508" y="529353"/>
                    </a:cubicBezTo>
                    <a:close/>
                    <a:moveTo>
                      <a:pt x="252335" y="559523"/>
                    </a:moveTo>
                    <a:lnTo>
                      <a:pt x="252335" y="540324"/>
                    </a:lnTo>
                    <a:cubicBezTo>
                      <a:pt x="271534" y="526610"/>
                      <a:pt x="285248" y="510154"/>
                      <a:pt x="293476" y="488212"/>
                    </a:cubicBezTo>
                    <a:cubicBezTo>
                      <a:pt x="296219" y="501926"/>
                      <a:pt x="298961" y="515639"/>
                      <a:pt x="301704" y="526610"/>
                    </a:cubicBezTo>
                    <a:cubicBezTo>
                      <a:pt x="298961" y="534839"/>
                      <a:pt x="282505" y="548552"/>
                      <a:pt x="252335" y="559523"/>
                    </a:cubicBezTo>
                    <a:close/>
                    <a:moveTo>
                      <a:pt x="405929" y="298961"/>
                    </a:moveTo>
                    <a:lnTo>
                      <a:pt x="405929" y="260562"/>
                    </a:lnTo>
                    <a:cubicBezTo>
                      <a:pt x="405929" y="257819"/>
                      <a:pt x="405929" y="255077"/>
                      <a:pt x="403187" y="252334"/>
                    </a:cubicBezTo>
                    <a:cubicBezTo>
                      <a:pt x="392215" y="230392"/>
                      <a:pt x="386730" y="208450"/>
                      <a:pt x="386730" y="186508"/>
                    </a:cubicBezTo>
                    <a:lnTo>
                      <a:pt x="386730" y="153595"/>
                    </a:lnTo>
                    <a:cubicBezTo>
                      <a:pt x="386730" y="87768"/>
                      <a:pt x="441586" y="32913"/>
                      <a:pt x="507412" y="32913"/>
                    </a:cubicBezTo>
                    <a:lnTo>
                      <a:pt x="729576" y="32913"/>
                    </a:lnTo>
                    <a:lnTo>
                      <a:pt x="729576" y="186508"/>
                    </a:lnTo>
                    <a:cubicBezTo>
                      <a:pt x="729576" y="208450"/>
                      <a:pt x="724090" y="233135"/>
                      <a:pt x="713120" y="252334"/>
                    </a:cubicBezTo>
                    <a:cubicBezTo>
                      <a:pt x="713120" y="255077"/>
                      <a:pt x="710377" y="257819"/>
                      <a:pt x="710377" y="260562"/>
                    </a:cubicBezTo>
                    <a:lnTo>
                      <a:pt x="710377" y="307189"/>
                    </a:lnTo>
                    <a:cubicBezTo>
                      <a:pt x="710377" y="351074"/>
                      <a:pt x="693920" y="389472"/>
                      <a:pt x="661007" y="419643"/>
                    </a:cubicBezTo>
                    <a:cubicBezTo>
                      <a:pt x="658264" y="422385"/>
                      <a:pt x="652778" y="427871"/>
                      <a:pt x="650036" y="430614"/>
                    </a:cubicBezTo>
                    <a:cubicBezTo>
                      <a:pt x="650036" y="430614"/>
                      <a:pt x="650036" y="430614"/>
                      <a:pt x="650036" y="430614"/>
                    </a:cubicBezTo>
                    <a:cubicBezTo>
                      <a:pt x="619866" y="452556"/>
                      <a:pt x="584209" y="463527"/>
                      <a:pt x="545811" y="460784"/>
                    </a:cubicBezTo>
                    <a:cubicBezTo>
                      <a:pt x="469013" y="455299"/>
                      <a:pt x="405929" y="383987"/>
                      <a:pt x="405929" y="298961"/>
                    </a:cubicBezTo>
                    <a:close/>
                    <a:moveTo>
                      <a:pt x="496441" y="619864"/>
                    </a:moveTo>
                    <a:cubicBezTo>
                      <a:pt x="496441" y="619864"/>
                      <a:pt x="496441" y="622607"/>
                      <a:pt x="496441" y="619864"/>
                    </a:cubicBezTo>
                    <a:cubicBezTo>
                      <a:pt x="493698" y="622607"/>
                      <a:pt x="493698" y="619864"/>
                      <a:pt x="496441" y="619864"/>
                    </a:cubicBezTo>
                    <a:lnTo>
                      <a:pt x="444329" y="545810"/>
                    </a:lnTo>
                    <a:lnTo>
                      <a:pt x="460785" y="529353"/>
                    </a:lnTo>
                    <a:lnTo>
                      <a:pt x="534840" y="581466"/>
                    </a:lnTo>
                    <a:lnTo>
                      <a:pt x="496441" y="619864"/>
                    </a:lnTo>
                    <a:close/>
                    <a:moveTo>
                      <a:pt x="559524" y="559523"/>
                    </a:moveTo>
                    <a:lnTo>
                      <a:pt x="474498" y="499183"/>
                    </a:lnTo>
                    <a:lnTo>
                      <a:pt x="474498" y="469013"/>
                    </a:lnTo>
                    <a:cubicBezTo>
                      <a:pt x="496441" y="479983"/>
                      <a:pt x="521126" y="488212"/>
                      <a:pt x="548553" y="490954"/>
                    </a:cubicBezTo>
                    <a:cubicBezTo>
                      <a:pt x="554039" y="490954"/>
                      <a:pt x="556781" y="490954"/>
                      <a:pt x="562267" y="490954"/>
                    </a:cubicBezTo>
                    <a:cubicBezTo>
                      <a:pt x="592438" y="490954"/>
                      <a:pt x="622609" y="482726"/>
                      <a:pt x="647293" y="469013"/>
                    </a:cubicBezTo>
                    <a:lnTo>
                      <a:pt x="647293" y="499183"/>
                    </a:lnTo>
                    <a:lnTo>
                      <a:pt x="559524" y="559523"/>
                    </a:lnTo>
                    <a:close/>
                    <a:moveTo>
                      <a:pt x="628094" y="619864"/>
                    </a:moveTo>
                    <a:cubicBezTo>
                      <a:pt x="628094" y="619864"/>
                      <a:pt x="628094" y="622607"/>
                      <a:pt x="628094" y="619864"/>
                    </a:cubicBezTo>
                    <a:cubicBezTo>
                      <a:pt x="625351" y="622607"/>
                      <a:pt x="625351" y="622607"/>
                      <a:pt x="628094" y="619864"/>
                    </a:cubicBezTo>
                    <a:lnTo>
                      <a:pt x="586952" y="581466"/>
                    </a:lnTo>
                    <a:lnTo>
                      <a:pt x="661007" y="529353"/>
                    </a:lnTo>
                    <a:lnTo>
                      <a:pt x="677464" y="545810"/>
                    </a:lnTo>
                    <a:lnTo>
                      <a:pt x="628094" y="619864"/>
                    </a:lnTo>
                    <a:close/>
                    <a:moveTo>
                      <a:pt x="918827" y="606151"/>
                    </a:moveTo>
                    <a:lnTo>
                      <a:pt x="883171" y="570495"/>
                    </a:lnTo>
                    <a:cubicBezTo>
                      <a:pt x="883171" y="567752"/>
                      <a:pt x="883171" y="565009"/>
                      <a:pt x="883171" y="562266"/>
                    </a:cubicBezTo>
                    <a:lnTo>
                      <a:pt x="883171" y="556781"/>
                    </a:lnTo>
                    <a:cubicBezTo>
                      <a:pt x="894142" y="559523"/>
                      <a:pt x="905113" y="562266"/>
                      <a:pt x="916084" y="562266"/>
                    </a:cubicBezTo>
                    <a:cubicBezTo>
                      <a:pt x="916084" y="562266"/>
                      <a:pt x="918827" y="562266"/>
                      <a:pt x="918827" y="562266"/>
                    </a:cubicBezTo>
                    <a:cubicBezTo>
                      <a:pt x="929798" y="562266"/>
                      <a:pt x="943512" y="559523"/>
                      <a:pt x="954483" y="556781"/>
                    </a:cubicBezTo>
                    <a:lnTo>
                      <a:pt x="954483" y="562266"/>
                    </a:lnTo>
                    <a:cubicBezTo>
                      <a:pt x="954483" y="565009"/>
                      <a:pt x="954483" y="567752"/>
                      <a:pt x="954483" y="570495"/>
                    </a:cubicBezTo>
                    <a:lnTo>
                      <a:pt x="918827" y="606151"/>
                    </a:lnTo>
                    <a:close/>
                    <a:moveTo>
                      <a:pt x="979168" y="504668"/>
                    </a:moveTo>
                    <a:cubicBezTo>
                      <a:pt x="962712" y="521125"/>
                      <a:pt x="940769" y="529353"/>
                      <a:pt x="916084" y="529353"/>
                    </a:cubicBezTo>
                    <a:cubicBezTo>
                      <a:pt x="869458" y="526610"/>
                      <a:pt x="831058" y="488212"/>
                      <a:pt x="831058" y="438842"/>
                    </a:cubicBezTo>
                    <a:lnTo>
                      <a:pt x="831058" y="408671"/>
                    </a:lnTo>
                    <a:cubicBezTo>
                      <a:pt x="831058" y="405929"/>
                      <a:pt x="831058" y="403186"/>
                      <a:pt x="828316" y="400443"/>
                    </a:cubicBezTo>
                    <a:lnTo>
                      <a:pt x="817344" y="381244"/>
                    </a:lnTo>
                    <a:cubicBezTo>
                      <a:pt x="814602" y="373016"/>
                      <a:pt x="811859" y="364787"/>
                      <a:pt x="811859" y="356559"/>
                    </a:cubicBezTo>
                    <a:lnTo>
                      <a:pt x="811859" y="356559"/>
                    </a:lnTo>
                    <a:cubicBezTo>
                      <a:pt x="811859" y="318161"/>
                      <a:pt x="842030" y="287990"/>
                      <a:pt x="880429" y="287990"/>
                    </a:cubicBezTo>
                    <a:lnTo>
                      <a:pt x="1017567" y="287990"/>
                    </a:lnTo>
                    <a:lnTo>
                      <a:pt x="1017567" y="353816"/>
                    </a:lnTo>
                    <a:cubicBezTo>
                      <a:pt x="1017567" y="364787"/>
                      <a:pt x="1014824" y="375758"/>
                      <a:pt x="1009338" y="383987"/>
                    </a:cubicBezTo>
                    <a:lnTo>
                      <a:pt x="1001110" y="400443"/>
                    </a:lnTo>
                    <a:cubicBezTo>
                      <a:pt x="1001110" y="403186"/>
                      <a:pt x="998367" y="405929"/>
                      <a:pt x="998367" y="408671"/>
                    </a:cubicBezTo>
                    <a:lnTo>
                      <a:pt x="998367" y="441585"/>
                    </a:lnTo>
                    <a:cubicBezTo>
                      <a:pt x="1003853" y="466270"/>
                      <a:pt x="995624" y="488212"/>
                      <a:pt x="979168" y="504668"/>
                    </a:cubicBezTo>
                    <a:close/>
                  </a:path>
                </a:pathLst>
              </a:custGeom>
              <a:grpFill/>
              <a:ln w="27426" cap="flat">
                <a:noFill/>
                <a:prstDash val="solid"/>
                <a:miter/>
              </a:ln>
            </p:spPr>
            <p:txBody>
              <a:bodyPr rtlCol="0" anchor="ctr"/>
              <a:lstStyle/>
              <a:p>
                <a:endParaRPr lang="en-US" sz="835"/>
              </a:p>
            </p:txBody>
          </p:sp>
          <p:sp>
            <p:nvSpPr>
              <p:cNvPr id="111" name="Freeform 110">
                <a:extLst>
                  <a:ext uri="{FF2B5EF4-FFF2-40B4-BE49-F238E27FC236}">
                    <a16:creationId xmlns:a16="http://schemas.microsoft.com/office/drawing/2014/main" id="{1A139472-463C-00E4-510A-228FF11CD952}"/>
                  </a:ext>
                </a:extLst>
              </p:cNvPr>
              <p:cNvSpPr/>
              <p:nvPr/>
            </p:nvSpPr>
            <p:spPr>
              <a:xfrm>
                <a:off x="9258490" y="4220154"/>
                <a:ext cx="135424" cy="52112"/>
              </a:xfrm>
              <a:custGeom>
                <a:avLst/>
                <a:gdLst>
                  <a:gd name="connsiteX0" fmla="*/ 126167 w 135424"/>
                  <a:gd name="connsiteY0" fmla="*/ 19200 h 52112"/>
                  <a:gd name="connsiteX1" fmla="*/ 16457 w 135424"/>
                  <a:gd name="connsiteY1" fmla="*/ 0 h 52112"/>
                  <a:gd name="connsiteX2" fmla="*/ 0 w 135424"/>
                  <a:gd name="connsiteY2" fmla="*/ 16457 h 52112"/>
                  <a:gd name="connsiteX3" fmla="*/ 16457 w 135424"/>
                  <a:gd name="connsiteY3" fmla="*/ 32913 h 52112"/>
                  <a:gd name="connsiteX4" fmla="*/ 112454 w 135424"/>
                  <a:gd name="connsiteY4" fmla="*/ 49370 h 52112"/>
                  <a:gd name="connsiteX5" fmla="*/ 120682 w 135424"/>
                  <a:gd name="connsiteY5" fmla="*/ 52113 h 52112"/>
                  <a:gd name="connsiteX6" fmla="*/ 134395 w 135424"/>
                  <a:gd name="connsiteY6" fmla="*/ 43884 h 52112"/>
                  <a:gd name="connsiteX7" fmla="*/ 126167 w 135424"/>
                  <a:gd name="connsiteY7" fmla="*/ 19200 h 5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424" h="52112">
                    <a:moveTo>
                      <a:pt x="126167" y="19200"/>
                    </a:moveTo>
                    <a:cubicBezTo>
                      <a:pt x="87769" y="0"/>
                      <a:pt x="19200" y="0"/>
                      <a:pt x="16457" y="0"/>
                    </a:cubicBezTo>
                    <a:cubicBezTo>
                      <a:pt x="8228" y="0"/>
                      <a:pt x="0" y="8228"/>
                      <a:pt x="0" y="16457"/>
                    </a:cubicBezTo>
                    <a:cubicBezTo>
                      <a:pt x="0" y="24685"/>
                      <a:pt x="8228" y="32913"/>
                      <a:pt x="16457" y="32913"/>
                    </a:cubicBezTo>
                    <a:cubicBezTo>
                      <a:pt x="35656" y="32913"/>
                      <a:pt x="87769" y="35656"/>
                      <a:pt x="112454" y="49370"/>
                    </a:cubicBezTo>
                    <a:cubicBezTo>
                      <a:pt x="115197" y="49370"/>
                      <a:pt x="117939" y="52113"/>
                      <a:pt x="120682" y="52113"/>
                    </a:cubicBezTo>
                    <a:cubicBezTo>
                      <a:pt x="126167" y="52113"/>
                      <a:pt x="131653" y="49370"/>
                      <a:pt x="134395" y="43884"/>
                    </a:cubicBezTo>
                    <a:cubicBezTo>
                      <a:pt x="137138" y="32913"/>
                      <a:pt x="134395" y="24685"/>
                      <a:pt x="126167" y="19200"/>
                    </a:cubicBezTo>
                    <a:close/>
                  </a:path>
                </a:pathLst>
              </a:custGeom>
              <a:grpFill/>
              <a:ln w="27426" cap="flat">
                <a:noFill/>
                <a:prstDash val="solid"/>
                <a:miter/>
              </a:ln>
            </p:spPr>
            <p:txBody>
              <a:bodyPr rtlCol="0" anchor="ctr"/>
              <a:lstStyle/>
              <a:p>
                <a:endParaRPr lang="en-US" sz="835"/>
              </a:p>
            </p:txBody>
          </p:sp>
          <p:sp>
            <p:nvSpPr>
              <p:cNvPr id="112" name="Freeform 111">
                <a:extLst>
                  <a:ext uri="{FF2B5EF4-FFF2-40B4-BE49-F238E27FC236}">
                    <a16:creationId xmlns:a16="http://schemas.microsoft.com/office/drawing/2014/main" id="{BE986E56-1C2D-F5A6-9689-6517BC5AA360}"/>
                  </a:ext>
                </a:extLst>
              </p:cNvPr>
              <p:cNvSpPr/>
              <p:nvPr/>
            </p:nvSpPr>
            <p:spPr>
              <a:xfrm>
                <a:off x="8833361" y="4024394"/>
                <a:ext cx="270162" cy="91535"/>
              </a:xfrm>
              <a:custGeom>
                <a:avLst/>
                <a:gdLst>
                  <a:gd name="connsiteX0" fmla="*/ 266049 w 270162"/>
                  <a:gd name="connsiteY0" fmla="*/ 47651 h 91535"/>
                  <a:gd name="connsiteX1" fmla="*/ 27428 w 270162"/>
                  <a:gd name="connsiteY1" fmla="*/ 6509 h 91535"/>
                  <a:gd name="connsiteX2" fmla="*/ 0 w 270162"/>
                  <a:gd name="connsiteY2" fmla="*/ 39422 h 91535"/>
                  <a:gd name="connsiteX3" fmla="*/ 0 w 270162"/>
                  <a:gd name="connsiteY3" fmla="*/ 75078 h 91535"/>
                  <a:gd name="connsiteX4" fmla="*/ 16457 w 270162"/>
                  <a:gd name="connsiteY4" fmla="*/ 91535 h 91535"/>
                  <a:gd name="connsiteX5" fmla="*/ 32914 w 270162"/>
                  <a:gd name="connsiteY5" fmla="*/ 75078 h 91535"/>
                  <a:gd name="connsiteX6" fmla="*/ 32914 w 270162"/>
                  <a:gd name="connsiteY6" fmla="*/ 39422 h 91535"/>
                  <a:gd name="connsiteX7" fmla="*/ 32914 w 270162"/>
                  <a:gd name="connsiteY7" fmla="*/ 39422 h 91535"/>
                  <a:gd name="connsiteX8" fmla="*/ 137138 w 270162"/>
                  <a:gd name="connsiteY8" fmla="*/ 33937 h 91535"/>
                  <a:gd name="connsiteX9" fmla="*/ 244106 w 270162"/>
                  <a:gd name="connsiteY9" fmla="*/ 72335 h 91535"/>
                  <a:gd name="connsiteX10" fmla="*/ 266049 w 270162"/>
                  <a:gd name="connsiteY10" fmla="*/ 72335 h 91535"/>
                  <a:gd name="connsiteX11" fmla="*/ 266049 w 270162"/>
                  <a:gd name="connsiteY11" fmla="*/ 47651 h 91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0162" h="91535">
                    <a:moveTo>
                      <a:pt x="266049" y="47651"/>
                    </a:moveTo>
                    <a:cubicBezTo>
                      <a:pt x="205708" y="-12690"/>
                      <a:pt x="79540" y="-1719"/>
                      <a:pt x="27428" y="6509"/>
                    </a:cubicBezTo>
                    <a:cubicBezTo>
                      <a:pt x="10971" y="9252"/>
                      <a:pt x="0" y="22966"/>
                      <a:pt x="0" y="39422"/>
                    </a:cubicBezTo>
                    <a:lnTo>
                      <a:pt x="0" y="75078"/>
                    </a:lnTo>
                    <a:cubicBezTo>
                      <a:pt x="0" y="83307"/>
                      <a:pt x="8228" y="91535"/>
                      <a:pt x="16457" y="91535"/>
                    </a:cubicBezTo>
                    <a:cubicBezTo>
                      <a:pt x="24685" y="91535"/>
                      <a:pt x="32914" y="83307"/>
                      <a:pt x="32914" y="75078"/>
                    </a:cubicBezTo>
                    <a:lnTo>
                      <a:pt x="32914" y="39422"/>
                    </a:lnTo>
                    <a:cubicBezTo>
                      <a:pt x="32914" y="39422"/>
                      <a:pt x="32914" y="39422"/>
                      <a:pt x="32914" y="39422"/>
                    </a:cubicBezTo>
                    <a:cubicBezTo>
                      <a:pt x="52112" y="36680"/>
                      <a:pt x="93254" y="31194"/>
                      <a:pt x="137138" y="33937"/>
                    </a:cubicBezTo>
                    <a:cubicBezTo>
                      <a:pt x="186508" y="36680"/>
                      <a:pt x="222164" y="50394"/>
                      <a:pt x="244106" y="72335"/>
                    </a:cubicBezTo>
                    <a:cubicBezTo>
                      <a:pt x="249592" y="77821"/>
                      <a:pt x="260563" y="77821"/>
                      <a:pt x="266049" y="72335"/>
                    </a:cubicBezTo>
                    <a:cubicBezTo>
                      <a:pt x="271534" y="64107"/>
                      <a:pt x="271534" y="53136"/>
                      <a:pt x="266049" y="47651"/>
                    </a:cubicBezTo>
                    <a:close/>
                  </a:path>
                </a:pathLst>
              </a:custGeom>
              <a:grpFill/>
              <a:ln w="27426" cap="flat">
                <a:noFill/>
                <a:prstDash val="solid"/>
                <a:miter/>
              </a:ln>
            </p:spPr>
            <p:txBody>
              <a:bodyPr rtlCol="0" anchor="ctr"/>
              <a:lstStyle/>
              <a:p>
                <a:endParaRPr lang="en-US" sz="835"/>
              </a:p>
            </p:txBody>
          </p:sp>
          <p:sp>
            <p:nvSpPr>
              <p:cNvPr id="113" name="Freeform 112">
                <a:extLst>
                  <a:ext uri="{FF2B5EF4-FFF2-40B4-BE49-F238E27FC236}">
                    <a16:creationId xmlns:a16="http://schemas.microsoft.com/office/drawing/2014/main" id="{DB039347-165C-C8E2-70DF-2933DC6E7BD8}"/>
                  </a:ext>
                </a:extLst>
              </p:cNvPr>
              <p:cNvSpPr/>
              <p:nvPr/>
            </p:nvSpPr>
            <p:spPr>
              <a:xfrm>
                <a:off x="8764792" y="4579456"/>
                <a:ext cx="32913" cy="101482"/>
              </a:xfrm>
              <a:custGeom>
                <a:avLst/>
                <a:gdLst>
                  <a:gd name="connsiteX0" fmla="*/ 16457 w 32913"/>
                  <a:gd name="connsiteY0" fmla="*/ 0 h 101482"/>
                  <a:gd name="connsiteX1" fmla="*/ 0 w 32913"/>
                  <a:gd name="connsiteY1" fmla="*/ 16457 h 101482"/>
                  <a:gd name="connsiteX2" fmla="*/ 0 w 32913"/>
                  <a:gd name="connsiteY2" fmla="*/ 85026 h 101482"/>
                  <a:gd name="connsiteX3" fmla="*/ 16457 w 32913"/>
                  <a:gd name="connsiteY3" fmla="*/ 101482 h 101482"/>
                  <a:gd name="connsiteX4" fmla="*/ 32914 w 32913"/>
                  <a:gd name="connsiteY4" fmla="*/ 85026 h 101482"/>
                  <a:gd name="connsiteX5" fmla="*/ 32914 w 32913"/>
                  <a:gd name="connsiteY5" fmla="*/ 16457 h 101482"/>
                  <a:gd name="connsiteX6" fmla="*/ 16457 w 32913"/>
                  <a:gd name="connsiteY6" fmla="*/ 0 h 10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13" h="101482">
                    <a:moveTo>
                      <a:pt x="16457" y="0"/>
                    </a:moveTo>
                    <a:cubicBezTo>
                      <a:pt x="8228" y="0"/>
                      <a:pt x="0" y="8228"/>
                      <a:pt x="0" y="16457"/>
                    </a:cubicBezTo>
                    <a:lnTo>
                      <a:pt x="0" y="85026"/>
                    </a:lnTo>
                    <a:cubicBezTo>
                      <a:pt x="0" y="93254"/>
                      <a:pt x="8228" y="101482"/>
                      <a:pt x="16457" y="101482"/>
                    </a:cubicBezTo>
                    <a:cubicBezTo>
                      <a:pt x="24685" y="101482"/>
                      <a:pt x="32914" y="93254"/>
                      <a:pt x="32914" y="85026"/>
                    </a:cubicBezTo>
                    <a:lnTo>
                      <a:pt x="32914" y="16457"/>
                    </a:lnTo>
                    <a:cubicBezTo>
                      <a:pt x="32914" y="8228"/>
                      <a:pt x="24685" y="0"/>
                      <a:pt x="16457" y="0"/>
                    </a:cubicBezTo>
                    <a:close/>
                  </a:path>
                </a:pathLst>
              </a:custGeom>
              <a:grpFill/>
              <a:ln w="27426" cap="flat">
                <a:noFill/>
                <a:prstDash val="solid"/>
                <a:miter/>
              </a:ln>
            </p:spPr>
            <p:txBody>
              <a:bodyPr rtlCol="0" anchor="ctr"/>
              <a:lstStyle/>
              <a:p>
                <a:endParaRPr lang="en-US" sz="835"/>
              </a:p>
            </p:txBody>
          </p:sp>
          <p:sp>
            <p:nvSpPr>
              <p:cNvPr id="114" name="Freeform 113">
                <a:extLst>
                  <a:ext uri="{FF2B5EF4-FFF2-40B4-BE49-F238E27FC236}">
                    <a16:creationId xmlns:a16="http://schemas.microsoft.com/office/drawing/2014/main" id="{36201F0B-6912-377B-884D-F8B3FCF5A538}"/>
                  </a:ext>
                </a:extLst>
              </p:cNvPr>
              <p:cNvSpPr/>
              <p:nvPr/>
            </p:nvSpPr>
            <p:spPr>
              <a:xfrm>
                <a:off x="9140551" y="4579456"/>
                <a:ext cx="32912" cy="101482"/>
              </a:xfrm>
              <a:custGeom>
                <a:avLst/>
                <a:gdLst>
                  <a:gd name="connsiteX0" fmla="*/ 16456 w 32912"/>
                  <a:gd name="connsiteY0" fmla="*/ 0 h 101482"/>
                  <a:gd name="connsiteX1" fmla="*/ 0 w 32912"/>
                  <a:gd name="connsiteY1" fmla="*/ 16457 h 101482"/>
                  <a:gd name="connsiteX2" fmla="*/ 0 w 32912"/>
                  <a:gd name="connsiteY2" fmla="*/ 85026 h 101482"/>
                  <a:gd name="connsiteX3" fmla="*/ 16456 w 32912"/>
                  <a:gd name="connsiteY3" fmla="*/ 101482 h 101482"/>
                  <a:gd name="connsiteX4" fmla="*/ 32913 w 32912"/>
                  <a:gd name="connsiteY4" fmla="*/ 85026 h 101482"/>
                  <a:gd name="connsiteX5" fmla="*/ 32913 w 32912"/>
                  <a:gd name="connsiteY5" fmla="*/ 16457 h 101482"/>
                  <a:gd name="connsiteX6" fmla="*/ 16456 w 32912"/>
                  <a:gd name="connsiteY6" fmla="*/ 0 h 10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12" h="101482">
                    <a:moveTo>
                      <a:pt x="16456" y="0"/>
                    </a:moveTo>
                    <a:cubicBezTo>
                      <a:pt x="8228" y="0"/>
                      <a:pt x="0" y="8228"/>
                      <a:pt x="0" y="16457"/>
                    </a:cubicBezTo>
                    <a:lnTo>
                      <a:pt x="0" y="85026"/>
                    </a:lnTo>
                    <a:cubicBezTo>
                      <a:pt x="0" y="93254"/>
                      <a:pt x="8228" y="101482"/>
                      <a:pt x="16456" y="101482"/>
                    </a:cubicBezTo>
                    <a:cubicBezTo>
                      <a:pt x="24685" y="101482"/>
                      <a:pt x="32913" y="93254"/>
                      <a:pt x="32913" y="85026"/>
                    </a:cubicBezTo>
                    <a:lnTo>
                      <a:pt x="32913" y="16457"/>
                    </a:lnTo>
                    <a:cubicBezTo>
                      <a:pt x="32913" y="8228"/>
                      <a:pt x="24685" y="0"/>
                      <a:pt x="16456" y="0"/>
                    </a:cubicBezTo>
                    <a:close/>
                  </a:path>
                </a:pathLst>
              </a:custGeom>
              <a:grpFill/>
              <a:ln w="27426" cap="flat">
                <a:noFill/>
                <a:prstDash val="solid"/>
                <a:miter/>
              </a:ln>
            </p:spPr>
            <p:txBody>
              <a:bodyPr rtlCol="0" anchor="ctr"/>
              <a:lstStyle/>
              <a:p>
                <a:endParaRPr lang="en-US" sz="835"/>
              </a:p>
            </p:txBody>
          </p:sp>
          <p:sp>
            <p:nvSpPr>
              <p:cNvPr id="115" name="Freeform 114">
                <a:extLst>
                  <a:ext uri="{FF2B5EF4-FFF2-40B4-BE49-F238E27FC236}">
                    <a16:creationId xmlns:a16="http://schemas.microsoft.com/office/drawing/2014/main" id="{FDF45104-0B6B-93CD-8F7C-B1DF803F5BF1}"/>
                  </a:ext>
                </a:extLst>
              </p:cNvPr>
              <p:cNvSpPr/>
              <p:nvPr/>
            </p:nvSpPr>
            <p:spPr>
              <a:xfrm>
                <a:off x="8852561" y="4409405"/>
                <a:ext cx="90510" cy="91730"/>
              </a:xfrm>
              <a:custGeom>
                <a:avLst/>
                <a:gdLst>
                  <a:gd name="connsiteX0" fmla="*/ 52112 w 90510"/>
                  <a:gd name="connsiteY0" fmla="*/ 90511 h 91730"/>
                  <a:gd name="connsiteX1" fmla="*/ 52112 w 90510"/>
                  <a:gd name="connsiteY1" fmla="*/ 90511 h 91730"/>
                  <a:gd name="connsiteX2" fmla="*/ 52112 w 90510"/>
                  <a:gd name="connsiteY2" fmla="*/ 90511 h 91730"/>
                  <a:gd name="connsiteX3" fmla="*/ 0 w 90510"/>
                  <a:gd name="connsiteY3" fmla="*/ 16456 h 91730"/>
                  <a:gd name="connsiteX4" fmla="*/ 16456 w 90510"/>
                  <a:gd name="connsiteY4" fmla="*/ 0 h 91730"/>
                  <a:gd name="connsiteX5" fmla="*/ 90511 w 90510"/>
                  <a:gd name="connsiteY5" fmla="*/ 52112 h 91730"/>
                  <a:gd name="connsiteX6" fmla="*/ 52112 w 90510"/>
                  <a:gd name="connsiteY6" fmla="*/ 90511 h 9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510" h="91730">
                    <a:moveTo>
                      <a:pt x="52112" y="90511"/>
                    </a:moveTo>
                    <a:cubicBezTo>
                      <a:pt x="52112" y="90511"/>
                      <a:pt x="52112" y="93254"/>
                      <a:pt x="52112" y="90511"/>
                    </a:cubicBezTo>
                    <a:cubicBezTo>
                      <a:pt x="49369" y="93254"/>
                      <a:pt x="49369" y="90511"/>
                      <a:pt x="52112" y="90511"/>
                    </a:cubicBezTo>
                    <a:lnTo>
                      <a:pt x="0" y="16456"/>
                    </a:lnTo>
                    <a:lnTo>
                      <a:pt x="16456" y="0"/>
                    </a:lnTo>
                    <a:lnTo>
                      <a:pt x="90511" y="52112"/>
                    </a:lnTo>
                    <a:lnTo>
                      <a:pt x="52112" y="90511"/>
                    </a:lnTo>
                    <a:close/>
                  </a:path>
                </a:pathLst>
              </a:custGeom>
              <a:solidFill>
                <a:srgbClr val="DF4625"/>
              </a:solidFill>
              <a:ln w="27426" cap="flat">
                <a:noFill/>
                <a:prstDash val="solid"/>
                <a:miter/>
              </a:ln>
            </p:spPr>
            <p:txBody>
              <a:bodyPr rtlCol="0" anchor="ctr"/>
              <a:lstStyle/>
              <a:p>
                <a:endParaRPr lang="en-US" sz="835"/>
              </a:p>
            </p:txBody>
          </p:sp>
          <p:sp>
            <p:nvSpPr>
              <p:cNvPr id="116" name="Freeform 115">
                <a:extLst>
                  <a:ext uri="{FF2B5EF4-FFF2-40B4-BE49-F238E27FC236}">
                    <a16:creationId xmlns:a16="http://schemas.microsoft.com/office/drawing/2014/main" id="{111802DD-74F6-BDA0-515C-2F8E67A3B228}"/>
                  </a:ext>
                </a:extLst>
              </p:cNvPr>
              <p:cNvSpPr/>
              <p:nvPr/>
            </p:nvSpPr>
            <p:spPr>
              <a:xfrm>
                <a:off x="8995184" y="4409405"/>
                <a:ext cx="90511" cy="92568"/>
              </a:xfrm>
              <a:custGeom>
                <a:avLst/>
                <a:gdLst>
                  <a:gd name="connsiteX0" fmla="*/ 41142 w 90511"/>
                  <a:gd name="connsiteY0" fmla="*/ 90511 h 92568"/>
                  <a:gd name="connsiteX1" fmla="*/ 41142 w 90511"/>
                  <a:gd name="connsiteY1" fmla="*/ 90511 h 92568"/>
                  <a:gd name="connsiteX2" fmla="*/ 41142 w 90511"/>
                  <a:gd name="connsiteY2" fmla="*/ 90511 h 92568"/>
                  <a:gd name="connsiteX3" fmla="*/ 0 w 90511"/>
                  <a:gd name="connsiteY3" fmla="*/ 52112 h 92568"/>
                  <a:gd name="connsiteX4" fmla="*/ 74055 w 90511"/>
                  <a:gd name="connsiteY4" fmla="*/ 0 h 92568"/>
                  <a:gd name="connsiteX5" fmla="*/ 90512 w 90511"/>
                  <a:gd name="connsiteY5" fmla="*/ 16456 h 92568"/>
                  <a:gd name="connsiteX6" fmla="*/ 41142 w 90511"/>
                  <a:gd name="connsiteY6" fmla="*/ 90511 h 9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511" h="92568">
                    <a:moveTo>
                      <a:pt x="41142" y="90511"/>
                    </a:moveTo>
                    <a:cubicBezTo>
                      <a:pt x="41142" y="90511"/>
                      <a:pt x="41142" y="93254"/>
                      <a:pt x="41142" y="90511"/>
                    </a:cubicBezTo>
                    <a:cubicBezTo>
                      <a:pt x="38399" y="93254"/>
                      <a:pt x="38399" y="93254"/>
                      <a:pt x="41142" y="90511"/>
                    </a:cubicBezTo>
                    <a:lnTo>
                      <a:pt x="0" y="52112"/>
                    </a:lnTo>
                    <a:lnTo>
                      <a:pt x="74055" y="0"/>
                    </a:lnTo>
                    <a:lnTo>
                      <a:pt x="90512" y="16456"/>
                    </a:lnTo>
                    <a:lnTo>
                      <a:pt x="41142" y="90511"/>
                    </a:lnTo>
                    <a:close/>
                  </a:path>
                </a:pathLst>
              </a:custGeom>
              <a:solidFill>
                <a:srgbClr val="DF4625"/>
              </a:solidFill>
              <a:ln w="27426" cap="flat">
                <a:noFill/>
                <a:prstDash val="solid"/>
                <a:miter/>
              </a:ln>
            </p:spPr>
            <p:txBody>
              <a:bodyPr rtlCol="0" anchor="ctr"/>
              <a:lstStyle/>
              <a:p>
                <a:endParaRPr lang="en-US" sz="835"/>
              </a:p>
            </p:txBody>
          </p:sp>
          <p:sp>
            <p:nvSpPr>
              <p:cNvPr id="117" name="Freeform 116">
                <a:extLst>
                  <a:ext uri="{FF2B5EF4-FFF2-40B4-BE49-F238E27FC236}">
                    <a16:creationId xmlns:a16="http://schemas.microsoft.com/office/drawing/2014/main" id="{423606AB-CC6F-B5E3-84D6-4BE42E126284}"/>
                  </a:ext>
                </a:extLst>
              </p:cNvPr>
              <p:cNvSpPr/>
              <p:nvPr/>
            </p:nvSpPr>
            <p:spPr>
              <a:xfrm>
                <a:off x="9412085" y="4546543"/>
                <a:ext cx="32912" cy="134395"/>
              </a:xfrm>
              <a:custGeom>
                <a:avLst/>
                <a:gdLst>
                  <a:gd name="connsiteX0" fmla="*/ 16457 w 32912"/>
                  <a:gd name="connsiteY0" fmla="*/ 0 h 134395"/>
                  <a:gd name="connsiteX1" fmla="*/ 0 w 32912"/>
                  <a:gd name="connsiteY1" fmla="*/ 16456 h 134395"/>
                  <a:gd name="connsiteX2" fmla="*/ 0 w 32912"/>
                  <a:gd name="connsiteY2" fmla="*/ 117939 h 134395"/>
                  <a:gd name="connsiteX3" fmla="*/ 16457 w 32912"/>
                  <a:gd name="connsiteY3" fmla="*/ 134395 h 134395"/>
                  <a:gd name="connsiteX4" fmla="*/ 32913 w 32912"/>
                  <a:gd name="connsiteY4" fmla="*/ 117939 h 134395"/>
                  <a:gd name="connsiteX5" fmla="*/ 32913 w 32912"/>
                  <a:gd name="connsiteY5" fmla="*/ 16456 h 134395"/>
                  <a:gd name="connsiteX6" fmla="*/ 16457 w 32912"/>
                  <a:gd name="connsiteY6" fmla="*/ 0 h 13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12" h="134395">
                    <a:moveTo>
                      <a:pt x="16457" y="0"/>
                    </a:moveTo>
                    <a:cubicBezTo>
                      <a:pt x="8228" y="0"/>
                      <a:pt x="0" y="8228"/>
                      <a:pt x="0" y="16456"/>
                    </a:cubicBezTo>
                    <a:lnTo>
                      <a:pt x="0" y="117939"/>
                    </a:lnTo>
                    <a:cubicBezTo>
                      <a:pt x="0" y="126167"/>
                      <a:pt x="8228" y="134395"/>
                      <a:pt x="16457" y="134395"/>
                    </a:cubicBezTo>
                    <a:cubicBezTo>
                      <a:pt x="24685" y="134395"/>
                      <a:pt x="32913" y="126167"/>
                      <a:pt x="32913" y="117939"/>
                    </a:cubicBezTo>
                    <a:lnTo>
                      <a:pt x="32913" y="16456"/>
                    </a:lnTo>
                    <a:cubicBezTo>
                      <a:pt x="32913" y="5485"/>
                      <a:pt x="24685" y="0"/>
                      <a:pt x="16457" y="0"/>
                    </a:cubicBezTo>
                    <a:close/>
                  </a:path>
                </a:pathLst>
              </a:custGeom>
              <a:grpFill/>
              <a:ln w="27426" cap="flat">
                <a:noFill/>
                <a:prstDash val="solid"/>
                <a:miter/>
              </a:ln>
            </p:spPr>
            <p:txBody>
              <a:bodyPr rtlCol="0" anchor="ctr"/>
              <a:lstStyle/>
              <a:p>
                <a:endParaRPr lang="en-US" sz="835"/>
              </a:p>
            </p:txBody>
          </p:sp>
        </p:grpSp>
      </p:grpSp>
      <p:grpSp>
        <p:nvGrpSpPr>
          <p:cNvPr id="121" name="Group 120">
            <a:extLst>
              <a:ext uri="{FF2B5EF4-FFF2-40B4-BE49-F238E27FC236}">
                <a16:creationId xmlns:a16="http://schemas.microsoft.com/office/drawing/2014/main" id="{9581BC90-CE9F-9C66-D96E-516AC442D1AB}"/>
              </a:ext>
            </a:extLst>
          </p:cNvPr>
          <p:cNvGrpSpPr/>
          <p:nvPr/>
        </p:nvGrpSpPr>
        <p:grpSpPr>
          <a:xfrm>
            <a:off x="413087" y="6343350"/>
            <a:ext cx="2916441" cy="286003"/>
            <a:chOff x="864663" y="6635803"/>
            <a:chExt cx="4142409" cy="406227"/>
          </a:xfrm>
        </p:grpSpPr>
        <p:pic>
          <p:nvPicPr>
            <p:cNvPr id="122" name="Picture 121">
              <a:extLst>
                <a:ext uri="{FF2B5EF4-FFF2-40B4-BE49-F238E27FC236}">
                  <a16:creationId xmlns:a16="http://schemas.microsoft.com/office/drawing/2014/main" id="{E973DF62-83E1-F96A-AA46-A6183625D9F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4663" y="6678186"/>
              <a:ext cx="1281316" cy="268576"/>
            </a:xfrm>
            <a:prstGeom prst="rect">
              <a:avLst/>
            </a:prstGeom>
          </p:spPr>
        </p:pic>
        <p:sp>
          <p:nvSpPr>
            <p:cNvPr id="123" name="TextBox 122">
              <a:extLst>
                <a:ext uri="{FF2B5EF4-FFF2-40B4-BE49-F238E27FC236}">
                  <a16:creationId xmlns:a16="http://schemas.microsoft.com/office/drawing/2014/main" id="{A47FF184-BD94-0F31-64BA-84E06444C3CC}"/>
                </a:ext>
              </a:extLst>
            </p:cNvPr>
            <p:cNvSpPr txBox="1"/>
            <p:nvPr/>
          </p:nvSpPr>
          <p:spPr>
            <a:xfrm>
              <a:off x="2094230" y="6635803"/>
              <a:ext cx="2912842" cy="406227"/>
            </a:xfrm>
            <a:prstGeom prst="rect">
              <a:avLst/>
            </a:prstGeom>
            <a:noFill/>
          </p:spPr>
          <p:txBody>
            <a:bodyPr wrap="square">
              <a:spAutoFit/>
            </a:bodyPr>
            <a:lstStyle/>
            <a:p>
              <a:pPr algn="just">
                <a:lnSpc>
                  <a:spcPts val="324"/>
                </a:lnSpc>
              </a:pPr>
              <a:r>
                <a:rPr lang="en-IE" sz="324" dirty="0">
                  <a:solidFill>
                    <a:srgbClr val="083F59"/>
                  </a:solidFill>
                  <a:latin typeface="Calibri" panose="020F0502020204030204" pitchFamily="34" charset="0"/>
                  <a:cs typeface="Calibri" panose="020F0502020204030204" pitchFamily="34" charset="0"/>
                </a:rPr>
                <a:t>This project has been funded with support from the European Commission. This publication [communication] reflects the views only of the author, and the Commission cannot be held responsible for any use, which may be made of the information contained therein. In compliance of the new GDPR framework, please note that the Partnership will only process your personal data in the sole interest and purpose of the project and without any prejudice to your rights.</a:t>
              </a:r>
              <a:endParaRPr lang="en-US" sz="324" dirty="0">
                <a:solidFill>
                  <a:srgbClr val="083F59"/>
                </a:solidFill>
                <a:latin typeface="Calibri" panose="020F0502020204030204" pitchFamily="34" charset="0"/>
                <a:cs typeface="Calibri" panose="020F0502020204030204" pitchFamily="34" charset="0"/>
              </a:endParaRPr>
            </a:p>
          </p:txBody>
        </p:sp>
      </p:grpSp>
      <p:grpSp>
        <p:nvGrpSpPr>
          <p:cNvPr id="124" name="Group 123">
            <a:extLst>
              <a:ext uri="{FF2B5EF4-FFF2-40B4-BE49-F238E27FC236}">
                <a16:creationId xmlns:a16="http://schemas.microsoft.com/office/drawing/2014/main" id="{81CEC5DE-ABC4-F499-A1FB-C70D2B76C8C4}"/>
              </a:ext>
            </a:extLst>
          </p:cNvPr>
          <p:cNvGrpSpPr/>
          <p:nvPr/>
        </p:nvGrpSpPr>
        <p:grpSpPr>
          <a:xfrm rot="20000794">
            <a:off x="6064227" y="3669892"/>
            <a:ext cx="1170562" cy="993420"/>
            <a:chOff x="4975654" y="3674076"/>
            <a:chExt cx="1806206" cy="626075"/>
          </a:xfrm>
        </p:grpSpPr>
        <p:sp>
          <p:nvSpPr>
            <p:cNvPr id="125" name="Freeform 124">
              <a:extLst>
                <a:ext uri="{FF2B5EF4-FFF2-40B4-BE49-F238E27FC236}">
                  <a16:creationId xmlns:a16="http://schemas.microsoft.com/office/drawing/2014/main" id="{B28C6D2E-95BA-EA08-AD4D-3F6DBBA7BE65}"/>
                </a:ext>
              </a:extLst>
            </p:cNvPr>
            <p:cNvSpPr/>
            <p:nvPr/>
          </p:nvSpPr>
          <p:spPr>
            <a:xfrm>
              <a:off x="4975654" y="3674076"/>
              <a:ext cx="1779373" cy="626075"/>
            </a:xfrm>
            <a:custGeom>
              <a:avLst/>
              <a:gdLst>
                <a:gd name="connsiteX0" fmla="*/ 115330 w 1779373"/>
                <a:gd name="connsiteY0" fmla="*/ 395416 h 626075"/>
                <a:gd name="connsiteX1" fmla="*/ 0 w 1779373"/>
                <a:gd name="connsiteY1" fmla="*/ 49427 h 626075"/>
                <a:gd name="connsiteX2" fmla="*/ 1779373 w 1779373"/>
                <a:gd name="connsiteY2" fmla="*/ 0 h 626075"/>
                <a:gd name="connsiteX3" fmla="*/ 1524000 w 1779373"/>
                <a:gd name="connsiteY3" fmla="*/ 403654 h 626075"/>
                <a:gd name="connsiteX4" fmla="*/ 881449 w 1779373"/>
                <a:gd name="connsiteY4" fmla="*/ 387178 h 626075"/>
                <a:gd name="connsiteX5" fmla="*/ 1046205 w 1779373"/>
                <a:gd name="connsiteY5" fmla="*/ 626075 h 626075"/>
                <a:gd name="connsiteX6" fmla="*/ 584887 w 1779373"/>
                <a:gd name="connsiteY6" fmla="*/ 387178 h 626075"/>
                <a:gd name="connsiteX7" fmla="*/ 115330 w 1779373"/>
                <a:gd name="connsiteY7" fmla="*/ 395416 h 62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9373" h="626075">
                  <a:moveTo>
                    <a:pt x="115330" y="395416"/>
                  </a:moveTo>
                  <a:lnTo>
                    <a:pt x="0" y="49427"/>
                  </a:lnTo>
                  <a:lnTo>
                    <a:pt x="1779373" y="0"/>
                  </a:lnTo>
                  <a:lnTo>
                    <a:pt x="1524000" y="403654"/>
                  </a:lnTo>
                  <a:lnTo>
                    <a:pt x="881449" y="387178"/>
                  </a:lnTo>
                  <a:lnTo>
                    <a:pt x="1046205" y="626075"/>
                  </a:lnTo>
                  <a:lnTo>
                    <a:pt x="584887" y="387178"/>
                  </a:lnTo>
                  <a:lnTo>
                    <a:pt x="115330" y="395416"/>
                  </a:lnTo>
                  <a:close/>
                </a:path>
              </a:pathLst>
            </a:custGeom>
            <a:solidFill>
              <a:srgbClr val="DF462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56"/>
            </a:p>
          </p:txBody>
        </p:sp>
        <p:sp>
          <p:nvSpPr>
            <p:cNvPr id="126" name="TextBox 125">
              <a:extLst>
                <a:ext uri="{FF2B5EF4-FFF2-40B4-BE49-F238E27FC236}">
                  <a16:creationId xmlns:a16="http://schemas.microsoft.com/office/drawing/2014/main" id="{ABF9365C-FF4F-2FC1-A0F1-5239875FD134}"/>
                </a:ext>
              </a:extLst>
            </p:cNvPr>
            <p:cNvSpPr txBox="1"/>
            <p:nvPr/>
          </p:nvSpPr>
          <p:spPr>
            <a:xfrm>
              <a:off x="5065797" y="3763296"/>
              <a:ext cx="1716063" cy="379876"/>
            </a:xfrm>
            <a:prstGeom prst="rect">
              <a:avLst/>
            </a:prstGeom>
            <a:noFill/>
          </p:spPr>
          <p:txBody>
            <a:bodyPr wrap="square" rtlCol="0">
              <a:spAutoFit/>
            </a:bodyPr>
            <a:lstStyle/>
            <a:p>
              <a:pPr algn="l"/>
              <a:r>
                <a:rPr lang="en-US" sz="1000" b="1" dirty="0">
                  <a:ln/>
                  <a:solidFill>
                    <a:schemeClr val="bg1"/>
                  </a:solidFill>
                  <a:latin typeface="Calibri" panose="020F0502020204030204" pitchFamily="34" charset="0"/>
                  <a:cs typeface="Calibri" panose="020F0502020204030204" pitchFamily="34" charset="0"/>
                  <a:sym typeface="Avenir-Black"/>
                  <a:rtl val="0"/>
                </a:rPr>
                <a:t>YOU ARE HERE</a:t>
              </a:r>
              <a:endParaRPr lang="en-US" sz="1000" dirty="0">
                <a:ln/>
                <a:solidFill>
                  <a:schemeClr val="bg1"/>
                </a:solidFill>
                <a:latin typeface="Calibri" panose="020F0502020204030204" pitchFamily="34" charset="0"/>
                <a:cs typeface="Calibri" panose="020F0502020204030204" pitchFamily="34" charset="0"/>
                <a:sym typeface="Avenir-Black"/>
                <a:rtl val="0"/>
              </a:endParaRPr>
            </a:p>
          </p:txBody>
        </p:sp>
      </p:grpSp>
    </p:spTree>
    <p:extLst>
      <p:ext uri="{BB962C8B-B14F-4D97-AF65-F5344CB8AC3E}">
        <p14:creationId xmlns:p14="http://schemas.microsoft.com/office/powerpoint/2010/main" val="11829190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44F8F-E9AD-EA4B-E6A0-134D4D9167A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B3B97C7-4350-92DA-E273-1EEB4F40F0B8}"/>
              </a:ext>
            </a:extLst>
          </p:cNvPr>
          <p:cNvSpPr>
            <a:spLocks noGrp="1"/>
          </p:cNvSpPr>
          <p:nvPr>
            <p:ph type="body" sz="quarter" idx="18"/>
          </p:nvPr>
        </p:nvSpPr>
        <p:spPr>
          <a:xfrm>
            <a:off x="591672" y="727891"/>
            <a:ext cx="11259670" cy="3849918"/>
          </a:xfrm>
        </p:spPr>
        <p:txBody>
          <a:bodyPr/>
          <a:lstStyle/>
          <a:p>
            <a:pPr marL="0" indent="0"/>
            <a:r>
              <a:rPr lang="en-US" sz="2000" dirty="0">
                <a:solidFill>
                  <a:schemeClr val="bg1"/>
                </a:solidFill>
                <a:highlight>
                  <a:srgbClr val="01A54E"/>
                </a:highlight>
              </a:rPr>
              <a:t>Competitive Advantage: </a:t>
            </a:r>
            <a:r>
              <a:rPr lang="en-US" sz="2000" dirty="0"/>
              <a:t>By making your brand relatable through </a:t>
            </a:r>
            <a:r>
              <a:rPr lang="en-US" sz="2000" dirty="0" err="1"/>
              <a:t>practising</a:t>
            </a:r>
            <a:r>
              <a:rPr lang="en-US" sz="2000" dirty="0"/>
              <a:t> diversity in marketing, your company can gain a competitive advantage over other companies. Inclusivity within marketing and advertising should be an occurrence that happens normally and frequently. By showcasing diversity and inclusion in your business’ campaigns and taking a stand on social issues as a brand, you and your business are set to be appreciated and well-respected by the community and your consumer demographics. Be the positive change you want to see in the world.</a:t>
            </a:r>
          </a:p>
          <a:p>
            <a:pPr marL="0" indent="0"/>
            <a:endParaRPr lang="en-US" sz="1000" dirty="0"/>
          </a:p>
          <a:p>
            <a:pPr marL="0" indent="0"/>
            <a:r>
              <a:rPr lang="en-US" sz="2300" dirty="0">
                <a:solidFill>
                  <a:srgbClr val="01A54E"/>
                </a:solidFill>
                <a:latin typeface="Abadi" panose="020B0604020104020204" pitchFamily="34" charset="0"/>
              </a:rPr>
              <a:t>70% of consumers expect brands to take a socio-political standing on DEI issues in society. By taking a stand on societal issues with DEI in mind, your business can build a strong brand perception from the viewpoint of the public, increasing purchase intent.</a:t>
            </a:r>
          </a:p>
          <a:p>
            <a:pPr marL="0" indent="0"/>
            <a:r>
              <a:rPr lang="en-US" sz="2000" dirty="0"/>
              <a:t>Crafting inclusive marketing strategies is more than just using a dedicated “ethnic” person as the face of your marketing campaigns. Also avoid </a:t>
            </a:r>
            <a:r>
              <a:rPr lang="en-US" sz="2000" dirty="0">
                <a:solidFill>
                  <a:schemeClr val="bg1"/>
                </a:solidFill>
                <a:highlight>
                  <a:srgbClr val="01A54E"/>
                </a:highlight>
              </a:rPr>
              <a:t>“tokenism”, </a:t>
            </a:r>
            <a:r>
              <a:rPr lang="en-US" sz="2000" dirty="0"/>
              <a:t>which refers to the hiring of a person under a minority group to avoid public criticism for the lack of diversity in the workplace. Studies have shown that up to </a:t>
            </a:r>
          </a:p>
          <a:p>
            <a:pPr marL="0" indent="0"/>
            <a:endParaRPr lang="en-US" sz="1000" dirty="0"/>
          </a:p>
          <a:p>
            <a:pPr marL="0" indent="0"/>
            <a:r>
              <a:rPr lang="en-US" dirty="0">
                <a:solidFill>
                  <a:srgbClr val="702E8C"/>
                </a:solidFill>
                <a:latin typeface="Abadi" panose="020B0604020104020204" pitchFamily="34" charset="0"/>
              </a:rPr>
              <a:t>70% of consumers can tell the difference between an image created to show a brand narrative and an image that shows actual diversity. </a:t>
            </a:r>
          </a:p>
          <a:p>
            <a:pPr marL="342900" indent="-342900">
              <a:buFont typeface="Wingdings" panose="05000000000000000000" pitchFamily="2" charset="2"/>
              <a:buChar char="ü"/>
            </a:pPr>
            <a:endParaRPr lang="en-US" sz="1600" dirty="0">
              <a:solidFill>
                <a:srgbClr val="000000"/>
              </a:solidFill>
              <a:latin typeface="Delivery"/>
            </a:endParaRPr>
          </a:p>
          <a:p>
            <a:pPr marL="342900" indent="-342900">
              <a:buFont typeface="Wingdings" panose="05000000000000000000" pitchFamily="2" charset="2"/>
              <a:buChar char="ü"/>
            </a:pPr>
            <a:endParaRPr lang="en-IE" sz="2000" dirty="0"/>
          </a:p>
        </p:txBody>
      </p:sp>
      <p:sp>
        <p:nvSpPr>
          <p:cNvPr id="6" name="TextBox 5">
            <a:extLst>
              <a:ext uri="{FF2B5EF4-FFF2-40B4-BE49-F238E27FC236}">
                <a16:creationId xmlns:a16="http://schemas.microsoft.com/office/drawing/2014/main" id="{1A5032E1-40F6-B390-5E68-38BD67434C1E}"/>
              </a:ext>
            </a:extLst>
          </p:cNvPr>
          <p:cNvSpPr txBox="1"/>
          <p:nvPr/>
        </p:nvSpPr>
        <p:spPr>
          <a:xfrm>
            <a:off x="3397623" y="6293241"/>
            <a:ext cx="8148917" cy="584775"/>
          </a:xfrm>
          <a:prstGeom prst="rect">
            <a:avLst/>
          </a:prstGeom>
          <a:noFill/>
        </p:spPr>
        <p:txBody>
          <a:bodyPr wrap="square">
            <a:spAutoFit/>
          </a:bodyPr>
          <a:lstStyle/>
          <a:p>
            <a:r>
              <a:rPr lang="en-IE" sz="1600" dirty="0">
                <a:solidFill>
                  <a:schemeClr val="bg1"/>
                </a:solidFill>
                <a:hlinkClick r:id="rId2">
                  <a:extLst>
                    <a:ext uri="{A12FA001-AC4F-418D-AE19-62706E023703}">
                      <ahyp:hlinkClr xmlns:ahyp="http://schemas.microsoft.com/office/drawing/2018/hyperlinkcolor" val="tx"/>
                    </a:ext>
                  </a:extLst>
                </a:hlinkClick>
              </a:rPr>
              <a:t>https://www.dhl.com/discover/en-in/small-business-advice/growing-your-business/benefits-of-inclusivity-in-marketing</a:t>
            </a:r>
            <a:r>
              <a:rPr lang="en-IE" sz="1600" dirty="0">
                <a:solidFill>
                  <a:schemeClr val="bg1"/>
                </a:solidFill>
              </a:rPr>
              <a:t> </a:t>
            </a:r>
          </a:p>
        </p:txBody>
      </p:sp>
    </p:spTree>
    <p:extLst>
      <p:ext uri="{BB962C8B-B14F-4D97-AF65-F5344CB8AC3E}">
        <p14:creationId xmlns:p14="http://schemas.microsoft.com/office/powerpoint/2010/main" val="16427348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F50BF-B401-43D5-464B-E0CDCB6AFA0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67BD699-231D-C40B-11DB-0E255337680F}"/>
              </a:ext>
            </a:extLst>
          </p:cNvPr>
          <p:cNvSpPr>
            <a:spLocks noGrp="1"/>
          </p:cNvSpPr>
          <p:nvPr>
            <p:ph type="body" sz="quarter" idx="18"/>
          </p:nvPr>
        </p:nvSpPr>
        <p:spPr>
          <a:xfrm>
            <a:off x="798383" y="689934"/>
            <a:ext cx="4973768" cy="3849918"/>
          </a:xfrm>
        </p:spPr>
        <p:txBody>
          <a:bodyPr/>
          <a:lstStyle/>
          <a:p>
            <a:pPr marL="0" indent="0" algn="l" fontAlgn="base"/>
            <a:r>
              <a:rPr lang="en-US" sz="2200" dirty="0">
                <a:solidFill>
                  <a:schemeClr val="bg1"/>
                </a:solidFill>
                <a:highlight>
                  <a:srgbClr val="01A54E"/>
                </a:highlight>
              </a:rPr>
              <a:t>Increased innovation.</a:t>
            </a:r>
            <a:r>
              <a:rPr lang="en-US" sz="2200" b="0" i="0" dirty="0">
                <a:solidFill>
                  <a:srgbClr val="152328"/>
                </a:solidFill>
                <a:effectLst/>
              </a:rPr>
              <a:t> Inclusive m</a:t>
            </a:r>
            <a:r>
              <a:rPr lang="en-US" sz="2200" dirty="0"/>
              <a:t>arketing demonstrates and encourages customers otherwise excluded to buy what you’re selling. This results in increased reach, new markets and could generate a greater return on investment.</a:t>
            </a:r>
          </a:p>
          <a:p>
            <a:pPr marL="0" indent="0"/>
            <a:r>
              <a:rPr lang="en-US" sz="2200" dirty="0"/>
              <a:t>BCG reported that US businesses with above-average diversity in their management teams had 19% higher innovation revenue than those who had a below-average level of diversity. It found that people from different backgrounds and experiences can provide different perspectives and arrive at a wide range of solutions, increasing the chance of innovation success.</a:t>
            </a:r>
            <a:endParaRPr lang="en-IE" sz="2200" dirty="0"/>
          </a:p>
        </p:txBody>
      </p:sp>
      <p:sp>
        <p:nvSpPr>
          <p:cNvPr id="5" name="TextBox 4">
            <a:extLst>
              <a:ext uri="{FF2B5EF4-FFF2-40B4-BE49-F238E27FC236}">
                <a16:creationId xmlns:a16="http://schemas.microsoft.com/office/drawing/2014/main" id="{375D60AA-A512-B719-CCBD-D2D5FC368712}"/>
              </a:ext>
            </a:extLst>
          </p:cNvPr>
          <p:cNvSpPr txBox="1"/>
          <p:nvPr/>
        </p:nvSpPr>
        <p:spPr>
          <a:xfrm>
            <a:off x="3290046" y="6311170"/>
            <a:ext cx="8525435" cy="584775"/>
          </a:xfrm>
          <a:prstGeom prst="rect">
            <a:avLst/>
          </a:prstGeom>
          <a:noFill/>
        </p:spPr>
        <p:txBody>
          <a:bodyPr wrap="square">
            <a:spAutoFit/>
          </a:bodyPr>
          <a:lstStyle/>
          <a:p>
            <a:r>
              <a:rPr lang="en-IE" sz="1600" dirty="0">
                <a:solidFill>
                  <a:schemeClr val="bg1"/>
                </a:solidFill>
                <a:hlinkClick r:id="rId2">
                  <a:extLst>
                    <a:ext uri="{A12FA001-AC4F-418D-AE19-62706E023703}">
                      <ahyp:hlinkClr xmlns:ahyp="http://schemas.microsoft.com/office/drawing/2018/hyperlinkcolor" val="tx"/>
                    </a:ext>
                  </a:extLst>
                </a:hlinkClick>
              </a:rPr>
              <a:t>https://www.startuploans.co.uk/support-and-guidance/business-guidance/staffing/breaking-down-barriers-benefits-of-diversity-and-inclusivity-for-start-up</a:t>
            </a:r>
            <a:r>
              <a:rPr lang="en-IE" sz="1600" dirty="0">
                <a:solidFill>
                  <a:schemeClr val="bg1"/>
                </a:solidFill>
              </a:rPr>
              <a:t> </a:t>
            </a:r>
          </a:p>
        </p:txBody>
      </p:sp>
      <p:pic>
        <p:nvPicPr>
          <p:cNvPr id="10242" name="Picture 2" descr="How Innovate Maketing Group embraces Diversity Inclusion and equity">
            <a:hlinkClick r:id="rId3"/>
            <a:extLst>
              <a:ext uri="{FF2B5EF4-FFF2-40B4-BE49-F238E27FC236}">
                <a16:creationId xmlns:a16="http://schemas.microsoft.com/office/drawing/2014/main" id="{6F8CD2EB-0BC2-9E7F-70FD-D3C4F22D11F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72151" y="0"/>
            <a:ext cx="6309453" cy="630945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E098724-C67D-E07B-0EEF-6650A777F5FB}"/>
              </a:ext>
            </a:extLst>
          </p:cNvPr>
          <p:cNvSpPr txBox="1"/>
          <p:nvPr/>
        </p:nvSpPr>
        <p:spPr>
          <a:xfrm>
            <a:off x="1447800" y="5857875"/>
            <a:ext cx="3638550" cy="369332"/>
          </a:xfrm>
          <a:prstGeom prst="rect">
            <a:avLst/>
          </a:prstGeom>
          <a:noFill/>
        </p:spPr>
        <p:txBody>
          <a:bodyPr wrap="square" rtlCol="0">
            <a:spAutoFit/>
          </a:bodyPr>
          <a:lstStyle/>
          <a:p>
            <a:pPr algn="ctr"/>
            <a:r>
              <a:rPr lang="en-IE" dirty="0">
                <a:hlinkClick r:id="rId3"/>
              </a:rPr>
              <a:t>Source for Infographic</a:t>
            </a:r>
            <a:endParaRPr lang="en-IE" dirty="0"/>
          </a:p>
        </p:txBody>
      </p:sp>
    </p:spTree>
    <p:extLst>
      <p:ext uri="{BB962C8B-B14F-4D97-AF65-F5344CB8AC3E}">
        <p14:creationId xmlns:p14="http://schemas.microsoft.com/office/powerpoint/2010/main" val="11629621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45D0993-8391-3745-CE9D-DFF06713FD70}"/>
              </a:ext>
            </a:extLst>
          </p:cNvPr>
          <p:cNvSpPr>
            <a:spLocks noGrp="1"/>
          </p:cNvSpPr>
          <p:nvPr>
            <p:ph type="body" sz="quarter" idx="18"/>
          </p:nvPr>
        </p:nvSpPr>
        <p:spPr>
          <a:xfrm>
            <a:off x="1014898" y="1369042"/>
            <a:ext cx="6814652" cy="3291086"/>
          </a:xfrm>
        </p:spPr>
        <p:txBody>
          <a:bodyPr/>
          <a:lstStyle/>
          <a:p>
            <a:r>
              <a:rPr lang="en-IE" sz="2100" dirty="0"/>
              <a:t>Why the campaign was so successful:</a:t>
            </a:r>
          </a:p>
          <a:p>
            <a:pPr marL="342900" indent="-342900">
              <a:buFont typeface="Wingdings" panose="05000000000000000000" pitchFamily="2" charset="2"/>
              <a:buChar char="v"/>
            </a:pPr>
            <a:r>
              <a:rPr lang="en-IE" sz="2100" b="1" dirty="0"/>
              <a:t>They included user-generated content, </a:t>
            </a:r>
            <a:r>
              <a:rPr lang="en-IE" sz="2100" dirty="0"/>
              <a:t>e.g., using customer videos on their page and hashtags. </a:t>
            </a:r>
            <a:r>
              <a:rPr lang="en-US" sz="2100" dirty="0"/>
              <a:t>This strategy enhances the social validation of individuals using and enjoying their products. They leverage consumer videos on their page and utilize hashtag campaigns to amplify their marketing message and broaden its reach.</a:t>
            </a:r>
          </a:p>
          <a:p>
            <a:pPr marL="342900" indent="-342900">
              <a:buFont typeface="Wingdings" panose="05000000000000000000" pitchFamily="2" charset="2"/>
              <a:buChar char="v"/>
            </a:pPr>
            <a:r>
              <a:rPr lang="en-US" sz="2100" b="1" dirty="0"/>
              <a:t>Sharing content in diverse formats: </a:t>
            </a:r>
            <a:r>
              <a:rPr lang="en-US" sz="2100" dirty="0"/>
              <a:t>Fenty dominates across a diverse array of beauty formats. From reels and static posts to videos, shorts, carousels, polls, text-based posts, product ads, story highlights, and retweet. This approach ensures there's always engaging content for every audience member. </a:t>
            </a:r>
            <a:endParaRPr lang="en-IE" sz="2100" dirty="0"/>
          </a:p>
        </p:txBody>
      </p:sp>
      <p:sp>
        <p:nvSpPr>
          <p:cNvPr id="4" name="Text Placeholder 3">
            <a:extLst>
              <a:ext uri="{FF2B5EF4-FFF2-40B4-BE49-F238E27FC236}">
                <a16:creationId xmlns:a16="http://schemas.microsoft.com/office/drawing/2014/main" id="{436FC073-6FA9-8262-6200-F382DBA229ED}"/>
              </a:ext>
            </a:extLst>
          </p:cNvPr>
          <p:cNvSpPr>
            <a:spLocks noGrp="1"/>
          </p:cNvSpPr>
          <p:nvPr>
            <p:ph type="body" sz="quarter" idx="16"/>
          </p:nvPr>
        </p:nvSpPr>
        <p:spPr>
          <a:xfrm>
            <a:off x="898358" y="177515"/>
            <a:ext cx="7319748" cy="992652"/>
          </a:xfrm>
        </p:spPr>
        <p:txBody>
          <a:bodyPr/>
          <a:lstStyle/>
          <a:p>
            <a:pPr>
              <a:lnSpc>
                <a:spcPct val="100000"/>
              </a:lnSpc>
              <a:spcBef>
                <a:spcPts val="0"/>
              </a:spcBef>
            </a:pPr>
            <a:r>
              <a:rPr lang="en-IE" sz="2800" dirty="0"/>
              <a:t>Fenty Beauty Campaign: </a:t>
            </a:r>
            <a:r>
              <a:rPr lang="en-IE" sz="2800" b="0" dirty="0"/>
              <a:t>Leading Change</a:t>
            </a:r>
          </a:p>
          <a:p>
            <a:pPr>
              <a:lnSpc>
                <a:spcPct val="100000"/>
              </a:lnSpc>
              <a:spcBef>
                <a:spcPts val="0"/>
              </a:spcBef>
            </a:pPr>
            <a:r>
              <a:rPr lang="en-IE" sz="2800" dirty="0"/>
              <a:t>Theme: </a:t>
            </a:r>
            <a:r>
              <a:rPr lang="en-IE" sz="2800" b="0" dirty="0"/>
              <a:t>Inclusivity &amp; Diversity</a:t>
            </a:r>
          </a:p>
        </p:txBody>
      </p:sp>
      <p:sp>
        <p:nvSpPr>
          <p:cNvPr id="2" name="TextBox 1">
            <a:hlinkClick r:id="rId2"/>
            <a:extLst>
              <a:ext uri="{FF2B5EF4-FFF2-40B4-BE49-F238E27FC236}">
                <a16:creationId xmlns:a16="http://schemas.microsoft.com/office/drawing/2014/main" id="{B742C50F-5511-C2C3-31C5-14C5EC42ABBA}"/>
              </a:ext>
            </a:extLst>
          </p:cNvPr>
          <p:cNvSpPr txBox="1"/>
          <p:nvPr/>
        </p:nvSpPr>
        <p:spPr>
          <a:xfrm>
            <a:off x="5881909" y="6311153"/>
            <a:ext cx="4867011" cy="369332"/>
          </a:xfrm>
          <a:prstGeom prst="rect">
            <a:avLst/>
          </a:prstGeom>
          <a:noFill/>
        </p:spPr>
        <p:txBody>
          <a:bodyPr wrap="square" rtlCol="0">
            <a:spAutoFit/>
          </a:bodyPr>
          <a:lstStyle/>
          <a:p>
            <a:r>
              <a:rPr lang="en-IE" dirty="0"/>
              <a:t>Source Link to Campaign Success</a:t>
            </a:r>
          </a:p>
        </p:txBody>
      </p:sp>
      <p:sp>
        <p:nvSpPr>
          <p:cNvPr id="3" name="TextBox 2">
            <a:extLst>
              <a:ext uri="{FF2B5EF4-FFF2-40B4-BE49-F238E27FC236}">
                <a16:creationId xmlns:a16="http://schemas.microsoft.com/office/drawing/2014/main" id="{CDF3D17F-BF6D-EDEB-76A2-E54312CA9885}"/>
              </a:ext>
            </a:extLst>
          </p:cNvPr>
          <p:cNvSpPr txBox="1"/>
          <p:nvPr/>
        </p:nvSpPr>
        <p:spPr>
          <a:xfrm>
            <a:off x="8315414" y="642497"/>
            <a:ext cx="3347668" cy="954107"/>
          </a:xfrm>
          <a:prstGeom prst="rect">
            <a:avLst/>
          </a:prstGeom>
          <a:noFill/>
        </p:spPr>
        <p:txBody>
          <a:bodyPr wrap="square" rtlCol="0">
            <a:spAutoFit/>
          </a:bodyPr>
          <a:lstStyle/>
          <a:p>
            <a:pPr algn="ctr"/>
            <a:r>
              <a:rPr lang="en-IE" sz="2800" b="1" dirty="0">
                <a:solidFill>
                  <a:srgbClr val="ED028C"/>
                </a:solidFill>
              </a:rPr>
              <a:t>Example Inclusivity Marketing Campaign</a:t>
            </a:r>
          </a:p>
        </p:txBody>
      </p:sp>
      <p:pic>
        <p:nvPicPr>
          <p:cNvPr id="1026" name="Picture 2" descr="Rihanna's Fenty Beauty banner, showcasing inclusive skincare and makeup.">
            <a:extLst>
              <a:ext uri="{FF2B5EF4-FFF2-40B4-BE49-F238E27FC236}">
                <a16:creationId xmlns:a16="http://schemas.microsoft.com/office/drawing/2014/main" id="{DB8A4937-1ACA-2232-FAD2-F8F9B221531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218106" y="2429435"/>
            <a:ext cx="3973894" cy="265786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655AD3D-0780-1EC8-5855-E7F240018EB8}"/>
              </a:ext>
            </a:extLst>
          </p:cNvPr>
          <p:cNvSpPr txBox="1"/>
          <p:nvPr/>
        </p:nvSpPr>
        <p:spPr>
          <a:xfrm>
            <a:off x="8315414" y="5596964"/>
            <a:ext cx="4095750" cy="646331"/>
          </a:xfrm>
          <a:prstGeom prst="rect">
            <a:avLst/>
          </a:prstGeom>
          <a:noFill/>
        </p:spPr>
        <p:txBody>
          <a:bodyPr wrap="square">
            <a:spAutoFit/>
          </a:bodyPr>
          <a:lstStyle/>
          <a:p>
            <a:pPr marL="0" indent="0" algn="ctr">
              <a:buClr>
                <a:srgbClr val="01A54E"/>
              </a:buClr>
            </a:pPr>
            <a:r>
              <a:rPr lang="en-US" sz="1800" b="1" dirty="0">
                <a:solidFill>
                  <a:srgbClr val="ED028C"/>
                </a:solidFill>
                <a:hlinkClick r:id="rId4">
                  <a:extLst>
                    <a:ext uri="{A12FA001-AC4F-418D-AE19-62706E023703}">
                      <ahyp:hlinkClr xmlns:ahyp="http://schemas.microsoft.com/office/drawing/2018/hyperlinkcolor" val="tx"/>
                    </a:ext>
                  </a:extLst>
                </a:hlinkClick>
              </a:rPr>
              <a:t>Fenty Beauty Inclusive Marketing Strategy </a:t>
            </a:r>
            <a:endParaRPr lang="en-US" sz="1800" b="1" dirty="0">
              <a:solidFill>
                <a:srgbClr val="ED028C"/>
              </a:solidFill>
            </a:endParaRPr>
          </a:p>
        </p:txBody>
      </p:sp>
    </p:spTree>
    <p:extLst>
      <p:ext uri="{BB962C8B-B14F-4D97-AF65-F5344CB8AC3E}">
        <p14:creationId xmlns:p14="http://schemas.microsoft.com/office/powerpoint/2010/main" val="7037694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13A62C-8A2E-EDA6-E3F9-E6D303C532B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08979669-3A67-8CB4-FD38-F61153A6F82C}"/>
              </a:ext>
            </a:extLst>
          </p:cNvPr>
          <p:cNvSpPr>
            <a:spLocks noGrp="1"/>
          </p:cNvSpPr>
          <p:nvPr>
            <p:ph type="body" sz="quarter" idx="18"/>
          </p:nvPr>
        </p:nvSpPr>
        <p:spPr>
          <a:xfrm>
            <a:off x="1014898" y="1369042"/>
            <a:ext cx="6833702" cy="3291086"/>
          </a:xfrm>
        </p:spPr>
        <p:txBody>
          <a:bodyPr/>
          <a:lstStyle/>
          <a:p>
            <a:pPr marL="342900" indent="-342900">
              <a:buFont typeface="Wingdings" panose="05000000000000000000" pitchFamily="2" charset="2"/>
              <a:buChar char="v"/>
            </a:pPr>
            <a:r>
              <a:rPr lang="en-IE" sz="2200" b="1" dirty="0"/>
              <a:t>Celebrate diversity in their content: </a:t>
            </a:r>
            <a:r>
              <a:rPr lang="en-US" sz="2200" dirty="0"/>
              <a:t>Fenty advertisements, posters, and campaigns showcase women from various ethnic backgrounds, diverse body types and genders.  A glance at their Instagram page, for instance, demonstrates their dedication to offering different makeup formulations tailored to each skin tone.</a:t>
            </a:r>
          </a:p>
          <a:p>
            <a:pPr marL="342900" indent="-342900">
              <a:buFont typeface="Wingdings" panose="05000000000000000000" pitchFamily="2" charset="2"/>
              <a:buChar char="v"/>
            </a:pPr>
            <a:r>
              <a:rPr lang="en-US" sz="2200" b="1" dirty="0"/>
              <a:t>Leveraging freebies and giveaways: </a:t>
            </a:r>
            <a:r>
              <a:rPr lang="en-US" sz="2200" dirty="0"/>
              <a:t>Fenty employs contests and giveaways across all its social media platforms as part of its marketing strategy. For instance, their Twitter account consistently features exciting prizes to be won or engaging contests that captivate audiences, enticing them to eagerly participate.</a:t>
            </a:r>
            <a:endParaRPr lang="en-IE" sz="2200" dirty="0"/>
          </a:p>
        </p:txBody>
      </p:sp>
      <p:sp>
        <p:nvSpPr>
          <p:cNvPr id="4" name="Text Placeholder 3">
            <a:extLst>
              <a:ext uri="{FF2B5EF4-FFF2-40B4-BE49-F238E27FC236}">
                <a16:creationId xmlns:a16="http://schemas.microsoft.com/office/drawing/2014/main" id="{7F4C7D7F-B21A-8EC1-C3CE-79258EA301F3}"/>
              </a:ext>
            </a:extLst>
          </p:cNvPr>
          <p:cNvSpPr>
            <a:spLocks noGrp="1"/>
          </p:cNvSpPr>
          <p:nvPr>
            <p:ph type="body" sz="quarter" idx="16"/>
          </p:nvPr>
        </p:nvSpPr>
        <p:spPr>
          <a:xfrm>
            <a:off x="898358" y="177515"/>
            <a:ext cx="7319748" cy="992652"/>
          </a:xfrm>
        </p:spPr>
        <p:txBody>
          <a:bodyPr/>
          <a:lstStyle/>
          <a:p>
            <a:pPr>
              <a:lnSpc>
                <a:spcPct val="100000"/>
              </a:lnSpc>
              <a:spcBef>
                <a:spcPts val="0"/>
              </a:spcBef>
            </a:pPr>
            <a:r>
              <a:rPr lang="en-IE" sz="2800" dirty="0"/>
              <a:t>Fenty Beauty Campaign: </a:t>
            </a:r>
            <a:r>
              <a:rPr lang="en-IE" sz="2800" b="0" dirty="0"/>
              <a:t>Leading Change</a:t>
            </a:r>
          </a:p>
          <a:p>
            <a:pPr>
              <a:lnSpc>
                <a:spcPct val="100000"/>
              </a:lnSpc>
              <a:spcBef>
                <a:spcPts val="0"/>
              </a:spcBef>
            </a:pPr>
            <a:r>
              <a:rPr lang="en-IE" sz="2800" dirty="0"/>
              <a:t>Theme: </a:t>
            </a:r>
            <a:r>
              <a:rPr lang="en-IE" sz="2800" b="0" dirty="0"/>
              <a:t>Inclusivity &amp; Diversity</a:t>
            </a:r>
          </a:p>
        </p:txBody>
      </p:sp>
      <p:sp>
        <p:nvSpPr>
          <p:cNvPr id="2" name="TextBox 1">
            <a:hlinkClick r:id="rId2"/>
            <a:extLst>
              <a:ext uri="{FF2B5EF4-FFF2-40B4-BE49-F238E27FC236}">
                <a16:creationId xmlns:a16="http://schemas.microsoft.com/office/drawing/2014/main" id="{1F143993-ADB3-2A96-AB25-74FF8F0EA7DE}"/>
              </a:ext>
            </a:extLst>
          </p:cNvPr>
          <p:cNvSpPr txBox="1"/>
          <p:nvPr/>
        </p:nvSpPr>
        <p:spPr>
          <a:xfrm>
            <a:off x="5881909" y="6311153"/>
            <a:ext cx="4867011" cy="369332"/>
          </a:xfrm>
          <a:prstGeom prst="rect">
            <a:avLst/>
          </a:prstGeom>
          <a:noFill/>
        </p:spPr>
        <p:txBody>
          <a:bodyPr wrap="square" rtlCol="0">
            <a:spAutoFit/>
          </a:bodyPr>
          <a:lstStyle/>
          <a:p>
            <a:r>
              <a:rPr lang="en-IE" dirty="0"/>
              <a:t>Source Link to Campaign Success</a:t>
            </a:r>
          </a:p>
        </p:txBody>
      </p:sp>
      <p:sp>
        <p:nvSpPr>
          <p:cNvPr id="3" name="TextBox 2">
            <a:extLst>
              <a:ext uri="{FF2B5EF4-FFF2-40B4-BE49-F238E27FC236}">
                <a16:creationId xmlns:a16="http://schemas.microsoft.com/office/drawing/2014/main" id="{2CDCE288-4DD7-0359-C914-3C0E2FFEBBCE}"/>
              </a:ext>
            </a:extLst>
          </p:cNvPr>
          <p:cNvSpPr txBox="1"/>
          <p:nvPr/>
        </p:nvSpPr>
        <p:spPr>
          <a:xfrm>
            <a:off x="8315414" y="642497"/>
            <a:ext cx="3347668" cy="954107"/>
          </a:xfrm>
          <a:prstGeom prst="rect">
            <a:avLst/>
          </a:prstGeom>
          <a:noFill/>
        </p:spPr>
        <p:txBody>
          <a:bodyPr wrap="square" rtlCol="0">
            <a:spAutoFit/>
          </a:bodyPr>
          <a:lstStyle/>
          <a:p>
            <a:pPr algn="ctr"/>
            <a:r>
              <a:rPr lang="en-IE" sz="2800" b="1" dirty="0">
                <a:solidFill>
                  <a:srgbClr val="ED028C"/>
                </a:solidFill>
              </a:rPr>
              <a:t>Example Inclusivity Marketing Campaign</a:t>
            </a:r>
          </a:p>
        </p:txBody>
      </p:sp>
      <p:sp>
        <p:nvSpPr>
          <p:cNvPr id="6" name="TextBox 5">
            <a:extLst>
              <a:ext uri="{FF2B5EF4-FFF2-40B4-BE49-F238E27FC236}">
                <a16:creationId xmlns:a16="http://schemas.microsoft.com/office/drawing/2014/main" id="{67D4F8B5-148F-570C-3B60-53EFF0B431B9}"/>
              </a:ext>
            </a:extLst>
          </p:cNvPr>
          <p:cNvSpPr txBox="1"/>
          <p:nvPr/>
        </p:nvSpPr>
        <p:spPr>
          <a:xfrm>
            <a:off x="8315414" y="5596964"/>
            <a:ext cx="4095750" cy="646331"/>
          </a:xfrm>
          <a:prstGeom prst="rect">
            <a:avLst/>
          </a:prstGeom>
          <a:noFill/>
        </p:spPr>
        <p:txBody>
          <a:bodyPr wrap="square">
            <a:spAutoFit/>
          </a:bodyPr>
          <a:lstStyle/>
          <a:p>
            <a:pPr marL="0" indent="0" algn="ctr">
              <a:buClr>
                <a:srgbClr val="01A54E"/>
              </a:buClr>
            </a:pPr>
            <a:r>
              <a:rPr lang="en-US" sz="1800" b="1" dirty="0">
                <a:solidFill>
                  <a:srgbClr val="ED028C"/>
                </a:solidFill>
                <a:hlinkClick r:id="rId3">
                  <a:extLst>
                    <a:ext uri="{A12FA001-AC4F-418D-AE19-62706E023703}">
                      <ahyp:hlinkClr xmlns:ahyp="http://schemas.microsoft.com/office/drawing/2018/hyperlinkcolor" val="tx"/>
                    </a:ext>
                  </a:extLst>
                </a:hlinkClick>
              </a:rPr>
              <a:t>Fenty Beauty Inclusive Marketing Strategy </a:t>
            </a:r>
            <a:endParaRPr lang="en-US" sz="1800" b="1" dirty="0">
              <a:solidFill>
                <a:srgbClr val="ED028C"/>
              </a:solidFill>
            </a:endParaRPr>
          </a:p>
        </p:txBody>
      </p:sp>
      <p:pic>
        <p:nvPicPr>
          <p:cNvPr id="3074" name="Picture 2">
            <a:hlinkClick r:id="rId4"/>
            <a:extLst>
              <a:ext uri="{FF2B5EF4-FFF2-40B4-BE49-F238E27FC236}">
                <a16:creationId xmlns:a16="http://schemas.microsoft.com/office/drawing/2014/main" id="{6A04A4BA-3DAB-3FE9-9770-B699A7F0086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136679" y="2257426"/>
            <a:ext cx="4077419" cy="2718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82195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B5CA1-B2D8-364D-BDDA-F3ED155136CA}"/>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36379504-1A46-7C63-34FB-610F5C622325}"/>
              </a:ext>
            </a:extLst>
          </p:cNvPr>
          <p:cNvSpPr>
            <a:spLocks noGrp="1"/>
          </p:cNvSpPr>
          <p:nvPr>
            <p:ph type="body" sz="quarter" idx="18"/>
          </p:nvPr>
        </p:nvSpPr>
        <p:spPr>
          <a:xfrm>
            <a:off x="1014898" y="1369042"/>
            <a:ext cx="6814652" cy="3291086"/>
          </a:xfrm>
        </p:spPr>
        <p:txBody>
          <a:bodyPr/>
          <a:lstStyle/>
          <a:p>
            <a:pPr marL="342900" indent="-342900">
              <a:buFont typeface="Wingdings" panose="05000000000000000000" pitchFamily="2" charset="2"/>
              <a:buChar char="v"/>
            </a:pPr>
            <a:r>
              <a:rPr lang="en-US" sz="2200" b="1" dirty="0"/>
              <a:t>Creating engaging and interactive content</a:t>
            </a:r>
            <a:r>
              <a:rPr lang="en-IE" sz="2200" b="1" dirty="0"/>
              <a:t>: </a:t>
            </a:r>
            <a:r>
              <a:rPr lang="en-US" sz="2200" dirty="0"/>
              <a:t>Consider their YouTube channel, which hosts numerous videos showcasing tutorials, tips and tricks, and product updates. This content captivates individuals with an interest in makeup and beauty, keeping them engaged with Fenty's social media profiles. </a:t>
            </a:r>
          </a:p>
          <a:p>
            <a:pPr marL="342900" indent="-342900">
              <a:buFont typeface="Wingdings" panose="05000000000000000000" pitchFamily="2" charset="2"/>
              <a:buChar char="v"/>
            </a:pPr>
            <a:r>
              <a:rPr lang="en-US" sz="2200" b="1" dirty="0"/>
              <a:t>Using celebrity partnerships: </a:t>
            </a:r>
            <a:r>
              <a:rPr lang="en-US" sz="2200" dirty="0"/>
              <a:t>Fenty Beauty regularly collaborates with other celebrities, influencers, and notable brands. For instance, Fenty often showcases tutorials on YouTube created by various influencers and celebrities, effectively tapping into their audiences. </a:t>
            </a:r>
            <a:endParaRPr lang="en-IE" sz="2200" dirty="0"/>
          </a:p>
        </p:txBody>
      </p:sp>
      <p:sp>
        <p:nvSpPr>
          <p:cNvPr id="4" name="Text Placeholder 3">
            <a:extLst>
              <a:ext uri="{FF2B5EF4-FFF2-40B4-BE49-F238E27FC236}">
                <a16:creationId xmlns:a16="http://schemas.microsoft.com/office/drawing/2014/main" id="{CA77C667-5211-B86E-18B9-2D58CD7F06B7}"/>
              </a:ext>
            </a:extLst>
          </p:cNvPr>
          <p:cNvSpPr>
            <a:spLocks noGrp="1"/>
          </p:cNvSpPr>
          <p:nvPr>
            <p:ph type="body" sz="quarter" idx="16"/>
          </p:nvPr>
        </p:nvSpPr>
        <p:spPr>
          <a:xfrm>
            <a:off x="898358" y="177515"/>
            <a:ext cx="7319748" cy="992652"/>
          </a:xfrm>
        </p:spPr>
        <p:txBody>
          <a:bodyPr/>
          <a:lstStyle/>
          <a:p>
            <a:pPr>
              <a:lnSpc>
                <a:spcPct val="100000"/>
              </a:lnSpc>
              <a:spcBef>
                <a:spcPts val="0"/>
              </a:spcBef>
            </a:pPr>
            <a:r>
              <a:rPr lang="en-IE" sz="2800" dirty="0"/>
              <a:t>Fenty Beauty Campaign: </a:t>
            </a:r>
            <a:r>
              <a:rPr lang="en-IE" sz="2800" b="0" dirty="0"/>
              <a:t>Leading Change</a:t>
            </a:r>
          </a:p>
          <a:p>
            <a:pPr>
              <a:lnSpc>
                <a:spcPct val="100000"/>
              </a:lnSpc>
              <a:spcBef>
                <a:spcPts val="0"/>
              </a:spcBef>
            </a:pPr>
            <a:r>
              <a:rPr lang="en-IE" sz="2800" dirty="0"/>
              <a:t>Theme: </a:t>
            </a:r>
            <a:r>
              <a:rPr lang="en-IE" sz="2800" b="0" dirty="0"/>
              <a:t>Inclusivity &amp; Diversity</a:t>
            </a:r>
          </a:p>
        </p:txBody>
      </p:sp>
      <p:sp>
        <p:nvSpPr>
          <p:cNvPr id="2" name="TextBox 1">
            <a:hlinkClick r:id="rId2"/>
            <a:extLst>
              <a:ext uri="{FF2B5EF4-FFF2-40B4-BE49-F238E27FC236}">
                <a16:creationId xmlns:a16="http://schemas.microsoft.com/office/drawing/2014/main" id="{8A88D343-5765-B63E-A79E-D359FF8A7C31}"/>
              </a:ext>
            </a:extLst>
          </p:cNvPr>
          <p:cNvSpPr txBox="1"/>
          <p:nvPr/>
        </p:nvSpPr>
        <p:spPr>
          <a:xfrm>
            <a:off x="5881909" y="6311153"/>
            <a:ext cx="4867011" cy="369332"/>
          </a:xfrm>
          <a:prstGeom prst="rect">
            <a:avLst/>
          </a:prstGeom>
          <a:noFill/>
        </p:spPr>
        <p:txBody>
          <a:bodyPr wrap="square" rtlCol="0">
            <a:spAutoFit/>
          </a:bodyPr>
          <a:lstStyle/>
          <a:p>
            <a:r>
              <a:rPr lang="en-IE" dirty="0"/>
              <a:t>Source Link to Campaign Success</a:t>
            </a:r>
          </a:p>
        </p:txBody>
      </p:sp>
      <p:sp>
        <p:nvSpPr>
          <p:cNvPr id="3" name="TextBox 2">
            <a:extLst>
              <a:ext uri="{FF2B5EF4-FFF2-40B4-BE49-F238E27FC236}">
                <a16:creationId xmlns:a16="http://schemas.microsoft.com/office/drawing/2014/main" id="{3DB2A0B8-CCAE-3689-ECB9-8DAE69A065C4}"/>
              </a:ext>
            </a:extLst>
          </p:cNvPr>
          <p:cNvSpPr txBox="1"/>
          <p:nvPr/>
        </p:nvSpPr>
        <p:spPr>
          <a:xfrm>
            <a:off x="8315414" y="642497"/>
            <a:ext cx="3347668" cy="954107"/>
          </a:xfrm>
          <a:prstGeom prst="rect">
            <a:avLst/>
          </a:prstGeom>
          <a:noFill/>
        </p:spPr>
        <p:txBody>
          <a:bodyPr wrap="square" rtlCol="0">
            <a:spAutoFit/>
          </a:bodyPr>
          <a:lstStyle/>
          <a:p>
            <a:pPr algn="ctr"/>
            <a:r>
              <a:rPr lang="en-IE" sz="2800" b="1" dirty="0">
                <a:solidFill>
                  <a:srgbClr val="ED028C"/>
                </a:solidFill>
              </a:rPr>
              <a:t>Example Inclusivity Marketing Campaign</a:t>
            </a:r>
          </a:p>
        </p:txBody>
      </p:sp>
      <p:sp>
        <p:nvSpPr>
          <p:cNvPr id="6" name="TextBox 5">
            <a:extLst>
              <a:ext uri="{FF2B5EF4-FFF2-40B4-BE49-F238E27FC236}">
                <a16:creationId xmlns:a16="http://schemas.microsoft.com/office/drawing/2014/main" id="{104646DE-DC3E-8EB1-2CEA-48D362CCB484}"/>
              </a:ext>
            </a:extLst>
          </p:cNvPr>
          <p:cNvSpPr txBox="1"/>
          <p:nvPr/>
        </p:nvSpPr>
        <p:spPr>
          <a:xfrm>
            <a:off x="8315414" y="5596964"/>
            <a:ext cx="4095750" cy="646331"/>
          </a:xfrm>
          <a:prstGeom prst="rect">
            <a:avLst/>
          </a:prstGeom>
          <a:noFill/>
        </p:spPr>
        <p:txBody>
          <a:bodyPr wrap="square">
            <a:spAutoFit/>
          </a:bodyPr>
          <a:lstStyle/>
          <a:p>
            <a:pPr marL="0" indent="0" algn="ctr">
              <a:buClr>
                <a:srgbClr val="01A54E"/>
              </a:buClr>
            </a:pPr>
            <a:r>
              <a:rPr lang="en-US" sz="1800" b="1" dirty="0">
                <a:solidFill>
                  <a:srgbClr val="ED028C"/>
                </a:solidFill>
                <a:hlinkClick r:id="rId3">
                  <a:extLst>
                    <a:ext uri="{A12FA001-AC4F-418D-AE19-62706E023703}">
                      <ahyp:hlinkClr xmlns:ahyp="http://schemas.microsoft.com/office/drawing/2018/hyperlinkcolor" val="tx"/>
                    </a:ext>
                  </a:extLst>
                </a:hlinkClick>
              </a:rPr>
              <a:t>Fenty Beauty Inclusive Marketing Strategy </a:t>
            </a:r>
            <a:endParaRPr lang="en-US" sz="1800" b="1" dirty="0">
              <a:solidFill>
                <a:srgbClr val="ED028C"/>
              </a:solidFill>
            </a:endParaRPr>
          </a:p>
        </p:txBody>
      </p:sp>
      <p:pic>
        <p:nvPicPr>
          <p:cNvPr id="4100" name="Picture 4" descr="Unpacking the Fenty Frenzy | BoF">
            <a:hlinkClick r:id="rId4"/>
            <a:extLst>
              <a:ext uri="{FF2B5EF4-FFF2-40B4-BE49-F238E27FC236}">
                <a16:creationId xmlns:a16="http://schemas.microsoft.com/office/drawing/2014/main" id="{516A2226-2B7A-E63E-73F8-1EB116E48A45}"/>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r="7125"/>
          <a:stretch/>
        </p:blipFill>
        <p:spPr bwMode="auto">
          <a:xfrm>
            <a:off x="8187575" y="2383500"/>
            <a:ext cx="4004425" cy="2426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75496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BB2FC-C134-4E71-780F-353BFDCB12F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363E594D-7E3F-64B1-968B-95B5BBE2CE69}"/>
              </a:ext>
            </a:extLst>
          </p:cNvPr>
          <p:cNvSpPr>
            <a:spLocks noGrp="1"/>
          </p:cNvSpPr>
          <p:nvPr>
            <p:ph type="body" sz="quarter" idx="18"/>
          </p:nvPr>
        </p:nvSpPr>
        <p:spPr>
          <a:xfrm>
            <a:off x="1014898" y="1369042"/>
            <a:ext cx="6814652" cy="3291086"/>
          </a:xfrm>
        </p:spPr>
        <p:txBody>
          <a:bodyPr/>
          <a:lstStyle/>
          <a:p>
            <a:pPr marL="342900" indent="-342900">
              <a:buFont typeface="Wingdings" panose="05000000000000000000" pitchFamily="2" charset="2"/>
              <a:buChar char="v"/>
            </a:pPr>
            <a:r>
              <a:rPr lang="en-US" sz="2200" b="1" dirty="0"/>
              <a:t>Posting regular product updates</a:t>
            </a:r>
            <a:r>
              <a:rPr lang="en-IE" sz="2200" b="1" dirty="0"/>
              <a:t>: </a:t>
            </a:r>
            <a:r>
              <a:rPr lang="en-US" sz="2200" dirty="0"/>
              <a:t>Fenty Beauty consistently shares updates regarding its products and new releases, ensuring that customers stay informed about each new launch.</a:t>
            </a:r>
          </a:p>
          <a:p>
            <a:pPr marL="342900" indent="-342900">
              <a:buFont typeface="Wingdings" panose="05000000000000000000" pitchFamily="2" charset="2"/>
              <a:buChar char="v"/>
            </a:pPr>
            <a:r>
              <a:rPr lang="en-US" sz="2200" b="1" dirty="0"/>
              <a:t>Showing that they care: </a:t>
            </a:r>
            <a:r>
              <a:rPr lang="en-US" sz="2200" dirty="0"/>
              <a:t>Fenty Beauty champions inclusion and diversity, with its Clara Lionel Foundation supporting global climate change and education efforts. The brand's marketing highlights these initiatives on online platforms, raising awareness, encouraging engagement, and showcasing ways for individuals to contribute.</a:t>
            </a:r>
            <a:endParaRPr lang="en-IE" sz="2200" dirty="0"/>
          </a:p>
        </p:txBody>
      </p:sp>
      <p:sp>
        <p:nvSpPr>
          <p:cNvPr id="4" name="Text Placeholder 3">
            <a:extLst>
              <a:ext uri="{FF2B5EF4-FFF2-40B4-BE49-F238E27FC236}">
                <a16:creationId xmlns:a16="http://schemas.microsoft.com/office/drawing/2014/main" id="{28F104CF-3892-1A07-D0DA-48D38F71487F}"/>
              </a:ext>
            </a:extLst>
          </p:cNvPr>
          <p:cNvSpPr>
            <a:spLocks noGrp="1"/>
          </p:cNvSpPr>
          <p:nvPr>
            <p:ph type="body" sz="quarter" idx="16"/>
          </p:nvPr>
        </p:nvSpPr>
        <p:spPr>
          <a:xfrm>
            <a:off x="898358" y="177515"/>
            <a:ext cx="7319748" cy="992652"/>
          </a:xfrm>
        </p:spPr>
        <p:txBody>
          <a:bodyPr/>
          <a:lstStyle/>
          <a:p>
            <a:pPr>
              <a:lnSpc>
                <a:spcPct val="100000"/>
              </a:lnSpc>
              <a:spcBef>
                <a:spcPts val="0"/>
              </a:spcBef>
            </a:pPr>
            <a:r>
              <a:rPr lang="en-IE" sz="2800" dirty="0"/>
              <a:t>Fenty Beauty Campaign: </a:t>
            </a:r>
            <a:r>
              <a:rPr lang="en-IE" sz="2800" b="0" dirty="0"/>
              <a:t>Leading Change</a:t>
            </a:r>
          </a:p>
          <a:p>
            <a:pPr>
              <a:lnSpc>
                <a:spcPct val="100000"/>
              </a:lnSpc>
              <a:spcBef>
                <a:spcPts val="0"/>
              </a:spcBef>
            </a:pPr>
            <a:r>
              <a:rPr lang="en-IE" sz="2800" dirty="0"/>
              <a:t>Theme: </a:t>
            </a:r>
            <a:r>
              <a:rPr lang="en-IE" sz="2800" b="0" dirty="0"/>
              <a:t>Inclusivity &amp; Diversity</a:t>
            </a:r>
          </a:p>
        </p:txBody>
      </p:sp>
      <p:sp>
        <p:nvSpPr>
          <p:cNvPr id="2" name="TextBox 1">
            <a:hlinkClick r:id="rId2"/>
            <a:extLst>
              <a:ext uri="{FF2B5EF4-FFF2-40B4-BE49-F238E27FC236}">
                <a16:creationId xmlns:a16="http://schemas.microsoft.com/office/drawing/2014/main" id="{EECB9DFF-3DAB-FFCE-3E3C-6773CECC477F}"/>
              </a:ext>
            </a:extLst>
          </p:cNvPr>
          <p:cNvSpPr txBox="1"/>
          <p:nvPr/>
        </p:nvSpPr>
        <p:spPr>
          <a:xfrm>
            <a:off x="5881909" y="6311153"/>
            <a:ext cx="4867011" cy="369332"/>
          </a:xfrm>
          <a:prstGeom prst="rect">
            <a:avLst/>
          </a:prstGeom>
          <a:noFill/>
        </p:spPr>
        <p:txBody>
          <a:bodyPr wrap="square" rtlCol="0">
            <a:spAutoFit/>
          </a:bodyPr>
          <a:lstStyle/>
          <a:p>
            <a:r>
              <a:rPr lang="en-IE" dirty="0"/>
              <a:t>Source Link to Campaign Success</a:t>
            </a:r>
          </a:p>
        </p:txBody>
      </p:sp>
      <p:sp>
        <p:nvSpPr>
          <p:cNvPr id="3" name="TextBox 2">
            <a:extLst>
              <a:ext uri="{FF2B5EF4-FFF2-40B4-BE49-F238E27FC236}">
                <a16:creationId xmlns:a16="http://schemas.microsoft.com/office/drawing/2014/main" id="{6FCE996F-E75D-5572-E6F5-A6612FB8BF5D}"/>
              </a:ext>
            </a:extLst>
          </p:cNvPr>
          <p:cNvSpPr txBox="1"/>
          <p:nvPr/>
        </p:nvSpPr>
        <p:spPr>
          <a:xfrm>
            <a:off x="8315414" y="642497"/>
            <a:ext cx="3347668" cy="954107"/>
          </a:xfrm>
          <a:prstGeom prst="rect">
            <a:avLst/>
          </a:prstGeom>
          <a:noFill/>
        </p:spPr>
        <p:txBody>
          <a:bodyPr wrap="square" rtlCol="0">
            <a:spAutoFit/>
          </a:bodyPr>
          <a:lstStyle/>
          <a:p>
            <a:pPr algn="ctr"/>
            <a:r>
              <a:rPr lang="en-IE" sz="2800" b="1" dirty="0">
                <a:solidFill>
                  <a:srgbClr val="ED028C"/>
                </a:solidFill>
              </a:rPr>
              <a:t>Example Inclusivity Marketing Campaign</a:t>
            </a:r>
          </a:p>
        </p:txBody>
      </p:sp>
      <p:sp>
        <p:nvSpPr>
          <p:cNvPr id="6" name="TextBox 5">
            <a:extLst>
              <a:ext uri="{FF2B5EF4-FFF2-40B4-BE49-F238E27FC236}">
                <a16:creationId xmlns:a16="http://schemas.microsoft.com/office/drawing/2014/main" id="{116439B1-250F-9E3E-B189-7541AF750115}"/>
              </a:ext>
            </a:extLst>
          </p:cNvPr>
          <p:cNvSpPr txBox="1"/>
          <p:nvPr/>
        </p:nvSpPr>
        <p:spPr>
          <a:xfrm>
            <a:off x="8315414" y="5596964"/>
            <a:ext cx="4095750" cy="646331"/>
          </a:xfrm>
          <a:prstGeom prst="rect">
            <a:avLst/>
          </a:prstGeom>
          <a:noFill/>
        </p:spPr>
        <p:txBody>
          <a:bodyPr wrap="square">
            <a:spAutoFit/>
          </a:bodyPr>
          <a:lstStyle/>
          <a:p>
            <a:pPr marL="0" indent="0" algn="ctr">
              <a:buClr>
                <a:srgbClr val="01A54E"/>
              </a:buClr>
            </a:pPr>
            <a:r>
              <a:rPr lang="en-US" sz="1800" b="1" dirty="0">
                <a:solidFill>
                  <a:srgbClr val="ED028C"/>
                </a:solidFill>
                <a:hlinkClick r:id="rId3">
                  <a:extLst>
                    <a:ext uri="{A12FA001-AC4F-418D-AE19-62706E023703}">
                      <ahyp:hlinkClr xmlns:ahyp="http://schemas.microsoft.com/office/drawing/2018/hyperlinkcolor" val="tx"/>
                    </a:ext>
                  </a:extLst>
                </a:hlinkClick>
              </a:rPr>
              <a:t>Fenty Beauty Inclusive Marketing Strategy </a:t>
            </a:r>
            <a:endParaRPr lang="en-US" sz="1800" b="1" dirty="0">
              <a:solidFill>
                <a:srgbClr val="ED028C"/>
              </a:solidFill>
            </a:endParaRPr>
          </a:p>
        </p:txBody>
      </p:sp>
      <p:pic>
        <p:nvPicPr>
          <p:cNvPr id="2050" name="Picture 2" descr="Fenty Beauty">
            <a:hlinkClick r:id="rId4"/>
            <a:extLst>
              <a:ext uri="{FF2B5EF4-FFF2-40B4-BE49-F238E27FC236}">
                <a16:creationId xmlns:a16="http://schemas.microsoft.com/office/drawing/2014/main" id="{51B6775C-0D1D-983F-C832-31C34283B3D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191500" y="2521170"/>
            <a:ext cx="4000500" cy="2250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10821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2E942B8-9A3E-D385-1273-93461EB5DEAD}"/>
              </a:ext>
            </a:extLst>
          </p:cNvPr>
          <p:cNvSpPr>
            <a:spLocks noGrp="1"/>
          </p:cNvSpPr>
          <p:nvPr>
            <p:ph type="body" sz="quarter" idx="18"/>
          </p:nvPr>
        </p:nvSpPr>
        <p:spPr>
          <a:xfrm>
            <a:off x="905957" y="1136489"/>
            <a:ext cx="10595237" cy="3849918"/>
          </a:xfrm>
        </p:spPr>
        <p:txBody>
          <a:bodyPr/>
          <a:lstStyle/>
          <a:p>
            <a:pPr marL="0" indent="0"/>
            <a:r>
              <a:rPr lang="en-US" sz="2100" b="1" dirty="0"/>
              <a:t>Inclusive marketing can benefit your business in multiple ways, from building a diverse customer base to enhancing brand equity and fostering customer loyalty.</a:t>
            </a:r>
          </a:p>
          <a:p>
            <a:pPr marL="0" indent="0"/>
            <a:r>
              <a:rPr lang="en-US" sz="2100" dirty="0">
                <a:solidFill>
                  <a:schemeClr val="bg1"/>
                </a:solidFill>
                <a:highlight>
                  <a:srgbClr val="0872B5"/>
                </a:highlight>
              </a:rPr>
              <a:t>Representation matters</a:t>
            </a:r>
            <a:r>
              <a:rPr lang="en-US" sz="2100" dirty="0"/>
              <a:t>, and when people see themselves authentically depicted in marketing campaigns, they're more likely to connect with and support your brand. Inclusive marketing strategies can expand market reach, tapping into demographics that might have been overlooked or underserved.</a:t>
            </a:r>
          </a:p>
          <a:p>
            <a:pPr marL="0" indent="0"/>
            <a:r>
              <a:rPr lang="en-US" sz="2100" dirty="0">
                <a:solidFill>
                  <a:schemeClr val="bg1"/>
                </a:solidFill>
                <a:highlight>
                  <a:srgbClr val="0872B5"/>
                </a:highlight>
              </a:rPr>
              <a:t>Enhanced reputation: </a:t>
            </a:r>
            <a:r>
              <a:rPr lang="en-US" sz="2100" dirty="0"/>
              <a:t>Diversity marketing demonstrates your brand's commitment to inclusivity, which can significantly enhance your reputation. Brands that implement diversity and inclusive marketing campaigns are often viewed in a better light. This positive perception can resonate strongly with consumers, resulting in higher brand trust. It can also lead to stronger emotional connections with your audience.</a:t>
            </a:r>
          </a:p>
          <a:p>
            <a:pPr marL="0" indent="0"/>
            <a:r>
              <a:rPr lang="en-US" sz="2100" dirty="0">
                <a:solidFill>
                  <a:schemeClr val="bg1"/>
                </a:solidFill>
                <a:highlight>
                  <a:srgbClr val="0872B5"/>
                </a:highlight>
              </a:rPr>
              <a:t>Customers feel like they belong and feel valued</a:t>
            </a:r>
            <a:r>
              <a:rPr lang="en-US" sz="2100" dirty="0"/>
              <a:t>: By acknowledging and respecting the diversity of your customers, you can create a sense of belonging. Inclusive marketing improves customer experiences, helping them feel seen, valued, and understood by the brand. To go beyond surface-level representation, incorporate these inclusive marketing strategies. </a:t>
            </a:r>
            <a:endParaRPr lang="en-IE" sz="2100" dirty="0"/>
          </a:p>
        </p:txBody>
      </p:sp>
      <p:sp>
        <p:nvSpPr>
          <p:cNvPr id="3" name="Text Placeholder 2">
            <a:extLst>
              <a:ext uri="{FF2B5EF4-FFF2-40B4-BE49-F238E27FC236}">
                <a16:creationId xmlns:a16="http://schemas.microsoft.com/office/drawing/2014/main" id="{BD1B10C7-ECCB-DC0E-3337-31A7080CD109}"/>
              </a:ext>
            </a:extLst>
          </p:cNvPr>
          <p:cNvSpPr>
            <a:spLocks noGrp="1"/>
          </p:cNvSpPr>
          <p:nvPr>
            <p:ph type="body" sz="quarter" idx="16"/>
          </p:nvPr>
        </p:nvSpPr>
        <p:spPr>
          <a:xfrm>
            <a:off x="798381" y="509972"/>
            <a:ext cx="10595237" cy="803654"/>
          </a:xfrm>
        </p:spPr>
        <p:txBody>
          <a:bodyPr/>
          <a:lstStyle/>
          <a:p>
            <a:r>
              <a:rPr lang="en-US" sz="3200" b="0" dirty="0">
                <a:solidFill>
                  <a:srgbClr val="0872B5"/>
                </a:solidFill>
              </a:rPr>
              <a:t>The Impact Of Inclusive Marketing On Your Business &amp; Brand</a:t>
            </a:r>
            <a:endParaRPr lang="en-IE" sz="3200" b="0" dirty="0">
              <a:solidFill>
                <a:srgbClr val="0872B5"/>
              </a:solidFill>
            </a:endParaRPr>
          </a:p>
        </p:txBody>
      </p:sp>
      <p:sp>
        <p:nvSpPr>
          <p:cNvPr id="4" name="TextBox 3">
            <a:extLst>
              <a:ext uri="{FF2B5EF4-FFF2-40B4-BE49-F238E27FC236}">
                <a16:creationId xmlns:a16="http://schemas.microsoft.com/office/drawing/2014/main" id="{6E74E906-63A3-17E1-AEA7-762CCA0DF4E7}"/>
              </a:ext>
            </a:extLst>
          </p:cNvPr>
          <p:cNvSpPr txBox="1"/>
          <p:nvPr/>
        </p:nvSpPr>
        <p:spPr>
          <a:xfrm>
            <a:off x="4930588" y="6392455"/>
            <a:ext cx="3558988" cy="369332"/>
          </a:xfrm>
          <a:prstGeom prst="rect">
            <a:avLst/>
          </a:prstGeom>
          <a:no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Source: Mailchimp</a:t>
            </a:r>
            <a:endParaRPr lang="en-IE" dirty="0">
              <a:solidFill>
                <a:schemeClr val="bg1"/>
              </a:solidFill>
            </a:endParaRPr>
          </a:p>
        </p:txBody>
      </p:sp>
    </p:spTree>
    <p:extLst>
      <p:ext uri="{BB962C8B-B14F-4D97-AF65-F5344CB8AC3E}">
        <p14:creationId xmlns:p14="http://schemas.microsoft.com/office/powerpoint/2010/main" val="29622052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group of donuts with sprinkles&#10;&#10;Description automatically generated">
            <a:extLst>
              <a:ext uri="{FF2B5EF4-FFF2-40B4-BE49-F238E27FC236}">
                <a16:creationId xmlns:a16="http://schemas.microsoft.com/office/drawing/2014/main" id="{26CB488F-0371-C855-CE56-D61CD3A21941}"/>
              </a:ext>
            </a:extLst>
          </p:cNvPr>
          <p:cNvPicPr>
            <a:picLocks noGrp="1" noChangeAspect="1"/>
          </p:cNvPicPr>
          <p:nvPr>
            <p:ph type="pic" sz="quarter" idx="42"/>
          </p:nvPr>
        </p:nvPicPr>
        <p:blipFill>
          <a:blip r:embed="rId2" cstate="screen">
            <a:extLst>
              <a:ext uri="{28A0092B-C50C-407E-A947-70E740481C1C}">
                <a14:useLocalDpi xmlns:a14="http://schemas.microsoft.com/office/drawing/2010/main"/>
              </a:ext>
            </a:extLst>
          </a:blip>
          <a:srcRect l="5618" t="10726" r="788" b="10726"/>
          <a:stretch/>
        </p:blipFill>
        <p:spPr>
          <a:xfrm>
            <a:off x="0" y="0"/>
            <a:ext cx="12258675" cy="6858000"/>
          </a:xfrm>
        </p:spPr>
      </p:pic>
      <p:sp>
        <p:nvSpPr>
          <p:cNvPr id="4" name="Text Placeholder 3">
            <a:extLst>
              <a:ext uri="{FF2B5EF4-FFF2-40B4-BE49-F238E27FC236}">
                <a16:creationId xmlns:a16="http://schemas.microsoft.com/office/drawing/2014/main" id="{53E85A5E-F2EC-61CC-E8C5-EA46EC6A3359}"/>
              </a:ext>
            </a:extLst>
          </p:cNvPr>
          <p:cNvSpPr>
            <a:spLocks noGrp="1"/>
          </p:cNvSpPr>
          <p:nvPr>
            <p:ph type="body" sz="quarter" idx="13"/>
          </p:nvPr>
        </p:nvSpPr>
        <p:spPr>
          <a:xfrm>
            <a:off x="302001" y="814388"/>
            <a:ext cx="5241549" cy="5229224"/>
          </a:xfrm>
        </p:spPr>
        <p:txBody>
          <a:bodyPr>
            <a:normAutofit fontScale="77500" lnSpcReduction="20000"/>
          </a:bodyPr>
          <a:lstStyle/>
          <a:p>
            <a:pPr>
              <a:lnSpc>
                <a:spcPct val="120000"/>
              </a:lnSpc>
              <a:spcBef>
                <a:spcPts val="0"/>
              </a:spcBef>
            </a:pPr>
            <a:r>
              <a:rPr lang="en-US" b="1" dirty="0"/>
              <a:t>Anti-Discrimination Laws</a:t>
            </a:r>
            <a:r>
              <a:rPr lang="en-US" dirty="0"/>
              <a:t>: Countries like </a:t>
            </a:r>
            <a:r>
              <a:rPr lang="en-US" b="1" dirty="0"/>
              <a:t>France</a:t>
            </a:r>
            <a:r>
              <a:rPr lang="en-US" dirty="0"/>
              <a:t> and </a:t>
            </a:r>
            <a:r>
              <a:rPr lang="en-US" b="1" dirty="0"/>
              <a:t>Germany</a:t>
            </a:r>
            <a:r>
              <a:rPr lang="en-US" dirty="0"/>
              <a:t> have stringent anti-discrimination laws that require businesses to foster inclusive practices in both employment and marketing. (</a:t>
            </a:r>
            <a:r>
              <a:rPr lang="en-US" dirty="0">
                <a:hlinkClick r:id="rId3">
                  <a:extLst>
                    <a:ext uri="{A12FA001-AC4F-418D-AE19-62706E023703}">
                      <ahyp:hlinkClr xmlns:ahyp="http://schemas.microsoft.com/office/drawing/2018/hyperlinkcolor" val="tx"/>
                    </a:ext>
                  </a:extLst>
                </a:hlinkClick>
              </a:rPr>
              <a:t>Source</a:t>
            </a:r>
            <a:r>
              <a:rPr lang="en-US" dirty="0"/>
              <a:t>)</a:t>
            </a:r>
          </a:p>
          <a:p>
            <a:pPr>
              <a:lnSpc>
                <a:spcPct val="120000"/>
              </a:lnSpc>
              <a:spcBef>
                <a:spcPts val="0"/>
              </a:spcBef>
            </a:pPr>
            <a:endParaRPr lang="en-US" dirty="0"/>
          </a:p>
          <a:p>
            <a:pPr>
              <a:lnSpc>
                <a:spcPct val="120000"/>
              </a:lnSpc>
              <a:spcBef>
                <a:spcPts val="0"/>
              </a:spcBef>
            </a:pPr>
            <a:r>
              <a:rPr lang="en-US" b="1" dirty="0"/>
              <a:t>Corporate Social Responsibility (CSR)</a:t>
            </a:r>
            <a:r>
              <a:rPr lang="en-US" dirty="0"/>
              <a:t>: The European Union actively promotes diversity and inclusion as part of its </a:t>
            </a:r>
            <a:r>
              <a:rPr lang="en-US" b="1" dirty="0"/>
              <a:t>CSR guidelines</a:t>
            </a:r>
            <a:r>
              <a:rPr lang="en-US" dirty="0"/>
              <a:t>, encouraging companies to reflect this in their marketing efforts. (</a:t>
            </a:r>
            <a:r>
              <a:rPr lang="en-US" dirty="0">
                <a:hlinkClick r:id="rId4">
                  <a:extLst>
                    <a:ext uri="{A12FA001-AC4F-418D-AE19-62706E023703}">
                      <ahyp:hlinkClr xmlns:ahyp="http://schemas.microsoft.com/office/drawing/2018/hyperlinkcolor" val="tx"/>
                    </a:ext>
                  </a:extLst>
                </a:hlinkClick>
              </a:rPr>
              <a:t>Source</a:t>
            </a:r>
            <a:r>
              <a:rPr lang="en-US" dirty="0"/>
              <a:t>)</a:t>
            </a:r>
            <a:endParaRPr lang="en-IE" dirty="0"/>
          </a:p>
        </p:txBody>
      </p:sp>
    </p:spTree>
    <p:extLst>
      <p:ext uri="{BB962C8B-B14F-4D97-AF65-F5344CB8AC3E}">
        <p14:creationId xmlns:p14="http://schemas.microsoft.com/office/powerpoint/2010/main" val="28692508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B86937-B6E4-BA06-13A3-0716C23890AA}"/>
              </a:ext>
            </a:extLst>
          </p:cNvPr>
          <p:cNvSpPr>
            <a:spLocks noGrp="1"/>
          </p:cNvSpPr>
          <p:nvPr>
            <p:ph type="body" sz="quarter" idx="18"/>
          </p:nvPr>
        </p:nvSpPr>
        <p:spPr>
          <a:xfrm>
            <a:off x="931731" y="1123731"/>
            <a:ext cx="10595236" cy="3849918"/>
          </a:xfrm>
        </p:spPr>
        <p:txBody>
          <a:bodyPr/>
          <a:lstStyle/>
          <a:p>
            <a:pPr marL="0" indent="0"/>
            <a:r>
              <a:rPr lang="en-US" sz="2200" dirty="0"/>
              <a:t>We will look at the 5C Framework to Building an Inclusive Brand to focus your efforts on how </a:t>
            </a:r>
            <a:r>
              <a:rPr lang="en-US" sz="2000" dirty="0"/>
              <a:t>to be most effective. </a:t>
            </a:r>
            <a:r>
              <a:rPr lang="en-US" sz="2200" dirty="0"/>
              <a:t>By embracing the </a:t>
            </a:r>
            <a:r>
              <a:rPr lang="en-US" sz="2200" b="1" dirty="0"/>
              <a:t>5C Framework</a:t>
            </a:r>
            <a:r>
              <a:rPr lang="en-US" sz="2200" dirty="0"/>
              <a:t>, small businesses can foster meaningful connections, expand their reach, and build a brand that resonates with diverse audiences, ensuring long-term growth and impact. We explain further in this section;</a:t>
            </a:r>
          </a:p>
          <a:p>
            <a:pPr marL="0" indent="0"/>
            <a:endParaRPr lang="en-US" sz="2200" i="0" u="none" strike="noStrike" dirty="0">
              <a:effectLst/>
            </a:endParaRPr>
          </a:p>
          <a:p>
            <a:pPr marL="0" indent="0"/>
            <a:endParaRPr lang="en-IE" sz="2200" dirty="0"/>
          </a:p>
        </p:txBody>
      </p:sp>
      <p:sp>
        <p:nvSpPr>
          <p:cNvPr id="3" name="Text Placeholder 2">
            <a:extLst>
              <a:ext uri="{FF2B5EF4-FFF2-40B4-BE49-F238E27FC236}">
                <a16:creationId xmlns:a16="http://schemas.microsoft.com/office/drawing/2014/main" id="{F5D8D227-E306-9D64-4790-F2A1C61403D3}"/>
              </a:ext>
            </a:extLst>
          </p:cNvPr>
          <p:cNvSpPr>
            <a:spLocks noGrp="1"/>
          </p:cNvSpPr>
          <p:nvPr>
            <p:ph type="body" sz="quarter" idx="16"/>
          </p:nvPr>
        </p:nvSpPr>
        <p:spPr>
          <a:xfrm>
            <a:off x="798381" y="454791"/>
            <a:ext cx="10595237" cy="803654"/>
          </a:xfrm>
        </p:spPr>
        <p:txBody>
          <a:bodyPr/>
          <a:lstStyle/>
          <a:p>
            <a:r>
              <a:rPr lang="en-IE" sz="3200" b="0" dirty="0">
                <a:solidFill>
                  <a:srgbClr val="0872B5"/>
                </a:solidFill>
              </a:rPr>
              <a:t>The 5C Framework to Building an Inclusive Brand</a:t>
            </a:r>
          </a:p>
        </p:txBody>
      </p:sp>
      <p:pic>
        <p:nvPicPr>
          <p:cNvPr id="24578" name="Picture 2" descr="Inclusive Marketing: The Ultimate Guide - Inclusive Marketing HUB">
            <a:extLst>
              <a:ext uri="{FF2B5EF4-FFF2-40B4-BE49-F238E27FC236}">
                <a16:creationId xmlns:a16="http://schemas.microsoft.com/office/drawing/2014/main" id="{A1CE3F63-3873-98F8-6350-C4BBD8450204}"/>
              </a:ext>
            </a:extLst>
          </p:cNvPr>
          <p:cNvPicPr>
            <a:picLocks noChangeAspect="1" noChangeArrowheads="1"/>
          </p:cNvPicPr>
          <p:nvPr/>
        </p:nvPicPr>
        <p:blipFill rotWithShape="1">
          <a:blip r:embed="rId2">
            <a:extLst>
              <a:ext uri="{28A0092B-C50C-407E-A947-70E740481C1C}">
                <a14:useLocalDpi xmlns:a14="http://schemas.microsoft.com/office/drawing/2010/main"/>
              </a:ext>
            </a:extLst>
          </a:blip>
          <a:srcRect l="4898" t="28093" r="2196" b="7601"/>
          <a:stretch/>
        </p:blipFill>
        <p:spPr bwMode="auto">
          <a:xfrm>
            <a:off x="1971675" y="2462772"/>
            <a:ext cx="8782050" cy="344294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A3574D84-8043-756D-D916-C18AFC4CF32B}"/>
              </a:ext>
            </a:extLst>
          </p:cNvPr>
          <p:cNvSpPr txBox="1"/>
          <p:nvPr/>
        </p:nvSpPr>
        <p:spPr>
          <a:xfrm>
            <a:off x="3559278" y="6376069"/>
            <a:ext cx="6096000" cy="369332"/>
          </a:xfrm>
          <a:prstGeom prst="rect">
            <a:avLst/>
          </a:prstGeom>
          <a:noFill/>
        </p:spPr>
        <p:txBody>
          <a:bodyPr wrap="square">
            <a:spAutoFit/>
          </a:bodyPr>
          <a:lstStyle/>
          <a:p>
            <a:r>
              <a:rPr lang="en-IE" dirty="0">
                <a:solidFill>
                  <a:schemeClr val="bg1"/>
                </a:solidFill>
                <a:hlinkClick r:id="rId3">
                  <a:extLst>
                    <a:ext uri="{A12FA001-AC4F-418D-AE19-62706E023703}">
                      <ahyp:hlinkClr xmlns:ahyp="http://schemas.microsoft.com/office/drawing/2018/hyperlinkcolor" val="tx"/>
                    </a:ext>
                  </a:extLst>
                </a:hlinkClick>
              </a:rPr>
              <a:t>https://inclusionandmarketing.com/inclusive-marketing/</a:t>
            </a:r>
            <a:r>
              <a:rPr lang="en-IE" dirty="0">
                <a:solidFill>
                  <a:schemeClr val="bg1"/>
                </a:solidFill>
              </a:rPr>
              <a:t> </a:t>
            </a:r>
          </a:p>
        </p:txBody>
      </p:sp>
    </p:spTree>
    <p:extLst>
      <p:ext uri="{BB962C8B-B14F-4D97-AF65-F5344CB8AC3E}">
        <p14:creationId xmlns:p14="http://schemas.microsoft.com/office/powerpoint/2010/main" val="13834323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7301D-657D-A6A9-449E-96A6B4483FA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45882D2-1434-8AFC-1841-51F11CA2B9D3}"/>
              </a:ext>
            </a:extLst>
          </p:cNvPr>
          <p:cNvSpPr>
            <a:spLocks noGrp="1"/>
          </p:cNvSpPr>
          <p:nvPr>
            <p:ph type="body" sz="quarter" idx="18"/>
          </p:nvPr>
        </p:nvSpPr>
        <p:spPr>
          <a:xfrm>
            <a:off x="676276" y="1133750"/>
            <a:ext cx="7258049" cy="3849918"/>
          </a:xfrm>
        </p:spPr>
        <p:txBody>
          <a:bodyPr/>
          <a:lstStyle/>
          <a:p>
            <a:pPr marL="0" indent="0"/>
            <a:r>
              <a:rPr lang="en-US" sz="2200" dirty="0"/>
              <a:t>The 5C Framework to Building an Inclusive Brand provides a practical guide for businesses, including small ones, to create a more inclusive and representative brand. </a:t>
            </a:r>
          </a:p>
          <a:p>
            <a:pPr marL="0" indent="0"/>
            <a:endParaRPr lang="en-US" sz="1000" dirty="0"/>
          </a:p>
          <a:p>
            <a:pPr marL="514350" indent="-514350">
              <a:buClr>
                <a:srgbClr val="0872B5"/>
              </a:buClr>
              <a:buFont typeface="+mj-lt"/>
              <a:buAutoNum type="arabicPeriod"/>
            </a:pPr>
            <a:r>
              <a:rPr lang="en-US" sz="2800" dirty="0">
                <a:solidFill>
                  <a:schemeClr val="bg1"/>
                </a:solidFill>
                <a:highlight>
                  <a:srgbClr val="0872B5"/>
                </a:highlight>
              </a:rPr>
              <a:t>Company Culture: </a:t>
            </a:r>
            <a:r>
              <a:rPr lang="en-US" sz="2200" dirty="0"/>
              <a:t>A company that values diversity and inclusion internally is more likely to reflect those values outwardly in its marketing. This involves hiring diverse teams, fostering an environment where all voices are heard, and embedding inclusivity into the organization’s mission, vision, and core values.</a:t>
            </a:r>
          </a:p>
          <a:p>
            <a:pPr marL="0" indent="0"/>
            <a:r>
              <a:rPr lang="en-US" sz="2200" b="1" dirty="0">
                <a:solidFill>
                  <a:srgbClr val="DF4625"/>
                </a:solidFill>
              </a:rPr>
              <a:t>Example: </a:t>
            </a:r>
            <a:r>
              <a:rPr lang="en-US" sz="2200" dirty="0"/>
              <a:t>A small business could include training for employees to understand unconscious bias and ensure that their brand authentically represents inclusivity in campaigns.</a:t>
            </a:r>
          </a:p>
          <a:p>
            <a:pPr marL="0" indent="0"/>
            <a:r>
              <a:rPr lang="en-US" sz="2200" b="1" dirty="0"/>
              <a:t>See Module 4 for more information on how to achieve this. </a:t>
            </a:r>
          </a:p>
        </p:txBody>
      </p:sp>
      <p:sp>
        <p:nvSpPr>
          <p:cNvPr id="3" name="Text Placeholder 2">
            <a:extLst>
              <a:ext uri="{FF2B5EF4-FFF2-40B4-BE49-F238E27FC236}">
                <a16:creationId xmlns:a16="http://schemas.microsoft.com/office/drawing/2014/main" id="{21A77F48-4627-8ECA-33E7-E0E4F6AA98EA}"/>
              </a:ext>
            </a:extLst>
          </p:cNvPr>
          <p:cNvSpPr>
            <a:spLocks noGrp="1"/>
          </p:cNvSpPr>
          <p:nvPr>
            <p:ph type="body" sz="quarter" idx="16"/>
          </p:nvPr>
        </p:nvSpPr>
        <p:spPr>
          <a:xfrm>
            <a:off x="531969" y="472971"/>
            <a:ext cx="11079006" cy="803654"/>
          </a:xfrm>
        </p:spPr>
        <p:txBody>
          <a:bodyPr/>
          <a:lstStyle/>
          <a:p>
            <a:r>
              <a:rPr lang="en-IE" sz="3000" b="0" dirty="0">
                <a:solidFill>
                  <a:srgbClr val="0872B5"/>
                </a:solidFill>
              </a:rPr>
              <a:t>The 5C Framework to Building an Inclusive Brand – </a:t>
            </a:r>
            <a:r>
              <a:rPr lang="en-IE" sz="3000" b="0" dirty="0">
                <a:solidFill>
                  <a:srgbClr val="01A54E"/>
                </a:solidFill>
              </a:rPr>
              <a:t>Company Culture</a:t>
            </a:r>
          </a:p>
          <a:p>
            <a:endParaRPr lang="en-IE" sz="3000" dirty="0"/>
          </a:p>
        </p:txBody>
      </p:sp>
      <p:pic>
        <p:nvPicPr>
          <p:cNvPr id="5" name="Picture 4" descr="A group of people sitting around a table shaking hands&#10;&#10;Description automatically generated">
            <a:extLst>
              <a:ext uri="{FF2B5EF4-FFF2-40B4-BE49-F238E27FC236}">
                <a16:creationId xmlns:a16="http://schemas.microsoft.com/office/drawing/2014/main" id="{91D6F533-9DD5-F050-5719-B30136B6102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64355" y="1276625"/>
            <a:ext cx="3351369" cy="5027054"/>
          </a:xfrm>
          <a:prstGeom prst="rect">
            <a:avLst/>
          </a:prstGeom>
        </p:spPr>
      </p:pic>
    </p:spTree>
    <p:extLst>
      <p:ext uri="{BB962C8B-B14F-4D97-AF65-F5344CB8AC3E}">
        <p14:creationId xmlns:p14="http://schemas.microsoft.com/office/powerpoint/2010/main" val="3346164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 Placeholder 20">
            <a:extLst>
              <a:ext uri="{FF2B5EF4-FFF2-40B4-BE49-F238E27FC236}">
                <a16:creationId xmlns:a16="http://schemas.microsoft.com/office/drawing/2014/main" id="{971753CF-06EB-C895-226A-521B70D9A5FE}"/>
              </a:ext>
            </a:extLst>
          </p:cNvPr>
          <p:cNvSpPr txBox="1">
            <a:spLocks/>
          </p:cNvSpPr>
          <p:nvPr/>
        </p:nvSpPr>
        <p:spPr>
          <a:xfrm>
            <a:off x="512192" y="1267540"/>
            <a:ext cx="5188437" cy="5028641"/>
          </a:xfrm>
          <a:prstGeom prst="rect">
            <a:avLst/>
          </a:prstGeom>
          <a:noFill/>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r>
              <a:rPr lang="en-US" sz="1800" dirty="0"/>
              <a:t>Module 5 is designed to help SMEs leverage the power of inclusive marketing to grow their business, strengthen customer relationships, and make a meaningful impact to company, customers and society. It </a:t>
            </a:r>
            <a:r>
              <a:rPr lang="en-US" sz="1800" dirty="0" err="1"/>
              <a:t>emphasises</a:t>
            </a:r>
            <a:r>
              <a:rPr lang="en-US" sz="1800" dirty="0"/>
              <a:t> that inclusive marketing should not be viewed as a trend but as an integral part of company and brand values, positioning the business strategically when connecting with diverse audiences by recognizing and celebrating their unique identities, values, and experiences. </a:t>
            </a:r>
          </a:p>
          <a:p>
            <a:pPr marL="0" indent="0"/>
            <a:r>
              <a:rPr lang="en-US" sz="1800" dirty="0"/>
              <a:t>Part 1: Learn how inclusive marketing drives business growth, and aligns with brand values to connect with diverse audiences authentically.</a:t>
            </a:r>
          </a:p>
          <a:p>
            <a:pPr marL="0" indent="0"/>
            <a:r>
              <a:rPr lang="en-US" sz="1800" dirty="0"/>
              <a:t>Part 2: Identify all customer segments and address common barriers like cultural distance and lack of representation to enhance inclusivity in marketing.</a:t>
            </a:r>
          </a:p>
          <a:p>
            <a:pPr marL="0" indent="0"/>
            <a:r>
              <a:rPr lang="en-US" sz="1800" dirty="0"/>
              <a:t>Part 3: Master six key elements for creating diverse, accessible, and impactful marketing campaigns. </a:t>
            </a:r>
            <a:endParaRPr lang="en-IE" sz="1800" dirty="0">
              <a:highlight>
                <a:srgbClr val="FFFF00"/>
              </a:highlight>
            </a:endParaRPr>
          </a:p>
        </p:txBody>
      </p:sp>
      <p:sp>
        <p:nvSpPr>
          <p:cNvPr id="51" name="Text Placeholder 19">
            <a:extLst>
              <a:ext uri="{FF2B5EF4-FFF2-40B4-BE49-F238E27FC236}">
                <a16:creationId xmlns:a16="http://schemas.microsoft.com/office/drawing/2014/main" id="{A7520EDD-7270-ACCF-1825-BF630C845CDC}"/>
              </a:ext>
            </a:extLst>
          </p:cNvPr>
          <p:cNvSpPr txBox="1">
            <a:spLocks/>
          </p:cNvSpPr>
          <p:nvPr/>
        </p:nvSpPr>
        <p:spPr>
          <a:xfrm>
            <a:off x="0" y="363622"/>
            <a:ext cx="5553536"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200" b="0"/>
              <a:t>Introduction DARE to Module 5</a:t>
            </a:r>
            <a:endParaRPr lang="en-IE" sz="3200" b="0" dirty="0"/>
          </a:p>
        </p:txBody>
      </p:sp>
      <p:sp>
        <p:nvSpPr>
          <p:cNvPr id="52" name="Text Placeholder 14">
            <a:extLst>
              <a:ext uri="{FF2B5EF4-FFF2-40B4-BE49-F238E27FC236}">
                <a16:creationId xmlns:a16="http://schemas.microsoft.com/office/drawing/2014/main" id="{DB90635B-D4CD-AD34-987F-700703922147}"/>
              </a:ext>
            </a:extLst>
          </p:cNvPr>
          <p:cNvSpPr txBox="1">
            <a:spLocks/>
          </p:cNvSpPr>
          <p:nvPr/>
        </p:nvSpPr>
        <p:spPr>
          <a:xfrm>
            <a:off x="7069423" y="2196583"/>
            <a:ext cx="4465067" cy="689519"/>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083F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2000" b="1">
                <a:ea typeface="Calibri" panose="020F0502020204030204" pitchFamily="34" charset="0"/>
                <a:cs typeface="Times New Roman" panose="02020603050405020304" pitchFamily="18" charset="0"/>
              </a:rPr>
              <a:t>Understand All Your Customers and Inclusive Marketing Barriers.</a:t>
            </a:r>
            <a:endParaRPr lang="en-US" sz="2000" b="1" dirty="0">
              <a:ea typeface="Calibri" panose="020F0502020204030204" pitchFamily="34" charset="0"/>
              <a:cs typeface="Times New Roman" panose="02020603050405020304" pitchFamily="18" charset="0"/>
            </a:endParaRPr>
          </a:p>
        </p:txBody>
      </p:sp>
      <p:sp>
        <p:nvSpPr>
          <p:cNvPr id="53" name="TextBox 52">
            <a:extLst>
              <a:ext uri="{FF2B5EF4-FFF2-40B4-BE49-F238E27FC236}">
                <a16:creationId xmlns:a16="http://schemas.microsoft.com/office/drawing/2014/main" id="{789A131A-1E51-DED2-D70D-4A6DB4283EDE}"/>
              </a:ext>
            </a:extLst>
          </p:cNvPr>
          <p:cNvSpPr txBox="1"/>
          <p:nvPr/>
        </p:nvSpPr>
        <p:spPr>
          <a:xfrm>
            <a:off x="7100786" y="3161177"/>
            <a:ext cx="3979590" cy="646331"/>
          </a:xfrm>
          <a:prstGeom prst="rect">
            <a:avLst/>
          </a:prstGeom>
          <a:noFill/>
        </p:spPr>
        <p:txBody>
          <a:bodyPr wrap="square" rtlCol="0">
            <a:spAutoFit/>
          </a:bodyPr>
          <a:lstStyle/>
          <a:p>
            <a:pPr>
              <a:lnSpc>
                <a:spcPct val="100000"/>
              </a:lnSpc>
              <a:spcBef>
                <a:spcPts val="0"/>
              </a:spcBef>
            </a:pPr>
            <a:r>
              <a:rPr lang="en-US" b="1" dirty="0">
                <a:solidFill>
                  <a:srgbClr val="083F59"/>
                </a:solidFill>
                <a:ea typeface="Calibri" panose="020F0502020204030204" pitchFamily="34" charset="0"/>
                <a:cs typeface="Times New Roman" panose="02020603050405020304" pitchFamily="18" charset="0"/>
              </a:rPr>
              <a:t>Essential Elements For Crafting Inclusive Marketing Campaigns</a:t>
            </a:r>
          </a:p>
        </p:txBody>
      </p:sp>
      <p:sp>
        <p:nvSpPr>
          <p:cNvPr id="54" name="Text Placeholder 14">
            <a:extLst>
              <a:ext uri="{FF2B5EF4-FFF2-40B4-BE49-F238E27FC236}">
                <a16:creationId xmlns:a16="http://schemas.microsoft.com/office/drawing/2014/main" id="{932629AB-1249-17EF-E7C8-3A1E5CD77B5C}"/>
              </a:ext>
            </a:extLst>
          </p:cNvPr>
          <p:cNvSpPr txBox="1">
            <a:spLocks/>
          </p:cNvSpPr>
          <p:nvPr/>
        </p:nvSpPr>
        <p:spPr>
          <a:xfrm>
            <a:off x="7069422" y="1335429"/>
            <a:ext cx="4948400" cy="689519"/>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083F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2000" b="1" dirty="0">
                <a:solidFill>
                  <a:srgbClr val="083F59"/>
                </a:solidFill>
                <a:effectLst/>
                <a:ea typeface="Calibri" panose="020F0502020204030204" pitchFamily="34" charset="0"/>
                <a:cs typeface="Times New Roman" panose="02020603050405020304" pitchFamily="18" charset="0"/>
              </a:rPr>
              <a:t>The Power of Inclusive Marketing For SME Brands</a:t>
            </a:r>
            <a:endParaRPr lang="en-US" sz="2000" dirty="0">
              <a:solidFill>
                <a:srgbClr val="083F59"/>
              </a:solidFill>
              <a:effectLst/>
              <a:ea typeface="Calibri" panose="020F0502020204030204" pitchFamily="34" charset="0"/>
              <a:cs typeface="Times New Roman" panose="02020603050405020304" pitchFamily="18" charset="0"/>
            </a:endParaRPr>
          </a:p>
        </p:txBody>
      </p:sp>
      <p:sp>
        <p:nvSpPr>
          <p:cNvPr id="55" name="Text Placeholder 20">
            <a:extLst>
              <a:ext uri="{FF2B5EF4-FFF2-40B4-BE49-F238E27FC236}">
                <a16:creationId xmlns:a16="http://schemas.microsoft.com/office/drawing/2014/main" id="{4FB22C36-03B7-011F-9E4E-921E87688B1A}"/>
              </a:ext>
            </a:extLst>
          </p:cNvPr>
          <p:cNvSpPr txBox="1">
            <a:spLocks/>
          </p:cNvSpPr>
          <p:nvPr/>
        </p:nvSpPr>
        <p:spPr>
          <a:xfrm>
            <a:off x="5173210" y="1437672"/>
            <a:ext cx="1845575" cy="68951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Section 1</a:t>
            </a:r>
          </a:p>
        </p:txBody>
      </p:sp>
      <p:sp>
        <p:nvSpPr>
          <p:cNvPr id="56" name="Text Placeholder 20">
            <a:extLst>
              <a:ext uri="{FF2B5EF4-FFF2-40B4-BE49-F238E27FC236}">
                <a16:creationId xmlns:a16="http://schemas.microsoft.com/office/drawing/2014/main" id="{F25B6444-321E-8496-32ED-077B1AEC6039}"/>
              </a:ext>
            </a:extLst>
          </p:cNvPr>
          <p:cNvSpPr txBox="1">
            <a:spLocks/>
          </p:cNvSpPr>
          <p:nvPr/>
        </p:nvSpPr>
        <p:spPr>
          <a:xfrm>
            <a:off x="5173212" y="2262668"/>
            <a:ext cx="1845575" cy="68951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Section 2</a:t>
            </a:r>
          </a:p>
        </p:txBody>
      </p:sp>
      <p:sp>
        <p:nvSpPr>
          <p:cNvPr id="57" name="Text Placeholder 20">
            <a:extLst>
              <a:ext uri="{FF2B5EF4-FFF2-40B4-BE49-F238E27FC236}">
                <a16:creationId xmlns:a16="http://schemas.microsoft.com/office/drawing/2014/main" id="{9D9B0496-9E14-18CE-8C85-1B63DA1A5A8C}"/>
              </a:ext>
            </a:extLst>
          </p:cNvPr>
          <p:cNvSpPr txBox="1">
            <a:spLocks/>
          </p:cNvSpPr>
          <p:nvPr/>
        </p:nvSpPr>
        <p:spPr>
          <a:xfrm>
            <a:off x="5173212" y="3145764"/>
            <a:ext cx="1845575" cy="68951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200" b="1"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Section 3</a:t>
            </a:r>
          </a:p>
        </p:txBody>
      </p:sp>
      <p:sp>
        <p:nvSpPr>
          <p:cNvPr id="58" name="TextBox 57">
            <a:extLst>
              <a:ext uri="{FF2B5EF4-FFF2-40B4-BE49-F238E27FC236}">
                <a16:creationId xmlns:a16="http://schemas.microsoft.com/office/drawing/2014/main" id="{E1DFE7D3-76CB-D375-CEC1-7AAC5973AC8F}"/>
              </a:ext>
            </a:extLst>
          </p:cNvPr>
          <p:cNvSpPr txBox="1"/>
          <p:nvPr/>
        </p:nvSpPr>
        <p:spPr>
          <a:xfrm>
            <a:off x="6751964" y="505148"/>
            <a:ext cx="4948400" cy="523220"/>
          </a:xfrm>
          <a:prstGeom prst="rect">
            <a:avLst/>
          </a:prstGeom>
          <a:noFill/>
        </p:spPr>
        <p:txBody>
          <a:bodyPr wrap="square">
            <a:spAutoFit/>
          </a:bodyPr>
          <a:lstStyle/>
          <a:p>
            <a:pPr algn="ctr"/>
            <a:r>
              <a:rPr lang="en-US" sz="2800" b="1" dirty="0">
                <a:solidFill>
                  <a:srgbClr val="DF4625"/>
                </a:solidFill>
              </a:rPr>
              <a:t>Inclusive Marketing For SMES</a:t>
            </a:r>
          </a:p>
        </p:txBody>
      </p:sp>
      <p:sp>
        <p:nvSpPr>
          <p:cNvPr id="59" name="TextBox 58">
            <a:extLst>
              <a:ext uri="{FF2B5EF4-FFF2-40B4-BE49-F238E27FC236}">
                <a16:creationId xmlns:a16="http://schemas.microsoft.com/office/drawing/2014/main" id="{2EBEDF86-486E-B137-6440-E7F927F1C4F3}"/>
              </a:ext>
            </a:extLst>
          </p:cNvPr>
          <p:cNvSpPr txBox="1"/>
          <p:nvPr/>
        </p:nvSpPr>
        <p:spPr>
          <a:xfrm rot="16200000">
            <a:off x="11387381" y="1393831"/>
            <a:ext cx="954447" cy="430887"/>
          </a:xfrm>
          <a:prstGeom prst="rect">
            <a:avLst/>
          </a:prstGeom>
          <a:solidFill>
            <a:srgbClr val="DF4625"/>
          </a:solidFill>
        </p:spPr>
        <p:txBody>
          <a:bodyPr wrap="square" rtlCol="0">
            <a:spAutoFit/>
          </a:bodyPr>
          <a:lstStyle/>
          <a:p>
            <a:pPr algn="ctr"/>
            <a:r>
              <a:rPr lang="en-IE" sz="2200" dirty="0">
                <a:solidFill>
                  <a:schemeClr val="bg1"/>
                </a:solidFill>
              </a:rPr>
              <a:t>Part 1</a:t>
            </a:r>
          </a:p>
        </p:txBody>
      </p:sp>
      <p:sp>
        <p:nvSpPr>
          <p:cNvPr id="60" name="TextBox 59">
            <a:extLst>
              <a:ext uri="{FF2B5EF4-FFF2-40B4-BE49-F238E27FC236}">
                <a16:creationId xmlns:a16="http://schemas.microsoft.com/office/drawing/2014/main" id="{A5DE7217-8C48-3FF9-601B-ED54A41D3883}"/>
              </a:ext>
            </a:extLst>
          </p:cNvPr>
          <p:cNvSpPr txBox="1"/>
          <p:nvPr/>
        </p:nvSpPr>
        <p:spPr>
          <a:xfrm rot="16200000">
            <a:off x="11347179" y="2385554"/>
            <a:ext cx="1029682" cy="430887"/>
          </a:xfrm>
          <a:prstGeom prst="rect">
            <a:avLst/>
          </a:prstGeom>
          <a:solidFill>
            <a:srgbClr val="702E8C"/>
          </a:solidFill>
        </p:spPr>
        <p:txBody>
          <a:bodyPr wrap="square" rtlCol="0">
            <a:spAutoFit/>
          </a:bodyPr>
          <a:lstStyle/>
          <a:p>
            <a:pPr algn="ctr"/>
            <a:r>
              <a:rPr lang="en-IE" sz="2200" dirty="0">
                <a:solidFill>
                  <a:schemeClr val="bg1"/>
                </a:solidFill>
              </a:rPr>
              <a:t>Part 2</a:t>
            </a:r>
          </a:p>
        </p:txBody>
      </p:sp>
      <p:grpSp>
        <p:nvGrpSpPr>
          <p:cNvPr id="61" name="Group 60">
            <a:extLst>
              <a:ext uri="{FF2B5EF4-FFF2-40B4-BE49-F238E27FC236}">
                <a16:creationId xmlns:a16="http://schemas.microsoft.com/office/drawing/2014/main" id="{6A72B6CE-D9A4-E524-CC86-87D1CF0459D3}"/>
              </a:ext>
            </a:extLst>
          </p:cNvPr>
          <p:cNvGrpSpPr/>
          <p:nvPr/>
        </p:nvGrpSpPr>
        <p:grpSpPr>
          <a:xfrm rot="19159346">
            <a:off x="6067067" y="833952"/>
            <a:ext cx="1170562" cy="727881"/>
            <a:chOff x="4975654" y="3674076"/>
            <a:chExt cx="1806206" cy="626075"/>
          </a:xfrm>
        </p:grpSpPr>
        <p:sp>
          <p:nvSpPr>
            <p:cNvPr id="62" name="Freeform 124">
              <a:extLst>
                <a:ext uri="{FF2B5EF4-FFF2-40B4-BE49-F238E27FC236}">
                  <a16:creationId xmlns:a16="http://schemas.microsoft.com/office/drawing/2014/main" id="{1F10D948-7250-B96C-4EC0-3031363293A1}"/>
                </a:ext>
              </a:extLst>
            </p:cNvPr>
            <p:cNvSpPr/>
            <p:nvPr/>
          </p:nvSpPr>
          <p:spPr>
            <a:xfrm>
              <a:off x="4975654" y="3674076"/>
              <a:ext cx="1779373" cy="626075"/>
            </a:xfrm>
            <a:custGeom>
              <a:avLst/>
              <a:gdLst>
                <a:gd name="connsiteX0" fmla="*/ 115330 w 1779373"/>
                <a:gd name="connsiteY0" fmla="*/ 395416 h 626075"/>
                <a:gd name="connsiteX1" fmla="*/ 0 w 1779373"/>
                <a:gd name="connsiteY1" fmla="*/ 49427 h 626075"/>
                <a:gd name="connsiteX2" fmla="*/ 1779373 w 1779373"/>
                <a:gd name="connsiteY2" fmla="*/ 0 h 626075"/>
                <a:gd name="connsiteX3" fmla="*/ 1524000 w 1779373"/>
                <a:gd name="connsiteY3" fmla="*/ 403654 h 626075"/>
                <a:gd name="connsiteX4" fmla="*/ 881449 w 1779373"/>
                <a:gd name="connsiteY4" fmla="*/ 387178 h 626075"/>
                <a:gd name="connsiteX5" fmla="*/ 1046205 w 1779373"/>
                <a:gd name="connsiteY5" fmla="*/ 626075 h 626075"/>
                <a:gd name="connsiteX6" fmla="*/ 584887 w 1779373"/>
                <a:gd name="connsiteY6" fmla="*/ 387178 h 626075"/>
                <a:gd name="connsiteX7" fmla="*/ 115330 w 1779373"/>
                <a:gd name="connsiteY7" fmla="*/ 395416 h 62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9373" h="626075">
                  <a:moveTo>
                    <a:pt x="115330" y="395416"/>
                  </a:moveTo>
                  <a:lnTo>
                    <a:pt x="0" y="49427"/>
                  </a:lnTo>
                  <a:lnTo>
                    <a:pt x="1779373" y="0"/>
                  </a:lnTo>
                  <a:lnTo>
                    <a:pt x="1524000" y="403654"/>
                  </a:lnTo>
                  <a:lnTo>
                    <a:pt x="881449" y="387178"/>
                  </a:lnTo>
                  <a:lnTo>
                    <a:pt x="1046205" y="626075"/>
                  </a:lnTo>
                  <a:lnTo>
                    <a:pt x="584887" y="387178"/>
                  </a:lnTo>
                  <a:lnTo>
                    <a:pt x="115330" y="395416"/>
                  </a:lnTo>
                  <a:close/>
                </a:path>
              </a:pathLst>
            </a:custGeom>
            <a:solidFill>
              <a:srgbClr val="DF462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56"/>
            </a:p>
          </p:txBody>
        </p:sp>
        <p:sp>
          <p:nvSpPr>
            <p:cNvPr id="63" name="TextBox 62">
              <a:extLst>
                <a:ext uri="{FF2B5EF4-FFF2-40B4-BE49-F238E27FC236}">
                  <a16:creationId xmlns:a16="http://schemas.microsoft.com/office/drawing/2014/main" id="{5053BDB0-6377-2597-423A-7C87D352E7F4}"/>
                </a:ext>
              </a:extLst>
            </p:cNvPr>
            <p:cNvSpPr txBox="1"/>
            <p:nvPr/>
          </p:nvSpPr>
          <p:spPr>
            <a:xfrm>
              <a:off x="5065797" y="3763296"/>
              <a:ext cx="1716063" cy="379876"/>
            </a:xfrm>
            <a:prstGeom prst="rect">
              <a:avLst/>
            </a:prstGeom>
            <a:noFill/>
          </p:spPr>
          <p:txBody>
            <a:bodyPr wrap="square" rtlCol="0">
              <a:spAutoFit/>
            </a:bodyPr>
            <a:lstStyle/>
            <a:p>
              <a:pPr algn="l"/>
              <a:r>
                <a:rPr lang="en-US" sz="1000" b="1" dirty="0">
                  <a:ln/>
                  <a:solidFill>
                    <a:schemeClr val="bg1"/>
                  </a:solidFill>
                  <a:latin typeface="Calibri" panose="020F0502020204030204" pitchFamily="34" charset="0"/>
                  <a:cs typeface="Calibri" panose="020F0502020204030204" pitchFamily="34" charset="0"/>
                  <a:sym typeface="Avenir-Black"/>
                  <a:rtl val="0"/>
                </a:rPr>
                <a:t>YOU ARE HERE</a:t>
              </a:r>
              <a:endParaRPr lang="en-US" sz="1000" dirty="0">
                <a:ln/>
                <a:solidFill>
                  <a:schemeClr val="bg1"/>
                </a:solidFill>
                <a:latin typeface="Calibri" panose="020F0502020204030204" pitchFamily="34" charset="0"/>
                <a:cs typeface="Calibri" panose="020F0502020204030204" pitchFamily="34" charset="0"/>
                <a:sym typeface="Avenir-Black"/>
                <a:rtl val="0"/>
              </a:endParaRPr>
            </a:p>
          </p:txBody>
        </p:sp>
      </p:grpSp>
      <p:sp>
        <p:nvSpPr>
          <p:cNvPr id="64" name="TextBox 63">
            <a:extLst>
              <a:ext uri="{FF2B5EF4-FFF2-40B4-BE49-F238E27FC236}">
                <a16:creationId xmlns:a16="http://schemas.microsoft.com/office/drawing/2014/main" id="{38534C13-66CD-B1D7-02B5-0DEA7A3ED32A}"/>
              </a:ext>
            </a:extLst>
          </p:cNvPr>
          <p:cNvSpPr txBox="1"/>
          <p:nvPr/>
        </p:nvSpPr>
        <p:spPr>
          <a:xfrm rot="16200000">
            <a:off x="11433624" y="3329240"/>
            <a:ext cx="857687" cy="430887"/>
          </a:xfrm>
          <a:prstGeom prst="rect">
            <a:avLst/>
          </a:prstGeom>
          <a:solidFill>
            <a:srgbClr val="05AAA3"/>
          </a:solidFill>
        </p:spPr>
        <p:txBody>
          <a:bodyPr wrap="square" rtlCol="0">
            <a:spAutoFit/>
          </a:bodyPr>
          <a:lstStyle/>
          <a:p>
            <a:pPr algn="ctr"/>
            <a:r>
              <a:rPr lang="en-IE" sz="2200" dirty="0">
                <a:solidFill>
                  <a:schemeClr val="bg1"/>
                </a:solidFill>
              </a:rPr>
              <a:t>Part 3</a:t>
            </a:r>
          </a:p>
        </p:txBody>
      </p:sp>
    </p:spTree>
    <p:extLst>
      <p:ext uri="{BB962C8B-B14F-4D97-AF65-F5344CB8AC3E}">
        <p14:creationId xmlns:p14="http://schemas.microsoft.com/office/powerpoint/2010/main" val="4529074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258A-222A-8216-88F3-7638CDA40DD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E906F6B-4659-1CBA-3971-1D78D55EE84E}"/>
              </a:ext>
            </a:extLst>
          </p:cNvPr>
          <p:cNvSpPr>
            <a:spLocks noGrp="1"/>
          </p:cNvSpPr>
          <p:nvPr>
            <p:ph type="body" sz="quarter" idx="18"/>
          </p:nvPr>
        </p:nvSpPr>
        <p:spPr>
          <a:xfrm>
            <a:off x="676277" y="952775"/>
            <a:ext cx="7073410" cy="3849918"/>
          </a:xfrm>
        </p:spPr>
        <p:txBody>
          <a:bodyPr/>
          <a:lstStyle/>
          <a:p>
            <a:pPr marL="0" indent="0"/>
            <a:r>
              <a:rPr lang="en-US" sz="2400" b="1" dirty="0">
                <a:solidFill>
                  <a:srgbClr val="01A54E"/>
                </a:solidFill>
              </a:rPr>
              <a:t>How to Apply: </a:t>
            </a:r>
          </a:p>
          <a:p>
            <a:pPr marL="0" indent="0"/>
            <a:r>
              <a:rPr lang="en-US" sz="2200" b="1" dirty="0">
                <a:solidFill>
                  <a:srgbClr val="DF4625"/>
                </a:solidFill>
              </a:rPr>
              <a:t>Part of Internal Systems and Processes: </a:t>
            </a:r>
            <a:r>
              <a:rPr lang="en-US" sz="2200" dirty="0"/>
              <a:t>Marketing that is consistently inclusive will require you to develop internal systems and processes that enable you to deliver it over and over again. Systems and processes will ensure your brand lives up to your inclusion standards when it comes to delivering products, communications, and experiences.</a:t>
            </a:r>
          </a:p>
          <a:p>
            <a:pPr marL="0" indent="0"/>
            <a:r>
              <a:rPr lang="en-US" sz="2200" dirty="0"/>
              <a:t>Having systems and processes for inclusive marketing will support your team in doing things right the first time, rather than having to go back and fix something after the fact before it becomes problematic.</a:t>
            </a:r>
          </a:p>
          <a:p>
            <a:pPr marL="0" indent="0"/>
            <a:r>
              <a:rPr lang="en-US" sz="2200" dirty="0"/>
              <a:t>And having systems and processes will enable you to build a culture of inclusion throughout your organization. Note, your systems and processes don’t have to be and feel complex. </a:t>
            </a:r>
          </a:p>
          <a:p>
            <a:pPr marL="0" indent="0"/>
            <a:endParaRPr lang="en-US" sz="2200" dirty="0"/>
          </a:p>
        </p:txBody>
      </p:sp>
      <p:sp>
        <p:nvSpPr>
          <p:cNvPr id="3" name="Text Placeholder 2">
            <a:extLst>
              <a:ext uri="{FF2B5EF4-FFF2-40B4-BE49-F238E27FC236}">
                <a16:creationId xmlns:a16="http://schemas.microsoft.com/office/drawing/2014/main" id="{7AAD1345-934C-BA2B-9F62-2C001B4D8DE2}"/>
              </a:ext>
            </a:extLst>
          </p:cNvPr>
          <p:cNvSpPr>
            <a:spLocks noGrp="1"/>
          </p:cNvSpPr>
          <p:nvPr>
            <p:ph type="body" sz="quarter" idx="16"/>
          </p:nvPr>
        </p:nvSpPr>
        <p:spPr>
          <a:xfrm>
            <a:off x="531969" y="472971"/>
            <a:ext cx="11079006" cy="803654"/>
          </a:xfrm>
        </p:spPr>
        <p:txBody>
          <a:bodyPr/>
          <a:lstStyle/>
          <a:p>
            <a:r>
              <a:rPr lang="en-IE" sz="3000" b="0" dirty="0">
                <a:solidFill>
                  <a:srgbClr val="0872B5"/>
                </a:solidFill>
              </a:rPr>
              <a:t>The 5C Framework to Building an Inclusive Brand – </a:t>
            </a:r>
            <a:r>
              <a:rPr lang="en-IE" sz="3000" b="0" dirty="0">
                <a:solidFill>
                  <a:srgbClr val="01A54E"/>
                </a:solidFill>
              </a:rPr>
              <a:t>Company Culture</a:t>
            </a:r>
          </a:p>
          <a:p>
            <a:endParaRPr lang="en-IE" sz="3000" dirty="0"/>
          </a:p>
        </p:txBody>
      </p:sp>
      <p:pic>
        <p:nvPicPr>
          <p:cNvPr id="5" name="Picture 4" descr="A room with a table and chairs&#10;&#10;Description automatically generated">
            <a:extLst>
              <a:ext uri="{FF2B5EF4-FFF2-40B4-BE49-F238E27FC236}">
                <a16:creationId xmlns:a16="http://schemas.microsoft.com/office/drawing/2014/main" id="{1A959011-4DA9-B87B-67ED-6843A597CF2F}"/>
              </a:ext>
            </a:extLst>
          </p:cNvPr>
          <p:cNvPicPr>
            <a:picLocks noChangeAspect="1"/>
          </p:cNvPicPr>
          <p:nvPr/>
        </p:nvPicPr>
        <p:blipFill>
          <a:blip r:embed="rId2" cstate="screen">
            <a:extLst>
              <a:ext uri="{28A0092B-C50C-407E-A947-70E740481C1C}">
                <a14:useLocalDpi xmlns:a14="http://schemas.microsoft.com/office/drawing/2010/main"/>
              </a:ext>
            </a:extLst>
          </a:blip>
          <a:srcRect r="42044"/>
          <a:stretch/>
        </p:blipFill>
        <p:spPr>
          <a:xfrm>
            <a:off x="7749687" y="1634429"/>
            <a:ext cx="4131653" cy="4010018"/>
          </a:xfrm>
          <a:prstGeom prst="rect">
            <a:avLst/>
          </a:prstGeom>
        </p:spPr>
      </p:pic>
    </p:spTree>
    <p:extLst>
      <p:ext uri="{BB962C8B-B14F-4D97-AF65-F5344CB8AC3E}">
        <p14:creationId xmlns:p14="http://schemas.microsoft.com/office/powerpoint/2010/main" val="23656689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CD2575E-F4A2-9563-38E3-F03AA637306B}"/>
              </a:ext>
            </a:extLst>
          </p:cNvPr>
          <p:cNvSpPr>
            <a:spLocks noGrp="1"/>
          </p:cNvSpPr>
          <p:nvPr>
            <p:ph type="body" sz="quarter" idx="18"/>
          </p:nvPr>
        </p:nvSpPr>
        <p:spPr>
          <a:xfrm>
            <a:off x="531969" y="1122054"/>
            <a:ext cx="7630956" cy="3849918"/>
          </a:xfrm>
        </p:spPr>
        <p:txBody>
          <a:bodyPr/>
          <a:lstStyle/>
          <a:p>
            <a:pPr marL="514350" indent="-514350">
              <a:buClr>
                <a:srgbClr val="0872B5"/>
              </a:buClr>
              <a:buFont typeface="+mj-lt"/>
              <a:buAutoNum type="arabicPeriod" startAt="2"/>
            </a:pPr>
            <a:r>
              <a:rPr lang="en-US" sz="2800" dirty="0">
                <a:solidFill>
                  <a:schemeClr val="bg1"/>
                </a:solidFill>
                <a:highlight>
                  <a:srgbClr val="0872B5"/>
                </a:highlight>
              </a:rPr>
              <a:t>Customer Intimacy: </a:t>
            </a:r>
            <a:r>
              <a:rPr lang="en-US" sz="2100" dirty="0"/>
              <a:t>This involves understanding your customers diverse needs and you connecting with underrepresented groups, actively seeking feedback, and tailoring messaging to resonate authentically with all segments of the audience.</a:t>
            </a:r>
          </a:p>
          <a:p>
            <a:pPr marL="0" indent="0"/>
            <a:r>
              <a:rPr lang="en-US" sz="2100" b="1" dirty="0">
                <a:solidFill>
                  <a:srgbClr val="DF4625"/>
                </a:solidFill>
              </a:rPr>
              <a:t>Example: </a:t>
            </a:r>
            <a:r>
              <a:rPr lang="en-US" sz="2100" dirty="0"/>
              <a:t> local skincare business could engage with customers of diverse ethnic backgrounds to understand skin concerns unique to them and create products that meet those needs.</a:t>
            </a:r>
          </a:p>
          <a:p>
            <a:pPr marL="0" indent="0"/>
            <a:r>
              <a:rPr lang="en-US" sz="2000" b="1" dirty="0">
                <a:solidFill>
                  <a:srgbClr val="01A54E"/>
                </a:solidFill>
              </a:rPr>
              <a:t>How to Apply: </a:t>
            </a:r>
          </a:p>
          <a:p>
            <a:pPr marL="342900" indent="-342900">
              <a:spcBef>
                <a:spcPts val="600"/>
              </a:spcBef>
              <a:buFont typeface="Wingdings" panose="05000000000000000000" pitchFamily="2" charset="2"/>
              <a:buChar char="v"/>
            </a:pPr>
            <a:r>
              <a:rPr lang="en-US" sz="2100" dirty="0"/>
              <a:t>Ensure your product/service offerings reflect a </a:t>
            </a:r>
            <a:r>
              <a:rPr lang="en-US" sz="2100" b="1" dirty="0"/>
              <a:t>variety of perspectives.</a:t>
            </a:r>
          </a:p>
          <a:p>
            <a:pPr marL="342900" indent="-342900">
              <a:spcBef>
                <a:spcPts val="600"/>
              </a:spcBef>
              <a:buFont typeface="Wingdings" panose="05000000000000000000" pitchFamily="2" charset="2"/>
              <a:buChar char="v"/>
            </a:pPr>
            <a:r>
              <a:rPr lang="en-US" sz="2100" b="1" dirty="0"/>
              <a:t>Celebrate cultural events </a:t>
            </a:r>
            <a:r>
              <a:rPr lang="en-US" sz="2100" dirty="0"/>
              <a:t>and observances that align with your community.</a:t>
            </a:r>
          </a:p>
          <a:p>
            <a:pPr marL="342900" indent="-342900">
              <a:spcBef>
                <a:spcPts val="600"/>
              </a:spcBef>
              <a:buFont typeface="Wingdings" panose="05000000000000000000" pitchFamily="2" charset="2"/>
              <a:buChar char="v"/>
            </a:pPr>
            <a:r>
              <a:rPr lang="en-US" sz="2100" dirty="0"/>
              <a:t>Create a </a:t>
            </a:r>
            <a:r>
              <a:rPr lang="en-US" sz="2100" b="1" dirty="0"/>
              <a:t>welcoming space for all customers </a:t>
            </a:r>
            <a:r>
              <a:rPr lang="en-US" sz="2100" dirty="0"/>
              <a:t>by displaying inclusive signage and ensuring accessibility.</a:t>
            </a:r>
            <a:endParaRPr lang="en-IE" sz="2100" dirty="0"/>
          </a:p>
        </p:txBody>
      </p:sp>
      <p:sp>
        <p:nvSpPr>
          <p:cNvPr id="9" name="Text Placeholder 2">
            <a:extLst>
              <a:ext uri="{FF2B5EF4-FFF2-40B4-BE49-F238E27FC236}">
                <a16:creationId xmlns:a16="http://schemas.microsoft.com/office/drawing/2014/main" id="{B9E40AB1-8667-79A6-771A-71323F3E8256}"/>
              </a:ext>
            </a:extLst>
          </p:cNvPr>
          <p:cNvSpPr>
            <a:spLocks noGrp="1"/>
          </p:cNvSpPr>
          <p:nvPr>
            <p:ph type="body" sz="quarter" idx="16"/>
          </p:nvPr>
        </p:nvSpPr>
        <p:spPr>
          <a:xfrm>
            <a:off x="531969" y="480325"/>
            <a:ext cx="11040906" cy="803654"/>
          </a:xfrm>
        </p:spPr>
        <p:txBody>
          <a:bodyPr/>
          <a:lstStyle/>
          <a:p>
            <a:r>
              <a:rPr lang="en-IE" sz="3000" b="0" dirty="0">
                <a:solidFill>
                  <a:srgbClr val="0872B5"/>
                </a:solidFill>
              </a:rPr>
              <a:t>The 5C Framework to Building an Inclusive Brand – </a:t>
            </a:r>
            <a:r>
              <a:rPr lang="en-IE" sz="3000" b="0" dirty="0">
                <a:solidFill>
                  <a:srgbClr val="01A54E"/>
                </a:solidFill>
              </a:rPr>
              <a:t>Customer Intimacy</a:t>
            </a:r>
          </a:p>
          <a:p>
            <a:endParaRPr lang="en-IE" sz="3000" dirty="0"/>
          </a:p>
        </p:txBody>
      </p:sp>
      <p:pic>
        <p:nvPicPr>
          <p:cNvPr id="11" name="Picture 10" descr="A group of women with face paint&#10;&#10;Description automatically generated">
            <a:extLst>
              <a:ext uri="{FF2B5EF4-FFF2-40B4-BE49-F238E27FC236}">
                <a16:creationId xmlns:a16="http://schemas.microsoft.com/office/drawing/2014/main" id="{524FD1F3-5C1A-4F9F-4115-65ED4C169B0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53474" y="1283979"/>
            <a:ext cx="3876575" cy="4845719"/>
          </a:xfrm>
          <a:prstGeom prst="rect">
            <a:avLst/>
          </a:prstGeom>
        </p:spPr>
      </p:pic>
    </p:spTree>
    <p:extLst>
      <p:ext uri="{BB962C8B-B14F-4D97-AF65-F5344CB8AC3E}">
        <p14:creationId xmlns:p14="http://schemas.microsoft.com/office/powerpoint/2010/main" val="19787941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8EC69E-D50D-4E15-85AF-156D8562C66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43579D7-2933-E4DE-E076-954576124FF1}"/>
              </a:ext>
            </a:extLst>
          </p:cNvPr>
          <p:cNvSpPr>
            <a:spLocks noGrp="1"/>
          </p:cNvSpPr>
          <p:nvPr>
            <p:ph type="body" sz="quarter" idx="18"/>
          </p:nvPr>
        </p:nvSpPr>
        <p:spPr>
          <a:xfrm>
            <a:off x="531970" y="1274454"/>
            <a:ext cx="6297456" cy="3849918"/>
          </a:xfrm>
        </p:spPr>
        <p:txBody>
          <a:bodyPr/>
          <a:lstStyle/>
          <a:p>
            <a:pPr marL="514350" indent="-514350">
              <a:buClr>
                <a:srgbClr val="0872B5"/>
              </a:buClr>
              <a:buFont typeface="+mj-lt"/>
              <a:buAutoNum type="arabicPeriod" startAt="3"/>
            </a:pPr>
            <a:r>
              <a:rPr lang="en-US" sz="2800" dirty="0">
                <a:solidFill>
                  <a:schemeClr val="bg1"/>
                </a:solidFill>
                <a:highlight>
                  <a:srgbClr val="0872B5"/>
                </a:highlight>
              </a:rPr>
              <a:t>Circle of Influence: </a:t>
            </a:r>
            <a:r>
              <a:rPr lang="en-US" sz="2200" dirty="0"/>
              <a:t>Your brand’s partnerships, collaborators, and community relationships play a significant role in building inclusivity.</a:t>
            </a:r>
          </a:p>
          <a:p>
            <a:pPr marL="0" indent="0"/>
            <a:r>
              <a:rPr lang="en-US" sz="2200" b="1" dirty="0">
                <a:solidFill>
                  <a:srgbClr val="DF4625"/>
                </a:solidFill>
              </a:rPr>
              <a:t>Example: </a:t>
            </a:r>
            <a:r>
              <a:rPr lang="en-US" sz="2200" dirty="0"/>
              <a:t>A coffee shop could partner with fair-trade coffee suppliers and promote local minority-owned businesses through cross-marketing initiatives.</a:t>
            </a:r>
          </a:p>
          <a:p>
            <a:pPr marL="0" indent="0"/>
            <a:r>
              <a:rPr lang="en-US" sz="2200" b="1" dirty="0">
                <a:solidFill>
                  <a:srgbClr val="01A54E"/>
                </a:solidFill>
              </a:rPr>
              <a:t>How to Apply: </a:t>
            </a:r>
          </a:p>
          <a:p>
            <a:pPr marL="342900" indent="-342900">
              <a:buFont typeface="Wingdings" panose="05000000000000000000" pitchFamily="2" charset="2"/>
              <a:buChar char="v"/>
            </a:pPr>
            <a:r>
              <a:rPr lang="en-US" sz="2200" dirty="0"/>
              <a:t>Collaborate with stakeholders who share a commitment to diversity. This includes suppliers, influencers, and other organizations in your ecosystem.</a:t>
            </a:r>
            <a:endParaRPr lang="en-IE" sz="2200" dirty="0"/>
          </a:p>
        </p:txBody>
      </p:sp>
      <p:sp>
        <p:nvSpPr>
          <p:cNvPr id="9" name="Text Placeholder 2">
            <a:extLst>
              <a:ext uri="{FF2B5EF4-FFF2-40B4-BE49-F238E27FC236}">
                <a16:creationId xmlns:a16="http://schemas.microsoft.com/office/drawing/2014/main" id="{4820B3D1-CB19-1F7A-E37F-C730A4C0D946}"/>
              </a:ext>
            </a:extLst>
          </p:cNvPr>
          <p:cNvSpPr>
            <a:spLocks noGrp="1"/>
          </p:cNvSpPr>
          <p:nvPr>
            <p:ph type="body" sz="quarter" idx="16"/>
          </p:nvPr>
        </p:nvSpPr>
        <p:spPr>
          <a:xfrm>
            <a:off x="531969" y="472971"/>
            <a:ext cx="11128061" cy="803654"/>
          </a:xfrm>
        </p:spPr>
        <p:txBody>
          <a:bodyPr/>
          <a:lstStyle/>
          <a:p>
            <a:r>
              <a:rPr lang="en-IE" sz="3000" b="0" dirty="0">
                <a:solidFill>
                  <a:srgbClr val="0872B5"/>
                </a:solidFill>
              </a:rPr>
              <a:t>The 5C Framework to Building an Inclusive Brand – </a:t>
            </a:r>
            <a:r>
              <a:rPr lang="en-IE" sz="3000" b="0" dirty="0">
                <a:solidFill>
                  <a:srgbClr val="01A54E"/>
                </a:solidFill>
              </a:rPr>
              <a:t>Circle of Influence</a:t>
            </a:r>
          </a:p>
          <a:p>
            <a:endParaRPr lang="en-IE" sz="3000" dirty="0"/>
          </a:p>
        </p:txBody>
      </p:sp>
      <p:pic>
        <p:nvPicPr>
          <p:cNvPr id="4" name="Picture 3" descr="A person with her hand on her ear&#10;&#10;Description automatically generated">
            <a:extLst>
              <a:ext uri="{FF2B5EF4-FFF2-40B4-BE49-F238E27FC236}">
                <a16:creationId xmlns:a16="http://schemas.microsoft.com/office/drawing/2014/main" id="{123B300C-EC3C-E513-72F3-05D6D28C733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05675" y="1125941"/>
            <a:ext cx="4143375" cy="5170084"/>
          </a:xfrm>
          <a:prstGeom prst="rect">
            <a:avLst/>
          </a:prstGeom>
        </p:spPr>
      </p:pic>
    </p:spTree>
    <p:extLst>
      <p:ext uri="{BB962C8B-B14F-4D97-AF65-F5344CB8AC3E}">
        <p14:creationId xmlns:p14="http://schemas.microsoft.com/office/powerpoint/2010/main" val="14416608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A9776-554F-C2F0-6633-C1FBF0A66FF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2699CDF-570F-62B7-BDC5-93BD7C450907}"/>
              </a:ext>
            </a:extLst>
          </p:cNvPr>
          <p:cNvSpPr>
            <a:spLocks noGrp="1"/>
          </p:cNvSpPr>
          <p:nvPr>
            <p:ph type="body" sz="quarter" idx="18"/>
          </p:nvPr>
        </p:nvSpPr>
        <p:spPr>
          <a:xfrm>
            <a:off x="531970" y="1274454"/>
            <a:ext cx="7049930" cy="3849918"/>
          </a:xfrm>
        </p:spPr>
        <p:txBody>
          <a:bodyPr/>
          <a:lstStyle/>
          <a:p>
            <a:pPr marL="514350" indent="-514350">
              <a:buClr>
                <a:srgbClr val="0872B5"/>
              </a:buClr>
              <a:buFont typeface="+mj-lt"/>
              <a:buAutoNum type="arabicPeriod" startAt="4"/>
            </a:pPr>
            <a:r>
              <a:rPr lang="en-US" sz="2800" dirty="0">
                <a:solidFill>
                  <a:schemeClr val="bg1"/>
                </a:solidFill>
                <a:highlight>
                  <a:srgbClr val="0872B5"/>
                </a:highlight>
              </a:rPr>
              <a:t>Customer Experience Design: </a:t>
            </a:r>
            <a:r>
              <a:rPr lang="en-US" sz="2200" dirty="0"/>
              <a:t>Inclusive marketing and customer experience are inseparable twins. Customer experience is the vehicle with which consumers experience how inclusive you are. Designing experiences that reflect inclusivity ensures all customers feel valued and represented. </a:t>
            </a:r>
          </a:p>
          <a:p>
            <a:pPr marL="0" indent="0">
              <a:buClr>
                <a:srgbClr val="0872B5"/>
              </a:buClr>
            </a:pPr>
            <a:r>
              <a:rPr lang="en-US" sz="2200" b="1" dirty="0">
                <a:solidFill>
                  <a:srgbClr val="DF4625"/>
                </a:solidFill>
              </a:rPr>
              <a:t>Example: </a:t>
            </a:r>
            <a:r>
              <a:rPr lang="en-US" sz="2200" dirty="0"/>
              <a:t>A boutique could use marketing imagery featuring people of different ages, body types, and abilities, and ensure their website is accessible to individuals with disabilities (e.g., screen-reader compatibility).</a:t>
            </a:r>
          </a:p>
          <a:p>
            <a:pPr marL="0" indent="0">
              <a:buClr>
                <a:srgbClr val="0872B5"/>
              </a:buClr>
            </a:pPr>
            <a:r>
              <a:rPr lang="en-US" sz="2200" b="1" dirty="0">
                <a:solidFill>
                  <a:srgbClr val="01A54E"/>
                </a:solidFill>
              </a:rPr>
              <a:t>How to Apply: </a:t>
            </a:r>
          </a:p>
          <a:p>
            <a:pPr marL="342900" indent="-342900">
              <a:buFont typeface="Wingdings" panose="05000000000000000000" pitchFamily="2" charset="2"/>
              <a:buChar char="v"/>
            </a:pPr>
            <a:r>
              <a:rPr lang="en-US" sz="2200" dirty="0"/>
              <a:t>From visuals in ads to language in product descriptions, ensure that every touchpoint considers diverse perspectives and is accessible to all audiences.</a:t>
            </a:r>
          </a:p>
        </p:txBody>
      </p:sp>
      <p:sp>
        <p:nvSpPr>
          <p:cNvPr id="9" name="Text Placeholder 2">
            <a:extLst>
              <a:ext uri="{FF2B5EF4-FFF2-40B4-BE49-F238E27FC236}">
                <a16:creationId xmlns:a16="http://schemas.microsoft.com/office/drawing/2014/main" id="{D9E4564E-0BE6-0A4B-1328-6AB0B669EDBE}"/>
              </a:ext>
            </a:extLst>
          </p:cNvPr>
          <p:cNvSpPr>
            <a:spLocks noGrp="1"/>
          </p:cNvSpPr>
          <p:nvPr>
            <p:ph type="body" sz="quarter" idx="16"/>
          </p:nvPr>
        </p:nvSpPr>
        <p:spPr>
          <a:xfrm>
            <a:off x="531969" y="472971"/>
            <a:ext cx="10595237" cy="803654"/>
          </a:xfrm>
        </p:spPr>
        <p:txBody>
          <a:bodyPr/>
          <a:lstStyle/>
          <a:p>
            <a:r>
              <a:rPr lang="en-IE" sz="3000" b="0" dirty="0">
                <a:solidFill>
                  <a:srgbClr val="0872B5"/>
                </a:solidFill>
              </a:rPr>
              <a:t>The 5C Framework to Building an Inclusive Brand - </a:t>
            </a:r>
            <a:r>
              <a:rPr lang="en-IE" sz="3000" b="0" dirty="0">
                <a:solidFill>
                  <a:srgbClr val="01A54E"/>
                </a:solidFill>
              </a:rPr>
              <a:t>Culture</a:t>
            </a:r>
          </a:p>
          <a:p>
            <a:endParaRPr lang="en-IE" sz="3000" dirty="0"/>
          </a:p>
        </p:txBody>
      </p:sp>
      <p:pic>
        <p:nvPicPr>
          <p:cNvPr id="4" name="Picture 3" descr="A person wearing a hat and holding his hand up&#10;&#10;Description automatically generated">
            <a:extLst>
              <a:ext uri="{FF2B5EF4-FFF2-40B4-BE49-F238E27FC236}">
                <a16:creationId xmlns:a16="http://schemas.microsoft.com/office/drawing/2014/main" id="{B47853B2-4579-BC6D-7046-2E32ED4C3A87}"/>
              </a:ext>
            </a:extLst>
          </p:cNvPr>
          <p:cNvPicPr>
            <a:picLocks noChangeAspect="1"/>
          </p:cNvPicPr>
          <p:nvPr/>
        </p:nvPicPr>
        <p:blipFill>
          <a:blip r:embed="rId2" cstate="screen">
            <a:extLst>
              <a:ext uri="{28A0092B-C50C-407E-A947-70E740481C1C}">
                <a14:useLocalDpi xmlns:a14="http://schemas.microsoft.com/office/drawing/2010/main"/>
              </a:ext>
            </a:extLst>
          </a:blip>
          <a:srcRect t="15119"/>
          <a:stretch/>
        </p:blipFill>
        <p:spPr>
          <a:xfrm>
            <a:off x="7829327" y="1523999"/>
            <a:ext cx="3736029" cy="4772025"/>
          </a:xfrm>
          <a:prstGeom prst="rect">
            <a:avLst/>
          </a:prstGeom>
        </p:spPr>
      </p:pic>
    </p:spTree>
    <p:extLst>
      <p:ext uri="{BB962C8B-B14F-4D97-AF65-F5344CB8AC3E}">
        <p14:creationId xmlns:p14="http://schemas.microsoft.com/office/powerpoint/2010/main" val="27974045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ABB85A7-1BA3-6DE5-F098-FBD1D0E58169}"/>
              </a:ext>
            </a:extLst>
          </p:cNvPr>
          <p:cNvSpPr>
            <a:spLocks noGrp="1"/>
          </p:cNvSpPr>
          <p:nvPr>
            <p:ph type="body" sz="quarter" idx="18"/>
          </p:nvPr>
        </p:nvSpPr>
        <p:spPr>
          <a:xfrm>
            <a:off x="898356" y="1500151"/>
            <a:ext cx="6702593" cy="3291086"/>
          </a:xfrm>
        </p:spPr>
        <p:txBody>
          <a:bodyPr/>
          <a:lstStyle/>
          <a:p>
            <a:pPr marL="0" indent="0"/>
            <a:r>
              <a:rPr lang="en-US" sz="2200" b="1" dirty="0"/>
              <a:t>It is how the products, communications and experiences you deliver that make people feel included - that is the marker for success.</a:t>
            </a:r>
          </a:p>
          <a:p>
            <a:pPr marL="0" indent="0"/>
            <a:r>
              <a:rPr lang="en-US" sz="2200" dirty="0"/>
              <a:t>Here’s an example of a Spanish-speaking consumer where a brand had taken the time to translate their website into Spanish. But they fumbled the customer experience by not making the link to get to the Spanish version of the site easy to find. The consumer in the video explains how that makes him feel. Customer experience is critically important in your efforts to build an inclusive brand that enables you to grow a bigger, more diverse and fiercely loyal customer base.</a:t>
            </a:r>
          </a:p>
          <a:p>
            <a:pPr marL="0" indent="0"/>
            <a:endParaRPr lang="en-IE" sz="2200" dirty="0"/>
          </a:p>
        </p:txBody>
      </p:sp>
      <p:sp>
        <p:nvSpPr>
          <p:cNvPr id="4" name="Text Placeholder 3">
            <a:extLst>
              <a:ext uri="{FF2B5EF4-FFF2-40B4-BE49-F238E27FC236}">
                <a16:creationId xmlns:a16="http://schemas.microsoft.com/office/drawing/2014/main" id="{C9C51BB7-C0C7-8DEC-D8A1-3E3DEE5CCFB4}"/>
              </a:ext>
            </a:extLst>
          </p:cNvPr>
          <p:cNvSpPr>
            <a:spLocks noGrp="1"/>
          </p:cNvSpPr>
          <p:nvPr>
            <p:ph type="body" sz="quarter" idx="16"/>
          </p:nvPr>
        </p:nvSpPr>
        <p:spPr>
          <a:xfrm>
            <a:off x="898357" y="393916"/>
            <a:ext cx="6026317" cy="992652"/>
          </a:xfrm>
        </p:spPr>
        <p:txBody>
          <a:bodyPr anchor="ctr"/>
          <a:lstStyle/>
          <a:p>
            <a:r>
              <a:rPr lang="en-IE" dirty="0"/>
              <a:t>Customer Experience Design</a:t>
            </a:r>
          </a:p>
        </p:txBody>
      </p:sp>
      <p:pic>
        <p:nvPicPr>
          <p:cNvPr id="6" name="Picture 5">
            <a:extLst>
              <a:ext uri="{FF2B5EF4-FFF2-40B4-BE49-F238E27FC236}">
                <a16:creationId xmlns:a16="http://schemas.microsoft.com/office/drawing/2014/main" id="{8CC6F8B7-497A-A2C3-E066-67D4F83DEF4B}"/>
              </a:ext>
            </a:extLst>
          </p:cNvPr>
          <p:cNvPicPr>
            <a:picLocks noChangeAspect="1"/>
          </p:cNvPicPr>
          <p:nvPr/>
        </p:nvPicPr>
        <p:blipFill>
          <a:blip r:embed="rId2" cstate="screen">
            <a:extLst>
              <a:ext uri="{28A0092B-C50C-407E-A947-70E740481C1C}">
                <a14:useLocalDpi xmlns:a14="http://schemas.microsoft.com/office/drawing/2010/main"/>
              </a:ext>
            </a:extLst>
          </a:blip>
          <a:srcRect l="2479" t="5204" r="2485" b="3840"/>
          <a:stretch/>
        </p:blipFill>
        <p:spPr>
          <a:xfrm>
            <a:off x="8166332" y="2457449"/>
            <a:ext cx="4025668" cy="2190751"/>
          </a:xfrm>
          <a:prstGeom prst="rect">
            <a:avLst/>
          </a:prstGeom>
        </p:spPr>
      </p:pic>
    </p:spTree>
    <p:extLst>
      <p:ext uri="{BB962C8B-B14F-4D97-AF65-F5344CB8AC3E}">
        <p14:creationId xmlns:p14="http://schemas.microsoft.com/office/powerpoint/2010/main" val="25258219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AEADD-1252-7616-173D-BB2524B39B1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CB7F6DB-319F-7012-9265-87EEC210C634}"/>
              </a:ext>
            </a:extLst>
          </p:cNvPr>
          <p:cNvSpPr>
            <a:spLocks noGrp="1"/>
          </p:cNvSpPr>
          <p:nvPr>
            <p:ph type="body" sz="quarter" idx="18"/>
          </p:nvPr>
        </p:nvSpPr>
        <p:spPr>
          <a:xfrm>
            <a:off x="531970" y="1274454"/>
            <a:ext cx="6297456" cy="3849918"/>
          </a:xfrm>
        </p:spPr>
        <p:txBody>
          <a:bodyPr/>
          <a:lstStyle/>
          <a:p>
            <a:pPr marL="514350" indent="-514350">
              <a:buClr>
                <a:srgbClr val="0872B5"/>
              </a:buClr>
              <a:buFont typeface="+mj-lt"/>
              <a:buAutoNum type="arabicPeriod" startAt="5"/>
            </a:pPr>
            <a:r>
              <a:rPr lang="en-US" sz="2800" dirty="0">
                <a:solidFill>
                  <a:schemeClr val="bg1"/>
                </a:solidFill>
                <a:highlight>
                  <a:srgbClr val="0872B5"/>
                </a:highlight>
              </a:rPr>
              <a:t>Customer Experience Delivery: </a:t>
            </a:r>
            <a:r>
              <a:rPr lang="en-US" sz="2200" dirty="0"/>
              <a:t>Delivering inclusivity means ensuring that promises made in your marketing are reflected in the customer’s actual interaction with your brand.</a:t>
            </a:r>
          </a:p>
          <a:p>
            <a:pPr marL="0" indent="0">
              <a:buClr>
                <a:srgbClr val="0872B5"/>
              </a:buClr>
            </a:pPr>
            <a:r>
              <a:rPr lang="en-US" sz="2200" b="1" dirty="0">
                <a:solidFill>
                  <a:srgbClr val="DF4625"/>
                </a:solidFill>
              </a:rPr>
              <a:t>Example: </a:t>
            </a:r>
            <a:r>
              <a:rPr lang="en-US" sz="2200" dirty="0"/>
              <a:t>A restaurant promoting an inclusive ethos might offer menu options catering to various dietary needs (vegan, gluten-free, halal) and train staff to accommodate diverse customers respectfully.</a:t>
            </a:r>
          </a:p>
          <a:p>
            <a:pPr marL="0" indent="0">
              <a:buClr>
                <a:srgbClr val="0872B5"/>
              </a:buClr>
            </a:pPr>
            <a:r>
              <a:rPr lang="en-US" sz="2200" b="1" dirty="0">
                <a:solidFill>
                  <a:srgbClr val="01A54E"/>
                </a:solidFill>
              </a:rPr>
              <a:t>How to Apply: </a:t>
            </a:r>
          </a:p>
          <a:p>
            <a:pPr marL="342900" indent="-342900">
              <a:buFont typeface="Wingdings" panose="05000000000000000000" pitchFamily="2" charset="2"/>
              <a:buChar char="v"/>
            </a:pPr>
            <a:r>
              <a:rPr lang="en-US" sz="2200" dirty="0"/>
              <a:t>An inclusive message must align with the reality of your service or product experience.</a:t>
            </a:r>
          </a:p>
        </p:txBody>
      </p:sp>
      <p:sp>
        <p:nvSpPr>
          <p:cNvPr id="9" name="Text Placeholder 2">
            <a:extLst>
              <a:ext uri="{FF2B5EF4-FFF2-40B4-BE49-F238E27FC236}">
                <a16:creationId xmlns:a16="http://schemas.microsoft.com/office/drawing/2014/main" id="{263A64F3-4C18-2F1A-2D90-1F39F21FD60B}"/>
              </a:ext>
            </a:extLst>
          </p:cNvPr>
          <p:cNvSpPr>
            <a:spLocks noGrp="1"/>
          </p:cNvSpPr>
          <p:nvPr>
            <p:ph type="body" sz="quarter" idx="16"/>
          </p:nvPr>
        </p:nvSpPr>
        <p:spPr>
          <a:xfrm>
            <a:off x="531969" y="472971"/>
            <a:ext cx="10595237" cy="803654"/>
          </a:xfrm>
        </p:spPr>
        <p:txBody>
          <a:bodyPr/>
          <a:lstStyle/>
          <a:p>
            <a:r>
              <a:rPr lang="en-IE" sz="3000" b="0" dirty="0">
                <a:solidFill>
                  <a:srgbClr val="0872B5"/>
                </a:solidFill>
              </a:rPr>
              <a:t>The 5C Framework to Building an Inclusive Brand - </a:t>
            </a:r>
            <a:r>
              <a:rPr lang="en-IE" sz="3000" b="0" dirty="0">
                <a:solidFill>
                  <a:srgbClr val="01A54E"/>
                </a:solidFill>
              </a:rPr>
              <a:t>Culture</a:t>
            </a:r>
          </a:p>
          <a:p>
            <a:endParaRPr lang="en-IE" sz="3000" dirty="0"/>
          </a:p>
        </p:txBody>
      </p:sp>
      <p:pic>
        <p:nvPicPr>
          <p:cNvPr id="4" name="Picture 3" descr="A group of colorful guitars&#10;&#10;Description automatically generated">
            <a:extLst>
              <a:ext uri="{FF2B5EF4-FFF2-40B4-BE49-F238E27FC236}">
                <a16:creationId xmlns:a16="http://schemas.microsoft.com/office/drawing/2014/main" id="{54230214-FF61-41E5-C907-BD82E273A796}"/>
              </a:ext>
            </a:extLst>
          </p:cNvPr>
          <p:cNvPicPr>
            <a:picLocks noChangeAspect="1"/>
          </p:cNvPicPr>
          <p:nvPr/>
        </p:nvPicPr>
        <p:blipFill>
          <a:blip r:embed="rId2"/>
          <a:stretch>
            <a:fillRect/>
          </a:stretch>
        </p:blipFill>
        <p:spPr>
          <a:xfrm>
            <a:off x="7456868" y="1274454"/>
            <a:ext cx="3758835" cy="5011780"/>
          </a:xfrm>
          <a:prstGeom prst="rect">
            <a:avLst/>
          </a:prstGeom>
        </p:spPr>
      </p:pic>
    </p:spTree>
    <p:extLst>
      <p:ext uri="{BB962C8B-B14F-4D97-AF65-F5344CB8AC3E}">
        <p14:creationId xmlns:p14="http://schemas.microsoft.com/office/powerpoint/2010/main" val="13201225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CEB09-107E-E6CD-DF0A-896B2236D88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0BFF44E-149A-F870-0681-90188B91EF2A}"/>
              </a:ext>
            </a:extLst>
          </p:cNvPr>
          <p:cNvSpPr>
            <a:spLocks noGrp="1"/>
          </p:cNvSpPr>
          <p:nvPr>
            <p:ph type="body" sz="quarter" idx="18"/>
          </p:nvPr>
        </p:nvSpPr>
        <p:spPr>
          <a:xfrm>
            <a:off x="676276" y="1294766"/>
            <a:ext cx="10639424" cy="3849918"/>
          </a:xfrm>
        </p:spPr>
        <p:txBody>
          <a:bodyPr/>
          <a:lstStyle/>
          <a:p>
            <a:pPr marL="0" indent="0"/>
            <a:r>
              <a:rPr lang="en-US" sz="3600" b="1" dirty="0">
                <a:solidFill>
                  <a:srgbClr val="DF4625"/>
                </a:solidFill>
                <a:latin typeface="Aharoni" panose="02010803020104030203" pitchFamily="2" charset="-79"/>
                <a:cs typeface="Aharoni" panose="02010803020104030203" pitchFamily="2" charset="-79"/>
              </a:rPr>
              <a:t>Exercises</a:t>
            </a:r>
          </a:p>
          <a:p>
            <a:pPr marL="342900" indent="-342900">
              <a:buFont typeface="Wingdings" panose="05000000000000000000" pitchFamily="2" charset="2"/>
              <a:buChar char="q"/>
            </a:pPr>
            <a:r>
              <a:rPr lang="en-US" sz="2200" dirty="0"/>
              <a:t>Document  in your brand guidelines your standards for inclusive language. </a:t>
            </a:r>
          </a:p>
          <a:p>
            <a:pPr marL="342900" indent="-342900">
              <a:buFont typeface="Wingdings" panose="05000000000000000000" pitchFamily="2" charset="2"/>
              <a:buChar char="q"/>
            </a:pPr>
            <a:r>
              <a:rPr lang="en-US" sz="2200" dirty="0"/>
              <a:t>Create standard operating procedures for ensuring your content is accessible. </a:t>
            </a:r>
          </a:p>
          <a:p>
            <a:pPr marL="342900" indent="-342900">
              <a:buFont typeface="Wingdings" panose="05000000000000000000" pitchFamily="2" charset="2"/>
              <a:buChar char="q"/>
            </a:pPr>
            <a:r>
              <a:rPr lang="en-US" sz="2200" dirty="0"/>
              <a:t>Revise your creative brief templates to ensure they encompasses specifics about the diverse audiences you are trying to reach.</a:t>
            </a:r>
          </a:p>
          <a:p>
            <a:pPr marL="342900" indent="-342900">
              <a:buFont typeface="Wingdings" panose="05000000000000000000" pitchFamily="2" charset="2"/>
              <a:buChar char="q"/>
            </a:pPr>
            <a:r>
              <a:rPr lang="en-US" sz="2200" dirty="0"/>
              <a:t>Review your approval process. “How did this get approved?” This is commonly asked when a brand gets in trouble for a culturally insensitive campaign. Smart brands are starting to think through how to do “cultural intelligence” or “inclusive marketing” checks as part of their overall review process.</a:t>
            </a:r>
          </a:p>
          <a:p>
            <a:pPr marL="342900" indent="-342900">
              <a:buFont typeface="Wingdings" panose="05000000000000000000" pitchFamily="2" charset="2"/>
              <a:buChar char="q"/>
            </a:pPr>
            <a:r>
              <a:rPr lang="en-US" sz="2200" dirty="0"/>
              <a:t>Add captions to every video you produce for your brand, no matter which platform it lives on. As a result, your teams workflow now incorporates time, tools, and processes to ensure that happens.</a:t>
            </a:r>
          </a:p>
        </p:txBody>
      </p:sp>
      <p:sp>
        <p:nvSpPr>
          <p:cNvPr id="3" name="Text Placeholder 2">
            <a:extLst>
              <a:ext uri="{FF2B5EF4-FFF2-40B4-BE49-F238E27FC236}">
                <a16:creationId xmlns:a16="http://schemas.microsoft.com/office/drawing/2014/main" id="{D16DC290-02FF-DE36-1BD8-B7CC7D1436D3}"/>
              </a:ext>
            </a:extLst>
          </p:cNvPr>
          <p:cNvSpPr>
            <a:spLocks noGrp="1"/>
          </p:cNvSpPr>
          <p:nvPr>
            <p:ph type="body" sz="quarter" idx="16"/>
          </p:nvPr>
        </p:nvSpPr>
        <p:spPr>
          <a:xfrm>
            <a:off x="531969" y="472971"/>
            <a:ext cx="7497606" cy="803654"/>
          </a:xfrm>
        </p:spPr>
        <p:txBody>
          <a:bodyPr/>
          <a:lstStyle/>
          <a:p>
            <a:r>
              <a:rPr lang="en-IE" sz="3000" b="0" dirty="0">
                <a:solidFill>
                  <a:srgbClr val="0872B5"/>
                </a:solidFill>
              </a:rPr>
              <a:t>The 5C Framework to Building an Inclusive Brand – </a:t>
            </a:r>
            <a:r>
              <a:rPr lang="en-IE" sz="3000" b="0" dirty="0">
                <a:solidFill>
                  <a:srgbClr val="01A54E"/>
                </a:solidFill>
              </a:rPr>
              <a:t>Company Culture</a:t>
            </a:r>
          </a:p>
          <a:p>
            <a:endParaRPr lang="en-IE" sz="3000" dirty="0"/>
          </a:p>
        </p:txBody>
      </p:sp>
      <p:pic>
        <p:nvPicPr>
          <p:cNvPr id="4" name="Picture 3" descr="A close-up of a person writing in a notebook&#10;&#10;Description automatically generated">
            <a:extLst>
              <a:ext uri="{FF2B5EF4-FFF2-40B4-BE49-F238E27FC236}">
                <a16:creationId xmlns:a16="http://schemas.microsoft.com/office/drawing/2014/main" id="{03B0B710-14AD-373D-F56D-C57769F0338B}"/>
              </a:ext>
            </a:extLst>
          </p:cNvPr>
          <p:cNvPicPr>
            <a:picLocks noChangeAspect="1"/>
          </p:cNvPicPr>
          <p:nvPr/>
        </p:nvPicPr>
        <p:blipFill>
          <a:blip r:embed="rId2" cstate="screen">
            <a:extLst>
              <a:ext uri="{28A0092B-C50C-407E-A947-70E740481C1C}">
                <a14:useLocalDpi xmlns:a14="http://schemas.microsoft.com/office/drawing/2010/main"/>
              </a:ext>
            </a:extLst>
          </a:blip>
          <a:srcRect t="24583" b="13889"/>
          <a:stretch/>
        </p:blipFill>
        <p:spPr>
          <a:xfrm>
            <a:off x="9418506" y="60766"/>
            <a:ext cx="2363918" cy="2181700"/>
          </a:xfrm>
          <a:prstGeom prst="ellipse">
            <a:avLst/>
          </a:prstGeom>
          <a:ln w="63500" cap="rnd">
            <a:solidFill>
              <a:srgbClr val="D11C5F"/>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Graphic 4" descr="Signature with solid fill">
            <a:extLst>
              <a:ext uri="{FF2B5EF4-FFF2-40B4-BE49-F238E27FC236}">
                <a16:creationId xmlns:a16="http://schemas.microsoft.com/office/drawing/2014/main" id="{277414F5-4DC3-03D2-1FA6-2B55DBC5AD6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97822" y="1151616"/>
            <a:ext cx="914400" cy="914400"/>
          </a:xfrm>
          <a:prstGeom prst="rect">
            <a:avLst/>
          </a:prstGeom>
        </p:spPr>
      </p:pic>
    </p:spTree>
    <p:extLst>
      <p:ext uri="{BB962C8B-B14F-4D97-AF65-F5344CB8AC3E}">
        <p14:creationId xmlns:p14="http://schemas.microsoft.com/office/powerpoint/2010/main" val="8067587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32E1599-0BB7-7638-AF45-2D296FF2082E}"/>
              </a:ext>
            </a:extLst>
          </p:cNvPr>
          <p:cNvSpPr>
            <a:spLocks noGrp="1"/>
          </p:cNvSpPr>
          <p:nvPr>
            <p:ph type="body" sz="quarter" idx="18"/>
          </p:nvPr>
        </p:nvSpPr>
        <p:spPr>
          <a:xfrm>
            <a:off x="798380" y="1233563"/>
            <a:ext cx="10595237" cy="3849918"/>
          </a:xfrm>
        </p:spPr>
        <p:txBody>
          <a:bodyPr/>
          <a:lstStyle/>
          <a:p>
            <a:pPr marL="0" indent="0"/>
            <a:r>
              <a:rPr lang="en-US" sz="2000" dirty="0"/>
              <a:t>Brand health refers to how a brand is perceived in the market and by its customers. Measuring brand health is a multifaceted evaluation, similar to how a doctor assesses a person's health through various indicators. Measuring brand health helps businesses understand how strong and well-liked their brand is. This helps them know if they need to make improvements, just like how we might change our diet or exercise more if our health isn't great. A healthy brand is strong in the market, popular among customers, and capable of achieving or exceeding strategic business objectives. Brand health is an indicator of a brand's vitality and potential for sustained success. What makes up brand health? </a:t>
            </a:r>
          </a:p>
          <a:p>
            <a:pPr marL="457200" indent="-457200">
              <a:buClr>
                <a:srgbClr val="335C42"/>
              </a:buClr>
              <a:buFont typeface="Wingdings" panose="05000000000000000000" pitchFamily="2" charset="2"/>
              <a:buChar char="q"/>
            </a:pPr>
            <a:r>
              <a:rPr lang="en-US" sz="2000" dirty="0">
                <a:solidFill>
                  <a:schemeClr val="bg1"/>
                </a:solidFill>
                <a:highlight>
                  <a:srgbClr val="335C42"/>
                </a:highlight>
              </a:rPr>
              <a:t>Brand awareness: </a:t>
            </a:r>
            <a:r>
              <a:rPr lang="en-US" sz="2000" dirty="0"/>
              <a:t>Measures how well your brand is </a:t>
            </a:r>
            <a:r>
              <a:rPr lang="en-US" sz="2000" dirty="0" err="1"/>
              <a:t>recognised</a:t>
            </a:r>
            <a:r>
              <a:rPr lang="en-US" sz="2000" dirty="0"/>
              <a:t> by potential customers. If people are aware of your brand, they can consider it when making purchase decisions. It's critical to understand that consumers prefer the familiar, and they </a:t>
            </a:r>
            <a:r>
              <a:rPr lang="en-US" sz="2000" dirty="0" err="1"/>
              <a:t>categorise</a:t>
            </a:r>
            <a:r>
              <a:rPr lang="en-US" sz="2000" dirty="0"/>
              <a:t> new brands based on existing categories.</a:t>
            </a:r>
          </a:p>
          <a:p>
            <a:pPr marL="457200" indent="-457200">
              <a:buClr>
                <a:srgbClr val="335C42"/>
              </a:buClr>
              <a:buFont typeface="Wingdings" panose="05000000000000000000" pitchFamily="2" charset="2"/>
              <a:buChar char="q"/>
            </a:pPr>
            <a:r>
              <a:rPr lang="en-US" sz="2000" dirty="0">
                <a:solidFill>
                  <a:schemeClr val="bg1"/>
                </a:solidFill>
                <a:highlight>
                  <a:srgbClr val="335C42"/>
                </a:highlight>
              </a:rPr>
              <a:t>Market positioning: </a:t>
            </a:r>
            <a:r>
              <a:rPr lang="en-US" sz="2000" dirty="0"/>
              <a:t>This is about understanding where your brand stands in comparison to competitors. It's related to brand awareness but focuses on your brand's unique place in the market. Good market positioning means customers think your brand is set apart from others.</a:t>
            </a:r>
          </a:p>
        </p:txBody>
      </p:sp>
      <p:sp>
        <p:nvSpPr>
          <p:cNvPr id="5" name="Text Placeholder 4">
            <a:extLst>
              <a:ext uri="{FF2B5EF4-FFF2-40B4-BE49-F238E27FC236}">
                <a16:creationId xmlns:a16="http://schemas.microsoft.com/office/drawing/2014/main" id="{695C9BF0-B59C-8EDB-71AD-722147441AA0}"/>
              </a:ext>
            </a:extLst>
          </p:cNvPr>
          <p:cNvSpPr>
            <a:spLocks noGrp="1"/>
          </p:cNvSpPr>
          <p:nvPr>
            <p:ph type="body" sz="quarter" idx="16"/>
          </p:nvPr>
        </p:nvSpPr>
        <p:spPr>
          <a:xfrm>
            <a:off x="798381" y="429909"/>
            <a:ext cx="10595237" cy="803654"/>
          </a:xfrm>
        </p:spPr>
        <p:txBody>
          <a:bodyPr anchor="ctr"/>
          <a:lstStyle/>
          <a:p>
            <a:r>
              <a:rPr lang="en-IE" sz="3200" dirty="0"/>
              <a:t>Brand Health is Essential </a:t>
            </a:r>
            <a:r>
              <a:rPr lang="en-IE" sz="3200" b="0" dirty="0">
                <a:solidFill>
                  <a:srgbClr val="335C42"/>
                </a:solidFill>
              </a:rPr>
              <a:t>- Checklist</a:t>
            </a:r>
          </a:p>
        </p:txBody>
      </p:sp>
      <p:sp>
        <p:nvSpPr>
          <p:cNvPr id="8" name="TextBox 7">
            <a:extLst>
              <a:ext uri="{FF2B5EF4-FFF2-40B4-BE49-F238E27FC236}">
                <a16:creationId xmlns:a16="http://schemas.microsoft.com/office/drawing/2014/main" id="{2E93AD59-62D2-DF4E-1892-CE748E41BBCE}"/>
              </a:ext>
            </a:extLst>
          </p:cNvPr>
          <p:cNvSpPr txBox="1"/>
          <p:nvPr/>
        </p:nvSpPr>
        <p:spPr>
          <a:xfrm>
            <a:off x="3290047" y="6414208"/>
            <a:ext cx="8103570" cy="369332"/>
          </a:xfrm>
          <a:prstGeom prst="rect">
            <a:avLst/>
          </a:prstGeom>
          <a:noFill/>
        </p:spPr>
        <p:txBody>
          <a:bodyPr wrap="square">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https://frutostudio.co.uk/blog/brand-health-and-key-metrics-to-measure-it</a:t>
            </a:r>
            <a:r>
              <a:rPr lang="en-IE" dirty="0">
                <a:solidFill>
                  <a:schemeClr val="bg1"/>
                </a:solidFill>
              </a:rPr>
              <a:t> </a:t>
            </a:r>
          </a:p>
        </p:txBody>
      </p:sp>
    </p:spTree>
    <p:extLst>
      <p:ext uri="{BB962C8B-B14F-4D97-AF65-F5344CB8AC3E}">
        <p14:creationId xmlns:p14="http://schemas.microsoft.com/office/powerpoint/2010/main" val="1699580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5EE99-81D3-A378-82B8-07E642478F6A}"/>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9EE9C3F3-045B-B01B-61A6-A1AF77A0720E}"/>
              </a:ext>
            </a:extLst>
          </p:cNvPr>
          <p:cNvSpPr>
            <a:spLocks noGrp="1"/>
          </p:cNvSpPr>
          <p:nvPr>
            <p:ph type="body" sz="quarter" idx="18"/>
          </p:nvPr>
        </p:nvSpPr>
        <p:spPr>
          <a:xfrm>
            <a:off x="798380" y="1233563"/>
            <a:ext cx="10595237" cy="3849918"/>
          </a:xfrm>
        </p:spPr>
        <p:txBody>
          <a:bodyPr/>
          <a:lstStyle/>
          <a:p>
            <a:pPr marL="342900" indent="-342900">
              <a:buClr>
                <a:srgbClr val="335C42"/>
              </a:buClr>
              <a:buFont typeface="Wingdings" panose="05000000000000000000" pitchFamily="2" charset="2"/>
              <a:buChar char="q"/>
            </a:pPr>
            <a:r>
              <a:rPr lang="en-US" sz="2000" dirty="0">
                <a:solidFill>
                  <a:schemeClr val="bg1"/>
                </a:solidFill>
                <a:highlight>
                  <a:srgbClr val="335C42"/>
                </a:highlight>
              </a:rPr>
              <a:t>Brand perception: </a:t>
            </a:r>
            <a:r>
              <a:rPr lang="en-US" sz="2000" dirty="0"/>
              <a:t>This takes into account how the public views your brand, including their beliefs, attitudes, and overall impressions. This is shaped by your marketing efforts and customer experiences. Brand perception is what people think when they hear your brand's name.</a:t>
            </a:r>
          </a:p>
          <a:p>
            <a:pPr marL="342900" indent="-342900">
              <a:buClr>
                <a:srgbClr val="335C42"/>
              </a:buClr>
              <a:buFont typeface="Wingdings" panose="05000000000000000000" pitchFamily="2" charset="2"/>
              <a:buChar char="q"/>
            </a:pPr>
            <a:r>
              <a:rPr lang="en-US" sz="2000" dirty="0">
                <a:solidFill>
                  <a:schemeClr val="bg1"/>
                </a:solidFill>
                <a:highlight>
                  <a:srgbClr val="335C42"/>
                </a:highlight>
              </a:rPr>
              <a:t>Brand effectiveness: </a:t>
            </a:r>
            <a:r>
              <a:rPr lang="en-US" sz="2000" dirty="0"/>
              <a:t>This measures how effectively your branding strategies convert awareness into engagement and loyalty. It's about the impact of your marketing and whether it leads to customers choosing and sticking with your brand.</a:t>
            </a:r>
          </a:p>
          <a:p>
            <a:pPr marL="342900" indent="-342900">
              <a:buClr>
                <a:srgbClr val="335C42"/>
              </a:buClr>
              <a:buFont typeface="Wingdings" panose="05000000000000000000" pitchFamily="2" charset="2"/>
              <a:buChar char="q"/>
            </a:pPr>
            <a:r>
              <a:rPr lang="en-US" sz="2000" dirty="0">
                <a:solidFill>
                  <a:schemeClr val="bg1"/>
                </a:solidFill>
                <a:highlight>
                  <a:srgbClr val="335C42"/>
                </a:highlight>
              </a:rPr>
              <a:t>Customer satisfaction: </a:t>
            </a:r>
            <a:r>
              <a:rPr lang="en-US" sz="2000" dirty="0"/>
              <a:t>This gauges how happy customers are with your products or services. High customer satisfaction often leads to repeat purchases and positive word-of-mouth, which in turn can enhance brand perception and loyalty.</a:t>
            </a:r>
          </a:p>
          <a:p>
            <a:pPr marL="342900" indent="-342900">
              <a:buClr>
                <a:srgbClr val="335C42"/>
              </a:buClr>
              <a:buFont typeface="Wingdings" panose="05000000000000000000" pitchFamily="2" charset="2"/>
              <a:buChar char="q"/>
            </a:pPr>
            <a:r>
              <a:rPr lang="en-US" sz="2000" dirty="0">
                <a:solidFill>
                  <a:schemeClr val="bg1"/>
                </a:solidFill>
                <a:highlight>
                  <a:srgbClr val="335C42"/>
                </a:highlight>
              </a:rPr>
              <a:t>Brand loyalty: </a:t>
            </a:r>
            <a:r>
              <a:rPr lang="en-US" sz="2000" dirty="0"/>
              <a:t>This indicates the extent to which customers are committed to your brand and make repeat purchases. Loyal customers are less likely to switch to competitors and often become brand advocates.</a:t>
            </a:r>
          </a:p>
          <a:p>
            <a:pPr marL="342900" indent="-342900">
              <a:buClr>
                <a:srgbClr val="335C42"/>
              </a:buClr>
              <a:buFont typeface="Wingdings" panose="05000000000000000000" pitchFamily="2" charset="2"/>
              <a:buChar char="q"/>
            </a:pPr>
            <a:r>
              <a:rPr lang="en-US" sz="2000" dirty="0">
                <a:solidFill>
                  <a:schemeClr val="bg1"/>
                </a:solidFill>
                <a:highlight>
                  <a:srgbClr val="335C42"/>
                </a:highlight>
              </a:rPr>
              <a:t>Brand equity: </a:t>
            </a:r>
            <a:r>
              <a:rPr lang="en-US" sz="2000" dirty="0"/>
              <a:t>This is the overall value of your brand in the marketplace, often derived from consumer perceptions and experiences. Strong brand equity is built on high awareness, positive perceptions, customer satisfaction, and loyalty.</a:t>
            </a:r>
            <a:endParaRPr lang="en-IE" sz="2000" dirty="0"/>
          </a:p>
        </p:txBody>
      </p:sp>
      <p:sp>
        <p:nvSpPr>
          <p:cNvPr id="5" name="Text Placeholder 4">
            <a:extLst>
              <a:ext uri="{FF2B5EF4-FFF2-40B4-BE49-F238E27FC236}">
                <a16:creationId xmlns:a16="http://schemas.microsoft.com/office/drawing/2014/main" id="{E976C513-7B18-4C8B-FAF3-2A5A22BADD37}"/>
              </a:ext>
            </a:extLst>
          </p:cNvPr>
          <p:cNvSpPr>
            <a:spLocks noGrp="1"/>
          </p:cNvSpPr>
          <p:nvPr>
            <p:ph type="body" sz="quarter" idx="16"/>
          </p:nvPr>
        </p:nvSpPr>
        <p:spPr>
          <a:xfrm>
            <a:off x="798381" y="429909"/>
            <a:ext cx="10595237" cy="803654"/>
          </a:xfrm>
        </p:spPr>
        <p:txBody>
          <a:bodyPr anchor="ctr"/>
          <a:lstStyle/>
          <a:p>
            <a:r>
              <a:rPr lang="en-IE" sz="3200" dirty="0"/>
              <a:t>Brand Health is Essential </a:t>
            </a:r>
            <a:r>
              <a:rPr lang="en-IE" sz="3200" b="0" dirty="0">
                <a:solidFill>
                  <a:srgbClr val="335C42"/>
                </a:solidFill>
              </a:rPr>
              <a:t>- Checklist</a:t>
            </a:r>
          </a:p>
        </p:txBody>
      </p:sp>
      <p:sp>
        <p:nvSpPr>
          <p:cNvPr id="8" name="TextBox 7">
            <a:extLst>
              <a:ext uri="{FF2B5EF4-FFF2-40B4-BE49-F238E27FC236}">
                <a16:creationId xmlns:a16="http://schemas.microsoft.com/office/drawing/2014/main" id="{9FF5FB77-9EB3-7374-A509-A1FB3569EB3E}"/>
              </a:ext>
            </a:extLst>
          </p:cNvPr>
          <p:cNvSpPr txBox="1"/>
          <p:nvPr/>
        </p:nvSpPr>
        <p:spPr>
          <a:xfrm>
            <a:off x="3290047" y="6414208"/>
            <a:ext cx="8103570" cy="369332"/>
          </a:xfrm>
          <a:prstGeom prst="rect">
            <a:avLst/>
          </a:prstGeom>
          <a:noFill/>
        </p:spPr>
        <p:txBody>
          <a:bodyPr wrap="square">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https://frutostudio.co.uk/blog/brand-health-and-key-metrics-to-measure-it</a:t>
            </a:r>
            <a:r>
              <a:rPr lang="en-IE" dirty="0">
                <a:solidFill>
                  <a:schemeClr val="bg1"/>
                </a:solidFill>
              </a:rPr>
              <a:t> </a:t>
            </a:r>
          </a:p>
        </p:txBody>
      </p:sp>
    </p:spTree>
    <p:extLst>
      <p:ext uri="{BB962C8B-B14F-4D97-AF65-F5344CB8AC3E}">
        <p14:creationId xmlns:p14="http://schemas.microsoft.com/office/powerpoint/2010/main" val="20346920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2" name="Picture 4" descr="Brand Health elements">
            <a:extLst>
              <a:ext uri="{FF2B5EF4-FFF2-40B4-BE49-F238E27FC236}">
                <a16:creationId xmlns:a16="http://schemas.microsoft.com/office/drawing/2014/main" id="{92F9BA06-3115-03E7-01C7-A5103560ACAD}"/>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59223" y="340657"/>
            <a:ext cx="10538139" cy="5603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3628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8142B9-2BF5-A918-1297-6465FB16DD9C}"/>
            </a:ext>
          </a:extLst>
        </p:cNvPr>
        <p:cNvGrpSpPr/>
        <p:nvPr/>
      </p:nvGrpSpPr>
      <p:grpSpPr>
        <a:xfrm>
          <a:off x="0" y="0"/>
          <a:ext cx="0" cy="0"/>
          <a:chOff x="0" y="0"/>
          <a:chExt cx="0" cy="0"/>
        </a:xfrm>
      </p:grpSpPr>
      <p:sp>
        <p:nvSpPr>
          <p:cNvPr id="38" name="Text Placeholder 3">
            <a:extLst>
              <a:ext uri="{FF2B5EF4-FFF2-40B4-BE49-F238E27FC236}">
                <a16:creationId xmlns:a16="http://schemas.microsoft.com/office/drawing/2014/main" id="{E7EB3F59-D07E-10BD-C9A7-739A604F4EE3}"/>
              </a:ext>
            </a:extLst>
          </p:cNvPr>
          <p:cNvSpPr txBox="1">
            <a:spLocks/>
          </p:cNvSpPr>
          <p:nvPr/>
        </p:nvSpPr>
        <p:spPr>
          <a:xfrm>
            <a:off x="410780" y="1291986"/>
            <a:ext cx="6028119" cy="12858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000" kern="0" dirty="0">
                <a:solidFill>
                  <a:schemeClr val="bg1"/>
                </a:solidFill>
                <a:ea typeface="Calibri" panose="020F0502020204030204" pitchFamily="34" charset="0"/>
              </a:rPr>
              <a:t>Module 5 is designed to help small and medium-sized enterprises (SMEs) unlock the power and potential of inclusive marketing to grow their business, build stronger customer relationships, and make a meaningful impact. </a:t>
            </a:r>
          </a:p>
          <a:p>
            <a:pPr marL="0" indent="0">
              <a:lnSpc>
                <a:spcPct val="100000"/>
              </a:lnSpc>
              <a:spcBef>
                <a:spcPts val="0"/>
              </a:spcBef>
              <a:buNone/>
            </a:pPr>
            <a:endParaRPr lang="en-US" sz="1000" kern="0" dirty="0">
              <a:solidFill>
                <a:schemeClr val="bg1"/>
              </a:solidFill>
              <a:ea typeface="Calibri" panose="020F0502020204030204" pitchFamily="34" charset="0"/>
            </a:endParaRPr>
          </a:p>
          <a:p>
            <a:pPr marL="0" indent="0">
              <a:lnSpc>
                <a:spcPct val="100000"/>
              </a:lnSpc>
              <a:spcBef>
                <a:spcPts val="0"/>
              </a:spcBef>
              <a:buNone/>
            </a:pPr>
            <a:r>
              <a:rPr lang="en-US" sz="2000" kern="0" dirty="0">
                <a:solidFill>
                  <a:schemeClr val="bg1"/>
                </a:solidFill>
                <a:ea typeface="Calibri" panose="020F0502020204030204" pitchFamily="34" charset="0"/>
              </a:rPr>
              <a:t>Understand the different definitions and that inclusive marketing goes beyond being a trend—it’s a strategic approach to connecting with diverse audiences by acknowledging and celebrating their unique identities, values, and experiences. </a:t>
            </a:r>
          </a:p>
          <a:p>
            <a:pPr marL="0" indent="0">
              <a:lnSpc>
                <a:spcPct val="100000"/>
              </a:lnSpc>
              <a:spcBef>
                <a:spcPts val="0"/>
              </a:spcBef>
              <a:buNone/>
            </a:pPr>
            <a:endParaRPr lang="en-US" sz="1000" kern="0" dirty="0">
              <a:solidFill>
                <a:schemeClr val="bg1"/>
              </a:solidFill>
              <a:ea typeface="Calibri" panose="020F0502020204030204" pitchFamily="34" charset="0"/>
            </a:endParaRPr>
          </a:p>
          <a:p>
            <a:pPr marL="0" indent="0">
              <a:lnSpc>
                <a:spcPct val="100000"/>
              </a:lnSpc>
              <a:spcBef>
                <a:spcPts val="0"/>
              </a:spcBef>
              <a:buNone/>
            </a:pPr>
            <a:r>
              <a:rPr lang="en-US" sz="2000" kern="0" dirty="0">
                <a:solidFill>
                  <a:schemeClr val="bg1"/>
                </a:solidFill>
                <a:ea typeface="Calibri" panose="020F0502020204030204" pitchFamily="34" charset="0"/>
              </a:rPr>
              <a:t>Learn how to assess your brand health and embed inclusivity into your marketing strategies and campaigns. Learn practical solutions, and real-world examples to help you understand the value of inclusivity in your marketing efforts, overcome potential barriers, and implement impactful campaigns.</a:t>
            </a:r>
          </a:p>
        </p:txBody>
      </p:sp>
      <p:sp>
        <p:nvSpPr>
          <p:cNvPr id="39" name="Text Placeholder 4">
            <a:extLst>
              <a:ext uri="{FF2B5EF4-FFF2-40B4-BE49-F238E27FC236}">
                <a16:creationId xmlns:a16="http://schemas.microsoft.com/office/drawing/2014/main" id="{6EAD8DBD-740C-9107-0B9E-078B36EE513C}"/>
              </a:ext>
            </a:extLst>
          </p:cNvPr>
          <p:cNvSpPr txBox="1">
            <a:spLocks/>
          </p:cNvSpPr>
          <p:nvPr/>
        </p:nvSpPr>
        <p:spPr>
          <a:xfrm>
            <a:off x="1007050" y="194990"/>
            <a:ext cx="4192479" cy="5832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200" b="1" dirty="0">
                <a:solidFill>
                  <a:schemeClr val="bg1"/>
                </a:solidFill>
              </a:rPr>
              <a:t>M5:</a:t>
            </a:r>
            <a:r>
              <a:rPr lang="en-US" sz="7200" dirty="0">
                <a:solidFill>
                  <a:schemeClr val="bg1"/>
                </a:solidFill>
              </a:rPr>
              <a:t>Part 1</a:t>
            </a:r>
          </a:p>
        </p:txBody>
      </p:sp>
      <p:sp>
        <p:nvSpPr>
          <p:cNvPr id="25" name="Text Placeholder 15">
            <a:extLst>
              <a:ext uri="{FF2B5EF4-FFF2-40B4-BE49-F238E27FC236}">
                <a16:creationId xmlns:a16="http://schemas.microsoft.com/office/drawing/2014/main" id="{3DB7B7AF-8383-F539-4F8F-C708853BD8A0}"/>
              </a:ext>
            </a:extLst>
          </p:cNvPr>
          <p:cNvSpPr>
            <a:spLocks noGrp="1"/>
          </p:cNvSpPr>
          <p:nvPr>
            <p:ph type="body" sz="quarter" idx="15"/>
          </p:nvPr>
        </p:nvSpPr>
        <p:spPr>
          <a:xfrm>
            <a:off x="5942854" y="1637606"/>
            <a:ext cx="700387" cy="689518"/>
          </a:xfrm>
        </p:spPr>
        <p:txBody>
          <a:bodyPr/>
          <a:lstStyle/>
          <a:p>
            <a:r>
              <a:rPr lang="en-US" dirty="0"/>
              <a:t>01</a:t>
            </a:r>
          </a:p>
        </p:txBody>
      </p:sp>
      <p:sp>
        <p:nvSpPr>
          <p:cNvPr id="26" name="Text Placeholder 14">
            <a:extLst>
              <a:ext uri="{FF2B5EF4-FFF2-40B4-BE49-F238E27FC236}">
                <a16:creationId xmlns:a16="http://schemas.microsoft.com/office/drawing/2014/main" id="{4116FBD3-7B33-5528-F3B4-C74083B1A760}"/>
              </a:ext>
            </a:extLst>
          </p:cNvPr>
          <p:cNvSpPr txBox="1">
            <a:spLocks/>
          </p:cNvSpPr>
          <p:nvPr/>
        </p:nvSpPr>
        <p:spPr>
          <a:xfrm>
            <a:off x="6967043" y="3501733"/>
            <a:ext cx="4846414" cy="689519"/>
          </a:xfrm>
          <a:prstGeom prst="rect">
            <a:avLst/>
          </a:prstGeom>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083F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2400" b="1" dirty="0">
                <a:ea typeface="Calibri" panose="020F0502020204030204" pitchFamily="34" charset="0"/>
                <a:cs typeface="Times New Roman" panose="02020603050405020304" pitchFamily="18" charset="0"/>
              </a:rPr>
              <a:t>The Power of Inclusive Marketing For SME Brands</a:t>
            </a:r>
          </a:p>
          <a:p>
            <a:pPr>
              <a:lnSpc>
                <a:spcPct val="100000"/>
              </a:lnSpc>
              <a:spcBef>
                <a:spcPts val="0"/>
              </a:spcBef>
            </a:pPr>
            <a:endParaRPr lang="en-US" sz="2000" b="1" dirty="0">
              <a:ea typeface="Calibri" panose="020F0502020204030204" pitchFamily="34" charset="0"/>
              <a:cs typeface="Times New Roman" panose="02020603050405020304" pitchFamily="18" charset="0"/>
            </a:endParaRPr>
          </a:p>
          <a:p>
            <a:pPr marL="342900" indent="-342900">
              <a:lnSpc>
                <a:spcPct val="100000"/>
              </a:lnSpc>
              <a:spcBef>
                <a:spcPts val="0"/>
              </a:spcBef>
              <a:buFont typeface="Wingdings" panose="05000000000000000000" pitchFamily="2" charset="2"/>
              <a:buChar char="v"/>
            </a:pPr>
            <a:r>
              <a:rPr lang="en-US" sz="2000" b="1" dirty="0"/>
              <a:t>Introduction to Inclusive Marketing for SMEs: </a:t>
            </a:r>
            <a:r>
              <a:rPr lang="en-US" sz="2000" dirty="0"/>
              <a:t>Definitions and Concepts of Inclusive and Exclusive Marketing.</a:t>
            </a:r>
          </a:p>
          <a:p>
            <a:pPr marL="342900" indent="-342900">
              <a:lnSpc>
                <a:spcPct val="100000"/>
              </a:lnSpc>
              <a:spcBef>
                <a:spcPts val="0"/>
              </a:spcBef>
              <a:buFont typeface="Wingdings" panose="05000000000000000000" pitchFamily="2" charset="2"/>
              <a:buChar char="v"/>
            </a:pPr>
            <a:r>
              <a:rPr lang="en-US" sz="2000" b="1" dirty="0"/>
              <a:t>The Power of Inclusive Marketing for SME Brands </a:t>
            </a:r>
          </a:p>
          <a:p>
            <a:pPr marL="342900" indent="-342900">
              <a:lnSpc>
                <a:spcPct val="100000"/>
              </a:lnSpc>
              <a:spcBef>
                <a:spcPts val="0"/>
              </a:spcBef>
              <a:buFont typeface="Wingdings" panose="05000000000000000000" pitchFamily="2" charset="2"/>
              <a:buChar char="v"/>
            </a:pPr>
            <a:r>
              <a:rPr lang="en-US" sz="2000" b="1" dirty="0"/>
              <a:t>How to Build a Brand using the 5C Framework: </a:t>
            </a:r>
            <a:r>
              <a:rPr lang="en-US" sz="2000" dirty="0"/>
              <a:t>Company Culture, Customer Intimacy, Circle of Influence, Customer Experience Design and Customer Experience Delivery.</a:t>
            </a:r>
          </a:p>
          <a:p>
            <a:pPr marL="342900" indent="-342900">
              <a:lnSpc>
                <a:spcPct val="100000"/>
              </a:lnSpc>
              <a:spcBef>
                <a:spcPts val="0"/>
              </a:spcBef>
              <a:buFont typeface="Wingdings" panose="05000000000000000000" pitchFamily="2" charset="2"/>
              <a:buChar char="v"/>
            </a:pPr>
            <a:r>
              <a:rPr lang="en-US" sz="2000" dirty="0"/>
              <a:t>Embedding Inclusive Marketing into Business Values, Objectives Tracking and Measuring Metrics</a:t>
            </a:r>
          </a:p>
          <a:p>
            <a:pPr marL="342900" indent="-342900">
              <a:lnSpc>
                <a:spcPct val="100000"/>
              </a:lnSpc>
              <a:spcBef>
                <a:spcPts val="0"/>
              </a:spcBef>
              <a:buFont typeface="Wingdings" panose="05000000000000000000" pitchFamily="2" charset="2"/>
              <a:buChar char="v"/>
            </a:pPr>
            <a:endParaRPr lang="en-US" sz="2400" dirty="0"/>
          </a:p>
        </p:txBody>
      </p:sp>
      <p:cxnSp>
        <p:nvCxnSpPr>
          <p:cNvPr id="27" name="Straight Connector 26">
            <a:extLst>
              <a:ext uri="{FF2B5EF4-FFF2-40B4-BE49-F238E27FC236}">
                <a16:creationId xmlns:a16="http://schemas.microsoft.com/office/drawing/2014/main" id="{55952B02-42D4-A87C-D8A9-77D5398C7308}"/>
              </a:ext>
            </a:extLst>
          </p:cNvPr>
          <p:cNvCxnSpPr>
            <a:cxnSpLocks/>
          </p:cNvCxnSpPr>
          <p:nvPr/>
        </p:nvCxnSpPr>
        <p:spPr>
          <a:xfrm flipH="1">
            <a:off x="6195659" y="6376267"/>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3FA60A7-6CF5-4B64-E14E-F4B376E828FD}"/>
              </a:ext>
            </a:extLst>
          </p:cNvPr>
          <p:cNvCxnSpPr>
            <a:cxnSpLocks/>
          </p:cNvCxnSpPr>
          <p:nvPr/>
        </p:nvCxnSpPr>
        <p:spPr>
          <a:xfrm flipH="1">
            <a:off x="6028579" y="1152515"/>
            <a:ext cx="5784878" cy="0"/>
          </a:xfrm>
          <a:prstGeom prst="line">
            <a:avLst/>
          </a:prstGeom>
          <a:ln w="12700">
            <a:solidFill>
              <a:srgbClr val="083F5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91202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DE2CC118-8E8A-AED2-1AD4-3BF3B3189A9B}"/>
              </a:ext>
            </a:extLst>
          </p:cNvPr>
          <p:cNvSpPr>
            <a:spLocks noGrp="1"/>
          </p:cNvSpPr>
          <p:nvPr>
            <p:ph type="body" sz="quarter" idx="18"/>
          </p:nvPr>
        </p:nvSpPr>
        <p:spPr>
          <a:xfrm>
            <a:off x="798381" y="1098598"/>
            <a:ext cx="10900560" cy="3849918"/>
          </a:xfrm>
        </p:spPr>
        <p:txBody>
          <a:bodyPr/>
          <a:lstStyle/>
          <a:p>
            <a:pPr marL="0" indent="0"/>
            <a:r>
              <a:rPr lang="en-US" sz="2200" dirty="0"/>
              <a:t>These studies clearly outline the power of diversity and inclusivity when it comes to marketing and how this can affect levels of consumer trust, customer engagement and the likelihood of someone purchasing a product. The statistics show that people may boycott previously loved brands if companies do not make fundamental changes to their diversity and inclusivity practices. Statistics back up the positive impacts of businesses adopting inclusive marketing</a:t>
            </a:r>
          </a:p>
          <a:p>
            <a:pPr marL="0" indent="0"/>
            <a:endParaRPr lang="en-IE" sz="2200" dirty="0"/>
          </a:p>
        </p:txBody>
      </p:sp>
      <p:sp>
        <p:nvSpPr>
          <p:cNvPr id="5" name="Text Placeholder 4">
            <a:extLst>
              <a:ext uri="{FF2B5EF4-FFF2-40B4-BE49-F238E27FC236}">
                <a16:creationId xmlns:a16="http://schemas.microsoft.com/office/drawing/2014/main" id="{C1C4AD48-6D42-BB55-9091-FBAABF0E7D58}"/>
              </a:ext>
            </a:extLst>
          </p:cNvPr>
          <p:cNvSpPr>
            <a:spLocks noGrp="1"/>
          </p:cNvSpPr>
          <p:nvPr>
            <p:ph type="body" sz="quarter" idx="16"/>
          </p:nvPr>
        </p:nvSpPr>
        <p:spPr>
          <a:xfrm>
            <a:off x="798381" y="551979"/>
            <a:ext cx="10595237" cy="803654"/>
          </a:xfrm>
        </p:spPr>
        <p:txBody>
          <a:bodyPr/>
          <a:lstStyle/>
          <a:p>
            <a:r>
              <a:rPr lang="en-IE" sz="2800" dirty="0"/>
              <a:t>The Power of Inclusive Brand Marketing </a:t>
            </a:r>
            <a:r>
              <a:rPr lang="en-IE" sz="2800" b="0" dirty="0">
                <a:solidFill>
                  <a:srgbClr val="0872B5"/>
                </a:solidFill>
              </a:rPr>
              <a:t>– Impact on Brand Health </a:t>
            </a:r>
          </a:p>
        </p:txBody>
      </p:sp>
      <p:sp>
        <p:nvSpPr>
          <p:cNvPr id="3" name="TextBox 2">
            <a:extLst>
              <a:ext uri="{FF2B5EF4-FFF2-40B4-BE49-F238E27FC236}">
                <a16:creationId xmlns:a16="http://schemas.microsoft.com/office/drawing/2014/main" id="{4A5CC7EB-3866-1238-F13A-564087527486}"/>
              </a:ext>
            </a:extLst>
          </p:cNvPr>
          <p:cNvSpPr txBox="1"/>
          <p:nvPr/>
        </p:nvSpPr>
        <p:spPr>
          <a:xfrm>
            <a:off x="6019539" y="6220198"/>
            <a:ext cx="6096000" cy="646331"/>
          </a:xfrm>
          <a:prstGeom prst="rect">
            <a:avLst/>
          </a:prstGeom>
          <a:noFill/>
        </p:spPr>
        <p:txBody>
          <a:bodyPr wrap="square">
            <a:spAutoFit/>
          </a:bodyPr>
          <a:lstStyle/>
          <a:p>
            <a:r>
              <a:rPr lang="en-IE" dirty="0">
                <a:solidFill>
                  <a:srgbClr val="87A66E"/>
                </a:solidFill>
                <a:hlinkClick r:id="rId2">
                  <a:extLst>
                    <a:ext uri="{A12FA001-AC4F-418D-AE19-62706E023703}">
                      <ahyp:hlinkClr xmlns:ahyp="http://schemas.microsoft.com/office/drawing/2018/hyperlinkcolor" val="tx"/>
                    </a:ext>
                  </a:extLst>
                </a:hlinkClick>
              </a:rPr>
              <a:t>https://www.purplegoatagency.com/insights/importance-inclusive-marketing</a:t>
            </a:r>
            <a:r>
              <a:rPr lang="en-IE" dirty="0">
                <a:solidFill>
                  <a:schemeClr val="bg1"/>
                </a:solidFill>
                <a:hlinkClick r:id="rId2">
                  <a:extLst>
                    <a:ext uri="{A12FA001-AC4F-418D-AE19-62706E023703}">
                      <ahyp:hlinkClr xmlns:ahyp="http://schemas.microsoft.com/office/drawing/2018/hyperlinkcolor" val="tx"/>
                    </a:ext>
                  </a:extLst>
                </a:hlinkClick>
              </a:rPr>
              <a:t>/</a:t>
            </a:r>
            <a:r>
              <a:rPr lang="en-IE" dirty="0">
                <a:solidFill>
                  <a:schemeClr val="bg1"/>
                </a:solidFill>
              </a:rPr>
              <a:t> </a:t>
            </a:r>
          </a:p>
        </p:txBody>
      </p:sp>
      <p:sp>
        <p:nvSpPr>
          <p:cNvPr id="2" name="Text Placeholder 5">
            <a:extLst>
              <a:ext uri="{FF2B5EF4-FFF2-40B4-BE49-F238E27FC236}">
                <a16:creationId xmlns:a16="http://schemas.microsoft.com/office/drawing/2014/main" id="{1BA7FD52-6334-E0A1-DC9F-71742EFDE48D}"/>
              </a:ext>
            </a:extLst>
          </p:cNvPr>
          <p:cNvSpPr txBox="1">
            <a:spLocks/>
          </p:cNvSpPr>
          <p:nvPr/>
        </p:nvSpPr>
        <p:spPr>
          <a:xfrm>
            <a:off x="798381" y="2705285"/>
            <a:ext cx="6229948" cy="38499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83F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800" b="1" dirty="0">
                <a:solidFill>
                  <a:srgbClr val="0872B5"/>
                </a:solidFill>
              </a:rPr>
              <a:t>36% </a:t>
            </a:r>
            <a:r>
              <a:rPr lang="en-US" sz="2200" dirty="0"/>
              <a:t>of people have </a:t>
            </a:r>
            <a:r>
              <a:rPr lang="en-US" sz="2200" b="1" dirty="0"/>
              <a:t>boycotted a brand </a:t>
            </a:r>
            <a:r>
              <a:rPr lang="en-US" sz="2200" dirty="0"/>
              <a:t>because of issues with diversity and representation.</a:t>
            </a:r>
          </a:p>
          <a:p>
            <a:pPr marL="342900" indent="-342900">
              <a:buFont typeface="Arial" panose="020B0604020202020204" pitchFamily="34" charset="0"/>
              <a:buChar char="•"/>
            </a:pPr>
            <a:r>
              <a:rPr lang="en-US" sz="2800" b="1" dirty="0">
                <a:solidFill>
                  <a:srgbClr val="0872B5"/>
                </a:solidFill>
              </a:rPr>
              <a:t>50% </a:t>
            </a:r>
            <a:r>
              <a:rPr lang="en-US" sz="2200" dirty="0"/>
              <a:t>of people are more likely to </a:t>
            </a:r>
            <a:r>
              <a:rPr lang="en-US" sz="2200" b="1" dirty="0"/>
              <a:t>recommend a product or service </a:t>
            </a:r>
            <a:r>
              <a:rPr lang="en-US" sz="2200" dirty="0"/>
              <a:t>if their advertisements are diverse and representative.</a:t>
            </a:r>
          </a:p>
          <a:p>
            <a:pPr marL="342900" indent="-342900">
              <a:buFont typeface="Arial" panose="020B0604020202020204" pitchFamily="34" charset="0"/>
              <a:buChar char="•"/>
            </a:pPr>
            <a:r>
              <a:rPr lang="en-US" sz="2800" b="1" dirty="0">
                <a:solidFill>
                  <a:srgbClr val="0872B5"/>
                </a:solidFill>
              </a:rPr>
              <a:t>57% </a:t>
            </a:r>
            <a:r>
              <a:rPr lang="en-US" sz="2200" dirty="0"/>
              <a:t>of consumers are more </a:t>
            </a:r>
            <a:r>
              <a:rPr lang="en-US" sz="2200" b="1" dirty="0"/>
              <a:t>loyal to brands </a:t>
            </a:r>
            <a:r>
              <a:rPr lang="en-US" sz="2200" dirty="0"/>
              <a:t>that commit to addressing social inequities in their actions.</a:t>
            </a:r>
          </a:p>
        </p:txBody>
      </p:sp>
      <p:pic>
        <p:nvPicPr>
          <p:cNvPr id="29698" name="Picture 2" descr="How to track, measure and improve your brand health">
            <a:extLst>
              <a:ext uri="{FF2B5EF4-FFF2-40B4-BE49-F238E27FC236}">
                <a16:creationId xmlns:a16="http://schemas.microsoft.com/office/drawing/2014/main" id="{B99D7742-3727-15BD-2E62-CEABEFF3D6B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49135" y="2791198"/>
            <a:ext cx="3429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86287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DD7546-4B61-F29D-4901-A7C306A7AD1B}"/>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6DC66813-0649-CD4F-BF3F-4E519CDBC392}"/>
              </a:ext>
            </a:extLst>
          </p:cNvPr>
          <p:cNvSpPr>
            <a:spLocks noGrp="1"/>
          </p:cNvSpPr>
          <p:nvPr>
            <p:ph type="body" sz="quarter" idx="18"/>
          </p:nvPr>
        </p:nvSpPr>
        <p:spPr>
          <a:xfrm>
            <a:off x="681840" y="826715"/>
            <a:ext cx="5073500" cy="3849918"/>
          </a:xfrm>
        </p:spPr>
        <p:txBody>
          <a:bodyPr/>
          <a:lstStyle/>
          <a:p>
            <a:pPr marL="342900" indent="-342900">
              <a:buFont typeface="Arial" panose="020B0604020202020204" pitchFamily="34" charset="0"/>
              <a:buChar char="•"/>
            </a:pPr>
            <a:r>
              <a:rPr lang="en-US" sz="2800" b="1" dirty="0">
                <a:solidFill>
                  <a:srgbClr val="0872B5"/>
                </a:solidFill>
              </a:rPr>
              <a:t>70% </a:t>
            </a:r>
            <a:r>
              <a:rPr lang="en-US" sz="2200" dirty="0"/>
              <a:t>of Gen Z consumers are more </a:t>
            </a:r>
            <a:r>
              <a:rPr lang="en-US" sz="2200" b="1" dirty="0"/>
              <a:t>trusting of brands </a:t>
            </a:r>
            <a:r>
              <a:rPr lang="en-US" sz="2200" dirty="0"/>
              <a:t>that represent diversity in ads.</a:t>
            </a:r>
          </a:p>
          <a:p>
            <a:pPr marL="342900" indent="-342900">
              <a:buFont typeface="Arial" panose="020B0604020202020204" pitchFamily="34" charset="0"/>
              <a:buChar char="•"/>
            </a:pPr>
            <a:r>
              <a:rPr lang="en-US" sz="2800" b="1" dirty="0">
                <a:solidFill>
                  <a:srgbClr val="0872B5"/>
                </a:solidFill>
              </a:rPr>
              <a:t>69% </a:t>
            </a:r>
            <a:r>
              <a:rPr lang="en-US" sz="2200" dirty="0"/>
              <a:t>of Black consumers are more likely to </a:t>
            </a:r>
            <a:r>
              <a:rPr lang="en-US" sz="2200" b="1" dirty="0"/>
              <a:t>proactively seek out a brand </a:t>
            </a:r>
            <a:r>
              <a:rPr lang="en-US" sz="2200" dirty="0"/>
              <a:t>with advertising that positively reflects their race/ethnicity.</a:t>
            </a:r>
          </a:p>
          <a:p>
            <a:pPr marL="342900" indent="-342900">
              <a:buFont typeface="Arial" panose="020B0604020202020204" pitchFamily="34" charset="0"/>
              <a:buChar char="•"/>
            </a:pPr>
            <a:r>
              <a:rPr lang="en-US" sz="2800" b="1" dirty="0">
                <a:solidFill>
                  <a:srgbClr val="0872B5"/>
                </a:solidFill>
              </a:rPr>
              <a:t>71% </a:t>
            </a:r>
            <a:r>
              <a:rPr lang="en-US" sz="2200" dirty="0"/>
              <a:t>of LGBTQ consumers are more likely to </a:t>
            </a:r>
            <a:r>
              <a:rPr lang="en-US" sz="2200" b="1" dirty="0"/>
              <a:t>interact with an online ad </a:t>
            </a:r>
            <a:r>
              <a:rPr lang="en-US" sz="2200" dirty="0"/>
              <a:t>that authentically represents their sexual orientation.</a:t>
            </a:r>
          </a:p>
          <a:p>
            <a:pPr marL="342900" indent="-342900">
              <a:buFont typeface="Arial" panose="020B0604020202020204" pitchFamily="34" charset="0"/>
              <a:buChar char="•"/>
            </a:pPr>
            <a:r>
              <a:rPr lang="en-US" sz="2800" b="1" dirty="0">
                <a:solidFill>
                  <a:srgbClr val="0872B5"/>
                </a:solidFill>
              </a:rPr>
              <a:t>83% </a:t>
            </a:r>
            <a:r>
              <a:rPr lang="en-US" sz="2200" dirty="0"/>
              <a:t>of marketers say their company is doing more to provide </a:t>
            </a:r>
            <a:r>
              <a:rPr lang="en-US" sz="2200" b="1" dirty="0"/>
              <a:t>accessibility in digital marketing </a:t>
            </a:r>
            <a:r>
              <a:rPr lang="en-US" sz="2200" dirty="0"/>
              <a:t>than it did in the past.</a:t>
            </a:r>
            <a:endParaRPr lang="en-IE" sz="2200" dirty="0"/>
          </a:p>
        </p:txBody>
      </p:sp>
      <p:sp>
        <p:nvSpPr>
          <p:cNvPr id="3" name="TextBox 2">
            <a:extLst>
              <a:ext uri="{FF2B5EF4-FFF2-40B4-BE49-F238E27FC236}">
                <a16:creationId xmlns:a16="http://schemas.microsoft.com/office/drawing/2014/main" id="{89BB8D65-EF84-4C08-036A-A15E4BD3126F}"/>
              </a:ext>
            </a:extLst>
          </p:cNvPr>
          <p:cNvSpPr txBox="1"/>
          <p:nvPr/>
        </p:nvSpPr>
        <p:spPr>
          <a:xfrm>
            <a:off x="6019539" y="6220198"/>
            <a:ext cx="6096000" cy="646331"/>
          </a:xfrm>
          <a:prstGeom prst="rect">
            <a:avLst/>
          </a:prstGeom>
          <a:noFill/>
        </p:spPr>
        <p:txBody>
          <a:bodyPr wrap="square">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https://www.purplegoatagency.com/insights/importance-inclusive-marketing/</a:t>
            </a:r>
            <a:r>
              <a:rPr lang="en-IE" dirty="0">
                <a:solidFill>
                  <a:schemeClr val="bg1"/>
                </a:solidFill>
              </a:rPr>
              <a:t> </a:t>
            </a:r>
          </a:p>
        </p:txBody>
      </p:sp>
      <p:pic>
        <p:nvPicPr>
          <p:cNvPr id="4" name="Picture 3">
            <a:extLst>
              <a:ext uri="{FF2B5EF4-FFF2-40B4-BE49-F238E27FC236}">
                <a16:creationId xmlns:a16="http://schemas.microsoft.com/office/drawing/2014/main" id="{95262CC7-50AC-E79C-5AEF-A8549AAB945A}"/>
              </a:ext>
            </a:extLst>
          </p:cNvPr>
          <p:cNvPicPr>
            <a:picLocks noChangeAspect="1"/>
          </p:cNvPicPr>
          <p:nvPr/>
        </p:nvPicPr>
        <p:blipFill>
          <a:blip r:embed="rId3" cstate="screen">
            <a:extLst>
              <a:ext uri="{28A0092B-C50C-407E-A947-70E740481C1C}">
                <a14:useLocalDpi xmlns:a14="http://schemas.microsoft.com/office/drawing/2010/main"/>
              </a:ext>
            </a:extLst>
          </a:blip>
          <a:srcRect l="4887" t="15119" r="4373"/>
          <a:stretch/>
        </p:blipFill>
        <p:spPr>
          <a:xfrm>
            <a:off x="5871881" y="1917241"/>
            <a:ext cx="6035480" cy="3215992"/>
          </a:xfrm>
          <a:prstGeom prst="rect">
            <a:avLst/>
          </a:prstGeom>
        </p:spPr>
      </p:pic>
      <p:sp>
        <p:nvSpPr>
          <p:cNvPr id="7" name="TextBox 6">
            <a:extLst>
              <a:ext uri="{FF2B5EF4-FFF2-40B4-BE49-F238E27FC236}">
                <a16:creationId xmlns:a16="http://schemas.microsoft.com/office/drawing/2014/main" id="{360CA119-26B4-58B0-7371-1AAA2DB7AB13}"/>
              </a:ext>
            </a:extLst>
          </p:cNvPr>
          <p:cNvSpPr txBox="1"/>
          <p:nvPr/>
        </p:nvSpPr>
        <p:spPr>
          <a:xfrm>
            <a:off x="6320121" y="1205549"/>
            <a:ext cx="5253580" cy="461665"/>
          </a:xfrm>
          <a:prstGeom prst="rect">
            <a:avLst/>
          </a:prstGeom>
          <a:noFill/>
        </p:spPr>
        <p:txBody>
          <a:bodyPr wrap="square" rtlCol="0">
            <a:spAutoFit/>
          </a:bodyPr>
          <a:lstStyle/>
          <a:p>
            <a:r>
              <a:rPr lang="en-IE" sz="2400" b="1" dirty="0">
                <a:solidFill>
                  <a:srgbClr val="083F59"/>
                </a:solidFill>
                <a:hlinkClick r:id="rId4">
                  <a:extLst>
                    <a:ext uri="{A12FA001-AC4F-418D-AE19-62706E023703}">
                      <ahyp:hlinkClr xmlns:ahyp="http://schemas.microsoft.com/office/drawing/2018/hyperlinkcolor" val="tx"/>
                    </a:ext>
                  </a:extLst>
                </a:hlinkClick>
              </a:rPr>
              <a:t>The Effect of Inclusion on Brand Loyalty</a:t>
            </a:r>
            <a:endParaRPr lang="en-IE" sz="2400" b="1" dirty="0">
              <a:solidFill>
                <a:srgbClr val="083F59"/>
              </a:solidFill>
            </a:endParaRPr>
          </a:p>
        </p:txBody>
      </p:sp>
    </p:spTree>
    <p:extLst>
      <p:ext uri="{BB962C8B-B14F-4D97-AF65-F5344CB8AC3E}">
        <p14:creationId xmlns:p14="http://schemas.microsoft.com/office/powerpoint/2010/main" val="16677698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5CFDCA-4352-CABA-6E01-B7CD52FB85EA}"/>
              </a:ext>
            </a:extLst>
          </p:cNvPr>
          <p:cNvSpPr>
            <a:spLocks noGrp="1"/>
          </p:cNvSpPr>
          <p:nvPr>
            <p:ph type="body" sz="quarter" idx="16"/>
          </p:nvPr>
        </p:nvSpPr>
        <p:spPr>
          <a:xfrm>
            <a:off x="798381" y="584825"/>
            <a:ext cx="10595237" cy="803654"/>
          </a:xfrm>
        </p:spPr>
        <p:txBody>
          <a:bodyPr/>
          <a:lstStyle/>
          <a:p>
            <a:r>
              <a:rPr lang="en-US" sz="3200" dirty="0">
                <a:solidFill>
                  <a:srgbClr val="0872B5"/>
                </a:solidFill>
              </a:rPr>
              <a:t>Inclusion Needs To Be A Part Of Your Brand Values.</a:t>
            </a:r>
            <a:endParaRPr lang="en-IE" sz="3200" dirty="0">
              <a:solidFill>
                <a:srgbClr val="0872B5"/>
              </a:solidFill>
            </a:endParaRPr>
          </a:p>
        </p:txBody>
      </p:sp>
      <p:sp>
        <p:nvSpPr>
          <p:cNvPr id="4" name="Text Placeholder 1">
            <a:extLst>
              <a:ext uri="{FF2B5EF4-FFF2-40B4-BE49-F238E27FC236}">
                <a16:creationId xmlns:a16="http://schemas.microsoft.com/office/drawing/2014/main" id="{731397F0-E183-33F4-6BAB-70DF7A120211}"/>
              </a:ext>
            </a:extLst>
          </p:cNvPr>
          <p:cNvSpPr>
            <a:spLocks noGrp="1"/>
          </p:cNvSpPr>
          <p:nvPr>
            <p:ph type="body" sz="quarter" idx="18"/>
          </p:nvPr>
        </p:nvSpPr>
        <p:spPr>
          <a:xfrm>
            <a:off x="798382" y="1274179"/>
            <a:ext cx="7859843" cy="3849918"/>
          </a:xfrm>
        </p:spPr>
        <p:txBody>
          <a:bodyPr/>
          <a:lstStyle/>
          <a:p>
            <a:pPr marL="0" indent="0"/>
            <a:r>
              <a:rPr lang="en-US" sz="2100" dirty="0"/>
              <a:t>Diversity, inclusion, and belonging needs to be incorporated into your Brand Values. Brand values are the way in which you’ve decided to show up as a business, and when done right, is infused into every part of your DNA. Incorporating inclusion into your values ensures that it is infused into the way everyone on your team operates and makes it more natural for you to have an inclusive mindset</a:t>
            </a:r>
            <a:r>
              <a:rPr lang="en-US" sz="2100" b="1" dirty="0">
                <a:solidFill>
                  <a:srgbClr val="0872B5"/>
                </a:solidFill>
              </a:rPr>
              <a:t>. </a:t>
            </a:r>
            <a:r>
              <a:rPr lang="en-US" sz="2000" b="1" dirty="0">
                <a:solidFill>
                  <a:srgbClr val="0872B5"/>
                </a:solidFill>
              </a:rPr>
              <a:t>Make inclusivity a part of your company values. And then of course, live your values.</a:t>
            </a:r>
            <a:endParaRPr lang="en-US" sz="2100" b="1" dirty="0">
              <a:solidFill>
                <a:srgbClr val="0872B5"/>
              </a:solidFill>
            </a:endParaRPr>
          </a:p>
          <a:p>
            <a:pPr marL="0" indent="0"/>
            <a:r>
              <a:rPr lang="en-US" sz="2100" b="1" dirty="0">
                <a:solidFill>
                  <a:srgbClr val="0872B5"/>
                </a:solidFill>
              </a:rPr>
              <a:t>Example: </a:t>
            </a:r>
            <a:r>
              <a:rPr lang="en-US" sz="2100" dirty="0"/>
              <a:t>Pinterest is an inclusive brand whose mission is to “bring everyone the inspiration to create a life they love.” On their website, they highlight their core values, two of which support their efforts to being inclusive. The value of “Put Pinners First” is described this way:</a:t>
            </a:r>
          </a:p>
          <a:p>
            <a:pPr marL="0" indent="0"/>
            <a:r>
              <a:rPr lang="en-US" sz="2100" i="1" dirty="0">
                <a:solidFill>
                  <a:srgbClr val="0872B5"/>
                </a:solidFill>
              </a:rPr>
              <a:t>“We are relentlessly focused on Pinners’ diverse needs so that all our product, business and policy decisions are centered on their wellbeing. We actively invite Pinners to the conversation, so that we’re creating with them, not just for them.”</a:t>
            </a:r>
          </a:p>
        </p:txBody>
      </p:sp>
      <p:pic>
        <p:nvPicPr>
          <p:cNvPr id="17410" name="Picture 2" descr="Pinterest 2021 Inclusion &amp; Diversity Report | Pinterest Newsroom">
            <a:extLst>
              <a:ext uri="{FF2B5EF4-FFF2-40B4-BE49-F238E27FC236}">
                <a16:creationId xmlns:a16="http://schemas.microsoft.com/office/drawing/2014/main" id="{2746B12A-7A60-E2D4-41F9-AC587F8FB717}"/>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4901" r="16850"/>
          <a:stretch/>
        </p:blipFill>
        <p:spPr bwMode="auto">
          <a:xfrm>
            <a:off x="8605855" y="2123899"/>
            <a:ext cx="3167045" cy="2610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65524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61D90-BFBD-99E7-29B6-155302734D6A}"/>
              </a:ext>
            </a:extLst>
          </p:cNvPr>
          <p:cNvSpPr>
            <a:spLocks noGrp="1"/>
          </p:cNvSpPr>
          <p:nvPr>
            <p:ph type="body" sz="quarter" idx="18"/>
          </p:nvPr>
        </p:nvSpPr>
        <p:spPr>
          <a:xfrm>
            <a:off x="960349" y="1681126"/>
            <a:ext cx="6121568" cy="3291086"/>
          </a:xfrm>
        </p:spPr>
        <p:txBody>
          <a:bodyPr/>
          <a:lstStyle/>
          <a:p>
            <a:pPr marL="0" indent="0"/>
            <a:r>
              <a:rPr lang="en-US" sz="2200" b="0" i="0" dirty="0">
                <a:effectLst/>
              </a:rPr>
              <a:t>At Pinterest, we’re on a mission to bring everyone the inspiration to create a life they love. When we say “everyone,” we mean everyone. And when we say “inspiration,” we believe that starts with inclusion. For our global workforce (</a:t>
            </a:r>
            <a:r>
              <a:rPr lang="en-US" sz="2200" b="0" i="0" dirty="0" err="1">
                <a:effectLst/>
              </a:rPr>
              <a:t>Pinployees</a:t>
            </a:r>
            <a:r>
              <a:rPr lang="en-US" sz="2200" b="0" i="0" dirty="0">
                <a:effectLst/>
              </a:rPr>
              <a:t>) and users (Pinners) to be inspired, we want them to feel safe, welcomed, valued and respected for their individuality. And to spark creativity, they must be exposed to new ideas, methods and options. That’s why every day at Pinterest, our Inclusion &amp; Diversity (I&amp;D) work strives for </a:t>
            </a:r>
            <a:r>
              <a:rPr lang="en-US" sz="2200" b="0" i="0" dirty="0" err="1">
                <a:effectLst/>
              </a:rPr>
              <a:t>Pinclusion</a:t>
            </a:r>
            <a:r>
              <a:rPr lang="en-US" sz="2200" b="0" i="0" dirty="0">
                <a:effectLst/>
              </a:rPr>
              <a:t>. </a:t>
            </a:r>
            <a:r>
              <a:rPr lang="en-US" sz="2200" b="0" i="0" dirty="0">
                <a:effectLst/>
                <a:hlinkClick r:id="rId2">
                  <a:extLst>
                    <a:ext uri="{A12FA001-AC4F-418D-AE19-62706E023703}">
                      <ahyp:hlinkClr xmlns:ahyp="http://schemas.microsoft.com/office/drawing/2018/hyperlinkcolor" val="tx"/>
                    </a:ext>
                  </a:extLst>
                </a:hlinkClick>
              </a:rPr>
              <a:t>Pinterest Inclusivity Report 2021</a:t>
            </a:r>
            <a:endParaRPr lang="en-IE" sz="2200" dirty="0"/>
          </a:p>
        </p:txBody>
      </p:sp>
      <p:sp>
        <p:nvSpPr>
          <p:cNvPr id="4" name="Text Placeholder 3">
            <a:extLst>
              <a:ext uri="{FF2B5EF4-FFF2-40B4-BE49-F238E27FC236}">
                <a16:creationId xmlns:a16="http://schemas.microsoft.com/office/drawing/2014/main" id="{55D95960-C910-A4F7-76EC-5DCD40E162EC}"/>
              </a:ext>
            </a:extLst>
          </p:cNvPr>
          <p:cNvSpPr>
            <a:spLocks noGrp="1"/>
          </p:cNvSpPr>
          <p:nvPr>
            <p:ph type="body" sz="quarter" idx="16"/>
          </p:nvPr>
        </p:nvSpPr>
        <p:spPr>
          <a:xfrm>
            <a:off x="898357" y="461617"/>
            <a:ext cx="6121568" cy="992652"/>
          </a:xfrm>
        </p:spPr>
        <p:txBody>
          <a:bodyPr/>
          <a:lstStyle/>
          <a:p>
            <a:r>
              <a:rPr lang="en-IE" dirty="0"/>
              <a:t>Pinterest - Inclusivity Values</a:t>
            </a:r>
          </a:p>
        </p:txBody>
      </p:sp>
      <p:sp>
        <p:nvSpPr>
          <p:cNvPr id="9" name="TextBox 8">
            <a:extLst>
              <a:ext uri="{FF2B5EF4-FFF2-40B4-BE49-F238E27FC236}">
                <a16:creationId xmlns:a16="http://schemas.microsoft.com/office/drawing/2014/main" id="{99E6553A-F4ED-2257-A0EA-C8FD10B79143}"/>
              </a:ext>
            </a:extLst>
          </p:cNvPr>
          <p:cNvSpPr txBox="1"/>
          <p:nvPr/>
        </p:nvSpPr>
        <p:spPr>
          <a:xfrm>
            <a:off x="5086350" y="6073217"/>
            <a:ext cx="6096000" cy="646331"/>
          </a:xfrm>
          <a:prstGeom prst="rect">
            <a:avLst/>
          </a:prstGeom>
          <a:noFill/>
        </p:spPr>
        <p:txBody>
          <a:bodyPr wrap="square">
            <a:spAutoFit/>
          </a:bodyPr>
          <a:lstStyle/>
          <a:p>
            <a:r>
              <a:rPr lang="en-IE" dirty="0">
                <a:hlinkClick r:id="rId2"/>
              </a:rPr>
              <a:t>https://newsroom.pinterest.com/en-gb/news/pinterest-2021-inclusion-diversity-report/</a:t>
            </a:r>
            <a:r>
              <a:rPr lang="en-IE" dirty="0"/>
              <a:t> </a:t>
            </a:r>
          </a:p>
        </p:txBody>
      </p:sp>
      <p:pic>
        <p:nvPicPr>
          <p:cNvPr id="11" name="Picture 10">
            <a:extLst>
              <a:ext uri="{FF2B5EF4-FFF2-40B4-BE49-F238E27FC236}">
                <a16:creationId xmlns:a16="http://schemas.microsoft.com/office/drawing/2014/main" id="{F3A38EA2-0D89-FA33-04D4-1FE9837AD840}"/>
              </a:ext>
            </a:extLst>
          </p:cNvPr>
          <p:cNvPicPr>
            <a:picLocks noChangeAspect="1"/>
          </p:cNvPicPr>
          <p:nvPr/>
        </p:nvPicPr>
        <p:blipFill>
          <a:blip r:embed="rId3" cstate="screen">
            <a:extLst>
              <a:ext uri="{28A0092B-C50C-407E-A947-70E740481C1C}">
                <a14:useLocalDpi xmlns:a14="http://schemas.microsoft.com/office/drawing/2010/main"/>
              </a:ext>
            </a:extLst>
          </a:blip>
          <a:srcRect l="22948" r="17263"/>
          <a:stretch/>
        </p:blipFill>
        <p:spPr>
          <a:xfrm>
            <a:off x="8496299" y="1907383"/>
            <a:ext cx="3419475" cy="3189120"/>
          </a:xfrm>
          <a:prstGeom prst="rect">
            <a:avLst/>
          </a:prstGeom>
        </p:spPr>
      </p:pic>
    </p:spTree>
    <p:extLst>
      <p:ext uri="{BB962C8B-B14F-4D97-AF65-F5344CB8AC3E}">
        <p14:creationId xmlns:p14="http://schemas.microsoft.com/office/powerpoint/2010/main" val="18398711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5035BD-9C5B-206E-31AC-DA009645F39D}"/>
              </a:ext>
            </a:extLst>
          </p:cNvPr>
          <p:cNvSpPr>
            <a:spLocks noGrp="1"/>
          </p:cNvSpPr>
          <p:nvPr>
            <p:ph type="body" sz="quarter" idx="18"/>
          </p:nvPr>
        </p:nvSpPr>
        <p:spPr>
          <a:xfrm>
            <a:off x="903156" y="1317607"/>
            <a:ext cx="10117270" cy="3849918"/>
          </a:xfrm>
        </p:spPr>
        <p:txBody>
          <a:bodyPr/>
          <a:lstStyle/>
          <a:p>
            <a:pPr marL="0" indent="0"/>
            <a:r>
              <a:rPr lang="en-US" sz="2200" dirty="0"/>
              <a:t>Brands lose commitment to inclusive marketing when they haven’t tied it to business results. To truly understand its value, businesses must tie inclusive marketing efforts to measurable business outcomes. By linking inclusivity to key business results, such as revenue growth, customer acquisition, and brand loyalty, companies can demonstrate the tangible impact of their diversity initiatives. This approach not only helps justify marketing investments but also aligns inclusivity with broader business goals, ensuring long-term success and fostering stronger connections with diverse customer segments.</a:t>
            </a:r>
          </a:p>
          <a:p>
            <a:pPr marL="342900" indent="-342900">
              <a:buClr>
                <a:srgbClr val="0872B5"/>
              </a:buClr>
              <a:buFont typeface="Wingdings" panose="05000000000000000000" pitchFamily="2" charset="2"/>
              <a:buChar char="q"/>
            </a:pPr>
            <a:r>
              <a:rPr lang="en-US" sz="2200" dirty="0">
                <a:solidFill>
                  <a:schemeClr val="bg1"/>
                </a:solidFill>
                <a:highlight>
                  <a:srgbClr val="335C42"/>
                </a:highlight>
              </a:rPr>
              <a:t>Include Quantitative Results: </a:t>
            </a:r>
            <a:r>
              <a:rPr lang="en-US" sz="2200" dirty="0"/>
              <a:t>Make sure you include the corresponding data to support it each inclusive marketing element and campaign, then share it with your team.</a:t>
            </a:r>
          </a:p>
          <a:p>
            <a:pPr marL="342900" indent="-342900">
              <a:buClr>
                <a:srgbClr val="0872B5"/>
              </a:buClr>
              <a:buFont typeface="Wingdings" panose="05000000000000000000" pitchFamily="2" charset="2"/>
              <a:buChar char="q"/>
            </a:pPr>
            <a:r>
              <a:rPr lang="en-US" sz="2200" dirty="0">
                <a:solidFill>
                  <a:schemeClr val="bg1"/>
                </a:solidFill>
                <a:highlight>
                  <a:srgbClr val="335C42"/>
                </a:highlight>
              </a:rPr>
              <a:t>Include Qualitative Results: </a:t>
            </a:r>
            <a:r>
              <a:rPr lang="en-US" sz="2200" dirty="0"/>
              <a:t>Make sure you highlight qualitative results e.g., the impact you’re having on consumers’ lives as a result of your product and campaign That combo will infuse inclusion deeper into your brand and the way you operate.</a:t>
            </a:r>
          </a:p>
        </p:txBody>
      </p:sp>
      <p:sp>
        <p:nvSpPr>
          <p:cNvPr id="3" name="Text Placeholder 2">
            <a:extLst>
              <a:ext uri="{FF2B5EF4-FFF2-40B4-BE49-F238E27FC236}">
                <a16:creationId xmlns:a16="http://schemas.microsoft.com/office/drawing/2014/main" id="{BD42B396-3EF7-CD01-066E-7D66804B9388}"/>
              </a:ext>
            </a:extLst>
          </p:cNvPr>
          <p:cNvSpPr>
            <a:spLocks noGrp="1"/>
          </p:cNvSpPr>
          <p:nvPr>
            <p:ph type="body" sz="quarter" idx="16"/>
          </p:nvPr>
        </p:nvSpPr>
        <p:spPr>
          <a:xfrm>
            <a:off x="798381" y="513953"/>
            <a:ext cx="10595237" cy="803654"/>
          </a:xfrm>
        </p:spPr>
        <p:txBody>
          <a:bodyPr/>
          <a:lstStyle/>
          <a:p>
            <a:r>
              <a:rPr lang="en-US" b="0" i="0" u="none" strike="noStrike" dirty="0">
                <a:solidFill>
                  <a:srgbClr val="0872B5"/>
                </a:solidFill>
                <a:effectLst/>
              </a:rPr>
              <a:t>Tie </a:t>
            </a:r>
            <a:r>
              <a:rPr lang="en-US" b="0" dirty="0">
                <a:solidFill>
                  <a:srgbClr val="0872B5"/>
                </a:solidFill>
              </a:rPr>
              <a:t>Inclusive Branding &amp; Marketing to B</a:t>
            </a:r>
            <a:r>
              <a:rPr lang="en-US" b="0" i="0" u="none" strike="noStrike" dirty="0">
                <a:solidFill>
                  <a:srgbClr val="0872B5"/>
                </a:solidFill>
                <a:effectLst/>
              </a:rPr>
              <a:t>usiness Results</a:t>
            </a:r>
          </a:p>
          <a:p>
            <a:endParaRPr lang="en-IE" dirty="0"/>
          </a:p>
        </p:txBody>
      </p:sp>
    </p:spTree>
    <p:extLst>
      <p:ext uri="{BB962C8B-B14F-4D97-AF65-F5344CB8AC3E}">
        <p14:creationId xmlns:p14="http://schemas.microsoft.com/office/powerpoint/2010/main" val="34489984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EDA057A-28BC-7438-8BC0-723EA183654A}"/>
              </a:ext>
            </a:extLst>
          </p:cNvPr>
          <p:cNvSpPr>
            <a:spLocks noGrp="1"/>
          </p:cNvSpPr>
          <p:nvPr>
            <p:ph type="body" sz="quarter" idx="18"/>
          </p:nvPr>
        </p:nvSpPr>
        <p:spPr>
          <a:xfrm>
            <a:off x="798381" y="674104"/>
            <a:ext cx="10841169" cy="3849918"/>
          </a:xfrm>
        </p:spPr>
        <p:txBody>
          <a:bodyPr/>
          <a:lstStyle/>
          <a:p>
            <a:pPr marL="0" indent="0"/>
            <a:r>
              <a:rPr lang="en-US" sz="2800" dirty="0">
                <a:solidFill>
                  <a:srgbClr val="0872B5"/>
                </a:solidFill>
              </a:rPr>
              <a:t>Tying inclusive marketing results to business results is crucial for several reasons:</a:t>
            </a:r>
          </a:p>
          <a:p>
            <a:pPr marL="457200" indent="-457200">
              <a:buFont typeface="+mj-lt"/>
              <a:buAutoNum type="arabicPeriod"/>
            </a:pPr>
            <a:r>
              <a:rPr lang="en-US" sz="2200" b="1" dirty="0"/>
              <a:t>Demonstrate ROI (Return on Investment): </a:t>
            </a:r>
            <a:r>
              <a:rPr lang="en-US" sz="2200" dirty="0"/>
              <a:t>Inclusive marketing initiatives often require resources, whether it's through ad campaigns, content creation, or partnerships. By measuring the impact of these efforts on business outcomes (like sales, customer retention, and market share), businesses can demonstrate the value of their inclusivity initiatives. This ensures that the time, effort, and money spent on inclusive marketing are leading to tangible results that justify the investment.</a:t>
            </a:r>
          </a:p>
          <a:p>
            <a:pPr marL="457200" indent="-457200">
              <a:buFont typeface="+mj-lt"/>
              <a:buAutoNum type="arabicPeriod"/>
            </a:pPr>
            <a:r>
              <a:rPr lang="en-US" sz="2200" b="1" dirty="0"/>
              <a:t>Aligning Marketing with Business Objectives: </a:t>
            </a:r>
            <a:r>
              <a:rPr lang="en-US" sz="2200" dirty="0"/>
              <a:t>Inclusive marketing should not be a separate, disconnected effort. For a business to thrive, all marketing strategies—whether inclusive or not—must align with the company's broader objectives, such as increasing revenue, growing the customer base, or enhancing brand loyalty. Tying inclusive marketing to business outcomes ensures that it is contributing directly to the company's strategic goals.</a:t>
            </a:r>
          </a:p>
        </p:txBody>
      </p:sp>
    </p:spTree>
    <p:extLst>
      <p:ext uri="{BB962C8B-B14F-4D97-AF65-F5344CB8AC3E}">
        <p14:creationId xmlns:p14="http://schemas.microsoft.com/office/powerpoint/2010/main" val="31746297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A1C484-5ADF-772B-E9B2-DF05BE7E3F7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0710C8E-4AE0-522C-6630-34C63B56AC7F}"/>
              </a:ext>
            </a:extLst>
          </p:cNvPr>
          <p:cNvSpPr>
            <a:spLocks noGrp="1"/>
          </p:cNvSpPr>
          <p:nvPr>
            <p:ph type="body" sz="quarter" idx="18"/>
          </p:nvPr>
        </p:nvSpPr>
        <p:spPr>
          <a:xfrm>
            <a:off x="798381" y="435979"/>
            <a:ext cx="10841169" cy="3849918"/>
          </a:xfrm>
        </p:spPr>
        <p:txBody>
          <a:bodyPr/>
          <a:lstStyle/>
          <a:p>
            <a:pPr marL="342900" indent="-342900">
              <a:buFont typeface="Arial" panose="020B0604020202020204" pitchFamily="34" charset="0"/>
              <a:buChar char="•"/>
            </a:pPr>
            <a:r>
              <a:rPr lang="en-US" sz="2200" b="1" dirty="0"/>
              <a:t>Enhancing Customer Engagement and Loyalty: </a:t>
            </a:r>
            <a:r>
              <a:rPr lang="en-US" sz="2200" dirty="0"/>
              <a:t>Inclusive marketing helps brands build deeper, more meaningful relationships with diverse customer segments. When businesses tie the results of their inclusive marketing to business metrics like customer satisfaction, loyalty, and retention, they can quantify the positive impact of creating a more inclusive brand. Customers are increasingly supportive of brands that reflect their values and are more likely to remain loyal to brands that demonstrate inclusivity in their products, messaging, and practices.</a:t>
            </a:r>
          </a:p>
          <a:p>
            <a:pPr marL="342900" indent="-342900">
              <a:buFont typeface="Wingdings" panose="05000000000000000000" pitchFamily="2" charset="2"/>
              <a:buChar char="v"/>
            </a:pPr>
            <a:r>
              <a:rPr lang="en-US" sz="2200" b="1" dirty="0"/>
              <a:t>Opening New Revenue Streams: </a:t>
            </a:r>
            <a:r>
              <a:rPr lang="en-US" sz="2200" dirty="0"/>
              <a:t>Inclusive marketing often helps businesses reach new or previously underserved markets, which can result in expanded revenue streams. By tying inclusive marketing efforts to sales and customer acquisition metrics, businesses can quantify the success of targeting diverse groups and uncover new growth opportunities. This insight can also help businesses refine their offerings to better meet the needs of these markets.</a:t>
            </a:r>
          </a:p>
          <a:p>
            <a:pPr marL="342900" indent="-342900">
              <a:buFont typeface="Wingdings" panose="05000000000000000000" pitchFamily="2" charset="2"/>
              <a:buChar char="v"/>
            </a:pPr>
            <a:r>
              <a:rPr lang="en-US" sz="2200" b="1" dirty="0"/>
              <a:t>Improving Brand Reputation: </a:t>
            </a:r>
            <a:r>
              <a:rPr lang="en-US" sz="2200" dirty="0"/>
              <a:t>Inclusivity in marketing can elevate a brand's reputation, showing that it values diversity, equity, and social responsibility. Tying these marketing efforts to customer feedback and brand perception allows businesses to assess whether their inclusivity is resonating positively with their audience. Brands that show genuine commitment to inclusivity often earn consumer trust, leading to long-term brand loyalty.</a:t>
            </a:r>
          </a:p>
          <a:p>
            <a:pPr marL="457200" indent="-457200">
              <a:buFont typeface="+mj-lt"/>
              <a:buAutoNum type="arabicPeriod"/>
            </a:pPr>
            <a:endParaRPr lang="en-IE" sz="2200" b="1" dirty="0"/>
          </a:p>
        </p:txBody>
      </p:sp>
    </p:spTree>
    <p:extLst>
      <p:ext uri="{BB962C8B-B14F-4D97-AF65-F5344CB8AC3E}">
        <p14:creationId xmlns:p14="http://schemas.microsoft.com/office/powerpoint/2010/main" val="23653214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1A1830E-B139-3533-9F6A-5012D97DBBEC}"/>
              </a:ext>
            </a:extLst>
          </p:cNvPr>
          <p:cNvSpPr>
            <a:spLocks noGrp="1"/>
          </p:cNvSpPr>
          <p:nvPr>
            <p:ph type="body" sz="quarter" idx="18"/>
          </p:nvPr>
        </p:nvSpPr>
        <p:spPr>
          <a:xfrm>
            <a:off x="865056" y="1026529"/>
            <a:ext cx="10595237" cy="3849918"/>
          </a:xfrm>
        </p:spPr>
        <p:txBody>
          <a:bodyPr/>
          <a:lstStyle/>
          <a:p>
            <a:pPr marL="0" indent="0"/>
            <a:r>
              <a:rPr lang="en-US" sz="2200" dirty="0"/>
              <a:t>Tracking and measuring business results, especially for small businesses focused on inclusive marketing, involves a combination of clear metrics, data analysis, and alignment with core business goals. Start by setting up key performance indicators (KPIs) that are aligned with your overall business objectives. These could include:</a:t>
            </a:r>
          </a:p>
          <a:p>
            <a:pPr marL="0" indent="0"/>
            <a:endParaRPr lang="en-US" sz="1000" dirty="0"/>
          </a:p>
          <a:p>
            <a:pPr marL="342900" indent="-342900">
              <a:lnSpc>
                <a:spcPct val="100000"/>
              </a:lnSpc>
              <a:spcBef>
                <a:spcPts val="0"/>
              </a:spcBef>
              <a:buFont typeface="Wingdings" panose="05000000000000000000" pitchFamily="2" charset="2"/>
              <a:buChar char="v"/>
            </a:pPr>
            <a:r>
              <a:rPr lang="en-US" sz="2200" b="1" dirty="0">
                <a:solidFill>
                  <a:srgbClr val="335C42"/>
                </a:solidFill>
              </a:rPr>
              <a:t>Sales &amp; Revenue: </a:t>
            </a:r>
            <a:r>
              <a:rPr lang="en-US" sz="2200" dirty="0"/>
              <a:t>Track total sales, average order value, and revenue growth.</a:t>
            </a:r>
          </a:p>
          <a:p>
            <a:pPr marL="342900" indent="-342900">
              <a:lnSpc>
                <a:spcPct val="100000"/>
              </a:lnSpc>
              <a:spcBef>
                <a:spcPts val="0"/>
              </a:spcBef>
              <a:buFont typeface="Wingdings" panose="05000000000000000000" pitchFamily="2" charset="2"/>
              <a:buChar char="v"/>
            </a:pPr>
            <a:r>
              <a:rPr lang="en-US" sz="2200" b="1" dirty="0">
                <a:solidFill>
                  <a:srgbClr val="335C42"/>
                </a:solidFill>
              </a:rPr>
              <a:t>Customer Acquisition &amp; Retention: </a:t>
            </a:r>
            <a:r>
              <a:rPr lang="en-US" sz="2200" dirty="0"/>
              <a:t>Monitor the number of new customers and the rate of repeat business.</a:t>
            </a:r>
          </a:p>
          <a:p>
            <a:pPr marL="342900" indent="-342900">
              <a:lnSpc>
                <a:spcPct val="100000"/>
              </a:lnSpc>
              <a:spcBef>
                <a:spcPts val="0"/>
              </a:spcBef>
              <a:buFont typeface="Wingdings" panose="05000000000000000000" pitchFamily="2" charset="2"/>
              <a:buChar char="v"/>
            </a:pPr>
            <a:r>
              <a:rPr lang="en-US" sz="2200" b="1" dirty="0">
                <a:solidFill>
                  <a:srgbClr val="335C42"/>
                </a:solidFill>
              </a:rPr>
              <a:t>Market Share: </a:t>
            </a:r>
            <a:r>
              <a:rPr lang="en-US" sz="2200" dirty="0"/>
              <a:t>Analyze your business's position in the market relative to competitors.</a:t>
            </a:r>
          </a:p>
          <a:p>
            <a:pPr marL="342900" indent="-342900">
              <a:lnSpc>
                <a:spcPct val="100000"/>
              </a:lnSpc>
              <a:spcBef>
                <a:spcPts val="0"/>
              </a:spcBef>
              <a:buFont typeface="Wingdings" panose="05000000000000000000" pitchFamily="2" charset="2"/>
              <a:buChar char="v"/>
            </a:pPr>
            <a:r>
              <a:rPr lang="en-US" sz="2200" b="1" dirty="0">
                <a:solidFill>
                  <a:srgbClr val="335C42"/>
                </a:solidFill>
              </a:rPr>
              <a:t>Customer Satisfaction: </a:t>
            </a:r>
            <a:r>
              <a:rPr lang="en-US" sz="2200" dirty="0"/>
              <a:t>Use metrics like Net Promoter Score (NPS), reviews, and customer feedback to assess satisfaction.</a:t>
            </a:r>
          </a:p>
          <a:p>
            <a:pPr marL="342900" indent="-342900">
              <a:lnSpc>
                <a:spcPct val="100000"/>
              </a:lnSpc>
              <a:spcBef>
                <a:spcPts val="0"/>
              </a:spcBef>
              <a:buFont typeface="Wingdings" panose="05000000000000000000" pitchFamily="2" charset="2"/>
              <a:buChar char="v"/>
            </a:pPr>
            <a:r>
              <a:rPr lang="en-US" sz="2200" b="1" dirty="0">
                <a:solidFill>
                  <a:srgbClr val="335C42"/>
                </a:solidFill>
              </a:rPr>
              <a:t>Cost of Customer Acquisition (CAC): </a:t>
            </a:r>
            <a:r>
              <a:rPr lang="en-US" sz="2200" dirty="0"/>
              <a:t>Track the cost of attracting a new customer, considering inclusive marketing strategies.</a:t>
            </a:r>
          </a:p>
          <a:p>
            <a:pPr marL="342900" indent="-342900">
              <a:lnSpc>
                <a:spcPct val="100000"/>
              </a:lnSpc>
              <a:spcBef>
                <a:spcPts val="0"/>
              </a:spcBef>
              <a:buFont typeface="Wingdings" panose="05000000000000000000" pitchFamily="2" charset="2"/>
              <a:buChar char="v"/>
            </a:pPr>
            <a:r>
              <a:rPr lang="en-US" sz="2200" b="1" dirty="0">
                <a:solidFill>
                  <a:srgbClr val="335C42"/>
                </a:solidFill>
              </a:rPr>
              <a:t>Engagement Metrics: </a:t>
            </a:r>
            <a:r>
              <a:rPr lang="en-US" sz="2200" dirty="0"/>
              <a:t>Monitor engagement on social media, email campaigns, and other platforms where inclusivity is a core element.</a:t>
            </a:r>
            <a:endParaRPr lang="en-IE" sz="2200" dirty="0"/>
          </a:p>
          <a:p>
            <a:endParaRPr lang="en-IE" sz="2200" dirty="0"/>
          </a:p>
        </p:txBody>
      </p:sp>
      <p:sp>
        <p:nvSpPr>
          <p:cNvPr id="3" name="Text Placeholder 2">
            <a:extLst>
              <a:ext uri="{FF2B5EF4-FFF2-40B4-BE49-F238E27FC236}">
                <a16:creationId xmlns:a16="http://schemas.microsoft.com/office/drawing/2014/main" id="{38F70EE0-6C91-E24A-AD20-072596AA0EB7}"/>
              </a:ext>
            </a:extLst>
          </p:cNvPr>
          <p:cNvSpPr>
            <a:spLocks noGrp="1"/>
          </p:cNvSpPr>
          <p:nvPr>
            <p:ph type="body" sz="quarter" idx="16"/>
          </p:nvPr>
        </p:nvSpPr>
        <p:spPr>
          <a:xfrm>
            <a:off x="798381" y="485378"/>
            <a:ext cx="10595237" cy="803654"/>
          </a:xfrm>
        </p:spPr>
        <p:txBody>
          <a:bodyPr/>
          <a:lstStyle/>
          <a:p>
            <a:r>
              <a:rPr lang="en-IE" sz="3200" b="0" dirty="0">
                <a:solidFill>
                  <a:srgbClr val="0872B5"/>
                </a:solidFill>
              </a:rPr>
              <a:t>Track and Measure Inclusive Marketing Results - </a:t>
            </a:r>
            <a:r>
              <a:rPr lang="en-IE" sz="3200" b="0" dirty="0"/>
              <a:t>Qualitative</a:t>
            </a:r>
          </a:p>
        </p:txBody>
      </p:sp>
    </p:spTree>
    <p:extLst>
      <p:ext uri="{BB962C8B-B14F-4D97-AF65-F5344CB8AC3E}">
        <p14:creationId xmlns:p14="http://schemas.microsoft.com/office/powerpoint/2010/main" val="17805456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8EFE1C-BD5D-9A87-4FA9-6BF597563E7A}"/>
              </a:ext>
            </a:extLst>
          </p:cNvPr>
          <p:cNvSpPr>
            <a:spLocks noGrp="1"/>
          </p:cNvSpPr>
          <p:nvPr>
            <p:ph type="body" sz="quarter" idx="18"/>
          </p:nvPr>
        </p:nvSpPr>
        <p:spPr>
          <a:xfrm>
            <a:off x="798381" y="2074279"/>
            <a:ext cx="5821494" cy="3849918"/>
          </a:xfrm>
        </p:spPr>
        <p:txBody>
          <a:bodyPr/>
          <a:lstStyle/>
          <a:p>
            <a:pPr marL="342900" indent="-342900">
              <a:buFont typeface="Arial" panose="020B0604020202020204" pitchFamily="34" charset="0"/>
              <a:buChar char="•"/>
            </a:pPr>
            <a:r>
              <a:rPr lang="en-US" b="1" dirty="0"/>
              <a:t>Google Analytics: </a:t>
            </a:r>
            <a:r>
              <a:rPr lang="en-US" dirty="0"/>
              <a:t>Track website visitors from diverse geographic locations and with different interests, to assess the reach of your inclusive content.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b="1" dirty="0"/>
              <a:t>Track Social Media Insights: </a:t>
            </a:r>
            <a:r>
              <a:rPr lang="en-US" dirty="0"/>
              <a:t>Platforms like Instagram, Facebook, and LinkedIn offer insights into audience demographics and engagement, helping you understand how your inclusive messages are resonating.</a:t>
            </a:r>
          </a:p>
        </p:txBody>
      </p:sp>
      <p:sp>
        <p:nvSpPr>
          <p:cNvPr id="4" name="Text Placeholder 2">
            <a:extLst>
              <a:ext uri="{FF2B5EF4-FFF2-40B4-BE49-F238E27FC236}">
                <a16:creationId xmlns:a16="http://schemas.microsoft.com/office/drawing/2014/main" id="{5183B664-DED2-7D6C-0DD0-21F4A0FBE19B}"/>
              </a:ext>
            </a:extLst>
          </p:cNvPr>
          <p:cNvSpPr>
            <a:spLocks noGrp="1"/>
          </p:cNvSpPr>
          <p:nvPr>
            <p:ph type="body" sz="quarter" idx="16"/>
          </p:nvPr>
        </p:nvSpPr>
        <p:spPr>
          <a:xfrm>
            <a:off x="798382" y="485378"/>
            <a:ext cx="5402394" cy="803654"/>
          </a:xfrm>
        </p:spPr>
        <p:txBody>
          <a:bodyPr/>
          <a:lstStyle/>
          <a:p>
            <a:r>
              <a:rPr lang="en-IE" sz="3200" b="0" dirty="0">
                <a:solidFill>
                  <a:srgbClr val="0872B5"/>
                </a:solidFill>
              </a:rPr>
              <a:t>Track and Measure Inclusive Marketing Results </a:t>
            </a:r>
            <a:r>
              <a:rPr lang="en-IE" sz="3200" b="0" dirty="0"/>
              <a:t>- Qualitative</a:t>
            </a:r>
          </a:p>
        </p:txBody>
      </p:sp>
      <p:sp>
        <p:nvSpPr>
          <p:cNvPr id="5" name="Rectangle 4">
            <a:hlinkClick r:id="rId2"/>
            <a:extLst>
              <a:ext uri="{FF2B5EF4-FFF2-40B4-BE49-F238E27FC236}">
                <a16:creationId xmlns:a16="http://schemas.microsoft.com/office/drawing/2014/main" id="{44F18BA1-9583-7D00-4FD3-34E5C8E69545}"/>
              </a:ext>
            </a:extLst>
          </p:cNvPr>
          <p:cNvSpPr/>
          <p:nvPr/>
        </p:nvSpPr>
        <p:spPr>
          <a:xfrm>
            <a:off x="7248525" y="2085975"/>
            <a:ext cx="3733800" cy="2990850"/>
          </a:xfrm>
          <a:prstGeom prst="rect">
            <a:avLst/>
          </a:prstGeom>
          <a:solidFill>
            <a:srgbClr val="335C4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4000" dirty="0"/>
              <a:t>Tools </a:t>
            </a:r>
            <a:r>
              <a:rPr lang="en-US" sz="4000" b="0" i="0" dirty="0">
                <a:solidFill>
                  <a:srgbClr val="FFFFFF"/>
                </a:solidFill>
                <a:effectLst/>
                <a:latin typeface="Google Sans"/>
              </a:rPr>
              <a:t>for inclusive marketing, by Google</a:t>
            </a:r>
            <a:endParaRPr lang="en-IE" sz="4000" dirty="0"/>
          </a:p>
        </p:txBody>
      </p:sp>
      <p:sp>
        <p:nvSpPr>
          <p:cNvPr id="7" name="TextBox 6">
            <a:extLst>
              <a:ext uri="{FF2B5EF4-FFF2-40B4-BE49-F238E27FC236}">
                <a16:creationId xmlns:a16="http://schemas.microsoft.com/office/drawing/2014/main" id="{2DA5F7F9-FD7A-3A2C-EE77-2F8F1741F8DB}"/>
              </a:ext>
            </a:extLst>
          </p:cNvPr>
          <p:cNvSpPr txBox="1"/>
          <p:nvPr/>
        </p:nvSpPr>
        <p:spPr>
          <a:xfrm>
            <a:off x="7505700" y="5192409"/>
            <a:ext cx="6096000" cy="369332"/>
          </a:xfrm>
          <a:prstGeom prst="rect">
            <a:avLst/>
          </a:prstGeom>
          <a:noFill/>
        </p:spPr>
        <p:txBody>
          <a:bodyPr wrap="square">
            <a:spAutoFit/>
          </a:bodyPr>
          <a:lstStyle/>
          <a:p>
            <a:r>
              <a:rPr lang="en-IE" dirty="0">
                <a:solidFill>
                  <a:srgbClr val="87A66E"/>
                </a:solidFill>
                <a:hlinkClick r:id="rId2">
                  <a:extLst>
                    <a:ext uri="{A12FA001-AC4F-418D-AE19-62706E023703}">
                      <ahyp:hlinkClr xmlns:ahyp="http://schemas.microsoft.com/office/drawing/2018/hyperlinkcolor" val="tx"/>
                    </a:ext>
                  </a:extLst>
                </a:hlinkClick>
              </a:rPr>
              <a:t>https://all-in.withgoogle.com</a:t>
            </a:r>
            <a:r>
              <a:rPr lang="en-IE" dirty="0">
                <a:solidFill>
                  <a:srgbClr val="335C42"/>
                </a:solidFill>
                <a:hlinkClick r:id="rId2">
                  <a:extLst>
                    <a:ext uri="{A12FA001-AC4F-418D-AE19-62706E023703}">
                      <ahyp:hlinkClr xmlns:ahyp="http://schemas.microsoft.com/office/drawing/2018/hyperlinkcolor" val="tx"/>
                    </a:ext>
                  </a:extLst>
                </a:hlinkClick>
              </a:rPr>
              <a:t>/</a:t>
            </a:r>
            <a:r>
              <a:rPr lang="en-IE" dirty="0">
                <a:solidFill>
                  <a:srgbClr val="335C42"/>
                </a:solidFill>
              </a:rPr>
              <a:t> </a:t>
            </a:r>
          </a:p>
        </p:txBody>
      </p:sp>
    </p:spTree>
    <p:extLst>
      <p:ext uri="{BB962C8B-B14F-4D97-AF65-F5344CB8AC3E}">
        <p14:creationId xmlns:p14="http://schemas.microsoft.com/office/powerpoint/2010/main" val="539352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B7DA2C-10B4-24F4-CBC1-6E40ED0CB125}"/>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5EADC5C-D46C-E2C5-42D6-667E281CFE22}"/>
              </a:ext>
            </a:extLst>
          </p:cNvPr>
          <p:cNvSpPr>
            <a:spLocks noGrp="1"/>
          </p:cNvSpPr>
          <p:nvPr>
            <p:ph type="body" sz="quarter" idx="18"/>
          </p:nvPr>
        </p:nvSpPr>
        <p:spPr>
          <a:xfrm>
            <a:off x="865056" y="1274179"/>
            <a:ext cx="6345369" cy="3849918"/>
          </a:xfrm>
        </p:spPr>
        <p:txBody>
          <a:bodyPr/>
          <a:lstStyle/>
          <a:p>
            <a:pPr marL="0" indent="0"/>
            <a:r>
              <a:rPr lang="en-US" sz="2200" dirty="0"/>
              <a:t>Qualitative data is essential for inclusive marketing because it provides deeper insights into the diverse experiences, needs, and values of target audiences. Unlike quantitative data, which focuses on numbers and trends, qualitative data captures the "why" behind consumer behavior, offering nuanced understanding of how different groups perceive and engage with a brand. This type of data helps businesses design campaigns that resonate authentically with diverse audiences, identify potential biases, and create more meaningful connections. By understanding customer stories, cultural contexts, and feedback, brands can craft inclusive strategies that are not only impactful but also genuinely representative of their audiences. </a:t>
            </a:r>
            <a:endParaRPr lang="en-IE" sz="2200" dirty="0"/>
          </a:p>
        </p:txBody>
      </p:sp>
      <p:sp>
        <p:nvSpPr>
          <p:cNvPr id="3" name="Text Placeholder 2">
            <a:extLst>
              <a:ext uri="{FF2B5EF4-FFF2-40B4-BE49-F238E27FC236}">
                <a16:creationId xmlns:a16="http://schemas.microsoft.com/office/drawing/2014/main" id="{1C17510C-46E6-8CE5-1F3D-5512751A9765}"/>
              </a:ext>
            </a:extLst>
          </p:cNvPr>
          <p:cNvSpPr>
            <a:spLocks noGrp="1"/>
          </p:cNvSpPr>
          <p:nvPr>
            <p:ph type="body" sz="quarter" idx="16"/>
          </p:nvPr>
        </p:nvSpPr>
        <p:spPr>
          <a:xfrm>
            <a:off x="798381" y="561578"/>
            <a:ext cx="10595237" cy="803654"/>
          </a:xfrm>
        </p:spPr>
        <p:txBody>
          <a:bodyPr/>
          <a:lstStyle/>
          <a:p>
            <a:r>
              <a:rPr lang="en-IE" sz="3200" b="0" dirty="0">
                <a:solidFill>
                  <a:srgbClr val="0872B5"/>
                </a:solidFill>
              </a:rPr>
              <a:t>Track and Measure Inclusive Marketing Results </a:t>
            </a:r>
            <a:r>
              <a:rPr lang="en-IE" sz="3200" b="0" dirty="0"/>
              <a:t>- Quantitative</a:t>
            </a:r>
          </a:p>
        </p:txBody>
      </p:sp>
      <p:pic>
        <p:nvPicPr>
          <p:cNvPr id="5" name="Picture 4" descr="A group of people smiling&#10;&#10;Description automatically generated">
            <a:extLst>
              <a:ext uri="{FF2B5EF4-FFF2-40B4-BE49-F238E27FC236}">
                <a16:creationId xmlns:a16="http://schemas.microsoft.com/office/drawing/2014/main" id="{885FAF73-1DE8-D6F8-7248-1030508BD1E3}"/>
              </a:ext>
            </a:extLst>
          </p:cNvPr>
          <p:cNvPicPr>
            <a:picLocks noChangeAspect="1"/>
          </p:cNvPicPr>
          <p:nvPr/>
        </p:nvPicPr>
        <p:blipFill>
          <a:blip r:embed="rId2"/>
          <a:stretch>
            <a:fillRect/>
          </a:stretch>
        </p:blipFill>
        <p:spPr>
          <a:xfrm>
            <a:off x="6993069" y="1790700"/>
            <a:ext cx="4914577" cy="3478008"/>
          </a:xfrm>
          <a:prstGeom prst="rect">
            <a:avLst/>
          </a:prstGeom>
        </p:spPr>
      </p:pic>
    </p:spTree>
    <p:extLst>
      <p:ext uri="{BB962C8B-B14F-4D97-AF65-F5344CB8AC3E}">
        <p14:creationId xmlns:p14="http://schemas.microsoft.com/office/powerpoint/2010/main" val="2957683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32B881D6-8048-CC35-191B-3B33AEEDCDCF}"/>
              </a:ext>
            </a:extLst>
          </p:cNvPr>
          <p:cNvSpPr>
            <a:spLocks noGrp="1"/>
          </p:cNvSpPr>
          <p:nvPr>
            <p:ph type="body" sz="quarter" idx="18"/>
          </p:nvPr>
        </p:nvSpPr>
        <p:spPr>
          <a:xfrm>
            <a:off x="798381" y="927082"/>
            <a:ext cx="10831644" cy="3849918"/>
          </a:xfrm>
        </p:spPr>
        <p:txBody>
          <a:bodyPr/>
          <a:lstStyle/>
          <a:p>
            <a:pPr marL="0" indent="0"/>
            <a:r>
              <a:rPr lang="en-US" sz="2000" b="1" dirty="0"/>
              <a:t>By the end of this module, participants will be able to:</a:t>
            </a:r>
          </a:p>
          <a:p>
            <a:pPr marL="0" indent="0"/>
            <a:r>
              <a:rPr lang="en-US" sz="2000" b="1" dirty="0"/>
              <a:t>Define Inclusive Marketing: </a:t>
            </a:r>
            <a:r>
              <a:rPr lang="en-US" sz="2000" dirty="0"/>
              <a:t>Understand the definitions and concepts of inclusive and exclusive marketing and its relevance to SMEs in a diverse marketplace.</a:t>
            </a:r>
          </a:p>
          <a:p>
            <a:pPr marL="0" indent="0"/>
            <a:r>
              <a:rPr lang="en-US" sz="2000" b="1" dirty="0"/>
              <a:t>Explain the Business Benefits: </a:t>
            </a:r>
            <a:r>
              <a:rPr lang="en-US" sz="2000" dirty="0"/>
              <a:t>Identify the key benefits of inclusive marketing for SME brands, including customer loyalty, brand trust, marketing differentiation and innovation.</a:t>
            </a:r>
          </a:p>
          <a:p>
            <a:pPr marL="0" indent="0"/>
            <a:r>
              <a:rPr lang="en-US" sz="2000" b="1" dirty="0"/>
              <a:t>Analyze Customer Diversity: </a:t>
            </a:r>
            <a:r>
              <a:rPr lang="en-US" sz="2000" dirty="0"/>
              <a:t>Learn strategies and use tools to research and understand the diverse needs, preferences, and identities of their target audience.</a:t>
            </a:r>
          </a:p>
          <a:p>
            <a:pPr marL="0" indent="0"/>
            <a:r>
              <a:rPr lang="en-US" sz="2000" b="1" dirty="0"/>
              <a:t>Build an Inclusive Brand: </a:t>
            </a:r>
            <a:r>
              <a:rPr lang="en-US" sz="2000" dirty="0"/>
              <a:t>Learn to build an inclusive brand using the 5C Framework: Company Culture, Customer Intimacy, Circle of Influence, Customer Experience Design and Customer Experience Delivery.</a:t>
            </a:r>
          </a:p>
          <a:p>
            <a:pPr marL="0" indent="0"/>
            <a:r>
              <a:rPr lang="en-US" sz="2000" b="1" dirty="0"/>
              <a:t>Identify Barriers: </a:t>
            </a:r>
            <a:r>
              <a:rPr lang="en-US" sz="2000" dirty="0" err="1"/>
              <a:t>Recognise</a:t>
            </a:r>
            <a:r>
              <a:rPr lang="en-US" sz="2000" dirty="0"/>
              <a:t> common challenges SMEs face in implementing inclusive marketing and explore practical solutions to overcome them</a:t>
            </a:r>
            <a:r>
              <a:rPr lang="en-US" sz="2000" b="1" dirty="0"/>
              <a:t>.</a:t>
            </a:r>
          </a:p>
          <a:p>
            <a:pPr marL="0" indent="0"/>
            <a:r>
              <a:rPr lang="en-US" sz="2000" b="1" dirty="0"/>
              <a:t>Align with Business Objectives: </a:t>
            </a:r>
            <a:r>
              <a:rPr lang="en-US" sz="2000" dirty="0"/>
              <a:t>How to align your inclusive marketing journey with business objectives, and the importance of monitoring and metrics. </a:t>
            </a:r>
          </a:p>
          <a:p>
            <a:pPr marL="0" indent="0"/>
            <a:r>
              <a:rPr lang="en-US" sz="2000" b="1" dirty="0"/>
              <a:t>Get the best out of your workforce: </a:t>
            </a:r>
            <a:r>
              <a:rPr lang="en-US" sz="2000" dirty="0"/>
              <a:t>Learn how to build a healthy diverse inclusive workforce and tap into new markets and boost brand health.</a:t>
            </a:r>
            <a:endParaRPr lang="en-IE" sz="2000" dirty="0"/>
          </a:p>
        </p:txBody>
      </p:sp>
      <p:sp>
        <p:nvSpPr>
          <p:cNvPr id="14" name="Text Placeholder 13">
            <a:extLst>
              <a:ext uri="{FF2B5EF4-FFF2-40B4-BE49-F238E27FC236}">
                <a16:creationId xmlns:a16="http://schemas.microsoft.com/office/drawing/2014/main" id="{BA45A776-565F-61A7-E4BA-A15B6C66C7B8}"/>
              </a:ext>
            </a:extLst>
          </p:cNvPr>
          <p:cNvSpPr>
            <a:spLocks noGrp="1"/>
          </p:cNvSpPr>
          <p:nvPr>
            <p:ph type="body" sz="quarter" idx="16"/>
          </p:nvPr>
        </p:nvSpPr>
        <p:spPr>
          <a:xfrm>
            <a:off x="798381" y="352028"/>
            <a:ext cx="10595237" cy="803654"/>
          </a:xfrm>
        </p:spPr>
        <p:txBody>
          <a:bodyPr/>
          <a:lstStyle/>
          <a:p>
            <a:r>
              <a:rPr lang="en-IE" sz="2800" dirty="0"/>
              <a:t>Learning Objectives</a:t>
            </a:r>
          </a:p>
        </p:txBody>
      </p:sp>
    </p:spTree>
    <p:extLst>
      <p:ext uri="{BB962C8B-B14F-4D97-AF65-F5344CB8AC3E}">
        <p14:creationId xmlns:p14="http://schemas.microsoft.com/office/powerpoint/2010/main" val="23008553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43758-8E07-574C-540C-A72D39660B6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514203E-09DA-83FA-F2EB-E870C8050CA9}"/>
              </a:ext>
            </a:extLst>
          </p:cNvPr>
          <p:cNvSpPr>
            <a:spLocks noGrp="1"/>
          </p:cNvSpPr>
          <p:nvPr>
            <p:ph type="body" sz="quarter" idx="18"/>
          </p:nvPr>
        </p:nvSpPr>
        <p:spPr>
          <a:xfrm>
            <a:off x="865056" y="1274179"/>
            <a:ext cx="6631119" cy="3849918"/>
          </a:xfrm>
        </p:spPr>
        <p:txBody>
          <a:bodyPr/>
          <a:lstStyle/>
          <a:p>
            <a:pPr marL="0" indent="0"/>
            <a:r>
              <a:rPr lang="en-US" sz="2800" dirty="0">
                <a:solidFill>
                  <a:srgbClr val="0872B5"/>
                </a:solidFill>
              </a:rPr>
              <a:t>Examples of how to track quantitative data;</a:t>
            </a:r>
          </a:p>
          <a:p>
            <a:pPr marL="0" indent="0"/>
            <a:r>
              <a:rPr lang="en-US" sz="2200" b="1" dirty="0"/>
              <a:t>Customer Demographics: </a:t>
            </a:r>
            <a:r>
              <a:rPr lang="en-US" sz="2200" dirty="0"/>
              <a:t>Track the diversity of your customer base by collecting data on age, gender, ethnicity, location, income level, etc. This will show if your inclusive marketing efforts are attracting a wider, more diverse audience.</a:t>
            </a:r>
          </a:p>
          <a:p>
            <a:pPr marL="0" indent="0"/>
            <a:r>
              <a:rPr lang="en-US" sz="2200" b="1" dirty="0"/>
              <a:t>Campaign Performance: </a:t>
            </a:r>
            <a:r>
              <a:rPr lang="en-US" sz="2200" dirty="0"/>
              <a:t>For campaigns with a specific focus on inclusivity (e.g., promoting diverse role models, products for underrepresented groups), measure their direct impact on sales and customer perception.</a:t>
            </a:r>
          </a:p>
          <a:p>
            <a:pPr marL="0" indent="0"/>
            <a:r>
              <a:rPr lang="en-US" sz="2200" b="1" dirty="0"/>
              <a:t>Example Customer Feedback: </a:t>
            </a:r>
            <a:r>
              <a:rPr lang="en-US" sz="2200" dirty="0"/>
              <a:t>Surveys, reviews, and direct feedback can be invaluable for understanding how customers perceive your inclusive marketing and if it influences their decision to engage with your business.</a:t>
            </a:r>
            <a:endParaRPr lang="en-IE" sz="2200" dirty="0"/>
          </a:p>
          <a:p>
            <a:pPr marL="0" indent="0"/>
            <a:endParaRPr lang="en-IE" sz="2200" dirty="0"/>
          </a:p>
        </p:txBody>
      </p:sp>
      <p:sp>
        <p:nvSpPr>
          <p:cNvPr id="3" name="Text Placeholder 2">
            <a:extLst>
              <a:ext uri="{FF2B5EF4-FFF2-40B4-BE49-F238E27FC236}">
                <a16:creationId xmlns:a16="http://schemas.microsoft.com/office/drawing/2014/main" id="{82604983-8026-075C-6594-773A7FFF2709}"/>
              </a:ext>
            </a:extLst>
          </p:cNvPr>
          <p:cNvSpPr>
            <a:spLocks noGrp="1"/>
          </p:cNvSpPr>
          <p:nvPr>
            <p:ph type="body" sz="quarter" idx="16"/>
          </p:nvPr>
        </p:nvSpPr>
        <p:spPr>
          <a:xfrm>
            <a:off x="798381" y="561578"/>
            <a:ext cx="10595237" cy="803654"/>
          </a:xfrm>
        </p:spPr>
        <p:txBody>
          <a:bodyPr/>
          <a:lstStyle/>
          <a:p>
            <a:r>
              <a:rPr lang="en-IE" sz="3200" b="0" dirty="0">
                <a:solidFill>
                  <a:srgbClr val="0872B5"/>
                </a:solidFill>
              </a:rPr>
              <a:t>Track and Measure Inclusive Marketing Results </a:t>
            </a:r>
            <a:r>
              <a:rPr lang="en-IE" sz="3200" b="0" dirty="0"/>
              <a:t>- Quantitative</a:t>
            </a:r>
          </a:p>
        </p:txBody>
      </p:sp>
      <p:pic>
        <p:nvPicPr>
          <p:cNvPr id="5" name="Picture 4" descr="A white speech bubble with a check mark and words&#10;&#10;Description automatically generated">
            <a:extLst>
              <a:ext uri="{FF2B5EF4-FFF2-40B4-BE49-F238E27FC236}">
                <a16:creationId xmlns:a16="http://schemas.microsoft.com/office/drawing/2014/main" id="{36F4D01B-B67E-0FD2-355D-60AE9EE3B392}"/>
              </a:ext>
            </a:extLst>
          </p:cNvPr>
          <p:cNvPicPr>
            <a:picLocks noChangeAspect="1"/>
          </p:cNvPicPr>
          <p:nvPr/>
        </p:nvPicPr>
        <p:blipFill>
          <a:blip r:embed="rId2"/>
          <a:stretch>
            <a:fillRect/>
          </a:stretch>
        </p:blipFill>
        <p:spPr>
          <a:xfrm>
            <a:off x="7562850" y="2085976"/>
            <a:ext cx="4311991" cy="3190874"/>
          </a:xfrm>
          <a:prstGeom prst="rect">
            <a:avLst/>
          </a:prstGeom>
        </p:spPr>
      </p:pic>
    </p:spTree>
    <p:extLst>
      <p:ext uri="{BB962C8B-B14F-4D97-AF65-F5344CB8AC3E}">
        <p14:creationId xmlns:p14="http://schemas.microsoft.com/office/powerpoint/2010/main" val="32966151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2C76A-F9A4-0B3E-FE30-39DEE8B0355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AC51EBE-C201-F72B-6CDD-50BB3A3B45AF}"/>
              </a:ext>
            </a:extLst>
          </p:cNvPr>
          <p:cNvSpPr>
            <a:spLocks noGrp="1"/>
          </p:cNvSpPr>
          <p:nvPr>
            <p:ph type="body" sz="quarter" idx="18"/>
          </p:nvPr>
        </p:nvSpPr>
        <p:spPr>
          <a:xfrm>
            <a:off x="798381" y="1091664"/>
            <a:ext cx="6974019" cy="3849918"/>
          </a:xfrm>
        </p:spPr>
        <p:txBody>
          <a:bodyPr/>
          <a:lstStyle/>
          <a:p>
            <a:pPr marL="0" indent="0"/>
            <a:r>
              <a:rPr lang="en-US" sz="2200" b="1" dirty="0"/>
              <a:t>In business, inclusive marketing has multifaceted benefits, significantly enhancing brand perception and customer engagement. </a:t>
            </a:r>
            <a:r>
              <a:rPr lang="en-US" sz="2200" dirty="0"/>
              <a:t>By mirroring society's diverse tapestry, businesses not only broaden their market reach but also forge deeper, more authentic connections with their audience.</a:t>
            </a:r>
          </a:p>
          <a:p>
            <a:pPr marL="0" indent="0"/>
            <a:endParaRPr lang="en-US" sz="2200" dirty="0"/>
          </a:p>
          <a:p>
            <a:pPr marL="0" indent="0"/>
            <a:r>
              <a:rPr lang="en-US" sz="2200" dirty="0">
                <a:solidFill>
                  <a:schemeClr val="bg1"/>
                </a:solidFill>
                <a:highlight>
                  <a:srgbClr val="0872B5"/>
                </a:highlight>
              </a:rPr>
              <a:t>Diverse teams are the foundation of inclusivity. </a:t>
            </a:r>
            <a:r>
              <a:rPr lang="en-US" sz="2200" dirty="0"/>
              <a:t>To get the most out of your inclusive marketing and brand strategy, start by focusing internally. Diversifying your internal teams is the foundation of authentic inclusivity. A workforce with varied cultural, social, and geographical backgrounds brings fresh perspectives, unique insights, and in-house skills like language and translation, which are invaluable for entering new markets and solving business challenges. </a:t>
            </a:r>
          </a:p>
          <a:p>
            <a:endParaRPr lang="en-IE" sz="2200" dirty="0"/>
          </a:p>
        </p:txBody>
      </p:sp>
      <p:sp>
        <p:nvSpPr>
          <p:cNvPr id="3" name="Text Placeholder 2">
            <a:extLst>
              <a:ext uri="{FF2B5EF4-FFF2-40B4-BE49-F238E27FC236}">
                <a16:creationId xmlns:a16="http://schemas.microsoft.com/office/drawing/2014/main" id="{FF10B422-3294-4E5F-71DD-AE9D487E2420}"/>
              </a:ext>
            </a:extLst>
          </p:cNvPr>
          <p:cNvSpPr>
            <a:spLocks noGrp="1"/>
          </p:cNvSpPr>
          <p:nvPr>
            <p:ph type="body" sz="quarter" idx="16"/>
          </p:nvPr>
        </p:nvSpPr>
        <p:spPr>
          <a:xfrm>
            <a:off x="798380" y="556555"/>
            <a:ext cx="11393619" cy="803654"/>
          </a:xfrm>
        </p:spPr>
        <p:txBody>
          <a:bodyPr/>
          <a:lstStyle/>
          <a:p>
            <a:r>
              <a:rPr lang="en-IE" sz="2800" b="0" dirty="0">
                <a:solidFill>
                  <a:srgbClr val="0872B5"/>
                </a:solidFill>
              </a:rPr>
              <a:t>Get the Most out of Inclusive Marketing </a:t>
            </a:r>
            <a:r>
              <a:rPr lang="en-IE" sz="2800" dirty="0">
                <a:solidFill>
                  <a:srgbClr val="0872B5"/>
                </a:solidFill>
              </a:rPr>
              <a:t>– </a:t>
            </a:r>
            <a:r>
              <a:rPr lang="en-IE" sz="2800" b="0" dirty="0">
                <a:solidFill>
                  <a:srgbClr val="0872B5"/>
                </a:solidFill>
              </a:rPr>
              <a:t>Start with Your Diverse Teams</a:t>
            </a:r>
          </a:p>
        </p:txBody>
      </p:sp>
      <p:pic>
        <p:nvPicPr>
          <p:cNvPr id="5" name="Picture 4" descr="A group of people looking at a computer&#10;&#10;Description automatically generated">
            <a:extLst>
              <a:ext uri="{FF2B5EF4-FFF2-40B4-BE49-F238E27FC236}">
                <a16:creationId xmlns:a16="http://schemas.microsoft.com/office/drawing/2014/main" id="{A59AF34C-422E-AE13-FDF1-73C77809BAD5}"/>
              </a:ext>
            </a:extLst>
          </p:cNvPr>
          <p:cNvPicPr>
            <a:picLocks noChangeAspect="1"/>
          </p:cNvPicPr>
          <p:nvPr/>
        </p:nvPicPr>
        <p:blipFill>
          <a:blip r:embed="rId2" cstate="screen">
            <a:extLst>
              <a:ext uri="{28A0092B-C50C-407E-A947-70E740481C1C}">
                <a14:useLocalDpi xmlns:a14="http://schemas.microsoft.com/office/drawing/2010/main"/>
              </a:ext>
            </a:extLst>
          </a:blip>
          <a:srcRect t="10266"/>
          <a:stretch/>
        </p:blipFill>
        <p:spPr>
          <a:xfrm>
            <a:off x="7933764" y="1201271"/>
            <a:ext cx="3789083" cy="5100174"/>
          </a:xfrm>
          <a:prstGeom prst="rect">
            <a:avLst/>
          </a:prstGeom>
        </p:spPr>
      </p:pic>
    </p:spTree>
    <p:extLst>
      <p:ext uri="{BB962C8B-B14F-4D97-AF65-F5344CB8AC3E}">
        <p14:creationId xmlns:p14="http://schemas.microsoft.com/office/powerpoint/2010/main" val="23952295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9E7B3B45-5AF8-3C59-8CC3-D49D969FE800}"/>
              </a:ext>
            </a:extLst>
          </p:cNvPr>
          <p:cNvSpPr/>
          <p:nvPr/>
        </p:nvSpPr>
        <p:spPr>
          <a:xfrm>
            <a:off x="699246" y="4634753"/>
            <a:ext cx="7100049" cy="1246094"/>
          </a:xfrm>
          <a:prstGeom prst="roundRect">
            <a:avLst/>
          </a:prstGeom>
          <a:solidFill>
            <a:srgbClr val="0872B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200" dirty="0"/>
          </a:p>
        </p:txBody>
      </p:sp>
      <p:sp>
        <p:nvSpPr>
          <p:cNvPr id="2" name="Text Placeholder 1">
            <a:extLst>
              <a:ext uri="{FF2B5EF4-FFF2-40B4-BE49-F238E27FC236}">
                <a16:creationId xmlns:a16="http://schemas.microsoft.com/office/drawing/2014/main" id="{11013036-70F0-E343-2594-72FA8BEB5BB3}"/>
              </a:ext>
            </a:extLst>
          </p:cNvPr>
          <p:cNvSpPr>
            <a:spLocks noGrp="1"/>
          </p:cNvSpPr>
          <p:nvPr>
            <p:ph type="body" sz="quarter" idx="18"/>
          </p:nvPr>
        </p:nvSpPr>
        <p:spPr>
          <a:xfrm>
            <a:off x="798381" y="661358"/>
            <a:ext cx="7000914" cy="3849918"/>
          </a:xfrm>
        </p:spPr>
        <p:txBody>
          <a:bodyPr/>
          <a:lstStyle/>
          <a:p>
            <a:pPr marL="0" indent="0"/>
            <a:r>
              <a:rPr lang="en-US" sz="2200" dirty="0">
                <a:solidFill>
                  <a:schemeClr val="bg1"/>
                </a:solidFill>
                <a:highlight>
                  <a:srgbClr val="0872B5"/>
                </a:highlight>
              </a:rPr>
              <a:t>Break into new markets and territories. </a:t>
            </a:r>
            <a:r>
              <a:rPr lang="en-US" sz="2200" dirty="0"/>
              <a:t>Diverse teams can bring a different set of skills to solve business challenges, such as providing insights into new markets and territories. Such measures ensure that inclusivity is not just a superficial layer in advertising but a deeply ingrained aspect of a brand’s identity, resonating strongly with a global, diverse customer base.</a:t>
            </a:r>
            <a:endParaRPr lang="en-IE" sz="2200" dirty="0"/>
          </a:p>
          <a:p>
            <a:pPr marL="0" indent="0"/>
            <a:r>
              <a:rPr lang="en-US" sz="2200" dirty="0">
                <a:solidFill>
                  <a:schemeClr val="bg1"/>
                </a:solidFill>
                <a:highlight>
                  <a:srgbClr val="0872B5"/>
                </a:highlight>
              </a:rPr>
              <a:t>Brand boost. </a:t>
            </a:r>
            <a:r>
              <a:rPr lang="en-US" sz="2200" dirty="0"/>
              <a:t>Not only can a diverse team highlight new market opportunities, but they can also give your start-up a brand boost. Businesses that are visibly diverse can enjoy an increased brand reputation with both customers and with industry professionals. </a:t>
            </a:r>
          </a:p>
          <a:p>
            <a:pPr marL="0" indent="0"/>
            <a:endParaRPr lang="en-US" sz="1000" b="1" dirty="0">
              <a:solidFill>
                <a:schemeClr val="bg1"/>
              </a:solidFill>
              <a:latin typeface="Abadi" panose="020B0604020104020204" pitchFamily="34" charset="0"/>
            </a:endParaRPr>
          </a:p>
          <a:p>
            <a:pPr marL="0" indent="0"/>
            <a:r>
              <a:rPr lang="en-US" sz="2200" b="1" dirty="0">
                <a:solidFill>
                  <a:schemeClr val="bg1"/>
                </a:solidFill>
                <a:latin typeface="Abadi" panose="020B0604020104020204" pitchFamily="34" charset="0"/>
              </a:rPr>
              <a:t>A study by YouGov found that 67% of consumers would make further purchases from brands committed to diversity and inclusion.</a:t>
            </a:r>
            <a:endParaRPr lang="en-IE" sz="2200" dirty="0"/>
          </a:p>
        </p:txBody>
      </p:sp>
      <p:pic>
        <p:nvPicPr>
          <p:cNvPr id="8" name="Picture 7" descr="A group of people in a wheelchairs having a discussion&#10;&#10;Description automatically generated">
            <a:extLst>
              <a:ext uri="{FF2B5EF4-FFF2-40B4-BE49-F238E27FC236}">
                <a16:creationId xmlns:a16="http://schemas.microsoft.com/office/drawing/2014/main" id="{DD9F0A03-7C96-A8E2-C1D9-6249AA909F30}"/>
              </a:ext>
            </a:extLst>
          </p:cNvPr>
          <p:cNvPicPr>
            <a:picLocks noChangeAspect="1"/>
          </p:cNvPicPr>
          <p:nvPr/>
        </p:nvPicPr>
        <p:blipFill>
          <a:blip r:embed="rId2" cstate="screen">
            <a:extLst>
              <a:ext uri="{28A0092B-C50C-407E-A947-70E740481C1C}">
                <a14:useLocalDpi xmlns:a14="http://schemas.microsoft.com/office/drawing/2010/main"/>
              </a:ext>
            </a:extLst>
          </a:blip>
          <a:srcRect l="11020" r="25289"/>
          <a:stretch/>
        </p:blipFill>
        <p:spPr>
          <a:xfrm>
            <a:off x="7978588" y="1846729"/>
            <a:ext cx="3854574" cy="4034118"/>
          </a:xfrm>
          <a:prstGeom prst="rect">
            <a:avLst/>
          </a:prstGeom>
        </p:spPr>
      </p:pic>
    </p:spTree>
    <p:extLst>
      <p:ext uri="{BB962C8B-B14F-4D97-AF65-F5344CB8AC3E}">
        <p14:creationId xmlns:p14="http://schemas.microsoft.com/office/powerpoint/2010/main" val="21209189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B635FC-9B74-7D11-B7D6-B4EC88FB1DCA}"/>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DEDC6235-B474-02FF-BD18-710DEE80DC55}"/>
              </a:ext>
            </a:extLst>
          </p:cNvPr>
          <p:cNvSpPr>
            <a:spLocks noGrp="1"/>
          </p:cNvSpPr>
          <p:nvPr>
            <p:ph type="body" sz="quarter" idx="18"/>
          </p:nvPr>
        </p:nvSpPr>
        <p:spPr>
          <a:xfrm>
            <a:off x="798381" y="1003282"/>
            <a:ext cx="10831644" cy="3849918"/>
          </a:xfrm>
        </p:spPr>
        <p:txBody>
          <a:bodyPr/>
          <a:lstStyle/>
          <a:p>
            <a:pPr marL="0" indent="0"/>
            <a:r>
              <a:rPr lang="en-US" sz="2000" dirty="0"/>
              <a:t>After completing this module, participants will be able to:</a:t>
            </a:r>
          </a:p>
          <a:p>
            <a:pPr marL="0" indent="0"/>
            <a:r>
              <a:rPr lang="en-US" sz="2000" b="1" dirty="0"/>
              <a:t>Understand the Core Concepts of Inclusive Marketing: </a:t>
            </a:r>
            <a:r>
              <a:rPr lang="en-US" sz="2000" dirty="0"/>
              <a:t>Define and articulate the significance of inclusive marketing for SMEs, recognizing its impact on growth, customer loyalty, and differentiation in diverse markets.</a:t>
            </a:r>
          </a:p>
          <a:p>
            <a:pPr marL="0" indent="0"/>
            <a:r>
              <a:rPr lang="en-US" sz="2000" b="1" dirty="0"/>
              <a:t>Check Brand Health and Develop an Authentic </a:t>
            </a:r>
            <a:r>
              <a:rPr lang="en-US" sz="2000" b="1" dirty="0" err="1"/>
              <a:t>Incluive</a:t>
            </a:r>
            <a:r>
              <a:rPr lang="en-US" sz="2000" b="1" dirty="0"/>
              <a:t> Brand: </a:t>
            </a:r>
            <a:r>
              <a:rPr lang="en-US" sz="2000" dirty="0"/>
              <a:t>Check and develop an inclusive brand aligned to company values, and build using the 5C’s Framework.</a:t>
            </a:r>
          </a:p>
          <a:p>
            <a:pPr marL="0" indent="0"/>
            <a:r>
              <a:rPr lang="en-US" sz="2000" b="1" dirty="0"/>
              <a:t>Understand and Leverage Customer Insights for Inclusivity: </a:t>
            </a:r>
            <a:r>
              <a:rPr lang="en-US" sz="2000" dirty="0"/>
              <a:t>Learn about your audience and how to attend to their needs, preferences and cultures. Learn to use tools and techniques to analyze customer demographics, behaviors, and needs, enabling the creation of marketing strategies tailored to a diverse audience.</a:t>
            </a:r>
          </a:p>
          <a:p>
            <a:pPr marL="0" indent="0"/>
            <a:r>
              <a:rPr lang="en-US" sz="2000" b="1" dirty="0"/>
              <a:t>Address Barriers to Inclusive Marketing: </a:t>
            </a:r>
            <a:r>
              <a:rPr lang="en-US" sz="2000" dirty="0"/>
              <a:t>Identify and overcome common challenges SMEs face, such fear of missteps, and representation gaps. Learn key concepts, practical solutions and innovative approaches.</a:t>
            </a:r>
          </a:p>
          <a:p>
            <a:pPr marL="0" indent="0"/>
            <a:r>
              <a:rPr lang="en-US" sz="2000" b="1" dirty="0"/>
              <a:t>Align Inclusive Marketing with Brand Strategy: </a:t>
            </a:r>
            <a:r>
              <a:rPr lang="en-US" sz="2000" dirty="0"/>
              <a:t>Integrate inclusive marketing principles into overall brand strategies, ensuring alignment with business objectives, building customer loyalty, and achieving long-term sustainable success.</a:t>
            </a:r>
            <a:endParaRPr lang="en-IE" sz="2000" dirty="0"/>
          </a:p>
        </p:txBody>
      </p:sp>
      <p:sp>
        <p:nvSpPr>
          <p:cNvPr id="14" name="Text Placeholder 13">
            <a:extLst>
              <a:ext uri="{FF2B5EF4-FFF2-40B4-BE49-F238E27FC236}">
                <a16:creationId xmlns:a16="http://schemas.microsoft.com/office/drawing/2014/main" id="{6830FE93-7099-CA12-E5BF-B762B7777AE2}"/>
              </a:ext>
            </a:extLst>
          </p:cNvPr>
          <p:cNvSpPr>
            <a:spLocks noGrp="1"/>
          </p:cNvSpPr>
          <p:nvPr>
            <p:ph type="body" sz="quarter" idx="16"/>
          </p:nvPr>
        </p:nvSpPr>
        <p:spPr>
          <a:xfrm>
            <a:off x="798381" y="485378"/>
            <a:ext cx="10595237" cy="803654"/>
          </a:xfrm>
        </p:spPr>
        <p:txBody>
          <a:bodyPr/>
          <a:lstStyle/>
          <a:p>
            <a:r>
              <a:rPr lang="en-IE" sz="2800" dirty="0"/>
              <a:t>Learning Outcomes</a:t>
            </a:r>
          </a:p>
        </p:txBody>
      </p:sp>
    </p:spTree>
    <p:extLst>
      <p:ext uri="{BB962C8B-B14F-4D97-AF65-F5344CB8AC3E}">
        <p14:creationId xmlns:p14="http://schemas.microsoft.com/office/powerpoint/2010/main" val="24900091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37AFF-7A4C-8771-5937-218D4009D7B6}"/>
            </a:ext>
          </a:extLst>
        </p:cNvPr>
        <p:cNvGrpSpPr/>
        <p:nvPr/>
      </p:nvGrpSpPr>
      <p:grpSpPr>
        <a:xfrm>
          <a:off x="0" y="0"/>
          <a:ext cx="0" cy="0"/>
          <a:chOff x="0" y="0"/>
          <a:chExt cx="0" cy="0"/>
        </a:xfrm>
      </p:grpSpPr>
      <p:sp>
        <p:nvSpPr>
          <p:cNvPr id="19" name="Text Placeholder 18">
            <a:extLst>
              <a:ext uri="{FF2B5EF4-FFF2-40B4-BE49-F238E27FC236}">
                <a16:creationId xmlns:a16="http://schemas.microsoft.com/office/drawing/2014/main" id="{C6A7EC1C-2734-2773-B5C8-90DEA1D224BA}"/>
              </a:ext>
            </a:extLst>
          </p:cNvPr>
          <p:cNvSpPr>
            <a:spLocks noGrp="1"/>
          </p:cNvSpPr>
          <p:nvPr>
            <p:ph type="body" sz="quarter" idx="19"/>
          </p:nvPr>
        </p:nvSpPr>
        <p:spPr>
          <a:xfrm>
            <a:off x="969827" y="3200781"/>
            <a:ext cx="3620101" cy="1357756"/>
          </a:xfrm>
        </p:spPr>
        <p:txBody>
          <a:bodyPr>
            <a:normAutofit/>
          </a:bodyPr>
          <a:lstStyle/>
          <a:p>
            <a:r>
              <a:rPr lang="en-US" sz="3900" b="1" dirty="0"/>
              <a:t>Module 5 Part 2</a:t>
            </a:r>
          </a:p>
        </p:txBody>
      </p:sp>
      <p:sp>
        <p:nvSpPr>
          <p:cNvPr id="20" name="Text Placeholder 19">
            <a:extLst>
              <a:ext uri="{FF2B5EF4-FFF2-40B4-BE49-F238E27FC236}">
                <a16:creationId xmlns:a16="http://schemas.microsoft.com/office/drawing/2014/main" id="{4E770A1B-6B51-474F-A99E-370B92177273}"/>
              </a:ext>
            </a:extLst>
          </p:cNvPr>
          <p:cNvSpPr>
            <a:spLocks noGrp="1"/>
          </p:cNvSpPr>
          <p:nvPr>
            <p:ph type="body" sz="quarter" idx="20"/>
          </p:nvPr>
        </p:nvSpPr>
        <p:spPr>
          <a:xfrm>
            <a:off x="969827" y="2569329"/>
            <a:ext cx="3195485" cy="837258"/>
          </a:xfrm>
        </p:spPr>
        <p:txBody>
          <a:bodyPr>
            <a:normAutofit/>
          </a:bodyPr>
          <a:lstStyle/>
          <a:p>
            <a:r>
              <a:rPr lang="en-US" dirty="0"/>
              <a:t>Well Done!</a:t>
            </a:r>
          </a:p>
        </p:txBody>
      </p:sp>
      <p:sp>
        <p:nvSpPr>
          <p:cNvPr id="2" name="Text Placeholder 1">
            <a:extLst>
              <a:ext uri="{FF2B5EF4-FFF2-40B4-BE49-F238E27FC236}">
                <a16:creationId xmlns:a16="http://schemas.microsoft.com/office/drawing/2014/main" id="{78B30036-BD01-C69C-1E63-207963FC1784}"/>
              </a:ext>
            </a:extLst>
          </p:cNvPr>
          <p:cNvSpPr>
            <a:spLocks noGrp="1"/>
          </p:cNvSpPr>
          <p:nvPr>
            <p:ph type="body" sz="quarter" idx="21"/>
          </p:nvPr>
        </p:nvSpPr>
        <p:spPr/>
        <p:txBody>
          <a:bodyPr/>
          <a:lstStyle/>
          <a:p>
            <a:r>
              <a:rPr lang="en-US" dirty="0" err="1"/>
              <a:t>www.</a:t>
            </a:r>
            <a:r>
              <a:rPr lang="en-US" b="1" dirty="0" err="1"/>
              <a:t>projectdare</a:t>
            </a:r>
            <a:r>
              <a:rPr lang="en-US" dirty="0" err="1"/>
              <a:t>.eu</a:t>
            </a:r>
            <a:endParaRPr lang="en-US" dirty="0"/>
          </a:p>
        </p:txBody>
      </p:sp>
      <p:grpSp>
        <p:nvGrpSpPr>
          <p:cNvPr id="15" name="Graphic 3">
            <a:extLst>
              <a:ext uri="{FF2B5EF4-FFF2-40B4-BE49-F238E27FC236}">
                <a16:creationId xmlns:a16="http://schemas.microsoft.com/office/drawing/2014/main" id="{BFF50558-403A-BB5B-2002-66F10E59ECB0}"/>
              </a:ext>
            </a:extLst>
          </p:cNvPr>
          <p:cNvGrpSpPr/>
          <p:nvPr/>
        </p:nvGrpSpPr>
        <p:grpSpPr>
          <a:xfrm>
            <a:off x="9937102" y="5794362"/>
            <a:ext cx="426164" cy="385875"/>
            <a:chOff x="-1196056" y="2499889"/>
            <a:chExt cx="850463" cy="851093"/>
          </a:xfrm>
        </p:grpSpPr>
        <p:sp>
          <p:nvSpPr>
            <p:cNvPr id="16" name="Freeform 15">
              <a:hlinkClick r:id="rId3"/>
              <a:extLst>
                <a:ext uri="{FF2B5EF4-FFF2-40B4-BE49-F238E27FC236}">
                  <a16:creationId xmlns:a16="http://schemas.microsoft.com/office/drawing/2014/main" id="{86CF2667-7C7C-7CA8-1832-C60A81CD8165}"/>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0E72B5"/>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7" name="Freeform 16">
              <a:extLst>
                <a:ext uri="{FF2B5EF4-FFF2-40B4-BE49-F238E27FC236}">
                  <a16:creationId xmlns:a16="http://schemas.microsoft.com/office/drawing/2014/main" id="{D6BE6E91-F98D-AD06-690F-11C8283F8010}"/>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8" name="Group 17">
            <a:extLst>
              <a:ext uri="{FF2B5EF4-FFF2-40B4-BE49-F238E27FC236}">
                <a16:creationId xmlns:a16="http://schemas.microsoft.com/office/drawing/2014/main" id="{264EBA43-B2E1-0273-2F74-6AAD156C2746}"/>
              </a:ext>
            </a:extLst>
          </p:cNvPr>
          <p:cNvGrpSpPr/>
          <p:nvPr/>
        </p:nvGrpSpPr>
        <p:grpSpPr>
          <a:xfrm>
            <a:off x="10401639" y="5783080"/>
            <a:ext cx="426163" cy="424160"/>
            <a:chOff x="5908590" y="9619516"/>
            <a:chExt cx="280634" cy="280634"/>
          </a:xfrm>
        </p:grpSpPr>
        <p:sp>
          <p:nvSpPr>
            <p:cNvPr id="21" name="Freeform 20">
              <a:hlinkClick r:id="rId4"/>
              <a:extLst>
                <a:ext uri="{FF2B5EF4-FFF2-40B4-BE49-F238E27FC236}">
                  <a16:creationId xmlns:a16="http://schemas.microsoft.com/office/drawing/2014/main" id="{28053E5C-6D7E-D939-42F4-CDA9B2DB6DC4}"/>
                </a:ext>
              </a:extLst>
            </p:cNvPr>
            <p:cNvSpPr/>
            <p:nvPr/>
          </p:nvSpPr>
          <p:spPr>
            <a:xfrm>
              <a:off x="5908590" y="961951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0E72B5"/>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pic>
          <p:nvPicPr>
            <p:cNvPr id="22" name="Graphic 21" descr="World with solid fill">
              <a:extLst>
                <a:ext uri="{FF2B5EF4-FFF2-40B4-BE49-F238E27FC236}">
                  <a16:creationId xmlns:a16="http://schemas.microsoft.com/office/drawing/2014/main" id="{B6ABD57D-802C-4CB5-6CF9-44191FAFFB9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23764" y="9635962"/>
              <a:ext cx="246077" cy="246077"/>
            </a:xfrm>
            <a:prstGeom prst="rect">
              <a:avLst/>
            </a:prstGeom>
          </p:spPr>
        </p:pic>
      </p:grpSp>
      <p:pic>
        <p:nvPicPr>
          <p:cNvPr id="29" name="Grafik 63">
            <a:extLst>
              <a:ext uri="{FF2B5EF4-FFF2-40B4-BE49-F238E27FC236}">
                <a16:creationId xmlns:a16="http://schemas.microsoft.com/office/drawing/2014/main" id="{F862251D-49B6-30FD-B229-0C5D394D88C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054747" y="6388884"/>
            <a:ext cx="710453" cy="256194"/>
          </a:xfrm>
          <a:prstGeom prst="rect">
            <a:avLst/>
          </a:prstGeom>
        </p:spPr>
      </p:pic>
      <p:sp>
        <p:nvSpPr>
          <p:cNvPr id="30" name="TextBox 29">
            <a:extLst>
              <a:ext uri="{FF2B5EF4-FFF2-40B4-BE49-F238E27FC236}">
                <a16:creationId xmlns:a16="http://schemas.microsoft.com/office/drawing/2014/main" id="{3F8A7498-B487-6B72-516B-5802A0800750}"/>
              </a:ext>
            </a:extLst>
          </p:cNvPr>
          <p:cNvSpPr txBox="1"/>
          <p:nvPr/>
        </p:nvSpPr>
        <p:spPr>
          <a:xfrm>
            <a:off x="8698351" y="6449755"/>
            <a:ext cx="3460376" cy="1692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500" dirty="0">
                <a:solidFill>
                  <a:schemeClr val="tx1"/>
                </a:solidFill>
                <a:effectLst/>
                <a:latin typeface="Calibri" panose="020F0502020204030204" pitchFamily="34" charset="0"/>
                <a:ea typeface="Yrsa-Regular"/>
                <a:cs typeface="Calibri" panose="020F0502020204030204" pitchFamily="34" charset="0"/>
              </a:rPr>
              <a:t>This resource is licensed under CC BY 4.0</a:t>
            </a:r>
            <a:endParaRPr lang="en-BA" sz="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26" name="Picture 2" descr="Image result for linkedin logo round | ? logo, Marketing method, Photoshop  design">
            <a:hlinkClick r:id="rId8"/>
            <a:extLst>
              <a:ext uri="{FF2B5EF4-FFF2-40B4-BE49-F238E27FC236}">
                <a16:creationId xmlns:a16="http://schemas.microsoft.com/office/drawing/2014/main" id="{2E5A7E7D-1C06-04CF-F60C-1E20A7B83E20}"/>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0821411" y="5684079"/>
            <a:ext cx="601147" cy="60114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E14B478-C262-E33C-033B-EFF7CAF6CF0E}"/>
              </a:ext>
            </a:extLst>
          </p:cNvPr>
          <p:cNvSpPr txBox="1"/>
          <p:nvPr/>
        </p:nvSpPr>
        <p:spPr>
          <a:xfrm>
            <a:off x="4978690" y="2780706"/>
            <a:ext cx="6096000" cy="2308324"/>
          </a:xfrm>
          <a:prstGeom prst="rect">
            <a:avLst/>
          </a:prstGeom>
          <a:noFill/>
        </p:spPr>
        <p:txBody>
          <a:bodyPr wrap="square">
            <a:spAutoFit/>
          </a:bodyPr>
          <a:lstStyle/>
          <a:p>
            <a:r>
              <a:rPr lang="en-US" b="1" dirty="0">
                <a:solidFill>
                  <a:schemeClr val="bg1"/>
                </a:solidFill>
              </a:rPr>
              <a:t>Part 2: Understand All Your Customers and Inclusive Marketing Barriers</a:t>
            </a:r>
          </a:p>
          <a:p>
            <a:r>
              <a:rPr lang="en-US" dirty="0">
                <a:solidFill>
                  <a:schemeClr val="bg1"/>
                </a:solidFill>
              </a:rPr>
              <a:t>Part 2 delves into helping companies understand not just their obvious customers but all their customers and their unique needs and experiences. This module explores common barriers SMEs face, such as lack of representation, cultural distance, and the risks of a one-size-fits-all approach, helping businesses better integrate inclusivity into their marketing efforts.</a:t>
            </a:r>
          </a:p>
        </p:txBody>
      </p:sp>
    </p:spTree>
    <p:extLst>
      <p:ext uri="{BB962C8B-B14F-4D97-AF65-F5344CB8AC3E}">
        <p14:creationId xmlns:p14="http://schemas.microsoft.com/office/powerpoint/2010/main" val="673405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C35EE2C2-DBC4-C5F5-F983-F7A2B42AA5E5}"/>
              </a:ext>
            </a:extLst>
          </p:cNvPr>
          <p:cNvSpPr>
            <a:spLocks noGrp="1"/>
          </p:cNvSpPr>
          <p:nvPr>
            <p:ph type="body" sz="quarter" idx="13"/>
          </p:nvPr>
        </p:nvSpPr>
        <p:spPr>
          <a:xfrm>
            <a:off x="5105401" y="345469"/>
            <a:ext cx="6295876" cy="1803819"/>
          </a:xfrm>
        </p:spPr>
        <p:txBody>
          <a:bodyPr>
            <a:noAutofit/>
          </a:bodyPr>
          <a:lstStyle/>
          <a:p>
            <a:r>
              <a:rPr lang="en-IE" sz="4400" dirty="0"/>
              <a:t>Introduction to </a:t>
            </a:r>
            <a:r>
              <a:rPr lang="en-US" sz="4400" kern="100" dirty="0">
                <a:latin typeface="+mn-lt"/>
                <a:cs typeface="Times New Roman" panose="02020603050405020304" pitchFamily="18" charset="0"/>
              </a:rPr>
              <a:t>Inclusive SME Marketing</a:t>
            </a:r>
            <a:endParaRPr lang="en-IE" sz="4400" dirty="0"/>
          </a:p>
        </p:txBody>
      </p:sp>
      <p:pic>
        <p:nvPicPr>
          <p:cNvPr id="3" name="Picture Placeholder 2" descr="A person sitting at a table drawing on a tablet&#10;&#10;Description automatically generated">
            <a:extLst>
              <a:ext uri="{FF2B5EF4-FFF2-40B4-BE49-F238E27FC236}">
                <a16:creationId xmlns:a16="http://schemas.microsoft.com/office/drawing/2014/main" id="{9EF64622-406E-5B75-21FF-5FB2E691CC57}"/>
              </a:ext>
            </a:extLst>
          </p:cNvPr>
          <p:cNvPicPr>
            <a:picLocks noGrp="1" noChangeAspect="1"/>
          </p:cNvPicPr>
          <p:nvPr>
            <p:ph type="pic" sz="quarter" idx="44"/>
          </p:nvPr>
        </p:nvPicPr>
        <p:blipFill>
          <a:blip r:embed="rId2" cstate="screen">
            <a:extLst>
              <a:ext uri="{28A0092B-C50C-407E-A947-70E740481C1C}">
                <a14:useLocalDpi xmlns:a14="http://schemas.microsoft.com/office/drawing/2010/main"/>
              </a:ext>
            </a:extLst>
          </a:blip>
          <a:srcRect l="16544" r="16544"/>
          <a:stretch>
            <a:fillRect/>
          </a:stretch>
        </p:blipFill>
        <p:spPr>
          <a:xfrm>
            <a:off x="633819" y="993170"/>
            <a:ext cx="4204882" cy="4204882"/>
          </a:xfrm>
        </p:spPr>
      </p:pic>
      <p:sp>
        <p:nvSpPr>
          <p:cNvPr id="22" name="TextBox 21">
            <a:extLst>
              <a:ext uri="{FF2B5EF4-FFF2-40B4-BE49-F238E27FC236}">
                <a16:creationId xmlns:a16="http://schemas.microsoft.com/office/drawing/2014/main" id="{78443890-B723-C5B6-FA63-FE5A56350190}"/>
              </a:ext>
            </a:extLst>
          </p:cNvPr>
          <p:cNvSpPr txBox="1"/>
          <p:nvPr/>
        </p:nvSpPr>
        <p:spPr>
          <a:xfrm>
            <a:off x="4953000" y="1958573"/>
            <a:ext cx="6970931" cy="4154984"/>
          </a:xfrm>
          <a:prstGeom prst="rect">
            <a:avLst/>
          </a:prstGeom>
          <a:noFill/>
        </p:spPr>
        <p:txBody>
          <a:bodyPr wrap="square">
            <a:spAutoFit/>
          </a:bodyPr>
          <a:lstStyle/>
          <a:p>
            <a:pPr algn="ctr"/>
            <a:r>
              <a:rPr lang="en-US" sz="2400" dirty="0">
                <a:solidFill>
                  <a:srgbClr val="083F59"/>
                </a:solidFill>
              </a:rPr>
              <a:t>Discover what inclusive marketing means for small businesses and why it’s a key driver of growth in today’s diverse world. This section sets the foundation by explaining how inclusivity goes beyond compliance, fostering stronger customer connections and brand loyalty.</a:t>
            </a:r>
          </a:p>
          <a:p>
            <a:pPr algn="ctr"/>
            <a:endParaRPr lang="en-US" sz="2400" dirty="0">
              <a:solidFill>
                <a:srgbClr val="D11C5F"/>
              </a:solidFill>
            </a:endParaRPr>
          </a:p>
          <a:p>
            <a:pPr algn="ctr"/>
            <a:r>
              <a:rPr lang="en-US" sz="2400" dirty="0">
                <a:solidFill>
                  <a:srgbClr val="D11C5F"/>
                </a:solidFill>
              </a:rPr>
              <a:t>"When you create inclusive marketing, you not only broaden your audience, but you also build trust and loyalty by showing people that you see and value them.“ (</a:t>
            </a:r>
            <a:r>
              <a:rPr lang="en-US" sz="2400" dirty="0">
                <a:solidFill>
                  <a:srgbClr val="D11C5F"/>
                </a:solidFill>
                <a:hlinkClick r:id="rId3">
                  <a:extLst>
                    <a:ext uri="{A12FA001-AC4F-418D-AE19-62706E023703}">
                      <ahyp:hlinkClr xmlns:ahyp="http://schemas.microsoft.com/office/drawing/2018/hyperlinkcolor" val="tx"/>
                    </a:ext>
                  </a:extLst>
                </a:hlinkClick>
              </a:rPr>
              <a:t>Purple Goat Academy</a:t>
            </a:r>
            <a:r>
              <a:rPr lang="en-US" sz="2400" dirty="0">
                <a:solidFill>
                  <a:srgbClr val="D11C5F"/>
                </a:solidFill>
              </a:rPr>
              <a:t>)</a:t>
            </a:r>
            <a:endParaRPr lang="en-IE" sz="2400" dirty="0">
              <a:solidFill>
                <a:srgbClr val="D11C5F"/>
              </a:solidFill>
            </a:endParaRPr>
          </a:p>
        </p:txBody>
      </p:sp>
    </p:spTree>
    <p:extLst>
      <p:ext uri="{BB962C8B-B14F-4D97-AF65-F5344CB8AC3E}">
        <p14:creationId xmlns:p14="http://schemas.microsoft.com/office/powerpoint/2010/main" val="1732514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3DA60950-58F7-E3F0-714C-4E099B7B342B}"/>
              </a:ext>
            </a:extLst>
          </p:cNvPr>
          <p:cNvSpPr>
            <a:spLocks noGrp="1"/>
          </p:cNvSpPr>
          <p:nvPr>
            <p:ph type="body" sz="quarter" idx="18"/>
          </p:nvPr>
        </p:nvSpPr>
        <p:spPr>
          <a:xfrm>
            <a:off x="798381" y="788594"/>
            <a:ext cx="10846772" cy="3849918"/>
          </a:xfrm>
        </p:spPr>
        <p:txBody>
          <a:bodyPr/>
          <a:lstStyle/>
          <a:p>
            <a:pPr marL="0" indent="0"/>
            <a:r>
              <a:rPr lang="en-US" sz="2100" dirty="0"/>
              <a:t>Diversity and inclusivity are no longer just buzzwords. They are powerful movements shaping the way in which brands engage with their audience. Inclusive marketing acknowledges the richness of human diversity; welcoming customers to experience brands with a new level of authenticity. Whether you are someone who is starting your journey, works in marketing, looking to broaden your perspectives, or wanting to understand the importance of inclusive marketing, this is the place to be. </a:t>
            </a:r>
          </a:p>
          <a:p>
            <a:pPr marL="0" indent="0"/>
            <a:r>
              <a:rPr lang="en-US" sz="2100" dirty="0"/>
              <a:t>The phrase </a:t>
            </a:r>
            <a:r>
              <a:rPr lang="en-US" sz="2100" b="1" dirty="0"/>
              <a:t>"Promoting Diversity and Inclusion Through Marketing Strategies" </a:t>
            </a:r>
            <a:r>
              <a:rPr lang="en-US" sz="2100" dirty="0"/>
              <a:t>refers to the practice of using marketing campaigns, messaging, and outreach to foster a sense of equity, representation, and belonging within diverse communities. Below are definitions and quotes to help clarify this concept:</a:t>
            </a:r>
          </a:p>
          <a:p>
            <a:pPr marL="342900" indent="-342900">
              <a:buFont typeface="Wingdings" panose="05000000000000000000" pitchFamily="2" charset="2"/>
              <a:buChar char="v"/>
            </a:pPr>
            <a:r>
              <a:rPr lang="en-US" sz="2100" b="1" dirty="0"/>
              <a:t>Diversity in Marketing: </a:t>
            </a:r>
            <a:r>
              <a:rPr lang="en-US" sz="2100" dirty="0"/>
              <a:t>Diversity refers to the inclusion of people from various backgrounds, including different races, ethnicities, genders, ages, sexual orientations, abilities, and socioeconomic statuses, in marketing efforts. Diversity refers to the marketing message being designed to appeal to a diverse demographic.</a:t>
            </a:r>
          </a:p>
          <a:p>
            <a:pPr marL="342900" indent="-342900">
              <a:buFont typeface="Wingdings" panose="05000000000000000000" pitchFamily="2" charset="2"/>
              <a:buChar char="v"/>
            </a:pPr>
            <a:r>
              <a:rPr lang="en-US" sz="2100" b="1" dirty="0"/>
              <a:t>Equity Marketing; </a:t>
            </a:r>
            <a:r>
              <a:rPr lang="en-US" sz="2100" dirty="0"/>
              <a:t>Equity means being fair to your entire audience – for example, delivering your marketing message on more than just social media platforms so that those without social media presence can consume the idea that is being marketed.</a:t>
            </a:r>
          </a:p>
        </p:txBody>
      </p:sp>
      <p:sp>
        <p:nvSpPr>
          <p:cNvPr id="18" name="Text Placeholder 17">
            <a:extLst>
              <a:ext uri="{FF2B5EF4-FFF2-40B4-BE49-F238E27FC236}">
                <a16:creationId xmlns:a16="http://schemas.microsoft.com/office/drawing/2014/main" id="{D46770E3-335C-D4CC-84B3-DFDD0768442B}"/>
              </a:ext>
            </a:extLst>
          </p:cNvPr>
          <p:cNvSpPr>
            <a:spLocks noGrp="1"/>
          </p:cNvSpPr>
          <p:nvPr>
            <p:ph type="body" sz="quarter" idx="16"/>
          </p:nvPr>
        </p:nvSpPr>
        <p:spPr>
          <a:xfrm>
            <a:off x="798382" y="386767"/>
            <a:ext cx="10595237" cy="803654"/>
          </a:xfrm>
        </p:spPr>
        <p:txBody>
          <a:bodyPr/>
          <a:lstStyle/>
          <a:p>
            <a:r>
              <a:rPr lang="en-US" sz="2800" dirty="0"/>
              <a:t>Inclusive Marketing: </a:t>
            </a:r>
            <a:r>
              <a:rPr lang="en-US" sz="2800" b="0" dirty="0">
                <a:solidFill>
                  <a:srgbClr val="01A54E"/>
                </a:solidFill>
              </a:rPr>
              <a:t>Definitions</a:t>
            </a:r>
          </a:p>
          <a:p>
            <a:endParaRPr lang="en-IE" sz="2800" dirty="0"/>
          </a:p>
        </p:txBody>
      </p:sp>
      <p:sp>
        <p:nvSpPr>
          <p:cNvPr id="24" name="TextBox 23">
            <a:extLst>
              <a:ext uri="{FF2B5EF4-FFF2-40B4-BE49-F238E27FC236}">
                <a16:creationId xmlns:a16="http://schemas.microsoft.com/office/drawing/2014/main" id="{8A804AF6-720C-4E5F-071F-8C97E3C7CFBA}"/>
              </a:ext>
            </a:extLst>
          </p:cNvPr>
          <p:cNvSpPr txBox="1"/>
          <p:nvPr/>
        </p:nvSpPr>
        <p:spPr>
          <a:xfrm>
            <a:off x="3236259" y="6284276"/>
            <a:ext cx="8408894" cy="584775"/>
          </a:xfrm>
          <a:prstGeom prst="rect">
            <a:avLst/>
          </a:prstGeom>
          <a:noFill/>
        </p:spPr>
        <p:txBody>
          <a:bodyPr wrap="square">
            <a:spAutoFit/>
          </a:bodyPr>
          <a:lstStyle/>
          <a:p>
            <a:r>
              <a:rPr lang="en-IE" sz="1600" dirty="0">
                <a:solidFill>
                  <a:schemeClr val="bg1"/>
                </a:solidFill>
                <a:hlinkClick r:id="rId2">
                  <a:extLst>
                    <a:ext uri="{A12FA001-AC4F-418D-AE19-62706E023703}">
                      <ahyp:hlinkClr xmlns:ahyp="http://schemas.microsoft.com/office/drawing/2018/hyperlinkcolor" val="tx"/>
                    </a:ext>
                  </a:extLst>
                </a:hlinkClick>
              </a:rPr>
              <a:t>https://www.dhl.com/discover/en-in/small-business-advice/growing-your-business/benefits-of-inclusivity-in-marketing</a:t>
            </a:r>
            <a:r>
              <a:rPr lang="en-IE" sz="1600" dirty="0">
                <a:solidFill>
                  <a:schemeClr val="bg1"/>
                </a:solidFill>
              </a:rPr>
              <a:t> </a:t>
            </a:r>
          </a:p>
        </p:txBody>
      </p:sp>
    </p:spTree>
    <p:extLst>
      <p:ext uri="{BB962C8B-B14F-4D97-AF65-F5344CB8AC3E}">
        <p14:creationId xmlns:p14="http://schemas.microsoft.com/office/powerpoint/2010/main" val="10243657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9BE2F-1690-A762-9826-E64BA3FBE28C}"/>
            </a:ext>
          </a:extLst>
        </p:cNvPr>
        <p:cNvGrpSpPr/>
        <p:nvPr/>
      </p:nvGrpSpPr>
      <p:grpSpPr>
        <a:xfrm>
          <a:off x="0" y="0"/>
          <a:ext cx="0" cy="0"/>
          <a:chOff x="0" y="0"/>
          <a:chExt cx="0" cy="0"/>
        </a:xfrm>
      </p:grpSpPr>
      <p:sp>
        <p:nvSpPr>
          <p:cNvPr id="19" name="Text Placeholder 18">
            <a:extLst>
              <a:ext uri="{FF2B5EF4-FFF2-40B4-BE49-F238E27FC236}">
                <a16:creationId xmlns:a16="http://schemas.microsoft.com/office/drawing/2014/main" id="{906729EC-E4D8-0175-90F4-08485FC681C5}"/>
              </a:ext>
            </a:extLst>
          </p:cNvPr>
          <p:cNvSpPr>
            <a:spLocks noGrp="1"/>
          </p:cNvSpPr>
          <p:nvPr>
            <p:ph type="body" sz="quarter" idx="18"/>
          </p:nvPr>
        </p:nvSpPr>
        <p:spPr>
          <a:xfrm>
            <a:off x="798381" y="795829"/>
            <a:ext cx="10595237" cy="3849918"/>
          </a:xfrm>
        </p:spPr>
        <p:txBody>
          <a:bodyPr/>
          <a:lstStyle/>
          <a:p>
            <a:pPr marL="342900" indent="-342900">
              <a:buFont typeface="Wingdings" panose="05000000000000000000" pitchFamily="2" charset="2"/>
              <a:buChar char="v"/>
            </a:pPr>
            <a:r>
              <a:rPr lang="en-US" sz="2000" b="1" dirty="0"/>
              <a:t>Inclusion in Marketing: </a:t>
            </a:r>
            <a:r>
              <a:rPr lang="en-US" sz="2000" dirty="0"/>
              <a:t>Inclusion involves creating an environment in marketing campaigns and strategies that ensures all individuals feel valued, respected, and represented. It includes a company’s brand and internal structure, as well as its external advertising campaigns. It involves ensuring that all members of the public can understand your advertisements – for instance, providing subtitles on your marketing videos to cater to individuals who are hard of hearing. </a:t>
            </a:r>
          </a:p>
          <a:p>
            <a:pPr marL="342900" indent="-342900">
              <a:buFont typeface="Wingdings" panose="05000000000000000000" pitchFamily="2" charset="2"/>
              <a:buChar char="v"/>
            </a:pPr>
            <a:r>
              <a:rPr lang="en-US" sz="2000" b="1" dirty="0"/>
              <a:t>Marketing Strategies for Diversity and Inclusion: </a:t>
            </a:r>
            <a:r>
              <a:rPr lang="en-US" sz="2000" dirty="0"/>
              <a:t>These are planned approaches that businesses use to ensure their marketing efforts resonate with a wide range of audiences, break stereotypes, and reflect the true diversity of their customers and communities.</a:t>
            </a:r>
            <a:endParaRPr lang="en-IE" sz="2000" dirty="0"/>
          </a:p>
        </p:txBody>
      </p:sp>
      <p:sp>
        <p:nvSpPr>
          <p:cNvPr id="2" name="Rectangle: Rounded Corners 1">
            <a:extLst>
              <a:ext uri="{FF2B5EF4-FFF2-40B4-BE49-F238E27FC236}">
                <a16:creationId xmlns:a16="http://schemas.microsoft.com/office/drawing/2014/main" id="{80487CF6-3E6A-2C79-0B36-7FFCBF0426A5}"/>
              </a:ext>
            </a:extLst>
          </p:cNvPr>
          <p:cNvSpPr/>
          <p:nvPr/>
        </p:nvSpPr>
        <p:spPr>
          <a:xfrm>
            <a:off x="1192306" y="3684891"/>
            <a:ext cx="10336306" cy="2259106"/>
          </a:xfrm>
          <a:prstGeom prst="roundRect">
            <a:avLst/>
          </a:prstGeom>
          <a:solidFill>
            <a:srgbClr val="ED028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200" b="1" dirty="0"/>
              <a:t>Inclusive marketing is good for businesses because it achieves successful results inside and out.</a:t>
            </a:r>
          </a:p>
          <a:p>
            <a:pPr algn="ctr"/>
            <a:r>
              <a:rPr lang="en-US" sz="2200" dirty="0"/>
              <a:t>An inclusive company creates a thriving internal environment which attracts and retains top-level employees. Plus, authentically inclusive marketing campaigns enable customers to connect, relate, and celebrate a brand that represents their authentic selves. It’s a win for everyone.</a:t>
            </a:r>
            <a:endParaRPr lang="en-IE" sz="2200" dirty="0"/>
          </a:p>
        </p:txBody>
      </p:sp>
      <p:sp>
        <p:nvSpPr>
          <p:cNvPr id="3" name="TextBox 2">
            <a:extLst>
              <a:ext uri="{FF2B5EF4-FFF2-40B4-BE49-F238E27FC236}">
                <a16:creationId xmlns:a16="http://schemas.microsoft.com/office/drawing/2014/main" id="{35809893-B5A8-9725-5E54-B2A95BFA2C70}"/>
              </a:ext>
            </a:extLst>
          </p:cNvPr>
          <p:cNvSpPr txBox="1"/>
          <p:nvPr/>
        </p:nvSpPr>
        <p:spPr>
          <a:xfrm>
            <a:off x="3541058" y="6396335"/>
            <a:ext cx="8399929" cy="369332"/>
          </a:xfrm>
          <a:prstGeom prst="rect">
            <a:avLst/>
          </a:prstGeom>
          <a:noFill/>
        </p:spPr>
        <p:txBody>
          <a:bodyPr wrap="square" rtlCol="0">
            <a:spAutoFit/>
          </a:bodyPr>
          <a:lstStyle/>
          <a:p>
            <a:r>
              <a:rPr lang="en-IE" dirty="0">
                <a:solidFill>
                  <a:schemeClr val="bg1"/>
                </a:solidFill>
              </a:rPr>
              <a:t>Source: </a:t>
            </a:r>
            <a:r>
              <a:rPr lang="en-IE" dirty="0">
                <a:solidFill>
                  <a:schemeClr val="bg1"/>
                </a:solidFill>
                <a:hlinkClick r:id="rId2">
                  <a:extLst>
                    <a:ext uri="{A12FA001-AC4F-418D-AE19-62706E023703}">
                      <ahyp:hlinkClr xmlns:ahyp="http://schemas.microsoft.com/office/drawing/2018/hyperlinkcolor" val="tx"/>
                    </a:ext>
                  </a:extLst>
                </a:hlinkClick>
              </a:rPr>
              <a:t>https://www.purplegoatagency.com/insights/importance-inclusive-marketing/</a:t>
            </a:r>
            <a:r>
              <a:rPr lang="en-IE" dirty="0">
                <a:solidFill>
                  <a:schemeClr val="bg1"/>
                </a:solidFill>
              </a:rPr>
              <a:t> </a:t>
            </a:r>
          </a:p>
        </p:txBody>
      </p:sp>
    </p:spTree>
    <p:extLst>
      <p:ext uri="{BB962C8B-B14F-4D97-AF65-F5344CB8AC3E}">
        <p14:creationId xmlns:p14="http://schemas.microsoft.com/office/powerpoint/2010/main" val="7114125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01F3AA4-B52D-6DE8-ED64-2C019760ADF1}"/>
              </a:ext>
            </a:extLst>
          </p:cNvPr>
          <p:cNvSpPr>
            <a:spLocks noGrp="1"/>
          </p:cNvSpPr>
          <p:nvPr>
            <p:ph type="body" sz="quarter" idx="18"/>
          </p:nvPr>
        </p:nvSpPr>
        <p:spPr>
          <a:xfrm>
            <a:off x="888027" y="1215703"/>
            <a:ext cx="10595237" cy="3849918"/>
          </a:xfrm>
        </p:spPr>
        <p:txBody>
          <a:bodyPr/>
          <a:lstStyle/>
          <a:p>
            <a:pPr marL="0" indent="0"/>
            <a:r>
              <a:rPr lang="en-US" sz="2100" dirty="0"/>
              <a:t>We’re all aware of this type of marketing. It is marketing that focuses on the masses, without any type of consideration for the ways in which consumers are different. Exclusion marketing is a practice where certain groups or individuals are unintentionally or intentionally left out of marketing strategies, messaging, or campaigns. This can occur due to oversight, biases, or a lack of understanding of diverse customer needs. For small companies, exclusion marketing can hinder growth, alienate potential customers, and damage brand reputation.</a:t>
            </a:r>
          </a:p>
          <a:p>
            <a:pPr marL="0" indent="0"/>
            <a:r>
              <a:rPr lang="en-US" sz="2100" dirty="0">
                <a:solidFill>
                  <a:schemeClr val="bg1"/>
                </a:solidFill>
                <a:highlight>
                  <a:srgbClr val="DF4625"/>
                </a:highlight>
              </a:rPr>
              <a:t>“this isn’t for </a:t>
            </a:r>
            <a:r>
              <a:rPr lang="en-US" sz="2100" dirty="0" err="1">
                <a:solidFill>
                  <a:schemeClr val="bg1"/>
                </a:solidFill>
                <a:highlight>
                  <a:srgbClr val="DF4625"/>
                </a:highlight>
              </a:rPr>
              <a:t>you”.</a:t>
            </a:r>
            <a:r>
              <a:rPr lang="en-US" sz="2100" dirty="0" err="1"/>
              <a:t>It</a:t>
            </a:r>
            <a:r>
              <a:rPr lang="en-US" sz="2100" dirty="0"/>
              <a:t> comes across that they are saying certain customers or underrepresented and underserved communities “this isn’t for you”. But that message is often one received loud and clear from these customers who struggle to get their needs met</a:t>
            </a:r>
          </a:p>
          <a:p>
            <a:pPr marL="342900" indent="-342900">
              <a:buFont typeface="Arial" panose="020B0604020202020204" pitchFamily="34" charset="0"/>
              <a:buChar char="•"/>
            </a:pPr>
            <a:r>
              <a:rPr lang="en-US" sz="2100" b="1" dirty="0">
                <a:solidFill>
                  <a:srgbClr val="DF4625"/>
                </a:solidFill>
              </a:rPr>
              <a:t>Example of Exclusivity: </a:t>
            </a:r>
            <a:r>
              <a:rPr lang="en-US" sz="2100" dirty="0"/>
              <a:t>If your brand does not have website language availability, to include consumers who speak French, Portuguese, or Vietnamese, then you will be excluding those consumers.</a:t>
            </a:r>
          </a:p>
          <a:p>
            <a:pPr marL="342900" indent="-342900">
              <a:buFont typeface="Arial" panose="020B0604020202020204" pitchFamily="34" charset="0"/>
              <a:buChar char="•"/>
            </a:pPr>
            <a:r>
              <a:rPr lang="en-US" sz="2100" b="1" dirty="0">
                <a:solidFill>
                  <a:srgbClr val="DF4625"/>
                </a:solidFill>
              </a:rPr>
              <a:t>Strategy for Inclusivity: </a:t>
            </a:r>
            <a:r>
              <a:rPr lang="en-US" sz="2100" dirty="0"/>
              <a:t>Make sure these customers </a:t>
            </a:r>
            <a:r>
              <a:rPr lang="en-US" sz="2100" dirty="0" err="1"/>
              <a:t>recognise</a:t>
            </a:r>
            <a:r>
              <a:rPr lang="en-US" sz="2100" dirty="0"/>
              <a:t> themselves in your marketing content. This can show that your product or service is not only for them but that your brand is in tune with their needs, values, and interests.</a:t>
            </a:r>
          </a:p>
          <a:p>
            <a:pPr marL="342900" indent="-342900">
              <a:buFont typeface="Arial" panose="020B0604020202020204" pitchFamily="34" charset="0"/>
              <a:buChar char="•"/>
            </a:pPr>
            <a:endParaRPr lang="en-IE" sz="2100" dirty="0"/>
          </a:p>
        </p:txBody>
      </p:sp>
      <p:sp>
        <p:nvSpPr>
          <p:cNvPr id="3" name="Text Placeholder 2">
            <a:extLst>
              <a:ext uri="{FF2B5EF4-FFF2-40B4-BE49-F238E27FC236}">
                <a16:creationId xmlns:a16="http://schemas.microsoft.com/office/drawing/2014/main" id="{EA6E9267-7339-D8A9-951B-7FFE610B1F68}"/>
              </a:ext>
            </a:extLst>
          </p:cNvPr>
          <p:cNvSpPr>
            <a:spLocks noGrp="1"/>
          </p:cNvSpPr>
          <p:nvPr>
            <p:ph type="body" sz="quarter" idx="16"/>
          </p:nvPr>
        </p:nvSpPr>
        <p:spPr>
          <a:xfrm>
            <a:off x="798381" y="483697"/>
            <a:ext cx="10595237" cy="803654"/>
          </a:xfrm>
        </p:spPr>
        <p:txBody>
          <a:bodyPr/>
          <a:lstStyle/>
          <a:p>
            <a:r>
              <a:rPr lang="en-IE" sz="2800" dirty="0"/>
              <a:t>Exclusive Marketing </a:t>
            </a:r>
            <a:r>
              <a:rPr lang="en-IE" sz="2800" b="0" dirty="0">
                <a:solidFill>
                  <a:srgbClr val="01A54E"/>
                </a:solidFill>
              </a:rPr>
              <a:t>Or ‘this isn’t for you’ Marketing</a:t>
            </a:r>
          </a:p>
        </p:txBody>
      </p:sp>
      <p:sp>
        <p:nvSpPr>
          <p:cNvPr id="5" name="TextBox 4">
            <a:extLst>
              <a:ext uri="{FF2B5EF4-FFF2-40B4-BE49-F238E27FC236}">
                <a16:creationId xmlns:a16="http://schemas.microsoft.com/office/drawing/2014/main" id="{E3E9DC41-0766-66F3-EF63-986C744B5838}"/>
              </a:ext>
            </a:extLst>
          </p:cNvPr>
          <p:cNvSpPr txBox="1"/>
          <p:nvPr/>
        </p:nvSpPr>
        <p:spPr>
          <a:xfrm>
            <a:off x="3675529" y="6376069"/>
            <a:ext cx="6096000" cy="369332"/>
          </a:xfrm>
          <a:prstGeom prst="rect">
            <a:avLst/>
          </a:prstGeom>
          <a:noFill/>
        </p:spPr>
        <p:txBody>
          <a:bodyPr wrap="square">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https://inclusionandmarketing.com/inclusive-marketing/</a:t>
            </a:r>
            <a:r>
              <a:rPr lang="en-IE" dirty="0">
                <a:solidFill>
                  <a:schemeClr val="bg1"/>
                </a:solidFill>
              </a:rPr>
              <a:t> </a:t>
            </a:r>
          </a:p>
        </p:txBody>
      </p:sp>
    </p:spTree>
    <p:extLst>
      <p:ext uri="{BB962C8B-B14F-4D97-AF65-F5344CB8AC3E}">
        <p14:creationId xmlns:p14="http://schemas.microsoft.com/office/powerpoint/2010/main" val="2417492040"/>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37181</TotalTime>
  <Words>8156</Words>
  <Application>Microsoft Office PowerPoint</Application>
  <PresentationFormat>Widescreen</PresentationFormat>
  <Paragraphs>358</Paragraphs>
  <Slides>54</Slides>
  <Notes>2</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54</vt:i4>
      </vt:variant>
    </vt:vector>
  </HeadingPairs>
  <TitlesOfParts>
    <vt:vector size="68" baseType="lpstr">
      <vt:lpstr>Abadi</vt:lpstr>
      <vt:lpstr>Aharoni</vt:lpstr>
      <vt:lpstr>Arial</vt:lpstr>
      <vt:lpstr>Calibri</vt:lpstr>
      <vt:lpstr>Delivery</vt:lpstr>
      <vt:lpstr>Economica</vt:lpstr>
      <vt:lpstr>Google Sans</vt:lpstr>
      <vt:lpstr>inherit</vt:lpstr>
      <vt:lpstr>Means Web</vt:lpstr>
      <vt:lpstr>Montserrat</vt:lpstr>
      <vt:lpstr>Montserrat Light</vt:lpstr>
      <vt:lpstr>Quattrocento Sans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aine hamill</cp:lastModifiedBy>
  <cp:revision>889</cp:revision>
  <dcterms:created xsi:type="dcterms:W3CDTF">2020-10-14T13:32:04Z</dcterms:created>
  <dcterms:modified xsi:type="dcterms:W3CDTF">2025-06-11T11:39:06Z</dcterms:modified>
</cp:coreProperties>
</file>