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29"/>
  </p:notesMasterIdLst>
  <p:handoutMasterIdLst>
    <p:handoutMasterId r:id="rId30"/>
  </p:handoutMasterIdLst>
  <p:sldIdLst>
    <p:sldId id="5483" r:id="rId2"/>
    <p:sldId id="257" r:id="rId3"/>
    <p:sldId id="5875" r:id="rId4"/>
    <p:sldId id="5487" r:id="rId5"/>
    <p:sldId id="6371" r:id="rId6"/>
    <p:sldId id="5450" r:id="rId7"/>
    <p:sldId id="5050" r:id="rId8"/>
    <p:sldId id="5088" r:id="rId9"/>
    <p:sldId id="5064" r:id="rId10"/>
    <p:sldId id="5452" r:id="rId11"/>
    <p:sldId id="5451" r:id="rId12"/>
    <p:sldId id="5062" r:id="rId13"/>
    <p:sldId id="5081" r:id="rId14"/>
    <p:sldId id="5071" r:id="rId15"/>
    <p:sldId id="5063" r:id="rId16"/>
    <p:sldId id="5075" r:id="rId17"/>
    <p:sldId id="5087" r:id="rId18"/>
    <p:sldId id="5072" r:id="rId19"/>
    <p:sldId id="5092" r:id="rId20"/>
    <p:sldId id="5454" r:id="rId21"/>
    <p:sldId id="5453" r:id="rId22"/>
    <p:sldId id="5239" r:id="rId23"/>
    <p:sldId id="5238" r:id="rId24"/>
    <p:sldId id="5093" r:id="rId25"/>
    <p:sldId id="4938" r:id="rId26"/>
    <p:sldId id="5462" r:id="rId27"/>
    <p:sldId id="637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5757"/>
    <a:srgbClr val="D11C5F"/>
    <a:srgbClr val="083F59"/>
    <a:srgbClr val="0872B5"/>
    <a:srgbClr val="059F98"/>
    <a:srgbClr val="05AAA3"/>
    <a:srgbClr val="DF4625"/>
    <a:srgbClr val="3F3F3F"/>
    <a:srgbClr val="702E8C"/>
    <a:srgbClr val="FCB9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7C83D4-1313-33D2-DC11-14B4FBC898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A52DC5-EEB6-1F60-F194-A42A73E5E9C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D0E2F366-39C4-58E8-EDD5-C4EAAA9596C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FD9AE1A-A6F0-C899-DEFC-6937160BCB6C}"/>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3956108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C06FFF1-C360-AAFD-3179-D44FF0B5218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81D2866-1D86-3A79-3DF8-4901D82BA5C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20C150B-3270-D963-87CB-B4B27E8F666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4EE0A47-957E-1831-F6EB-8F16134AD333}"/>
              </a:ext>
            </a:extLst>
          </p:cNvPr>
          <p:cNvSpPr>
            <a:spLocks noGrp="1"/>
          </p:cNvSpPr>
          <p:nvPr>
            <p:ph type="sldNum" sz="quarter" idx="5"/>
          </p:nvPr>
        </p:nvSpPr>
        <p:spPr/>
        <p:txBody>
          <a:bodyPr/>
          <a:lstStyle/>
          <a:p>
            <a:fld id="{4BE5DE82-CF29-044D-9158-06A811149881}" type="slidenum">
              <a:rPr lang="en-US" smtClean="0"/>
              <a:t>27</a:t>
            </a:fld>
            <a:endParaRPr lang="en-US"/>
          </a:p>
        </p:txBody>
      </p:sp>
    </p:spTree>
    <p:extLst>
      <p:ext uri="{BB962C8B-B14F-4D97-AF65-F5344CB8AC3E}">
        <p14:creationId xmlns:p14="http://schemas.microsoft.com/office/powerpoint/2010/main" val="18758698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063256"/>
            <a:ext cx="2317526" cy="1749969"/>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10303963"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182200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26948" y="251040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62245" y="251040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48651" y="375924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83948" y="375924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62882" y="4943419"/>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98179" y="4943419"/>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26948" y="133140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62245" y="133140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1712878507"/>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51" r:id="rId19"/>
    <p:sldLayoutId id="2147483945" r:id="rId20"/>
    <p:sldLayoutId id="2147483937" r:id="rId21"/>
    <p:sldLayoutId id="2147483904" r:id="rId22"/>
    <p:sldLayoutId id="2147483913" r:id="rId23"/>
    <p:sldLayoutId id="2147483928" r:id="rId24"/>
    <p:sldLayoutId id="2147483946" r:id="rId25"/>
    <p:sldLayoutId id="2147483947" r:id="rId26"/>
    <p:sldLayoutId id="2147483914" r:id="rId27"/>
    <p:sldLayoutId id="2147483891" r:id="rId28"/>
    <p:sldLayoutId id="2147483934" r:id="rId29"/>
    <p:sldLayoutId id="2147483944" r:id="rId30"/>
    <p:sldLayoutId id="2147483880" r:id="rId31"/>
    <p:sldLayoutId id="2147483922" r:id="rId32"/>
    <p:sldLayoutId id="2147483940" r:id="rId33"/>
    <p:sldLayoutId id="2147483932" r:id="rId34"/>
    <p:sldLayoutId id="2147483941" r:id="rId35"/>
    <p:sldLayoutId id="2147483936" r:id="rId36"/>
    <p:sldLayoutId id="2147483938" r:id="rId37"/>
    <p:sldLayoutId id="2147483933" r:id="rId38"/>
    <p:sldLayoutId id="2147483935" r:id="rId39"/>
    <p:sldLayoutId id="2147483949" r:id="rId40"/>
    <p:sldLayoutId id="2147483948" r:id="rId41"/>
    <p:sldLayoutId id="2147483939" r:id="rId42"/>
    <p:sldLayoutId id="2147483923" r:id="rId43"/>
    <p:sldLayoutId id="2147483942" r:id="rId44"/>
    <p:sldLayoutId id="2147483955" r:id="rId45"/>
    <p:sldLayoutId id="2147483893" r:id="rId46"/>
    <p:sldLayoutId id="2147483952" r:id="rId47"/>
    <p:sldLayoutId id="2147483953" r:id="rId48"/>
    <p:sldLayoutId id="2147483943" r:id="rId49"/>
    <p:sldLayoutId id="2147483957" r:id="rId50"/>
    <p:sldLayoutId id="2147483959" r:id="rId51"/>
    <p:sldLayoutId id="2147483958" r:id="rId52"/>
    <p:sldLayoutId id="2147483954" r:id="rId53"/>
    <p:sldLayoutId id="2147483931" r:id="rId54"/>
    <p:sldLayoutId id="2147483956" r:id="rId55"/>
    <p:sldLayoutId id="2147483924" r:id="rId56"/>
    <p:sldLayoutId id="2147483907" r:id="rId57"/>
    <p:sldLayoutId id="2147483915" r:id="rId58"/>
    <p:sldLayoutId id="2147483916" r:id="rId59"/>
    <p:sldLayoutId id="2147483917" r:id="rId60"/>
    <p:sldLayoutId id="2147483950" r:id="rId61"/>
    <p:sldLayoutId id="2147483879" r:id="rId62"/>
    <p:sldLayoutId id="2147483929" r:id="rId63"/>
    <p:sldLayoutId id="2147483925" r:id="rId64"/>
    <p:sldLayoutId id="2147483918" r:id="rId65"/>
    <p:sldLayoutId id="2147483930" r:id="rId66"/>
    <p:sldLayoutId id="2147483888" r:id="rId67"/>
    <p:sldLayoutId id="2147483911" r:id="rId68"/>
    <p:sldLayoutId id="2147483912" r:id="rId69"/>
    <p:sldLayoutId id="2147483878" r:id="rId70"/>
    <p:sldLayoutId id="2147483908" r:id="rId71"/>
    <p:sldLayoutId id="2147483910" r:id="rId72"/>
    <p:sldLayoutId id="2147483909" r:id="rId73"/>
    <p:sldLayoutId id="2147483892" r:id="rId74"/>
    <p:sldLayoutId id="2147483890" r:id="rId75"/>
    <p:sldLayoutId id="2147483877" r:id="rId76"/>
    <p:sldLayoutId id="2147483898" r:id="rId77"/>
    <p:sldLayoutId id="2147483889" r:id="rId78"/>
    <p:sldLayoutId id="2147483905" r:id="rId79"/>
    <p:sldLayoutId id="2147483926" r:id="rId80"/>
    <p:sldLayoutId id="2147483927" r:id="rId81"/>
    <p:sldLayoutId id="2147483906" r:id="rId82"/>
    <p:sldLayoutId id="2147483841" r:id="rId83"/>
    <p:sldLayoutId id="2147483894" r:id="rId84"/>
    <p:sldLayoutId id="2147483840" r:id="rId85"/>
    <p:sldLayoutId id="2147483833" r:id="rId86"/>
    <p:sldLayoutId id="2147483895" r:id="rId87"/>
    <p:sldLayoutId id="2147483847" r:id="rId88"/>
    <p:sldLayoutId id="2147483896" r:id="rId89"/>
    <p:sldLayoutId id="2147483853" r:id="rId90"/>
    <p:sldLayoutId id="2147483960" r:id="rId9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5.jpeg"/><Relationship Id="rId1" Type="http://schemas.openxmlformats.org/officeDocument/2006/relationships/slideLayout" Target="../slideLayouts/slideLayout23.xml"/><Relationship Id="rId4" Type="http://schemas.openxmlformats.org/officeDocument/2006/relationships/image" Target="../media/image13.svg"/></Relationships>
</file>

<file path=ppt/slides/_rels/slide12.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hyperlink" Target="https://www.cipd.org/globalassets/media/knowledge/knowledge-hub/guides/2023-pdfs/inclusive-recruitment-employers-guide_tcm18-112787.pdf" TargetMode="External"/><Relationship Id="rId7" Type="http://schemas.openxmlformats.org/officeDocument/2006/relationships/image" Target="../media/image39.svg"/><Relationship Id="rId2" Type="http://schemas.openxmlformats.org/officeDocument/2006/relationships/hyperlink" Target="https://www.bi.team/wp-content/uploads/2021/07/BIT_How_to_improve_gender_equality_guide_RSI.pdf" TargetMode="External"/><Relationship Id="rId1" Type="http://schemas.openxmlformats.org/officeDocument/2006/relationships/slideLayout" Target="../slideLayouts/slideLayout68.xml"/><Relationship Id="rId6" Type="http://schemas.openxmlformats.org/officeDocument/2006/relationships/image" Target="../media/image38.png"/><Relationship Id="rId11" Type="http://schemas.openxmlformats.org/officeDocument/2006/relationships/image" Target="../media/image43.svg"/><Relationship Id="rId5" Type="http://schemas.openxmlformats.org/officeDocument/2006/relationships/image" Target="../media/image37.sv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svg"/></Relationships>
</file>

<file path=ppt/slides/_rels/slide14.xml.rels><?xml version="1.0" encoding="UTF-8" standalone="yes"?>
<Relationships xmlns="http://schemas.openxmlformats.org/package/2006/relationships"><Relationship Id="rId3" Type="http://schemas.openxmlformats.org/officeDocument/2006/relationships/image" Target="../media/image45.svg"/><Relationship Id="rId7" Type="http://schemas.openxmlformats.org/officeDocument/2006/relationships/image" Target="../media/image49.svg"/><Relationship Id="rId2" Type="http://schemas.openxmlformats.org/officeDocument/2006/relationships/image" Target="../media/image44.png"/><Relationship Id="rId1" Type="http://schemas.openxmlformats.org/officeDocument/2006/relationships/slideLayout" Target="../slideLayouts/slideLayout68.xml"/><Relationship Id="rId6" Type="http://schemas.openxmlformats.org/officeDocument/2006/relationships/image" Target="../media/image48.png"/><Relationship Id="rId5" Type="http://schemas.openxmlformats.org/officeDocument/2006/relationships/image" Target="../media/image47.svg"/><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8.xml"/><Relationship Id="rId4" Type="http://schemas.openxmlformats.org/officeDocument/2006/relationships/hyperlink" Target="https://www.robertwalters.co.uk/content/dam/robert-walters/country/united-kingdom/files/whitepapers/Robert%20Walters%20SME%20Guide%20to%20Recruitment_web.pdf"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57.sv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svg"/><Relationship Id="rId2" Type="http://schemas.openxmlformats.org/officeDocument/2006/relationships/hyperlink" Target="https://www.cipd.org/globalassets/media/knowledge/knowledge-hub/guides/2023-pdfs/inclusive-recruitment-employers-guide_tcm18-112787.pdf" TargetMode="External"/><Relationship Id="rId1" Type="http://schemas.openxmlformats.org/officeDocument/2006/relationships/slideLayout" Target="../slideLayouts/slideLayout68.xml"/><Relationship Id="rId6" Type="http://schemas.openxmlformats.org/officeDocument/2006/relationships/image" Target="../media/image55.sv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svg"/><Relationship Id="rId4" Type="http://schemas.openxmlformats.org/officeDocument/2006/relationships/image" Target="../media/image53.svg"/><Relationship Id="rId9" Type="http://schemas.openxmlformats.org/officeDocument/2006/relationships/image" Target="../media/image58.png"/></Relationships>
</file>

<file path=ppt/slides/_rels/slide17.xml.rels><?xml version="1.0" encoding="UTF-8" standalone="yes"?>
<Relationships xmlns="http://schemas.openxmlformats.org/package/2006/relationships"><Relationship Id="rId8" Type="http://schemas.openxmlformats.org/officeDocument/2006/relationships/image" Target="../media/image61.svg"/><Relationship Id="rId3" Type="http://schemas.openxmlformats.org/officeDocument/2006/relationships/image" Target="../media/image62.png"/><Relationship Id="rId7" Type="http://schemas.openxmlformats.org/officeDocument/2006/relationships/image" Target="../media/image60.png"/><Relationship Id="rId2" Type="http://schemas.openxmlformats.org/officeDocument/2006/relationships/hyperlink" Target="https://www.cipd.org/globalassets/media/knowledge/knowledge-hub/guides/2023-pdfs/inclusive-recruitment-employers-guide_tcm18-112787.pdf" TargetMode="External"/><Relationship Id="rId1" Type="http://schemas.openxmlformats.org/officeDocument/2006/relationships/slideLayout" Target="../slideLayouts/slideLayout68.xml"/><Relationship Id="rId6" Type="http://schemas.openxmlformats.org/officeDocument/2006/relationships/image" Target="../media/image65.svg"/><Relationship Id="rId5" Type="http://schemas.openxmlformats.org/officeDocument/2006/relationships/image" Target="../media/image64.png"/><Relationship Id="rId4" Type="http://schemas.openxmlformats.org/officeDocument/2006/relationships/image" Target="../media/image63.sv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19.xml.rels><?xml version="1.0" encoding="UTF-8" standalone="yes"?>
<Relationships xmlns="http://schemas.openxmlformats.org/package/2006/relationships"><Relationship Id="rId3" Type="http://schemas.openxmlformats.org/officeDocument/2006/relationships/hyperlink" Target="https://www.cipd.org/globalassets/media/knowledge/knowledge-hub/guides/2023-pdfs/inclusive-recruitment-employers-guide_tcm18-112787.pdf" TargetMode="External"/><Relationship Id="rId7" Type="http://schemas.openxmlformats.org/officeDocument/2006/relationships/image" Target="../media/image61.svg"/><Relationship Id="rId2" Type="http://schemas.openxmlformats.org/officeDocument/2006/relationships/hyperlink" Target="https://www.bi.team/wp-content/uploads/2021/07/BIT_How_to_improve_gender_equality_guide-SBAT.pdf" TargetMode="External"/><Relationship Id="rId1" Type="http://schemas.openxmlformats.org/officeDocument/2006/relationships/slideLayout" Target="../slideLayouts/slideLayout68.xml"/><Relationship Id="rId6" Type="http://schemas.openxmlformats.org/officeDocument/2006/relationships/image" Target="../media/image60.png"/><Relationship Id="rId5" Type="http://schemas.openxmlformats.org/officeDocument/2006/relationships/image" Target="../media/image65.svg"/><Relationship Id="rId4" Type="http://schemas.openxmlformats.org/officeDocument/2006/relationships/image" Target="../media/image64.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6.jpeg"/><Relationship Id="rId1" Type="http://schemas.openxmlformats.org/officeDocument/2006/relationships/slideLayout" Target="../slideLayouts/slideLayout23.xml"/><Relationship Id="rId4" Type="http://schemas.openxmlformats.org/officeDocument/2006/relationships/image" Target="../media/image13.svg"/></Relationships>
</file>

<file path=ppt/slides/_rels/slide22.xml.rels><?xml version="1.0" encoding="UTF-8" standalone="yes"?>
<Relationships xmlns="http://schemas.openxmlformats.org/package/2006/relationships"><Relationship Id="rId2" Type="http://schemas.openxmlformats.org/officeDocument/2006/relationships/hyperlink" Target="https://www.cipd.org/globalassets/media/knowledge/knowledge-hub/guides/2023-pdfs/inclusive-recruitment-employers-guide_tcm18-112787.pdf" TargetMode="External"/><Relationship Id="rId1" Type="http://schemas.openxmlformats.org/officeDocument/2006/relationships/slideLayout" Target="../slideLayouts/slideLayout68.xml"/></Relationships>
</file>

<file path=ppt/slides/_rels/slide23.xml.rels><?xml version="1.0" encoding="UTF-8" standalone="yes"?>
<Relationships xmlns="http://schemas.openxmlformats.org/package/2006/relationships"><Relationship Id="rId2" Type="http://schemas.openxmlformats.org/officeDocument/2006/relationships/hyperlink" Target="https://www.cipd.org/globalassets/media/knowledge/knowledge-hub/guides/2023-pdfs/inclusive-recruitment-employers-guide_tcm18-112787.pdf" TargetMode="External"/><Relationship Id="rId1" Type="http://schemas.openxmlformats.org/officeDocument/2006/relationships/slideLayout" Target="../slideLayouts/slideLayout68.xml"/></Relationships>
</file>

<file path=ppt/slides/_rels/slide24.xml.rels><?xml version="1.0" encoding="UTF-8" standalone="yes"?>
<Relationships xmlns="http://schemas.openxmlformats.org/package/2006/relationships"><Relationship Id="rId2" Type="http://schemas.openxmlformats.org/officeDocument/2006/relationships/hyperlink" Target="https://www.cipd.org/globalassets/media/knowledge/knowledge-hub/guides/2023-pdfs/inclusive-recruitment-employers-guide_tcm18-112787.pdf" TargetMode="External"/><Relationship Id="rId1" Type="http://schemas.openxmlformats.org/officeDocument/2006/relationships/slideLayout" Target="../slideLayouts/slideLayout68.xml"/></Relationships>
</file>

<file path=ppt/slides/_rels/slide25.xml.rels><?xml version="1.0" encoding="UTF-8" standalone="yes"?>
<Relationships xmlns="http://schemas.openxmlformats.org/package/2006/relationships"><Relationship Id="rId3" Type="http://schemas.openxmlformats.org/officeDocument/2006/relationships/hyperlink" Target="https://exudehc.com/blog/assessing-the-talent-life-cycle-through-the-lens-of-di/" TargetMode="External"/><Relationship Id="rId2" Type="http://schemas.openxmlformats.org/officeDocument/2006/relationships/image" Target="../media/image67.jpeg"/><Relationship Id="rId1" Type="http://schemas.openxmlformats.org/officeDocument/2006/relationships/slideLayout" Target="../slideLayouts/slideLayout4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27.xml.rels><?xml version="1.0" encoding="UTF-8" standalone="yes"?>
<Relationships xmlns="http://schemas.openxmlformats.org/package/2006/relationships"><Relationship Id="rId8" Type="http://schemas.openxmlformats.org/officeDocument/2006/relationships/image" Target="../media/image71.jpeg"/><Relationship Id="rId13" Type="http://schemas.openxmlformats.org/officeDocument/2006/relationships/image" Target="../media/image72.jpeg"/><Relationship Id="rId3" Type="http://schemas.openxmlformats.org/officeDocument/2006/relationships/hyperlink" Target="https://www.facebook.com/profile.php?id=100092188720908" TargetMode="External"/><Relationship Id="rId7" Type="http://schemas.openxmlformats.org/officeDocument/2006/relationships/image" Target="../media/image70.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69.svg"/><Relationship Id="rId11" Type="http://schemas.openxmlformats.org/officeDocument/2006/relationships/image" Target="../media/image9.jpeg"/><Relationship Id="rId5" Type="http://schemas.openxmlformats.org/officeDocument/2006/relationships/image" Target="../media/image68.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3.xml"/><Relationship Id="rId4" Type="http://schemas.openxmlformats.org/officeDocument/2006/relationships/image" Target="../media/image13.svg"/></Relationships>
</file>

<file path=ppt/slides/_rels/slide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8.xml"/></Relationships>
</file>

<file path=ppt/slides/_rels/slide9.xml.rels><?xml version="1.0" encoding="UTF-8" standalone="yes"?>
<Relationships xmlns="http://schemas.openxmlformats.org/package/2006/relationships"><Relationship Id="rId8" Type="http://schemas.openxmlformats.org/officeDocument/2006/relationships/image" Target="../media/image22.svg"/><Relationship Id="rId13" Type="http://schemas.openxmlformats.org/officeDocument/2006/relationships/image" Target="../media/image27.png"/><Relationship Id="rId18" Type="http://schemas.openxmlformats.org/officeDocument/2006/relationships/image" Target="../media/image32.svg"/><Relationship Id="rId3" Type="http://schemas.openxmlformats.org/officeDocument/2006/relationships/image" Target="../media/image17.png"/><Relationship Id="rId21" Type="http://schemas.openxmlformats.org/officeDocument/2006/relationships/hyperlink" Target="https://www.robertwalters.co.uk/content/dam/robert-walters/country/united-kingdom/files/whitepapers/Robert%20Walters%20SME%20Guide%20to%20Recruitment_web.pdf" TargetMode="External"/><Relationship Id="rId7" Type="http://schemas.openxmlformats.org/officeDocument/2006/relationships/image" Target="../media/image21.png"/><Relationship Id="rId12" Type="http://schemas.openxmlformats.org/officeDocument/2006/relationships/image" Target="../media/image26.svg"/><Relationship Id="rId17" Type="http://schemas.openxmlformats.org/officeDocument/2006/relationships/image" Target="../media/image31.png"/><Relationship Id="rId2" Type="http://schemas.openxmlformats.org/officeDocument/2006/relationships/image" Target="../media/image16.png"/><Relationship Id="rId16" Type="http://schemas.openxmlformats.org/officeDocument/2006/relationships/image" Target="../media/image30.svg"/><Relationship Id="rId20" Type="http://schemas.openxmlformats.org/officeDocument/2006/relationships/image" Target="../media/image34.svg"/><Relationship Id="rId1" Type="http://schemas.openxmlformats.org/officeDocument/2006/relationships/slideLayout" Target="../slideLayouts/slideLayout68.xml"/><Relationship Id="rId6" Type="http://schemas.openxmlformats.org/officeDocument/2006/relationships/image" Target="../media/image20.svg"/><Relationship Id="rId11" Type="http://schemas.openxmlformats.org/officeDocument/2006/relationships/image" Target="../media/image25.png"/><Relationship Id="rId5" Type="http://schemas.openxmlformats.org/officeDocument/2006/relationships/image" Target="../media/image19.png"/><Relationship Id="rId15" Type="http://schemas.openxmlformats.org/officeDocument/2006/relationships/image" Target="../media/image29.png"/><Relationship Id="rId10" Type="http://schemas.openxmlformats.org/officeDocument/2006/relationships/image" Target="../media/image24.svg"/><Relationship Id="rId19" Type="http://schemas.openxmlformats.org/officeDocument/2006/relationships/image" Target="../media/image33.png"/><Relationship Id="rId4" Type="http://schemas.openxmlformats.org/officeDocument/2006/relationships/image" Target="../media/image18.svg"/><Relationship Id="rId9" Type="http://schemas.openxmlformats.org/officeDocument/2006/relationships/image" Target="../media/image23.png"/><Relationship Id="rId14" Type="http://schemas.openxmlformats.org/officeDocument/2006/relationships/image" Target="../media/image2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4616C6-769E-FE39-26E1-058DDB211C5F}"/>
            </a:ext>
          </a:extLst>
        </p:cNvPr>
        <p:cNvGrpSpPr/>
        <p:nvPr/>
      </p:nvGrpSpPr>
      <p:grpSpPr>
        <a:xfrm>
          <a:off x="0" y="0"/>
          <a:ext cx="0" cy="0"/>
          <a:chOff x="0" y="0"/>
          <a:chExt cx="0" cy="0"/>
        </a:xfrm>
      </p:grpSpPr>
      <p:pic>
        <p:nvPicPr>
          <p:cNvPr id="21" name="Picture Placeholder 20" descr="Two men shaking hands at a table&#10;&#10;Description automatically generated">
            <a:extLst>
              <a:ext uri="{FF2B5EF4-FFF2-40B4-BE49-F238E27FC236}">
                <a16:creationId xmlns:a16="http://schemas.microsoft.com/office/drawing/2014/main" id="{8C6037C5-B9AB-B267-3334-5E58987756A0}"/>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0" b="640"/>
          <a:stretch>
            <a:fillRect/>
          </a:stretch>
        </p:blipFill>
        <p:spPr/>
      </p:pic>
      <p:sp>
        <p:nvSpPr>
          <p:cNvPr id="7" name="Text Placeholder 6">
            <a:extLst>
              <a:ext uri="{FF2B5EF4-FFF2-40B4-BE49-F238E27FC236}">
                <a16:creationId xmlns:a16="http://schemas.microsoft.com/office/drawing/2014/main" id="{FF18E208-300F-AD42-38EB-D97B812CE108}"/>
              </a:ext>
            </a:extLst>
          </p:cNvPr>
          <p:cNvSpPr>
            <a:spLocks noGrp="1"/>
          </p:cNvSpPr>
          <p:nvPr>
            <p:ph type="body" sz="quarter" idx="16"/>
          </p:nvPr>
        </p:nvSpPr>
        <p:spPr>
          <a:xfrm>
            <a:off x="377514" y="4364329"/>
            <a:ext cx="5146061" cy="1008397"/>
          </a:xfrm>
          <a:prstGeom prst="rect">
            <a:avLst/>
          </a:prstGeom>
        </p:spPr>
        <p:txBody>
          <a:bodyPr/>
          <a:lstStyle/>
          <a:p>
            <a:pPr>
              <a:lnSpc>
                <a:spcPct val="100000"/>
              </a:lnSpc>
              <a:spcBef>
                <a:spcPts val="0"/>
              </a:spcBef>
            </a:pPr>
            <a:r>
              <a:rPr lang="en-IE" sz="3200" b="0" dirty="0">
                <a:ea typeface="Calibri" panose="020F0502020204030204" pitchFamily="34" charset="0"/>
                <a:cs typeface="Times New Roman" panose="02020603050405020304" pitchFamily="18" charset="0"/>
              </a:rPr>
              <a:t>Part 3: Inclusive Selection, Interviewing and Offer Strategies</a:t>
            </a:r>
          </a:p>
        </p:txBody>
      </p:sp>
      <p:sp>
        <p:nvSpPr>
          <p:cNvPr id="9" name="Text Placeholder 8">
            <a:extLst>
              <a:ext uri="{FF2B5EF4-FFF2-40B4-BE49-F238E27FC236}">
                <a16:creationId xmlns:a16="http://schemas.microsoft.com/office/drawing/2014/main" id="{8EA615AE-E071-24BD-6E6C-EF153B20E3E3}"/>
              </a:ext>
            </a:extLst>
          </p:cNvPr>
          <p:cNvSpPr>
            <a:spLocks noGrp="1"/>
          </p:cNvSpPr>
          <p:nvPr>
            <p:ph type="body" sz="quarter" idx="19"/>
          </p:nvPr>
        </p:nvSpPr>
        <p:spPr>
          <a:xfrm>
            <a:off x="413491" y="2871555"/>
            <a:ext cx="4112790" cy="533188"/>
          </a:xfrm>
          <a:prstGeom prst="rect">
            <a:avLst/>
          </a:prstGeom>
        </p:spPr>
        <p:txBody>
          <a:bodyPr/>
          <a:lstStyle/>
          <a:p>
            <a:r>
              <a:rPr lang="en-US" sz="3400" b="1" dirty="0"/>
              <a:t>Module 3: Inclusive Talent Management for SMEs </a:t>
            </a:r>
          </a:p>
          <a:p>
            <a:r>
              <a:rPr lang="en-US" sz="3400" b="1" dirty="0"/>
              <a:t> </a:t>
            </a:r>
          </a:p>
        </p:txBody>
      </p:sp>
      <p:sp>
        <p:nvSpPr>
          <p:cNvPr id="3" name="Text Placeholder 2">
            <a:extLst>
              <a:ext uri="{FF2B5EF4-FFF2-40B4-BE49-F238E27FC236}">
                <a16:creationId xmlns:a16="http://schemas.microsoft.com/office/drawing/2014/main" id="{AB3D154A-6090-23F1-66ED-09C262DC13CA}"/>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221133C8-93B0-30DE-14E2-B7DC7AB4EFA0}"/>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D44A86CF-568E-2ECF-DF3B-D4A9B063ABDB}"/>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7D7BE507-8AFF-6A35-068C-A979770358E3}"/>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FF108166-2F38-4DB7-637E-1711997287DC}"/>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92ED7475-D003-88F4-DE71-42C86803037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24CD09E4-92B5-7F03-1A7A-1602525B7D30}"/>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Freeform 28">
            <a:extLst>
              <a:ext uri="{FF2B5EF4-FFF2-40B4-BE49-F238E27FC236}">
                <a16:creationId xmlns:a16="http://schemas.microsoft.com/office/drawing/2014/main" id="{105B5A6E-E6B4-3534-98B8-456169C28FB5}"/>
              </a:ext>
            </a:extLst>
          </p:cNvPr>
          <p:cNvSpPr/>
          <p:nvPr/>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3" name="Text Placeholder 23">
            <a:extLst>
              <a:ext uri="{FF2B5EF4-FFF2-40B4-BE49-F238E27FC236}">
                <a16:creationId xmlns:a16="http://schemas.microsoft.com/office/drawing/2014/main" id="{386A3617-A96F-96A3-26FE-6C1451774AF0}"/>
              </a:ext>
            </a:extLst>
          </p:cNvPr>
          <p:cNvSpPr txBox="1">
            <a:spLocks/>
          </p:cNvSpPr>
          <p:nvPr/>
        </p:nvSpPr>
        <p:spPr>
          <a:xfrm>
            <a:off x="849241" y="383586"/>
            <a:ext cx="5041923"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000" dirty="0"/>
              <a:t>Part 3</a:t>
            </a:r>
          </a:p>
        </p:txBody>
      </p:sp>
    </p:spTree>
    <p:extLst>
      <p:ext uri="{BB962C8B-B14F-4D97-AF65-F5344CB8AC3E}">
        <p14:creationId xmlns:p14="http://schemas.microsoft.com/office/powerpoint/2010/main" val="782588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866065-86B4-5E12-F851-A73CDC262EDF}"/>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EAB87B9E-8EB2-C913-5C2B-4BC947D37A87}"/>
              </a:ext>
            </a:extLst>
          </p:cNvPr>
          <p:cNvSpPr>
            <a:spLocks noGrp="1"/>
          </p:cNvSpPr>
          <p:nvPr>
            <p:ph type="body" sz="quarter" idx="16"/>
          </p:nvPr>
        </p:nvSpPr>
        <p:spPr>
          <a:xfrm>
            <a:off x="4362120" y="2212407"/>
            <a:ext cx="6568150" cy="3075871"/>
          </a:xfrm>
        </p:spPr>
        <p:txBody>
          <a:bodyPr>
            <a:normAutofit/>
          </a:bodyPr>
          <a:lstStyle/>
          <a:p>
            <a:pPr>
              <a:lnSpc>
                <a:spcPct val="110000"/>
              </a:lnSpc>
            </a:pPr>
            <a:r>
              <a:rPr lang="en-US" b="1" dirty="0"/>
              <a:t>Inclusive Interviewing</a:t>
            </a:r>
          </a:p>
          <a:p>
            <a:pPr>
              <a:lnSpc>
                <a:spcPct val="110000"/>
              </a:lnSpc>
            </a:pPr>
            <a:r>
              <a:rPr lang="en-US" sz="3500" dirty="0"/>
              <a:t>Creating a fair and supportive environment for all candidates.</a:t>
            </a:r>
            <a:endParaRPr lang="en-IE" sz="3500" dirty="0"/>
          </a:p>
        </p:txBody>
      </p:sp>
      <p:sp>
        <p:nvSpPr>
          <p:cNvPr id="5" name="Text Placeholder 4">
            <a:extLst>
              <a:ext uri="{FF2B5EF4-FFF2-40B4-BE49-F238E27FC236}">
                <a16:creationId xmlns:a16="http://schemas.microsoft.com/office/drawing/2014/main" id="{3C328500-CD09-FEDA-67F7-B087802FCFEA}"/>
              </a:ext>
            </a:extLst>
          </p:cNvPr>
          <p:cNvSpPr>
            <a:spLocks noGrp="1"/>
          </p:cNvSpPr>
          <p:nvPr>
            <p:ph type="body" sz="quarter" idx="17"/>
          </p:nvPr>
        </p:nvSpPr>
        <p:spPr>
          <a:xfrm>
            <a:off x="2738706" y="1170371"/>
            <a:ext cx="2066906" cy="583200"/>
          </a:xfrm>
        </p:spPr>
        <p:txBody>
          <a:bodyPr/>
          <a:lstStyle/>
          <a:p>
            <a:r>
              <a:rPr lang="en-IE" dirty="0"/>
              <a:t>10</a:t>
            </a:r>
          </a:p>
        </p:txBody>
      </p:sp>
      <p:sp>
        <p:nvSpPr>
          <p:cNvPr id="2" name="TextBox 1">
            <a:extLst>
              <a:ext uri="{FF2B5EF4-FFF2-40B4-BE49-F238E27FC236}">
                <a16:creationId xmlns:a16="http://schemas.microsoft.com/office/drawing/2014/main" id="{448419BB-FC69-866F-15A4-E24B74D6F8DF}"/>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6</a:t>
            </a:r>
          </a:p>
        </p:txBody>
      </p:sp>
    </p:spTree>
    <p:extLst>
      <p:ext uri="{BB962C8B-B14F-4D97-AF65-F5344CB8AC3E}">
        <p14:creationId xmlns:p14="http://schemas.microsoft.com/office/powerpoint/2010/main" val="41215051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C15386-A545-85CD-B077-48236FC27EA8}"/>
            </a:ext>
          </a:extLst>
        </p:cNvPr>
        <p:cNvGrpSpPr/>
        <p:nvPr/>
      </p:nvGrpSpPr>
      <p:grpSpPr>
        <a:xfrm>
          <a:off x="0" y="0"/>
          <a:ext cx="0" cy="0"/>
          <a:chOff x="0" y="0"/>
          <a:chExt cx="0" cy="0"/>
        </a:xfrm>
      </p:grpSpPr>
      <p:pic>
        <p:nvPicPr>
          <p:cNvPr id="10" name="Picture Placeholder 9" descr="A person smiling at a table&#10;&#10;Description automatically generated">
            <a:extLst>
              <a:ext uri="{FF2B5EF4-FFF2-40B4-BE49-F238E27FC236}">
                <a16:creationId xmlns:a16="http://schemas.microsoft.com/office/drawing/2014/main" id="{4D4DFF7D-36EB-9188-B8F5-DF9DA750314B}"/>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25" b="16625"/>
          <a:stretch>
            <a:fillRect/>
          </a:stretch>
        </p:blipFill>
        <p:spPr/>
      </p:pic>
      <p:sp>
        <p:nvSpPr>
          <p:cNvPr id="11" name="TextBox 10">
            <a:extLst>
              <a:ext uri="{FF2B5EF4-FFF2-40B4-BE49-F238E27FC236}">
                <a16:creationId xmlns:a16="http://schemas.microsoft.com/office/drawing/2014/main" id="{15356FAE-260F-41AD-A3FB-5FC899AD66B1}"/>
              </a:ext>
            </a:extLst>
          </p:cNvPr>
          <p:cNvSpPr txBox="1"/>
          <p:nvPr/>
        </p:nvSpPr>
        <p:spPr>
          <a:xfrm>
            <a:off x="5835300" y="3841156"/>
            <a:ext cx="6243286" cy="2800767"/>
          </a:xfrm>
          <a:prstGeom prst="rect">
            <a:avLst/>
          </a:prstGeom>
          <a:noFill/>
        </p:spPr>
        <p:txBody>
          <a:bodyPr wrap="square" rtlCol="0">
            <a:spAutoFit/>
          </a:bodyPr>
          <a:lstStyle/>
          <a:p>
            <a:pPr algn="ctr"/>
            <a:r>
              <a:rPr lang="en-US" sz="2200" dirty="0">
                <a:solidFill>
                  <a:srgbClr val="083F59"/>
                </a:solidFill>
              </a:rPr>
              <a:t>The purpose of inclusive interviewing is to create a fair and supportive environment where all candidates can demonstrate their qualifications and fit for the role. It involves using </a:t>
            </a:r>
            <a:r>
              <a:rPr lang="en-US" sz="2200" dirty="0" err="1">
                <a:solidFill>
                  <a:srgbClr val="083F59"/>
                </a:solidFill>
              </a:rPr>
              <a:t>standardised</a:t>
            </a:r>
            <a:r>
              <a:rPr lang="en-US" sz="2200" dirty="0">
                <a:solidFill>
                  <a:srgbClr val="083F59"/>
                </a:solidFill>
              </a:rPr>
              <a:t> techniques and questions to assess skills and competencies, focusing on the candidate’s experiences and potential rather than unconscious biases. It ensures all candidates can perform their best.</a:t>
            </a:r>
            <a:endParaRPr lang="en-IE" sz="2200" dirty="0">
              <a:solidFill>
                <a:srgbClr val="083F59"/>
              </a:solidFill>
            </a:endParaRPr>
          </a:p>
        </p:txBody>
      </p:sp>
      <p:sp>
        <p:nvSpPr>
          <p:cNvPr id="14" name="TextBox 13">
            <a:extLst>
              <a:ext uri="{FF2B5EF4-FFF2-40B4-BE49-F238E27FC236}">
                <a16:creationId xmlns:a16="http://schemas.microsoft.com/office/drawing/2014/main" id="{4171B012-AEE3-8CF2-6487-8C54257DD5C9}"/>
              </a:ext>
            </a:extLst>
          </p:cNvPr>
          <p:cNvSpPr txBox="1"/>
          <p:nvPr/>
        </p:nvSpPr>
        <p:spPr>
          <a:xfrm>
            <a:off x="5913813" y="1027793"/>
            <a:ext cx="6333460" cy="707886"/>
          </a:xfrm>
          <a:prstGeom prst="rect">
            <a:avLst/>
          </a:prstGeom>
          <a:noFill/>
        </p:spPr>
        <p:txBody>
          <a:bodyPr wrap="square" rtlCol="0">
            <a:spAutoFit/>
          </a:bodyPr>
          <a:lstStyle/>
          <a:p>
            <a:r>
              <a:rPr lang="en-IE" sz="4000" b="1" dirty="0">
                <a:solidFill>
                  <a:schemeClr val="bg1"/>
                </a:solidFill>
              </a:rPr>
              <a:t>Step 6 </a:t>
            </a:r>
            <a:r>
              <a:rPr lang="en-IE" sz="4000" dirty="0">
                <a:solidFill>
                  <a:schemeClr val="bg1"/>
                </a:solidFill>
              </a:rPr>
              <a:t>Inclusive Interviewing</a:t>
            </a:r>
          </a:p>
        </p:txBody>
      </p:sp>
      <p:pic>
        <p:nvPicPr>
          <p:cNvPr id="15" name="Graphic 14" descr="Chevron arrows with solid fill">
            <a:extLst>
              <a:ext uri="{FF2B5EF4-FFF2-40B4-BE49-F238E27FC236}">
                <a16:creationId xmlns:a16="http://schemas.microsoft.com/office/drawing/2014/main" id="{FB0EB953-39A8-AD52-EC13-F383861298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86900" y="1108766"/>
            <a:ext cx="626913" cy="626913"/>
          </a:xfrm>
          <a:prstGeom prst="rect">
            <a:avLst/>
          </a:prstGeom>
        </p:spPr>
      </p:pic>
    </p:spTree>
    <p:extLst>
      <p:ext uri="{BB962C8B-B14F-4D97-AF65-F5344CB8AC3E}">
        <p14:creationId xmlns:p14="http://schemas.microsoft.com/office/powerpoint/2010/main" val="6811819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8A6F7C-775A-B1D3-8BE4-3BA86EC4C9DF}"/>
              </a:ext>
            </a:extLst>
          </p:cNvPr>
          <p:cNvSpPr>
            <a:spLocks noGrp="1"/>
          </p:cNvSpPr>
          <p:nvPr>
            <p:ph type="body" sz="quarter" idx="16"/>
          </p:nvPr>
        </p:nvSpPr>
        <p:spPr>
          <a:xfrm>
            <a:off x="2515038" y="542768"/>
            <a:ext cx="8878580" cy="803654"/>
          </a:xfrm>
        </p:spPr>
        <p:txBody>
          <a:bodyPr anchor="ctr"/>
          <a:lstStyle/>
          <a:p>
            <a:pPr>
              <a:spcBef>
                <a:spcPts val="0"/>
              </a:spcBef>
            </a:pPr>
            <a:r>
              <a:rPr lang="en-IE" sz="3200" b="0" dirty="0">
                <a:solidFill>
                  <a:srgbClr val="0070C0"/>
                </a:solidFill>
              </a:rPr>
              <a:t>Inclusive Interviewing: </a:t>
            </a:r>
            <a:r>
              <a:rPr lang="en-IE" sz="3200" b="0" dirty="0">
                <a:solidFill>
                  <a:srgbClr val="048A84"/>
                </a:solidFill>
              </a:rPr>
              <a:t>Prepare and Train an Inclusive Interviewing Panel</a:t>
            </a:r>
          </a:p>
        </p:txBody>
      </p:sp>
      <p:sp>
        <p:nvSpPr>
          <p:cNvPr id="8" name="Round Diagonal Corner Rectangle 9">
            <a:extLst>
              <a:ext uri="{FF2B5EF4-FFF2-40B4-BE49-F238E27FC236}">
                <a16:creationId xmlns:a16="http://schemas.microsoft.com/office/drawing/2014/main" id="{ACC217BD-FE75-95C5-25F7-CC98C0AAB72D}"/>
              </a:ext>
            </a:extLst>
          </p:cNvPr>
          <p:cNvSpPr/>
          <p:nvPr/>
        </p:nvSpPr>
        <p:spPr>
          <a:xfrm rot="16200000">
            <a:off x="835870" y="-69384"/>
            <a:ext cx="1105664" cy="2034452"/>
          </a:xfrm>
          <a:prstGeom prst="round2Diag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7B81F781-168E-8EF5-7AA4-ACD0750BA96B}"/>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sp>
        <p:nvSpPr>
          <p:cNvPr id="10" name="Rectangle 1">
            <a:extLst>
              <a:ext uri="{FF2B5EF4-FFF2-40B4-BE49-F238E27FC236}">
                <a16:creationId xmlns:a16="http://schemas.microsoft.com/office/drawing/2014/main" id="{47515C3E-010E-5DBA-5395-E21973C400C6}"/>
              </a:ext>
            </a:extLst>
          </p:cNvPr>
          <p:cNvSpPr>
            <a:spLocks noGrp="1" noChangeArrowheads="1"/>
          </p:cNvSpPr>
          <p:nvPr>
            <p:ph type="body" sz="quarter" idx="18"/>
          </p:nvPr>
        </p:nvSpPr>
        <p:spPr bwMode="auto">
          <a:xfrm>
            <a:off x="703012" y="1799216"/>
            <a:ext cx="10824754"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marL="342900" marR="0" lvl="0" indent="-342900" algn="l" defTabSz="914400" rtl="0" eaLnBrk="0" fontAlgn="base" latinLnBrk="0" hangingPunct="0">
              <a:lnSpc>
                <a:spcPct val="100000"/>
              </a:lnSpc>
              <a:spcBef>
                <a:spcPts val="0"/>
              </a:spcBef>
              <a:spcAft>
                <a:spcPct val="0"/>
              </a:spcAft>
              <a:buClr>
                <a:srgbClr val="702E8C"/>
              </a:buClr>
              <a:buSzTx/>
              <a:buFont typeface="Wingdings" panose="05000000000000000000" pitchFamily="2" charset="2"/>
              <a:buChar char="q"/>
              <a:tabLst/>
            </a:pPr>
            <a:r>
              <a:rPr lang="en-US" altLang="en-US" sz="2100" dirty="0" err="1">
                <a:solidFill>
                  <a:schemeClr val="bg1"/>
                </a:solidFill>
                <a:highlight>
                  <a:srgbClr val="0070C0"/>
                </a:highlight>
                <a:latin typeface="Calibri "/>
              </a:rPr>
              <a:t>Organise</a:t>
            </a:r>
            <a:r>
              <a:rPr lang="en-US" altLang="en-US" sz="2100" dirty="0">
                <a:solidFill>
                  <a:schemeClr val="bg1"/>
                </a:solidFill>
                <a:highlight>
                  <a:srgbClr val="0070C0"/>
                </a:highlight>
                <a:latin typeface="Calibri "/>
              </a:rPr>
              <a:t> a d</a:t>
            </a:r>
            <a:r>
              <a:rPr kumimoji="0" lang="en-US" altLang="en-US" sz="2100" i="0" u="none" strike="noStrike" cap="none" normalizeH="0" baseline="0" dirty="0">
                <a:ln>
                  <a:noFill/>
                </a:ln>
                <a:solidFill>
                  <a:schemeClr val="bg1"/>
                </a:solidFill>
                <a:effectLst/>
                <a:highlight>
                  <a:srgbClr val="0070C0"/>
                </a:highlight>
                <a:latin typeface="Calibri "/>
              </a:rPr>
              <a:t>iverse hiring team. </a:t>
            </a:r>
            <a:r>
              <a:rPr kumimoji="0" lang="en-US" altLang="en-US" sz="2100" b="0" i="0" u="none" strike="noStrike" cap="none" normalizeH="0" baseline="0" dirty="0">
                <a:ln>
                  <a:noFill/>
                </a:ln>
                <a:effectLst/>
                <a:latin typeface="Calibri "/>
              </a:rPr>
              <a:t>Assemble a diverse recruitment team from various backgrounds, roles, and levels in your company to bring different perspectives and reduce unconscious bias. </a:t>
            </a:r>
          </a:p>
          <a:p>
            <a:pPr marL="342900" marR="0" lvl="0" indent="-342900" algn="l" defTabSz="914400" rtl="0" eaLnBrk="0" fontAlgn="base" latinLnBrk="0" hangingPunct="0">
              <a:lnSpc>
                <a:spcPct val="100000"/>
              </a:lnSpc>
              <a:spcBef>
                <a:spcPts val="0"/>
              </a:spcBef>
              <a:spcAft>
                <a:spcPct val="0"/>
              </a:spcAft>
              <a:buClr>
                <a:srgbClr val="702E8C"/>
              </a:buClr>
              <a:buSzTx/>
              <a:buFont typeface="Wingdings" panose="05000000000000000000" pitchFamily="2" charset="2"/>
              <a:buChar char="q"/>
              <a:tabLst/>
            </a:pPr>
            <a:r>
              <a:rPr lang="en-US" altLang="en-US" sz="2100" dirty="0">
                <a:solidFill>
                  <a:schemeClr val="bg1"/>
                </a:solidFill>
                <a:highlight>
                  <a:srgbClr val="0070C0"/>
                </a:highlight>
                <a:latin typeface="Calibri "/>
              </a:rPr>
              <a:t>Have a structured process. </a:t>
            </a:r>
            <a:r>
              <a:rPr kumimoji="0" lang="en-US" altLang="en-US" sz="2100" b="0" i="0" u="none" strike="noStrike" cap="none" normalizeH="0" baseline="0" dirty="0">
                <a:ln>
                  <a:noFill/>
                </a:ln>
                <a:effectLst/>
                <a:latin typeface="Calibri "/>
              </a:rPr>
              <a:t>Design a structured selection and interview process. Ensure consistency across all candidates to </a:t>
            </a:r>
            <a:r>
              <a:rPr kumimoji="0" lang="en-US" altLang="en-US" sz="2100" b="0" i="0" u="none" strike="noStrike" cap="none" normalizeH="0" baseline="0" dirty="0" err="1">
                <a:ln>
                  <a:noFill/>
                </a:ln>
                <a:effectLst/>
                <a:latin typeface="Calibri "/>
              </a:rPr>
              <a:t>minimise</a:t>
            </a:r>
            <a:r>
              <a:rPr kumimoji="0" lang="en-US" altLang="en-US" sz="2100" b="0" i="0" u="none" strike="noStrike" cap="none" normalizeH="0" baseline="0" dirty="0">
                <a:ln>
                  <a:noFill/>
                </a:ln>
                <a:effectLst/>
                <a:latin typeface="Calibri "/>
              </a:rPr>
              <a:t> bias and ensure fairness. </a:t>
            </a:r>
          </a:p>
          <a:p>
            <a:pPr marL="342900" indent="-342900" eaLnBrk="0" fontAlgn="base" hangingPunct="0">
              <a:lnSpc>
                <a:spcPct val="100000"/>
              </a:lnSpc>
              <a:spcBef>
                <a:spcPts val="0"/>
              </a:spcBef>
              <a:spcAft>
                <a:spcPct val="0"/>
              </a:spcAft>
              <a:buClr>
                <a:srgbClr val="702E8C"/>
              </a:buClr>
              <a:buFont typeface="Wingdings" panose="05000000000000000000" pitchFamily="2" charset="2"/>
              <a:buChar char="q"/>
            </a:pPr>
            <a:r>
              <a:rPr lang="en-US" altLang="en-US" sz="2100" dirty="0">
                <a:solidFill>
                  <a:schemeClr val="bg1"/>
                </a:solidFill>
                <a:highlight>
                  <a:srgbClr val="0070C0"/>
                </a:highlight>
                <a:latin typeface="Calibri "/>
              </a:rPr>
              <a:t>Roll out bias training. </a:t>
            </a:r>
            <a:r>
              <a:rPr kumimoji="0" lang="en-US" altLang="en-US" sz="2100" b="0" i="0" u="none" strike="noStrike" cap="none" normalizeH="0" baseline="0" dirty="0">
                <a:ln>
                  <a:noFill/>
                </a:ln>
                <a:effectLst/>
                <a:latin typeface="Calibri "/>
              </a:rPr>
              <a:t>If they have not already done so, provide unconscious bias training for everyone involved in the hiring process. This helps interviewers </a:t>
            </a:r>
            <a:r>
              <a:rPr kumimoji="0" lang="en-US" altLang="en-US" sz="2100" b="0" i="0" u="none" strike="noStrike" cap="none" normalizeH="0" baseline="0" dirty="0" err="1">
                <a:ln>
                  <a:noFill/>
                </a:ln>
                <a:effectLst/>
                <a:latin typeface="Calibri "/>
              </a:rPr>
              <a:t>recognise</a:t>
            </a:r>
            <a:r>
              <a:rPr kumimoji="0" lang="en-US" altLang="en-US" sz="2100" b="0" i="0" u="none" strike="noStrike" cap="none" normalizeH="0" baseline="0" dirty="0">
                <a:ln>
                  <a:noFill/>
                </a:ln>
                <a:effectLst/>
                <a:latin typeface="Calibri "/>
              </a:rPr>
              <a:t> and mitigate their biases. Provide any other necessary inclusive guidelines.</a:t>
            </a:r>
          </a:p>
          <a:p>
            <a:pPr marL="342900" indent="-342900" eaLnBrk="0" fontAlgn="base" hangingPunct="0">
              <a:lnSpc>
                <a:spcPct val="100000"/>
              </a:lnSpc>
              <a:spcBef>
                <a:spcPts val="0"/>
              </a:spcBef>
              <a:spcAft>
                <a:spcPct val="0"/>
              </a:spcAft>
              <a:buClr>
                <a:srgbClr val="702E8C"/>
              </a:buClr>
              <a:buFont typeface="Wingdings" panose="05000000000000000000" pitchFamily="2" charset="2"/>
              <a:buChar char="q"/>
            </a:pPr>
            <a:r>
              <a:rPr lang="en-US" sz="2100" dirty="0">
                <a:solidFill>
                  <a:schemeClr val="bg1"/>
                </a:solidFill>
                <a:highlight>
                  <a:srgbClr val="0070C0"/>
                </a:highlight>
                <a:latin typeface="Calibri "/>
              </a:rPr>
              <a:t>Be timely with </a:t>
            </a:r>
            <a:r>
              <a:rPr lang="en-US" altLang="en-US" sz="2100" dirty="0">
                <a:solidFill>
                  <a:schemeClr val="bg1"/>
                </a:solidFill>
                <a:highlight>
                  <a:srgbClr val="0070C0"/>
                </a:highlight>
                <a:latin typeface="Calibri "/>
              </a:rPr>
              <a:t>responses to applicants. </a:t>
            </a:r>
            <a:r>
              <a:rPr kumimoji="0" lang="en-US" altLang="en-US" sz="2100" b="0" i="0" u="none" strike="noStrike" cap="none" normalizeH="0" baseline="0" dirty="0">
                <a:ln>
                  <a:noFill/>
                </a:ln>
                <a:effectLst/>
                <a:latin typeface="Calibri "/>
              </a:rPr>
              <a:t>SMEs must </a:t>
            </a:r>
            <a:r>
              <a:rPr lang="en-US" altLang="en-US" sz="2100" dirty="0">
                <a:latin typeface="Calibri "/>
              </a:rPr>
              <a:t>ensure </a:t>
            </a:r>
            <a:r>
              <a:rPr lang="en-US" sz="2100" dirty="0">
                <a:latin typeface="Calibri "/>
              </a:rPr>
              <a:t>all applicants receive a timely response and that only suitable candidate CVs are reviewed by internal staff.</a:t>
            </a:r>
          </a:p>
          <a:p>
            <a:pPr marL="342900" indent="-342900" eaLnBrk="0" fontAlgn="base" hangingPunct="0">
              <a:lnSpc>
                <a:spcPct val="100000"/>
              </a:lnSpc>
              <a:spcBef>
                <a:spcPts val="0"/>
              </a:spcBef>
              <a:spcAft>
                <a:spcPct val="0"/>
              </a:spcAft>
              <a:buClr>
                <a:srgbClr val="702E8C"/>
              </a:buClr>
              <a:buFont typeface="Wingdings" panose="05000000000000000000" pitchFamily="2" charset="2"/>
              <a:buChar char="q"/>
            </a:pPr>
            <a:endParaRPr lang="en-US" sz="2100" dirty="0">
              <a:latin typeface="Calibri "/>
            </a:endParaRPr>
          </a:p>
          <a:p>
            <a:pPr marL="342900" indent="-342900" eaLnBrk="0" fontAlgn="base" hangingPunct="0">
              <a:lnSpc>
                <a:spcPct val="100000"/>
              </a:lnSpc>
              <a:spcBef>
                <a:spcPts val="0"/>
              </a:spcBef>
              <a:spcAft>
                <a:spcPct val="0"/>
              </a:spcAft>
              <a:buClr>
                <a:srgbClr val="702E8C"/>
              </a:buClr>
              <a:buFont typeface="Wingdings" panose="05000000000000000000" pitchFamily="2" charset="2"/>
              <a:buChar char="q"/>
            </a:pPr>
            <a:endParaRPr lang="en-US" sz="2100" dirty="0">
              <a:solidFill>
                <a:srgbClr val="083F59"/>
              </a:solidFill>
              <a:latin typeface="Calibri "/>
            </a:endParaRPr>
          </a:p>
        </p:txBody>
      </p:sp>
      <p:pic>
        <p:nvPicPr>
          <p:cNvPr id="3" name="Graphic 2" descr="Users with solid fill">
            <a:extLst>
              <a:ext uri="{FF2B5EF4-FFF2-40B4-BE49-F238E27FC236}">
                <a16:creationId xmlns:a16="http://schemas.microsoft.com/office/drawing/2014/main" id="{4832D88B-5367-0277-B565-EE85E689B5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10206" y="342708"/>
            <a:ext cx="1456508" cy="1456508"/>
          </a:xfrm>
          <a:prstGeom prst="rect">
            <a:avLst/>
          </a:prstGeom>
        </p:spPr>
      </p:pic>
    </p:spTree>
    <p:extLst>
      <p:ext uri="{BB962C8B-B14F-4D97-AF65-F5344CB8AC3E}">
        <p14:creationId xmlns:p14="http://schemas.microsoft.com/office/powerpoint/2010/main" val="4137132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EAEE83-261B-3D73-A93B-BB6E2831DD4C}"/>
              </a:ext>
            </a:extLst>
          </p:cNvPr>
          <p:cNvSpPr>
            <a:spLocks noGrp="1"/>
          </p:cNvSpPr>
          <p:nvPr>
            <p:ph type="body" sz="quarter" idx="18"/>
          </p:nvPr>
        </p:nvSpPr>
        <p:spPr>
          <a:xfrm>
            <a:off x="1611086" y="1556580"/>
            <a:ext cx="10215154" cy="3849918"/>
          </a:xfrm>
        </p:spPr>
        <p:txBody>
          <a:bodyPr/>
          <a:lstStyle/>
          <a:p>
            <a:pPr marL="0" indent="0">
              <a:buClr>
                <a:srgbClr val="702E8C"/>
              </a:buClr>
            </a:pPr>
            <a:r>
              <a:rPr lang="en-US" sz="2100" dirty="0">
                <a:solidFill>
                  <a:schemeClr val="bg1"/>
                </a:solidFill>
                <a:highlight>
                  <a:srgbClr val="0070C0"/>
                </a:highlight>
                <a:latin typeface="Calibri "/>
              </a:rPr>
              <a:t>Develop a set of questions and scoring criteria for use in the interview. </a:t>
            </a:r>
            <a:r>
              <a:rPr lang="en-US" sz="2200" dirty="0"/>
              <a:t>During the interview, ask all candidates the same questions in the same order and score responses according to the objective criteria. This makes responses comparable and reduces bias. </a:t>
            </a:r>
          </a:p>
          <a:p>
            <a:pPr marL="0" indent="0">
              <a:buClr>
                <a:srgbClr val="702E8C"/>
              </a:buClr>
            </a:pPr>
            <a:r>
              <a:rPr lang="en-US" sz="2100" dirty="0">
                <a:solidFill>
                  <a:schemeClr val="bg1"/>
                </a:solidFill>
                <a:highlight>
                  <a:srgbClr val="0070C0"/>
                </a:highlight>
                <a:latin typeface="Calibri "/>
              </a:rPr>
              <a:t>Conduct interviews using a panel rather than a sole interviewer. </a:t>
            </a:r>
            <a:r>
              <a:rPr lang="en-US" sz="2200" dirty="0"/>
              <a:t>Having multiple interviewers in the same interview has been shown to lead to fairer and more accurate results than having multiple interviews with only one interviewer. </a:t>
            </a:r>
          </a:p>
          <a:p>
            <a:pPr marL="0" indent="0">
              <a:buClr>
                <a:srgbClr val="702E8C"/>
              </a:buClr>
            </a:pPr>
            <a:r>
              <a:rPr lang="en-US" sz="2100" dirty="0">
                <a:solidFill>
                  <a:schemeClr val="bg1"/>
                </a:solidFill>
                <a:highlight>
                  <a:srgbClr val="0070C0"/>
                </a:highlight>
                <a:latin typeface="Calibri "/>
              </a:rPr>
              <a:t>Prepare interviewers for consistent interviewing. </a:t>
            </a:r>
            <a:r>
              <a:rPr lang="en-US" sz="2200" dirty="0"/>
              <a:t>Provide them with the questions and criteria ahead of time and highlight the need for consistency in the interview. Encourage the panel to meet in advance to assign questions to individual members and take notes. </a:t>
            </a:r>
          </a:p>
          <a:p>
            <a:pPr marL="0" indent="0">
              <a:buClr>
                <a:srgbClr val="702E8C"/>
              </a:buClr>
            </a:pPr>
            <a:r>
              <a:rPr lang="en-US" sz="2100" dirty="0">
                <a:solidFill>
                  <a:schemeClr val="bg1"/>
                </a:solidFill>
                <a:highlight>
                  <a:srgbClr val="0070C0"/>
                </a:highlight>
                <a:latin typeface="Calibri "/>
              </a:rPr>
              <a:t>Interviewers should independently assign scores to each candidate’s response </a:t>
            </a:r>
            <a:r>
              <a:rPr lang="en-US" sz="2200" dirty="0"/>
              <a:t>before discussing them as a group. Discussing the candidates before this point means interviewers are more likely to be influenced by other interviewers’ opinions and potentially by the opinion of the most senior person there.  To learn more: </a:t>
            </a:r>
            <a:r>
              <a:rPr lang="en-US" sz="2200" dirty="0">
                <a:solidFill>
                  <a:srgbClr val="702E8C"/>
                </a:solidFill>
                <a:hlinkClick r:id="rId2">
                  <a:extLst>
                    <a:ext uri="{A12FA001-AC4F-418D-AE19-62706E023703}">
                      <ahyp:hlinkClr xmlns:ahyp="http://schemas.microsoft.com/office/drawing/2018/hyperlinkcolor" val="tx"/>
                    </a:ext>
                  </a:extLst>
                </a:hlinkClick>
              </a:rPr>
              <a:t>How to run structured interviews – an implementation guide</a:t>
            </a:r>
            <a:r>
              <a:rPr lang="en-US" sz="2200" dirty="0">
                <a:solidFill>
                  <a:srgbClr val="702E8C"/>
                </a:solidFill>
              </a:rPr>
              <a:t>.</a:t>
            </a:r>
            <a:endParaRPr lang="en-IE" sz="2200" dirty="0">
              <a:solidFill>
                <a:srgbClr val="702E8C"/>
              </a:solidFill>
            </a:endParaRPr>
          </a:p>
        </p:txBody>
      </p:sp>
      <p:sp>
        <p:nvSpPr>
          <p:cNvPr id="4" name="Text Placeholder 4">
            <a:extLst>
              <a:ext uri="{FF2B5EF4-FFF2-40B4-BE49-F238E27FC236}">
                <a16:creationId xmlns:a16="http://schemas.microsoft.com/office/drawing/2014/main" id="{875C861C-7577-F9E7-F41F-C26B6FAFB2B8}"/>
              </a:ext>
            </a:extLst>
          </p:cNvPr>
          <p:cNvSpPr txBox="1">
            <a:spLocks/>
          </p:cNvSpPr>
          <p:nvPr/>
        </p:nvSpPr>
        <p:spPr>
          <a:xfrm>
            <a:off x="2515038" y="542768"/>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200" b="0" dirty="0">
                <a:solidFill>
                  <a:srgbClr val="0070C0"/>
                </a:solidFill>
              </a:rPr>
              <a:t>Inclusive Interviewing: </a:t>
            </a:r>
            <a:r>
              <a:rPr lang="en-IE" sz="3200" b="0" dirty="0">
                <a:solidFill>
                  <a:srgbClr val="048A84"/>
                </a:solidFill>
              </a:rPr>
              <a:t>Prepare for a </a:t>
            </a:r>
          </a:p>
          <a:p>
            <a:pPr>
              <a:spcBef>
                <a:spcPts val="0"/>
              </a:spcBef>
            </a:pPr>
            <a:r>
              <a:rPr lang="en-IE" sz="3200" b="0" dirty="0">
                <a:solidFill>
                  <a:srgbClr val="048A84"/>
                </a:solidFill>
              </a:rPr>
              <a:t>Well-Structured Inclusive Interview</a:t>
            </a:r>
          </a:p>
        </p:txBody>
      </p:sp>
      <p:sp>
        <p:nvSpPr>
          <p:cNvPr id="5" name="Round Diagonal Corner Rectangle 9">
            <a:extLst>
              <a:ext uri="{FF2B5EF4-FFF2-40B4-BE49-F238E27FC236}">
                <a16:creationId xmlns:a16="http://schemas.microsoft.com/office/drawing/2014/main" id="{79D411B8-BDEB-A477-FA61-3FBE2B20C2C1}"/>
              </a:ext>
            </a:extLst>
          </p:cNvPr>
          <p:cNvSpPr/>
          <p:nvPr/>
        </p:nvSpPr>
        <p:spPr>
          <a:xfrm rot="16200000">
            <a:off x="835870" y="-69384"/>
            <a:ext cx="1105664" cy="2034452"/>
          </a:xfrm>
          <a:prstGeom prst="round2Diag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78246D75-BAB4-5716-EE87-7F64F6A37CC4}"/>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sp>
        <p:nvSpPr>
          <p:cNvPr id="7" name="TextBox 6">
            <a:extLst>
              <a:ext uri="{FF2B5EF4-FFF2-40B4-BE49-F238E27FC236}">
                <a16:creationId xmlns:a16="http://schemas.microsoft.com/office/drawing/2014/main" id="{D677556D-DE4E-97E8-3D8A-356481A00C3C}"/>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CIPD 2024</a:t>
            </a:r>
            <a:endParaRPr lang="en-IE" dirty="0">
              <a:solidFill>
                <a:schemeClr val="bg1"/>
              </a:solidFill>
            </a:endParaRPr>
          </a:p>
        </p:txBody>
      </p:sp>
      <p:pic>
        <p:nvPicPr>
          <p:cNvPr id="9" name="Graphic 8" descr="Customer review with solid fill">
            <a:extLst>
              <a:ext uri="{FF2B5EF4-FFF2-40B4-BE49-F238E27FC236}">
                <a16:creationId xmlns:a16="http://schemas.microsoft.com/office/drawing/2014/main" id="{6809CDC8-A4BF-5E5F-7F85-2DB72F5DA06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79120" y="2567139"/>
            <a:ext cx="914400" cy="914400"/>
          </a:xfrm>
          <a:prstGeom prst="rect">
            <a:avLst/>
          </a:prstGeom>
        </p:spPr>
      </p:pic>
      <p:pic>
        <p:nvPicPr>
          <p:cNvPr id="13" name="Graphic 12" descr="Questions with solid fill">
            <a:extLst>
              <a:ext uri="{FF2B5EF4-FFF2-40B4-BE49-F238E27FC236}">
                <a16:creationId xmlns:a16="http://schemas.microsoft.com/office/drawing/2014/main" id="{141B1CEE-92D6-61FB-A8BE-C959BB13B772}"/>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21686" y="1556580"/>
            <a:ext cx="914400" cy="914400"/>
          </a:xfrm>
          <a:prstGeom prst="rect">
            <a:avLst/>
          </a:prstGeom>
        </p:spPr>
      </p:pic>
      <p:pic>
        <p:nvPicPr>
          <p:cNvPr id="19" name="Graphic 18" descr="Playbook with solid fill">
            <a:extLst>
              <a:ext uri="{FF2B5EF4-FFF2-40B4-BE49-F238E27FC236}">
                <a16:creationId xmlns:a16="http://schemas.microsoft.com/office/drawing/2014/main" id="{C518C2EA-E064-75AE-599B-E2040505AFE0}"/>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46686" y="3633604"/>
            <a:ext cx="914400" cy="914400"/>
          </a:xfrm>
          <a:prstGeom prst="rect">
            <a:avLst/>
          </a:prstGeom>
        </p:spPr>
      </p:pic>
      <p:pic>
        <p:nvPicPr>
          <p:cNvPr id="21" name="Graphic 20" descr="Signature with solid fill">
            <a:extLst>
              <a:ext uri="{FF2B5EF4-FFF2-40B4-BE49-F238E27FC236}">
                <a16:creationId xmlns:a16="http://schemas.microsoft.com/office/drawing/2014/main" id="{61B31EEF-A3A0-4DDF-566D-1AE69B2321DE}"/>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696686" y="4774474"/>
            <a:ext cx="914400" cy="914400"/>
          </a:xfrm>
          <a:prstGeom prst="rect">
            <a:avLst/>
          </a:prstGeom>
        </p:spPr>
      </p:pic>
    </p:spTree>
    <p:extLst>
      <p:ext uri="{BB962C8B-B14F-4D97-AF65-F5344CB8AC3E}">
        <p14:creationId xmlns:p14="http://schemas.microsoft.com/office/powerpoint/2010/main" val="8753022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8A6F7C-775A-B1D3-8BE4-3BA86EC4C9DF}"/>
              </a:ext>
            </a:extLst>
          </p:cNvPr>
          <p:cNvSpPr>
            <a:spLocks noGrp="1"/>
          </p:cNvSpPr>
          <p:nvPr>
            <p:ph type="body" sz="quarter" idx="16"/>
          </p:nvPr>
        </p:nvSpPr>
        <p:spPr>
          <a:xfrm>
            <a:off x="2515038" y="542768"/>
            <a:ext cx="8878580" cy="803654"/>
          </a:xfrm>
        </p:spPr>
        <p:txBody>
          <a:bodyPr anchor="ctr"/>
          <a:lstStyle/>
          <a:p>
            <a:r>
              <a:rPr lang="en-IE" sz="3200" b="0" dirty="0">
                <a:solidFill>
                  <a:srgbClr val="0070C0"/>
                </a:solidFill>
              </a:rPr>
              <a:t>Inclusive Interviewing: </a:t>
            </a:r>
            <a:r>
              <a:rPr lang="en-IE" sz="3200" b="0" dirty="0">
                <a:solidFill>
                  <a:srgbClr val="048A84"/>
                </a:solidFill>
              </a:rPr>
              <a:t>Make Sure You Are Accessible and Inclusive to Potential Applicants</a:t>
            </a:r>
          </a:p>
        </p:txBody>
      </p:sp>
      <p:sp>
        <p:nvSpPr>
          <p:cNvPr id="8" name="Round Diagonal Corner Rectangle 9">
            <a:extLst>
              <a:ext uri="{FF2B5EF4-FFF2-40B4-BE49-F238E27FC236}">
                <a16:creationId xmlns:a16="http://schemas.microsoft.com/office/drawing/2014/main" id="{ACC217BD-FE75-95C5-25F7-CC98C0AAB72D}"/>
              </a:ext>
            </a:extLst>
          </p:cNvPr>
          <p:cNvSpPr/>
          <p:nvPr/>
        </p:nvSpPr>
        <p:spPr>
          <a:xfrm rot="16200000">
            <a:off x="835870" y="-69384"/>
            <a:ext cx="1105664" cy="2034452"/>
          </a:xfrm>
          <a:prstGeom prst="round2Diag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7B81F781-168E-8EF5-7AA4-ACD0750BA96B}"/>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sp>
        <p:nvSpPr>
          <p:cNvPr id="10" name="Rectangle 1">
            <a:extLst>
              <a:ext uri="{FF2B5EF4-FFF2-40B4-BE49-F238E27FC236}">
                <a16:creationId xmlns:a16="http://schemas.microsoft.com/office/drawing/2014/main" id="{47515C3E-010E-5DBA-5395-E21973C400C6}"/>
              </a:ext>
            </a:extLst>
          </p:cNvPr>
          <p:cNvSpPr>
            <a:spLocks noGrp="1" noChangeArrowheads="1"/>
          </p:cNvSpPr>
          <p:nvPr>
            <p:ph type="body" sz="quarter" idx="18"/>
          </p:nvPr>
        </p:nvSpPr>
        <p:spPr bwMode="auto">
          <a:xfrm>
            <a:off x="2515038" y="1655385"/>
            <a:ext cx="9076071" cy="4154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marL="342900" indent="-342900" eaLnBrk="0" fontAlgn="base" hangingPunct="0">
              <a:lnSpc>
                <a:spcPct val="100000"/>
              </a:lnSpc>
              <a:spcBef>
                <a:spcPct val="0"/>
              </a:spcBef>
              <a:spcAft>
                <a:spcPct val="0"/>
              </a:spcAft>
              <a:buClr>
                <a:srgbClr val="702E8C"/>
              </a:buClr>
              <a:buFont typeface="Wingdings" panose="05000000000000000000" pitchFamily="2" charset="2"/>
              <a:buChar char="q"/>
            </a:pPr>
            <a:r>
              <a:rPr lang="en-US" sz="2200" dirty="0">
                <a:solidFill>
                  <a:schemeClr val="bg1"/>
                </a:solidFill>
                <a:highlight>
                  <a:srgbClr val="0070C0"/>
                </a:highlight>
                <a:latin typeface="Calibri "/>
              </a:rPr>
              <a:t>Website interviewee ready. </a:t>
            </a:r>
            <a:r>
              <a:rPr lang="en-US" sz="2200" dirty="0">
                <a:latin typeface="Calibri "/>
              </a:rPr>
              <a:t>Professionals will most likely go to a company website to prepare for an interview. Ensure you have a range of online content to help job seekers identify the traits and qualities you want them to demonstrate during an interview. This will also help you determine the candidates who have taken the time to research your company. </a:t>
            </a:r>
          </a:p>
          <a:p>
            <a:pPr marL="342900" indent="-342900" eaLnBrk="0" fontAlgn="base" hangingPunct="0">
              <a:lnSpc>
                <a:spcPct val="100000"/>
              </a:lnSpc>
              <a:spcBef>
                <a:spcPct val="0"/>
              </a:spcBef>
              <a:spcAft>
                <a:spcPct val="0"/>
              </a:spcAft>
              <a:buClr>
                <a:srgbClr val="702E8C"/>
              </a:buClr>
              <a:buFont typeface="Wingdings" panose="05000000000000000000" pitchFamily="2" charset="2"/>
              <a:buChar char="q"/>
            </a:pPr>
            <a:r>
              <a:rPr lang="en-US" sz="2200" dirty="0">
                <a:solidFill>
                  <a:schemeClr val="bg1"/>
                </a:solidFill>
                <a:highlight>
                  <a:srgbClr val="0070C0"/>
                </a:highlight>
                <a:latin typeface="Calibri "/>
              </a:rPr>
              <a:t>Advertise open contact to employees</a:t>
            </a:r>
            <a:r>
              <a:rPr lang="en-US" sz="2200" dirty="0">
                <a:latin typeface="Calibri "/>
              </a:rPr>
              <a:t>. Contacting existing employees and studying employer review sites are also seen as important sources of information for interview preparation. </a:t>
            </a:r>
          </a:p>
          <a:p>
            <a:pPr marL="342900" indent="-342900" eaLnBrk="0" fontAlgn="base" hangingPunct="0">
              <a:lnSpc>
                <a:spcPct val="100000"/>
              </a:lnSpc>
              <a:spcBef>
                <a:spcPct val="0"/>
              </a:spcBef>
              <a:spcAft>
                <a:spcPct val="0"/>
              </a:spcAft>
              <a:buClr>
                <a:srgbClr val="702E8C"/>
              </a:buClr>
              <a:buFont typeface="Wingdings" panose="05000000000000000000" pitchFamily="2" charset="2"/>
              <a:buChar char="q"/>
            </a:pPr>
            <a:r>
              <a:rPr lang="en-US" sz="2200" dirty="0">
                <a:solidFill>
                  <a:schemeClr val="bg1"/>
                </a:solidFill>
                <a:highlight>
                  <a:srgbClr val="0070C0"/>
                </a:highlight>
                <a:latin typeface="Calibri "/>
              </a:rPr>
              <a:t>Get on employer review sites; </a:t>
            </a:r>
            <a:r>
              <a:rPr lang="en-US" sz="2200" dirty="0">
                <a:latin typeface="Calibri "/>
              </a:rPr>
              <a:t>it is possible to manage your profile on many of them. Identify the most popular, noting that there may be specialist review sites for your industry, and ensure that your profile on these sites accurately reflects your employer brand.</a:t>
            </a:r>
            <a:endParaRPr kumimoji="0" lang="en-US" altLang="en-US" sz="2200" b="1" i="0" u="none" strike="noStrike" cap="none" normalizeH="0" baseline="0" dirty="0">
              <a:ln>
                <a:noFill/>
              </a:ln>
              <a:effectLst/>
              <a:latin typeface="Calibri "/>
            </a:endParaRPr>
          </a:p>
        </p:txBody>
      </p:sp>
      <p:pic>
        <p:nvPicPr>
          <p:cNvPr id="3" name="Graphic 2" descr="Internet with solid fill">
            <a:extLst>
              <a:ext uri="{FF2B5EF4-FFF2-40B4-BE49-F238E27FC236}">
                <a16:creationId xmlns:a16="http://schemas.microsoft.com/office/drawing/2014/main" id="{69EDD702-6758-CB37-4784-0B53A2147E8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63861" y="1655385"/>
            <a:ext cx="1239110" cy="1239110"/>
          </a:xfrm>
          <a:prstGeom prst="rect">
            <a:avLst/>
          </a:prstGeom>
        </p:spPr>
      </p:pic>
      <p:pic>
        <p:nvPicPr>
          <p:cNvPr id="6" name="Graphic 5" descr="Call center with solid fill">
            <a:extLst>
              <a:ext uri="{FF2B5EF4-FFF2-40B4-BE49-F238E27FC236}">
                <a16:creationId xmlns:a16="http://schemas.microsoft.com/office/drawing/2014/main" id="{6B85AAA7-7BB4-A4AB-E841-B582A58038FA}"/>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7405" y="3438815"/>
            <a:ext cx="871726" cy="871726"/>
          </a:xfrm>
          <a:prstGeom prst="rect">
            <a:avLst/>
          </a:prstGeom>
        </p:spPr>
      </p:pic>
      <p:pic>
        <p:nvPicPr>
          <p:cNvPr id="11" name="Graphic 10" descr="Chat with solid fill">
            <a:extLst>
              <a:ext uri="{FF2B5EF4-FFF2-40B4-BE49-F238E27FC236}">
                <a16:creationId xmlns:a16="http://schemas.microsoft.com/office/drawing/2014/main" id="{0AF7428F-3209-AB82-8C8C-9D68D183FD58}"/>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45038" y="4446657"/>
            <a:ext cx="1076755" cy="1076755"/>
          </a:xfrm>
          <a:prstGeom prst="rect">
            <a:avLst/>
          </a:prstGeom>
        </p:spPr>
      </p:pic>
    </p:spTree>
    <p:extLst>
      <p:ext uri="{BB962C8B-B14F-4D97-AF65-F5344CB8AC3E}">
        <p14:creationId xmlns:p14="http://schemas.microsoft.com/office/powerpoint/2010/main" val="20506882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B69F39A-408E-0A23-0867-507846F23E8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9192"/>
          <a:stretch/>
        </p:blipFill>
        <p:spPr>
          <a:xfrm>
            <a:off x="6802146" y="1271469"/>
            <a:ext cx="4064699" cy="4732516"/>
          </a:xfrm>
          <a:prstGeom prst="rect">
            <a:avLst/>
          </a:prstGeom>
        </p:spPr>
      </p:pic>
      <p:pic>
        <p:nvPicPr>
          <p:cNvPr id="7" name="Picture 6">
            <a:extLst>
              <a:ext uri="{FF2B5EF4-FFF2-40B4-BE49-F238E27FC236}">
                <a16:creationId xmlns:a16="http://schemas.microsoft.com/office/drawing/2014/main" id="{0C47FBC3-E69D-7DC1-AC83-6236275977BF}"/>
              </a:ext>
            </a:extLst>
          </p:cNvPr>
          <p:cNvPicPr>
            <a:picLocks noChangeAspect="1"/>
          </p:cNvPicPr>
          <p:nvPr/>
        </p:nvPicPr>
        <p:blipFill rotWithShape="1">
          <a:blip r:embed="rId3"/>
          <a:srcRect t="14560"/>
          <a:stretch/>
        </p:blipFill>
        <p:spPr>
          <a:xfrm>
            <a:off x="1140102" y="1598051"/>
            <a:ext cx="4878988" cy="4206423"/>
          </a:xfrm>
          <a:prstGeom prst="rect">
            <a:avLst/>
          </a:prstGeom>
        </p:spPr>
      </p:pic>
      <p:sp>
        <p:nvSpPr>
          <p:cNvPr id="8" name="TextBox 7">
            <a:extLst>
              <a:ext uri="{FF2B5EF4-FFF2-40B4-BE49-F238E27FC236}">
                <a16:creationId xmlns:a16="http://schemas.microsoft.com/office/drawing/2014/main" id="{E598E93C-A12E-3422-C9EC-5880F6E77009}"/>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
        <p:nvSpPr>
          <p:cNvPr id="9" name="TextBox 8">
            <a:extLst>
              <a:ext uri="{FF2B5EF4-FFF2-40B4-BE49-F238E27FC236}">
                <a16:creationId xmlns:a16="http://schemas.microsoft.com/office/drawing/2014/main" id="{EAB0CFA7-5F44-EF84-03ED-3FFF2A697DFE}"/>
              </a:ext>
            </a:extLst>
          </p:cNvPr>
          <p:cNvSpPr txBox="1"/>
          <p:nvPr/>
        </p:nvSpPr>
        <p:spPr>
          <a:xfrm>
            <a:off x="1140102" y="668805"/>
            <a:ext cx="3769743" cy="769441"/>
          </a:xfrm>
          <a:prstGeom prst="rect">
            <a:avLst/>
          </a:prstGeom>
          <a:noFill/>
        </p:spPr>
        <p:txBody>
          <a:bodyPr wrap="square" rtlCol="0">
            <a:spAutoFit/>
          </a:bodyPr>
          <a:lstStyle/>
          <a:p>
            <a:r>
              <a:rPr lang="en-IE" sz="2200" b="1" dirty="0">
                <a:solidFill>
                  <a:srgbClr val="D11C5F"/>
                </a:solidFill>
              </a:rPr>
              <a:t>Percentage of Employers that Provide Interview Training </a:t>
            </a:r>
          </a:p>
        </p:txBody>
      </p:sp>
      <p:sp>
        <p:nvSpPr>
          <p:cNvPr id="10" name="TextBox 9">
            <a:extLst>
              <a:ext uri="{FF2B5EF4-FFF2-40B4-BE49-F238E27FC236}">
                <a16:creationId xmlns:a16="http://schemas.microsoft.com/office/drawing/2014/main" id="{BD032AD6-B583-A9F1-08C9-A0E4186A8A1B}"/>
              </a:ext>
            </a:extLst>
          </p:cNvPr>
          <p:cNvSpPr txBox="1"/>
          <p:nvPr/>
        </p:nvSpPr>
        <p:spPr>
          <a:xfrm>
            <a:off x="6802146" y="571039"/>
            <a:ext cx="3769743" cy="769441"/>
          </a:xfrm>
          <a:prstGeom prst="rect">
            <a:avLst/>
          </a:prstGeom>
          <a:noFill/>
        </p:spPr>
        <p:txBody>
          <a:bodyPr wrap="square" rtlCol="0">
            <a:spAutoFit/>
          </a:bodyPr>
          <a:lstStyle/>
          <a:p>
            <a:r>
              <a:rPr lang="en-IE" sz="2200" b="1" dirty="0">
                <a:solidFill>
                  <a:srgbClr val="D11C5F"/>
                </a:solidFill>
              </a:rPr>
              <a:t>Sources Used by Candidates to Research a Company</a:t>
            </a:r>
          </a:p>
        </p:txBody>
      </p:sp>
    </p:spTree>
    <p:extLst>
      <p:ext uri="{BB962C8B-B14F-4D97-AF65-F5344CB8AC3E}">
        <p14:creationId xmlns:p14="http://schemas.microsoft.com/office/powerpoint/2010/main" val="28291561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AF4D2A-2A2F-B5CF-5A21-0DDC157EE59C}"/>
              </a:ext>
            </a:extLst>
          </p:cNvPr>
          <p:cNvSpPr>
            <a:spLocks noGrp="1"/>
          </p:cNvSpPr>
          <p:nvPr>
            <p:ph type="body" sz="quarter" idx="18"/>
          </p:nvPr>
        </p:nvSpPr>
        <p:spPr>
          <a:xfrm>
            <a:off x="1146724" y="1552975"/>
            <a:ext cx="10615648" cy="3849918"/>
          </a:xfrm>
        </p:spPr>
        <p:txBody>
          <a:bodyPr/>
          <a:lstStyle/>
          <a:p>
            <a:pPr marL="342900" indent="-342900">
              <a:lnSpc>
                <a:spcPct val="100000"/>
              </a:lnSpc>
              <a:spcBef>
                <a:spcPts val="0"/>
              </a:spcBef>
              <a:buFont typeface="Arial" panose="020B0604020202020204" pitchFamily="34" charset="0"/>
              <a:buChar char="•"/>
            </a:pPr>
            <a:r>
              <a:rPr lang="en-US" sz="2100" dirty="0">
                <a:solidFill>
                  <a:schemeClr val="bg1"/>
                </a:solidFill>
                <a:highlight>
                  <a:srgbClr val="0872B5"/>
                </a:highlight>
              </a:rPr>
              <a:t>Set expectations. </a:t>
            </a:r>
            <a:r>
              <a:rPr lang="en-US" sz="2100" dirty="0"/>
              <a:t>Provide candidates with clear expectations, timelines, and communications. This is especially important for candidates with caring responsibilities or unpredictable work hours who may have less time to prepare for interviews.</a:t>
            </a:r>
          </a:p>
          <a:p>
            <a:pPr marL="342900" indent="-342900">
              <a:lnSpc>
                <a:spcPct val="100000"/>
              </a:lnSpc>
              <a:spcBef>
                <a:spcPts val="0"/>
              </a:spcBef>
              <a:buFont typeface="Arial" panose="020B0604020202020204" pitchFamily="34" charset="0"/>
              <a:buChar char="•"/>
            </a:pPr>
            <a:r>
              <a:rPr lang="en-US" sz="2100" dirty="0">
                <a:solidFill>
                  <a:schemeClr val="bg1"/>
                </a:solidFill>
                <a:highlight>
                  <a:srgbClr val="0872B5"/>
                </a:highlight>
              </a:rPr>
              <a:t>Timeline the process. </a:t>
            </a:r>
            <a:r>
              <a:rPr lang="en-US" sz="2100" dirty="0"/>
              <a:t>An employer who is seen as being timely is more attractive to candidates. Share the timeline of the key recruitment stages in the job advert and all communications to candidates. </a:t>
            </a:r>
          </a:p>
          <a:p>
            <a:pPr marL="342900" indent="-342900">
              <a:lnSpc>
                <a:spcPct val="100000"/>
              </a:lnSpc>
              <a:spcBef>
                <a:spcPts val="0"/>
              </a:spcBef>
              <a:buFont typeface="Arial" panose="020B0604020202020204" pitchFamily="34" charset="0"/>
              <a:buChar char="•"/>
            </a:pPr>
            <a:r>
              <a:rPr lang="en-US" sz="2100" dirty="0">
                <a:solidFill>
                  <a:schemeClr val="bg1"/>
                </a:solidFill>
                <a:highlight>
                  <a:srgbClr val="0872B5"/>
                </a:highlight>
              </a:rPr>
              <a:t>Explain the recruitment stages</a:t>
            </a:r>
            <a:r>
              <a:rPr lang="en-US" sz="2100" dirty="0"/>
              <a:t>. Let candidates know how the recruitment process will work (for example, how many interview rounds are likely, whether specific tasks are involved), when decisions will be made, and how soon they can expect to hear back after submitting an application and following interviews. </a:t>
            </a:r>
          </a:p>
          <a:p>
            <a:pPr marL="342900" indent="-342900">
              <a:lnSpc>
                <a:spcPct val="100000"/>
              </a:lnSpc>
              <a:spcBef>
                <a:spcPts val="0"/>
              </a:spcBef>
              <a:buFont typeface="Arial" panose="020B0604020202020204" pitchFamily="34" charset="0"/>
              <a:buChar char="•"/>
            </a:pPr>
            <a:r>
              <a:rPr lang="en-US" sz="2100" dirty="0">
                <a:solidFill>
                  <a:schemeClr val="bg1"/>
                </a:solidFill>
                <a:highlight>
                  <a:srgbClr val="0872B5"/>
                </a:highlight>
              </a:rPr>
              <a:t>Adjustments needed. </a:t>
            </a:r>
            <a:r>
              <a:rPr lang="en-US" sz="2100" dirty="0"/>
              <a:t>Proactively ask applicants if they need reasonable adjustments during the recruitment process instead of waiting for applicants to request adjustments. One approach could be sending a survey with a checklist of options and an open-text box for any adjustments not captured by the options provided.</a:t>
            </a:r>
          </a:p>
        </p:txBody>
      </p:sp>
      <p:sp>
        <p:nvSpPr>
          <p:cNvPr id="4" name="TextBox 3">
            <a:extLst>
              <a:ext uri="{FF2B5EF4-FFF2-40B4-BE49-F238E27FC236}">
                <a16:creationId xmlns:a16="http://schemas.microsoft.com/office/drawing/2014/main" id="{516D73FF-404E-77FA-21FC-0B30E324E896}"/>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2024</a:t>
            </a:r>
            <a:endParaRPr lang="en-IE" dirty="0">
              <a:solidFill>
                <a:schemeClr val="bg1"/>
              </a:solidFill>
            </a:endParaRPr>
          </a:p>
        </p:txBody>
      </p:sp>
      <p:sp>
        <p:nvSpPr>
          <p:cNvPr id="7" name="Text Placeholder 4">
            <a:extLst>
              <a:ext uri="{FF2B5EF4-FFF2-40B4-BE49-F238E27FC236}">
                <a16:creationId xmlns:a16="http://schemas.microsoft.com/office/drawing/2014/main" id="{9CC8978A-F248-57D5-E8AE-BA9FFC1ED95C}"/>
              </a:ext>
            </a:extLst>
          </p:cNvPr>
          <p:cNvSpPr txBox="1">
            <a:spLocks/>
          </p:cNvSpPr>
          <p:nvPr/>
        </p:nvSpPr>
        <p:spPr>
          <a:xfrm>
            <a:off x="2515038" y="542768"/>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200" b="0" dirty="0">
                <a:solidFill>
                  <a:srgbClr val="0070C0"/>
                </a:solidFill>
              </a:rPr>
              <a:t>Inclusive Interviewing: </a:t>
            </a:r>
            <a:r>
              <a:rPr lang="en-IE" sz="3200" b="0" dirty="0">
                <a:solidFill>
                  <a:srgbClr val="048A84"/>
                </a:solidFill>
              </a:rPr>
              <a:t>Prepare Candidates </a:t>
            </a:r>
          </a:p>
          <a:p>
            <a:pPr>
              <a:spcBef>
                <a:spcPts val="0"/>
              </a:spcBef>
            </a:pPr>
            <a:r>
              <a:rPr lang="en-IE" sz="3200" b="0" dirty="0">
                <a:solidFill>
                  <a:srgbClr val="048A84"/>
                </a:solidFill>
              </a:rPr>
              <a:t>for an Inclusive Interview</a:t>
            </a:r>
          </a:p>
        </p:txBody>
      </p:sp>
      <p:sp>
        <p:nvSpPr>
          <p:cNvPr id="8" name="Round Diagonal Corner Rectangle 9">
            <a:extLst>
              <a:ext uri="{FF2B5EF4-FFF2-40B4-BE49-F238E27FC236}">
                <a16:creationId xmlns:a16="http://schemas.microsoft.com/office/drawing/2014/main" id="{0D405BCF-781F-363E-C4FF-60A7D2FDC720}"/>
              </a:ext>
            </a:extLst>
          </p:cNvPr>
          <p:cNvSpPr/>
          <p:nvPr/>
        </p:nvSpPr>
        <p:spPr>
          <a:xfrm rot="16200000">
            <a:off x="835870" y="-69384"/>
            <a:ext cx="1105664" cy="2034452"/>
          </a:xfrm>
          <a:prstGeom prst="round2Diag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5CC852A1-1433-C846-579C-85BF245FBFB5}"/>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pic>
        <p:nvPicPr>
          <p:cNvPr id="11" name="Graphic 10" descr="Stopwatch 33% with solid fill">
            <a:extLst>
              <a:ext uri="{FF2B5EF4-FFF2-40B4-BE49-F238E27FC236}">
                <a16:creationId xmlns:a16="http://schemas.microsoft.com/office/drawing/2014/main" id="{3E0AFB98-D952-C704-71A9-FE0232E2EE3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9628" y="2635664"/>
            <a:ext cx="914400" cy="914400"/>
          </a:xfrm>
          <a:prstGeom prst="rect">
            <a:avLst/>
          </a:prstGeom>
        </p:spPr>
      </p:pic>
      <p:pic>
        <p:nvPicPr>
          <p:cNvPr id="13" name="Graphic 12" descr="Scales of justice with solid fill">
            <a:extLst>
              <a:ext uri="{FF2B5EF4-FFF2-40B4-BE49-F238E27FC236}">
                <a16:creationId xmlns:a16="http://schemas.microsoft.com/office/drawing/2014/main" id="{8171EB7F-212B-6CBE-B9C6-A47368A4E7A2}"/>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53890" y="1477620"/>
            <a:ext cx="914400" cy="914400"/>
          </a:xfrm>
          <a:prstGeom prst="rect">
            <a:avLst/>
          </a:prstGeom>
        </p:spPr>
      </p:pic>
      <p:pic>
        <p:nvPicPr>
          <p:cNvPr id="15" name="Graphic 14" descr="Upstairs with solid fill">
            <a:extLst>
              <a:ext uri="{FF2B5EF4-FFF2-40B4-BE49-F238E27FC236}">
                <a16:creationId xmlns:a16="http://schemas.microsoft.com/office/drawing/2014/main" id="{6B410A69-6F9C-BD93-2E31-B36E1866F03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53890" y="3602365"/>
            <a:ext cx="914400" cy="914400"/>
          </a:xfrm>
          <a:prstGeom prst="rect">
            <a:avLst/>
          </a:prstGeom>
        </p:spPr>
      </p:pic>
      <p:pic>
        <p:nvPicPr>
          <p:cNvPr id="17" name="Graphic 16" descr="Wheelchair access with solid fill">
            <a:extLst>
              <a:ext uri="{FF2B5EF4-FFF2-40B4-BE49-F238E27FC236}">
                <a16:creationId xmlns:a16="http://schemas.microsoft.com/office/drawing/2014/main" id="{E833318D-86C5-F228-6358-90126CAF183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51733" y="4923180"/>
            <a:ext cx="914400" cy="914400"/>
          </a:xfrm>
          <a:prstGeom prst="rect">
            <a:avLst/>
          </a:prstGeom>
        </p:spPr>
      </p:pic>
      <p:pic>
        <p:nvPicPr>
          <p:cNvPr id="21" name="Graphic 20" descr="Employee badge with solid fill">
            <a:extLst>
              <a:ext uri="{FF2B5EF4-FFF2-40B4-BE49-F238E27FC236}">
                <a16:creationId xmlns:a16="http://schemas.microsoft.com/office/drawing/2014/main" id="{A3490B81-5F33-9A15-BA55-1D8B94D86E28}"/>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0119360" y="340632"/>
            <a:ext cx="1515291" cy="1515291"/>
          </a:xfrm>
          <a:prstGeom prst="rect">
            <a:avLst/>
          </a:prstGeom>
        </p:spPr>
      </p:pic>
    </p:spTree>
    <p:extLst>
      <p:ext uri="{BB962C8B-B14F-4D97-AF65-F5344CB8AC3E}">
        <p14:creationId xmlns:p14="http://schemas.microsoft.com/office/powerpoint/2010/main" val="3725195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AF4D2A-2A2F-B5CF-5A21-0DDC157EE59C}"/>
              </a:ext>
            </a:extLst>
          </p:cNvPr>
          <p:cNvSpPr>
            <a:spLocks noGrp="1"/>
          </p:cNvSpPr>
          <p:nvPr>
            <p:ph type="body" sz="quarter" idx="18"/>
          </p:nvPr>
        </p:nvSpPr>
        <p:spPr>
          <a:xfrm>
            <a:off x="1672046" y="1625105"/>
            <a:ext cx="10090326" cy="3849918"/>
          </a:xfrm>
        </p:spPr>
        <p:txBody>
          <a:bodyPr/>
          <a:lstStyle/>
          <a:p>
            <a:pPr marL="0" indent="0"/>
            <a:r>
              <a:rPr lang="en-US" sz="2100" dirty="0">
                <a:solidFill>
                  <a:schemeClr val="bg1"/>
                </a:solidFill>
                <a:highlight>
                  <a:srgbClr val="0872B5"/>
                </a:highlight>
              </a:rPr>
              <a:t>Flexible scheduling. </a:t>
            </a:r>
            <a:r>
              <a:rPr lang="en-US" sz="2200" dirty="0"/>
              <a:t>Make scheduling interviews easy, accessible, and flexible. Employers should offer interviewees a range of dates, offer to accommodate them with earlier or later slots than the typical working day if needed, and provide reasonable adjustments as required. Many candidates may have time and budgetary constraints, including caring responsibilities or existing jobs, that may not allow unscheduled time off. </a:t>
            </a:r>
          </a:p>
          <a:p>
            <a:pPr marL="0" indent="0"/>
            <a:r>
              <a:rPr lang="en-US" sz="2100" dirty="0">
                <a:solidFill>
                  <a:schemeClr val="bg1"/>
                </a:solidFill>
                <a:highlight>
                  <a:srgbClr val="0872B5"/>
                </a:highlight>
              </a:rPr>
              <a:t>Flexible interview formats. </a:t>
            </a:r>
            <a:r>
              <a:rPr lang="en-US" sz="2200" dirty="0"/>
              <a:t>This could include offering virtual interviews, which may be easier for candidates as they reduce travel costs and time. However, some candidates may have limited access to the internet, computing devices, or a quiet interview space, so face-to-face options should also be offered. </a:t>
            </a:r>
            <a:endParaRPr lang="en-IE" sz="2200" dirty="0"/>
          </a:p>
        </p:txBody>
      </p:sp>
      <p:sp>
        <p:nvSpPr>
          <p:cNvPr id="4" name="TextBox 3">
            <a:extLst>
              <a:ext uri="{FF2B5EF4-FFF2-40B4-BE49-F238E27FC236}">
                <a16:creationId xmlns:a16="http://schemas.microsoft.com/office/drawing/2014/main" id="{516D73FF-404E-77FA-21FC-0B30E324E896}"/>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2024</a:t>
            </a:r>
            <a:endParaRPr lang="en-IE" dirty="0">
              <a:solidFill>
                <a:schemeClr val="bg1"/>
              </a:solidFill>
            </a:endParaRPr>
          </a:p>
        </p:txBody>
      </p:sp>
      <p:pic>
        <p:nvPicPr>
          <p:cNvPr id="6" name="Graphic 5" descr="Monthly calendar with solid fill">
            <a:extLst>
              <a:ext uri="{FF2B5EF4-FFF2-40B4-BE49-F238E27FC236}">
                <a16:creationId xmlns:a16="http://schemas.microsoft.com/office/drawing/2014/main" id="{389BD115-4E87-8621-788C-556E0556FC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7349" y="1625105"/>
            <a:ext cx="986976" cy="986976"/>
          </a:xfrm>
          <a:prstGeom prst="rect">
            <a:avLst/>
          </a:prstGeom>
        </p:spPr>
      </p:pic>
      <p:pic>
        <p:nvPicPr>
          <p:cNvPr id="12" name="Graphic 11" descr="Programmer male with solid fill">
            <a:extLst>
              <a:ext uri="{FF2B5EF4-FFF2-40B4-BE49-F238E27FC236}">
                <a16:creationId xmlns:a16="http://schemas.microsoft.com/office/drawing/2014/main" id="{E9CB1FCC-3321-363D-5AA6-9794E7AF7B2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29924" y="3265344"/>
            <a:ext cx="1105665" cy="1105665"/>
          </a:xfrm>
          <a:prstGeom prst="rect">
            <a:avLst/>
          </a:prstGeom>
        </p:spPr>
      </p:pic>
      <p:sp>
        <p:nvSpPr>
          <p:cNvPr id="5" name="Text Placeholder 4">
            <a:extLst>
              <a:ext uri="{FF2B5EF4-FFF2-40B4-BE49-F238E27FC236}">
                <a16:creationId xmlns:a16="http://schemas.microsoft.com/office/drawing/2014/main" id="{2076A854-4236-7B82-52DA-8CF2AD06352F}"/>
              </a:ext>
            </a:extLst>
          </p:cNvPr>
          <p:cNvSpPr txBox="1">
            <a:spLocks/>
          </p:cNvSpPr>
          <p:nvPr/>
        </p:nvSpPr>
        <p:spPr>
          <a:xfrm>
            <a:off x="2515038" y="542768"/>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200" b="0" dirty="0">
                <a:solidFill>
                  <a:srgbClr val="0070C0"/>
                </a:solidFill>
              </a:rPr>
              <a:t>Inclusive Interviewing: </a:t>
            </a:r>
            <a:r>
              <a:rPr lang="en-IE" sz="3200" b="0" dirty="0">
                <a:solidFill>
                  <a:srgbClr val="048A84"/>
                </a:solidFill>
              </a:rPr>
              <a:t>Prepare Candidates </a:t>
            </a:r>
          </a:p>
          <a:p>
            <a:pPr>
              <a:spcBef>
                <a:spcPts val="0"/>
              </a:spcBef>
            </a:pPr>
            <a:r>
              <a:rPr lang="en-IE" sz="3200" b="0" dirty="0">
                <a:solidFill>
                  <a:srgbClr val="048A84"/>
                </a:solidFill>
              </a:rPr>
              <a:t>for an Inclusive Interview</a:t>
            </a:r>
          </a:p>
        </p:txBody>
      </p:sp>
      <p:sp>
        <p:nvSpPr>
          <p:cNvPr id="10" name="Round Diagonal Corner Rectangle 9">
            <a:extLst>
              <a:ext uri="{FF2B5EF4-FFF2-40B4-BE49-F238E27FC236}">
                <a16:creationId xmlns:a16="http://schemas.microsoft.com/office/drawing/2014/main" id="{F1816776-F65E-00F2-C270-2A2CB3D5828F}"/>
              </a:ext>
            </a:extLst>
          </p:cNvPr>
          <p:cNvSpPr/>
          <p:nvPr/>
        </p:nvSpPr>
        <p:spPr>
          <a:xfrm rot="16200000">
            <a:off x="835870" y="-69384"/>
            <a:ext cx="1105664" cy="2034452"/>
          </a:xfrm>
          <a:prstGeom prst="round2Diag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8">
            <a:extLst>
              <a:ext uri="{FF2B5EF4-FFF2-40B4-BE49-F238E27FC236}">
                <a16:creationId xmlns:a16="http://schemas.microsoft.com/office/drawing/2014/main" id="{1D5CD17A-D913-71E8-D27D-C4C3237F9782}"/>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pic>
        <p:nvPicPr>
          <p:cNvPr id="13" name="Graphic 12" descr="Employee badge with solid fill">
            <a:extLst>
              <a:ext uri="{FF2B5EF4-FFF2-40B4-BE49-F238E27FC236}">
                <a16:creationId xmlns:a16="http://schemas.microsoft.com/office/drawing/2014/main" id="{40C07FBD-F035-F44E-A8D5-C5EF9A5FE57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119360" y="340632"/>
            <a:ext cx="1515291" cy="1515291"/>
          </a:xfrm>
          <a:prstGeom prst="rect">
            <a:avLst/>
          </a:prstGeom>
        </p:spPr>
      </p:pic>
    </p:spTree>
    <p:extLst>
      <p:ext uri="{BB962C8B-B14F-4D97-AF65-F5344CB8AC3E}">
        <p14:creationId xmlns:p14="http://schemas.microsoft.com/office/powerpoint/2010/main" val="16317699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4351EE2-0363-23F4-605E-FF01CD70ADE1}"/>
              </a:ext>
            </a:extLst>
          </p:cNvPr>
          <p:cNvSpPr>
            <a:spLocks noGrp="1"/>
          </p:cNvSpPr>
          <p:nvPr>
            <p:ph type="body" sz="quarter" idx="16"/>
          </p:nvPr>
        </p:nvSpPr>
        <p:spPr>
          <a:xfrm>
            <a:off x="798381" y="442426"/>
            <a:ext cx="10595237" cy="803654"/>
          </a:xfrm>
        </p:spPr>
        <p:txBody>
          <a:bodyPr/>
          <a:lstStyle/>
          <a:p>
            <a:r>
              <a:rPr lang="en-US" b="0" dirty="0">
                <a:solidFill>
                  <a:srgbClr val="D11C5F"/>
                </a:solidFill>
              </a:rPr>
              <a:t>Importance of Specific Factors During a Job Interview</a:t>
            </a:r>
            <a:endParaRPr lang="en-IE" b="0" dirty="0">
              <a:solidFill>
                <a:srgbClr val="D11C5F"/>
              </a:solidFill>
            </a:endParaRPr>
          </a:p>
        </p:txBody>
      </p:sp>
      <p:graphicFrame>
        <p:nvGraphicFramePr>
          <p:cNvPr id="4" name="Table 3">
            <a:extLst>
              <a:ext uri="{FF2B5EF4-FFF2-40B4-BE49-F238E27FC236}">
                <a16:creationId xmlns:a16="http://schemas.microsoft.com/office/drawing/2014/main" id="{815169B9-B09C-172D-63D4-D5204E1AA96B}"/>
              </a:ext>
            </a:extLst>
          </p:cNvPr>
          <p:cNvGraphicFramePr>
            <a:graphicFrameLocks noGrp="1"/>
          </p:cNvGraphicFramePr>
          <p:nvPr>
            <p:extLst>
              <p:ext uri="{D42A27DB-BD31-4B8C-83A1-F6EECF244321}">
                <p14:modId xmlns:p14="http://schemas.microsoft.com/office/powerpoint/2010/main" val="3527357919"/>
              </p:ext>
            </p:extLst>
          </p:nvPr>
        </p:nvGraphicFramePr>
        <p:xfrm>
          <a:off x="897147" y="1412240"/>
          <a:ext cx="10807172" cy="4033520"/>
        </p:xfrm>
        <a:graphic>
          <a:graphicData uri="http://schemas.openxmlformats.org/drawingml/2006/table">
            <a:tbl>
              <a:tblPr firstRow="1" bandRow="1">
                <a:tableStyleId>{5C22544A-7EE6-4342-B048-85BDC9FD1C3A}</a:tableStyleId>
              </a:tblPr>
              <a:tblGrid>
                <a:gridCol w="4786538">
                  <a:extLst>
                    <a:ext uri="{9D8B030D-6E8A-4147-A177-3AD203B41FA5}">
                      <a16:colId xmlns:a16="http://schemas.microsoft.com/office/drawing/2014/main" val="577284864"/>
                    </a:ext>
                  </a:extLst>
                </a:gridCol>
                <a:gridCol w="1780626">
                  <a:extLst>
                    <a:ext uri="{9D8B030D-6E8A-4147-A177-3AD203B41FA5}">
                      <a16:colId xmlns:a16="http://schemas.microsoft.com/office/drawing/2014/main" val="3393420045"/>
                    </a:ext>
                  </a:extLst>
                </a:gridCol>
                <a:gridCol w="1348693">
                  <a:extLst>
                    <a:ext uri="{9D8B030D-6E8A-4147-A177-3AD203B41FA5}">
                      <a16:colId xmlns:a16="http://schemas.microsoft.com/office/drawing/2014/main" val="2499281462"/>
                    </a:ext>
                  </a:extLst>
                </a:gridCol>
                <a:gridCol w="1621957">
                  <a:extLst>
                    <a:ext uri="{9D8B030D-6E8A-4147-A177-3AD203B41FA5}">
                      <a16:colId xmlns:a16="http://schemas.microsoft.com/office/drawing/2014/main" val="304601316"/>
                    </a:ext>
                  </a:extLst>
                </a:gridCol>
                <a:gridCol w="1269358">
                  <a:extLst>
                    <a:ext uri="{9D8B030D-6E8A-4147-A177-3AD203B41FA5}">
                      <a16:colId xmlns:a16="http://schemas.microsoft.com/office/drawing/2014/main" val="2851214746"/>
                    </a:ext>
                  </a:extLst>
                </a:gridCol>
              </a:tblGrid>
              <a:tr h="320040">
                <a:tc rowSpan="2">
                  <a:txBody>
                    <a:bodyPr/>
                    <a:lstStyle/>
                    <a:p>
                      <a:pPr algn="ctr"/>
                      <a:r>
                        <a:rPr lang="en-IE" b="0" dirty="0"/>
                        <a:t>Influential Factor</a:t>
                      </a:r>
                    </a:p>
                  </a:txBody>
                  <a:tcPr anchor="ctr">
                    <a:solidFill>
                      <a:srgbClr val="1C94CA"/>
                    </a:solidFill>
                  </a:tcPr>
                </a:tc>
                <a:tc gridSpan="2">
                  <a:txBody>
                    <a:bodyPr/>
                    <a:lstStyle/>
                    <a:p>
                      <a:pPr algn="ctr"/>
                      <a:r>
                        <a:rPr lang="en-IE" b="0" dirty="0"/>
                        <a:t>Jobseekers</a:t>
                      </a:r>
                    </a:p>
                  </a:txBody>
                  <a:tcPr anchor="ctr">
                    <a:solidFill>
                      <a:srgbClr val="05AAA3"/>
                    </a:solidFill>
                  </a:tcPr>
                </a:tc>
                <a:tc hMerge="1">
                  <a:txBody>
                    <a:bodyPr/>
                    <a:lstStyle/>
                    <a:p>
                      <a:endParaRPr dirty="0"/>
                    </a:p>
                  </a:txBody>
                  <a:tcPr anchor="ctr">
                    <a:solidFill>
                      <a:srgbClr val="1C94CA"/>
                    </a:solidFill>
                  </a:tcPr>
                </a:tc>
                <a:tc gridSpan="2">
                  <a:txBody>
                    <a:bodyPr/>
                    <a:lstStyle/>
                    <a:p>
                      <a:pPr algn="ctr"/>
                      <a:r>
                        <a:rPr lang="en-IE" b="0" dirty="0"/>
                        <a:t>Employers</a:t>
                      </a:r>
                    </a:p>
                  </a:txBody>
                  <a:tcPr anchor="ctr">
                    <a:solidFill>
                      <a:srgbClr val="D11C5F"/>
                    </a:solidFill>
                  </a:tcPr>
                </a:tc>
                <a:tc hMerge="1">
                  <a:txBody>
                    <a:bodyPr/>
                    <a:lstStyle/>
                    <a:p>
                      <a:pPr algn="ctr"/>
                      <a:endParaRPr lang="en-IE" b="0" dirty="0"/>
                    </a:p>
                  </a:txBody>
                  <a:tcPr anchor="ctr">
                    <a:solidFill>
                      <a:srgbClr val="1C94CA"/>
                    </a:solidFill>
                  </a:tcPr>
                </a:tc>
                <a:extLst>
                  <a:ext uri="{0D108BD9-81ED-4DB2-BD59-A6C34878D82A}">
                    <a16:rowId xmlns:a16="http://schemas.microsoft.com/office/drawing/2014/main" val="2067704673"/>
                  </a:ext>
                </a:extLst>
              </a:tr>
              <a:tr h="320040">
                <a:tc vMerge="1">
                  <a:txBody>
                    <a:bodyPr/>
                    <a:lstStyle/>
                    <a:p>
                      <a:endParaRPr lang="en-IE"/>
                    </a:p>
                  </a:txBody>
                  <a:tcPr/>
                </a:tc>
                <a:tc>
                  <a:txBody>
                    <a:bodyPr/>
                    <a:lstStyle/>
                    <a:p>
                      <a:pPr algn="ctr"/>
                      <a:r>
                        <a:rPr lang="en-IE" b="0" dirty="0">
                          <a:solidFill>
                            <a:schemeClr val="bg1"/>
                          </a:solidFill>
                        </a:rPr>
                        <a:t>Very Important</a:t>
                      </a:r>
                    </a:p>
                  </a:txBody>
                  <a:tcPr anchor="ctr">
                    <a:solidFill>
                      <a:srgbClr val="05AAA3"/>
                    </a:solidFill>
                  </a:tcPr>
                </a:tc>
                <a:tc>
                  <a:txBody>
                    <a:bodyPr/>
                    <a:lstStyle/>
                    <a:p>
                      <a:pPr algn="ctr"/>
                      <a:r>
                        <a:rPr lang="en-IE" b="0" dirty="0">
                          <a:solidFill>
                            <a:schemeClr val="bg1"/>
                          </a:solidFill>
                        </a:rPr>
                        <a:t>Important</a:t>
                      </a:r>
                    </a:p>
                  </a:txBody>
                  <a:tcPr anchor="ctr">
                    <a:solidFill>
                      <a:srgbClr val="05AAA3"/>
                    </a:solidFill>
                  </a:tcPr>
                </a:tc>
                <a:tc>
                  <a:txBody>
                    <a:bodyPr/>
                    <a:lstStyle/>
                    <a:p>
                      <a:pPr algn="ctr"/>
                      <a:r>
                        <a:rPr lang="en-IE" b="0" dirty="0">
                          <a:solidFill>
                            <a:schemeClr val="bg1"/>
                          </a:solidFill>
                        </a:rPr>
                        <a:t>Very Important</a:t>
                      </a:r>
                    </a:p>
                  </a:txBody>
                  <a:tcPr anchor="ctr">
                    <a:solidFill>
                      <a:srgbClr val="D11C5F"/>
                    </a:solidFill>
                  </a:tcPr>
                </a:tc>
                <a:tc>
                  <a:txBody>
                    <a:bodyPr/>
                    <a:lstStyle/>
                    <a:p>
                      <a:pPr algn="ctr"/>
                      <a:r>
                        <a:rPr lang="en-IE" b="0" dirty="0">
                          <a:solidFill>
                            <a:schemeClr val="bg1"/>
                          </a:solidFill>
                        </a:rPr>
                        <a:t>Important</a:t>
                      </a:r>
                    </a:p>
                  </a:txBody>
                  <a:tcPr anchor="ctr">
                    <a:solidFill>
                      <a:srgbClr val="D11C5F"/>
                    </a:solidFill>
                  </a:tcPr>
                </a:tc>
                <a:extLst>
                  <a:ext uri="{0D108BD9-81ED-4DB2-BD59-A6C34878D82A}">
                    <a16:rowId xmlns:a16="http://schemas.microsoft.com/office/drawing/2014/main" val="2437598367"/>
                  </a:ext>
                </a:extLst>
              </a:tr>
              <a:tr h="370840">
                <a:tc>
                  <a:txBody>
                    <a:bodyPr/>
                    <a:lstStyle/>
                    <a:p>
                      <a:r>
                        <a:rPr lang="en-US" sz="1800" kern="1200" dirty="0">
                          <a:solidFill>
                            <a:srgbClr val="083F59"/>
                          </a:solidFill>
                          <a:latin typeface="+mn-lt"/>
                          <a:ea typeface="+mn-ea"/>
                          <a:cs typeface="+mn-cs"/>
                        </a:rPr>
                        <a:t>Receiving/Providing Enough Information About The Role</a:t>
                      </a:r>
                    </a:p>
                  </a:txBody>
                  <a:tcPr/>
                </a:tc>
                <a:tc>
                  <a:txBody>
                    <a:bodyPr/>
                    <a:lstStyle/>
                    <a:p>
                      <a:pPr algn="ctr"/>
                      <a:r>
                        <a:rPr lang="en-IE" sz="1800" b="1" kern="1200" dirty="0">
                          <a:solidFill>
                            <a:srgbClr val="048A84"/>
                          </a:solidFill>
                          <a:latin typeface="+mn-lt"/>
                          <a:ea typeface="+mn-ea"/>
                          <a:cs typeface="+mn-cs"/>
                        </a:rPr>
                        <a:t>85%</a:t>
                      </a:r>
                    </a:p>
                  </a:txBody>
                  <a:tcPr/>
                </a:tc>
                <a:tc>
                  <a:txBody>
                    <a:bodyPr/>
                    <a:lstStyle/>
                    <a:p>
                      <a:pPr algn="ctr"/>
                      <a:r>
                        <a:rPr lang="en-IE" sz="1800" b="1" kern="1200" dirty="0">
                          <a:solidFill>
                            <a:srgbClr val="048A84"/>
                          </a:solidFill>
                          <a:latin typeface="+mn-lt"/>
                          <a:ea typeface="+mn-ea"/>
                          <a:cs typeface="+mn-cs"/>
                        </a:rPr>
                        <a:t>15%</a:t>
                      </a:r>
                      <a:endParaRPr lang="en-IE" b="1" dirty="0">
                        <a:solidFill>
                          <a:srgbClr val="048A84"/>
                        </a:solidFill>
                      </a:endParaRPr>
                    </a:p>
                  </a:txBody>
                  <a:tcPr/>
                </a:tc>
                <a:tc>
                  <a:txBody>
                    <a:bodyPr/>
                    <a:lstStyle/>
                    <a:p>
                      <a:pPr algn="ctr"/>
                      <a:r>
                        <a:rPr lang="en-IE" sz="1800" b="1" kern="1200" dirty="0">
                          <a:solidFill>
                            <a:srgbClr val="D11C5F"/>
                          </a:solidFill>
                          <a:latin typeface="+mn-lt"/>
                          <a:ea typeface="+mn-ea"/>
                          <a:cs typeface="+mn-cs"/>
                        </a:rPr>
                        <a:t>70%</a:t>
                      </a:r>
                      <a:endParaRPr lang="en-IE" b="1" dirty="0">
                        <a:solidFill>
                          <a:srgbClr val="D11C5F"/>
                        </a:solidFill>
                      </a:endParaRPr>
                    </a:p>
                  </a:txBody>
                  <a:tcPr/>
                </a:tc>
                <a:tc>
                  <a:txBody>
                    <a:bodyPr/>
                    <a:lstStyle/>
                    <a:p>
                      <a:pPr algn="ctr"/>
                      <a:r>
                        <a:rPr lang="en-IE" sz="1800" b="1" kern="1200" dirty="0">
                          <a:solidFill>
                            <a:srgbClr val="D11C5F"/>
                          </a:solidFill>
                          <a:latin typeface="+mn-lt"/>
                          <a:ea typeface="+mn-ea"/>
                          <a:cs typeface="+mn-cs"/>
                        </a:rPr>
                        <a:t>28%</a:t>
                      </a:r>
                      <a:endParaRPr lang="en-IE" b="1" dirty="0">
                        <a:solidFill>
                          <a:srgbClr val="D11C5F"/>
                        </a:solidFill>
                      </a:endParaRPr>
                    </a:p>
                  </a:txBody>
                  <a:tcPr/>
                </a:tc>
                <a:extLst>
                  <a:ext uri="{0D108BD9-81ED-4DB2-BD59-A6C34878D82A}">
                    <a16:rowId xmlns:a16="http://schemas.microsoft.com/office/drawing/2014/main" val="2629884246"/>
                  </a:ext>
                </a:extLst>
              </a:tr>
              <a:tr h="370840">
                <a:tc>
                  <a:txBody>
                    <a:bodyPr/>
                    <a:lstStyle/>
                    <a:p>
                      <a:r>
                        <a:rPr lang="en-US" sz="1800" kern="1200" dirty="0">
                          <a:solidFill>
                            <a:srgbClr val="083F59"/>
                          </a:solidFill>
                          <a:latin typeface="+mn-lt"/>
                          <a:ea typeface="+mn-ea"/>
                          <a:cs typeface="+mn-cs"/>
                        </a:rPr>
                        <a:t>The Opportunity To Ask Questions</a:t>
                      </a:r>
                      <a:endParaRPr lang="en-IE" sz="1800" kern="1200" dirty="0">
                        <a:solidFill>
                          <a:srgbClr val="083F59"/>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048A84"/>
                          </a:solidFill>
                          <a:latin typeface="+mn-lt"/>
                          <a:ea typeface="+mn-ea"/>
                          <a:cs typeface="+mn-cs"/>
                        </a:rPr>
                        <a:t>62%</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048A84"/>
                          </a:solidFill>
                          <a:latin typeface="+mn-lt"/>
                          <a:ea typeface="+mn-ea"/>
                          <a:cs typeface="+mn-cs"/>
                        </a:rPr>
                        <a:t>34%</a:t>
                      </a:r>
                      <a:endParaRPr lang="en-IE" b="1" dirty="0">
                        <a:solidFill>
                          <a:srgbClr val="048A84"/>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D11C5F"/>
                          </a:solidFill>
                          <a:latin typeface="+mn-lt"/>
                          <a:ea typeface="+mn-ea"/>
                          <a:cs typeface="+mn-cs"/>
                        </a:rPr>
                        <a:t>73%</a:t>
                      </a:r>
                      <a:endParaRPr lang="en-IE" b="1" dirty="0">
                        <a:solidFill>
                          <a:srgbClr val="D11C5F"/>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D11C5F"/>
                          </a:solidFill>
                          <a:latin typeface="+mn-lt"/>
                          <a:ea typeface="+mn-ea"/>
                          <a:cs typeface="+mn-cs"/>
                        </a:rPr>
                        <a:t>27%</a:t>
                      </a:r>
                      <a:endParaRPr lang="en-IE" b="1" dirty="0">
                        <a:solidFill>
                          <a:srgbClr val="D11C5F"/>
                        </a:solidFill>
                      </a:endParaRPr>
                    </a:p>
                  </a:txBody>
                  <a:tcPr/>
                </a:tc>
                <a:extLst>
                  <a:ext uri="{0D108BD9-81ED-4DB2-BD59-A6C34878D82A}">
                    <a16:rowId xmlns:a16="http://schemas.microsoft.com/office/drawing/2014/main" val="2839901345"/>
                  </a:ext>
                </a:extLst>
              </a:tr>
              <a:tr h="370840">
                <a:tc>
                  <a:txBody>
                    <a:bodyPr/>
                    <a:lstStyle/>
                    <a:p>
                      <a:r>
                        <a:rPr lang="en-US" sz="1800" kern="1200" dirty="0">
                          <a:solidFill>
                            <a:srgbClr val="083F59"/>
                          </a:solidFill>
                          <a:latin typeface="+mn-lt"/>
                          <a:ea typeface="+mn-ea"/>
                          <a:cs typeface="+mn-cs"/>
                        </a:rPr>
                        <a:t>The Opportunity To Explain Experience Properly</a:t>
                      </a:r>
                      <a:endParaRPr lang="en-IE" sz="1800" kern="1200" dirty="0">
                        <a:solidFill>
                          <a:srgbClr val="083F59"/>
                        </a:solidFill>
                        <a:latin typeface="+mn-lt"/>
                        <a:ea typeface="+mn-ea"/>
                        <a:cs typeface="+mn-cs"/>
                      </a:endParaRPr>
                    </a:p>
                  </a:txBody>
                  <a:tcPr/>
                </a:tc>
                <a:tc>
                  <a:txBody>
                    <a:bodyPr/>
                    <a:lstStyle/>
                    <a:p>
                      <a:pPr algn="ctr"/>
                      <a:r>
                        <a:rPr lang="en-IE" sz="1800" b="1" kern="1200" dirty="0">
                          <a:solidFill>
                            <a:srgbClr val="048A84"/>
                          </a:solidFill>
                          <a:latin typeface="+mn-lt"/>
                          <a:ea typeface="+mn-ea"/>
                          <a:cs typeface="+mn-cs"/>
                        </a:rPr>
                        <a:t>57%</a:t>
                      </a:r>
                    </a:p>
                  </a:txBody>
                  <a:tcPr/>
                </a:tc>
                <a:tc>
                  <a:txBody>
                    <a:bodyPr/>
                    <a:lstStyle/>
                    <a:p>
                      <a:pPr algn="ctr"/>
                      <a:r>
                        <a:rPr lang="en-IE" sz="1800" b="1" kern="1200" dirty="0">
                          <a:solidFill>
                            <a:srgbClr val="048A84"/>
                          </a:solidFill>
                          <a:latin typeface="+mn-lt"/>
                          <a:ea typeface="+mn-ea"/>
                          <a:cs typeface="+mn-cs"/>
                        </a:rPr>
                        <a:t>38%</a:t>
                      </a:r>
                      <a:endParaRPr lang="en-IE" b="1" dirty="0">
                        <a:solidFill>
                          <a:srgbClr val="048A84"/>
                        </a:solidFill>
                      </a:endParaRPr>
                    </a:p>
                  </a:txBody>
                  <a:tcPr/>
                </a:tc>
                <a:tc>
                  <a:txBody>
                    <a:bodyPr/>
                    <a:lstStyle/>
                    <a:p>
                      <a:pPr algn="ctr"/>
                      <a:r>
                        <a:rPr lang="en-IE" sz="1800" b="1" kern="1200" dirty="0">
                          <a:solidFill>
                            <a:srgbClr val="D11C5F"/>
                          </a:solidFill>
                          <a:latin typeface="+mn-lt"/>
                          <a:ea typeface="+mn-ea"/>
                          <a:cs typeface="+mn-cs"/>
                        </a:rPr>
                        <a:t>52%</a:t>
                      </a:r>
                      <a:endParaRPr lang="en-IE" b="1" dirty="0">
                        <a:solidFill>
                          <a:srgbClr val="D11C5F"/>
                        </a:solidFill>
                      </a:endParaRPr>
                    </a:p>
                  </a:txBody>
                  <a:tcPr/>
                </a:tc>
                <a:tc>
                  <a:txBody>
                    <a:bodyPr/>
                    <a:lstStyle/>
                    <a:p>
                      <a:pPr algn="ctr"/>
                      <a:r>
                        <a:rPr lang="en-IE" sz="1800" b="1" kern="1200" dirty="0">
                          <a:solidFill>
                            <a:srgbClr val="D11C5F"/>
                          </a:solidFill>
                          <a:latin typeface="+mn-lt"/>
                          <a:ea typeface="+mn-ea"/>
                          <a:cs typeface="+mn-cs"/>
                        </a:rPr>
                        <a:t>42%</a:t>
                      </a:r>
                      <a:endParaRPr lang="en-IE" b="1" dirty="0">
                        <a:solidFill>
                          <a:srgbClr val="D11C5F"/>
                        </a:solidFill>
                      </a:endParaRPr>
                    </a:p>
                  </a:txBody>
                  <a:tcPr/>
                </a:tc>
                <a:extLst>
                  <a:ext uri="{0D108BD9-81ED-4DB2-BD59-A6C34878D82A}">
                    <a16:rowId xmlns:a16="http://schemas.microsoft.com/office/drawing/2014/main" val="867010658"/>
                  </a:ext>
                </a:extLst>
              </a:tr>
              <a:tr h="370840">
                <a:tc>
                  <a:txBody>
                    <a:bodyPr/>
                    <a:lstStyle/>
                    <a:p>
                      <a:r>
                        <a:rPr lang="en-US" sz="1800" kern="1200" dirty="0">
                          <a:solidFill>
                            <a:srgbClr val="083F59"/>
                          </a:solidFill>
                          <a:latin typeface="+mn-lt"/>
                          <a:ea typeface="+mn-ea"/>
                          <a:cs typeface="+mn-cs"/>
                        </a:rPr>
                        <a:t>Receiving/Providing Information About The Team That Role Sits With</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048A84"/>
                          </a:solidFill>
                          <a:latin typeface="+mn-lt"/>
                          <a:ea typeface="+mn-ea"/>
                          <a:cs typeface="+mn-cs"/>
                        </a:rPr>
                        <a:t>58%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048A84"/>
                          </a:solidFill>
                          <a:latin typeface="+mn-lt"/>
                          <a:ea typeface="+mn-ea"/>
                          <a:cs typeface="+mn-cs"/>
                        </a:rPr>
                        <a:t>38%</a:t>
                      </a:r>
                      <a:endParaRPr lang="en-IE" b="1" dirty="0">
                        <a:solidFill>
                          <a:srgbClr val="048A84"/>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D11C5F"/>
                          </a:solidFill>
                          <a:latin typeface="+mn-lt"/>
                          <a:ea typeface="+mn-ea"/>
                          <a:cs typeface="+mn-cs"/>
                        </a:rPr>
                        <a:t>37%</a:t>
                      </a:r>
                      <a:endParaRPr lang="en-IE" b="1" dirty="0">
                        <a:solidFill>
                          <a:srgbClr val="D11C5F"/>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D11C5F"/>
                          </a:solidFill>
                          <a:latin typeface="+mn-lt"/>
                          <a:ea typeface="+mn-ea"/>
                          <a:cs typeface="+mn-cs"/>
                        </a:rPr>
                        <a:t>57%</a:t>
                      </a:r>
                      <a:endParaRPr lang="en-IE" b="1" dirty="0">
                        <a:solidFill>
                          <a:srgbClr val="D11C5F"/>
                        </a:solidFill>
                      </a:endParaRPr>
                    </a:p>
                  </a:txBody>
                  <a:tcPr/>
                </a:tc>
                <a:extLst>
                  <a:ext uri="{0D108BD9-81ED-4DB2-BD59-A6C34878D82A}">
                    <a16:rowId xmlns:a16="http://schemas.microsoft.com/office/drawing/2014/main" val="4121020528"/>
                  </a:ext>
                </a:extLst>
              </a:tr>
              <a:tr h="370840">
                <a:tc>
                  <a:txBody>
                    <a:bodyPr/>
                    <a:lstStyle/>
                    <a:p>
                      <a:r>
                        <a:rPr lang="en-US" sz="1800" kern="1200" dirty="0">
                          <a:solidFill>
                            <a:srgbClr val="083F59"/>
                          </a:solidFill>
                          <a:latin typeface="+mn-lt"/>
                          <a:ea typeface="+mn-ea"/>
                          <a:cs typeface="+mn-cs"/>
                        </a:rPr>
                        <a:t>Receiving/Providing Enough Information About The Company Culture</a:t>
                      </a:r>
                      <a:endParaRPr lang="en-IE" sz="1800" kern="1200" dirty="0">
                        <a:solidFill>
                          <a:srgbClr val="083F59"/>
                        </a:solidFill>
                        <a:latin typeface="+mn-lt"/>
                        <a:ea typeface="+mn-ea"/>
                        <a:cs typeface="+mn-cs"/>
                      </a:endParaRPr>
                    </a:p>
                  </a:txBody>
                  <a:tcPr/>
                </a:tc>
                <a:tc>
                  <a:txBody>
                    <a:bodyPr/>
                    <a:lstStyle/>
                    <a:p>
                      <a:pPr algn="ctr"/>
                      <a:r>
                        <a:rPr lang="en-IE" sz="1800" b="1" kern="1200" dirty="0">
                          <a:solidFill>
                            <a:srgbClr val="048A84"/>
                          </a:solidFill>
                          <a:latin typeface="+mn-lt"/>
                          <a:ea typeface="+mn-ea"/>
                          <a:cs typeface="+mn-cs"/>
                        </a:rPr>
                        <a:t>53%</a:t>
                      </a:r>
                    </a:p>
                  </a:txBody>
                  <a:tcPr/>
                </a:tc>
                <a:tc>
                  <a:txBody>
                    <a:bodyPr/>
                    <a:lstStyle/>
                    <a:p>
                      <a:pPr algn="ctr"/>
                      <a:r>
                        <a:rPr lang="en-IE" sz="1800" b="1" kern="1200" dirty="0">
                          <a:solidFill>
                            <a:srgbClr val="048A84"/>
                          </a:solidFill>
                          <a:latin typeface="+mn-lt"/>
                          <a:ea typeface="+mn-ea"/>
                          <a:cs typeface="+mn-cs"/>
                        </a:rPr>
                        <a:t>43%</a:t>
                      </a:r>
                      <a:endParaRPr lang="en-IE" b="1" dirty="0">
                        <a:solidFill>
                          <a:srgbClr val="048A84"/>
                        </a:solidFill>
                      </a:endParaRPr>
                    </a:p>
                  </a:txBody>
                  <a:tcPr/>
                </a:tc>
                <a:tc>
                  <a:txBody>
                    <a:bodyPr/>
                    <a:lstStyle/>
                    <a:p>
                      <a:pPr algn="ctr"/>
                      <a:r>
                        <a:rPr lang="en-IE" sz="1800" b="1" kern="1200" dirty="0">
                          <a:solidFill>
                            <a:srgbClr val="D11C5F"/>
                          </a:solidFill>
                          <a:latin typeface="+mn-lt"/>
                          <a:ea typeface="+mn-ea"/>
                          <a:cs typeface="+mn-cs"/>
                        </a:rPr>
                        <a:t>51%</a:t>
                      </a:r>
                      <a:endParaRPr lang="en-IE" b="1" dirty="0">
                        <a:solidFill>
                          <a:srgbClr val="D11C5F"/>
                        </a:solidFill>
                      </a:endParaRPr>
                    </a:p>
                  </a:txBody>
                  <a:tcPr/>
                </a:tc>
                <a:tc>
                  <a:txBody>
                    <a:bodyPr/>
                    <a:lstStyle/>
                    <a:p>
                      <a:pPr algn="ctr"/>
                      <a:r>
                        <a:rPr lang="en-IE" sz="1800" b="1" kern="1200" dirty="0">
                          <a:solidFill>
                            <a:srgbClr val="D11C5F"/>
                          </a:solidFill>
                          <a:latin typeface="+mn-lt"/>
                          <a:ea typeface="+mn-ea"/>
                          <a:cs typeface="+mn-cs"/>
                        </a:rPr>
                        <a:t>42%</a:t>
                      </a:r>
                      <a:endParaRPr lang="en-IE" b="1" dirty="0">
                        <a:solidFill>
                          <a:srgbClr val="D11C5F"/>
                        </a:solidFill>
                      </a:endParaRPr>
                    </a:p>
                  </a:txBody>
                  <a:tcPr/>
                </a:tc>
                <a:extLst>
                  <a:ext uri="{0D108BD9-81ED-4DB2-BD59-A6C34878D82A}">
                    <a16:rowId xmlns:a16="http://schemas.microsoft.com/office/drawing/2014/main" val="41431668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kern="1200" dirty="0">
                          <a:solidFill>
                            <a:srgbClr val="083F59"/>
                          </a:solidFill>
                          <a:latin typeface="+mn-lt"/>
                          <a:ea typeface="+mn-ea"/>
                          <a:cs typeface="+mn-cs"/>
                        </a:rPr>
                        <a:t>Receiving/Providing Information About The Benefits Package On Offer</a:t>
                      </a:r>
                      <a:endParaRPr lang="en-IE" sz="1800" kern="1200" dirty="0">
                        <a:solidFill>
                          <a:srgbClr val="083F59"/>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048A84"/>
                          </a:solidFill>
                          <a:latin typeface="+mn-lt"/>
                          <a:ea typeface="+mn-ea"/>
                          <a:cs typeface="+mn-cs"/>
                        </a:rPr>
                        <a:t>40%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048A84"/>
                          </a:solidFill>
                          <a:latin typeface="+mn-lt"/>
                          <a:ea typeface="+mn-ea"/>
                          <a:cs typeface="+mn-cs"/>
                        </a:rPr>
                        <a:t>46%</a:t>
                      </a:r>
                      <a:endParaRPr lang="en-IE" b="1" dirty="0">
                        <a:solidFill>
                          <a:srgbClr val="048A84"/>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D11C5F"/>
                          </a:solidFill>
                          <a:latin typeface="+mn-lt"/>
                          <a:ea typeface="+mn-ea"/>
                          <a:cs typeface="+mn-cs"/>
                        </a:rPr>
                        <a:t>33%</a:t>
                      </a:r>
                      <a:endParaRPr lang="en-IE" b="1" dirty="0">
                        <a:solidFill>
                          <a:srgbClr val="D11C5F"/>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1" kern="1200" dirty="0">
                          <a:solidFill>
                            <a:srgbClr val="D11C5F"/>
                          </a:solidFill>
                          <a:latin typeface="+mn-lt"/>
                          <a:ea typeface="+mn-ea"/>
                          <a:cs typeface="+mn-cs"/>
                        </a:rPr>
                        <a:t>41%</a:t>
                      </a:r>
                      <a:endParaRPr lang="en-IE" b="1" dirty="0">
                        <a:solidFill>
                          <a:srgbClr val="D11C5F"/>
                        </a:solidFill>
                      </a:endParaRPr>
                    </a:p>
                  </a:txBody>
                  <a:tcPr/>
                </a:tc>
                <a:extLst>
                  <a:ext uri="{0D108BD9-81ED-4DB2-BD59-A6C34878D82A}">
                    <a16:rowId xmlns:a16="http://schemas.microsoft.com/office/drawing/2014/main" val="1966491545"/>
                  </a:ext>
                </a:extLst>
              </a:tr>
            </a:tbl>
          </a:graphicData>
        </a:graphic>
      </p:graphicFrame>
    </p:spTree>
    <p:extLst>
      <p:ext uri="{BB962C8B-B14F-4D97-AF65-F5344CB8AC3E}">
        <p14:creationId xmlns:p14="http://schemas.microsoft.com/office/powerpoint/2010/main" val="22406485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8AF4D2A-2A2F-B5CF-5A21-0DDC157EE59C}"/>
              </a:ext>
            </a:extLst>
          </p:cNvPr>
          <p:cNvSpPr>
            <a:spLocks noGrp="1"/>
          </p:cNvSpPr>
          <p:nvPr>
            <p:ph type="body" sz="quarter" idx="18"/>
          </p:nvPr>
        </p:nvSpPr>
        <p:spPr>
          <a:xfrm>
            <a:off x="1477140" y="1625105"/>
            <a:ext cx="10285232" cy="3849918"/>
          </a:xfrm>
        </p:spPr>
        <p:txBody>
          <a:bodyPr/>
          <a:lstStyle/>
          <a:p>
            <a:pPr marL="0" indent="0"/>
            <a:r>
              <a:rPr lang="en-US" sz="2100" dirty="0">
                <a:solidFill>
                  <a:schemeClr val="bg1"/>
                </a:solidFill>
                <a:highlight>
                  <a:srgbClr val="0872B5"/>
                </a:highlight>
              </a:rPr>
              <a:t>Skill-based assessments </a:t>
            </a:r>
            <a:r>
              <a:rPr lang="en-US" sz="2200" dirty="0"/>
              <a:t>are a form of assessment that assesses skills and abilities relevant to the role the employee is applying for. They can include work sample tasks, situational judgement tests, simulation exercises, or assessment </a:t>
            </a:r>
            <a:r>
              <a:rPr lang="en-US" sz="2200" dirty="0" err="1"/>
              <a:t>centres</a:t>
            </a:r>
            <a:r>
              <a:rPr lang="en-US" sz="2200" dirty="0"/>
              <a:t>. Skill-based assessments should resemble actual tasks in the job as far as possible. Skill-based assessment tests have been found to be better predictors of performance on the job when compared with traditional approaches such as tests, reviewing job experience, education, or unstructured interviews.</a:t>
            </a:r>
          </a:p>
          <a:p>
            <a:pPr marL="0" indent="0"/>
            <a:r>
              <a:rPr lang="en-US" sz="2200" dirty="0">
                <a:solidFill>
                  <a:srgbClr val="0070C0"/>
                </a:solidFill>
              </a:rPr>
              <a:t>Examples: </a:t>
            </a:r>
            <a:r>
              <a:rPr lang="en-US" sz="2200" dirty="0"/>
              <a:t>For a customer-facing role, role-play a situation that requires the candidate to resolve a challenging customer interaction. </a:t>
            </a:r>
          </a:p>
          <a:p>
            <a:pPr marL="0" indent="0"/>
            <a:r>
              <a:rPr lang="en-US" sz="2200" dirty="0"/>
              <a:t>For a role that requires data analysis, ask candidates to </a:t>
            </a:r>
            <a:r>
              <a:rPr lang="en-US" sz="2200" dirty="0" err="1"/>
              <a:t>analyse</a:t>
            </a:r>
            <a:r>
              <a:rPr lang="en-US" sz="2200" dirty="0"/>
              <a:t> a dataset and pull out key summary statistics and trends. </a:t>
            </a:r>
          </a:p>
          <a:p>
            <a:pPr marL="0" indent="0"/>
            <a:r>
              <a:rPr lang="en-US" sz="2200" dirty="0"/>
              <a:t>For a role that requires stakeholder management and communication skills, ask candidates to write a brief email to a potential client. To learn more: </a:t>
            </a:r>
            <a:r>
              <a:rPr lang="en-US" sz="2200" dirty="0">
                <a:hlinkClick r:id="rId2"/>
              </a:rPr>
              <a:t>How To Use Skill-based Assessment Tasks – An Implementation Guide</a:t>
            </a:r>
            <a:r>
              <a:rPr lang="en-US" sz="2200" dirty="0"/>
              <a:t>.</a:t>
            </a:r>
            <a:endParaRPr lang="en-IE" sz="2200" dirty="0"/>
          </a:p>
        </p:txBody>
      </p:sp>
      <p:sp>
        <p:nvSpPr>
          <p:cNvPr id="4" name="TextBox 3">
            <a:extLst>
              <a:ext uri="{FF2B5EF4-FFF2-40B4-BE49-F238E27FC236}">
                <a16:creationId xmlns:a16="http://schemas.microsoft.com/office/drawing/2014/main" id="{516D73FF-404E-77FA-21FC-0B30E324E896}"/>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CIPD 2024</a:t>
            </a:r>
            <a:endParaRPr lang="en-IE" dirty="0">
              <a:solidFill>
                <a:schemeClr val="bg1"/>
              </a:solidFill>
            </a:endParaRPr>
          </a:p>
        </p:txBody>
      </p:sp>
      <p:pic>
        <p:nvPicPr>
          <p:cNvPr id="12" name="Graphic 11" descr="Programmer male with solid fill">
            <a:extLst>
              <a:ext uri="{FF2B5EF4-FFF2-40B4-BE49-F238E27FC236}">
                <a16:creationId xmlns:a16="http://schemas.microsoft.com/office/drawing/2014/main" id="{E9CB1FCC-3321-363D-5AA6-9794E7AF7B2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71475" y="1552975"/>
            <a:ext cx="1105665" cy="1105665"/>
          </a:xfrm>
          <a:prstGeom prst="rect">
            <a:avLst/>
          </a:prstGeom>
        </p:spPr>
      </p:pic>
      <p:sp>
        <p:nvSpPr>
          <p:cNvPr id="5" name="Text Placeholder 4">
            <a:extLst>
              <a:ext uri="{FF2B5EF4-FFF2-40B4-BE49-F238E27FC236}">
                <a16:creationId xmlns:a16="http://schemas.microsoft.com/office/drawing/2014/main" id="{2076A854-4236-7B82-52DA-8CF2AD06352F}"/>
              </a:ext>
            </a:extLst>
          </p:cNvPr>
          <p:cNvSpPr txBox="1">
            <a:spLocks/>
          </p:cNvSpPr>
          <p:nvPr/>
        </p:nvSpPr>
        <p:spPr>
          <a:xfrm>
            <a:off x="2515038" y="542768"/>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200" b="0" dirty="0">
                <a:solidFill>
                  <a:srgbClr val="0070C0"/>
                </a:solidFill>
              </a:rPr>
              <a:t>Inclusive Interviewing: </a:t>
            </a:r>
            <a:r>
              <a:rPr lang="en-IE" sz="3200" b="0" dirty="0">
                <a:solidFill>
                  <a:srgbClr val="048A84"/>
                </a:solidFill>
              </a:rPr>
              <a:t>Use Both an Interview </a:t>
            </a:r>
          </a:p>
          <a:p>
            <a:pPr>
              <a:spcBef>
                <a:spcPts val="0"/>
              </a:spcBef>
            </a:pPr>
            <a:r>
              <a:rPr lang="en-IE" sz="3200" b="0" dirty="0">
                <a:solidFill>
                  <a:srgbClr val="048A84"/>
                </a:solidFill>
              </a:rPr>
              <a:t>and Skills Based Assessment</a:t>
            </a:r>
          </a:p>
        </p:txBody>
      </p:sp>
      <p:sp>
        <p:nvSpPr>
          <p:cNvPr id="10" name="Round Diagonal Corner Rectangle 9">
            <a:extLst>
              <a:ext uri="{FF2B5EF4-FFF2-40B4-BE49-F238E27FC236}">
                <a16:creationId xmlns:a16="http://schemas.microsoft.com/office/drawing/2014/main" id="{F1816776-F65E-00F2-C270-2A2CB3D5828F}"/>
              </a:ext>
            </a:extLst>
          </p:cNvPr>
          <p:cNvSpPr/>
          <p:nvPr/>
        </p:nvSpPr>
        <p:spPr>
          <a:xfrm rot="16200000">
            <a:off x="835870" y="-69384"/>
            <a:ext cx="1105664" cy="2034452"/>
          </a:xfrm>
          <a:prstGeom prst="round2DiagRect">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8">
            <a:extLst>
              <a:ext uri="{FF2B5EF4-FFF2-40B4-BE49-F238E27FC236}">
                <a16:creationId xmlns:a16="http://schemas.microsoft.com/office/drawing/2014/main" id="{1D5CD17A-D913-71E8-D27D-C4C3237F9782}"/>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pic>
        <p:nvPicPr>
          <p:cNvPr id="13" name="Graphic 12" descr="Employee badge with solid fill">
            <a:extLst>
              <a:ext uri="{FF2B5EF4-FFF2-40B4-BE49-F238E27FC236}">
                <a16:creationId xmlns:a16="http://schemas.microsoft.com/office/drawing/2014/main" id="{40C07FBD-F035-F44E-A8D5-C5EF9A5FE57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0119360" y="340632"/>
            <a:ext cx="1515291" cy="1515291"/>
          </a:xfrm>
          <a:prstGeom prst="rect">
            <a:avLst/>
          </a:prstGeom>
        </p:spPr>
      </p:pic>
    </p:spTree>
    <p:extLst>
      <p:ext uri="{BB962C8B-B14F-4D97-AF65-F5344CB8AC3E}">
        <p14:creationId xmlns:p14="http://schemas.microsoft.com/office/powerpoint/2010/main" val="30924791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1002035" y="1621782"/>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0753D9-08C7-7E51-0267-79D010E843DC}"/>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A598A472-E734-FE67-D03A-0B24C53162D4}"/>
              </a:ext>
            </a:extLst>
          </p:cNvPr>
          <p:cNvSpPr>
            <a:spLocks noGrp="1"/>
          </p:cNvSpPr>
          <p:nvPr>
            <p:ph type="body" sz="quarter" idx="16"/>
          </p:nvPr>
        </p:nvSpPr>
        <p:spPr>
          <a:xfrm>
            <a:off x="4362120" y="2212407"/>
            <a:ext cx="6568150" cy="3075871"/>
          </a:xfrm>
        </p:spPr>
        <p:txBody>
          <a:bodyPr>
            <a:normAutofit fontScale="92500"/>
          </a:bodyPr>
          <a:lstStyle/>
          <a:p>
            <a:pPr>
              <a:lnSpc>
                <a:spcPct val="110000"/>
              </a:lnSpc>
            </a:pPr>
            <a:r>
              <a:rPr lang="en-US" b="1" dirty="0"/>
              <a:t>Inclusive Selection Post Interview &amp; Offer</a:t>
            </a:r>
          </a:p>
          <a:p>
            <a:pPr>
              <a:lnSpc>
                <a:spcPct val="110000"/>
              </a:lnSpc>
            </a:pPr>
            <a:r>
              <a:rPr lang="en-US" sz="3500" dirty="0"/>
              <a:t>Ensures fairness in the final stages of recruitment with respectful feedback.</a:t>
            </a:r>
            <a:endParaRPr lang="en-IE" sz="3500" dirty="0"/>
          </a:p>
        </p:txBody>
      </p:sp>
      <p:sp>
        <p:nvSpPr>
          <p:cNvPr id="5" name="Text Placeholder 4">
            <a:extLst>
              <a:ext uri="{FF2B5EF4-FFF2-40B4-BE49-F238E27FC236}">
                <a16:creationId xmlns:a16="http://schemas.microsoft.com/office/drawing/2014/main" id="{6CDA8766-D427-6641-26FB-8471DDCC48C5}"/>
              </a:ext>
            </a:extLst>
          </p:cNvPr>
          <p:cNvSpPr>
            <a:spLocks noGrp="1"/>
          </p:cNvSpPr>
          <p:nvPr>
            <p:ph type="body" sz="quarter" idx="17"/>
          </p:nvPr>
        </p:nvSpPr>
        <p:spPr>
          <a:xfrm>
            <a:off x="2738706" y="1170371"/>
            <a:ext cx="2066906" cy="583200"/>
          </a:xfrm>
        </p:spPr>
        <p:txBody>
          <a:bodyPr/>
          <a:lstStyle/>
          <a:p>
            <a:r>
              <a:rPr lang="en-IE" dirty="0"/>
              <a:t>11</a:t>
            </a:r>
          </a:p>
        </p:txBody>
      </p:sp>
      <p:sp>
        <p:nvSpPr>
          <p:cNvPr id="2" name="TextBox 1">
            <a:extLst>
              <a:ext uri="{FF2B5EF4-FFF2-40B4-BE49-F238E27FC236}">
                <a16:creationId xmlns:a16="http://schemas.microsoft.com/office/drawing/2014/main" id="{C51FEA51-A986-044E-1AEA-0553EA17EB0E}"/>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7</a:t>
            </a:r>
          </a:p>
        </p:txBody>
      </p:sp>
    </p:spTree>
    <p:extLst>
      <p:ext uri="{BB962C8B-B14F-4D97-AF65-F5344CB8AC3E}">
        <p14:creationId xmlns:p14="http://schemas.microsoft.com/office/powerpoint/2010/main" val="2836120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CCBEC5-E62A-24B0-E1CC-A056490009D5}"/>
            </a:ext>
          </a:extLst>
        </p:cNvPr>
        <p:cNvGrpSpPr/>
        <p:nvPr/>
      </p:nvGrpSpPr>
      <p:grpSpPr>
        <a:xfrm>
          <a:off x="0" y="0"/>
          <a:ext cx="0" cy="0"/>
          <a:chOff x="0" y="0"/>
          <a:chExt cx="0" cy="0"/>
        </a:xfrm>
      </p:grpSpPr>
      <p:pic>
        <p:nvPicPr>
          <p:cNvPr id="10" name="Picture Placeholder 9" descr="A person shaking hands with another person&#10;&#10;Description automatically generated">
            <a:extLst>
              <a:ext uri="{FF2B5EF4-FFF2-40B4-BE49-F238E27FC236}">
                <a16:creationId xmlns:a16="http://schemas.microsoft.com/office/drawing/2014/main" id="{516484AA-FC3C-923D-AB25-44681D5024F0}"/>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20498" r="12836"/>
          <a:stretch/>
        </p:blipFill>
        <p:spPr>
          <a:xfrm>
            <a:off x="633818" y="993169"/>
            <a:ext cx="5212079" cy="5212079"/>
          </a:xfrm>
        </p:spPr>
      </p:pic>
      <p:sp>
        <p:nvSpPr>
          <p:cNvPr id="11" name="TextBox 10">
            <a:extLst>
              <a:ext uri="{FF2B5EF4-FFF2-40B4-BE49-F238E27FC236}">
                <a16:creationId xmlns:a16="http://schemas.microsoft.com/office/drawing/2014/main" id="{B20B0D52-FCB0-E68E-6230-F15936BB7E01}"/>
              </a:ext>
            </a:extLst>
          </p:cNvPr>
          <p:cNvSpPr txBox="1"/>
          <p:nvPr/>
        </p:nvSpPr>
        <p:spPr>
          <a:xfrm>
            <a:off x="5994489" y="3794853"/>
            <a:ext cx="6009669" cy="2862322"/>
          </a:xfrm>
          <a:prstGeom prst="rect">
            <a:avLst/>
          </a:prstGeom>
          <a:noFill/>
        </p:spPr>
        <p:txBody>
          <a:bodyPr wrap="square" rtlCol="0">
            <a:spAutoFit/>
          </a:bodyPr>
          <a:lstStyle/>
          <a:p>
            <a:r>
              <a:rPr lang="en-US" sz="2000" dirty="0">
                <a:solidFill>
                  <a:srgbClr val="083F59"/>
                </a:solidFill>
              </a:rPr>
              <a:t>The purpose of inclusive selection, post-interview, and offer processes is to ensure fairness in the final stages of recruitment. It involves providing constructive and respectful feedback to candidates, making decisions based on objective criteria, and extending job offers that reflect a commitment to diversity and inclusion. This approach helps to promote transparency, ensuring all candidates have a fair chance, feel welcome and encouraged to succeed and thrive from day one.</a:t>
            </a:r>
            <a:endParaRPr lang="en-IE" sz="2000" dirty="0">
              <a:solidFill>
                <a:srgbClr val="083F59"/>
              </a:solidFill>
            </a:endParaRPr>
          </a:p>
        </p:txBody>
      </p:sp>
      <p:sp>
        <p:nvSpPr>
          <p:cNvPr id="14" name="TextBox 13">
            <a:extLst>
              <a:ext uri="{FF2B5EF4-FFF2-40B4-BE49-F238E27FC236}">
                <a16:creationId xmlns:a16="http://schemas.microsoft.com/office/drawing/2014/main" id="{A2E5C6C8-95A8-5FED-D03E-BFEC8098F6C7}"/>
              </a:ext>
            </a:extLst>
          </p:cNvPr>
          <p:cNvSpPr txBox="1"/>
          <p:nvPr/>
        </p:nvSpPr>
        <p:spPr>
          <a:xfrm>
            <a:off x="6059768" y="966238"/>
            <a:ext cx="6333460" cy="1384995"/>
          </a:xfrm>
          <a:prstGeom prst="rect">
            <a:avLst/>
          </a:prstGeom>
          <a:noFill/>
        </p:spPr>
        <p:txBody>
          <a:bodyPr wrap="square" rtlCol="0">
            <a:spAutoFit/>
          </a:bodyPr>
          <a:lstStyle/>
          <a:p>
            <a:r>
              <a:rPr lang="en-IE" sz="4200" b="1" dirty="0">
                <a:solidFill>
                  <a:schemeClr val="bg1"/>
                </a:solidFill>
              </a:rPr>
              <a:t>Step 7 </a:t>
            </a:r>
            <a:r>
              <a:rPr lang="en-US" sz="4200" dirty="0">
                <a:solidFill>
                  <a:schemeClr val="bg1"/>
                </a:solidFill>
              </a:rPr>
              <a:t>Inclusive Selection Post Interview and Offer</a:t>
            </a:r>
            <a:endParaRPr lang="en-IE" sz="4200" dirty="0">
              <a:solidFill>
                <a:schemeClr val="bg1"/>
              </a:solidFill>
            </a:endParaRPr>
          </a:p>
        </p:txBody>
      </p:sp>
      <p:pic>
        <p:nvPicPr>
          <p:cNvPr id="15" name="Graphic 14" descr="Chevron arrows with solid fill">
            <a:extLst>
              <a:ext uri="{FF2B5EF4-FFF2-40B4-BE49-F238E27FC236}">
                <a16:creationId xmlns:a16="http://schemas.microsoft.com/office/drawing/2014/main" id="{34AB8C3F-85C3-7656-4B7D-5DD12D4F74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86900" y="1108766"/>
            <a:ext cx="626913" cy="626913"/>
          </a:xfrm>
          <a:prstGeom prst="rect">
            <a:avLst/>
          </a:prstGeom>
        </p:spPr>
      </p:pic>
    </p:spTree>
    <p:extLst>
      <p:ext uri="{BB962C8B-B14F-4D97-AF65-F5344CB8AC3E}">
        <p14:creationId xmlns:p14="http://schemas.microsoft.com/office/powerpoint/2010/main" val="2089960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8A6F7C-775A-B1D3-8BE4-3BA86EC4C9DF}"/>
              </a:ext>
            </a:extLst>
          </p:cNvPr>
          <p:cNvSpPr>
            <a:spLocks noGrp="1"/>
          </p:cNvSpPr>
          <p:nvPr>
            <p:ph type="body" sz="quarter" idx="16"/>
          </p:nvPr>
        </p:nvSpPr>
        <p:spPr>
          <a:xfrm>
            <a:off x="2515038" y="542768"/>
            <a:ext cx="8878580" cy="803654"/>
          </a:xfrm>
        </p:spPr>
        <p:txBody>
          <a:bodyPr anchor="ctr"/>
          <a:lstStyle/>
          <a:p>
            <a:pPr>
              <a:spcBef>
                <a:spcPts val="0"/>
              </a:spcBef>
            </a:pPr>
            <a:r>
              <a:rPr lang="en-IE" sz="3200" b="0" dirty="0">
                <a:solidFill>
                  <a:srgbClr val="D11C5F"/>
                </a:solidFill>
              </a:rPr>
              <a:t>Inclusive Selection: </a:t>
            </a:r>
            <a:r>
              <a:rPr lang="en-IE" sz="3200" b="0" dirty="0">
                <a:solidFill>
                  <a:srgbClr val="048A84"/>
                </a:solidFill>
              </a:rPr>
              <a:t>Inclusive Filtering Techniques Post Interview Stage</a:t>
            </a:r>
          </a:p>
        </p:txBody>
      </p:sp>
      <p:sp>
        <p:nvSpPr>
          <p:cNvPr id="8" name="Round Diagonal Corner Rectangle 9">
            <a:extLst>
              <a:ext uri="{FF2B5EF4-FFF2-40B4-BE49-F238E27FC236}">
                <a16:creationId xmlns:a16="http://schemas.microsoft.com/office/drawing/2014/main" id="{ACC217BD-FE75-95C5-25F7-CC98C0AAB72D}"/>
              </a:ext>
            </a:extLst>
          </p:cNvPr>
          <p:cNvSpPr/>
          <p:nvPr/>
        </p:nvSpPr>
        <p:spPr>
          <a:xfrm rot="16200000">
            <a:off x="835870" y="-69384"/>
            <a:ext cx="1105664" cy="2034452"/>
          </a:xfrm>
          <a:prstGeom prst="round2DiagRect">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7B81F781-168E-8EF5-7AA4-ACD0750BA96B}"/>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7</a:t>
            </a:r>
          </a:p>
        </p:txBody>
      </p:sp>
      <p:sp>
        <p:nvSpPr>
          <p:cNvPr id="10" name="Rectangle 1">
            <a:extLst>
              <a:ext uri="{FF2B5EF4-FFF2-40B4-BE49-F238E27FC236}">
                <a16:creationId xmlns:a16="http://schemas.microsoft.com/office/drawing/2014/main" id="{47515C3E-010E-5DBA-5395-E21973C400C6}"/>
              </a:ext>
            </a:extLst>
          </p:cNvPr>
          <p:cNvSpPr>
            <a:spLocks noGrp="1" noChangeArrowheads="1"/>
          </p:cNvSpPr>
          <p:nvPr>
            <p:ph type="body" sz="quarter" idx="18"/>
          </p:nvPr>
        </p:nvSpPr>
        <p:spPr bwMode="auto">
          <a:xfrm>
            <a:off x="585651" y="1575478"/>
            <a:ext cx="11051383" cy="5186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marL="342900" indent="-342900">
              <a:buClr>
                <a:srgbClr val="D11C5F"/>
              </a:buClr>
              <a:buFont typeface="Arial" panose="020B0604020202020204" pitchFamily="34" charset="0"/>
              <a:buChar char="•"/>
            </a:pPr>
            <a:r>
              <a:rPr lang="en-US" sz="2000" dirty="0">
                <a:solidFill>
                  <a:schemeClr val="bg1"/>
                </a:solidFill>
                <a:highlight>
                  <a:srgbClr val="D11C5F"/>
                </a:highlight>
              </a:rPr>
              <a:t>Automated Filtering </a:t>
            </a:r>
            <a:r>
              <a:rPr lang="en-US" sz="2000" dirty="0"/>
              <a:t>Implement automated systems to evaluate applicants based on specific, unbiased criteria like required qualifications or relevant experience. Avoid filtering candidates by factors that can introduce bias, such as geographical location or socio-economic background. This ensures that decisions are based on merit and qualifications, reducing unintentional discrimination against certain groups. Automating this stage also allows for a more efficient and consistent review process, focusing on essential job requirements rather than subjective factors.</a:t>
            </a:r>
          </a:p>
          <a:p>
            <a:pPr marL="342900" indent="-342900">
              <a:buClr>
                <a:srgbClr val="D11C5F"/>
              </a:buClr>
              <a:buFont typeface="Arial" panose="020B0604020202020204" pitchFamily="34" charset="0"/>
              <a:buChar char="•"/>
            </a:pPr>
            <a:r>
              <a:rPr lang="en-US" sz="2000" dirty="0">
                <a:solidFill>
                  <a:schemeClr val="bg1"/>
                </a:solidFill>
                <a:highlight>
                  <a:srgbClr val="D11C5F"/>
                </a:highlight>
              </a:rPr>
              <a:t>Batch Evaluation of Candidates: </a:t>
            </a:r>
            <a:r>
              <a:rPr lang="en-US" sz="2000" dirty="0"/>
              <a:t>Review candidates in groups rather than individually. By evaluating multiple applicants side by side, you can objectively compare their qualifications and performance rather than making isolated decisions that may introduce bias. This method allows for a more comprehensive understanding of the talent pool and reduces the chance of stereotyping.</a:t>
            </a:r>
          </a:p>
          <a:p>
            <a:pPr marL="342900" indent="-342900">
              <a:buClr>
                <a:srgbClr val="D11C5F"/>
              </a:buClr>
              <a:buFont typeface="Arial" panose="020B0604020202020204" pitchFamily="34" charset="0"/>
              <a:buChar char="•"/>
            </a:pPr>
            <a:r>
              <a:rPr lang="en-US" sz="2000" b="1" dirty="0">
                <a:solidFill>
                  <a:srgbClr val="D11C5F"/>
                </a:solidFill>
              </a:rPr>
              <a:t>For instance, </a:t>
            </a:r>
            <a:r>
              <a:rPr lang="en-US" sz="2000" dirty="0"/>
              <a:t>instead of assessing each application as it arrives, set a date to evaluate all completed applications together. Once this is done, you can score and compare candidates' qualifications against each other based on predefined criteria and then determine who moves on to the interview stage. This approach ensures fairer comparisons and consistent evaluation across all applicants. Using batch processing, SMEs can make more informed and equitable hiring decisions, focusing on candidates' merits rather than subjective impressions.</a:t>
            </a:r>
          </a:p>
          <a:p>
            <a:pPr marL="342900" indent="-342900">
              <a:buClr>
                <a:srgbClr val="D11C5F"/>
              </a:buClr>
              <a:buFont typeface="Arial" panose="020B0604020202020204" pitchFamily="34" charset="0"/>
              <a:buChar char="•"/>
            </a:pPr>
            <a:endParaRPr lang="en-US" sz="2000" dirty="0"/>
          </a:p>
        </p:txBody>
      </p:sp>
      <p:sp>
        <p:nvSpPr>
          <p:cNvPr id="2" name="TextBox 1">
            <a:extLst>
              <a:ext uri="{FF2B5EF4-FFF2-40B4-BE49-F238E27FC236}">
                <a16:creationId xmlns:a16="http://schemas.microsoft.com/office/drawing/2014/main" id="{F47E6417-314B-400F-483A-83CA7B784E46}"/>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2024</a:t>
            </a:r>
            <a:endParaRPr lang="en-IE" dirty="0">
              <a:solidFill>
                <a:schemeClr val="bg1"/>
              </a:solidFill>
            </a:endParaRPr>
          </a:p>
        </p:txBody>
      </p:sp>
    </p:spTree>
    <p:extLst>
      <p:ext uri="{BB962C8B-B14F-4D97-AF65-F5344CB8AC3E}">
        <p14:creationId xmlns:p14="http://schemas.microsoft.com/office/powerpoint/2010/main" val="67285905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8A6F7C-775A-B1D3-8BE4-3BA86EC4C9DF}"/>
              </a:ext>
            </a:extLst>
          </p:cNvPr>
          <p:cNvSpPr>
            <a:spLocks noGrp="1"/>
          </p:cNvSpPr>
          <p:nvPr>
            <p:ph type="body" sz="quarter" idx="16"/>
          </p:nvPr>
        </p:nvSpPr>
        <p:spPr>
          <a:xfrm>
            <a:off x="2515038" y="542768"/>
            <a:ext cx="8878580" cy="803654"/>
          </a:xfrm>
        </p:spPr>
        <p:txBody>
          <a:bodyPr anchor="ctr"/>
          <a:lstStyle/>
          <a:p>
            <a:pPr>
              <a:spcBef>
                <a:spcPts val="0"/>
              </a:spcBef>
            </a:pPr>
            <a:r>
              <a:rPr lang="en-IE" sz="3200" b="0" dirty="0">
                <a:solidFill>
                  <a:srgbClr val="D11C5F"/>
                </a:solidFill>
              </a:rPr>
              <a:t>Inclusive Selection: </a:t>
            </a:r>
            <a:r>
              <a:rPr lang="en-IE" sz="3200" b="0" dirty="0">
                <a:solidFill>
                  <a:srgbClr val="048A84"/>
                </a:solidFill>
              </a:rPr>
              <a:t>Inclusive Filtering Techniques Post Interview Stage</a:t>
            </a:r>
          </a:p>
        </p:txBody>
      </p:sp>
      <p:sp>
        <p:nvSpPr>
          <p:cNvPr id="8" name="Round Diagonal Corner Rectangle 9">
            <a:extLst>
              <a:ext uri="{FF2B5EF4-FFF2-40B4-BE49-F238E27FC236}">
                <a16:creationId xmlns:a16="http://schemas.microsoft.com/office/drawing/2014/main" id="{ACC217BD-FE75-95C5-25F7-CC98C0AAB72D}"/>
              </a:ext>
            </a:extLst>
          </p:cNvPr>
          <p:cNvSpPr/>
          <p:nvPr/>
        </p:nvSpPr>
        <p:spPr>
          <a:xfrm rot="16200000">
            <a:off x="835870" y="-69384"/>
            <a:ext cx="1105664" cy="2034452"/>
          </a:xfrm>
          <a:prstGeom prst="round2DiagRect">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7B81F781-168E-8EF5-7AA4-ACD0750BA96B}"/>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7</a:t>
            </a:r>
          </a:p>
        </p:txBody>
      </p:sp>
      <p:sp>
        <p:nvSpPr>
          <p:cNvPr id="10" name="Rectangle 1">
            <a:extLst>
              <a:ext uri="{FF2B5EF4-FFF2-40B4-BE49-F238E27FC236}">
                <a16:creationId xmlns:a16="http://schemas.microsoft.com/office/drawing/2014/main" id="{47515C3E-010E-5DBA-5395-E21973C400C6}"/>
              </a:ext>
            </a:extLst>
          </p:cNvPr>
          <p:cNvSpPr>
            <a:spLocks noGrp="1" noChangeArrowheads="1"/>
          </p:cNvSpPr>
          <p:nvPr>
            <p:ph type="body" sz="quarter" idx="18"/>
          </p:nvPr>
        </p:nvSpPr>
        <p:spPr bwMode="auto">
          <a:xfrm>
            <a:off x="585651" y="1731099"/>
            <a:ext cx="11051383" cy="4005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marL="0" indent="0">
              <a:buClr>
                <a:srgbClr val="D11C5F"/>
              </a:buClr>
            </a:pPr>
            <a:r>
              <a:rPr lang="en-US" sz="2200" dirty="0">
                <a:solidFill>
                  <a:schemeClr val="bg1"/>
                </a:solidFill>
                <a:highlight>
                  <a:srgbClr val="D11C5F"/>
                </a:highlight>
              </a:rPr>
              <a:t>Inclusive Calibration </a:t>
            </a:r>
            <a:r>
              <a:rPr lang="en-US" sz="2200" dirty="0"/>
              <a:t>After interviews gather the hiring team, including both interviewers and hiring managers, to collaboratively review each candidate’s performance. During this calibration meeting, participants can compare interview scores, share observations, and discuss the strengths and weaknesses of each candidate. Involving key decision-makers ensures accountability and fairness, as all evaluations are openly discussed, and interviewers must justify their ratings. This process also helps reduce bias by </a:t>
            </a:r>
            <a:r>
              <a:rPr lang="en-US" sz="2200" dirty="0" err="1"/>
              <a:t>standardising</a:t>
            </a:r>
            <a:r>
              <a:rPr lang="en-US" sz="2200" dirty="0"/>
              <a:t> the way candidates are assessed across different employees. Knowing their decisions will be reviewed encourages individuals to provide more objective and thoughtful feedback, reducing the likelihood of biased judgments.</a:t>
            </a:r>
          </a:p>
          <a:p>
            <a:pPr marL="0" indent="0">
              <a:buClr>
                <a:srgbClr val="D11C5F"/>
              </a:buClr>
            </a:pPr>
            <a:r>
              <a:rPr lang="en-US" sz="2200" spc="0" dirty="0">
                <a:solidFill>
                  <a:srgbClr val="083F59"/>
                </a:solidFill>
              </a:rPr>
              <a:t>This approach enables SMEs to streamline their hiring process while maintaining inclusivity and </a:t>
            </a:r>
            <a:r>
              <a:rPr lang="en-US" sz="2200" spc="0" dirty="0" err="1">
                <a:solidFill>
                  <a:srgbClr val="083F59"/>
                </a:solidFill>
              </a:rPr>
              <a:t>minimising</a:t>
            </a:r>
            <a:r>
              <a:rPr lang="en-US" sz="2200" spc="0" dirty="0">
                <a:solidFill>
                  <a:srgbClr val="083F59"/>
                </a:solidFill>
              </a:rPr>
              <a:t> </a:t>
            </a:r>
            <a:r>
              <a:rPr lang="en-US" sz="2200" dirty="0"/>
              <a:t>bias.</a:t>
            </a:r>
          </a:p>
          <a:p>
            <a:pPr marL="342900" indent="-342900">
              <a:buClr>
                <a:srgbClr val="D11C5F"/>
              </a:buClr>
              <a:buFont typeface="Arial" panose="020B0604020202020204" pitchFamily="34" charset="0"/>
              <a:buChar char="•"/>
            </a:pPr>
            <a:endParaRPr lang="en-US" sz="2200" dirty="0"/>
          </a:p>
        </p:txBody>
      </p:sp>
      <p:sp>
        <p:nvSpPr>
          <p:cNvPr id="2" name="TextBox 1">
            <a:extLst>
              <a:ext uri="{FF2B5EF4-FFF2-40B4-BE49-F238E27FC236}">
                <a16:creationId xmlns:a16="http://schemas.microsoft.com/office/drawing/2014/main" id="{F47E6417-314B-400F-483A-83CA7B784E46}"/>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2024</a:t>
            </a:r>
            <a:endParaRPr lang="en-IE" dirty="0">
              <a:solidFill>
                <a:schemeClr val="bg1"/>
              </a:solidFill>
            </a:endParaRPr>
          </a:p>
        </p:txBody>
      </p:sp>
    </p:spTree>
    <p:extLst>
      <p:ext uri="{BB962C8B-B14F-4D97-AF65-F5344CB8AC3E}">
        <p14:creationId xmlns:p14="http://schemas.microsoft.com/office/powerpoint/2010/main" val="72505741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8A6F7C-775A-B1D3-8BE4-3BA86EC4C9DF}"/>
              </a:ext>
            </a:extLst>
          </p:cNvPr>
          <p:cNvSpPr>
            <a:spLocks noGrp="1"/>
          </p:cNvSpPr>
          <p:nvPr>
            <p:ph type="body" sz="quarter" idx="16"/>
          </p:nvPr>
        </p:nvSpPr>
        <p:spPr>
          <a:xfrm>
            <a:off x="2515038" y="542768"/>
            <a:ext cx="8878580" cy="803654"/>
          </a:xfrm>
        </p:spPr>
        <p:txBody>
          <a:bodyPr anchor="ctr"/>
          <a:lstStyle/>
          <a:p>
            <a:pPr>
              <a:spcBef>
                <a:spcPts val="0"/>
              </a:spcBef>
            </a:pPr>
            <a:r>
              <a:rPr lang="en-IE" sz="3200" dirty="0">
                <a:solidFill>
                  <a:srgbClr val="D11C5F"/>
                </a:solidFill>
              </a:rPr>
              <a:t>Post Offer: </a:t>
            </a:r>
            <a:r>
              <a:rPr lang="en-IE" sz="3200" b="0" dirty="0">
                <a:solidFill>
                  <a:srgbClr val="002060"/>
                </a:solidFill>
              </a:rPr>
              <a:t>Inclusive Filtering Techniques Post Interview Stage</a:t>
            </a:r>
          </a:p>
        </p:txBody>
      </p:sp>
      <p:sp>
        <p:nvSpPr>
          <p:cNvPr id="2" name="TextBox 1">
            <a:extLst>
              <a:ext uri="{FF2B5EF4-FFF2-40B4-BE49-F238E27FC236}">
                <a16:creationId xmlns:a16="http://schemas.microsoft.com/office/drawing/2014/main" id="{F47E6417-314B-400F-483A-83CA7B784E46}"/>
              </a:ext>
            </a:extLst>
          </p:cNvPr>
          <p:cNvSpPr txBox="1"/>
          <p:nvPr/>
        </p:nvSpPr>
        <p:spPr>
          <a:xfrm>
            <a:off x="10067109" y="6400800"/>
            <a:ext cx="1863634"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2024</a:t>
            </a:r>
            <a:endParaRPr lang="en-IE" dirty="0">
              <a:solidFill>
                <a:schemeClr val="bg1"/>
              </a:solidFill>
            </a:endParaRPr>
          </a:p>
        </p:txBody>
      </p:sp>
      <p:sp>
        <p:nvSpPr>
          <p:cNvPr id="15" name="Rectangle 1">
            <a:extLst>
              <a:ext uri="{FF2B5EF4-FFF2-40B4-BE49-F238E27FC236}">
                <a16:creationId xmlns:a16="http://schemas.microsoft.com/office/drawing/2014/main" id="{47515C3E-010E-5DBA-5395-E21973C400C6}"/>
              </a:ext>
            </a:extLst>
          </p:cNvPr>
          <p:cNvSpPr txBox="1">
            <a:spLocks noChangeArrowheads="1"/>
          </p:cNvSpPr>
          <p:nvPr/>
        </p:nvSpPr>
        <p:spPr bwMode="auto">
          <a:xfrm>
            <a:off x="590550" y="1721192"/>
            <a:ext cx="11001375" cy="4309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200" dirty="0">
                <a:solidFill>
                  <a:schemeClr val="bg1"/>
                </a:solidFill>
                <a:highlight>
                  <a:srgbClr val="D11C5F"/>
                </a:highlight>
              </a:rPr>
              <a:t>Provide feedback to all candidates. </a:t>
            </a:r>
            <a:r>
              <a:rPr lang="en-US" sz="2200" dirty="0"/>
              <a:t>After a recruitment round, provide all interviewees with feedback on their performance. Make sure this follows a </a:t>
            </a:r>
            <a:r>
              <a:rPr lang="en-US" sz="2200" dirty="0" err="1"/>
              <a:t>standardised</a:t>
            </a:r>
            <a:r>
              <a:rPr lang="en-US" sz="2200" dirty="0"/>
              <a:t> format that aligns with the key objective requirements for the role. Avoid vague feedback and make it as specific as possible. </a:t>
            </a:r>
          </a:p>
          <a:p>
            <a:pPr marL="342900" indent="-342900">
              <a:buFont typeface="Arial" panose="020B0604020202020204" pitchFamily="34" charset="0"/>
              <a:buChar char="•"/>
            </a:pPr>
            <a:r>
              <a:rPr lang="en-US" sz="2200" dirty="0">
                <a:solidFill>
                  <a:schemeClr val="bg1"/>
                </a:solidFill>
                <a:highlight>
                  <a:srgbClr val="D11C5F"/>
                </a:highlight>
              </a:rPr>
              <a:t>Collect feedback from candidates </a:t>
            </a:r>
            <a:r>
              <a:rPr lang="en-US" sz="2200" dirty="0"/>
              <a:t>(successful and not successful)on the recruitment process through an anonymous survey and ask about inclusion. Providing clear feedback after interviews is likely to increase accountability for hiring manager decisions. When people know that their choices will be reviewed or that they will have to justify their decision to others, gender and racial disparities decrease. Collecting feedback anonymously would help to identify and resolve problems in the recruitment process, including inclusion challenges that may not have been obvious otherwise. </a:t>
            </a:r>
          </a:p>
          <a:p>
            <a:pPr marL="342900" indent="-342900">
              <a:buFont typeface="Arial" panose="020B0604020202020204" pitchFamily="34" charset="0"/>
              <a:buChar char="•"/>
            </a:pPr>
            <a:r>
              <a:rPr lang="en-US" sz="2200" dirty="0">
                <a:solidFill>
                  <a:schemeClr val="bg1"/>
                </a:solidFill>
                <a:highlight>
                  <a:srgbClr val="D11C5F"/>
                </a:highlight>
              </a:rPr>
              <a:t>Encourage candidates to reapply. </a:t>
            </a:r>
            <a:r>
              <a:rPr lang="en-US" sz="2200" dirty="0"/>
              <a:t>When a candidate narrowly misses out on being appointed, encourage them to reapply the next time there is a suitable vacancy. </a:t>
            </a:r>
          </a:p>
        </p:txBody>
      </p:sp>
      <p:sp>
        <p:nvSpPr>
          <p:cNvPr id="3" name="Round Diagonal Corner Rectangle 9">
            <a:extLst>
              <a:ext uri="{FF2B5EF4-FFF2-40B4-BE49-F238E27FC236}">
                <a16:creationId xmlns:a16="http://schemas.microsoft.com/office/drawing/2014/main" id="{DF4A1B29-D85E-C453-4AE1-A8661A79296C}"/>
              </a:ext>
            </a:extLst>
          </p:cNvPr>
          <p:cNvSpPr/>
          <p:nvPr/>
        </p:nvSpPr>
        <p:spPr>
          <a:xfrm rot="16200000">
            <a:off x="835870" y="-69384"/>
            <a:ext cx="1105664" cy="2034452"/>
          </a:xfrm>
          <a:prstGeom prst="round2DiagRect">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28374E53-A0B7-5373-21E1-308AAA20DF00}"/>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7</a:t>
            </a:r>
          </a:p>
        </p:txBody>
      </p:sp>
    </p:spTree>
    <p:extLst>
      <p:ext uri="{BB962C8B-B14F-4D97-AF65-F5344CB8AC3E}">
        <p14:creationId xmlns:p14="http://schemas.microsoft.com/office/powerpoint/2010/main" val="24326384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group of colorful sticky notes on a white board&#10;&#10;Description automatically generated">
            <a:extLst>
              <a:ext uri="{FF2B5EF4-FFF2-40B4-BE49-F238E27FC236}">
                <a16:creationId xmlns:a16="http://schemas.microsoft.com/office/drawing/2014/main" id="{B2AABB1F-AFE5-8C89-535C-EA50A97D00F7}"/>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t="13033" b="13033"/>
          <a:stretch/>
        </p:blipFill>
        <p:spPr/>
      </p:pic>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noFill/>
        </p:spPr>
        <p:txBody>
          <a:bodyPr>
            <a:noAutofit/>
          </a:bodyPr>
          <a:lstStyle/>
          <a:p>
            <a:pPr marL="342900" indent="-342900" algn="l">
              <a:buFont typeface="Wingdings" panose="05000000000000000000" pitchFamily="2" charset="2"/>
              <a:buChar char="q"/>
            </a:pPr>
            <a:r>
              <a:rPr lang="en-US" sz="2000" b="1" dirty="0">
                <a:solidFill>
                  <a:srgbClr val="083F59"/>
                </a:solidFill>
              </a:rPr>
              <a:t>Do you have interview questions designed to measure diversity, cultural competence, and emotional intelligence?</a:t>
            </a:r>
          </a:p>
          <a:p>
            <a:pPr marL="342900" indent="-342900" algn="l">
              <a:buFont typeface="Wingdings" panose="05000000000000000000" pitchFamily="2" charset="2"/>
              <a:buChar char="q"/>
            </a:pPr>
            <a:r>
              <a:rPr lang="en-US" sz="2000" b="1" dirty="0">
                <a:solidFill>
                  <a:srgbClr val="083F59"/>
                </a:solidFill>
              </a:rPr>
              <a:t>How do you define what qualifies someone as a “cultural fit”? </a:t>
            </a:r>
            <a:r>
              <a:rPr lang="en-US" sz="2000" dirty="0">
                <a:solidFill>
                  <a:srgbClr val="083F59"/>
                </a:solidFill>
              </a:rPr>
              <a:t>Are you thinking about how a candidate might offer a dimension that your culture is missing and how they effectively mirror your company values or is the qualification more of a gut feeling that someone “fits in”? (be careful of the latter!)</a:t>
            </a:r>
          </a:p>
          <a:p>
            <a:pPr marL="342900" indent="-342900" algn="l">
              <a:buFont typeface="Wingdings" panose="05000000000000000000" pitchFamily="2" charset="2"/>
              <a:buChar char="q"/>
            </a:pPr>
            <a:r>
              <a:rPr lang="en-US" sz="2000" b="1" dirty="0">
                <a:solidFill>
                  <a:srgbClr val="083F59"/>
                </a:solidFill>
              </a:rPr>
              <a:t>How successful are your recruitment efforts? </a:t>
            </a:r>
            <a:r>
              <a:rPr lang="en-US" sz="2000" dirty="0">
                <a:solidFill>
                  <a:srgbClr val="083F59"/>
                </a:solidFill>
              </a:rPr>
              <a:t>Do you track recruitment patterns for underrepresented groups? Do you have a high acceptance rate?</a:t>
            </a:r>
          </a:p>
        </p:txBody>
      </p:sp>
      <p:sp>
        <p:nvSpPr>
          <p:cNvPr id="9" name="Text Placeholder 3">
            <a:extLst>
              <a:ext uri="{FF2B5EF4-FFF2-40B4-BE49-F238E27FC236}">
                <a16:creationId xmlns:a16="http://schemas.microsoft.com/office/drawing/2014/main" id="{E2B60925-E936-48B0-7B5F-FBBC0942B335}"/>
              </a:ext>
            </a:extLst>
          </p:cNvPr>
          <p:cNvSpPr>
            <a:spLocks noGrp="1"/>
          </p:cNvSpPr>
          <p:nvPr>
            <p:ph type="body" sz="quarter" idx="43"/>
          </p:nvPr>
        </p:nvSpPr>
        <p:spPr>
          <a:xfrm>
            <a:off x="379756" y="401423"/>
            <a:ext cx="5055171" cy="1104445"/>
          </a:xfrm>
          <a:noFill/>
        </p:spPr>
        <p:txBody>
          <a:bodyPr anchor="ctr">
            <a:normAutofit/>
          </a:bodyPr>
          <a:lstStyle/>
          <a:p>
            <a:r>
              <a:rPr lang="en-IE" b="1" dirty="0">
                <a:solidFill>
                  <a:srgbClr val="083F59"/>
                </a:solidFill>
              </a:rPr>
              <a:t>Assess Your Interviewing and Section</a:t>
            </a:r>
          </a:p>
        </p:txBody>
      </p:sp>
      <p:grpSp>
        <p:nvGrpSpPr>
          <p:cNvPr id="12" name="Graphic 2">
            <a:extLst>
              <a:ext uri="{FF2B5EF4-FFF2-40B4-BE49-F238E27FC236}">
                <a16:creationId xmlns:a16="http://schemas.microsoft.com/office/drawing/2014/main" id="{320DD3FC-E94C-47EB-9215-769CC0854BF1}"/>
              </a:ext>
            </a:extLst>
          </p:cNvPr>
          <p:cNvGrpSpPr/>
          <p:nvPr/>
        </p:nvGrpSpPr>
        <p:grpSpPr>
          <a:xfrm>
            <a:off x="5400577" y="2247542"/>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FFFFFF"/>
            </a:solidFill>
            <a:ln w="2286" cap="flat">
              <a:noFill/>
              <a:prstDash val="solid"/>
              <a:miter/>
            </a:ln>
          </p:spPr>
          <p:txBody>
            <a:bodyPr rtlCol="0" anchor="ctr"/>
            <a:lstStyle/>
            <a:p>
              <a:endParaRPr lang="en-US"/>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2" name="TextBox 1">
            <a:extLst>
              <a:ext uri="{FF2B5EF4-FFF2-40B4-BE49-F238E27FC236}">
                <a16:creationId xmlns:a16="http://schemas.microsoft.com/office/drawing/2014/main" id="{1CF6F4EF-E215-8E85-876D-E9FA869A6AEF}"/>
              </a:ext>
            </a:extLst>
          </p:cNvPr>
          <p:cNvSpPr txBox="1"/>
          <p:nvPr/>
        </p:nvSpPr>
        <p:spPr>
          <a:xfrm>
            <a:off x="2506795" y="5877341"/>
            <a:ext cx="3295261" cy="307777"/>
          </a:xfrm>
          <a:prstGeom prst="rect">
            <a:avLst/>
          </a:prstGeom>
          <a:noFill/>
        </p:spPr>
        <p:txBody>
          <a:bodyPr wrap="none" rtlCol="0">
            <a:spAutoFit/>
          </a:bodyPr>
          <a:lstStyle/>
          <a:p>
            <a:r>
              <a:rPr lang="en-IE" sz="1400" dirty="0">
                <a:solidFill>
                  <a:srgbClr val="083F59"/>
                </a:solidFill>
              </a:rPr>
              <a:t>Source </a:t>
            </a:r>
            <a:r>
              <a:rPr lang="en-IE" sz="1400" dirty="0">
                <a:solidFill>
                  <a:srgbClr val="083F59"/>
                </a:solidFill>
                <a:hlinkClick r:id="rId3">
                  <a:extLst>
                    <a:ext uri="{A12FA001-AC4F-418D-AE19-62706E023703}">
                      <ahyp:hlinkClr xmlns:ahyp="http://schemas.microsoft.com/office/drawing/2018/hyperlinkcolor" val="tx"/>
                    </a:ext>
                  </a:extLst>
                </a:hlinkClick>
              </a:rPr>
              <a:t>Exude</a:t>
            </a:r>
            <a:r>
              <a:rPr lang="en-IE" sz="1400" dirty="0">
                <a:solidFill>
                  <a:srgbClr val="083F59"/>
                </a:solidFill>
              </a:rPr>
              <a:t> HR through the Lends of D&amp;I</a:t>
            </a:r>
          </a:p>
        </p:txBody>
      </p:sp>
    </p:spTree>
    <p:extLst>
      <p:ext uri="{BB962C8B-B14F-4D97-AF65-F5344CB8AC3E}">
        <p14:creationId xmlns:p14="http://schemas.microsoft.com/office/powerpoint/2010/main" val="322469915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84BCC-3253-3C28-B08D-88F85684EAC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1580DA9-2632-DD88-DB17-4E1E1AE7D008}"/>
              </a:ext>
            </a:extLst>
          </p:cNvPr>
          <p:cNvSpPr>
            <a:spLocks noGrp="1"/>
          </p:cNvSpPr>
          <p:nvPr>
            <p:ph type="body" sz="quarter" idx="18"/>
          </p:nvPr>
        </p:nvSpPr>
        <p:spPr>
          <a:xfrm>
            <a:off x="883440" y="1152569"/>
            <a:ext cx="10595237" cy="3849918"/>
          </a:xfrm>
        </p:spPr>
        <p:txBody>
          <a:bodyPr/>
          <a:lstStyle/>
          <a:p>
            <a:pPr marL="342900" indent="-342900">
              <a:buFont typeface="Wingdings" panose="05000000000000000000" pitchFamily="2" charset="2"/>
              <a:buChar char="q"/>
            </a:pPr>
            <a:r>
              <a:rPr lang="en-US" b="1" dirty="0"/>
              <a:t>Able to identify and write </a:t>
            </a:r>
            <a:r>
              <a:rPr lang="en-US" dirty="0"/>
              <a:t>inclusive job descriptions that attract diverse talent and broaden your candidate pool.</a:t>
            </a:r>
          </a:p>
          <a:p>
            <a:pPr marL="342900" indent="-342900">
              <a:buFont typeface="Wingdings" panose="05000000000000000000" pitchFamily="2" charset="2"/>
              <a:buChar char="q"/>
            </a:pPr>
            <a:r>
              <a:rPr lang="en-US" b="1" dirty="0"/>
              <a:t>Can develop and implement </a:t>
            </a:r>
            <a:r>
              <a:rPr lang="en-US" dirty="0"/>
              <a:t>effective inclusive job adverts to engage and connect with underrepresented candidates.</a:t>
            </a:r>
          </a:p>
          <a:p>
            <a:pPr marL="342900" indent="-342900">
              <a:buFont typeface="Wingdings" panose="05000000000000000000" pitchFamily="2" charset="2"/>
              <a:buChar char="q"/>
            </a:pPr>
            <a:r>
              <a:rPr lang="en-US" b="1" dirty="0"/>
              <a:t>Apply fair and unbiased </a:t>
            </a:r>
            <a:r>
              <a:rPr lang="en-US" dirty="0"/>
              <a:t>selection and interviewing techniques to ensure a supportive and equitable recruitment process.</a:t>
            </a:r>
          </a:p>
          <a:p>
            <a:pPr marL="342900" indent="-342900">
              <a:buFont typeface="Wingdings" panose="05000000000000000000" pitchFamily="2" charset="2"/>
              <a:buChar char="q"/>
            </a:pPr>
            <a:r>
              <a:rPr lang="en-US" b="1" dirty="0"/>
              <a:t>Implement </a:t>
            </a:r>
            <a:r>
              <a:rPr lang="en-US" dirty="0"/>
              <a:t>inclusive post-interview and offer strategies that ensure fairness, provide constructive feedback, and promote diversity in final hiring decisions.</a:t>
            </a:r>
          </a:p>
        </p:txBody>
      </p:sp>
      <p:sp>
        <p:nvSpPr>
          <p:cNvPr id="5" name="Text Placeholder 4">
            <a:extLst>
              <a:ext uri="{FF2B5EF4-FFF2-40B4-BE49-F238E27FC236}">
                <a16:creationId xmlns:a16="http://schemas.microsoft.com/office/drawing/2014/main" id="{4E0A218C-49F8-2CB2-4998-8C1A96382E9E}"/>
              </a:ext>
            </a:extLst>
          </p:cNvPr>
          <p:cNvSpPr>
            <a:spLocks noGrp="1"/>
          </p:cNvSpPr>
          <p:nvPr>
            <p:ph type="body" sz="quarter" idx="16"/>
          </p:nvPr>
        </p:nvSpPr>
        <p:spPr>
          <a:xfrm>
            <a:off x="798381" y="519036"/>
            <a:ext cx="10595237" cy="803654"/>
          </a:xfrm>
        </p:spPr>
        <p:txBody>
          <a:bodyPr/>
          <a:lstStyle/>
          <a:p>
            <a:r>
              <a:rPr lang="en-IE" dirty="0"/>
              <a:t>Learning Outcomes</a:t>
            </a:r>
          </a:p>
        </p:txBody>
      </p:sp>
    </p:spTree>
    <p:extLst>
      <p:ext uri="{BB962C8B-B14F-4D97-AF65-F5344CB8AC3E}">
        <p14:creationId xmlns:p14="http://schemas.microsoft.com/office/powerpoint/2010/main" val="294064823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54993C-4A71-3A2A-6CD7-EC3D98567FE7}"/>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B4E6AAF8-4B34-0F50-A0E6-A592E2584D20}"/>
              </a:ext>
            </a:extLst>
          </p:cNvPr>
          <p:cNvSpPr>
            <a:spLocks noGrp="1"/>
          </p:cNvSpPr>
          <p:nvPr>
            <p:ph type="body" sz="quarter" idx="19"/>
          </p:nvPr>
        </p:nvSpPr>
        <p:spPr>
          <a:xfrm>
            <a:off x="969827" y="3956331"/>
            <a:ext cx="5242714" cy="1413527"/>
          </a:xfrm>
        </p:spPr>
        <p:txBody>
          <a:bodyPr>
            <a:normAutofit/>
          </a:bodyPr>
          <a:lstStyle/>
          <a:p>
            <a:r>
              <a:rPr lang="en-US" dirty="0"/>
              <a:t>Now Move onto Module 3 Part 4 </a:t>
            </a:r>
            <a:r>
              <a:rPr lang="en-US" sz="2800" b="0" kern="100" dirty="0">
                <a:solidFill>
                  <a:schemeClr val="bg1"/>
                </a:solidFill>
                <a:cs typeface="Times New Roman" panose="02020603050405020304" pitchFamily="18" charset="0"/>
              </a:rPr>
              <a:t>Employee Talent Development and Retention</a:t>
            </a:r>
            <a:endParaRPr lang="en-US" sz="2800" b="1" kern="100" dirty="0">
              <a:solidFill>
                <a:schemeClr val="bg1"/>
              </a:solidFill>
              <a:cs typeface="Times New Roman" panose="02020603050405020304" pitchFamily="18" charset="0"/>
            </a:endParaRPr>
          </a:p>
          <a:p>
            <a:endParaRPr lang="en-US" dirty="0"/>
          </a:p>
        </p:txBody>
      </p:sp>
      <p:sp>
        <p:nvSpPr>
          <p:cNvPr id="20" name="Text Placeholder 19">
            <a:extLst>
              <a:ext uri="{FF2B5EF4-FFF2-40B4-BE49-F238E27FC236}">
                <a16:creationId xmlns:a16="http://schemas.microsoft.com/office/drawing/2014/main" id="{62916C97-6A6C-70EF-F05C-F972A79D8803}"/>
              </a:ext>
            </a:extLst>
          </p:cNvPr>
          <p:cNvSpPr>
            <a:spLocks noGrp="1"/>
          </p:cNvSpPr>
          <p:nvPr>
            <p:ph type="body" sz="quarter" idx="20"/>
          </p:nvPr>
        </p:nvSpPr>
        <p:spPr/>
        <p:txBody>
          <a:bodyPr/>
          <a:lstStyle/>
          <a:p>
            <a:r>
              <a:rPr lang="en-US" dirty="0"/>
              <a:t>Well Done!</a:t>
            </a:r>
          </a:p>
        </p:txBody>
      </p:sp>
      <p:sp>
        <p:nvSpPr>
          <p:cNvPr id="2" name="Text Placeholder 1">
            <a:extLst>
              <a:ext uri="{FF2B5EF4-FFF2-40B4-BE49-F238E27FC236}">
                <a16:creationId xmlns:a16="http://schemas.microsoft.com/office/drawing/2014/main" id="{CD615402-E797-CB01-9AB8-2BB25436CF4D}"/>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9213940B-F401-F546-E3B0-313EB756FA29}"/>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C256AC5-054E-487E-6CC9-965C09E3D8C6}"/>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A56F8614-55E5-8255-1E50-85B5FF30FFCE}"/>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9BAAAEFB-B222-B2AB-EE22-C433CD5D708A}"/>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9424E4EE-8325-972F-B2A6-8E0E7E7C0AAE}"/>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C6CB2EE6-D217-5546-1E87-049FBB11B9F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105B618C-F766-9E5E-5F0E-6077E90C5ED7}"/>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2EBC3B77-1352-3A9D-2C51-76C663F02551}"/>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D186B322-2852-AD06-9947-668C6DA739F4}"/>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8547169C-0897-B8EC-E998-7E50903B4207}"/>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A75F2FD4-9684-8AF5-7F56-39D6F93EBFD7}"/>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59827B2E-B4F3-D0A5-7BAB-B4F832C4C285}"/>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AC5E85FC-5652-64B4-889D-1066EBC15773}"/>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07B913CA-FEF8-C2F0-CC4B-198E35083A91}"/>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CDE5A6C8-2B0A-3847-6F26-6DAA65ECD4C2}"/>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3123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335429"/>
            <a:ext cx="5188437" cy="5028641"/>
          </a:xfrm>
        </p:spPr>
        <p:txBody>
          <a:bodyPr/>
          <a:lstStyle/>
          <a:p>
            <a:pPr marL="0" indent="0"/>
            <a:r>
              <a:rPr lang="en-US" sz="1900" dirty="0"/>
              <a:t>In today’s evolving business landscape, diversity and inclusion are more than just values—they are key drivers of innovation, productivity, and long-term success. This module equips European SMEs with the essential knowledge and tools to build a truly inclusive workplace. </a:t>
            </a:r>
          </a:p>
          <a:p>
            <a:pPr marL="0" indent="0"/>
            <a:r>
              <a:rPr lang="en-US" sz="1900" dirty="0"/>
              <a:t>From conducting inclusive audits and crafting equitable recruitment strategies to refining selection, interviewing, and onboarding practices, you will learn how to attract, support, and retain diverse talent. </a:t>
            </a:r>
          </a:p>
          <a:p>
            <a:pPr marL="0" indent="0"/>
            <a:r>
              <a:rPr lang="en-US" sz="1900" dirty="0"/>
              <a:t>Additionally, this module explores employee development, performance management, and leadership succession planning, ensuring that inclusivity becomes a sustainable and integral part of your organization’s growth.</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3</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Creating Inclusive Job Descriptions &amp; Adverts</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Employee Talent Development and Retention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Performance Management and Feedback</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Inclusive Selection, Interviewing and Offer Strategies</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Becoming an Inclusive European SME Employer</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946168" y="258998"/>
            <a:ext cx="4699961" cy="954107"/>
          </a:xfrm>
          <a:prstGeom prst="rect">
            <a:avLst/>
          </a:prstGeom>
          <a:noFill/>
        </p:spPr>
        <p:txBody>
          <a:bodyPr wrap="square">
            <a:spAutoFit/>
          </a:bodyPr>
          <a:lstStyle/>
          <a:p>
            <a:pPr algn="ctr"/>
            <a:r>
              <a:rPr lang="en-US" sz="2800" b="1" dirty="0">
                <a:solidFill>
                  <a:srgbClr val="DF4625"/>
                </a:solidFill>
              </a:rPr>
              <a:t>Inclusive Talent Management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65922" y="2687068"/>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4" name="Text Placeholder 25">
            <a:extLst>
              <a:ext uri="{FF2B5EF4-FFF2-40B4-BE49-F238E27FC236}">
                <a16:creationId xmlns:a16="http://schemas.microsoft.com/office/drawing/2014/main" id="{26188394-4033-BD55-544D-70EFE3B3086B}"/>
              </a:ext>
            </a:extLst>
          </p:cNvPr>
          <p:cNvSpPr txBox="1">
            <a:spLocks/>
          </p:cNvSpPr>
          <p:nvPr/>
        </p:nvSpPr>
        <p:spPr>
          <a:xfrm>
            <a:off x="7100787" y="5760011"/>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Succession Planning and Leadership Development</a:t>
            </a:r>
          </a:p>
        </p:txBody>
      </p:sp>
      <p:sp>
        <p:nvSpPr>
          <p:cNvPr id="15" name="Text Placeholder 20">
            <a:extLst>
              <a:ext uri="{FF2B5EF4-FFF2-40B4-BE49-F238E27FC236}">
                <a16:creationId xmlns:a16="http://schemas.microsoft.com/office/drawing/2014/main" id="{60F7EC4B-E428-D0B5-E586-A6CA15DBF33E}"/>
              </a:ext>
            </a:extLst>
          </p:cNvPr>
          <p:cNvSpPr txBox="1">
            <a:spLocks/>
          </p:cNvSpPr>
          <p:nvPr/>
        </p:nvSpPr>
        <p:spPr>
          <a:xfrm>
            <a:off x="5173212" y="5795189"/>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6</a:t>
            </a:r>
          </a:p>
        </p:txBody>
      </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
        <p:nvSpPr>
          <p:cNvPr id="19" name="TextBox 18">
            <a:extLst>
              <a:ext uri="{FF2B5EF4-FFF2-40B4-BE49-F238E27FC236}">
                <a16:creationId xmlns:a16="http://schemas.microsoft.com/office/drawing/2014/main" id="{71527586-4BA9-8118-F31C-7E8186A36E76}"/>
              </a:ext>
            </a:extLst>
          </p:cNvPr>
          <p:cNvSpPr txBox="1"/>
          <p:nvPr/>
        </p:nvSpPr>
        <p:spPr>
          <a:xfrm rot="16200000">
            <a:off x="11397573" y="5953016"/>
            <a:ext cx="928000" cy="430887"/>
          </a:xfrm>
          <a:prstGeom prst="rect">
            <a:avLst/>
          </a:prstGeom>
          <a:solidFill>
            <a:srgbClr val="D11C5F"/>
          </a:solidFill>
        </p:spPr>
        <p:txBody>
          <a:bodyPr wrap="square" rtlCol="0">
            <a:spAutoFit/>
          </a:bodyPr>
          <a:lstStyle/>
          <a:p>
            <a:pPr algn="ctr"/>
            <a:r>
              <a:rPr lang="en-IE" sz="2200" dirty="0">
                <a:solidFill>
                  <a:schemeClr val="bg1"/>
                </a:solidFill>
              </a:rPr>
              <a:t>Part 6</a:t>
            </a:r>
          </a:p>
        </p:txBody>
      </p:sp>
    </p:spTree>
    <p:extLst>
      <p:ext uri="{BB962C8B-B14F-4D97-AF65-F5344CB8AC3E}">
        <p14:creationId xmlns:p14="http://schemas.microsoft.com/office/powerpoint/2010/main" val="2734969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A9375D-4158-D5B2-7DF0-00B6FA732380}"/>
            </a:ext>
          </a:extLst>
        </p:cNvPr>
        <p:cNvGrpSpPr/>
        <p:nvPr/>
      </p:nvGrpSpPr>
      <p:grpSpPr>
        <a:xfrm>
          <a:off x="0" y="0"/>
          <a:ext cx="0" cy="0"/>
          <a:chOff x="0" y="0"/>
          <a:chExt cx="0" cy="0"/>
        </a:xfrm>
      </p:grpSpPr>
      <p:sp>
        <p:nvSpPr>
          <p:cNvPr id="32" name="Text Placeholder 21">
            <a:extLst>
              <a:ext uri="{FF2B5EF4-FFF2-40B4-BE49-F238E27FC236}">
                <a16:creationId xmlns:a16="http://schemas.microsoft.com/office/drawing/2014/main" id="{78F620A6-75E5-3AF8-FB78-00BD2898586B}"/>
              </a:ext>
            </a:extLst>
          </p:cNvPr>
          <p:cNvSpPr>
            <a:spLocks noGrp="1"/>
          </p:cNvSpPr>
          <p:nvPr>
            <p:ph type="body" sz="quarter" idx="31"/>
          </p:nvPr>
        </p:nvSpPr>
        <p:spPr>
          <a:xfrm>
            <a:off x="5774088" y="1772471"/>
            <a:ext cx="700387" cy="689518"/>
          </a:xfrm>
        </p:spPr>
        <p:txBody>
          <a:bodyPr/>
          <a:lstStyle/>
          <a:p>
            <a:r>
              <a:rPr lang="en-IE" dirty="0"/>
              <a:t>09</a:t>
            </a:r>
          </a:p>
        </p:txBody>
      </p:sp>
      <p:sp>
        <p:nvSpPr>
          <p:cNvPr id="33" name="Text Placeholder 22">
            <a:extLst>
              <a:ext uri="{FF2B5EF4-FFF2-40B4-BE49-F238E27FC236}">
                <a16:creationId xmlns:a16="http://schemas.microsoft.com/office/drawing/2014/main" id="{F1ED151A-98C1-55AB-B2E1-CBB3D0675758}"/>
              </a:ext>
            </a:extLst>
          </p:cNvPr>
          <p:cNvSpPr>
            <a:spLocks noGrp="1"/>
          </p:cNvSpPr>
          <p:nvPr>
            <p:ph type="body" sz="quarter" idx="32"/>
          </p:nvPr>
        </p:nvSpPr>
        <p:spPr>
          <a:xfrm>
            <a:off x="6659616" y="1794745"/>
            <a:ext cx="5532383" cy="689519"/>
          </a:xfrm>
        </p:spPr>
        <p:txBody>
          <a:bodyPr/>
          <a:lstStyle/>
          <a:p>
            <a:pPr>
              <a:lnSpc>
                <a:spcPct val="100000"/>
              </a:lnSpc>
              <a:spcBef>
                <a:spcPts val="0"/>
              </a:spcBef>
            </a:pPr>
            <a:r>
              <a:rPr lang="en-US" b="1" dirty="0"/>
              <a:t>Step 5: Inclusive Candidate Selection</a:t>
            </a:r>
          </a:p>
          <a:p>
            <a:pPr>
              <a:lnSpc>
                <a:spcPct val="100000"/>
              </a:lnSpc>
              <a:spcBef>
                <a:spcPts val="0"/>
              </a:spcBef>
            </a:pPr>
            <a:r>
              <a:rPr lang="en-US" sz="2000" dirty="0"/>
              <a:t>To ensure fair evaluation when choosing candidates</a:t>
            </a:r>
          </a:p>
        </p:txBody>
      </p:sp>
      <p:sp>
        <p:nvSpPr>
          <p:cNvPr id="38" name="Text Placeholder 3">
            <a:extLst>
              <a:ext uri="{FF2B5EF4-FFF2-40B4-BE49-F238E27FC236}">
                <a16:creationId xmlns:a16="http://schemas.microsoft.com/office/drawing/2014/main" id="{E75C17A4-3A7A-A8D0-766B-591D45E9FFE0}"/>
              </a:ext>
            </a:extLst>
          </p:cNvPr>
          <p:cNvSpPr txBox="1">
            <a:spLocks/>
          </p:cNvSpPr>
          <p:nvPr/>
        </p:nvSpPr>
        <p:spPr>
          <a:xfrm>
            <a:off x="1007051" y="1307980"/>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3000" b="1" kern="100" dirty="0">
                <a:solidFill>
                  <a:schemeClr val="bg1"/>
                </a:solidFill>
                <a:cs typeface="Times New Roman" panose="02020603050405020304" pitchFamily="18" charset="0"/>
              </a:rPr>
              <a:t>Inclusive Selection, Interviewing and Offer Strategies</a:t>
            </a: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Learn how to write inclusive job descriptions that attract and broaden your diverse talent pool.</a:t>
            </a: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Discover how to create and promote inclusive job adverts that effectively reach and engage diverse candidates.</a:t>
            </a: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Develop inclusive recruitment, onboarding, and retention strategies to be welcoming and demonstrate a supportive environment, enabling an inclusive workplace culture.</a:t>
            </a: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656F6CC2-7528-B2F6-DA4A-287053A82A5C}"/>
              </a:ext>
            </a:extLst>
          </p:cNvPr>
          <p:cNvSpPr txBox="1">
            <a:spLocks/>
          </p:cNvSpPr>
          <p:nvPr/>
        </p:nvSpPr>
        <p:spPr>
          <a:xfrm>
            <a:off x="1007050" y="194990"/>
            <a:ext cx="294826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Part 3</a:t>
            </a:r>
          </a:p>
        </p:txBody>
      </p:sp>
      <p:sp>
        <p:nvSpPr>
          <p:cNvPr id="4" name="Text Placeholder 21">
            <a:extLst>
              <a:ext uri="{FF2B5EF4-FFF2-40B4-BE49-F238E27FC236}">
                <a16:creationId xmlns:a16="http://schemas.microsoft.com/office/drawing/2014/main" id="{3A1D7212-AFCB-0D90-2DBB-E52E98E82554}"/>
              </a:ext>
            </a:extLst>
          </p:cNvPr>
          <p:cNvSpPr txBox="1">
            <a:spLocks/>
          </p:cNvSpPr>
          <p:nvPr/>
        </p:nvSpPr>
        <p:spPr>
          <a:xfrm>
            <a:off x="5767507" y="2961680"/>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10</a:t>
            </a:r>
          </a:p>
        </p:txBody>
      </p:sp>
      <p:sp>
        <p:nvSpPr>
          <p:cNvPr id="5" name="TextBox 4">
            <a:extLst>
              <a:ext uri="{FF2B5EF4-FFF2-40B4-BE49-F238E27FC236}">
                <a16:creationId xmlns:a16="http://schemas.microsoft.com/office/drawing/2014/main" id="{F21AB115-944E-5FE0-BA07-4D7180FC534F}"/>
              </a:ext>
            </a:extLst>
          </p:cNvPr>
          <p:cNvSpPr txBox="1"/>
          <p:nvPr/>
        </p:nvSpPr>
        <p:spPr>
          <a:xfrm>
            <a:off x="6659616" y="2810059"/>
            <a:ext cx="5030334" cy="1046440"/>
          </a:xfrm>
          <a:prstGeom prst="rect">
            <a:avLst/>
          </a:prstGeom>
          <a:noFill/>
        </p:spPr>
        <p:txBody>
          <a:bodyPr wrap="square">
            <a:spAutoFit/>
          </a:bodyPr>
          <a:lstStyle/>
          <a:p>
            <a:r>
              <a:rPr lang="en-US" sz="2200" b="1" dirty="0">
                <a:solidFill>
                  <a:srgbClr val="083F59"/>
                </a:solidFill>
              </a:rPr>
              <a:t>Step 6: Inclusive Interviewing</a:t>
            </a:r>
          </a:p>
          <a:p>
            <a:r>
              <a:rPr lang="en-US" sz="2000" dirty="0">
                <a:solidFill>
                  <a:srgbClr val="083F59"/>
                </a:solidFill>
              </a:rPr>
              <a:t>Creating a fair and supportive environment for all candidates</a:t>
            </a:r>
          </a:p>
        </p:txBody>
      </p:sp>
      <p:sp>
        <p:nvSpPr>
          <p:cNvPr id="6" name="Text Placeholder 21">
            <a:extLst>
              <a:ext uri="{FF2B5EF4-FFF2-40B4-BE49-F238E27FC236}">
                <a16:creationId xmlns:a16="http://schemas.microsoft.com/office/drawing/2014/main" id="{1527FD6E-8FD5-D39C-0245-8968425FF898}"/>
              </a:ext>
            </a:extLst>
          </p:cNvPr>
          <p:cNvSpPr txBox="1">
            <a:spLocks/>
          </p:cNvSpPr>
          <p:nvPr/>
        </p:nvSpPr>
        <p:spPr>
          <a:xfrm>
            <a:off x="5774088" y="4366437"/>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11</a:t>
            </a:r>
          </a:p>
        </p:txBody>
      </p:sp>
      <p:sp>
        <p:nvSpPr>
          <p:cNvPr id="9" name="TextBox 8">
            <a:extLst>
              <a:ext uri="{FF2B5EF4-FFF2-40B4-BE49-F238E27FC236}">
                <a16:creationId xmlns:a16="http://schemas.microsoft.com/office/drawing/2014/main" id="{ADCD79F2-9CA2-F95E-5EBF-B9C82F04B54C}"/>
              </a:ext>
            </a:extLst>
          </p:cNvPr>
          <p:cNvSpPr txBox="1"/>
          <p:nvPr/>
        </p:nvSpPr>
        <p:spPr>
          <a:xfrm>
            <a:off x="6659616" y="4223600"/>
            <a:ext cx="5388447" cy="1384995"/>
          </a:xfrm>
          <a:prstGeom prst="rect">
            <a:avLst/>
          </a:prstGeom>
          <a:noFill/>
        </p:spPr>
        <p:txBody>
          <a:bodyPr wrap="square">
            <a:spAutoFit/>
          </a:bodyPr>
          <a:lstStyle/>
          <a:p>
            <a:r>
              <a:rPr lang="en-US" sz="2200" b="1" dirty="0">
                <a:solidFill>
                  <a:srgbClr val="083F59"/>
                </a:solidFill>
              </a:rPr>
              <a:t>Step 7: Inclusive Selection Post Interview &amp; Offer</a:t>
            </a:r>
          </a:p>
          <a:p>
            <a:r>
              <a:rPr lang="en-US" sz="2000" dirty="0">
                <a:solidFill>
                  <a:srgbClr val="083F59"/>
                </a:solidFill>
              </a:rPr>
              <a:t>Ensure fairness in the final stages of recruitment with respectful feedback</a:t>
            </a:r>
          </a:p>
        </p:txBody>
      </p:sp>
      <p:cxnSp>
        <p:nvCxnSpPr>
          <p:cNvPr id="12" name="Straight Connector 11">
            <a:extLst>
              <a:ext uri="{FF2B5EF4-FFF2-40B4-BE49-F238E27FC236}">
                <a16:creationId xmlns:a16="http://schemas.microsoft.com/office/drawing/2014/main" id="{3AAD125E-302E-A99A-F260-4505FB8EC038}"/>
              </a:ext>
            </a:extLst>
          </p:cNvPr>
          <p:cNvCxnSpPr>
            <a:cxnSpLocks/>
          </p:cNvCxnSpPr>
          <p:nvPr/>
        </p:nvCxnSpPr>
        <p:spPr>
          <a:xfrm flipH="1">
            <a:off x="5767507" y="2714169"/>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533FB550-5044-3EC8-1763-A628C8F90C16}"/>
              </a:ext>
            </a:extLst>
          </p:cNvPr>
          <p:cNvCxnSpPr>
            <a:cxnSpLocks/>
          </p:cNvCxnSpPr>
          <p:nvPr/>
        </p:nvCxnSpPr>
        <p:spPr>
          <a:xfrm flipH="1">
            <a:off x="5774088" y="403292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796574F-DCCC-5D75-0054-3C5CEDDBCD03}"/>
              </a:ext>
            </a:extLst>
          </p:cNvPr>
          <p:cNvCxnSpPr>
            <a:cxnSpLocks/>
          </p:cNvCxnSpPr>
          <p:nvPr/>
        </p:nvCxnSpPr>
        <p:spPr>
          <a:xfrm flipH="1">
            <a:off x="5774088" y="576925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31997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DA7FF3-1796-AFF2-1950-BC46EC45E7FD}"/>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84ACD8F5-2628-E482-3130-FE5A88ECFE6C}"/>
              </a:ext>
            </a:extLst>
          </p:cNvPr>
          <p:cNvSpPr>
            <a:spLocks noGrp="1"/>
          </p:cNvSpPr>
          <p:nvPr>
            <p:ph type="body" sz="quarter" idx="18"/>
          </p:nvPr>
        </p:nvSpPr>
        <p:spPr>
          <a:xfrm>
            <a:off x="883440" y="1152569"/>
            <a:ext cx="10595237" cy="3849918"/>
          </a:xfrm>
        </p:spPr>
        <p:txBody>
          <a:bodyPr/>
          <a:lstStyle/>
          <a:p>
            <a:pPr marL="342900" indent="-342900">
              <a:buFont typeface="Wingdings" panose="05000000000000000000" pitchFamily="2" charset="2"/>
              <a:buChar char="q"/>
            </a:pPr>
            <a:r>
              <a:rPr lang="en-US" dirty="0"/>
              <a:t>Learn how to </a:t>
            </a:r>
            <a:r>
              <a:rPr lang="en-US" b="1" dirty="0"/>
              <a:t>design an inclusive selection process </a:t>
            </a:r>
            <a:r>
              <a:rPr lang="en-US" dirty="0"/>
              <a:t>that ensures fair and unbiased screening of candidates.</a:t>
            </a:r>
          </a:p>
          <a:p>
            <a:pPr marL="342900" indent="-342900">
              <a:buFont typeface="Wingdings" panose="05000000000000000000" pitchFamily="2" charset="2"/>
              <a:buChar char="q"/>
            </a:pPr>
            <a:r>
              <a:rPr lang="en-US" dirty="0"/>
              <a:t>Understand how to </a:t>
            </a:r>
            <a:r>
              <a:rPr lang="en-US" b="1" dirty="0"/>
              <a:t>prepare an interview panel </a:t>
            </a:r>
            <a:r>
              <a:rPr lang="en-US" dirty="0"/>
              <a:t>to ensure inclusivity and fairness in the interviewing process.</a:t>
            </a:r>
          </a:p>
          <a:p>
            <a:pPr marL="342900" indent="-342900">
              <a:buFont typeface="Wingdings" panose="05000000000000000000" pitchFamily="2" charset="2"/>
              <a:buChar char="q"/>
            </a:pPr>
            <a:r>
              <a:rPr lang="en-US" dirty="0"/>
              <a:t>Discover </a:t>
            </a:r>
            <a:r>
              <a:rPr lang="en-US" b="1" dirty="0"/>
              <a:t>effective interviewing techniques </a:t>
            </a:r>
            <a:r>
              <a:rPr lang="en-US" dirty="0"/>
              <a:t>that promote inclusivity and provide a positive experience for candidates.</a:t>
            </a:r>
          </a:p>
          <a:p>
            <a:pPr marL="342900" indent="-342900">
              <a:buFont typeface="Wingdings" panose="05000000000000000000" pitchFamily="2" charset="2"/>
              <a:buChar char="q"/>
            </a:pPr>
            <a:r>
              <a:rPr lang="en-US" dirty="0"/>
              <a:t>Learn how to </a:t>
            </a:r>
            <a:r>
              <a:rPr lang="en-US" b="1" dirty="0"/>
              <a:t>give constructive and unbiased feedback </a:t>
            </a:r>
            <a:r>
              <a:rPr lang="en-US" dirty="0"/>
              <a:t>to candidates, regardless of the outcome.</a:t>
            </a:r>
          </a:p>
          <a:p>
            <a:pPr marL="342900" indent="-342900">
              <a:buFont typeface="Wingdings" panose="05000000000000000000" pitchFamily="2" charset="2"/>
              <a:buChar char="q"/>
            </a:pPr>
            <a:r>
              <a:rPr lang="en-US" dirty="0"/>
              <a:t>Develop </a:t>
            </a:r>
            <a:r>
              <a:rPr lang="en-US" b="1" dirty="0"/>
              <a:t>strategies for extending job offers </a:t>
            </a:r>
            <a:r>
              <a:rPr lang="en-US" dirty="0"/>
              <a:t>that align with your commitment to diversity and inclusion.</a:t>
            </a:r>
          </a:p>
        </p:txBody>
      </p:sp>
      <p:sp>
        <p:nvSpPr>
          <p:cNvPr id="5" name="Text Placeholder 4">
            <a:extLst>
              <a:ext uri="{FF2B5EF4-FFF2-40B4-BE49-F238E27FC236}">
                <a16:creationId xmlns:a16="http://schemas.microsoft.com/office/drawing/2014/main" id="{5323453A-9A05-9F1E-36D5-AA9F09071BEA}"/>
              </a:ext>
            </a:extLst>
          </p:cNvPr>
          <p:cNvSpPr>
            <a:spLocks noGrp="1"/>
          </p:cNvSpPr>
          <p:nvPr>
            <p:ph type="body" sz="quarter" idx="16"/>
          </p:nvPr>
        </p:nvSpPr>
        <p:spPr>
          <a:xfrm>
            <a:off x="798381" y="519036"/>
            <a:ext cx="10595237" cy="803654"/>
          </a:xfrm>
        </p:spPr>
        <p:txBody>
          <a:bodyPr/>
          <a:lstStyle/>
          <a:p>
            <a:r>
              <a:rPr lang="en-IE" dirty="0"/>
              <a:t>Learning Objectives</a:t>
            </a:r>
          </a:p>
        </p:txBody>
      </p:sp>
    </p:spTree>
    <p:extLst>
      <p:ext uri="{BB962C8B-B14F-4D97-AF65-F5344CB8AC3E}">
        <p14:creationId xmlns:p14="http://schemas.microsoft.com/office/powerpoint/2010/main" val="18359021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D178E-0398-AE0F-C674-42AFF595E504}"/>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DB179F5-A0E7-E09F-7DE1-775CD2DB4512}"/>
              </a:ext>
            </a:extLst>
          </p:cNvPr>
          <p:cNvSpPr>
            <a:spLocks noGrp="1"/>
          </p:cNvSpPr>
          <p:nvPr>
            <p:ph type="body" sz="quarter" idx="16"/>
          </p:nvPr>
        </p:nvSpPr>
        <p:spPr>
          <a:xfrm>
            <a:off x="4362120" y="2212407"/>
            <a:ext cx="6568150" cy="3075871"/>
          </a:xfrm>
        </p:spPr>
        <p:txBody>
          <a:bodyPr>
            <a:normAutofit/>
          </a:bodyPr>
          <a:lstStyle/>
          <a:p>
            <a:pPr>
              <a:lnSpc>
                <a:spcPct val="110000"/>
              </a:lnSpc>
            </a:pPr>
            <a:r>
              <a:rPr lang="en-US" b="1" dirty="0"/>
              <a:t>Inclusive Candidate Selection</a:t>
            </a:r>
          </a:p>
          <a:p>
            <a:pPr>
              <a:lnSpc>
                <a:spcPct val="110000"/>
              </a:lnSpc>
            </a:pPr>
            <a:r>
              <a:rPr lang="en-US" sz="3500" dirty="0"/>
              <a:t>Designed to ensure fair evaluation when choosing candidates</a:t>
            </a:r>
            <a:endParaRPr lang="en-IE" sz="3500" dirty="0"/>
          </a:p>
        </p:txBody>
      </p:sp>
      <p:sp>
        <p:nvSpPr>
          <p:cNvPr id="5" name="Text Placeholder 4">
            <a:extLst>
              <a:ext uri="{FF2B5EF4-FFF2-40B4-BE49-F238E27FC236}">
                <a16:creationId xmlns:a16="http://schemas.microsoft.com/office/drawing/2014/main" id="{22D76485-82F3-36CD-F4AA-C6A026276A79}"/>
              </a:ext>
            </a:extLst>
          </p:cNvPr>
          <p:cNvSpPr>
            <a:spLocks noGrp="1"/>
          </p:cNvSpPr>
          <p:nvPr>
            <p:ph type="body" sz="quarter" idx="17"/>
          </p:nvPr>
        </p:nvSpPr>
        <p:spPr>
          <a:xfrm>
            <a:off x="2738706" y="1170371"/>
            <a:ext cx="2066906" cy="583200"/>
          </a:xfrm>
        </p:spPr>
        <p:txBody>
          <a:bodyPr/>
          <a:lstStyle/>
          <a:p>
            <a:r>
              <a:rPr lang="en-IE" dirty="0"/>
              <a:t>09</a:t>
            </a:r>
          </a:p>
        </p:txBody>
      </p:sp>
      <p:sp>
        <p:nvSpPr>
          <p:cNvPr id="2" name="TextBox 1">
            <a:extLst>
              <a:ext uri="{FF2B5EF4-FFF2-40B4-BE49-F238E27FC236}">
                <a16:creationId xmlns:a16="http://schemas.microsoft.com/office/drawing/2014/main" id="{E8940031-088B-5431-7F94-5F89957E8521}"/>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5</a:t>
            </a:r>
          </a:p>
        </p:txBody>
      </p:sp>
    </p:spTree>
    <p:extLst>
      <p:ext uri="{BB962C8B-B14F-4D97-AF65-F5344CB8AC3E}">
        <p14:creationId xmlns:p14="http://schemas.microsoft.com/office/powerpoint/2010/main" val="1764275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descr="A person laughing while on the phone&#10;&#10;Description automatically generated">
            <a:extLst>
              <a:ext uri="{FF2B5EF4-FFF2-40B4-BE49-F238E27FC236}">
                <a16:creationId xmlns:a16="http://schemas.microsoft.com/office/drawing/2014/main" id="{96DA1B51-AE59-E89D-1F1C-E6FF9FC2EFAE}"/>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p:pic>
      <p:sp>
        <p:nvSpPr>
          <p:cNvPr id="5" name="TextBox 4">
            <a:extLst>
              <a:ext uri="{FF2B5EF4-FFF2-40B4-BE49-F238E27FC236}">
                <a16:creationId xmlns:a16="http://schemas.microsoft.com/office/drawing/2014/main" id="{7D8AC18D-DF3E-F25A-74AD-9A13B6F85FF0}"/>
              </a:ext>
            </a:extLst>
          </p:cNvPr>
          <p:cNvSpPr txBox="1"/>
          <p:nvPr/>
        </p:nvSpPr>
        <p:spPr>
          <a:xfrm>
            <a:off x="5975498" y="3920698"/>
            <a:ext cx="5954232" cy="2462213"/>
          </a:xfrm>
          <a:prstGeom prst="rect">
            <a:avLst/>
          </a:prstGeom>
          <a:noFill/>
        </p:spPr>
        <p:txBody>
          <a:bodyPr wrap="square" rtlCol="0">
            <a:spAutoFit/>
          </a:bodyPr>
          <a:lstStyle/>
          <a:p>
            <a:r>
              <a:rPr lang="en-US" sz="2200" dirty="0"/>
              <a:t>The purpose of inclusive candidate selection is to ensure fair and equitable processes for evaluating and choosing candidates, regardless of their background. It involves using </a:t>
            </a:r>
            <a:r>
              <a:rPr lang="en-US" sz="2200" dirty="0" err="1"/>
              <a:t>standardised</a:t>
            </a:r>
            <a:r>
              <a:rPr lang="en-US" sz="2200" dirty="0"/>
              <a:t>, unbiased methods to assess skills and qualifications, promoting diversity and ensuring all candidates have an equal opportunity to succeed. </a:t>
            </a:r>
            <a:endParaRPr lang="en-IE" sz="2200" dirty="0"/>
          </a:p>
        </p:txBody>
      </p:sp>
      <p:sp>
        <p:nvSpPr>
          <p:cNvPr id="10" name="TextBox 9">
            <a:extLst>
              <a:ext uri="{FF2B5EF4-FFF2-40B4-BE49-F238E27FC236}">
                <a16:creationId xmlns:a16="http://schemas.microsoft.com/office/drawing/2014/main" id="{FEDAE3DE-C3BF-5735-0581-D17BABAB9BDF}"/>
              </a:ext>
            </a:extLst>
          </p:cNvPr>
          <p:cNvSpPr txBox="1"/>
          <p:nvPr/>
        </p:nvSpPr>
        <p:spPr>
          <a:xfrm>
            <a:off x="5974707" y="966238"/>
            <a:ext cx="6333460" cy="861774"/>
          </a:xfrm>
          <a:prstGeom prst="rect">
            <a:avLst/>
          </a:prstGeom>
          <a:noFill/>
        </p:spPr>
        <p:txBody>
          <a:bodyPr wrap="square" rtlCol="0">
            <a:spAutoFit/>
          </a:bodyPr>
          <a:lstStyle/>
          <a:p>
            <a:r>
              <a:rPr lang="en-IE" sz="5000" b="1" dirty="0">
                <a:solidFill>
                  <a:schemeClr val="bg1"/>
                </a:solidFill>
              </a:rPr>
              <a:t>Step 5 </a:t>
            </a:r>
            <a:r>
              <a:rPr lang="en-IE" sz="4400" dirty="0">
                <a:solidFill>
                  <a:schemeClr val="bg1"/>
                </a:solidFill>
              </a:rPr>
              <a:t>Inclusive Selection</a:t>
            </a:r>
            <a:endParaRPr lang="en-IE" sz="5000" dirty="0">
              <a:solidFill>
                <a:schemeClr val="bg1"/>
              </a:solidFill>
            </a:endParaRPr>
          </a:p>
        </p:txBody>
      </p:sp>
      <p:pic>
        <p:nvPicPr>
          <p:cNvPr id="11" name="Graphic 10" descr="Chevron arrows with solid fill">
            <a:extLst>
              <a:ext uri="{FF2B5EF4-FFF2-40B4-BE49-F238E27FC236}">
                <a16:creationId xmlns:a16="http://schemas.microsoft.com/office/drawing/2014/main" id="{FA0E879A-61B6-D482-6C7A-826B534840F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83389" y="1083668"/>
            <a:ext cx="626913" cy="626913"/>
          </a:xfrm>
          <a:prstGeom prst="rect">
            <a:avLst/>
          </a:prstGeom>
        </p:spPr>
      </p:pic>
    </p:spTree>
    <p:extLst>
      <p:ext uri="{BB962C8B-B14F-4D97-AF65-F5344CB8AC3E}">
        <p14:creationId xmlns:p14="http://schemas.microsoft.com/office/powerpoint/2010/main" val="1937486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8A6F7C-775A-B1D3-8BE4-3BA86EC4C9DF}"/>
              </a:ext>
            </a:extLst>
          </p:cNvPr>
          <p:cNvSpPr>
            <a:spLocks noGrp="1"/>
          </p:cNvSpPr>
          <p:nvPr>
            <p:ph type="body" sz="quarter" idx="16"/>
          </p:nvPr>
        </p:nvSpPr>
        <p:spPr>
          <a:xfrm>
            <a:off x="2515038" y="542768"/>
            <a:ext cx="8878580" cy="803654"/>
          </a:xfrm>
        </p:spPr>
        <p:txBody>
          <a:bodyPr anchor="ctr"/>
          <a:lstStyle/>
          <a:p>
            <a:pPr>
              <a:spcBef>
                <a:spcPts val="0"/>
              </a:spcBef>
            </a:pPr>
            <a:r>
              <a:rPr lang="en-IE" sz="3200" b="0" dirty="0">
                <a:solidFill>
                  <a:srgbClr val="D11C5F"/>
                </a:solidFill>
              </a:rPr>
              <a:t>Inclusive Selection: </a:t>
            </a:r>
            <a:r>
              <a:rPr lang="en-IE" sz="3200" b="0" dirty="0">
                <a:solidFill>
                  <a:srgbClr val="048A84"/>
                </a:solidFill>
              </a:rPr>
              <a:t>Filter for Top Candidates </a:t>
            </a:r>
          </a:p>
          <a:p>
            <a:pPr>
              <a:spcBef>
                <a:spcPts val="0"/>
              </a:spcBef>
            </a:pPr>
            <a:r>
              <a:rPr lang="en-IE" sz="3200" b="0" dirty="0">
                <a:solidFill>
                  <a:srgbClr val="048A84"/>
                </a:solidFill>
              </a:rPr>
              <a:t>and Minorities</a:t>
            </a:r>
          </a:p>
        </p:txBody>
      </p:sp>
      <p:sp>
        <p:nvSpPr>
          <p:cNvPr id="8" name="Round Diagonal Corner Rectangle 9">
            <a:extLst>
              <a:ext uri="{FF2B5EF4-FFF2-40B4-BE49-F238E27FC236}">
                <a16:creationId xmlns:a16="http://schemas.microsoft.com/office/drawing/2014/main" id="{ACC217BD-FE75-95C5-25F7-CC98C0AAB72D}"/>
              </a:ext>
            </a:extLst>
          </p:cNvPr>
          <p:cNvSpPr/>
          <p:nvPr/>
        </p:nvSpPr>
        <p:spPr>
          <a:xfrm rot="16200000">
            <a:off x="835870" y="-69384"/>
            <a:ext cx="1105664" cy="2034452"/>
          </a:xfrm>
          <a:prstGeom prst="round2DiagRect">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7B81F781-168E-8EF5-7AA4-ACD0750BA96B}"/>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5</a:t>
            </a:r>
          </a:p>
        </p:txBody>
      </p:sp>
      <p:sp>
        <p:nvSpPr>
          <p:cNvPr id="10" name="Rectangle 1">
            <a:extLst>
              <a:ext uri="{FF2B5EF4-FFF2-40B4-BE49-F238E27FC236}">
                <a16:creationId xmlns:a16="http://schemas.microsoft.com/office/drawing/2014/main" id="{47515C3E-010E-5DBA-5395-E21973C400C6}"/>
              </a:ext>
            </a:extLst>
          </p:cNvPr>
          <p:cNvSpPr>
            <a:spLocks noGrp="1" noChangeArrowheads="1"/>
          </p:cNvSpPr>
          <p:nvPr>
            <p:ph type="body" sz="quarter" idx="18"/>
          </p:nvPr>
        </p:nvSpPr>
        <p:spPr bwMode="auto">
          <a:xfrm>
            <a:off x="683622" y="1575478"/>
            <a:ext cx="11020697" cy="5162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spAutoFit/>
          </a:bodyPr>
          <a:lstStyle/>
          <a:p>
            <a:pPr marL="342900" indent="-342900">
              <a:buClr>
                <a:srgbClr val="702E8C"/>
              </a:buClr>
              <a:buFont typeface="Wingdings" panose="05000000000000000000" pitchFamily="2" charset="2"/>
              <a:buChar char="q"/>
            </a:pPr>
            <a:r>
              <a:rPr lang="en-US" altLang="en-US" sz="2100" dirty="0">
                <a:solidFill>
                  <a:schemeClr val="bg1"/>
                </a:solidFill>
                <a:highlight>
                  <a:srgbClr val="D11C5F"/>
                </a:highlight>
              </a:rPr>
              <a:t>Quickly filter. </a:t>
            </a:r>
            <a:r>
              <a:rPr lang="en-US" sz="2100" dirty="0"/>
              <a:t>Public adverts can attract many applicants, but many will not be suitable. Engage in an efficient and quick inclusive filtering process. Engage in blind recruitment by removing</a:t>
            </a:r>
            <a:r>
              <a:rPr lang="en-US" sz="2100" dirty="0">
                <a:solidFill>
                  <a:srgbClr val="083F59"/>
                </a:solidFill>
              </a:rPr>
              <a:t> identifying information such as names, gender, and age; instead, focus on skills and experience.</a:t>
            </a:r>
            <a:r>
              <a:rPr lang="en-US" sz="2100" dirty="0"/>
              <a:t> Use </a:t>
            </a:r>
            <a:r>
              <a:rPr lang="en-US" sz="2100" dirty="0">
                <a:solidFill>
                  <a:srgbClr val="083F59"/>
                </a:solidFill>
              </a:rPr>
              <a:t>assessment tools to measure competencies rather than subjective impressions objectively</a:t>
            </a:r>
            <a:r>
              <a:rPr lang="en-US" sz="2100" dirty="0"/>
              <a:t>. </a:t>
            </a:r>
          </a:p>
          <a:p>
            <a:pPr marL="342900" indent="-342900">
              <a:buClr>
                <a:srgbClr val="702E8C"/>
              </a:buClr>
              <a:buFont typeface="Wingdings" panose="05000000000000000000" pitchFamily="2" charset="2"/>
              <a:buChar char="q"/>
            </a:pPr>
            <a:r>
              <a:rPr lang="en-US" sz="2100" dirty="0">
                <a:solidFill>
                  <a:schemeClr val="bg1"/>
                </a:solidFill>
                <a:highlight>
                  <a:srgbClr val="D11C5F"/>
                </a:highlight>
              </a:rPr>
              <a:t>Avoid using social media. </a:t>
            </a:r>
            <a:r>
              <a:rPr lang="en-US" sz="2100" dirty="0"/>
              <a:t>Avoid looking through candidates’ social media profiles to sift applicants and learn about them before the interview (including Facebook or, Twitter, or LinkedIn profiles). Look at their CV. They are more up-to-date and reliable. This undoes any efforts taken to </a:t>
            </a:r>
            <a:r>
              <a:rPr lang="en-US" sz="2100" dirty="0" err="1"/>
              <a:t>anonymise</a:t>
            </a:r>
            <a:r>
              <a:rPr lang="en-US" sz="2100" dirty="0"/>
              <a:t> the application process. If needed as a pre-employment check for safeguarding or other reasons, this search could be undertaken by an external agency.</a:t>
            </a:r>
            <a:endParaRPr lang="en-IE" sz="2100" dirty="0"/>
          </a:p>
          <a:p>
            <a:pPr marL="342900" indent="-342900">
              <a:buClr>
                <a:srgbClr val="702E8C"/>
              </a:buClr>
              <a:buFont typeface="Wingdings" panose="05000000000000000000" pitchFamily="2" charset="2"/>
              <a:buChar char="q"/>
            </a:pPr>
            <a:r>
              <a:rPr lang="en-US" sz="2100" dirty="0">
                <a:solidFill>
                  <a:schemeClr val="bg1"/>
                </a:solidFill>
                <a:highlight>
                  <a:srgbClr val="D11C5F"/>
                </a:highlight>
              </a:rPr>
              <a:t>HR shortlists the highest ranking. </a:t>
            </a:r>
            <a:r>
              <a:rPr lang="en-US" sz="2100" dirty="0"/>
              <a:t>After HR have marked applications against objective criteria anonymously, they also need to create a shortlist for the highest-ranking (rather than hiring managers who will be interviewing). </a:t>
            </a:r>
          </a:p>
          <a:p>
            <a:pPr marL="342900" indent="-342900">
              <a:buClr>
                <a:srgbClr val="702E8C"/>
              </a:buClr>
              <a:buFont typeface="Wingdings" panose="05000000000000000000" pitchFamily="2" charset="2"/>
              <a:buChar char="q"/>
            </a:pPr>
            <a:r>
              <a:rPr lang="en-US" sz="2100" dirty="0">
                <a:solidFill>
                  <a:schemeClr val="bg1"/>
                </a:solidFill>
                <a:highlight>
                  <a:srgbClr val="D11C5F"/>
                </a:highlight>
              </a:rPr>
              <a:t>Include </a:t>
            </a:r>
            <a:r>
              <a:rPr lang="en-US" sz="2100" dirty="0" err="1">
                <a:solidFill>
                  <a:schemeClr val="bg1"/>
                </a:solidFill>
                <a:highlight>
                  <a:srgbClr val="D11C5F"/>
                </a:highlight>
              </a:rPr>
              <a:t>marginalised</a:t>
            </a:r>
            <a:r>
              <a:rPr lang="en-US" sz="2100" dirty="0">
                <a:solidFill>
                  <a:schemeClr val="bg1"/>
                </a:solidFill>
                <a:highlight>
                  <a:srgbClr val="D11C5F"/>
                </a:highlight>
              </a:rPr>
              <a:t> candidates</a:t>
            </a:r>
            <a:r>
              <a:rPr lang="en-US" sz="2100" dirty="0">
                <a:highlight>
                  <a:srgbClr val="D11C5F"/>
                </a:highlight>
              </a:rPr>
              <a:t>. </a:t>
            </a:r>
            <a:r>
              <a:rPr lang="en-US" sz="2100" dirty="0"/>
              <a:t>The shortlist needs to ensure that </a:t>
            </a:r>
            <a:r>
              <a:rPr lang="en-US" sz="2100" dirty="0" err="1"/>
              <a:t>marginalised</a:t>
            </a:r>
            <a:r>
              <a:rPr lang="en-US" sz="2100" dirty="0"/>
              <a:t> candidates are included. Ensure that at least six or more women or ethnic minorities are included in the shortlist. </a:t>
            </a:r>
          </a:p>
          <a:p>
            <a:pPr marL="342900" indent="-342900" eaLnBrk="0" fontAlgn="base" hangingPunct="0">
              <a:lnSpc>
                <a:spcPct val="100000"/>
              </a:lnSpc>
              <a:spcBef>
                <a:spcPct val="0"/>
              </a:spcBef>
              <a:spcAft>
                <a:spcPct val="0"/>
              </a:spcAft>
              <a:buClr>
                <a:srgbClr val="702E8C"/>
              </a:buClr>
              <a:buFont typeface="Wingdings" panose="05000000000000000000" pitchFamily="2" charset="2"/>
              <a:buChar char="q"/>
            </a:pPr>
            <a:endParaRPr lang="en-US" sz="2100" dirty="0">
              <a:solidFill>
                <a:srgbClr val="083F59"/>
              </a:solidFill>
            </a:endParaRPr>
          </a:p>
        </p:txBody>
      </p:sp>
      <p:pic>
        <p:nvPicPr>
          <p:cNvPr id="3" name="Graphic 2" descr="Users with solid fill">
            <a:extLst>
              <a:ext uri="{FF2B5EF4-FFF2-40B4-BE49-F238E27FC236}">
                <a16:creationId xmlns:a16="http://schemas.microsoft.com/office/drawing/2014/main" id="{4832D88B-5367-0277-B565-EE85E689B51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810206" y="342708"/>
            <a:ext cx="1456508" cy="1456508"/>
          </a:xfrm>
          <a:prstGeom prst="rect">
            <a:avLst/>
          </a:prstGeom>
        </p:spPr>
      </p:pic>
    </p:spTree>
    <p:extLst>
      <p:ext uri="{BB962C8B-B14F-4D97-AF65-F5344CB8AC3E}">
        <p14:creationId xmlns:p14="http://schemas.microsoft.com/office/powerpoint/2010/main" val="3662080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8A6F7C-775A-B1D3-8BE4-3BA86EC4C9DF}"/>
              </a:ext>
            </a:extLst>
          </p:cNvPr>
          <p:cNvSpPr>
            <a:spLocks noGrp="1"/>
          </p:cNvSpPr>
          <p:nvPr>
            <p:ph type="body" sz="quarter" idx="16"/>
          </p:nvPr>
        </p:nvSpPr>
        <p:spPr>
          <a:xfrm>
            <a:off x="2515038" y="542768"/>
            <a:ext cx="8878580" cy="803654"/>
          </a:xfrm>
        </p:spPr>
        <p:txBody>
          <a:bodyPr anchor="ctr"/>
          <a:lstStyle/>
          <a:p>
            <a:pPr>
              <a:spcBef>
                <a:spcPts val="0"/>
              </a:spcBef>
            </a:pPr>
            <a:r>
              <a:rPr lang="en-IE" sz="3200" b="0" dirty="0">
                <a:solidFill>
                  <a:srgbClr val="D11C5F"/>
                </a:solidFill>
              </a:rPr>
              <a:t>Inclusive Selection: </a:t>
            </a:r>
            <a:r>
              <a:rPr lang="en-IE" sz="3200" b="0" dirty="0">
                <a:solidFill>
                  <a:srgbClr val="048A84"/>
                </a:solidFill>
              </a:rPr>
              <a:t>Screen Candidates and </a:t>
            </a:r>
          </a:p>
          <a:p>
            <a:pPr>
              <a:spcBef>
                <a:spcPts val="0"/>
              </a:spcBef>
            </a:pPr>
            <a:r>
              <a:rPr lang="en-IE" sz="3200" b="0" dirty="0">
                <a:solidFill>
                  <a:srgbClr val="048A84"/>
                </a:solidFill>
              </a:rPr>
              <a:t>Create a Short List</a:t>
            </a:r>
          </a:p>
        </p:txBody>
      </p:sp>
      <p:sp>
        <p:nvSpPr>
          <p:cNvPr id="8" name="Round Diagonal Corner Rectangle 9">
            <a:extLst>
              <a:ext uri="{FF2B5EF4-FFF2-40B4-BE49-F238E27FC236}">
                <a16:creationId xmlns:a16="http://schemas.microsoft.com/office/drawing/2014/main" id="{ACC217BD-FE75-95C5-25F7-CC98C0AAB72D}"/>
              </a:ext>
            </a:extLst>
          </p:cNvPr>
          <p:cNvSpPr/>
          <p:nvPr/>
        </p:nvSpPr>
        <p:spPr>
          <a:xfrm rot="16200000">
            <a:off x="835870" y="-69384"/>
            <a:ext cx="1105664" cy="2034452"/>
          </a:xfrm>
          <a:prstGeom prst="round2DiagRect">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7B81F781-168E-8EF5-7AA4-ACD0750BA96B}"/>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5</a:t>
            </a:r>
          </a:p>
        </p:txBody>
      </p:sp>
      <p:sp>
        <p:nvSpPr>
          <p:cNvPr id="3" name="Flowchart: Process 2">
            <a:extLst>
              <a:ext uri="{FF2B5EF4-FFF2-40B4-BE49-F238E27FC236}">
                <a16:creationId xmlns:a16="http://schemas.microsoft.com/office/drawing/2014/main" id="{C841E677-72DC-2371-31E2-24FC7DFF125D}"/>
              </a:ext>
            </a:extLst>
          </p:cNvPr>
          <p:cNvSpPr/>
          <p:nvPr/>
        </p:nvSpPr>
        <p:spPr>
          <a:xfrm>
            <a:off x="1388701" y="1586834"/>
            <a:ext cx="2225615" cy="1362974"/>
          </a:xfrm>
          <a:prstGeom prst="flowChartProcess">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Flowchart: Process 3">
            <a:extLst>
              <a:ext uri="{FF2B5EF4-FFF2-40B4-BE49-F238E27FC236}">
                <a16:creationId xmlns:a16="http://schemas.microsoft.com/office/drawing/2014/main" id="{A487875D-B879-E1A4-0107-28EA78189CFA}"/>
              </a:ext>
            </a:extLst>
          </p:cNvPr>
          <p:cNvSpPr/>
          <p:nvPr/>
        </p:nvSpPr>
        <p:spPr>
          <a:xfrm>
            <a:off x="4747252" y="1586834"/>
            <a:ext cx="2225615" cy="1362974"/>
          </a:xfrm>
          <a:prstGeom prst="flowChartProcess">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Flowchart: Process 5">
            <a:extLst>
              <a:ext uri="{FF2B5EF4-FFF2-40B4-BE49-F238E27FC236}">
                <a16:creationId xmlns:a16="http://schemas.microsoft.com/office/drawing/2014/main" id="{40B60CDA-A89E-61E7-637C-62DCF028394A}"/>
              </a:ext>
            </a:extLst>
          </p:cNvPr>
          <p:cNvSpPr/>
          <p:nvPr/>
        </p:nvSpPr>
        <p:spPr>
          <a:xfrm>
            <a:off x="8105803" y="1586834"/>
            <a:ext cx="2225615" cy="1362974"/>
          </a:xfrm>
          <a:prstGeom prst="flowChartProcess">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7" name="Picture 6">
            <a:extLst>
              <a:ext uri="{FF2B5EF4-FFF2-40B4-BE49-F238E27FC236}">
                <a16:creationId xmlns:a16="http://schemas.microsoft.com/office/drawing/2014/main" id="{42081E4E-2819-0FBF-9BF1-A518CC4BD6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18468" y="3972787"/>
            <a:ext cx="8955800" cy="1377815"/>
          </a:xfrm>
          <a:prstGeom prst="rect">
            <a:avLst/>
          </a:prstGeom>
        </p:spPr>
      </p:pic>
      <p:pic>
        <p:nvPicPr>
          <p:cNvPr id="14" name="Graphic 13" descr="Circle with left arrow with solid fill">
            <a:extLst>
              <a:ext uri="{FF2B5EF4-FFF2-40B4-BE49-F238E27FC236}">
                <a16:creationId xmlns:a16="http://schemas.microsoft.com/office/drawing/2014/main" id="{CF3ABAD5-07CF-DE56-044A-531BEA26C33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7049153" y="1806095"/>
            <a:ext cx="1007652" cy="1007652"/>
          </a:xfrm>
          <a:prstGeom prst="rect">
            <a:avLst/>
          </a:prstGeom>
        </p:spPr>
      </p:pic>
      <p:pic>
        <p:nvPicPr>
          <p:cNvPr id="15" name="Graphic 14" descr="Circle with left arrow with solid fill">
            <a:extLst>
              <a:ext uri="{FF2B5EF4-FFF2-40B4-BE49-F238E27FC236}">
                <a16:creationId xmlns:a16="http://schemas.microsoft.com/office/drawing/2014/main" id="{86C89F48-C69B-ECF2-047E-63CE1AF9FA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7049153" y="4089646"/>
            <a:ext cx="1007652" cy="1007652"/>
          </a:xfrm>
          <a:prstGeom prst="rect">
            <a:avLst/>
          </a:prstGeom>
        </p:spPr>
      </p:pic>
      <p:pic>
        <p:nvPicPr>
          <p:cNvPr id="16" name="Graphic 15" descr="Circle with left arrow with solid fill">
            <a:extLst>
              <a:ext uri="{FF2B5EF4-FFF2-40B4-BE49-F238E27FC236}">
                <a16:creationId xmlns:a16="http://schemas.microsoft.com/office/drawing/2014/main" id="{B43986D2-C39D-289D-B9C8-AA38B8397C8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0800000">
            <a:off x="3663314" y="1790870"/>
            <a:ext cx="1007652" cy="1007652"/>
          </a:xfrm>
          <a:prstGeom prst="rect">
            <a:avLst/>
          </a:prstGeom>
        </p:spPr>
      </p:pic>
      <p:pic>
        <p:nvPicPr>
          <p:cNvPr id="17" name="Graphic 16" descr="Circle with left arrow with solid fill">
            <a:extLst>
              <a:ext uri="{FF2B5EF4-FFF2-40B4-BE49-F238E27FC236}">
                <a16:creationId xmlns:a16="http://schemas.microsoft.com/office/drawing/2014/main" id="{1D5D063F-B0A4-4E9E-2D5A-6AE67B2A773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rot="10800000">
            <a:off x="3663314" y="4074421"/>
            <a:ext cx="1007652" cy="1007652"/>
          </a:xfrm>
          <a:prstGeom prst="rect">
            <a:avLst/>
          </a:prstGeom>
        </p:spPr>
      </p:pic>
      <p:pic>
        <p:nvPicPr>
          <p:cNvPr id="19" name="Graphic 18" descr="Gears with solid fill">
            <a:extLst>
              <a:ext uri="{FF2B5EF4-FFF2-40B4-BE49-F238E27FC236}">
                <a16:creationId xmlns:a16="http://schemas.microsoft.com/office/drawing/2014/main" id="{DC0CCBF3-3A38-D6A1-9ED5-D48F07745C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941212" y="1693155"/>
            <a:ext cx="1120592" cy="1120592"/>
          </a:xfrm>
          <a:prstGeom prst="rect">
            <a:avLst/>
          </a:prstGeom>
        </p:spPr>
      </p:pic>
      <p:sp>
        <p:nvSpPr>
          <p:cNvPr id="20" name="TextBox 19">
            <a:extLst>
              <a:ext uri="{FF2B5EF4-FFF2-40B4-BE49-F238E27FC236}">
                <a16:creationId xmlns:a16="http://schemas.microsoft.com/office/drawing/2014/main" id="{240343E8-C261-D61A-9C2B-7FFAAE655F7E}"/>
              </a:ext>
            </a:extLst>
          </p:cNvPr>
          <p:cNvSpPr txBox="1"/>
          <p:nvPr/>
        </p:nvSpPr>
        <p:spPr>
          <a:xfrm>
            <a:off x="1388700" y="3011363"/>
            <a:ext cx="2225615" cy="400110"/>
          </a:xfrm>
          <a:prstGeom prst="rect">
            <a:avLst/>
          </a:prstGeom>
          <a:noFill/>
        </p:spPr>
        <p:txBody>
          <a:bodyPr wrap="square" rtlCol="0">
            <a:spAutoFit/>
          </a:bodyPr>
          <a:lstStyle/>
          <a:p>
            <a:pPr algn="ctr"/>
            <a:r>
              <a:rPr lang="en-IE" sz="2000" dirty="0">
                <a:solidFill>
                  <a:srgbClr val="083F59"/>
                </a:solidFill>
              </a:rPr>
              <a:t>Log all applications</a:t>
            </a:r>
          </a:p>
        </p:txBody>
      </p:sp>
      <p:sp>
        <p:nvSpPr>
          <p:cNvPr id="21" name="TextBox 20">
            <a:extLst>
              <a:ext uri="{FF2B5EF4-FFF2-40B4-BE49-F238E27FC236}">
                <a16:creationId xmlns:a16="http://schemas.microsoft.com/office/drawing/2014/main" id="{E686809F-EE5A-FD13-FE07-98BBCFD2A6D0}"/>
              </a:ext>
            </a:extLst>
          </p:cNvPr>
          <p:cNvSpPr txBox="1"/>
          <p:nvPr/>
        </p:nvSpPr>
        <p:spPr>
          <a:xfrm>
            <a:off x="4594547" y="2949808"/>
            <a:ext cx="2454606" cy="923330"/>
          </a:xfrm>
          <a:prstGeom prst="rect">
            <a:avLst/>
          </a:prstGeom>
          <a:noFill/>
        </p:spPr>
        <p:txBody>
          <a:bodyPr wrap="square" rtlCol="0">
            <a:spAutoFit/>
          </a:bodyPr>
          <a:lstStyle/>
          <a:p>
            <a:pPr algn="ctr"/>
            <a:r>
              <a:rPr lang="en-IE" dirty="0">
                <a:solidFill>
                  <a:srgbClr val="083F59"/>
                </a:solidFill>
              </a:rPr>
              <a:t>Use </a:t>
            </a:r>
            <a:r>
              <a:rPr lang="en-US" dirty="0">
                <a:solidFill>
                  <a:srgbClr val="083F59"/>
                </a:solidFill>
              </a:rPr>
              <a:t>the job description and person criteria to assess each CV</a:t>
            </a:r>
            <a:endParaRPr lang="en-IE" dirty="0">
              <a:solidFill>
                <a:srgbClr val="083F59"/>
              </a:solidFill>
            </a:endParaRPr>
          </a:p>
        </p:txBody>
      </p:sp>
      <p:sp>
        <p:nvSpPr>
          <p:cNvPr id="22" name="TextBox 21">
            <a:extLst>
              <a:ext uri="{FF2B5EF4-FFF2-40B4-BE49-F238E27FC236}">
                <a16:creationId xmlns:a16="http://schemas.microsoft.com/office/drawing/2014/main" id="{C93F1899-2905-700C-AD8D-2D5B9B99B344}"/>
              </a:ext>
            </a:extLst>
          </p:cNvPr>
          <p:cNvSpPr txBox="1"/>
          <p:nvPr/>
        </p:nvSpPr>
        <p:spPr>
          <a:xfrm>
            <a:off x="7545392" y="2973086"/>
            <a:ext cx="3346436" cy="923330"/>
          </a:xfrm>
          <a:prstGeom prst="rect">
            <a:avLst/>
          </a:prstGeom>
          <a:noFill/>
        </p:spPr>
        <p:txBody>
          <a:bodyPr wrap="square" rtlCol="0">
            <a:spAutoFit/>
          </a:bodyPr>
          <a:lstStyle/>
          <a:p>
            <a:pPr algn="ctr"/>
            <a:r>
              <a:rPr lang="en-US" dirty="0">
                <a:solidFill>
                  <a:srgbClr val="083F59"/>
                </a:solidFill>
              </a:rPr>
              <a:t>Decline all applications that don’t meet minimum requirements with a timely response</a:t>
            </a:r>
            <a:endParaRPr lang="en-IE" dirty="0">
              <a:solidFill>
                <a:srgbClr val="083F59"/>
              </a:solidFill>
            </a:endParaRPr>
          </a:p>
        </p:txBody>
      </p:sp>
      <p:sp>
        <p:nvSpPr>
          <p:cNvPr id="23" name="TextBox 22">
            <a:extLst>
              <a:ext uri="{FF2B5EF4-FFF2-40B4-BE49-F238E27FC236}">
                <a16:creationId xmlns:a16="http://schemas.microsoft.com/office/drawing/2014/main" id="{77EE355F-2128-3E51-7451-6DFECE81381C}"/>
              </a:ext>
            </a:extLst>
          </p:cNvPr>
          <p:cNvSpPr txBox="1"/>
          <p:nvPr/>
        </p:nvSpPr>
        <p:spPr>
          <a:xfrm>
            <a:off x="1061049" y="5346302"/>
            <a:ext cx="3056895" cy="923330"/>
          </a:xfrm>
          <a:prstGeom prst="rect">
            <a:avLst/>
          </a:prstGeom>
          <a:noFill/>
        </p:spPr>
        <p:txBody>
          <a:bodyPr wrap="square" rtlCol="0">
            <a:spAutoFit/>
          </a:bodyPr>
          <a:lstStyle/>
          <a:p>
            <a:pPr algn="ctr"/>
            <a:r>
              <a:rPr lang="en-US" dirty="0">
                <a:solidFill>
                  <a:srgbClr val="083F59"/>
                </a:solidFill>
              </a:rPr>
              <a:t>Score remaining CVs against desirable criteria to create a top-ten list</a:t>
            </a:r>
            <a:endParaRPr lang="en-IE" dirty="0">
              <a:solidFill>
                <a:srgbClr val="083F59"/>
              </a:solidFill>
            </a:endParaRPr>
          </a:p>
        </p:txBody>
      </p:sp>
      <p:sp>
        <p:nvSpPr>
          <p:cNvPr id="24" name="TextBox 23">
            <a:extLst>
              <a:ext uri="{FF2B5EF4-FFF2-40B4-BE49-F238E27FC236}">
                <a16:creationId xmlns:a16="http://schemas.microsoft.com/office/drawing/2014/main" id="{AA79FD2C-0B16-3FDE-23F9-FF73A6D118BC}"/>
              </a:ext>
            </a:extLst>
          </p:cNvPr>
          <p:cNvSpPr txBox="1"/>
          <p:nvPr/>
        </p:nvSpPr>
        <p:spPr>
          <a:xfrm>
            <a:off x="4272401" y="5359621"/>
            <a:ext cx="3175316" cy="923330"/>
          </a:xfrm>
          <a:prstGeom prst="rect">
            <a:avLst/>
          </a:prstGeom>
          <a:noFill/>
        </p:spPr>
        <p:txBody>
          <a:bodyPr wrap="square" rtlCol="0">
            <a:spAutoFit/>
          </a:bodyPr>
          <a:lstStyle/>
          <a:p>
            <a:pPr algn="ctr"/>
            <a:r>
              <a:rPr lang="en-US" dirty="0">
                <a:solidFill>
                  <a:srgbClr val="083F59"/>
                </a:solidFill>
              </a:rPr>
              <a:t>Review the top ten and confirm CV and cover letter proofing and presentation are flawless</a:t>
            </a:r>
            <a:endParaRPr lang="en-IE" dirty="0">
              <a:solidFill>
                <a:srgbClr val="083F59"/>
              </a:solidFill>
            </a:endParaRPr>
          </a:p>
        </p:txBody>
      </p:sp>
      <p:sp>
        <p:nvSpPr>
          <p:cNvPr id="26" name="TextBox 25">
            <a:extLst>
              <a:ext uri="{FF2B5EF4-FFF2-40B4-BE49-F238E27FC236}">
                <a16:creationId xmlns:a16="http://schemas.microsoft.com/office/drawing/2014/main" id="{AD601BF4-48F6-062A-8595-8A37809DCF23}"/>
              </a:ext>
            </a:extLst>
          </p:cNvPr>
          <p:cNvSpPr txBox="1"/>
          <p:nvPr/>
        </p:nvSpPr>
        <p:spPr>
          <a:xfrm>
            <a:off x="7672722" y="5359621"/>
            <a:ext cx="3175316" cy="923330"/>
          </a:xfrm>
          <a:prstGeom prst="rect">
            <a:avLst/>
          </a:prstGeom>
          <a:noFill/>
        </p:spPr>
        <p:txBody>
          <a:bodyPr wrap="square">
            <a:spAutoFit/>
          </a:bodyPr>
          <a:lstStyle/>
          <a:p>
            <a:pPr algn="ctr"/>
            <a:r>
              <a:rPr lang="en-US" dirty="0">
                <a:solidFill>
                  <a:srgbClr val="083F59"/>
                </a:solidFill>
              </a:rPr>
              <a:t>Invite selected candidates to interview as quickly as possible with optional slots</a:t>
            </a:r>
            <a:endParaRPr lang="en-IE" dirty="0">
              <a:solidFill>
                <a:srgbClr val="083F59"/>
              </a:solidFill>
            </a:endParaRPr>
          </a:p>
        </p:txBody>
      </p:sp>
      <p:pic>
        <p:nvPicPr>
          <p:cNvPr id="28" name="Graphic 27" descr="Presentation with pie chart with solid fill">
            <a:extLst>
              <a:ext uri="{FF2B5EF4-FFF2-40B4-BE49-F238E27FC236}">
                <a16:creationId xmlns:a16="http://schemas.microsoft.com/office/drawing/2014/main" id="{5188C52D-E946-CA82-AD5B-08737245FAD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981967" y="1806095"/>
            <a:ext cx="1049647" cy="1049647"/>
          </a:xfrm>
          <a:prstGeom prst="rect">
            <a:avLst/>
          </a:prstGeom>
        </p:spPr>
      </p:pic>
      <p:pic>
        <p:nvPicPr>
          <p:cNvPr id="30" name="Graphic 29" descr="School boy with solid fill">
            <a:extLst>
              <a:ext uri="{FF2B5EF4-FFF2-40B4-BE49-F238E27FC236}">
                <a16:creationId xmlns:a16="http://schemas.microsoft.com/office/drawing/2014/main" id="{984672A3-7654-C137-DA68-D24837F17296}"/>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860059" y="1804137"/>
            <a:ext cx="914400" cy="914400"/>
          </a:xfrm>
          <a:prstGeom prst="rect">
            <a:avLst/>
          </a:prstGeom>
        </p:spPr>
      </p:pic>
      <p:pic>
        <p:nvPicPr>
          <p:cNvPr id="32" name="Graphic 31" descr="Contract with solid fill">
            <a:extLst>
              <a:ext uri="{FF2B5EF4-FFF2-40B4-BE49-F238E27FC236}">
                <a16:creationId xmlns:a16="http://schemas.microsoft.com/office/drawing/2014/main" id="{EE625DA1-9222-1A91-0F18-4CCE239CBC59}"/>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725267" y="1743521"/>
            <a:ext cx="1070226" cy="1070226"/>
          </a:xfrm>
          <a:prstGeom prst="rect">
            <a:avLst/>
          </a:prstGeom>
        </p:spPr>
      </p:pic>
      <p:pic>
        <p:nvPicPr>
          <p:cNvPr id="34" name="Graphic 33" descr="Rating 3 Star outline">
            <a:extLst>
              <a:ext uri="{FF2B5EF4-FFF2-40B4-BE49-F238E27FC236}">
                <a16:creationId xmlns:a16="http://schemas.microsoft.com/office/drawing/2014/main" id="{98B6B176-A9A8-14AB-A60E-EF723C787C34}"/>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888655" y="4057969"/>
            <a:ext cx="1192006" cy="1192006"/>
          </a:xfrm>
          <a:prstGeom prst="rect">
            <a:avLst/>
          </a:prstGeom>
        </p:spPr>
      </p:pic>
      <p:pic>
        <p:nvPicPr>
          <p:cNvPr id="36" name="Graphic 35" descr="Clipboard Checked with solid fill">
            <a:extLst>
              <a:ext uri="{FF2B5EF4-FFF2-40B4-BE49-F238E27FC236}">
                <a16:creationId xmlns:a16="http://schemas.microsoft.com/office/drawing/2014/main" id="{1C1C5574-650E-1638-5F07-728C60C0969E}"/>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5289645" y="4022240"/>
            <a:ext cx="1213446" cy="1213446"/>
          </a:xfrm>
          <a:prstGeom prst="rect">
            <a:avLst/>
          </a:prstGeom>
        </p:spPr>
      </p:pic>
      <p:pic>
        <p:nvPicPr>
          <p:cNvPr id="40" name="Graphic 39" descr="Users with solid fill">
            <a:extLst>
              <a:ext uri="{FF2B5EF4-FFF2-40B4-BE49-F238E27FC236}">
                <a16:creationId xmlns:a16="http://schemas.microsoft.com/office/drawing/2014/main" id="{14F83F6D-168A-EA99-6940-26C3CAE56C02}"/>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8712075" y="4043059"/>
            <a:ext cx="1192627" cy="1192627"/>
          </a:xfrm>
          <a:prstGeom prst="rect">
            <a:avLst/>
          </a:prstGeom>
        </p:spPr>
      </p:pic>
      <p:sp>
        <p:nvSpPr>
          <p:cNvPr id="41" name="TextBox 40">
            <a:extLst>
              <a:ext uri="{FF2B5EF4-FFF2-40B4-BE49-F238E27FC236}">
                <a16:creationId xmlns:a16="http://schemas.microsoft.com/office/drawing/2014/main" id="{C6580CB2-8DA1-58B0-7764-F811838FDD3B}"/>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1">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Tree>
    <p:extLst>
      <p:ext uri="{BB962C8B-B14F-4D97-AF65-F5344CB8AC3E}">
        <p14:creationId xmlns:p14="http://schemas.microsoft.com/office/powerpoint/2010/main" val="524975957"/>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25310</TotalTime>
  <Words>3521</Words>
  <Application>Microsoft Office PowerPoint</Application>
  <PresentationFormat>Widescreen</PresentationFormat>
  <Paragraphs>254</Paragraphs>
  <Slides>27</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Aptos</vt:lpstr>
      <vt:lpstr>Arial</vt:lpstr>
      <vt:lpstr>Calibri</vt:lpstr>
      <vt:lpstr>Calibri </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631</cp:revision>
  <dcterms:created xsi:type="dcterms:W3CDTF">2020-10-14T13:32:04Z</dcterms:created>
  <dcterms:modified xsi:type="dcterms:W3CDTF">2025-06-11T11:20:45Z</dcterms:modified>
</cp:coreProperties>
</file>