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28" r:id="rId1"/>
  </p:sldMasterIdLst>
  <p:notesMasterIdLst>
    <p:notesMasterId r:id="rId55"/>
  </p:notesMasterIdLst>
  <p:handoutMasterIdLst>
    <p:handoutMasterId r:id="rId56"/>
  </p:handoutMasterIdLst>
  <p:sldIdLst>
    <p:sldId id="5855" r:id="rId2"/>
    <p:sldId id="257" r:id="rId3"/>
    <p:sldId id="5875" r:id="rId4"/>
    <p:sldId id="5555" r:id="rId5"/>
    <p:sldId id="5835" r:id="rId6"/>
    <p:sldId id="5834" r:id="rId7"/>
    <p:sldId id="4903" r:id="rId8"/>
    <p:sldId id="5452" r:id="rId9"/>
    <p:sldId id="5641" r:id="rId10"/>
    <p:sldId id="5456" r:id="rId11"/>
    <p:sldId id="5519" r:id="rId12"/>
    <p:sldId id="5460" r:id="rId13"/>
    <p:sldId id="5459" r:id="rId14"/>
    <p:sldId id="5639" r:id="rId15"/>
    <p:sldId id="4668" r:id="rId16"/>
    <p:sldId id="4680" r:id="rId17"/>
    <p:sldId id="5507" r:id="rId18"/>
    <p:sldId id="5510" r:id="rId19"/>
    <p:sldId id="5509" r:id="rId20"/>
    <p:sldId id="5457" r:id="rId21"/>
    <p:sldId id="5434" r:id="rId22"/>
    <p:sldId id="5534" r:id="rId23"/>
    <p:sldId id="5532" r:id="rId24"/>
    <p:sldId id="5535" r:id="rId25"/>
    <p:sldId id="5537" r:id="rId26"/>
    <p:sldId id="5538" r:id="rId27"/>
    <p:sldId id="5565" r:id="rId28"/>
    <p:sldId id="5566" r:id="rId29"/>
    <p:sldId id="5567" r:id="rId30"/>
    <p:sldId id="5506" r:id="rId31"/>
    <p:sldId id="5568" r:id="rId32"/>
    <p:sldId id="5653" r:id="rId33"/>
    <p:sldId id="5643" r:id="rId34"/>
    <p:sldId id="5645" r:id="rId35"/>
    <p:sldId id="5646" r:id="rId36"/>
    <p:sldId id="5647" r:id="rId37"/>
    <p:sldId id="5650" r:id="rId38"/>
    <p:sldId id="5649" r:id="rId39"/>
    <p:sldId id="5595" r:id="rId40"/>
    <p:sldId id="5444" r:id="rId41"/>
    <p:sldId id="5569" r:id="rId42"/>
    <p:sldId id="5523" r:id="rId43"/>
    <p:sldId id="5524" r:id="rId44"/>
    <p:sldId id="5596" r:id="rId45"/>
    <p:sldId id="5601" r:id="rId46"/>
    <p:sldId id="5602" r:id="rId47"/>
    <p:sldId id="5603" r:id="rId48"/>
    <p:sldId id="5604" r:id="rId49"/>
    <p:sldId id="5594" r:id="rId50"/>
    <p:sldId id="5662" r:id="rId51"/>
    <p:sldId id="5583" r:id="rId52"/>
    <p:sldId id="5838" r:id="rId53"/>
    <p:sldId id="5840" r:id="rId5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872B5"/>
    <a:srgbClr val="702E8C"/>
    <a:srgbClr val="083F59"/>
    <a:srgbClr val="DF4625"/>
    <a:srgbClr val="ED028C"/>
    <a:srgbClr val="05AAA3"/>
    <a:srgbClr val="01A54E"/>
    <a:srgbClr val="FCB913"/>
    <a:srgbClr val="FFCC66"/>
    <a:srgbClr val="D9A01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591" autoAdjust="0"/>
    <p:restoredTop sz="96281"/>
  </p:normalViewPr>
  <p:slideViewPr>
    <p:cSldViewPr snapToGrid="0" snapToObjects="1">
      <p:cViewPr varScale="1">
        <p:scale>
          <a:sx n="65" d="100"/>
          <a:sy n="65" d="100"/>
        </p:scale>
        <p:origin x="816" y="60"/>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74" d="100"/>
        <a:sy n="74" d="100"/>
      </p:scale>
      <p:origin x="0" y="0"/>
    </p:cViewPr>
  </p:sorterViewPr>
  <p:notesViewPr>
    <p:cSldViewPr snapToGrid="0" snapToObjects="1" showGuides="1">
      <p:cViewPr varScale="1">
        <p:scale>
          <a:sx n="81" d="100"/>
          <a:sy n="81" d="100"/>
        </p:scale>
        <p:origin x="3894" y="10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AD4A2BC-03DD-4ECF-3479-8FA7AEF32F3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A0405B75-3FAD-5B31-A339-5DE5400C1051}"/>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E0482D9-69E6-2C47-9276-C04B0E602772}" type="datetimeFigureOut">
              <a:t>6/11/2025</a:t>
            </a:fld>
            <a:endParaRPr lang="en-GB"/>
          </a:p>
        </p:txBody>
      </p:sp>
      <p:sp>
        <p:nvSpPr>
          <p:cNvPr id="4" name="Footer Placeholder 3">
            <a:extLst>
              <a:ext uri="{FF2B5EF4-FFF2-40B4-BE49-F238E27FC236}">
                <a16:creationId xmlns:a16="http://schemas.microsoft.com/office/drawing/2014/main" id="{24DBB51C-A510-2C4B-B545-48212D3C63CF}"/>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328D7A79-2411-DC2E-EC5A-347CDFA70D28}"/>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7C9E25F-DF07-174C-A856-D8F4A4276865}" type="slidenum">
              <a:t>‹#›</a:t>
            </a:fld>
            <a:endParaRPr lang="en-GB"/>
          </a:p>
        </p:txBody>
      </p:sp>
    </p:spTree>
    <p:extLst>
      <p:ext uri="{BB962C8B-B14F-4D97-AF65-F5344CB8AC3E}">
        <p14:creationId xmlns:p14="http://schemas.microsoft.com/office/powerpoint/2010/main" val="1047895712"/>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2880" userDrawn="1">
          <p15:clr>
            <a:srgbClr val="F26B43"/>
          </p15:clr>
        </p15:guide>
        <p15:guide id="2" pos="2160"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E6B282E-B117-B940-84DA-9267D4C22CBD}" type="datetimeFigureOut">
              <a:rPr lang="en-US" smtClean="0"/>
              <a:t>6/11/2025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BE5DE82-CF29-044D-9158-06A811149881}" type="slidenum">
              <a:rPr lang="en-US" smtClean="0"/>
              <a:t>‹#›</a:t>
            </a:fld>
            <a:endParaRPr lang="en-US"/>
          </a:p>
        </p:txBody>
      </p:sp>
    </p:spTree>
    <p:extLst>
      <p:ext uri="{BB962C8B-B14F-4D97-AF65-F5344CB8AC3E}">
        <p14:creationId xmlns:p14="http://schemas.microsoft.com/office/powerpoint/2010/main" val="17619873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C4108B-525F-A703-4139-61B61C15558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19B540F-90AE-B19A-5FF2-8340F2F0FF4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A16BEF9-7A90-0394-7A91-0B76A14014D0}"/>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8E649F4F-0A6D-4E11-DCEE-F224AAE35736}"/>
              </a:ext>
            </a:extLst>
          </p:cNvPr>
          <p:cNvSpPr>
            <a:spLocks noGrp="1"/>
          </p:cNvSpPr>
          <p:nvPr>
            <p:ph type="sldNum" sz="quarter" idx="5"/>
          </p:nvPr>
        </p:nvSpPr>
        <p:spPr/>
        <p:txBody>
          <a:bodyPr/>
          <a:lstStyle/>
          <a:p>
            <a:fld id="{4BE5DE82-CF29-044D-9158-06A811149881}" type="slidenum">
              <a:rPr lang="en-US" smtClean="0"/>
              <a:t>1</a:t>
            </a:fld>
            <a:endParaRPr lang="en-US" dirty="0"/>
          </a:p>
        </p:txBody>
      </p:sp>
    </p:spTree>
    <p:extLst>
      <p:ext uri="{BB962C8B-B14F-4D97-AF65-F5344CB8AC3E}">
        <p14:creationId xmlns:p14="http://schemas.microsoft.com/office/powerpoint/2010/main" val="27408251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BE5DE82-CF29-044D-9158-06A811149881}" type="slidenum">
              <a:rPr lang="en-US" smtClean="0"/>
              <a:t>53</a:t>
            </a:fld>
            <a:endParaRPr lang="en-US"/>
          </a:p>
        </p:txBody>
      </p:sp>
    </p:spTree>
    <p:extLst>
      <p:ext uri="{BB962C8B-B14F-4D97-AF65-F5344CB8AC3E}">
        <p14:creationId xmlns:p14="http://schemas.microsoft.com/office/powerpoint/2010/main" val="7172193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8.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Font Typecae &amp; Size">
    <p:spTree>
      <p:nvGrpSpPr>
        <p:cNvPr id="1" name=""/>
        <p:cNvGrpSpPr/>
        <p:nvPr/>
      </p:nvGrpSpPr>
      <p:grpSpPr>
        <a:xfrm>
          <a:off x="0" y="0"/>
          <a:ext cx="0" cy="0"/>
          <a:chOff x="0" y="0"/>
          <a:chExt cx="0" cy="0"/>
        </a:xfrm>
      </p:grpSpPr>
      <p:sp>
        <p:nvSpPr>
          <p:cNvPr id="6" name="Rectangle 5"/>
          <p:cNvSpPr/>
          <p:nvPr userDrawn="1"/>
        </p:nvSpPr>
        <p:spPr>
          <a:xfrm>
            <a:off x="0" y="0"/>
            <a:ext cx="12192000" cy="6858001"/>
          </a:xfrm>
          <a:prstGeom prst="rect">
            <a:avLst/>
          </a:prstGeom>
          <a:solidFill>
            <a:srgbClr val="05AA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userDrawn="1"/>
        </p:nvSpPr>
        <p:spPr>
          <a:xfrm>
            <a:off x="424669" y="528535"/>
            <a:ext cx="6498645" cy="769441"/>
          </a:xfrm>
          <a:prstGeom prst="rect">
            <a:avLst/>
          </a:prstGeom>
        </p:spPr>
        <p:txBody>
          <a:bodyPr wrap="square">
            <a:spAutoFit/>
          </a:bodyPr>
          <a:lstStyle/>
          <a:p>
            <a:pPr fontAlgn="base"/>
            <a:r>
              <a:rPr lang="en-IE" sz="4400" b="0" i="0" u="none" strike="noStrike" kern="1200" baseline="0" dirty="0">
                <a:solidFill>
                  <a:schemeClr val="bg1"/>
                </a:solidFill>
                <a:effectLst/>
                <a:latin typeface="+mn-lt"/>
                <a:ea typeface="+mn-ea"/>
                <a:cs typeface="+mn-cs"/>
                <a:sym typeface="Quattrocento Sans"/>
              </a:rPr>
              <a:t>FONT TYPEFACE &amp; SIZE</a:t>
            </a:r>
            <a:endParaRPr lang="en-IE" sz="3600" baseline="0" dirty="0">
              <a:solidFill>
                <a:schemeClr val="bg1"/>
              </a:solidFill>
              <a:latin typeface="+mn-lt"/>
              <a:ea typeface="Quattrocento Sans"/>
              <a:cs typeface="Quattrocento Sans"/>
              <a:sym typeface="Quattrocento Sans"/>
            </a:endParaRPr>
          </a:p>
        </p:txBody>
      </p:sp>
      <p:sp>
        <p:nvSpPr>
          <p:cNvPr id="8" name="Rectangle 7"/>
          <p:cNvSpPr/>
          <p:nvPr userDrawn="1"/>
        </p:nvSpPr>
        <p:spPr>
          <a:xfrm>
            <a:off x="7347983" y="564843"/>
            <a:ext cx="4589207" cy="4708981"/>
          </a:xfrm>
          <a:prstGeom prst="rect">
            <a:avLst/>
          </a:prstGeom>
        </p:spPr>
        <p:txBody>
          <a:bodyPr wrap="square">
            <a:spAutoFit/>
          </a:bodyPr>
          <a:lstStyle/>
          <a:p>
            <a:pPr fontAlgn="base"/>
            <a:r>
              <a:rPr lang="en-IE" sz="3000" b="0" i="0" u="none" strike="noStrike" kern="1200" dirty="0">
                <a:solidFill>
                  <a:schemeClr val="bg1"/>
                </a:solidFill>
                <a:effectLst/>
                <a:latin typeface="+mn-lt"/>
                <a:ea typeface="+mn-ea"/>
                <a:cs typeface="+mn-cs"/>
              </a:rPr>
              <a:t>PLEASE</a:t>
            </a:r>
            <a:r>
              <a:rPr lang="en-IE" sz="3000" b="0" i="0" u="none" strike="noStrike" kern="1200" baseline="0" dirty="0">
                <a:solidFill>
                  <a:schemeClr val="bg1"/>
                </a:solidFill>
                <a:effectLst/>
                <a:latin typeface="+mn-lt"/>
                <a:ea typeface="+mn-ea"/>
                <a:cs typeface="+mn-cs"/>
              </a:rPr>
              <a:t> ENSURE TO KEEP FONTS AS PER THE LAYOUT</a:t>
            </a:r>
            <a:endParaRPr lang="en-IE" sz="3000" b="0" i="0" u="none" strike="noStrike" kern="1200" dirty="0">
              <a:solidFill>
                <a:schemeClr val="bg1"/>
              </a:solidFill>
              <a:effectLst/>
              <a:latin typeface="+mn-lt"/>
              <a:ea typeface="+mn-ea"/>
              <a:cs typeface="+mn-cs"/>
            </a:endParaRPr>
          </a:p>
          <a:p>
            <a:pPr fontAlgn="base"/>
            <a:endParaRPr lang="en-IE" sz="3000" b="0" i="0" u="none" strike="noStrike" kern="1200" dirty="0">
              <a:solidFill>
                <a:schemeClr val="bg1"/>
              </a:solidFill>
              <a:effectLst/>
              <a:latin typeface="+mn-lt"/>
              <a:ea typeface="+mn-ea"/>
              <a:cs typeface="+mn-cs"/>
            </a:endParaRPr>
          </a:p>
          <a:p>
            <a:pPr marL="0" lvl="0" indent="0" algn="l" rtl="0">
              <a:spcBef>
                <a:spcPts val="0"/>
              </a:spcBef>
              <a:spcAft>
                <a:spcPts val="0"/>
              </a:spcAft>
              <a:buClr>
                <a:schemeClr val="dk1"/>
              </a:buClr>
              <a:buSzPts val="1100"/>
              <a:buFont typeface="Arial"/>
              <a:buNone/>
            </a:pPr>
            <a:r>
              <a:rPr lang="en-IE" sz="3000" b="0" i="0" u="none" strike="noStrike" kern="1200" dirty="0">
                <a:solidFill>
                  <a:schemeClr val="bg1"/>
                </a:solidFill>
                <a:effectLst/>
                <a:latin typeface="+mn-lt"/>
                <a:ea typeface="+mn-ea"/>
                <a:cs typeface="+mn-cs"/>
              </a:rPr>
              <a:t>48 point </a:t>
            </a:r>
            <a:r>
              <a:rPr lang="en-IE" sz="3000" b="0" i="0" u="none" strike="noStrike" kern="1200" baseline="0" dirty="0">
                <a:solidFill>
                  <a:schemeClr val="bg1"/>
                </a:solidFill>
                <a:effectLst/>
                <a:latin typeface="+mn-lt"/>
                <a:ea typeface="+mn-ea"/>
                <a:cs typeface="+mn-cs"/>
              </a:rPr>
              <a:t> -  </a:t>
            </a:r>
            <a:r>
              <a:rPr lang="en-IE" sz="3000" b="0" i="0" u="none" strike="noStrike" kern="1200" dirty="0">
                <a:solidFill>
                  <a:schemeClr val="bg1"/>
                </a:solidFill>
                <a:effectLst/>
                <a:latin typeface="+mn-lt"/>
                <a:ea typeface="+mn-ea"/>
                <a:cs typeface="+mn-cs"/>
              </a:rPr>
              <a:t>Divider</a:t>
            </a:r>
            <a:r>
              <a:rPr lang="en-IE" sz="3000" b="0" i="0" u="none" strike="noStrike" kern="1200" baseline="0" dirty="0">
                <a:solidFill>
                  <a:schemeClr val="bg1"/>
                </a:solidFill>
                <a:effectLst/>
                <a:latin typeface="+mn-lt"/>
                <a:ea typeface="+mn-ea"/>
                <a:cs typeface="+mn-cs"/>
              </a:rPr>
              <a:t> Slides</a:t>
            </a:r>
          </a:p>
          <a:p>
            <a:pPr marL="0" lvl="0" indent="0" algn="l" rtl="0">
              <a:spcBef>
                <a:spcPts val="0"/>
              </a:spcBef>
              <a:spcAft>
                <a:spcPts val="0"/>
              </a:spcAft>
              <a:buClr>
                <a:schemeClr val="dk1"/>
              </a:buClr>
              <a:buSzPts val="1100"/>
              <a:buFont typeface="Arial"/>
              <a:buNone/>
            </a:pPr>
            <a:endParaRPr lang="en-IE" sz="1000" b="1" baseline="0" dirty="0">
              <a:solidFill>
                <a:schemeClr val="bg1"/>
              </a:solidFill>
              <a:latin typeface="+mn-lt"/>
              <a:ea typeface="Quattrocento Sans"/>
              <a:cs typeface="Quattrocento Sans"/>
              <a:sym typeface="Quattrocento Sans"/>
            </a:endParaRP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36 point</a:t>
            </a:r>
            <a:r>
              <a:rPr lang="en-IE" sz="3000" b="0" i="0" u="none" strike="noStrike" kern="1200" baseline="0" dirty="0">
                <a:solidFill>
                  <a:schemeClr val="bg1"/>
                </a:solidFill>
                <a:effectLst/>
                <a:latin typeface="+mn-lt"/>
                <a:ea typeface="+mn-ea"/>
                <a:cs typeface="+mn-cs"/>
              </a:rPr>
              <a:t>  -  </a:t>
            </a:r>
            <a:r>
              <a:rPr lang="en-IE" sz="3000" b="0" i="0" u="none" strike="noStrike" kern="1200" dirty="0">
                <a:solidFill>
                  <a:schemeClr val="bg1"/>
                </a:solidFill>
                <a:effectLst/>
                <a:latin typeface="+mn-lt"/>
                <a:ea typeface="+mn-ea"/>
                <a:cs typeface="+mn-cs"/>
              </a:rPr>
              <a:t>Title Heading</a:t>
            </a: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endParaRPr lang="en-IE" sz="1000" b="0" i="0" u="none" strike="noStrike" kern="1200" dirty="0">
              <a:solidFill>
                <a:schemeClr val="bg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30 point</a:t>
            </a:r>
            <a:r>
              <a:rPr lang="en-IE" sz="3000" b="0" i="0" u="none" strike="noStrike" kern="1200" baseline="0" dirty="0">
                <a:solidFill>
                  <a:schemeClr val="bg1"/>
                </a:solidFill>
                <a:effectLst/>
                <a:latin typeface="+mn-lt"/>
                <a:ea typeface="+mn-ea"/>
                <a:cs typeface="+mn-cs"/>
              </a:rPr>
              <a:t>  -  </a:t>
            </a:r>
            <a:r>
              <a:rPr lang="en-IE" sz="3000" b="0" i="0" u="none" strike="noStrike" kern="1200" dirty="0">
                <a:solidFill>
                  <a:schemeClr val="bg1"/>
                </a:solidFill>
                <a:effectLst/>
                <a:latin typeface="+mn-lt"/>
                <a:ea typeface="+mn-ea"/>
                <a:cs typeface="+mn-cs"/>
              </a:rPr>
              <a:t>Sub-Titles</a:t>
            </a: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	</a:t>
            </a:r>
            <a:r>
              <a:rPr lang="en-IE" sz="3000" b="0" i="0" u="none" strike="noStrike" kern="1200" baseline="0" dirty="0">
                <a:solidFill>
                  <a:schemeClr val="bg1"/>
                </a:solidFill>
                <a:effectLst/>
                <a:latin typeface="+mn-lt"/>
                <a:ea typeface="+mn-ea"/>
                <a:cs typeface="+mn-cs"/>
              </a:rPr>
              <a:t>       </a:t>
            </a:r>
            <a:r>
              <a:rPr lang="en-IE" sz="3000" b="0" i="0" u="none" strike="noStrike" kern="1200" dirty="0">
                <a:solidFill>
                  <a:schemeClr val="bg1"/>
                </a:solidFill>
                <a:effectLst/>
                <a:latin typeface="+mn-lt"/>
                <a:ea typeface="+mn-ea"/>
                <a:cs typeface="+mn-cs"/>
              </a:rPr>
              <a:t>- Quotes	</a:t>
            </a: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endParaRPr lang="en-IE" sz="1000" b="0" i="0" u="none" strike="noStrike" kern="1200" dirty="0">
              <a:solidFill>
                <a:schemeClr val="bg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24 point</a:t>
            </a:r>
            <a:r>
              <a:rPr lang="en-IE" sz="3000" b="0" i="0" u="none" strike="noStrike" kern="1200" baseline="0" dirty="0">
                <a:solidFill>
                  <a:schemeClr val="bg1"/>
                </a:solidFill>
                <a:effectLst/>
                <a:latin typeface="+mn-lt"/>
                <a:ea typeface="+mn-ea"/>
                <a:cs typeface="+mn-cs"/>
              </a:rPr>
              <a:t>  -  </a:t>
            </a:r>
            <a:r>
              <a:rPr lang="en-IE" sz="3000" b="0" i="0" u="none" strike="noStrike" kern="1200" baseline="0" dirty="0">
                <a:solidFill>
                  <a:schemeClr val="bg1"/>
                </a:solidFill>
                <a:effectLst/>
                <a:latin typeface="+mn-lt"/>
                <a:ea typeface="Quattrocento Sans"/>
                <a:cs typeface="Quattrocento Sans"/>
                <a:sym typeface="Quattrocento Sans"/>
              </a:rPr>
              <a:t>Main </a:t>
            </a:r>
            <a:r>
              <a:rPr lang="en-IE" sz="3000" b="0" i="0" u="none" strike="noStrike" kern="1200" dirty="0">
                <a:solidFill>
                  <a:schemeClr val="bg1"/>
                </a:solidFill>
                <a:effectLst/>
                <a:latin typeface="+mn-lt"/>
                <a:ea typeface="+mn-ea"/>
                <a:cs typeface="+mn-cs"/>
              </a:rPr>
              <a:t>Text Body </a:t>
            </a:r>
            <a:endParaRPr lang="en-US" sz="3000" dirty="0">
              <a:solidFill>
                <a:schemeClr val="bg1"/>
              </a:solidFill>
            </a:endParaRPr>
          </a:p>
          <a:p>
            <a:pPr fontAlgn="base"/>
            <a:endParaRPr lang="en-IE" sz="3000" b="0" i="0" u="none" strike="noStrike" kern="1200" dirty="0">
              <a:solidFill>
                <a:schemeClr val="bg1"/>
              </a:solidFill>
              <a:effectLst/>
              <a:latin typeface="+mn-lt"/>
              <a:ea typeface="+mn-ea"/>
              <a:cs typeface="+mn-cs"/>
            </a:endParaRPr>
          </a:p>
        </p:txBody>
      </p:sp>
      <p:sp>
        <p:nvSpPr>
          <p:cNvPr id="9" name="Rectangle 8"/>
          <p:cNvSpPr/>
          <p:nvPr userDrawn="1"/>
        </p:nvSpPr>
        <p:spPr>
          <a:xfrm>
            <a:off x="424669" y="2014904"/>
            <a:ext cx="5845501" cy="2492990"/>
          </a:xfrm>
          <a:prstGeom prst="rect">
            <a:avLst/>
          </a:prstGeom>
        </p:spPr>
        <p:txBody>
          <a:bodyPr wrap="square">
            <a:spAutoFit/>
          </a:bodyPr>
          <a:lstStyle/>
          <a:p>
            <a:pPr marL="0" marR="0" indent="0" algn="l" defTabSz="914400" rtl="0" eaLnBrk="1" fontAlgn="base" latinLnBrk="0" hangingPunct="1">
              <a:lnSpc>
                <a:spcPct val="100000"/>
              </a:lnSpc>
              <a:spcBef>
                <a:spcPts val="0"/>
              </a:spcBef>
              <a:spcAft>
                <a:spcPts val="0"/>
              </a:spcAft>
              <a:buClrTx/>
              <a:buSzTx/>
              <a:buFontTx/>
              <a:buNone/>
              <a:tabLst/>
              <a:defRPr/>
            </a:pPr>
            <a:r>
              <a:rPr lang="en-IE" sz="2400" b="0" i="0" u="none" strike="noStrike" kern="1200" baseline="0" dirty="0">
                <a:solidFill>
                  <a:schemeClr val="bg1"/>
                </a:solidFill>
                <a:effectLst/>
                <a:latin typeface="+mn-lt"/>
                <a:ea typeface="+mn-ea"/>
                <a:cs typeface="+mn-cs"/>
                <a:sym typeface="Quattrocento Sans"/>
              </a:rPr>
              <a:t>Please ensure to keep the font sizes set as per the slide layouts. The font used throughout the </a:t>
            </a:r>
            <a:r>
              <a:rPr lang="en-IE" sz="2400" b="1" i="0" u="none" strike="noStrike" kern="1200" baseline="0" dirty="0">
                <a:solidFill>
                  <a:schemeClr val="bg1"/>
                </a:solidFill>
                <a:effectLst/>
                <a:latin typeface="+mn-lt"/>
                <a:ea typeface="+mn-ea"/>
                <a:cs typeface="+mn-cs"/>
                <a:sym typeface="Quattrocento Sans"/>
              </a:rPr>
              <a:t>DARE </a:t>
            </a:r>
            <a:r>
              <a:rPr lang="en-IE" sz="2400" b="0" i="0" u="none" strike="noStrike" kern="1200" baseline="0" dirty="0">
                <a:solidFill>
                  <a:schemeClr val="bg1"/>
                </a:solidFill>
                <a:effectLst/>
                <a:latin typeface="+mn-lt"/>
                <a:ea typeface="+mn-ea"/>
                <a:cs typeface="+mn-cs"/>
                <a:sym typeface="Quattrocento Sans"/>
              </a:rPr>
              <a:t>PowerPoint is</a:t>
            </a:r>
            <a:r>
              <a:rPr lang="is-IS" sz="2400" b="0" i="0" u="none" strike="noStrike" kern="1200" baseline="0" dirty="0">
                <a:solidFill>
                  <a:schemeClr val="bg1"/>
                </a:solidFill>
                <a:effectLst/>
                <a:latin typeface="+mn-lt"/>
                <a:ea typeface="+mn-ea"/>
                <a:cs typeface="+mn-cs"/>
                <a:sym typeface="Quattrocento Sans"/>
              </a:rPr>
              <a:t>….</a:t>
            </a:r>
          </a:p>
          <a:p>
            <a:pPr marL="0" marR="0" indent="0" algn="l" defTabSz="914400" rtl="0" eaLnBrk="1" fontAlgn="base" latinLnBrk="0" hangingPunct="1">
              <a:lnSpc>
                <a:spcPct val="100000"/>
              </a:lnSpc>
              <a:spcBef>
                <a:spcPts val="0"/>
              </a:spcBef>
              <a:spcAft>
                <a:spcPts val="0"/>
              </a:spcAft>
              <a:buClrTx/>
              <a:buSzTx/>
              <a:buFontTx/>
              <a:buNone/>
              <a:tabLst/>
              <a:defRPr/>
            </a:pPr>
            <a:endParaRPr lang="en-IE" sz="2400" b="0" i="0" u="none" strike="noStrike" kern="1200" baseline="0" dirty="0">
              <a:solidFill>
                <a:schemeClr val="bg1"/>
              </a:solidFill>
              <a:effectLst/>
              <a:latin typeface="+mn-lt"/>
              <a:ea typeface="+mn-ea"/>
              <a:cs typeface="+mn-cs"/>
              <a:sym typeface="Quattrocento Sans"/>
            </a:endParaRPr>
          </a:p>
          <a:p>
            <a:pPr fontAlgn="base"/>
            <a:endParaRPr lang="en-IE" sz="2400" b="0" i="0" u="none" strike="noStrike" kern="1200" baseline="0" dirty="0">
              <a:solidFill>
                <a:schemeClr val="bg1"/>
              </a:solidFill>
              <a:effectLst/>
              <a:latin typeface="+mn-lt"/>
              <a:ea typeface="+mn-ea"/>
              <a:cs typeface="+mn-cs"/>
              <a:sym typeface="Quattrocento Sans"/>
            </a:endParaRPr>
          </a:p>
          <a:p>
            <a:pPr fontAlgn="base"/>
            <a:r>
              <a:rPr lang="en-IE" sz="3600" b="1" i="1" baseline="0" dirty="0">
                <a:solidFill>
                  <a:schemeClr val="bg1"/>
                </a:solidFill>
                <a:latin typeface="+mn-lt"/>
                <a:ea typeface="Quattrocento Sans"/>
                <a:cs typeface="Quattrocento Sans"/>
                <a:sym typeface="Quattrocento Sans"/>
              </a:rPr>
              <a:t>Calibri</a:t>
            </a:r>
            <a:endParaRPr lang="en-IE" sz="3600" baseline="0" dirty="0">
              <a:solidFill>
                <a:schemeClr val="bg1"/>
              </a:solidFill>
              <a:latin typeface="+mn-lt"/>
              <a:ea typeface="Quattrocento Sans"/>
              <a:cs typeface="Quattrocento Sans"/>
              <a:sym typeface="Quattrocento Sans"/>
            </a:endParaRPr>
          </a:p>
        </p:txBody>
      </p:sp>
      <p:cxnSp>
        <p:nvCxnSpPr>
          <p:cNvPr id="10" name="Straight Connector 9"/>
          <p:cNvCxnSpPr/>
          <p:nvPr userDrawn="1"/>
        </p:nvCxnSpPr>
        <p:spPr>
          <a:xfrm>
            <a:off x="7098716" y="-1"/>
            <a:ext cx="0" cy="5540408"/>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a:xfrm flipH="1">
            <a:off x="1" y="1620217"/>
            <a:ext cx="7098715"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Rectangle 11"/>
          <p:cNvSpPr/>
          <p:nvPr userDrawn="1"/>
        </p:nvSpPr>
        <p:spPr>
          <a:xfrm>
            <a:off x="0" y="5968370"/>
            <a:ext cx="12192000" cy="461665"/>
          </a:xfrm>
          <a:prstGeom prst="rect">
            <a:avLst/>
          </a:prstGeom>
        </p:spPr>
        <p:txBody>
          <a:bodyPr wrap="square">
            <a:spAutoFit/>
          </a:bodyPr>
          <a:lstStyle/>
          <a:p>
            <a:pPr algn="ctr"/>
            <a:r>
              <a:rPr lang="en-IE" sz="2400" kern="1200" dirty="0">
                <a:solidFill>
                  <a:schemeClr val="bg1"/>
                </a:solidFill>
                <a:effectLst/>
                <a:latin typeface="+mn-lt"/>
                <a:ea typeface="+mn-ea"/>
                <a:cs typeface="+mn-cs"/>
              </a:rPr>
              <a:t>*** </a:t>
            </a:r>
            <a:r>
              <a:rPr lang="en-IE" sz="2400" b="1" kern="1200" dirty="0">
                <a:solidFill>
                  <a:schemeClr val="bg1"/>
                </a:solidFill>
                <a:effectLst/>
                <a:latin typeface="+mn-lt"/>
                <a:ea typeface="+mn-ea"/>
                <a:cs typeface="+mn-cs"/>
              </a:rPr>
              <a:t>PLEASE DELETE THIS INSTRUCTION SLIDE BEFORE PRESENTING FINAL PRESENTATION </a:t>
            </a:r>
            <a:r>
              <a:rPr lang="en-IE" sz="2400" kern="1200" dirty="0">
                <a:solidFill>
                  <a:schemeClr val="bg1"/>
                </a:solidFill>
                <a:effectLst/>
                <a:latin typeface="+mn-lt"/>
                <a:ea typeface="+mn-ea"/>
                <a:cs typeface="+mn-cs"/>
              </a:rPr>
              <a:t>*** </a:t>
            </a:r>
            <a:endParaRPr lang="en-US" sz="2400" kern="1200" dirty="0">
              <a:solidFill>
                <a:schemeClr val="bg1"/>
              </a:solidFill>
              <a:effectLst/>
              <a:latin typeface="+mn-lt"/>
              <a:ea typeface="+mn-ea"/>
              <a:cs typeface="+mn-cs"/>
            </a:endParaRPr>
          </a:p>
        </p:txBody>
      </p:sp>
      <p:cxnSp>
        <p:nvCxnSpPr>
          <p:cNvPr id="13" name="Straight Connector 12"/>
          <p:cNvCxnSpPr/>
          <p:nvPr userDrawn="1"/>
        </p:nvCxnSpPr>
        <p:spPr>
          <a:xfrm flipH="1">
            <a:off x="2" y="5540407"/>
            <a:ext cx="12191998"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216543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7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48833"/>
            <a:ext cx="6185499" cy="593771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DF4625"/>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335C42"/>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Tree>
    <p:extLst>
      <p:ext uri="{BB962C8B-B14F-4D97-AF65-F5344CB8AC3E}">
        <p14:creationId xmlns:p14="http://schemas.microsoft.com/office/powerpoint/2010/main" val="16620259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2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48833"/>
            <a:ext cx="6185499" cy="593771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Tree>
    <p:extLst>
      <p:ext uri="{BB962C8B-B14F-4D97-AF65-F5344CB8AC3E}">
        <p14:creationId xmlns:p14="http://schemas.microsoft.com/office/powerpoint/2010/main" val="6914888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Divider ">
    <p:spTree>
      <p:nvGrpSpPr>
        <p:cNvPr id="1" name=""/>
        <p:cNvGrpSpPr/>
        <p:nvPr/>
      </p:nvGrpSpPr>
      <p:grpSpPr>
        <a:xfrm>
          <a:off x="0" y="0"/>
          <a:ext cx="0" cy="0"/>
          <a:chOff x="0" y="0"/>
          <a:chExt cx="0" cy="0"/>
        </a:xfrm>
      </p:grpSpPr>
      <p:sp>
        <p:nvSpPr>
          <p:cNvPr id="45" name="Freeform 44">
            <a:extLst>
              <a:ext uri="{FF2B5EF4-FFF2-40B4-BE49-F238E27FC236}">
                <a16:creationId xmlns:a16="http://schemas.microsoft.com/office/drawing/2014/main" id="{9FA70792-0674-9D4F-B2EB-1EA85D634C6B}"/>
              </a:ext>
            </a:extLst>
          </p:cNvPr>
          <p:cNvSpPr/>
          <p:nvPr userDrawn="1"/>
        </p:nvSpPr>
        <p:spPr>
          <a:xfrm rot="5400000" flipH="1">
            <a:off x="3374230" y="-2718353"/>
            <a:ext cx="5471102"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rgbClr val="0872B5"/>
          </a:solidFill>
          <a:ln w="24491" cap="flat">
            <a:noFill/>
            <a:prstDash val="solid"/>
            <a:miter/>
          </a:ln>
        </p:spPr>
        <p:txBody>
          <a:bodyPr wrap="square" rtlCol="0" anchor="ctr">
            <a:noAutofit/>
          </a:bodyPr>
          <a:lstStyle/>
          <a:p>
            <a:endParaRPr lang="en-US"/>
          </a:p>
        </p:txBody>
      </p:sp>
      <p:sp>
        <p:nvSpPr>
          <p:cNvPr id="8" name="Freeform 7">
            <a:extLst>
              <a:ext uri="{FF2B5EF4-FFF2-40B4-BE49-F238E27FC236}">
                <a16:creationId xmlns:a16="http://schemas.microsoft.com/office/drawing/2014/main" id="{C9191872-FD39-9640-9FBD-E895199BE50F}"/>
              </a:ext>
            </a:extLst>
          </p:cNvPr>
          <p:cNvSpPr/>
          <p:nvPr userDrawn="1"/>
        </p:nvSpPr>
        <p:spPr>
          <a:xfrm flipV="1">
            <a:off x="4362120" y="1856501"/>
            <a:ext cx="7829880" cy="45719"/>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chemeClr val="bg1"/>
          </a:solidFill>
          <a:ln w="24491" cap="flat">
            <a:solidFill>
              <a:schemeClr val="bg1"/>
            </a:solidFill>
            <a:prstDash val="solid"/>
            <a:miter/>
          </a:ln>
        </p:spPr>
        <p:txBody>
          <a:bodyPr rtlCol="0" anchor="ctr"/>
          <a:lstStyle/>
          <a:p>
            <a:endParaRPr lang="en-US"/>
          </a:p>
        </p:txBody>
      </p:sp>
      <p:sp>
        <p:nvSpPr>
          <p:cNvPr id="9" name="Rectangle 8">
            <a:extLst>
              <a:ext uri="{FF2B5EF4-FFF2-40B4-BE49-F238E27FC236}">
                <a16:creationId xmlns:a16="http://schemas.microsoft.com/office/drawing/2014/main" id="{627A825B-5E41-4E4C-888D-127C62DD902C}"/>
              </a:ext>
            </a:extLst>
          </p:cNvPr>
          <p:cNvSpPr/>
          <p:nvPr userDrawn="1"/>
        </p:nvSpPr>
        <p:spPr>
          <a:xfrm>
            <a:off x="23805" y="9076427"/>
            <a:ext cx="7535870" cy="16153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46" name="Text Placeholder 23">
            <a:extLst>
              <a:ext uri="{FF2B5EF4-FFF2-40B4-BE49-F238E27FC236}">
                <a16:creationId xmlns:a16="http://schemas.microsoft.com/office/drawing/2014/main" id="{0D7D5BA7-4F69-404A-9C14-2AAE5C10692D}"/>
              </a:ext>
            </a:extLst>
          </p:cNvPr>
          <p:cNvSpPr>
            <a:spLocks noGrp="1"/>
          </p:cNvSpPr>
          <p:nvPr>
            <p:ph type="body" sz="quarter" idx="16" hasCustomPrompt="1"/>
          </p:nvPr>
        </p:nvSpPr>
        <p:spPr>
          <a:xfrm>
            <a:off x="4362120" y="2197879"/>
            <a:ext cx="5160645" cy="1285896"/>
          </a:xfrm>
          <a:prstGeom prst="rect">
            <a:avLst/>
          </a:prstGeom>
        </p:spPr>
        <p:txBody>
          <a:bodyPr>
            <a:normAutofit/>
          </a:bodyPr>
          <a:lstStyle>
            <a:lvl1pPr marL="0" indent="0" algn="l">
              <a:buNone/>
              <a:defRPr sz="4800" b="0" i="0">
                <a:solidFill>
                  <a:schemeClr val="bg1"/>
                </a:solidFill>
                <a:latin typeface="+mn-lt"/>
              </a:defRPr>
            </a:lvl1pPr>
          </a:lstStyle>
          <a:p>
            <a:pPr lvl="0"/>
            <a:r>
              <a:rPr lang="en-US" dirty="0"/>
              <a:t>divider title</a:t>
            </a:r>
          </a:p>
        </p:txBody>
      </p:sp>
      <p:sp>
        <p:nvSpPr>
          <p:cNvPr id="47" name="Text Placeholder 23">
            <a:extLst>
              <a:ext uri="{FF2B5EF4-FFF2-40B4-BE49-F238E27FC236}">
                <a16:creationId xmlns:a16="http://schemas.microsoft.com/office/drawing/2014/main" id="{AE77B303-149B-3242-B9F9-CA4AA9DCA5E4}"/>
              </a:ext>
            </a:extLst>
          </p:cNvPr>
          <p:cNvSpPr>
            <a:spLocks noGrp="1"/>
          </p:cNvSpPr>
          <p:nvPr>
            <p:ph type="body" sz="quarter" idx="17" hasCustomPrompt="1"/>
          </p:nvPr>
        </p:nvSpPr>
        <p:spPr>
          <a:xfrm>
            <a:off x="3025785" y="1170371"/>
            <a:ext cx="2066906" cy="583200"/>
          </a:xfrm>
          <a:prstGeom prst="rect">
            <a:avLst/>
          </a:prstGeom>
        </p:spPr>
        <p:txBody>
          <a:bodyPr>
            <a:noAutofit/>
          </a:bodyPr>
          <a:lstStyle>
            <a:lvl1pPr marL="0" indent="0" algn="l">
              <a:buNone/>
              <a:defRPr sz="9000" b="1" i="0">
                <a:solidFill>
                  <a:schemeClr val="bg1"/>
                </a:solidFill>
                <a:latin typeface="+mn-lt"/>
              </a:defRPr>
            </a:lvl1pPr>
          </a:lstStyle>
          <a:p>
            <a:pPr lvl="0"/>
            <a:r>
              <a:rPr lang="en-US" dirty="0"/>
              <a:t>01</a:t>
            </a:r>
          </a:p>
        </p:txBody>
      </p:sp>
      <p:sp>
        <p:nvSpPr>
          <p:cNvPr id="2" name="Freeform 1">
            <a:extLst>
              <a:ext uri="{FF2B5EF4-FFF2-40B4-BE49-F238E27FC236}">
                <a16:creationId xmlns:a16="http://schemas.microsoft.com/office/drawing/2014/main" id="{5E0834DD-1D14-E6A9-CB0D-C4628E32D860}"/>
              </a:ext>
            </a:extLst>
          </p:cNvPr>
          <p:cNvSpPr/>
          <p:nvPr userDrawn="1"/>
        </p:nvSpPr>
        <p:spPr>
          <a:xfrm>
            <a:off x="151306" y="-2510505"/>
            <a:ext cx="6956072" cy="8528151"/>
          </a:xfrm>
          <a:custGeom>
            <a:avLst/>
            <a:gdLst>
              <a:gd name="connsiteX0" fmla="*/ 6837539 w 6837538"/>
              <a:gd name="connsiteY0" fmla="*/ 747378 h 7584050"/>
              <a:gd name="connsiteX1" fmla="*/ 6837539 w 6837538"/>
              <a:gd name="connsiteY1" fmla="*/ 7584051 h 7584050"/>
              <a:gd name="connsiteX2" fmla="*/ 1567906 w 6837538"/>
              <a:gd name="connsiteY2" fmla="*/ 7584051 h 7584050"/>
              <a:gd name="connsiteX3" fmla="*/ 0 w 6837538"/>
              <a:gd name="connsiteY3" fmla="*/ 6015782 h 7584050"/>
              <a:gd name="connsiteX4" fmla="*/ 0 w 6837538"/>
              <a:gd name="connsiteY4" fmla="*/ 0 h 7584050"/>
              <a:gd name="connsiteX5" fmla="*/ 6090334 w 6837538"/>
              <a:gd name="connsiteY5" fmla="*/ 0 h 7584050"/>
              <a:gd name="connsiteX6" fmla="*/ 6837539 w 6837538"/>
              <a:gd name="connsiteY6" fmla="*/ 747378 h 7584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37538" h="7584050">
                <a:moveTo>
                  <a:pt x="6837539" y="747378"/>
                </a:moveTo>
                <a:lnTo>
                  <a:pt x="6837539" y="7584051"/>
                </a:lnTo>
                <a:lnTo>
                  <a:pt x="1567906" y="7584051"/>
                </a:lnTo>
                <a:cubicBezTo>
                  <a:pt x="703108" y="7584051"/>
                  <a:pt x="0" y="6880780"/>
                  <a:pt x="0" y="6015782"/>
                </a:cubicBezTo>
                <a:lnTo>
                  <a:pt x="0" y="0"/>
                </a:lnTo>
                <a:lnTo>
                  <a:pt x="6090334" y="0"/>
                </a:lnTo>
                <a:cubicBezTo>
                  <a:pt x="6501910" y="0"/>
                  <a:pt x="6837539" y="333257"/>
                  <a:pt x="6837539" y="747378"/>
                </a:cubicBezTo>
                <a:close/>
              </a:path>
            </a:pathLst>
          </a:custGeom>
          <a:blipFill dpi="0" rotWithShape="1">
            <a:blip r:embed="rId2" cstate="email">
              <a:extLst>
                <a:ext uri="{28A0092B-C50C-407E-A947-70E740481C1C}">
                  <a14:useLocalDpi xmlns:a14="http://schemas.microsoft.com/office/drawing/2010/main"/>
                </a:ext>
              </a:extLst>
            </a:blip>
            <a:srcRect/>
            <a:stretch>
              <a:fillRect l="-73494" t="30261" r="41920" b="-30261"/>
            </a:stretch>
          </a:blipFill>
          <a:ln w="24491" cap="flat">
            <a:noFill/>
            <a:prstDash val="solid"/>
            <a:miter/>
          </a:ln>
        </p:spPr>
        <p:txBody>
          <a:bodyPr rtlCol="0" anchor="ctr"/>
          <a:lstStyle/>
          <a:p>
            <a:endParaRPr lang="en-US"/>
          </a:p>
        </p:txBody>
      </p:sp>
      <p:grpSp>
        <p:nvGrpSpPr>
          <p:cNvPr id="3" name="Group 2">
            <a:extLst>
              <a:ext uri="{FF2B5EF4-FFF2-40B4-BE49-F238E27FC236}">
                <a16:creationId xmlns:a16="http://schemas.microsoft.com/office/drawing/2014/main" id="{1EE5A5DE-6AF1-9D2F-8982-9BCC504F950C}"/>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20148ADC-090B-5767-F6AA-1483FAF61BFE}"/>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rgbClr val="083F59"/>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CF7570CF-95BE-DC50-C339-4912188161FC}"/>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0B010F00-00CE-57C7-F201-14D3C63CAE1A}"/>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38D69924-3A74-80DE-679B-4BC14BAB6B2A}"/>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DE216468-2091-1127-405F-084619410115}"/>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1" name="Freeform 10">
                <a:extLst>
                  <a:ext uri="{FF2B5EF4-FFF2-40B4-BE49-F238E27FC236}">
                    <a16:creationId xmlns:a16="http://schemas.microsoft.com/office/drawing/2014/main" id="{1A8821AD-A11D-5321-C5F4-2C16036A305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42D58290-1DC0-5507-171D-CAD9253FE435}"/>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56BB68FA-914E-B559-FECA-DC6600A2A474}"/>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14" name="Freeform 13">
                <a:extLst>
                  <a:ext uri="{FF2B5EF4-FFF2-40B4-BE49-F238E27FC236}">
                    <a16:creationId xmlns:a16="http://schemas.microsoft.com/office/drawing/2014/main" id="{F6CE77E3-75D1-AAE0-D555-494F90E894A4}"/>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15" name="Freeform 14">
                <a:extLst>
                  <a:ext uri="{FF2B5EF4-FFF2-40B4-BE49-F238E27FC236}">
                    <a16:creationId xmlns:a16="http://schemas.microsoft.com/office/drawing/2014/main" id="{DFF8C7A3-059A-1EEF-BC7B-E069F6953A22}"/>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2204121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1_Divider ">
    <p:spTree>
      <p:nvGrpSpPr>
        <p:cNvPr id="1" name=""/>
        <p:cNvGrpSpPr/>
        <p:nvPr/>
      </p:nvGrpSpPr>
      <p:grpSpPr>
        <a:xfrm>
          <a:off x="0" y="0"/>
          <a:ext cx="0" cy="0"/>
          <a:chOff x="0" y="0"/>
          <a:chExt cx="0" cy="0"/>
        </a:xfrm>
      </p:grpSpPr>
      <p:sp>
        <p:nvSpPr>
          <p:cNvPr id="45" name="Freeform 44">
            <a:extLst>
              <a:ext uri="{FF2B5EF4-FFF2-40B4-BE49-F238E27FC236}">
                <a16:creationId xmlns:a16="http://schemas.microsoft.com/office/drawing/2014/main" id="{9FA70792-0674-9D4F-B2EB-1EA85D634C6B}"/>
              </a:ext>
            </a:extLst>
          </p:cNvPr>
          <p:cNvSpPr/>
          <p:nvPr userDrawn="1"/>
        </p:nvSpPr>
        <p:spPr>
          <a:xfrm rot="5400000" flipH="1">
            <a:off x="3374230" y="-2718353"/>
            <a:ext cx="5471102"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rgbClr val="DF4625"/>
          </a:solidFill>
          <a:ln w="24491" cap="flat">
            <a:noFill/>
            <a:prstDash val="solid"/>
            <a:miter/>
          </a:ln>
        </p:spPr>
        <p:txBody>
          <a:bodyPr wrap="square" rtlCol="0" anchor="ctr">
            <a:noAutofit/>
          </a:bodyPr>
          <a:lstStyle/>
          <a:p>
            <a:endParaRPr lang="en-US"/>
          </a:p>
        </p:txBody>
      </p:sp>
      <p:sp>
        <p:nvSpPr>
          <p:cNvPr id="2" name="Freeform 1">
            <a:extLst>
              <a:ext uri="{FF2B5EF4-FFF2-40B4-BE49-F238E27FC236}">
                <a16:creationId xmlns:a16="http://schemas.microsoft.com/office/drawing/2014/main" id="{5E0834DD-1D14-E6A9-CB0D-C4628E32D860}"/>
              </a:ext>
            </a:extLst>
          </p:cNvPr>
          <p:cNvSpPr/>
          <p:nvPr userDrawn="1"/>
        </p:nvSpPr>
        <p:spPr>
          <a:xfrm>
            <a:off x="151306" y="-2510505"/>
            <a:ext cx="6956072" cy="8528151"/>
          </a:xfrm>
          <a:custGeom>
            <a:avLst/>
            <a:gdLst>
              <a:gd name="connsiteX0" fmla="*/ 6837539 w 6837538"/>
              <a:gd name="connsiteY0" fmla="*/ 747378 h 7584050"/>
              <a:gd name="connsiteX1" fmla="*/ 6837539 w 6837538"/>
              <a:gd name="connsiteY1" fmla="*/ 7584051 h 7584050"/>
              <a:gd name="connsiteX2" fmla="*/ 1567906 w 6837538"/>
              <a:gd name="connsiteY2" fmla="*/ 7584051 h 7584050"/>
              <a:gd name="connsiteX3" fmla="*/ 0 w 6837538"/>
              <a:gd name="connsiteY3" fmla="*/ 6015782 h 7584050"/>
              <a:gd name="connsiteX4" fmla="*/ 0 w 6837538"/>
              <a:gd name="connsiteY4" fmla="*/ 0 h 7584050"/>
              <a:gd name="connsiteX5" fmla="*/ 6090334 w 6837538"/>
              <a:gd name="connsiteY5" fmla="*/ 0 h 7584050"/>
              <a:gd name="connsiteX6" fmla="*/ 6837539 w 6837538"/>
              <a:gd name="connsiteY6" fmla="*/ 747378 h 7584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37538" h="7584050">
                <a:moveTo>
                  <a:pt x="6837539" y="747378"/>
                </a:moveTo>
                <a:lnTo>
                  <a:pt x="6837539" y="7584051"/>
                </a:lnTo>
                <a:lnTo>
                  <a:pt x="1567906" y="7584051"/>
                </a:lnTo>
                <a:cubicBezTo>
                  <a:pt x="703108" y="7584051"/>
                  <a:pt x="0" y="6880780"/>
                  <a:pt x="0" y="6015782"/>
                </a:cubicBezTo>
                <a:lnTo>
                  <a:pt x="0" y="0"/>
                </a:lnTo>
                <a:lnTo>
                  <a:pt x="6090334" y="0"/>
                </a:lnTo>
                <a:cubicBezTo>
                  <a:pt x="6501910" y="0"/>
                  <a:pt x="6837539" y="333257"/>
                  <a:pt x="6837539" y="747378"/>
                </a:cubicBezTo>
                <a:close/>
              </a:path>
            </a:pathLst>
          </a:custGeom>
          <a:blipFill dpi="0" rotWithShape="1">
            <a:blip r:embed="rId2" cstate="email">
              <a:extLst>
                <a:ext uri="{28A0092B-C50C-407E-A947-70E740481C1C}">
                  <a14:useLocalDpi xmlns:a14="http://schemas.microsoft.com/office/drawing/2010/main"/>
                </a:ext>
              </a:extLst>
            </a:blip>
            <a:srcRect/>
            <a:stretch>
              <a:fillRect l="-73494" t="30261" r="41920" b="-30261"/>
            </a:stretch>
          </a:blipFill>
          <a:ln w="24491"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C9191872-FD39-9640-9FBD-E895199BE50F}"/>
              </a:ext>
            </a:extLst>
          </p:cNvPr>
          <p:cNvSpPr/>
          <p:nvPr userDrawn="1"/>
        </p:nvSpPr>
        <p:spPr>
          <a:xfrm flipV="1">
            <a:off x="4362120" y="2034131"/>
            <a:ext cx="7829880" cy="45719"/>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chemeClr val="bg1"/>
          </a:solidFill>
          <a:ln w="24491" cap="flat">
            <a:solidFill>
              <a:schemeClr val="bg1"/>
            </a:solidFill>
            <a:prstDash val="solid"/>
            <a:miter/>
          </a:ln>
        </p:spPr>
        <p:txBody>
          <a:bodyPr rtlCol="0" anchor="ctr"/>
          <a:lstStyle/>
          <a:p>
            <a:endParaRPr lang="en-US"/>
          </a:p>
        </p:txBody>
      </p:sp>
      <p:sp>
        <p:nvSpPr>
          <p:cNvPr id="9" name="Rectangle 8">
            <a:extLst>
              <a:ext uri="{FF2B5EF4-FFF2-40B4-BE49-F238E27FC236}">
                <a16:creationId xmlns:a16="http://schemas.microsoft.com/office/drawing/2014/main" id="{627A825B-5E41-4E4C-888D-127C62DD902C}"/>
              </a:ext>
            </a:extLst>
          </p:cNvPr>
          <p:cNvSpPr/>
          <p:nvPr userDrawn="1"/>
        </p:nvSpPr>
        <p:spPr>
          <a:xfrm>
            <a:off x="23805" y="9076427"/>
            <a:ext cx="7535870" cy="16153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46" name="Text Placeholder 23">
            <a:extLst>
              <a:ext uri="{FF2B5EF4-FFF2-40B4-BE49-F238E27FC236}">
                <a16:creationId xmlns:a16="http://schemas.microsoft.com/office/drawing/2014/main" id="{0D7D5BA7-4F69-404A-9C14-2AAE5C10692D}"/>
              </a:ext>
            </a:extLst>
          </p:cNvPr>
          <p:cNvSpPr>
            <a:spLocks noGrp="1"/>
          </p:cNvSpPr>
          <p:nvPr>
            <p:ph type="body" sz="quarter" idx="16" hasCustomPrompt="1"/>
          </p:nvPr>
        </p:nvSpPr>
        <p:spPr>
          <a:xfrm>
            <a:off x="4362120" y="2197879"/>
            <a:ext cx="5160645" cy="1285896"/>
          </a:xfrm>
          <a:prstGeom prst="rect">
            <a:avLst/>
          </a:prstGeom>
        </p:spPr>
        <p:txBody>
          <a:bodyPr>
            <a:normAutofit/>
          </a:bodyPr>
          <a:lstStyle>
            <a:lvl1pPr marL="0" indent="0" algn="l">
              <a:buNone/>
              <a:defRPr sz="4800" b="0" i="0">
                <a:solidFill>
                  <a:schemeClr val="bg1"/>
                </a:solidFill>
                <a:latin typeface="+mn-lt"/>
              </a:defRPr>
            </a:lvl1pPr>
          </a:lstStyle>
          <a:p>
            <a:pPr lvl="0"/>
            <a:r>
              <a:rPr lang="en-US" dirty="0"/>
              <a:t>divider title</a:t>
            </a:r>
          </a:p>
        </p:txBody>
      </p:sp>
      <p:sp>
        <p:nvSpPr>
          <p:cNvPr id="47" name="Text Placeholder 23">
            <a:extLst>
              <a:ext uri="{FF2B5EF4-FFF2-40B4-BE49-F238E27FC236}">
                <a16:creationId xmlns:a16="http://schemas.microsoft.com/office/drawing/2014/main" id="{AE77B303-149B-3242-B9F9-CA4AA9DCA5E4}"/>
              </a:ext>
            </a:extLst>
          </p:cNvPr>
          <p:cNvSpPr>
            <a:spLocks noGrp="1"/>
          </p:cNvSpPr>
          <p:nvPr>
            <p:ph type="body" sz="quarter" idx="17" hasCustomPrompt="1"/>
          </p:nvPr>
        </p:nvSpPr>
        <p:spPr>
          <a:xfrm>
            <a:off x="3025785" y="1170371"/>
            <a:ext cx="2066906" cy="583200"/>
          </a:xfrm>
          <a:prstGeom prst="rect">
            <a:avLst/>
          </a:prstGeom>
        </p:spPr>
        <p:txBody>
          <a:bodyPr>
            <a:noAutofit/>
          </a:bodyPr>
          <a:lstStyle>
            <a:lvl1pPr marL="0" indent="0" algn="l">
              <a:buNone/>
              <a:defRPr sz="9000" b="1" i="0">
                <a:solidFill>
                  <a:schemeClr val="bg1"/>
                </a:solidFill>
                <a:latin typeface="+mn-lt"/>
              </a:defRPr>
            </a:lvl1pPr>
          </a:lstStyle>
          <a:p>
            <a:pPr lvl="0"/>
            <a:r>
              <a:rPr lang="en-US" dirty="0"/>
              <a:t>02</a:t>
            </a:r>
          </a:p>
        </p:txBody>
      </p:sp>
      <p:grpSp>
        <p:nvGrpSpPr>
          <p:cNvPr id="3" name="Group 2">
            <a:extLst>
              <a:ext uri="{FF2B5EF4-FFF2-40B4-BE49-F238E27FC236}">
                <a16:creationId xmlns:a16="http://schemas.microsoft.com/office/drawing/2014/main" id="{4F7D67C6-31CA-645C-1C5E-80E766FC0D4A}"/>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5D625334-BFA6-924F-B37A-A6BE25EF5714}"/>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rgbClr val="083F59"/>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D8F6280A-274B-9505-CBC7-D39AC6035B6D}"/>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30FBCA3B-4449-8D5F-8D8A-297CFE62C53F}"/>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4518E9DF-CB66-41CC-CB56-5554EB7E3572}"/>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A81FC309-FA2C-C062-8DB8-680F03D0EC73}"/>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1" name="Freeform 10">
                <a:extLst>
                  <a:ext uri="{FF2B5EF4-FFF2-40B4-BE49-F238E27FC236}">
                    <a16:creationId xmlns:a16="http://schemas.microsoft.com/office/drawing/2014/main" id="{7729DBEE-F309-55B9-5403-8DA230FE5D8E}"/>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411C056-58BF-57FA-EBFA-E526774523D3}"/>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345C183B-C77A-7A2F-6A5E-B165926EB739}"/>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14" name="Freeform 13">
                <a:extLst>
                  <a:ext uri="{FF2B5EF4-FFF2-40B4-BE49-F238E27FC236}">
                    <a16:creationId xmlns:a16="http://schemas.microsoft.com/office/drawing/2014/main" id="{563A20C2-17E7-6CF8-6D9C-5A108266A73D}"/>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15" name="Freeform 14">
                <a:extLst>
                  <a:ext uri="{FF2B5EF4-FFF2-40B4-BE49-F238E27FC236}">
                    <a16:creationId xmlns:a16="http://schemas.microsoft.com/office/drawing/2014/main" id="{4E11D6E0-E441-16E6-0B6B-0F43008437AB}"/>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11458199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2_Divider ">
    <p:spTree>
      <p:nvGrpSpPr>
        <p:cNvPr id="1" name=""/>
        <p:cNvGrpSpPr/>
        <p:nvPr/>
      </p:nvGrpSpPr>
      <p:grpSpPr>
        <a:xfrm>
          <a:off x="0" y="0"/>
          <a:ext cx="0" cy="0"/>
          <a:chOff x="0" y="0"/>
          <a:chExt cx="0" cy="0"/>
        </a:xfrm>
      </p:grpSpPr>
      <p:sp>
        <p:nvSpPr>
          <p:cNvPr id="45" name="Freeform 44">
            <a:extLst>
              <a:ext uri="{FF2B5EF4-FFF2-40B4-BE49-F238E27FC236}">
                <a16:creationId xmlns:a16="http://schemas.microsoft.com/office/drawing/2014/main" id="{9FA70792-0674-9D4F-B2EB-1EA85D634C6B}"/>
              </a:ext>
            </a:extLst>
          </p:cNvPr>
          <p:cNvSpPr/>
          <p:nvPr userDrawn="1"/>
        </p:nvSpPr>
        <p:spPr>
          <a:xfrm rot="5400000" flipH="1">
            <a:off x="3374230" y="-2718353"/>
            <a:ext cx="5471102"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rgbClr val="335C42"/>
          </a:solidFill>
          <a:ln w="24491" cap="flat">
            <a:noFill/>
            <a:prstDash val="solid"/>
            <a:miter/>
          </a:ln>
        </p:spPr>
        <p:txBody>
          <a:bodyPr wrap="square" rtlCol="0" anchor="ctr">
            <a:noAutofit/>
          </a:bodyPr>
          <a:lstStyle/>
          <a:p>
            <a:endParaRPr lang="en-US"/>
          </a:p>
        </p:txBody>
      </p:sp>
      <p:sp>
        <p:nvSpPr>
          <p:cNvPr id="2" name="Freeform 1">
            <a:extLst>
              <a:ext uri="{FF2B5EF4-FFF2-40B4-BE49-F238E27FC236}">
                <a16:creationId xmlns:a16="http://schemas.microsoft.com/office/drawing/2014/main" id="{5E0834DD-1D14-E6A9-CB0D-C4628E32D860}"/>
              </a:ext>
            </a:extLst>
          </p:cNvPr>
          <p:cNvSpPr/>
          <p:nvPr userDrawn="1"/>
        </p:nvSpPr>
        <p:spPr>
          <a:xfrm>
            <a:off x="151306" y="-2510505"/>
            <a:ext cx="6956072" cy="8528151"/>
          </a:xfrm>
          <a:custGeom>
            <a:avLst/>
            <a:gdLst>
              <a:gd name="connsiteX0" fmla="*/ 6837539 w 6837538"/>
              <a:gd name="connsiteY0" fmla="*/ 747378 h 7584050"/>
              <a:gd name="connsiteX1" fmla="*/ 6837539 w 6837538"/>
              <a:gd name="connsiteY1" fmla="*/ 7584051 h 7584050"/>
              <a:gd name="connsiteX2" fmla="*/ 1567906 w 6837538"/>
              <a:gd name="connsiteY2" fmla="*/ 7584051 h 7584050"/>
              <a:gd name="connsiteX3" fmla="*/ 0 w 6837538"/>
              <a:gd name="connsiteY3" fmla="*/ 6015782 h 7584050"/>
              <a:gd name="connsiteX4" fmla="*/ 0 w 6837538"/>
              <a:gd name="connsiteY4" fmla="*/ 0 h 7584050"/>
              <a:gd name="connsiteX5" fmla="*/ 6090334 w 6837538"/>
              <a:gd name="connsiteY5" fmla="*/ 0 h 7584050"/>
              <a:gd name="connsiteX6" fmla="*/ 6837539 w 6837538"/>
              <a:gd name="connsiteY6" fmla="*/ 747378 h 7584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37538" h="7584050">
                <a:moveTo>
                  <a:pt x="6837539" y="747378"/>
                </a:moveTo>
                <a:lnTo>
                  <a:pt x="6837539" y="7584051"/>
                </a:lnTo>
                <a:lnTo>
                  <a:pt x="1567906" y="7584051"/>
                </a:lnTo>
                <a:cubicBezTo>
                  <a:pt x="703108" y="7584051"/>
                  <a:pt x="0" y="6880780"/>
                  <a:pt x="0" y="6015782"/>
                </a:cubicBezTo>
                <a:lnTo>
                  <a:pt x="0" y="0"/>
                </a:lnTo>
                <a:lnTo>
                  <a:pt x="6090334" y="0"/>
                </a:lnTo>
                <a:cubicBezTo>
                  <a:pt x="6501910" y="0"/>
                  <a:pt x="6837539" y="333257"/>
                  <a:pt x="6837539" y="747378"/>
                </a:cubicBezTo>
                <a:close/>
              </a:path>
            </a:pathLst>
          </a:custGeom>
          <a:blipFill dpi="0" rotWithShape="1">
            <a:blip r:embed="rId2" cstate="email">
              <a:extLst>
                <a:ext uri="{28A0092B-C50C-407E-A947-70E740481C1C}">
                  <a14:useLocalDpi xmlns:a14="http://schemas.microsoft.com/office/drawing/2010/main"/>
                </a:ext>
              </a:extLst>
            </a:blip>
            <a:srcRect/>
            <a:stretch>
              <a:fillRect l="-73494" t="30261" r="41920" b="-30261"/>
            </a:stretch>
          </a:blipFill>
          <a:ln w="24491"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C9191872-FD39-9640-9FBD-E895199BE50F}"/>
              </a:ext>
            </a:extLst>
          </p:cNvPr>
          <p:cNvSpPr/>
          <p:nvPr userDrawn="1"/>
        </p:nvSpPr>
        <p:spPr>
          <a:xfrm flipV="1">
            <a:off x="4362120" y="2034131"/>
            <a:ext cx="7829880" cy="45719"/>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chemeClr val="bg1"/>
          </a:solidFill>
          <a:ln w="24491" cap="flat">
            <a:solidFill>
              <a:schemeClr val="bg1"/>
            </a:solidFill>
            <a:prstDash val="solid"/>
            <a:miter/>
          </a:ln>
        </p:spPr>
        <p:txBody>
          <a:bodyPr rtlCol="0" anchor="ctr"/>
          <a:lstStyle/>
          <a:p>
            <a:endParaRPr lang="en-US"/>
          </a:p>
        </p:txBody>
      </p:sp>
      <p:sp>
        <p:nvSpPr>
          <p:cNvPr id="9" name="Rectangle 8">
            <a:extLst>
              <a:ext uri="{FF2B5EF4-FFF2-40B4-BE49-F238E27FC236}">
                <a16:creationId xmlns:a16="http://schemas.microsoft.com/office/drawing/2014/main" id="{627A825B-5E41-4E4C-888D-127C62DD902C}"/>
              </a:ext>
            </a:extLst>
          </p:cNvPr>
          <p:cNvSpPr/>
          <p:nvPr userDrawn="1"/>
        </p:nvSpPr>
        <p:spPr>
          <a:xfrm>
            <a:off x="23805" y="9076427"/>
            <a:ext cx="7535870" cy="16153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46" name="Text Placeholder 23">
            <a:extLst>
              <a:ext uri="{FF2B5EF4-FFF2-40B4-BE49-F238E27FC236}">
                <a16:creationId xmlns:a16="http://schemas.microsoft.com/office/drawing/2014/main" id="{0D7D5BA7-4F69-404A-9C14-2AAE5C10692D}"/>
              </a:ext>
            </a:extLst>
          </p:cNvPr>
          <p:cNvSpPr>
            <a:spLocks noGrp="1"/>
          </p:cNvSpPr>
          <p:nvPr>
            <p:ph type="body" sz="quarter" idx="16" hasCustomPrompt="1"/>
          </p:nvPr>
        </p:nvSpPr>
        <p:spPr>
          <a:xfrm>
            <a:off x="4362120" y="2197879"/>
            <a:ext cx="5160645" cy="1285896"/>
          </a:xfrm>
          <a:prstGeom prst="rect">
            <a:avLst/>
          </a:prstGeom>
        </p:spPr>
        <p:txBody>
          <a:bodyPr>
            <a:normAutofit/>
          </a:bodyPr>
          <a:lstStyle>
            <a:lvl1pPr marL="0" indent="0" algn="l">
              <a:buNone/>
              <a:defRPr sz="4800" b="0" i="0">
                <a:solidFill>
                  <a:schemeClr val="bg1"/>
                </a:solidFill>
                <a:latin typeface="+mn-lt"/>
              </a:defRPr>
            </a:lvl1pPr>
          </a:lstStyle>
          <a:p>
            <a:pPr lvl="0"/>
            <a:r>
              <a:rPr lang="en-US" dirty="0"/>
              <a:t>divider title</a:t>
            </a:r>
          </a:p>
        </p:txBody>
      </p:sp>
      <p:sp>
        <p:nvSpPr>
          <p:cNvPr id="47" name="Text Placeholder 23">
            <a:extLst>
              <a:ext uri="{FF2B5EF4-FFF2-40B4-BE49-F238E27FC236}">
                <a16:creationId xmlns:a16="http://schemas.microsoft.com/office/drawing/2014/main" id="{AE77B303-149B-3242-B9F9-CA4AA9DCA5E4}"/>
              </a:ext>
            </a:extLst>
          </p:cNvPr>
          <p:cNvSpPr>
            <a:spLocks noGrp="1"/>
          </p:cNvSpPr>
          <p:nvPr>
            <p:ph type="body" sz="quarter" idx="17" hasCustomPrompt="1"/>
          </p:nvPr>
        </p:nvSpPr>
        <p:spPr>
          <a:xfrm>
            <a:off x="3025785" y="1170371"/>
            <a:ext cx="2066906" cy="583200"/>
          </a:xfrm>
          <a:prstGeom prst="rect">
            <a:avLst/>
          </a:prstGeom>
        </p:spPr>
        <p:txBody>
          <a:bodyPr>
            <a:noAutofit/>
          </a:bodyPr>
          <a:lstStyle>
            <a:lvl1pPr marL="0" indent="0" algn="l">
              <a:buNone/>
              <a:defRPr sz="9000" b="1" i="0">
                <a:solidFill>
                  <a:schemeClr val="bg1"/>
                </a:solidFill>
                <a:latin typeface="+mn-lt"/>
              </a:defRPr>
            </a:lvl1pPr>
          </a:lstStyle>
          <a:p>
            <a:pPr lvl="0"/>
            <a:r>
              <a:rPr lang="en-US" dirty="0"/>
              <a:t>03</a:t>
            </a:r>
          </a:p>
        </p:txBody>
      </p:sp>
      <p:grpSp>
        <p:nvGrpSpPr>
          <p:cNvPr id="3" name="Group 2">
            <a:extLst>
              <a:ext uri="{FF2B5EF4-FFF2-40B4-BE49-F238E27FC236}">
                <a16:creationId xmlns:a16="http://schemas.microsoft.com/office/drawing/2014/main" id="{DD6C1F9A-1A6B-337F-2A4C-1BF1003ED228}"/>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E58A0748-DFE9-AD78-5B11-6233F9FCF0D4}"/>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rgbClr val="083F59"/>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59EB5E38-742F-F560-460E-5CA588BDCE10}"/>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5833306-3C19-79DF-A18A-78520E9057B0}"/>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7D1BEF44-B7F7-8691-FD98-0FE308AD84E6}"/>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A1006E80-671C-8CD5-FA79-27450FAF9094}"/>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1" name="Freeform 10">
                <a:extLst>
                  <a:ext uri="{FF2B5EF4-FFF2-40B4-BE49-F238E27FC236}">
                    <a16:creationId xmlns:a16="http://schemas.microsoft.com/office/drawing/2014/main" id="{77E82B46-8572-748D-AA62-AA280948CBB8}"/>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2EF6AC8F-EF47-223C-6646-CEAC4528DA06}"/>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C2E63C6D-7A13-8EAB-D12F-C3F9B22AB8FA}"/>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14" name="Freeform 13">
                <a:extLst>
                  <a:ext uri="{FF2B5EF4-FFF2-40B4-BE49-F238E27FC236}">
                    <a16:creationId xmlns:a16="http://schemas.microsoft.com/office/drawing/2014/main" id="{A2B09343-BB8D-8188-6A9A-9F65AE76BA79}"/>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15" name="Freeform 14">
                <a:extLst>
                  <a:ext uri="{FF2B5EF4-FFF2-40B4-BE49-F238E27FC236}">
                    <a16:creationId xmlns:a16="http://schemas.microsoft.com/office/drawing/2014/main" id="{A738BEFA-9C93-F9A1-2222-5186E71A463B}"/>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42846091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Qutoe 02">
    <p:spTree>
      <p:nvGrpSpPr>
        <p:cNvPr id="1" name=""/>
        <p:cNvGrpSpPr/>
        <p:nvPr/>
      </p:nvGrpSpPr>
      <p:grpSpPr>
        <a:xfrm>
          <a:off x="0" y="0"/>
          <a:ext cx="0" cy="0"/>
          <a:chOff x="0" y="0"/>
          <a:chExt cx="0" cy="0"/>
        </a:xfrm>
      </p:grpSpPr>
      <p:sp>
        <p:nvSpPr>
          <p:cNvPr id="21" name="Freeform 20">
            <a:extLst>
              <a:ext uri="{FF2B5EF4-FFF2-40B4-BE49-F238E27FC236}">
                <a16:creationId xmlns:a16="http://schemas.microsoft.com/office/drawing/2014/main" id="{7C01628B-ED43-222A-7FB6-2D514DC803AC}"/>
              </a:ext>
            </a:extLst>
          </p:cNvPr>
          <p:cNvSpPr/>
          <p:nvPr userDrawn="1"/>
        </p:nvSpPr>
        <p:spPr>
          <a:xfrm>
            <a:off x="0" y="178250"/>
            <a:ext cx="4648200" cy="6501501"/>
          </a:xfrm>
          <a:custGeom>
            <a:avLst/>
            <a:gdLst>
              <a:gd name="connsiteX0" fmla="*/ 1397450 w 4648200"/>
              <a:gd name="connsiteY0" fmla="*/ 0 h 6501501"/>
              <a:gd name="connsiteX1" fmla="*/ 4648200 w 4648200"/>
              <a:gd name="connsiteY1" fmla="*/ 3250751 h 6501501"/>
              <a:gd name="connsiteX2" fmla="*/ 1397450 w 4648200"/>
              <a:gd name="connsiteY2" fmla="*/ 6501501 h 6501501"/>
              <a:gd name="connsiteX3" fmla="*/ 205481 w 4648200"/>
              <a:gd name="connsiteY3" fmla="*/ 6276018 h 6501501"/>
              <a:gd name="connsiteX4" fmla="*/ 0 w 4648200"/>
              <a:gd name="connsiteY4" fmla="*/ 6186141 h 6501501"/>
              <a:gd name="connsiteX5" fmla="*/ 0 w 4648200"/>
              <a:gd name="connsiteY5" fmla="*/ 315361 h 6501501"/>
              <a:gd name="connsiteX6" fmla="*/ 205481 w 4648200"/>
              <a:gd name="connsiteY6" fmla="*/ 225483 h 6501501"/>
              <a:gd name="connsiteX7" fmla="*/ 1397450 w 4648200"/>
              <a:gd name="connsiteY7" fmla="*/ 0 h 6501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648200" h="6501501">
                <a:moveTo>
                  <a:pt x="1397450" y="0"/>
                </a:moveTo>
                <a:cubicBezTo>
                  <a:pt x="3192789" y="0"/>
                  <a:pt x="4648200" y="1455411"/>
                  <a:pt x="4648200" y="3250751"/>
                </a:cubicBezTo>
                <a:cubicBezTo>
                  <a:pt x="4648200" y="5046090"/>
                  <a:pt x="3192789" y="6501501"/>
                  <a:pt x="1397450" y="6501501"/>
                </a:cubicBezTo>
                <a:cubicBezTo>
                  <a:pt x="976667" y="6501501"/>
                  <a:pt x="574557" y="6421553"/>
                  <a:pt x="205481" y="6276018"/>
                </a:cubicBezTo>
                <a:lnTo>
                  <a:pt x="0" y="6186141"/>
                </a:lnTo>
                <a:lnTo>
                  <a:pt x="0" y="315361"/>
                </a:lnTo>
                <a:lnTo>
                  <a:pt x="205481" y="225483"/>
                </a:lnTo>
                <a:cubicBezTo>
                  <a:pt x="574557" y="79948"/>
                  <a:pt x="976667" y="0"/>
                  <a:pt x="1397450" y="0"/>
                </a:cubicBezTo>
                <a:close/>
              </a:path>
            </a:pathLst>
          </a:custGeom>
          <a:solidFill>
            <a:srgbClr val="0872B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Picture Placeholder 13">
            <a:extLst>
              <a:ext uri="{FF2B5EF4-FFF2-40B4-BE49-F238E27FC236}">
                <a16:creationId xmlns:a16="http://schemas.microsoft.com/office/drawing/2014/main" id="{560491B8-B348-3204-CEAD-D5287DC8D8CC}"/>
              </a:ext>
            </a:extLst>
          </p:cNvPr>
          <p:cNvSpPr>
            <a:spLocks noGrp="1"/>
          </p:cNvSpPr>
          <p:nvPr>
            <p:ph type="pic" sz="quarter" idx="44"/>
          </p:nvPr>
        </p:nvSpPr>
        <p:spPr>
          <a:xfrm>
            <a:off x="2621740" y="418686"/>
            <a:ext cx="9189260" cy="6020628"/>
          </a:xfrm>
          <a:custGeom>
            <a:avLst/>
            <a:gdLst>
              <a:gd name="connsiteX0" fmla="*/ 1595069 w 9189260"/>
              <a:gd name="connsiteY0" fmla="*/ 5857984 h 6020628"/>
              <a:gd name="connsiteX1" fmla="*/ 1649562 w 9189260"/>
              <a:gd name="connsiteY1" fmla="*/ 6020628 h 6020628"/>
              <a:gd name="connsiteX2" fmla="*/ 1646313 w 9189260"/>
              <a:gd name="connsiteY2" fmla="*/ 6020628 h 6020628"/>
              <a:gd name="connsiteX3" fmla="*/ 1592542 w 9189260"/>
              <a:gd name="connsiteY3" fmla="*/ 5860139 h 6020628"/>
              <a:gd name="connsiteX4" fmla="*/ 1724142 w 9189260"/>
              <a:gd name="connsiteY4" fmla="*/ 5747948 h 6020628"/>
              <a:gd name="connsiteX5" fmla="*/ 1712028 w 9189260"/>
              <a:gd name="connsiteY5" fmla="*/ 5759606 h 6020628"/>
              <a:gd name="connsiteX6" fmla="*/ 1619766 w 9189260"/>
              <a:gd name="connsiteY6" fmla="*/ 5836930 h 6020628"/>
              <a:gd name="connsiteX7" fmla="*/ 2482651 w 9189260"/>
              <a:gd name="connsiteY7" fmla="*/ 5675819 h 6020628"/>
              <a:gd name="connsiteX8" fmla="*/ 2481269 w 9189260"/>
              <a:gd name="connsiteY8" fmla="*/ 5678090 h 6020628"/>
              <a:gd name="connsiteX9" fmla="*/ 2478321 w 9189260"/>
              <a:gd name="connsiteY9" fmla="*/ 5681789 h 6020628"/>
              <a:gd name="connsiteX10" fmla="*/ 1837832 w 9189260"/>
              <a:gd name="connsiteY10" fmla="*/ 5634948 h 6020628"/>
              <a:gd name="connsiteX11" fmla="*/ 1821464 w 9189260"/>
              <a:gd name="connsiteY11" fmla="*/ 5654290 h 6020628"/>
              <a:gd name="connsiteX12" fmla="*/ 1730802 w 9189260"/>
              <a:gd name="connsiteY12" fmla="*/ 5741539 h 6020628"/>
              <a:gd name="connsiteX13" fmla="*/ 2661152 w 9189260"/>
              <a:gd name="connsiteY13" fmla="*/ 5381520 h 6020628"/>
              <a:gd name="connsiteX14" fmla="*/ 2659332 w 9189260"/>
              <a:gd name="connsiteY14" fmla="*/ 5385582 h 6020628"/>
              <a:gd name="connsiteX15" fmla="*/ 2656936 w 9189260"/>
              <a:gd name="connsiteY15" fmla="*/ 5389517 h 6020628"/>
              <a:gd name="connsiteX16" fmla="*/ 2043506 w 9189260"/>
              <a:gd name="connsiteY16" fmla="*/ 5381340 h 6020628"/>
              <a:gd name="connsiteX17" fmla="*/ 2016416 w 9189260"/>
              <a:gd name="connsiteY17" fmla="*/ 5423921 h 6020628"/>
              <a:gd name="connsiteX18" fmla="*/ 1984874 w 9189260"/>
              <a:gd name="connsiteY18" fmla="*/ 5461194 h 6020628"/>
              <a:gd name="connsiteX19" fmla="*/ 2206796 w 9189260"/>
              <a:gd name="connsiteY19" fmla="*/ 5107131 h 6020628"/>
              <a:gd name="connsiteX20" fmla="*/ 2177689 w 9189260"/>
              <a:gd name="connsiteY20" fmla="*/ 5170425 h 6020628"/>
              <a:gd name="connsiteX21" fmla="*/ 2157018 w 9189260"/>
              <a:gd name="connsiteY21" fmla="*/ 5202916 h 6020628"/>
              <a:gd name="connsiteX22" fmla="*/ 2355482 w 9189260"/>
              <a:gd name="connsiteY22" fmla="*/ 4734544 h 6020628"/>
              <a:gd name="connsiteX23" fmla="*/ 2357897 w 9189260"/>
              <a:gd name="connsiteY23" fmla="*/ 4734598 h 6020628"/>
              <a:gd name="connsiteX24" fmla="*/ 2303138 w 9189260"/>
              <a:gd name="connsiteY24" fmla="*/ 4897627 h 6020628"/>
              <a:gd name="connsiteX25" fmla="*/ 2271039 w 9189260"/>
              <a:gd name="connsiteY25" fmla="*/ 4967429 h 6020628"/>
              <a:gd name="connsiteX26" fmla="*/ 2300705 w 9189260"/>
              <a:gd name="connsiteY26" fmla="*/ 4897627 h 6020628"/>
              <a:gd name="connsiteX27" fmla="*/ 0 w 9189260"/>
              <a:gd name="connsiteY27" fmla="*/ 0 h 6020628"/>
              <a:gd name="connsiteX28" fmla="*/ 2483660 w 9189260"/>
              <a:gd name="connsiteY28" fmla="*/ 0 h 6020628"/>
              <a:gd name="connsiteX29" fmla="*/ 3298846 w 9189260"/>
              <a:gd name="connsiteY29" fmla="*/ 0 h 6020628"/>
              <a:gd name="connsiteX30" fmla="*/ 8023246 w 9189260"/>
              <a:gd name="connsiteY30" fmla="*/ 0 h 6020628"/>
              <a:gd name="connsiteX31" fmla="*/ 9189260 w 9189260"/>
              <a:gd name="connsiteY31" fmla="*/ 1165679 h 6020628"/>
              <a:gd name="connsiteX32" fmla="*/ 9189260 w 9189260"/>
              <a:gd name="connsiteY32" fmla="*/ 6020628 h 6020628"/>
              <a:gd name="connsiteX33" fmla="*/ 4464860 w 9189260"/>
              <a:gd name="connsiteY33" fmla="*/ 6020628 h 6020628"/>
              <a:gd name="connsiteX34" fmla="*/ 4195861 w 9189260"/>
              <a:gd name="connsiteY34" fmla="*/ 6020628 h 6020628"/>
              <a:gd name="connsiteX35" fmla="*/ 2960425 w 9189260"/>
              <a:gd name="connsiteY35" fmla="*/ 6020628 h 6020628"/>
              <a:gd name="connsiteX36" fmla="*/ 2970417 w 9189260"/>
              <a:gd name="connsiteY36" fmla="*/ 6007159 h 6020628"/>
              <a:gd name="connsiteX37" fmla="*/ 3211043 w 9189260"/>
              <a:gd name="connsiteY37" fmla="*/ 5599449 h 6020628"/>
              <a:gd name="connsiteX38" fmla="*/ 3549857 w 9189260"/>
              <a:gd name="connsiteY38" fmla="*/ 3784366 h 6020628"/>
              <a:gd name="connsiteX39" fmla="*/ 2448106 w 9189260"/>
              <a:gd name="connsiteY39" fmla="*/ 4152255 h 6020628"/>
              <a:gd name="connsiteX40" fmla="*/ 2420988 w 9189260"/>
              <a:gd name="connsiteY40" fmla="*/ 4447968 h 6020628"/>
              <a:gd name="connsiteX41" fmla="*/ 2355479 w 9189260"/>
              <a:gd name="connsiteY41" fmla="*/ 4734544 h 6020628"/>
              <a:gd name="connsiteX42" fmla="*/ 1994731 w 9189260"/>
              <a:gd name="connsiteY42" fmla="*/ 4727235 h 6020628"/>
              <a:gd name="connsiteX43" fmla="*/ 768667 w 9189260"/>
              <a:gd name="connsiteY43" fmla="*/ 5903994 h 6020628"/>
              <a:gd name="connsiteX44" fmla="*/ 766150 w 9189260"/>
              <a:gd name="connsiteY44" fmla="*/ 6020628 h 6020628"/>
              <a:gd name="connsiteX45" fmla="*/ 2 w 9189260"/>
              <a:gd name="connsiteY45" fmla="*/ 6020628 h 6020628"/>
              <a:gd name="connsiteX46" fmla="*/ 41049 w 9189260"/>
              <a:gd name="connsiteY46" fmla="*/ 6005605 h 6020628"/>
              <a:gd name="connsiteX47" fmla="*/ 2026460 w 9189260"/>
              <a:gd name="connsiteY47" fmla="*/ 3010315 h 6020628"/>
              <a:gd name="connsiteX48" fmla="*/ 41049 w 9189260"/>
              <a:gd name="connsiteY48" fmla="*/ 15024 h 6020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9189260" h="6020628">
                <a:moveTo>
                  <a:pt x="1595069" y="5857984"/>
                </a:moveTo>
                <a:lnTo>
                  <a:pt x="1649562" y="6020628"/>
                </a:lnTo>
                <a:lnTo>
                  <a:pt x="1646313" y="6020628"/>
                </a:lnTo>
                <a:lnTo>
                  <a:pt x="1592542" y="5860139"/>
                </a:lnTo>
                <a:close/>
                <a:moveTo>
                  <a:pt x="1724142" y="5747948"/>
                </a:moveTo>
                <a:lnTo>
                  <a:pt x="1712028" y="5759606"/>
                </a:lnTo>
                <a:lnTo>
                  <a:pt x="1619766" y="5836930"/>
                </a:lnTo>
                <a:close/>
                <a:moveTo>
                  <a:pt x="2482651" y="5675819"/>
                </a:moveTo>
                <a:lnTo>
                  <a:pt x="2481269" y="5678090"/>
                </a:lnTo>
                <a:lnTo>
                  <a:pt x="2478321" y="5681789"/>
                </a:lnTo>
                <a:close/>
                <a:moveTo>
                  <a:pt x="1837832" y="5634948"/>
                </a:moveTo>
                <a:lnTo>
                  <a:pt x="1821464" y="5654290"/>
                </a:lnTo>
                <a:lnTo>
                  <a:pt x="1730802" y="5741539"/>
                </a:lnTo>
                <a:close/>
                <a:moveTo>
                  <a:pt x="2661152" y="5381520"/>
                </a:moveTo>
                <a:lnTo>
                  <a:pt x="2659332" y="5385582"/>
                </a:lnTo>
                <a:lnTo>
                  <a:pt x="2656936" y="5389517"/>
                </a:lnTo>
                <a:close/>
                <a:moveTo>
                  <a:pt x="2043506" y="5381340"/>
                </a:moveTo>
                <a:lnTo>
                  <a:pt x="2016416" y="5423921"/>
                </a:lnTo>
                <a:lnTo>
                  <a:pt x="1984874" y="5461194"/>
                </a:lnTo>
                <a:close/>
                <a:moveTo>
                  <a:pt x="2206796" y="5107131"/>
                </a:moveTo>
                <a:lnTo>
                  <a:pt x="2177689" y="5170425"/>
                </a:lnTo>
                <a:lnTo>
                  <a:pt x="2157018" y="5202916"/>
                </a:lnTo>
                <a:close/>
                <a:moveTo>
                  <a:pt x="2355482" y="4734544"/>
                </a:moveTo>
                <a:lnTo>
                  <a:pt x="2357897" y="4734598"/>
                </a:lnTo>
                <a:lnTo>
                  <a:pt x="2303138" y="4897627"/>
                </a:lnTo>
                <a:lnTo>
                  <a:pt x="2271039" y="4967429"/>
                </a:lnTo>
                <a:lnTo>
                  <a:pt x="2300705" y="4897627"/>
                </a:lnTo>
                <a:close/>
                <a:moveTo>
                  <a:pt x="0" y="0"/>
                </a:moveTo>
                <a:lnTo>
                  <a:pt x="2483660" y="0"/>
                </a:lnTo>
                <a:lnTo>
                  <a:pt x="3298846" y="0"/>
                </a:lnTo>
                <a:lnTo>
                  <a:pt x="8023246" y="0"/>
                </a:lnTo>
                <a:cubicBezTo>
                  <a:pt x="8667625" y="0"/>
                  <a:pt x="9189260" y="521488"/>
                  <a:pt x="9189260" y="1165679"/>
                </a:cubicBezTo>
                <a:lnTo>
                  <a:pt x="9189260" y="6020628"/>
                </a:lnTo>
                <a:lnTo>
                  <a:pt x="4464860" y="6020628"/>
                </a:lnTo>
                <a:lnTo>
                  <a:pt x="4195861" y="6020628"/>
                </a:lnTo>
                <a:lnTo>
                  <a:pt x="2960425" y="6020628"/>
                </a:lnTo>
                <a:lnTo>
                  <a:pt x="2970417" y="6007159"/>
                </a:lnTo>
                <a:cubicBezTo>
                  <a:pt x="3059309" y="5878108"/>
                  <a:pt x="3139747" y="5741976"/>
                  <a:pt x="3211043" y="5599449"/>
                </a:cubicBezTo>
                <a:cubicBezTo>
                  <a:pt x="3496230" y="5029344"/>
                  <a:pt x="3610795" y="4403201"/>
                  <a:pt x="3549857" y="3784366"/>
                </a:cubicBezTo>
                <a:lnTo>
                  <a:pt x="2448106" y="4152255"/>
                </a:lnTo>
                <a:cubicBezTo>
                  <a:pt x="2445668" y="4252146"/>
                  <a:pt x="2436527" y="4350819"/>
                  <a:pt x="2420988" y="4447968"/>
                </a:cubicBezTo>
                <a:lnTo>
                  <a:pt x="2355479" y="4734544"/>
                </a:lnTo>
                <a:lnTo>
                  <a:pt x="1994731" y="4727235"/>
                </a:lnTo>
                <a:cubicBezTo>
                  <a:pt x="1797293" y="5290031"/>
                  <a:pt x="1339041" y="5728576"/>
                  <a:pt x="768667" y="5903994"/>
                </a:cubicBezTo>
                <a:lnTo>
                  <a:pt x="766150" y="6020628"/>
                </a:lnTo>
                <a:lnTo>
                  <a:pt x="2" y="6020628"/>
                </a:lnTo>
                <a:lnTo>
                  <a:pt x="41049" y="6005605"/>
                </a:lnTo>
                <a:cubicBezTo>
                  <a:pt x="1207792" y="5512114"/>
                  <a:pt x="2026460" y="4356819"/>
                  <a:pt x="2026460" y="3010315"/>
                </a:cubicBezTo>
                <a:cubicBezTo>
                  <a:pt x="2026460" y="1663810"/>
                  <a:pt x="1207792" y="508515"/>
                  <a:pt x="41049" y="15024"/>
                </a:cubicBez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0" name="Text Placeholder 23">
            <a:extLst>
              <a:ext uri="{FF2B5EF4-FFF2-40B4-BE49-F238E27FC236}">
                <a16:creationId xmlns:a16="http://schemas.microsoft.com/office/drawing/2014/main" id="{BE8EAB53-BF68-9C68-FA62-22394185DA73}"/>
              </a:ext>
            </a:extLst>
          </p:cNvPr>
          <p:cNvSpPr>
            <a:spLocks noGrp="1"/>
          </p:cNvSpPr>
          <p:nvPr>
            <p:ph type="body" sz="quarter" idx="13" hasCustomPrompt="1"/>
          </p:nvPr>
        </p:nvSpPr>
        <p:spPr>
          <a:xfrm>
            <a:off x="0" y="2026920"/>
            <a:ext cx="4386204" cy="2176132"/>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11" name="Text Placeholder 23">
            <a:extLst>
              <a:ext uri="{FF2B5EF4-FFF2-40B4-BE49-F238E27FC236}">
                <a16:creationId xmlns:a16="http://schemas.microsoft.com/office/drawing/2014/main" id="{7F98E1EE-3061-82D3-24C9-76C2FB6211BB}"/>
              </a:ext>
            </a:extLst>
          </p:cNvPr>
          <p:cNvSpPr>
            <a:spLocks noGrp="1"/>
          </p:cNvSpPr>
          <p:nvPr>
            <p:ph type="body" sz="quarter" idx="43" hasCustomPrompt="1"/>
          </p:nvPr>
        </p:nvSpPr>
        <p:spPr>
          <a:xfrm>
            <a:off x="0" y="4608952"/>
            <a:ext cx="4386204" cy="911903"/>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2" name="Freeform 1">
            <a:extLst>
              <a:ext uri="{FF2B5EF4-FFF2-40B4-BE49-F238E27FC236}">
                <a16:creationId xmlns:a16="http://schemas.microsoft.com/office/drawing/2014/main" id="{919D5FEF-0DDC-1093-1900-04DC5E514DB1}"/>
              </a:ext>
            </a:extLst>
          </p:cNvPr>
          <p:cNvSpPr/>
          <p:nvPr userDrawn="1"/>
        </p:nvSpPr>
        <p:spPr>
          <a:xfrm>
            <a:off x="1539719" y="749816"/>
            <a:ext cx="1306767" cy="94597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18" name="Freeform 17">
            <a:extLst>
              <a:ext uri="{FF2B5EF4-FFF2-40B4-BE49-F238E27FC236}">
                <a16:creationId xmlns:a16="http://schemas.microsoft.com/office/drawing/2014/main" id="{57FD81CA-B3BD-6E7C-B597-43305D07AA63}"/>
              </a:ext>
            </a:extLst>
          </p:cNvPr>
          <p:cNvSpPr/>
          <p:nvPr/>
        </p:nvSpPr>
        <p:spPr>
          <a:xfrm>
            <a:off x="4216716" y="5153231"/>
            <a:ext cx="1306500" cy="1646974"/>
          </a:xfrm>
          <a:custGeom>
            <a:avLst/>
            <a:gdLst>
              <a:gd name="connsiteX0" fmla="*/ 509797 w 509796"/>
              <a:gd name="connsiteY0" fmla="*/ 4753 h 642649"/>
              <a:gd name="connsiteX1" fmla="*/ 297698 w 509796"/>
              <a:gd name="connsiteY1" fmla="*/ 0 h 642649"/>
              <a:gd name="connsiteX2" fmla="*/ 0 w 509796"/>
              <a:gd name="connsiteY2" fmla="*/ 438256 h 642649"/>
              <a:gd name="connsiteX3" fmla="*/ 68480 w 509796"/>
              <a:gd name="connsiteY3" fmla="*/ 642649 h 642649"/>
              <a:gd name="connsiteX4" fmla="*/ 208294 w 509796"/>
              <a:gd name="connsiteY4" fmla="*/ 529520 h 642649"/>
              <a:gd name="connsiteX5" fmla="*/ 509797 w 509796"/>
              <a:gd name="connsiteY5" fmla="*/ 4753 h 64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9796" h="642649">
                <a:moveTo>
                  <a:pt x="509797" y="4753"/>
                </a:moveTo>
                <a:lnTo>
                  <a:pt x="297698" y="0"/>
                </a:lnTo>
                <a:cubicBezTo>
                  <a:pt x="247290" y="172070"/>
                  <a:pt x="143618" y="326078"/>
                  <a:pt x="0" y="438256"/>
                </a:cubicBezTo>
                <a:lnTo>
                  <a:pt x="68480" y="642649"/>
                </a:lnTo>
                <a:cubicBezTo>
                  <a:pt x="117938" y="609376"/>
                  <a:pt x="164543" y="571350"/>
                  <a:pt x="208294" y="529520"/>
                </a:cubicBezTo>
                <a:cubicBezTo>
                  <a:pt x="358570" y="385019"/>
                  <a:pt x="462241" y="203442"/>
                  <a:pt x="509797" y="4753"/>
                </a:cubicBezTo>
                <a:close/>
              </a:path>
            </a:pathLst>
          </a:custGeom>
          <a:solidFill>
            <a:srgbClr val="010101"/>
          </a:solidFill>
          <a:ln w="9504" cap="flat">
            <a:noFill/>
            <a:prstDash val="solid"/>
            <a:miter/>
          </a:ln>
        </p:spPr>
        <p:txBody>
          <a:bodyPr rtlCol="0" anchor="ctr"/>
          <a:lstStyle/>
          <a:p>
            <a:endParaRPr lang="en-US"/>
          </a:p>
        </p:txBody>
      </p:sp>
      <p:grpSp>
        <p:nvGrpSpPr>
          <p:cNvPr id="28" name="Group 27">
            <a:extLst>
              <a:ext uri="{FF2B5EF4-FFF2-40B4-BE49-F238E27FC236}">
                <a16:creationId xmlns:a16="http://schemas.microsoft.com/office/drawing/2014/main" id="{F07ADA68-A2EF-5910-945D-71FF030EE6D0}"/>
              </a:ext>
            </a:extLst>
          </p:cNvPr>
          <p:cNvGrpSpPr/>
          <p:nvPr userDrawn="1"/>
        </p:nvGrpSpPr>
        <p:grpSpPr>
          <a:xfrm>
            <a:off x="3378823" y="4203052"/>
            <a:ext cx="2808668" cy="2656547"/>
            <a:chOff x="3378823" y="4203052"/>
            <a:chExt cx="2808668" cy="2656547"/>
          </a:xfrm>
        </p:grpSpPr>
        <p:sp>
          <p:nvSpPr>
            <p:cNvPr id="25" name="Freeform 24">
              <a:extLst>
                <a:ext uri="{FF2B5EF4-FFF2-40B4-BE49-F238E27FC236}">
                  <a16:creationId xmlns:a16="http://schemas.microsoft.com/office/drawing/2014/main" id="{FB66A9E1-DB91-09BD-82DF-DF2444161598}"/>
                </a:ext>
              </a:extLst>
            </p:cNvPr>
            <p:cNvSpPr/>
            <p:nvPr userDrawn="1"/>
          </p:nvSpPr>
          <p:spPr>
            <a:xfrm>
              <a:off x="4389781" y="4203052"/>
              <a:ext cx="1797710" cy="2656546"/>
            </a:xfrm>
            <a:custGeom>
              <a:avLst/>
              <a:gdLst>
                <a:gd name="connsiteX0" fmla="*/ 1781816 w 1797710"/>
                <a:gd name="connsiteY0" fmla="*/ 0 h 2656546"/>
                <a:gd name="connsiteX1" fmla="*/ 1443002 w 1797710"/>
                <a:gd name="connsiteY1" fmla="*/ 1815083 h 2656546"/>
                <a:gd name="connsiteX2" fmla="*/ 911018 w 1797710"/>
                <a:gd name="connsiteY2" fmla="*/ 2588018 h 2656546"/>
                <a:gd name="connsiteX3" fmla="*/ 843309 w 1797710"/>
                <a:gd name="connsiteY3" fmla="*/ 2656546 h 2656546"/>
                <a:gd name="connsiteX4" fmla="*/ 19807 w 1797710"/>
                <a:gd name="connsiteY4" fmla="*/ 2656546 h 2656546"/>
                <a:gd name="connsiteX5" fmla="*/ 0 w 1797710"/>
                <a:gd name="connsiteY5" fmla="*/ 2597155 h 2656546"/>
                <a:gd name="connsiteX6" fmla="*/ 358314 w 1797710"/>
                <a:gd name="connsiteY6" fmla="*/ 2307226 h 2656546"/>
                <a:gd name="connsiteX7" fmla="*/ 1131003 w 1797710"/>
                <a:gd name="connsiteY7" fmla="*/ 962361 h 2656546"/>
                <a:gd name="connsiteX8" fmla="*/ 587438 w 1797710"/>
                <a:gd name="connsiteY8" fmla="*/ 950178 h 2656546"/>
                <a:gd name="connsiteX9" fmla="*/ 680065 w 1797710"/>
                <a:gd name="connsiteY9" fmla="*/ 367889 h 2656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97710" h="2656546">
                  <a:moveTo>
                    <a:pt x="1781816" y="0"/>
                  </a:moveTo>
                  <a:cubicBezTo>
                    <a:pt x="1842754" y="618835"/>
                    <a:pt x="1728189" y="1244978"/>
                    <a:pt x="1443002" y="1815083"/>
                  </a:cubicBezTo>
                  <a:cubicBezTo>
                    <a:pt x="1300409" y="2100137"/>
                    <a:pt x="1121252" y="2359609"/>
                    <a:pt x="911018" y="2588018"/>
                  </a:cubicBezTo>
                  <a:lnTo>
                    <a:pt x="843309" y="2656546"/>
                  </a:lnTo>
                  <a:lnTo>
                    <a:pt x="19807" y="2656546"/>
                  </a:lnTo>
                  <a:lnTo>
                    <a:pt x="0" y="2597155"/>
                  </a:lnTo>
                  <a:cubicBezTo>
                    <a:pt x="126751" y="2511880"/>
                    <a:pt x="246190" y="2414428"/>
                    <a:pt x="358314" y="2307226"/>
                  </a:cubicBezTo>
                  <a:cubicBezTo>
                    <a:pt x="745877" y="1936901"/>
                    <a:pt x="1009127" y="1471557"/>
                    <a:pt x="1131003" y="962361"/>
                  </a:cubicBezTo>
                  <a:lnTo>
                    <a:pt x="587438" y="950178"/>
                  </a:lnTo>
                  <a:cubicBezTo>
                    <a:pt x="643501" y="762579"/>
                    <a:pt x="675188" y="567671"/>
                    <a:pt x="680065" y="367889"/>
                  </a:cubicBezTo>
                  <a:close/>
                </a:path>
              </a:pathLst>
            </a:custGeom>
            <a:solidFill>
              <a:srgbClr val="2BACE2"/>
            </a:solidFill>
            <a:ln w="9504" cap="flat">
              <a:noFill/>
              <a:prstDash val="solid"/>
              <a:miter/>
            </a:ln>
          </p:spPr>
          <p:txBody>
            <a:bodyPr wrap="square" rtlCol="0" anchor="ctr">
              <a:noAutofit/>
            </a:bodyPr>
            <a:lstStyle/>
            <a:p>
              <a:endParaRPr lang="en-US"/>
            </a:p>
          </p:txBody>
        </p:sp>
        <p:sp>
          <p:nvSpPr>
            <p:cNvPr id="27" name="Freeform 26">
              <a:extLst>
                <a:ext uri="{FF2B5EF4-FFF2-40B4-BE49-F238E27FC236}">
                  <a16:creationId xmlns:a16="http://schemas.microsoft.com/office/drawing/2014/main" id="{24335687-97CA-A95F-AB6D-268C7A83E45E}"/>
                </a:ext>
              </a:extLst>
            </p:cNvPr>
            <p:cNvSpPr/>
            <p:nvPr/>
          </p:nvSpPr>
          <p:spPr>
            <a:xfrm>
              <a:off x="3378823" y="5145922"/>
              <a:ext cx="1598399" cy="1713677"/>
            </a:xfrm>
            <a:custGeom>
              <a:avLst/>
              <a:gdLst>
                <a:gd name="connsiteX0" fmla="*/ 1237648 w 1598399"/>
                <a:gd name="connsiteY0" fmla="*/ 0 h 1713677"/>
                <a:gd name="connsiteX1" fmla="*/ 1598399 w 1598399"/>
                <a:gd name="connsiteY1" fmla="*/ 7309 h 1713677"/>
                <a:gd name="connsiteX2" fmla="*/ 835459 w 1598399"/>
                <a:gd name="connsiteY2" fmla="*/ 1132904 h 1713677"/>
                <a:gd name="connsiteX3" fmla="*/ 1010961 w 1598399"/>
                <a:gd name="connsiteY3" fmla="*/ 1656720 h 1713677"/>
                <a:gd name="connsiteX4" fmla="*/ 917127 w 1598399"/>
                <a:gd name="connsiteY4" fmla="*/ 1713677 h 1713677"/>
                <a:gd name="connsiteX5" fmla="*/ 0 w 1598399"/>
                <a:gd name="connsiteY5" fmla="*/ 1713677 h 1713677"/>
                <a:gd name="connsiteX6" fmla="*/ 11583 w 1598399"/>
                <a:gd name="connsiteY6" fmla="*/ 1176759 h 1713677"/>
                <a:gd name="connsiteX7" fmla="*/ 1237648 w 1598399"/>
                <a:gd name="connsiteY7" fmla="*/ 0 h 1713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98399" h="1713677">
                  <a:moveTo>
                    <a:pt x="1237648" y="0"/>
                  </a:moveTo>
                  <a:lnTo>
                    <a:pt x="1598399" y="7309"/>
                  </a:lnTo>
                  <a:cubicBezTo>
                    <a:pt x="1469211" y="448288"/>
                    <a:pt x="1203522" y="842978"/>
                    <a:pt x="835459" y="1132904"/>
                  </a:cubicBezTo>
                  <a:lnTo>
                    <a:pt x="1010961" y="1656720"/>
                  </a:lnTo>
                  <a:lnTo>
                    <a:pt x="917127" y="1713677"/>
                  </a:lnTo>
                  <a:lnTo>
                    <a:pt x="0" y="1713677"/>
                  </a:lnTo>
                  <a:lnTo>
                    <a:pt x="11583" y="1176759"/>
                  </a:lnTo>
                  <a:cubicBezTo>
                    <a:pt x="581958" y="1001341"/>
                    <a:pt x="1040210" y="562796"/>
                    <a:pt x="1237648" y="0"/>
                  </a:cubicBezTo>
                  <a:close/>
                </a:path>
              </a:pathLst>
            </a:custGeom>
            <a:solidFill>
              <a:srgbClr val="06A64F"/>
            </a:solidFill>
            <a:ln w="9504" cap="flat">
              <a:noFill/>
              <a:prstDash val="solid"/>
              <a:miter/>
            </a:ln>
          </p:spPr>
          <p:txBody>
            <a:bodyPr wrap="square" rtlCol="0" anchor="ctr">
              <a:noAutofit/>
            </a:bodyPr>
            <a:lstStyle/>
            <a:p>
              <a:endParaRPr lang="en-US"/>
            </a:p>
          </p:txBody>
        </p:sp>
        <p:sp>
          <p:nvSpPr>
            <p:cNvPr id="19" name="Freeform 18">
              <a:extLst>
                <a:ext uri="{FF2B5EF4-FFF2-40B4-BE49-F238E27FC236}">
                  <a16:creationId xmlns:a16="http://schemas.microsoft.com/office/drawing/2014/main" id="{079F0335-27B7-3B15-197B-A5EBBCE8820B}"/>
                </a:ext>
              </a:extLst>
            </p:cNvPr>
            <p:cNvSpPr/>
            <p:nvPr/>
          </p:nvSpPr>
          <p:spPr>
            <a:xfrm>
              <a:off x="4216716" y="5153234"/>
              <a:ext cx="1306500" cy="1646974"/>
            </a:xfrm>
            <a:custGeom>
              <a:avLst/>
              <a:gdLst>
                <a:gd name="connsiteX0" fmla="*/ 509797 w 509796"/>
                <a:gd name="connsiteY0" fmla="*/ 4753 h 642649"/>
                <a:gd name="connsiteX1" fmla="*/ 297698 w 509796"/>
                <a:gd name="connsiteY1" fmla="*/ 0 h 642649"/>
                <a:gd name="connsiteX2" fmla="*/ 0 w 509796"/>
                <a:gd name="connsiteY2" fmla="*/ 438256 h 642649"/>
                <a:gd name="connsiteX3" fmla="*/ 68480 w 509796"/>
                <a:gd name="connsiteY3" fmla="*/ 642649 h 642649"/>
                <a:gd name="connsiteX4" fmla="*/ 208294 w 509796"/>
                <a:gd name="connsiteY4" fmla="*/ 529520 h 642649"/>
                <a:gd name="connsiteX5" fmla="*/ 509797 w 509796"/>
                <a:gd name="connsiteY5" fmla="*/ 4753 h 64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9796" h="642649">
                  <a:moveTo>
                    <a:pt x="509797" y="4753"/>
                  </a:moveTo>
                  <a:lnTo>
                    <a:pt x="297698" y="0"/>
                  </a:lnTo>
                  <a:cubicBezTo>
                    <a:pt x="247290" y="172070"/>
                    <a:pt x="143618" y="326078"/>
                    <a:pt x="0" y="438256"/>
                  </a:cubicBezTo>
                  <a:lnTo>
                    <a:pt x="68480" y="642649"/>
                  </a:lnTo>
                  <a:cubicBezTo>
                    <a:pt x="117938" y="609376"/>
                    <a:pt x="164543" y="571350"/>
                    <a:pt x="208294" y="529520"/>
                  </a:cubicBezTo>
                  <a:cubicBezTo>
                    <a:pt x="358570" y="385019"/>
                    <a:pt x="462241" y="203442"/>
                    <a:pt x="509797" y="4753"/>
                  </a:cubicBezTo>
                  <a:close/>
                </a:path>
              </a:pathLst>
            </a:custGeom>
            <a:solidFill>
              <a:srgbClr val="2AC3E6"/>
            </a:solidFill>
            <a:ln w="9504" cap="flat">
              <a:noFill/>
              <a:prstDash val="solid"/>
              <a:miter/>
            </a:ln>
          </p:spPr>
          <p:txBody>
            <a:bodyPr rtlCol="0" anchor="ctr"/>
            <a:lstStyle/>
            <a:p>
              <a:endParaRPr lang="en-US"/>
            </a:p>
          </p:txBody>
        </p:sp>
      </p:grpSp>
    </p:spTree>
    <p:extLst>
      <p:ext uri="{BB962C8B-B14F-4D97-AF65-F5344CB8AC3E}">
        <p14:creationId xmlns:p14="http://schemas.microsoft.com/office/powerpoint/2010/main" val="11429067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1_Qutoe 02">
    <p:spTree>
      <p:nvGrpSpPr>
        <p:cNvPr id="1" name=""/>
        <p:cNvGrpSpPr/>
        <p:nvPr/>
      </p:nvGrpSpPr>
      <p:grpSpPr>
        <a:xfrm>
          <a:off x="0" y="0"/>
          <a:ext cx="0" cy="0"/>
          <a:chOff x="0" y="0"/>
          <a:chExt cx="0" cy="0"/>
        </a:xfrm>
      </p:grpSpPr>
      <p:sp>
        <p:nvSpPr>
          <p:cNvPr id="21" name="Freeform 20">
            <a:extLst>
              <a:ext uri="{FF2B5EF4-FFF2-40B4-BE49-F238E27FC236}">
                <a16:creationId xmlns:a16="http://schemas.microsoft.com/office/drawing/2014/main" id="{7C01628B-ED43-222A-7FB6-2D514DC803AC}"/>
              </a:ext>
            </a:extLst>
          </p:cNvPr>
          <p:cNvSpPr/>
          <p:nvPr userDrawn="1"/>
        </p:nvSpPr>
        <p:spPr>
          <a:xfrm>
            <a:off x="-1" y="0"/>
            <a:ext cx="5095875" cy="6679751"/>
          </a:xfrm>
          <a:custGeom>
            <a:avLst/>
            <a:gdLst>
              <a:gd name="connsiteX0" fmla="*/ 1397450 w 4648200"/>
              <a:gd name="connsiteY0" fmla="*/ 0 h 6501501"/>
              <a:gd name="connsiteX1" fmla="*/ 4648200 w 4648200"/>
              <a:gd name="connsiteY1" fmla="*/ 3250751 h 6501501"/>
              <a:gd name="connsiteX2" fmla="*/ 1397450 w 4648200"/>
              <a:gd name="connsiteY2" fmla="*/ 6501501 h 6501501"/>
              <a:gd name="connsiteX3" fmla="*/ 205481 w 4648200"/>
              <a:gd name="connsiteY3" fmla="*/ 6276018 h 6501501"/>
              <a:gd name="connsiteX4" fmla="*/ 0 w 4648200"/>
              <a:gd name="connsiteY4" fmla="*/ 6186141 h 6501501"/>
              <a:gd name="connsiteX5" fmla="*/ 0 w 4648200"/>
              <a:gd name="connsiteY5" fmla="*/ 315361 h 6501501"/>
              <a:gd name="connsiteX6" fmla="*/ 205481 w 4648200"/>
              <a:gd name="connsiteY6" fmla="*/ 225483 h 6501501"/>
              <a:gd name="connsiteX7" fmla="*/ 1397450 w 4648200"/>
              <a:gd name="connsiteY7" fmla="*/ 0 h 6501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648200" h="6501501">
                <a:moveTo>
                  <a:pt x="1397450" y="0"/>
                </a:moveTo>
                <a:cubicBezTo>
                  <a:pt x="3192789" y="0"/>
                  <a:pt x="4648200" y="1455411"/>
                  <a:pt x="4648200" y="3250751"/>
                </a:cubicBezTo>
                <a:cubicBezTo>
                  <a:pt x="4648200" y="5046090"/>
                  <a:pt x="3192789" y="6501501"/>
                  <a:pt x="1397450" y="6501501"/>
                </a:cubicBezTo>
                <a:cubicBezTo>
                  <a:pt x="976667" y="6501501"/>
                  <a:pt x="574557" y="6421553"/>
                  <a:pt x="205481" y="6276018"/>
                </a:cubicBezTo>
                <a:lnTo>
                  <a:pt x="0" y="6186141"/>
                </a:lnTo>
                <a:lnTo>
                  <a:pt x="0" y="315361"/>
                </a:lnTo>
                <a:lnTo>
                  <a:pt x="205481" y="225483"/>
                </a:lnTo>
                <a:cubicBezTo>
                  <a:pt x="574557" y="79948"/>
                  <a:pt x="976667" y="0"/>
                  <a:pt x="1397450" y="0"/>
                </a:cubicBezTo>
                <a:close/>
              </a:path>
            </a:pathLst>
          </a:custGeom>
          <a:solidFill>
            <a:srgbClr val="0872B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Picture Placeholder 13">
            <a:extLst>
              <a:ext uri="{FF2B5EF4-FFF2-40B4-BE49-F238E27FC236}">
                <a16:creationId xmlns:a16="http://schemas.microsoft.com/office/drawing/2014/main" id="{560491B8-B348-3204-CEAD-D5287DC8D8CC}"/>
              </a:ext>
            </a:extLst>
          </p:cNvPr>
          <p:cNvSpPr>
            <a:spLocks noGrp="1"/>
          </p:cNvSpPr>
          <p:nvPr>
            <p:ph type="pic" sz="quarter" idx="44"/>
          </p:nvPr>
        </p:nvSpPr>
        <p:spPr>
          <a:xfrm>
            <a:off x="2830166" y="178249"/>
            <a:ext cx="9189260" cy="6261065"/>
          </a:xfrm>
          <a:custGeom>
            <a:avLst/>
            <a:gdLst>
              <a:gd name="connsiteX0" fmla="*/ 1595069 w 9189260"/>
              <a:gd name="connsiteY0" fmla="*/ 5857984 h 6020628"/>
              <a:gd name="connsiteX1" fmla="*/ 1649562 w 9189260"/>
              <a:gd name="connsiteY1" fmla="*/ 6020628 h 6020628"/>
              <a:gd name="connsiteX2" fmla="*/ 1646313 w 9189260"/>
              <a:gd name="connsiteY2" fmla="*/ 6020628 h 6020628"/>
              <a:gd name="connsiteX3" fmla="*/ 1592542 w 9189260"/>
              <a:gd name="connsiteY3" fmla="*/ 5860139 h 6020628"/>
              <a:gd name="connsiteX4" fmla="*/ 1724142 w 9189260"/>
              <a:gd name="connsiteY4" fmla="*/ 5747948 h 6020628"/>
              <a:gd name="connsiteX5" fmla="*/ 1712028 w 9189260"/>
              <a:gd name="connsiteY5" fmla="*/ 5759606 h 6020628"/>
              <a:gd name="connsiteX6" fmla="*/ 1619766 w 9189260"/>
              <a:gd name="connsiteY6" fmla="*/ 5836930 h 6020628"/>
              <a:gd name="connsiteX7" fmla="*/ 2482651 w 9189260"/>
              <a:gd name="connsiteY7" fmla="*/ 5675819 h 6020628"/>
              <a:gd name="connsiteX8" fmla="*/ 2481269 w 9189260"/>
              <a:gd name="connsiteY8" fmla="*/ 5678090 h 6020628"/>
              <a:gd name="connsiteX9" fmla="*/ 2478321 w 9189260"/>
              <a:gd name="connsiteY9" fmla="*/ 5681789 h 6020628"/>
              <a:gd name="connsiteX10" fmla="*/ 1837832 w 9189260"/>
              <a:gd name="connsiteY10" fmla="*/ 5634948 h 6020628"/>
              <a:gd name="connsiteX11" fmla="*/ 1821464 w 9189260"/>
              <a:gd name="connsiteY11" fmla="*/ 5654290 h 6020628"/>
              <a:gd name="connsiteX12" fmla="*/ 1730802 w 9189260"/>
              <a:gd name="connsiteY12" fmla="*/ 5741539 h 6020628"/>
              <a:gd name="connsiteX13" fmla="*/ 2661152 w 9189260"/>
              <a:gd name="connsiteY13" fmla="*/ 5381520 h 6020628"/>
              <a:gd name="connsiteX14" fmla="*/ 2659332 w 9189260"/>
              <a:gd name="connsiteY14" fmla="*/ 5385582 h 6020628"/>
              <a:gd name="connsiteX15" fmla="*/ 2656936 w 9189260"/>
              <a:gd name="connsiteY15" fmla="*/ 5389517 h 6020628"/>
              <a:gd name="connsiteX16" fmla="*/ 2043506 w 9189260"/>
              <a:gd name="connsiteY16" fmla="*/ 5381340 h 6020628"/>
              <a:gd name="connsiteX17" fmla="*/ 2016416 w 9189260"/>
              <a:gd name="connsiteY17" fmla="*/ 5423921 h 6020628"/>
              <a:gd name="connsiteX18" fmla="*/ 1984874 w 9189260"/>
              <a:gd name="connsiteY18" fmla="*/ 5461194 h 6020628"/>
              <a:gd name="connsiteX19" fmla="*/ 2206796 w 9189260"/>
              <a:gd name="connsiteY19" fmla="*/ 5107131 h 6020628"/>
              <a:gd name="connsiteX20" fmla="*/ 2177689 w 9189260"/>
              <a:gd name="connsiteY20" fmla="*/ 5170425 h 6020628"/>
              <a:gd name="connsiteX21" fmla="*/ 2157018 w 9189260"/>
              <a:gd name="connsiteY21" fmla="*/ 5202916 h 6020628"/>
              <a:gd name="connsiteX22" fmla="*/ 2355482 w 9189260"/>
              <a:gd name="connsiteY22" fmla="*/ 4734544 h 6020628"/>
              <a:gd name="connsiteX23" fmla="*/ 2357897 w 9189260"/>
              <a:gd name="connsiteY23" fmla="*/ 4734598 h 6020628"/>
              <a:gd name="connsiteX24" fmla="*/ 2303138 w 9189260"/>
              <a:gd name="connsiteY24" fmla="*/ 4897627 h 6020628"/>
              <a:gd name="connsiteX25" fmla="*/ 2271039 w 9189260"/>
              <a:gd name="connsiteY25" fmla="*/ 4967429 h 6020628"/>
              <a:gd name="connsiteX26" fmla="*/ 2300705 w 9189260"/>
              <a:gd name="connsiteY26" fmla="*/ 4897627 h 6020628"/>
              <a:gd name="connsiteX27" fmla="*/ 0 w 9189260"/>
              <a:gd name="connsiteY27" fmla="*/ 0 h 6020628"/>
              <a:gd name="connsiteX28" fmla="*/ 2483660 w 9189260"/>
              <a:gd name="connsiteY28" fmla="*/ 0 h 6020628"/>
              <a:gd name="connsiteX29" fmla="*/ 3298846 w 9189260"/>
              <a:gd name="connsiteY29" fmla="*/ 0 h 6020628"/>
              <a:gd name="connsiteX30" fmla="*/ 8023246 w 9189260"/>
              <a:gd name="connsiteY30" fmla="*/ 0 h 6020628"/>
              <a:gd name="connsiteX31" fmla="*/ 9189260 w 9189260"/>
              <a:gd name="connsiteY31" fmla="*/ 1165679 h 6020628"/>
              <a:gd name="connsiteX32" fmla="*/ 9189260 w 9189260"/>
              <a:gd name="connsiteY32" fmla="*/ 6020628 h 6020628"/>
              <a:gd name="connsiteX33" fmla="*/ 4464860 w 9189260"/>
              <a:gd name="connsiteY33" fmla="*/ 6020628 h 6020628"/>
              <a:gd name="connsiteX34" fmla="*/ 4195861 w 9189260"/>
              <a:gd name="connsiteY34" fmla="*/ 6020628 h 6020628"/>
              <a:gd name="connsiteX35" fmla="*/ 2960425 w 9189260"/>
              <a:gd name="connsiteY35" fmla="*/ 6020628 h 6020628"/>
              <a:gd name="connsiteX36" fmla="*/ 2970417 w 9189260"/>
              <a:gd name="connsiteY36" fmla="*/ 6007159 h 6020628"/>
              <a:gd name="connsiteX37" fmla="*/ 3211043 w 9189260"/>
              <a:gd name="connsiteY37" fmla="*/ 5599449 h 6020628"/>
              <a:gd name="connsiteX38" fmla="*/ 3549857 w 9189260"/>
              <a:gd name="connsiteY38" fmla="*/ 3784366 h 6020628"/>
              <a:gd name="connsiteX39" fmla="*/ 2448106 w 9189260"/>
              <a:gd name="connsiteY39" fmla="*/ 4152255 h 6020628"/>
              <a:gd name="connsiteX40" fmla="*/ 2420988 w 9189260"/>
              <a:gd name="connsiteY40" fmla="*/ 4447968 h 6020628"/>
              <a:gd name="connsiteX41" fmla="*/ 2355479 w 9189260"/>
              <a:gd name="connsiteY41" fmla="*/ 4734544 h 6020628"/>
              <a:gd name="connsiteX42" fmla="*/ 1994731 w 9189260"/>
              <a:gd name="connsiteY42" fmla="*/ 4727235 h 6020628"/>
              <a:gd name="connsiteX43" fmla="*/ 768667 w 9189260"/>
              <a:gd name="connsiteY43" fmla="*/ 5903994 h 6020628"/>
              <a:gd name="connsiteX44" fmla="*/ 766150 w 9189260"/>
              <a:gd name="connsiteY44" fmla="*/ 6020628 h 6020628"/>
              <a:gd name="connsiteX45" fmla="*/ 2 w 9189260"/>
              <a:gd name="connsiteY45" fmla="*/ 6020628 h 6020628"/>
              <a:gd name="connsiteX46" fmla="*/ 41049 w 9189260"/>
              <a:gd name="connsiteY46" fmla="*/ 6005605 h 6020628"/>
              <a:gd name="connsiteX47" fmla="*/ 2026460 w 9189260"/>
              <a:gd name="connsiteY47" fmla="*/ 3010315 h 6020628"/>
              <a:gd name="connsiteX48" fmla="*/ 41049 w 9189260"/>
              <a:gd name="connsiteY48" fmla="*/ 15024 h 6020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9189260" h="6020628">
                <a:moveTo>
                  <a:pt x="1595069" y="5857984"/>
                </a:moveTo>
                <a:lnTo>
                  <a:pt x="1649562" y="6020628"/>
                </a:lnTo>
                <a:lnTo>
                  <a:pt x="1646313" y="6020628"/>
                </a:lnTo>
                <a:lnTo>
                  <a:pt x="1592542" y="5860139"/>
                </a:lnTo>
                <a:close/>
                <a:moveTo>
                  <a:pt x="1724142" y="5747948"/>
                </a:moveTo>
                <a:lnTo>
                  <a:pt x="1712028" y="5759606"/>
                </a:lnTo>
                <a:lnTo>
                  <a:pt x="1619766" y="5836930"/>
                </a:lnTo>
                <a:close/>
                <a:moveTo>
                  <a:pt x="2482651" y="5675819"/>
                </a:moveTo>
                <a:lnTo>
                  <a:pt x="2481269" y="5678090"/>
                </a:lnTo>
                <a:lnTo>
                  <a:pt x="2478321" y="5681789"/>
                </a:lnTo>
                <a:close/>
                <a:moveTo>
                  <a:pt x="1837832" y="5634948"/>
                </a:moveTo>
                <a:lnTo>
                  <a:pt x="1821464" y="5654290"/>
                </a:lnTo>
                <a:lnTo>
                  <a:pt x="1730802" y="5741539"/>
                </a:lnTo>
                <a:close/>
                <a:moveTo>
                  <a:pt x="2661152" y="5381520"/>
                </a:moveTo>
                <a:lnTo>
                  <a:pt x="2659332" y="5385582"/>
                </a:lnTo>
                <a:lnTo>
                  <a:pt x="2656936" y="5389517"/>
                </a:lnTo>
                <a:close/>
                <a:moveTo>
                  <a:pt x="2043506" y="5381340"/>
                </a:moveTo>
                <a:lnTo>
                  <a:pt x="2016416" y="5423921"/>
                </a:lnTo>
                <a:lnTo>
                  <a:pt x="1984874" y="5461194"/>
                </a:lnTo>
                <a:close/>
                <a:moveTo>
                  <a:pt x="2206796" y="5107131"/>
                </a:moveTo>
                <a:lnTo>
                  <a:pt x="2177689" y="5170425"/>
                </a:lnTo>
                <a:lnTo>
                  <a:pt x="2157018" y="5202916"/>
                </a:lnTo>
                <a:close/>
                <a:moveTo>
                  <a:pt x="2355482" y="4734544"/>
                </a:moveTo>
                <a:lnTo>
                  <a:pt x="2357897" y="4734598"/>
                </a:lnTo>
                <a:lnTo>
                  <a:pt x="2303138" y="4897627"/>
                </a:lnTo>
                <a:lnTo>
                  <a:pt x="2271039" y="4967429"/>
                </a:lnTo>
                <a:lnTo>
                  <a:pt x="2300705" y="4897627"/>
                </a:lnTo>
                <a:close/>
                <a:moveTo>
                  <a:pt x="0" y="0"/>
                </a:moveTo>
                <a:lnTo>
                  <a:pt x="2483660" y="0"/>
                </a:lnTo>
                <a:lnTo>
                  <a:pt x="3298846" y="0"/>
                </a:lnTo>
                <a:lnTo>
                  <a:pt x="8023246" y="0"/>
                </a:lnTo>
                <a:cubicBezTo>
                  <a:pt x="8667625" y="0"/>
                  <a:pt x="9189260" y="521488"/>
                  <a:pt x="9189260" y="1165679"/>
                </a:cubicBezTo>
                <a:lnTo>
                  <a:pt x="9189260" y="6020628"/>
                </a:lnTo>
                <a:lnTo>
                  <a:pt x="4464860" y="6020628"/>
                </a:lnTo>
                <a:lnTo>
                  <a:pt x="4195861" y="6020628"/>
                </a:lnTo>
                <a:lnTo>
                  <a:pt x="2960425" y="6020628"/>
                </a:lnTo>
                <a:lnTo>
                  <a:pt x="2970417" y="6007159"/>
                </a:lnTo>
                <a:cubicBezTo>
                  <a:pt x="3059309" y="5878108"/>
                  <a:pt x="3139747" y="5741976"/>
                  <a:pt x="3211043" y="5599449"/>
                </a:cubicBezTo>
                <a:cubicBezTo>
                  <a:pt x="3496230" y="5029344"/>
                  <a:pt x="3610795" y="4403201"/>
                  <a:pt x="3549857" y="3784366"/>
                </a:cubicBezTo>
                <a:lnTo>
                  <a:pt x="2448106" y="4152255"/>
                </a:lnTo>
                <a:cubicBezTo>
                  <a:pt x="2445668" y="4252146"/>
                  <a:pt x="2436527" y="4350819"/>
                  <a:pt x="2420988" y="4447968"/>
                </a:cubicBezTo>
                <a:lnTo>
                  <a:pt x="2355479" y="4734544"/>
                </a:lnTo>
                <a:lnTo>
                  <a:pt x="1994731" y="4727235"/>
                </a:lnTo>
                <a:cubicBezTo>
                  <a:pt x="1797293" y="5290031"/>
                  <a:pt x="1339041" y="5728576"/>
                  <a:pt x="768667" y="5903994"/>
                </a:cubicBezTo>
                <a:lnTo>
                  <a:pt x="766150" y="6020628"/>
                </a:lnTo>
                <a:lnTo>
                  <a:pt x="2" y="6020628"/>
                </a:lnTo>
                <a:lnTo>
                  <a:pt x="41049" y="6005605"/>
                </a:lnTo>
                <a:cubicBezTo>
                  <a:pt x="1207792" y="5512114"/>
                  <a:pt x="2026460" y="4356819"/>
                  <a:pt x="2026460" y="3010315"/>
                </a:cubicBezTo>
                <a:cubicBezTo>
                  <a:pt x="2026460" y="1663810"/>
                  <a:pt x="1207792" y="508515"/>
                  <a:pt x="41049" y="15024"/>
                </a:cubicBez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0" name="Text Placeholder 23">
            <a:extLst>
              <a:ext uri="{FF2B5EF4-FFF2-40B4-BE49-F238E27FC236}">
                <a16:creationId xmlns:a16="http://schemas.microsoft.com/office/drawing/2014/main" id="{BE8EAB53-BF68-9C68-FA62-22394185DA73}"/>
              </a:ext>
            </a:extLst>
          </p:cNvPr>
          <p:cNvSpPr>
            <a:spLocks noGrp="1"/>
          </p:cNvSpPr>
          <p:nvPr>
            <p:ph type="body" sz="quarter" idx="13" hasCustomPrompt="1"/>
          </p:nvPr>
        </p:nvSpPr>
        <p:spPr>
          <a:xfrm>
            <a:off x="0" y="2026920"/>
            <a:ext cx="4386204" cy="2176132"/>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11" name="Text Placeholder 23">
            <a:extLst>
              <a:ext uri="{FF2B5EF4-FFF2-40B4-BE49-F238E27FC236}">
                <a16:creationId xmlns:a16="http://schemas.microsoft.com/office/drawing/2014/main" id="{7F98E1EE-3061-82D3-24C9-76C2FB6211BB}"/>
              </a:ext>
            </a:extLst>
          </p:cNvPr>
          <p:cNvSpPr>
            <a:spLocks noGrp="1"/>
          </p:cNvSpPr>
          <p:nvPr>
            <p:ph type="body" sz="quarter" idx="43" hasCustomPrompt="1"/>
          </p:nvPr>
        </p:nvSpPr>
        <p:spPr>
          <a:xfrm>
            <a:off x="0" y="4608952"/>
            <a:ext cx="4386204" cy="911903"/>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8" name="Freeform 17">
            <a:extLst>
              <a:ext uri="{FF2B5EF4-FFF2-40B4-BE49-F238E27FC236}">
                <a16:creationId xmlns:a16="http://schemas.microsoft.com/office/drawing/2014/main" id="{57FD81CA-B3BD-6E7C-B597-43305D07AA63}"/>
              </a:ext>
            </a:extLst>
          </p:cNvPr>
          <p:cNvSpPr/>
          <p:nvPr/>
        </p:nvSpPr>
        <p:spPr>
          <a:xfrm>
            <a:off x="4216716" y="5153231"/>
            <a:ext cx="1306500" cy="1646974"/>
          </a:xfrm>
          <a:custGeom>
            <a:avLst/>
            <a:gdLst>
              <a:gd name="connsiteX0" fmla="*/ 509797 w 509796"/>
              <a:gd name="connsiteY0" fmla="*/ 4753 h 642649"/>
              <a:gd name="connsiteX1" fmla="*/ 297698 w 509796"/>
              <a:gd name="connsiteY1" fmla="*/ 0 h 642649"/>
              <a:gd name="connsiteX2" fmla="*/ 0 w 509796"/>
              <a:gd name="connsiteY2" fmla="*/ 438256 h 642649"/>
              <a:gd name="connsiteX3" fmla="*/ 68480 w 509796"/>
              <a:gd name="connsiteY3" fmla="*/ 642649 h 642649"/>
              <a:gd name="connsiteX4" fmla="*/ 208294 w 509796"/>
              <a:gd name="connsiteY4" fmla="*/ 529520 h 642649"/>
              <a:gd name="connsiteX5" fmla="*/ 509797 w 509796"/>
              <a:gd name="connsiteY5" fmla="*/ 4753 h 64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9796" h="642649">
                <a:moveTo>
                  <a:pt x="509797" y="4753"/>
                </a:moveTo>
                <a:lnTo>
                  <a:pt x="297698" y="0"/>
                </a:lnTo>
                <a:cubicBezTo>
                  <a:pt x="247290" y="172070"/>
                  <a:pt x="143618" y="326078"/>
                  <a:pt x="0" y="438256"/>
                </a:cubicBezTo>
                <a:lnTo>
                  <a:pt x="68480" y="642649"/>
                </a:lnTo>
                <a:cubicBezTo>
                  <a:pt x="117938" y="609376"/>
                  <a:pt x="164543" y="571350"/>
                  <a:pt x="208294" y="529520"/>
                </a:cubicBezTo>
                <a:cubicBezTo>
                  <a:pt x="358570" y="385019"/>
                  <a:pt x="462241" y="203442"/>
                  <a:pt x="509797" y="4753"/>
                </a:cubicBezTo>
                <a:close/>
              </a:path>
            </a:pathLst>
          </a:custGeom>
          <a:solidFill>
            <a:srgbClr val="010101"/>
          </a:solidFill>
          <a:ln w="9504" cap="flat">
            <a:noFill/>
            <a:prstDash val="solid"/>
            <a:miter/>
          </a:ln>
        </p:spPr>
        <p:txBody>
          <a:bodyPr rtlCol="0" anchor="ctr"/>
          <a:lstStyle/>
          <a:p>
            <a:endParaRPr lang="en-US"/>
          </a:p>
        </p:txBody>
      </p:sp>
      <p:grpSp>
        <p:nvGrpSpPr>
          <p:cNvPr id="28" name="Group 27">
            <a:extLst>
              <a:ext uri="{FF2B5EF4-FFF2-40B4-BE49-F238E27FC236}">
                <a16:creationId xmlns:a16="http://schemas.microsoft.com/office/drawing/2014/main" id="{F07ADA68-A2EF-5910-945D-71FF030EE6D0}"/>
              </a:ext>
            </a:extLst>
          </p:cNvPr>
          <p:cNvGrpSpPr/>
          <p:nvPr userDrawn="1"/>
        </p:nvGrpSpPr>
        <p:grpSpPr>
          <a:xfrm>
            <a:off x="3378823" y="4203052"/>
            <a:ext cx="2808668" cy="2656547"/>
            <a:chOff x="3378823" y="4203052"/>
            <a:chExt cx="2808668" cy="2656547"/>
          </a:xfrm>
        </p:grpSpPr>
        <p:sp>
          <p:nvSpPr>
            <p:cNvPr id="25" name="Freeform 24">
              <a:extLst>
                <a:ext uri="{FF2B5EF4-FFF2-40B4-BE49-F238E27FC236}">
                  <a16:creationId xmlns:a16="http://schemas.microsoft.com/office/drawing/2014/main" id="{FB66A9E1-DB91-09BD-82DF-DF2444161598}"/>
                </a:ext>
              </a:extLst>
            </p:cNvPr>
            <p:cNvSpPr/>
            <p:nvPr userDrawn="1"/>
          </p:nvSpPr>
          <p:spPr>
            <a:xfrm>
              <a:off x="4389781" y="4203052"/>
              <a:ext cx="1797710" cy="2656546"/>
            </a:xfrm>
            <a:custGeom>
              <a:avLst/>
              <a:gdLst>
                <a:gd name="connsiteX0" fmla="*/ 1781816 w 1797710"/>
                <a:gd name="connsiteY0" fmla="*/ 0 h 2656546"/>
                <a:gd name="connsiteX1" fmla="*/ 1443002 w 1797710"/>
                <a:gd name="connsiteY1" fmla="*/ 1815083 h 2656546"/>
                <a:gd name="connsiteX2" fmla="*/ 911018 w 1797710"/>
                <a:gd name="connsiteY2" fmla="*/ 2588018 h 2656546"/>
                <a:gd name="connsiteX3" fmla="*/ 843309 w 1797710"/>
                <a:gd name="connsiteY3" fmla="*/ 2656546 h 2656546"/>
                <a:gd name="connsiteX4" fmla="*/ 19807 w 1797710"/>
                <a:gd name="connsiteY4" fmla="*/ 2656546 h 2656546"/>
                <a:gd name="connsiteX5" fmla="*/ 0 w 1797710"/>
                <a:gd name="connsiteY5" fmla="*/ 2597155 h 2656546"/>
                <a:gd name="connsiteX6" fmla="*/ 358314 w 1797710"/>
                <a:gd name="connsiteY6" fmla="*/ 2307226 h 2656546"/>
                <a:gd name="connsiteX7" fmla="*/ 1131003 w 1797710"/>
                <a:gd name="connsiteY7" fmla="*/ 962361 h 2656546"/>
                <a:gd name="connsiteX8" fmla="*/ 587438 w 1797710"/>
                <a:gd name="connsiteY8" fmla="*/ 950178 h 2656546"/>
                <a:gd name="connsiteX9" fmla="*/ 680065 w 1797710"/>
                <a:gd name="connsiteY9" fmla="*/ 367889 h 2656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97710" h="2656546">
                  <a:moveTo>
                    <a:pt x="1781816" y="0"/>
                  </a:moveTo>
                  <a:cubicBezTo>
                    <a:pt x="1842754" y="618835"/>
                    <a:pt x="1728189" y="1244978"/>
                    <a:pt x="1443002" y="1815083"/>
                  </a:cubicBezTo>
                  <a:cubicBezTo>
                    <a:pt x="1300409" y="2100137"/>
                    <a:pt x="1121252" y="2359609"/>
                    <a:pt x="911018" y="2588018"/>
                  </a:cubicBezTo>
                  <a:lnTo>
                    <a:pt x="843309" y="2656546"/>
                  </a:lnTo>
                  <a:lnTo>
                    <a:pt x="19807" y="2656546"/>
                  </a:lnTo>
                  <a:lnTo>
                    <a:pt x="0" y="2597155"/>
                  </a:lnTo>
                  <a:cubicBezTo>
                    <a:pt x="126751" y="2511880"/>
                    <a:pt x="246190" y="2414428"/>
                    <a:pt x="358314" y="2307226"/>
                  </a:cubicBezTo>
                  <a:cubicBezTo>
                    <a:pt x="745877" y="1936901"/>
                    <a:pt x="1009127" y="1471557"/>
                    <a:pt x="1131003" y="962361"/>
                  </a:cubicBezTo>
                  <a:lnTo>
                    <a:pt x="587438" y="950178"/>
                  </a:lnTo>
                  <a:cubicBezTo>
                    <a:pt x="643501" y="762579"/>
                    <a:pt x="675188" y="567671"/>
                    <a:pt x="680065" y="367889"/>
                  </a:cubicBezTo>
                  <a:close/>
                </a:path>
              </a:pathLst>
            </a:custGeom>
            <a:solidFill>
              <a:srgbClr val="2BACE2"/>
            </a:solidFill>
            <a:ln w="9504" cap="flat">
              <a:noFill/>
              <a:prstDash val="solid"/>
              <a:miter/>
            </a:ln>
          </p:spPr>
          <p:txBody>
            <a:bodyPr wrap="square" rtlCol="0" anchor="ctr">
              <a:noAutofit/>
            </a:bodyPr>
            <a:lstStyle/>
            <a:p>
              <a:endParaRPr lang="en-US"/>
            </a:p>
          </p:txBody>
        </p:sp>
        <p:sp>
          <p:nvSpPr>
            <p:cNvPr id="27" name="Freeform 26">
              <a:extLst>
                <a:ext uri="{FF2B5EF4-FFF2-40B4-BE49-F238E27FC236}">
                  <a16:creationId xmlns:a16="http://schemas.microsoft.com/office/drawing/2014/main" id="{24335687-97CA-A95F-AB6D-268C7A83E45E}"/>
                </a:ext>
              </a:extLst>
            </p:cNvPr>
            <p:cNvSpPr/>
            <p:nvPr/>
          </p:nvSpPr>
          <p:spPr>
            <a:xfrm>
              <a:off x="3378823" y="5145922"/>
              <a:ext cx="1598399" cy="1713677"/>
            </a:xfrm>
            <a:custGeom>
              <a:avLst/>
              <a:gdLst>
                <a:gd name="connsiteX0" fmla="*/ 1237648 w 1598399"/>
                <a:gd name="connsiteY0" fmla="*/ 0 h 1713677"/>
                <a:gd name="connsiteX1" fmla="*/ 1598399 w 1598399"/>
                <a:gd name="connsiteY1" fmla="*/ 7309 h 1713677"/>
                <a:gd name="connsiteX2" fmla="*/ 835459 w 1598399"/>
                <a:gd name="connsiteY2" fmla="*/ 1132904 h 1713677"/>
                <a:gd name="connsiteX3" fmla="*/ 1010961 w 1598399"/>
                <a:gd name="connsiteY3" fmla="*/ 1656720 h 1713677"/>
                <a:gd name="connsiteX4" fmla="*/ 917127 w 1598399"/>
                <a:gd name="connsiteY4" fmla="*/ 1713677 h 1713677"/>
                <a:gd name="connsiteX5" fmla="*/ 0 w 1598399"/>
                <a:gd name="connsiteY5" fmla="*/ 1713677 h 1713677"/>
                <a:gd name="connsiteX6" fmla="*/ 11583 w 1598399"/>
                <a:gd name="connsiteY6" fmla="*/ 1176759 h 1713677"/>
                <a:gd name="connsiteX7" fmla="*/ 1237648 w 1598399"/>
                <a:gd name="connsiteY7" fmla="*/ 0 h 1713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98399" h="1713677">
                  <a:moveTo>
                    <a:pt x="1237648" y="0"/>
                  </a:moveTo>
                  <a:lnTo>
                    <a:pt x="1598399" y="7309"/>
                  </a:lnTo>
                  <a:cubicBezTo>
                    <a:pt x="1469211" y="448288"/>
                    <a:pt x="1203522" y="842978"/>
                    <a:pt x="835459" y="1132904"/>
                  </a:cubicBezTo>
                  <a:lnTo>
                    <a:pt x="1010961" y="1656720"/>
                  </a:lnTo>
                  <a:lnTo>
                    <a:pt x="917127" y="1713677"/>
                  </a:lnTo>
                  <a:lnTo>
                    <a:pt x="0" y="1713677"/>
                  </a:lnTo>
                  <a:lnTo>
                    <a:pt x="11583" y="1176759"/>
                  </a:lnTo>
                  <a:cubicBezTo>
                    <a:pt x="581958" y="1001341"/>
                    <a:pt x="1040210" y="562796"/>
                    <a:pt x="1237648" y="0"/>
                  </a:cubicBezTo>
                  <a:close/>
                </a:path>
              </a:pathLst>
            </a:custGeom>
            <a:solidFill>
              <a:srgbClr val="06A64F"/>
            </a:solidFill>
            <a:ln w="9504" cap="flat">
              <a:noFill/>
              <a:prstDash val="solid"/>
              <a:miter/>
            </a:ln>
          </p:spPr>
          <p:txBody>
            <a:bodyPr wrap="square" rtlCol="0" anchor="ctr">
              <a:noAutofit/>
            </a:bodyPr>
            <a:lstStyle/>
            <a:p>
              <a:endParaRPr lang="en-US"/>
            </a:p>
          </p:txBody>
        </p:sp>
        <p:sp>
          <p:nvSpPr>
            <p:cNvPr id="19" name="Freeform 18">
              <a:extLst>
                <a:ext uri="{FF2B5EF4-FFF2-40B4-BE49-F238E27FC236}">
                  <a16:creationId xmlns:a16="http://schemas.microsoft.com/office/drawing/2014/main" id="{079F0335-27B7-3B15-197B-A5EBBCE8820B}"/>
                </a:ext>
              </a:extLst>
            </p:cNvPr>
            <p:cNvSpPr/>
            <p:nvPr/>
          </p:nvSpPr>
          <p:spPr>
            <a:xfrm>
              <a:off x="4216716" y="5153234"/>
              <a:ext cx="1306500" cy="1646974"/>
            </a:xfrm>
            <a:custGeom>
              <a:avLst/>
              <a:gdLst>
                <a:gd name="connsiteX0" fmla="*/ 509797 w 509796"/>
                <a:gd name="connsiteY0" fmla="*/ 4753 h 642649"/>
                <a:gd name="connsiteX1" fmla="*/ 297698 w 509796"/>
                <a:gd name="connsiteY1" fmla="*/ 0 h 642649"/>
                <a:gd name="connsiteX2" fmla="*/ 0 w 509796"/>
                <a:gd name="connsiteY2" fmla="*/ 438256 h 642649"/>
                <a:gd name="connsiteX3" fmla="*/ 68480 w 509796"/>
                <a:gd name="connsiteY3" fmla="*/ 642649 h 642649"/>
                <a:gd name="connsiteX4" fmla="*/ 208294 w 509796"/>
                <a:gd name="connsiteY4" fmla="*/ 529520 h 642649"/>
                <a:gd name="connsiteX5" fmla="*/ 509797 w 509796"/>
                <a:gd name="connsiteY5" fmla="*/ 4753 h 64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9796" h="642649">
                  <a:moveTo>
                    <a:pt x="509797" y="4753"/>
                  </a:moveTo>
                  <a:lnTo>
                    <a:pt x="297698" y="0"/>
                  </a:lnTo>
                  <a:cubicBezTo>
                    <a:pt x="247290" y="172070"/>
                    <a:pt x="143618" y="326078"/>
                    <a:pt x="0" y="438256"/>
                  </a:cubicBezTo>
                  <a:lnTo>
                    <a:pt x="68480" y="642649"/>
                  </a:lnTo>
                  <a:cubicBezTo>
                    <a:pt x="117938" y="609376"/>
                    <a:pt x="164543" y="571350"/>
                    <a:pt x="208294" y="529520"/>
                  </a:cubicBezTo>
                  <a:cubicBezTo>
                    <a:pt x="358570" y="385019"/>
                    <a:pt x="462241" y="203442"/>
                    <a:pt x="509797" y="4753"/>
                  </a:cubicBezTo>
                  <a:close/>
                </a:path>
              </a:pathLst>
            </a:custGeom>
            <a:solidFill>
              <a:srgbClr val="2AC3E6"/>
            </a:solidFill>
            <a:ln w="9504" cap="flat">
              <a:noFill/>
              <a:prstDash val="solid"/>
              <a:miter/>
            </a:ln>
          </p:spPr>
          <p:txBody>
            <a:bodyPr rtlCol="0" anchor="ctr"/>
            <a:lstStyle/>
            <a:p>
              <a:endParaRPr lang="en-US"/>
            </a:p>
          </p:txBody>
        </p:sp>
      </p:grpSp>
    </p:spTree>
    <p:extLst>
      <p:ext uri="{BB962C8B-B14F-4D97-AF65-F5344CB8AC3E}">
        <p14:creationId xmlns:p14="http://schemas.microsoft.com/office/powerpoint/2010/main" val="132037102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0872B5"/>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396081943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4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1"/>
            <a:ext cx="12192000" cy="6276975"/>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0872B5"/>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333869042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FF9933"/>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16873062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Icons">
    <p:spTree>
      <p:nvGrpSpPr>
        <p:cNvPr id="1" name=""/>
        <p:cNvGrpSpPr/>
        <p:nvPr/>
      </p:nvGrpSpPr>
      <p:grpSpPr>
        <a:xfrm>
          <a:off x="0" y="0"/>
          <a:ext cx="0" cy="0"/>
          <a:chOff x="0" y="0"/>
          <a:chExt cx="0" cy="0"/>
        </a:xfrm>
      </p:grpSpPr>
      <p:cxnSp>
        <p:nvCxnSpPr>
          <p:cNvPr id="8" name="Straight Connector 7"/>
          <p:cNvCxnSpPr/>
          <p:nvPr userDrawn="1"/>
        </p:nvCxnSpPr>
        <p:spPr>
          <a:xfrm flipH="1">
            <a:off x="2" y="5540407"/>
            <a:ext cx="1219199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5145818" y="0"/>
            <a:ext cx="0" cy="554040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 name="Rectangle 1">
            <a:extLst>
              <a:ext uri="{FF2B5EF4-FFF2-40B4-BE49-F238E27FC236}">
                <a16:creationId xmlns:a16="http://schemas.microsoft.com/office/drawing/2014/main" id="{AEB8210E-4D8B-0597-3803-126D67D841DF}"/>
              </a:ext>
            </a:extLst>
          </p:cNvPr>
          <p:cNvSpPr/>
          <p:nvPr userDrawn="1"/>
        </p:nvSpPr>
        <p:spPr>
          <a:xfrm>
            <a:off x="-2" y="0"/>
            <a:ext cx="12192000" cy="6858001"/>
          </a:xfrm>
          <a:prstGeom prst="rect">
            <a:avLst/>
          </a:prstGeom>
          <a:solidFill>
            <a:srgbClr val="EE17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E8B538DB-2405-D762-002E-0B1A07703770}"/>
              </a:ext>
            </a:extLst>
          </p:cNvPr>
          <p:cNvSpPr/>
          <p:nvPr userDrawn="1"/>
        </p:nvSpPr>
        <p:spPr>
          <a:xfrm>
            <a:off x="586899" y="491138"/>
            <a:ext cx="4309564" cy="4708981"/>
          </a:xfrm>
          <a:prstGeom prst="rect">
            <a:avLst/>
          </a:prstGeom>
        </p:spPr>
        <p:txBody>
          <a:bodyPr wrap="square">
            <a:spAutoFit/>
          </a:bodyPr>
          <a:lstStyle/>
          <a:p>
            <a:pPr marL="0" lvl="0" indent="0" algn="l" rtl="0">
              <a:spcBef>
                <a:spcPts val="0"/>
              </a:spcBef>
              <a:spcAft>
                <a:spcPts val="0"/>
              </a:spcAft>
              <a:buClr>
                <a:schemeClr val="dk1"/>
              </a:buClr>
              <a:buSzPts val="1100"/>
              <a:buFont typeface="Arial"/>
              <a:buNone/>
            </a:pPr>
            <a:r>
              <a:rPr lang="en-IE" sz="3600" b="0" i="0" dirty="0">
                <a:solidFill>
                  <a:schemeClr val="bg1"/>
                </a:solidFill>
                <a:latin typeface="+mn-lt"/>
                <a:ea typeface="Quattrocento Sans"/>
                <a:cs typeface="Calibri" panose="020F0502020204030204" pitchFamily="34" charset="0"/>
                <a:sym typeface="Quattrocento Sans"/>
              </a:rPr>
              <a:t>ICONS</a:t>
            </a:r>
            <a:r>
              <a:rPr lang="en-IE" sz="3600" b="0" i="0" baseline="0" dirty="0">
                <a:solidFill>
                  <a:schemeClr val="bg1"/>
                </a:solidFill>
                <a:latin typeface="+mn-lt"/>
                <a:ea typeface="Quattrocento Sans"/>
                <a:cs typeface="Calibri" panose="020F0502020204030204" pitchFamily="34" charset="0"/>
                <a:sym typeface="Quattrocento Sans"/>
              </a:rPr>
              <a:t> WHICH CAN BE USED WITHIN THE PEAK</a:t>
            </a:r>
          </a:p>
          <a:p>
            <a:pPr marL="0" lvl="0" indent="0" algn="l" rtl="0">
              <a:spcBef>
                <a:spcPts val="0"/>
              </a:spcBef>
              <a:spcAft>
                <a:spcPts val="0"/>
              </a:spcAft>
              <a:buClr>
                <a:schemeClr val="dk1"/>
              </a:buClr>
              <a:buSzPts val="1100"/>
              <a:buFont typeface="Arial"/>
              <a:buNone/>
            </a:pPr>
            <a:r>
              <a:rPr lang="en-IE" sz="3600" b="0" i="0" baseline="0" dirty="0">
                <a:solidFill>
                  <a:schemeClr val="bg1"/>
                </a:solidFill>
                <a:latin typeface="+mn-lt"/>
                <a:ea typeface="Quattrocento Sans"/>
                <a:cs typeface="Calibri" panose="020F0502020204030204" pitchFamily="34" charset="0"/>
                <a:sym typeface="Quattrocento Sans"/>
              </a:rPr>
              <a:t>POWERPOINT</a:t>
            </a:r>
          </a:p>
          <a:p>
            <a:pPr marL="0" lvl="0" indent="0" algn="l" rtl="0">
              <a:spcBef>
                <a:spcPts val="0"/>
              </a:spcBef>
              <a:spcAft>
                <a:spcPts val="0"/>
              </a:spcAft>
              <a:buClr>
                <a:schemeClr val="dk1"/>
              </a:buClr>
              <a:buSzPts val="1100"/>
              <a:buFont typeface="Arial"/>
              <a:buNone/>
            </a:pPr>
            <a:endParaRPr lang="en-IE" sz="3600" b="0" i="0" dirty="0">
              <a:solidFill>
                <a:schemeClr val="bg1"/>
              </a:solidFill>
              <a:latin typeface="+mn-lt"/>
              <a:ea typeface="Quattrocento Sans"/>
              <a:cs typeface="Calibri" panose="020F0502020204030204" pitchFamily="34" charset="0"/>
              <a:sym typeface="Quattrocento Sans"/>
            </a:endParaRPr>
          </a:p>
          <a:p>
            <a:pPr marL="52388" lvl="0" indent="0" algn="l" rtl="0">
              <a:spcBef>
                <a:spcPts val="0"/>
              </a:spcBef>
              <a:spcAft>
                <a:spcPts val="0"/>
              </a:spcAft>
              <a:buClr>
                <a:schemeClr val="dk1"/>
              </a:buClr>
              <a:buSzPts val="900"/>
              <a:buFont typeface="Quattrocento Sans"/>
              <a:buNone/>
              <a:tabLst/>
            </a:pPr>
            <a:r>
              <a:rPr lang="en-IE" sz="2400" b="0" i="0" dirty="0">
                <a:solidFill>
                  <a:schemeClr val="bg1"/>
                </a:solidFill>
                <a:latin typeface="+mn-lt"/>
                <a:ea typeface="Quattrocento Sans"/>
                <a:cs typeface="Calibri" panose="020F0502020204030204" pitchFamily="34" charset="0"/>
                <a:sym typeface="Quattrocento Sans"/>
              </a:rPr>
              <a:t>Resize them without losing quality.</a:t>
            </a:r>
            <a:r>
              <a:rPr lang="en-IE" sz="2400" b="0" i="0" baseline="0" dirty="0">
                <a:solidFill>
                  <a:schemeClr val="bg1"/>
                </a:solidFill>
                <a:latin typeface="+mn-lt"/>
                <a:ea typeface="Quattrocento Sans"/>
                <a:cs typeface="Calibri" panose="020F0502020204030204" pitchFamily="34" charset="0"/>
                <a:sym typeface="Quattrocento Sans"/>
              </a:rPr>
              <a:t> </a:t>
            </a:r>
            <a:r>
              <a:rPr lang="en-IE" sz="2400" b="0" i="0" dirty="0">
                <a:solidFill>
                  <a:schemeClr val="bg1"/>
                </a:solidFill>
                <a:latin typeface="+mn-lt"/>
                <a:ea typeface="Quattrocento Sans"/>
                <a:cs typeface="Calibri" panose="020F0502020204030204" pitchFamily="34" charset="0"/>
                <a:sym typeface="Quattrocento Sans"/>
              </a:rPr>
              <a:t> Change line colour, width and style.</a:t>
            </a:r>
            <a:r>
              <a:rPr lang="en-IE" sz="2400" b="0" i="0" baseline="0" dirty="0">
                <a:solidFill>
                  <a:schemeClr val="bg1"/>
                </a:solidFill>
                <a:latin typeface="+mn-lt"/>
                <a:ea typeface="Quattrocento Sans"/>
                <a:cs typeface="Calibri" panose="020F0502020204030204" pitchFamily="34" charset="0"/>
                <a:sym typeface="Quattrocento Sans"/>
              </a:rPr>
              <a:t>  </a:t>
            </a:r>
          </a:p>
          <a:p>
            <a:pPr marL="52388" lvl="0" indent="0" algn="l" rtl="0">
              <a:spcBef>
                <a:spcPts val="0"/>
              </a:spcBef>
              <a:spcAft>
                <a:spcPts val="0"/>
              </a:spcAft>
              <a:buClr>
                <a:schemeClr val="dk1"/>
              </a:buClr>
              <a:buSzPts val="900"/>
              <a:buFont typeface="Quattrocento Sans"/>
              <a:buNone/>
              <a:tabLst/>
            </a:pPr>
            <a:endParaRPr lang="en-IE" sz="2400" b="0" i="0" baseline="0" dirty="0">
              <a:solidFill>
                <a:schemeClr val="bg1"/>
              </a:solidFill>
              <a:latin typeface="+mn-lt"/>
              <a:ea typeface="Quattrocento Sans"/>
              <a:cs typeface="Calibri" panose="020F0502020204030204" pitchFamily="34" charset="0"/>
              <a:sym typeface="Quattrocento Sans"/>
            </a:endParaRPr>
          </a:p>
          <a:p>
            <a:pPr marL="52388" lvl="0" indent="0" algn="l" rtl="0">
              <a:spcBef>
                <a:spcPts val="0"/>
              </a:spcBef>
              <a:spcAft>
                <a:spcPts val="0"/>
              </a:spcAft>
              <a:buClr>
                <a:schemeClr val="dk1"/>
              </a:buClr>
              <a:buSzPts val="900"/>
              <a:buFont typeface="Quattrocento Sans"/>
              <a:buNone/>
              <a:tabLst/>
            </a:pPr>
            <a:r>
              <a:rPr lang="en" sz="2400" b="0" i="0" dirty="0">
                <a:solidFill>
                  <a:schemeClr val="bg1"/>
                </a:solidFill>
                <a:latin typeface="+mn-lt"/>
                <a:ea typeface="Quattrocento Sans"/>
                <a:cs typeface="Calibri" panose="020F0502020204030204" pitchFamily="34" charset="0"/>
                <a:sym typeface="Quattrocento Sans"/>
              </a:rPr>
              <a:t>Isn’t that nice? :)</a:t>
            </a:r>
          </a:p>
        </p:txBody>
      </p:sp>
      <p:sp>
        <p:nvSpPr>
          <p:cNvPr id="4" name="Rectangle 3">
            <a:extLst>
              <a:ext uri="{FF2B5EF4-FFF2-40B4-BE49-F238E27FC236}">
                <a16:creationId xmlns:a16="http://schemas.microsoft.com/office/drawing/2014/main" id="{EFCB5B83-BDAE-4B1A-2DCE-5AFFFAE7D430}"/>
              </a:ext>
            </a:extLst>
          </p:cNvPr>
          <p:cNvSpPr/>
          <p:nvPr userDrawn="1"/>
        </p:nvSpPr>
        <p:spPr>
          <a:xfrm>
            <a:off x="-2" y="5968370"/>
            <a:ext cx="12192000" cy="461665"/>
          </a:xfrm>
          <a:prstGeom prst="rect">
            <a:avLst/>
          </a:prstGeom>
        </p:spPr>
        <p:txBody>
          <a:bodyPr wrap="square">
            <a:spAutoFit/>
          </a:bodyPr>
          <a:lstStyle/>
          <a:p>
            <a:pPr algn="ctr"/>
            <a:r>
              <a:rPr lang="en-IE" sz="2400" kern="1200" dirty="0">
                <a:solidFill>
                  <a:schemeClr val="bg1"/>
                </a:solidFill>
                <a:effectLst/>
                <a:latin typeface="+mn-lt"/>
                <a:ea typeface="+mn-ea"/>
                <a:cs typeface="+mn-cs"/>
              </a:rPr>
              <a:t>*** </a:t>
            </a:r>
            <a:r>
              <a:rPr lang="en-IE" sz="2400" b="1" kern="1200" dirty="0">
                <a:solidFill>
                  <a:schemeClr val="bg1"/>
                </a:solidFill>
                <a:effectLst/>
                <a:latin typeface="+mn-lt"/>
                <a:ea typeface="+mn-ea"/>
                <a:cs typeface="+mn-cs"/>
              </a:rPr>
              <a:t>PLEASE DELETE THIS INSTRUCTION SLIDE BEFORE PRESENTING FINAL PRESENTATION </a:t>
            </a:r>
            <a:r>
              <a:rPr lang="en-IE" sz="2400" kern="1200" dirty="0">
                <a:solidFill>
                  <a:schemeClr val="bg1"/>
                </a:solidFill>
                <a:effectLst/>
                <a:latin typeface="+mn-lt"/>
                <a:ea typeface="+mn-ea"/>
                <a:cs typeface="+mn-cs"/>
              </a:rPr>
              <a:t>*** </a:t>
            </a:r>
            <a:endParaRPr lang="en-US" sz="2400" kern="1200" dirty="0">
              <a:solidFill>
                <a:schemeClr val="bg1"/>
              </a:solidFill>
              <a:effectLst/>
              <a:latin typeface="+mn-lt"/>
              <a:ea typeface="+mn-ea"/>
              <a:cs typeface="+mn-cs"/>
            </a:endParaRPr>
          </a:p>
        </p:txBody>
      </p:sp>
      <p:cxnSp>
        <p:nvCxnSpPr>
          <p:cNvPr id="5" name="Straight Connector 4">
            <a:extLst>
              <a:ext uri="{FF2B5EF4-FFF2-40B4-BE49-F238E27FC236}">
                <a16:creationId xmlns:a16="http://schemas.microsoft.com/office/drawing/2014/main" id="{1CDEF31D-0E43-4899-26D8-FBC2C3C97C62}"/>
              </a:ext>
            </a:extLst>
          </p:cNvPr>
          <p:cNvCxnSpPr/>
          <p:nvPr userDrawn="1"/>
        </p:nvCxnSpPr>
        <p:spPr>
          <a:xfrm flipH="1">
            <a:off x="0" y="5540407"/>
            <a:ext cx="1219199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374CFD34-1E46-9F03-B850-5439AEB6B19B}"/>
              </a:ext>
            </a:extLst>
          </p:cNvPr>
          <p:cNvCxnSpPr/>
          <p:nvPr userDrawn="1"/>
        </p:nvCxnSpPr>
        <p:spPr>
          <a:xfrm>
            <a:off x="5145816" y="0"/>
            <a:ext cx="0" cy="554040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0343884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5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634365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FF9933"/>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230840160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3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FCB913"/>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428469264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9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027285"/>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FCB913"/>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249649454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0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D11C5F"/>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300616562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6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1"/>
            <a:ext cx="12192000" cy="6315075"/>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D11C5F"/>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427952370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8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1C94CA"/>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99271423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7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63246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1C94CA"/>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10043538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3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248025"/>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01A54E"/>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349211248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4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05AAA3"/>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222137868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8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1"/>
            <a:ext cx="12192000" cy="6315075"/>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05AAA3"/>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129460983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ver 01">
    <p:spTree>
      <p:nvGrpSpPr>
        <p:cNvPr id="1" name=""/>
        <p:cNvGrpSpPr/>
        <p:nvPr/>
      </p:nvGrpSpPr>
      <p:grpSpPr>
        <a:xfrm>
          <a:off x="0" y="0"/>
          <a:ext cx="0" cy="0"/>
          <a:chOff x="0" y="0"/>
          <a:chExt cx="0" cy="0"/>
        </a:xfrm>
      </p:grpSpPr>
      <p:sp>
        <p:nvSpPr>
          <p:cNvPr id="178" name="Freeform 177">
            <a:extLst>
              <a:ext uri="{FF2B5EF4-FFF2-40B4-BE49-F238E27FC236}">
                <a16:creationId xmlns:a16="http://schemas.microsoft.com/office/drawing/2014/main" id="{D3659C8F-DA1E-110E-3A20-DD6AD07FC5C5}"/>
              </a:ext>
            </a:extLst>
          </p:cNvPr>
          <p:cNvSpPr/>
          <p:nvPr userDrawn="1"/>
        </p:nvSpPr>
        <p:spPr>
          <a:xfrm>
            <a:off x="0" y="2727436"/>
            <a:ext cx="12172692" cy="3372960"/>
          </a:xfrm>
          <a:custGeom>
            <a:avLst/>
            <a:gdLst>
              <a:gd name="connsiteX0" fmla="*/ 0 w 7600392"/>
              <a:gd name="connsiteY0" fmla="*/ 0 h 6806308"/>
              <a:gd name="connsiteX1" fmla="*/ 7600393 w 7600392"/>
              <a:gd name="connsiteY1" fmla="*/ 0 h 6806308"/>
              <a:gd name="connsiteX2" fmla="*/ 7600393 w 7600392"/>
              <a:gd name="connsiteY2" fmla="*/ 6806308 h 6806308"/>
              <a:gd name="connsiteX3" fmla="*/ 0 w 7600392"/>
              <a:gd name="connsiteY3" fmla="*/ 6806308 h 6806308"/>
            </a:gdLst>
            <a:ahLst/>
            <a:cxnLst>
              <a:cxn ang="0">
                <a:pos x="connsiteX0" y="connsiteY0"/>
              </a:cxn>
              <a:cxn ang="0">
                <a:pos x="connsiteX1" y="connsiteY1"/>
              </a:cxn>
              <a:cxn ang="0">
                <a:pos x="connsiteX2" y="connsiteY2"/>
              </a:cxn>
              <a:cxn ang="0">
                <a:pos x="connsiteX3" y="connsiteY3"/>
              </a:cxn>
            </a:cxnLst>
            <a:rect l="l" t="t" r="r" b="b"/>
            <a:pathLst>
              <a:path w="7600392" h="6806308">
                <a:moveTo>
                  <a:pt x="0" y="0"/>
                </a:moveTo>
                <a:lnTo>
                  <a:pt x="7600393" y="0"/>
                </a:lnTo>
                <a:lnTo>
                  <a:pt x="7600393" y="6806308"/>
                </a:lnTo>
                <a:lnTo>
                  <a:pt x="0" y="6806308"/>
                </a:lnTo>
                <a:close/>
              </a:path>
            </a:pathLst>
          </a:custGeom>
          <a:solidFill>
            <a:srgbClr val="0872B5"/>
          </a:solidFill>
          <a:ln w="30808" cap="flat">
            <a:noFill/>
            <a:prstDash val="solid"/>
            <a:miter/>
          </a:ln>
        </p:spPr>
        <p:txBody>
          <a:bodyPr rtlCol="0" anchor="ctr"/>
          <a:lstStyle/>
          <a:p>
            <a:endParaRPr lang="en-US" sz="2069"/>
          </a:p>
        </p:txBody>
      </p:sp>
      <p:sp>
        <p:nvSpPr>
          <p:cNvPr id="179" name="Text Placeholder 32">
            <a:extLst>
              <a:ext uri="{FF2B5EF4-FFF2-40B4-BE49-F238E27FC236}">
                <a16:creationId xmlns:a16="http://schemas.microsoft.com/office/drawing/2014/main" id="{8203FC12-B9A3-8C1B-21A1-30DB322BD123}"/>
              </a:ext>
            </a:extLst>
          </p:cNvPr>
          <p:cNvSpPr>
            <a:spLocks noGrp="1"/>
          </p:cNvSpPr>
          <p:nvPr>
            <p:ph type="body" sz="quarter" idx="16" hasCustomPrompt="1"/>
          </p:nvPr>
        </p:nvSpPr>
        <p:spPr>
          <a:xfrm>
            <a:off x="576692" y="4062591"/>
            <a:ext cx="3354126" cy="1008397"/>
          </a:xfrm>
          <a:prstGeom prst="rect">
            <a:avLst/>
          </a:prstGeom>
        </p:spPr>
        <p:txBody>
          <a:bodyPr anchor="t">
            <a:noAutofit/>
          </a:bodyPr>
          <a:lstStyle>
            <a:lvl1pPr marL="0" indent="0" algn="l">
              <a:lnSpc>
                <a:spcPts val="3954"/>
              </a:lnSpc>
              <a:spcBef>
                <a:spcPts val="0"/>
              </a:spcBef>
              <a:buNone/>
              <a:defRPr sz="4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609593" indent="0">
              <a:buNone/>
              <a:defRPr sz="5161">
                <a:solidFill>
                  <a:srgbClr val="011E3B"/>
                </a:solidFill>
                <a:latin typeface="Montserrat" pitchFamily="2" charset="77"/>
              </a:defRPr>
            </a:lvl2pPr>
            <a:lvl3pPr marL="1219185" indent="0">
              <a:buNone/>
              <a:defRPr sz="5161">
                <a:solidFill>
                  <a:srgbClr val="011E3B"/>
                </a:solidFill>
                <a:latin typeface="Montserrat" pitchFamily="2" charset="77"/>
              </a:defRPr>
            </a:lvl3pPr>
            <a:lvl4pPr marL="1828778" indent="0">
              <a:buNone/>
              <a:defRPr sz="5161">
                <a:solidFill>
                  <a:srgbClr val="011E3B"/>
                </a:solidFill>
                <a:latin typeface="Montserrat" pitchFamily="2" charset="77"/>
              </a:defRPr>
            </a:lvl4pPr>
            <a:lvl5pPr marL="2438374" indent="0">
              <a:buNone/>
              <a:defRPr sz="5161">
                <a:solidFill>
                  <a:srgbClr val="011E3B"/>
                </a:solidFill>
                <a:latin typeface="Montserrat" pitchFamily="2" charset="77"/>
              </a:defRPr>
            </a:lvl5pPr>
          </a:lstStyle>
          <a:p>
            <a:pPr lvl="0"/>
            <a:r>
              <a:rPr lang="en-GB" dirty="0"/>
              <a:t>DARE</a:t>
            </a:r>
            <a:endParaRPr lang="en-US" dirty="0"/>
          </a:p>
        </p:txBody>
      </p:sp>
      <p:sp>
        <p:nvSpPr>
          <p:cNvPr id="180" name="Text Placeholder 32">
            <a:extLst>
              <a:ext uri="{FF2B5EF4-FFF2-40B4-BE49-F238E27FC236}">
                <a16:creationId xmlns:a16="http://schemas.microsoft.com/office/drawing/2014/main" id="{61D4901D-361C-9AFB-6BA3-9AB62FC92669}"/>
              </a:ext>
            </a:extLst>
          </p:cNvPr>
          <p:cNvSpPr>
            <a:spLocks noGrp="1"/>
          </p:cNvSpPr>
          <p:nvPr>
            <p:ph type="body" sz="quarter" idx="19" hasCustomPrompt="1"/>
          </p:nvPr>
        </p:nvSpPr>
        <p:spPr>
          <a:xfrm>
            <a:off x="618817" y="3372128"/>
            <a:ext cx="3311988" cy="533188"/>
          </a:xfrm>
          <a:prstGeom prst="rect">
            <a:avLst/>
          </a:prstGeom>
        </p:spPr>
        <p:txBody>
          <a:bodyPr anchor="t">
            <a:noAutofit/>
          </a:bodyPr>
          <a:lstStyle>
            <a:lvl1pPr marL="0" indent="0" algn="l">
              <a:lnSpc>
                <a:spcPct val="100000"/>
              </a:lnSpc>
              <a:spcBef>
                <a:spcPts val="0"/>
              </a:spcBef>
              <a:buNone/>
              <a:defRPr sz="3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609593" indent="0">
              <a:buNone/>
              <a:defRPr sz="5161">
                <a:solidFill>
                  <a:srgbClr val="011E3B"/>
                </a:solidFill>
                <a:latin typeface="Montserrat" pitchFamily="2" charset="77"/>
              </a:defRPr>
            </a:lvl2pPr>
            <a:lvl3pPr marL="1219185" indent="0">
              <a:buNone/>
              <a:defRPr sz="5161">
                <a:solidFill>
                  <a:srgbClr val="011E3B"/>
                </a:solidFill>
                <a:latin typeface="Montserrat" pitchFamily="2" charset="77"/>
              </a:defRPr>
            </a:lvl3pPr>
            <a:lvl4pPr marL="1828778" indent="0">
              <a:buNone/>
              <a:defRPr sz="5161">
                <a:solidFill>
                  <a:srgbClr val="011E3B"/>
                </a:solidFill>
                <a:latin typeface="Montserrat" pitchFamily="2" charset="77"/>
              </a:defRPr>
            </a:lvl4pPr>
            <a:lvl5pPr marL="2438374" indent="0">
              <a:buNone/>
              <a:defRPr sz="5161">
                <a:solidFill>
                  <a:srgbClr val="011E3B"/>
                </a:solidFill>
                <a:latin typeface="Montserrat" pitchFamily="2" charset="77"/>
              </a:defRPr>
            </a:lvl5pPr>
          </a:lstStyle>
          <a:p>
            <a:pPr lvl="0"/>
            <a:r>
              <a:rPr lang="en-GB" dirty="0"/>
              <a:t>Your guide to </a:t>
            </a:r>
          </a:p>
        </p:txBody>
      </p:sp>
      <p:sp>
        <p:nvSpPr>
          <p:cNvPr id="181" name="Freeform 180">
            <a:extLst>
              <a:ext uri="{FF2B5EF4-FFF2-40B4-BE49-F238E27FC236}">
                <a16:creationId xmlns:a16="http://schemas.microsoft.com/office/drawing/2014/main" id="{8BAF0647-3D6F-E695-EE86-F4B5B620E413}"/>
              </a:ext>
            </a:extLst>
          </p:cNvPr>
          <p:cNvSpPr/>
          <p:nvPr userDrawn="1"/>
        </p:nvSpPr>
        <p:spPr>
          <a:xfrm>
            <a:off x="12192000" y="153500"/>
            <a:ext cx="3690980" cy="7687732"/>
          </a:xfrm>
          <a:custGeom>
            <a:avLst/>
            <a:gdLst>
              <a:gd name="connsiteX0" fmla="*/ 0 w 7600392"/>
              <a:gd name="connsiteY0" fmla="*/ 0 h 6806308"/>
              <a:gd name="connsiteX1" fmla="*/ 7600393 w 7600392"/>
              <a:gd name="connsiteY1" fmla="*/ 0 h 6806308"/>
              <a:gd name="connsiteX2" fmla="*/ 7600393 w 7600392"/>
              <a:gd name="connsiteY2" fmla="*/ 6806308 h 6806308"/>
              <a:gd name="connsiteX3" fmla="*/ 0 w 7600392"/>
              <a:gd name="connsiteY3" fmla="*/ 6806308 h 6806308"/>
            </a:gdLst>
            <a:ahLst/>
            <a:cxnLst>
              <a:cxn ang="0">
                <a:pos x="connsiteX0" y="connsiteY0"/>
              </a:cxn>
              <a:cxn ang="0">
                <a:pos x="connsiteX1" y="connsiteY1"/>
              </a:cxn>
              <a:cxn ang="0">
                <a:pos x="connsiteX2" y="connsiteY2"/>
              </a:cxn>
              <a:cxn ang="0">
                <a:pos x="connsiteX3" y="connsiteY3"/>
              </a:cxn>
            </a:cxnLst>
            <a:rect l="l" t="t" r="r" b="b"/>
            <a:pathLst>
              <a:path w="7600392" h="6806308">
                <a:moveTo>
                  <a:pt x="0" y="0"/>
                </a:moveTo>
                <a:lnTo>
                  <a:pt x="7600393" y="0"/>
                </a:lnTo>
                <a:lnTo>
                  <a:pt x="7600393" y="6806308"/>
                </a:lnTo>
                <a:lnTo>
                  <a:pt x="0" y="6806308"/>
                </a:lnTo>
                <a:close/>
              </a:path>
            </a:pathLst>
          </a:custGeom>
          <a:solidFill>
            <a:srgbClr val="EBEBEB"/>
          </a:solidFill>
          <a:ln w="30808" cap="flat">
            <a:noFill/>
            <a:prstDash val="solid"/>
            <a:miter/>
          </a:ln>
        </p:spPr>
        <p:txBody>
          <a:bodyPr rtlCol="0" anchor="ctr"/>
          <a:lstStyle/>
          <a:p>
            <a:endParaRPr lang="en-US" sz="2069"/>
          </a:p>
        </p:txBody>
      </p:sp>
      <p:sp>
        <p:nvSpPr>
          <p:cNvPr id="247" name="Freeform 246">
            <a:extLst>
              <a:ext uri="{FF2B5EF4-FFF2-40B4-BE49-F238E27FC236}">
                <a16:creationId xmlns:a16="http://schemas.microsoft.com/office/drawing/2014/main" id="{1EED751A-33EA-AE70-AB49-9A5755AB268D}"/>
              </a:ext>
            </a:extLst>
          </p:cNvPr>
          <p:cNvSpPr/>
          <p:nvPr userDrawn="1"/>
        </p:nvSpPr>
        <p:spPr>
          <a:xfrm rot="10800000" flipH="1">
            <a:off x="7273270" y="5618470"/>
            <a:ext cx="4909076" cy="727928"/>
          </a:xfrm>
          <a:custGeom>
            <a:avLst/>
            <a:gdLst>
              <a:gd name="connsiteX0" fmla="*/ 4909076 w 4909076"/>
              <a:gd name="connsiteY0" fmla="*/ 727928 h 727928"/>
              <a:gd name="connsiteX1" fmla="*/ 393787 w 4909076"/>
              <a:gd name="connsiteY1" fmla="*/ 727928 h 727928"/>
              <a:gd name="connsiteX2" fmla="*/ 0 w 4909076"/>
              <a:gd name="connsiteY2" fmla="*/ 334050 h 727928"/>
              <a:gd name="connsiteX3" fmla="*/ 0 w 4909076"/>
              <a:gd name="connsiteY3" fmla="*/ 0 h 727928"/>
              <a:gd name="connsiteX4" fmla="*/ 4909076 w 4909076"/>
              <a:gd name="connsiteY4" fmla="*/ 0 h 727928"/>
              <a:gd name="connsiteX5" fmla="*/ 4909076 w 4909076"/>
              <a:gd name="connsiteY5" fmla="*/ 727928 h 727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09076" h="727928">
                <a:moveTo>
                  <a:pt x="4909076" y="727928"/>
                </a:moveTo>
                <a:lnTo>
                  <a:pt x="393787" y="727928"/>
                </a:lnTo>
                <a:cubicBezTo>
                  <a:pt x="176954" y="727928"/>
                  <a:pt x="0" y="550932"/>
                  <a:pt x="0" y="334050"/>
                </a:cubicBezTo>
                <a:lnTo>
                  <a:pt x="0" y="0"/>
                </a:lnTo>
                <a:lnTo>
                  <a:pt x="4909076" y="0"/>
                </a:lnTo>
                <a:lnTo>
                  <a:pt x="4909076" y="727928"/>
                </a:lnTo>
                <a:close/>
              </a:path>
            </a:pathLst>
          </a:custGeom>
          <a:solidFill>
            <a:srgbClr val="DF4625"/>
          </a:solidFill>
          <a:ln w="24491" cap="flat">
            <a:noFill/>
            <a:prstDash val="solid"/>
            <a:miter/>
          </a:ln>
        </p:spPr>
        <p:txBody>
          <a:bodyPr wrap="square" rtlCol="0" anchor="ctr">
            <a:noAutofit/>
          </a:bodyPr>
          <a:lstStyle/>
          <a:p>
            <a:endParaRPr lang="en-US" dirty="0"/>
          </a:p>
        </p:txBody>
      </p:sp>
      <p:sp>
        <p:nvSpPr>
          <p:cNvPr id="248" name="Text Placeholder 23">
            <a:extLst>
              <a:ext uri="{FF2B5EF4-FFF2-40B4-BE49-F238E27FC236}">
                <a16:creationId xmlns:a16="http://schemas.microsoft.com/office/drawing/2014/main" id="{1BB11152-FCB2-DA1E-101A-E06B72B90574}"/>
              </a:ext>
            </a:extLst>
          </p:cNvPr>
          <p:cNvSpPr>
            <a:spLocks noGrp="1"/>
          </p:cNvSpPr>
          <p:nvPr>
            <p:ph type="body" sz="quarter" idx="21" hasCustomPrompt="1"/>
          </p:nvPr>
        </p:nvSpPr>
        <p:spPr>
          <a:xfrm>
            <a:off x="7924800" y="5642940"/>
            <a:ext cx="3380117" cy="731140"/>
          </a:xfrm>
          <a:prstGeom prst="rect">
            <a:avLst/>
          </a:prstGeom>
        </p:spPr>
        <p:txBody>
          <a:bodyPr anchor="ctr">
            <a:normAutofit/>
          </a:bodyPr>
          <a:lstStyle>
            <a:lvl1pPr marL="0" indent="0" algn="r">
              <a:buNone/>
              <a:defRPr sz="2800" baseline="0">
                <a:solidFill>
                  <a:schemeClr val="bg1"/>
                </a:solidFill>
                <a:latin typeface="+mn-lt"/>
              </a:defRPr>
            </a:lvl1pPr>
          </a:lstStyle>
          <a:p>
            <a:pPr lvl="0"/>
            <a:r>
              <a:rPr lang="en-US" dirty="0" err="1"/>
              <a:t>www.website.eu</a:t>
            </a:r>
            <a:endParaRPr lang="en-US" dirty="0"/>
          </a:p>
        </p:txBody>
      </p:sp>
      <p:sp>
        <p:nvSpPr>
          <p:cNvPr id="250" name="Picture Placeholder 249">
            <a:extLst>
              <a:ext uri="{FF2B5EF4-FFF2-40B4-BE49-F238E27FC236}">
                <a16:creationId xmlns:a16="http://schemas.microsoft.com/office/drawing/2014/main" id="{8000CB52-794F-2941-4571-7437B39F9460}"/>
              </a:ext>
            </a:extLst>
          </p:cNvPr>
          <p:cNvSpPr>
            <a:spLocks noGrp="1"/>
          </p:cNvSpPr>
          <p:nvPr>
            <p:ph type="pic" sz="quarter" idx="43"/>
          </p:nvPr>
        </p:nvSpPr>
        <p:spPr>
          <a:xfrm>
            <a:off x="4684644" y="474951"/>
            <a:ext cx="7149849" cy="4704418"/>
          </a:xfrm>
          <a:custGeom>
            <a:avLst/>
            <a:gdLst>
              <a:gd name="connsiteX0" fmla="*/ 0 w 7149849"/>
              <a:gd name="connsiteY0" fmla="*/ 0 h 4704418"/>
              <a:gd name="connsiteX1" fmla="*/ 1910205 w 7149849"/>
              <a:gd name="connsiteY1" fmla="*/ 0 h 4704418"/>
              <a:gd name="connsiteX2" fmla="*/ 4328540 w 7149849"/>
              <a:gd name="connsiteY2" fmla="*/ 0 h 4704418"/>
              <a:gd name="connsiteX3" fmla="*/ 6238745 w 7149849"/>
              <a:gd name="connsiteY3" fmla="*/ 0 h 4704418"/>
              <a:gd name="connsiteX4" fmla="*/ 7149849 w 7149849"/>
              <a:gd name="connsiteY4" fmla="*/ 910842 h 4704418"/>
              <a:gd name="connsiteX5" fmla="*/ 7149849 w 7149849"/>
              <a:gd name="connsiteY5" fmla="*/ 4704418 h 4704418"/>
              <a:gd name="connsiteX6" fmla="*/ 5239644 w 7149849"/>
              <a:gd name="connsiteY6" fmla="*/ 4704418 h 4704418"/>
              <a:gd name="connsiteX7" fmla="*/ 3248091 w 7149849"/>
              <a:gd name="connsiteY7" fmla="*/ 4704418 h 4704418"/>
              <a:gd name="connsiteX8" fmla="*/ 1337886 w 7149849"/>
              <a:gd name="connsiteY8" fmla="*/ 4704418 h 4704418"/>
              <a:gd name="connsiteX9" fmla="*/ 0 w 7149849"/>
              <a:gd name="connsiteY9" fmla="*/ 3366919 h 4704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149849" h="4704418">
                <a:moveTo>
                  <a:pt x="0" y="0"/>
                </a:moveTo>
                <a:lnTo>
                  <a:pt x="1910205" y="0"/>
                </a:lnTo>
                <a:lnTo>
                  <a:pt x="4328540" y="0"/>
                </a:lnTo>
                <a:lnTo>
                  <a:pt x="6238745" y="0"/>
                </a:lnTo>
                <a:cubicBezTo>
                  <a:pt x="6742252" y="0"/>
                  <a:pt x="7149849" y="407482"/>
                  <a:pt x="7149849" y="910842"/>
                </a:cubicBezTo>
                <a:lnTo>
                  <a:pt x="7149849" y="4704418"/>
                </a:lnTo>
                <a:lnTo>
                  <a:pt x="5239644" y="4704418"/>
                </a:lnTo>
                <a:lnTo>
                  <a:pt x="3248091" y="4704418"/>
                </a:lnTo>
                <a:lnTo>
                  <a:pt x="1337886" y="4704418"/>
                </a:lnTo>
                <a:cubicBezTo>
                  <a:pt x="599412" y="4704418"/>
                  <a:pt x="0" y="4105181"/>
                  <a:pt x="0" y="3366919"/>
                </a:cubicBez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pic>
        <p:nvPicPr>
          <p:cNvPr id="2" name="Graphic 1">
            <a:extLst>
              <a:ext uri="{FF2B5EF4-FFF2-40B4-BE49-F238E27FC236}">
                <a16:creationId xmlns:a16="http://schemas.microsoft.com/office/drawing/2014/main" id="{33075762-6ECD-81BB-784B-DD013FE40264}"/>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57507" y="153500"/>
            <a:ext cx="3522338" cy="2659725"/>
          </a:xfrm>
          <a:prstGeom prst="rect">
            <a:avLst/>
          </a:prstGeom>
        </p:spPr>
      </p:pic>
      <p:sp>
        <p:nvSpPr>
          <p:cNvPr id="6" name="Rectangle 5">
            <a:extLst>
              <a:ext uri="{FF2B5EF4-FFF2-40B4-BE49-F238E27FC236}">
                <a16:creationId xmlns:a16="http://schemas.microsoft.com/office/drawing/2014/main" id="{E78FC371-220A-EC80-3913-A5997920808D}"/>
              </a:ext>
            </a:extLst>
          </p:cNvPr>
          <p:cNvSpPr/>
          <p:nvPr userDrawn="1"/>
        </p:nvSpPr>
        <p:spPr>
          <a:xfrm>
            <a:off x="3046305" y="6148648"/>
            <a:ext cx="4284543" cy="707886"/>
          </a:xfrm>
          <a:prstGeom prst="rect">
            <a:avLst/>
          </a:prstGeom>
        </p:spPr>
        <p:txBody>
          <a:bodyPr wrap="square">
            <a:spAutoFit/>
          </a:bodyPr>
          <a:lstStyle/>
          <a:p>
            <a:pPr marL="0" marR="0" indent="0" algn="l" defTabSz="181904" rtl="0" eaLnBrk="1" fontAlgn="auto" latinLnBrk="0" hangingPunct="0">
              <a:lnSpc>
                <a:spcPct val="100000"/>
              </a:lnSpc>
              <a:spcBef>
                <a:spcPts val="0"/>
              </a:spcBef>
              <a:spcAft>
                <a:spcPts val="0"/>
              </a:spcAft>
              <a:buClrTx/>
              <a:buSzTx/>
              <a:buFontTx/>
              <a:buNone/>
              <a:tabLst/>
              <a:defRPr/>
            </a:pP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This</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project</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has been funded with</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support from the European Commission. This publication [communication]</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reflects</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the views only of the author, and the Commission cannot be held responsible for</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any use, which may be</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made of the information contained therein</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2022-2-IE01-KA220-VET-000099060</a:t>
            </a:r>
          </a:p>
        </p:txBody>
      </p:sp>
      <p:sp>
        <p:nvSpPr>
          <p:cNvPr id="7" name="Rectangle 6">
            <a:extLst>
              <a:ext uri="{FF2B5EF4-FFF2-40B4-BE49-F238E27FC236}">
                <a16:creationId xmlns:a16="http://schemas.microsoft.com/office/drawing/2014/main" id="{53E54BA4-9659-72A4-8076-1A071A3278E4}"/>
              </a:ext>
            </a:extLst>
          </p:cNvPr>
          <p:cNvSpPr/>
          <p:nvPr userDrawn="1"/>
        </p:nvSpPr>
        <p:spPr>
          <a:xfrm>
            <a:off x="133498" y="6118720"/>
            <a:ext cx="2182624" cy="338554"/>
          </a:xfrm>
          <a:prstGeom prst="rect">
            <a:avLst/>
          </a:prstGeom>
        </p:spPr>
        <p:txBody>
          <a:bodyPr wrap="square">
            <a:spAutoFit/>
          </a:bodyPr>
          <a:lstStyle/>
          <a:p>
            <a:pPr marL="0" marR="0" lvl="0" indent="0" algn="l" defTabSz="181904" rtl="0" eaLnBrk="1" fontAlgn="auto" latinLnBrk="0" hangingPunct="0">
              <a:lnSpc>
                <a:spcPct val="100000"/>
              </a:lnSpc>
              <a:spcBef>
                <a:spcPts val="0"/>
              </a:spcBef>
              <a:spcAft>
                <a:spcPts val="0"/>
              </a:spcAft>
              <a:buClrTx/>
              <a:buSzTx/>
              <a:buFontTx/>
              <a:buNone/>
              <a:tabLst/>
              <a:defRPr/>
            </a:pPr>
            <a:r>
              <a:rPr lang="en-IE" sz="800" b="1" i="0" kern="1200" dirty="0">
                <a:solidFill>
                  <a:schemeClr val="tx1"/>
                </a:solidFill>
                <a:latin typeface="Calibri" panose="020F0502020204030204" pitchFamily="34" charset="0"/>
                <a:ea typeface="Open Sans" panose="020B0606030504020204" pitchFamily="34" charset="0"/>
                <a:cs typeface="Calibri" panose="020F0502020204030204" pitchFamily="34" charset="0"/>
              </a:rPr>
              <a:t>This resource is licensed under CC BY 4.0</a:t>
            </a:r>
          </a:p>
          <a:p>
            <a:pPr marL="0" marR="0" lvl="0" indent="0" algn="l" defTabSz="181904" rtl="0" eaLnBrk="1" fontAlgn="auto" latinLnBrk="0" hangingPunct="0">
              <a:lnSpc>
                <a:spcPct val="100000"/>
              </a:lnSpc>
              <a:spcBef>
                <a:spcPts val="0"/>
              </a:spcBef>
              <a:spcAft>
                <a:spcPts val="0"/>
              </a:spcAft>
              <a:buClrTx/>
              <a:buSzTx/>
              <a:buFontTx/>
              <a:buNone/>
              <a:tabLst/>
              <a:defRPr/>
            </a:pPr>
            <a:endParaRPr lang="en-US" sz="800" b="1" i="0" kern="1200" dirty="0">
              <a:solidFill>
                <a:schemeClr val="tx1"/>
              </a:solidFill>
              <a:latin typeface="Calibri" panose="020F0502020204030204" pitchFamily="34" charset="0"/>
              <a:ea typeface="Open Sans" panose="020B0606030504020204" pitchFamily="34" charset="0"/>
              <a:cs typeface="Calibri" panose="020F0502020204030204" pitchFamily="34" charset="0"/>
            </a:endParaRPr>
          </a:p>
        </p:txBody>
      </p:sp>
      <p:pic>
        <p:nvPicPr>
          <p:cNvPr id="8" name="Picture 7">
            <a:extLst>
              <a:ext uri="{FF2B5EF4-FFF2-40B4-BE49-F238E27FC236}">
                <a16:creationId xmlns:a16="http://schemas.microsoft.com/office/drawing/2014/main" id="{DF01578D-B2B5-5DD8-D930-1F8E4334CFAC}"/>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216204" y="6361546"/>
            <a:ext cx="1244049" cy="433251"/>
          </a:xfrm>
          <a:prstGeom prst="rect">
            <a:avLst/>
          </a:prstGeom>
        </p:spPr>
      </p:pic>
      <p:pic>
        <p:nvPicPr>
          <p:cNvPr id="9" name="Picture 8" descr="Co-funded by the European Union logo in png for web usage">
            <a:extLst>
              <a:ext uri="{FF2B5EF4-FFF2-40B4-BE49-F238E27FC236}">
                <a16:creationId xmlns:a16="http://schemas.microsoft.com/office/drawing/2014/main" id="{E4B5A4A0-E16C-B5C4-8C5D-9BAF2E34EE2E}"/>
              </a:ext>
            </a:extLst>
          </p:cNvPr>
          <p:cNvPicPr>
            <a:picLocks noChangeAspect="1"/>
          </p:cNvPicPr>
          <p:nvPr userDrawn="1"/>
        </p:nvPicPr>
        <p:blipFill>
          <a:blip r:embed="rId5" cstate="email">
            <a:extLst>
              <a:ext uri="{28A0092B-C50C-407E-A947-70E740481C1C}">
                <a14:useLocalDpi xmlns:a14="http://schemas.microsoft.com/office/drawing/2010/main"/>
              </a:ext>
            </a:extLst>
          </a:blip>
          <a:srcRect/>
          <a:stretch>
            <a:fillRect/>
          </a:stretch>
        </p:blipFill>
        <p:spPr bwMode="auto">
          <a:xfrm>
            <a:off x="1668351" y="6390654"/>
            <a:ext cx="1498564" cy="313626"/>
          </a:xfrm>
          <a:prstGeom prst="rect">
            <a:avLst/>
          </a:prstGeom>
          <a:noFill/>
          <a:ln>
            <a:noFill/>
          </a:ln>
        </p:spPr>
      </p:pic>
    </p:spTree>
    <p:extLst>
      <p:ext uri="{BB962C8B-B14F-4D97-AF65-F5344CB8AC3E}">
        <p14:creationId xmlns:p14="http://schemas.microsoft.com/office/powerpoint/2010/main" val="422086504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6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335C42"/>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261752138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1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62865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335C42"/>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322995018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2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4779034"/>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DF4625"/>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9661216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5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702E8C"/>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80373620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1"/>
            <a:ext cx="12192000" cy="6372225"/>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702E8C"/>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264856058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7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1"/>
            <a:ext cx="12192000" cy="6372225"/>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EE1765"/>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276100015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9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1"/>
            <a:ext cx="12192000" cy="6372225"/>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FBC9DB"/>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253490444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2" name="Freeform 1">
            <a:extLst>
              <a:ext uri="{FF2B5EF4-FFF2-40B4-BE49-F238E27FC236}">
                <a16:creationId xmlns:a16="http://schemas.microsoft.com/office/drawing/2014/main" id="{EF45AAD3-A98F-D9DB-81D8-ED797F15EEE9}"/>
              </a:ext>
            </a:extLst>
          </p:cNvPr>
          <p:cNvSpPr/>
          <p:nvPr userDrawn="1"/>
        </p:nvSpPr>
        <p:spPr>
          <a:xfrm>
            <a:off x="2315576" y="1082327"/>
            <a:ext cx="1306767" cy="94597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82694917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6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54932975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16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Freeform 11">
            <a:extLst>
              <a:ext uri="{FF2B5EF4-FFF2-40B4-BE49-F238E27FC236}">
                <a16:creationId xmlns:a16="http://schemas.microsoft.com/office/drawing/2014/main" id="{741F60DB-CA5B-8549-AB90-11B53F526B02}"/>
              </a:ext>
            </a:extLst>
          </p:cNvPr>
          <p:cNvSpPr/>
          <p:nvPr userDrawn="1"/>
        </p:nvSpPr>
        <p:spPr>
          <a:xfrm>
            <a:off x="-1014" y="335338"/>
            <a:ext cx="5912541" cy="6315627"/>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BCE4FC"/>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5524627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471215"/>
            <a:ext cx="6466340" cy="621533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5784878"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22" name="Straight Connector 21">
            <a:extLst>
              <a:ext uri="{FF2B5EF4-FFF2-40B4-BE49-F238E27FC236}">
                <a16:creationId xmlns:a16="http://schemas.microsoft.com/office/drawing/2014/main" id="{9DF01F14-643E-584E-8815-2D66531C2F34}"/>
              </a:ext>
            </a:extLst>
          </p:cNvPr>
          <p:cNvCxnSpPr>
            <a:cxnSpLocks/>
          </p:cNvCxnSpPr>
          <p:nvPr userDrawn="1"/>
        </p:nvCxnSpPr>
        <p:spPr>
          <a:xfrm flipH="1">
            <a:off x="5658046" y="4851970"/>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
        <p:nvSpPr>
          <p:cNvPr id="2" name="Text Placeholder 25">
            <a:extLst>
              <a:ext uri="{FF2B5EF4-FFF2-40B4-BE49-F238E27FC236}">
                <a16:creationId xmlns:a16="http://schemas.microsoft.com/office/drawing/2014/main" id="{8E5D254A-5147-6BEF-56E9-B2E0142F2C7B}"/>
              </a:ext>
            </a:extLst>
          </p:cNvPr>
          <p:cNvSpPr>
            <a:spLocks noGrp="1"/>
          </p:cNvSpPr>
          <p:nvPr>
            <p:ph type="body" sz="quarter" idx="37" hasCustomPrompt="1"/>
          </p:nvPr>
        </p:nvSpPr>
        <p:spPr>
          <a:xfrm>
            <a:off x="5908654" y="582764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3" name="Text Placeholder 25">
            <a:extLst>
              <a:ext uri="{FF2B5EF4-FFF2-40B4-BE49-F238E27FC236}">
                <a16:creationId xmlns:a16="http://schemas.microsoft.com/office/drawing/2014/main" id="{787FCA0A-34B4-E93F-5362-746BF8C1B453}"/>
              </a:ext>
            </a:extLst>
          </p:cNvPr>
          <p:cNvSpPr>
            <a:spLocks noGrp="1"/>
          </p:cNvSpPr>
          <p:nvPr>
            <p:ph type="body" sz="quarter" idx="38" hasCustomPrompt="1"/>
          </p:nvPr>
        </p:nvSpPr>
        <p:spPr>
          <a:xfrm>
            <a:off x="6743951" y="582764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cxnSp>
        <p:nvCxnSpPr>
          <p:cNvPr id="4" name="Straight Connector 3">
            <a:extLst>
              <a:ext uri="{FF2B5EF4-FFF2-40B4-BE49-F238E27FC236}">
                <a16:creationId xmlns:a16="http://schemas.microsoft.com/office/drawing/2014/main" id="{68EA2C28-4D4F-752E-1DA0-A7AF1C2DD46B}"/>
              </a:ext>
            </a:extLst>
          </p:cNvPr>
          <p:cNvCxnSpPr>
            <a:cxnSpLocks/>
          </p:cNvCxnSpPr>
          <p:nvPr userDrawn="1"/>
        </p:nvCxnSpPr>
        <p:spPr>
          <a:xfrm flipH="1">
            <a:off x="5658046" y="5764715"/>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
        <p:nvSpPr>
          <p:cNvPr id="5" name="Text Placeholder 25">
            <a:extLst>
              <a:ext uri="{FF2B5EF4-FFF2-40B4-BE49-F238E27FC236}">
                <a16:creationId xmlns:a16="http://schemas.microsoft.com/office/drawing/2014/main" id="{FC165ECD-6538-C3BB-2443-D4EB9558CFE5}"/>
              </a:ext>
            </a:extLst>
          </p:cNvPr>
          <p:cNvSpPr>
            <a:spLocks noGrp="1"/>
          </p:cNvSpPr>
          <p:nvPr>
            <p:ph type="body" sz="quarter" idx="39" hasCustomPrompt="1"/>
          </p:nvPr>
        </p:nvSpPr>
        <p:spPr>
          <a:xfrm>
            <a:off x="5862882" y="47121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6" name="Text Placeholder 25">
            <a:extLst>
              <a:ext uri="{FF2B5EF4-FFF2-40B4-BE49-F238E27FC236}">
                <a16:creationId xmlns:a16="http://schemas.microsoft.com/office/drawing/2014/main" id="{C9002F57-46FB-3719-8AE3-C2729E004D6B}"/>
              </a:ext>
            </a:extLst>
          </p:cNvPr>
          <p:cNvSpPr>
            <a:spLocks noGrp="1"/>
          </p:cNvSpPr>
          <p:nvPr>
            <p:ph type="body" sz="quarter" idx="40" hasCustomPrompt="1"/>
          </p:nvPr>
        </p:nvSpPr>
        <p:spPr>
          <a:xfrm>
            <a:off x="6698179" y="47121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cxnSp>
        <p:nvCxnSpPr>
          <p:cNvPr id="11" name="Straight Connector 10">
            <a:extLst>
              <a:ext uri="{FF2B5EF4-FFF2-40B4-BE49-F238E27FC236}">
                <a16:creationId xmlns:a16="http://schemas.microsoft.com/office/drawing/2014/main" id="{0D2CF3F7-4DB5-A95B-1C94-3CC71CA1FF10}"/>
              </a:ext>
            </a:extLst>
          </p:cNvPr>
          <p:cNvCxnSpPr>
            <a:cxnSpLocks/>
          </p:cNvCxnSpPr>
          <p:nvPr userDrawn="1"/>
        </p:nvCxnSpPr>
        <p:spPr>
          <a:xfrm flipH="1">
            <a:off x="5658046" y="1236303"/>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7650274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10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2712B"/>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149097832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17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F2BFA0"/>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308316768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13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E1765"/>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233023429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14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204186"/>
            <a:ext cx="5912541" cy="6427433"/>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FBC9DB"/>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224625860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11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6971157" cy="608215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2712B"/>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181156" y="335338"/>
            <a:ext cx="11717868" cy="6522662"/>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173313683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12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6971157" cy="608215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E1765"/>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181156" y="335338"/>
            <a:ext cx="11717868" cy="6522662"/>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205296276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21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181156" y="335338"/>
            <a:ext cx="11717868" cy="6522662"/>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2" name="Freeform 11">
            <a:extLst>
              <a:ext uri="{FF2B5EF4-FFF2-40B4-BE49-F238E27FC236}">
                <a16:creationId xmlns:a16="http://schemas.microsoft.com/office/drawing/2014/main" id="{741F60DB-CA5B-8549-AB90-11B53F526B02}"/>
              </a:ext>
            </a:extLst>
          </p:cNvPr>
          <p:cNvSpPr/>
          <p:nvPr userDrawn="1"/>
        </p:nvSpPr>
        <p:spPr>
          <a:xfrm>
            <a:off x="-1014" y="637820"/>
            <a:ext cx="6971157" cy="62201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335C42"/>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386857759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20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6971157" cy="608215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DF4625"/>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181156" y="335338"/>
            <a:ext cx="11717868" cy="6522662"/>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370496918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15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6971157" cy="608215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FBC9DB"/>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181156" y="335338"/>
            <a:ext cx="11717868" cy="6522662"/>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99316265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7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12074904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4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471215"/>
            <a:ext cx="5784878" cy="621533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374014" y="141356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209311" y="141356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395717" y="232854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231014" y="232854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402296" y="324353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237593" y="324353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423999" y="415852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259296" y="415852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402296" y="507351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237593" y="507351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22" name="Straight Connector 21">
            <a:extLst>
              <a:ext uri="{FF2B5EF4-FFF2-40B4-BE49-F238E27FC236}">
                <a16:creationId xmlns:a16="http://schemas.microsoft.com/office/drawing/2014/main" id="{9DF01F14-643E-584E-8815-2D66531C2F34}"/>
              </a:ext>
            </a:extLst>
          </p:cNvPr>
          <p:cNvCxnSpPr>
            <a:cxnSpLocks/>
          </p:cNvCxnSpPr>
          <p:nvPr userDrawn="1"/>
        </p:nvCxnSpPr>
        <p:spPr>
          <a:xfrm flipH="1">
            <a:off x="5169178" y="4927540"/>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169178" y="403824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169178" y="315745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169178" y="217864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
        <p:nvSpPr>
          <p:cNvPr id="2" name="Text Placeholder 25">
            <a:extLst>
              <a:ext uri="{FF2B5EF4-FFF2-40B4-BE49-F238E27FC236}">
                <a16:creationId xmlns:a16="http://schemas.microsoft.com/office/drawing/2014/main" id="{8E5D254A-5147-6BEF-56E9-B2E0142F2C7B}"/>
              </a:ext>
            </a:extLst>
          </p:cNvPr>
          <p:cNvSpPr>
            <a:spLocks noGrp="1"/>
          </p:cNvSpPr>
          <p:nvPr>
            <p:ph type="body" sz="quarter" idx="37" hasCustomPrompt="1"/>
          </p:nvPr>
        </p:nvSpPr>
        <p:spPr>
          <a:xfrm>
            <a:off x="5419786" y="590321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3" name="Text Placeholder 25">
            <a:extLst>
              <a:ext uri="{FF2B5EF4-FFF2-40B4-BE49-F238E27FC236}">
                <a16:creationId xmlns:a16="http://schemas.microsoft.com/office/drawing/2014/main" id="{787FCA0A-34B4-E93F-5362-746BF8C1B453}"/>
              </a:ext>
            </a:extLst>
          </p:cNvPr>
          <p:cNvSpPr>
            <a:spLocks noGrp="1"/>
          </p:cNvSpPr>
          <p:nvPr>
            <p:ph type="body" sz="quarter" idx="38" hasCustomPrompt="1"/>
          </p:nvPr>
        </p:nvSpPr>
        <p:spPr>
          <a:xfrm>
            <a:off x="6255083" y="590321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cxnSp>
        <p:nvCxnSpPr>
          <p:cNvPr id="4" name="Straight Connector 3">
            <a:extLst>
              <a:ext uri="{FF2B5EF4-FFF2-40B4-BE49-F238E27FC236}">
                <a16:creationId xmlns:a16="http://schemas.microsoft.com/office/drawing/2014/main" id="{68EA2C28-4D4F-752E-1DA0-A7AF1C2DD46B}"/>
              </a:ext>
            </a:extLst>
          </p:cNvPr>
          <p:cNvCxnSpPr>
            <a:cxnSpLocks/>
          </p:cNvCxnSpPr>
          <p:nvPr userDrawn="1"/>
        </p:nvCxnSpPr>
        <p:spPr>
          <a:xfrm flipH="1">
            <a:off x="5169178" y="5840285"/>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
        <p:nvSpPr>
          <p:cNvPr id="5" name="Text Placeholder 25">
            <a:extLst>
              <a:ext uri="{FF2B5EF4-FFF2-40B4-BE49-F238E27FC236}">
                <a16:creationId xmlns:a16="http://schemas.microsoft.com/office/drawing/2014/main" id="{FC165ECD-6538-C3BB-2443-D4EB9558CFE5}"/>
              </a:ext>
            </a:extLst>
          </p:cNvPr>
          <p:cNvSpPr>
            <a:spLocks noGrp="1"/>
          </p:cNvSpPr>
          <p:nvPr>
            <p:ph type="body" sz="quarter" idx="39" hasCustomPrompt="1"/>
          </p:nvPr>
        </p:nvSpPr>
        <p:spPr>
          <a:xfrm>
            <a:off x="5374014" y="54678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6" name="Text Placeholder 25">
            <a:extLst>
              <a:ext uri="{FF2B5EF4-FFF2-40B4-BE49-F238E27FC236}">
                <a16:creationId xmlns:a16="http://schemas.microsoft.com/office/drawing/2014/main" id="{C9002F57-46FB-3719-8AE3-C2729E004D6B}"/>
              </a:ext>
            </a:extLst>
          </p:cNvPr>
          <p:cNvSpPr>
            <a:spLocks noGrp="1"/>
          </p:cNvSpPr>
          <p:nvPr>
            <p:ph type="body" sz="quarter" idx="40" hasCustomPrompt="1"/>
          </p:nvPr>
        </p:nvSpPr>
        <p:spPr>
          <a:xfrm>
            <a:off x="6209311" y="54678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cxnSp>
        <p:nvCxnSpPr>
          <p:cNvPr id="11" name="Straight Connector 10">
            <a:extLst>
              <a:ext uri="{FF2B5EF4-FFF2-40B4-BE49-F238E27FC236}">
                <a16:creationId xmlns:a16="http://schemas.microsoft.com/office/drawing/2014/main" id="{0D2CF3F7-4DB5-A95B-1C94-3CC71CA1FF10}"/>
              </a:ext>
            </a:extLst>
          </p:cNvPr>
          <p:cNvCxnSpPr>
            <a:cxnSpLocks/>
          </p:cNvCxnSpPr>
          <p:nvPr userDrawn="1"/>
        </p:nvCxnSpPr>
        <p:spPr>
          <a:xfrm flipH="1">
            <a:off x="5169178" y="1311873"/>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70277628"/>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18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Freeform 11">
            <a:extLst>
              <a:ext uri="{FF2B5EF4-FFF2-40B4-BE49-F238E27FC236}">
                <a16:creationId xmlns:a16="http://schemas.microsoft.com/office/drawing/2014/main" id="{741F60DB-CA5B-8549-AB90-11B53F526B02}"/>
              </a:ext>
            </a:extLst>
          </p:cNvPr>
          <p:cNvSpPr/>
          <p:nvPr userDrawn="1"/>
        </p:nvSpPr>
        <p:spPr>
          <a:xfrm>
            <a:off x="-1014" y="335339"/>
            <a:ext cx="5912541" cy="614670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B9FDFA"/>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1093774492"/>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26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Freeform 11">
            <a:extLst>
              <a:ext uri="{FF2B5EF4-FFF2-40B4-BE49-F238E27FC236}">
                <a16:creationId xmlns:a16="http://schemas.microsoft.com/office/drawing/2014/main" id="{741F60DB-CA5B-8549-AB90-11B53F526B02}"/>
              </a:ext>
            </a:extLst>
          </p:cNvPr>
          <p:cNvSpPr/>
          <p:nvPr userDrawn="1"/>
        </p:nvSpPr>
        <p:spPr>
          <a:xfrm>
            <a:off x="-1014" y="335339"/>
            <a:ext cx="8078214" cy="614670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B9FDFA"/>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116284202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1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104935811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23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180975"/>
            <a:ext cx="5912541" cy="65627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229917806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24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180975"/>
            <a:ext cx="5912541" cy="65627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1686527497"/>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19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2" name="Freeform 11">
            <a:extLst>
              <a:ext uri="{FF2B5EF4-FFF2-40B4-BE49-F238E27FC236}">
                <a16:creationId xmlns:a16="http://schemas.microsoft.com/office/drawing/2014/main" id="{741F60DB-CA5B-8549-AB90-11B53F526B02}"/>
              </a:ext>
            </a:extLst>
          </p:cNvPr>
          <p:cNvSpPr/>
          <p:nvPr userDrawn="1"/>
        </p:nvSpPr>
        <p:spPr>
          <a:xfrm>
            <a:off x="-1014" y="335339"/>
            <a:ext cx="5912541" cy="614670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2C9ED"/>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4" name="Freeform 11">
            <a:extLst>
              <a:ext uri="{FF2B5EF4-FFF2-40B4-BE49-F238E27FC236}">
                <a16:creationId xmlns:a16="http://schemas.microsoft.com/office/drawing/2014/main" id="{1C3C4545-3A8B-0C4A-0157-16D1F72CE610}"/>
              </a:ext>
            </a:extLst>
          </p:cNvPr>
          <p:cNvSpPr/>
          <p:nvPr userDrawn="1"/>
        </p:nvSpPr>
        <p:spPr>
          <a:xfrm>
            <a:off x="6233081" y="676275"/>
            <a:ext cx="5451287" cy="5610225"/>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2C9ED"/>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68522702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28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2" name="Freeform 11">
            <a:extLst>
              <a:ext uri="{FF2B5EF4-FFF2-40B4-BE49-F238E27FC236}">
                <a16:creationId xmlns:a16="http://schemas.microsoft.com/office/drawing/2014/main" id="{741F60DB-CA5B-8549-AB90-11B53F526B02}"/>
              </a:ext>
            </a:extLst>
          </p:cNvPr>
          <p:cNvSpPr/>
          <p:nvPr userDrawn="1"/>
        </p:nvSpPr>
        <p:spPr>
          <a:xfrm>
            <a:off x="-1014" y="335339"/>
            <a:ext cx="5912541" cy="614670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FCB913"/>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4" name="Freeform 11">
            <a:extLst>
              <a:ext uri="{FF2B5EF4-FFF2-40B4-BE49-F238E27FC236}">
                <a16:creationId xmlns:a16="http://schemas.microsoft.com/office/drawing/2014/main" id="{1C3C4545-3A8B-0C4A-0157-16D1F72CE610}"/>
              </a:ext>
            </a:extLst>
          </p:cNvPr>
          <p:cNvSpPr/>
          <p:nvPr userDrawn="1"/>
        </p:nvSpPr>
        <p:spPr>
          <a:xfrm>
            <a:off x="6233081" y="676275"/>
            <a:ext cx="5451287" cy="5610225"/>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1448100337"/>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29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2" name="Freeform 11">
            <a:extLst>
              <a:ext uri="{FF2B5EF4-FFF2-40B4-BE49-F238E27FC236}">
                <a16:creationId xmlns:a16="http://schemas.microsoft.com/office/drawing/2014/main" id="{741F60DB-CA5B-8549-AB90-11B53F526B02}"/>
              </a:ext>
            </a:extLst>
          </p:cNvPr>
          <p:cNvSpPr/>
          <p:nvPr userDrawn="1"/>
        </p:nvSpPr>
        <p:spPr>
          <a:xfrm>
            <a:off x="-1014" y="335339"/>
            <a:ext cx="5912541" cy="614670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DF4625"/>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4" name="Freeform 11">
            <a:extLst>
              <a:ext uri="{FF2B5EF4-FFF2-40B4-BE49-F238E27FC236}">
                <a16:creationId xmlns:a16="http://schemas.microsoft.com/office/drawing/2014/main" id="{1C3C4545-3A8B-0C4A-0157-16D1F72CE610}"/>
              </a:ext>
            </a:extLst>
          </p:cNvPr>
          <p:cNvSpPr/>
          <p:nvPr userDrawn="1"/>
        </p:nvSpPr>
        <p:spPr>
          <a:xfrm>
            <a:off x="6233081" y="676275"/>
            <a:ext cx="5451287" cy="5610225"/>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940716"/>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userDrawn="1">
  <p:cSld name="25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2C9ED"/>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2" name="Freeform 1">
            <a:extLst>
              <a:ext uri="{FF2B5EF4-FFF2-40B4-BE49-F238E27FC236}">
                <a16:creationId xmlns:a16="http://schemas.microsoft.com/office/drawing/2014/main" id="{EF45AAD3-A98F-D9DB-81D8-ED797F15EEE9}"/>
              </a:ext>
            </a:extLst>
          </p:cNvPr>
          <p:cNvSpPr/>
          <p:nvPr userDrawn="1"/>
        </p:nvSpPr>
        <p:spPr>
          <a:xfrm>
            <a:off x="2315576" y="1082327"/>
            <a:ext cx="1306767" cy="94597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797066897"/>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userDrawn="1">
  <p:cSld name="30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0B050"/>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34990013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3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268990"/>
            <a:ext cx="6466340" cy="6417557"/>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5673560"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78931" y="5218811"/>
            <a:ext cx="1846291" cy="1362632"/>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
        <p:nvSpPr>
          <p:cNvPr id="2" name="Text Placeholder 25">
            <a:extLst>
              <a:ext uri="{FF2B5EF4-FFF2-40B4-BE49-F238E27FC236}">
                <a16:creationId xmlns:a16="http://schemas.microsoft.com/office/drawing/2014/main" id="{8E5D254A-5147-6BEF-56E9-B2E0142F2C7B}"/>
              </a:ext>
            </a:extLst>
          </p:cNvPr>
          <p:cNvSpPr>
            <a:spLocks noGrp="1"/>
          </p:cNvSpPr>
          <p:nvPr>
            <p:ph type="body" sz="quarter" idx="37" hasCustomPrompt="1"/>
          </p:nvPr>
        </p:nvSpPr>
        <p:spPr>
          <a:xfrm>
            <a:off x="5908654" y="582764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3" name="Text Placeholder 25">
            <a:extLst>
              <a:ext uri="{FF2B5EF4-FFF2-40B4-BE49-F238E27FC236}">
                <a16:creationId xmlns:a16="http://schemas.microsoft.com/office/drawing/2014/main" id="{787FCA0A-34B4-E93F-5362-746BF8C1B453}"/>
              </a:ext>
            </a:extLst>
          </p:cNvPr>
          <p:cNvSpPr>
            <a:spLocks noGrp="1"/>
          </p:cNvSpPr>
          <p:nvPr>
            <p:ph type="body" sz="quarter" idx="38" hasCustomPrompt="1"/>
          </p:nvPr>
        </p:nvSpPr>
        <p:spPr>
          <a:xfrm>
            <a:off x="6743951" y="582764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 name="Text Placeholder 25">
            <a:extLst>
              <a:ext uri="{FF2B5EF4-FFF2-40B4-BE49-F238E27FC236}">
                <a16:creationId xmlns:a16="http://schemas.microsoft.com/office/drawing/2014/main" id="{FC165ECD-6538-C3BB-2443-D4EB9558CFE5}"/>
              </a:ext>
            </a:extLst>
          </p:cNvPr>
          <p:cNvSpPr>
            <a:spLocks noGrp="1"/>
          </p:cNvSpPr>
          <p:nvPr>
            <p:ph type="body" sz="quarter" idx="39" hasCustomPrompt="1"/>
          </p:nvPr>
        </p:nvSpPr>
        <p:spPr>
          <a:xfrm>
            <a:off x="5862882" y="47121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6" name="Text Placeholder 25">
            <a:extLst>
              <a:ext uri="{FF2B5EF4-FFF2-40B4-BE49-F238E27FC236}">
                <a16:creationId xmlns:a16="http://schemas.microsoft.com/office/drawing/2014/main" id="{C9002F57-46FB-3719-8AE3-C2729E004D6B}"/>
              </a:ext>
            </a:extLst>
          </p:cNvPr>
          <p:cNvSpPr>
            <a:spLocks noGrp="1"/>
          </p:cNvSpPr>
          <p:nvPr>
            <p:ph type="body" sz="quarter" idx="40" hasCustomPrompt="1"/>
          </p:nvPr>
        </p:nvSpPr>
        <p:spPr>
          <a:xfrm>
            <a:off x="6698179" y="47121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Tree>
    <p:extLst>
      <p:ext uri="{BB962C8B-B14F-4D97-AF65-F5344CB8AC3E}">
        <p14:creationId xmlns:p14="http://schemas.microsoft.com/office/powerpoint/2010/main" val="261092897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9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1768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DB9D03"/>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3" name="Freeform 11">
            <a:extLst>
              <a:ext uri="{FF2B5EF4-FFF2-40B4-BE49-F238E27FC236}">
                <a16:creationId xmlns:a16="http://schemas.microsoft.com/office/drawing/2014/main" id="{8DBB32F0-498E-7F73-867D-E7C65BD6B89A}"/>
              </a:ext>
            </a:extLst>
          </p:cNvPr>
          <p:cNvSpPr/>
          <p:nvPr userDrawn="1"/>
        </p:nvSpPr>
        <p:spPr>
          <a:xfrm>
            <a:off x="6110818" y="75539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
        <p:nvSpPr>
          <p:cNvPr id="4" name="Text Placeholder 23">
            <a:extLst>
              <a:ext uri="{FF2B5EF4-FFF2-40B4-BE49-F238E27FC236}">
                <a16:creationId xmlns:a16="http://schemas.microsoft.com/office/drawing/2014/main" id="{44D329D3-6F00-7A11-1E94-C5F4B074AF8E}"/>
              </a:ext>
            </a:extLst>
          </p:cNvPr>
          <p:cNvSpPr>
            <a:spLocks noGrp="1"/>
          </p:cNvSpPr>
          <p:nvPr>
            <p:ph type="body" sz="quarter" idx="44" hasCustomPrompt="1"/>
          </p:nvPr>
        </p:nvSpPr>
        <p:spPr>
          <a:xfrm>
            <a:off x="6556708" y="2308889"/>
            <a:ext cx="5055171" cy="2635608"/>
          </a:xfrm>
          <a:prstGeom prst="rect">
            <a:avLst/>
          </a:prstGeom>
          <a:solidFill>
            <a:srgbClr val="05AAA3"/>
          </a:solidFill>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7" name="Text Placeholder 23">
            <a:extLst>
              <a:ext uri="{FF2B5EF4-FFF2-40B4-BE49-F238E27FC236}">
                <a16:creationId xmlns:a16="http://schemas.microsoft.com/office/drawing/2014/main" id="{70D8D7E6-3651-D9B5-5406-ADFE00943599}"/>
              </a:ext>
            </a:extLst>
          </p:cNvPr>
          <p:cNvSpPr>
            <a:spLocks noGrp="1"/>
          </p:cNvSpPr>
          <p:nvPr>
            <p:ph type="body" sz="quarter" idx="45" hasCustomPrompt="1"/>
          </p:nvPr>
        </p:nvSpPr>
        <p:spPr>
          <a:xfrm>
            <a:off x="6556708" y="5157855"/>
            <a:ext cx="5055171" cy="1104445"/>
          </a:xfrm>
          <a:prstGeom prst="rect">
            <a:avLst/>
          </a:prstGeom>
          <a:solidFill>
            <a:srgbClr val="05AAA3"/>
          </a:solidFill>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2577025396"/>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reserve="1" userDrawn="1">
  <p:cSld name="27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17684" y="637821"/>
            <a:ext cx="5912541" cy="58442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3" name="Freeform 11">
            <a:extLst>
              <a:ext uri="{FF2B5EF4-FFF2-40B4-BE49-F238E27FC236}">
                <a16:creationId xmlns:a16="http://schemas.microsoft.com/office/drawing/2014/main" id="{8DBB32F0-498E-7F73-867D-E7C65BD6B89A}"/>
              </a:ext>
            </a:extLst>
          </p:cNvPr>
          <p:cNvSpPr/>
          <p:nvPr userDrawn="1"/>
        </p:nvSpPr>
        <p:spPr>
          <a:xfrm>
            <a:off x="6110818" y="755391"/>
            <a:ext cx="5912541" cy="5767271"/>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
        <p:nvSpPr>
          <p:cNvPr id="4" name="Text Placeholder 23">
            <a:extLst>
              <a:ext uri="{FF2B5EF4-FFF2-40B4-BE49-F238E27FC236}">
                <a16:creationId xmlns:a16="http://schemas.microsoft.com/office/drawing/2014/main" id="{44D329D3-6F00-7A11-1E94-C5F4B074AF8E}"/>
              </a:ext>
            </a:extLst>
          </p:cNvPr>
          <p:cNvSpPr>
            <a:spLocks noGrp="1"/>
          </p:cNvSpPr>
          <p:nvPr>
            <p:ph type="body" sz="quarter" idx="44" hasCustomPrompt="1"/>
          </p:nvPr>
        </p:nvSpPr>
        <p:spPr>
          <a:xfrm>
            <a:off x="6556708" y="2308889"/>
            <a:ext cx="5055171" cy="2635608"/>
          </a:xfrm>
          <a:prstGeom prst="rect">
            <a:avLst/>
          </a:prstGeom>
          <a:solidFill>
            <a:srgbClr val="05AAA3"/>
          </a:solidFill>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7" name="Text Placeholder 23">
            <a:extLst>
              <a:ext uri="{FF2B5EF4-FFF2-40B4-BE49-F238E27FC236}">
                <a16:creationId xmlns:a16="http://schemas.microsoft.com/office/drawing/2014/main" id="{70D8D7E6-3651-D9B5-5406-ADFE00943599}"/>
              </a:ext>
            </a:extLst>
          </p:cNvPr>
          <p:cNvSpPr>
            <a:spLocks noGrp="1"/>
          </p:cNvSpPr>
          <p:nvPr>
            <p:ph type="body" sz="quarter" idx="45" hasCustomPrompt="1"/>
          </p:nvPr>
        </p:nvSpPr>
        <p:spPr>
          <a:xfrm>
            <a:off x="6556708" y="5157855"/>
            <a:ext cx="5055171" cy="1104445"/>
          </a:xfrm>
          <a:prstGeom prst="rect">
            <a:avLst/>
          </a:prstGeom>
          <a:noFill/>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3057371676"/>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preserve="1" userDrawn="1">
  <p:cSld name="8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2" name="Freeform 11">
            <a:extLst>
              <a:ext uri="{FF2B5EF4-FFF2-40B4-BE49-F238E27FC236}">
                <a16:creationId xmlns:a16="http://schemas.microsoft.com/office/drawing/2014/main" id="{741F60DB-CA5B-8549-AB90-11B53F526B02}"/>
              </a:ext>
            </a:extLst>
          </p:cNvPr>
          <p:cNvSpPr/>
          <p:nvPr userDrawn="1"/>
        </p:nvSpPr>
        <p:spPr>
          <a:xfrm>
            <a:off x="-38100" y="0"/>
            <a:ext cx="6848475" cy="685799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155788673"/>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preserve="1" userDrawn="1">
  <p:cSld name="31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2" name="Freeform 11">
            <a:extLst>
              <a:ext uri="{FF2B5EF4-FFF2-40B4-BE49-F238E27FC236}">
                <a16:creationId xmlns:a16="http://schemas.microsoft.com/office/drawing/2014/main" id="{741F60DB-CA5B-8549-AB90-11B53F526B02}"/>
              </a:ext>
            </a:extLst>
          </p:cNvPr>
          <p:cNvSpPr/>
          <p:nvPr userDrawn="1"/>
        </p:nvSpPr>
        <p:spPr>
          <a:xfrm>
            <a:off x="-38100" y="0"/>
            <a:ext cx="6848475" cy="685799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D9A012"/>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1413275288"/>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preserve="1" userDrawn="1">
  <p:cSld name="2_Qutoe 04">
    <p:spTree>
      <p:nvGrpSpPr>
        <p:cNvPr id="1" name=""/>
        <p:cNvGrpSpPr/>
        <p:nvPr/>
      </p:nvGrpSpPr>
      <p:grpSpPr>
        <a:xfrm>
          <a:off x="0" y="0"/>
          <a:ext cx="0" cy="0"/>
          <a:chOff x="0" y="0"/>
          <a:chExt cx="0" cy="0"/>
        </a:xfrm>
      </p:grpSpPr>
      <p:sp>
        <p:nvSpPr>
          <p:cNvPr id="14" name="Picture Placeholder 10">
            <a:extLst>
              <a:ext uri="{FF2B5EF4-FFF2-40B4-BE49-F238E27FC236}">
                <a16:creationId xmlns:a16="http://schemas.microsoft.com/office/drawing/2014/main" id="{AFAF2528-7CBC-EFC7-1A87-0F7D843AACB5}"/>
              </a:ext>
            </a:extLst>
          </p:cNvPr>
          <p:cNvSpPr>
            <a:spLocks noGrp="1"/>
          </p:cNvSpPr>
          <p:nvPr>
            <p:ph type="pic" sz="quarter" idx="42"/>
          </p:nvPr>
        </p:nvSpPr>
        <p:spPr>
          <a:xfrm>
            <a:off x="1315724" y="825882"/>
            <a:ext cx="10583299" cy="5737672"/>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2" name="Freeform 1">
            <a:extLst>
              <a:ext uri="{FF2B5EF4-FFF2-40B4-BE49-F238E27FC236}">
                <a16:creationId xmlns:a16="http://schemas.microsoft.com/office/drawing/2014/main" id="{EF45AAD3-A98F-D9DB-81D8-ED797F15EEE9}"/>
              </a:ext>
            </a:extLst>
          </p:cNvPr>
          <p:cNvSpPr/>
          <p:nvPr userDrawn="1"/>
        </p:nvSpPr>
        <p:spPr>
          <a:xfrm>
            <a:off x="2427894" y="1226786"/>
            <a:ext cx="1194449" cy="88302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3" name="Freeform 11">
            <a:extLst>
              <a:ext uri="{FF2B5EF4-FFF2-40B4-BE49-F238E27FC236}">
                <a16:creationId xmlns:a16="http://schemas.microsoft.com/office/drawing/2014/main" id="{4166F876-EC79-8429-0CD1-C082B9B4CE45}"/>
              </a:ext>
            </a:extLst>
          </p:cNvPr>
          <p:cNvSpPr/>
          <p:nvPr userDrawn="1"/>
        </p:nvSpPr>
        <p:spPr>
          <a:xfrm>
            <a:off x="669614" y="3820354"/>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28AAE3"/>
          </a:solidFill>
          <a:ln w="3598" cap="flat">
            <a:noFill/>
            <a:prstDash val="solid"/>
            <a:miter/>
          </a:ln>
        </p:spPr>
        <p:txBody>
          <a:bodyPr rtlCol="0" anchor="ctr"/>
          <a:lstStyle/>
          <a:p>
            <a:endParaRPr lang="en-US" b="0" i="0" dirty="0">
              <a:latin typeface="Calibri" panose="020F0502020204030204" pitchFamily="34" charset="0"/>
            </a:endParaRPr>
          </a:p>
        </p:txBody>
      </p:sp>
      <p:sp>
        <p:nvSpPr>
          <p:cNvPr id="12" name="Freeform 11">
            <a:extLst>
              <a:ext uri="{FF2B5EF4-FFF2-40B4-BE49-F238E27FC236}">
                <a16:creationId xmlns:a16="http://schemas.microsoft.com/office/drawing/2014/main" id="{741F60DB-CA5B-8549-AB90-11B53F526B02}"/>
              </a:ext>
            </a:extLst>
          </p:cNvPr>
          <p:cNvSpPr/>
          <p:nvPr userDrawn="1"/>
        </p:nvSpPr>
        <p:spPr>
          <a:xfrm>
            <a:off x="628650" y="68580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1A54E"/>
          </a:solidFill>
          <a:ln w="3598" cap="flat">
            <a:noFill/>
            <a:prstDash val="solid"/>
            <a:miter/>
          </a:ln>
        </p:spPr>
        <p:txBody>
          <a:bodyPr rtlCol="0" anchor="ctr"/>
          <a:lstStyle/>
          <a:p>
            <a:endParaRPr lang="en-US" b="0" i="0" dirty="0">
              <a:latin typeface="Calibri" panose="020F0502020204030204" pitchFamily="34" charset="0"/>
            </a:endParaRPr>
          </a:p>
        </p:txBody>
      </p:sp>
      <p:sp>
        <p:nvSpPr>
          <p:cNvPr id="4" name="Freeform 1">
            <a:extLst>
              <a:ext uri="{FF2B5EF4-FFF2-40B4-BE49-F238E27FC236}">
                <a16:creationId xmlns:a16="http://schemas.microsoft.com/office/drawing/2014/main" id="{4183CCF9-483D-42CC-BA1C-652FB81B2317}"/>
              </a:ext>
            </a:extLst>
          </p:cNvPr>
          <p:cNvSpPr/>
          <p:nvPr userDrawn="1"/>
        </p:nvSpPr>
        <p:spPr>
          <a:xfrm>
            <a:off x="6256249" y="1327439"/>
            <a:ext cx="1194449" cy="88302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7" name="Freeform 11">
            <a:extLst>
              <a:ext uri="{FF2B5EF4-FFF2-40B4-BE49-F238E27FC236}">
                <a16:creationId xmlns:a16="http://schemas.microsoft.com/office/drawing/2014/main" id="{3680757E-CEA3-4DC6-F4DD-0D33ED58E447}"/>
              </a:ext>
            </a:extLst>
          </p:cNvPr>
          <p:cNvSpPr/>
          <p:nvPr userDrawn="1"/>
        </p:nvSpPr>
        <p:spPr>
          <a:xfrm rot="10800000">
            <a:off x="4635608" y="3914536"/>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1A54E"/>
          </a:solidFill>
          <a:ln w="3598" cap="flat">
            <a:noFill/>
            <a:prstDash val="solid"/>
            <a:miter/>
          </a:ln>
        </p:spPr>
        <p:txBody>
          <a:bodyPr rtlCol="0" anchor="ctr"/>
          <a:lstStyle/>
          <a:p>
            <a:endParaRPr lang="en-US" b="0" i="0" dirty="0">
              <a:latin typeface="Calibri" panose="020F0502020204030204" pitchFamily="34" charset="0"/>
            </a:endParaRPr>
          </a:p>
        </p:txBody>
      </p:sp>
      <p:sp>
        <p:nvSpPr>
          <p:cNvPr id="8" name="Freeform 11">
            <a:extLst>
              <a:ext uri="{FF2B5EF4-FFF2-40B4-BE49-F238E27FC236}">
                <a16:creationId xmlns:a16="http://schemas.microsoft.com/office/drawing/2014/main" id="{87005D7D-F858-C9F2-39CC-B0A322110E97}"/>
              </a:ext>
            </a:extLst>
          </p:cNvPr>
          <p:cNvSpPr/>
          <p:nvPr userDrawn="1"/>
        </p:nvSpPr>
        <p:spPr>
          <a:xfrm rot="10800000">
            <a:off x="4457005" y="761281"/>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28AAE3"/>
          </a:solidFill>
          <a:ln w="3598" cap="flat">
            <a:noFill/>
            <a:prstDash val="solid"/>
            <a:miter/>
          </a:ln>
        </p:spPr>
        <p:txBody>
          <a:bodyPr rtlCol="0" anchor="ctr"/>
          <a:lstStyle/>
          <a:p>
            <a:endParaRPr lang="en-US" b="0" i="0" dirty="0">
              <a:latin typeface="Calibri" panose="020F0502020204030204" pitchFamily="34" charset="0"/>
            </a:endParaRPr>
          </a:p>
        </p:txBody>
      </p:sp>
      <p:sp>
        <p:nvSpPr>
          <p:cNvPr id="9" name="Freeform 1">
            <a:extLst>
              <a:ext uri="{FF2B5EF4-FFF2-40B4-BE49-F238E27FC236}">
                <a16:creationId xmlns:a16="http://schemas.microsoft.com/office/drawing/2014/main" id="{C53A3FF1-77E8-6448-D056-E9BE316102F5}"/>
              </a:ext>
            </a:extLst>
          </p:cNvPr>
          <p:cNvSpPr/>
          <p:nvPr userDrawn="1"/>
        </p:nvSpPr>
        <p:spPr>
          <a:xfrm>
            <a:off x="10146406" y="1327440"/>
            <a:ext cx="1194449" cy="88302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10" name="Freeform 11">
            <a:extLst>
              <a:ext uri="{FF2B5EF4-FFF2-40B4-BE49-F238E27FC236}">
                <a16:creationId xmlns:a16="http://schemas.microsoft.com/office/drawing/2014/main" id="{17B69319-FC82-4E83-6473-342D80A4FF6F}"/>
              </a:ext>
            </a:extLst>
          </p:cNvPr>
          <p:cNvSpPr/>
          <p:nvPr userDrawn="1"/>
        </p:nvSpPr>
        <p:spPr>
          <a:xfrm>
            <a:off x="8388126" y="3921008"/>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28AAE3"/>
          </a:solidFill>
          <a:ln w="3598" cap="flat">
            <a:noFill/>
            <a:prstDash val="solid"/>
            <a:miter/>
          </a:ln>
        </p:spPr>
        <p:txBody>
          <a:bodyPr rtlCol="0" anchor="ctr"/>
          <a:lstStyle/>
          <a:p>
            <a:endParaRPr lang="en-US" b="0" i="0" dirty="0">
              <a:latin typeface="Calibri" panose="020F0502020204030204" pitchFamily="34" charset="0"/>
            </a:endParaRPr>
          </a:p>
        </p:txBody>
      </p:sp>
      <p:sp>
        <p:nvSpPr>
          <p:cNvPr id="13" name="Freeform 11">
            <a:extLst>
              <a:ext uri="{FF2B5EF4-FFF2-40B4-BE49-F238E27FC236}">
                <a16:creationId xmlns:a16="http://schemas.microsoft.com/office/drawing/2014/main" id="{9657622D-741D-1780-4B67-40FAC4724AD3}"/>
              </a:ext>
            </a:extLst>
          </p:cNvPr>
          <p:cNvSpPr/>
          <p:nvPr userDrawn="1"/>
        </p:nvSpPr>
        <p:spPr>
          <a:xfrm>
            <a:off x="8347162" y="786454"/>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1A54E"/>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2303973856"/>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preserve="1" userDrawn="1">
  <p:cSld name="3_Qutoe 04">
    <p:spTree>
      <p:nvGrpSpPr>
        <p:cNvPr id="1" name=""/>
        <p:cNvGrpSpPr/>
        <p:nvPr/>
      </p:nvGrpSpPr>
      <p:grpSpPr>
        <a:xfrm>
          <a:off x="0" y="0"/>
          <a:ext cx="0" cy="0"/>
          <a:chOff x="0" y="0"/>
          <a:chExt cx="0" cy="0"/>
        </a:xfrm>
      </p:grpSpPr>
      <p:sp>
        <p:nvSpPr>
          <p:cNvPr id="14" name="Picture Placeholder 10">
            <a:extLst>
              <a:ext uri="{FF2B5EF4-FFF2-40B4-BE49-F238E27FC236}">
                <a16:creationId xmlns:a16="http://schemas.microsoft.com/office/drawing/2014/main" id="{AFAF2528-7CBC-EFC7-1A87-0F7D843AACB5}"/>
              </a:ext>
            </a:extLst>
          </p:cNvPr>
          <p:cNvSpPr>
            <a:spLocks noGrp="1"/>
          </p:cNvSpPr>
          <p:nvPr>
            <p:ph type="pic" sz="quarter" idx="42"/>
          </p:nvPr>
        </p:nvSpPr>
        <p:spPr>
          <a:xfrm>
            <a:off x="1315724" y="825882"/>
            <a:ext cx="10583299" cy="5737672"/>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2" name="Freeform 1">
            <a:extLst>
              <a:ext uri="{FF2B5EF4-FFF2-40B4-BE49-F238E27FC236}">
                <a16:creationId xmlns:a16="http://schemas.microsoft.com/office/drawing/2014/main" id="{EF45AAD3-A98F-D9DB-81D8-ED797F15EEE9}"/>
              </a:ext>
            </a:extLst>
          </p:cNvPr>
          <p:cNvSpPr/>
          <p:nvPr userDrawn="1"/>
        </p:nvSpPr>
        <p:spPr>
          <a:xfrm>
            <a:off x="2427894" y="1226786"/>
            <a:ext cx="1194449" cy="88302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3" name="Freeform 11">
            <a:extLst>
              <a:ext uri="{FF2B5EF4-FFF2-40B4-BE49-F238E27FC236}">
                <a16:creationId xmlns:a16="http://schemas.microsoft.com/office/drawing/2014/main" id="{4166F876-EC79-8429-0CD1-C082B9B4CE45}"/>
              </a:ext>
            </a:extLst>
          </p:cNvPr>
          <p:cNvSpPr/>
          <p:nvPr userDrawn="1"/>
        </p:nvSpPr>
        <p:spPr>
          <a:xfrm>
            <a:off x="669614" y="3820354"/>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12" name="Freeform 11">
            <a:extLst>
              <a:ext uri="{FF2B5EF4-FFF2-40B4-BE49-F238E27FC236}">
                <a16:creationId xmlns:a16="http://schemas.microsoft.com/office/drawing/2014/main" id="{741F60DB-CA5B-8549-AB90-11B53F526B02}"/>
              </a:ext>
            </a:extLst>
          </p:cNvPr>
          <p:cNvSpPr/>
          <p:nvPr userDrawn="1"/>
        </p:nvSpPr>
        <p:spPr>
          <a:xfrm>
            <a:off x="628650" y="68580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
        <p:nvSpPr>
          <p:cNvPr id="4" name="Freeform 1">
            <a:extLst>
              <a:ext uri="{FF2B5EF4-FFF2-40B4-BE49-F238E27FC236}">
                <a16:creationId xmlns:a16="http://schemas.microsoft.com/office/drawing/2014/main" id="{4183CCF9-483D-42CC-BA1C-652FB81B2317}"/>
              </a:ext>
            </a:extLst>
          </p:cNvPr>
          <p:cNvSpPr/>
          <p:nvPr userDrawn="1"/>
        </p:nvSpPr>
        <p:spPr>
          <a:xfrm>
            <a:off x="6256249" y="1327439"/>
            <a:ext cx="1194449" cy="88302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7" name="Freeform 11">
            <a:extLst>
              <a:ext uri="{FF2B5EF4-FFF2-40B4-BE49-F238E27FC236}">
                <a16:creationId xmlns:a16="http://schemas.microsoft.com/office/drawing/2014/main" id="{3680757E-CEA3-4DC6-F4DD-0D33ED58E447}"/>
              </a:ext>
            </a:extLst>
          </p:cNvPr>
          <p:cNvSpPr/>
          <p:nvPr userDrawn="1"/>
        </p:nvSpPr>
        <p:spPr>
          <a:xfrm rot="10800000">
            <a:off x="4635608" y="3914536"/>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
        <p:nvSpPr>
          <p:cNvPr id="8" name="Freeform 11">
            <a:extLst>
              <a:ext uri="{FF2B5EF4-FFF2-40B4-BE49-F238E27FC236}">
                <a16:creationId xmlns:a16="http://schemas.microsoft.com/office/drawing/2014/main" id="{87005D7D-F858-C9F2-39CC-B0A322110E97}"/>
              </a:ext>
            </a:extLst>
          </p:cNvPr>
          <p:cNvSpPr/>
          <p:nvPr userDrawn="1"/>
        </p:nvSpPr>
        <p:spPr>
          <a:xfrm rot="10800000">
            <a:off x="4457005" y="761281"/>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9" name="Freeform 1">
            <a:extLst>
              <a:ext uri="{FF2B5EF4-FFF2-40B4-BE49-F238E27FC236}">
                <a16:creationId xmlns:a16="http://schemas.microsoft.com/office/drawing/2014/main" id="{C53A3FF1-77E8-6448-D056-E9BE316102F5}"/>
              </a:ext>
            </a:extLst>
          </p:cNvPr>
          <p:cNvSpPr/>
          <p:nvPr userDrawn="1"/>
        </p:nvSpPr>
        <p:spPr>
          <a:xfrm>
            <a:off x="10146406" y="1327440"/>
            <a:ext cx="1194449" cy="88302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10" name="Freeform 11">
            <a:extLst>
              <a:ext uri="{FF2B5EF4-FFF2-40B4-BE49-F238E27FC236}">
                <a16:creationId xmlns:a16="http://schemas.microsoft.com/office/drawing/2014/main" id="{17B69319-FC82-4E83-6473-342D80A4FF6F}"/>
              </a:ext>
            </a:extLst>
          </p:cNvPr>
          <p:cNvSpPr/>
          <p:nvPr userDrawn="1"/>
        </p:nvSpPr>
        <p:spPr>
          <a:xfrm>
            <a:off x="8388126" y="3921008"/>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13" name="Freeform 11">
            <a:extLst>
              <a:ext uri="{FF2B5EF4-FFF2-40B4-BE49-F238E27FC236}">
                <a16:creationId xmlns:a16="http://schemas.microsoft.com/office/drawing/2014/main" id="{9657622D-741D-1780-4B67-40FAC4724AD3}"/>
              </a:ext>
            </a:extLst>
          </p:cNvPr>
          <p:cNvSpPr/>
          <p:nvPr userDrawn="1"/>
        </p:nvSpPr>
        <p:spPr>
          <a:xfrm>
            <a:off x="8347162" y="786454"/>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228330320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preserve="1" userDrawn="1">
  <p:cSld name="4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628650" y="1116837"/>
            <a:ext cx="2785206" cy="25718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05AAA3"/>
            </a:solidFill>
            <a:prstDash val="solid"/>
            <a:miter/>
          </a:ln>
        </p:spPr>
        <p:txBody>
          <a:bodyPr rtlCol="0" anchor="ctr"/>
          <a:lstStyle/>
          <a:p>
            <a:endParaRPr lang="en-US" b="0" i="0" dirty="0">
              <a:latin typeface="Calibri" panose="020F0502020204030204" pitchFamily="34" charset="0"/>
            </a:endParaRPr>
          </a:p>
        </p:txBody>
      </p:sp>
      <p:sp>
        <p:nvSpPr>
          <p:cNvPr id="8" name="Freeform 11">
            <a:extLst>
              <a:ext uri="{FF2B5EF4-FFF2-40B4-BE49-F238E27FC236}">
                <a16:creationId xmlns:a16="http://schemas.microsoft.com/office/drawing/2014/main" id="{87005D7D-F858-C9F2-39CC-B0A322110E97}"/>
              </a:ext>
            </a:extLst>
          </p:cNvPr>
          <p:cNvSpPr/>
          <p:nvPr userDrawn="1"/>
        </p:nvSpPr>
        <p:spPr>
          <a:xfrm rot="10800000">
            <a:off x="4457005" y="1200944"/>
            <a:ext cx="2785206" cy="25718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702E8C"/>
            </a:solidFill>
            <a:prstDash val="solid"/>
            <a:miter/>
          </a:ln>
        </p:spPr>
        <p:txBody>
          <a:bodyPr rtlCol="0" anchor="ctr"/>
          <a:lstStyle/>
          <a:p>
            <a:endParaRPr lang="en-US" b="0" i="0" dirty="0">
              <a:latin typeface="Calibri" panose="020F0502020204030204" pitchFamily="34" charset="0"/>
            </a:endParaRPr>
          </a:p>
        </p:txBody>
      </p:sp>
      <p:sp>
        <p:nvSpPr>
          <p:cNvPr id="5" name="Freeform 11">
            <a:extLst>
              <a:ext uri="{FF2B5EF4-FFF2-40B4-BE49-F238E27FC236}">
                <a16:creationId xmlns:a16="http://schemas.microsoft.com/office/drawing/2014/main" id="{FA96EA77-0467-01F1-D496-E2FA42A45EDC}"/>
              </a:ext>
            </a:extLst>
          </p:cNvPr>
          <p:cNvSpPr/>
          <p:nvPr userDrawn="1"/>
        </p:nvSpPr>
        <p:spPr>
          <a:xfrm>
            <a:off x="8285360" y="1200943"/>
            <a:ext cx="2785206" cy="25718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05AAA3"/>
            </a:solidFill>
            <a:prstDash val="solid"/>
            <a:miter/>
          </a:ln>
        </p:spPr>
        <p:txBody>
          <a:bodyPr rtlCol="0" anchor="ctr"/>
          <a:lstStyle/>
          <a:p>
            <a:endParaRPr lang="en-US" b="0" i="0" dirty="0">
              <a:latin typeface="Calibri" panose="020F0502020204030204" pitchFamily="34" charset="0"/>
            </a:endParaRPr>
          </a:p>
        </p:txBody>
      </p:sp>
      <p:sp>
        <p:nvSpPr>
          <p:cNvPr id="6" name="Freeform 11">
            <a:extLst>
              <a:ext uri="{FF2B5EF4-FFF2-40B4-BE49-F238E27FC236}">
                <a16:creationId xmlns:a16="http://schemas.microsoft.com/office/drawing/2014/main" id="{18CEDBB4-D931-BD31-60A5-622E97809371}"/>
              </a:ext>
            </a:extLst>
          </p:cNvPr>
          <p:cNvSpPr/>
          <p:nvPr userDrawn="1"/>
        </p:nvSpPr>
        <p:spPr>
          <a:xfrm>
            <a:off x="781050" y="3943711"/>
            <a:ext cx="2785206" cy="25718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702E8C"/>
            </a:solidFill>
            <a:prstDash val="solid"/>
            <a:miter/>
          </a:ln>
        </p:spPr>
        <p:txBody>
          <a:bodyPr rtlCol="0" anchor="ctr"/>
          <a:lstStyle/>
          <a:p>
            <a:endParaRPr lang="en-US" b="0" i="0" dirty="0">
              <a:latin typeface="Calibri" panose="020F0502020204030204" pitchFamily="34" charset="0"/>
            </a:endParaRPr>
          </a:p>
        </p:txBody>
      </p:sp>
      <p:sp>
        <p:nvSpPr>
          <p:cNvPr id="11" name="Freeform 11">
            <a:extLst>
              <a:ext uri="{FF2B5EF4-FFF2-40B4-BE49-F238E27FC236}">
                <a16:creationId xmlns:a16="http://schemas.microsoft.com/office/drawing/2014/main" id="{B756F812-541D-71E4-0F0C-3D65D7188877}"/>
              </a:ext>
            </a:extLst>
          </p:cNvPr>
          <p:cNvSpPr/>
          <p:nvPr userDrawn="1"/>
        </p:nvSpPr>
        <p:spPr>
          <a:xfrm rot="10800000">
            <a:off x="4609405" y="4019191"/>
            <a:ext cx="2785206" cy="25718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05AAA3"/>
            </a:solidFill>
            <a:prstDash val="solid"/>
            <a:miter/>
          </a:ln>
        </p:spPr>
        <p:txBody>
          <a:bodyPr rtlCol="0" anchor="ctr"/>
          <a:lstStyle/>
          <a:p>
            <a:endParaRPr lang="en-US" b="0" i="0" dirty="0">
              <a:latin typeface="Calibri" panose="020F0502020204030204" pitchFamily="34" charset="0"/>
            </a:endParaRPr>
          </a:p>
        </p:txBody>
      </p:sp>
      <p:sp>
        <p:nvSpPr>
          <p:cNvPr id="15" name="Freeform 11">
            <a:extLst>
              <a:ext uri="{FF2B5EF4-FFF2-40B4-BE49-F238E27FC236}">
                <a16:creationId xmlns:a16="http://schemas.microsoft.com/office/drawing/2014/main" id="{E19CE7EB-D205-8C36-F94C-268889B0AB1E}"/>
              </a:ext>
            </a:extLst>
          </p:cNvPr>
          <p:cNvSpPr/>
          <p:nvPr userDrawn="1"/>
        </p:nvSpPr>
        <p:spPr>
          <a:xfrm>
            <a:off x="8437760" y="4019191"/>
            <a:ext cx="2785206" cy="25718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702E8C"/>
            </a:solid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241544727"/>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preserve="1" userDrawn="1">
  <p:cSld name="5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628650" y="68580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05AAA3"/>
            </a:solidFill>
            <a:prstDash val="solid"/>
            <a:miter/>
          </a:ln>
        </p:spPr>
        <p:txBody>
          <a:bodyPr rtlCol="0" anchor="ctr"/>
          <a:lstStyle/>
          <a:p>
            <a:endParaRPr lang="en-US" b="0" i="0" dirty="0">
              <a:latin typeface="Calibri" panose="020F0502020204030204" pitchFamily="34" charset="0"/>
            </a:endParaRPr>
          </a:p>
        </p:txBody>
      </p:sp>
      <p:sp>
        <p:nvSpPr>
          <p:cNvPr id="8" name="Freeform 11">
            <a:extLst>
              <a:ext uri="{FF2B5EF4-FFF2-40B4-BE49-F238E27FC236}">
                <a16:creationId xmlns:a16="http://schemas.microsoft.com/office/drawing/2014/main" id="{87005D7D-F858-C9F2-39CC-B0A322110E97}"/>
              </a:ext>
            </a:extLst>
          </p:cNvPr>
          <p:cNvSpPr/>
          <p:nvPr userDrawn="1"/>
        </p:nvSpPr>
        <p:spPr>
          <a:xfrm rot="10800000">
            <a:off x="4457005" y="761281"/>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702E8C"/>
            </a:solidFill>
            <a:prstDash val="solid"/>
            <a:miter/>
          </a:ln>
        </p:spPr>
        <p:txBody>
          <a:bodyPr rtlCol="0" anchor="ctr"/>
          <a:lstStyle/>
          <a:p>
            <a:endParaRPr lang="en-US" b="0" i="0" dirty="0">
              <a:latin typeface="Calibri" panose="020F0502020204030204" pitchFamily="34" charset="0"/>
            </a:endParaRPr>
          </a:p>
        </p:txBody>
      </p:sp>
      <p:sp>
        <p:nvSpPr>
          <p:cNvPr id="5" name="Freeform 11">
            <a:extLst>
              <a:ext uri="{FF2B5EF4-FFF2-40B4-BE49-F238E27FC236}">
                <a16:creationId xmlns:a16="http://schemas.microsoft.com/office/drawing/2014/main" id="{FA96EA77-0467-01F1-D496-E2FA42A45EDC}"/>
              </a:ext>
            </a:extLst>
          </p:cNvPr>
          <p:cNvSpPr/>
          <p:nvPr userDrawn="1"/>
        </p:nvSpPr>
        <p:spPr>
          <a:xfrm>
            <a:off x="8285360" y="83820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05AAA3"/>
            </a:solidFill>
            <a:prstDash val="solid"/>
            <a:miter/>
          </a:ln>
        </p:spPr>
        <p:txBody>
          <a:bodyPr rtlCol="0" anchor="ctr"/>
          <a:lstStyle/>
          <a:p>
            <a:endParaRPr lang="en-US" b="0" i="0" dirty="0">
              <a:latin typeface="Calibri" panose="020F0502020204030204" pitchFamily="34" charset="0"/>
            </a:endParaRPr>
          </a:p>
        </p:txBody>
      </p:sp>
      <p:sp>
        <p:nvSpPr>
          <p:cNvPr id="6" name="Freeform 11">
            <a:extLst>
              <a:ext uri="{FF2B5EF4-FFF2-40B4-BE49-F238E27FC236}">
                <a16:creationId xmlns:a16="http://schemas.microsoft.com/office/drawing/2014/main" id="{18CEDBB4-D931-BD31-60A5-622E97809371}"/>
              </a:ext>
            </a:extLst>
          </p:cNvPr>
          <p:cNvSpPr/>
          <p:nvPr userDrawn="1"/>
        </p:nvSpPr>
        <p:spPr>
          <a:xfrm>
            <a:off x="781050" y="376284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702E8C"/>
            </a:solidFill>
            <a:prstDash val="solid"/>
            <a:miter/>
          </a:ln>
        </p:spPr>
        <p:txBody>
          <a:bodyPr rtlCol="0" anchor="ctr"/>
          <a:lstStyle/>
          <a:p>
            <a:endParaRPr lang="en-US" b="0" i="0" dirty="0">
              <a:latin typeface="Calibri" panose="020F0502020204030204" pitchFamily="34" charset="0"/>
            </a:endParaRPr>
          </a:p>
        </p:txBody>
      </p:sp>
      <p:sp>
        <p:nvSpPr>
          <p:cNvPr id="11" name="Freeform 11">
            <a:extLst>
              <a:ext uri="{FF2B5EF4-FFF2-40B4-BE49-F238E27FC236}">
                <a16:creationId xmlns:a16="http://schemas.microsoft.com/office/drawing/2014/main" id="{B756F812-541D-71E4-0F0C-3D65D7188877}"/>
              </a:ext>
            </a:extLst>
          </p:cNvPr>
          <p:cNvSpPr/>
          <p:nvPr userDrawn="1"/>
        </p:nvSpPr>
        <p:spPr>
          <a:xfrm rot="10800000">
            <a:off x="4609405" y="3838321"/>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05AAA3"/>
            </a:solidFill>
            <a:prstDash val="solid"/>
            <a:miter/>
          </a:ln>
        </p:spPr>
        <p:txBody>
          <a:bodyPr rtlCol="0" anchor="ctr"/>
          <a:lstStyle/>
          <a:p>
            <a:endParaRPr lang="en-US" b="0" i="0" dirty="0">
              <a:latin typeface="Calibri" panose="020F0502020204030204" pitchFamily="34" charset="0"/>
            </a:endParaRPr>
          </a:p>
        </p:txBody>
      </p:sp>
      <p:sp>
        <p:nvSpPr>
          <p:cNvPr id="15" name="Freeform 11">
            <a:extLst>
              <a:ext uri="{FF2B5EF4-FFF2-40B4-BE49-F238E27FC236}">
                <a16:creationId xmlns:a16="http://schemas.microsoft.com/office/drawing/2014/main" id="{E19CE7EB-D205-8C36-F94C-268889B0AB1E}"/>
              </a:ext>
            </a:extLst>
          </p:cNvPr>
          <p:cNvSpPr/>
          <p:nvPr userDrawn="1"/>
        </p:nvSpPr>
        <p:spPr>
          <a:xfrm>
            <a:off x="8437760" y="391524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702E8C"/>
            </a:solid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2786842783"/>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preserve="1" userDrawn="1">
  <p:cSld name="22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628650" y="68580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335C42"/>
            </a:solidFill>
            <a:prstDash val="solid"/>
            <a:miter/>
          </a:ln>
        </p:spPr>
        <p:txBody>
          <a:bodyPr rtlCol="0" anchor="ctr"/>
          <a:lstStyle/>
          <a:p>
            <a:endParaRPr lang="en-US" b="0" i="0" dirty="0">
              <a:latin typeface="Calibri" panose="020F0502020204030204" pitchFamily="34" charset="0"/>
            </a:endParaRPr>
          </a:p>
        </p:txBody>
      </p:sp>
      <p:sp>
        <p:nvSpPr>
          <p:cNvPr id="8" name="Freeform 11">
            <a:extLst>
              <a:ext uri="{FF2B5EF4-FFF2-40B4-BE49-F238E27FC236}">
                <a16:creationId xmlns:a16="http://schemas.microsoft.com/office/drawing/2014/main" id="{87005D7D-F858-C9F2-39CC-B0A322110E97}"/>
              </a:ext>
            </a:extLst>
          </p:cNvPr>
          <p:cNvSpPr/>
          <p:nvPr userDrawn="1"/>
        </p:nvSpPr>
        <p:spPr>
          <a:xfrm rot="10800000">
            <a:off x="4457005" y="761281"/>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335C42"/>
            </a:solidFill>
            <a:prstDash val="solid"/>
            <a:miter/>
          </a:ln>
        </p:spPr>
        <p:txBody>
          <a:bodyPr rtlCol="0" anchor="ctr"/>
          <a:lstStyle/>
          <a:p>
            <a:endParaRPr lang="en-US" b="0" i="0" dirty="0">
              <a:latin typeface="Calibri" panose="020F0502020204030204" pitchFamily="34" charset="0"/>
            </a:endParaRPr>
          </a:p>
        </p:txBody>
      </p:sp>
      <p:sp>
        <p:nvSpPr>
          <p:cNvPr id="5" name="Freeform 11">
            <a:extLst>
              <a:ext uri="{FF2B5EF4-FFF2-40B4-BE49-F238E27FC236}">
                <a16:creationId xmlns:a16="http://schemas.microsoft.com/office/drawing/2014/main" id="{FA96EA77-0467-01F1-D496-E2FA42A45EDC}"/>
              </a:ext>
            </a:extLst>
          </p:cNvPr>
          <p:cNvSpPr/>
          <p:nvPr userDrawn="1"/>
        </p:nvSpPr>
        <p:spPr>
          <a:xfrm>
            <a:off x="8285360" y="83820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335C42"/>
            </a:solidFill>
            <a:prstDash val="solid"/>
            <a:miter/>
          </a:ln>
        </p:spPr>
        <p:txBody>
          <a:bodyPr rtlCol="0" anchor="ctr"/>
          <a:lstStyle/>
          <a:p>
            <a:endParaRPr lang="en-US" b="0" i="0" dirty="0">
              <a:latin typeface="Calibri" panose="020F0502020204030204" pitchFamily="34" charset="0"/>
            </a:endParaRPr>
          </a:p>
        </p:txBody>
      </p:sp>
      <p:sp>
        <p:nvSpPr>
          <p:cNvPr id="6" name="Freeform 11">
            <a:extLst>
              <a:ext uri="{FF2B5EF4-FFF2-40B4-BE49-F238E27FC236}">
                <a16:creationId xmlns:a16="http://schemas.microsoft.com/office/drawing/2014/main" id="{18CEDBB4-D931-BD31-60A5-622E97809371}"/>
              </a:ext>
            </a:extLst>
          </p:cNvPr>
          <p:cNvSpPr/>
          <p:nvPr userDrawn="1"/>
        </p:nvSpPr>
        <p:spPr>
          <a:xfrm>
            <a:off x="781050" y="376284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335C42"/>
            </a:solidFill>
            <a:prstDash val="solid"/>
            <a:miter/>
          </a:ln>
        </p:spPr>
        <p:txBody>
          <a:bodyPr rtlCol="0" anchor="ctr"/>
          <a:lstStyle/>
          <a:p>
            <a:endParaRPr lang="en-US" b="0" i="0" dirty="0">
              <a:latin typeface="Calibri" panose="020F0502020204030204" pitchFamily="34" charset="0"/>
            </a:endParaRPr>
          </a:p>
        </p:txBody>
      </p:sp>
      <p:sp>
        <p:nvSpPr>
          <p:cNvPr id="11" name="Freeform 11">
            <a:extLst>
              <a:ext uri="{FF2B5EF4-FFF2-40B4-BE49-F238E27FC236}">
                <a16:creationId xmlns:a16="http://schemas.microsoft.com/office/drawing/2014/main" id="{B756F812-541D-71E4-0F0C-3D65D7188877}"/>
              </a:ext>
            </a:extLst>
          </p:cNvPr>
          <p:cNvSpPr/>
          <p:nvPr userDrawn="1"/>
        </p:nvSpPr>
        <p:spPr>
          <a:xfrm rot="10800000">
            <a:off x="4609405" y="3838321"/>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335C42"/>
            </a:solidFill>
            <a:prstDash val="solid"/>
            <a:miter/>
          </a:ln>
        </p:spPr>
        <p:txBody>
          <a:bodyPr rtlCol="0" anchor="ctr"/>
          <a:lstStyle/>
          <a:p>
            <a:endParaRPr lang="en-US" b="0" i="0" dirty="0">
              <a:latin typeface="Calibri" panose="020F0502020204030204" pitchFamily="34" charset="0"/>
            </a:endParaRPr>
          </a:p>
        </p:txBody>
      </p:sp>
      <p:sp>
        <p:nvSpPr>
          <p:cNvPr id="15" name="Freeform 11">
            <a:extLst>
              <a:ext uri="{FF2B5EF4-FFF2-40B4-BE49-F238E27FC236}">
                <a16:creationId xmlns:a16="http://schemas.microsoft.com/office/drawing/2014/main" id="{E19CE7EB-D205-8C36-F94C-268889B0AB1E}"/>
              </a:ext>
            </a:extLst>
          </p:cNvPr>
          <p:cNvSpPr/>
          <p:nvPr userDrawn="1"/>
        </p:nvSpPr>
        <p:spPr>
          <a:xfrm>
            <a:off x="8437760" y="391524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335C42"/>
            </a:solid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1244993018"/>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0872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419105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1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48833"/>
            <a:ext cx="6185499" cy="593771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Tree>
    <p:extLst>
      <p:ext uri="{BB962C8B-B14F-4D97-AF65-F5344CB8AC3E}">
        <p14:creationId xmlns:p14="http://schemas.microsoft.com/office/powerpoint/2010/main" val="4072363871"/>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6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DEA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319212028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5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335C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1162959488"/>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4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01A5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3266123526"/>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7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DF46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569154935"/>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1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702E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1616575359"/>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2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05AA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2419877650"/>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3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702E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2815269193"/>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Text 02">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91650004-395C-9C43-AE5F-4CE2B1EB3C37}"/>
              </a:ext>
            </a:extLst>
          </p:cNvPr>
          <p:cNvSpPr/>
          <p:nvPr userDrawn="1"/>
        </p:nvSpPr>
        <p:spPr>
          <a:xfrm>
            <a:off x="333212" y="914400"/>
            <a:ext cx="11525573" cy="5762625"/>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702E8C"/>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4" name="Text Placeholder 17">
            <a:extLst>
              <a:ext uri="{FF2B5EF4-FFF2-40B4-BE49-F238E27FC236}">
                <a16:creationId xmlns:a16="http://schemas.microsoft.com/office/drawing/2014/main" id="{E5809F09-19F8-644E-93CF-7EED6ADA9275}"/>
              </a:ext>
            </a:extLst>
          </p:cNvPr>
          <p:cNvSpPr>
            <a:spLocks noGrp="1"/>
          </p:cNvSpPr>
          <p:nvPr>
            <p:ph type="body" sz="quarter" idx="18" hasCustomPrompt="1"/>
          </p:nvPr>
        </p:nvSpPr>
        <p:spPr>
          <a:xfrm>
            <a:off x="914400" y="2169763"/>
            <a:ext cx="10479218" cy="3440624"/>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30248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Tree>
    <p:extLst>
      <p:ext uri="{BB962C8B-B14F-4D97-AF65-F5344CB8AC3E}">
        <p14:creationId xmlns:p14="http://schemas.microsoft.com/office/powerpoint/2010/main" val="480602439"/>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3_Text 02">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91650004-395C-9C43-AE5F-4CE2B1EB3C37}"/>
              </a:ext>
            </a:extLst>
          </p:cNvPr>
          <p:cNvSpPr/>
          <p:nvPr userDrawn="1"/>
        </p:nvSpPr>
        <p:spPr>
          <a:xfrm>
            <a:off x="125380" y="914400"/>
            <a:ext cx="5848513" cy="5762625"/>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702E8C"/>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4" name="Text Placeholder 17">
            <a:extLst>
              <a:ext uri="{FF2B5EF4-FFF2-40B4-BE49-F238E27FC236}">
                <a16:creationId xmlns:a16="http://schemas.microsoft.com/office/drawing/2014/main" id="{E5809F09-19F8-644E-93CF-7EED6ADA9275}"/>
              </a:ext>
            </a:extLst>
          </p:cNvPr>
          <p:cNvSpPr>
            <a:spLocks noGrp="1"/>
          </p:cNvSpPr>
          <p:nvPr>
            <p:ph type="body" sz="quarter" idx="18" hasCustomPrompt="1"/>
          </p:nvPr>
        </p:nvSpPr>
        <p:spPr>
          <a:xfrm>
            <a:off x="914400" y="2169763"/>
            <a:ext cx="10479218" cy="3440624"/>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30248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
        <p:nvSpPr>
          <p:cNvPr id="2" name="Freeform 9">
            <a:extLst>
              <a:ext uri="{FF2B5EF4-FFF2-40B4-BE49-F238E27FC236}">
                <a16:creationId xmlns:a16="http://schemas.microsoft.com/office/drawing/2014/main" id="{F004F304-53E8-43BA-1D3D-56B89433B4E8}"/>
              </a:ext>
            </a:extLst>
          </p:cNvPr>
          <p:cNvSpPr/>
          <p:nvPr userDrawn="1"/>
        </p:nvSpPr>
        <p:spPr>
          <a:xfrm>
            <a:off x="6095999" y="914400"/>
            <a:ext cx="5848513" cy="5762625"/>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05AAA3"/>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Tree>
    <p:extLst>
      <p:ext uri="{BB962C8B-B14F-4D97-AF65-F5344CB8AC3E}">
        <p14:creationId xmlns:p14="http://schemas.microsoft.com/office/powerpoint/2010/main" val="1685857009"/>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5_Text 02">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91650004-395C-9C43-AE5F-4CE2B1EB3C37}"/>
              </a:ext>
            </a:extLst>
          </p:cNvPr>
          <p:cNvSpPr/>
          <p:nvPr userDrawn="1"/>
        </p:nvSpPr>
        <p:spPr>
          <a:xfrm>
            <a:off x="125380" y="914400"/>
            <a:ext cx="5848513" cy="5762625"/>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DEA900"/>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4" name="Text Placeholder 17">
            <a:extLst>
              <a:ext uri="{FF2B5EF4-FFF2-40B4-BE49-F238E27FC236}">
                <a16:creationId xmlns:a16="http://schemas.microsoft.com/office/drawing/2014/main" id="{E5809F09-19F8-644E-93CF-7EED6ADA9275}"/>
              </a:ext>
            </a:extLst>
          </p:cNvPr>
          <p:cNvSpPr>
            <a:spLocks noGrp="1"/>
          </p:cNvSpPr>
          <p:nvPr>
            <p:ph type="body" sz="quarter" idx="18" hasCustomPrompt="1"/>
          </p:nvPr>
        </p:nvSpPr>
        <p:spPr>
          <a:xfrm>
            <a:off x="914400" y="2169763"/>
            <a:ext cx="10479218" cy="3440624"/>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30248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
        <p:nvSpPr>
          <p:cNvPr id="2" name="Freeform 9">
            <a:extLst>
              <a:ext uri="{FF2B5EF4-FFF2-40B4-BE49-F238E27FC236}">
                <a16:creationId xmlns:a16="http://schemas.microsoft.com/office/drawing/2014/main" id="{F004F304-53E8-43BA-1D3D-56B89433B4E8}"/>
              </a:ext>
            </a:extLst>
          </p:cNvPr>
          <p:cNvSpPr/>
          <p:nvPr userDrawn="1"/>
        </p:nvSpPr>
        <p:spPr>
          <a:xfrm>
            <a:off x="6095999" y="914400"/>
            <a:ext cx="5848513" cy="5762625"/>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28AAE3"/>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Tree>
    <p:extLst>
      <p:ext uri="{BB962C8B-B14F-4D97-AF65-F5344CB8AC3E}">
        <p14:creationId xmlns:p14="http://schemas.microsoft.com/office/powerpoint/2010/main" val="20365705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5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48833"/>
            <a:ext cx="6185499" cy="593771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22" name="Straight Connector 21">
            <a:extLst>
              <a:ext uri="{FF2B5EF4-FFF2-40B4-BE49-F238E27FC236}">
                <a16:creationId xmlns:a16="http://schemas.microsoft.com/office/drawing/2014/main" id="{9DF01F14-643E-584E-8815-2D66531C2F34}"/>
              </a:ext>
            </a:extLst>
          </p:cNvPr>
          <p:cNvCxnSpPr>
            <a:cxnSpLocks/>
          </p:cNvCxnSpPr>
          <p:nvPr userDrawn="1"/>
        </p:nvCxnSpPr>
        <p:spPr>
          <a:xfrm flipH="1">
            <a:off x="5658046" y="4851970"/>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Tree>
    <p:extLst>
      <p:ext uri="{BB962C8B-B14F-4D97-AF65-F5344CB8AC3E}">
        <p14:creationId xmlns:p14="http://schemas.microsoft.com/office/powerpoint/2010/main" val="2382544167"/>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4_Text 02">
    <p:spTree>
      <p:nvGrpSpPr>
        <p:cNvPr id="1" name=""/>
        <p:cNvGrpSpPr/>
        <p:nvPr/>
      </p:nvGrpSpPr>
      <p:grpSpPr>
        <a:xfrm>
          <a:off x="0" y="0"/>
          <a:ext cx="0" cy="0"/>
          <a:chOff x="0" y="0"/>
          <a:chExt cx="0" cy="0"/>
        </a:xfrm>
      </p:grpSpPr>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30248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Tree>
    <p:extLst>
      <p:ext uri="{BB962C8B-B14F-4D97-AF65-F5344CB8AC3E}">
        <p14:creationId xmlns:p14="http://schemas.microsoft.com/office/powerpoint/2010/main" val="119871146"/>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2_Text 02">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91650004-395C-9C43-AE5F-4CE2B1EB3C37}"/>
              </a:ext>
            </a:extLst>
          </p:cNvPr>
          <p:cNvSpPr/>
          <p:nvPr userDrawn="1"/>
        </p:nvSpPr>
        <p:spPr>
          <a:xfrm>
            <a:off x="333212" y="1247614"/>
            <a:ext cx="11525573" cy="5000594"/>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0872B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4" name="Text Placeholder 17">
            <a:extLst>
              <a:ext uri="{FF2B5EF4-FFF2-40B4-BE49-F238E27FC236}">
                <a16:creationId xmlns:a16="http://schemas.microsoft.com/office/drawing/2014/main" id="{E5809F09-19F8-644E-93CF-7EED6ADA9275}"/>
              </a:ext>
            </a:extLst>
          </p:cNvPr>
          <p:cNvSpPr>
            <a:spLocks noGrp="1"/>
          </p:cNvSpPr>
          <p:nvPr>
            <p:ph type="body" sz="quarter" idx="18" hasCustomPrompt="1"/>
          </p:nvPr>
        </p:nvSpPr>
        <p:spPr>
          <a:xfrm>
            <a:off x="914400" y="2169763"/>
            <a:ext cx="10479218" cy="3440624"/>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30248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Tree>
    <p:extLst>
      <p:ext uri="{BB962C8B-B14F-4D97-AF65-F5344CB8AC3E}">
        <p14:creationId xmlns:p14="http://schemas.microsoft.com/office/powerpoint/2010/main" val="1393953817"/>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6_Text 02">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91650004-395C-9C43-AE5F-4CE2B1EB3C37}"/>
              </a:ext>
            </a:extLst>
          </p:cNvPr>
          <p:cNvSpPr/>
          <p:nvPr userDrawn="1"/>
        </p:nvSpPr>
        <p:spPr>
          <a:xfrm>
            <a:off x="333212" y="1247614"/>
            <a:ext cx="11525573" cy="5000594"/>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086D6E"/>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4" name="Text Placeholder 17">
            <a:extLst>
              <a:ext uri="{FF2B5EF4-FFF2-40B4-BE49-F238E27FC236}">
                <a16:creationId xmlns:a16="http://schemas.microsoft.com/office/drawing/2014/main" id="{E5809F09-19F8-644E-93CF-7EED6ADA9275}"/>
              </a:ext>
            </a:extLst>
          </p:cNvPr>
          <p:cNvSpPr>
            <a:spLocks noGrp="1"/>
          </p:cNvSpPr>
          <p:nvPr>
            <p:ph type="body" sz="quarter" idx="18" hasCustomPrompt="1"/>
          </p:nvPr>
        </p:nvSpPr>
        <p:spPr>
          <a:xfrm>
            <a:off x="914400" y="2169763"/>
            <a:ext cx="10479218" cy="3440624"/>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30248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Tree>
    <p:extLst>
      <p:ext uri="{BB962C8B-B14F-4D97-AF65-F5344CB8AC3E}">
        <p14:creationId xmlns:p14="http://schemas.microsoft.com/office/powerpoint/2010/main" val="1807438884"/>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1_Text 02">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91650004-395C-9C43-AE5F-4CE2B1EB3C37}"/>
              </a:ext>
            </a:extLst>
          </p:cNvPr>
          <p:cNvSpPr/>
          <p:nvPr userDrawn="1"/>
        </p:nvSpPr>
        <p:spPr>
          <a:xfrm>
            <a:off x="333212" y="1436175"/>
            <a:ext cx="11525573" cy="5212275"/>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0872B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2" name="Freeform 11">
            <a:extLst>
              <a:ext uri="{FF2B5EF4-FFF2-40B4-BE49-F238E27FC236}">
                <a16:creationId xmlns:a16="http://schemas.microsoft.com/office/drawing/2014/main" id="{0D36EFDA-264B-4948-A7A5-D2CBE1A3DC45}"/>
              </a:ext>
            </a:extLst>
          </p:cNvPr>
          <p:cNvSpPr/>
          <p:nvPr userDrawn="1"/>
        </p:nvSpPr>
        <p:spPr>
          <a:xfrm>
            <a:off x="3732000" y="1698932"/>
            <a:ext cx="8460000" cy="36000"/>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rgbClr val="DF4625"/>
          </a:solidFill>
          <a:ln w="24491" cap="flat">
            <a:solidFill>
              <a:srgbClr val="DF4625"/>
            </a:solidFill>
            <a:prstDash val="solid"/>
            <a:miter/>
          </a:ln>
        </p:spPr>
        <p:txBody>
          <a:bodyPr rtlCol="0" anchor="ctr"/>
          <a:lstStyle/>
          <a:p>
            <a:endParaRPr lang="en-US"/>
          </a:p>
        </p:txBody>
      </p:sp>
      <p:sp>
        <p:nvSpPr>
          <p:cNvPr id="14" name="Text Placeholder 17">
            <a:extLst>
              <a:ext uri="{FF2B5EF4-FFF2-40B4-BE49-F238E27FC236}">
                <a16:creationId xmlns:a16="http://schemas.microsoft.com/office/drawing/2014/main" id="{E5809F09-19F8-644E-93CF-7EED6ADA9275}"/>
              </a:ext>
            </a:extLst>
          </p:cNvPr>
          <p:cNvSpPr>
            <a:spLocks noGrp="1"/>
          </p:cNvSpPr>
          <p:nvPr>
            <p:ph type="body" sz="quarter" idx="18" hasCustomPrompt="1"/>
          </p:nvPr>
        </p:nvSpPr>
        <p:spPr>
          <a:xfrm>
            <a:off x="914400" y="2169763"/>
            <a:ext cx="10479218" cy="3440624"/>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443960"/>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Tree>
    <p:extLst>
      <p:ext uri="{BB962C8B-B14F-4D97-AF65-F5344CB8AC3E}">
        <p14:creationId xmlns:p14="http://schemas.microsoft.com/office/powerpoint/2010/main" val="1603193187"/>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Bullet Point x3 slide with photo">
    <p:spTree>
      <p:nvGrpSpPr>
        <p:cNvPr id="1" name=""/>
        <p:cNvGrpSpPr/>
        <p:nvPr/>
      </p:nvGrpSpPr>
      <p:grpSpPr>
        <a:xfrm>
          <a:off x="0" y="0"/>
          <a:ext cx="0" cy="0"/>
          <a:chOff x="0" y="0"/>
          <a:chExt cx="0" cy="0"/>
        </a:xfrm>
      </p:grpSpPr>
      <p:sp>
        <p:nvSpPr>
          <p:cNvPr id="38" name="Freeform 37">
            <a:extLst>
              <a:ext uri="{FF2B5EF4-FFF2-40B4-BE49-F238E27FC236}">
                <a16:creationId xmlns:a16="http://schemas.microsoft.com/office/drawing/2014/main" id="{538B95BB-05BC-1048-92B0-7C3AE8E2EA0A}"/>
              </a:ext>
            </a:extLst>
          </p:cNvPr>
          <p:cNvSpPr/>
          <p:nvPr userDrawn="1"/>
        </p:nvSpPr>
        <p:spPr>
          <a:xfrm>
            <a:off x="2176238" y="343175"/>
            <a:ext cx="2144406" cy="5638038"/>
          </a:xfrm>
          <a:custGeom>
            <a:avLst/>
            <a:gdLst>
              <a:gd name="connsiteX0" fmla="*/ 908901 w 908901"/>
              <a:gd name="connsiteY0" fmla="*/ 2711880 h 2711879"/>
              <a:gd name="connsiteX1" fmla="*/ 301407 w 908901"/>
              <a:gd name="connsiteY1" fmla="*/ 2711880 h 2711879"/>
              <a:gd name="connsiteX2" fmla="*/ 0 w 908901"/>
              <a:gd name="connsiteY2" fmla="*/ 2410560 h 2711879"/>
              <a:gd name="connsiteX3" fmla="*/ 0 w 908901"/>
              <a:gd name="connsiteY3" fmla="*/ 0 h 2711879"/>
              <a:gd name="connsiteX4" fmla="*/ 703642 w 908901"/>
              <a:gd name="connsiteY4" fmla="*/ 0 h 2711879"/>
              <a:gd name="connsiteX5" fmla="*/ 908901 w 908901"/>
              <a:gd name="connsiteY5" fmla="*/ 205200 h 2711879"/>
              <a:gd name="connsiteX6" fmla="*/ 908901 w 908901"/>
              <a:gd name="connsiteY6" fmla="*/ 2711880 h 271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8901" h="2711879">
                <a:moveTo>
                  <a:pt x="908901" y="2711880"/>
                </a:moveTo>
                <a:lnTo>
                  <a:pt x="301407" y="2711880"/>
                </a:lnTo>
                <a:cubicBezTo>
                  <a:pt x="135039" y="2711880"/>
                  <a:pt x="0" y="2576880"/>
                  <a:pt x="0" y="2410560"/>
                </a:cubicBezTo>
                <a:lnTo>
                  <a:pt x="0" y="0"/>
                </a:lnTo>
                <a:lnTo>
                  <a:pt x="703642" y="0"/>
                </a:lnTo>
                <a:cubicBezTo>
                  <a:pt x="817075" y="0"/>
                  <a:pt x="908901" y="91800"/>
                  <a:pt x="908901" y="205200"/>
                </a:cubicBezTo>
                <a:lnTo>
                  <a:pt x="908901" y="271188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912293" y="846903"/>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912294" y="1345616"/>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1" name="Text Placeholder 8">
            <a:extLst>
              <a:ext uri="{FF2B5EF4-FFF2-40B4-BE49-F238E27FC236}">
                <a16:creationId xmlns:a16="http://schemas.microsoft.com/office/drawing/2014/main" id="{E3964F16-943B-CF46-AC28-B5F2326590D6}"/>
              </a:ext>
            </a:extLst>
          </p:cNvPr>
          <p:cNvSpPr>
            <a:spLocks noGrp="1"/>
          </p:cNvSpPr>
          <p:nvPr>
            <p:ph type="body" sz="quarter" idx="37" hasCustomPrompt="1"/>
          </p:nvPr>
        </p:nvSpPr>
        <p:spPr>
          <a:xfrm>
            <a:off x="3270782" y="926436"/>
            <a:ext cx="1105664" cy="955625"/>
          </a:xfrm>
          <a:prstGeom prst="rect">
            <a:avLst/>
          </a:prstGeom>
          <a:noFill/>
        </p:spPr>
        <p:txBody>
          <a:bodyPr anchor="ctr">
            <a:noAutofit/>
          </a:bodyPr>
          <a:lstStyle>
            <a:lvl1pPr marL="0" indent="0" algn="r">
              <a:lnSpc>
                <a:spcPct val="130000"/>
              </a:lnSpc>
              <a:buNone/>
              <a:defRPr sz="6300" b="0" i="0">
                <a:solidFill>
                  <a:schemeClr val="bg1"/>
                </a:solidFill>
                <a:latin typeface="Calibri" panose="020F0502020204030204" pitchFamily="34" charset="0"/>
                <a:cs typeface="Calibri" panose="020F0502020204030204" pitchFamily="34" charset="0"/>
              </a:defRPr>
            </a:lvl1pPr>
          </a:lstStyle>
          <a:p>
            <a:pPr lvl="0"/>
            <a:r>
              <a:rPr lang="en-US" dirty="0"/>
              <a:t>01</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3354094"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4054160" y="721803"/>
            <a:ext cx="7563410" cy="1674487"/>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
        <p:nvSpPr>
          <p:cNvPr id="87" name="Text Placeholder 8">
            <a:extLst>
              <a:ext uri="{FF2B5EF4-FFF2-40B4-BE49-F238E27FC236}">
                <a16:creationId xmlns:a16="http://schemas.microsoft.com/office/drawing/2014/main" id="{3311F443-1C7A-514F-BCD9-D4AC14BBCBE9}"/>
              </a:ext>
            </a:extLst>
          </p:cNvPr>
          <p:cNvSpPr>
            <a:spLocks noGrp="1"/>
          </p:cNvSpPr>
          <p:nvPr>
            <p:ph type="body" sz="quarter" idx="42" hasCustomPrompt="1"/>
          </p:nvPr>
        </p:nvSpPr>
        <p:spPr>
          <a:xfrm>
            <a:off x="4912292" y="2770036"/>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88" name="Text Placeholder 8">
            <a:extLst>
              <a:ext uri="{FF2B5EF4-FFF2-40B4-BE49-F238E27FC236}">
                <a16:creationId xmlns:a16="http://schemas.microsoft.com/office/drawing/2014/main" id="{B52771E6-777C-9F40-B966-428B455CB443}"/>
              </a:ext>
            </a:extLst>
          </p:cNvPr>
          <p:cNvSpPr>
            <a:spLocks noGrp="1"/>
          </p:cNvSpPr>
          <p:nvPr>
            <p:ph type="body" sz="quarter" idx="43" hasCustomPrompt="1"/>
          </p:nvPr>
        </p:nvSpPr>
        <p:spPr>
          <a:xfrm>
            <a:off x="4912293" y="3268749"/>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89" name="Text Placeholder 8">
            <a:extLst>
              <a:ext uri="{FF2B5EF4-FFF2-40B4-BE49-F238E27FC236}">
                <a16:creationId xmlns:a16="http://schemas.microsoft.com/office/drawing/2014/main" id="{D796B671-C11B-2F4F-ABBC-B40290009074}"/>
              </a:ext>
            </a:extLst>
          </p:cNvPr>
          <p:cNvSpPr>
            <a:spLocks noGrp="1"/>
          </p:cNvSpPr>
          <p:nvPr>
            <p:ph type="body" sz="quarter" idx="44" hasCustomPrompt="1"/>
          </p:nvPr>
        </p:nvSpPr>
        <p:spPr>
          <a:xfrm>
            <a:off x="3270781" y="2849569"/>
            <a:ext cx="1105664" cy="955625"/>
          </a:xfrm>
          <a:prstGeom prst="rect">
            <a:avLst/>
          </a:prstGeom>
          <a:noFill/>
        </p:spPr>
        <p:txBody>
          <a:bodyPr anchor="ctr">
            <a:noAutofit/>
          </a:bodyPr>
          <a:lstStyle>
            <a:lvl1pPr marL="0" indent="0" algn="r">
              <a:lnSpc>
                <a:spcPct val="130000"/>
              </a:lnSpc>
              <a:buNone/>
              <a:defRPr sz="6300" b="0" i="0">
                <a:solidFill>
                  <a:schemeClr val="bg1"/>
                </a:solidFill>
                <a:latin typeface="Calibri" panose="020F0502020204030204" pitchFamily="34" charset="0"/>
                <a:cs typeface="Calibri" panose="020F0502020204030204" pitchFamily="34" charset="0"/>
              </a:defRPr>
            </a:lvl1pPr>
          </a:lstStyle>
          <a:p>
            <a:pPr lvl="0"/>
            <a:r>
              <a:rPr lang="en-US" dirty="0"/>
              <a:t>02</a:t>
            </a:r>
          </a:p>
        </p:txBody>
      </p:sp>
      <p:grpSp>
        <p:nvGrpSpPr>
          <p:cNvPr id="4" name="Group 3">
            <a:extLst>
              <a:ext uri="{FF2B5EF4-FFF2-40B4-BE49-F238E27FC236}">
                <a16:creationId xmlns:a16="http://schemas.microsoft.com/office/drawing/2014/main" id="{A3B9141F-6DD9-8488-3489-F5BD2D8B7934}"/>
              </a:ext>
            </a:extLst>
          </p:cNvPr>
          <p:cNvGrpSpPr/>
          <p:nvPr userDrawn="1"/>
        </p:nvGrpSpPr>
        <p:grpSpPr>
          <a:xfrm>
            <a:off x="4054159" y="2644936"/>
            <a:ext cx="7563410" cy="1674487"/>
            <a:chOff x="4054159" y="2644936"/>
            <a:chExt cx="7563410" cy="1674487"/>
          </a:xfrm>
        </p:grpSpPr>
        <p:grpSp>
          <p:nvGrpSpPr>
            <p:cNvPr id="90" name="Group 89">
              <a:extLst>
                <a:ext uri="{FF2B5EF4-FFF2-40B4-BE49-F238E27FC236}">
                  <a16:creationId xmlns:a16="http://schemas.microsoft.com/office/drawing/2014/main" id="{18DBABD2-A4B6-F349-B0A2-639282B1801B}"/>
                </a:ext>
              </a:extLst>
            </p:cNvPr>
            <p:cNvGrpSpPr/>
            <p:nvPr userDrawn="1"/>
          </p:nvGrpSpPr>
          <p:grpSpPr>
            <a:xfrm>
              <a:off x="4054160" y="2644936"/>
              <a:ext cx="7547911" cy="1674487"/>
              <a:chOff x="4061909" y="1565906"/>
              <a:chExt cx="7547911" cy="1882781"/>
            </a:xfrm>
          </p:grpSpPr>
          <p:cxnSp>
            <p:nvCxnSpPr>
              <p:cNvPr id="91" name="Straight Connector 90">
                <a:extLst>
                  <a:ext uri="{FF2B5EF4-FFF2-40B4-BE49-F238E27FC236}">
                    <a16:creationId xmlns:a16="http://schemas.microsoft.com/office/drawing/2014/main" id="{5CDF40CE-92FC-0445-8A94-15FA5B8D57A5}"/>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3BB68F9F-A1DE-A143-B408-E453830CF8A4}"/>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2DBD8B09-0DFC-C44F-884F-040F44DFF773}"/>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3" name="Group 2">
              <a:extLst>
                <a:ext uri="{FF2B5EF4-FFF2-40B4-BE49-F238E27FC236}">
                  <a16:creationId xmlns:a16="http://schemas.microsoft.com/office/drawing/2014/main" id="{BDFF853B-9071-C93B-E94C-D4D2D2347A20}"/>
                </a:ext>
              </a:extLst>
            </p:cNvPr>
            <p:cNvGrpSpPr/>
            <p:nvPr userDrawn="1"/>
          </p:nvGrpSpPr>
          <p:grpSpPr>
            <a:xfrm>
              <a:off x="4054159" y="3923423"/>
              <a:ext cx="7563410" cy="396000"/>
              <a:chOff x="4054159" y="3923423"/>
              <a:chExt cx="7563410" cy="396000"/>
            </a:xfrm>
          </p:grpSpPr>
          <p:cxnSp>
            <p:nvCxnSpPr>
              <p:cNvPr id="94" name="Straight Connector 93">
                <a:extLst>
                  <a:ext uri="{FF2B5EF4-FFF2-40B4-BE49-F238E27FC236}">
                    <a16:creationId xmlns:a16="http://schemas.microsoft.com/office/drawing/2014/main" id="{8A51DA0B-F4B5-6E40-9253-163D9E4B7B55}"/>
                  </a:ext>
                </a:extLst>
              </p:cNvPr>
              <p:cNvCxnSpPr>
                <a:cxnSpLocks/>
              </p:cNvCxnSpPr>
              <p:nvPr userDrawn="1"/>
            </p:nvCxnSpPr>
            <p:spPr>
              <a:xfrm>
                <a:off x="4054159" y="3923423"/>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A1240572-9F09-0049-973E-7817D777AE1A}"/>
                  </a:ext>
                </a:extLst>
              </p:cNvPr>
              <p:cNvCxnSpPr>
                <a:cxnSpLocks/>
              </p:cNvCxnSpPr>
              <p:nvPr userDrawn="1"/>
            </p:nvCxnSpPr>
            <p:spPr>
              <a:xfrm>
                <a:off x="4069658" y="4311378"/>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96" name="Text Placeholder 8">
            <a:extLst>
              <a:ext uri="{FF2B5EF4-FFF2-40B4-BE49-F238E27FC236}">
                <a16:creationId xmlns:a16="http://schemas.microsoft.com/office/drawing/2014/main" id="{861A60FE-EB03-3D4F-A2A8-02A4B3CB223C}"/>
              </a:ext>
            </a:extLst>
          </p:cNvPr>
          <p:cNvSpPr>
            <a:spLocks noGrp="1"/>
          </p:cNvSpPr>
          <p:nvPr>
            <p:ph type="body" sz="quarter" idx="45" hasCustomPrompt="1"/>
          </p:nvPr>
        </p:nvSpPr>
        <p:spPr>
          <a:xfrm>
            <a:off x="4927790" y="4633833"/>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97" name="Text Placeholder 8">
            <a:extLst>
              <a:ext uri="{FF2B5EF4-FFF2-40B4-BE49-F238E27FC236}">
                <a16:creationId xmlns:a16="http://schemas.microsoft.com/office/drawing/2014/main" id="{212A7697-D9A5-8F4A-BEA5-B444AEB3A186}"/>
              </a:ext>
            </a:extLst>
          </p:cNvPr>
          <p:cNvSpPr>
            <a:spLocks noGrp="1"/>
          </p:cNvSpPr>
          <p:nvPr>
            <p:ph type="body" sz="quarter" idx="46" hasCustomPrompt="1"/>
          </p:nvPr>
        </p:nvSpPr>
        <p:spPr>
          <a:xfrm>
            <a:off x="4927791" y="5132546"/>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98" name="Text Placeholder 8">
            <a:extLst>
              <a:ext uri="{FF2B5EF4-FFF2-40B4-BE49-F238E27FC236}">
                <a16:creationId xmlns:a16="http://schemas.microsoft.com/office/drawing/2014/main" id="{FC0AD653-42B9-B746-97D0-A064A2B04808}"/>
              </a:ext>
            </a:extLst>
          </p:cNvPr>
          <p:cNvSpPr>
            <a:spLocks noGrp="1"/>
          </p:cNvSpPr>
          <p:nvPr>
            <p:ph type="body" sz="quarter" idx="47" hasCustomPrompt="1"/>
          </p:nvPr>
        </p:nvSpPr>
        <p:spPr>
          <a:xfrm>
            <a:off x="3286279" y="4713366"/>
            <a:ext cx="1105664" cy="955625"/>
          </a:xfrm>
          <a:prstGeom prst="rect">
            <a:avLst/>
          </a:prstGeom>
          <a:noFill/>
        </p:spPr>
        <p:txBody>
          <a:bodyPr anchor="ctr">
            <a:noAutofit/>
          </a:bodyPr>
          <a:lstStyle>
            <a:lvl1pPr marL="0" indent="0" algn="r">
              <a:lnSpc>
                <a:spcPct val="130000"/>
              </a:lnSpc>
              <a:buNone/>
              <a:defRPr sz="6300" b="0" i="0">
                <a:solidFill>
                  <a:schemeClr val="bg1"/>
                </a:solidFill>
                <a:latin typeface="Calibri" panose="020F0502020204030204" pitchFamily="34" charset="0"/>
                <a:cs typeface="Calibri" panose="020F0502020204030204" pitchFamily="34" charset="0"/>
              </a:defRPr>
            </a:lvl1pPr>
          </a:lstStyle>
          <a:p>
            <a:pPr lvl="0"/>
            <a:r>
              <a:rPr lang="en-US" dirty="0"/>
              <a:t>03</a:t>
            </a:r>
          </a:p>
        </p:txBody>
      </p:sp>
      <p:grpSp>
        <p:nvGrpSpPr>
          <p:cNvPr id="6" name="Group 5">
            <a:extLst>
              <a:ext uri="{FF2B5EF4-FFF2-40B4-BE49-F238E27FC236}">
                <a16:creationId xmlns:a16="http://schemas.microsoft.com/office/drawing/2014/main" id="{36F5C9E3-41BC-3B4B-1D88-E50F4F9916B9}"/>
              </a:ext>
            </a:extLst>
          </p:cNvPr>
          <p:cNvGrpSpPr/>
          <p:nvPr userDrawn="1"/>
        </p:nvGrpSpPr>
        <p:grpSpPr>
          <a:xfrm>
            <a:off x="4069657" y="4508733"/>
            <a:ext cx="7563410" cy="1674487"/>
            <a:chOff x="4069657" y="4508733"/>
            <a:chExt cx="7563410" cy="1674487"/>
          </a:xfrm>
        </p:grpSpPr>
        <p:grpSp>
          <p:nvGrpSpPr>
            <p:cNvPr id="99" name="Group 98">
              <a:extLst>
                <a:ext uri="{FF2B5EF4-FFF2-40B4-BE49-F238E27FC236}">
                  <a16:creationId xmlns:a16="http://schemas.microsoft.com/office/drawing/2014/main" id="{8CF58AFC-A1DF-4E4C-9C1C-A5E6151EFABF}"/>
                </a:ext>
              </a:extLst>
            </p:cNvPr>
            <p:cNvGrpSpPr/>
            <p:nvPr userDrawn="1"/>
          </p:nvGrpSpPr>
          <p:grpSpPr>
            <a:xfrm>
              <a:off x="4069658" y="4508733"/>
              <a:ext cx="7547911" cy="1674487"/>
              <a:chOff x="4061909" y="1565906"/>
              <a:chExt cx="7547911" cy="1882781"/>
            </a:xfrm>
          </p:grpSpPr>
          <p:cxnSp>
            <p:nvCxnSpPr>
              <p:cNvPr id="100" name="Straight Connector 99">
                <a:extLst>
                  <a:ext uri="{FF2B5EF4-FFF2-40B4-BE49-F238E27FC236}">
                    <a16:creationId xmlns:a16="http://schemas.microsoft.com/office/drawing/2014/main" id="{D85508B7-CE0C-8344-B589-BFF7161671C9}"/>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096EEEAE-0150-F54A-8F31-E97BD8F272EE}"/>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3C7D4C4-72C2-CA40-899D-544D3BC4581F}"/>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98C6B749-DEC9-6F90-9821-DDA8C533BDD3}"/>
                </a:ext>
              </a:extLst>
            </p:cNvPr>
            <p:cNvGrpSpPr/>
            <p:nvPr userDrawn="1"/>
          </p:nvGrpSpPr>
          <p:grpSpPr>
            <a:xfrm>
              <a:off x="4069657" y="5787220"/>
              <a:ext cx="7563410" cy="396000"/>
              <a:chOff x="4069657" y="5787220"/>
              <a:chExt cx="7563410" cy="396000"/>
            </a:xfrm>
          </p:grpSpPr>
          <p:cxnSp>
            <p:nvCxnSpPr>
              <p:cNvPr id="103" name="Straight Connector 102">
                <a:extLst>
                  <a:ext uri="{FF2B5EF4-FFF2-40B4-BE49-F238E27FC236}">
                    <a16:creationId xmlns:a16="http://schemas.microsoft.com/office/drawing/2014/main" id="{E41E3D45-3A3C-3145-9518-CEEDC3C19579}"/>
                  </a:ext>
                </a:extLst>
              </p:cNvPr>
              <p:cNvCxnSpPr>
                <a:cxnSpLocks/>
              </p:cNvCxnSpPr>
              <p:nvPr userDrawn="1"/>
            </p:nvCxnSpPr>
            <p:spPr>
              <a:xfrm>
                <a:off x="4069657" y="578722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A80877FA-B0CE-4540-AF75-52B923CEA30F}"/>
                  </a:ext>
                </a:extLst>
              </p:cNvPr>
              <p:cNvCxnSpPr>
                <a:cxnSpLocks/>
              </p:cNvCxnSpPr>
              <p:nvPr userDrawn="1"/>
            </p:nvCxnSpPr>
            <p:spPr>
              <a:xfrm>
                <a:off x="4085156" y="617517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1996454653"/>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2_Bullet Point x3 slide with photo">
    <p:spTree>
      <p:nvGrpSpPr>
        <p:cNvPr id="1" name=""/>
        <p:cNvGrpSpPr/>
        <p:nvPr/>
      </p:nvGrpSpPr>
      <p:grpSpPr>
        <a:xfrm>
          <a:off x="0" y="0"/>
          <a:ext cx="0" cy="0"/>
          <a:chOff x="0" y="0"/>
          <a:chExt cx="0" cy="0"/>
        </a:xfrm>
      </p:grpSpPr>
      <p:sp>
        <p:nvSpPr>
          <p:cNvPr id="38" name="Freeform 37">
            <a:extLst>
              <a:ext uri="{FF2B5EF4-FFF2-40B4-BE49-F238E27FC236}">
                <a16:creationId xmlns:a16="http://schemas.microsoft.com/office/drawing/2014/main" id="{538B95BB-05BC-1048-92B0-7C3AE8E2EA0A}"/>
              </a:ext>
            </a:extLst>
          </p:cNvPr>
          <p:cNvSpPr/>
          <p:nvPr userDrawn="1"/>
        </p:nvSpPr>
        <p:spPr>
          <a:xfrm>
            <a:off x="2176238" y="343175"/>
            <a:ext cx="2144406" cy="5638038"/>
          </a:xfrm>
          <a:custGeom>
            <a:avLst/>
            <a:gdLst>
              <a:gd name="connsiteX0" fmla="*/ 908901 w 908901"/>
              <a:gd name="connsiteY0" fmla="*/ 2711880 h 2711879"/>
              <a:gd name="connsiteX1" fmla="*/ 301407 w 908901"/>
              <a:gd name="connsiteY1" fmla="*/ 2711880 h 2711879"/>
              <a:gd name="connsiteX2" fmla="*/ 0 w 908901"/>
              <a:gd name="connsiteY2" fmla="*/ 2410560 h 2711879"/>
              <a:gd name="connsiteX3" fmla="*/ 0 w 908901"/>
              <a:gd name="connsiteY3" fmla="*/ 0 h 2711879"/>
              <a:gd name="connsiteX4" fmla="*/ 703642 w 908901"/>
              <a:gd name="connsiteY4" fmla="*/ 0 h 2711879"/>
              <a:gd name="connsiteX5" fmla="*/ 908901 w 908901"/>
              <a:gd name="connsiteY5" fmla="*/ 205200 h 2711879"/>
              <a:gd name="connsiteX6" fmla="*/ 908901 w 908901"/>
              <a:gd name="connsiteY6" fmla="*/ 2711880 h 271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8901" h="2711879">
                <a:moveTo>
                  <a:pt x="908901" y="2711880"/>
                </a:moveTo>
                <a:lnTo>
                  <a:pt x="301407" y="2711880"/>
                </a:lnTo>
                <a:cubicBezTo>
                  <a:pt x="135039" y="2711880"/>
                  <a:pt x="0" y="2576880"/>
                  <a:pt x="0" y="2410560"/>
                </a:cubicBezTo>
                <a:lnTo>
                  <a:pt x="0" y="0"/>
                </a:lnTo>
                <a:lnTo>
                  <a:pt x="703642" y="0"/>
                </a:lnTo>
                <a:cubicBezTo>
                  <a:pt x="817075" y="0"/>
                  <a:pt x="908901" y="91800"/>
                  <a:pt x="908901" y="205200"/>
                </a:cubicBezTo>
                <a:lnTo>
                  <a:pt x="908901" y="271188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912293" y="846903"/>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912294" y="1345616"/>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1" name="Text Placeholder 8">
            <a:extLst>
              <a:ext uri="{FF2B5EF4-FFF2-40B4-BE49-F238E27FC236}">
                <a16:creationId xmlns:a16="http://schemas.microsoft.com/office/drawing/2014/main" id="{E3964F16-943B-CF46-AC28-B5F2326590D6}"/>
              </a:ext>
            </a:extLst>
          </p:cNvPr>
          <p:cNvSpPr>
            <a:spLocks noGrp="1"/>
          </p:cNvSpPr>
          <p:nvPr>
            <p:ph type="body" sz="quarter" idx="37" hasCustomPrompt="1"/>
          </p:nvPr>
        </p:nvSpPr>
        <p:spPr>
          <a:xfrm>
            <a:off x="3270782" y="926436"/>
            <a:ext cx="1105664" cy="955625"/>
          </a:xfrm>
          <a:prstGeom prst="rect">
            <a:avLst/>
          </a:prstGeom>
          <a:noFill/>
        </p:spPr>
        <p:txBody>
          <a:bodyPr anchor="ctr">
            <a:noAutofit/>
          </a:bodyPr>
          <a:lstStyle>
            <a:lvl1pPr marL="0" indent="0" algn="r">
              <a:lnSpc>
                <a:spcPct val="130000"/>
              </a:lnSpc>
              <a:buNone/>
              <a:defRPr sz="6300" b="0" i="0">
                <a:solidFill>
                  <a:schemeClr val="bg1"/>
                </a:solidFill>
                <a:latin typeface="Calibri" panose="020F0502020204030204" pitchFamily="34" charset="0"/>
                <a:cs typeface="Calibri" panose="020F0502020204030204" pitchFamily="34" charset="0"/>
              </a:defRPr>
            </a:lvl1pPr>
          </a:lstStyle>
          <a:p>
            <a:pPr lvl="0"/>
            <a:r>
              <a:rPr lang="en-US" dirty="0"/>
              <a:t>01</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3354094"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4054160" y="721803"/>
            <a:ext cx="7563410" cy="1674487"/>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
        <p:nvSpPr>
          <p:cNvPr id="87" name="Text Placeholder 8">
            <a:extLst>
              <a:ext uri="{FF2B5EF4-FFF2-40B4-BE49-F238E27FC236}">
                <a16:creationId xmlns:a16="http://schemas.microsoft.com/office/drawing/2014/main" id="{3311F443-1C7A-514F-BCD9-D4AC14BBCBE9}"/>
              </a:ext>
            </a:extLst>
          </p:cNvPr>
          <p:cNvSpPr>
            <a:spLocks noGrp="1"/>
          </p:cNvSpPr>
          <p:nvPr>
            <p:ph type="body" sz="quarter" idx="42" hasCustomPrompt="1"/>
          </p:nvPr>
        </p:nvSpPr>
        <p:spPr>
          <a:xfrm>
            <a:off x="4912292" y="2770036"/>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88" name="Text Placeholder 8">
            <a:extLst>
              <a:ext uri="{FF2B5EF4-FFF2-40B4-BE49-F238E27FC236}">
                <a16:creationId xmlns:a16="http://schemas.microsoft.com/office/drawing/2014/main" id="{B52771E6-777C-9F40-B966-428B455CB443}"/>
              </a:ext>
            </a:extLst>
          </p:cNvPr>
          <p:cNvSpPr>
            <a:spLocks noGrp="1"/>
          </p:cNvSpPr>
          <p:nvPr>
            <p:ph type="body" sz="quarter" idx="43" hasCustomPrompt="1"/>
          </p:nvPr>
        </p:nvSpPr>
        <p:spPr>
          <a:xfrm>
            <a:off x="4912293" y="3268749"/>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89" name="Text Placeholder 8">
            <a:extLst>
              <a:ext uri="{FF2B5EF4-FFF2-40B4-BE49-F238E27FC236}">
                <a16:creationId xmlns:a16="http://schemas.microsoft.com/office/drawing/2014/main" id="{D796B671-C11B-2F4F-ABBC-B40290009074}"/>
              </a:ext>
            </a:extLst>
          </p:cNvPr>
          <p:cNvSpPr>
            <a:spLocks noGrp="1"/>
          </p:cNvSpPr>
          <p:nvPr>
            <p:ph type="body" sz="quarter" idx="44" hasCustomPrompt="1"/>
          </p:nvPr>
        </p:nvSpPr>
        <p:spPr>
          <a:xfrm>
            <a:off x="3270781" y="2849569"/>
            <a:ext cx="1105664" cy="955625"/>
          </a:xfrm>
          <a:prstGeom prst="rect">
            <a:avLst/>
          </a:prstGeom>
          <a:noFill/>
        </p:spPr>
        <p:txBody>
          <a:bodyPr anchor="ctr">
            <a:noAutofit/>
          </a:bodyPr>
          <a:lstStyle>
            <a:lvl1pPr marL="0" indent="0" algn="r">
              <a:lnSpc>
                <a:spcPct val="130000"/>
              </a:lnSpc>
              <a:buNone/>
              <a:defRPr sz="6300" b="0" i="0">
                <a:solidFill>
                  <a:schemeClr val="bg1"/>
                </a:solidFill>
                <a:latin typeface="Calibri" panose="020F0502020204030204" pitchFamily="34" charset="0"/>
                <a:cs typeface="Calibri" panose="020F0502020204030204" pitchFamily="34" charset="0"/>
              </a:defRPr>
            </a:lvl1pPr>
          </a:lstStyle>
          <a:p>
            <a:pPr lvl="0"/>
            <a:r>
              <a:rPr lang="en-US" dirty="0"/>
              <a:t>02</a:t>
            </a:r>
          </a:p>
        </p:txBody>
      </p:sp>
      <p:grpSp>
        <p:nvGrpSpPr>
          <p:cNvPr id="4" name="Group 3">
            <a:extLst>
              <a:ext uri="{FF2B5EF4-FFF2-40B4-BE49-F238E27FC236}">
                <a16:creationId xmlns:a16="http://schemas.microsoft.com/office/drawing/2014/main" id="{A3B9141F-6DD9-8488-3489-F5BD2D8B7934}"/>
              </a:ext>
            </a:extLst>
          </p:cNvPr>
          <p:cNvGrpSpPr/>
          <p:nvPr userDrawn="1"/>
        </p:nvGrpSpPr>
        <p:grpSpPr>
          <a:xfrm>
            <a:off x="4054159" y="2644936"/>
            <a:ext cx="7563410" cy="1674487"/>
            <a:chOff x="4054159" y="2644936"/>
            <a:chExt cx="7563410" cy="1674487"/>
          </a:xfrm>
        </p:grpSpPr>
        <p:grpSp>
          <p:nvGrpSpPr>
            <p:cNvPr id="90" name="Group 89">
              <a:extLst>
                <a:ext uri="{FF2B5EF4-FFF2-40B4-BE49-F238E27FC236}">
                  <a16:creationId xmlns:a16="http://schemas.microsoft.com/office/drawing/2014/main" id="{18DBABD2-A4B6-F349-B0A2-639282B1801B}"/>
                </a:ext>
              </a:extLst>
            </p:cNvPr>
            <p:cNvGrpSpPr/>
            <p:nvPr userDrawn="1"/>
          </p:nvGrpSpPr>
          <p:grpSpPr>
            <a:xfrm>
              <a:off x="4054160" y="2644936"/>
              <a:ext cx="7547911" cy="1674487"/>
              <a:chOff x="4061909" y="1565906"/>
              <a:chExt cx="7547911" cy="1882781"/>
            </a:xfrm>
          </p:grpSpPr>
          <p:cxnSp>
            <p:nvCxnSpPr>
              <p:cNvPr id="91" name="Straight Connector 90">
                <a:extLst>
                  <a:ext uri="{FF2B5EF4-FFF2-40B4-BE49-F238E27FC236}">
                    <a16:creationId xmlns:a16="http://schemas.microsoft.com/office/drawing/2014/main" id="{5CDF40CE-92FC-0445-8A94-15FA5B8D57A5}"/>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3BB68F9F-A1DE-A143-B408-E453830CF8A4}"/>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2DBD8B09-0DFC-C44F-884F-040F44DFF773}"/>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3" name="Group 2">
              <a:extLst>
                <a:ext uri="{FF2B5EF4-FFF2-40B4-BE49-F238E27FC236}">
                  <a16:creationId xmlns:a16="http://schemas.microsoft.com/office/drawing/2014/main" id="{BDFF853B-9071-C93B-E94C-D4D2D2347A20}"/>
                </a:ext>
              </a:extLst>
            </p:cNvPr>
            <p:cNvGrpSpPr/>
            <p:nvPr userDrawn="1"/>
          </p:nvGrpSpPr>
          <p:grpSpPr>
            <a:xfrm>
              <a:off x="4054159" y="3923423"/>
              <a:ext cx="7563410" cy="396000"/>
              <a:chOff x="4054159" y="3923423"/>
              <a:chExt cx="7563410" cy="396000"/>
            </a:xfrm>
          </p:grpSpPr>
          <p:cxnSp>
            <p:nvCxnSpPr>
              <p:cNvPr id="94" name="Straight Connector 93">
                <a:extLst>
                  <a:ext uri="{FF2B5EF4-FFF2-40B4-BE49-F238E27FC236}">
                    <a16:creationId xmlns:a16="http://schemas.microsoft.com/office/drawing/2014/main" id="{8A51DA0B-F4B5-6E40-9253-163D9E4B7B55}"/>
                  </a:ext>
                </a:extLst>
              </p:cNvPr>
              <p:cNvCxnSpPr>
                <a:cxnSpLocks/>
              </p:cNvCxnSpPr>
              <p:nvPr userDrawn="1"/>
            </p:nvCxnSpPr>
            <p:spPr>
              <a:xfrm>
                <a:off x="4054159" y="3923423"/>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A1240572-9F09-0049-973E-7817D777AE1A}"/>
                  </a:ext>
                </a:extLst>
              </p:cNvPr>
              <p:cNvCxnSpPr>
                <a:cxnSpLocks/>
              </p:cNvCxnSpPr>
              <p:nvPr userDrawn="1"/>
            </p:nvCxnSpPr>
            <p:spPr>
              <a:xfrm>
                <a:off x="4069658" y="4311378"/>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96" name="Text Placeholder 8">
            <a:extLst>
              <a:ext uri="{FF2B5EF4-FFF2-40B4-BE49-F238E27FC236}">
                <a16:creationId xmlns:a16="http://schemas.microsoft.com/office/drawing/2014/main" id="{861A60FE-EB03-3D4F-A2A8-02A4B3CB223C}"/>
              </a:ext>
            </a:extLst>
          </p:cNvPr>
          <p:cNvSpPr>
            <a:spLocks noGrp="1"/>
          </p:cNvSpPr>
          <p:nvPr>
            <p:ph type="body" sz="quarter" idx="45" hasCustomPrompt="1"/>
          </p:nvPr>
        </p:nvSpPr>
        <p:spPr>
          <a:xfrm>
            <a:off x="4927790" y="4633833"/>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97" name="Text Placeholder 8">
            <a:extLst>
              <a:ext uri="{FF2B5EF4-FFF2-40B4-BE49-F238E27FC236}">
                <a16:creationId xmlns:a16="http://schemas.microsoft.com/office/drawing/2014/main" id="{212A7697-D9A5-8F4A-BEA5-B444AEB3A186}"/>
              </a:ext>
            </a:extLst>
          </p:cNvPr>
          <p:cNvSpPr>
            <a:spLocks noGrp="1"/>
          </p:cNvSpPr>
          <p:nvPr>
            <p:ph type="body" sz="quarter" idx="46" hasCustomPrompt="1"/>
          </p:nvPr>
        </p:nvSpPr>
        <p:spPr>
          <a:xfrm>
            <a:off x="4927791" y="5132546"/>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98" name="Text Placeholder 8">
            <a:extLst>
              <a:ext uri="{FF2B5EF4-FFF2-40B4-BE49-F238E27FC236}">
                <a16:creationId xmlns:a16="http://schemas.microsoft.com/office/drawing/2014/main" id="{FC0AD653-42B9-B746-97D0-A064A2B04808}"/>
              </a:ext>
            </a:extLst>
          </p:cNvPr>
          <p:cNvSpPr>
            <a:spLocks noGrp="1"/>
          </p:cNvSpPr>
          <p:nvPr>
            <p:ph type="body" sz="quarter" idx="47" hasCustomPrompt="1"/>
          </p:nvPr>
        </p:nvSpPr>
        <p:spPr>
          <a:xfrm>
            <a:off x="3286279" y="4713366"/>
            <a:ext cx="1105664" cy="955625"/>
          </a:xfrm>
          <a:prstGeom prst="rect">
            <a:avLst/>
          </a:prstGeom>
          <a:noFill/>
        </p:spPr>
        <p:txBody>
          <a:bodyPr anchor="ctr">
            <a:noAutofit/>
          </a:bodyPr>
          <a:lstStyle>
            <a:lvl1pPr marL="0" indent="0" algn="r">
              <a:lnSpc>
                <a:spcPct val="130000"/>
              </a:lnSpc>
              <a:buNone/>
              <a:defRPr sz="6300" b="0" i="0">
                <a:solidFill>
                  <a:schemeClr val="bg1"/>
                </a:solidFill>
                <a:latin typeface="Calibri" panose="020F0502020204030204" pitchFamily="34" charset="0"/>
                <a:cs typeface="Calibri" panose="020F0502020204030204" pitchFamily="34" charset="0"/>
              </a:defRPr>
            </a:lvl1pPr>
          </a:lstStyle>
          <a:p>
            <a:pPr lvl="0"/>
            <a:r>
              <a:rPr lang="en-US" dirty="0"/>
              <a:t>03</a:t>
            </a:r>
          </a:p>
        </p:txBody>
      </p:sp>
      <p:grpSp>
        <p:nvGrpSpPr>
          <p:cNvPr id="6" name="Group 5">
            <a:extLst>
              <a:ext uri="{FF2B5EF4-FFF2-40B4-BE49-F238E27FC236}">
                <a16:creationId xmlns:a16="http://schemas.microsoft.com/office/drawing/2014/main" id="{36F5C9E3-41BC-3B4B-1D88-E50F4F9916B9}"/>
              </a:ext>
            </a:extLst>
          </p:cNvPr>
          <p:cNvGrpSpPr/>
          <p:nvPr userDrawn="1"/>
        </p:nvGrpSpPr>
        <p:grpSpPr>
          <a:xfrm>
            <a:off x="4069657" y="4508733"/>
            <a:ext cx="7563410" cy="1674487"/>
            <a:chOff x="4069657" y="4508733"/>
            <a:chExt cx="7563410" cy="1674487"/>
          </a:xfrm>
        </p:grpSpPr>
        <p:grpSp>
          <p:nvGrpSpPr>
            <p:cNvPr id="99" name="Group 98">
              <a:extLst>
                <a:ext uri="{FF2B5EF4-FFF2-40B4-BE49-F238E27FC236}">
                  <a16:creationId xmlns:a16="http://schemas.microsoft.com/office/drawing/2014/main" id="{8CF58AFC-A1DF-4E4C-9C1C-A5E6151EFABF}"/>
                </a:ext>
              </a:extLst>
            </p:cNvPr>
            <p:cNvGrpSpPr/>
            <p:nvPr userDrawn="1"/>
          </p:nvGrpSpPr>
          <p:grpSpPr>
            <a:xfrm>
              <a:off x="4069658" y="4508733"/>
              <a:ext cx="7547911" cy="1674487"/>
              <a:chOff x="4061909" y="1565906"/>
              <a:chExt cx="7547911" cy="1882781"/>
            </a:xfrm>
          </p:grpSpPr>
          <p:cxnSp>
            <p:nvCxnSpPr>
              <p:cNvPr id="100" name="Straight Connector 99">
                <a:extLst>
                  <a:ext uri="{FF2B5EF4-FFF2-40B4-BE49-F238E27FC236}">
                    <a16:creationId xmlns:a16="http://schemas.microsoft.com/office/drawing/2014/main" id="{D85508B7-CE0C-8344-B589-BFF7161671C9}"/>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096EEEAE-0150-F54A-8F31-E97BD8F272EE}"/>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3C7D4C4-72C2-CA40-899D-544D3BC4581F}"/>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98C6B749-DEC9-6F90-9821-DDA8C533BDD3}"/>
                </a:ext>
              </a:extLst>
            </p:cNvPr>
            <p:cNvGrpSpPr/>
            <p:nvPr userDrawn="1"/>
          </p:nvGrpSpPr>
          <p:grpSpPr>
            <a:xfrm>
              <a:off x="4069657" y="5787220"/>
              <a:ext cx="7563410" cy="396000"/>
              <a:chOff x="4069657" y="5787220"/>
              <a:chExt cx="7563410" cy="396000"/>
            </a:xfrm>
          </p:grpSpPr>
          <p:cxnSp>
            <p:nvCxnSpPr>
              <p:cNvPr id="103" name="Straight Connector 102">
                <a:extLst>
                  <a:ext uri="{FF2B5EF4-FFF2-40B4-BE49-F238E27FC236}">
                    <a16:creationId xmlns:a16="http://schemas.microsoft.com/office/drawing/2014/main" id="{E41E3D45-3A3C-3145-9518-CEEDC3C19579}"/>
                  </a:ext>
                </a:extLst>
              </p:cNvPr>
              <p:cNvCxnSpPr>
                <a:cxnSpLocks/>
              </p:cNvCxnSpPr>
              <p:nvPr userDrawn="1"/>
            </p:nvCxnSpPr>
            <p:spPr>
              <a:xfrm>
                <a:off x="4069657" y="578722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A80877FA-B0CE-4540-AF75-52B923CEA30F}"/>
                  </a:ext>
                </a:extLst>
              </p:cNvPr>
              <p:cNvCxnSpPr>
                <a:cxnSpLocks/>
              </p:cNvCxnSpPr>
              <p:nvPr userDrawn="1"/>
            </p:nvCxnSpPr>
            <p:spPr>
              <a:xfrm>
                <a:off x="4085156" y="617517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339747507"/>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1_Bullet Point x3 slide with photo">
    <p:spTree>
      <p:nvGrpSpPr>
        <p:cNvPr id="1" name=""/>
        <p:cNvGrpSpPr/>
        <p:nvPr/>
      </p:nvGrpSpPr>
      <p:grpSpPr>
        <a:xfrm>
          <a:off x="0" y="0"/>
          <a:ext cx="0" cy="0"/>
          <a:chOff x="0" y="0"/>
          <a:chExt cx="0" cy="0"/>
        </a:xfrm>
      </p:grpSpPr>
      <p:sp>
        <p:nvSpPr>
          <p:cNvPr id="38" name="Freeform 37">
            <a:extLst>
              <a:ext uri="{FF2B5EF4-FFF2-40B4-BE49-F238E27FC236}">
                <a16:creationId xmlns:a16="http://schemas.microsoft.com/office/drawing/2014/main" id="{538B95BB-05BC-1048-92B0-7C3AE8E2EA0A}"/>
              </a:ext>
            </a:extLst>
          </p:cNvPr>
          <p:cNvSpPr/>
          <p:nvPr userDrawn="1"/>
        </p:nvSpPr>
        <p:spPr>
          <a:xfrm>
            <a:off x="2019541" y="343175"/>
            <a:ext cx="2152521" cy="5638038"/>
          </a:xfrm>
          <a:custGeom>
            <a:avLst/>
            <a:gdLst>
              <a:gd name="connsiteX0" fmla="*/ 908901 w 908901"/>
              <a:gd name="connsiteY0" fmla="*/ 2711880 h 2711879"/>
              <a:gd name="connsiteX1" fmla="*/ 301407 w 908901"/>
              <a:gd name="connsiteY1" fmla="*/ 2711880 h 2711879"/>
              <a:gd name="connsiteX2" fmla="*/ 0 w 908901"/>
              <a:gd name="connsiteY2" fmla="*/ 2410560 h 2711879"/>
              <a:gd name="connsiteX3" fmla="*/ 0 w 908901"/>
              <a:gd name="connsiteY3" fmla="*/ 0 h 2711879"/>
              <a:gd name="connsiteX4" fmla="*/ 703642 w 908901"/>
              <a:gd name="connsiteY4" fmla="*/ 0 h 2711879"/>
              <a:gd name="connsiteX5" fmla="*/ 908901 w 908901"/>
              <a:gd name="connsiteY5" fmla="*/ 205200 h 2711879"/>
              <a:gd name="connsiteX6" fmla="*/ 908901 w 908901"/>
              <a:gd name="connsiteY6" fmla="*/ 2711880 h 271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8901" h="2711879">
                <a:moveTo>
                  <a:pt x="908901" y="2711880"/>
                </a:moveTo>
                <a:lnTo>
                  <a:pt x="301407" y="2711880"/>
                </a:lnTo>
                <a:cubicBezTo>
                  <a:pt x="135039" y="2711880"/>
                  <a:pt x="0" y="2576880"/>
                  <a:pt x="0" y="2410560"/>
                </a:cubicBezTo>
                <a:lnTo>
                  <a:pt x="0" y="0"/>
                </a:lnTo>
                <a:lnTo>
                  <a:pt x="703642" y="0"/>
                </a:lnTo>
                <a:cubicBezTo>
                  <a:pt x="817075" y="0"/>
                  <a:pt x="908901" y="91800"/>
                  <a:pt x="908901" y="205200"/>
                </a:cubicBezTo>
                <a:lnTo>
                  <a:pt x="908901" y="271188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337952" y="484832"/>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337953" y="983545"/>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1" name="Text Placeholder 8">
            <a:extLst>
              <a:ext uri="{FF2B5EF4-FFF2-40B4-BE49-F238E27FC236}">
                <a16:creationId xmlns:a16="http://schemas.microsoft.com/office/drawing/2014/main" id="{E3964F16-943B-CF46-AC28-B5F2326590D6}"/>
              </a:ext>
            </a:extLst>
          </p:cNvPr>
          <p:cNvSpPr>
            <a:spLocks noGrp="1"/>
          </p:cNvSpPr>
          <p:nvPr>
            <p:ph type="body" sz="quarter" idx="37" hasCustomPrompt="1"/>
          </p:nvPr>
        </p:nvSpPr>
        <p:spPr>
          <a:xfrm>
            <a:off x="2194873" y="917683"/>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Challenge</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1995823"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4054159" y="188181"/>
            <a:ext cx="7902045" cy="2148118"/>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
        <p:nvSpPr>
          <p:cNvPr id="87" name="Text Placeholder 8">
            <a:extLst>
              <a:ext uri="{FF2B5EF4-FFF2-40B4-BE49-F238E27FC236}">
                <a16:creationId xmlns:a16="http://schemas.microsoft.com/office/drawing/2014/main" id="{3311F443-1C7A-514F-BCD9-D4AC14BBCBE9}"/>
              </a:ext>
            </a:extLst>
          </p:cNvPr>
          <p:cNvSpPr>
            <a:spLocks noGrp="1"/>
          </p:cNvSpPr>
          <p:nvPr>
            <p:ph type="body" sz="quarter" idx="42" hasCustomPrompt="1"/>
          </p:nvPr>
        </p:nvSpPr>
        <p:spPr>
          <a:xfrm>
            <a:off x="4347394" y="2739798"/>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88" name="Text Placeholder 8">
            <a:extLst>
              <a:ext uri="{FF2B5EF4-FFF2-40B4-BE49-F238E27FC236}">
                <a16:creationId xmlns:a16="http://schemas.microsoft.com/office/drawing/2014/main" id="{B52771E6-777C-9F40-B966-428B455CB443}"/>
              </a:ext>
            </a:extLst>
          </p:cNvPr>
          <p:cNvSpPr>
            <a:spLocks noGrp="1"/>
          </p:cNvSpPr>
          <p:nvPr>
            <p:ph type="body" sz="quarter" idx="43" hasCustomPrompt="1"/>
          </p:nvPr>
        </p:nvSpPr>
        <p:spPr>
          <a:xfrm>
            <a:off x="4347395" y="3238511"/>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4" name="Group 3">
            <a:extLst>
              <a:ext uri="{FF2B5EF4-FFF2-40B4-BE49-F238E27FC236}">
                <a16:creationId xmlns:a16="http://schemas.microsoft.com/office/drawing/2014/main" id="{A3B9141F-6DD9-8488-3489-F5BD2D8B7934}"/>
              </a:ext>
            </a:extLst>
          </p:cNvPr>
          <p:cNvGrpSpPr/>
          <p:nvPr userDrawn="1"/>
        </p:nvGrpSpPr>
        <p:grpSpPr>
          <a:xfrm>
            <a:off x="4054158" y="2401606"/>
            <a:ext cx="7885845" cy="2060054"/>
            <a:chOff x="4054159" y="2644936"/>
            <a:chExt cx="7563410" cy="1674487"/>
          </a:xfrm>
        </p:grpSpPr>
        <p:grpSp>
          <p:nvGrpSpPr>
            <p:cNvPr id="90" name="Group 89">
              <a:extLst>
                <a:ext uri="{FF2B5EF4-FFF2-40B4-BE49-F238E27FC236}">
                  <a16:creationId xmlns:a16="http://schemas.microsoft.com/office/drawing/2014/main" id="{18DBABD2-A4B6-F349-B0A2-639282B1801B}"/>
                </a:ext>
              </a:extLst>
            </p:cNvPr>
            <p:cNvGrpSpPr/>
            <p:nvPr userDrawn="1"/>
          </p:nvGrpSpPr>
          <p:grpSpPr>
            <a:xfrm>
              <a:off x="4054160" y="2644936"/>
              <a:ext cx="7547911" cy="1674487"/>
              <a:chOff x="4061909" y="1565906"/>
              <a:chExt cx="7547911" cy="1882781"/>
            </a:xfrm>
          </p:grpSpPr>
          <p:cxnSp>
            <p:nvCxnSpPr>
              <p:cNvPr id="91" name="Straight Connector 90">
                <a:extLst>
                  <a:ext uri="{FF2B5EF4-FFF2-40B4-BE49-F238E27FC236}">
                    <a16:creationId xmlns:a16="http://schemas.microsoft.com/office/drawing/2014/main" id="{5CDF40CE-92FC-0445-8A94-15FA5B8D57A5}"/>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3BB68F9F-A1DE-A143-B408-E453830CF8A4}"/>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2DBD8B09-0DFC-C44F-884F-040F44DFF773}"/>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3" name="Group 2">
              <a:extLst>
                <a:ext uri="{FF2B5EF4-FFF2-40B4-BE49-F238E27FC236}">
                  <a16:creationId xmlns:a16="http://schemas.microsoft.com/office/drawing/2014/main" id="{BDFF853B-9071-C93B-E94C-D4D2D2347A20}"/>
                </a:ext>
              </a:extLst>
            </p:cNvPr>
            <p:cNvGrpSpPr/>
            <p:nvPr userDrawn="1"/>
          </p:nvGrpSpPr>
          <p:grpSpPr>
            <a:xfrm>
              <a:off x="4054159" y="3923423"/>
              <a:ext cx="7563410" cy="396000"/>
              <a:chOff x="4054159" y="3923423"/>
              <a:chExt cx="7563410" cy="396000"/>
            </a:xfrm>
          </p:grpSpPr>
          <p:cxnSp>
            <p:nvCxnSpPr>
              <p:cNvPr id="94" name="Straight Connector 93">
                <a:extLst>
                  <a:ext uri="{FF2B5EF4-FFF2-40B4-BE49-F238E27FC236}">
                    <a16:creationId xmlns:a16="http://schemas.microsoft.com/office/drawing/2014/main" id="{8A51DA0B-F4B5-6E40-9253-163D9E4B7B55}"/>
                  </a:ext>
                </a:extLst>
              </p:cNvPr>
              <p:cNvCxnSpPr>
                <a:cxnSpLocks/>
              </p:cNvCxnSpPr>
              <p:nvPr userDrawn="1"/>
            </p:nvCxnSpPr>
            <p:spPr>
              <a:xfrm>
                <a:off x="4054159" y="3923423"/>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A1240572-9F09-0049-973E-7817D777AE1A}"/>
                  </a:ext>
                </a:extLst>
              </p:cNvPr>
              <p:cNvCxnSpPr>
                <a:cxnSpLocks/>
              </p:cNvCxnSpPr>
              <p:nvPr userDrawn="1"/>
            </p:nvCxnSpPr>
            <p:spPr>
              <a:xfrm>
                <a:off x="4069658" y="4311378"/>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96" name="Text Placeholder 8">
            <a:extLst>
              <a:ext uri="{FF2B5EF4-FFF2-40B4-BE49-F238E27FC236}">
                <a16:creationId xmlns:a16="http://schemas.microsoft.com/office/drawing/2014/main" id="{861A60FE-EB03-3D4F-A2A8-02A4B3CB223C}"/>
              </a:ext>
            </a:extLst>
          </p:cNvPr>
          <p:cNvSpPr>
            <a:spLocks noGrp="1"/>
          </p:cNvSpPr>
          <p:nvPr>
            <p:ph type="body" sz="quarter" idx="45" hasCustomPrompt="1"/>
          </p:nvPr>
        </p:nvSpPr>
        <p:spPr>
          <a:xfrm>
            <a:off x="4362892" y="4773302"/>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97" name="Text Placeholder 8">
            <a:extLst>
              <a:ext uri="{FF2B5EF4-FFF2-40B4-BE49-F238E27FC236}">
                <a16:creationId xmlns:a16="http://schemas.microsoft.com/office/drawing/2014/main" id="{212A7697-D9A5-8F4A-BEA5-B444AEB3A186}"/>
              </a:ext>
            </a:extLst>
          </p:cNvPr>
          <p:cNvSpPr>
            <a:spLocks noGrp="1"/>
          </p:cNvSpPr>
          <p:nvPr>
            <p:ph type="body" sz="quarter" idx="46" hasCustomPrompt="1"/>
          </p:nvPr>
        </p:nvSpPr>
        <p:spPr>
          <a:xfrm>
            <a:off x="4362893" y="5272015"/>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6" name="Group 5">
            <a:extLst>
              <a:ext uri="{FF2B5EF4-FFF2-40B4-BE49-F238E27FC236}">
                <a16:creationId xmlns:a16="http://schemas.microsoft.com/office/drawing/2014/main" id="{36F5C9E3-41BC-3B4B-1D88-E50F4F9916B9}"/>
              </a:ext>
            </a:extLst>
          </p:cNvPr>
          <p:cNvGrpSpPr/>
          <p:nvPr userDrawn="1"/>
        </p:nvGrpSpPr>
        <p:grpSpPr>
          <a:xfrm>
            <a:off x="4069656" y="4556044"/>
            <a:ext cx="7870355" cy="2155306"/>
            <a:chOff x="4069657" y="4508733"/>
            <a:chExt cx="7563410" cy="1674487"/>
          </a:xfrm>
        </p:grpSpPr>
        <p:grpSp>
          <p:nvGrpSpPr>
            <p:cNvPr id="99" name="Group 98">
              <a:extLst>
                <a:ext uri="{FF2B5EF4-FFF2-40B4-BE49-F238E27FC236}">
                  <a16:creationId xmlns:a16="http://schemas.microsoft.com/office/drawing/2014/main" id="{8CF58AFC-A1DF-4E4C-9C1C-A5E6151EFABF}"/>
                </a:ext>
              </a:extLst>
            </p:cNvPr>
            <p:cNvGrpSpPr/>
            <p:nvPr userDrawn="1"/>
          </p:nvGrpSpPr>
          <p:grpSpPr>
            <a:xfrm>
              <a:off x="4069658" y="4508733"/>
              <a:ext cx="7547911" cy="1674487"/>
              <a:chOff x="4061909" y="1565906"/>
              <a:chExt cx="7547911" cy="1882781"/>
            </a:xfrm>
          </p:grpSpPr>
          <p:cxnSp>
            <p:nvCxnSpPr>
              <p:cNvPr id="100" name="Straight Connector 99">
                <a:extLst>
                  <a:ext uri="{FF2B5EF4-FFF2-40B4-BE49-F238E27FC236}">
                    <a16:creationId xmlns:a16="http://schemas.microsoft.com/office/drawing/2014/main" id="{D85508B7-CE0C-8344-B589-BFF7161671C9}"/>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096EEEAE-0150-F54A-8F31-E97BD8F272EE}"/>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3C7D4C4-72C2-CA40-899D-544D3BC4581F}"/>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98C6B749-DEC9-6F90-9821-DDA8C533BDD3}"/>
                </a:ext>
              </a:extLst>
            </p:cNvPr>
            <p:cNvGrpSpPr/>
            <p:nvPr userDrawn="1"/>
          </p:nvGrpSpPr>
          <p:grpSpPr>
            <a:xfrm>
              <a:off x="4069657" y="5787220"/>
              <a:ext cx="7563410" cy="396000"/>
              <a:chOff x="4069657" y="5787220"/>
              <a:chExt cx="7563410" cy="396000"/>
            </a:xfrm>
          </p:grpSpPr>
          <p:cxnSp>
            <p:nvCxnSpPr>
              <p:cNvPr id="103" name="Straight Connector 102">
                <a:extLst>
                  <a:ext uri="{FF2B5EF4-FFF2-40B4-BE49-F238E27FC236}">
                    <a16:creationId xmlns:a16="http://schemas.microsoft.com/office/drawing/2014/main" id="{E41E3D45-3A3C-3145-9518-CEEDC3C19579}"/>
                  </a:ext>
                </a:extLst>
              </p:cNvPr>
              <p:cNvCxnSpPr>
                <a:cxnSpLocks/>
              </p:cNvCxnSpPr>
              <p:nvPr userDrawn="1"/>
            </p:nvCxnSpPr>
            <p:spPr>
              <a:xfrm>
                <a:off x="4069657" y="578722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A80877FA-B0CE-4540-AF75-52B923CEA30F}"/>
                  </a:ext>
                </a:extLst>
              </p:cNvPr>
              <p:cNvCxnSpPr>
                <a:cxnSpLocks/>
              </p:cNvCxnSpPr>
              <p:nvPr userDrawn="1"/>
            </p:nvCxnSpPr>
            <p:spPr>
              <a:xfrm>
                <a:off x="4085156" y="617517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7" name="Text Placeholder 8">
            <a:extLst>
              <a:ext uri="{FF2B5EF4-FFF2-40B4-BE49-F238E27FC236}">
                <a16:creationId xmlns:a16="http://schemas.microsoft.com/office/drawing/2014/main" id="{BF545690-3156-C06B-7E59-CA281F7A38A4}"/>
              </a:ext>
            </a:extLst>
          </p:cNvPr>
          <p:cNvSpPr>
            <a:spLocks noGrp="1"/>
          </p:cNvSpPr>
          <p:nvPr>
            <p:ph type="body" sz="quarter" idx="48" hasCustomPrompt="1"/>
          </p:nvPr>
        </p:nvSpPr>
        <p:spPr>
          <a:xfrm>
            <a:off x="2160741" y="2872987"/>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Benefit </a:t>
            </a:r>
          </a:p>
        </p:txBody>
      </p:sp>
      <p:sp>
        <p:nvSpPr>
          <p:cNvPr id="8" name="Text Placeholder 8">
            <a:extLst>
              <a:ext uri="{FF2B5EF4-FFF2-40B4-BE49-F238E27FC236}">
                <a16:creationId xmlns:a16="http://schemas.microsoft.com/office/drawing/2014/main" id="{CC1C18BB-6462-D10D-A1B0-DF728B6321FE}"/>
              </a:ext>
            </a:extLst>
          </p:cNvPr>
          <p:cNvSpPr>
            <a:spLocks noGrp="1"/>
          </p:cNvSpPr>
          <p:nvPr>
            <p:ph type="body" sz="quarter" idx="49" hasCustomPrompt="1"/>
          </p:nvPr>
        </p:nvSpPr>
        <p:spPr>
          <a:xfrm>
            <a:off x="2184201" y="4956862"/>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Solution</a:t>
            </a:r>
          </a:p>
        </p:txBody>
      </p:sp>
    </p:spTree>
    <p:extLst>
      <p:ext uri="{BB962C8B-B14F-4D97-AF65-F5344CB8AC3E}">
        <p14:creationId xmlns:p14="http://schemas.microsoft.com/office/powerpoint/2010/main" val="332591580"/>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3_Bullet Point x3 slide with photo">
    <p:spTree>
      <p:nvGrpSpPr>
        <p:cNvPr id="1" name=""/>
        <p:cNvGrpSpPr/>
        <p:nvPr/>
      </p:nvGrpSpPr>
      <p:grpSpPr>
        <a:xfrm>
          <a:off x="0" y="0"/>
          <a:ext cx="0" cy="0"/>
          <a:chOff x="0" y="0"/>
          <a:chExt cx="0" cy="0"/>
        </a:xfrm>
      </p:grpSpPr>
      <p:sp>
        <p:nvSpPr>
          <p:cNvPr id="38" name="Freeform 37">
            <a:extLst>
              <a:ext uri="{FF2B5EF4-FFF2-40B4-BE49-F238E27FC236}">
                <a16:creationId xmlns:a16="http://schemas.microsoft.com/office/drawing/2014/main" id="{538B95BB-05BC-1048-92B0-7C3AE8E2EA0A}"/>
              </a:ext>
            </a:extLst>
          </p:cNvPr>
          <p:cNvSpPr/>
          <p:nvPr userDrawn="1"/>
        </p:nvSpPr>
        <p:spPr>
          <a:xfrm>
            <a:off x="2019541" y="343175"/>
            <a:ext cx="2152521" cy="5638038"/>
          </a:xfrm>
          <a:custGeom>
            <a:avLst/>
            <a:gdLst>
              <a:gd name="connsiteX0" fmla="*/ 908901 w 908901"/>
              <a:gd name="connsiteY0" fmla="*/ 2711880 h 2711879"/>
              <a:gd name="connsiteX1" fmla="*/ 301407 w 908901"/>
              <a:gd name="connsiteY1" fmla="*/ 2711880 h 2711879"/>
              <a:gd name="connsiteX2" fmla="*/ 0 w 908901"/>
              <a:gd name="connsiteY2" fmla="*/ 2410560 h 2711879"/>
              <a:gd name="connsiteX3" fmla="*/ 0 w 908901"/>
              <a:gd name="connsiteY3" fmla="*/ 0 h 2711879"/>
              <a:gd name="connsiteX4" fmla="*/ 703642 w 908901"/>
              <a:gd name="connsiteY4" fmla="*/ 0 h 2711879"/>
              <a:gd name="connsiteX5" fmla="*/ 908901 w 908901"/>
              <a:gd name="connsiteY5" fmla="*/ 205200 h 2711879"/>
              <a:gd name="connsiteX6" fmla="*/ 908901 w 908901"/>
              <a:gd name="connsiteY6" fmla="*/ 2711880 h 271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8901" h="2711879">
                <a:moveTo>
                  <a:pt x="908901" y="2711880"/>
                </a:moveTo>
                <a:lnTo>
                  <a:pt x="301407" y="2711880"/>
                </a:lnTo>
                <a:cubicBezTo>
                  <a:pt x="135039" y="2711880"/>
                  <a:pt x="0" y="2576880"/>
                  <a:pt x="0" y="2410560"/>
                </a:cubicBezTo>
                <a:lnTo>
                  <a:pt x="0" y="0"/>
                </a:lnTo>
                <a:lnTo>
                  <a:pt x="703642" y="0"/>
                </a:lnTo>
                <a:cubicBezTo>
                  <a:pt x="817075" y="0"/>
                  <a:pt x="908901" y="91800"/>
                  <a:pt x="908901" y="205200"/>
                </a:cubicBezTo>
                <a:lnTo>
                  <a:pt x="908901" y="2711880"/>
                </a:lnTo>
                <a:close/>
              </a:path>
            </a:pathLst>
          </a:custGeom>
          <a:solidFill>
            <a:srgbClr val="01A54E"/>
          </a:solidFill>
          <a:ln w="3598" cap="flat">
            <a:noFill/>
            <a:prstDash val="solid"/>
            <a:miter/>
          </a:ln>
        </p:spPr>
        <p:txBody>
          <a:bodyPr rtlCol="0" anchor="ctr"/>
          <a:lstStyle/>
          <a:p>
            <a:endParaRPr lang="en-US" b="0" i="0" dirty="0">
              <a:latin typeface="Calibri" panose="020F0502020204030204" pitchFamily="34" charset="0"/>
            </a:endParaRPr>
          </a:p>
        </p:txBody>
      </p:sp>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531293" y="573587"/>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531294" y="1072300"/>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1" name="Text Placeholder 8">
            <a:extLst>
              <a:ext uri="{FF2B5EF4-FFF2-40B4-BE49-F238E27FC236}">
                <a16:creationId xmlns:a16="http://schemas.microsoft.com/office/drawing/2014/main" id="{E3964F16-943B-CF46-AC28-B5F2326590D6}"/>
              </a:ext>
            </a:extLst>
          </p:cNvPr>
          <p:cNvSpPr>
            <a:spLocks noGrp="1"/>
          </p:cNvSpPr>
          <p:nvPr>
            <p:ph type="body" sz="quarter" idx="37" hasCustomPrompt="1"/>
          </p:nvPr>
        </p:nvSpPr>
        <p:spPr>
          <a:xfrm>
            <a:off x="2194873" y="917683"/>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Challenge</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1995823"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4054159" y="188181"/>
            <a:ext cx="7902045" cy="2148118"/>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
        <p:nvSpPr>
          <p:cNvPr id="87" name="Text Placeholder 8">
            <a:extLst>
              <a:ext uri="{FF2B5EF4-FFF2-40B4-BE49-F238E27FC236}">
                <a16:creationId xmlns:a16="http://schemas.microsoft.com/office/drawing/2014/main" id="{3311F443-1C7A-514F-BCD9-D4AC14BBCBE9}"/>
              </a:ext>
            </a:extLst>
          </p:cNvPr>
          <p:cNvSpPr>
            <a:spLocks noGrp="1"/>
          </p:cNvSpPr>
          <p:nvPr>
            <p:ph type="body" sz="quarter" idx="42" hasCustomPrompt="1"/>
          </p:nvPr>
        </p:nvSpPr>
        <p:spPr>
          <a:xfrm>
            <a:off x="4531294" y="2684200"/>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88" name="Text Placeholder 8">
            <a:extLst>
              <a:ext uri="{FF2B5EF4-FFF2-40B4-BE49-F238E27FC236}">
                <a16:creationId xmlns:a16="http://schemas.microsoft.com/office/drawing/2014/main" id="{B52771E6-777C-9F40-B966-428B455CB443}"/>
              </a:ext>
            </a:extLst>
          </p:cNvPr>
          <p:cNvSpPr>
            <a:spLocks noGrp="1"/>
          </p:cNvSpPr>
          <p:nvPr>
            <p:ph type="body" sz="quarter" idx="43" hasCustomPrompt="1"/>
          </p:nvPr>
        </p:nvSpPr>
        <p:spPr>
          <a:xfrm>
            <a:off x="4531295" y="3182913"/>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4" name="Group 3">
            <a:extLst>
              <a:ext uri="{FF2B5EF4-FFF2-40B4-BE49-F238E27FC236}">
                <a16:creationId xmlns:a16="http://schemas.microsoft.com/office/drawing/2014/main" id="{A3B9141F-6DD9-8488-3489-F5BD2D8B7934}"/>
              </a:ext>
            </a:extLst>
          </p:cNvPr>
          <p:cNvGrpSpPr/>
          <p:nvPr userDrawn="1"/>
        </p:nvGrpSpPr>
        <p:grpSpPr>
          <a:xfrm>
            <a:off x="4054158" y="2401606"/>
            <a:ext cx="7885845" cy="2060054"/>
            <a:chOff x="4054159" y="2644936"/>
            <a:chExt cx="7563410" cy="1674487"/>
          </a:xfrm>
        </p:grpSpPr>
        <p:grpSp>
          <p:nvGrpSpPr>
            <p:cNvPr id="90" name="Group 89">
              <a:extLst>
                <a:ext uri="{FF2B5EF4-FFF2-40B4-BE49-F238E27FC236}">
                  <a16:creationId xmlns:a16="http://schemas.microsoft.com/office/drawing/2014/main" id="{18DBABD2-A4B6-F349-B0A2-639282B1801B}"/>
                </a:ext>
              </a:extLst>
            </p:cNvPr>
            <p:cNvGrpSpPr/>
            <p:nvPr userDrawn="1"/>
          </p:nvGrpSpPr>
          <p:grpSpPr>
            <a:xfrm>
              <a:off x="4054160" y="2644936"/>
              <a:ext cx="7547911" cy="1674487"/>
              <a:chOff x="4061909" y="1565906"/>
              <a:chExt cx="7547911" cy="1882781"/>
            </a:xfrm>
          </p:grpSpPr>
          <p:cxnSp>
            <p:nvCxnSpPr>
              <p:cNvPr id="91" name="Straight Connector 90">
                <a:extLst>
                  <a:ext uri="{FF2B5EF4-FFF2-40B4-BE49-F238E27FC236}">
                    <a16:creationId xmlns:a16="http://schemas.microsoft.com/office/drawing/2014/main" id="{5CDF40CE-92FC-0445-8A94-15FA5B8D57A5}"/>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3BB68F9F-A1DE-A143-B408-E453830CF8A4}"/>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2DBD8B09-0DFC-C44F-884F-040F44DFF773}"/>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3" name="Group 2">
              <a:extLst>
                <a:ext uri="{FF2B5EF4-FFF2-40B4-BE49-F238E27FC236}">
                  <a16:creationId xmlns:a16="http://schemas.microsoft.com/office/drawing/2014/main" id="{BDFF853B-9071-C93B-E94C-D4D2D2347A20}"/>
                </a:ext>
              </a:extLst>
            </p:cNvPr>
            <p:cNvGrpSpPr/>
            <p:nvPr userDrawn="1"/>
          </p:nvGrpSpPr>
          <p:grpSpPr>
            <a:xfrm>
              <a:off x="4054159" y="3923423"/>
              <a:ext cx="7563410" cy="396000"/>
              <a:chOff x="4054159" y="3923423"/>
              <a:chExt cx="7563410" cy="396000"/>
            </a:xfrm>
          </p:grpSpPr>
          <p:cxnSp>
            <p:nvCxnSpPr>
              <p:cNvPr id="94" name="Straight Connector 93">
                <a:extLst>
                  <a:ext uri="{FF2B5EF4-FFF2-40B4-BE49-F238E27FC236}">
                    <a16:creationId xmlns:a16="http://schemas.microsoft.com/office/drawing/2014/main" id="{8A51DA0B-F4B5-6E40-9253-163D9E4B7B55}"/>
                  </a:ext>
                </a:extLst>
              </p:cNvPr>
              <p:cNvCxnSpPr>
                <a:cxnSpLocks/>
              </p:cNvCxnSpPr>
              <p:nvPr userDrawn="1"/>
            </p:nvCxnSpPr>
            <p:spPr>
              <a:xfrm>
                <a:off x="4054159" y="3923423"/>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A1240572-9F09-0049-973E-7817D777AE1A}"/>
                  </a:ext>
                </a:extLst>
              </p:cNvPr>
              <p:cNvCxnSpPr>
                <a:cxnSpLocks/>
              </p:cNvCxnSpPr>
              <p:nvPr userDrawn="1"/>
            </p:nvCxnSpPr>
            <p:spPr>
              <a:xfrm>
                <a:off x="4069658" y="4311378"/>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96" name="Text Placeholder 8">
            <a:extLst>
              <a:ext uri="{FF2B5EF4-FFF2-40B4-BE49-F238E27FC236}">
                <a16:creationId xmlns:a16="http://schemas.microsoft.com/office/drawing/2014/main" id="{861A60FE-EB03-3D4F-A2A8-02A4B3CB223C}"/>
              </a:ext>
            </a:extLst>
          </p:cNvPr>
          <p:cNvSpPr>
            <a:spLocks noGrp="1"/>
          </p:cNvSpPr>
          <p:nvPr>
            <p:ph type="body" sz="quarter" idx="45" hasCustomPrompt="1"/>
          </p:nvPr>
        </p:nvSpPr>
        <p:spPr>
          <a:xfrm>
            <a:off x="4531295" y="4669834"/>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97" name="Text Placeholder 8">
            <a:extLst>
              <a:ext uri="{FF2B5EF4-FFF2-40B4-BE49-F238E27FC236}">
                <a16:creationId xmlns:a16="http://schemas.microsoft.com/office/drawing/2014/main" id="{212A7697-D9A5-8F4A-BEA5-B444AEB3A186}"/>
              </a:ext>
            </a:extLst>
          </p:cNvPr>
          <p:cNvSpPr>
            <a:spLocks noGrp="1"/>
          </p:cNvSpPr>
          <p:nvPr>
            <p:ph type="body" sz="quarter" idx="46" hasCustomPrompt="1"/>
          </p:nvPr>
        </p:nvSpPr>
        <p:spPr>
          <a:xfrm>
            <a:off x="4531296" y="5168547"/>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6" name="Group 5">
            <a:extLst>
              <a:ext uri="{FF2B5EF4-FFF2-40B4-BE49-F238E27FC236}">
                <a16:creationId xmlns:a16="http://schemas.microsoft.com/office/drawing/2014/main" id="{36F5C9E3-41BC-3B4B-1D88-E50F4F9916B9}"/>
              </a:ext>
            </a:extLst>
          </p:cNvPr>
          <p:cNvGrpSpPr/>
          <p:nvPr userDrawn="1"/>
        </p:nvGrpSpPr>
        <p:grpSpPr>
          <a:xfrm>
            <a:off x="4069656" y="4556044"/>
            <a:ext cx="7870355" cy="2155306"/>
            <a:chOff x="4069657" y="4508733"/>
            <a:chExt cx="7563410" cy="1674487"/>
          </a:xfrm>
        </p:grpSpPr>
        <p:grpSp>
          <p:nvGrpSpPr>
            <p:cNvPr id="99" name="Group 98">
              <a:extLst>
                <a:ext uri="{FF2B5EF4-FFF2-40B4-BE49-F238E27FC236}">
                  <a16:creationId xmlns:a16="http://schemas.microsoft.com/office/drawing/2014/main" id="{8CF58AFC-A1DF-4E4C-9C1C-A5E6151EFABF}"/>
                </a:ext>
              </a:extLst>
            </p:cNvPr>
            <p:cNvGrpSpPr/>
            <p:nvPr userDrawn="1"/>
          </p:nvGrpSpPr>
          <p:grpSpPr>
            <a:xfrm>
              <a:off x="4069658" y="4508733"/>
              <a:ext cx="7547911" cy="1674487"/>
              <a:chOff x="4061909" y="1565906"/>
              <a:chExt cx="7547911" cy="1882781"/>
            </a:xfrm>
          </p:grpSpPr>
          <p:cxnSp>
            <p:nvCxnSpPr>
              <p:cNvPr id="100" name="Straight Connector 99">
                <a:extLst>
                  <a:ext uri="{FF2B5EF4-FFF2-40B4-BE49-F238E27FC236}">
                    <a16:creationId xmlns:a16="http://schemas.microsoft.com/office/drawing/2014/main" id="{D85508B7-CE0C-8344-B589-BFF7161671C9}"/>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096EEEAE-0150-F54A-8F31-E97BD8F272EE}"/>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3C7D4C4-72C2-CA40-899D-544D3BC4581F}"/>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98C6B749-DEC9-6F90-9821-DDA8C533BDD3}"/>
                </a:ext>
              </a:extLst>
            </p:cNvPr>
            <p:cNvGrpSpPr/>
            <p:nvPr userDrawn="1"/>
          </p:nvGrpSpPr>
          <p:grpSpPr>
            <a:xfrm>
              <a:off x="4069657" y="5787220"/>
              <a:ext cx="7563410" cy="396000"/>
              <a:chOff x="4069657" y="5787220"/>
              <a:chExt cx="7563410" cy="396000"/>
            </a:xfrm>
          </p:grpSpPr>
          <p:cxnSp>
            <p:nvCxnSpPr>
              <p:cNvPr id="103" name="Straight Connector 102">
                <a:extLst>
                  <a:ext uri="{FF2B5EF4-FFF2-40B4-BE49-F238E27FC236}">
                    <a16:creationId xmlns:a16="http://schemas.microsoft.com/office/drawing/2014/main" id="{E41E3D45-3A3C-3145-9518-CEEDC3C19579}"/>
                  </a:ext>
                </a:extLst>
              </p:cNvPr>
              <p:cNvCxnSpPr>
                <a:cxnSpLocks/>
              </p:cNvCxnSpPr>
              <p:nvPr userDrawn="1"/>
            </p:nvCxnSpPr>
            <p:spPr>
              <a:xfrm>
                <a:off x="4069657" y="578722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A80877FA-B0CE-4540-AF75-52B923CEA30F}"/>
                  </a:ext>
                </a:extLst>
              </p:cNvPr>
              <p:cNvCxnSpPr>
                <a:cxnSpLocks/>
              </p:cNvCxnSpPr>
              <p:nvPr userDrawn="1"/>
            </p:nvCxnSpPr>
            <p:spPr>
              <a:xfrm>
                <a:off x="4085156" y="617517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7" name="Text Placeholder 8">
            <a:extLst>
              <a:ext uri="{FF2B5EF4-FFF2-40B4-BE49-F238E27FC236}">
                <a16:creationId xmlns:a16="http://schemas.microsoft.com/office/drawing/2014/main" id="{BF545690-3156-C06B-7E59-CA281F7A38A4}"/>
              </a:ext>
            </a:extLst>
          </p:cNvPr>
          <p:cNvSpPr>
            <a:spLocks noGrp="1"/>
          </p:cNvSpPr>
          <p:nvPr>
            <p:ph type="body" sz="quarter" idx="48" hasCustomPrompt="1"/>
          </p:nvPr>
        </p:nvSpPr>
        <p:spPr>
          <a:xfrm>
            <a:off x="2160741" y="2872987"/>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Benefit </a:t>
            </a:r>
          </a:p>
        </p:txBody>
      </p:sp>
      <p:sp>
        <p:nvSpPr>
          <p:cNvPr id="8" name="Text Placeholder 8">
            <a:extLst>
              <a:ext uri="{FF2B5EF4-FFF2-40B4-BE49-F238E27FC236}">
                <a16:creationId xmlns:a16="http://schemas.microsoft.com/office/drawing/2014/main" id="{CC1C18BB-6462-D10D-A1B0-DF728B6321FE}"/>
              </a:ext>
            </a:extLst>
          </p:cNvPr>
          <p:cNvSpPr>
            <a:spLocks noGrp="1"/>
          </p:cNvSpPr>
          <p:nvPr>
            <p:ph type="body" sz="quarter" idx="49" hasCustomPrompt="1"/>
          </p:nvPr>
        </p:nvSpPr>
        <p:spPr>
          <a:xfrm>
            <a:off x="2184201" y="4956862"/>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Solution</a:t>
            </a:r>
          </a:p>
        </p:txBody>
      </p:sp>
    </p:spTree>
    <p:extLst>
      <p:ext uri="{BB962C8B-B14F-4D97-AF65-F5344CB8AC3E}">
        <p14:creationId xmlns:p14="http://schemas.microsoft.com/office/powerpoint/2010/main" val="2739360623"/>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5_Bullet Point x3 slide with photo">
    <p:spTree>
      <p:nvGrpSpPr>
        <p:cNvPr id="1" name=""/>
        <p:cNvGrpSpPr/>
        <p:nvPr/>
      </p:nvGrpSpPr>
      <p:grpSpPr>
        <a:xfrm>
          <a:off x="0" y="0"/>
          <a:ext cx="0" cy="0"/>
          <a:chOff x="0" y="0"/>
          <a:chExt cx="0" cy="0"/>
        </a:xfrm>
      </p:grpSpPr>
      <p:sp>
        <p:nvSpPr>
          <p:cNvPr id="38" name="Freeform 37">
            <a:extLst>
              <a:ext uri="{FF2B5EF4-FFF2-40B4-BE49-F238E27FC236}">
                <a16:creationId xmlns:a16="http://schemas.microsoft.com/office/drawing/2014/main" id="{538B95BB-05BC-1048-92B0-7C3AE8E2EA0A}"/>
              </a:ext>
            </a:extLst>
          </p:cNvPr>
          <p:cNvSpPr/>
          <p:nvPr userDrawn="1"/>
        </p:nvSpPr>
        <p:spPr>
          <a:xfrm>
            <a:off x="2019541" y="343175"/>
            <a:ext cx="2152521" cy="5638038"/>
          </a:xfrm>
          <a:custGeom>
            <a:avLst/>
            <a:gdLst>
              <a:gd name="connsiteX0" fmla="*/ 908901 w 908901"/>
              <a:gd name="connsiteY0" fmla="*/ 2711880 h 2711879"/>
              <a:gd name="connsiteX1" fmla="*/ 301407 w 908901"/>
              <a:gd name="connsiteY1" fmla="*/ 2711880 h 2711879"/>
              <a:gd name="connsiteX2" fmla="*/ 0 w 908901"/>
              <a:gd name="connsiteY2" fmla="*/ 2410560 h 2711879"/>
              <a:gd name="connsiteX3" fmla="*/ 0 w 908901"/>
              <a:gd name="connsiteY3" fmla="*/ 0 h 2711879"/>
              <a:gd name="connsiteX4" fmla="*/ 703642 w 908901"/>
              <a:gd name="connsiteY4" fmla="*/ 0 h 2711879"/>
              <a:gd name="connsiteX5" fmla="*/ 908901 w 908901"/>
              <a:gd name="connsiteY5" fmla="*/ 205200 h 2711879"/>
              <a:gd name="connsiteX6" fmla="*/ 908901 w 908901"/>
              <a:gd name="connsiteY6" fmla="*/ 2711880 h 271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8901" h="2711879">
                <a:moveTo>
                  <a:pt x="908901" y="2711880"/>
                </a:moveTo>
                <a:lnTo>
                  <a:pt x="301407" y="2711880"/>
                </a:lnTo>
                <a:cubicBezTo>
                  <a:pt x="135039" y="2711880"/>
                  <a:pt x="0" y="2576880"/>
                  <a:pt x="0" y="2410560"/>
                </a:cubicBezTo>
                <a:lnTo>
                  <a:pt x="0" y="0"/>
                </a:lnTo>
                <a:lnTo>
                  <a:pt x="703642" y="0"/>
                </a:lnTo>
                <a:cubicBezTo>
                  <a:pt x="817075" y="0"/>
                  <a:pt x="908901" y="91800"/>
                  <a:pt x="908901" y="205200"/>
                </a:cubicBezTo>
                <a:lnTo>
                  <a:pt x="908901" y="2711880"/>
                </a:lnTo>
                <a:close/>
              </a:path>
            </a:pathLst>
          </a:custGeom>
          <a:solidFill>
            <a:srgbClr val="335C42"/>
          </a:solidFill>
          <a:ln w="3598" cap="flat">
            <a:noFill/>
            <a:prstDash val="solid"/>
            <a:miter/>
          </a:ln>
        </p:spPr>
        <p:txBody>
          <a:bodyPr rtlCol="0" anchor="ctr"/>
          <a:lstStyle/>
          <a:p>
            <a:endParaRPr lang="en-US" b="0" i="0" dirty="0">
              <a:latin typeface="Calibri" panose="020F0502020204030204" pitchFamily="34" charset="0"/>
            </a:endParaRPr>
          </a:p>
        </p:txBody>
      </p:sp>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531293" y="573587"/>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531294" y="1072300"/>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1" name="Text Placeholder 8">
            <a:extLst>
              <a:ext uri="{FF2B5EF4-FFF2-40B4-BE49-F238E27FC236}">
                <a16:creationId xmlns:a16="http://schemas.microsoft.com/office/drawing/2014/main" id="{E3964F16-943B-CF46-AC28-B5F2326590D6}"/>
              </a:ext>
            </a:extLst>
          </p:cNvPr>
          <p:cNvSpPr>
            <a:spLocks noGrp="1"/>
          </p:cNvSpPr>
          <p:nvPr>
            <p:ph type="body" sz="quarter" idx="37" hasCustomPrompt="1"/>
          </p:nvPr>
        </p:nvSpPr>
        <p:spPr>
          <a:xfrm>
            <a:off x="2194873" y="917683"/>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Challenge</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1995823"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4054159" y="188180"/>
            <a:ext cx="7902045" cy="2970163"/>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
        <p:nvSpPr>
          <p:cNvPr id="96" name="Text Placeholder 8">
            <a:extLst>
              <a:ext uri="{FF2B5EF4-FFF2-40B4-BE49-F238E27FC236}">
                <a16:creationId xmlns:a16="http://schemas.microsoft.com/office/drawing/2014/main" id="{861A60FE-EB03-3D4F-A2A8-02A4B3CB223C}"/>
              </a:ext>
            </a:extLst>
          </p:cNvPr>
          <p:cNvSpPr>
            <a:spLocks noGrp="1"/>
          </p:cNvSpPr>
          <p:nvPr>
            <p:ph type="body" sz="quarter" idx="45" hasCustomPrompt="1"/>
          </p:nvPr>
        </p:nvSpPr>
        <p:spPr>
          <a:xfrm>
            <a:off x="4531295" y="4669834"/>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97" name="Text Placeholder 8">
            <a:extLst>
              <a:ext uri="{FF2B5EF4-FFF2-40B4-BE49-F238E27FC236}">
                <a16:creationId xmlns:a16="http://schemas.microsoft.com/office/drawing/2014/main" id="{212A7697-D9A5-8F4A-BEA5-B444AEB3A186}"/>
              </a:ext>
            </a:extLst>
          </p:cNvPr>
          <p:cNvSpPr>
            <a:spLocks noGrp="1"/>
          </p:cNvSpPr>
          <p:nvPr>
            <p:ph type="body" sz="quarter" idx="46" hasCustomPrompt="1"/>
          </p:nvPr>
        </p:nvSpPr>
        <p:spPr>
          <a:xfrm>
            <a:off x="4531296" y="5168547"/>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6" name="Group 5">
            <a:extLst>
              <a:ext uri="{FF2B5EF4-FFF2-40B4-BE49-F238E27FC236}">
                <a16:creationId xmlns:a16="http://schemas.microsoft.com/office/drawing/2014/main" id="{36F5C9E3-41BC-3B4B-1D88-E50F4F9916B9}"/>
              </a:ext>
            </a:extLst>
          </p:cNvPr>
          <p:cNvGrpSpPr/>
          <p:nvPr userDrawn="1"/>
        </p:nvGrpSpPr>
        <p:grpSpPr>
          <a:xfrm>
            <a:off x="4069656" y="3294411"/>
            <a:ext cx="7870355" cy="3416939"/>
            <a:chOff x="4069657" y="4508733"/>
            <a:chExt cx="7563410" cy="1674487"/>
          </a:xfrm>
        </p:grpSpPr>
        <p:grpSp>
          <p:nvGrpSpPr>
            <p:cNvPr id="99" name="Group 98">
              <a:extLst>
                <a:ext uri="{FF2B5EF4-FFF2-40B4-BE49-F238E27FC236}">
                  <a16:creationId xmlns:a16="http://schemas.microsoft.com/office/drawing/2014/main" id="{8CF58AFC-A1DF-4E4C-9C1C-A5E6151EFABF}"/>
                </a:ext>
              </a:extLst>
            </p:cNvPr>
            <p:cNvGrpSpPr/>
            <p:nvPr userDrawn="1"/>
          </p:nvGrpSpPr>
          <p:grpSpPr>
            <a:xfrm>
              <a:off x="4069658" y="4508733"/>
              <a:ext cx="7547911" cy="1674487"/>
              <a:chOff x="4061909" y="1565906"/>
              <a:chExt cx="7547911" cy="1882781"/>
            </a:xfrm>
          </p:grpSpPr>
          <p:cxnSp>
            <p:nvCxnSpPr>
              <p:cNvPr id="100" name="Straight Connector 99">
                <a:extLst>
                  <a:ext uri="{FF2B5EF4-FFF2-40B4-BE49-F238E27FC236}">
                    <a16:creationId xmlns:a16="http://schemas.microsoft.com/office/drawing/2014/main" id="{D85508B7-CE0C-8344-B589-BFF7161671C9}"/>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096EEEAE-0150-F54A-8F31-E97BD8F272EE}"/>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3C7D4C4-72C2-CA40-899D-544D3BC4581F}"/>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98C6B749-DEC9-6F90-9821-DDA8C533BDD3}"/>
                </a:ext>
              </a:extLst>
            </p:cNvPr>
            <p:cNvGrpSpPr/>
            <p:nvPr userDrawn="1"/>
          </p:nvGrpSpPr>
          <p:grpSpPr>
            <a:xfrm>
              <a:off x="4069657" y="5787220"/>
              <a:ext cx="7563410" cy="396000"/>
              <a:chOff x="4069657" y="5787220"/>
              <a:chExt cx="7563410" cy="396000"/>
            </a:xfrm>
          </p:grpSpPr>
          <p:cxnSp>
            <p:nvCxnSpPr>
              <p:cNvPr id="103" name="Straight Connector 102">
                <a:extLst>
                  <a:ext uri="{FF2B5EF4-FFF2-40B4-BE49-F238E27FC236}">
                    <a16:creationId xmlns:a16="http://schemas.microsoft.com/office/drawing/2014/main" id="{E41E3D45-3A3C-3145-9518-CEEDC3C19579}"/>
                  </a:ext>
                </a:extLst>
              </p:cNvPr>
              <p:cNvCxnSpPr>
                <a:cxnSpLocks/>
              </p:cNvCxnSpPr>
              <p:nvPr userDrawn="1"/>
            </p:nvCxnSpPr>
            <p:spPr>
              <a:xfrm>
                <a:off x="4069657" y="578722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A80877FA-B0CE-4540-AF75-52B923CEA30F}"/>
                  </a:ext>
                </a:extLst>
              </p:cNvPr>
              <p:cNvCxnSpPr>
                <a:cxnSpLocks/>
              </p:cNvCxnSpPr>
              <p:nvPr userDrawn="1"/>
            </p:nvCxnSpPr>
            <p:spPr>
              <a:xfrm>
                <a:off x="4085156" y="617517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8" name="Text Placeholder 8">
            <a:extLst>
              <a:ext uri="{FF2B5EF4-FFF2-40B4-BE49-F238E27FC236}">
                <a16:creationId xmlns:a16="http://schemas.microsoft.com/office/drawing/2014/main" id="{CC1C18BB-6462-D10D-A1B0-DF728B6321FE}"/>
              </a:ext>
            </a:extLst>
          </p:cNvPr>
          <p:cNvSpPr>
            <a:spLocks noGrp="1"/>
          </p:cNvSpPr>
          <p:nvPr>
            <p:ph type="body" sz="quarter" idx="49" hasCustomPrompt="1"/>
          </p:nvPr>
        </p:nvSpPr>
        <p:spPr>
          <a:xfrm>
            <a:off x="2184201" y="4956862"/>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Solution</a:t>
            </a:r>
          </a:p>
        </p:txBody>
      </p:sp>
    </p:spTree>
    <p:extLst>
      <p:ext uri="{BB962C8B-B14F-4D97-AF65-F5344CB8AC3E}">
        <p14:creationId xmlns:p14="http://schemas.microsoft.com/office/powerpoint/2010/main" val="444096521"/>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6_Bullet Point x3 slide with photo">
    <p:spTree>
      <p:nvGrpSpPr>
        <p:cNvPr id="1" name=""/>
        <p:cNvGrpSpPr/>
        <p:nvPr/>
      </p:nvGrpSpPr>
      <p:grpSpPr>
        <a:xfrm>
          <a:off x="0" y="0"/>
          <a:ext cx="0" cy="0"/>
          <a:chOff x="0" y="0"/>
          <a:chExt cx="0" cy="0"/>
        </a:xfrm>
      </p:grpSpPr>
      <p:sp>
        <p:nvSpPr>
          <p:cNvPr id="38" name="Freeform 37">
            <a:extLst>
              <a:ext uri="{FF2B5EF4-FFF2-40B4-BE49-F238E27FC236}">
                <a16:creationId xmlns:a16="http://schemas.microsoft.com/office/drawing/2014/main" id="{538B95BB-05BC-1048-92B0-7C3AE8E2EA0A}"/>
              </a:ext>
            </a:extLst>
          </p:cNvPr>
          <p:cNvSpPr/>
          <p:nvPr userDrawn="1"/>
        </p:nvSpPr>
        <p:spPr>
          <a:xfrm>
            <a:off x="2019541" y="343175"/>
            <a:ext cx="2152521" cy="5638038"/>
          </a:xfrm>
          <a:custGeom>
            <a:avLst/>
            <a:gdLst>
              <a:gd name="connsiteX0" fmla="*/ 908901 w 908901"/>
              <a:gd name="connsiteY0" fmla="*/ 2711880 h 2711879"/>
              <a:gd name="connsiteX1" fmla="*/ 301407 w 908901"/>
              <a:gd name="connsiteY1" fmla="*/ 2711880 h 2711879"/>
              <a:gd name="connsiteX2" fmla="*/ 0 w 908901"/>
              <a:gd name="connsiteY2" fmla="*/ 2410560 h 2711879"/>
              <a:gd name="connsiteX3" fmla="*/ 0 w 908901"/>
              <a:gd name="connsiteY3" fmla="*/ 0 h 2711879"/>
              <a:gd name="connsiteX4" fmla="*/ 703642 w 908901"/>
              <a:gd name="connsiteY4" fmla="*/ 0 h 2711879"/>
              <a:gd name="connsiteX5" fmla="*/ 908901 w 908901"/>
              <a:gd name="connsiteY5" fmla="*/ 205200 h 2711879"/>
              <a:gd name="connsiteX6" fmla="*/ 908901 w 908901"/>
              <a:gd name="connsiteY6" fmla="*/ 2711880 h 271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8901" h="2711879">
                <a:moveTo>
                  <a:pt x="908901" y="2711880"/>
                </a:moveTo>
                <a:lnTo>
                  <a:pt x="301407" y="2711880"/>
                </a:lnTo>
                <a:cubicBezTo>
                  <a:pt x="135039" y="2711880"/>
                  <a:pt x="0" y="2576880"/>
                  <a:pt x="0" y="2410560"/>
                </a:cubicBezTo>
                <a:lnTo>
                  <a:pt x="0" y="0"/>
                </a:lnTo>
                <a:lnTo>
                  <a:pt x="703642" y="0"/>
                </a:lnTo>
                <a:cubicBezTo>
                  <a:pt x="817075" y="0"/>
                  <a:pt x="908901" y="91800"/>
                  <a:pt x="908901" y="205200"/>
                </a:cubicBezTo>
                <a:lnTo>
                  <a:pt x="908901" y="2711880"/>
                </a:lnTo>
                <a:close/>
              </a:path>
            </a:pathLst>
          </a:custGeom>
          <a:solidFill>
            <a:srgbClr val="335C42"/>
          </a:solidFill>
          <a:ln w="3598" cap="flat">
            <a:noFill/>
            <a:prstDash val="solid"/>
            <a:miter/>
          </a:ln>
        </p:spPr>
        <p:txBody>
          <a:bodyPr rtlCol="0" anchor="ctr"/>
          <a:lstStyle/>
          <a:p>
            <a:endParaRPr lang="en-US" b="0" i="0" dirty="0">
              <a:latin typeface="Calibri" panose="020F0502020204030204" pitchFamily="34" charset="0"/>
            </a:endParaRPr>
          </a:p>
        </p:txBody>
      </p:sp>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531293" y="573587"/>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531294" y="1072300"/>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1" name="Text Placeholder 8">
            <a:extLst>
              <a:ext uri="{FF2B5EF4-FFF2-40B4-BE49-F238E27FC236}">
                <a16:creationId xmlns:a16="http://schemas.microsoft.com/office/drawing/2014/main" id="{E3964F16-943B-CF46-AC28-B5F2326590D6}"/>
              </a:ext>
            </a:extLst>
          </p:cNvPr>
          <p:cNvSpPr>
            <a:spLocks noGrp="1"/>
          </p:cNvSpPr>
          <p:nvPr>
            <p:ph type="body" sz="quarter" idx="37" hasCustomPrompt="1"/>
          </p:nvPr>
        </p:nvSpPr>
        <p:spPr>
          <a:xfrm>
            <a:off x="2194873" y="917683"/>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Challenge</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1995823"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4054159" y="188181"/>
            <a:ext cx="7902045" cy="2148118"/>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
        <p:nvSpPr>
          <p:cNvPr id="87" name="Text Placeholder 8">
            <a:extLst>
              <a:ext uri="{FF2B5EF4-FFF2-40B4-BE49-F238E27FC236}">
                <a16:creationId xmlns:a16="http://schemas.microsoft.com/office/drawing/2014/main" id="{3311F443-1C7A-514F-BCD9-D4AC14BBCBE9}"/>
              </a:ext>
            </a:extLst>
          </p:cNvPr>
          <p:cNvSpPr>
            <a:spLocks noGrp="1"/>
          </p:cNvSpPr>
          <p:nvPr>
            <p:ph type="body" sz="quarter" idx="42" hasCustomPrompt="1"/>
          </p:nvPr>
        </p:nvSpPr>
        <p:spPr>
          <a:xfrm>
            <a:off x="4531294" y="2684200"/>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88" name="Text Placeholder 8">
            <a:extLst>
              <a:ext uri="{FF2B5EF4-FFF2-40B4-BE49-F238E27FC236}">
                <a16:creationId xmlns:a16="http://schemas.microsoft.com/office/drawing/2014/main" id="{B52771E6-777C-9F40-B966-428B455CB443}"/>
              </a:ext>
            </a:extLst>
          </p:cNvPr>
          <p:cNvSpPr>
            <a:spLocks noGrp="1"/>
          </p:cNvSpPr>
          <p:nvPr>
            <p:ph type="body" sz="quarter" idx="43" hasCustomPrompt="1"/>
          </p:nvPr>
        </p:nvSpPr>
        <p:spPr>
          <a:xfrm>
            <a:off x="4531295" y="3182913"/>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4" name="Group 3">
            <a:extLst>
              <a:ext uri="{FF2B5EF4-FFF2-40B4-BE49-F238E27FC236}">
                <a16:creationId xmlns:a16="http://schemas.microsoft.com/office/drawing/2014/main" id="{A3B9141F-6DD9-8488-3489-F5BD2D8B7934}"/>
              </a:ext>
            </a:extLst>
          </p:cNvPr>
          <p:cNvGrpSpPr/>
          <p:nvPr userDrawn="1"/>
        </p:nvGrpSpPr>
        <p:grpSpPr>
          <a:xfrm>
            <a:off x="4054158" y="2401606"/>
            <a:ext cx="7885845" cy="2060054"/>
            <a:chOff x="4054159" y="2644936"/>
            <a:chExt cx="7563410" cy="1674487"/>
          </a:xfrm>
        </p:grpSpPr>
        <p:grpSp>
          <p:nvGrpSpPr>
            <p:cNvPr id="90" name="Group 89">
              <a:extLst>
                <a:ext uri="{FF2B5EF4-FFF2-40B4-BE49-F238E27FC236}">
                  <a16:creationId xmlns:a16="http://schemas.microsoft.com/office/drawing/2014/main" id="{18DBABD2-A4B6-F349-B0A2-639282B1801B}"/>
                </a:ext>
              </a:extLst>
            </p:cNvPr>
            <p:cNvGrpSpPr/>
            <p:nvPr userDrawn="1"/>
          </p:nvGrpSpPr>
          <p:grpSpPr>
            <a:xfrm>
              <a:off x="4054160" y="2644936"/>
              <a:ext cx="7547911" cy="1674487"/>
              <a:chOff x="4061909" y="1565906"/>
              <a:chExt cx="7547911" cy="1882781"/>
            </a:xfrm>
          </p:grpSpPr>
          <p:cxnSp>
            <p:nvCxnSpPr>
              <p:cNvPr id="91" name="Straight Connector 90">
                <a:extLst>
                  <a:ext uri="{FF2B5EF4-FFF2-40B4-BE49-F238E27FC236}">
                    <a16:creationId xmlns:a16="http://schemas.microsoft.com/office/drawing/2014/main" id="{5CDF40CE-92FC-0445-8A94-15FA5B8D57A5}"/>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3BB68F9F-A1DE-A143-B408-E453830CF8A4}"/>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2DBD8B09-0DFC-C44F-884F-040F44DFF773}"/>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3" name="Group 2">
              <a:extLst>
                <a:ext uri="{FF2B5EF4-FFF2-40B4-BE49-F238E27FC236}">
                  <a16:creationId xmlns:a16="http://schemas.microsoft.com/office/drawing/2014/main" id="{BDFF853B-9071-C93B-E94C-D4D2D2347A20}"/>
                </a:ext>
              </a:extLst>
            </p:cNvPr>
            <p:cNvGrpSpPr/>
            <p:nvPr userDrawn="1"/>
          </p:nvGrpSpPr>
          <p:grpSpPr>
            <a:xfrm>
              <a:off x="4054159" y="3923423"/>
              <a:ext cx="7563410" cy="396000"/>
              <a:chOff x="4054159" y="3923423"/>
              <a:chExt cx="7563410" cy="396000"/>
            </a:xfrm>
          </p:grpSpPr>
          <p:cxnSp>
            <p:nvCxnSpPr>
              <p:cNvPr id="94" name="Straight Connector 93">
                <a:extLst>
                  <a:ext uri="{FF2B5EF4-FFF2-40B4-BE49-F238E27FC236}">
                    <a16:creationId xmlns:a16="http://schemas.microsoft.com/office/drawing/2014/main" id="{8A51DA0B-F4B5-6E40-9253-163D9E4B7B55}"/>
                  </a:ext>
                </a:extLst>
              </p:cNvPr>
              <p:cNvCxnSpPr>
                <a:cxnSpLocks/>
              </p:cNvCxnSpPr>
              <p:nvPr userDrawn="1"/>
            </p:nvCxnSpPr>
            <p:spPr>
              <a:xfrm>
                <a:off x="4054159" y="3923423"/>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A1240572-9F09-0049-973E-7817D777AE1A}"/>
                  </a:ext>
                </a:extLst>
              </p:cNvPr>
              <p:cNvCxnSpPr>
                <a:cxnSpLocks/>
              </p:cNvCxnSpPr>
              <p:nvPr userDrawn="1"/>
            </p:nvCxnSpPr>
            <p:spPr>
              <a:xfrm>
                <a:off x="4069658" y="4311378"/>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96" name="Text Placeholder 8">
            <a:extLst>
              <a:ext uri="{FF2B5EF4-FFF2-40B4-BE49-F238E27FC236}">
                <a16:creationId xmlns:a16="http://schemas.microsoft.com/office/drawing/2014/main" id="{861A60FE-EB03-3D4F-A2A8-02A4B3CB223C}"/>
              </a:ext>
            </a:extLst>
          </p:cNvPr>
          <p:cNvSpPr>
            <a:spLocks noGrp="1"/>
          </p:cNvSpPr>
          <p:nvPr>
            <p:ph type="body" sz="quarter" idx="45" hasCustomPrompt="1"/>
          </p:nvPr>
        </p:nvSpPr>
        <p:spPr>
          <a:xfrm>
            <a:off x="4531295" y="4669834"/>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97" name="Text Placeholder 8">
            <a:extLst>
              <a:ext uri="{FF2B5EF4-FFF2-40B4-BE49-F238E27FC236}">
                <a16:creationId xmlns:a16="http://schemas.microsoft.com/office/drawing/2014/main" id="{212A7697-D9A5-8F4A-BEA5-B444AEB3A186}"/>
              </a:ext>
            </a:extLst>
          </p:cNvPr>
          <p:cNvSpPr>
            <a:spLocks noGrp="1"/>
          </p:cNvSpPr>
          <p:nvPr>
            <p:ph type="body" sz="quarter" idx="46" hasCustomPrompt="1"/>
          </p:nvPr>
        </p:nvSpPr>
        <p:spPr>
          <a:xfrm>
            <a:off x="4531296" y="5168547"/>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6" name="Group 5">
            <a:extLst>
              <a:ext uri="{FF2B5EF4-FFF2-40B4-BE49-F238E27FC236}">
                <a16:creationId xmlns:a16="http://schemas.microsoft.com/office/drawing/2014/main" id="{36F5C9E3-41BC-3B4B-1D88-E50F4F9916B9}"/>
              </a:ext>
            </a:extLst>
          </p:cNvPr>
          <p:cNvGrpSpPr/>
          <p:nvPr userDrawn="1"/>
        </p:nvGrpSpPr>
        <p:grpSpPr>
          <a:xfrm>
            <a:off x="4069656" y="4556044"/>
            <a:ext cx="7870355" cy="2155306"/>
            <a:chOff x="4069657" y="4508733"/>
            <a:chExt cx="7563410" cy="1674487"/>
          </a:xfrm>
        </p:grpSpPr>
        <p:grpSp>
          <p:nvGrpSpPr>
            <p:cNvPr id="99" name="Group 98">
              <a:extLst>
                <a:ext uri="{FF2B5EF4-FFF2-40B4-BE49-F238E27FC236}">
                  <a16:creationId xmlns:a16="http://schemas.microsoft.com/office/drawing/2014/main" id="{8CF58AFC-A1DF-4E4C-9C1C-A5E6151EFABF}"/>
                </a:ext>
              </a:extLst>
            </p:cNvPr>
            <p:cNvGrpSpPr/>
            <p:nvPr userDrawn="1"/>
          </p:nvGrpSpPr>
          <p:grpSpPr>
            <a:xfrm>
              <a:off x="4069658" y="4508733"/>
              <a:ext cx="7547911" cy="1674487"/>
              <a:chOff x="4061909" y="1565906"/>
              <a:chExt cx="7547911" cy="1882781"/>
            </a:xfrm>
          </p:grpSpPr>
          <p:cxnSp>
            <p:nvCxnSpPr>
              <p:cNvPr id="100" name="Straight Connector 99">
                <a:extLst>
                  <a:ext uri="{FF2B5EF4-FFF2-40B4-BE49-F238E27FC236}">
                    <a16:creationId xmlns:a16="http://schemas.microsoft.com/office/drawing/2014/main" id="{D85508B7-CE0C-8344-B589-BFF7161671C9}"/>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096EEEAE-0150-F54A-8F31-E97BD8F272EE}"/>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3C7D4C4-72C2-CA40-899D-544D3BC4581F}"/>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98C6B749-DEC9-6F90-9821-DDA8C533BDD3}"/>
                </a:ext>
              </a:extLst>
            </p:cNvPr>
            <p:cNvGrpSpPr/>
            <p:nvPr userDrawn="1"/>
          </p:nvGrpSpPr>
          <p:grpSpPr>
            <a:xfrm>
              <a:off x="4069657" y="5787220"/>
              <a:ext cx="7563410" cy="396000"/>
              <a:chOff x="4069657" y="5787220"/>
              <a:chExt cx="7563410" cy="396000"/>
            </a:xfrm>
          </p:grpSpPr>
          <p:cxnSp>
            <p:nvCxnSpPr>
              <p:cNvPr id="103" name="Straight Connector 102">
                <a:extLst>
                  <a:ext uri="{FF2B5EF4-FFF2-40B4-BE49-F238E27FC236}">
                    <a16:creationId xmlns:a16="http://schemas.microsoft.com/office/drawing/2014/main" id="{E41E3D45-3A3C-3145-9518-CEEDC3C19579}"/>
                  </a:ext>
                </a:extLst>
              </p:cNvPr>
              <p:cNvCxnSpPr>
                <a:cxnSpLocks/>
              </p:cNvCxnSpPr>
              <p:nvPr userDrawn="1"/>
            </p:nvCxnSpPr>
            <p:spPr>
              <a:xfrm>
                <a:off x="4069657" y="578722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A80877FA-B0CE-4540-AF75-52B923CEA30F}"/>
                  </a:ext>
                </a:extLst>
              </p:cNvPr>
              <p:cNvCxnSpPr>
                <a:cxnSpLocks/>
              </p:cNvCxnSpPr>
              <p:nvPr userDrawn="1"/>
            </p:nvCxnSpPr>
            <p:spPr>
              <a:xfrm>
                <a:off x="4085156" y="617517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7" name="Text Placeholder 8">
            <a:extLst>
              <a:ext uri="{FF2B5EF4-FFF2-40B4-BE49-F238E27FC236}">
                <a16:creationId xmlns:a16="http://schemas.microsoft.com/office/drawing/2014/main" id="{BF545690-3156-C06B-7E59-CA281F7A38A4}"/>
              </a:ext>
            </a:extLst>
          </p:cNvPr>
          <p:cNvSpPr>
            <a:spLocks noGrp="1"/>
          </p:cNvSpPr>
          <p:nvPr>
            <p:ph type="body" sz="quarter" idx="48" hasCustomPrompt="1"/>
          </p:nvPr>
        </p:nvSpPr>
        <p:spPr>
          <a:xfrm>
            <a:off x="2160741" y="2872987"/>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Benefit </a:t>
            </a:r>
          </a:p>
        </p:txBody>
      </p:sp>
      <p:sp>
        <p:nvSpPr>
          <p:cNvPr id="8" name="Text Placeholder 8">
            <a:extLst>
              <a:ext uri="{FF2B5EF4-FFF2-40B4-BE49-F238E27FC236}">
                <a16:creationId xmlns:a16="http://schemas.microsoft.com/office/drawing/2014/main" id="{CC1C18BB-6462-D10D-A1B0-DF728B6321FE}"/>
              </a:ext>
            </a:extLst>
          </p:cNvPr>
          <p:cNvSpPr>
            <a:spLocks noGrp="1"/>
          </p:cNvSpPr>
          <p:nvPr>
            <p:ph type="body" sz="quarter" idx="49" hasCustomPrompt="1"/>
          </p:nvPr>
        </p:nvSpPr>
        <p:spPr>
          <a:xfrm>
            <a:off x="2184201" y="4956862"/>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Solution</a:t>
            </a:r>
          </a:p>
        </p:txBody>
      </p:sp>
    </p:spTree>
    <p:extLst>
      <p:ext uri="{BB962C8B-B14F-4D97-AF65-F5344CB8AC3E}">
        <p14:creationId xmlns:p14="http://schemas.microsoft.com/office/powerpoint/2010/main" val="19105968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6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48833"/>
            <a:ext cx="6185499" cy="593771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335C42"/>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22" name="Straight Connector 21">
            <a:extLst>
              <a:ext uri="{FF2B5EF4-FFF2-40B4-BE49-F238E27FC236}">
                <a16:creationId xmlns:a16="http://schemas.microsoft.com/office/drawing/2014/main" id="{9DF01F14-643E-584E-8815-2D66531C2F34}"/>
              </a:ext>
            </a:extLst>
          </p:cNvPr>
          <p:cNvCxnSpPr>
            <a:cxnSpLocks/>
          </p:cNvCxnSpPr>
          <p:nvPr userDrawn="1"/>
        </p:nvCxnSpPr>
        <p:spPr>
          <a:xfrm flipH="1">
            <a:off x="5658046" y="4851970"/>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Tree>
    <p:extLst>
      <p:ext uri="{BB962C8B-B14F-4D97-AF65-F5344CB8AC3E}">
        <p14:creationId xmlns:p14="http://schemas.microsoft.com/office/powerpoint/2010/main" val="3333210119"/>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4_Bullet Point x3 slide with photo">
    <p:spTree>
      <p:nvGrpSpPr>
        <p:cNvPr id="1" name=""/>
        <p:cNvGrpSpPr/>
        <p:nvPr/>
      </p:nvGrpSpPr>
      <p:grpSpPr>
        <a:xfrm>
          <a:off x="0" y="0"/>
          <a:ext cx="0" cy="0"/>
          <a:chOff x="0" y="0"/>
          <a:chExt cx="0" cy="0"/>
        </a:xfrm>
      </p:grpSpPr>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912293" y="846903"/>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912294" y="1345616"/>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3392865"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3605279" y="188180"/>
            <a:ext cx="8350926" cy="6545995"/>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240417784"/>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Photo/Text Slide 01">
    <p:spTree>
      <p:nvGrpSpPr>
        <p:cNvPr id="1" name=""/>
        <p:cNvGrpSpPr/>
        <p:nvPr/>
      </p:nvGrpSpPr>
      <p:grpSpPr>
        <a:xfrm>
          <a:off x="0" y="0"/>
          <a:ext cx="0" cy="0"/>
          <a:chOff x="0" y="0"/>
          <a:chExt cx="0" cy="0"/>
        </a:xfrm>
      </p:grpSpPr>
      <p:sp>
        <p:nvSpPr>
          <p:cNvPr id="22" name="Freeform 21">
            <a:extLst>
              <a:ext uri="{FF2B5EF4-FFF2-40B4-BE49-F238E27FC236}">
                <a16:creationId xmlns:a16="http://schemas.microsoft.com/office/drawing/2014/main" id="{BB4ADFE1-8FB8-3C49-B586-197053CCF892}"/>
              </a:ext>
            </a:extLst>
          </p:cNvPr>
          <p:cNvSpPr/>
          <p:nvPr userDrawn="1"/>
        </p:nvSpPr>
        <p:spPr>
          <a:xfrm>
            <a:off x="511444" y="453836"/>
            <a:ext cx="6033735" cy="565533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13" name="Text Placeholder 17">
            <a:extLst>
              <a:ext uri="{FF2B5EF4-FFF2-40B4-BE49-F238E27FC236}">
                <a16:creationId xmlns:a16="http://schemas.microsoft.com/office/drawing/2014/main" id="{3333EE0C-C40D-F34B-991A-191081D0246E}"/>
              </a:ext>
            </a:extLst>
          </p:cNvPr>
          <p:cNvSpPr>
            <a:spLocks noGrp="1"/>
          </p:cNvSpPr>
          <p:nvPr>
            <p:ph type="body" sz="quarter" idx="18" hasCustomPrompt="1"/>
          </p:nvPr>
        </p:nvSpPr>
        <p:spPr>
          <a:xfrm>
            <a:off x="898357" y="2584411"/>
            <a:ext cx="4867011" cy="3025975"/>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4" name="Text Placeholder 23">
            <a:extLst>
              <a:ext uri="{FF2B5EF4-FFF2-40B4-BE49-F238E27FC236}">
                <a16:creationId xmlns:a16="http://schemas.microsoft.com/office/drawing/2014/main" id="{DE6190BE-8380-7B4A-9311-9BD61AE07324}"/>
              </a:ext>
            </a:extLst>
          </p:cNvPr>
          <p:cNvSpPr>
            <a:spLocks noGrp="1"/>
          </p:cNvSpPr>
          <p:nvPr>
            <p:ph type="body" sz="quarter" idx="16" hasCustomPrompt="1"/>
          </p:nvPr>
        </p:nvSpPr>
        <p:spPr>
          <a:xfrm>
            <a:off x="898358" y="890242"/>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sp>
        <p:nvSpPr>
          <p:cNvPr id="30" name="Freeform 29">
            <a:extLst>
              <a:ext uri="{FF2B5EF4-FFF2-40B4-BE49-F238E27FC236}">
                <a16:creationId xmlns:a16="http://schemas.microsoft.com/office/drawing/2014/main" id="{B36FB2AA-2DBD-1A44-9CC0-277628E9A1B8}"/>
              </a:ext>
            </a:extLst>
          </p:cNvPr>
          <p:cNvSpPr/>
          <p:nvPr userDrawn="1"/>
        </p:nvSpPr>
        <p:spPr>
          <a:xfrm>
            <a:off x="6180000" y="1149469"/>
            <a:ext cx="6012000" cy="36000"/>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rgbClr val="DF4625"/>
          </a:solidFill>
          <a:ln w="24491" cap="flat">
            <a:solidFill>
              <a:srgbClr val="DF4625"/>
            </a:solidFill>
            <a:prstDash val="solid"/>
            <a:miter/>
          </a:ln>
        </p:spPr>
        <p:txBody>
          <a:bodyPr rtlCol="0" anchor="ctr"/>
          <a:lstStyle/>
          <a:p>
            <a:endParaRPr lang="en-US"/>
          </a:p>
        </p:txBody>
      </p:sp>
      <p:sp>
        <p:nvSpPr>
          <p:cNvPr id="32" name="Picture Placeholder 2">
            <a:extLst>
              <a:ext uri="{FF2B5EF4-FFF2-40B4-BE49-F238E27FC236}">
                <a16:creationId xmlns:a16="http://schemas.microsoft.com/office/drawing/2014/main" id="{4EDE5ADC-BCE4-1B4C-AA43-CAA0D32703DC}"/>
              </a:ext>
            </a:extLst>
          </p:cNvPr>
          <p:cNvSpPr>
            <a:spLocks noGrp="1"/>
          </p:cNvSpPr>
          <p:nvPr>
            <p:ph type="pic" sz="quarter" idx="42"/>
          </p:nvPr>
        </p:nvSpPr>
        <p:spPr>
          <a:xfrm>
            <a:off x="6545263" y="1452563"/>
            <a:ext cx="5646737" cy="4656137"/>
          </a:xfrm>
          <a:prstGeom prst="rect">
            <a:avLst/>
          </a:prstGeom>
          <a:solidFill>
            <a:schemeClr val="bg1">
              <a:lumMod val="85000"/>
            </a:schemeClr>
          </a:solidFill>
        </p:spPr>
        <p:txBody>
          <a:bodyPr/>
          <a:lstStyle>
            <a:lvl1pPr>
              <a:defRPr sz="800"/>
            </a:lvl1pPr>
          </a:lstStyle>
          <a:p>
            <a:endParaRPr lang="en-US"/>
          </a:p>
        </p:txBody>
      </p:sp>
    </p:spTree>
    <p:extLst>
      <p:ext uri="{BB962C8B-B14F-4D97-AF65-F5344CB8AC3E}">
        <p14:creationId xmlns:p14="http://schemas.microsoft.com/office/powerpoint/2010/main" val="49209456"/>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1_Photo/Text Slide 02">
    <p:spTree>
      <p:nvGrpSpPr>
        <p:cNvPr id="1" name=""/>
        <p:cNvGrpSpPr/>
        <p:nvPr/>
      </p:nvGrpSpPr>
      <p:grpSpPr>
        <a:xfrm>
          <a:off x="0" y="0"/>
          <a:ext cx="0" cy="0"/>
          <a:chOff x="0" y="0"/>
          <a:chExt cx="0" cy="0"/>
        </a:xfrm>
      </p:grpSpPr>
      <p:sp>
        <p:nvSpPr>
          <p:cNvPr id="5" name="Freeform 4">
            <a:extLst>
              <a:ext uri="{FF2B5EF4-FFF2-40B4-BE49-F238E27FC236}">
                <a16:creationId xmlns:a16="http://schemas.microsoft.com/office/drawing/2014/main" id="{8CA3403D-C192-5644-849C-32E644D5A7C0}"/>
              </a:ext>
            </a:extLst>
          </p:cNvPr>
          <p:cNvSpPr/>
          <p:nvPr userDrawn="1"/>
        </p:nvSpPr>
        <p:spPr>
          <a:xfrm>
            <a:off x="0" y="-26994"/>
            <a:ext cx="6831849" cy="6858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702E8C"/>
          </a:solidFill>
          <a:ln w="3060" cap="flat">
            <a:noFill/>
            <a:prstDash val="solid"/>
            <a:miter/>
          </a:ln>
        </p:spPr>
        <p:txBody>
          <a:bodyPr rtlCol="0" anchor="ctr"/>
          <a:lstStyle/>
          <a:p>
            <a:endParaRPr lang="en-US"/>
          </a:p>
        </p:txBody>
      </p:sp>
      <p:sp>
        <p:nvSpPr>
          <p:cNvPr id="9" name="Text Placeholder 17">
            <a:extLst>
              <a:ext uri="{FF2B5EF4-FFF2-40B4-BE49-F238E27FC236}">
                <a16:creationId xmlns:a16="http://schemas.microsoft.com/office/drawing/2014/main" id="{622A68D1-5AE8-7E11-DA82-9C790C552E84}"/>
              </a:ext>
            </a:extLst>
          </p:cNvPr>
          <p:cNvSpPr>
            <a:spLocks noGrp="1"/>
          </p:cNvSpPr>
          <p:nvPr>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1" name="Text Placeholder 23">
            <a:extLst>
              <a:ext uri="{FF2B5EF4-FFF2-40B4-BE49-F238E27FC236}">
                <a16:creationId xmlns:a16="http://schemas.microsoft.com/office/drawing/2014/main" id="{265F5D38-61FD-055C-33C8-7A819EDCE1A0}"/>
              </a:ext>
            </a:extLst>
          </p:cNvPr>
          <p:cNvSpPr>
            <a:spLocks noGrp="1"/>
          </p:cNvSpPr>
          <p:nvPr>
            <p:ph type="body" sz="quarter" idx="16" hasCustomPrompt="1"/>
          </p:nvPr>
        </p:nvSpPr>
        <p:spPr>
          <a:xfrm>
            <a:off x="898358" y="890242"/>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sp>
        <p:nvSpPr>
          <p:cNvPr id="12" name="Picture Placeholder 11">
            <a:extLst>
              <a:ext uri="{FF2B5EF4-FFF2-40B4-BE49-F238E27FC236}">
                <a16:creationId xmlns:a16="http://schemas.microsoft.com/office/drawing/2014/main" id="{BB8B1D65-693D-B390-4709-B8CB2911BA99}"/>
              </a:ext>
            </a:extLst>
          </p:cNvPr>
          <p:cNvSpPr>
            <a:spLocks noGrp="1"/>
          </p:cNvSpPr>
          <p:nvPr>
            <p:ph type="pic" sz="quarter" idx="42"/>
          </p:nvPr>
        </p:nvSpPr>
        <p:spPr>
          <a:xfrm>
            <a:off x="6426634" y="555663"/>
            <a:ext cx="5239644" cy="4704418"/>
          </a:xfrm>
          <a:custGeom>
            <a:avLst/>
            <a:gdLst>
              <a:gd name="connsiteX0" fmla="*/ 0 w 6056028"/>
              <a:gd name="connsiteY0" fmla="*/ 0 h 5437409"/>
              <a:gd name="connsiteX1" fmla="*/ 5002966 w 6056028"/>
              <a:gd name="connsiteY1" fmla="*/ 0 h 5437409"/>
              <a:gd name="connsiteX2" fmla="*/ 6056028 w 6056028"/>
              <a:gd name="connsiteY2" fmla="*/ 1052759 h 5437409"/>
              <a:gd name="connsiteX3" fmla="*/ 6056028 w 6056028"/>
              <a:gd name="connsiteY3" fmla="*/ 5437409 h 5437409"/>
              <a:gd name="connsiteX4" fmla="*/ 1546340 w 6056028"/>
              <a:gd name="connsiteY4" fmla="*/ 5437409 h 5437409"/>
              <a:gd name="connsiteX5" fmla="*/ 0 w 6056028"/>
              <a:gd name="connsiteY5" fmla="*/ 3891515 h 5437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56028" h="5437409">
                <a:moveTo>
                  <a:pt x="0" y="0"/>
                </a:moveTo>
                <a:lnTo>
                  <a:pt x="5002966" y="0"/>
                </a:lnTo>
                <a:cubicBezTo>
                  <a:pt x="5584924" y="0"/>
                  <a:pt x="6056028" y="470971"/>
                  <a:pt x="6056028" y="1052759"/>
                </a:cubicBezTo>
                <a:lnTo>
                  <a:pt x="6056028" y="5437409"/>
                </a:lnTo>
                <a:lnTo>
                  <a:pt x="1546340" y="5437409"/>
                </a:lnTo>
                <a:cubicBezTo>
                  <a:pt x="692805" y="5437409"/>
                  <a:pt x="0" y="4744805"/>
                  <a:pt x="0" y="3891515"/>
                </a:cubicBez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Tree>
    <p:extLst>
      <p:ext uri="{BB962C8B-B14F-4D97-AF65-F5344CB8AC3E}">
        <p14:creationId xmlns:p14="http://schemas.microsoft.com/office/powerpoint/2010/main" val="3689598815"/>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Photo/Text Slide 03">
    <p:spTree>
      <p:nvGrpSpPr>
        <p:cNvPr id="1" name=""/>
        <p:cNvGrpSpPr/>
        <p:nvPr/>
      </p:nvGrpSpPr>
      <p:grpSpPr>
        <a:xfrm>
          <a:off x="0" y="0"/>
          <a:ext cx="0" cy="0"/>
          <a:chOff x="0" y="0"/>
          <a:chExt cx="0" cy="0"/>
        </a:xfrm>
      </p:grpSpPr>
      <p:sp>
        <p:nvSpPr>
          <p:cNvPr id="20" name="Freeform 19">
            <a:extLst>
              <a:ext uri="{FF2B5EF4-FFF2-40B4-BE49-F238E27FC236}">
                <a16:creationId xmlns:a16="http://schemas.microsoft.com/office/drawing/2014/main" id="{A263E4CF-D9D5-6448-976F-02037919196A}"/>
              </a:ext>
            </a:extLst>
          </p:cNvPr>
          <p:cNvSpPr/>
          <p:nvPr userDrawn="1"/>
        </p:nvSpPr>
        <p:spPr>
          <a:xfrm>
            <a:off x="632638" y="567428"/>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2" name="Picture Placeholder 11">
            <a:extLst>
              <a:ext uri="{FF2B5EF4-FFF2-40B4-BE49-F238E27FC236}">
                <a16:creationId xmlns:a16="http://schemas.microsoft.com/office/drawing/2014/main" id="{141817D9-EF4F-5648-8536-69E23DB87BED}"/>
              </a:ext>
            </a:extLst>
          </p:cNvPr>
          <p:cNvSpPr>
            <a:spLocks noGrp="1"/>
          </p:cNvSpPr>
          <p:nvPr>
            <p:ph type="pic" sz="quarter" idx="42"/>
          </p:nvPr>
        </p:nvSpPr>
        <p:spPr>
          <a:xfrm>
            <a:off x="6096000" y="1404749"/>
            <a:ext cx="5239644" cy="4704418"/>
          </a:xfrm>
          <a:custGeom>
            <a:avLst/>
            <a:gdLst>
              <a:gd name="connsiteX0" fmla="*/ 0 w 6056028"/>
              <a:gd name="connsiteY0" fmla="*/ 0 h 5437409"/>
              <a:gd name="connsiteX1" fmla="*/ 5002966 w 6056028"/>
              <a:gd name="connsiteY1" fmla="*/ 0 h 5437409"/>
              <a:gd name="connsiteX2" fmla="*/ 6056028 w 6056028"/>
              <a:gd name="connsiteY2" fmla="*/ 1052759 h 5437409"/>
              <a:gd name="connsiteX3" fmla="*/ 6056028 w 6056028"/>
              <a:gd name="connsiteY3" fmla="*/ 5437409 h 5437409"/>
              <a:gd name="connsiteX4" fmla="*/ 1546340 w 6056028"/>
              <a:gd name="connsiteY4" fmla="*/ 5437409 h 5437409"/>
              <a:gd name="connsiteX5" fmla="*/ 0 w 6056028"/>
              <a:gd name="connsiteY5" fmla="*/ 3891515 h 5437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56028" h="5437409">
                <a:moveTo>
                  <a:pt x="0" y="0"/>
                </a:moveTo>
                <a:lnTo>
                  <a:pt x="5002966" y="0"/>
                </a:lnTo>
                <a:cubicBezTo>
                  <a:pt x="5584924" y="0"/>
                  <a:pt x="6056028" y="470971"/>
                  <a:pt x="6056028" y="1052759"/>
                </a:cubicBezTo>
                <a:lnTo>
                  <a:pt x="6056028" y="5437409"/>
                </a:lnTo>
                <a:lnTo>
                  <a:pt x="1546340" y="5437409"/>
                </a:lnTo>
                <a:cubicBezTo>
                  <a:pt x="692805" y="5437409"/>
                  <a:pt x="0" y="4744805"/>
                  <a:pt x="0" y="3891515"/>
                </a:cubicBez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6" name="Text Placeholder 17">
            <a:extLst>
              <a:ext uri="{FF2B5EF4-FFF2-40B4-BE49-F238E27FC236}">
                <a16:creationId xmlns:a16="http://schemas.microsoft.com/office/drawing/2014/main" id="{F2B89A3E-4C54-D5A9-474C-29813C5BD4C6}"/>
              </a:ext>
            </a:extLst>
          </p:cNvPr>
          <p:cNvSpPr>
            <a:spLocks noGrp="1"/>
          </p:cNvSpPr>
          <p:nvPr>
            <p:ph type="body" sz="quarter" idx="18" hasCustomPrompt="1"/>
          </p:nvPr>
        </p:nvSpPr>
        <p:spPr>
          <a:xfrm>
            <a:off x="856356" y="2428158"/>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7" name="Text Placeholder 23">
            <a:extLst>
              <a:ext uri="{FF2B5EF4-FFF2-40B4-BE49-F238E27FC236}">
                <a16:creationId xmlns:a16="http://schemas.microsoft.com/office/drawing/2014/main" id="{99A41E16-FF66-BABE-7492-FC7CDD63E15B}"/>
              </a:ext>
            </a:extLst>
          </p:cNvPr>
          <p:cNvSpPr>
            <a:spLocks noGrp="1"/>
          </p:cNvSpPr>
          <p:nvPr>
            <p:ph type="body" sz="quarter" idx="16" hasCustomPrompt="1"/>
          </p:nvPr>
        </p:nvSpPr>
        <p:spPr>
          <a:xfrm>
            <a:off x="856357" y="999099"/>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A4AC4305-022A-718A-2FDB-1F0A29E1CD32}"/>
              </a:ext>
            </a:extLst>
          </p:cNvPr>
          <p:cNvGrpSpPr/>
          <p:nvPr userDrawn="1"/>
        </p:nvGrpSpPr>
        <p:grpSpPr>
          <a:xfrm flipH="1">
            <a:off x="93380" y="4377375"/>
            <a:ext cx="1697453" cy="1913197"/>
            <a:chOff x="9735550" y="2624016"/>
            <a:chExt cx="1697453" cy="1913197"/>
          </a:xfrm>
        </p:grpSpPr>
        <p:sp>
          <p:nvSpPr>
            <p:cNvPr id="3" name="Freeform 2">
              <a:extLst>
                <a:ext uri="{FF2B5EF4-FFF2-40B4-BE49-F238E27FC236}">
                  <a16:creationId xmlns:a16="http://schemas.microsoft.com/office/drawing/2014/main" id="{A9C4941E-F63D-57C4-C749-F8A595AEEE42}"/>
                </a:ext>
              </a:extLst>
            </p:cNvPr>
            <p:cNvSpPr/>
            <p:nvPr/>
          </p:nvSpPr>
          <p:spPr>
            <a:xfrm>
              <a:off x="10349589" y="2624016"/>
              <a:ext cx="1083414" cy="1913197"/>
            </a:xfrm>
            <a:custGeom>
              <a:avLst/>
              <a:gdLst>
                <a:gd name="connsiteX0" fmla="*/ 229218 w 701466"/>
                <a:gd name="connsiteY0" fmla="*/ 370759 h 1238716"/>
                <a:gd name="connsiteX1" fmla="*/ 441317 w 701466"/>
                <a:gd name="connsiteY1" fmla="*/ 375513 h 1238716"/>
                <a:gd name="connsiteX2" fmla="*/ 139814 w 701466"/>
                <a:gd name="connsiteY2" fmla="*/ 900279 h 1238716"/>
                <a:gd name="connsiteX3" fmla="*/ 0 w 701466"/>
                <a:gd name="connsiteY3" fmla="*/ 1013409 h 1238716"/>
                <a:gd name="connsiteX4" fmla="*/ 75138 w 701466"/>
                <a:gd name="connsiteY4" fmla="*/ 1238716 h 1238716"/>
                <a:gd name="connsiteX5" fmla="*/ 563059 w 701466"/>
                <a:gd name="connsiteY5" fmla="*/ 708245 h 1238716"/>
                <a:gd name="connsiteX6" fmla="*/ 695264 w 701466"/>
                <a:gd name="connsiteY6" fmla="*/ 0 h 1238716"/>
                <a:gd name="connsiteX7" fmla="*/ 265361 w 701466"/>
                <a:gd name="connsiteY7" fmla="*/ 143550 h 1238716"/>
                <a:gd name="connsiteX8" fmla="*/ 229218 w 701466"/>
                <a:gd name="connsiteY8" fmla="*/ 370759 h 1238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1466" h="1238716">
                  <a:moveTo>
                    <a:pt x="229218" y="370759"/>
                  </a:moveTo>
                  <a:lnTo>
                    <a:pt x="441317" y="375513"/>
                  </a:lnTo>
                  <a:cubicBezTo>
                    <a:pt x="393761" y="574201"/>
                    <a:pt x="291041" y="755778"/>
                    <a:pt x="139814" y="900279"/>
                  </a:cubicBezTo>
                  <a:cubicBezTo>
                    <a:pt x="96063" y="942109"/>
                    <a:pt x="49458" y="980135"/>
                    <a:pt x="0" y="1013409"/>
                  </a:cubicBezTo>
                  <a:lnTo>
                    <a:pt x="75138" y="1238716"/>
                  </a:lnTo>
                  <a:cubicBezTo>
                    <a:pt x="283432" y="1113229"/>
                    <a:pt x="451779" y="930701"/>
                    <a:pt x="563059" y="708245"/>
                  </a:cubicBezTo>
                  <a:cubicBezTo>
                    <a:pt x="674339" y="485790"/>
                    <a:pt x="719042" y="241469"/>
                    <a:pt x="695264" y="0"/>
                  </a:cubicBezTo>
                  <a:lnTo>
                    <a:pt x="265361" y="143550"/>
                  </a:lnTo>
                  <a:cubicBezTo>
                    <a:pt x="263458" y="221505"/>
                    <a:pt x="251094" y="297558"/>
                    <a:pt x="229218" y="370759"/>
                  </a:cubicBezTo>
                  <a:close/>
                </a:path>
              </a:pathLst>
            </a:custGeom>
            <a:solidFill>
              <a:srgbClr val="2BACE2"/>
            </a:solidFill>
            <a:ln w="9504" cap="flat">
              <a:noFill/>
              <a:prstDash val="solid"/>
              <a:miter/>
            </a:ln>
          </p:spPr>
          <p:txBody>
            <a:bodyPr rtlCol="0" anchor="ctr"/>
            <a:lstStyle/>
            <a:p>
              <a:endParaRPr lang="en-US"/>
            </a:p>
          </p:txBody>
        </p:sp>
        <p:sp>
          <p:nvSpPr>
            <p:cNvPr id="4" name="Freeform 3">
              <a:extLst>
                <a:ext uri="{FF2B5EF4-FFF2-40B4-BE49-F238E27FC236}">
                  <a16:creationId xmlns:a16="http://schemas.microsoft.com/office/drawing/2014/main" id="{9E732300-B3B2-CEF3-840D-E440B6023788}"/>
                </a:ext>
              </a:extLst>
            </p:cNvPr>
            <p:cNvSpPr/>
            <p:nvPr/>
          </p:nvSpPr>
          <p:spPr>
            <a:xfrm>
              <a:off x="9735550" y="3192249"/>
              <a:ext cx="968066" cy="1253928"/>
            </a:xfrm>
            <a:custGeom>
              <a:avLst/>
              <a:gdLst>
                <a:gd name="connsiteX0" fmla="*/ 626784 w 626783"/>
                <a:gd name="connsiteY0" fmla="*/ 2852 h 811867"/>
                <a:gd name="connsiteX1" fmla="*/ 486019 w 626783"/>
                <a:gd name="connsiteY1" fmla="*/ 0 h 811867"/>
                <a:gd name="connsiteX2" fmla="*/ 7609 w 626783"/>
                <a:gd name="connsiteY2" fmla="*/ 459171 h 811867"/>
                <a:gd name="connsiteX3" fmla="*/ 0 w 626783"/>
                <a:gd name="connsiteY3" fmla="*/ 811868 h 811867"/>
                <a:gd name="connsiteX4" fmla="*/ 397566 w 626783"/>
                <a:gd name="connsiteY4" fmla="*/ 646452 h 811867"/>
                <a:gd name="connsiteX5" fmla="*/ 329085 w 626783"/>
                <a:gd name="connsiteY5" fmla="*/ 442059 h 811867"/>
                <a:gd name="connsiteX6" fmla="*/ 626784 w 626783"/>
                <a:gd name="connsiteY6" fmla="*/ 2852 h 811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6783" h="811867">
                  <a:moveTo>
                    <a:pt x="626784" y="2852"/>
                  </a:moveTo>
                  <a:lnTo>
                    <a:pt x="486019" y="0"/>
                  </a:lnTo>
                  <a:cubicBezTo>
                    <a:pt x="408979" y="219603"/>
                    <a:pt x="230169" y="390723"/>
                    <a:pt x="7609" y="459171"/>
                  </a:cubicBezTo>
                  <a:lnTo>
                    <a:pt x="0" y="811868"/>
                  </a:lnTo>
                  <a:cubicBezTo>
                    <a:pt x="142667" y="784298"/>
                    <a:pt x="276774" y="728209"/>
                    <a:pt x="397566" y="646452"/>
                  </a:cubicBezTo>
                  <a:lnTo>
                    <a:pt x="329085" y="442059"/>
                  </a:lnTo>
                  <a:cubicBezTo>
                    <a:pt x="472703" y="328930"/>
                    <a:pt x="576375" y="174922"/>
                    <a:pt x="626784" y="2852"/>
                  </a:cubicBezTo>
                  <a:close/>
                </a:path>
              </a:pathLst>
            </a:custGeom>
            <a:solidFill>
              <a:srgbClr val="06A64F"/>
            </a:solidFill>
            <a:ln w="9504" cap="flat">
              <a:noFill/>
              <a:prstDash val="solid"/>
              <a:miter/>
            </a:ln>
          </p:spPr>
          <p:txBody>
            <a:bodyPr rtlCol="0" anchor="ctr"/>
            <a:lstStyle/>
            <a:p>
              <a:endParaRPr lang="en-US"/>
            </a:p>
          </p:txBody>
        </p:sp>
        <p:sp>
          <p:nvSpPr>
            <p:cNvPr id="5" name="Freeform 4">
              <a:extLst>
                <a:ext uri="{FF2B5EF4-FFF2-40B4-BE49-F238E27FC236}">
                  <a16:creationId xmlns:a16="http://schemas.microsoft.com/office/drawing/2014/main" id="{E9132CEE-5C1D-C555-5DB3-7BBE3A74DBBB}"/>
                </a:ext>
              </a:extLst>
            </p:cNvPr>
            <p:cNvSpPr/>
            <p:nvPr/>
          </p:nvSpPr>
          <p:spPr>
            <a:xfrm>
              <a:off x="10245289" y="3196656"/>
              <a:ext cx="787380" cy="992571"/>
            </a:xfrm>
            <a:custGeom>
              <a:avLst/>
              <a:gdLst>
                <a:gd name="connsiteX0" fmla="*/ 509797 w 509796"/>
                <a:gd name="connsiteY0" fmla="*/ 4753 h 642649"/>
                <a:gd name="connsiteX1" fmla="*/ 297698 w 509796"/>
                <a:gd name="connsiteY1" fmla="*/ 0 h 642649"/>
                <a:gd name="connsiteX2" fmla="*/ 0 w 509796"/>
                <a:gd name="connsiteY2" fmla="*/ 438256 h 642649"/>
                <a:gd name="connsiteX3" fmla="*/ 68480 w 509796"/>
                <a:gd name="connsiteY3" fmla="*/ 642649 h 642649"/>
                <a:gd name="connsiteX4" fmla="*/ 208294 w 509796"/>
                <a:gd name="connsiteY4" fmla="*/ 529520 h 642649"/>
                <a:gd name="connsiteX5" fmla="*/ 509797 w 509796"/>
                <a:gd name="connsiteY5" fmla="*/ 4753 h 64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9796" h="642649">
                  <a:moveTo>
                    <a:pt x="509797" y="4753"/>
                  </a:moveTo>
                  <a:lnTo>
                    <a:pt x="297698" y="0"/>
                  </a:lnTo>
                  <a:cubicBezTo>
                    <a:pt x="247290" y="172070"/>
                    <a:pt x="143618" y="326078"/>
                    <a:pt x="0" y="438256"/>
                  </a:cubicBezTo>
                  <a:lnTo>
                    <a:pt x="68480" y="642649"/>
                  </a:lnTo>
                  <a:cubicBezTo>
                    <a:pt x="117938" y="609376"/>
                    <a:pt x="164543" y="571350"/>
                    <a:pt x="208294" y="529520"/>
                  </a:cubicBezTo>
                  <a:cubicBezTo>
                    <a:pt x="358570" y="385019"/>
                    <a:pt x="462241" y="203442"/>
                    <a:pt x="509797" y="4753"/>
                  </a:cubicBezTo>
                  <a:close/>
                </a:path>
              </a:pathLst>
            </a:custGeom>
            <a:solidFill>
              <a:srgbClr val="2AC3E6"/>
            </a:solidFill>
            <a:ln w="9504" cap="flat">
              <a:noFill/>
              <a:prstDash val="solid"/>
              <a:miter/>
            </a:ln>
          </p:spPr>
          <p:txBody>
            <a:bodyPr rtlCol="0" anchor="ctr"/>
            <a:lstStyle/>
            <a:p>
              <a:endParaRPr lang="en-US"/>
            </a:p>
          </p:txBody>
        </p:sp>
      </p:grpSp>
    </p:spTree>
    <p:extLst>
      <p:ext uri="{BB962C8B-B14F-4D97-AF65-F5344CB8AC3E}">
        <p14:creationId xmlns:p14="http://schemas.microsoft.com/office/powerpoint/2010/main" val="649323712"/>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Laptop Slide">
    <p:spTree>
      <p:nvGrpSpPr>
        <p:cNvPr id="1" name=""/>
        <p:cNvGrpSpPr/>
        <p:nvPr/>
      </p:nvGrpSpPr>
      <p:grpSpPr>
        <a:xfrm>
          <a:off x="0" y="0"/>
          <a:ext cx="0" cy="0"/>
          <a:chOff x="0" y="0"/>
          <a:chExt cx="0" cy="0"/>
        </a:xfrm>
      </p:grpSpPr>
      <p:sp>
        <p:nvSpPr>
          <p:cNvPr id="9" name="Freeform 8">
            <a:extLst>
              <a:ext uri="{FF2B5EF4-FFF2-40B4-BE49-F238E27FC236}">
                <a16:creationId xmlns:a16="http://schemas.microsoft.com/office/drawing/2014/main" id="{4A5A0CC0-7987-9040-8B8F-D3C665F1CB95}"/>
              </a:ext>
            </a:extLst>
          </p:cNvPr>
          <p:cNvSpPr/>
          <p:nvPr userDrawn="1"/>
        </p:nvSpPr>
        <p:spPr>
          <a:xfrm>
            <a:off x="219075" y="453836"/>
            <a:ext cx="6842125" cy="565533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10" name="Text Placeholder 17">
            <a:extLst>
              <a:ext uri="{FF2B5EF4-FFF2-40B4-BE49-F238E27FC236}">
                <a16:creationId xmlns:a16="http://schemas.microsoft.com/office/drawing/2014/main" id="{79BB21E1-6301-F340-A3EB-88F8E6615CB4}"/>
              </a:ext>
            </a:extLst>
          </p:cNvPr>
          <p:cNvSpPr>
            <a:spLocks noGrp="1"/>
          </p:cNvSpPr>
          <p:nvPr>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1" name="Text Placeholder 23">
            <a:extLst>
              <a:ext uri="{FF2B5EF4-FFF2-40B4-BE49-F238E27FC236}">
                <a16:creationId xmlns:a16="http://schemas.microsoft.com/office/drawing/2014/main" id="{9A2F2590-659E-2F4E-9B77-3EF6B78D5416}"/>
              </a:ext>
            </a:extLst>
          </p:cNvPr>
          <p:cNvSpPr>
            <a:spLocks noGrp="1"/>
          </p:cNvSpPr>
          <p:nvPr>
            <p:ph type="body" sz="quarter" idx="16" hasCustomPrompt="1"/>
          </p:nvPr>
        </p:nvSpPr>
        <p:spPr>
          <a:xfrm>
            <a:off x="898358" y="890242"/>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pic>
        <p:nvPicPr>
          <p:cNvPr id="12" name="Picture 11">
            <a:extLst>
              <a:ext uri="{FF2B5EF4-FFF2-40B4-BE49-F238E27FC236}">
                <a16:creationId xmlns:a16="http://schemas.microsoft.com/office/drawing/2014/main" id="{27278AC8-9627-2E4F-865B-D5B6A7F0C215}"/>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18315" t="15976" r="29196" b="11083"/>
          <a:stretch/>
        </p:blipFill>
        <p:spPr>
          <a:xfrm>
            <a:off x="3752900" y="1247613"/>
            <a:ext cx="8439100" cy="5375657"/>
          </a:xfrm>
          <a:prstGeom prst="rect">
            <a:avLst/>
          </a:prstGeom>
        </p:spPr>
      </p:pic>
      <p:sp>
        <p:nvSpPr>
          <p:cNvPr id="13" name="Picture Placeholder 17">
            <a:extLst>
              <a:ext uri="{FF2B5EF4-FFF2-40B4-BE49-F238E27FC236}">
                <a16:creationId xmlns:a16="http://schemas.microsoft.com/office/drawing/2014/main" id="{2E6FA9F7-0C1A-7347-A781-77BB594AB062}"/>
              </a:ext>
            </a:extLst>
          </p:cNvPr>
          <p:cNvSpPr>
            <a:spLocks noGrp="1"/>
          </p:cNvSpPr>
          <p:nvPr>
            <p:ph type="pic" sz="quarter" idx="10"/>
          </p:nvPr>
        </p:nvSpPr>
        <p:spPr>
          <a:xfrm>
            <a:off x="7061200" y="1420553"/>
            <a:ext cx="5130800" cy="3913188"/>
          </a:xfrm>
          <a:prstGeom prst="rect">
            <a:avLst/>
          </a:prstGeom>
          <a:solidFill>
            <a:schemeClr val="bg1">
              <a:lumMod val="85000"/>
            </a:schemeClr>
          </a:solidFill>
        </p:spPr>
        <p:txBody>
          <a:bodyPr/>
          <a:lstStyle>
            <a:lvl1pPr algn="ctr">
              <a:buNone/>
              <a:defRPr sz="1600">
                <a:solidFill>
                  <a:srgbClr val="7F7F7F"/>
                </a:solidFill>
              </a:defRPr>
            </a:lvl1pPr>
          </a:lstStyle>
          <a:p>
            <a:endParaRPr lang="en-US" dirty="0"/>
          </a:p>
          <a:p>
            <a:endParaRPr lang="en-US" dirty="0"/>
          </a:p>
          <a:p>
            <a:endParaRPr lang="en-US" dirty="0"/>
          </a:p>
          <a:p>
            <a:endParaRPr lang="en-US" dirty="0"/>
          </a:p>
          <a:p>
            <a:endParaRPr lang="en-US" dirty="0"/>
          </a:p>
          <a:p>
            <a:endParaRPr lang="en-US" dirty="0"/>
          </a:p>
          <a:p>
            <a:endParaRPr lang="en-US" dirty="0"/>
          </a:p>
          <a:p>
            <a:r>
              <a:rPr lang="en-US" dirty="0"/>
              <a:t>Click to add photo</a:t>
            </a:r>
          </a:p>
        </p:txBody>
      </p:sp>
      <p:sp>
        <p:nvSpPr>
          <p:cNvPr id="14" name="Freeform 13">
            <a:extLst>
              <a:ext uri="{FF2B5EF4-FFF2-40B4-BE49-F238E27FC236}">
                <a16:creationId xmlns:a16="http://schemas.microsoft.com/office/drawing/2014/main" id="{1F892F07-3D26-EA46-A5F7-831A0CED5616}"/>
              </a:ext>
            </a:extLst>
          </p:cNvPr>
          <p:cNvSpPr/>
          <p:nvPr userDrawn="1"/>
        </p:nvSpPr>
        <p:spPr>
          <a:xfrm>
            <a:off x="0" y="57825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cxnSp>
        <p:nvCxnSpPr>
          <p:cNvPr id="5" name="Straight Connector 4">
            <a:extLst>
              <a:ext uri="{FF2B5EF4-FFF2-40B4-BE49-F238E27FC236}">
                <a16:creationId xmlns:a16="http://schemas.microsoft.com/office/drawing/2014/main" id="{096E92E2-5F7E-50BA-457E-F060978998E6}"/>
              </a:ext>
            </a:extLst>
          </p:cNvPr>
          <p:cNvCxnSpPr>
            <a:cxnSpLocks/>
          </p:cNvCxnSpPr>
          <p:nvPr userDrawn="1"/>
        </p:nvCxnSpPr>
        <p:spPr>
          <a:xfrm>
            <a:off x="511444" y="1937673"/>
            <a:ext cx="4145223" cy="0"/>
          </a:xfrm>
          <a:prstGeom prst="line">
            <a:avLst/>
          </a:prstGeom>
          <a:ln w="57150">
            <a:solidFill>
              <a:srgbClr val="DF462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56642892"/>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1_Laptop Slide">
    <p:spTree>
      <p:nvGrpSpPr>
        <p:cNvPr id="1" name=""/>
        <p:cNvGrpSpPr/>
        <p:nvPr/>
      </p:nvGrpSpPr>
      <p:grpSpPr>
        <a:xfrm>
          <a:off x="0" y="0"/>
          <a:ext cx="0" cy="0"/>
          <a:chOff x="0" y="0"/>
          <a:chExt cx="0" cy="0"/>
        </a:xfrm>
      </p:grpSpPr>
      <p:sp>
        <p:nvSpPr>
          <p:cNvPr id="9" name="Freeform 8">
            <a:extLst>
              <a:ext uri="{FF2B5EF4-FFF2-40B4-BE49-F238E27FC236}">
                <a16:creationId xmlns:a16="http://schemas.microsoft.com/office/drawing/2014/main" id="{4A5A0CC0-7987-9040-8B8F-D3C665F1CB95}"/>
              </a:ext>
            </a:extLst>
          </p:cNvPr>
          <p:cNvSpPr/>
          <p:nvPr userDrawn="1"/>
        </p:nvSpPr>
        <p:spPr>
          <a:xfrm>
            <a:off x="511444" y="453836"/>
            <a:ext cx="6549756" cy="565533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10" name="Text Placeholder 17">
            <a:extLst>
              <a:ext uri="{FF2B5EF4-FFF2-40B4-BE49-F238E27FC236}">
                <a16:creationId xmlns:a16="http://schemas.microsoft.com/office/drawing/2014/main" id="{79BB21E1-6301-F340-A3EB-88F8E6615CB4}"/>
              </a:ext>
            </a:extLst>
          </p:cNvPr>
          <p:cNvSpPr>
            <a:spLocks noGrp="1"/>
          </p:cNvSpPr>
          <p:nvPr>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1" name="Text Placeholder 23">
            <a:extLst>
              <a:ext uri="{FF2B5EF4-FFF2-40B4-BE49-F238E27FC236}">
                <a16:creationId xmlns:a16="http://schemas.microsoft.com/office/drawing/2014/main" id="{9A2F2590-659E-2F4E-9B77-3EF6B78D5416}"/>
              </a:ext>
            </a:extLst>
          </p:cNvPr>
          <p:cNvSpPr>
            <a:spLocks noGrp="1"/>
          </p:cNvSpPr>
          <p:nvPr>
            <p:ph type="body" sz="quarter" idx="16" hasCustomPrompt="1"/>
          </p:nvPr>
        </p:nvSpPr>
        <p:spPr>
          <a:xfrm>
            <a:off x="898358" y="890242"/>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pic>
        <p:nvPicPr>
          <p:cNvPr id="12" name="Picture 11">
            <a:extLst>
              <a:ext uri="{FF2B5EF4-FFF2-40B4-BE49-F238E27FC236}">
                <a16:creationId xmlns:a16="http://schemas.microsoft.com/office/drawing/2014/main" id="{27278AC8-9627-2E4F-865B-D5B6A7F0C215}"/>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18315" t="15976" r="29196" b="11083"/>
          <a:stretch/>
        </p:blipFill>
        <p:spPr>
          <a:xfrm>
            <a:off x="3752900" y="1247613"/>
            <a:ext cx="8439100" cy="5375657"/>
          </a:xfrm>
          <a:prstGeom prst="rect">
            <a:avLst/>
          </a:prstGeom>
        </p:spPr>
      </p:pic>
      <p:sp>
        <p:nvSpPr>
          <p:cNvPr id="13" name="Picture Placeholder 17">
            <a:extLst>
              <a:ext uri="{FF2B5EF4-FFF2-40B4-BE49-F238E27FC236}">
                <a16:creationId xmlns:a16="http://schemas.microsoft.com/office/drawing/2014/main" id="{2E6FA9F7-0C1A-7347-A781-77BB594AB062}"/>
              </a:ext>
            </a:extLst>
          </p:cNvPr>
          <p:cNvSpPr>
            <a:spLocks noGrp="1"/>
          </p:cNvSpPr>
          <p:nvPr>
            <p:ph type="pic" sz="quarter" idx="10"/>
          </p:nvPr>
        </p:nvSpPr>
        <p:spPr>
          <a:xfrm>
            <a:off x="7061200" y="1420553"/>
            <a:ext cx="5130800" cy="3913188"/>
          </a:xfrm>
          <a:prstGeom prst="rect">
            <a:avLst/>
          </a:prstGeom>
          <a:solidFill>
            <a:schemeClr val="bg1">
              <a:lumMod val="85000"/>
            </a:schemeClr>
          </a:solidFill>
        </p:spPr>
        <p:txBody>
          <a:bodyPr/>
          <a:lstStyle>
            <a:lvl1pPr algn="ctr">
              <a:buNone/>
              <a:defRPr sz="1600">
                <a:solidFill>
                  <a:srgbClr val="7F7F7F"/>
                </a:solidFill>
              </a:defRPr>
            </a:lvl1pPr>
          </a:lstStyle>
          <a:p>
            <a:endParaRPr lang="en-US" dirty="0"/>
          </a:p>
          <a:p>
            <a:endParaRPr lang="en-US" dirty="0"/>
          </a:p>
          <a:p>
            <a:endParaRPr lang="en-US" dirty="0"/>
          </a:p>
          <a:p>
            <a:endParaRPr lang="en-US" dirty="0"/>
          </a:p>
          <a:p>
            <a:endParaRPr lang="en-US" dirty="0"/>
          </a:p>
          <a:p>
            <a:endParaRPr lang="en-US" dirty="0"/>
          </a:p>
          <a:p>
            <a:endParaRPr lang="en-US" dirty="0"/>
          </a:p>
          <a:p>
            <a:r>
              <a:rPr lang="en-US" dirty="0"/>
              <a:t>Click to add photo</a:t>
            </a:r>
          </a:p>
        </p:txBody>
      </p:sp>
      <p:sp>
        <p:nvSpPr>
          <p:cNvPr id="14" name="Freeform 13">
            <a:extLst>
              <a:ext uri="{FF2B5EF4-FFF2-40B4-BE49-F238E27FC236}">
                <a16:creationId xmlns:a16="http://schemas.microsoft.com/office/drawing/2014/main" id="{1F892F07-3D26-EA46-A5F7-831A0CED5616}"/>
              </a:ext>
            </a:extLst>
          </p:cNvPr>
          <p:cNvSpPr/>
          <p:nvPr userDrawn="1"/>
        </p:nvSpPr>
        <p:spPr>
          <a:xfrm>
            <a:off x="0" y="57825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cxnSp>
        <p:nvCxnSpPr>
          <p:cNvPr id="5" name="Straight Connector 4">
            <a:extLst>
              <a:ext uri="{FF2B5EF4-FFF2-40B4-BE49-F238E27FC236}">
                <a16:creationId xmlns:a16="http://schemas.microsoft.com/office/drawing/2014/main" id="{096E92E2-5F7E-50BA-457E-F060978998E6}"/>
              </a:ext>
            </a:extLst>
          </p:cNvPr>
          <p:cNvCxnSpPr>
            <a:cxnSpLocks/>
          </p:cNvCxnSpPr>
          <p:nvPr userDrawn="1"/>
        </p:nvCxnSpPr>
        <p:spPr>
          <a:xfrm>
            <a:off x="511444" y="1937673"/>
            <a:ext cx="4145223" cy="0"/>
          </a:xfrm>
          <a:prstGeom prst="line">
            <a:avLst/>
          </a:prstGeom>
          <a:ln w="57150">
            <a:solidFill>
              <a:srgbClr val="DF462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91220501"/>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Phone Slide">
    <p:spTree>
      <p:nvGrpSpPr>
        <p:cNvPr id="1" name=""/>
        <p:cNvGrpSpPr/>
        <p:nvPr/>
      </p:nvGrpSpPr>
      <p:grpSpPr>
        <a:xfrm>
          <a:off x="0" y="0"/>
          <a:ext cx="0" cy="0"/>
          <a:chOff x="0" y="0"/>
          <a:chExt cx="0" cy="0"/>
        </a:xfrm>
      </p:grpSpPr>
      <p:sp>
        <p:nvSpPr>
          <p:cNvPr id="24" name="Freeform 23">
            <a:extLst>
              <a:ext uri="{FF2B5EF4-FFF2-40B4-BE49-F238E27FC236}">
                <a16:creationId xmlns:a16="http://schemas.microsoft.com/office/drawing/2014/main" id="{26C40169-A279-C344-8500-68BD50467F1C}"/>
              </a:ext>
            </a:extLst>
          </p:cNvPr>
          <p:cNvSpPr/>
          <p:nvPr userDrawn="1"/>
        </p:nvSpPr>
        <p:spPr>
          <a:xfrm>
            <a:off x="511443" y="453836"/>
            <a:ext cx="9895090" cy="6177246"/>
          </a:xfrm>
          <a:custGeom>
            <a:avLst/>
            <a:gdLst>
              <a:gd name="connsiteX0" fmla="*/ 0 w 9895090"/>
              <a:gd name="connsiteY0" fmla="*/ 0 h 5655338"/>
              <a:gd name="connsiteX1" fmla="*/ 3861355 w 9895090"/>
              <a:gd name="connsiteY1" fmla="*/ 0 h 5655338"/>
              <a:gd name="connsiteX2" fmla="*/ 4984550 w 9895090"/>
              <a:gd name="connsiteY2" fmla="*/ 0 h 5655338"/>
              <a:gd name="connsiteX3" fmla="*/ 8845904 w 9895090"/>
              <a:gd name="connsiteY3" fmla="*/ 0 h 5655338"/>
              <a:gd name="connsiteX4" fmla="*/ 9895090 w 9895090"/>
              <a:gd name="connsiteY4" fmla="*/ 1094953 h 5655338"/>
              <a:gd name="connsiteX5" fmla="*/ 9895090 w 9895090"/>
              <a:gd name="connsiteY5" fmla="*/ 5655338 h 5655338"/>
              <a:gd name="connsiteX6" fmla="*/ 6033735 w 9895090"/>
              <a:gd name="connsiteY6" fmla="*/ 5655338 h 5655338"/>
              <a:gd name="connsiteX7" fmla="*/ 5402003 w 9895090"/>
              <a:gd name="connsiteY7" fmla="*/ 5655338 h 5655338"/>
              <a:gd name="connsiteX8" fmla="*/ 1540648 w 9895090"/>
              <a:gd name="connsiteY8" fmla="*/ 5655338 h 5655338"/>
              <a:gd name="connsiteX9" fmla="*/ 0 w 9895090"/>
              <a:gd name="connsiteY9" fmla="*/ 4047485 h 5655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95090" h="5655338">
                <a:moveTo>
                  <a:pt x="0" y="0"/>
                </a:moveTo>
                <a:lnTo>
                  <a:pt x="3861355" y="0"/>
                </a:lnTo>
                <a:lnTo>
                  <a:pt x="4984550" y="0"/>
                </a:lnTo>
                <a:lnTo>
                  <a:pt x="8845904" y="0"/>
                </a:lnTo>
                <a:cubicBezTo>
                  <a:pt x="9425720" y="0"/>
                  <a:pt x="9895090" y="489848"/>
                  <a:pt x="9895090" y="1094953"/>
                </a:cubicBezTo>
                <a:lnTo>
                  <a:pt x="9895090" y="5655338"/>
                </a:lnTo>
                <a:lnTo>
                  <a:pt x="6033735" y="5655338"/>
                </a:lnTo>
                <a:lnTo>
                  <a:pt x="5402003" y="5655338"/>
                </a:lnTo>
                <a:lnTo>
                  <a:pt x="1540648" y="5655338"/>
                </a:lnTo>
                <a:cubicBezTo>
                  <a:pt x="690255" y="5655338"/>
                  <a:pt x="0" y="4934974"/>
                  <a:pt x="0" y="4047485"/>
                </a:cubicBezTo>
                <a:close/>
              </a:path>
            </a:pathLst>
          </a:custGeom>
          <a:solidFill>
            <a:srgbClr val="0872B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pic>
        <p:nvPicPr>
          <p:cNvPr id="16" name="Picture 15" descr="iPhone6_mockup_front_white.png">
            <a:extLst>
              <a:ext uri="{FF2B5EF4-FFF2-40B4-BE49-F238E27FC236}">
                <a16:creationId xmlns:a16="http://schemas.microsoft.com/office/drawing/2014/main" id="{87258D54-E8B8-3B41-A9D8-B88A46AEF4F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097746" y="226918"/>
            <a:ext cx="4094254" cy="6404164"/>
          </a:xfrm>
          <a:prstGeom prst="rect">
            <a:avLst/>
          </a:prstGeom>
        </p:spPr>
      </p:pic>
      <p:sp>
        <p:nvSpPr>
          <p:cNvPr id="23" name="Picture Placeholder 17">
            <a:extLst>
              <a:ext uri="{FF2B5EF4-FFF2-40B4-BE49-F238E27FC236}">
                <a16:creationId xmlns:a16="http://schemas.microsoft.com/office/drawing/2014/main" id="{6E7E1AD6-B0FF-1F42-A53A-67F89CF1D0D9}"/>
              </a:ext>
            </a:extLst>
          </p:cNvPr>
          <p:cNvSpPr>
            <a:spLocks noGrp="1"/>
          </p:cNvSpPr>
          <p:nvPr userDrawn="1">
            <p:ph type="pic" sz="quarter" idx="10"/>
          </p:nvPr>
        </p:nvSpPr>
        <p:spPr>
          <a:xfrm>
            <a:off x="8912202" y="1246695"/>
            <a:ext cx="2444127" cy="4336988"/>
          </a:xfrm>
          <a:prstGeom prst="rect">
            <a:avLst/>
          </a:prstGeom>
          <a:solidFill>
            <a:schemeClr val="bg1">
              <a:lumMod val="85000"/>
            </a:schemeClr>
          </a:solidFill>
        </p:spPr>
        <p:txBody>
          <a:bodyPr/>
          <a:lstStyle>
            <a:lvl1pPr algn="ctr">
              <a:buNone/>
              <a:defRPr sz="1600">
                <a:solidFill>
                  <a:srgbClr val="7F7F7F"/>
                </a:solidFill>
              </a:defRPr>
            </a:lvl1pPr>
          </a:lstStyle>
          <a:p>
            <a:endParaRPr lang="en-US" dirty="0"/>
          </a:p>
          <a:p>
            <a:endParaRPr lang="en-US" dirty="0"/>
          </a:p>
          <a:p>
            <a:endParaRPr lang="en-US" dirty="0"/>
          </a:p>
          <a:p>
            <a:endParaRPr lang="en-US" dirty="0"/>
          </a:p>
          <a:p>
            <a:endParaRPr lang="en-US" dirty="0"/>
          </a:p>
          <a:p>
            <a:endParaRPr lang="en-US" dirty="0"/>
          </a:p>
          <a:p>
            <a:endParaRPr lang="en-US" dirty="0"/>
          </a:p>
          <a:p>
            <a:r>
              <a:rPr lang="en-US" dirty="0"/>
              <a:t>Click to add photo</a:t>
            </a:r>
          </a:p>
        </p:txBody>
      </p:sp>
      <p:sp>
        <p:nvSpPr>
          <p:cNvPr id="19" name="Text Placeholder 17">
            <a:extLst>
              <a:ext uri="{FF2B5EF4-FFF2-40B4-BE49-F238E27FC236}">
                <a16:creationId xmlns:a16="http://schemas.microsoft.com/office/drawing/2014/main" id="{4AD454E8-192D-EA41-8012-763277E2675F}"/>
              </a:ext>
            </a:extLst>
          </p:cNvPr>
          <p:cNvSpPr>
            <a:spLocks noGrp="1"/>
          </p:cNvSpPr>
          <p:nvPr userDrawn="1">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20" name="Text Placeholder 23">
            <a:extLst>
              <a:ext uri="{FF2B5EF4-FFF2-40B4-BE49-F238E27FC236}">
                <a16:creationId xmlns:a16="http://schemas.microsoft.com/office/drawing/2014/main" id="{CDDCD1E1-77DA-2B41-A2CC-1127DEFACCCB}"/>
              </a:ext>
            </a:extLst>
          </p:cNvPr>
          <p:cNvSpPr>
            <a:spLocks noGrp="1"/>
          </p:cNvSpPr>
          <p:nvPr userDrawn="1">
            <p:ph type="body" sz="quarter" idx="16" hasCustomPrompt="1"/>
          </p:nvPr>
        </p:nvSpPr>
        <p:spPr>
          <a:xfrm>
            <a:off x="835671" y="1104338"/>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sp>
        <p:nvSpPr>
          <p:cNvPr id="25" name="Freeform 24">
            <a:extLst>
              <a:ext uri="{FF2B5EF4-FFF2-40B4-BE49-F238E27FC236}">
                <a16:creationId xmlns:a16="http://schemas.microsoft.com/office/drawing/2014/main" id="{31126932-DD16-5F4F-84FB-88F292299AE2}"/>
              </a:ext>
            </a:extLst>
          </p:cNvPr>
          <p:cNvSpPr/>
          <p:nvPr userDrawn="1"/>
        </p:nvSpPr>
        <p:spPr>
          <a:xfrm>
            <a:off x="-13855" y="57825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Tree>
    <p:extLst>
      <p:ext uri="{BB962C8B-B14F-4D97-AF65-F5344CB8AC3E}">
        <p14:creationId xmlns:p14="http://schemas.microsoft.com/office/powerpoint/2010/main" val="4108775608"/>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1_Phone Slide">
    <p:spTree>
      <p:nvGrpSpPr>
        <p:cNvPr id="1" name=""/>
        <p:cNvGrpSpPr/>
        <p:nvPr/>
      </p:nvGrpSpPr>
      <p:grpSpPr>
        <a:xfrm>
          <a:off x="0" y="0"/>
          <a:ext cx="0" cy="0"/>
          <a:chOff x="0" y="0"/>
          <a:chExt cx="0" cy="0"/>
        </a:xfrm>
      </p:grpSpPr>
      <p:sp>
        <p:nvSpPr>
          <p:cNvPr id="24" name="Freeform 23">
            <a:extLst>
              <a:ext uri="{FF2B5EF4-FFF2-40B4-BE49-F238E27FC236}">
                <a16:creationId xmlns:a16="http://schemas.microsoft.com/office/drawing/2014/main" id="{26C40169-A279-C344-8500-68BD50467F1C}"/>
              </a:ext>
            </a:extLst>
          </p:cNvPr>
          <p:cNvSpPr/>
          <p:nvPr userDrawn="1"/>
        </p:nvSpPr>
        <p:spPr>
          <a:xfrm>
            <a:off x="511443" y="453836"/>
            <a:ext cx="9895090" cy="6177246"/>
          </a:xfrm>
          <a:custGeom>
            <a:avLst/>
            <a:gdLst>
              <a:gd name="connsiteX0" fmla="*/ 0 w 9895090"/>
              <a:gd name="connsiteY0" fmla="*/ 0 h 5655338"/>
              <a:gd name="connsiteX1" fmla="*/ 3861355 w 9895090"/>
              <a:gd name="connsiteY1" fmla="*/ 0 h 5655338"/>
              <a:gd name="connsiteX2" fmla="*/ 4984550 w 9895090"/>
              <a:gd name="connsiteY2" fmla="*/ 0 h 5655338"/>
              <a:gd name="connsiteX3" fmla="*/ 8845904 w 9895090"/>
              <a:gd name="connsiteY3" fmla="*/ 0 h 5655338"/>
              <a:gd name="connsiteX4" fmla="*/ 9895090 w 9895090"/>
              <a:gd name="connsiteY4" fmla="*/ 1094953 h 5655338"/>
              <a:gd name="connsiteX5" fmla="*/ 9895090 w 9895090"/>
              <a:gd name="connsiteY5" fmla="*/ 5655338 h 5655338"/>
              <a:gd name="connsiteX6" fmla="*/ 6033735 w 9895090"/>
              <a:gd name="connsiteY6" fmla="*/ 5655338 h 5655338"/>
              <a:gd name="connsiteX7" fmla="*/ 5402003 w 9895090"/>
              <a:gd name="connsiteY7" fmla="*/ 5655338 h 5655338"/>
              <a:gd name="connsiteX8" fmla="*/ 1540648 w 9895090"/>
              <a:gd name="connsiteY8" fmla="*/ 5655338 h 5655338"/>
              <a:gd name="connsiteX9" fmla="*/ 0 w 9895090"/>
              <a:gd name="connsiteY9" fmla="*/ 4047485 h 5655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95090" h="5655338">
                <a:moveTo>
                  <a:pt x="0" y="0"/>
                </a:moveTo>
                <a:lnTo>
                  <a:pt x="3861355" y="0"/>
                </a:lnTo>
                <a:lnTo>
                  <a:pt x="4984550" y="0"/>
                </a:lnTo>
                <a:lnTo>
                  <a:pt x="8845904" y="0"/>
                </a:lnTo>
                <a:cubicBezTo>
                  <a:pt x="9425720" y="0"/>
                  <a:pt x="9895090" y="489848"/>
                  <a:pt x="9895090" y="1094953"/>
                </a:cubicBezTo>
                <a:lnTo>
                  <a:pt x="9895090" y="5655338"/>
                </a:lnTo>
                <a:lnTo>
                  <a:pt x="6033735" y="5655338"/>
                </a:lnTo>
                <a:lnTo>
                  <a:pt x="5402003" y="5655338"/>
                </a:lnTo>
                <a:lnTo>
                  <a:pt x="1540648" y="5655338"/>
                </a:lnTo>
                <a:cubicBezTo>
                  <a:pt x="690255" y="5655338"/>
                  <a:pt x="0" y="4934974"/>
                  <a:pt x="0" y="4047485"/>
                </a:cubicBezTo>
                <a:close/>
              </a:path>
            </a:pathLst>
          </a:custGeom>
          <a:solidFill>
            <a:srgbClr val="702E8C"/>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pic>
        <p:nvPicPr>
          <p:cNvPr id="16" name="Picture 15" descr="iPhone6_mockup_front_white.png">
            <a:extLst>
              <a:ext uri="{FF2B5EF4-FFF2-40B4-BE49-F238E27FC236}">
                <a16:creationId xmlns:a16="http://schemas.microsoft.com/office/drawing/2014/main" id="{87258D54-E8B8-3B41-A9D8-B88A46AEF4F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097746" y="226918"/>
            <a:ext cx="4094254" cy="6404164"/>
          </a:xfrm>
          <a:prstGeom prst="rect">
            <a:avLst/>
          </a:prstGeom>
        </p:spPr>
      </p:pic>
      <p:sp>
        <p:nvSpPr>
          <p:cNvPr id="23" name="Picture Placeholder 17">
            <a:extLst>
              <a:ext uri="{FF2B5EF4-FFF2-40B4-BE49-F238E27FC236}">
                <a16:creationId xmlns:a16="http://schemas.microsoft.com/office/drawing/2014/main" id="{6E7E1AD6-B0FF-1F42-A53A-67F89CF1D0D9}"/>
              </a:ext>
            </a:extLst>
          </p:cNvPr>
          <p:cNvSpPr>
            <a:spLocks noGrp="1"/>
          </p:cNvSpPr>
          <p:nvPr userDrawn="1">
            <p:ph type="pic" sz="quarter" idx="10"/>
          </p:nvPr>
        </p:nvSpPr>
        <p:spPr>
          <a:xfrm>
            <a:off x="8912202" y="1246695"/>
            <a:ext cx="2444127" cy="4336988"/>
          </a:xfrm>
          <a:prstGeom prst="rect">
            <a:avLst/>
          </a:prstGeom>
          <a:solidFill>
            <a:schemeClr val="bg1">
              <a:lumMod val="85000"/>
            </a:schemeClr>
          </a:solidFill>
        </p:spPr>
        <p:txBody>
          <a:bodyPr/>
          <a:lstStyle>
            <a:lvl1pPr algn="ctr">
              <a:buNone/>
              <a:defRPr sz="1600">
                <a:solidFill>
                  <a:srgbClr val="7F7F7F"/>
                </a:solidFill>
              </a:defRPr>
            </a:lvl1pPr>
          </a:lstStyle>
          <a:p>
            <a:endParaRPr lang="en-US" dirty="0"/>
          </a:p>
          <a:p>
            <a:endParaRPr lang="en-US" dirty="0"/>
          </a:p>
          <a:p>
            <a:endParaRPr lang="en-US" dirty="0"/>
          </a:p>
          <a:p>
            <a:endParaRPr lang="en-US" dirty="0"/>
          </a:p>
          <a:p>
            <a:endParaRPr lang="en-US" dirty="0"/>
          </a:p>
          <a:p>
            <a:endParaRPr lang="en-US" dirty="0"/>
          </a:p>
          <a:p>
            <a:endParaRPr lang="en-US" dirty="0"/>
          </a:p>
          <a:p>
            <a:r>
              <a:rPr lang="en-US" dirty="0"/>
              <a:t>Click to add photo</a:t>
            </a:r>
          </a:p>
        </p:txBody>
      </p:sp>
      <p:sp>
        <p:nvSpPr>
          <p:cNvPr id="19" name="Text Placeholder 17">
            <a:extLst>
              <a:ext uri="{FF2B5EF4-FFF2-40B4-BE49-F238E27FC236}">
                <a16:creationId xmlns:a16="http://schemas.microsoft.com/office/drawing/2014/main" id="{4AD454E8-192D-EA41-8012-763277E2675F}"/>
              </a:ext>
            </a:extLst>
          </p:cNvPr>
          <p:cNvSpPr>
            <a:spLocks noGrp="1"/>
          </p:cNvSpPr>
          <p:nvPr userDrawn="1">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20" name="Text Placeholder 23">
            <a:extLst>
              <a:ext uri="{FF2B5EF4-FFF2-40B4-BE49-F238E27FC236}">
                <a16:creationId xmlns:a16="http://schemas.microsoft.com/office/drawing/2014/main" id="{CDDCD1E1-77DA-2B41-A2CC-1127DEFACCCB}"/>
              </a:ext>
            </a:extLst>
          </p:cNvPr>
          <p:cNvSpPr>
            <a:spLocks noGrp="1"/>
          </p:cNvSpPr>
          <p:nvPr userDrawn="1">
            <p:ph type="body" sz="quarter" idx="16" hasCustomPrompt="1"/>
          </p:nvPr>
        </p:nvSpPr>
        <p:spPr>
          <a:xfrm>
            <a:off x="835671" y="1104338"/>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sp>
        <p:nvSpPr>
          <p:cNvPr id="25" name="Freeform 24">
            <a:extLst>
              <a:ext uri="{FF2B5EF4-FFF2-40B4-BE49-F238E27FC236}">
                <a16:creationId xmlns:a16="http://schemas.microsoft.com/office/drawing/2014/main" id="{31126932-DD16-5F4F-84FB-88F292299AE2}"/>
              </a:ext>
            </a:extLst>
          </p:cNvPr>
          <p:cNvSpPr/>
          <p:nvPr userDrawn="1"/>
        </p:nvSpPr>
        <p:spPr>
          <a:xfrm>
            <a:off x="-13855" y="57825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Tree>
    <p:extLst>
      <p:ext uri="{BB962C8B-B14F-4D97-AF65-F5344CB8AC3E}">
        <p14:creationId xmlns:p14="http://schemas.microsoft.com/office/powerpoint/2010/main" val="777166052"/>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showMasterSp="0" preserve="1" userDrawn="1">
  <p:cSld name="Final Slide">
    <p:spTree>
      <p:nvGrpSpPr>
        <p:cNvPr id="1" name=""/>
        <p:cNvGrpSpPr/>
        <p:nvPr/>
      </p:nvGrpSpPr>
      <p:grpSpPr>
        <a:xfrm>
          <a:off x="0" y="0"/>
          <a:ext cx="0" cy="0"/>
          <a:chOff x="0" y="0"/>
          <a:chExt cx="0" cy="0"/>
        </a:xfrm>
      </p:grpSpPr>
      <p:sp>
        <p:nvSpPr>
          <p:cNvPr id="133" name="Freeform 132">
            <a:extLst>
              <a:ext uri="{FF2B5EF4-FFF2-40B4-BE49-F238E27FC236}">
                <a16:creationId xmlns:a16="http://schemas.microsoft.com/office/drawing/2014/main" id="{2B14C31C-4EBD-0345-9B9E-CA4976147702}"/>
              </a:ext>
            </a:extLst>
          </p:cNvPr>
          <p:cNvSpPr/>
          <p:nvPr userDrawn="1"/>
        </p:nvSpPr>
        <p:spPr>
          <a:xfrm>
            <a:off x="417724" y="2540260"/>
            <a:ext cx="11356551" cy="3069788"/>
          </a:xfrm>
          <a:custGeom>
            <a:avLst/>
            <a:gdLst>
              <a:gd name="connsiteX0" fmla="*/ 0 w 11356551"/>
              <a:gd name="connsiteY0" fmla="*/ 0 h 3728821"/>
              <a:gd name="connsiteX1" fmla="*/ 2348414 w 11356551"/>
              <a:gd name="connsiteY1" fmla="*/ 0 h 3728821"/>
              <a:gd name="connsiteX2" fmla="*/ 2743596 w 11356551"/>
              <a:gd name="connsiteY2" fmla="*/ 0 h 3728821"/>
              <a:gd name="connsiteX3" fmla="*/ 5092010 w 11356551"/>
              <a:gd name="connsiteY3" fmla="*/ 0 h 3728821"/>
              <a:gd name="connsiteX4" fmla="*/ 6470666 w 11356551"/>
              <a:gd name="connsiteY4" fmla="*/ 0 h 3728821"/>
              <a:gd name="connsiteX5" fmla="*/ 6470668 w 11356551"/>
              <a:gd name="connsiteY5" fmla="*/ 0 h 3728821"/>
              <a:gd name="connsiteX6" fmla="*/ 8223635 w 11356551"/>
              <a:gd name="connsiteY6" fmla="*/ 0 h 3728821"/>
              <a:gd name="connsiteX7" fmla="*/ 8819080 w 11356551"/>
              <a:gd name="connsiteY7" fmla="*/ 0 h 3728821"/>
              <a:gd name="connsiteX8" fmla="*/ 8819081 w 11356551"/>
              <a:gd name="connsiteY8" fmla="*/ 0 h 3728821"/>
              <a:gd name="connsiteX9" fmla="*/ 10572049 w 11356551"/>
              <a:gd name="connsiteY9" fmla="*/ 0 h 3728821"/>
              <a:gd name="connsiteX10" fmla="*/ 11356551 w 11356551"/>
              <a:gd name="connsiteY10" fmla="*/ 721953 h 3728821"/>
              <a:gd name="connsiteX11" fmla="*/ 11356551 w 11356551"/>
              <a:gd name="connsiteY11" fmla="*/ 3728821 h 3728821"/>
              <a:gd name="connsiteX12" fmla="*/ 9603581 w 11356551"/>
              <a:gd name="connsiteY12" fmla="*/ 3728821 h 3728821"/>
              <a:gd name="connsiteX13" fmla="*/ 9008137 w 11356551"/>
              <a:gd name="connsiteY13" fmla="*/ 3728821 h 3728821"/>
              <a:gd name="connsiteX14" fmla="*/ 7996960 w 11356551"/>
              <a:gd name="connsiteY14" fmla="*/ 3728821 h 3728821"/>
              <a:gd name="connsiteX15" fmla="*/ 7255167 w 11356551"/>
              <a:gd name="connsiteY15" fmla="*/ 3728821 h 3728821"/>
              <a:gd name="connsiteX16" fmla="*/ 6859985 w 11356551"/>
              <a:gd name="connsiteY16" fmla="*/ 3728821 h 3728821"/>
              <a:gd name="connsiteX17" fmla="*/ 6243990 w 11356551"/>
              <a:gd name="connsiteY17" fmla="*/ 3728821 h 3728821"/>
              <a:gd name="connsiteX18" fmla="*/ 5648546 w 11356551"/>
              <a:gd name="connsiteY18" fmla="*/ 3728821 h 3728821"/>
              <a:gd name="connsiteX19" fmla="*/ 4511571 w 11356551"/>
              <a:gd name="connsiteY19" fmla="*/ 3728821 h 3728821"/>
              <a:gd name="connsiteX20" fmla="*/ 3895576 w 11356551"/>
              <a:gd name="connsiteY20" fmla="*/ 3728821 h 3728821"/>
              <a:gd name="connsiteX21" fmla="*/ 3500395 w 11356551"/>
              <a:gd name="connsiteY21" fmla="*/ 3728821 h 3728821"/>
              <a:gd name="connsiteX22" fmla="*/ 1151981 w 11356551"/>
              <a:gd name="connsiteY22" fmla="*/ 3728821 h 3728821"/>
              <a:gd name="connsiteX23" fmla="*/ 0 w 11356551"/>
              <a:gd name="connsiteY23" fmla="*/ 2668691 h 3728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1356551" h="3728821">
                <a:moveTo>
                  <a:pt x="0" y="0"/>
                </a:moveTo>
                <a:lnTo>
                  <a:pt x="2348414" y="0"/>
                </a:lnTo>
                <a:lnTo>
                  <a:pt x="2743596" y="0"/>
                </a:lnTo>
                <a:lnTo>
                  <a:pt x="5092010" y="0"/>
                </a:lnTo>
                <a:lnTo>
                  <a:pt x="6470666" y="0"/>
                </a:lnTo>
                <a:lnTo>
                  <a:pt x="6470668" y="0"/>
                </a:lnTo>
                <a:lnTo>
                  <a:pt x="8223635" y="0"/>
                </a:lnTo>
                <a:lnTo>
                  <a:pt x="8819080" y="0"/>
                </a:lnTo>
                <a:lnTo>
                  <a:pt x="8819081" y="0"/>
                </a:lnTo>
                <a:lnTo>
                  <a:pt x="10572049" y="0"/>
                </a:lnTo>
                <a:cubicBezTo>
                  <a:pt x="11005591" y="0"/>
                  <a:pt x="11356551" y="322979"/>
                  <a:pt x="11356551" y="721953"/>
                </a:cubicBezTo>
                <a:lnTo>
                  <a:pt x="11356551" y="3728821"/>
                </a:lnTo>
                <a:lnTo>
                  <a:pt x="9603581" y="3728821"/>
                </a:lnTo>
                <a:lnTo>
                  <a:pt x="9008137" y="3728821"/>
                </a:lnTo>
                <a:lnTo>
                  <a:pt x="7996960" y="3728821"/>
                </a:lnTo>
                <a:lnTo>
                  <a:pt x="7255167" y="3728821"/>
                </a:lnTo>
                <a:lnTo>
                  <a:pt x="6859985" y="3728821"/>
                </a:lnTo>
                <a:lnTo>
                  <a:pt x="6243990" y="3728821"/>
                </a:lnTo>
                <a:lnTo>
                  <a:pt x="5648546" y="3728821"/>
                </a:lnTo>
                <a:lnTo>
                  <a:pt x="4511571" y="3728821"/>
                </a:lnTo>
                <a:lnTo>
                  <a:pt x="3895576" y="3728821"/>
                </a:lnTo>
                <a:lnTo>
                  <a:pt x="3500395" y="3728821"/>
                </a:lnTo>
                <a:lnTo>
                  <a:pt x="1151981" y="3728821"/>
                </a:lnTo>
                <a:cubicBezTo>
                  <a:pt x="516120" y="3728821"/>
                  <a:pt x="0" y="3253852"/>
                  <a:pt x="0" y="2668691"/>
                </a:cubicBezTo>
                <a:close/>
              </a:path>
            </a:pathLst>
          </a:custGeom>
          <a:solidFill>
            <a:srgbClr val="0872B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32" name="Text Placeholder 23">
            <a:extLst>
              <a:ext uri="{FF2B5EF4-FFF2-40B4-BE49-F238E27FC236}">
                <a16:creationId xmlns:a16="http://schemas.microsoft.com/office/drawing/2014/main" id="{E1B388D9-79A8-4F4E-A699-E4B798FB46A7}"/>
              </a:ext>
            </a:extLst>
          </p:cNvPr>
          <p:cNvSpPr>
            <a:spLocks noGrp="1"/>
          </p:cNvSpPr>
          <p:nvPr>
            <p:ph type="body" sz="quarter" idx="19" hasCustomPrompt="1"/>
          </p:nvPr>
        </p:nvSpPr>
        <p:spPr>
          <a:xfrm>
            <a:off x="969827" y="3830826"/>
            <a:ext cx="3195486" cy="731140"/>
          </a:xfrm>
          <a:prstGeom prst="rect">
            <a:avLst/>
          </a:prstGeom>
        </p:spPr>
        <p:txBody>
          <a:bodyPr anchor="ctr">
            <a:normAutofit/>
          </a:bodyPr>
          <a:lstStyle>
            <a:lvl1pPr marL="0" indent="0" algn="l">
              <a:buNone/>
              <a:defRPr sz="2800" baseline="0">
                <a:solidFill>
                  <a:schemeClr val="bg1"/>
                </a:solidFill>
                <a:latin typeface="+mn-lt"/>
              </a:defRPr>
            </a:lvl1pPr>
          </a:lstStyle>
          <a:p>
            <a:pPr lvl="0"/>
            <a:r>
              <a:rPr lang="en-US" dirty="0"/>
              <a:t>Any Questions?</a:t>
            </a:r>
          </a:p>
        </p:txBody>
      </p:sp>
      <p:sp>
        <p:nvSpPr>
          <p:cNvPr id="33" name="Text Placeholder 23">
            <a:extLst>
              <a:ext uri="{FF2B5EF4-FFF2-40B4-BE49-F238E27FC236}">
                <a16:creationId xmlns:a16="http://schemas.microsoft.com/office/drawing/2014/main" id="{A262A524-87DB-9447-BD5C-C79347DB3C1A}"/>
              </a:ext>
            </a:extLst>
          </p:cNvPr>
          <p:cNvSpPr>
            <a:spLocks noGrp="1"/>
          </p:cNvSpPr>
          <p:nvPr>
            <p:ph type="body" sz="quarter" idx="20" hasCustomPrompt="1"/>
          </p:nvPr>
        </p:nvSpPr>
        <p:spPr>
          <a:xfrm>
            <a:off x="969827" y="3021250"/>
            <a:ext cx="3195485" cy="837258"/>
          </a:xfrm>
          <a:prstGeom prst="rect">
            <a:avLst/>
          </a:prstGeom>
        </p:spPr>
        <p:txBody>
          <a:bodyPr anchor="ctr">
            <a:normAutofit/>
          </a:bodyPr>
          <a:lstStyle>
            <a:lvl1pPr marL="0" indent="0" algn="l">
              <a:buNone/>
              <a:defRPr sz="5000" b="1" baseline="0">
                <a:solidFill>
                  <a:schemeClr val="bg1"/>
                </a:solidFill>
                <a:latin typeface="+mn-lt"/>
              </a:defRPr>
            </a:lvl1pPr>
          </a:lstStyle>
          <a:p>
            <a:pPr lvl="0"/>
            <a:r>
              <a:rPr lang="en-US" dirty="0"/>
              <a:t>Thank You</a:t>
            </a:r>
          </a:p>
        </p:txBody>
      </p:sp>
      <p:sp>
        <p:nvSpPr>
          <p:cNvPr id="199" name="Freeform 198">
            <a:extLst>
              <a:ext uri="{FF2B5EF4-FFF2-40B4-BE49-F238E27FC236}">
                <a16:creationId xmlns:a16="http://schemas.microsoft.com/office/drawing/2014/main" id="{B3373C8E-B134-D9FC-5B31-DCF206000F0A}"/>
              </a:ext>
            </a:extLst>
          </p:cNvPr>
          <p:cNvSpPr/>
          <p:nvPr userDrawn="1"/>
        </p:nvSpPr>
        <p:spPr>
          <a:xfrm rot="10800000">
            <a:off x="0" y="5120125"/>
            <a:ext cx="4909076" cy="727928"/>
          </a:xfrm>
          <a:custGeom>
            <a:avLst/>
            <a:gdLst>
              <a:gd name="connsiteX0" fmla="*/ 4909076 w 4909076"/>
              <a:gd name="connsiteY0" fmla="*/ 727928 h 727928"/>
              <a:gd name="connsiteX1" fmla="*/ 393787 w 4909076"/>
              <a:gd name="connsiteY1" fmla="*/ 727928 h 727928"/>
              <a:gd name="connsiteX2" fmla="*/ 0 w 4909076"/>
              <a:gd name="connsiteY2" fmla="*/ 334050 h 727928"/>
              <a:gd name="connsiteX3" fmla="*/ 0 w 4909076"/>
              <a:gd name="connsiteY3" fmla="*/ 0 h 727928"/>
              <a:gd name="connsiteX4" fmla="*/ 4909076 w 4909076"/>
              <a:gd name="connsiteY4" fmla="*/ 0 h 727928"/>
              <a:gd name="connsiteX5" fmla="*/ 4909076 w 4909076"/>
              <a:gd name="connsiteY5" fmla="*/ 727928 h 727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09076" h="727928">
                <a:moveTo>
                  <a:pt x="4909076" y="727928"/>
                </a:moveTo>
                <a:lnTo>
                  <a:pt x="393787" y="727928"/>
                </a:lnTo>
                <a:cubicBezTo>
                  <a:pt x="176954" y="727928"/>
                  <a:pt x="0" y="550932"/>
                  <a:pt x="0" y="334050"/>
                </a:cubicBezTo>
                <a:lnTo>
                  <a:pt x="0" y="0"/>
                </a:lnTo>
                <a:lnTo>
                  <a:pt x="4909076" y="0"/>
                </a:lnTo>
                <a:lnTo>
                  <a:pt x="4909076" y="727928"/>
                </a:lnTo>
                <a:close/>
              </a:path>
            </a:pathLst>
          </a:custGeom>
          <a:solidFill>
            <a:srgbClr val="DF4625"/>
          </a:solidFill>
          <a:ln w="24491" cap="flat">
            <a:noFill/>
            <a:prstDash val="solid"/>
            <a:miter/>
          </a:ln>
        </p:spPr>
        <p:txBody>
          <a:bodyPr wrap="square" rtlCol="0" anchor="ctr">
            <a:noAutofit/>
          </a:bodyPr>
          <a:lstStyle/>
          <a:p>
            <a:endParaRPr lang="en-US" dirty="0"/>
          </a:p>
        </p:txBody>
      </p:sp>
      <p:sp>
        <p:nvSpPr>
          <p:cNvPr id="202" name="Text Placeholder 23">
            <a:extLst>
              <a:ext uri="{FF2B5EF4-FFF2-40B4-BE49-F238E27FC236}">
                <a16:creationId xmlns:a16="http://schemas.microsoft.com/office/drawing/2014/main" id="{8C2F8A31-621F-7CB6-4E35-9FC69E7E5147}"/>
              </a:ext>
            </a:extLst>
          </p:cNvPr>
          <p:cNvSpPr>
            <a:spLocks noGrp="1"/>
          </p:cNvSpPr>
          <p:nvPr>
            <p:ph type="body" sz="quarter" idx="21" hasCustomPrompt="1"/>
          </p:nvPr>
        </p:nvSpPr>
        <p:spPr>
          <a:xfrm>
            <a:off x="836161" y="5144595"/>
            <a:ext cx="3195486" cy="731140"/>
          </a:xfrm>
          <a:prstGeom prst="rect">
            <a:avLst/>
          </a:prstGeom>
        </p:spPr>
        <p:txBody>
          <a:bodyPr anchor="ctr">
            <a:normAutofit/>
          </a:bodyPr>
          <a:lstStyle>
            <a:lvl1pPr marL="0" indent="0" algn="l">
              <a:buNone/>
              <a:defRPr sz="2800" baseline="0">
                <a:solidFill>
                  <a:schemeClr val="bg1"/>
                </a:solidFill>
                <a:latin typeface="+mn-lt"/>
              </a:defRPr>
            </a:lvl1pPr>
          </a:lstStyle>
          <a:p>
            <a:pPr lvl="0"/>
            <a:r>
              <a:rPr lang="en-US" dirty="0" err="1"/>
              <a:t>www.website.eu</a:t>
            </a:r>
            <a:endParaRPr lang="en-US" dirty="0"/>
          </a:p>
        </p:txBody>
      </p:sp>
      <p:pic>
        <p:nvPicPr>
          <p:cNvPr id="3" name="Graphic 2">
            <a:extLst>
              <a:ext uri="{FF2B5EF4-FFF2-40B4-BE49-F238E27FC236}">
                <a16:creationId xmlns:a16="http://schemas.microsoft.com/office/drawing/2014/main" id="{58EAC2C8-A05A-FA38-DD04-82FB69F014E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57507" y="153500"/>
            <a:ext cx="3522338" cy="2659725"/>
          </a:xfrm>
          <a:prstGeom prst="rect">
            <a:avLst/>
          </a:prstGeom>
        </p:spPr>
      </p:pic>
      <p:sp>
        <p:nvSpPr>
          <p:cNvPr id="7" name="Rectangle 6">
            <a:extLst>
              <a:ext uri="{FF2B5EF4-FFF2-40B4-BE49-F238E27FC236}">
                <a16:creationId xmlns:a16="http://schemas.microsoft.com/office/drawing/2014/main" id="{23C5635A-5F0D-301F-3A52-1AD669706214}"/>
              </a:ext>
            </a:extLst>
          </p:cNvPr>
          <p:cNvSpPr/>
          <p:nvPr userDrawn="1"/>
        </p:nvSpPr>
        <p:spPr>
          <a:xfrm>
            <a:off x="3046305" y="6148648"/>
            <a:ext cx="4284543" cy="707886"/>
          </a:xfrm>
          <a:prstGeom prst="rect">
            <a:avLst/>
          </a:prstGeom>
        </p:spPr>
        <p:txBody>
          <a:bodyPr wrap="square">
            <a:spAutoFit/>
          </a:bodyPr>
          <a:lstStyle/>
          <a:p>
            <a:pPr marL="0" marR="0" indent="0" algn="l" defTabSz="181904" rtl="0" eaLnBrk="1" fontAlgn="auto" latinLnBrk="0" hangingPunct="0">
              <a:lnSpc>
                <a:spcPct val="100000"/>
              </a:lnSpc>
              <a:spcBef>
                <a:spcPts val="0"/>
              </a:spcBef>
              <a:spcAft>
                <a:spcPts val="0"/>
              </a:spcAft>
              <a:buClrTx/>
              <a:buSzTx/>
              <a:buFontTx/>
              <a:buNone/>
              <a:tabLst/>
              <a:defRPr/>
            </a:pP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This</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project</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has been funded with</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support from the European Commission. This publication [communication]</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reflects</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the views only of the author, and the Commission cannot be held responsible for</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any use, which may be</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made of the information contained therein</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2022-2-IE01-KA220-VET-000099060</a:t>
            </a:r>
          </a:p>
        </p:txBody>
      </p:sp>
      <p:sp>
        <p:nvSpPr>
          <p:cNvPr id="8" name="Rectangle 7">
            <a:extLst>
              <a:ext uri="{FF2B5EF4-FFF2-40B4-BE49-F238E27FC236}">
                <a16:creationId xmlns:a16="http://schemas.microsoft.com/office/drawing/2014/main" id="{C79FD713-0D6B-6705-7E45-7D0421C8C39E}"/>
              </a:ext>
            </a:extLst>
          </p:cNvPr>
          <p:cNvSpPr/>
          <p:nvPr userDrawn="1"/>
        </p:nvSpPr>
        <p:spPr>
          <a:xfrm>
            <a:off x="133498" y="6118720"/>
            <a:ext cx="2182624" cy="338554"/>
          </a:xfrm>
          <a:prstGeom prst="rect">
            <a:avLst/>
          </a:prstGeom>
        </p:spPr>
        <p:txBody>
          <a:bodyPr wrap="square">
            <a:spAutoFit/>
          </a:bodyPr>
          <a:lstStyle/>
          <a:p>
            <a:pPr marL="0" marR="0" lvl="0" indent="0" algn="l" defTabSz="181904" rtl="0" eaLnBrk="1" fontAlgn="auto" latinLnBrk="0" hangingPunct="0">
              <a:lnSpc>
                <a:spcPct val="100000"/>
              </a:lnSpc>
              <a:spcBef>
                <a:spcPts val="0"/>
              </a:spcBef>
              <a:spcAft>
                <a:spcPts val="0"/>
              </a:spcAft>
              <a:buClrTx/>
              <a:buSzTx/>
              <a:buFontTx/>
              <a:buNone/>
              <a:tabLst/>
              <a:defRPr/>
            </a:pPr>
            <a:r>
              <a:rPr lang="en-IE" sz="800" b="1" i="0" kern="1200" dirty="0">
                <a:solidFill>
                  <a:schemeClr val="tx1"/>
                </a:solidFill>
                <a:latin typeface="Calibri" panose="020F0502020204030204" pitchFamily="34" charset="0"/>
                <a:ea typeface="Open Sans" panose="020B0606030504020204" pitchFamily="34" charset="0"/>
                <a:cs typeface="Calibri" panose="020F0502020204030204" pitchFamily="34" charset="0"/>
              </a:rPr>
              <a:t>This resource is licensed under CC BY 4.0</a:t>
            </a:r>
          </a:p>
          <a:p>
            <a:pPr marL="0" marR="0" lvl="0" indent="0" algn="l" defTabSz="181904" rtl="0" eaLnBrk="1" fontAlgn="auto" latinLnBrk="0" hangingPunct="0">
              <a:lnSpc>
                <a:spcPct val="100000"/>
              </a:lnSpc>
              <a:spcBef>
                <a:spcPts val="0"/>
              </a:spcBef>
              <a:spcAft>
                <a:spcPts val="0"/>
              </a:spcAft>
              <a:buClrTx/>
              <a:buSzTx/>
              <a:buFontTx/>
              <a:buNone/>
              <a:tabLst/>
              <a:defRPr/>
            </a:pPr>
            <a:endParaRPr lang="en-US" sz="800" b="1" i="0" kern="1200" dirty="0">
              <a:solidFill>
                <a:schemeClr val="tx1"/>
              </a:solidFill>
              <a:latin typeface="Calibri" panose="020F0502020204030204" pitchFamily="34" charset="0"/>
              <a:ea typeface="Open Sans" panose="020B0606030504020204" pitchFamily="34" charset="0"/>
              <a:cs typeface="Calibri" panose="020F0502020204030204" pitchFamily="34" charset="0"/>
            </a:endParaRPr>
          </a:p>
        </p:txBody>
      </p:sp>
      <p:pic>
        <p:nvPicPr>
          <p:cNvPr id="9" name="Picture 8">
            <a:extLst>
              <a:ext uri="{FF2B5EF4-FFF2-40B4-BE49-F238E27FC236}">
                <a16:creationId xmlns:a16="http://schemas.microsoft.com/office/drawing/2014/main" id="{93D6C0E1-6C54-51FE-7525-AD664DE3C337}"/>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216204" y="6361546"/>
            <a:ext cx="1244049" cy="433251"/>
          </a:xfrm>
          <a:prstGeom prst="rect">
            <a:avLst/>
          </a:prstGeom>
        </p:spPr>
      </p:pic>
      <p:pic>
        <p:nvPicPr>
          <p:cNvPr id="10" name="Picture 9" descr="Co-funded by the European Union logo in png for web usage">
            <a:extLst>
              <a:ext uri="{FF2B5EF4-FFF2-40B4-BE49-F238E27FC236}">
                <a16:creationId xmlns:a16="http://schemas.microsoft.com/office/drawing/2014/main" id="{EBF87432-544E-92B2-69ED-99CEB00E4547}"/>
              </a:ext>
            </a:extLst>
          </p:cNvPr>
          <p:cNvPicPr>
            <a:picLocks noChangeAspect="1"/>
          </p:cNvPicPr>
          <p:nvPr userDrawn="1"/>
        </p:nvPicPr>
        <p:blipFill>
          <a:blip r:embed="rId5" cstate="email">
            <a:extLst>
              <a:ext uri="{28A0092B-C50C-407E-A947-70E740481C1C}">
                <a14:useLocalDpi xmlns:a14="http://schemas.microsoft.com/office/drawing/2010/main"/>
              </a:ext>
            </a:extLst>
          </a:blip>
          <a:srcRect/>
          <a:stretch>
            <a:fillRect/>
          </a:stretch>
        </p:blipFill>
        <p:spPr bwMode="auto">
          <a:xfrm>
            <a:off x="1668351" y="6390654"/>
            <a:ext cx="1498564" cy="313626"/>
          </a:xfrm>
          <a:prstGeom prst="rect">
            <a:avLst/>
          </a:prstGeom>
          <a:noFill/>
          <a:ln>
            <a:noFill/>
          </a:ln>
        </p:spPr>
      </p:pic>
    </p:spTree>
    <p:extLst>
      <p:ext uri="{BB962C8B-B14F-4D97-AF65-F5344CB8AC3E}">
        <p14:creationId xmlns:p14="http://schemas.microsoft.com/office/powerpoint/2010/main" val="3097068291"/>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5430"/>
            </a:lvl1pPr>
          </a:lstStyle>
          <a:p>
            <a:r>
              <a:rPr lang="en-GB" dirty="0"/>
              <a:t>Click to edit Master title style</a:t>
            </a:r>
            <a:endParaRPr lang="en-US" dirty="0"/>
          </a:p>
        </p:txBody>
      </p:sp>
      <p:sp>
        <p:nvSpPr>
          <p:cNvPr id="3" name="Subtitle 2"/>
          <p:cNvSpPr>
            <a:spLocks noGrp="1"/>
          </p:cNvSpPr>
          <p:nvPr>
            <p:ph type="subTitle" idx="1"/>
          </p:nvPr>
        </p:nvSpPr>
        <p:spPr>
          <a:xfrm>
            <a:off x="1524000" y="3602039"/>
            <a:ext cx="9144000" cy="1655762"/>
          </a:xfrm>
        </p:spPr>
        <p:txBody>
          <a:bodyPr/>
          <a:lstStyle>
            <a:lvl1pPr marL="0" indent="0" algn="ctr">
              <a:buNone/>
              <a:defRPr sz="2172"/>
            </a:lvl1pPr>
            <a:lvl2pPr marL="413717" indent="0" algn="ctr">
              <a:buNone/>
              <a:defRPr sz="1810"/>
            </a:lvl2pPr>
            <a:lvl3pPr marL="827432" indent="0" algn="ctr">
              <a:buNone/>
              <a:defRPr sz="1629"/>
            </a:lvl3pPr>
            <a:lvl4pPr marL="1241149" indent="0" algn="ctr">
              <a:buNone/>
              <a:defRPr sz="1448"/>
            </a:lvl4pPr>
            <a:lvl5pPr marL="1654865" indent="0" algn="ctr">
              <a:buNone/>
              <a:defRPr sz="1448"/>
            </a:lvl5pPr>
            <a:lvl6pPr marL="2068582" indent="0" algn="ctr">
              <a:buNone/>
              <a:defRPr sz="1448"/>
            </a:lvl6pPr>
            <a:lvl7pPr marL="2482298" indent="0" algn="ctr">
              <a:buNone/>
              <a:defRPr sz="1448"/>
            </a:lvl7pPr>
            <a:lvl8pPr marL="2896014" indent="0" algn="ctr">
              <a:buNone/>
              <a:defRPr sz="1448"/>
            </a:lvl8pPr>
            <a:lvl9pPr marL="3309731" indent="0" algn="ctr">
              <a:buNone/>
              <a:defRPr sz="1448"/>
            </a:lvl9pPr>
          </a:lstStyle>
          <a:p>
            <a:r>
              <a:rPr lang="en-GB" dirty="0"/>
              <a:t>Click to edit Master subtitle style</a:t>
            </a:r>
            <a:endParaRPr lang="en-US" dirty="0"/>
          </a:p>
        </p:txBody>
      </p:sp>
      <p:sp>
        <p:nvSpPr>
          <p:cNvPr id="4" name="Date Placeholder 3"/>
          <p:cNvSpPr>
            <a:spLocks noGrp="1"/>
          </p:cNvSpPr>
          <p:nvPr>
            <p:ph type="dt" sz="half" idx="10"/>
          </p:nvPr>
        </p:nvSpPr>
        <p:spPr/>
        <p:txBody>
          <a:bodyPr/>
          <a:lstStyle/>
          <a:p>
            <a:fld id="{4A8750F5-52C1-C440-8607-C91B20E8C317}" type="datetimeFigureOut">
              <a:rPr lang="en-US" smtClean="0"/>
              <a:t>6/11/2025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BFC9EE-8645-454F-BDB4-68969ACADAFB}" type="slidenum">
              <a:rPr lang="en-US" smtClean="0"/>
              <a:t>‹#›</a:t>
            </a:fld>
            <a:endParaRPr lang="en-US"/>
          </a:p>
        </p:txBody>
      </p:sp>
    </p:spTree>
    <p:extLst>
      <p:ext uri="{BB962C8B-B14F-4D97-AF65-F5344CB8AC3E}">
        <p14:creationId xmlns:p14="http://schemas.microsoft.com/office/powerpoint/2010/main" val="1954325946"/>
      </p:ext>
    </p:extLst>
  </p:cSld>
  <p:clrMapOvr>
    <a:masterClrMapping/>
  </p:clrMapOvr>
</p:sldLayout>
</file>

<file path=ppt/slideMasters/_rels/slideMaster1.xml.rels><?xml version="1.0" encoding="UTF-8" standalone="yes"?>
<Relationships xmlns="http://schemas.openxmlformats.org/package/2006/relationships"><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76" Type="http://schemas.openxmlformats.org/officeDocument/2006/relationships/slideLayout" Target="../slideLayouts/slideLayout76.xml"/><Relationship Id="rId84" Type="http://schemas.openxmlformats.org/officeDocument/2006/relationships/slideLayout" Target="../slideLayouts/slideLayout84.xml"/><Relationship Id="rId89" Type="http://schemas.openxmlformats.org/officeDocument/2006/relationships/slideLayout" Target="../slideLayouts/slideLayout89.xml"/><Relationship Id="rId97" Type="http://schemas.openxmlformats.org/officeDocument/2006/relationships/slideLayout" Target="../slideLayouts/slideLayout97.xml"/><Relationship Id="rId7" Type="http://schemas.openxmlformats.org/officeDocument/2006/relationships/slideLayout" Target="../slideLayouts/slideLayout7.xml"/><Relationship Id="rId71" Type="http://schemas.openxmlformats.org/officeDocument/2006/relationships/slideLayout" Target="../slideLayouts/slideLayout71.xml"/><Relationship Id="rId92" Type="http://schemas.openxmlformats.org/officeDocument/2006/relationships/slideLayout" Target="../slideLayouts/slideLayout92.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66" Type="http://schemas.openxmlformats.org/officeDocument/2006/relationships/slideLayout" Target="../slideLayouts/slideLayout66.xml"/><Relationship Id="rId74" Type="http://schemas.openxmlformats.org/officeDocument/2006/relationships/slideLayout" Target="../slideLayouts/slideLayout74.xml"/><Relationship Id="rId79" Type="http://schemas.openxmlformats.org/officeDocument/2006/relationships/slideLayout" Target="../slideLayouts/slideLayout79.xml"/><Relationship Id="rId87" Type="http://schemas.openxmlformats.org/officeDocument/2006/relationships/slideLayout" Target="../slideLayouts/slideLayout87.xml"/><Relationship Id="rId5" Type="http://schemas.openxmlformats.org/officeDocument/2006/relationships/slideLayout" Target="../slideLayouts/slideLayout5.xml"/><Relationship Id="rId61" Type="http://schemas.openxmlformats.org/officeDocument/2006/relationships/slideLayout" Target="../slideLayouts/slideLayout61.xml"/><Relationship Id="rId82" Type="http://schemas.openxmlformats.org/officeDocument/2006/relationships/slideLayout" Target="../slideLayouts/slideLayout82.xml"/><Relationship Id="rId90" Type="http://schemas.openxmlformats.org/officeDocument/2006/relationships/slideLayout" Target="../slideLayouts/slideLayout90.xml"/><Relationship Id="rId95" Type="http://schemas.openxmlformats.org/officeDocument/2006/relationships/slideLayout" Target="../slideLayouts/slideLayout95.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69" Type="http://schemas.openxmlformats.org/officeDocument/2006/relationships/slideLayout" Target="../slideLayouts/slideLayout69.xml"/><Relationship Id="rId77" Type="http://schemas.openxmlformats.org/officeDocument/2006/relationships/slideLayout" Target="../slideLayouts/slideLayout77.xml"/><Relationship Id="rId100" Type="http://schemas.openxmlformats.org/officeDocument/2006/relationships/theme" Target="../theme/theme1.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80" Type="http://schemas.openxmlformats.org/officeDocument/2006/relationships/slideLayout" Target="../slideLayouts/slideLayout80.xml"/><Relationship Id="rId85" Type="http://schemas.openxmlformats.org/officeDocument/2006/relationships/slideLayout" Target="../slideLayouts/slideLayout85.xml"/><Relationship Id="rId93" Type="http://schemas.openxmlformats.org/officeDocument/2006/relationships/slideLayout" Target="../slideLayouts/slideLayout93.xml"/><Relationship Id="rId98" Type="http://schemas.openxmlformats.org/officeDocument/2006/relationships/slideLayout" Target="../slideLayouts/slideLayout9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slideLayout" Target="../slideLayouts/slideLayout67.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70" Type="http://schemas.openxmlformats.org/officeDocument/2006/relationships/slideLayout" Target="../slideLayouts/slideLayout70.xml"/><Relationship Id="rId75" Type="http://schemas.openxmlformats.org/officeDocument/2006/relationships/slideLayout" Target="../slideLayouts/slideLayout75.xml"/><Relationship Id="rId83" Type="http://schemas.openxmlformats.org/officeDocument/2006/relationships/slideLayout" Target="../slideLayouts/slideLayout83.xml"/><Relationship Id="rId88" Type="http://schemas.openxmlformats.org/officeDocument/2006/relationships/slideLayout" Target="../slideLayouts/slideLayout88.xml"/><Relationship Id="rId91" Type="http://schemas.openxmlformats.org/officeDocument/2006/relationships/slideLayout" Target="../slideLayouts/slideLayout91.xml"/><Relationship Id="rId96" Type="http://schemas.openxmlformats.org/officeDocument/2006/relationships/slideLayout" Target="../slideLayouts/slideLayout96.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73" Type="http://schemas.openxmlformats.org/officeDocument/2006/relationships/slideLayout" Target="../slideLayouts/slideLayout73.xml"/><Relationship Id="rId78" Type="http://schemas.openxmlformats.org/officeDocument/2006/relationships/slideLayout" Target="../slideLayouts/slideLayout78.xml"/><Relationship Id="rId81" Type="http://schemas.openxmlformats.org/officeDocument/2006/relationships/slideLayout" Target="../slideLayouts/slideLayout81.xml"/><Relationship Id="rId86" Type="http://schemas.openxmlformats.org/officeDocument/2006/relationships/slideLayout" Target="../slideLayouts/slideLayout86.xml"/><Relationship Id="rId94" Type="http://schemas.openxmlformats.org/officeDocument/2006/relationships/slideLayout" Target="../slideLayouts/slideLayout94.xml"/><Relationship Id="rId99" Type="http://schemas.openxmlformats.org/officeDocument/2006/relationships/slideLayout" Target="../slideLayouts/slideLayout99.xml"/><Relationship Id="rId4" Type="http://schemas.openxmlformats.org/officeDocument/2006/relationships/slideLayout" Target="../slideLayouts/slideLayout4.xml"/><Relationship Id="rId9" Type="http://schemas.openxmlformats.org/officeDocument/2006/relationships/slideLayout" Target="../slideLayouts/slideLayout9.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13C02027-FC73-B27F-AB3B-3731F7589E3C}"/>
              </a:ext>
            </a:extLst>
          </p:cNvPr>
          <p:cNvGrpSpPr/>
          <p:nvPr userDrawn="1"/>
        </p:nvGrpSpPr>
        <p:grpSpPr>
          <a:xfrm>
            <a:off x="279930" y="6388360"/>
            <a:ext cx="4179859" cy="424070"/>
            <a:chOff x="252221" y="10160164"/>
            <a:chExt cx="4179859" cy="424070"/>
          </a:xfrm>
        </p:grpSpPr>
        <p:sp>
          <p:nvSpPr>
            <p:cNvPr id="3" name="Text Box 5">
              <a:extLst>
                <a:ext uri="{FF2B5EF4-FFF2-40B4-BE49-F238E27FC236}">
                  <a16:creationId xmlns:a16="http://schemas.microsoft.com/office/drawing/2014/main" id="{D42C86C6-98DD-4DE9-5BD9-B67A7192ADC2}"/>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rgbClr val="083F59"/>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7" name="Graphic 5">
              <a:extLst>
                <a:ext uri="{FF2B5EF4-FFF2-40B4-BE49-F238E27FC236}">
                  <a16:creationId xmlns:a16="http://schemas.microsoft.com/office/drawing/2014/main" id="{659F9F16-14D3-196B-E094-9FE3A2D3F109}"/>
                </a:ext>
              </a:extLst>
            </p:cNvPr>
            <p:cNvGrpSpPr/>
            <p:nvPr userDrawn="1"/>
          </p:nvGrpSpPr>
          <p:grpSpPr>
            <a:xfrm rot="20121967" flipH="1">
              <a:off x="252221" y="10160164"/>
              <a:ext cx="261668" cy="227012"/>
              <a:chOff x="3962604" y="4534014"/>
              <a:chExt cx="1470421" cy="1301140"/>
            </a:xfrm>
          </p:grpSpPr>
          <p:sp>
            <p:nvSpPr>
              <p:cNvPr id="8" name="Freeform 7">
                <a:extLst>
                  <a:ext uri="{FF2B5EF4-FFF2-40B4-BE49-F238E27FC236}">
                    <a16:creationId xmlns:a16="http://schemas.microsoft.com/office/drawing/2014/main" id="{554AC81D-291E-F177-3CAB-D399F393453E}"/>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11" name="Freeform 10">
                <a:extLst>
                  <a:ext uri="{FF2B5EF4-FFF2-40B4-BE49-F238E27FC236}">
                    <a16:creationId xmlns:a16="http://schemas.microsoft.com/office/drawing/2014/main" id="{9B17BDF0-A32D-873A-44FA-F1CDE914FB14}"/>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6E3326A6-C997-97E2-CAAA-6449DF50A75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2F9B23F4-A8F9-C069-20EC-FBE99F317B5C}"/>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4" name="Freeform 13">
                <a:extLst>
                  <a:ext uri="{FF2B5EF4-FFF2-40B4-BE49-F238E27FC236}">
                    <a16:creationId xmlns:a16="http://schemas.microsoft.com/office/drawing/2014/main" id="{87026563-A28A-E082-71FB-512B89C8CC9A}"/>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5" name="Freeform 14">
                <a:extLst>
                  <a:ext uri="{FF2B5EF4-FFF2-40B4-BE49-F238E27FC236}">
                    <a16:creationId xmlns:a16="http://schemas.microsoft.com/office/drawing/2014/main" id="{720EE838-3B26-E820-A8B8-1B26C2F64C59}"/>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E83271B0-5CE4-F1A5-297A-9853FA09DD9E}"/>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17" name="Freeform 16">
                <a:extLst>
                  <a:ext uri="{FF2B5EF4-FFF2-40B4-BE49-F238E27FC236}">
                    <a16:creationId xmlns:a16="http://schemas.microsoft.com/office/drawing/2014/main" id="{6DF94693-D75B-2904-B148-C9E65EFEE188}"/>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580465908"/>
      </p:ext>
    </p:extLst>
  </p:cSld>
  <p:clrMap bg1="lt1" tx1="dk1" bg2="lt2" tx2="dk2" accent1="accent1" accent2="accent2" accent3="accent3" accent4="accent4" accent5="accent5" accent6="accent6" hlink="hlink" folHlink="folHlink"/>
  <p:sldLayoutIdLst>
    <p:sldLayoutId id="2147483867" r:id="rId1"/>
    <p:sldLayoutId id="2147483868" r:id="rId2"/>
    <p:sldLayoutId id="2147483829" r:id="rId3"/>
    <p:sldLayoutId id="2147483842" r:id="rId4"/>
    <p:sldLayoutId id="2147483902" r:id="rId5"/>
    <p:sldLayoutId id="2147483901" r:id="rId6"/>
    <p:sldLayoutId id="2147483899" r:id="rId7"/>
    <p:sldLayoutId id="2147483919" r:id="rId8"/>
    <p:sldLayoutId id="2147483920" r:id="rId9"/>
    <p:sldLayoutId id="2147483921" r:id="rId10"/>
    <p:sldLayoutId id="2147483900" r:id="rId11"/>
    <p:sldLayoutId id="2147483861" r:id="rId12"/>
    <p:sldLayoutId id="2147483886" r:id="rId13"/>
    <p:sldLayoutId id="2147483887" r:id="rId14"/>
    <p:sldLayoutId id="2147483884" r:id="rId15"/>
    <p:sldLayoutId id="2147483897" r:id="rId16"/>
    <p:sldLayoutId id="2147483885" r:id="rId17"/>
    <p:sldLayoutId id="2147483960" r:id="rId18"/>
    <p:sldLayoutId id="2147483903" r:id="rId19"/>
    <p:sldLayoutId id="2147483961" r:id="rId20"/>
    <p:sldLayoutId id="2147483951" r:id="rId21"/>
    <p:sldLayoutId id="2147483967" r:id="rId22"/>
    <p:sldLayoutId id="2147483945" r:id="rId23"/>
    <p:sldLayoutId id="2147483962" r:id="rId24"/>
    <p:sldLayoutId id="2147483937" r:id="rId25"/>
    <p:sldLayoutId id="2147483963" r:id="rId26"/>
    <p:sldLayoutId id="2147483904" r:id="rId27"/>
    <p:sldLayoutId id="2147483913" r:id="rId28"/>
    <p:sldLayoutId id="2147483964" r:id="rId29"/>
    <p:sldLayoutId id="2147483928" r:id="rId30"/>
    <p:sldLayoutId id="2147483946" r:id="rId31"/>
    <p:sldLayoutId id="2147483947" r:id="rId32"/>
    <p:sldLayoutId id="2147483914" r:id="rId33"/>
    <p:sldLayoutId id="2147483891" r:id="rId34"/>
    <p:sldLayoutId id="2147483934" r:id="rId35"/>
    <p:sldLayoutId id="2147483944" r:id="rId36"/>
    <p:sldLayoutId id="2147483880" r:id="rId37"/>
    <p:sldLayoutId id="2147483922" r:id="rId38"/>
    <p:sldLayoutId id="2147483940" r:id="rId39"/>
    <p:sldLayoutId id="2147483932" r:id="rId40"/>
    <p:sldLayoutId id="2147483941" r:id="rId41"/>
    <p:sldLayoutId id="2147483936" r:id="rId42"/>
    <p:sldLayoutId id="2147483938" r:id="rId43"/>
    <p:sldLayoutId id="2147483933" r:id="rId44"/>
    <p:sldLayoutId id="2147483935" r:id="rId45"/>
    <p:sldLayoutId id="2147483949" r:id="rId46"/>
    <p:sldLayoutId id="2147483948" r:id="rId47"/>
    <p:sldLayoutId id="2147483939" r:id="rId48"/>
    <p:sldLayoutId id="2147483923" r:id="rId49"/>
    <p:sldLayoutId id="2147483942" r:id="rId50"/>
    <p:sldLayoutId id="2147483955" r:id="rId51"/>
    <p:sldLayoutId id="2147483893" r:id="rId52"/>
    <p:sldLayoutId id="2147483952" r:id="rId53"/>
    <p:sldLayoutId id="2147483953" r:id="rId54"/>
    <p:sldLayoutId id="2147483943" r:id="rId55"/>
    <p:sldLayoutId id="2147483957" r:id="rId56"/>
    <p:sldLayoutId id="2147483958" r:id="rId57"/>
    <p:sldLayoutId id="2147483954" r:id="rId58"/>
    <p:sldLayoutId id="2147483965" r:id="rId59"/>
    <p:sldLayoutId id="2147483931" r:id="rId60"/>
    <p:sldLayoutId id="2147483956" r:id="rId61"/>
    <p:sldLayoutId id="2147483924" r:id="rId62"/>
    <p:sldLayoutId id="2147483966" r:id="rId63"/>
    <p:sldLayoutId id="2147483907" r:id="rId64"/>
    <p:sldLayoutId id="2147483915" r:id="rId65"/>
    <p:sldLayoutId id="2147483916" r:id="rId66"/>
    <p:sldLayoutId id="2147483917" r:id="rId67"/>
    <p:sldLayoutId id="2147483950" r:id="rId68"/>
    <p:sldLayoutId id="2147483879" r:id="rId69"/>
    <p:sldLayoutId id="2147483929" r:id="rId70"/>
    <p:sldLayoutId id="2147483925" r:id="rId71"/>
    <p:sldLayoutId id="2147483918" r:id="rId72"/>
    <p:sldLayoutId id="2147483930" r:id="rId73"/>
    <p:sldLayoutId id="2147483888" r:id="rId74"/>
    <p:sldLayoutId id="2147483911" r:id="rId75"/>
    <p:sldLayoutId id="2147483912" r:id="rId76"/>
    <p:sldLayoutId id="2147483878" r:id="rId77"/>
    <p:sldLayoutId id="2147483908" r:id="rId78"/>
    <p:sldLayoutId id="2147483910" r:id="rId79"/>
    <p:sldLayoutId id="2147483909" r:id="rId80"/>
    <p:sldLayoutId id="2147483892" r:id="rId81"/>
    <p:sldLayoutId id="2147483959" r:id="rId82"/>
    <p:sldLayoutId id="2147483890" r:id="rId83"/>
    <p:sldLayoutId id="2147483877" r:id="rId84"/>
    <p:sldLayoutId id="2147483898" r:id="rId85"/>
    <p:sldLayoutId id="2147483889" r:id="rId86"/>
    <p:sldLayoutId id="2147483905" r:id="rId87"/>
    <p:sldLayoutId id="2147483926" r:id="rId88"/>
    <p:sldLayoutId id="2147483927" r:id="rId89"/>
    <p:sldLayoutId id="2147483906" r:id="rId90"/>
    <p:sldLayoutId id="2147483841" r:id="rId91"/>
    <p:sldLayoutId id="2147483894" r:id="rId92"/>
    <p:sldLayoutId id="2147483840" r:id="rId93"/>
    <p:sldLayoutId id="2147483833" r:id="rId94"/>
    <p:sldLayoutId id="2147483895" r:id="rId95"/>
    <p:sldLayoutId id="2147483847" r:id="rId96"/>
    <p:sldLayoutId id="2147483896" r:id="rId97"/>
    <p:sldLayoutId id="2147483853" r:id="rId98"/>
    <p:sldLayoutId id="2147483968" r:id="rId99"/>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9.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7.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hyperlink" Target="https://www.cipd.org/globalassets/media/knowledge/knowledge-hub/reports/building-inclusive-workplaces-report-sept-2019_tcm18-64154.pdf" TargetMode="External"/><Relationship Id="rId1" Type="http://schemas.openxmlformats.org/officeDocument/2006/relationships/slideLayout" Target="../slideLayouts/slideLayout37.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hyperlink" Target="https://blog.greatplacetowork.ie/blog/how-to-hire-culture-fit-vs-inclusive-culture" TargetMode="External"/><Relationship Id="rId1" Type="http://schemas.openxmlformats.org/officeDocument/2006/relationships/slideLayout" Target="../slideLayouts/slideLayout74.xml"/></Relationships>
</file>

<file path=ppt/slides/_rels/slide13.xml.rels><?xml version="1.0" encoding="UTF-8" standalone="yes"?>
<Relationships xmlns="http://schemas.openxmlformats.org/package/2006/relationships"><Relationship Id="rId3" Type="http://schemas.openxmlformats.org/officeDocument/2006/relationships/hyperlink" Target="https://blog.greatplacetowork.ie/blog/how-to-hire-culture-fit-vs-inclusive-culture" TargetMode="External"/><Relationship Id="rId2" Type="http://schemas.openxmlformats.org/officeDocument/2006/relationships/hyperlink" Target="https://blog.greatplacetowork.ie/blog/what-is-it-like-to-be-part-of-a-great-company-culture" TargetMode="External"/><Relationship Id="rId1" Type="http://schemas.openxmlformats.org/officeDocument/2006/relationships/slideLayout" Target="../slideLayouts/slideLayout74.xml"/><Relationship Id="rId4" Type="http://schemas.openxmlformats.org/officeDocument/2006/relationships/image" Target="../media/image15.jpeg"/></Relationships>
</file>

<file path=ppt/slides/_rels/slide14.xml.rels><?xml version="1.0" encoding="UTF-8" standalone="yes"?>
<Relationships xmlns="http://schemas.openxmlformats.org/package/2006/relationships"><Relationship Id="rId2" Type="http://schemas.openxmlformats.org/officeDocument/2006/relationships/hyperlink" Target="https://jump.eu.com/wp-content/uploads/2020/03/JUMP_inclusion_booklet-1.pdf?utm_source=chatgpt.com" TargetMode="External"/><Relationship Id="rId1" Type="http://schemas.openxmlformats.org/officeDocument/2006/relationships/slideLayout" Target="../slideLayouts/slideLayout74.xml"/></Relationships>
</file>

<file path=ppt/slides/_rels/slide15.xml.rels><?xml version="1.0" encoding="UTF-8" standalone="yes"?>
<Relationships xmlns="http://schemas.openxmlformats.org/package/2006/relationships"><Relationship Id="rId2" Type="http://schemas.openxmlformats.org/officeDocument/2006/relationships/hyperlink" Target="https://www.cipd.org/globalassets/media/knowledge/knowledge-hub/reports/building-inclusive-workplaces-report-sept-2019_tcm18-64154.pdf" TargetMode="External"/><Relationship Id="rId1" Type="http://schemas.openxmlformats.org/officeDocument/2006/relationships/slideLayout" Target="../slideLayouts/slideLayout74.xml"/></Relationships>
</file>

<file path=ppt/slides/_rels/slide16.xml.rels><?xml version="1.0" encoding="UTF-8" standalone="yes"?>
<Relationships xmlns="http://schemas.openxmlformats.org/package/2006/relationships"><Relationship Id="rId2" Type="http://schemas.openxmlformats.org/officeDocument/2006/relationships/hyperlink" Target="https://www.cipd.org/globalassets/media/knowledge/knowledge-hub/reports/building-inclusive-workplaces-report-sept-2019_tcm18-64154.pdf" TargetMode="External"/><Relationship Id="rId1" Type="http://schemas.openxmlformats.org/officeDocument/2006/relationships/slideLayout" Target="../slideLayouts/slideLayout74.xml"/></Relationships>
</file>

<file path=ppt/slides/_rels/slide17.xml.rels><?xml version="1.0" encoding="UTF-8" standalone="yes"?>
<Relationships xmlns="http://schemas.openxmlformats.org/package/2006/relationships"><Relationship Id="rId2" Type="http://schemas.openxmlformats.org/officeDocument/2006/relationships/hyperlink" Target="https://www.cipd.org/globalassets/media/knowledge/knowledge-hub/reports/building-inclusive-workplaces-report-sept-2019_tcm18-64154.pdf" TargetMode="External"/><Relationship Id="rId1" Type="http://schemas.openxmlformats.org/officeDocument/2006/relationships/slideLayout" Target="../slideLayouts/slideLayout74.xml"/></Relationships>
</file>

<file path=ppt/slides/_rels/slide18.xml.rels><?xml version="1.0" encoding="UTF-8" standalone="yes"?>
<Relationships xmlns="http://schemas.openxmlformats.org/package/2006/relationships"><Relationship Id="rId2" Type="http://schemas.openxmlformats.org/officeDocument/2006/relationships/hyperlink" Target="https://www.cipd.org/globalassets/media/knowledge/knowledge-hub/reports/building-inclusive-workplaces-report-sept-2019_tcm18-64154.pdf" TargetMode="External"/><Relationship Id="rId1" Type="http://schemas.openxmlformats.org/officeDocument/2006/relationships/slideLayout" Target="../slideLayouts/slideLayout74.xml"/></Relationships>
</file>

<file path=ppt/slides/_rels/slide19.xml.rels><?xml version="1.0" encoding="UTF-8" standalone="yes"?>
<Relationships xmlns="http://schemas.openxmlformats.org/package/2006/relationships"><Relationship Id="rId2" Type="http://schemas.openxmlformats.org/officeDocument/2006/relationships/hyperlink" Target="https://www.cipd.org/globalassets/media/knowledge/knowledge-hub/reports/building-inclusive-workplaces-report-sept-2019_tcm18-64154.pdf" TargetMode="External"/><Relationship Id="rId1" Type="http://schemas.openxmlformats.org/officeDocument/2006/relationships/slideLayout" Target="../slideLayouts/slideLayout74.xml"/></Relationships>
</file>

<file path=ppt/slides/_rels/slide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99.xml"/><Relationship Id="rId4" Type="http://schemas.openxmlformats.org/officeDocument/2006/relationships/image" Target="../media/image10.png"/></Relationships>
</file>

<file path=ppt/slides/_rels/slide20.xml.rels><?xml version="1.0" encoding="UTF-8" standalone="yes"?>
<Relationships xmlns="http://schemas.openxmlformats.org/package/2006/relationships"><Relationship Id="rId2" Type="http://schemas.openxmlformats.org/officeDocument/2006/relationships/hyperlink" Target="https://www.consilium.europa.eu/en/policies/pay-transparency/" TargetMode="External"/><Relationship Id="rId1" Type="http://schemas.openxmlformats.org/officeDocument/2006/relationships/slideLayout" Target="../slideLayouts/slideLayout7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hyperlink" Target="https://www.linkedin.com/pulse/how-do-small-businesses-measure-up-diversity-equity-patsy-parrish/" TargetMode="External"/><Relationship Id="rId2" Type="http://schemas.openxmlformats.org/officeDocument/2006/relationships/image" Target="../media/image16.jpeg"/><Relationship Id="rId1" Type="http://schemas.openxmlformats.org/officeDocument/2006/relationships/slideLayout" Target="../slideLayouts/slideLayout34.xml"/></Relationships>
</file>

<file path=ppt/slides/_rels/slide23.xml.rels><?xml version="1.0" encoding="UTF-8" standalone="yes"?>
<Relationships xmlns="http://schemas.openxmlformats.org/package/2006/relationships"><Relationship Id="rId3" Type="http://schemas.openxmlformats.org/officeDocument/2006/relationships/hyperlink" Target="https://www.linkedin.com/pulse/how-do-small-businesses-measure-up-diversity-equity-patsy-parrish/" TargetMode="External"/><Relationship Id="rId2" Type="http://schemas.openxmlformats.org/officeDocument/2006/relationships/hyperlink" Target="https://www.cipd.org/globalassets/media/knowledge/knowledge-hub/reports/building-inclusive-workplaces-report-sept-2019_tcm18-64154.pdf" TargetMode="External"/><Relationship Id="rId1" Type="http://schemas.openxmlformats.org/officeDocument/2006/relationships/slideLayout" Target="../slideLayouts/slideLayout74.xml"/></Relationships>
</file>

<file path=ppt/slides/_rels/slide24.xml.rels><?xml version="1.0" encoding="UTF-8" standalone="yes"?>
<Relationships xmlns="http://schemas.openxmlformats.org/package/2006/relationships"><Relationship Id="rId3" Type="http://schemas.openxmlformats.org/officeDocument/2006/relationships/hyperlink" Target="https://www.linkedin.com/pulse/how-do-small-businesses-measure-up-diversity-equity-patsy-parrish/" TargetMode="External"/><Relationship Id="rId2" Type="http://schemas.openxmlformats.org/officeDocument/2006/relationships/image" Target="../media/image17.jpeg"/><Relationship Id="rId1" Type="http://schemas.openxmlformats.org/officeDocument/2006/relationships/slideLayout" Target="../slideLayouts/slideLayout34.xml"/></Relationships>
</file>

<file path=ppt/slides/_rels/slide2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hyperlink" Target="https://www.linkedin.com/pulse/how-do-small-businesses-measure-up-diversity-equity-patsy-parrish/" TargetMode="External"/><Relationship Id="rId1" Type="http://schemas.openxmlformats.org/officeDocument/2006/relationships/slideLayout" Target="../slideLayouts/slideLayout34.xml"/></Relationships>
</file>

<file path=ppt/slides/_rels/slide2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hyperlink" Target="https://www.linkedin.com/pulse/how-do-small-businesses-measure-up-diversity-equity-patsy-parrish/" TargetMode="External"/><Relationship Id="rId1" Type="http://schemas.openxmlformats.org/officeDocument/2006/relationships/slideLayout" Target="../slideLayouts/slideLayout34.xml"/></Relationships>
</file>

<file path=ppt/slides/_rels/slide27.xml.rels><?xml version="1.0" encoding="UTF-8" standalone="yes"?>
<Relationships xmlns="http://schemas.openxmlformats.org/package/2006/relationships"><Relationship Id="rId2" Type="http://schemas.openxmlformats.org/officeDocument/2006/relationships/hyperlink" Target="https://www.cipd.org/globalassets/media/knowledge/knowledge-hub/reports/building-inclusive-workplaces-report-sept-2019_tcm18-64154.pdf" TargetMode="External"/><Relationship Id="rId1" Type="http://schemas.openxmlformats.org/officeDocument/2006/relationships/slideLayout" Target="../slideLayouts/slideLayout74.xml"/></Relationships>
</file>

<file path=ppt/slides/_rels/slide28.xml.rels><?xml version="1.0" encoding="UTF-8" standalone="yes"?>
<Relationships xmlns="http://schemas.openxmlformats.org/package/2006/relationships"><Relationship Id="rId2" Type="http://schemas.openxmlformats.org/officeDocument/2006/relationships/hyperlink" Target="https://www.cipd.org/globalassets/media/knowledge/knowledge-hub/reports/building-inclusive-workplaces-report-sept-2019_tcm18-64154.pdf" TargetMode="External"/><Relationship Id="rId1" Type="http://schemas.openxmlformats.org/officeDocument/2006/relationships/slideLayout" Target="../slideLayouts/slideLayout74.xml"/></Relationships>
</file>

<file path=ppt/slides/_rels/slide29.xml.rels><?xml version="1.0" encoding="UTF-8" standalone="yes"?>
<Relationships xmlns="http://schemas.openxmlformats.org/package/2006/relationships"><Relationship Id="rId2" Type="http://schemas.openxmlformats.org/officeDocument/2006/relationships/hyperlink" Target="https://www.cipd.org/globalassets/media/knowledge/knowledge-hub/reports/building-inclusive-workplaces-report-sept-2019_tcm18-64154.pdf" TargetMode="External"/><Relationship Id="rId1" Type="http://schemas.openxmlformats.org/officeDocument/2006/relationships/slideLayout" Target="../slideLayouts/slideLayout7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21.svg"/><Relationship Id="rId2" Type="http://schemas.openxmlformats.org/officeDocument/2006/relationships/image" Target="../media/image20.png"/><Relationship Id="rId1" Type="http://schemas.openxmlformats.org/officeDocument/2006/relationships/slideLayout" Target="../slideLayouts/slideLayout74.xml"/></Relationships>
</file>

<file path=ppt/slides/_rels/slide31.xml.rels><?xml version="1.0" encoding="UTF-8" standalone="yes"?>
<Relationships xmlns="http://schemas.openxmlformats.org/package/2006/relationships"><Relationship Id="rId3" Type="http://schemas.openxmlformats.org/officeDocument/2006/relationships/image" Target="../media/image21.svg"/><Relationship Id="rId2" Type="http://schemas.openxmlformats.org/officeDocument/2006/relationships/image" Target="../media/image20.png"/><Relationship Id="rId1" Type="http://schemas.openxmlformats.org/officeDocument/2006/relationships/slideLayout" Target="../slideLayouts/slideLayout7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33.xml.rels><?xml version="1.0" encoding="UTF-8" standalone="yes"?>
<Relationships xmlns="http://schemas.openxmlformats.org/package/2006/relationships"><Relationship Id="rId3" Type="http://schemas.openxmlformats.org/officeDocument/2006/relationships/image" Target="../media/image21.svg"/><Relationship Id="rId2" Type="http://schemas.openxmlformats.org/officeDocument/2006/relationships/image" Target="../media/image20.png"/><Relationship Id="rId1" Type="http://schemas.openxmlformats.org/officeDocument/2006/relationships/slideLayout" Target="../slideLayouts/slideLayout7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4.xml"/></Relationships>
</file>

<file path=ppt/slides/_rels/slide35.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51.xml"/></Relationships>
</file>

<file path=ppt/slides/_rels/slide36.xml.rels><?xml version="1.0" encoding="UTF-8" standalone="yes"?>
<Relationships xmlns="http://schemas.openxmlformats.org/package/2006/relationships"><Relationship Id="rId3" Type="http://schemas.openxmlformats.org/officeDocument/2006/relationships/hyperlink" Target="https://specificationonline.co.uk/articles/2021-11-26/ciob/charter-for-diversity-and-inclusion-in-construction-launched-by-ciob" TargetMode="External"/><Relationship Id="rId2" Type="http://schemas.openxmlformats.org/officeDocument/2006/relationships/image" Target="../media/image23.png"/><Relationship Id="rId1" Type="http://schemas.openxmlformats.org/officeDocument/2006/relationships/slideLayout" Target="../slideLayouts/slideLayout51.xml"/></Relationships>
</file>

<file path=ppt/slides/_rels/slide37.xml.rels><?xml version="1.0" encoding="UTF-8" standalone="yes"?>
<Relationships xmlns="http://schemas.openxmlformats.org/package/2006/relationships"><Relationship Id="rId3" Type="http://schemas.openxmlformats.org/officeDocument/2006/relationships/hyperlink" Target="https://www.greenrooforganisation.org/2023/10/11/gro-signs-equality-diversity-and-inclusion-charter/" TargetMode="External"/><Relationship Id="rId2" Type="http://schemas.openxmlformats.org/officeDocument/2006/relationships/image" Target="../media/image24.jpeg"/><Relationship Id="rId1" Type="http://schemas.openxmlformats.org/officeDocument/2006/relationships/slideLayout" Target="../slideLayouts/slideLayout76.xml"/><Relationship Id="rId5" Type="http://schemas.openxmlformats.org/officeDocument/2006/relationships/hyperlink" Target="https://activedisability.ie/sport-inclusion-disability-charter/" TargetMode="External"/><Relationship Id="rId4" Type="http://schemas.openxmlformats.org/officeDocument/2006/relationships/image" Target="../media/image25.png"/></Relationships>
</file>

<file path=ppt/slides/_rels/slide38.xml.rels><?xml version="1.0" encoding="UTF-8" standalone="yes"?>
<Relationships xmlns="http://schemas.openxmlformats.org/package/2006/relationships"><Relationship Id="rId3" Type="http://schemas.openxmlformats.org/officeDocument/2006/relationships/hyperlink" Target="https://www.trilliumflow.com/tf-news/diversity-and-inclusion-charter/" TargetMode="External"/><Relationship Id="rId2" Type="http://schemas.openxmlformats.org/officeDocument/2006/relationships/image" Target="../media/image26.jpeg"/><Relationship Id="rId1" Type="http://schemas.openxmlformats.org/officeDocument/2006/relationships/slideLayout" Target="../slideLayouts/slideLayout51.xml"/></Relationships>
</file>

<file path=ppt/slides/_rels/slide39.xml.rels><?xml version="1.0" encoding="UTF-8" standalone="yes"?>
<Relationships xmlns="http://schemas.openxmlformats.org/package/2006/relationships"><Relationship Id="rId3" Type="http://schemas.openxmlformats.org/officeDocument/2006/relationships/image" Target="../media/image21.svg"/><Relationship Id="rId2" Type="http://schemas.openxmlformats.org/officeDocument/2006/relationships/image" Target="../media/image20.png"/><Relationship Id="rId1" Type="http://schemas.openxmlformats.org/officeDocument/2006/relationships/slideLayout" Target="../slideLayouts/slideLayout7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hyperlink" Target="https://remote.com/blog/diversity-audits#what-does-a-diversity-audit-do-for-employers" TargetMode="External"/><Relationship Id="rId1" Type="http://schemas.openxmlformats.org/officeDocument/2006/relationships/slideLayout" Target="../slideLayouts/slideLayout76.xml"/></Relationships>
</file>

<file path=ppt/slides/_rels/slide4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hyperlink" Target="https://www.auditboard.com/blog/culture-audits-3-tips-for-assessing-your-corporate-culture/" TargetMode="External"/><Relationship Id="rId1" Type="http://schemas.openxmlformats.org/officeDocument/2006/relationships/slideLayout" Target="../slideLayouts/slideLayout51.xml"/></Relationships>
</file>

<file path=ppt/slides/_rels/slide42.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51.xml"/></Relationships>
</file>

<file path=ppt/slides/_rels/slide43.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5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4.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4.xml"/></Relationships>
</file>

<file path=ppt/slides/_rels/slide49.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hyperlink" Target="https://www.diversitycharter.ie/assets/files/pdf/cit_framework_for_action_july2021.pdf" TargetMode="External"/><Relationship Id="rId1" Type="http://schemas.openxmlformats.org/officeDocument/2006/relationships/slideLayout" Target="../slideLayouts/slideLayout7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9.xml"/></Relationships>
</file>

<file path=ppt/slides/_rels/slide50.xml.rels><?xml version="1.0" encoding="UTF-8" standalone="yes"?>
<Relationships xmlns="http://schemas.openxmlformats.org/package/2006/relationships"><Relationship Id="rId3" Type="http://schemas.openxmlformats.org/officeDocument/2006/relationships/hyperlink" Target="https://www.ey.com/en_ro/news/2024/04/-ey-european-dei-index-companies-in-europe-are-still-behind" TargetMode="External"/><Relationship Id="rId2" Type="http://schemas.openxmlformats.org/officeDocument/2006/relationships/image" Target="../media/image30.png"/><Relationship Id="rId1" Type="http://schemas.openxmlformats.org/officeDocument/2006/relationships/slideLayout" Target="../slideLayouts/slideLayout74.xml"/></Relationships>
</file>

<file path=ppt/slides/_rels/slide5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hyperlink" Target="https://www.auditboard.com/blog/culture-audits-3-tips-for-assessing-your-corporate-culture/" TargetMode="External"/><Relationship Id="rId1" Type="http://schemas.openxmlformats.org/officeDocument/2006/relationships/slideLayout" Target="../slideLayouts/slideLayout3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69.xml"/></Relationships>
</file>

<file path=ppt/slides/_rels/slide53.xml.rels><?xml version="1.0" encoding="UTF-8" standalone="yes"?>
<Relationships xmlns="http://schemas.openxmlformats.org/package/2006/relationships"><Relationship Id="rId8" Type="http://schemas.openxmlformats.org/officeDocument/2006/relationships/hyperlink" Target="https://www.linkedin.com/company/94290387/admin/" TargetMode="External"/><Relationship Id="rId3" Type="http://schemas.openxmlformats.org/officeDocument/2006/relationships/hyperlink" Target="https://www.facebook.com/profile.php?id=100092188720908" TargetMode="External"/><Relationship Id="rId7" Type="http://schemas.openxmlformats.org/officeDocument/2006/relationships/image" Target="../media/image9.jpeg"/><Relationship Id="rId2" Type="http://schemas.openxmlformats.org/officeDocument/2006/relationships/notesSlide" Target="../notesSlides/notesSlide2.xml"/><Relationship Id="rId1" Type="http://schemas.openxmlformats.org/officeDocument/2006/relationships/slideLayout" Target="../slideLayouts/slideLayout98.xml"/><Relationship Id="rId6" Type="http://schemas.openxmlformats.org/officeDocument/2006/relationships/image" Target="../media/image33.svg"/><Relationship Id="rId5" Type="http://schemas.openxmlformats.org/officeDocument/2006/relationships/image" Target="../media/image32.png"/><Relationship Id="rId4" Type="http://schemas.openxmlformats.org/officeDocument/2006/relationships/hyperlink" Target="https://projectdare.eu/" TargetMode="External"/><Relationship Id="rId9" Type="http://schemas.openxmlformats.org/officeDocument/2006/relationships/image" Target="../media/image34.jpeg"/></Relationships>
</file>

<file path=ppt/slides/_rels/slide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33.xml"/></Relationships>
</file>

<file path=ppt/slides/_rels/slide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52.xml"/></Relationships>
</file>

<file path=ppt/slides/_rels/slide8.xml.rels><?xml version="1.0" encoding="UTF-8" standalone="yes"?>
<Relationships xmlns="http://schemas.openxmlformats.org/package/2006/relationships"><Relationship Id="rId3" Type="http://schemas.openxmlformats.org/officeDocument/2006/relationships/hyperlink" Target="https://lpsonline.sas.upenn.edu/features/dei-workplace-why-its-important-company-culture#:~:text=Diversity%2C%20equity%2C%20and%20inclusion%2C,orientations%2C%20disabilities%2C%20and%20classes." TargetMode="External"/><Relationship Id="rId2" Type="http://schemas.openxmlformats.org/officeDocument/2006/relationships/hyperlink" Target="https://www.iab.org.uk/equality-diversity-and-inclusion-what-every-sme-needs-to-know/#:~:text=A%20diverse%20workplace%20has%20employees,valued%20and%20able%20to%20contribute." TargetMode="External"/><Relationship Id="rId1" Type="http://schemas.openxmlformats.org/officeDocument/2006/relationships/slideLayout" Target="../slideLayouts/slideLayout61.xml"/></Relationships>
</file>

<file path=ppt/slides/_rels/slide9.xml.rels><?xml version="1.0" encoding="UTF-8" standalone="yes"?>
<Relationships xmlns="http://schemas.openxmlformats.org/package/2006/relationships"><Relationship Id="rId2" Type="http://schemas.openxmlformats.org/officeDocument/2006/relationships/hyperlink" Target="https://jump.eu.com/wp-content/uploads/2020/03/JUMP_inclusion_booklet-1.pdf?utm_source=chatgpt.com" TargetMode="External"/><Relationship Id="rId1" Type="http://schemas.openxmlformats.org/officeDocument/2006/relationships/slideLayout" Target="../slideLayouts/slideLayout7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43B6CC-C471-EC6B-F742-1CECC42AE0BD}"/>
            </a:ext>
          </a:extLst>
        </p:cNvPr>
        <p:cNvGrpSpPr/>
        <p:nvPr/>
      </p:nvGrpSpPr>
      <p:grpSpPr>
        <a:xfrm>
          <a:off x="0" y="0"/>
          <a:ext cx="0" cy="0"/>
          <a:chOff x="0" y="0"/>
          <a:chExt cx="0" cy="0"/>
        </a:xfrm>
      </p:grpSpPr>
      <p:pic>
        <p:nvPicPr>
          <p:cNvPr id="15" name="Picture Placeholder 14" descr="A colorful lines in a circle&#10;&#10;AI-generated content may be incorrect.">
            <a:extLst>
              <a:ext uri="{FF2B5EF4-FFF2-40B4-BE49-F238E27FC236}">
                <a16:creationId xmlns:a16="http://schemas.microsoft.com/office/drawing/2014/main" id="{E923B7A5-F579-4A94-CB1D-A5D4A1A21AD0}"/>
              </a:ext>
            </a:extLst>
          </p:cNvPr>
          <p:cNvPicPr>
            <a:picLocks noGrp="1" noChangeAspect="1"/>
          </p:cNvPicPr>
          <p:nvPr>
            <p:ph type="pic" sz="quarter" idx="43"/>
          </p:nvPr>
        </p:nvPicPr>
        <p:blipFill>
          <a:blip r:embed="rId3"/>
          <a:srcRect l="7452" r="7452"/>
          <a:stretch>
            <a:fillRect/>
          </a:stretch>
        </p:blipFill>
        <p:spPr/>
      </p:pic>
      <p:sp>
        <p:nvSpPr>
          <p:cNvPr id="7" name="Text Placeholder 6">
            <a:extLst>
              <a:ext uri="{FF2B5EF4-FFF2-40B4-BE49-F238E27FC236}">
                <a16:creationId xmlns:a16="http://schemas.microsoft.com/office/drawing/2014/main" id="{545DF1D9-9BFA-2259-D4C5-78E2923FDF8F}"/>
              </a:ext>
            </a:extLst>
          </p:cNvPr>
          <p:cNvSpPr>
            <a:spLocks noGrp="1"/>
          </p:cNvSpPr>
          <p:nvPr>
            <p:ph type="body" sz="quarter" idx="16"/>
          </p:nvPr>
        </p:nvSpPr>
        <p:spPr>
          <a:xfrm>
            <a:off x="423469" y="3505810"/>
            <a:ext cx="4131318" cy="1008397"/>
          </a:xfrm>
          <a:prstGeom prst="rect">
            <a:avLst/>
          </a:prstGeom>
        </p:spPr>
        <p:txBody>
          <a:bodyPr/>
          <a:lstStyle/>
          <a:p>
            <a:pPr>
              <a:lnSpc>
                <a:spcPct val="100000"/>
              </a:lnSpc>
              <a:spcAft>
                <a:spcPts val="800"/>
              </a:spcAft>
            </a:pPr>
            <a:r>
              <a:rPr lang="en-US" sz="2800" kern="100" dirty="0">
                <a:latin typeface="+mn-lt"/>
                <a:cs typeface="Times New Roman" panose="02020603050405020304" pitchFamily="18" charset="0"/>
              </a:rPr>
              <a:t>Building an Inclusive Company Culture in SMEs</a:t>
            </a:r>
          </a:p>
          <a:p>
            <a:pPr>
              <a:lnSpc>
                <a:spcPct val="100000"/>
              </a:lnSpc>
              <a:spcAft>
                <a:spcPts val="800"/>
              </a:spcAft>
            </a:pPr>
            <a:r>
              <a:rPr lang="en-US" sz="2300" b="0" kern="100" dirty="0">
                <a:latin typeface="+mn-lt"/>
                <a:cs typeface="Times New Roman" panose="02020603050405020304" pitchFamily="18" charset="0"/>
              </a:rPr>
              <a:t>Understand and Build an Inclusive Company Culture </a:t>
            </a:r>
            <a:endParaRPr lang="en-IE" sz="2300" b="0" kern="100" dirty="0">
              <a:latin typeface="+mn-lt"/>
              <a:cs typeface="Times New Roman" panose="02020603050405020304" pitchFamily="18" charset="0"/>
            </a:endParaRPr>
          </a:p>
        </p:txBody>
      </p:sp>
      <p:sp>
        <p:nvSpPr>
          <p:cNvPr id="9" name="Text Placeholder 8">
            <a:extLst>
              <a:ext uri="{FF2B5EF4-FFF2-40B4-BE49-F238E27FC236}">
                <a16:creationId xmlns:a16="http://schemas.microsoft.com/office/drawing/2014/main" id="{68F74EDF-0765-49CC-AB9B-B56B7FC01BFB}"/>
              </a:ext>
            </a:extLst>
          </p:cNvPr>
          <p:cNvSpPr>
            <a:spLocks noGrp="1"/>
          </p:cNvSpPr>
          <p:nvPr>
            <p:ph type="body" sz="quarter" idx="19"/>
          </p:nvPr>
        </p:nvSpPr>
        <p:spPr>
          <a:xfrm>
            <a:off x="413491" y="2895812"/>
            <a:ext cx="3558434" cy="533188"/>
          </a:xfrm>
          <a:prstGeom prst="rect">
            <a:avLst/>
          </a:prstGeom>
        </p:spPr>
        <p:txBody>
          <a:bodyPr/>
          <a:lstStyle/>
          <a:p>
            <a:r>
              <a:rPr lang="en-US" sz="3600" b="1" dirty="0"/>
              <a:t>Module 4 (Part 1)</a:t>
            </a:r>
          </a:p>
        </p:txBody>
      </p:sp>
      <p:sp>
        <p:nvSpPr>
          <p:cNvPr id="3" name="Text Placeholder 2">
            <a:extLst>
              <a:ext uri="{FF2B5EF4-FFF2-40B4-BE49-F238E27FC236}">
                <a16:creationId xmlns:a16="http://schemas.microsoft.com/office/drawing/2014/main" id="{58DA634C-ECE1-9E0D-9A05-EF9B26138EAB}"/>
              </a:ext>
            </a:extLst>
          </p:cNvPr>
          <p:cNvSpPr>
            <a:spLocks noGrp="1"/>
          </p:cNvSpPr>
          <p:nvPr>
            <p:ph type="body" sz="quarter" idx="21"/>
          </p:nvPr>
        </p:nvSpPr>
        <p:spPr>
          <a:prstGeom prst="rect">
            <a:avLst/>
          </a:prstGeom>
        </p:spPr>
        <p:txBody>
          <a:bodyPr/>
          <a:lstStyle/>
          <a:p>
            <a:r>
              <a:rPr lang="en-US" dirty="0"/>
              <a:t>www.</a:t>
            </a:r>
            <a:r>
              <a:rPr lang="en-US" b="1" dirty="0"/>
              <a:t> projectdare</a:t>
            </a:r>
            <a:r>
              <a:rPr lang="en-US" dirty="0"/>
              <a:t>.eu</a:t>
            </a:r>
          </a:p>
        </p:txBody>
      </p:sp>
      <p:grpSp>
        <p:nvGrpSpPr>
          <p:cNvPr id="2" name="Group 1">
            <a:extLst>
              <a:ext uri="{FF2B5EF4-FFF2-40B4-BE49-F238E27FC236}">
                <a16:creationId xmlns:a16="http://schemas.microsoft.com/office/drawing/2014/main" id="{0B680521-6BAF-8883-2F78-7270A5CE27D9}"/>
              </a:ext>
            </a:extLst>
          </p:cNvPr>
          <p:cNvGrpSpPr/>
          <p:nvPr/>
        </p:nvGrpSpPr>
        <p:grpSpPr>
          <a:xfrm rot="10327245">
            <a:off x="4447782" y="3721696"/>
            <a:ext cx="2061589" cy="1788378"/>
            <a:chOff x="-1397183" y="824494"/>
            <a:chExt cx="1192352" cy="1034336"/>
          </a:xfrm>
        </p:grpSpPr>
        <p:sp>
          <p:nvSpPr>
            <p:cNvPr id="4" name="Freeform 3">
              <a:extLst>
                <a:ext uri="{FF2B5EF4-FFF2-40B4-BE49-F238E27FC236}">
                  <a16:creationId xmlns:a16="http://schemas.microsoft.com/office/drawing/2014/main" id="{6EF0D4E6-8ABF-A6B5-35C0-223A1F126C8F}"/>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dirty="0"/>
            </a:p>
          </p:txBody>
        </p:sp>
        <p:sp>
          <p:nvSpPr>
            <p:cNvPr id="6" name="Freeform 5">
              <a:extLst>
                <a:ext uri="{FF2B5EF4-FFF2-40B4-BE49-F238E27FC236}">
                  <a16:creationId xmlns:a16="http://schemas.microsoft.com/office/drawing/2014/main" id="{7678E069-FF64-E2E7-53DE-606BD526F177}"/>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dirty="0"/>
            </a:p>
          </p:txBody>
        </p:sp>
        <p:sp>
          <p:nvSpPr>
            <p:cNvPr id="8" name="Freeform 7">
              <a:extLst>
                <a:ext uri="{FF2B5EF4-FFF2-40B4-BE49-F238E27FC236}">
                  <a16:creationId xmlns:a16="http://schemas.microsoft.com/office/drawing/2014/main" id="{DC02D864-6450-36A5-67D9-D8E9DD5CB6FA}"/>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dirty="0"/>
            </a:p>
          </p:txBody>
        </p:sp>
      </p:grpSp>
      <p:pic>
        <p:nvPicPr>
          <p:cNvPr id="10" name="Grafik 63">
            <a:extLst>
              <a:ext uri="{FF2B5EF4-FFF2-40B4-BE49-F238E27FC236}">
                <a16:creationId xmlns:a16="http://schemas.microsoft.com/office/drawing/2014/main" id="{D2552F4E-52CA-2670-FDF1-EC9F9AE6FAAB}"/>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200937" y="6403429"/>
            <a:ext cx="710453" cy="256194"/>
          </a:xfrm>
          <a:prstGeom prst="rect">
            <a:avLst/>
          </a:prstGeom>
        </p:spPr>
      </p:pic>
      <p:sp>
        <p:nvSpPr>
          <p:cNvPr id="11" name="TextBox 10">
            <a:extLst>
              <a:ext uri="{FF2B5EF4-FFF2-40B4-BE49-F238E27FC236}">
                <a16:creationId xmlns:a16="http://schemas.microsoft.com/office/drawing/2014/main" id="{358CC703-8A31-1987-8601-DDEF2CD0032B}"/>
              </a:ext>
            </a:extLst>
          </p:cNvPr>
          <p:cNvSpPr txBox="1"/>
          <p:nvPr/>
        </p:nvSpPr>
        <p:spPr>
          <a:xfrm>
            <a:off x="7844541" y="6464300"/>
            <a:ext cx="3460376" cy="16927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GB" sz="500" dirty="0">
                <a:solidFill>
                  <a:schemeClr val="tx1"/>
                </a:solidFill>
                <a:effectLst/>
                <a:latin typeface="Calibri" panose="020F0502020204030204" pitchFamily="34" charset="0"/>
                <a:ea typeface="Yrsa-Regular"/>
                <a:cs typeface="Calibri" panose="020F0502020204030204" pitchFamily="34" charset="0"/>
              </a:rPr>
              <a:t>This resource is licensed under CC BY 4.0</a:t>
            </a:r>
            <a:endParaRPr lang="en-BA" sz="5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1802587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804D7D3A-7756-72A7-CD24-438B05B48183}"/>
              </a:ext>
            </a:extLst>
          </p:cNvPr>
          <p:cNvSpPr>
            <a:spLocks noGrp="1"/>
          </p:cNvSpPr>
          <p:nvPr>
            <p:ph type="body" sz="quarter" idx="18"/>
          </p:nvPr>
        </p:nvSpPr>
        <p:spPr>
          <a:xfrm>
            <a:off x="1009650" y="1094675"/>
            <a:ext cx="10706100" cy="3440624"/>
          </a:xfrm>
        </p:spPr>
        <p:txBody>
          <a:bodyPr/>
          <a:lstStyle/>
          <a:p>
            <a:pPr marL="0" indent="0"/>
            <a:r>
              <a:rPr lang="en-US" sz="2200" dirty="0"/>
              <a:t>Diversity and Inclusion (D&amp;I) Audits are crucial assessment tools designed to evaluate a company's commitment to developing a diverse and inclusive workplace. </a:t>
            </a:r>
          </a:p>
          <a:p>
            <a:pPr marL="0" indent="0"/>
            <a:r>
              <a:rPr lang="en-US" sz="2200" b="1" dirty="0"/>
              <a:t>The D&amp;I Company Audit </a:t>
            </a:r>
            <a:r>
              <a:rPr lang="en-US" sz="2200" dirty="0"/>
              <a:t>systematically examines policies and practices but needs an in-depth Inclusive Culture Audit to assess company culture. Both highlight areas where the company excels and those that require improvement, ultimately guiding the path toward a more equitable work environment. Given the increasing focus on D&amp;I within company structures, implementing such audits has become not just beneficial but essential for </a:t>
            </a:r>
            <a:r>
              <a:rPr lang="en-US" sz="2200" dirty="0" err="1"/>
              <a:t>companys</a:t>
            </a:r>
            <a:r>
              <a:rPr lang="en-US" sz="2200" dirty="0"/>
              <a:t> aiming to thrive in today’s diverse marketplace.</a:t>
            </a:r>
          </a:p>
          <a:p>
            <a:pPr marL="0" indent="0"/>
            <a:r>
              <a:rPr lang="en-US" sz="2200" b="1" dirty="0"/>
              <a:t>The Company Culture Audit, however, assesses the shared values, ethics, attitudes, and beliefs that shape how a business operates, and </a:t>
            </a:r>
            <a:r>
              <a:rPr lang="en-US" sz="2200" dirty="0"/>
              <a:t>interacts with employees and clients. It identifies if a company is leveraging the contributions and perspectives of all employees to achieve company goals. It enables a positive employee experience where team members feel empowered, supported, and psychologically safe to collaborate and share a united vision. Such a culture ensures employees feel a sense of belonging and are comfortable being their authentic selves without fear of </a:t>
            </a:r>
            <a:r>
              <a:rPr lang="en-US" sz="2200" dirty="0" err="1"/>
              <a:t>marginalisation</a:t>
            </a:r>
            <a:r>
              <a:rPr lang="en-US" sz="2200" dirty="0"/>
              <a:t>. Inclusive cultures are vital for building diverse teams and ensuring equity. </a:t>
            </a:r>
            <a:endParaRPr lang="en-IE" sz="2200" dirty="0"/>
          </a:p>
        </p:txBody>
      </p:sp>
      <p:sp>
        <p:nvSpPr>
          <p:cNvPr id="6" name="Text Placeholder 5">
            <a:extLst>
              <a:ext uri="{FF2B5EF4-FFF2-40B4-BE49-F238E27FC236}">
                <a16:creationId xmlns:a16="http://schemas.microsoft.com/office/drawing/2014/main" id="{98CB79F1-25A6-F661-3D34-7CDDEBA22670}"/>
              </a:ext>
            </a:extLst>
          </p:cNvPr>
          <p:cNvSpPr>
            <a:spLocks noGrp="1"/>
          </p:cNvSpPr>
          <p:nvPr>
            <p:ph type="body" sz="quarter" idx="16"/>
          </p:nvPr>
        </p:nvSpPr>
        <p:spPr/>
        <p:txBody>
          <a:bodyPr/>
          <a:lstStyle/>
          <a:p>
            <a:r>
              <a:rPr lang="en-IE" dirty="0">
                <a:solidFill>
                  <a:srgbClr val="059F98"/>
                </a:solidFill>
              </a:rPr>
              <a:t>What is an Inclusive Company Culture?</a:t>
            </a:r>
          </a:p>
        </p:txBody>
      </p:sp>
    </p:spTree>
    <p:extLst>
      <p:ext uri="{BB962C8B-B14F-4D97-AF65-F5344CB8AC3E}">
        <p14:creationId xmlns:p14="http://schemas.microsoft.com/office/powerpoint/2010/main" val="36601288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B477E4B4-6324-E3C6-D1BE-FAD1EA99EC6E}"/>
              </a:ext>
            </a:extLst>
          </p:cNvPr>
          <p:cNvSpPr>
            <a:spLocks noGrp="1"/>
          </p:cNvSpPr>
          <p:nvPr>
            <p:ph type="body" sz="quarter" idx="13"/>
          </p:nvPr>
        </p:nvSpPr>
        <p:spPr/>
        <p:txBody>
          <a:bodyPr>
            <a:normAutofit fontScale="85000" lnSpcReduction="20000"/>
          </a:bodyPr>
          <a:lstStyle/>
          <a:p>
            <a:r>
              <a:rPr lang="en-US" dirty="0"/>
              <a:t>Culture Challenges for SMEs:</a:t>
            </a:r>
          </a:p>
          <a:p>
            <a:r>
              <a:rPr lang="en-US" dirty="0"/>
              <a:t>SMEs are often reactive, with 47% lacking a formal I&amp;D strategy.</a:t>
            </a:r>
          </a:p>
          <a:p>
            <a:r>
              <a:rPr lang="en-US" dirty="0"/>
              <a:t>Many focus on immediate business needs over long-term I&amp;D goals.</a:t>
            </a:r>
          </a:p>
          <a:p>
            <a:r>
              <a:rPr lang="en-US" dirty="0"/>
              <a:t>Limited resources hinder proactive I&amp;D initiatives.</a:t>
            </a:r>
            <a:endParaRPr lang="en-IE" dirty="0"/>
          </a:p>
        </p:txBody>
      </p:sp>
      <p:sp>
        <p:nvSpPr>
          <p:cNvPr id="7" name="TextBox 6">
            <a:extLst>
              <a:ext uri="{FF2B5EF4-FFF2-40B4-BE49-F238E27FC236}">
                <a16:creationId xmlns:a16="http://schemas.microsoft.com/office/drawing/2014/main" id="{5D8A3943-D748-F088-2EC6-530B4CA3E259}"/>
              </a:ext>
            </a:extLst>
          </p:cNvPr>
          <p:cNvSpPr txBox="1"/>
          <p:nvPr/>
        </p:nvSpPr>
        <p:spPr>
          <a:xfrm>
            <a:off x="1098715" y="5003100"/>
            <a:ext cx="4138377" cy="369332"/>
          </a:xfrm>
          <a:prstGeom prst="rect">
            <a:avLst/>
          </a:prstGeom>
          <a:noFill/>
        </p:spPr>
        <p:txBody>
          <a:bodyPr wrap="none" rtlCol="0">
            <a:spAutoFit/>
          </a:bodyPr>
          <a:lstStyle/>
          <a:p>
            <a:r>
              <a:rPr lang="en-IE" dirty="0">
                <a:solidFill>
                  <a:schemeClr val="bg1"/>
                </a:solidFill>
              </a:rPr>
              <a:t>Source </a:t>
            </a:r>
            <a:r>
              <a:rPr lang="en-IE" dirty="0">
                <a:solidFill>
                  <a:schemeClr val="bg1"/>
                </a:solidFill>
                <a:hlinkClick r:id="rId2">
                  <a:extLst>
                    <a:ext uri="{A12FA001-AC4F-418D-AE19-62706E023703}">
                      <ahyp:hlinkClr xmlns:ahyp="http://schemas.microsoft.com/office/drawing/2018/hyperlinkcolor" val="tx"/>
                    </a:ext>
                  </a:extLst>
                </a:hlinkClick>
              </a:rPr>
              <a:t>CIPD Building Inclusive Workplaces</a:t>
            </a:r>
            <a:endParaRPr lang="en-IE" dirty="0">
              <a:solidFill>
                <a:schemeClr val="bg1"/>
              </a:solidFill>
            </a:endParaRPr>
          </a:p>
        </p:txBody>
      </p:sp>
      <p:pic>
        <p:nvPicPr>
          <p:cNvPr id="13" name="Picture Placeholder 12" descr="A group of people looking at a computer&#10;&#10;Description automatically generated">
            <a:extLst>
              <a:ext uri="{FF2B5EF4-FFF2-40B4-BE49-F238E27FC236}">
                <a16:creationId xmlns:a16="http://schemas.microsoft.com/office/drawing/2014/main" id="{B36C1F85-DC30-8084-DD2E-083AC1B88922}"/>
              </a:ext>
            </a:extLst>
          </p:cNvPr>
          <p:cNvPicPr>
            <a:picLocks noGrp="1" noChangeAspect="1"/>
          </p:cNvPicPr>
          <p:nvPr>
            <p:ph type="pic" sz="quarter" idx="42"/>
          </p:nvPr>
        </p:nvPicPr>
        <p:blipFill>
          <a:blip r:embed="rId3" cstate="email">
            <a:extLst>
              <a:ext uri="{28A0092B-C50C-407E-A947-70E740481C1C}">
                <a14:useLocalDpi xmlns:a14="http://schemas.microsoft.com/office/drawing/2010/main"/>
              </a:ext>
            </a:extLst>
          </a:blip>
          <a:srcRect l="-1074" t="17986" r="1074" b="46600"/>
          <a:stretch/>
        </p:blipFill>
        <p:spPr>
          <a:xfrm>
            <a:off x="320540" y="335338"/>
            <a:ext cx="11578483" cy="6146707"/>
          </a:xfrm>
        </p:spPr>
      </p:pic>
    </p:spTree>
    <p:extLst>
      <p:ext uri="{BB962C8B-B14F-4D97-AF65-F5344CB8AC3E}">
        <p14:creationId xmlns:p14="http://schemas.microsoft.com/office/powerpoint/2010/main" val="3571085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42886A-1502-D734-FAB5-E35381C88E4F}"/>
            </a:ext>
          </a:extLst>
        </p:cNvPr>
        <p:cNvGrpSpPr/>
        <p:nvPr/>
      </p:nvGrpSpPr>
      <p:grpSpPr>
        <a:xfrm>
          <a:off x="0" y="0"/>
          <a:ext cx="0" cy="0"/>
          <a:chOff x="0" y="0"/>
          <a:chExt cx="0" cy="0"/>
        </a:xfrm>
      </p:grpSpPr>
      <p:sp>
        <p:nvSpPr>
          <p:cNvPr id="5" name="Text Placeholder 4">
            <a:extLst>
              <a:ext uri="{FF2B5EF4-FFF2-40B4-BE49-F238E27FC236}">
                <a16:creationId xmlns:a16="http://schemas.microsoft.com/office/drawing/2014/main" id="{3AA4CC87-EF07-5FE5-2271-28A782A6B3BD}"/>
              </a:ext>
            </a:extLst>
          </p:cNvPr>
          <p:cNvSpPr>
            <a:spLocks noGrp="1"/>
          </p:cNvSpPr>
          <p:nvPr>
            <p:ph type="body" sz="quarter" idx="18"/>
          </p:nvPr>
        </p:nvSpPr>
        <p:spPr>
          <a:xfrm>
            <a:off x="769806" y="440078"/>
            <a:ext cx="7102606" cy="3849918"/>
          </a:xfrm>
        </p:spPr>
        <p:txBody>
          <a:bodyPr/>
          <a:lstStyle/>
          <a:p>
            <a:pPr marL="0" indent="0" algn="l"/>
            <a:r>
              <a:rPr lang="en-US" sz="2800" b="1" dirty="0">
                <a:solidFill>
                  <a:srgbClr val="702E8C"/>
                </a:solidFill>
              </a:rPr>
              <a:t>Workplace Culture Management is a Retention Strategy</a:t>
            </a:r>
          </a:p>
          <a:p>
            <a:pPr marL="0" indent="0" algn="l"/>
            <a:endParaRPr lang="en-US" sz="1000" b="1" i="0" dirty="0">
              <a:solidFill>
                <a:srgbClr val="702E8C"/>
              </a:solidFill>
              <a:effectLst/>
            </a:endParaRPr>
          </a:p>
          <a:p>
            <a:pPr marL="0" indent="0" algn="l"/>
            <a:r>
              <a:rPr lang="en-US" sz="2200" b="1" i="0" dirty="0">
                <a:solidFill>
                  <a:srgbClr val="702E8C"/>
                </a:solidFill>
                <a:effectLst/>
              </a:rPr>
              <a:t>With 20% of those intending to leave their current employment citing toxic workplace culture as their primary motive, this is an issue that must be addressed.</a:t>
            </a:r>
          </a:p>
          <a:p>
            <a:pPr marL="0" indent="0" algn="l"/>
            <a:endParaRPr lang="en-US" sz="1000" b="0" i="0" dirty="0">
              <a:solidFill>
                <a:srgbClr val="00234B"/>
              </a:solidFill>
              <a:effectLst/>
            </a:endParaRPr>
          </a:p>
          <a:p>
            <a:pPr marL="0" indent="0" algn="l"/>
            <a:r>
              <a:rPr lang="en-US" sz="2200" dirty="0"/>
              <a:t>It starts with culture and the messages you send employees about success, failure, inclusion, and recognition. Ensuring these factors are aligned with healthy personal </a:t>
            </a:r>
            <a:r>
              <a:rPr lang="en-US" sz="2200" dirty="0" err="1"/>
              <a:t>behaviour</a:t>
            </a:r>
            <a:r>
              <a:rPr lang="en-US" sz="2200" dirty="0"/>
              <a:t> will help create a culture that discourages toxic </a:t>
            </a:r>
            <a:r>
              <a:rPr lang="en-US" sz="2200" dirty="0" err="1"/>
              <a:t>behaviours</a:t>
            </a:r>
            <a:r>
              <a:rPr lang="en-US" sz="2200" dirty="0"/>
              <a:t> and patterns.</a:t>
            </a:r>
          </a:p>
          <a:p>
            <a:pPr marL="0" indent="0" algn="l"/>
            <a:endParaRPr lang="en-US" sz="1000" dirty="0"/>
          </a:p>
          <a:p>
            <a:pPr marL="0" indent="0" algn="l"/>
            <a:r>
              <a:rPr lang="en-US" sz="2200" dirty="0"/>
              <a:t>Make sure you have a strategy in place to retain your talent. Prevention rather than reaction is the strategy required, and employees will best inform you about what areas are most important to them</a:t>
            </a:r>
            <a:r>
              <a:rPr lang="en-US" b="0" i="0" dirty="0">
                <a:solidFill>
                  <a:srgbClr val="00234B"/>
                </a:solidFill>
                <a:effectLst/>
              </a:rPr>
              <a:t>.</a:t>
            </a:r>
            <a:endParaRPr lang="en-IE" dirty="0">
              <a:solidFill>
                <a:srgbClr val="00234B"/>
              </a:solidFill>
            </a:endParaRPr>
          </a:p>
        </p:txBody>
      </p:sp>
      <p:sp>
        <p:nvSpPr>
          <p:cNvPr id="6" name="TextBox 5">
            <a:hlinkClick r:id="rId2"/>
            <a:extLst>
              <a:ext uri="{FF2B5EF4-FFF2-40B4-BE49-F238E27FC236}">
                <a16:creationId xmlns:a16="http://schemas.microsoft.com/office/drawing/2014/main" id="{CEDC0D68-8780-172F-C0B9-743BC86905D5}"/>
              </a:ext>
            </a:extLst>
          </p:cNvPr>
          <p:cNvSpPr txBox="1"/>
          <p:nvPr/>
        </p:nvSpPr>
        <p:spPr>
          <a:xfrm>
            <a:off x="8934450" y="6391275"/>
            <a:ext cx="3448050" cy="369332"/>
          </a:xfrm>
          <a:prstGeom prst="rect">
            <a:avLst/>
          </a:prstGeom>
          <a:noFill/>
        </p:spPr>
        <p:txBody>
          <a:bodyPr wrap="square" rtlCol="0">
            <a:spAutoFit/>
          </a:bodyPr>
          <a:lstStyle/>
          <a:p>
            <a:r>
              <a:rPr lang="en-IE" dirty="0">
                <a:solidFill>
                  <a:schemeClr val="bg1"/>
                </a:solidFill>
              </a:rPr>
              <a:t>Source A Great Place to Work</a:t>
            </a:r>
          </a:p>
        </p:txBody>
      </p:sp>
      <p:pic>
        <p:nvPicPr>
          <p:cNvPr id="8" name="Picture 7" descr="A group of people standing together&#10;&#10;Description automatically generated">
            <a:extLst>
              <a:ext uri="{FF2B5EF4-FFF2-40B4-BE49-F238E27FC236}">
                <a16:creationId xmlns:a16="http://schemas.microsoft.com/office/drawing/2014/main" id="{7A0B327E-3A71-A959-32D2-5E7FA320EB63}"/>
              </a:ext>
            </a:extLst>
          </p:cNvPr>
          <p:cNvPicPr>
            <a:picLocks noChangeAspect="1"/>
          </p:cNvPicPr>
          <p:nvPr/>
        </p:nvPicPr>
        <p:blipFill>
          <a:blip r:embed="rId3" cstate="email">
            <a:extLst>
              <a:ext uri="{28A0092B-C50C-407E-A947-70E740481C1C}">
                <a14:useLocalDpi xmlns:a14="http://schemas.microsoft.com/office/drawing/2010/main"/>
              </a:ext>
            </a:extLst>
          </a:blip>
          <a:srcRect t="20865"/>
          <a:stretch/>
        </p:blipFill>
        <p:spPr>
          <a:xfrm>
            <a:off x="7872412" y="571499"/>
            <a:ext cx="3857625" cy="5427107"/>
          </a:xfrm>
          <a:prstGeom prst="flowChartAlternateProcess">
            <a:avLst/>
          </a:prstGeom>
        </p:spPr>
      </p:pic>
    </p:spTree>
    <p:extLst>
      <p:ext uri="{BB962C8B-B14F-4D97-AF65-F5344CB8AC3E}">
        <p14:creationId xmlns:p14="http://schemas.microsoft.com/office/powerpoint/2010/main" val="28931164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24219038-D6A4-EE79-E565-276B75F7F8FA}"/>
              </a:ext>
            </a:extLst>
          </p:cNvPr>
          <p:cNvSpPr>
            <a:spLocks noGrp="1"/>
          </p:cNvSpPr>
          <p:nvPr>
            <p:ph type="body" sz="quarter" idx="18"/>
          </p:nvPr>
        </p:nvSpPr>
        <p:spPr>
          <a:xfrm>
            <a:off x="874581" y="1191611"/>
            <a:ext cx="7402644" cy="3849918"/>
          </a:xfrm>
        </p:spPr>
        <p:txBody>
          <a:bodyPr/>
          <a:lstStyle/>
          <a:p>
            <a:pPr marL="0" indent="0" algn="l"/>
            <a:r>
              <a:rPr lang="en-US" b="1" i="0" dirty="0">
                <a:solidFill>
                  <a:srgbClr val="561354"/>
                </a:solidFill>
                <a:effectLst/>
                <a:latin typeface="Gilroy"/>
              </a:rPr>
              <a:t>"</a:t>
            </a:r>
            <a:r>
              <a:rPr lang="en-US" b="1" i="1" dirty="0">
                <a:solidFill>
                  <a:srgbClr val="561354"/>
                </a:solidFill>
                <a:effectLst/>
                <a:latin typeface="Gilroy"/>
              </a:rPr>
              <a:t>A great place to work is one where you trust the people you work for, have pride in what you do and enjoy the people you work with.</a:t>
            </a:r>
            <a:r>
              <a:rPr lang="en-US" b="1" i="0" dirty="0">
                <a:solidFill>
                  <a:srgbClr val="561354"/>
                </a:solidFill>
                <a:effectLst/>
                <a:latin typeface="Gilroy"/>
              </a:rPr>
              <a:t>"</a:t>
            </a:r>
          </a:p>
          <a:p>
            <a:pPr marL="0" indent="0" algn="l"/>
            <a:r>
              <a:rPr lang="en-US" b="0" i="0" dirty="0">
                <a:solidFill>
                  <a:srgbClr val="00234B"/>
                </a:solidFill>
                <a:effectLst/>
                <a:latin typeface="Gilroy"/>
              </a:rPr>
              <a:t>We survey tens of thousands of employees across a wide variety of industries. Based on this large data set and Ireland’s Best Workplaces, </a:t>
            </a:r>
            <a:r>
              <a:rPr lang="en-US" b="1" i="0" u="none" strike="noStrike" dirty="0">
                <a:solidFill>
                  <a:srgbClr val="00234B"/>
                </a:solidFill>
                <a:effectLst/>
                <a:latin typeface="Sailec-Regular"/>
                <a:hlinkClick r:id="rId2">
                  <a:extLst>
                    <a:ext uri="{A12FA001-AC4F-418D-AE19-62706E023703}">
                      <ahyp:hlinkClr xmlns:ahyp="http://schemas.microsoft.com/office/drawing/2018/hyperlinkcolor" val="tx"/>
                    </a:ext>
                  </a:extLst>
                </a:hlinkClick>
              </a:rPr>
              <a:t>a great company culture can be defined</a:t>
            </a:r>
            <a:r>
              <a:rPr lang="en-US" b="0" i="0" dirty="0">
                <a:solidFill>
                  <a:srgbClr val="00234B"/>
                </a:solidFill>
                <a:effectLst/>
                <a:latin typeface="Gilroy"/>
              </a:rPr>
              <a:t> from an employee perspective, as a workplace where:</a:t>
            </a:r>
          </a:p>
          <a:p>
            <a:pPr marL="0" indent="0" algn="l"/>
            <a:r>
              <a:rPr lang="en-US" b="0" i="0" dirty="0">
                <a:solidFill>
                  <a:schemeClr val="bg1"/>
                </a:solidFill>
                <a:effectLst/>
                <a:highlight>
                  <a:srgbClr val="702E8C"/>
                </a:highlight>
                <a:latin typeface="Gilroy"/>
              </a:rPr>
              <a:t>You Feel:</a:t>
            </a:r>
            <a:r>
              <a:rPr lang="en-US" b="0" i="0" dirty="0">
                <a:solidFill>
                  <a:schemeClr val="bg1"/>
                </a:solidFill>
                <a:effectLst/>
                <a:latin typeface="Gilroy"/>
              </a:rPr>
              <a:t> </a:t>
            </a:r>
            <a:r>
              <a:rPr lang="en-US" b="0" i="0" dirty="0">
                <a:solidFill>
                  <a:srgbClr val="00234B"/>
                </a:solidFill>
                <a:effectLst/>
                <a:latin typeface="Gilroy"/>
              </a:rPr>
              <a:t>That You Can Trust Those Around You,</a:t>
            </a:r>
          </a:p>
          <a:p>
            <a:pPr marL="0" indent="0" algn="l"/>
            <a:r>
              <a:rPr lang="en-US" dirty="0">
                <a:solidFill>
                  <a:schemeClr val="bg1"/>
                </a:solidFill>
                <a:highlight>
                  <a:srgbClr val="702E8C"/>
                </a:highlight>
                <a:latin typeface="Gilroy"/>
              </a:rPr>
              <a:t>You Feel:</a:t>
            </a:r>
            <a:r>
              <a:rPr lang="en-US" dirty="0">
                <a:solidFill>
                  <a:schemeClr val="bg1"/>
                </a:solidFill>
                <a:latin typeface="Gilroy"/>
              </a:rPr>
              <a:t> </a:t>
            </a:r>
            <a:r>
              <a:rPr lang="en-US" b="0" i="0" dirty="0">
                <a:solidFill>
                  <a:srgbClr val="00234B"/>
                </a:solidFill>
                <a:effectLst/>
                <a:latin typeface="Gilroy"/>
              </a:rPr>
              <a:t>Fairly Treated, Regardless of Who You Are,</a:t>
            </a:r>
          </a:p>
          <a:p>
            <a:pPr marL="0" indent="0" algn="l"/>
            <a:r>
              <a:rPr lang="en-US" dirty="0">
                <a:solidFill>
                  <a:schemeClr val="bg1"/>
                </a:solidFill>
                <a:highlight>
                  <a:srgbClr val="702E8C"/>
                </a:highlight>
                <a:latin typeface="Gilroy"/>
              </a:rPr>
              <a:t>You Hear:</a:t>
            </a:r>
            <a:r>
              <a:rPr lang="en-US" dirty="0">
                <a:solidFill>
                  <a:schemeClr val="bg1"/>
                </a:solidFill>
                <a:latin typeface="Gilroy"/>
              </a:rPr>
              <a:t> </a:t>
            </a:r>
            <a:r>
              <a:rPr lang="en-US" b="0" i="0" dirty="0">
                <a:solidFill>
                  <a:srgbClr val="00234B"/>
                </a:solidFill>
                <a:effectLst/>
                <a:latin typeface="Gilroy"/>
              </a:rPr>
              <a:t>That Your Suggestions and Ideas are Welcome,</a:t>
            </a:r>
          </a:p>
          <a:p>
            <a:pPr marL="0" indent="0" algn="l"/>
            <a:r>
              <a:rPr lang="en-US" dirty="0">
                <a:solidFill>
                  <a:schemeClr val="bg1"/>
                </a:solidFill>
                <a:highlight>
                  <a:srgbClr val="702E8C"/>
                </a:highlight>
                <a:latin typeface="Gilroy"/>
              </a:rPr>
              <a:t>You Hear:</a:t>
            </a:r>
            <a:r>
              <a:rPr lang="en-US" dirty="0">
                <a:solidFill>
                  <a:schemeClr val="bg1"/>
                </a:solidFill>
                <a:latin typeface="Gilroy"/>
              </a:rPr>
              <a:t> </a:t>
            </a:r>
            <a:r>
              <a:rPr lang="en-US" b="0" i="0" dirty="0">
                <a:solidFill>
                  <a:srgbClr val="00234B"/>
                </a:solidFill>
                <a:effectLst/>
                <a:latin typeface="Gilroy"/>
              </a:rPr>
              <a:t>That Your Work is Valued.</a:t>
            </a:r>
          </a:p>
          <a:p>
            <a:endParaRPr lang="en-IE" dirty="0">
              <a:solidFill>
                <a:srgbClr val="00234B"/>
              </a:solidFill>
            </a:endParaRPr>
          </a:p>
        </p:txBody>
      </p:sp>
      <p:sp>
        <p:nvSpPr>
          <p:cNvPr id="4" name="Text Placeholder 3">
            <a:extLst>
              <a:ext uri="{FF2B5EF4-FFF2-40B4-BE49-F238E27FC236}">
                <a16:creationId xmlns:a16="http://schemas.microsoft.com/office/drawing/2014/main" id="{BFB1FD48-C9DA-1303-BDA3-D09C6A7CD8C5}"/>
              </a:ext>
            </a:extLst>
          </p:cNvPr>
          <p:cNvSpPr>
            <a:spLocks noGrp="1"/>
          </p:cNvSpPr>
          <p:nvPr>
            <p:ph type="body" sz="quarter" idx="16"/>
          </p:nvPr>
        </p:nvSpPr>
        <p:spPr>
          <a:xfrm>
            <a:off x="874581" y="527354"/>
            <a:ext cx="10595237" cy="803654"/>
          </a:xfrm>
        </p:spPr>
        <p:txBody>
          <a:bodyPr/>
          <a:lstStyle/>
          <a:p>
            <a:r>
              <a:rPr lang="en-US" b="1" i="0" dirty="0">
                <a:solidFill>
                  <a:srgbClr val="059F98"/>
                </a:solidFill>
                <a:effectLst/>
                <a:latin typeface="Gilroy"/>
              </a:rPr>
              <a:t>What is a Great Company Culture?</a:t>
            </a:r>
            <a:endParaRPr lang="en-US" b="0" i="0" dirty="0">
              <a:solidFill>
                <a:srgbClr val="059F98"/>
              </a:solidFill>
              <a:effectLst/>
              <a:latin typeface="Gilroy"/>
            </a:endParaRPr>
          </a:p>
          <a:p>
            <a:endParaRPr lang="en-IE" dirty="0">
              <a:solidFill>
                <a:srgbClr val="059F98"/>
              </a:solidFill>
            </a:endParaRPr>
          </a:p>
        </p:txBody>
      </p:sp>
      <p:sp>
        <p:nvSpPr>
          <p:cNvPr id="6" name="TextBox 5">
            <a:hlinkClick r:id="rId3"/>
            <a:extLst>
              <a:ext uri="{FF2B5EF4-FFF2-40B4-BE49-F238E27FC236}">
                <a16:creationId xmlns:a16="http://schemas.microsoft.com/office/drawing/2014/main" id="{7CCF752B-FCA6-96BE-053A-FE275F56EB6E}"/>
              </a:ext>
            </a:extLst>
          </p:cNvPr>
          <p:cNvSpPr txBox="1"/>
          <p:nvPr/>
        </p:nvSpPr>
        <p:spPr>
          <a:xfrm>
            <a:off x="8934450" y="6391275"/>
            <a:ext cx="3448050" cy="369332"/>
          </a:xfrm>
          <a:prstGeom prst="rect">
            <a:avLst/>
          </a:prstGeom>
          <a:noFill/>
        </p:spPr>
        <p:txBody>
          <a:bodyPr wrap="square" rtlCol="0">
            <a:spAutoFit/>
          </a:bodyPr>
          <a:lstStyle/>
          <a:p>
            <a:r>
              <a:rPr lang="en-IE" dirty="0">
                <a:solidFill>
                  <a:schemeClr val="bg1"/>
                </a:solidFill>
              </a:rPr>
              <a:t>Source A Great Place to Work</a:t>
            </a:r>
          </a:p>
        </p:txBody>
      </p:sp>
      <p:pic>
        <p:nvPicPr>
          <p:cNvPr id="10" name="Picture 9" descr="A person in a purple shirt and scarf holding a tablet&#10;&#10;Description automatically generated">
            <a:extLst>
              <a:ext uri="{FF2B5EF4-FFF2-40B4-BE49-F238E27FC236}">
                <a16:creationId xmlns:a16="http://schemas.microsoft.com/office/drawing/2014/main" id="{4AD25373-E26A-DE89-3FEA-D4626CA23C41}"/>
              </a:ext>
            </a:extLst>
          </p:cNvPr>
          <p:cNvPicPr>
            <a:picLocks noChangeAspect="1"/>
          </p:cNvPicPr>
          <p:nvPr/>
        </p:nvPicPr>
        <p:blipFill>
          <a:blip r:embed="rId4" cstate="email">
            <a:extLst>
              <a:ext uri="{28A0092B-C50C-407E-A947-70E740481C1C}">
                <a14:useLocalDpi xmlns:a14="http://schemas.microsoft.com/office/drawing/2010/main"/>
              </a:ext>
            </a:extLst>
          </a:blip>
          <a:srcRect t="9199" b="20246"/>
          <a:stretch/>
        </p:blipFill>
        <p:spPr>
          <a:xfrm>
            <a:off x="8277225" y="504825"/>
            <a:ext cx="3559727" cy="3762375"/>
          </a:xfrm>
          <a:prstGeom prst="flowChartConnector">
            <a:avLst/>
          </a:prstGeom>
        </p:spPr>
      </p:pic>
    </p:spTree>
    <p:extLst>
      <p:ext uri="{BB962C8B-B14F-4D97-AF65-F5344CB8AC3E}">
        <p14:creationId xmlns:p14="http://schemas.microsoft.com/office/powerpoint/2010/main" val="41656184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026698A-D030-2C7F-D070-5E712973CE1A}"/>
              </a:ext>
            </a:extLst>
          </p:cNvPr>
          <p:cNvSpPr>
            <a:spLocks noGrp="1"/>
          </p:cNvSpPr>
          <p:nvPr>
            <p:ph type="body" sz="quarter" idx="18"/>
          </p:nvPr>
        </p:nvSpPr>
        <p:spPr>
          <a:xfrm>
            <a:off x="798381" y="2557590"/>
            <a:ext cx="3564069" cy="3849918"/>
          </a:xfrm>
        </p:spPr>
        <p:txBody>
          <a:bodyPr/>
          <a:lstStyle/>
          <a:p>
            <a:pPr marL="0" indent="0"/>
            <a:r>
              <a:rPr lang="en-US" sz="2200" dirty="0"/>
              <a:t>A study from Deloitte and Kenji Yoshino17 from NYU School of Law suggests that almost two thirds of employees cover in some way. The impact of this on team performance is significant. Employees who cover, are less likely to see career opportunities in their company. </a:t>
            </a:r>
            <a:endParaRPr lang="en-IE" sz="2200" dirty="0"/>
          </a:p>
        </p:txBody>
      </p:sp>
      <p:sp>
        <p:nvSpPr>
          <p:cNvPr id="3" name="Text Placeholder 2">
            <a:extLst>
              <a:ext uri="{FF2B5EF4-FFF2-40B4-BE49-F238E27FC236}">
                <a16:creationId xmlns:a16="http://schemas.microsoft.com/office/drawing/2014/main" id="{ABB05DFD-7821-CAFD-A4D1-80F91FB14C78}"/>
              </a:ext>
            </a:extLst>
          </p:cNvPr>
          <p:cNvSpPr>
            <a:spLocks noGrp="1"/>
          </p:cNvSpPr>
          <p:nvPr>
            <p:ph type="body" sz="quarter" idx="16"/>
          </p:nvPr>
        </p:nvSpPr>
        <p:spPr>
          <a:xfrm>
            <a:off x="798381" y="359776"/>
            <a:ext cx="3564069" cy="803654"/>
          </a:xfrm>
        </p:spPr>
        <p:txBody>
          <a:bodyPr/>
          <a:lstStyle/>
          <a:p>
            <a:r>
              <a:rPr lang="en-US" sz="2400" dirty="0">
                <a:solidFill>
                  <a:srgbClr val="059F98"/>
                </a:solidFill>
              </a:rPr>
              <a:t>Companies </a:t>
            </a:r>
            <a:r>
              <a:rPr lang="en-US" sz="2400" dirty="0" err="1">
                <a:solidFill>
                  <a:srgbClr val="059F98"/>
                </a:solidFill>
              </a:rPr>
              <a:t>characterised</a:t>
            </a:r>
            <a:r>
              <a:rPr lang="en-US" sz="2400" dirty="0">
                <a:solidFill>
                  <a:srgbClr val="059F98"/>
                </a:solidFill>
              </a:rPr>
              <a:t> by high levels of inclusion and gender balance are twice as likely to meet or exceed financial targets.</a:t>
            </a:r>
            <a:endParaRPr lang="en-IE" sz="2400" dirty="0">
              <a:solidFill>
                <a:srgbClr val="059F98"/>
              </a:solidFill>
            </a:endParaRPr>
          </a:p>
        </p:txBody>
      </p:sp>
      <p:graphicFrame>
        <p:nvGraphicFramePr>
          <p:cNvPr id="5" name="Table 4">
            <a:extLst>
              <a:ext uri="{FF2B5EF4-FFF2-40B4-BE49-F238E27FC236}">
                <a16:creationId xmlns:a16="http://schemas.microsoft.com/office/drawing/2014/main" id="{E72921EC-2970-ED18-896F-5613F9536077}"/>
              </a:ext>
            </a:extLst>
          </p:cNvPr>
          <p:cNvGraphicFramePr>
            <a:graphicFrameLocks noGrp="1"/>
          </p:cNvGraphicFramePr>
          <p:nvPr>
            <p:extLst>
              <p:ext uri="{D42A27DB-BD31-4B8C-83A1-F6EECF244321}">
                <p14:modId xmlns:p14="http://schemas.microsoft.com/office/powerpoint/2010/main" val="1898227369"/>
              </p:ext>
            </p:extLst>
          </p:nvPr>
        </p:nvGraphicFramePr>
        <p:xfrm>
          <a:off x="4362450" y="721927"/>
          <a:ext cx="7296150" cy="5303520"/>
        </p:xfrm>
        <a:graphic>
          <a:graphicData uri="http://schemas.openxmlformats.org/drawingml/2006/table">
            <a:tbl>
              <a:tblPr firstRow="1" bandRow="1">
                <a:tableStyleId>{5C22544A-7EE6-4342-B048-85BDC9FD1C3A}</a:tableStyleId>
              </a:tblPr>
              <a:tblGrid>
                <a:gridCol w="7296150">
                  <a:extLst>
                    <a:ext uri="{9D8B030D-6E8A-4147-A177-3AD203B41FA5}">
                      <a16:colId xmlns:a16="http://schemas.microsoft.com/office/drawing/2014/main" val="151630737"/>
                    </a:ext>
                  </a:extLst>
                </a:gridCol>
              </a:tblGrid>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000" kern="1200" dirty="0">
                          <a:solidFill>
                            <a:schemeClr val="bg1"/>
                          </a:solidFill>
                          <a:latin typeface="+mn-lt"/>
                          <a:ea typeface="+mn-ea"/>
                          <a:cs typeface="+mn-cs"/>
                        </a:rPr>
                        <a:t>30% </a:t>
                      </a:r>
                      <a:r>
                        <a:rPr lang="en-US" sz="2200" b="0" kern="1200" dirty="0">
                          <a:solidFill>
                            <a:schemeClr val="bg1"/>
                          </a:solidFill>
                          <a:latin typeface="+mn-lt"/>
                          <a:ea typeface="+mn-ea"/>
                          <a:cs typeface="+mn-cs"/>
                        </a:rPr>
                        <a:t>of millennials left a job for one with a more inclusive culture. </a:t>
                      </a:r>
                      <a:endParaRPr lang="en-IE" sz="2200" b="0" dirty="0">
                        <a:solidFill>
                          <a:schemeClr val="bg1"/>
                        </a:solidFill>
                      </a:endParaRPr>
                    </a:p>
                  </a:txBody>
                  <a:tcPr>
                    <a:solidFill>
                      <a:srgbClr val="059F98"/>
                    </a:solidFill>
                  </a:tcPr>
                </a:tc>
                <a:extLst>
                  <a:ext uri="{0D108BD9-81ED-4DB2-BD59-A6C34878D82A}">
                    <a16:rowId xmlns:a16="http://schemas.microsoft.com/office/drawing/2014/main" val="3797545568"/>
                  </a:ext>
                </a:extLst>
              </a:tr>
              <a:tr h="370840">
                <a:tc>
                  <a:txBody>
                    <a:bodyPr/>
                    <a:lstStyle/>
                    <a:p>
                      <a:r>
                        <a:rPr lang="en-US" sz="3000" b="1" kern="1200" dirty="0">
                          <a:solidFill>
                            <a:schemeClr val="bg1"/>
                          </a:solidFill>
                          <a:latin typeface="+mn-lt"/>
                          <a:ea typeface="+mn-ea"/>
                          <a:cs typeface="+mn-cs"/>
                        </a:rPr>
                        <a:t>50% </a:t>
                      </a:r>
                      <a:r>
                        <a:rPr lang="en-US" sz="2200" b="0" kern="1200" dirty="0">
                          <a:solidFill>
                            <a:schemeClr val="bg1"/>
                          </a:solidFill>
                          <a:latin typeface="+mn-lt"/>
                          <a:ea typeface="+mn-ea"/>
                          <a:cs typeface="+mn-cs"/>
                        </a:rPr>
                        <a:t>say their commitment is damaged if conformity to the dominant culture is a leadership requirement. </a:t>
                      </a:r>
                      <a:endParaRPr lang="en-IE" sz="2200" b="0" kern="1200" dirty="0">
                        <a:solidFill>
                          <a:schemeClr val="bg1"/>
                        </a:solidFill>
                        <a:latin typeface="+mn-lt"/>
                        <a:ea typeface="+mn-ea"/>
                        <a:cs typeface="+mn-cs"/>
                      </a:endParaRPr>
                    </a:p>
                  </a:txBody>
                  <a:tcPr>
                    <a:solidFill>
                      <a:srgbClr val="702E8C"/>
                    </a:solidFill>
                  </a:tcPr>
                </a:tc>
                <a:extLst>
                  <a:ext uri="{0D108BD9-81ED-4DB2-BD59-A6C34878D82A}">
                    <a16:rowId xmlns:a16="http://schemas.microsoft.com/office/drawing/2014/main" val="1019703321"/>
                  </a:ext>
                </a:extLst>
              </a:tr>
              <a:tr h="370840">
                <a:tc>
                  <a:txBody>
                    <a:bodyPr/>
                    <a:lstStyle/>
                    <a:p>
                      <a:r>
                        <a:rPr lang="en-US" sz="3000" b="1" kern="1200" dirty="0">
                          <a:solidFill>
                            <a:schemeClr val="bg1"/>
                          </a:solidFill>
                          <a:latin typeface="+mn-lt"/>
                          <a:ea typeface="+mn-ea"/>
                          <a:cs typeface="+mn-cs"/>
                        </a:rPr>
                        <a:t>80% </a:t>
                      </a:r>
                      <a:r>
                        <a:rPr lang="en-US" sz="2200" b="0" kern="1200" dirty="0">
                          <a:solidFill>
                            <a:schemeClr val="bg1"/>
                          </a:solidFill>
                          <a:latin typeface="+mn-lt"/>
                          <a:ea typeface="+mn-ea"/>
                          <a:cs typeface="+mn-cs"/>
                        </a:rPr>
                        <a:t>of employees say inclusion is an important factor in choosing an employer. </a:t>
                      </a:r>
                      <a:endParaRPr lang="en-IE" sz="2200" b="0" kern="1200" dirty="0">
                        <a:solidFill>
                          <a:schemeClr val="bg1"/>
                        </a:solidFill>
                        <a:latin typeface="+mn-lt"/>
                        <a:ea typeface="+mn-ea"/>
                        <a:cs typeface="+mn-cs"/>
                      </a:endParaRPr>
                    </a:p>
                  </a:txBody>
                  <a:tcPr>
                    <a:solidFill>
                      <a:srgbClr val="059F98"/>
                    </a:solidFill>
                  </a:tcPr>
                </a:tc>
                <a:extLst>
                  <a:ext uri="{0D108BD9-81ED-4DB2-BD59-A6C34878D82A}">
                    <a16:rowId xmlns:a16="http://schemas.microsoft.com/office/drawing/2014/main" val="512463241"/>
                  </a:ext>
                </a:extLst>
              </a:tr>
              <a:tr h="370840">
                <a:tc>
                  <a:txBody>
                    <a:bodyPr/>
                    <a:lstStyle/>
                    <a:p>
                      <a:r>
                        <a:rPr lang="en-US" sz="3000" b="1" kern="1200" dirty="0">
                          <a:solidFill>
                            <a:schemeClr val="bg1"/>
                          </a:solidFill>
                          <a:latin typeface="+mn-lt"/>
                          <a:ea typeface="+mn-ea"/>
                          <a:cs typeface="+mn-cs"/>
                        </a:rPr>
                        <a:t>27% </a:t>
                      </a:r>
                      <a:r>
                        <a:rPr lang="en-US" sz="2200" b="0" kern="1200" dirty="0">
                          <a:solidFill>
                            <a:schemeClr val="bg1"/>
                          </a:solidFill>
                          <a:latin typeface="+mn-lt"/>
                          <a:ea typeface="+mn-ea"/>
                          <a:cs typeface="+mn-cs"/>
                        </a:rPr>
                        <a:t>are more likely to consider leaving their company within a year.</a:t>
                      </a:r>
                      <a:endParaRPr lang="en-IE" sz="2200" b="0" kern="1200" dirty="0">
                        <a:solidFill>
                          <a:schemeClr val="bg1"/>
                        </a:solidFill>
                        <a:latin typeface="+mn-lt"/>
                        <a:ea typeface="+mn-ea"/>
                        <a:cs typeface="+mn-cs"/>
                      </a:endParaRPr>
                    </a:p>
                  </a:txBody>
                  <a:tcPr>
                    <a:solidFill>
                      <a:srgbClr val="702E8C"/>
                    </a:solidFill>
                  </a:tcPr>
                </a:tc>
                <a:extLst>
                  <a:ext uri="{0D108BD9-81ED-4DB2-BD59-A6C34878D82A}">
                    <a16:rowId xmlns:a16="http://schemas.microsoft.com/office/drawing/2014/main" val="2132823246"/>
                  </a:ext>
                </a:extLst>
              </a:tr>
              <a:tr h="370840">
                <a:tc>
                  <a:txBody>
                    <a:bodyPr/>
                    <a:lstStyle/>
                    <a:p>
                      <a:r>
                        <a:rPr lang="en-US" sz="3000" b="1" kern="1200" dirty="0">
                          <a:solidFill>
                            <a:schemeClr val="bg1"/>
                          </a:solidFill>
                          <a:latin typeface="+mn-lt"/>
                          <a:ea typeface="+mn-ea"/>
                          <a:cs typeface="+mn-cs"/>
                        </a:rPr>
                        <a:t>42% </a:t>
                      </a:r>
                      <a:r>
                        <a:rPr lang="en-US" sz="2200" b="0" kern="1200" dirty="0">
                          <a:solidFill>
                            <a:schemeClr val="bg1"/>
                          </a:solidFill>
                          <a:latin typeface="+mn-lt"/>
                          <a:ea typeface="+mn-ea"/>
                          <a:cs typeface="+mn-cs"/>
                        </a:rPr>
                        <a:t>are less likely to leave if they can bring their whole selves to work.</a:t>
                      </a:r>
                      <a:endParaRPr lang="en-IE" sz="2200" b="0" kern="1200" dirty="0">
                        <a:solidFill>
                          <a:schemeClr val="bg1"/>
                        </a:solidFill>
                        <a:latin typeface="+mn-lt"/>
                        <a:ea typeface="+mn-ea"/>
                        <a:cs typeface="+mn-cs"/>
                      </a:endParaRPr>
                    </a:p>
                  </a:txBody>
                  <a:tcPr>
                    <a:solidFill>
                      <a:srgbClr val="059F98"/>
                    </a:solidFill>
                  </a:tcPr>
                </a:tc>
                <a:extLst>
                  <a:ext uri="{0D108BD9-81ED-4DB2-BD59-A6C34878D82A}">
                    <a16:rowId xmlns:a16="http://schemas.microsoft.com/office/drawing/2014/main" val="2970933377"/>
                  </a:ext>
                </a:extLst>
              </a:tr>
              <a:tr h="370840">
                <a:tc>
                  <a:txBody>
                    <a:bodyPr/>
                    <a:lstStyle/>
                    <a:p>
                      <a:r>
                        <a:rPr lang="en-US" sz="3000" b="1" kern="1200" dirty="0">
                          <a:solidFill>
                            <a:schemeClr val="bg1"/>
                          </a:solidFill>
                          <a:latin typeface="+mn-lt"/>
                          <a:ea typeface="+mn-ea"/>
                          <a:cs typeface="+mn-cs"/>
                        </a:rPr>
                        <a:t>72% </a:t>
                      </a:r>
                      <a:r>
                        <a:rPr lang="en-US" sz="2200" b="0" kern="1200" dirty="0">
                          <a:solidFill>
                            <a:schemeClr val="bg1"/>
                          </a:solidFill>
                          <a:latin typeface="+mn-lt"/>
                          <a:ea typeface="+mn-ea"/>
                          <a:cs typeface="+mn-cs"/>
                        </a:rPr>
                        <a:t>may consider leaving an company for one they think is more inclusive.</a:t>
                      </a:r>
                      <a:endParaRPr lang="en-IE" sz="2200" b="0" kern="1200" dirty="0">
                        <a:solidFill>
                          <a:schemeClr val="bg1"/>
                        </a:solidFill>
                        <a:latin typeface="+mn-lt"/>
                        <a:ea typeface="+mn-ea"/>
                        <a:cs typeface="+mn-cs"/>
                      </a:endParaRPr>
                    </a:p>
                  </a:txBody>
                  <a:tcPr>
                    <a:solidFill>
                      <a:srgbClr val="702E8C"/>
                    </a:solidFill>
                  </a:tcPr>
                </a:tc>
                <a:extLst>
                  <a:ext uri="{0D108BD9-81ED-4DB2-BD59-A6C34878D82A}">
                    <a16:rowId xmlns:a16="http://schemas.microsoft.com/office/drawing/2014/main" val="2473241098"/>
                  </a:ext>
                </a:extLst>
              </a:tr>
            </a:tbl>
          </a:graphicData>
        </a:graphic>
      </p:graphicFrame>
      <p:sp>
        <p:nvSpPr>
          <p:cNvPr id="6" name="TextBox 5">
            <a:extLst>
              <a:ext uri="{FF2B5EF4-FFF2-40B4-BE49-F238E27FC236}">
                <a16:creationId xmlns:a16="http://schemas.microsoft.com/office/drawing/2014/main" id="{3DCBFEC2-6326-1438-D720-7BE10BF809AE}"/>
              </a:ext>
            </a:extLst>
          </p:cNvPr>
          <p:cNvSpPr txBox="1"/>
          <p:nvPr/>
        </p:nvSpPr>
        <p:spPr>
          <a:xfrm>
            <a:off x="3838574" y="6396335"/>
            <a:ext cx="8181976" cy="369332"/>
          </a:xfrm>
          <a:prstGeom prst="rect">
            <a:avLst/>
          </a:prstGeom>
          <a:noFill/>
        </p:spPr>
        <p:txBody>
          <a:bodyPr wrap="square" rtlCol="0">
            <a:spAutoFit/>
          </a:bodyPr>
          <a:lstStyle/>
          <a:p>
            <a:r>
              <a:rPr lang="en-IE" dirty="0">
                <a:solidFill>
                  <a:schemeClr val="bg1"/>
                </a:solidFill>
              </a:rPr>
              <a:t>Source </a:t>
            </a:r>
            <a:r>
              <a:rPr lang="en-IE" dirty="0">
                <a:solidFill>
                  <a:schemeClr val="bg1"/>
                </a:solidFill>
                <a:hlinkClick r:id="rId2">
                  <a:extLst>
                    <a:ext uri="{A12FA001-AC4F-418D-AE19-62706E023703}">
                      <ahyp:hlinkClr xmlns:ahyp="http://schemas.microsoft.com/office/drawing/2018/hyperlinkcolor" val="tx"/>
                    </a:ext>
                  </a:extLst>
                </a:hlinkClick>
              </a:rPr>
              <a:t>Jump.eu</a:t>
            </a:r>
            <a:endParaRPr lang="en-IE" dirty="0">
              <a:solidFill>
                <a:schemeClr val="bg1"/>
              </a:solidFill>
            </a:endParaRPr>
          </a:p>
        </p:txBody>
      </p:sp>
    </p:spTree>
    <p:extLst>
      <p:ext uri="{BB962C8B-B14F-4D97-AF65-F5344CB8AC3E}">
        <p14:creationId xmlns:p14="http://schemas.microsoft.com/office/powerpoint/2010/main" val="31421769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lowchart: Alternate Process 8">
            <a:extLst>
              <a:ext uri="{FF2B5EF4-FFF2-40B4-BE49-F238E27FC236}">
                <a16:creationId xmlns:a16="http://schemas.microsoft.com/office/drawing/2014/main" id="{4A03ED6A-3BF6-FFB7-2A71-15FFF2A8C50D}"/>
              </a:ext>
            </a:extLst>
          </p:cNvPr>
          <p:cNvSpPr/>
          <p:nvPr/>
        </p:nvSpPr>
        <p:spPr>
          <a:xfrm>
            <a:off x="6248400" y="2041537"/>
            <a:ext cx="5541892" cy="3880456"/>
          </a:xfrm>
          <a:prstGeom prst="flowChartAlternateProcess">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E">
              <a:solidFill>
                <a:schemeClr val="bg1"/>
              </a:solidFill>
            </a:endParaRPr>
          </a:p>
        </p:txBody>
      </p:sp>
      <p:sp>
        <p:nvSpPr>
          <p:cNvPr id="8" name="Flowchart: Alternate Process 7">
            <a:extLst>
              <a:ext uri="{FF2B5EF4-FFF2-40B4-BE49-F238E27FC236}">
                <a16:creationId xmlns:a16="http://schemas.microsoft.com/office/drawing/2014/main" id="{ECA46AFB-7030-CFDD-3299-4118FD5A5D28}"/>
              </a:ext>
            </a:extLst>
          </p:cNvPr>
          <p:cNvSpPr/>
          <p:nvPr/>
        </p:nvSpPr>
        <p:spPr>
          <a:xfrm>
            <a:off x="645459" y="2041538"/>
            <a:ext cx="5450541" cy="3880455"/>
          </a:xfrm>
          <a:prstGeom prst="flowChartAlternateProcess">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E">
              <a:solidFill>
                <a:schemeClr val="bg1"/>
              </a:solidFill>
            </a:endParaRPr>
          </a:p>
        </p:txBody>
      </p:sp>
      <p:sp>
        <p:nvSpPr>
          <p:cNvPr id="5" name="Text Placeholder 4">
            <a:extLst>
              <a:ext uri="{FF2B5EF4-FFF2-40B4-BE49-F238E27FC236}">
                <a16:creationId xmlns:a16="http://schemas.microsoft.com/office/drawing/2014/main" id="{66E6B9DB-E242-3A2B-DDBF-70ACDA52CB61}"/>
              </a:ext>
            </a:extLst>
          </p:cNvPr>
          <p:cNvSpPr>
            <a:spLocks noGrp="1"/>
          </p:cNvSpPr>
          <p:nvPr>
            <p:ph type="body" sz="quarter" idx="18"/>
          </p:nvPr>
        </p:nvSpPr>
        <p:spPr>
          <a:xfrm>
            <a:off x="798380" y="2310233"/>
            <a:ext cx="5297619" cy="3849918"/>
          </a:xfrm>
        </p:spPr>
        <p:txBody>
          <a:bodyPr/>
          <a:lstStyle/>
          <a:p>
            <a:pPr marL="0" indent="0" algn="ctr"/>
            <a:r>
              <a:rPr lang="en-US" sz="2800" b="1" dirty="0">
                <a:solidFill>
                  <a:schemeClr val="bg1"/>
                </a:solidFill>
              </a:rPr>
              <a:t>Diversity </a:t>
            </a:r>
          </a:p>
          <a:p>
            <a:pPr marL="0" indent="0"/>
            <a:r>
              <a:rPr lang="en-US" sz="2200" dirty="0">
                <a:solidFill>
                  <a:schemeClr val="bg1"/>
                </a:solidFill>
              </a:rPr>
              <a:t>Having diversity alone is not enough.</a:t>
            </a:r>
          </a:p>
          <a:p>
            <a:pPr marL="0" indent="0"/>
            <a:r>
              <a:rPr lang="en-US" sz="2200" dirty="0">
                <a:solidFill>
                  <a:schemeClr val="bg1"/>
                </a:solidFill>
              </a:rPr>
              <a:t>Increasing diversity alone is NOT ENOUGH without inclusivity it can unintentionally harm underrepresented groups if workplace culture is not inclusive.</a:t>
            </a:r>
          </a:p>
          <a:p>
            <a:pPr marL="0" indent="0"/>
            <a:endParaRPr lang="en-US" sz="2200" dirty="0">
              <a:hlinkClick r:id="rId2">
                <a:extLst>
                  <a:ext uri="{A12FA001-AC4F-418D-AE19-62706E023703}">
                    <ahyp:hlinkClr xmlns:ahyp="http://schemas.microsoft.com/office/drawing/2018/hyperlinkcolor" val="tx"/>
                  </a:ext>
                </a:extLst>
              </a:hlinkClick>
            </a:endParaRPr>
          </a:p>
        </p:txBody>
      </p:sp>
      <p:sp>
        <p:nvSpPr>
          <p:cNvPr id="4" name="Text Placeholder 3">
            <a:extLst>
              <a:ext uri="{FF2B5EF4-FFF2-40B4-BE49-F238E27FC236}">
                <a16:creationId xmlns:a16="http://schemas.microsoft.com/office/drawing/2014/main" id="{A496080F-5AAB-0C45-2EC0-9085F1F1F721}"/>
              </a:ext>
            </a:extLst>
          </p:cNvPr>
          <p:cNvSpPr>
            <a:spLocks noGrp="1"/>
          </p:cNvSpPr>
          <p:nvPr>
            <p:ph type="body" sz="quarter" idx="16"/>
          </p:nvPr>
        </p:nvSpPr>
        <p:spPr>
          <a:xfrm>
            <a:off x="798381" y="483697"/>
            <a:ext cx="10595237" cy="803654"/>
          </a:xfrm>
        </p:spPr>
        <p:txBody>
          <a:bodyPr/>
          <a:lstStyle/>
          <a:p>
            <a:r>
              <a:rPr lang="en-IE" sz="3000" dirty="0">
                <a:solidFill>
                  <a:srgbClr val="702E8C"/>
                </a:solidFill>
              </a:rPr>
              <a:t>Moving from Diversity to Inclusion</a:t>
            </a:r>
          </a:p>
          <a:p>
            <a:r>
              <a:rPr lang="en-US" sz="2200" b="0" i="1" dirty="0">
                <a:solidFill>
                  <a:srgbClr val="086D6E"/>
                </a:solidFill>
              </a:rPr>
              <a:t>Diversity </a:t>
            </a:r>
            <a:r>
              <a:rPr lang="en-US" sz="2200" b="0" i="1" dirty="0" err="1">
                <a:solidFill>
                  <a:srgbClr val="086D6E"/>
                </a:solidFill>
              </a:rPr>
              <a:t>emphasises</a:t>
            </a:r>
            <a:r>
              <a:rPr lang="en-US" sz="2200" b="0" i="1" dirty="0">
                <a:solidFill>
                  <a:srgbClr val="086D6E"/>
                </a:solidFill>
              </a:rPr>
              <a:t> demographic representation, while inclusion focuses on employee experience and is relevant to all employees, not just underrepresented groups.</a:t>
            </a:r>
            <a:endParaRPr lang="en-IE" sz="2200" b="0" i="1" dirty="0">
              <a:solidFill>
                <a:srgbClr val="086D6E"/>
              </a:solidFill>
            </a:endParaRPr>
          </a:p>
        </p:txBody>
      </p:sp>
      <p:sp>
        <p:nvSpPr>
          <p:cNvPr id="3" name="TextBox 2">
            <a:extLst>
              <a:ext uri="{FF2B5EF4-FFF2-40B4-BE49-F238E27FC236}">
                <a16:creationId xmlns:a16="http://schemas.microsoft.com/office/drawing/2014/main" id="{B3F2C62B-03DF-AB84-8049-B579E8CDA349}"/>
              </a:ext>
            </a:extLst>
          </p:cNvPr>
          <p:cNvSpPr txBox="1"/>
          <p:nvPr/>
        </p:nvSpPr>
        <p:spPr>
          <a:xfrm>
            <a:off x="7651915" y="6365735"/>
            <a:ext cx="4138377" cy="369332"/>
          </a:xfrm>
          <a:prstGeom prst="rect">
            <a:avLst/>
          </a:prstGeom>
          <a:noFill/>
        </p:spPr>
        <p:txBody>
          <a:bodyPr wrap="none" rtlCol="0">
            <a:spAutoFit/>
          </a:bodyPr>
          <a:lstStyle/>
          <a:p>
            <a:r>
              <a:rPr lang="en-IE" dirty="0">
                <a:solidFill>
                  <a:schemeClr val="bg1"/>
                </a:solidFill>
              </a:rPr>
              <a:t>Source </a:t>
            </a:r>
            <a:r>
              <a:rPr lang="en-IE" dirty="0">
                <a:solidFill>
                  <a:schemeClr val="bg1"/>
                </a:solidFill>
                <a:hlinkClick r:id="rId2">
                  <a:extLst>
                    <a:ext uri="{A12FA001-AC4F-418D-AE19-62706E023703}">
                      <ahyp:hlinkClr xmlns:ahyp="http://schemas.microsoft.com/office/drawing/2018/hyperlinkcolor" val="tx"/>
                    </a:ext>
                  </a:extLst>
                </a:hlinkClick>
              </a:rPr>
              <a:t>CIPD Building Inclusive Workplaces</a:t>
            </a:r>
            <a:endParaRPr lang="en-IE" dirty="0">
              <a:solidFill>
                <a:schemeClr val="bg1"/>
              </a:solidFill>
            </a:endParaRPr>
          </a:p>
        </p:txBody>
      </p:sp>
      <p:sp>
        <p:nvSpPr>
          <p:cNvPr id="7" name="Text Placeholder 4">
            <a:extLst>
              <a:ext uri="{FF2B5EF4-FFF2-40B4-BE49-F238E27FC236}">
                <a16:creationId xmlns:a16="http://schemas.microsoft.com/office/drawing/2014/main" id="{6BDEAEA6-F290-A2D0-E2CA-C9E1C03330D1}"/>
              </a:ext>
            </a:extLst>
          </p:cNvPr>
          <p:cNvSpPr txBox="1">
            <a:spLocks/>
          </p:cNvSpPr>
          <p:nvPr/>
        </p:nvSpPr>
        <p:spPr>
          <a:xfrm>
            <a:off x="6370536" y="2369061"/>
            <a:ext cx="5297619" cy="384991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r>
              <a:rPr lang="en-US" sz="2800" b="1" dirty="0">
                <a:solidFill>
                  <a:schemeClr val="bg1"/>
                </a:solidFill>
              </a:rPr>
              <a:t>Inclusion</a:t>
            </a:r>
          </a:p>
          <a:p>
            <a:pPr marL="0" indent="0"/>
            <a:r>
              <a:rPr lang="en-US" sz="2200" dirty="0">
                <a:solidFill>
                  <a:schemeClr val="bg1"/>
                </a:solidFill>
              </a:rPr>
              <a:t>SMEs NEED TO </a:t>
            </a:r>
            <a:r>
              <a:rPr lang="en-US" sz="2200" dirty="0" err="1">
                <a:solidFill>
                  <a:schemeClr val="bg1"/>
                </a:solidFill>
              </a:rPr>
              <a:t>prioritise</a:t>
            </a:r>
            <a:r>
              <a:rPr lang="en-US" sz="2200" dirty="0">
                <a:solidFill>
                  <a:schemeClr val="bg1"/>
                </a:solidFill>
              </a:rPr>
              <a:t> inclusion as the foundation for diversity initiatives. Inclusion ensures that diverse perspectives, beliefs, and norms are valued, creating an environment where all employees can thrive.</a:t>
            </a:r>
          </a:p>
          <a:p>
            <a:pPr marL="0" indent="0"/>
            <a:r>
              <a:rPr lang="en-US" sz="2200" dirty="0">
                <a:solidFill>
                  <a:schemeClr val="bg1"/>
                </a:solidFill>
              </a:rPr>
              <a:t>Failing to address inclusion can perpetuate inequities and negatively impact employee well-being and company performance.</a:t>
            </a:r>
          </a:p>
          <a:p>
            <a:pPr marL="0" indent="0"/>
            <a:endParaRPr lang="en-US" sz="2200" dirty="0">
              <a:hlinkClick r:id="rId2">
                <a:extLst>
                  <a:ext uri="{A12FA001-AC4F-418D-AE19-62706E023703}">
                    <ahyp:hlinkClr xmlns:ahyp="http://schemas.microsoft.com/office/drawing/2018/hyperlinkcolor" val="tx"/>
                  </a:ext>
                </a:extLst>
              </a:hlinkClick>
            </a:endParaRPr>
          </a:p>
        </p:txBody>
      </p:sp>
    </p:spTree>
    <p:extLst>
      <p:ext uri="{BB962C8B-B14F-4D97-AF65-F5344CB8AC3E}">
        <p14:creationId xmlns:p14="http://schemas.microsoft.com/office/powerpoint/2010/main" val="754979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F3772CD-9187-7005-656E-EE795721F894}"/>
              </a:ext>
            </a:extLst>
          </p:cNvPr>
          <p:cNvSpPr>
            <a:spLocks noGrp="1"/>
          </p:cNvSpPr>
          <p:nvPr>
            <p:ph type="body" sz="quarter" idx="18"/>
          </p:nvPr>
        </p:nvSpPr>
        <p:spPr>
          <a:xfrm>
            <a:off x="798381" y="1097686"/>
            <a:ext cx="10595237" cy="3849918"/>
          </a:xfrm>
        </p:spPr>
        <p:txBody>
          <a:bodyPr/>
          <a:lstStyle/>
          <a:p>
            <a:pPr marL="0" indent="0"/>
            <a:r>
              <a:rPr lang="en-US" sz="2100" dirty="0"/>
              <a:t>SMEs have a critical responsibility to promote diversity and inclusion by adopting fair and inclusive management practices at all levels and in every company department. These practices should encompass both formal strategies and informal approaches, driven by supportive leadership and positive employee </a:t>
            </a:r>
            <a:r>
              <a:rPr lang="en-US" sz="2100" dirty="0" err="1"/>
              <a:t>behaviours</a:t>
            </a:r>
            <a:r>
              <a:rPr lang="en-US" sz="2100" dirty="0"/>
              <a:t>, to provide a culture of belonging where every employee feels valued and heard. SMEs can strengthen team dynamics, increase employee engagement, and drive sustainable growth by delivering the following at a basic level.</a:t>
            </a:r>
          </a:p>
          <a:p>
            <a:pPr marL="342900" indent="-342900">
              <a:buFont typeface="Wingdings" panose="05000000000000000000" pitchFamily="2" charset="2"/>
              <a:buChar char="ü"/>
            </a:pPr>
            <a:r>
              <a:rPr lang="en-US" sz="2100" b="1" dirty="0"/>
              <a:t>Fair Policies and Opportunities: </a:t>
            </a:r>
            <a:r>
              <a:rPr lang="en-US" sz="2100" dirty="0"/>
              <a:t>Clear and equitable policies ensure all employees can progress, participate, and have a voice in decisions affecting them.</a:t>
            </a:r>
          </a:p>
          <a:p>
            <a:pPr marL="342900" indent="-342900">
              <a:buFont typeface="Wingdings" panose="05000000000000000000" pitchFamily="2" charset="2"/>
              <a:buChar char="ü"/>
            </a:pPr>
            <a:r>
              <a:rPr lang="en-US" sz="2100" b="1" dirty="0"/>
              <a:t>Value Diverse Perspectives: </a:t>
            </a:r>
            <a:r>
              <a:rPr lang="en-US" sz="2100" dirty="0"/>
              <a:t>Encouraging open sharing of ideas ensures contributions from employees of all backgrounds, fostering innovation and collaboration.</a:t>
            </a:r>
          </a:p>
          <a:p>
            <a:pPr marL="342900" indent="-342900">
              <a:buFont typeface="Wingdings" panose="05000000000000000000" pitchFamily="2" charset="2"/>
              <a:buChar char="ü"/>
            </a:pPr>
            <a:r>
              <a:rPr lang="en-US" sz="2100" b="1" dirty="0"/>
              <a:t>Employee Agency: </a:t>
            </a:r>
            <a:r>
              <a:rPr lang="en-US" sz="2100" dirty="0"/>
              <a:t>Providing decision-making opportunities and engaging with employee feedback enhances a sense of belonging and ownership.</a:t>
            </a:r>
          </a:p>
          <a:p>
            <a:pPr marL="342900" indent="-342900">
              <a:buFont typeface="Wingdings" panose="05000000000000000000" pitchFamily="2" charset="2"/>
              <a:buChar char="ü"/>
            </a:pPr>
            <a:r>
              <a:rPr lang="en-US" sz="2100" b="1" dirty="0"/>
              <a:t>Leadership Commitment: </a:t>
            </a:r>
            <a:r>
              <a:rPr lang="en-US" sz="2100" dirty="0"/>
              <a:t>Leaders should act as role models, championing inclusion initiatives and valuing individual differences genuinely—beyond token representation.</a:t>
            </a:r>
            <a:endParaRPr lang="en-IE" sz="2100" dirty="0"/>
          </a:p>
        </p:txBody>
      </p:sp>
      <p:sp>
        <p:nvSpPr>
          <p:cNvPr id="3" name="Text Placeholder 2">
            <a:extLst>
              <a:ext uri="{FF2B5EF4-FFF2-40B4-BE49-F238E27FC236}">
                <a16:creationId xmlns:a16="http://schemas.microsoft.com/office/drawing/2014/main" id="{C1393B61-8010-522B-9E2B-19985125BBBF}"/>
              </a:ext>
            </a:extLst>
          </p:cNvPr>
          <p:cNvSpPr>
            <a:spLocks noGrp="1"/>
          </p:cNvSpPr>
          <p:nvPr>
            <p:ph type="body" sz="quarter" idx="16"/>
          </p:nvPr>
        </p:nvSpPr>
        <p:spPr>
          <a:xfrm>
            <a:off x="726137" y="549602"/>
            <a:ext cx="10595237" cy="803654"/>
          </a:xfrm>
        </p:spPr>
        <p:txBody>
          <a:bodyPr/>
          <a:lstStyle/>
          <a:p>
            <a:r>
              <a:rPr lang="en-IE" sz="3000" dirty="0">
                <a:solidFill>
                  <a:srgbClr val="702E8C"/>
                </a:solidFill>
              </a:rPr>
              <a:t>What Does Inclusive Company Culture Look Involve?</a:t>
            </a:r>
          </a:p>
        </p:txBody>
      </p:sp>
      <p:sp>
        <p:nvSpPr>
          <p:cNvPr id="4" name="TextBox 3">
            <a:extLst>
              <a:ext uri="{FF2B5EF4-FFF2-40B4-BE49-F238E27FC236}">
                <a16:creationId xmlns:a16="http://schemas.microsoft.com/office/drawing/2014/main" id="{B656BF8E-C27C-83B4-593C-2D5DE07BAC98}"/>
              </a:ext>
            </a:extLst>
          </p:cNvPr>
          <p:cNvSpPr txBox="1"/>
          <p:nvPr/>
        </p:nvSpPr>
        <p:spPr>
          <a:xfrm>
            <a:off x="7651915" y="6365735"/>
            <a:ext cx="4138377" cy="369332"/>
          </a:xfrm>
          <a:prstGeom prst="rect">
            <a:avLst/>
          </a:prstGeom>
          <a:noFill/>
        </p:spPr>
        <p:txBody>
          <a:bodyPr wrap="none" rtlCol="0">
            <a:spAutoFit/>
          </a:bodyPr>
          <a:lstStyle/>
          <a:p>
            <a:r>
              <a:rPr lang="en-IE" dirty="0">
                <a:solidFill>
                  <a:schemeClr val="bg1"/>
                </a:solidFill>
              </a:rPr>
              <a:t>Source </a:t>
            </a:r>
            <a:r>
              <a:rPr lang="en-IE" dirty="0">
                <a:solidFill>
                  <a:schemeClr val="bg1"/>
                </a:solidFill>
                <a:hlinkClick r:id="rId2">
                  <a:extLst>
                    <a:ext uri="{A12FA001-AC4F-418D-AE19-62706E023703}">
                      <ahyp:hlinkClr xmlns:ahyp="http://schemas.microsoft.com/office/drawing/2018/hyperlinkcolor" val="tx"/>
                    </a:ext>
                  </a:extLst>
                </a:hlinkClick>
              </a:rPr>
              <a:t>CIPD Building Inclusive Workplaces</a:t>
            </a:r>
            <a:endParaRPr lang="en-IE" dirty="0">
              <a:solidFill>
                <a:schemeClr val="bg1"/>
              </a:solidFill>
            </a:endParaRPr>
          </a:p>
        </p:txBody>
      </p:sp>
    </p:spTree>
    <p:extLst>
      <p:ext uri="{BB962C8B-B14F-4D97-AF65-F5344CB8AC3E}">
        <p14:creationId xmlns:p14="http://schemas.microsoft.com/office/powerpoint/2010/main" val="10008678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BD1D40-06FC-6558-6ABD-60EDBDB0AC4B}"/>
            </a:ext>
          </a:extLst>
        </p:cNvPr>
        <p:cNvGrpSpPr/>
        <p:nvPr/>
      </p:nvGrpSpPr>
      <p:grpSpPr>
        <a:xfrm>
          <a:off x="0" y="0"/>
          <a:ext cx="0" cy="0"/>
          <a:chOff x="0" y="0"/>
          <a:chExt cx="0" cy="0"/>
        </a:xfrm>
      </p:grpSpPr>
      <p:sp>
        <p:nvSpPr>
          <p:cNvPr id="9" name="Flowchart: Alternate Process 8">
            <a:extLst>
              <a:ext uri="{FF2B5EF4-FFF2-40B4-BE49-F238E27FC236}">
                <a16:creationId xmlns:a16="http://schemas.microsoft.com/office/drawing/2014/main" id="{E1B1321C-1E53-1CCE-0A65-2A6785E7742C}"/>
              </a:ext>
            </a:extLst>
          </p:cNvPr>
          <p:cNvSpPr/>
          <p:nvPr/>
        </p:nvSpPr>
        <p:spPr>
          <a:xfrm>
            <a:off x="6248400" y="961105"/>
            <a:ext cx="5541892" cy="5264605"/>
          </a:xfrm>
          <a:prstGeom prst="flowChartAlternateProcess">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E">
              <a:solidFill>
                <a:schemeClr val="bg1"/>
              </a:solidFill>
            </a:endParaRPr>
          </a:p>
        </p:txBody>
      </p:sp>
      <p:sp>
        <p:nvSpPr>
          <p:cNvPr id="8" name="Flowchart: Alternate Process 7">
            <a:extLst>
              <a:ext uri="{FF2B5EF4-FFF2-40B4-BE49-F238E27FC236}">
                <a16:creationId xmlns:a16="http://schemas.microsoft.com/office/drawing/2014/main" id="{7DB63F66-AE9C-B264-C9C7-10EF8831D18C}"/>
              </a:ext>
            </a:extLst>
          </p:cNvPr>
          <p:cNvSpPr/>
          <p:nvPr/>
        </p:nvSpPr>
        <p:spPr>
          <a:xfrm>
            <a:off x="645458" y="961106"/>
            <a:ext cx="5541892" cy="5264605"/>
          </a:xfrm>
          <a:prstGeom prst="flowChartAlternateProcess">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E" dirty="0">
              <a:solidFill>
                <a:schemeClr val="bg1"/>
              </a:solidFill>
            </a:endParaRPr>
          </a:p>
        </p:txBody>
      </p:sp>
      <p:sp>
        <p:nvSpPr>
          <p:cNvPr id="5" name="Text Placeholder 4">
            <a:extLst>
              <a:ext uri="{FF2B5EF4-FFF2-40B4-BE49-F238E27FC236}">
                <a16:creationId xmlns:a16="http://schemas.microsoft.com/office/drawing/2014/main" id="{31B434A7-5A66-568A-9E26-ACFFF65C904B}"/>
              </a:ext>
            </a:extLst>
          </p:cNvPr>
          <p:cNvSpPr>
            <a:spLocks noGrp="1"/>
          </p:cNvSpPr>
          <p:nvPr>
            <p:ph type="body" sz="quarter" idx="18"/>
          </p:nvPr>
        </p:nvSpPr>
        <p:spPr>
          <a:xfrm>
            <a:off x="798380" y="1132663"/>
            <a:ext cx="5388970" cy="3849918"/>
          </a:xfrm>
        </p:spPr>
        <p:txBody>
          <a:bodyPr/>
          <a:lstStyle/>
          <a:p>
            <a:pPr marL="0" indent="0" algn="ctr"/>
            <a:r>
              <a:rPr lang="en-US" sz="2800" b="1" dirty="0">
                <a:solidFill>
                  <a:schemeClr val="bg1"/>
                </a:solidFill>
              </a:rPr>
              <a:t>Individual Perspective</a:t>
            </a:r>
          </a:p>
          <a:p>
            <a:pPr marL="0" indent="0"/>
            <a:r>
              <a:rPr lang="en-US" sz="2100" dirty="0">
                <a:solidFill>
                  <a:schemeClr val="bg1"/>
                </a:solidFill>
              </a:rPr>
              <a:t>At the individual level, inclusion refers to the experience of feeling:</a:t>
            </a:r>
          </a:p>
          <a:p>
            <a:pPr marL="0" indent="0"/>
            <a:endParaRPr lang="en-US" sz="1000" dirty="0">
              <a:solidFill>
                <a:schemeClr val="bg1"/>
              </a:solidFill>
            </a:endParaRPr>
          </a:p>
          <a:p>
            <a:pPr marL="342900" indent="-342900">
              <a:lnSpc>
                <a:spcPct val="100000"/>
              </a:lnSpc>
              <a:spcBef>
                <a:spcPts val="0"/>
              </a:spcBef>
              <a:buFont typeface="Wingdings" panose="05000000000000000000" pitchFamily="2" charset="2"/>
              <a:buChar char="ü"/>
            </a:pPr>
            <a:r>
              <a:rPr lang="en-US" sz="2000" b="1" dirty="0">
                <a:solidFill>
                  <a:schemeClr val="bg1"/>
                </a:solidFill>
              </a:rPr>
              <a:t>Belonging: </a:t>
            </a:r>
            <a:r>
              <a:rPr lang="en-US" sz="2000" dirty="0">
                <a:solidFill>
                  <a:schemeClr val="bg1"/>
                </a:solidFill>
              </a:rPr>
              <a:t>Employees feel they are an integral part of the team or company.</a:t>
            </a:r>
          </a:p>
          <a:p>
            <a:pPr marL="342900" indent="-342900">
              <a:lnSpc>
                <a:spcPct val="100000"/>
              </a:lnSpc>
              <a:spcBef>
                <a:spcPts val="0"/>
              </a:spcBef>
              <a:buFont typeface="Wingdings" panose="05000000000000000000" pitchFamily="2" charset="2"/>
              <a:buChar char="ü"/>
            </a:pPr>
            <a:r>
              <a:rPr lang="en-US" sz="2000" b="1" dirty="0">
                <a:solidFill>
                  <a:schemeClr val="bg1"/>
                </a:solidFill>
              </a:rPr>
              <a:t>Valued: </a:t>
            </a:r>
            <a:r>
              <a:rPr lang="en-US" sz="2000" dirty="0">
                <a:solidFill>
                  <a:schemeClr val="bg1"/>
                </a:solidFill>
              </a:rPr>
              <a:t>Their unique abilities, perspectives, and skills are </a:t>
            </a:r>
            <a:r>
              <a:rPr lang="en-US" sz="2000" dirty="0" err="1">
                <a:solidFill>
                  <a:schemeClr val="bg1"/>
                </a:solidFill>
              </a:rPr>
              <a:t>recognised</a:t>
            </a:r>
            <a:r>
              <a:rPr lang="en-US" sz="2000" dirty="0">
                <a:solidFill>
                  <a:schemeClr val="bg1"/>
                </a:solidFill>
              </a:rPr>
              <a:t> and appreciated.</a:t>
            </a:r>
          </a:p>
          <a:p>
            <a:pPr marL="342900" indent="-342900">
              <a:lnSpc>
                <a:spcPct val="100000"/>
              </a:lnSpc>
              <a:spcBef>
                <a:spcPts val="0"/>
              </a:spcBef>
              <a:buFont typeface="Wingdings" panose="05000000000000000000" pitchFamily="2" charset="2"/>
              <a:buChar char="ü"/>
            </a:pPr>
            <a:r>
              <a:rPr lang="en-US" sz="2000" b="1" dirty="0">
                <a:solidFill>
                  <a:schemeClr val="bg1"/>
                </a:solidFill>
              </a:rPr>
              <a:t>Empowered: </a:t>
            </a:r>
            <a:r>
              <a:rPr lang="en-US" sz="2000" dirty="0">
                <a:solidFill>
                  <a:schemeClr val="bg1"/>
                </a:solidFill>
              </a:rPr>
              <a:t>They can contribute authentically and influence decisions without fear of judgment or discrimination.</a:t>
            </a:r>
          </a:p>
          <a:p>
            <a:pPr marL="342900" indent="-342900">
              <a:lnSpc>
                <a:spcPct val="100000"/>
              </a:lnSpc>
              <a:spcBef>
                <a:spcPts val="0"/>
              </a:spcBef>
              <a:buFont typeface="Wingdings" panose="05000000000000000000" pitchFamily="2" charset="2"/>
              <a:buChar char="ü"/>
            </a:pPr>
            <a:r>
              <a:rPr lang="en-US" sz="2000" b="1" dirty="0">
                <a:solidFill>
                  <a:schemeClr val="bg1"/>
                </a:solidFill>
              </a:rPr>
              <a:t>Heard: </a:t>
            </a:r>
            <a:r>
              <a:rPr lang="en-US" sz="2000" dirty="0">
                <a:solidFill>
                  <a:schemeClr val="bg1"/>
                </a:solidFill>
              </a:rPr>
              <a:t>They have a voice in discussions and decisions that impact their work and company.</a:t>
            </a:r>
          </a:p>
          <a:p>
            <a:pPr marL="342900" indent="-342900">
              <a:lnSpc>
                <a:spcPct val="100000"/>
              </a:lnSpc>
              <a:spcBef>
                <a:spcPts val="0"/>
              </a:spcBef>
              <a:buFont typeface="Wingdings" panose="05000000000000000000" pitchFamily="2" charset="2"/>
              <a:buChar char="ü"/>
            </a:pPr>
            <a:r>
              <a:rPr lang="en-US" sz="2000" b="1" dirty="0">
                <a:solidFill>
                  <a:schemeClr val="bg1"/>
                </a:solidFill>
              </a:rPr>
              <a:t>Safe: </a:t>
            </a:r>
            <a:r>
              <a:rPr lang="en-US" sz="2000" dirty="0">
                <a:solidFill>
                  <a:schemeClr val="bg1"/>
                </a:solidFill>
              </a:rPr>
              <a:t>They experience psychological safety, allowing them to express themselves freely and authentically.</a:t>
            </a:r>
            <a:endParaRPr lang="en-US" sz="2000" dirty="0">
              <a:hlinkClick r:id="rId2">
                <a:extLst>
                  <a:ext uri="{A12FA001-AC4F-418D-AE19-62706E023703}">
                    <ahyp:hlinkClr xmlns:ahyp="http://schemas.microsoft.com/office/drawing/2018/hyperlinkcolor" val="tx"/>
                  </a:ext>
                </a:extLst>
              </a:hlinkClick>
            </a:endParaRPr>
          </a:p>
        </p:txBody>
      </p:sp>
      <p:sp>
        <p:nvSpPr>
          <p:cNvPr id="4" name="Text Placeholder 3">
            <a:extLst>
              <a:ext uri="{FF2B5EF4-FFF2-40B4-BE49-F238E27FC236}">
                <a16:creationId xmlns:a16="http://schemas.microsoft.com/office/drawing/2014/main" id="{7561EDA6-1F1D-F677-0C50-41C2B4304BA5}"/>
              </a:ext>
            </a:extLst>
          </p:cNvPr>
          <p:cNvSpPr>
            <a:spLocks noGrp="1"/>
          </p:cNvSpPr>
          <p:nvPr>
            <p:ph type="body" sz="quarter" idx="16"/>
          </p:nvPr>
        </p:nvSpPr>
        <p:spPr>
          <a:xfrm>
            <a:off x="798380" y="398844"/>
            <a:ext cx="10595237" cy="803654"/>
          </a:xfrm>
        </p:spPr>
        <p:txBody>
          <a:bodyPr/>
          <a:lstStyle/>
          <a:p>
            <a:pPr algn="ctr"/>
            <a:r>
              <a:rPr lang="en-IE" sz="3000" dirty="0">
                <a:solidFill>
                  <a:srgbClr val="702E8C"/>
                </a:solidFill>
              </a:rPr>
              <a:t>An Inclusive Workplace Culture from the…</a:t>
            </a:r>
          </a:p>
        </p:txBody>
      </p:sp>
      <p:sp>
        <p:nvSpPr>
          <p:cNvPr id="3" name="TextBox 2">
            <a:extLst>
              <a:ext uri="{FF2B5EF4-FFF2-40B4-BE49-F238E27FC236}">
                <a16:creationId xmlns:a16="http://schemas.microsoft.com/office/drawing/2014/main" id="{D007D55F-3C89-A835-1AE2-84ADE26DB0B5}"/>
              </a:ext>
            </a:extLst>
          </p:cNvPr>
          <p:cNvSpPr txBox="1"/>
          <p:nvPr/>
        </p:nvSpPr>
        <p:spPr>
          <a:xfrm>
            <a:off x="7651915" y="6365735"/>
            <a:ext cx="4138377" cy="369332"/>
          </a:xfrm>
          <a:prstGeom prst="rect">
            <a:avLst/>
          </a:prstGeom>
          <a:noFill/>
        </p:spPr>
        <p:txBody>
          <a:bodyPr wrap="none" rtlCol="0">
            <a:spAutoFit/>
          </a:bodyPr>
          <a:lstStyle/>
          <a:p>
            <a:r>
              <a:rPr lang="en-IE" dirty="0">
                <a:solidFill>
                  <a:schemeClr val="bg1"/>
                </a:solidFill>
              </a:rPr>
              <a:t>Source </a:t>
            </a:r>
            <a:r>
              <a:rPr lang="en-IE" dirty="0">
                <a:solidFill>
                  <a:schemeClr val="bg1"/>
                </a:solidFill>
                <a:hlinkClick r:id="rId2">
                  <a:extLst>
                    <a:ext uri="{A12FA001-AC4F-418D-AE19-62706E023703}">
                      <ahyp:hlinkClr xmlns:ahyp="http://schemas.microsoft.com/office/drawing/2018/hyperlinkcolor" val="tx"/>
                    </a:ext>
                  </a:extLst>
                </a:hlinkClick>
              </a:rPr>
              <a:t>CIPD Building Inclusive Workplaces</a:t>
            </a:r>
            <a:endParaRPr lang="en-IE" dirty="0">
              <a:solidFill>
                <a:schemeClr val="bg1"/>
              </a:solidFill>
            </a:endParaRPr>
          </a:p>
        </p:txBody>
      </p:sp>
      <p:sp>
        <p:nvSpPr>
          <p:cNvPr id="7" name="Text Placeholder 4">
            <a:extLst>
              <a:ext uri="{FF2B5EF4-FFF2-40B4-BE49-F238E27FC236}">
                <a16:creationId xmlns:a16="http://schemas.microsoft.com/office/drawing/2014/main" id="{6FC1AE9B-988F-65C8-F827-49C186566127}"/>
              </a:ext>
            </a:extLst>
          </p:cNvPr>
          <p:cNvSpPr txBox="1">
            <a:spLocks/>
          </p:cNvSpPr>
          <p:nvPr/>
        </p:nvSpPr>
        <p:spPr>
          <a:xfrm>
            <a:off x="6370536" y="1053132"/>
            <a:ext cx="5297619" cy="384991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r>
              <a:rPr lang="en-US" sz="2800" b="1" dirty="0">
                <a:solidFill>
                  <a:schemeClr val="bg1"/>
                </a:solidFill>
              </a:rPr>
              <a:t>Company Perspective</a:t>
            </a:r>
          </a:p>
          <a:p>
            <a:pPr marL="0" indent="0"/>
            <a:r>
              <a:rPr lang="en-US" sz="2100" dirty="0">
                <a:solidFill>
                  <a:schemeClr val="bg1"/>
                </a:solidFill>
              </a:rPr>
              <a:t>Defined by valuing differences and ensuring employees can develop, participate, and influence change, regardless of background. It requires company practices that enable all employees to grow and thrive. Resulting in;</a:t>
            </a:r>
          </a:p>
          <a:p>
            <a:pPr marL="0" indent="0"/>
            <a:endParaRPr lang="en-US" sz="1000" dirty="0">
              <a:solidFill>
                <a:schemeClr val="bg1"/>
              </a:solidFill>
            </a:endParaRPr>
          </a:p>
          <a:p>
            <a:pPr marL="342900" indent="-342900">
              <a:lnSpc>
                <a:spcPct val="100000"/>
              </a:lnSpc>
              <a:spcBef>
                <a:spcPts val="0"/>
              </a:spcBef>
              <a:buFont typeface="Wingdings" panose="05000000000000000000" pitchFamily="2" charset="2"/>
              <a:buChar char="ü"/>
            </a:pPr>
            <a:r>
              <a:rPr lang="en-IE" sz="2000" dirty="0">
                <a:solidFill>
                  <a:schemeClr val="bg1"/>
                </a:solidFill>
              </a:rPr>
              <a:t>Enhanced Team Collaboration </a:t>
            </a:r>
          </a:p>
          <a:p>
            <a:pPr marL="342900" indent="-342900">
              <a:lnSpc>
                <a:spcPct val="100000"/>
              </a:lnSpc>
              <a:spcBef>
                <a:spcPts val="0"/>
              </a:spcBef>
              <a:buFont typeface="Wingdings" panose="05000000000000000000" pitchFamily="2" charset="2"/>
              <a:buChar char="ü"/>
            </a:pPr>
            <a:r>
              <a:rPr lang="en-IE" sz="2000" dirty="0">
                <a:solidFill>
                  <a:schemeClr val="bg1"/>
                </a:solidFill>
              </a:rPr>
              <a:t>Resilience and Adaptability</a:t>
            </a:r>
          </a:p>
          <a:p>
            <a:pPr marL="342900" indent="-342900">
              <a:lnSpc>
                <a:spcPct val="100000"/>
              </a:lnSpc>
              <a:spcBef>
                <a:spcPts val="0"/>
              </a:spcBef>
              <a:buFont typeface="Wingdings" panose="05000000000000000000" pitchFamily="2" charset="2"/>
              <a:buChar char="ü"/>
            </a:pPr>
            <a:r>
              <a:rPr lang="en-US" sz="2000" dirty="0">
                <a:solidFill>
                  <a:schemeClr val="bg1"/>
                </a:solidFill>
              </a:rPr>
              <a:t>Increased Employee Engagement and Retention</a:t>
            </a:r>
          </a:p>
          <a:p>
            <a:pPr marL="342900" indent="-342900">
              <a:lnSpc>
                <a:spcPct val="100000"/>
              </a:lnSpc>
              <a:spcBef>
                <a:spcPts val="0"/>
              </a:spcBef>
              <a:buFont typeface="Wingdings" panose="05000000000000000000" pitchFamily="2" charset="2"/>
              <a:buChar char="ü"/>
            </a:pPr>
            <a:r>
              <a:rPr lang="en-US" sz="2000" dirty="0">
                <a:solidFill>
                  <a:schemeClr val="bg1"/>
                </a:solidFill>
              </a:rPr>
              <a:t>Stronger Customer and Market Connections</a:t>
            </a:r>
          </a:p>
          <a:p>
            <a:pPr marL="342900" indent="-342900">
              <a:lnSpc>
                <a:spcPct val="100000"/>
              </a:lnSpc>
              <a:spcBef>
                <a:spcPts val="0"/>
              </a:spcBef>
              <a:buFont typeface="Wingdings" panose="05000000000000000000" pitchFamily="2" charset="2"/>
              <a:buChar char="ü"/>
            </a:pPr>
            <a:r>
              <a:rPr lang="en-US" sz="2000" dirty="0">
                <a:solidFill>
                  <a:schemeClr val="bg1"/>
                </a:solidFill>
              </a:rPr>
              <a:t>Positive Reputation and Brand Image</a:t>
            </a:r>
            <a:endParaRPr lang="en-IE" sz="2000" dirty="0">
              <a:solidFill>
                <a:schemeClr val="bg1"/>
              </a:solidFill>
            </a:endParaRPr>
          </a:p>
          <a:p>
            <a:pPr marL="342900" indent="-342900">
              <a:lnSpc>
                <a:spcPct val="100000"/>
              </a:lnSpc>
              <a:spcBef>
                <a:spcPts val="0"/>
              </a:spcBef>
              <a:buFont typeface="Wingdings" panose="05000000000000000000" pitchFamily="2" charset="2"/>
              <a:buChar char="ü"/>
            </a:pPr>
            <a:r>
              <a:rPr lang="en-IE" sz="2000" dirty="0">
                <a:solidFill>
                  <a:schemeClr val="bg1"/>
                </a:solidFill>
              </a:rPr>
              <a:t>Increased team knowledge-sharing.</a:t>
            </a:r>
          </a:p>
          <a:p>
            <a:pPr marL="342900" indent="-342900">
              <a:lnSpc>
                <a:spcPct val="100000"/>
              </a:lnSpc>
              <a:spcBef>
                <a:spcPts val="0"/>
              </a:spcBef>
              <a:buFont typeface="Wingdings" panose="05000000000000000000" pitchFamily="2" charset="2"/>
              <a:buChar char="ü"/>
            </a:pPr>
            <a:r>
              <a:rPr lang="en-IE" sz="2000" dirty="0">
                <a:solidFill>
                  <a:schemeClr val="bg1"/>
                </a:solidFill>
              </a:rPr>
              <a:t>Boosted innovation and creativity.</a:t>
            </a:r>
            <a:endParaRPr lang="en-US" sz="2000" dirty="0">
              <a:solidFill>
                <a:schemeClr val="bg1"/>
              </a:solidFill>
              <a:hlinkClick r:id="rId2">
                <a:extLst>
                  <a:ext uri="{A12FA001-AC4F-418D-AE19-62706E023703}">
                    <ahyp:hlinkClr xmlns:ahyp="http://schemas.microsoft.com/office/drawing/2018/hyperlinkcolor" val="tx"/>
                  </a:ext>
                </a:extLst>
              </a:hlinkClick>
            </a:endParaRPr>
          </a:p>
        </p:txBody>
      </p:sp>
      <p:grpSp>
        <p:nvGrpSpPr>
          <p:cNvPr id="2" name="Graphic 2">
            <a:extLst>
              <a:ext uri="{FF2B5EF4-FFF2-40B4-BE49-F238E27FC236}">
                <a16:creationId xmlns:a16="http://schemas.microsoft.com/office/drawing/2014/main" id="{FA286777-5F13-038F-D2B7-59AA80E0DD8F}"/>
              </a:ext>
            </a:extLst>
          </p:cNvPr>
          <p:cNvGrpSpPr/>
          <p:nvPr/>
        </p:nvGrpSpPr>
        <p:grpSpPr>
          <a:xfrm>
            <a:off x="1231601" y="427941"/>
            <a:ext cx="917575" cy="824077"/>
            <a:chOff x="5565310" y="292652"/>
            <a:chExt cx="917575" cy="824077"/>
          </a:xfrm>
        </p:grpSpPr>
        <p:sp>
          <p:nvSpPr>
            <p:cNvPr id="6" name="Freeform 984">
              <a:extLst>
                <a:ext uri="{FF2B5EF4-FFF2-40B4-BE49-F238E27FC236}">
                  <a16:creationId xmlns:a16="http://schemas.microsoft.com/office/drawing/2014/main" id="{0F164E18-B8BD-0297-F940-0C4051BA1FFE}"/>
                </a:ext>
              </a:extLst>
            </p:cNvPr>
            <p:cNvSpPr/>
            <p:nvPr/>
          </p:nvSpPr>
          <p:spPr>
            <a:xfrm>
              <a:off x="6412053" y="447141"/>
              <a:ext cx="323" cy="22174"/>
            </a:xfrm>
            <a:custGeom>
              <a:avLst/>
              <a:gdLst>
                <a:gd name="connsiteX0" fmla="*/ 0 w 323"/>
                <a:gd name="connsiteY0" fmla="*/ 22174 h 22174"/>
                <a:gd name="connsiteX1" fmla="*/ 229 w 323"/>
                <a:gd name="connsiteY1" fmla="*/ 0 h 22174"/>
                <a:gd name="connsiteX2" fmla="*/ 0 w 323"/>
                <a:gd name="connsiteY2" fmla="*/ 22174 h 22174"/>
              </a:gdLst>
              <a:ahLst/>
              <a:cxnLst>
                <a:cxn ang="0">
                  <a:pos x="connsiteX0" y="connsiteY0"/>
                </a:cxn>
                <a:cxn ang="0">
                  <a:pos x="connsiteX1" y="connsiteY1"/>
                </a:cxn>
                <a:cxn ang="0">
                  <a:pos x="connsiteX2" y="connsiteY2"/>
                </a:cxn>
              </a:cxnLst>
              <a:rect l="l" t="t" r="r" b="b"/>
              <a:pathLst>
                <a:path w="323" h="22174">
                  <a:moveTo>
                    <a:pt x="0" y="22174"/>
                  </a:moveTo>
                  <a:cubicBezTo>
                    <a:pt x="229" y="14859"/>
                    <a:pt x="457" y="7315"/>
                    <a:pt x="229" y="0"/>
                  </a:cubicBezTo>
                  <a:cubicBezTo>
                    <a:pt x="229" y="7544"/>
                    <a:pt x="229" y="15088"/>
                    <a:pt x="0" y="22174"/>
                  </a:cubicBezTo>
                  <a:close/>
                </a:path>
              </a:pathLst>
            </a:custGeom>
            <a:solidFill>
              <a:srgbClr val="FFFFFF"/>
            </a:solidFill>
            <a:ln w="2286" cap="flat">
              <a:noFill/>
              <a:prstDash val="solid"/>
              <a:miter/>
            </a:ln>
          </p:spPr>
          <p:txBody>
            <a:bodyPr rtlCol="0" anchor="ctr"/>
            <a:lstStyle/>
            <a:p>
              <a:endParaRPr lang="en-US"/>
            </a:p>
          </p:txBody>
        </p:sp>
        <p:sp>
          <p:nvSpPr>
            <p:cNvPr id="10" name="Freeform 985">
              <a:extLst>
                <a:ext uri="{FF2B5EF4-FFF2-40B4-BE49-F238E27FC236}">
                  <a16:creationId xmlns:a16="http://schemas.microsoft.com/office/drawing/2014/main" id="{E1ABA14B-36E1-063B-4FA1-416C7DD7AF69}"/>
                </a:ext>
              </a:extLst>
            </p:cNvPr>
            <p:cNvSpPr/>
            <p:nvPr/>
          </p:nvSpPr>
          <p:spPr>
            <a:xfrm>
              <a:off x="6407253" y="509092"/>
              <a:ext cx="1828" cy="18745"/>
            </a:xfrm>
            <a:custGeom>
              <a:avLst/>
              <a:gdLst>
                <a:gd name="connsiteX0" fmla="*/ 1829 w 1828"/>
                <a:gd name="connsiteY0" fmla="*/ 0 h 18745"/>
                <a:gd name="connsiteX1" fmla="*/ 0 w 1828"/>
                <a:gd name="connsiteY1" fmla="*/ 18745 h 18745"/>
                <a:gd name="connsiteX2" fmla="*/ 1829 w 1828"/>
                <a:gd name="connsiteY2" fmla="*/ 0 h 18745"/>
              </a:gdLst>
              <a:ahLst/>
              <a:cxnLst>
                <a:cxn ang="0">
                  <a:pos x="connsiteX0" y="connsiteY0"/>
                </a:cxn>
                <a:cxn ang="0">
                  <a:pos x="connsiteX1" y="connsiteY1"/>
                </a:cxn>
                <a:cxn ang="0">
                  <a:pos x="connsiteX2" y="connsiteY2"/>
                </a:cxn>
              </a:cxnLst>
              <a:rect l="l" t="t" r="r" b="b"/>
              <a:pathLst>
                <a:path w="1828" h="18745">
                  <a:moveTo>
                    <a:pt x="1829" y="0"/>
                  </a:moveTo>
                  <a:cubicBezTo>
                    <a:pt x="1143" y="6401"/>
                    <a:pt x="686" y="12573"/>
                    <a:pt x="0" y="18745"/>
                  </a:cubicBezTo>
                  <a:cubicBezTo>
                    <a:pt x="686" y="12573"/>
                    <a:pt x="1143" y="6401"/>
                    <a:pt x="1829" y="0"/>
                  </a:cubicBezTo>
                  <a:close/>
                </a:path>
              </a:pathLst>
            </a:custGeom>
            <a:solidFill>
              <a:srgbClr val="FFFFFF"/>
            </a:solidFill>
            <a:ln w="2286" cap="flat">
              <a:noFill/>
              <a:prstDash val="solid"/>
              <a:miter/>
            </a:ln>
          </p:spPr>
          <p:txBody>
            <a:bodyPr rtlCol="0" anchor="ctr"/>
            <a:lstStyle/>
            <a:p>
              <a:endParaRPr lang="en-US"/>
            </a:p>
          </p:txBody>
        </p:sp>
        <p:sp>
          <p:nvSpPr>
            <p:cNvPr id="11" name="Freeform 986">
              <a:extLst>
                <a:ext uri="{FF2B5EF4-FFF2-40B4-BE49-F238E27FC236}">
                  <a16:creationId xmlns:a16="http://schemas.microsoft.com/office/drawing/2014/main" id="{F112E071-9C05-2BC3-E7BA-DEC090C4175F}"/>
                </a:ext>
              </a:extLst>
            </p:cNvPr>
            <p:cNvSpPr/>
            <p:nvPr/>
          </p:nvSpPr>
          <p:spPr>
            <a:xfrm>
              <a:off x="6404052" y="400278"/>
              <a:ext cx="5715" cy="19202"/>
            </a:xfrm>
            <a:custGeom>
              <a:avLst/>
              <a:gdLst>
                <a:gd name="connsiteX0" fmla="*/ 5715 w 5715"/>
                <a:gd name="connsiteY0" fmla="*/ 19202 h 19202"/>
                <a:gd name="connsiteX1" fmla="*/ 2057 w 5715"/>
                <a:gd name="connsiteY1" fmla="*/ 4343 h 19202"/>
                <a:gd name="connsiteX2" fmla="*/ 0 w 5715"/>
                <a:gd name="connsiteY2" fmla="*/ 0 h 19202"/>
                <a:gd name="connsiteX3" fmla="*/ 2057 w 5715"/>
                <a:gd name="connsiteY3" fmla="*/ 4343 h 19202"/>
                <a:gd name="connsiteX4" fmla="*/ 5715 w 5715"/>
                <a:gd name="connsiteY4" fmla="*/ 19202 h 192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15" h="19202">
                  <a:moveTo>
                    <a:pt x="5715" y="19202"/>
                  </a:moveTo>
                  <a:cubicBezTo>
                    <a:pt x="4801" y="13945"/>
                    <a:pt x="3658" y="8915"/>
                    <a:pt x="2057" y="4343"/>
                  </a:cubicBezTo>
                  <a:cubicBezTo>
                    <a:pt x="1372" y="2286"/>
                    <a:pt x="686" y="914"/>
                    <a:pt x="0" y="0"/>
                  </a:cubicBezTo>
                  <a:cubicBezTo>
                    <a:pt x="686" y="914"/>
                    <a:pt x="1372" y="2286"/>
                    <a:pt x="2057" y="4343"/>
                  </a:cubicBezTo>
                  <a:cubicBezTo>
                    <a:pt x="3658" y="9144"/>
                    <a:pt x="4801" y="13945"/>
                    <a:pt x="5715" y="19202"/>
                  </a:cubicBezTo>
                  <a:close/>
                </a:path>
              </a:pathLst>
            </a:custGeom>
            <a:solidFill>
              <a:srgbClr val="FFFFFF"/>
            </a:solidFill>
            <a:ln w="2286" cap="flat">
              <a:noFill/>
              <a:prstDash val="solid"/>
              <a:miter/>
            </a:ln>
          </p:spPr>
          <p:txBody>
            <a:bodyPr rtlCol="0" anchor="ctr"/>
            <a:lstStyle/>
            <a:p>
              <a:endParaRPr lang="en-US"/>
            </a:p>
          </p:txBody>
        </p:sp>
        <p:sp>
          <p:nvSpPr>
            <p:cNvPr id="12" name="Freeform 987">
              <a:extLst>
                <a:ext uri="{FF2B5EF4-FFF2-40B4-BE49-F238E27FC236}">
                  <a16:creationId xmlns:a16="http://schemas.microsoft.com/office/drawing/2014/main" id="{1CA2A41D-ABBF-D008-3871-0848CBC52B04}"/>
                </a:ext>
              </a:extLst>
            </p:cNvPr>
            <p:cNvSpPr/>
            <p:nvPr/>
          </p:nvSpPr>
          <p:spPr>
            <a:xfrm>
              <a:off x="6253862" y="673455"/>
              <a:ext cx="11201" cy="685"/>
            </a:xfrm>
            <a:custGeom>
              <a:avLst/>
              <a:gdLst>
                <a:gd name="connsiteX0" fmla="*/ 11201 w 11201"/>
                <a:gd name="connsiteY0" fmla="*/ 686 h 685"/>
                <a:gd name="connsiteX1" fmla="*/ 0 w 11201"/>
                <a:gd name="connsiteY1" fmla="*/ 0 h 685"/>
                <a:gd name="connsiteX2" fmla="*/ 11201 w 11201"/>
                <a:gd name="connsiteY2" fmla="*/ 686 h 685"/>
              </a:gdLst>
              <a:ahLst/>
              <a:cxnLst>
                <a:cxn ang="0">
                  <a:pos x="connsiteX0" y="connsiteY0"/>
                </a:cxn>
                <a:cxn ang="0">
                  <a:pos x="connsiteX1" y="connsiteY1"/>
                </a:cxn>
                <a:cxn ang="0">
                  <a:pos x="connsiteX2" y="connsiteY2"/>
                </a:cxn>
              </a:cxnLst>
              <a:rect l="l" t="t" r="r" b="b"/>
              <a:pathLst>
                <a:path w="11201" h="685">
                  <a:moveTo>
                    <a:pt x="11201" y="686"/>
                  </a:moveTo>
                  <a:cubicBezTo>
                    <a:pt x="7544" y="457"/>
                    <a:pt x="3658" y="229"/>
                    <a:pt x="0" y="0"/>
                  </a:cubicBezTo>
                  <a:cubicBezTo>
                    <a:pt x="3658" y="457"/>
                    <a:pt x="7544" y="686"/>
                    <a:pt x="11201" y="686"/>
                  </a:cubicBezTo>
                  <a:close/>
                </a:path>
              </a:pathLst>
            </a:custGeom>
            <a:solidFill>
              <a:srgbClr val="FFFFFF"/>
            </a:solidFill>
            <a:ln w="2286" cap="flat">
              <a:noFill/>
              <a:prstDash val="solid"/>
              <a:miter/>
            </a:ln>
          </p:spPr>
          <p:txBody>
            <a:bodyPr rtlCol="0" anchor="ctr"/>
            <a:lstStyle/>
            <a:p>
              <a:endParaRPr lang="en-US"/>
            </a:p>
          </p:txBody>
        </p:sp>
        <p:sp>
          <p:nvSpPr>
            <p:cNvPr id="13" name="Freeform 988">
              <a:extLst>
                <a:ext uri="{FF2B5EF4-FFF2-40B4-BE49-F238E27FC236}">
                  <a16:creationId xmlns:a16="http://schemas.microsoft.com/office/drawing/2014/main" id="{EBE26675-1AD8-8562-5D8E-A5A371D7BE41}"/>
                </a:ext>
              </a:extLst>
            </p:cNvPr>
            <p:cNvSpPr/>
            <p:nvPr/>
          </p:nvSpPr>
          <p:spPr>
            <a:xfrm>
              <a:off x="6402681" y="399592"/>
              <a:ext cx="1371" cy="914"/>
            </a:xfrm>
            <a:custGeom>
              <a:avLst/>
              <a:gdLst>
                <a:gd name="connsiteX0" fmla="*/ 1372 w 1371"/>
                <a:gd name="connsiteY0" fmla="*/ 914 h 914"/>
                <a:gd name="connsiteX1" fmla="*/ 0 w 1371"/>
                <a:gd name="connsiteY1" fmla="*/ 0 h 914"/>
                <a:gd name="connsiteX2" fmla="*/ 1372 w 1371"/>
                <a:gd name="connsiteY2" fmla="*/ 914 h 914"/>
              </a:gdLst>
              <a:ahLst/>
              <a:cxnLst>
                <a:cxn ang="0">
                  <a:pos x="connsiteX0" y="connsiteY0"/>
                </a:cxn>
                <a:cxn ang="0">
                  <a:pos x="connsiteX1" y="connsiteY1"/>
                </a:cxn>
                <a:cxn ang="0">
                  <a:pos x="connsiteX2" y="connsiteY2"/>
                </a:cxn>
              </a:cxnLst>
              <a:rect l="l" t="t" r="r" b="b"/>
              <a:pathLst>
                <a:path w="1371" h="914">
                  <a:moveTo>
                    <a:pt x="1372" y="914"/>
                  </a:moveTo>
                  <a:cubicBezTo>
                    <a:pt x="914" y="457"/>
                    <a:pt x="457" y="0"/>
                    <a:pt x="0" y="0"/>
                  </a:cubicBezTo>
                  <a:cubicBezTo>
                    <a:pt x="457" y="0"/>
                    <a:pt x="914" y="229"/>
                    <a:pt x="1372" y="914"/>
                  </a:cubicBezTo>
                  <a:close/>
                </a:path>
              </a:pathLst>
            </a:custGeom>
            <a:solidFill>
              <a:srgbClr val="FFFFFF"/>
            </a:solidFill>
            <a:ln w="2286" cap="flat">
              <a:noFill/>
              <a:prstDash val="solid"/>
              <a:miter/>
            </a:ln>
          </p:spPr>
          <p:txBody>
            <a:bodyPr rtlCol="0" anchor="ctr"/>
            <a:lstStyle/>
            <a:p>
              <a:endParaRPr lang="en-US"/>
            </a:p>
          </p:txBody>
        </p:sp>
        <p:sp>
          <p:nvSpPr>
            <p:cNvPr id="14" name="Freeform 989">
              <a:extLst>
                <a:ext uri="{FF2B5EF4-FFF2-40B4-BE49-F238E27FC236}">
                  <a16:creationId xmlns:a16="http://schemas.microsoft.com/office/drawing/2014/main" id="{D5CF97C9-C212-F052-0F36-66B4DD1867D5}"/>
                </a:ext>
              </a:extLst>
            </p:cNvPr>
            <p:cNvSpPr/>
            <p:nvPr/>
          </p:nvSpPr>
          <p:spPr>
            <a:xfrm>
              <a:off x="6401538" y="399364"/>
              <a:ext cx="1143" cy="2286"/>
            </a:xfrm>
            <a:custGeom>
              <a:avLst/>
              <a:gdLst>
                <a:gd name="connsiteX0" fmla="*/ 1143 w 1143"/>
                <a:gd name="connsiteY0" fmla="*/ 0 h 2286"/>
                <a:gd name="connsiteX1" fmla="*/ 0 w 1143"/>
                <a:gd name="connsiteY1" fmla="*/ 0 h 2286"/>
                <a:gd name="connsiteX2" fmla="*/ 1143 w 1143"/>
                <a:gd name="connsiteY2" fmla="*/ 0 h 2286"/>
              </a:gdLst>
              <a:ahLst/>
              <a:cxnLst>
                <a:cxn ang="0">
                  <a:pos x="connsiteX0" y="connsiteY0"/>
                </a:cxn>
                <a:cxn ang="0">
                  <a:pos x="connsiteX1" y="connsiteY1"/>
                </a:cxn>
                <a:cxn ang="0">
                  <a:pos x="connsiteX2" y="connsiteY2"/>
                </a:cxn>
              </a:cxnLst>
              <a:rect l="l" t="t" r="r" b="b"/>
              <a:pathLst>
                <a:path w="1143" h="2286">
                  <a:moveTo>
                    <a:pt x="1143" y="0"/>
                  </a:moveTo>
                  <a:cubicBezTo>
                    <a:pt x="686" y="0"/>
                    <a:pt x="457" y="0"/>
                    <a:pt x="0" y="0"/>
                  </a:cubicBezTo>
                  <a:cubicBezTo>
                    <a:pt x="229" y="0"/>
                    <a:pt x="686" y="0"/>
                    <a:pt x="1143" y="0"/>
                  </a:cubicBezTo>
                  <a:close/>
                </a:path>
              </a:pathLst>
            </a:custGeom>
            <a:solidFill>
              <a:srgbClr val="FFFFFF"/>
            </a:solidFill>
            <a:ln w="2286" cap="flat">
              <a:noFill/>
              <a:prstDash val="solid"/>
              <a:miter/>
            </a:ln>
          </p:spPr>
          <p:txBody>
            <a:bodyPr rtlCol="0" anchor="ctr"/>
            <a:lstStyle/>
            <a:p>
              <a:endParaRPr lang="en-US"/>
            </a:p>
          </p:txBody>
        </p:sp>
        <p:sp>
          <p:nvSpPr>
            <p:cNvPr id="15" name="Freeform 990">
              <a:extLst>
                <a:ext uri="{FF2B5EF4-FFF2-40B4-BE49-F238E27FC236}">
                  <a16:creationId xmlns:a16="http://schemas.microsoft.com/office/drawing/2014/main" id="{59C815BC-C243-15E9-2C92-04556846ED9C}"/>
                </a:ext>
              </a:extLst>
            </p:cNvPr>
            <p:cNvSpPr/>
            <p:nvPr/>
          </p:nvSpPr>
          <p:spPr>
            <a:xfrm>
              <a:off x="5949824" y="347004"/>
              <a:ext cx="437083" cy="258186"/>
            </a:xfrm>
            <a:custGeom>
              <a:avLst/>
              <a:gdLst>
                <a:gd name="connsiteX0" fmla="*/ 57150 w 437083"/>
                <a:gd name="connsiteY0" fmla="*/ 215580 h 258186"/>
                <a:gd name="connsiteX1" fmla="*/ 210312 w 437083"/>
                <a:gd name="connsiteY1" fmla="*/ 248955 h 258186"/>
                <a:gd name="connsiteX2" fmla="*/ 355244 w 437083"/>
                <a:gd name="connsiteY2" fmla="*/ 239811 h 258186"/>
                <a:gd name="connsiteX3" fmla="*/ 392963 w 437083"/>
                <a:gd name="connsiteY3" fmla="*/ 203235 h 258186"/>
                <a:gd name="connsiteX4" fmla="*/ 410108 w 437083"/>
                <a:gd name="connsiteY4" fmla="*/ 171460 h 258186"/>
                <a:gd name="connsiteX5" fmla="*/ 433883 w 437083"/>
                <a:gd name="connsiteY5" fmla="*/ 87564 h 258186"/>
                <a:gd name="connsiteX6" fmla="*/ 437083 w 437083"/>
                <a:gd name="connsiteY6" fmla="*/ 62646 h 258186"/>
                <a:gd name="connsiteX7" fmla="*/ 378790 w 437083"/>
                <a:gd name="connsiteY7" fmla="*/ 66533 h 258186"/>
                <a:gd name="connsiteX8" fmla="*/ 245059 w 437083"/>
                <a:gd name="connsiteY8" fmla="*/ 27671 h 258186"/>
                <a:gd name="connsiteX9" fmla="*/ 128016 w 437083"/>
                <a:gd name="connsiteY9" fmla="*/ 924 h 258186"/>
                <a:gd name="connsiteX10" fmla="*/ 105156 w 437083"/>
                <a:gd name="connsiteY10" fmla="*/ 467 h 258186"/>
                <a:gd name="connsiteX11" fmla="*/ 82067 w 437083"/>
                <a:gd name="connsiteY11" fmla="*/ 16926 h 258186"/>
                <a:gd name="connsiteX12" fmla="*/ 68809 w 437083"/>
                <a:gd name="connsiteY12" fmla="*/ 48702 h 258186"/>
                <a:gd name="connsiteX13" fmla="*/ 0 w 437083"/>
                <a:gd name="connsiteY13" fmla="*/ 213980 h 258186"/>
                <a:gd name="connsiteX14" fmla="*/ 0 w 437083"/>
                <a:gd name="connsiteY14" fmla="*/ 213980 h 258186"/>
                <a:gd name="connsiteX15" fmla="*/ 57150 w 437083"/>
                <a:gd name="connsiteY15" fmla="*/ 215580 h 258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37083" h="258186">
                  <a:moveTo>
                    <a:pt x="57150" y="215580"/>
                  </a:moveTo>
                  <a:cubicBezTo>
                    <a:pt x="108814" y="223352"/>
                    <a:pt x="158877" y="239126"/>
                    <a:pt x="210312" y="248955"/>
                  </a:cubicBezTo>
                  <a:cubicBezTo>
                    <a:pt x="257632" y="257871"/>
                    <a:pt x="312039" y="267701"/>
                    <a:pt x="355244" y="239811"/>
                  </a:cubicBezTo>
                  <a:cubicBezTo>
                    <a:pt x="371018" y="229753"/>
                    <a:pt x="381991" y="218094"/>
                    <a:pt x="392963" y="203235"/>
                  </a:cubicBezTo>
                  <a:cubicBezTo>
                    <a:pt x="400279" y="193406"/>
                    <a:pt x="405308" y="182661"/>
                    <a:pt x="410108" y="171460"/>
                  </a:cubicBezTo>
                  <a:cubicBezTo>
                    <a:pt x="421538" y="144257"/>
                    <a:pt x="429539" y="117053"/>
                    <a:pt x="433883" y="87564"/>
                  </a:cubicBezTo>
                  <a:cubicBezTo>
                    <a:pt x="435026" y="79334"/>
                    <a:pt x="436169" y="71105"/>
                    <a:pt x="437083" y="62646"/>
                  </a:cubicBezTo>
                  <a:cubicBezTo>
                    <a:pt x="418338" y="72705"/>
                    <a:pt x="398678" y="70647"/>
                    <a:pt x="378790" y="66533"/>
                  </a:cubicBezTo>
                  <a:cubicBezTo>
                    <a:pt x="333299" y="56703"/>
                    <a:pt x="288493" y="45273"/>
                    <a:pt x="245059" y="27671"/>
                  </a:cubicBezTo>
                  <a:cubicBezTo>
                    <a:pt x="207569" y="12354"/>
                    <a:pt x="167107" y="9611"/>
                    <a:pt x="128016" y="924"/>
                  </a:cubicBezTo>
                  <a:cubicBezTo>
                    <a:pt x="120701" y="-676"/>
                    <a:pt x="112700" y="239"/>
                    <a:pt x="105156" y="467"/>
                  </a:cubicBezTo>
                  <a:cubicBezTo>
                    <a:pt x="93955" y="924"/>
                    <a:pt x="85954" y="5725"/>
                    <a:pt x="82067" y="16926"/>
                  </a:cubicBezTo>
                  <a:cubicBezTo>
                    <a:pt x="78181" y="27671"/>
                    <a:pt x="73152" y="38186"/>
                    <a:pt x="68809" y="48702"/>
                  </a:cubicBezTo>
                  <a:cubicBezTo>
                    <a:pt x="45949" y="103794"/>
                    <a:pt x="25146" y="159801"/>
                    <a:pt x="0" y="213980"/>
                  </a:cubicBezTo>
                  <a:cubicBezTo>
                    <a:pt x="0" y="213980"/>
                    <a:pt x="0" y="213980"/>
                    <a:pt x="0" y="213980"/>
                  </a:cubicBezTo>
                  <a:cubicBezTo>
                    <a:pt x="18974" y="212608"/>
                    <a:pt x="38176" y="213294"/>
                    <a:pt x="57150" y="215580"/>
                  </a:cubicBezTo>
                  <a:close/>
                </a:path>
              </a:pathLst>
            </a:custGeom>
            <a:solidFill>
              <a:srgbClr val="FFFFFF"/>
            </a:solidFill>
            <a:ln w="2286" cap="flat">
              <a:noFill/>
              <a:prstDash val="solid"/>
              <a:miter/>
            </a:ln>
          </p:spPr>
          <p:txBody>
            <a:bodyPr rtlCol="0" anchor="ctr"/>
            <a:lstStyle/>
            <a:p>
              <a:endParaRPr lang="en-US"/>
            </a:p>
          </p:txBody>
        </p:sp>
        <p:sp>
          <p:nvSpPr>
            <p:cNvPr id="16" name="Freeform 991">
              <a:extLst>
                <a:ext uri="{FF2B5EF4-FFF2-40B4-BE49-F238E27FC236}">
                  <a16:creationId xmlns:a16="http://schemas.microsoft.com/office/drawing/2014/main" id="{0E269962-4F16-0DF0-7EF1-A6DF9975F137}"/>
                </a:ext>
              </a:extLst>
            </p:cNvPr>
            <p:cNvSpPr/>
            <p:nvPr/>
          </p:nvSpPr>
          <p:spPr>
            <a:xfrm>
              <a:off x="6358561" y="517093"/>
              <a:ext cx="1828" cy="4572"/>
            </a:xfrm>
            <a:custGeom>
              <a:avLst/>
              <a:gdLst>
                <a:gd name="connsiteX0" fmla="*/ 1829 w 1828"/>
                <a:gd name="connsiteY0" fmla="*/ 0 h 4572"/>
                <a:gd name="connsiteX1" fmla="*/ 1372 w 1828"/>
                <a:gd name="connsiteY1" fmla="*/ 1143 h 4572"/>
                <a:gd name="connsiteX2" fmla="*/ 0 w 1828"/>
                <a:gd name="connsiteY2" fmla="*/ 4572 h 4572"/>
                <a:gd name="connsiteX3" fmla="*/ 1829 w 1828"/>
                <a:gd name="connsiteY3" fmla="*/ 0 h 4572"/>
              </a:gdLst>
              <a:ahLst/>
              <a:cxnLst>
                <a:cxn ang="0">
                  <a:pos x="connsiteX0" y="connsiteY0"/>
                </a:cxn>
                <a:cxn ang="0">
                  <a:pos x="connsiteX1" y="connsiteY1"/>
                </a:cxn>
                <a:cxn ang="0">
                  <a:pos x="connsiteX2" y="connsiteY2"/>
                </a:cxn>
                <a:cxn ang="0">
                  <a:pos x="connsiteX3" y="connsiteY3"/>
                </a:cxn>
              </a:cxnLst>
              <a:rect l="l" t="t" r="r" b="b"/>
              <a:pathLst>
                <a:path w="1828" h="4572">
                  <a:moveTo>
                    <a:pt x="1829" y="0"/>
                  </a:moveTo>
                  <a:cubicBezTo>
                    <a:pt x="1600" y="457"/>
                    <a:pt x="1600" y="686"/>
                    <a:pt x="1372" y="1143"/>
                  </a:cubicBezTo>
                  <a:cubicBezTo>
                    <a:pt x="914" y="2286"/>
                    <a:pt x="457" y="3429"/>
                    <a:pt x="0" y="4572"/>
                  </a:cubicBezTo>
                  <a:cubicBezTo>
                    <a:pt x="457" y="2972"/>
                    <a:pt x="1143" y="1600"/>
                    <a:pt x="1829" y="0"/>
                  </a:cubicBezTo>
                  <a:close/>
                </a:path>
              </a:pathLst>
            </a:custGeom>
            <a:solidFill>
              <a:srgbClr val="FFFFFF"/>
            </a:solidFill>
            <a:ln w="2286" cap="flat">
              <a:noFill/>
              <a:prstDash val="solid"/>
              <a:miter/>
            </a:ln>
          </p:spPr>
          <p:txBody>
            <a:bodyPr rtlCol="0" anchor="ctr"/>
            <a:lstStyle/>
            <a:p>
              <a:endParaRPr lang="en-US"/>
            </a:p>
          </p:txBody>
        </p:sp>
        <p:sp>
          <p:nvSpPr>
            <p:cNvPr id="17" name="Freeform 992">
              <a:extLst>
                <a:ext uri="{FF2B5EF4-FFF2-40B4-BE49-F238E27FC236}">
                  <a16:creationId xmlns:a16="http://schemas.microsoft.com/office/drawing/2014/main" id="{61512211-76EC-18CC-EA5F-A0E1ABA1CBC9}"/>
                </a:ext>
              </a:extLst>
            </p:cNvPr>
            <p:cNvSpPr/>
            <p:nvPr/>
          </p:nvSpPr>
          <p:spPr>
            <a:xfrm>
              <a:off x="6411139" y="430225"/>
              <a:ext cx="914" cy="16916"/>
            </a:xfrm>
            <a:custGeom>
              <a:avLst/>
              <a:gdLst>
                <a:gd name="connsiteX0" fmla="*/ 0 w 914"/>
                <a:gd name="connsiteY0" fmla="*/ 0 h 16916"/>
                <a:gd name="connsiteX1" fmla="*/ 914 w 914"/>
                <a:gd name="connsiteY1" fmla="*/ 16916 h 16916"/>
                <a:gd name="connsiteX2" fmla="*/ 0 w 914"/>
                <a:gd name="connsiteY2" fmla="*/ 0 h 16916"/>
              </a:gdLst>
              <a:ahLst/>
              <a:cxnLst>
                <a:cxn ang="0">
                  <a:pos x="connsiteX0" y="connsiteY0"/>
                </a:cxn>
                <a:cxn ang="0">
                  <a:pos x="connsiteX1" y="connsiteY1"/>
                </a:cxn>
                <a:cxn ang="0">
                  <a:pos x="connsiteX2" y="connsiteY2"/>
                </a:cxn>
              </a:cxnLst>
              <a:rect l="l" t="t" r="r" b="b"/>
              <a:pathLst>
                <a:path w="914" h="16916">
                  <a:moveTo>
                    <a:pt x="0" y="0"/>
                  </a:moveTo>
                  <a:cubicBezTo>
                    <a:pt x="457" y="5486"/>
                    <a:pt x="914" y="11201"/>
                    <a:pt x="914" y="16916"/>
                  </a:cubicBezTo>
                  <a:cubicBezTo>
                    <a:pt x="914" y="11201"/>
                    <a:pt x="686" y="5715"/>
                    <a:pt x="0" y="0"/>
                  </a:cubicBezTo>
                  <a:close/>
                </a:path>
              </a:pathLst>
            </a:custGeom>
            <a:solidFill>
              <a:srgbClr val="FFFFFF"/>
            </a:solidFill>
            <a:ln w="2286" cap="flat">
              <a:noFill/>
              <a:prstDash val="solid"/>
              <a:miter/>
            </a:ln>
          </p:spPr>
          <p:txBody>
            <a:bodyPr rtlCol="0" anchor="ctr"/>
            <a:lstStyle/>
            <a:p>
              <a:endParaRPr lang="en-US"/>
            </a:p>
          </p:txBody>
        </p:sp>
        <p:sp>
          <p:nvSpPr>
            <p:cNvPr id="18" name="Freeform 993">
              <a:extLst>
                <a:ext uri="{FF2B5EF4-FFF2-40B4-BE49-F238E27FC236}">
                  <a16:creationId xmlns:a16="http://schemas.microsoft.com/office/drawing/2014/main" id="{956EE2BB-B5D2-6662-7C72-9C5C8A12C1C1}"/>
                </a:ext>
              </a:extLst>
            </p:cNvPr>
            <p:cNvSpPr/>
            <p:nvPr/>
          </p:nvSpPr>
          <p:spPr>
            <a:xfrm>
              <a:off x="6399023" y="400050"/>
              <a:ext cx="914" cy="685"/>
            </a:xfrm>
            <a:custGeom>
              <a:avLst/>
              <a:gdLst>
                <a:gd name="connsiteX0" fmla="*/ 0 w 914"/>
                <a:gd name="connsiteY0" fmla="*/ 686 h 685"/>
                <a:gd name="connsiteX1" fmla="*/ 914 w 914"/>
                <a:gd name="connsiteY1" fmla="*/ 0 h 685"/>
                <a:gd name="connsiteX2" fmla="*/ 0 w 914"/>
                <a:gd name="connsiteY2" fmla="*/ 686 h 685"/>
              </a:gdLst>
              <a:ahLst/>
              <a:cxnLst>
                <a:cxn ang="0">
                  <a:pos x="connsiteX0" y="connsiteY0"/>
                </a:cxn>
                <a:cxn ang="0">
                  <a:pos x="connsiteX1" y="connsiteY1"/>
                </a:cxn>
                <a:cxn ang="0">
                  <a:pos x="connsiteX2" y="connsiteY2"/>
                </a:cxn>
              </a:cxnLst>
              <a:rect l="l" t="t" r="r" b="b"/>
              <a:pathLst>
                <a:path w="914" h="685">
                  <a:moveTo>
                    <a:pt x="0" y="686"/>
                  </a:moveTo>
                  <a:cubicBezTo>
                    <a:pt x="229" y="457"/>
                    <a:pt x="686" y="229"/>
                    <a:pt x="914" y="0"/>
                  </a:cubicBezTo>
                  <a:cubicBezTo>
                    <a:pt x="686" y="229"/>
                    <a:pt x="457" y="457"/>
                    <a:pt x="0" y="686"/>
                  </a:cubicBezTo>
                  <a:close/>
                </a:path>
              </a:pathLst>
            </a:custGeom>
            <a:solidFill>
              <a:srgbClr val="FFFFFF"/>
            </a:solidFill>
            <a:ln w="2286" cap="flat">
              <a:noFill/>
              <a:prstDash val="solid"/>
              <a:miter/>
            </a:ln>
          </p:spPr>
          <p:txBody>
            <a:bodyPr rtlCol="0" anchor="ctr"/>
            <a:lstStyle/>
            <a:p>
              <a:endParaRPr lang="en-US"/>
            </a:p>
          </p:txBody>
        </p:sp>
        <p:sp>
          <p:nvSpPr>
            <p:cNvPr id="19" name="Freeform 994">
              <a:extLst>
                <a:ext uri="{FF2B5EF4-FFF2-40B4-BE49-F238E27FC236}">
                  <a16:creationId xmlns:a16="http://schemas.microsoft.com/office/drawing/2014/main" id="{ED73E641-9BB1-1A17-E967-5B172AF6EF7E}"/>
                </a:ext>
              </a:extLst>
            </p:cNvPr>
            <p:cNvSpPr/>
            <p:nvPr/>
          </p:nvSpPr>
          <p:spPr>
            <a:xfrm>
              <a:off x="6397423" y="400964"/>
              <a:ext cx="1143" cy="914"/>
            </a:xfrm>
            <a:custGeom>
              <a:avLst/>
              <a:gdLst>
                <a:gd name="connsiteX0" fmla="*/ 0 w 1143"/>
                <a:gd name="connsiteY0" fmla="*/ 914 h 914"/>
                <a:gd name="connsiteX1" fmla="*/ 1143 w 1143"/>
                <a:gd name="connsiteY1" fmla="*/ 0 h 914"/>
                <a:gd name="connsiteX2" fmla="*/ 0 w 1143"/>
                <a:gd name="connsiteY2" fmla="*/ 914 h 914"/>
              </a:gdLst>
              <a:ahLst/>
              <a:cxnLst>
                <a:cxn ang="0">
                  <a:pos x="connsiteX0" y="connsiteY0"/>
                </a:cxn>
                <a:cxn ang="0">
                  <a:pos x="connsiteX1" y="connsiteY1"/>
                </a:cxn>
                <a:cxn ang="0">
                  <a:pos x="connsiteX2" y="connsiteY2"/>
                </a:cxn>
              </a:cxnLst>
              <a:rect l="l" t="t" r="r" b="b"/>
              <a:pathLst>
                <a:path w="1143" h="914">
                  <a:moveTo>
                    <a:pt x="0" y="914"/>
                  </a:moveTo>
                  <a:cubicBezTo>
                    <a:pt x="457" y="686"/>
                    <a:pt x="686" y="229"/>
                    <a:pt x="1143" y="0"/>
                  </a:cubicBezTo>
                  <a:cubicBezTo>
                    <a:pt x="914" y="457"/>
                    <a:pt x="457" y="686"/>
                    <a:pt x="0" y="914"/>
                  </a:cubicBezTo>
                  <a:close/>
                </a:path>
              </a:pathLst>
            </a:custGeom>
            <a:solidFill>
              <a:srgbClr val="FFFFFF"/>
            </a:solidFill>
            <a:ln w="2286" cap="flat">
              <a:noFill/>
              <a:prstDash val="solid"/>
              <a:miter/>
            </a:ln>
          </p:spPr>
          <p:txBody>
            <a:bodyPr rtlCol="0" anchor="ctr"/>
            <a:lstStyle/>
            <a:p>
              <a:endParaRPr lang="en-US"/>
            </a:p>
          </p:txBody>
        </p:sp>
        <p:sp>
          <p:nvSpPr>
            <p:cNvPr id="20" name="Freeform 995">
              <a:extLst>
                <a:ext uri="{FF2B5EF4-FFF2-40B4-BE49-F238E27FC236}">
                  <a16:creationId xmlns:a16="http://schemas.microsoft.com/office/drawing/2014/main" id="{0DD5B964-5E5A-2FCB-1295-5A3601CD6DF5}"/>
                </a:ext>
              </a:extLst>
            </p:cNvPr>
            <p:cNvSpPr/>
            <p:nvPr/>
          </p:nvSpPr>
          <p:spPr>
            <a:xfrm>
              <a:off x="6386907" y="408051"/>
              <a:ext cx="2971" cy="1600"/>
            </a:xfrm>
            <a:custGeom>
              <a:avLst/>
              <a:gdLst>
                <a:gd name="connsiteX0" fmla="*/ 0 w 2971"/>
                <a:gd name="connsiteY0" fmla="*/ 1600 h 1600"/>
                <a:gd name="connsiteX1" fmla="*/ 2972 w 2971"/>
                <a:gd name="connsiteY1" fmla="*/ 0 h 1600"/>
                <a:gd name="connsiteX2" fmla="*/ 0 w 2971"/>
                <a:gd name="connsiteY2" fmla="*/ 1600 h 1600"/>
              </a:gdLst>
              <a:ahLst/>
              <a:cxnLst>
                <a:cxn ang="0">
                  <a:pos x="connsiteX0" y="connsiteY0"/>
                </a:cxn>
                <a:cxn ang="0">
                  <a:pos x="connsiteX1" y="connsiteY1"/>
                </a:cxn>
                <a:cxn ang="0">
                  <a:pos x="connsiteX2" y="connsiteY2"/>
                </a:cxn>
              </a:cxnLst>
              <a:rect l="l" t="t" r="r" b="b"/>
              <a:pathLst>
                <a:path w="2971" h="1600">
                  <a:moveTo>
                    <a:pt x="0" y="1600"/>
                  </a:moveTo>
                  <a:cubicBezTo>
                    <a:pt x="914" y="1143"/>
                    <a:pt x="2057" y="457"/>
                    <a:pt x="2972" y="0"/>
                  </a:cubicBezTo>
                  <a:cubicBezTo>
                    <a:pt x="1829" y="457"/>
                    <a:pt x="914" y="914"/>
                    <a:pt x="0" y="1600"/>
                  </a:cubicBezTo>
                  <a:close/>
                </a:path>
              </a:pathLst>
            </a:custGeom>
            <a:solidFill>
              <a:srgbClr val="FFFFFF"/>
            </a:solidFill>
            <a:ln w="2286" cap="flat">
              <a:noFill/>
              <a:prstDash val="solid"/>
              <a:miter/>
            </a:ln>
          </p:spPr>
          <p:txBody>
            <a:bodyPr rtlCol="0" anchor="ctr"/>
            <a:lstStyle/>
            <a:p>
              <a:endParaRPr lang="en-US"/>
            </a:p>
          </p:txBody>
        </p:sp>
        <p:sp>
          <p:nvSpPr>
            <p:cNvPr id="21" name="Freeform 996">
              <a:extLst>
                <a:ext uri="{FF2B5EF4-FFF2-40B4-BE49-F238E27FC236}">
                  <a16:creationId xmlns:a16="http://schemas.microsoft.com/office/drawing/2014/main" id="{EBA0A12E-8598-1CCA-0C40-2B4F20F546D2}"/>
                </a:ext>
              </a:extLst>
            </p:cNvPr>
            <p:cNvSpPr/>
            <p:nvPr/>
          </p:nvSpPr>
          <p:spPr>
            <a:xfrm>
              <a:off x="6409081" y="469773"/>
              <a:ext cx="2743" cy="39319"/>
            </a:xfrm>
            <a:custGeom>
              <a:avLst/>
              <a:gdLst>
                <a:gd name="connsiteX0" fmla="*/ 0 w 2743"/>
                <a:gd name="connsiteY0" fmla="*/ 39319 h 39319"/>
                <a:gd name="connsiteX1" fmla="*/ 1600 w 2743"/>
                <a:gd name="connsiteY1" fmla="*/ 20345 h 39319"/>
                <a:gd name="connsiteX2" fmla="*/ 2743 w 2743"/>
                <a:gd name="connsiteY2" fmla="*/ 0 h 39319"/>
                <a:gd name="connsiteX3" fmla="*/ 1600 w 2743"/>
                <a:gd name="connsiteY3" fmla="*/ 20345 h 39319"/>
                <a:gd name="connsiteX4" fmla="*/ 0 w 2743"/>
                <a:gd name="connsiteY4" fmla="*/ 39319 h 393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43" h="39319">
                  <a:moveTo>
                    <a:pt x="0" y="39319"/>
                  </a:moveTo>
                  <a:cubicBezTo>
                    <a:pt x="686" y="32918"/>
                    <a:pt x="1143" y="26746"/>
                    <a:pt x="1600" y="20345"/>
                  </a:cubicBezTo>
                  <a:cubicBezTo>
                    <a:pt x="2057" y="13945"/>
                    <a:pt x="2515" y="7087"/>
                    <a:pt x="2743" y="0"/>
                  </a:cubicBezTo>
                  <a:cubicBezTo>
                    <a:pt x="2515" y="7087"/>
                    <a:pt x="2057" y="14173"/>
                    <a:pt x="1600" y="20345"/>
                  </a:cubicBezTo>
                  <a:cubicBezTo>
                    <a:pt x="1143" y="26746"/>
                    <a:pt x="686" y="33147"/>
                    <a:pt x="0" y="39319"/>
                  </a:cubicBezTo>
                  <a:close/>
                </a:path>
              </a:pathLst>
            </a:custGeom>
            <a:solidFill>
              <a:srgbClr val="FFFFFF"/>
            </a:solidFill>
            <a:ln w="2286" cap="flat">
              <a:noFill/>
              <a:prstDash val="solid"/>
              <a:miter/>
            </a:ln>
          </p:spPr>
          <p:txBody>
            <a:bodyPr rtlCol="0" anchor="ctr"/>
            <a:lstStyle/>
            <a:p>
              <a:endParaRPr lang="en-US"/>
            </a:p>
          </p:txBody>
        </p:sp>
        <p:sp>
          <p:nvSpPr>
            <p:cNvPr id="22" name="Freeform 997">
              <a:extLst>
                <a:ext uri="{FF2B5EF4-FFF2-40B4-BE49-F238E27FC236}">
                  <a16:creationId xmlns:a16="http://schemas.microsoft.com/office/drawing/2014/main" id="{04F908E4-D336-6003-A750-BA4F87F5E4B5}"/>
                </a:ext>
              </a:extLst>
            </p:cNvPr>
            <p:cNvSpPr/>
            <p:nvPr/>
          </p:nvSpPr>
          <p:spPr>
            <a:xfrm>
              <a:off x="5898160" y="611962"/>
              <a:ext cx="4800" cy="546"/>
            </a:xfrm>
            <a:custGeom>
              <a:avLst/>
              <a:gdLst>
                <a:gd name="connsiteX0" fmla="*/ 0 w 4800"/>
                <a:gd name="connsiteY0" fmla="*/ 0 h 546"/>
                <a:gd name="connsiteX1" fmla="*/ 0 w 4800"/>
                <a:gd name="connsiteY1" fmla="*/ 0 h 546"/>
                <a:gd name="connsiteX2" fmla="*/ 4801 w 4800"/>
                <a:gd name="connsiteY2" fmla="*/ 457 h 546"/>
                <a:gd name="connsiteX3" fmla="*/ 0 w 4800"/>
                <a:gd name="connsiteY3" fmla="*/ 0 h 546"/>
                <a:gd name="connsiteX4" fmla="*/ 0 w 4800"/>
                <a:gd name="connsiteY4" fmla="*/ 0 h 5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00" h="546">
                  <a:moveTo>
                    <a:pt x="0" y="0"/>
                  </a:moveTo>
                  <a:cubicBezTo>
                    <a:pt x="0" y="0"/>
                    <a:pt x="0" y="0"/>
                    <a:pt x="0" y="0"/>
                  </a:cubicBezTo>
                  <a:cubicBezTo>
                    <a:pt x="1829" y="229"/>
                    <a:pt x="3429" y="457"/>
                    <a:pt x="4801" y="457"/>
                  </a:cubicBezTo>
                  <a:cubicBezTo>
                    <a:pt x="3429" y="686"/>
                    <a:pt x="1829" y="457"/>
                    <a:pt x="0" y="0"/>
                  </a:cubicBezTo>
                  <a:cubicBezTo>
                    <a:pt x="0" y="0"/>
                    <a:pt x="0" y="0"/>
                    <a:pt x="0" y="0"/>
                  </a:cubicBezTo>
                  <a:close/>
                </a:path>
              </a:pathLst>
            </a:custGeom>
            <a:solidFill>
              <a:srgbClr val="FFFFFF"/>
            </a:solidFill>
            <a:ln w="2286" cap="flat">
              <a:noFill/>
              <a:prstDash val="solid"/>
              <a:miter/>
            </a:ln>
          </p:spPr>
          <p:txBody>
            <a:bodyPr rtlCol="0" anchor="ctr"/>
            <a:lstStyle/>
            <a:p>
              <a:endParaRPr lang="en-US"/>
            </a:p>
          </p:txBody>
        </p:sp>
        <p:sp>
          <p:nvSpPr>
            <p:cNvPr id="23" name="Freeform 998">
              <a:extLst>
                <a:ext uri="{FF2B5EF4-FFF2-40B4-BE49-F238E27FC236}">
                  <a16:creationId xmlns:a16="http://schemas.microsoft.com/office/drawing/2014/main" id="{4456A4B0-F9A6-703A-3EAD-1A4D3581AC12}"/>
                </a:ext>
              </a:extLst>
            </p:cNvPr>
            <p:cNvSpPr/>
            <p:nvPr/>
          </p:nvSpPr>
          <p:spPr>
            <a:xfrm>
              <a:off x="5881015" y="305810"/>
              <a:ext cx="148132" cy="309351"/>
            </a:xfrm>
            <a:custGeom>
              <a:avLst/>
              <a:gdLst>
                <a:gd name="connsiteX0" fmla="*/ 10744 w 148132"/>
                <a:gd name="connsiteY0" fmla="*/ 305694 h 309351"/>
                <a:gd name="connsiteX1" fmla="*/ 132359 w 148132"/>
                <a:gd name="connsiteY1" fmla="*/ 24973 h 309351"/>
                <a:gd name="connsiteX2" fmla="*/ 133960 w 148132"/>
                <a:gd name="connsiteY2" fmla="*/ 21087 h 309351"/>
                <a:gd name="connsiteX3" fmla="*/ 132359 w 148132"/>
                <a:gd name="connsiteY3" fmla="*/ 24973 h 309351"/>
                <a:gd name="connsiteX4" fmla="*/ 128473 w 148132"/>
                <a:gd name="connsiteY4" fmla="*/ 34346 h 309351"/>
                <a:gd name="connsiteX5" fmla="*/ 141046 w 148132"/>
                <a:gd name="connsiteY5" fmla="*/ 8514 h 309351"/>
                <a:gd name="connsiteX6" fmla="*/ 143332 w 148132"/>
                <a:gd name="connsiteY6" fmla="*/ 6685 h 309351"/>
                <a:gd name="connsiteX7" fmla="*/ 148133 w 148132"/>
                <a:gd name="connsiteY7" fmla="*/ 1656 h 309351"/>
                <a:gd name="connsiteX8" fmla="*/ 127787 w 148132"/>
                <a:gd name="connsiteY8" fmla="*/ 9657 h 309351"/>
                <a:gd name="connsiteX9" fmla="*/ 117500 w 148132"/>
                <a:gd name="connsiteY9" fmla="*/ 30003 h 309351"/>
                <a:gd name="connsiteX10" fmla="*/ 71323 w 148132"/>
                <a:gd name="connsiteY10" fmla="*/ 136759 h 309351"/>
                <a:gd name="connsiteX11" fmla="*/ 24689 w 148132"/>
                <a:gd name="connsiteY11" fmla="*/ 249687 h 309351"/>
                <a:gd name="connsiteX12" fmla="*/ 0 w 148132"/>
                <a:gd name="connsiteY12" fmla="*/ 309352 h 309351"/>
                <a:gd name="connsiteX13" fmla="*/ 10744 w 148132"/>
                <a:gd name="connsiteY13" fmla="*/ 305694 h 309351"/>
                <a:gd name="connsiteX14" fmla="*/ 10744 w 148132"/>
                <a:gd name="connsiteY14" fmla="*/ 305694 h 309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48132" h="309351">
                  <a:moveTo>
                    <a:pt x="10744" y="305694"/>
                  </a:moveTo>
                  <a:cubicBezTo>
                    <a:pt x="22860" y="280320"/>
                    <a:pt x="110414" y="76866"/>
                    <a:pt x="132359" y="24973"/>
                  </a:cubicBezTo>
                  <a:cubicBezTo>
                    <a:pt x="132817" y="23602"/>
                    <a:pt x="133502" y="22459"/>
                    <a:pt x="133960" y="21087"/>
                  </a:cubicBezTo>
                  <a:cubicBezTo>
                    <a:pt x="133502" y="22230"/>
                    <a:pt x="132817" y="23602"/>
                    <a:pt x="132359" y="24973"/>
                  </a:cubicBezTo>
                  <a:cubicBezTo>
                    <a:pt x="130988" y="28174"/>
                    <a:pt x="129616" y="31146"/>
                    <a:pt x="128473" y="34346"/>
                  </a:cubicBezTo>
                  <a:cubicBezTo>
                    <a:pt x="132131" y="25659"/>
                    <a:pt x="136017" y="16515"/>
                    <a:pt x="141046" y="8514"/>
                  </a:cubicBezTo>
                  <a:cubicBezTo>
                    <a:pt x="141732" y="7828"/>
                    <a:pt x="142418" y="7143"/>
                    <a:pt x="143332" y="6685"/>
                  </a:cubicBezTo>
                  <a:cubicBezTo>
                    <a:pt x="145161" y="5314"/>
                    <a:pt x="146761" y="3714"/>
                    <a:pt x="148133" y="1656"/>
                  </a:cubicBezTo>
                  <a:cubicBezTo>
                    <a:pt x="140132" y="-2001"/>
                    <a:pt x="133731" y="285"/>
                    <a:pt x="127787" y="9657"/>
                  </a:cubicBezTo>
                  <a:cubicBezTo>
                    <a:pt x="123673" y="16058"/>
                    <a:pt x="120472" y="22916"/>
                    <a:pt x="117500" y="30003"/>
                  </a:cubicBezTo>
                  <a:cubicBezTo>
                    <a:pt x="105613" y="58120"/>
                    <a:pt x="74524" y="128986"/>
                    <a:pt x="71323" y="136759"/>
                  </a:cubicBezTo>
                  <a:cubicBezTo>
                    <a:pt x="56236" y="174706"/>
                    <a:pt x="40234" y="212197"/>
                    <a:pt x="24689" y="249687"/>
                  </a:cubicBezTo>
                  <a:cubicBezTo>
                    <a:pt x="16459" y="269347"/>
                    <a:pt x="8458" y="289235"/>
                    <a:pt x="0" y="309352"/>
                  </a:cubicBezTo>
                  <a:cubicBezTo>
                    <a:pt x="3886" y="307066"/>
                    <a:pt x="7315" y="305923"/>
                    <a:pt x="10744" y="305694"/>
                  </a:cubicBezTo>
                  <a:lnTo>
                    <a:pt x="10744" y="305694"/>
                  </a:lnTo>
                  <a:close/>
                </a:path>
              </a:pathLst>
            </a:custGeom>
            <a:solidFill>
              <a:srgbClr val="FFFFFF"/>
            </a:solidFill>
            <a:ln w="2286" cap="flat">
              <a:noFill/>
              <a:prstDash val="solid"/>
              <a:miter/>
            </a:ln>
          </p:spPr>
          <p:txBody>
            <a:bodyPr rtlCol="0" anchor="ctr"/>
            <a:lstStyle/>
            <a:p>
              <a:endParaRPr lang="en-US"/>
            </a:p>
          </p:txBody>
        </p:sp>
        <p:sp>
          <p:nvSpPr>
            <p:cNvPr id="24" name="Freeform 999">
              <a:extLst>
                <a:ext uri="{FF2B5EF4-FFF2-40B4-BE49-F238E27FC236}">
                  <a16:creationId xmlns:a16="http://schemas.microsoft.com/office/drawing/2014/main" id="{2379C6B6-2893-F12E-060E-06445152C83D}"/>
                </a:ext>
              </a:extLst>
            </p:cNvPr>
            <p:cNvSpPr/>
            <p:nvPr/>
          </p:nvSpPr>
          <p:spPr>
            <a:xfrm>
              <a:off x="5894960" y="611505"/>
              <a:ext cx="2286" cy="2286"/>
            </a:xfrm>
            <a:custGeom>
              <a:avLst/>
              <a:gdLst>
                <a:gd name="connsiteX0" fmla="*/ 0 w 2286"/>
                <a:gd name="connsiteY0" fmla="*/ 0 h 2286"/>
                <a:gd name="connsiteX1" fmla="*/ 0 w 2286"/>
                <a:gd name="connsiteY1" fmla="*/ 0 h 2286"/>
                <a:gd name="connsiteX2" fmla="*/ 0 w 2286"/>
                <a:gd name="connsiteY2" fmla="*/ 0 h 2286"/>
              </a:gdLst>
              <a:ahLst/>
              <a:cxnLst>
                <a:cxn ang="0">
                  <a:pos x="connsiteX0" y="connsiteY0"/>
                </a:cxn>
                <a:cxn ang="0">
                  <a:pos x="connsiteX1" y="connsiteY1"/>
                </a:cxn>
                <a:cxn ang="0">
                  <a:pos x="connsiteX2" y="connsiteY2"/>
                </a:cxn>
              </a:cxnLst>
              <a:rect l="l" t="t" r="r" b="b"/>
              <a:pathLst>
                <a:path w="2286" h="2286">
                  <a:moveTo>
                    <a:pt x="0" y="0"/>
                  </a:moveTo>
                  <a:lnTo>
                    <a:pt x="0" y="0"/>
                  </a:lnTo>
                  <a:lnTo>
                    <a:pt x="0" y="0"/>
                  </a:lnTo>
                  <a:close/>
                </a:path>
              </a:pathLst>
            </a:custGeom>
            <a:solidFill>
              <a:srgbClr val="FFFFFF"/>
            </a:solidFill>
            <a:ln w="2286" cap="flat">
              <a:noFill/>
              <a:prstDash val="solid"/>
              <a:miter/>
            </a:ln>
          </p:spPr>
          <p:txBody>
            <a:bodyPr rtlCol="0" anchor="ctr"/>
            <a:lstStyle/>
            <a:p>
              <a:endParaRPr lang="en-US"/>
            </a:p>
          </p:txBody>
        </p:sp>
        <p:sp>
          <p:nvSpPr>
            <p:cNvPr id="25" name="Freeform 1000">
              <a:extLst>
                <a:ext uri="{FF2B5EF4-FFF2-40B4-BE49-F238E27FC236}">
                  <a16:creationId xmlns:a16="http://schemas.microsoft.com/office/drawing/2014/main" id="{ABC495F6-AF39-89F1-6B98-2DABE5614B88}"/>
                </a:ext>
              </a:extLst>
            </p:cNvPr>
            <p:cNvSpPr/>
            <p:nvPr/>
          </p:nvSpPr>
          <p:spPr>
            <a:xfrm>
              <a:off x="5911876" y="607161"/>
              <a:ext cx="2514" cy="2514"/>
            </a:xfrm>
            <a:custGeom>
              <a:avLst/>
              <a:gdLst>
                <a:gd name="connsiteX0" fmla="*/ 0 w 2514"/>
                <a:gd name="connsiteY0" fmla="*/ 2515 h 2514"/>
                <a:gd name="connsiteX1" fmla="*/ 2515 w 2514"/>
                <a:gd name="connsiteY1" fmla="*/ 0 h 2514"/>
                <a:gd name="connsiteX2" fmla="*/ 0 w 2514"/>
                <a:gd name="connsiteY2" fmla="*/ 2515 h 2514"/>
              </a:gdLst>
              <a:ahLst/>
              <a:cxnLst>
                <a:cxn ang="0">
                  <a:pos x="connsiteX0" y="connsiteY0"/>
                </a:cxn>
                <a:cxn ang="0">
                  <a:pos x="connsiteX1" y="connsiteY1"/>
                </a:cxn>
                <a:cxn ang="0">
                  <a:pos x="connsiteX2" y="connsiteY2"/>
                </a:cxn>
              </a:cxnLst>
              <a:rect l="l" t="t" r="r" b="b"/>
              <a:pathLst>
                <a:path w="2514" h="2514">
                  <a:moveTo>
                    <a:pt x="0" y="2515"/>
                  </a:moveTo>
                  <a:cubicBezTo>
                    <a:pt x="914" y="1829"/>
                    <a:pt x="1829" y="914"/>
                    <a:pt x="2515" y="0"/>
                  </a:cubicBezTo>
                  <a:cubicBezTo>
                    <a:pt x="1600" y="914"/>
                    <a:pt x="914" y="1829"/>
                    <a:pt x="0" y="2515"/>
                  </a:cubicBezTo>
                  <a:close/>
                </a:path>
              </a:pathLst>
            </a:custGeom>
            <a:solidFill>
              <a:srgbClr val="FFFFFF"/>
            </a:solidFill>
            <a:ln w="2286" cap="flat">
              <a:noFill/>
              <a:prstDash val="solid"/>
              <a:miter/>
            </a:ln>
          </p:spPr>
          <p:txBody>
            <a:bodyPr rtlCol="0" anchor="ctr"/>
            <a:lstStyle/>
            <a:p>
              <a:endParaRPr lang="en-US"/>
            </a:p>
          </p:txBody>
        </p:sp>
        <p:sp>
          <p:nvSpPr>
            <p:cNvPr id="26" name="Freeform 1001">
              <a:extLst>
                <a:ext uri="{FF2B5EF4-FFF2-40B4-BE49-F238E27FC236}">
                  <a16:creationId xmlns:a16="http://schemas.microsoft.com/office/drawing/2014/main" id="{4F293933-7CCF-774C-4E92-5283D8870116}"/>
                </a:ext>
              </a:extLst>
            </p:cNvPr>
            <p:cNvSpPr/>
            <p:nvPr/>
          </p:nvSpPr>
          <p:spPr>
            <a:xfrm>
              <a:off x="6028920" y="307467"/>
              <a:ext cx="1828" cy="914"/>
            </a:xfrm>
            <a:custGeom>
              <a:avLst/>
              <a:gdLst>
                <a:gd name="connsiteX0" fmla="*/ 0 w 1828"/>
                <a:gd name="connsiteY0" fmla="*/ 0 h 914"/>
                <a:gd name="connsiteX1" fmla="*/ 1829 w 1828"/>
                <a:gd name="connsiteY1" fmla="*/ 914 h 914"/>
                <a:gd name="connsiteX2" fmla="*/ 0 w 1828"/>
                <a:gd name="connsiteY2" fmla="*/ 0 h 914"/>
              </a:gdLst>
              <a:ahLst/>
              <a:cxnLst>
                <a:cxn ang="0">
                  <a:pos x="connsiteX0" y="connsiteY0"/>
                </a:cxn>
                <a:cxn ang="0">
                  <a:pos x="connsiteX1" y="connsiteY1"/>
                </a:cxn>
                <a:cxn ang="0">
                  <a:pos x="connsiteX2" y="connsiteY2"/>
                </a:cxn>
              </a:cxnLst>
              <a:rect l="l" t="t" r="r" b="b"/>
              <a:pathLst>
                <a:path w="1828" h="914">
                  <a:moveTo>
                    <a:pt x="0" y="0"/>
                  </a:moveTo>
                  <a:cubicBezTo>
                    <a:pt x="686" y="229"/>
                    <a:pt x="1143" y="686"/>
                    <a:pt x="1829" y="914"/>
                  </a:cubicBezTo>
                  <a:cubicBezTo>
                    <a:pt x="1143" y="686"/>
                    <a:pt x="457" y="457"/>
                    <a:pt x="0" y="0"/>
                  </a:cubicBezTo>
                  <a:close/>
                </a:path>
              </a:pathLst>
            </a:custGeom>
            <a:solidFill>
              <a:srgbClr val="FFFFFF"/>
            </a:solidFill>
            <a:ln w="2286" cap="flat">
              <a:noFill/>
              <a:prstDash val="solid"/>
              <a:miter/>
            </a:ln>
          </p:spPr>
          <p:txBody>
            <a:bodyPr rtlCol="0" anchor="ctr"/>
            <a:lstStyle/>
            <a:p>
              <a:endParaRPr lang="en-US"/>
            </a:p>
          </p:txBody>
        </p:sp>
        <p:sp>
          <p:nvSpPr>
            <p:cNvPr id="27" name="Freeform 1002">
              <a:extLst>
                <a:ext uri="{FF2B5EF4-FFF2-40B4-BE49-F238E27FC236}">
                  <a16:creationId xmlns:a16="http://schemas.microsoft.com/office/drawing/2014/main" id="{92C4BE9B-662E-2461-5710-B0DE078DD29E}"/>
                </a:ext>
              </a:extLst>
            </p:cNvPr>
            <p:cNvSpPr/>
            <p:nvPr/>
          </p:nvSpPr>
          <p:spPr>
            <a:xfrm>
              <a:off x="5989143" y="370789"/>
              <a:ext cx="26746" cy="66522"/>
            </a:xfrm>
            <a:custGeom>
              <a:avLst/>
              <a:gdLst>
                <a:gd name="connsiteX0" fmla="*/ 26746 w 26746"/>
                <a:gd name="connsiteY0" fmla="*/ 0 h 66522"/>
                <a:gd name="connsiteX1" fmla="*/ 0 w 26746"/>
                <a:gd name="connsiteY1" fmla="*/ 66523 h 66522"/>
                <a:gd name="connsiteX2" fmla="*/ 26746 w 26746"/>
                <a:gd name="connsiteY2" fmla="*/ 0 h 66522"/>
              </a:gdLst>
              <a:ahLst/>
              <a:cxnLst>
                <a:cxn ang="0">
                  <a:pos x="connsiteX0" y="connsiteY0"/>
                </a:cxn>
                <a:cxn ang="0">
                  <a:pos x="connsiteX1" y="connsiteY1"/>
                </a:cxn>
                <a:cxn ang="0">
                  <a:pos x="connsiteX2" y="connsiteY2"/>
                </a:cxn>
              </a:cxnLst>
              <a:rect l="l" t="t" r="r" b="b"/>
              <a:pathLst>
                <a:path w="26746" h="66522">
                  <a:moveTo>
                    <a:pt x="26746" y="0"/>
                  </a:moveTo>
                  <a:cubicBezTo>
                    <a:pt x="17602" y="22174"/>
                    <a:pt x="9144" y="44348"/>
                    <a:pt x="0" y="66523"/>
                  </a:cubicBezTo>
                  <a:cubicBezTo>
                    <a:pt x="9373" y="44577"/>
                    <a:pt x="17602" y="22174"/>
                    <a:pt x="26746" y="0"/>
                  </a:cubicBezTo>
                  <a:close/>
                </a:path>
              </a:pathLst>
            </a:custGeom>
            <a:solidFill>
              <a:srgbClr val="FFFFFF"/>
            </a:solidFill>
            <a:ln w="2286" cap="flat">
              <a:noFill/>
              <a:prstDash val="solid"/>
              <a:miter/>
            </a:ln>
          </p:spPr>
          <p:txBody>
            <a:bodyPr rtlCol="0" anchor="ctr"/>
            <a:lstStyle/>
            <a:p>
              <a:endParaRPr lang="en-US"/>
            </a:p>
          </p:txBody>
        </p:sp>
        <p:sp>
          <p:nvSpPr>
            <p:cNvPr id="28" name="Freeform 1003">
              <a:extLst>
                <a:ext uri="{FF2B5EF4-FFF2-40B4-BE49-F238E27FC236}">
                  <a16:creationId xmlns:a16="http://schemas.microsoft.com/office/drawing/2014/main" id="{C44DE44A-DE9E-C412-66A7-F12771B8C045}"/>
                </a:ext>
              </a:extLst>
            </p:cNvPr>
            <p:cNvSpPr/>
            <p:nvPr/>
          </p:nvSpPr>
          <p:spPr>
            <a:xfrm>
              <a:off x="6019547" y="345186"/>
              <a:ext cx="7315" cy="17145"/>
            </a:xfrm>
            <a:custGeom>
              <a:avLst/>
              <a:gdLst>
                <a:gd name="connsiteX0" fmla="*/ 7315 w 7315"/>
                <a:gd name="connsiteY0" fmla="*/ 0 h 17145"/>
                <a:gd name="connsiteX1" fmla="*/ 0 w 7315"/>
                <a:gd name="connsiteY1" fmla="*/ 17145 h 17145"/>
                <a:gd name="connsiteX2" fmla="*/ 7315 w 7315"/>
                <a:gd name="connsiteY2" fmla="*/ 0 h 17145"/>
              </a:gdLst>
              <a:ahLst/>
              <a:cxnLst>
                <a:cxn ang="0">
                  <a:pos x="connsiteX0" y="connsiteY0"/>
                </a:cxn>
                <a:cxn ang="0">
                  <a:pos x="connsiteX1" y="connsiteY1"/>
                </a:cxn>
                <a:cxn ang="0">
                  <a:pos x="connsiteX2" y="connsiteY2"/>
                </a:cxn>
              </a:cxnLst>
              <a:rect l="l" t="t" r="r" b="b"/>
              <a:pathLst>
                <a:path w="7315" h="17145">
                  <a:moveTo>
                    <a:pt x="7315" y="0"/>
                  </a:moveTo>
                  <a:cubicBezTo>
                    <a:pt x="4801" y="5715"/>
                    <a:pt x="2286" y="11430"/>
                    <a:pt x="0" y="17145"/>
                  </a:cubicBezTo>
                  <a:cubicBezTo>
                    <a:pt x="2286" y="11430"/>
                    <a:pt x="4801" y="5715"/>
                    <a:pt x="7315" y="0"/>
                  </a:cubicBezTo>
                  <a:close/>
                </a:path>
              </a:pathLst>
            </a:custGeom>
            <a:solidFill>
              <a:srgbClr val="FFFFFF"/>
            </a:solidFill>
            <a:ln w="2286" cap="flat">
              <a:noFill/>
              <a:prstDash val="solid"/>
              <a:miter/>
            </a:ln>
          </p:spPr>
          <p:txBody>
            <a:bodyPr rtlCol="0" anchor="ctr"/>
            <a:lstStyle/>
            <a:p>
              <a:endParaRPr lang="en-US"/>
            </a:p>
          </p:txBody>
        </p:sp>
        <p:sp>
          <p:nvSpPr>
            <p:cNvPr id="29" name="Freeform 1004">
              <a:extLst>
                <a:ext uri="{FF2B5EF4-FFF2-40B4-BE49-F238E27FC236}">
                  <a16:creationId xmlns:a16="http://schemas.microsoft.com/office/drawing/2014/main" id="{3A7521D5-A808-B441-F1DB-AA1FB863E315}"/>
                </a:ext>
              </a:extLst>
            </p:cNvPr>
            <p:cNvSpPr/>
            <p:nvPr/>
          </p:nvSpPr>
          <p:spPr>
            <a:xfrm>
              <a:off x="6036692" y="321640"/>
              <a:ext cx="685" cy="2743"/>
            </a:xfrm>
            <a:custGeom>
              <a:avLst/>
              <a:gdLst>
                <a:gd name="connsiteX0" fmla="*/ 686 w 685"/>
                <a:gd name="connsiteY0" fmla="*/ 0 h 2743"/>
                <a:gd name="connsiteX1" fmla="*/ 0 w 685"/>
                <a:gd name="connsiteY1" fmla="*/ 2743 h 2743"/>
                <a:gd name="connsiteX2" fmla="*/ 686 w 685"/>
                <a:gd name="connsiteY2" fmla="*/ 0 h 2743"/>
              </a:gdLst>
              <a:ahLst/>
              <a:cxnLst>
                <a:cxn ang="0">
                  <a:pos x="connsiteX0" y="connsiteY0"/>
                </a:cxn>
                <a:cxn ang="0">
                  <a:pos x="connsiteX1" y="connsiteY1"/>
                </a:cxn>
                <a:cxn ang="0">
                  <a:pos x="connsiteX2" y="connsiteY2"/>
                </a:cxn>
              </a:cxnLst>
              <a:rect l="l" t="t" r="r" b="b"/>
              <a:pathLst>
                <a:path w="685" h="2743">
                  <a:moveTo>
                    <a:pt x="686" y="0"/>
                  </a:moveTo>
                  <a:cubicBezTo>
                    <a:pt x="457" y="914"/>
                    <a:pt x="229" y="1829"/>
                    <a:pt x="0" y="2743"/>
                  </a:cubicBezTo>
                  <a:cubicBezTo>
                    <a:pt x="229" y="1829"/>
                    <a:pt x="457" y="914"/>
                    <a:pt x="686" y="0"/>
                  </a:cubicBezTo>
                  <a:close/>
                </a:path>
              </a:pathLst>
            </a:custGeom>
            <a:solidFill>
              <a:srgbClr val="FFFFFF"/>
            </a:solidFill>
            <a:ln w="2286" cap="flat">
              <a:noFill/>
              <a:prstDash val="solid"/>
              <a:miter/>
            </a:ln>
          </p:spPr>
          <p:txBody>
            <a:bodyPr rtlCol="0" anchor="ctr"/>
            <a:lstStyle/>
            <a:p>
              <a:endParaRPr lang="en-US"/>
            </a:p>
          </p:txBody>
        </p:sp>
        <p:sp>
          <p:nvSpPr>
            <p:cNvPr id="30" name="Freeform 1005">
              <a:extLst>
                <a:ext uri="{FF2B5EF4-FFF2-40B4-BE49-F238E27FC236}">
                  <a16:creationId xmlns:a16="http://schemas.microsoft.com/office/drawing/2014/main" id="{D6497E12-5E6D-79B7-03D5-21C488E1051C}"/>
                </a:ext>
              </a:extLst>
            </p:cNvPr>
            <p:cNvSpPr/>
            <p:nvPr/>
          </p:nvSpPr>
          <p:spPr>
            <a:xfrm>
              <a:off x="6037378" y="318897"/>
              <a:ext cx="228" cy="2743"/>
            </a:xfrm>
            <a:custGeom>
              <a:avLst/>
              <a:gdLst>
                <a:gd name="connsiteX0" fmla="*/ 229 w 228"/>
                <a:gd name="connsiteY0" fmla="*/ 0 h 2743"/>
                <a:gd name="connsiteX1" fmla="*/ 0 w 228"/>
                <a:gd name="connsiteY1" fmla="*/ 2743 h 2743"/>
                <a:gd name="connsiteX2" fmla="*/ 229 w 228"/>
                <a:gd name="connsiteY2" fmla="*/ 0 h 2743"/>
              </a:gdLst>
              <a:ahLst/>
              <a:cxnLst>
                <a:cxn ang="0">
                  <a:pos x="connsiteX0" y="connsiteY0"/>
                </a:cxn>
                <a:cxn ang="0">
                  <a:pos x="connsiteX1" y="connsiteY1"/>
                </a:cxn>
                <a:cxn ang="0">
                  <a:pos x="connsiteX2" y="connsiteY2"/>
                </a:cxn>
              </a:cxnLst>
              <a:rect l="l" t="t" r="r" b="b"/>
              <a:pathLst>
                <a:path w="228" h="2743">
                  <a:moveTo>
                    <a:pt x="229" y="0"/>
                  </a:moveTo>
                  <a:cubicBezTo>
                    <a:pt x="229" y="914"/>
                    <a:pt x="229" y="1829"/>
                    <a:pt x="0" y="2743"/>
                  </a:cubicBezTo>
                  <a:cubicBezTo>
                    <a:pt x="0" y="1829"/>
                    <a:pt x="229" y="914"/>
                    <a:pt x="229" y="0"/>
                  </a:cubicBezTo>
                  <a:close/>
                </a:path>
              </a:pathLst>
            </a:custGeom>
            <a:solidFill>
              <a:srgbClr val="FFFFFF"/>
            </a:solidFill>
            <a:ln w="2286" cap="flat">
              <a:noFill/>
              <a:prstDash val="solid"/>
              <a:miter/>
            </a:ln>
          </p:spPr>
          <p:txBody>
            <a:bodyPr rtlCol="0" anchor="ctr"/>
            <a:lstStyle/>
            <a:p>
              <a:endParaRPr lang="en-US"/>
            </a:p>
          </p:txBody>
        </p:sp>
        <p:sp>
          <p:nvSpPr>
            <p:cNvPr id="31" name="Freeform 1006">
              <a:extLst>
                <a:ext uri="{FF2B5EF4-FFF2-40B4-BE49-F238E27FC236}">
                  <a16:creationId xmlns:a16="http://schemas.microsoft.com/office/drawing/2014/main" id="{B9E45964-FAC8-EB0C-FA72-88EC9093FFAC}"/>
                </a:ext>
              </a:extLst>
            </p:cNvPr>
            <p:cNvSpPr/>
            <p:nvPr/>
          </p:nvSpPr>
          <p:spPr>
            <a:xfrm>
              <a:off x="5903190" y="612419"/>
              <a:ext cx="2057" cy="228"/>
            </a:xfrm>
            <a:custGeom>
              <a:avLst/>
              <a:gdLst>
                <a:gd name="connsiteX0" fmla="*/ 2057 w 2057"/>
                <a:gd name="connsiteY0" fmla="*/ 0 h 228"/>
                <a:gd name="connsiteX1" fmla="*/ 0 w 2057"/>
                <a:gd name="connsiteY1" fmla="*/ 229 h 228"/>
                <a:gd name="connsiteX2" fmla="*/ 2057 w 2057"/>
                <a:gd name="connsiteY2" fmla="*/ 0 h 228"/>
              </a:gdLst>
              <a:ahLst/>
              <a:cxnLst>
                <a:cxn ang="0">
                  <a:pos x="connsiteX0" y="connsiteY0"/>
                </a:cxn>
                <a:cxn ang="0">
                  <a:pos x="connsiteX1" y="connsiteY1"/>
                </a:cxn>
                <a:cxn ang="0">
                  <a:pos x="connsiteX2" y="connsiteY2"/>
                </a:cxn>
              </a:cxnLst>
              <a:rect l="l" t="t" r="r" b="b"/>
              <a:pathLst>
                <a:path w="2057" h="228">
                  <a:moveTo>
                    <a:pt x="2057" y="0"/>
                  </a:moveTo>
                  <a:cubicBezTo>
                    <a:pt x="1372" y="0"/>
                    <a:pt x="686" y="229"/>
                    <a:pt x="0" y="229"/>
                  </a:cubicBezTo>
                  <a:cubicBezTo>
                    <a:pt x="686" y="229"/>
                    <a:pt x="1372" y="0"/>
                    <a:pt x="2057" y="0"/>
                  </a:cubicBezTo>
                  <a:close/>
                </a:path>
              </a:pathLst>
            </a:custGeom>
            <a:solidFill>
              <a:srgbClr val="FFFFFF"/>
            </a:solidFill>
            <a:ln w="2286" cap="flat">
              <a:noFill/>
              <a:prstDash val="solid"/>
              <a:miter/>
            </a:ln>
          </p:spPr>
          <p:txBody>
            <a:bodyPr rtlCol="0" anchor="ctr"/>
            <a:lstStyle/>
            <a:p>
              <a:endParaRPr lang="en-US"/>
            </a:p>
          </p:txBody>
        </p:sp>
        <p:sp>
          <p:nvSpPr>
            <p:cNvPr id="32" name="Freeform 1007">
              <a:extLst>
                <a:ext uri="{FF2B5EF4-FFF2-40B4-BE49-F238E27FC236}">
                  <a16:creationId xmlns:a16="http://schemas.microsoft.com/office/drawing/2014/main" id="{0DAF0422-3854-E1F7-A545-3952DED937DC}"/>
                </a:ext>
              </a:extLst>
            </p:cNvPr>
            <p:cNvSpPr/>
            <p:nvPr/>
          </p:nvSpPr>
          <p:spPr>
            <a:xfrm>
              <a:off x="5896560" y="611733"/>
              <a:ext cx="228" cy="2286"/>
            </a:xfrm>
            <a:custGeom>
              <a:avLst/>
              <a:gdLst>
                <a:gd name="connsiteX0" fmla="*/ 229 w 228"/>
                <a:gd name="connsiteY0" fmla="*/ 0 h 2286"/>
                <a:gd name="connsiteX1" fmla="*/ 0 w 228"/>
                <a:gd name="connsiteY1" fmla="*/ 0 h 2286"/>
                <a:gd name="connsiteX2" fmla="*/ 229 w 228"/>
                <a:gd name="connsiteY2" fmla="*/ 0 h 2286"/>
              </a:gdLst>
              <a:ahLst/>
              <a:cxnLst>
                <a:cxn ang="0">
                  <a:pos x="connsiteX0" y="connsiteY0"/>
                </a:cxn>
                <a:cxn ang="0">
                  <a:pos x="connsiteX1" y="connsiteY1"/>
                </a:cxn>
                <a:cxn ang="0">
                  <a:pos x="connsiteX2" y="connsiteY2"/>
                </a:cxn>
              </a:cxnLst>
              <a:rect l="l" t="t" r="r" b="b"/>
              <a:pathLst>
                <a:path w="228" h="2286">
                  <a:moveTo>
                    <a:pt x="229" y="0"/>
                  </a:moveTo>
                  <a:cubicBezTo>
                    <a:pt x="229" y="0"/>
                    <a:pt x="0" y="0"/>
                    <a:pt x="0" y="0"/>
                  </a:cubicBezTo>
                  <a:cubicBezTo>
                    <a:pt x="0" y="0"/>
                    <a:pt x="0" y="0"/>
                    <a:pt x="229" y="0"/>
                  </a:cubicBezTo>
                  <a:close/>
                </a:path>
              </a:pathLst>
            </a:custGeom>
            <a:solidFill>
              <a:srgbClr val="FFFFFF"/>
            </a:solidFill>
            <a:ln w="2286" cap="flat">
              <a:noFill/>
              <a:prstDash val="solid"/>
              <a:miter/>
            </a:ln>
          </p:spPr>
          <p:txBody>
            <a:bodyPr rtlCol="0" anchor="ctr"/>
            <a:lstStyle/>
            <a:p>
              <a:endParaRPr lang="en-US"/>
            </a:p>
          </p:txBody>
        </p:sp>
        <p:sp>
          <p:nvSpPr>
            <p:cNvPr id="33" name="Freeform 1008">
              <a:extLst>
                <a:ext uri="{FF2B5EF4-FFF2-40B4-BE49-F238E27FC236}">
                  <a16:creationId xmlns:a16="http://schemas.microsoft.com/office/drawing/2014/main" id="{812E6519-418A-895B-A9FA-8A22677652C2}"/>
                </a:ext>
              </a:extLst>
            </p:cNvPr>
            <p:cNvSpPr/>
            <p:nvPr/>
          </p:nvSpPr>
          <p:spPr>
            <a:xfrm>
              <a:off x="5915534" y="602589"/>
              <a:ext cx="1828" cy="3200"/>
            </a:xfrm>
            <a:custGeom>
              <a:avLst/>
              <a:gdLst>
                <a:gd name="connsiteX0" fmla="*/ 1829 w 1828"/>
                <a:gd name="connsiteY0" fmla="*/ 0 h 3200"/>
                <a:gd name="connsiteX1" fmla="*/ 0 w 1828"/>
                <a:gd name="connsiteY1" fmla="*/ 3200 h 3200"/>
                <a:gd name="connsiteX2" fmla="*/ 1829 w 1828"/>
                <a:gd name="connsiteY2" fmla="*/ 0 h 3200"/>
              </a:gdLst>
              <a:ahLst/>
              <a:cxnLst>
                <a:cxn ang="0">
                  <a:pos x="connsiteX0" y="connsiteY0"/>
                </a:cxn>
                <a:cxn ang="0">
                  <a:pos x="connsiteX1" y="connsiteY1"/>
                </a:cxn>
                <a:cxn ang="0">
                  <a:pos x="connsiteX2" y="connsiteY2"/>
                </a:cxn>
              </a:cxnLst>
              <a:rect l="l" t="t" r="r" b="b"/>
              <a:pathLst>
                <a:path w="1828" h="3200">
                  <a:moveTo>
                    <a:pt x="1829" y="0"/>
                  </a:moveTo>
                  <a:cubicBezTo>
                    <a:pt x="1143" y="1143"/>
                    <a:pt x="686" y="2286"/>
                    <a:pt x="0" y="3200"/>
                  </a:cubicBezTo>
                  <a:cubicBezTo>
                    <a:pt x="457" y="2286"/>
                    <a:pt x="1143" y="1143"/>
                    <a:pt x="1829" y="0"/>
                  </a:cubicBezTo>
                  <a:close/>
                </a:path>
              </a:pathLst>
            </a:custGeom>
            <a:solidFill>
              <a:srgbClr val="FFFFFF"/>
            </a:solidFill>
            <a:ln w="2286" cap="flat">
              <a:noFill/>
              <a:prstDash val="solid"/>
              <a:miter/>
            </a:ln>
          </p:spPr>
          <p:txBody>
            <a:bodyPr rtlCol="0" anchor="ctr"/>
            <a:lstStyle/>
            <a:p>
              <a:endParaRPr lang="en-US"/>
            </a:p>
          </p:txBody>
        </p:sp>
        <p:sp>
          <p:nvSpPr>
            <p:cNvPr id="34" name="Freeform 1009">
              <a:extLst>
                <a:ext uri="{FF2B5EF4-FFF2-40B4-BE49-F238E27FC236}">
                  <a16:creationId xmlns:a16="http://schemas.microsoft.com/office/drawing/2014/main" id="{2DC567A2-2C45-8149-30FB-0471E692E5EB}"/>
                </a:ext>
              </a:extLst>
            </p:cNvPr>
            <p:cNvSpPr/>
            <p:nvPr/>
          </p:nvSpPr>
          <p:spPr>
            <a:xfrm>
              <a:off x="5905247" y="610590"/>
              <a:ext cx="5257" cy="1828"/>
            </a:xfrm>
            <a:custGeom>
              <a:avLst/>
              <a:gdLst>
                <a:gd name="connsiteX0" fmla="*/ 5258 w 5257"/>
                <a:gd name="connsiteY0" fmla="*/ 0 h 1828"/>
                <a:gd name="connsiteX1" fmla="*/ 0 w 5257"/>
                <a:gd name="connsiteY1" fmla="*/ 1829 h 1828"/>
                <a:gd name="connsiteX2" fmla="*/ 5258 w 5257"/>
                <a:gd name="connsiteY2" fmla="*/ 0 h 1828"/>
              </a:gdLst>
              <a:ahLst/>
              <a:cxnLst>
                <a:cxn ang="0">
                  <a:pos x="connsiteX0" y="connsiteY0"/>
                </a:cxn>
                <a:cxn ang="0">
                  <a:pos x="connsiteX1" y="connsiteY1"/>
                </a:cxn>
                <a:cxn ang="0">
                  <a:pos x="connsiteX2" y="connsiteY2"/>
                </a:cxn>
              </a:cxnLst>
              <a:rect l="l" t="t" r="r" b="b"/>
              <a:pathLst>
                <a:path w="5257" h="1828">
                  <a:moveTo>
                    <a:pt x="5258" y="0"/>
                  </a:moveTo>
                  <a:cubicBezTo>
                    <a:pt x="3658" y="914"/>
                    <a:pt x="2057" y="1372"/>
                    <a:pt x="0" y="1829"/>
                  </a:cubicBezTo>
                  <a:cubicBezTo>
                    <a:pt x="1829" y="1600"/>
                    <a:pt x="3658" y="914"/>
                    <a:pt x="5258" y="0"/>
                  </a:cubicBezTo>
                  <a:close/>
                </a:path>
              </a:pathLst>
            </a:custGeom>
            <a:solidFill>
              <a:srgbClr val="FFFFFF"/>
            </a:solidFill>
            <a:ln w="2286" cap="flat">
              <a:noFill/>
              <a:prstDash val="solid"/>
              <a:miter/>
            </a:ln>
          </p:spPr>
          <p:txBody>
            <a:bodyPr rtlCol="0" anchor="ctr"/>
            <a:lstStyle/>
            <a:p>
              <a:endParaRPr lang="en-US"/>
            </a:p>
          </p:txBody>
        </p:sp>
        <p:sp>
          <p:nvSpPr>
            <p:cNvPr id="35" name="Freeform 1010">
              <a:extLst>
                <a:ext uri="{FF2B5EF4-FFF2-40B4-BE49-F238E27FC236}">
                  <a16:creationId xmlns:a16="http://schemas.microsoft.com/office/drawing/2014/main" id="{63353CAD-1241-7B0D-57CA-2E84B0EADE6A}"/>
                </a:ext>
              </a:extLst>
            </p:cNvPr>
            <p:cNvSpPr/>
            <p:nvPr/>
          </p:nvSpPr>
          <p:spPr>
            <a:xfrm>
              <a:off x="5929707" y="551154"/>
              <a:ext cx="9601" cy="22860"/>
            </a:xfrm>
            <a:custGeom>
              <a:avLst/>
              <a:gdLst>
                <a:gd name="connsiteX0" fmla="*/ 9601 w 9601"/>
                <a:gd name="connsiteY0" fmla="*/ 0 h 22860"/>
                <a:gd name="connsiteX1" fmla="*/ 0 w 9601"/>
                <a:gd name="connsiteY1" fmla="*/ 22860 h 22860"/>
                <a:gd name="connsiteX2" fmla="*/ 9601 w 9601"/>
                <a:gd name="connsiteY2" fmla="*/ 0 h 22860"/>
              </a:gdLst>
              <a:ahLst/>
              <a:cxnLst>
                <a:cxn ang="0">
                  <a:pos x="connsiteX0" y="connsiteY0"/>
                </a:cxn>
                <a:cxn ang="0">
                  <a:pos x="connsiteX1" y="connsiteY1"/>
                </a:cxn>
                <a:cxn ang="0">
                  <a:pos x="connsiteX2" y="connsiteY2"/>
                </a:cxn>
              </a:cxnLst>
              <a:rect l="l" t="t" r="r" b="b"/>
              <a:pathLst>
                <a:path w="9601" h="22860">
                  <a:moveTo>
                    <a:pt x="9601" y="0"/>
                  </a:moveTo>
                  <a:cubicBezTo>
                    <a:pt x="6401" y="7544"/>
                    <a:pt x="3200" y="15088"/>
                    <a:pt x="0" y="22860"/>
                  </a:cubicBezTo>
                  <a:cubicBezTo>
                    <a:pt x="3200" y="15088"/>
                    <a:pt x="6401" y="7544"/>
                    <a:pt x="9601" y="0"/>
                  </a:cubicBezTo>
                  <a:close/>
                </a:path>
              </a:pathLst>
            </a:custGeom>
            <a:solidFill>
              <a:srgbClr val="FFFFFF"/>
            </a:solidFill>
            <a:ln w="2286" cap="flat">
              <a:noFill/>
              <a:prstDash val="solid"/>
              <a:miter/>
            </a:ln>
          </p:spPr>
          <p:txBody>
            <a:bodyPr rtlCol="0" anchor="ctr"/>
            <a:lstStyle/>
            <a:p>
              <a:endParaRPr lang="en-US"/>
            </a:p>
          </p:txBody>
        </p:sp>
        <p:sp>
          <p:nvSpPr>
            <p:cNvPr id="36" name="Freeform 1011">
              <a:extLst>
                <a:ext uri="{FF2B5EF4-FFF2-40B4-BE49-F238E27FC236}">
                  <a16:creationId xmlns:a16="http://schemas.microsoft.com/office/drawing/2014/main" id="{615BCB09-A84B-080C-4E6E-48C7BFE304FF}"/>
                </a:ext>
              </a:extLst>
            </p:cNvPr>
            <p:cNvSpPr/>
            <p:nvPr/>
          </p:nvSpPr>
          <p:spPr>
            <a:xfrm>
              <a:off x="5801234" y="807415"/>
              <a:ext cx="1143" cy="685"/>
            </a:xfrm>
            <a:custGeom>
              <a:avLst/>
              <a:gdLst>
                <a:gd name="connsiteX0" fmla="*/ 1143 w 1143"/>
                <a:gd name="connsiteY0" fmla="*/ 686 h 685"/>
                <a:gd name="connsiteX1" fmla="*/ 0 w 1143"/>
                <a:gd name="connsiteY1" fmla="*/ 0 h 685"/>
                <a:gd name="connsiteX2" fmla="*/ 1143 w 1143"/>
                <a:gd name="connsiteY2" fmla="*/ 686 h 685"/>
              </a:gdLst>
              <a:ahLst/>
              <a:cxnLst>
                <a:cxn ang="0">
                  <a:pos x="connsiteX0" y="connsiteY0"/>
                </a:cxn>
                <a:cxn ang="0">
                  <a:pos x="connsiteX1" y="connsiteY1"/>
                </a:cxn>
                <a:cxn ang="0">
                  <a:pos x="connsiteX2" y="connsiteY2"/>
                </a:cxn>
              </a:cxnLst>
              <a:rect l="l" t="t" r="r" b="b"/>
              <a:pathLst>
                <a:path w="1143" h="685">
                  <a:moveTo>
                    <a:pt x="1143" y="686"/>
                  </a:moveTo>
                  <a:cubicBezTo>
                    <a:pt x="686" y="457"/>
                    <a:pt x="229" y="229"/>
                    <a:pt x="0" y="0"/>
                  </a:cubicBezTo>
                  <a:cubicBezTo>
                    <a:pt x="229" y="229"/>
                    <a:pt x="686" y="457"/>
                    <a:pt x="1143" y="686"/>
                  </a:cubicBezTo>
                  <a:close/>
                </a:path>
              </a:pathLst>
            </a:custGeom>
            <a:solidFill>
              <a:srgbClr val="FFFFFF"/>
            </a:solidFill>
            <a:ln w="2286" cap="flat">
              <a:noFill/>
              <a:prstDash val="solid"/>
              <a:miter/>
            </a:ln>
          </p:spPr>
          <p:txBody>
            <a:bodyPr rtlCol="0" anchor="ctr"/>
            <a:lstStyle/>
            <a:p>
              <a:endParaRPr lang="en-US"/>
            </a:p>
          </p:txBody>
        </p:sp>
        <p:sp>
          <p:nvSpPr>
            <p:cNvPr id="37" name="Freeform 1012">
              <a:extLst>
                <a:ext uri="{FF2B5EF4-FFF2-40B4-BE49-F238E27FC236}">
                  <a16:creationId xmlns:a16="http://schemas.microsoft.com/office/drawing/2014/main" id="{EFDAF9D5-66BE-E06F-242F-2A48BB993CD3}"/>
                </a:ext>
              </a:extLst>
            </p:cNvPr>
            <p:cNvSpPr/>
            <p:nvPr/>
          </p:nvSpPr>
          <p:spPr>
            <a:xfrm>
              <a:off x="5865013" y="729005"/>
              <a:ext cx="228" cy="457"/>
            </a:xfrm>
            <a:custGeom>
              <a:avLst/>
              <a:gdLst>
                <a:gd name="connsiteX0" fmla="*/ 229 w 228"/>
                <a:gd name="connsiteY0" fmla="*/ 0 h 457"/>
                <a:gd name="connsiteX1" fmla="*/ 0 w 228"/>
                <a:gd name="connsiteY1" fmla="*/ 457 h 457"/>
                <a:gd name="connsiteX2" fmla="*/ 229 w 228"/>
                <a:gd name="connsiteY2" fmla="*/ 0 h 457"/>
              </a:gdLst>
              <a:ahLst/>
              <a:cxnLst>
                <a:cxn ang="0">
                  <a:pos x="connsiteX0" y="connsiteY0"/>
                </a:cxn>
                <a:cxn ang="0">
                  <a:pos x="connsiteX1" y="connsiteY1"/>
                </a:cxn>
                <a:cxn ang="0">
                  <a:pos x="connsiteX2" y="connsiteY2"/>
                </a:cxn>
              </a:cxnLst>
              <a:rect l="l" t="t" r="r" b="b"/>
              <a:pathLst>
                <a:path w="228" h="457">
                  <a:moveTo>
                    <a:pt x="229" y="0"/>
                  </a:moveTo>
                  <a:cubicBezTo>
                    <a:pt x="229" y="229"/>
                    <a:pt x="229" y="229"/>
                    <a:pt x="0" y="457"/>
                  </a:cubicBezTo>
                  <a:cubicBezTo>
                    <a:pt x="229" y="229"/>
                    <a:pt x="229" y="0"/>
                    <a:pt x="229" y="0"/>
                  </a:cubicBezTo>
                  <a:close/>
                </a:path>
              </a:pathLst>
            </a:custGeom>
            <a:solidFill>
              <a:srgbClr val="FFFFFF"/>
            </a:solidFill>
            <a:ln w="2286" cap="flat">
              <a:noFill/>
              <a:prstDash val="solid"/>
              <a:miter/>
            </a:ln>
          </p:spPr>
          <p:txBody>
            <a:bodyPr rtlCol="0" anchor="ctr"/>
            <a:lstStyle/>
            <a:p>
              <a:endParaRPr lang="en-US"/>
            </a:p>
          </p:txBody>
        </p:sp>
        <p:sp>
          <p:nvSpPr>
            <p:cNvPr id="38" name="Freeform 1013">
              <a:extLst>
                <a:ext uri="{FF2B5EF4-FFF2-40B4-BE49-F238E27FC236}">
                  <a16:creationId xmlns:a16="http://schemas.microsoft.com/office/drawing/2014/main" id="{239C9B73-7F93-932F-74D9-86B59C75F308}"/>
                </a:ext>
              </a:extLst>
            </p:cNvPr>
            <p:cNvSpPr/>
            <p:nvPr/>
          </p:nvSpPr>
          <p:spPr>
            <a:xfrm>
              <a:off x="5864785" y="729919"/>
              <a:ext cx="228" cy="228"/>
            </a:xfrm>
            <a:custGeom>
              <a:avLst/>
              <a:gdLst>
                <a:gd name="connsiteX0" fmla="*/ 229 w 228"/>
                <a:gd name="connsiteY0" fmla="*/ 0 h 228"/>
                <a:gd name="connsiteX1" fmla="*/ 0 w 228"/>
                <a:gd name="connsiteY1" fmla="*/ 229 h 228"/>
                <a:gd name="connsiteX2" fmla="*/ 229 w 228"/>
                <a:gd name="connsiteY2" fmla="*/ 0 h 228"/>
              </a:gdLst>
              <a:ahLst/>
              <a:cxnLst>
                <a:cxn ang="0">
                  <a:pos x="connsiteX0" y="connsiteY0"/>
                </a:cxn>
                <a:cxn ang="0">
                  <a:pos x="connsiteX1" y="connsiteY1"/>
                </a:cxn>
                <a:cxn ang="0">
                  <a:pos x="connsiteX2" y="connsiteY2"/>
                </a:cxn>
              </a:cxnLst>
              <a:rect l="l" t="t" r="r" b="b"/>
              <a:pathLst>
                <a:path w="228" h="228">
                  <a:moveTo>
                    <a:pt x="229" y="0"/>
                  </a:moveTo>
                  <a:cubicBezTo>
                    <a:pt x="229" y="0"/>
                    <a:pt x="229" y="229"/>
                    <a:pt x="0" y="229"/>
                  </a:cubicBezTo>
                  <a:cubicBezTo>
                    <a:pt x="0" y="229"/>
                    <a:pt x="0" y="229"/>
                    <a:pt x="229" y="0"/>
                  </a:cubicBezTo>
                  <a:close/>
                </a:path>
              </a:pathLst>
            </a:custGeom>
            <a:solidFill>
              <a:srgbClr val="FFFFFF"/>
            </a:solidFill>
            <a:ln w="2286" cap="flat">
              <a:noFill/>
              <a:prstDash val="solid"/>
              <a:miter/>
            </a:ln>
          </p:spPr>
          <p:txBody>
            <a:bodyPr rtlCol="0" anchor="ctr"/>
            <a:lstStyle/>
            <a:p>
              <a:endParaRPr lang="en-US"/>
            </a:p>
          </p:txBody>
        </p:sp>
        <p:sp>
          <p:nvSpPr>
            <p:cNvPr id="39" name="Freeform 1014">
              <a:extLst>
                <a:ext uri="{FF2B5EF4-FFF2-40B4-BE49-F238E27FC236}">
                  <a16:creationId xmlns:a16="http://schemas.microsoft.com/office/drawing/2014/main" id="{C005859C-0626-8B98-F40A-AB36F5C1F162}"/>
                </a:ext>
              </a:extLst>
            </p:cNvPr>
            <p:cNvSpPr/>
            <p:nvPr/>
          </p:nvSpPr>
          <p:spPr>
            <a:xfrm>
              <a:off x="5830495" y="785698"/>
              <a:ext cx="5257" cy="10515"/>
            </a:xfrm>
            <a:custGeom>
              <a:avLst/>
              <a:gdLst>
                <a:gd name="connsiteX0" fmla="*/ 5258 w 5257"/>
                <a:gd name="connsiteY0" fmla="*/ 0 h 10515"/>
                <a:gd name="connsiteX1" fmla="*/ 0 w 5257"/>
                <a:gd name="connsiteY1" fmla="*/ 10516 h 10515"/>
                <a:gd name="connsiteX2" fmla="*/ 5258 w 5257"/>
                <a:gd name="connsiteY2" fmla="*/ 0 h 10515"/>
              </a:gdLst>
              <a:ahLst/>
              <a:cxnLst>
                <a:cxn ang="0">
                  <a:pos x="connsiteX0" y="connsiteY0"/>
                </a:cxn>
                <a:cxn ang="0">
                  <a:pos x="connsiteX1" y="connsiteY1"/>
                </a:cxn>
                <a:cxn ang="0">
                  <a:pos x="connsiteX2" y="connsiteY2"/>
                </a:cxn>
              </a:cxnLst>
              <a:rect l="l" t="t" r="r" b="b"/>
              <a:pathLst>
                <a:path w="5257" h="10515">
                  <a:moveTo>
                    <a:pt x="5258" y="0"/>
                  </a:moveTo>
                  <a:cubicBezTo>
                    <a:pt x="3429" y="3886"/>
                    <a:pt x="1600" y="7315"/>
                    <a:pt x="0" y="10516"/>
                  </a:cubicBezTo>
                  <a:cubicBezTo>
                    <a:pt x="1600" y="7315"/>
                    <a:pt x="3429" y="3886"/>
                    <a:pt x="5258" y="0"/>
                  </a:cubicBezTo>
                  <a:close/>
                </a:path>
              </a:pathLst>
            </a:custGeom>
            <a:solidFill>
              <a:srgbClr val="FFFFFF"/>
            </a:solidFill>
            <a:ln w="2286" cap="flat">
              <a:noFill/>
              <a:prstDash val="solid"/>
              <a:miter/>
            </a:ln>
          </p:spPr>
          <p:txBody>
            <a:bodyPr rtlCol="0" anchor="ctr"/>
            <a:lstStyle/>
            <a:p>
              <a:endParaRPr lang="en-US"/>
            </a:p>
          </p:txBody>
        </p:sp>
        <p:sp>
          <p:nvSpPr>
            <p:cNvPr id="40" name="Freeform 1015">
              <a:extLst>
                <a:ext uri="{FF2B5EF4-FFF2-40B4-BE49-F238E27FC236}">
                  <a16:creationId xmlns:a16="http://schemas.microsoft.com/office/drawing/2014/main" id="{87F0479C-FD6F-5D26-3654-F62AFB26511B}"/>
                </a:ext>
              </a:extLst>
            </p:cNvPr>
            <p:cNvSpPr/>
            <p:nvPr/>
          </p:nvSpPr>
          <p:spPr>
            <a:xfrm>
              <a:off x="5836896" y="778383"/>
              <a:ext cx="2514" cy="4800"/>
            </a:xfrm>
            <a:custGeom>
              <a:avLst/>
              <a:gdLst>
                <a:gd name="connsiteX0" fmla="*/ 2515 w 2514"/>
                <a:gd name="connsiteY0" fmla="*/ 0 h 4800"/>
                <a:gd name="connsiteX1" fmla="*/ 0 w 2514"/>
                <a:gd name="connsiteY1" fmla="*/ 4801 h 4800"/>
                <a:gd name="connsiteX2" fmla="*/ 2515 w 2514"/>
                <a:gd name="connsiteY2" fmla="*/ 0 h 4800"/>
              </a:gdLst>
              <a:ahLst/>
              <a:cxnLst>
                <a:cxn ang="0">
                  <a:pos x="connsiteX0" y="connsiteY0"/>
                </a:cxn>
                <a:cxn ang="0">
                  <a:pos x="connsiteX1" y="connsiteY1"/>
                </a:cxn>
                <a:cxn ang="0">
                  <a:pos x="connsiteX2" y="connsiteY2"/>
                </a:cxn>
              </a:cxnLst>
              <a:rect l="l" t="t" r="r" b="b"/>
              <a:pathLst>
                <a:path w="2514" h="4800">
                  <a:moveTo>
                    <a:pt x="2515" y="0"/>
                  </a:moveTo>
                  <a:cubicBezTo>
                    <a:pt x="1600" y="1600"/>
                    <a:pt x="914" y="3200"/>
                    <a:pt x="0" y="4801"/>
                  </a:cubicBezTo>
                  <a:cubicBezTo>
                    <a:pt x="914" y="3429"/>
                    <a:pt x="1600" y="1829"/>
                    <a:pt x="2515" y="0"/>
                  </a:cubicBezTo>
                  <a:close/>
                </a:path>
              </a:pathLst>
            </a:custGeom>
            <a:solidFill>
              <a:srgbClr val="FFFFFF"/>
            </a:solidFill>
            <a:ln w="2286" cap="flat">
              <a:noFill/>
              <a:prstDash val="solid"/>
              <a:miter/>
            </a:ln>
          </p:spPr>
          <p:txBody>
            <a:bodyPr rtlCol="0" anchor="ctr"/>
            <a:lstStyle/>
            <a:p>
              <a:endParaRPr lang="en-US"/>
            </a:p>
          </p:txBody>
        </p:sp>
        <p:sp>
          <p:nvSpPr>
            <p:cNvPr id="41" name="Freeform 1016">
              <a:extLst>
                <a:ext uri="{FF2B5EF4-FFF2-40B4-BE49-F238E27FC236}">
                  <a16:creationId xmlns:a16="http://schemas.microsoft.com/office/drawing/2014/main" id="{BB2028AE-87E1-1593-A3E9-768166DFD2B9}"/>
                </a:ext>
              </a:extLst>
            </p:cNvPr>
            <p:cNvSpPr/>
            <p:nvPr/>
          </p:nvSpPr>
          <p:spPr>
            <a:xfrm>
              <a:off x="5839410" y="770839"/>
              <a:ext cx="3886" cy="7543"/>
            </a:xfrm>
            <a:custGeom>
              <a:avLst/>
              <a:gdLst>
                <a:gd name="connsiteX0" fmla="*/ 3886 w 3886"/>
                <a:gd name="connsiteY0" fmla="*/ 0 h 7543"/>
                <a:gd name="connsiteX1" fmla="*/ 0 w 3886"/>
                <a:gd name="connsiteY1" fmla="*/ 7544 h 7543"/>
                <a:gd name="connsiteX2" fmla="*/ 3886 w 3886"/>
                <a:gd name="connsiteY2" fmla="*/ 0 h 7543"/>
              </a:gdLst>
              <a:ahLst/>
              <a:cxnLst>
                <a:cxn ang="0">
                  <a:pos x="connsiteX0" y="connsiteY0"/>
                </a:cxn>
                <a:cxn ang="0">
                  <a:pos x="connsiteX1" y="connsiteY1"/>
                </a:cxn>
                <a:cxn ang="0">
                  <a:pos x="connsiteX2" y="connsiteY2"/>
                </a:cxn>
              </a:cxnLst>
              <a:rect l="l" t="t" r="r" b="b"/>
              <a:pathLst>
                <a:path w="3886" h="7543">
                  <a:moveTo>
                    <a:pt x="3886" y="0"/>
                  </a:moveTo>
                  <a:cubicBezTo>
                    <a:pt x="2515" y="2515"/>
                    <a:pt x="1372" y="5029"/>
                    <a:pt x="0" y="7544"/>
                  </a:cubicBezTo>
                  <a:cubicBezTo>
                    <a:pt x="1143" y="5029"/>
                    <a:pt x="2515" y="2515"/>
                    <a:pt x="3886" y="0"/>
                  </a:cubicBezTo>
                  <a:close/>
                </a:path>
              </a:pathLst>
            </a:custGeom>
            <a:solidFill>
              <a:srgbClr val="FFFFFF"/>
            </a:solidFill>
            <a:ln w="2286" cap="flat">
              <a:noFill/>
              <a:prstDash val="solid"/>
              <a:miter/>
            </a:ln>
          </p:spPr>
          <p:txBody>
            <a:bodyPr rtlCol="0" anchor="ctr"/>
            <a:lstStyle/>
            <a:p>
              <a:endParaRPr lang="en-US"/>
            </a:p>
          </p:txBody>
        </p:sp>
        <p:sp>
          <p:nvSpPr>
            <p:cNvPr id="42" name="Freeform 1017">
              <a:extLst>
                <a:ext uri="{FF2B5EF4-FFF2-40B4-BE49-F238E27FC236}">
                  <a16:creationId xmlns:a16="http://schemas.microsoft.com/office/drawing/2014/main" id="{6BD4324A-59E7-2DB2-6DA1-883848DFF5B7}"/>
                </a:ext>
              </a:extLst>
            </p:cNvPr>
            <p:cNvSpPr/>
            <p:nvPr/>
          </p:nvSpPr>
          <p:spPr>
            <a:xfrm>
              <a:off x="5866385" y="723747"/>
              <a:ext cx="2286" cy="685"/>
            </a:xfrm>
            <a:custGeom>
              <a:avLst/>
              <a:gdLst>
                <a:gd name="connsiteX0" fmla="*/ 0 w 2286"/>
                <a:gd name="connsiteY0" fmla="*/ 0 h 685"/>
                <a:gd name="connsiteX1" fmla="*/ 0 w 2286"/>
                <a:gd name="connsiteY1" fmla="*/ 686 h 685"/>
                <a:gd name="connsiteX2" fmla="*/ 0 w 2286"/>
                <a:gd name="connsiteY2" fmla="*/ 0 h 685"/>
              </a:gdLst>
              <a:ahLst/>
              <a:cxnLst>
                <a:cxn ang="0">
                  <a:pos x="connsiteX0" y="connsiteY0"/>
                </a:cxn>
                <a:cxn ang="0">
                  <a:pos x="connsiteX1" y="connsiteY1"/>
                </a:cxn>
                <a:cxn ang="0">
                  <a:pos x="connsiteX2" y="connsiteY2"/>
                </a:cxn>
              </a:cxnLst>
              <a:rect l="l" t="t" r="r" b="b"/>
              <a:pathLst>
                <a:path w="2286" h="685">
                  <a:moveTo>
                    <a:pt x="0" y="0"/>
                  </a:moveTo>
                  <a:cubicBezTo>
                    <a:pt x="0" y="229"/>
                    <a:pt x="0" y="457"/>
                    <a:pt x="0" y="686"/>
                  </a:cubicBezTo>
                  <a:cubicBezTo>
                    <a:pt x="0" y="457"/>
                    <a:pt x="0" y="229"/>
                    <a:pt x="0" y="0"/>
                  </a:cubicBezTo>
                  <a:close/>
                </a:path>
              </a:pathLst>
            </a:custGeom>
            <a:solidFill>
              <a:srgbClr val="FFFFFF"/>
            </a:solidFill>
            <a:ln w="2286" cap="flat">
              <a:noFill/>
              <a:prstDash val="solid"/>
              <a:miter/>
            </a:ln>
          </p:spPr>
          <p:txBody>
            <a:bodyPr rtlCol="0" anchor="ctr"/>
            <a:lstStyle/>
            <a:p>
              <a:endParaRPr lang="en-US"/>
            </a:p>
          </p:txBody>
        </p:sp>
        <p:sp>
          <p:nvSpPr>
            <p:cNvPr id="43" name="Freeform 1018">
              <a:extLst>
                <a:ext uri="{FF2B5EF4-FFF2-40B4-BE49-F238E27FC236}">
                  <a16:creationId xmlns:a16="http://schemas.microsoft.com/office/drawing/2014/main" id="{28523B7D-B552-4CD9-2720-0BD9AD92F1D8}"/>
                </a:ext>
              </a:extLst>
            </p:cNvPr>
            <p:cNvSpPr/>
            <p:nvPr/>
          </p:nvSpPr>
          <p:spPr>
            <a:xfrm>
              <a:off x="5866614" y="722376"/>
              <a:ext cx="2286" cy="685"/>
            </a:xfrm>
            <a:custGeom>
              <a:avLst/>
              <a:gdLst>
                <a:gd name="connsiteX0" fmla="*/ 0 w 2286"/>
                <a:gd name="connsiteY0" fmla="*/ 0 h 685"/>
                <a:gd name="connsiteX1" fmla="*/ 0 w 2286"/>
                <a:gd name="connsiteY1" fmla="*/ 686 h 685"/>
                <a:gd name="connsiteX2" fmla="*/ 0 w 2286"/>
                <a:gd name="connsiteY2" fmla="*/ 0 h 685"/>
              </a:gdLst>
              <a:ahLst/>
              <a:cxnLst>
                <a:cxn ang="0">
                  <a:pos x="connsiteX0" y="connsiteY0"/>
                </a:cxn>
                <a:cxn ang="0">
                  <a:pos x="connsiteX1" y="connsiteY1"/>
                </a:cxn>
                <a:cxn ang="0">
                  <a:pos x="connsiteX2" y="connsiteY2"/>
                </a:cxn>
              </a:cxnLst>
              <a:rect l="l" t="t" r="r" b="b"/>
              <a:pathLst>
                <a:path w="2286" h="685">
                  <a:moveTo>
                    <a:pt x="0" y="0"/>
                  </a:moveTo>
                  <a:cubicBezTo>
                    <a:pt x="0" y="229"/>
                    <a:pt x="0" y="457"/>
                    <a:pt x="0" y="686"/>
                  </a:cubicBezTo>
                  <a:cubicBezTo>
                    <a:pt x="0" y="457"/>
                    <a:pt x="0" y="229"/>
                    <a:pt x="0" y="0"/>
                  </a:cubicBezTo>
                  <a:close/>
                </a:path>
              </a:pathLst>
            </a:custGeom>
            <a:solidFill>
              <a:srgbClr val="FFFFFF"/>
            </a:solidFill>
            <a:ln w="2286" cap="flat">
              <a:noFill/>
              <a:prstDash val="solid"/>
              <a:miter/>
            </a:ln>
          </p:spPr>
          <p:txBody>
            <a:bodyPr rtlCol="0" anchor="ctr"/>
            <a:lstStyle/>
            <a:p>
              <a:endParaRPr lang="en-US"/>
            </a:p>
          </p:txBody>
        </p:sp>
        <p:sp>
          <p:nvSpPr>
            <p:cNvPr id="44" name="Freeform 1019">
              <a:extLst>
                <a:ext uri="{FF2B5EF4-FFF2-40B4-BE49-F238E27FC236}">
                  <a16:creationId xmlns:a16="http://schemas.microsoft.com/office/drawing/2014/main" id="{80F4B76A-234F-F6EC-5FC2-5AF7D134F9B8}"/>
                </a:ext>
              </a:extLst>
            </p:cNvPr>
            <p:cNvSpPr/>
            <p:nvPr/>
          </p:nvSpPr>
          <p:spPr>
            <a:xfrm>
              <a:off x="5865471" y="727862"/>
              <a:ext cx="228" cy="457"/>
            </a:xfrm>
            <a:custGeom>
              <a:avLst/>
              <a:gdLst>
                <a:gd name="connsiteX0" fmla="*/ 229 w 228"/>
                <a:gd name="connsiteY0" fmla="*/ 0 h 457"/>
                <a:gd name="connsiteX1" fmla="*/ 0 w 228"/>
                <a:gd name="connsiteY1" fmla="*/ 457 h 457"/>
                <a:gd name="connsiteX2" fmla="*/ 229 w 228"/>
                <a:gd name="connsiteY2" fmla="*/ 0 h 457"/>
              </a:gdLst>
              <a:ahLst/>
              <a:cxnLst>
                <a:cxn ang="0">
                  <a:pos x="connsiteX0" y="connsiteY0"/>
                </a:cxn>
                <a:cxn ang="0">
                  <a:pos x="connsiteX1" y="connsiteY1"/>
                </a:cxn>
                <a:cxn ang="0">
                  <a:pos x="connsiteX2" y="connsiteY2"/>
                </a:cxn>
              </a:cxnLst>
              <a:rect l="l" t="t" r="r" b="b"/>
              <a:pathLst>
                <a:path w="228" h="457">
                  <a:moveTo>
                    <a:pt x="229" y="0"/>
                  </a:moveTo>
                  <a:cubicBezTo>
                    <a:pt x="229" y="229"/>
                    <a:pt x="229" y="229"/>
                    <a:pt x="0" y="457"/>
                  </a:cubicBezTo>
                  <a:cubicBezTo>
                    <a:pt x="0" y="229"/>
                    <a:pt x="0" y="229"/>
                    <a:pt x="229" y="0"/>
                  </a:cubicBezTo>
                  <a:close/>
                </a:path>
              </a:pathLst>
            </a:custGeom>
            <a:solidFill>
              <a:srgbClr val="FFFFFF"/>
            </a:solidFill>
            <a:ln w="2286" cap="flat">
              <a:noFill/>
              <a:prstDash val="solid"/>
              <a:miter/>
            </a:ln>
          </p:spPr>
          <p:txBody>
            <a:bodyPr rtlCol="0" anchor="ctr"/>
            <a:lstStyle/>
            <a:p>
              <a:endParaRPr lang="en-US"/>
            </a:p>
          </p:txBody>
        </p:sp>
        <p:sp>
          <p:nvSpPr>
            <p:cNvPr id="45" name="Freeform 1020">
              <a:extLst>
                <a:ext uri="{FF2B5EF4-FFF2-40B4-BE49-F238E27FC236}">
                  <a16:creationId xmlns:a16="http://schemas.microsoft.com/office/drawing/2014/main" id="{FD971F27-C1C1-EFB9-749F-951FD81C76C7}"/>
                </a:ext>
              </a:extLst>
            </p:cNvPr>
            <p:cNvSpPr/>
            <p:nvPr/>
          </p:nvSpPr>
          <p:spPr>
            <a:xfrm>
              <a:off x="5866156" y="725347"/>
              <a:ext cx="2286" cy="685"/>
            </a:xfrm>
            <a:custGeom>
              <a:avLst/>
              <a:gdLst>
                <a:gd name="connsiteX0" fmla="*/ 0 w 2286"/>
                <a:gd name="connsiteY0" fmla="*/ 0 h 685"/>
                <a:gd name="connsiteX1" fmla="*/ 0 w 2286"/>
                <a:gd name="connsiteY1" fmla="*/ 686 h 685"/>
                <a:gd name="connsiteX2" fmla="*/ 0 w 2286"/>
                <a:gd name="connsiteY2" fmla="*/ 0 h 685"/>
              </a:gdLst>
              <a:ahLst/>
              <a:cxnLst>
                <a:cxn ang="0">
                  <a:pos x="connsiteX0" y="connsiteY0"/>
                </a:cxn>
                <a:cxn ang="0">
                  <a:pos x="connsiteX1" y="connsiteY1"/>
                </a:cxn>
                <a:cxn ang="0">
                  <a:pos x="connsiteX2" y="connsiteY2"/>
                </a:cxn>
              </a:cxnLst>
              <a:rect l="l" t="t" r="r" b="b"/>
              <a:pathLst>
                <a:path w="2286" h="685">
                  <a:moveTo>
                    <a:pt x="0" y="0"/>
                  </a:moveTo>
                  <a:cubicBezTo>
                    <a:pt x="0" y="229"/>
                    <a:pt x="0" y="457"/>
                    <a:pt x="0" y="686"/>
                  </a:cubicBezTo>
                  <a:cubicBezTo>
                    <a:pt x="0" y="457"/>
                    <a:pt x="0" y="229"/>
                    <a:pt x="0" y="0"/>
                  </a:cubicBezTo>
                  <a:close/>
                </a:path>
              </a:pathLst>
            </a:custGeom>
            <a:solidFill>
              <a:srgbClr val="FFFFFF"/>
            </a:solidFill>
            <a:ln w="2286" cap="flat">
              <a:noFill/>
              <a:prstDash val="solid"/>
              <a:miter/>
            </a:ln>
          </p:spPr>
          <p:txBody>
            <a:bodyPr rtlCol="0" anchor="ctr"/>
            <a:lstStyle/>
            <a:p>
              <a:endParaRPr lang="en-US"/>
            </a:p>
          </p:txBody>
        </p:sp>
        <p:sp>
          <p:nvSpPr>
            <p:cNvPr id="46" name="Freeform 1021">
              <a:extLst>
                <a:ext uri="{FF2B5EF4-FFF2-40B4-BE49-F238E27FC236}">
                  <a16:creationId xmlns:a16="http://schemas.microsoft.com/office/drawing/2014/main" id="{2B038065-4853-9CC7-7780-67FA8F9EB9F7}"/>
                </a:ext>
              </a:extLst>
            </p:cNvPr>
            <p:cNvSpPr/>
            <p:nvPr/>
          </p:nvSpPr>
          <p:spPr>
            <a:xfrm>
              <a:off x="5866740" y="720547"/>
              <a:ext cx="101" cy="685"/>
            </a:xfrm>
            <a:custGeom>
              <a:avLst/>
              <a:gdLst>
                <a:gd name="connsiteX0" fmla="*/ 102 w 101"/>
                <a:gd name="connsiteY0" fmla="*/ 0 h 685"/>
                <a:gd name="connsiteX1" fmla="*/ 102 w 101"/>
                <a:gd name="connsiteY1" fmla="*/ 686 h 685"/>
                <a:gd name="connsiteX2" fmla="*/ 102 w 101"/>
                <a:gd name="connsiteY2" fmla="*/ 0 h 685"/>
              </a:gdLst>
              <a:ahLst/>
              <a:cxnLst>
                <a:cxn ang="0">
                  <a:pos x="connsiteX0" y="connsiteY0"/>
                </a:cxn>
                <a:cxn ang="0">
                  <a:pos x="connsiteX1" y="connsiteY1"/>
                </a:cxn>
                <a:cxn ang="0">
                  <a:pos x="connsiteX2" y="connsiteY2"/>
                </a:cxn>
              </a:cxnLst>
              <a:rect l="l" t="t" r="r" b="b"/>
              <a:pathLst>
                <a:path w="101" h="685">
                  <a:moveTo>
                    <a:pt x="102" y="0"/>
                  </a:moveTo>
                  <a:cubicBezTo>
                    <a:pt x="102" y="229"/>
                    <a:pt x="102" y="457"/>
                    <a:pt x="102" y="686"/>
                  </a:cubicBezTo>
                  <a:cubicBezTo>
                    <a:pt x="-127" y="457"/>
                    <a:pt x="102" y="229"/>
                    <a:pt x="102" y="0"/>
                  </a:cubicBezTo>
                  <a:close/>
                </a:path>
              </a:pathLst>
            </a:custGeom>
            <a:solidFill>
              <a:srgbClr val="FFFFFF"/>
            </a:solidFill>
            <a:ln w="2286" cap="flat">
              <a:noFill/>
              <a:prstDash val="solid"/>
              <a:miter/>
            </a:ln>
          </p:spPr>
          <p:txBody>
            <a:bodyPr rtlCol="0" anchor="ctr"/>
            <a:lstStyle/>
            <a:p>
              <a:endParaRPr lang="en-US"/>
            </a:p>
          </p:txBody>
        </p:sp>
        <p:sp>
          <p:nvSpPr>
            <p:cNvPr id="47" name="Freeform 1022">
              <a:extLst>
                <a:ext uri="{FF2B5EF4-FFF2-40B4-BE49-F238E27FC236}">
                  <a16:creationId xmlns:a16="http://schemas.microsoft.com/office/drawing/2014/main" id="{D727B3A4-EB5C-E5A2-A8A5-F6EF8B07FDAD}"/>
                </a:ext>
              </a:extLst>
            </p:cNvPr>
            <p:cNvSpPr/>
            <p:nvPr/>
          </p:nvSpPr>
          <p:spPr>
            <a:xfrm>
              <a:off x="5865699" y="726719"/>
              <a:ext cx="228" cy="457"/>
            </a:xfrm>
            <a:custGeom>
              <a:avLst/>
              <a:gdLst>
                <a:gd name="connsiteX0" fmla="*/ 229 w 228"/>
                <a:gd name="connsiteY0" fmla="*/ 0 h 457"/>
                <a:gd name="connsiteX1" fmla="*/ 0 w 228"/>
                <a:gd name="connsiteY1" fmla="*/ 457 h 457"/>
                <a:gd name="connsiteX2" fmla="*/ 229 w 228"/>
                <a:gd name="connsiteY2" fmla="*/ 0 h 457"/>
              </a:gdLst>
              <a:ahLst/>
              <a:cxnLst>
                <a:cxn ang="0">
                  <a:pos x="connsiteX0" y="connsiteY0"/>
                </a:cxn>
                <a:cxn ang="0">
                  <a:pos x="connsiteX1" y="connsiteY1"/>
                </a:cxn>
                <a:cxn ang="0">
                  <a:pos x="connsiteX2" y="connsiteY2"/>
                </a:cxn>
              </a:cxnLst>
              <a:rect l="l" t="t" r="r" b="b"/>
              <a:pathLst>
                <a:path w="228" h="457">
                  <a:moveTo>
                    <a:pt x="229" y="0"/>
                  </a:moveTo>
                  <a:cubicBezTo>
                    <a:pt x="229" y="229"/>
                    <a:pt x="229" y="457"/>
                    <a:pt x="0" y="457"/>
                  </a:cubicBezTo>
                  <a:cubicBezTo>
                    <a:pt x="229" y="229"/>
                    <a:pt x="229" y="0"/>
                    <a:pt x="229" y="0"/>
                  </a:cubicBezTo>
                  <a:close/>
                </a:path>
              </a:pathLst>
            </a:custGeom>
            <a:solidFill>
              <a:srgbClr val="FFFFFF"/>
            </a:solidFill>
            <a:ln w="2286" cap="flat">
              <a:noFill/>
              <a:prstDash val="solid"/>
              <a:miter/>
            </a:ln>
          </p:spPr>
          <p:txBody>
            <a:bodyPr rtlCol="0" anchor="ctr"/>
            <a:lstStyle/>
            <a:p>
              <a:endParaRPr lang="en-US"/>
            </a:p>
          </p:txBody>
        </p:sp>
        <p:sp>
          <p:nvSpPr>
            <p:cNvPr id="48" name="Freeform 1023">
              <a:extLst>
                <a:ext uri="{FF2B5EF4-FFF2-40B4-BE49-F238E27FC236}">
                  <a16:creationId xmlns:a16="http://schemas.microsoft.com/office/drawing/2014/main" id="{156C6790-F127-9D27-128B-3609E4BBFDE0}"/>
                </a:ext>
              </a:extLst>
            </p:cNvPr>
            <p:cNvSpPr/>
            <p:nvPr/>
          </p:nvSpPr>
          <p:spPr>
            <a:xfrm>
              <a:off x="5795976" y="800785"/>
              <a:ext cx="228" cy="1371"/>
            </a:xfrm>
            <a:custGeom>
              <a:avLst/>
              <a:gdLst>
                <a:gd name="connsiteX0" fmla="*/ 229 w 228"/>
                <a:gd name="connsiteY0" fmla="*/ 1372 h 1371"/>
                <a:gd name="connsiteX1" fmla="*/ 0 w 228"/>
                <a:gd name="connsiteY1" fmla="*/ 0 h 1371"/>
                <a:gd name="connsiteX2" fmla="*/ 229 w 228"/>
                <a:gd name="connsiteY2" fmla="*/ 1372 h 1371"/>
              </a:gdLst>
              <a:ahLst/>
              <a:cxnLst>
                <a:cxn ang="0">
                  <a:pos x="connsiteX0" y="connsiteY0"/>
                </a:cxn>
                <a:cxn ang="0">
                  <a:pos x="connsiteX1" y="connsiteY1"/>
                </a:cxn>
                <a:cxn ang="0">
                  <a:pos x="connsiteX2" y="connsiteY2"/>
                </a:cxn>
              </a:cxnLst>
              <a:rect l="l" t="t" r="r" b="b"/>
              <a:pathLst>
                <a:path w="228" h="1371">
                  <a:moveTo>
                    <a:pt x="229" y="1372"/>
                  </a:moveTo>
                  <a:cubicBezTo>
                    <a:pt x="0" y="914"/>
                    <a:pt x="0" y="457"/>
                    <a:pt x="0" y="0"/>
                  </a:cubicBezTo>
                  <a:cubicBezTo>
                    <a:pt x="0" y="457"/>
                    <a:pt x="229" y="914"/>
                    <a:pt x="229" y="1372"/>
                  </a:cubicBezTo>
                  <a:close/>
                </a:path>
              </a:pathLst>
            </a:custGeom>
            <a:solidFill>
              <a:srgbClr val="FFFFFF"/>
            </a:solidFill>
            <a:ln w="2286" cap="flat">
              <a:noFill/>
              <a:prstDash val="solid"/>
              <a:miter/>
            </a:ln>
          </p:spPr>
          <p:txBody>
            <a:bodyPr rtlCol="0" anchor="ctr"/>
            <a:lstStyle/>
            <a:p>
              <a:endParaRPr lang="en-US"/>
            </a:p>
          </p:txBody>
        </p:sp>
        <p:sp>
          <p:nvSpPr>
            <p:cNvPr id="49" name="Freeform 1024">
              <a:extLst>
                <a:ext uri="{FF2B5EF4-FFF2-40B4-BE49-F238E27FC236}">
                  <a16:creationId xmlns:a16="http://schemas.microsoft.com/office/drawing/2014/main" id="{ABDD29B3-C031-5951-C1E2-A2306672927A}"/>
                </a:ext>
              </a:extLst>
            </p:cNvPr>
            <p:cNvSpPr/>
            <p:nvPr/>
          </p:nvSpPr>
          <p:spPr>
            <a:xfrm>
              <a:off x="5802834" y="808329"/>
              <a:ext cx="6858" cy="2971"/>
            </a:xfrm>
            <a:custGeom>
              <a:avLst/>
              <a:gdLst>
                <a:gd name="connsiteX0" fmla="*/ 0 w 6858"/>
                <a:gd name="connsiteY0" fmla="*/ 0 h 2971"/>
                <a:gd name="connsiteX1" fmla="*/ 1829 w 6858"/>
                <a:gd name="connsiteY1" fmla="*/ 914 h 2971"/>
                <a:gd name="connsiteX2" fmla="*/ 6858 w 6858"/>
                <a:gd name="connsiteY2" fmla="*/ 2972 h 2971"/>
                <a:gd name="connsiteX3" fmla="*/ 1829 w 6858"/>
                <a:gd name="connsiteY3" fmla="*/ 914 h 2971"/>
                <a:gd name="connsiteX4" fmla="*/ 0 w 6858"/>
                <a:gd name="connsiteY4" fmla="*/ 0 h 29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58" h="2971">
                  <a:moveTo>
                    <a:pt x="0" y="0"/>
                  </a:moveTo>
                  <a:cubicBezTo>
                    <a:pt x="686" y="229"/>
                    <a:pt x="1143" y="457"/>
                    <a:pt x="1829" y="914"/>
                  </a:cubicBezTo>
                  <a:cubicBezTo>
                    <a:pt x="3658" y="1600"/>
                    <a:pt x="5258" y="2286"/>
                    <a:pt x="6858" y="2972"/>
                  </a:cubicBezTo>
                  <a:cubicBezTo>
                    <a:pt x="5258" y="2515"/>
                    <a:pt x="3658" y="1829"/>
                    <a:pt x="1829" y="914"/>
                  </a:cubicBezTo>
                  <a:cubicBezTo>
                    <a:pt x="1143" y="457"/>
                    <a:pt x="457" y="229"/>
                    <a:pt x="0" y="0"/>
                  </a:cubicBezTo>
                  <a:close/>
                </a:path>
              </a:pathLst>
            </a:custGeom>
            <a:solidFill>
              <a:srgbClr val="FFFFFF"/>
            </a:solidFill>
            <a:ln w="2286" cap="flat">
              <a:noFill/>
              <a:prstDash val="solid"/>
              <a:miter/>
            </a:ln>
          </p:spPr>
          <p:txBody>
            <a:bodyPr rtlCol="0" anchor="ctr"/>
            <a:lstStyle/>
            <a:p>
              <a:endParaRPr lang="en-US"/>
            </a:p>
          </p:txBody>
        </p:sp>
        <p:sp>
          <p:nvSpPr>
            <p:cNvPr id="50" name="Freeform 1025">
              <a:extLst>
                <a:ext uri="{FF2B5EF4-FFF2-40B4-BE49-F238E27FC236}">
                  <a16:creationId xmlns:a16="http://schemas.microsoft.com/office/drawing/2014/main" id="{AE5F30C8-C606-9162-624A-7BC5F23D2997}"/>
                </a:ext>
              </a:extLst>
            </p:cNvPr>
            <p:cNvSpPr/>
            <p:nvPr/>
          </p:nvSpPr>
          <p:spPr>
            <a:xfrm>
              <a:off x="5815407" y="811301"/>
              <a:ext cx="6400" cy="1768"/>
            </a:xfrm>
            <a:custGeom>
              <a:avLst/>
              <a:gdLst>
                <a:gd name="connsiteX0" fmla="*/ 0 w 6400"/>
                <a:gd name="connsiteY0" fmla="*/ 1600 h 1768"/>
                <a:gd name="connsiteX1" fmla="*/ 6401 w 6400"/>
                <a:gd name="connsiteY1" fmla="*/ 0 h 1768"/>
                <a:gd name="connsiteX2" fmla="*/ 0 w 6400"/>
                <a:gd name="connsiteY2" fmla="*/ 1600 h 1768"/>
              </a:gdLst>
              <a:ahLst/>
              <a:cxnLst>
                <a:cxn ang="0">
                  <a:pos x="connsiteX0" y="connsiteY0"/>
                </a:cxn>
                <a:cxn ang="0">
                  <a:pos x="connsiteX1" y="connsiteY1"/>
                </a:cxn>
                <a:cxn ang="0">
                  <a:pos x="connsiteX2" y="connsiteY2"/>
                </a:cxn>
              </a:cxnLst>
              <a:rect l="l" t="t" r="r" b="b"/>
              <a:pathLst>
                <a:path w="6400" h="1768">
                  <a:moveTo>
                    <a:pt x="0" y="1600"/>
                  </a:moveTo>
                  <a:cubicBezTo>
                    <a:pt x="2743" y="2057"/>
                    <a:pt x="4572" y="1600"/>
                    <a:pt x="6401" y="0"/>
                  </a:cubicBezTo>
                  <a:cubicBezTo>
                    <a:pt x="4572" y="1600"/>
                    <a:pt x="2743" y="2057"/>
                    <a:pt x="0" y="1600"/>
                  </a:cubicBezTo>
                  <a:close/>
                </a:path>
              </a:pathLst>
            </a:custGeom>
            <a:solidFill>
              <a:srgbClr val="FFFFFF"/>
            </a:solidFill>
            <a:ln w="2286" cap="flat">
              <a:noFill/>
              <a:prstDash val="solid"/>
              <a:miter/>
            </a:ln>
          </p:spPr>
          <p:txBody>
            <a:bodyPr rtlCol="0" anchor="ctr"/>
            <a:lstStyle/>
            <a:p>
              <a:endParaRPr lang="en-US"/>
            </a:p>
          </p:txBody>
        </p:sp>
        <p:sp>
          <p:nvSpPr>
            <p:cNvPr id="51" name="Freeform 1026">
              <a:extLst>
                <a:ext uri="{FF2B5EF4-FFF2-40B4-BE49-F238E27FC236}">
                  <a16:creationId xmlns:a16="http://schemas.microsoft.com/office/drawing/2014/main" id="{40087451-188B-0C08-05A3-D9CAF76CAC1C}"/>
                </a:ext>
              </a:extLst>
            </p:cNvPr>
            <p:cNvSpPr/>
            <p:nvPr/>
          </p:nvSpPr>
          <p:spPr>
            <a:xfrm>
              <a:off x="5821808" y="809015"/>
              <a:ext cx="2057" cy="2286"/>
            </a:xfrm>
            <a:custGeom>
              <a:avLst/>
              <a:gdLst>
                <a:gd name="connsiteX0" fmla="*/ 0 w 2057"/>
                <a:gd name="connsiteY0" fmla="*/ 2286 h 2286"/>
                <a:gd name="connsiteX1" fmla="*/ 2057 w 2057"/>
                <a:gd name="connsiteY1" fmla="*/ 0 h 2286"/>
                <a:gd name="connsiteX2" fmla="*/ 0 w 2057"/>
                <a:gd name="connsiteY2" fmla="*/ 2286 h 2286"/>
              </a:gdLst>
              <a:ahLst/>
              <a:cxnLst>
                <a:cxn ang="0">
                  <a:pos x="connsiteX0" y="connsiteY0"/>
                </a:cxn>
                <a:cxn ang="0">
                  <a:pos x="connsiteX1" y="connsiteY1"/>
                </a:cxn>
                <a:cxn ang="0">
                  <a:pos x="connsiteX2" y="connsiteY2"/>
                </a:cxn>
              </a:cxnLst>
              <a:rect l="l" t="t" r="r" b="b"/>
              <a:pathLst>
                <a:path w="2057" h="2286">
                  <a:moveTo>
                    <a:pt x="0" y="2286"/>
                  </a:moveTo>
                  <a:cubicBezTo>
                    <a:pt x="686" y="1600"/>
                    <a:pt x="1372" y="914"/>
                    <a:pt x="2057" y="0"/>
                  </a:cubicBezTo>
                  <a:cubicBezTo>
                    <a:pt x="1372" y="914"/>
                    <a:pt x="686" y="1829"/>
                    <a:pt x="0" y="2286"/>
                  </a:cubicBezTo>
                  <a:close/>
                </a:path>
              </a:pathLst>
            </a:custGeom>
            <a:solidFill>
              <a:srgbClr val="FFFFFF"/>
            </a:solidFill>
            <a:ln w="2286" cap="flat">
              <a:noFill/>
              <a:prstDash val="solid"/>
              <a:miter/>
            </a:ln>
          </p:spPr>
          <p:txBody>
            <a:bodyPr rtlCol="0" anchor="ctr"/>
            <a:lstStyle/>
            <a:p>
              <a:endParaRPr lang="en-US"/>
            </a:p>
          </p:txBody>
        </p:sp>
        <p:sp>
          <p:nvSpPr>
            <p:cNvPr id="52" name="Freeform 1027">
              <a:extLst>
                <a:ext uri="{FF2B5EF4-FFF2-40B4-BE49-F238E27FC236}">
                  <a16:creationId xmlns:a16="http://schemas.microsoft.com/office/drawing/2014/main" id="{3B81BA6E-D8E5-C16A-686E-73737C4ED83E}"/>
                </a:ext>
              </a:extLst>
            </p:cNvPr>
            <p:cNvSpPr/>
            <p:nvPr/>
          </p:nvSpPr>
          <p:spPr>
            <a:xfrm>
              <a:off x="5799634" y="806500"/>
              <a:ext cx="1143" cy="685"/>
            </a:xfrm>
            <a:custGeom>
              <a:avLst/>
              <a:gdLst>
                <a:gd name="connsiteX0" fmla="*/ 1143 w 1143"/>
                <a:gd name="connsiteY0" fmla="*/ 686 h 685"/>
                <a:gd name="connsiteX1" fmla="*/ 0 w 1143"/>
                <a:gd name="connsiteY1" fmla="*/ 0 h 685"/>
                <a:gd name="connsiteX2" fmla="*/ 1143 w 1143"/>
                <a:gd name="connsiteY2" fmla="*/ 686 h 685"/>
              </a:gdLst>
              <a:ahLst/>
              <a:cxnLst>
                <a:cxn ang="0">
                  <a:pos x="connsiteX0" y="connsiteY0"/>
                </a:cxn>
                <a:cxn ang="0">
                  <a:pos x="connsiteX1" y="connsiteY1"/>
                </a:cxn>
                <a:cxn ang="0">
                  <a:pos x="connsiteX2" y="connsiteY2"/>
                </a:cxn>
              </a:cxnLst>
              <a:rect l="l" t="t" r="r" b="b"/>
              <a:pathLst>
                <a:path w="1143" h="685">
                  <a:moveTo>
                    <a:pt x="1143" y="686"/>
                  </a:moveTo>
                  <a:cubicBezTo>
                    <a:pt x="686" y="457"/>
                    <a:pt x="457" y="229"/>
                    <a:pt x="0" y="0"/>
                  </a:cubicBezTo>
                  <a:cubicBezTo>
                    <a:pt x="457" y="229"/>
                    <a:pt x="914" y="457"/>
                    <a:pt x="1143" y="686"/>
                  </a:cubicBezTo>
                  <a:close/>
                </a:path>
              </a:pathLst>
            </a:custGeom>
            <a:solidFill>
              <a:srgbClr val="FFFFFF"/>
            </a:solidFill>
            <a:ln w="2286" cap="flat">
              <a:noFill/>
              <a:prstDash val="solid"/>
              <a:miter/>
            </a:ln>
          </p:spPr>
          <p:txBody>
            <a:bodyPr rtlCol="0" anchor="ctr"/>
            <a:lstStyle/>
            <a:p>
              <a:endParaRPr lang="en-US"/>
            </a:p>
          </p:txBody>
        </p:sp>
        <p:sp>
          <p:nvSpPr>
            <p:cNvPr id="53" name="Freeform 1028">
              <a:extLst>
                <a:ext uri="{FF2B5EF4-FFF2-40B4-BE49-F238E27FC236}">
                  <a16:creationId xmlns:a16="http://schemas.microsoft.com/office/drawing/2014/main" id="{5F1085D0-09A9-071A-B071-3A85CFE53C8E}"/>
                </a:ext>
              </a:extLst>
            </p:cNvPr>
            <p:cNvSpPr/>
            <p:nvPr/>
          </p:nvSpPr>
          <p:spPr>
            <a:xfrm>
              <a:off x="5795878" y="654939"/>
              <a:ext cx="68677" cy="145618"/>
            </a:xfrm>
            <a:custGeom>
              <a:avLst/>
              <a:gdLst>
                <a:gd name="connsiteX0" fmla="*/ 3527 w 68677"/>
                <a:gd name="connsiteY0" fmla="*/ 132588 h 145618"/>
                <a:gd name="connsiteX1" fmla="*/ 98 w 68677"/>
                <a:gd name="connsiteY1" fmla="*/ 145618 h 145618"/>
                <a:gd name="connsiteX2" fmla="*/ 63649 w 68677"/>
                <a:gd name="connsiteY2" fmla="*/ 20117 h 145618"/>
                <a:gd name="connsiteX3" fmla="*/ 68678 w 68677"/>
                <a:gd name="connsiteY3" fmla="*/ 10516 h 145618"/>
                <a:gd name="connsiteX4" fmla="*/ 67535 w 68677"/>
                <a:gd name="connsiteY4" fmla="*/ 0 h 145618"/>
                <a:gd name="connsiteX5" fmla="*/ 24101 w 68677"/>
                <a:gd name="connsiteY5" fmla="*/ 89611 h 145618"/>
                <a:gd name="connsiteX6" fmla="*/ 3527 w 68677"/>
                <a:gd name="connsiteY6" fmla="*/ 132588 h 145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677" h="145618">
                  <a:moveTo>
                    <a:pt x="3527" y="132588"/>
                  </a:moveTo>
                  <a:cubicBezTo>
                    <a:pt x="784" y="138532"/>
                    <a:pt x="-359" y="142646"/>
                    <a:pt x="98" y="145618"/>
                  </a:cubicBezTo>
                  <a:cubicBezTo>
                    <a:pt x="18843" y="102641"/>
                    <a:pt x="41474" y="61493"/>
                    <a:pt x="63649" y="20117"/>
                  </a:cubicBezTo>
                  <a:cubicBezTo>
                    <a:pt x="65249" y="16916"/>
                    <a:pt x="67078" y="13716"/>
                    <a:pt x="68678" y="10516"/>
                  </a:cubicBezTo>
                  <a:cubicBezTo>
                    <a:pt x="68221" y="7087"/>
                    <a:pt x="67992" y="3658"/>
                    <a:pt x="67535" y="0"/>
                  </a:cubicBezTo>
                  <a:cubicBezTo>
                    <a:pt x="49475" y="28118"/>
                    <a:pt x="37817" y="64465"/>
                    <a:pt x="24101" y="89611"/>
                  </a:cubicBezTo>
                  <a:cubicBezTo>
                    <a:pt x="16557" y="103556"/>
                    <a:pt x="9928" y="118186"/>
                    <a:pt x="3527" y="132588"/>
                  </a:cubicBezTo>
                  <a:close/>
                </a:path>
              </a:pathLst>
            </a:custGeom>
            <a:solidFill>
              <a:srgbClr val="FFFFFF"/>
            </a:solidFill>
            <a:ln w="2286" cap="flat">
              <a:noFill/>
              <a:prstDash val="solid"/>
              <a:miter/>
            </a:ln>
          </p:spPr>
          <p:txBody>
            <a:bodyPr rtlCol="0" anchor="ctr"/>
            <a:lstStyle/>
            <a:p>
              <a:endParaRPr lang="en-US"/>
            </a:p>
          </p:txBody>
        </p:sp>
        <p:sp>
          <p:nvSpPr>
            <p:cNvPr id="54" name="Freeform 1029">
              <a:extLst>
                <a:ext uri="{FF2B5EF4-FFF2-40B4-BE49-F238E27FC236}">
                  <a16:creationId xmlns:a16="http://schemas.microsoft.com/office/drawing/2014/main" id="{2BC81199-937F-C39A-F267-2C8EBF4CBECF}"/>
                </a:ext>
              </a:extLst>
            </p:cNvPr>
            <p:cNvSpPr/>
            <p:nvPr/>
          </p:nvSpPr>
          <p:spPr>
            <a:xfrm>
              <a:off x="5798491" y="805586"/>
              <a:ext cx="914" cy="685"/>
            </a:xfrm>
            <a:custGeom>
              <a:avLst/>
              <a:gdLst>
                <a:gd name="connsiteX0" fmla="*/ 914 w 914"/>
                <a:gd name="connsiteY0" fmla="*/ 686 h 685"/>
                <a:gd name="connsiteX1" fmla="*/ 0 w 914"/>
                <a:gd name="connsiteY1" fmla="*/ 0 h 685"/>
                <a:gd name="connsiteX2" fmla="*/ 914 w 914"/>
                <a:gd name="connsiteY2" fmla="*/ 686 h 685"/>
              </a:gdLst>
              <a:ahLst/>
              <a:cxnLst>
                <a:cxn ang="0">
                  <a:pos x="connsiteX0" y="connsiteY0"/>
                </a:cxn>
                <a:cxn ang="0">
                  <a:pos x="connsiteX1" y="connsiteY1"/>
                </a:cxn>
                <a:cxn ang="0">
                  <a:pos x="connsiteX2" y="connsiteY2"/>
                </a:cxn>
              </a:cxnLst>
              <a:rect l="l" t="t" r="r" b="b"/>
              <a:pathLst>
                <a:path w="914" h="685">
                  <a:moveTo>
                    <a:pt x="914" y="686"/>
                  </a:moveTo>
                  <a:cubicBezTo>
                    <a:pt x="686" y="457"/>
                    <a:pt x="229" y="229"/>
                    <a:pt x="0" y="0"/>
                  </a:cubicBezTo>
                  <a:cubicBezTo>
                    <a:pt x="457" y="229"/>
                    <a:pt x="686" y="457"/>
                    <a:pt x="914" y="686"/>
                  </a:cubicBezTo>
                  <a:close/>
                </a:path>
              </a:pathLst>
            </a:custGeom>
            <a:solidFill>
              <a:srgbClr val="FFFFFF"/>
            </a:solidFill>
            <a:ln w="2286" cap="flat">
              <a:noFill/>
              <a:prstDash val="solid"/>
              <a:miter/>
            </a:ln>
          </p:spPr>
          <p:txBody>
            <a:bodyPr rtlCol="0" anchor="ctr"/>
            <a:lstStyle/>
            <a:p>
              <a:endParaRPr lang="en-US"/>
            </a:p>
          </p:txBody>
        </p:sp>
        <p:sp>
          <p:nvSpPr>
            <p:cNvPr id="55" name="Freeform 1030">
              <a:extLst>
                <a:ext uri="{FF2B5EF4-FFF2-40B4-BE49-F238E27FC236}">
                  <a16:creationId xmlns:a16="http://schemas.microsoft.com/office/drawing/2014/main" id="{91A5EB0E-161E-112B-95A1-6DFC5C32E7FE}"/>
                </a:ext>
              </a:extLst>
            </p:cNvPr>
            <p:cNvSpPr/>
            <p:nvPr/>
          </p:nvSpPr>
          <p:spPr>
            <a:xfrm>
              <a:off x="5796205" y="802157"/>
              <a:ext cx="457" cy="1143"/>
            </a:xfrm>
            <a:custGeom>
              <a:avLst/>
              <a:gdLst>
                <a:gd name="connsiteX0" fmla="*/ 457 w 457"/>
                <a:gd name="connsiteY0" fmla="*/ 1143 h 1143"/>
                <a:gd name="connsiteX1" fmla="*/ 0 w 457"/>
                <a:gd name="connsiteY1" fmla="*/ 0 h 1143"/>
                <a:gd name="connsiteX2" fmla="*/ 457 w 457"/>
                <a:gd name="connsiteY2" fmla="*/ 1143 h 1143"/>
              </a:gdLst>
              <a:ahLst/>
              <a:cxnLst>
                <a:cxn ang="0">
                  <a:pos x="connsiteX0" y="connsiteY0"/>
                </a:cxn>
                <a:cxn ang="0">
                  <a:pos x="connsiteX1" y="connsiteY1"/>
                </a:cxn>
                <a:cxn ang="0">
                  <a:pos x="connsiteX2" y="connsiteY2"/>
                </a:cxn>
              </a:cxnLst>
              <a:rect l="l" t="t" r="r" b="b"/>
              <a:pathLst>
                <a:path w="457" h="1143">
                  <a:moveTo>
                    <a:pt x="457" y="1143"/>
                  </a:moveTo>
                  <a:cubicBezTo>
                    <a:pt x="229" y="686"/>
                    <a:pt x="229" y="457"/>
                    <a:pt x="0" y="0"/>
                  </a:cubicBezTo>
                  <a:cubicBezTo>
                    <a:pt x="229" y="457"/>
                    <a:pt x="229" y="686"/>
                    <a:pt x="457" y="1143"/>
                  </a:cubicBezTo>
                  <a:close/>
                </a:path>
              </a:pathLst>
            </a:custGeom>
            <a:solidFill>
              <a:srgbClr val="FFFFFF"/>
            </a:solidFill>
            <a:ln w="2286" cap="flat">
              <a:noFill/>
              <a:prstDash val="solid"/>
              <a:miter/>
            </a:ln>
          </p:spPr>
          <p:txBody>
            <a:bodyPr rtlCol="0" anchor="ctr"/>
            <a:lstStyle/>
            <a:p>
              <a:endParaRPr lang="en-US"/>
            </a:p>
          </p:txBody>
        </p:sp>
        <p:sp>
          <p:nvSpPr>
            <p:cNvPr id="56" name="Freeform 1031">
              <a:extLst>
                <a:ext uri="{FF2B5EF4-FFF2-40B4-BE49-F238E27FC236}">
                  <a16:creationId xmlns:a16="http://schemas.microsoft.com/office/drawing/2014/main" id="{E749A530-5827-4CED-3EF0-6C4550F49A41}"/>
                </a:ext>
              </a:extLst>
            </p:cNvPr>
            <p:cNvSpPr/>
            <p:nvPr/>
          </p:nvSpPr>
          <p:spPr>
            <a:xfrm>
              <a:off x="5797576" y="804443"/>
              <a:ext cx="685" cy="914"/>
            </a:xfrm>
            <a:custGeom>
              <a:avLst/>
              <a:gdLst>
                <a:gd name="connsiteX0" fmla="*/ 686 w 685"/>
                <a:gd name="connsiteY0" fmla="*/ 914 h 914"/>
                <a:gd name="connsiteX1" fmla="*/ 0 w 685"/>
                <a:gd name="connsiteY1" fmla="*/ 0 h 914"/>
                <a:gd name="connsiteX2" fmla="*/ 686 w 685"/>
                <a:gd name="connsiteY2" fmla="*/ 914 h 914"/>
              </a:gdLst>
              <a:ahLst/>
              <a:cxnLst>
                <a:cxn ang="0">
                  <a:pos x="connsiteX0" y="connsiteY0"/>
                </a:cxn>
                <a:cxn ang="0">
                  <a:pos x="connsiteX1" y="connsiteY1"/>
                </a:cxn>
                <a:cxn ang="0">
                  <a:pos x="connsiteX2" y="connsiteY2"/>
                </a:cxn>
              </a:cxnLst>
              <a:rect l="l" t="t" r="r" b="b"/>
              <a:pathLst>
                <a:path w="685" h="914">
                  <a:moveTo>
                    <a:pt x="686" y="914"/>
                  </a:moveTo>
                  <a:cubicBezTo>
                    <a:pt x="457" y="686"/>
                    <a:pt x="229" y="457"/>
                    <a:pt x="0" y="0"/>
                  </a:cubicBezTo>
                  <a:cubicBezTo>
                    <a:pt x="229" y="457"/>
                    <a:pt x="457" y="686"/>
                    <a:pt x="686" y="914"/>
                  </a:cubicBezTo>
                  <a:close/>
                </a:path>
              </a:pathLst>
            </a:custGeom>
            <a:solidFill>
              <a:srgbClr val="FFFFFF"/>
            </a:solidFill>
            <a:ln w="2286" cap="flat">
              <a:noFill/>
              <a:prstDash val="solid"/>
              <a:miter/>
            </a:ln>
          </p:spPr>
          <p:txBody>
            <a:bodyPr rtlCol="0" anchor="ctr"/>
            <a:lstStyle/>
            <a:p>
              <a:endParaRPr lang="en-US"/>
            </a:p>
          </p:txBody>
        </p:sp>
        <p:sp>
          <p:nvSpPr>
            <p:cNvPr id="57" name="Freeform 1032">
              <a:extLst>
                <a:ext uri="{FF2B5EF4-FFF2-40B4-BE49-F238E27FC236}">
                  <a16:creationId xmlns:a16="http://schemas.microsoft.com/office/drawing/2014/main" id="{990B1792-075E-2CCE-0499-6BB8B1693AB5}"/>
                </a:ext>
              </a:extLst>
            </p:cNvPr>
            <p:cNvSpPr/>
            <p:nvPr/>
          </p:nvSpPr>
          <p:spPr>
            <a:xfrm>
              <a:off x="5796662" y="803529"/>
              <a:ext cx="685" cy="914"/>
            </a:xfrm>
            <a:custGeom>
              <a:avLst/>
              <a:gdLst>
                <a:gd name="connsiteX0" fmla="*/ 686 w 685"/>
                <a:gd name="connsiteY0" fmla="*/ 914 h 914"/>
                <a:gd name="connsiteX1" fmla="*/ 0 w 685"/>
                <a:gd name="connsiteY1" fmla="*/ 0 h 914"/>
                <a:gd name="connsiteX2" fmla="*/ 686 w 685"/>
                <a:gd name="connsiteY2" fmla="*/ 914 h 914"/>
              </a:gdLst>
              <a:ahLst/>
              <a:cxnLst>
                <a:cxn ang="0">
                  <a:pos x="connsiteX0" y="connsiteY0"/>
                </a:cxn>
                <a:cxn ang="0">
                  <a:pos x="connsiteX1" y="connsiteY1"/>
                </a:cxn>
                <a:cxn ang="0">
                  <a:pos x="connsiteX2" y="connsiteY2"/>
                </a:cxn>
              </a:cxnLst>
              <a:rect l="l" t="t" r="r" b="b"/>
              <a:pathLst>
                <a:path w="685" h="914">
                  <a:moveTo>
                    <a:pt x="686" y="914"/>
                  </a:moveTo>
                  <a:cubicBezTo>
                    <a:pt x="457" y="686"/>
                    <a:pt x="229" y="229"/>
                    <a:pt x="0" y="0"/>
                  </a:cubicBezTo>
                  <a:cubicBezTo>
                    <a:pt x="229" y="229"/>
                    <a:pt x="457" y="457"/>
                    <a:pt x="686" y="914"/>
                  </a:cubicBezTo>
                  <a:close/>
                </a:path>
              </a:pathLst>
            </a:custGeom>
            <a:solidFill>
              <a:srgbClr val="FFFFFF"/>
            </a:solidFill>
            <a:ln w="2286" cap="flat">
              <a:noFill/>
              <a:prstDash val="solid"/>
              <a:miter/>
            </a:ln>
          </p:spPr>
          <p:txBody>
            <a:bodyPr rtlCol="0" anchor="ctr"/>
            <a:lstStyle/>
            <a:p>
              <a:endParaRPr lang="en-US"/>
            </a:p>
          </p:txBody>
        </p:sp>
        <p:sp>
          <p:nvSpPr>
            <p:cNvPr id="58" name="Freeform 1033">
              <a:extLst>
                <a:ext uri="{FF2B5EF4-FFF2-40B4-BE49-F238E27FC236}">
                  <a16:creationId xmlns:a16="http://schemas.microsoft.com/office/drawing/2014/main" id="{6BE25E16-702B-A3C9-9AD4-26E4260918C5}"/>
                </a:ext>
              </a:extLst>
            </p:cNvPr>
            <p:cNvSpPr/>
            <p:nvPr/>
          </p:nvSpPr>
          <p:spPr>
            <a:xfrm>
              <a:off x="5867299" y="709803"/>
              <a:ext cx="2286" cy="1143"/>
            </a:xfrm>
            <a:custGeom>
              <a:avLst/>
              <a:gdLst>
                <a:gd name="connsiteX0" fmla="*/ 0 w 2286"/>
                <a:gd name="connsiteY0" fmla="*/ 0 h 1143"/>
                <a:gd name="connsiteX1" fmla="*/ 0 w 2286"/>
                <a:gd name="connsiteY1" fmla="*/ 1143 h 1143"/>
                <a:gd name="connsiteX2" fmla="*/ 0 w 2286"/>
                <a:gd name="connsiteY2" fmla="*/ 0 h 1143"/>
              </a:gdLst>
              <a:ahLst/>
              <a:cxnLst>
                <a:cxn ang="0">
                  <a:pos x="connsiteX0" y="connsiteY0"/>
                </a:cxn>
                <a:cxn ang="0">
                  <a:pos x="connsiteX1" y="connsiteY1"/>
                </a:cxn>
                <a:cxn ang="0">
                  <a:pos x="connsiteX2" y="connsiteY2"/>
                </a:cxn>
              </a:cxnLst>
              <a:rect l="l" t="t" r="r" b="b"/>
              <a:pathLst>
                <a:path w="2286" h="1143">
                  <a:moveTo>
                    <a:pt x="0" y="0"/>
                  </a:moveTo>
                  <a:cubicBezTo>
                    <a:pt x="0" y="457"/>
                    <a:pt x="0" y="914"/>
                    <a:pt x="0" y="1143"/>
                  </a:cubicBezTo>
                  <a:cubicBezTo>
                    <a:pt x="0" y="686"/>
                    <a:pt x="0" y="229"/>
                    <a:pt x="0" y="0"/>
                  </a:cubicBezTo>
                  <a:close/>
                </a:path>
              </a:pathLst>
            </a:custGeom>
            <a:solidFill>
              <a:srgbClr val="FFFFFF"/>
            </a:solidFill>
            <a:ln w="2286" cap="flat">
              <a:noFill/>
              <a:prstDash val="solid"/>
              <a:miter/>
            </a:ln>
          </p:spPr>
          <p:txBody>
            <a:bodyPr rtlCol="0" anchor="ctr"/>
            <a:lstStyle/>
            <a:p>
              <a:endParaRPr lang="en-US"/>
            </a:p>
          </p:txBody>
        </p:sp>
        <p:sp>
          <p:nvSpPr>
            <p:cNvPr id="59" name="Freeform 1034">
              <a:extLst>
                <a:ext uri="{FF2B5EF4-FFF2-40B4-BE49-F238E27FC236}">
                  <a16:creationId xmlns:a16="http://schemas.microsoft.com/office/drawing/2014/main" id="{DF900BF5-EBF6-7ABF-F61F-DC720913B7CE}"/>
                </a:ext>
              </a:extLst>
            </p:cNvPr>
            <p:cNvSpPr/>
            <p:nvPr/>
          </p:nvSpPr>
          <p:spPr>
            <a:xfrm>
              <a:off x="5866385" y="688086"/>
              <a:ext cx="228" cy="2057"/>
            </a:xfrm>
            <a:custGeom>
              <a:avLst/>
              <a:gdLst>
                <a:gd name="connsiteX0" fmla="*/ 0 w 228"/>
                <a:gd name="connsiteY0" fmla="*/ 0 h 2057"/>
                <a:gd name="connsiteX1" fmla="*/ 229 w 228"/>
                <a:gd name="connsiteY1" fmla="*/ 2057 h 2057"/>
                <a:gd name="connsiteX2" fmla="*/ 0 w 228"/>
                <a:gd name="connsiteY2" fmla="*/ 0 h 2057"/>
              </a:gdLst>
              <a:ahLst/>
              <a:cxnLst>
                <a:cxn ang="0">
                  <a:pos x="connsiteX0" y="connsiteY0"/>
                </a:cxn>
                <a:cxn ang="0">
                  <a:pos x="connsiteX1" y="connsiteY1"/>
                </a:cxn>
                <a:cxn ang="0">
                  <a:pos x="connsiteX2" y="connsiteY2"/>
                </a:cxn>
              </a:cxnLst>
              <a:rect l="l" t="t" r="r" b="b"/>
              <a:pathLst>
                <a:path w="228" h="2057">
                  <a:moveTo>
                    <a:pt x="0" y="0"/>
                  </a:moveTo>
                  <a:cubicBezTo>
                    <a:pt x="0" y="686"/>
                    <a:pt x="0" y="1372"/>
                    <a:pt x="229" y="2057"/>
                  </a:cubicBezTo>
                  <a:cubicBezTo>
                    <a:pt x="229" y="1372"/>
                    <a:pt x="0" y="686"/>
                    <a:pt x="0" y="0"/>
                  </a:cubicBezTo>
                  <a:close/>
                </a:path>
              </a:pathLst>
            </a:custGeom>
            <a:solidFill>
              <a:srgbClr val="FFFFFF"/>
            </a:solidFill>
            <a:ln w="2286" cap="flat">
              <a:noFill/>
              <a:prstDash val="solid"/>
              <a:miter/>
            </a:ln>
          </p:spPr>
          <p:txBody>
            <a:bodyPr rtlCol="0" anchor="ctr"/>
            <a:lstStyle/>
            <a:p>
              <a:endParaRPr lang="en-US"/>
            </a:p>
          </p:txBody>
        </p:sp>
        <p:sp>
          <p:nvSpPr>
            <p:cNvPr id="60" name="Freeform 1035">
              <a:extLst>
                <a:ext uri="{FF2B5EF4-FFF2-40B4-BE49-F238E27FC236}">
                  <a16:creationId xmlns:a16="http://schemas.microsoft.com/office/drawing/2014/main" id="{63EBCD28-350A-EEE3-8EEA-4228D9675F27}"/>
                </a:ext>
              </a:extLst>
            </p:cNvPr>
            <p:cNvSpPr/>
            <p:nvPr/>
          </p:nvSpPr>
          <p:spPr>
            <a:xfrm>
              <a:off x="5866156" y="685342"/>
              <a:ext cx="228" cy="2057"/>
            </a:xfrm>
            <a:custGeom>
              <a:avLst/>
              <a:gdLst>
                <a:gd name="connsiteX0" fmla="*/ 0 w 228"/>
                <a:gd name="connsiteY0" fmla="*/ 0 h 2057"/>
                <a:gd name="connsiteX1" fmla="*/ 229 w 228"/>
                <a:gd name="connsiteY1" fmla="*/ 2057 h 2057"/>
                <a:gd name="connsiteX2" fmla="*/ 0 w 228"/>
                <a:gd name="connsiteY2" fmla="*/ 0 h 2057"/>
              </a:gdLst>
              <a:ahLst/>
              <a:cxnLst>
                <a:cxn ang="0">
                  <a:pos x="connsiteX0" y="connsiteY0"/>
                </a:cxn>
                <a:cxn ang="0">
                  <a:pos x="connsiteX1" y="connsiteY1"/>
                </a:cxn>
                <a:cxn ang="0">
                  <a:pos x="connsiteX2" y="connsiteY2"/>
                </a:cxn>
              </a:cxnLst>
              <a:rect l="l" t="t" r="r" b="b"/>
              <a:pathLst>
                <a:path w="228" h="2057">
                  <a:moveTo>
                    <a:pt x="0" y="0"/>
                  </a:moveTo>
                  <a:cubicBezTo>
                    <a:pt x="0" y="686"/>
                    <a:pt x="0" y="1372"/>
                    <a:pt x="229" y="2057"/>
                  </a:cubicBezTo>
                  <a:cubicBezTo>
                    <a:pt x="229" y="1372"/>
                    <a:pt x="229" y="686"/>
                    <a:pt x="0" y="0"/>
                  </a:cubicBezTo>
                  <a:close/>
                </a:path>
              </a:pathLst>
            </a:custGeom>
            <a:solidFill>
              <a:srgbClr val="FFFFFF"/>
            </a:solidFill>
            <a:ln w="2286" cap="flat">
              <a:noFill/>
              <a:prstDash val="solid"/>
              <a:miter/>
            </a:ln>
          </p:spPr>
          <p:txBody>
            <a:bodyPr rtlCol="0" anchor="ctr"/>
            <a:lstStyle/>
            <a:p>
              <a:endParaRPr lang="en-US"/>
            </a:p>
          </p:txBody>
        </p:sp>
        <p:sp>
          <p:nvSpPr>
            <p:cNvPr id="61" name="Freeform 1036">
              <a:extLst>
                <a:ext uri="{FF2B5EF4-FFF2-40B4-BE49-F238E27FC236}">
                  <a16:creationId xmlns:a16="http://schemas.microsoft.com/office/drawing/2014/main" id="{42A9BA97-4D84-8627-A879-0B944B524DE7}"/>
                </a:ext>
              </a:extLst>
            </p:cNvPr>
            <p:cNvSpPr/>
            <p:nvPr/>
          </p:nvSpPr>
          <p:spPr>
            <a:xfrm>
              <a:off x="5866614" y="690600"/>
              <a:ext cx="228" cy="2057"/>
            </a:xfrm>
            <a:custGeom>
              <a:avLst/>
              <a:gdLst>
                <a:gd name="connsiteX0" fmla="*/ 0 w 228"/>
                <a:gd name="connsiteY0" fmla="*/ 0 h 2057"/>
                <a:gd name="connsiteX1" fmla="*/ 229 w 228"/>
                <a:gd name="connsiteY1" fmla="*/ 2057 h 2057"/>
                <a:gd name="connsiteX2" fmla="*/ 0 w 228"/>
                <a:gd name="connsiteY2" fmla="*/ 0 h 2057"/>
              </a:gdLst>
              <a:ahLst/>
              <a:cxnLst>
                <a:cxn ang="0">
                  <a:pos x="connsiteX0" y="connsiteY0"/>
                </a:cxn>
                <a:cxn ang="0">
                  <a:pos x="connsiteX1" y="connsiteY1"/>
                </a:cxn>
                <a:cxn ang="0">
                  <a:pos x="connsiteX2" y="connsiteY2"/>
                </a:cxn>
              </a:cxnLst>
              <a:rect l="l" t="t" r="r" b="b"/>
              <a:pathLst>
                <a:path w="228" h="2057">
                  <a:moveTo>
                    <a:pt x="0" y="0"/>
                  </a:moveTo>
                  <a:cubicBezTo>
                    <a:pt x="0" y="686"/>
                    <a:pt x="0" y="1372"/>
                    <a:pt x="229" y="2057"/>
                  </a:cubicBezTo>
                  <a:cubicBezTo>
                    <a:pt x="0" y="1372"/>
                    <a:pt x="0" y="686"/>
                    <a:pt x="0" y="0"/>
                  </a:cubicBezTo>
                  <a:close/>
                </a:path>
              </a:pathLst>
            </a:custGeom>
            <a:solidFill>
              <a:srgbClr val="FFFFFF"/>
            </a:solidFill>
            <a:ln w="2286" cap="flat">
              <a:noFill/>
              <a:prstDash val="solid"/>
              <a:miter/>
            </a:ln>
          </p:spPr>
          <p:txBody>
            <a:bodyPr rtlCol="0" anchor="ctr"/>
            <a:lstStyle/>
            <a:p>
              <a:endParaRPr lang="en-US"/>
            </a:p>
          </p:txBody>
        </p:sp>
        <p:sp>
          <p:nvSpPr>
            <p:cNvPr id="62" name="Freeform 1037">
              <a:extLst>
                <a:ext uri="{FF2B5EF4-FFF2-40B4-BE49-F238E27FC236}">
                  <a16:creationId xmlns:a16="http://schemas.microsoft.com/office/drawing/2014/main" id="{71E94D3F-A6DC-B267-8FA9-55CEA48088E4}"/>
                </a:ext>
              </a:extLst>
            </p:cNvPr>
            <p:cNvSpPr/>
            <p:nvPr/>
          </p:nvSpPr>
          <p:spPr>
            <a:xfrm>
              <a:off x="5866842" y="693343"/>
              <a:ext cx="2286" cy="2057"/>
            </a:xfrm>
            <a:custGeom>
              <a:avLst/>
              <a:gdLst>
                <a:gd name="connsiteX0" fmla="*/ 0 w 2286"/>
                <a:gd name="connsiteY0" fmla="*/ 0 h 2057"/>
                <a:gd name="connsiteX1" fmla="*/ 0 w 2286"/>
                <a:gd name="connsiteY1" fmla="*/ 2057 h 2057"/>
                <a:gd name="connsiteX2" fmla="*/ 0 w 2286"/>
                <a:gd name="connsiteY2" fmla="*/ 0 h 2057"/>
              </a:gdLst>
              <a:ahLst/>
              <a:cxnLst>
                <a:cxn ang="0">
                  <a:pos x="connsiteX0" y="connsiteY0"/>
                </a:cxn>
                <a:cxn ang="0">
                  <a:pos x="connsiteX1" y="connsiteY1"/>
                </a:cxn>
                <a:cxn ang="0">
                  <a:pos x="connsiteX2" y="connsiteY2"/>
                </a:cxn>
              </a:cxnLst>
              <a:rect l="l" t="t" r="r" b="b"/>
              <a:pathLst>
                <a:path w="2286" h="2057">
                  <a:moveTo>
                    <a:pt x="0" y="0"/>
                  </a:moveTo>
                  <a:cubicBezTo>
                    <a:pt x="0" y="686"/>
                    <a:pt x="0" y="1372"/>
                    <a:pt x="0" y="2057"/>
                  </a:cubicBezTo>
                  <a:cubicBezTo>
                    <a:pt x="0" y="1372"/>
                    <a:pt x="0" y="686"/>
                    <a:pt x="0" y="0"/>
                  </a:cubicBezTo>
                  <a:close/>
                </a:path>
              </a:pathLst>
            </a:custGeom>
            <a:solidFill>
              <a:srgbClr val="FFFFFF"/>
            </a:solidFill>
            <a:ln w="2286" cap="flat">
              <a:noFill/>
              <a:prstDash val="solid"/>
              <a:miter/>
            </a:ln>
          </p:spPr>
          <p:txBody>
            <a:bodyPr rtlCol="0" anchor="ctr"/>
            <a:lstStyle/>
            <a:p>
              <a:endParaRPr lang="en-US"/>
            </a:p>
          </p:txBody>
        </p:sp>
        <p:sp>
          <p:nvSpPr>
            <p:cNvPr id="63" name="Freeform 1038">
              <a:extLst>
                <a:ext uri="{FF2B5EF4-FFF2-40B4-BE49-F238E27FC236}">
                  <a16:creationId xmlns:a16="http://schemas.microsoft.com/office/drawing/2014/main" id="{B9126362-884D-1D04-B43E-CAF36B72DCDA}"/>
                </a:ext>
              </a:extLst>
            </p:cNvPr>
            <p:cNvSpPr/>
            <p:nvPr/>
          </p:nvSpPr>
          <p:spPr>
            <a:xfrm>
              <a:off x="5866156" y="682371"/>
              <a:ext cx="228" cy="2286"/>
            </a:xfrm>
            <a:custGeom>
              <a:avLst/>
              <a:gdLst>
                <a:gd name="connsiteX0" fmla="*/ 0 w 228"/>
                <a:gd name="connsiteY0" fmla="*/ 0 h 2286"/>
                <a:gd name="connsiteX1" fmla="*/ 229 w 228"/>
                <a:gd name="connsiteY1" fmla="*/ 2286 h 2286"/>
                <a:gd name="connsiteX2" fmla="*/ 0 w 228"/>
                <a:gd name="connsiteY2" fmla="*/ 0 h 2286"/>
              </a:gdLst>
              <a:ahLst/>
              <a:cxnLst>
                <a:cxn ang="0">
                  <a:pos x="connsiteX0" y="connsiteY0"/>
                </a:cxn>
                <a:cxn ang="0">
                  <a:pos x="connsiteX1" y="connsiteY1"/>
                </a:cxn>
                <a:cxn ang="0">
                  <a:pos x="connsiteX2" y="connsiteY2"/>
                </a:cxn>
              </a:cxnLst>
              <a:rect l="l" t="t" r="r" b="b"/>
              <a:pathLst>
                <a:path w="228" h="2286">
                  <a:moveTo>
                    <a:pt x="0" y="0"/>
                  </a:moveTo>
                  <a:cubicBezTo>
                    <a:pt x="0" y="686"/>
                    <a:pt x="0" y="1600"/>
                    <a:pt x="229" y="2286"/>
                  </a:cubicBezTo>
                  <a:cubicBezTo>
                    <a:pt x="0" y="1600"/>
                    <a:pt x="0" y="914"/>
                    <a:pt x="0" y="0"/>
                  </a:cubicBezTo>
                  <a:close/>
                </a:path>
              </a:pathLst>
            </a:custGeom>
            <a:solidFill>
              <a:srgbClr val="FFFFFF"/>
            </a:solidFill>
            <a:ln w="2286" cap="flat">
              <a:noFill/>
              <a:prstDash val="solid"/>
              <a:miter/>
            </a:ln>
          </p:spPr>
          <p:txBody>
            <a:bodyPr rtlCol="0" anchor="ctr"/>
            <a:lstStyle/>
            <a:p>
              <a:endParaRPr lang="en-US"/>
            </a:p>
          </p:txBody>
        </p:sp>
        <p:sp>
          <p:nvSpPr>
            <p:cNvPr id="64" name="Freeform 1039">
              <a:extLst>
                <a:ext uri="{FF2B5EF4-FFF2-40B4-BE49-F238E27FC236}">
                  <a16:creationId xmlns:a16="http://schemas.microsoft.com/office/drawing/2014/main" id="{6FD6543B-541C-17C7-910D-C3C80EF62764}"/>
                </a:ext>
              </a:extLst>
            </p:cNvPr>
            <p:cNvSpPr/>
            <p:nvPr/>
          </p:nvSpPr>
          <p:spPr>
            <a:xfrm>
              <a:off x="5866842" y="695629"/>
              <a:ext cx="228" cy="6629"/>
            </a:xfrm>
            <a:custGeom>
              <a:avLst/>
              <a:gdLst>
                <a:gd name="connsiteX0" fmla="*/ 0 w 228"/>
                <a:gd name="connsiteY0" fmla="*/ 0 h 6629"/>
                <a:gd name="connsiteX1" fmla="*/ 229 w 228"/>
                <a:gd name="connsiteY1" fmla="*/ 6629 h 6629"/>
                <a:gd name="connsiteX2" fmla="*/ 0 w 228"/>
                <a:gd name="connsiteY2" fmla="*/ 0 h 6629"/>
              </a:gdLst>
              <a:ahLst/>
              <a:cxnLst>
                <a:cxn ang="0">
                  <a:pos x="connsiteX0" y="connsiteY0"/>
                </a:cxn>
                <a:cxn ang="0">
                  <a:pos x="connsiteX1" y="connsiteY1"/>
                </a:cxn>
                <a:cxn ang="0">
                  <a:pos x="connsiteX2" y="connsiteY2"/>
                </a:cxn>
              </a:cxnLst>
              <a:rect l="l" t="t" r="r" b="b"/>
              <a:pathLst>
                <a:path w="228" h="6629">
                  <a:moveTo>
                    <a:pt x="0" y="0"/>
                  </a:moveTo>
                  <a:cubicBezTo>
                    <a:pt x="0" y="2286"/>
                    <a:pt x="229" y="4343"/>
                    <a:pt x="229" y="6629"/>
                  </a:cubicBezTo>
                  <a:cubicBezTo>
                    <a:pt x="229" y="4343"/>
                    <a:pt x="229" y="2057"/>
                    <a:pt x="0" y="0"/>
                  </a:cubicBezTo>
                  <a:close/>
                </a:path>
              </a:pathLst>
            </a:custGeom>
            <a:solidFill>
              <a:srgbClr val="FFFFFF"/>
            </a:solidFill>
            <a:ln w="2286" cap="flat">
              <a:noFill/>
              <a:prstDash val="solid"/>
              <a:miter/>
            </a:ln>
          </p:spPr>
          <p:txBody>
            <a:bodyPr rtlCol="0" anchor="ctr"/>
            <a:lstStyle/>
            <a:p>
              <a:endParaRPr lang="en-US"/>
            </a:p>
          </p:txBody>
        </p:sp>
        <p:sp>
          <p:nvSpPr>
            <p:cNvPr id="65" name="Freeform 1040">
              <a:extLst>
                <a:ext uri="{FF2B5EF4-FFF2-40B4-BE49-F238E27FC236}">
                  <a16:creationId xmlns:a16="http://schemas.microsoft.com/office/drawing/2014/main" id="{DBB328B2-E882-C2A5-CD54-B66F5F9824B8}"/>
                </a:ext>
              </a:extLst>
            </p:cNvPr>
            <p:cNvSpPr/>
            <p:nvPr/>
          </p:nvSpPr>
          <p:spPr>
            <a:xfrm>
              <a:off x="5864556" y="665683"/>
              <a:ext cx="1371" cy="13944"/>
            </a:xfrm>
            <a:custGeom>
              <a:avLst/>
              <a:gdLst>
                <a:gd name="connsiteX0" fmla="*/ 0 w 1371"/>
                <a:gd name="connsiteY0" fmla="*/ 0 h 13944"/>
                <a:gd name="connsiteX1" fmla="*/ 1372 w 1371"/>
                <a:gd name="connsiteY1" fmla="*/ 13945 h 13944"/>
                <a:gd name="connsiteX2" fmla="*/ 0 w 1371"/>
                <a:gd name="connsiteY2" fmla="*/ 0 h 13944"/>
              </a:gdLst>
              <a:ahLst/>
              <a:cxnLst>
                <a:cxn ang="0">
                  <a:pos x="connsiteX0" y="connsiteY0"/>
                </a:cxn>
                <a:cxn ang="0">
                  <a:pos x="connsiteX1" y="connsiteY1"/>
                </a:cxn>
                <a:cxn ang="0">
                  <a:pos x="connsiteX2" y="connsiteY2"/>
                </a:cxn>
              </a:cxnLst>
              <a:rect l="l" t="t" r="r" b="b"/>
              <a:pathLst>
                <a:path w="1371" h="13944">
                  <a:moveTo>
                    <a:pt x="0" y="0"/>
                  </a:moveTo>
                  <a:cubicBezTo>
                    <a:pt x="457" y="4801"/>
                    <a:pt x="914" y="9373"/>
                    <a:pt x="1372" y="13945"/>
                  </a:cubicBezTo>
                  <a:cubicBezTo>
                    <a:pt x="914" y="9373"/>
                    <a:pt x="457" y="4801"/>
                    <a:pt x="0" y="0"/>
                  </a:cubicBezTo>
                  <a:close/>
                </a:path>
              </a:pathLst>
            </a:custGeom>
            <a:solidFill>
              <a:srgbClr val="FFFFFF"/>
            </a:solidFill>
            <a:ln w="2286" cap="flat">
              <a:noFill/>
              <a:prstDash val="solid"/>
              <a:miter/>
            </a:ln>
          </p:spPr>
          <p:txBody>
            <a:bodyPr rtlCol="0" anchor="ctr"/>
            <a:lstStyle/>
            <a:p>
              <a:endParaRPr lang="en-US"/>
            </a:p>
          </p:txBody>
        </p:sp>
        <p:sp>
          <p:nvSpPr>
            <p:cNvPr id="66" name="Freeform 1041">
              <a:extLst>
                <a:ext uri="{FF2B5EF4-FFF2-40B4-BE49-F238E27FC236}">
                  <a16:creationId xmlns:a16="http://schemas.microsoft.com/office/drawing/2014/main" id="{6D62D30D-E299-8376-9809-9805E9A04190}"/>
                </a:ext>
              </a:extLst>
            </p:cNvPr>
            <p:cNvSpPr/>
            <p:nvPr/>
          </p:nvSpPr>
          <p:spPr>
            <a:xfrm>
              <a:off x="5865928" y="679627"/>
              <a:ext cx="228" cy="2514"/>
            </a:xfrm>
            <a:custGeom>
              <a:avLst/>
              <a:gdLst>
                <a:gd name="connsiteX0" fmla="*/ 0 w 228"/>
                <a:gd name="connsiteY0" fmla="*/ 0 h 2514"/>
                <a:gd name="connsiteX1" fmla="*/ 229 w 228"/>
                <a:gd name="connsiteY1" fmla="*/ 2515 h 2514"/>
                <a:gd name="connsiteX2" fmla="*/ 0 w 228"/>
                <a:gd name="connsiteY2" fmla="*/ 0 h 2514"/>
              </a:gdLst>
              <a:ahLst/>
              <a:cxnLst>
                <a:cxn ang="0">
                  <a:pos x="connsiteX0" y="connsiteY0"/>
                </a:cxn>
                <a:cxn ang="0">
                  <a:pos x="connsiteX1" y="connsiteY1"/>
                </a:cxn>
                <a:cxn ang="0">
                  <a:pos x="connsiteX2" y="connsiteY2"/>
                </a:cxn>
              </a:cxnLst>
              <a:rect l="l" t="t" r="r" b="b"/>
              <a:pathLst>
                <a:path w="228" h="2514">
                  <a:moveTo>
                    <a:pt x="0" y="0"/>
                  </a:moveTo>
                  <a:cubicBezTo>
                    <a:pt x="0" y="914"/>
                    <a:pt x="229" y="1600"/>
                    <a:pt x="229" y="2515"/>
                  </a:cubicBezTo>
                  <a:cubicBezTo>
                    <a:pt x="0" y="1600"/>
                    <a:pt x="0" y="914"/>
                    <a:pt x="0" y="0"/>
                  </a:cubicBezTo>
                  <a:close/>
                </a:path>
              </a:pathLst>
            </a:custGeom>
            <a:solidFill>
              <a:srgbClr val="FFFFFF"/>
            </a:solidFill>
            <a:ln w="2286" cap="flat">
              <a:noFill/>
              <a:prstDash val="solid"/>
              <a:miter/>
            </a:ln>
          </p:spPr>
          <p:txBody>
            <a:bodyPr rtlCol="0" anchor="ctr"/>
            <a:lstStyle/>
            <a:p>
              <a:endParaRPr lang="en-US"/>
            </a:p>
          </p:txBody>
        </p:sp>
        <p:sp>
          <p:nvSpPr>
            <p:cNvPr id="67" name="Freeform 1042">
              <a:extLst>
                <a:ext uri="{FF2B5EF4-FFF2-40B4-BE49-F238E27FC236}">
                  <a16:creationId xmlns:a16="http://schemas.microsoft.com/office/drawing/2014/main" id="{4A24B495-BD16-9322-50BF-689DB9CAED60}"/>
                </a:ext>
              </a:extLst>
            </p:cNvPr>
            <p:cNvSpPr/>
            <p:nvPr/>
          </p:nvSpPr>
          <p:spPr>
            <a:xfrm>
              <a:off x="5867071" y="713917"/>
              <a:ext cx="2286" cy="1143"/>
            </a:xfrm>
            <a:custGeom>
              <a:avLst/>
              <a:gdLst>
                <a:gd name="connsiteX0" fmla="*/ 0 w 2286"/>
                <a:gd name="connsiteY0" fmla="*/ 0 h 1143"/>
                <a:gd name="connsiteX1" fmla="*/ 0 w 2286"/>
                <a:gd name="connsiteY1" fmla="*/ 1143 h 1143"/>
                <a:gd name="connsiteX2" fmla="*/ 0 w 2286"/>
                <a:gd name="connsiteY2" fmla="*/ 0 h 1143"/>
              </a:gdLst>
              <a:ahLst/>
              <a:cxnLst>
                <a:cxn ang="0">
                  <a:pos x="connsiteX0" y="connsiteY0"/>
                </a:cxn>
                <a:cxn ang="0">
                  <a:pos x="connsiteX1" y="connsiteY1"/>
                </a:cxn>
                <a:cxn ang="0">
                  <a:pos x="connsiteX2" y="connsiteY2"/>
                </a:cxn>
              </a:cxnLst>
              <a:rect l="l" t="t" r="r" b="b"/>
              <a:pathLst>
                <a:path w="2286" h="1143">
                  <a:moveTo>
                    <a:pt x="0" y="0"/>
                  </a:moveTo>
                  <a:cubicBezTo>
                    <a:pt x="0" y="457"/>
                    <a:pt x="0" y="686"/>
                    <a:pt x="0" y="1143"/>
                  </a:cubicBezTo>
                  <a:cubicBezTo>
                    <a:pt x="0" y="914"/>
                    <a:pt x="0" y="457"/>
                    <a:pt x="0" y="0"/>
                  </a:cubicBezTo>
                  <a:close/>
                </a:path>
              </a:pathLst>
            </a:custGeom>
            <a:solidFill>
              <a:srgbClr val="FFFFFF"/>
            </a:solidFill>
            <a:ln w="2286" cap="flat">
              <a:noFill/>
              <a:prstDash val="solid"/>
              <a:miter/>
            </a:ln>
          </p:spPr>
          <p:txBody>
            <a:bodyPr rtlCol="0" anchor="ctr"/>
            <a:lstStyle/>
            <a:p>
              <a:endParaRPr lang="en-US"/>
            </a:p>
          </p:txBody>
        </p:sp>
        <p:sp>
          <p:nvSpPr>
            <p:cNvPr id="68" name="Freeform 1043">
              <a:extLst>
                <a:ext uri="{FF2B5EF4-FFF2-40B4-BE49-F238E27FC236}">
                  <a16:creationId xmlns:a16="http://schemas.microsoft.com/office/drawing/2014/main" id="{CDB253A6-895A-2265-E5D4-B5F9FF2EC65C}"/>
                </a:ext>
              </a:extLst>
            </p:cNvPr>
            <p:cNvSpPr/>
            <p:nvPr/>
          </p:nvSpPr>
          <p:spPr>
            <a:xfrm>
              <a:off x="5866842" y="718261"/>
              <a:ext cx="2286" cy="685"/>
            </a:xfrm>
            <a:custGeom>
              <a:avLst/>
              <a:gdLst>
                <a:gd name="connsiteX0" fmla="*/ 0 w 2286"/>
                <a:gd name="connsiteY0" fmla="*/ 0 h 685"/>
                <a:gd name="connsiteX1" fmla="*/ 0 w 2286"/>
                <a:gd name="connsiteY1" fmla="*/ 686 h 685"/>
                <a:gd name="connsiteX2" fmla="*/ 0 w 2286"/>
                <a:gd name="connsiteY2" fmla="*/ 0 h 685"/>
              </a:gdLst>
              <a:ahLst/>
              <a:cxnLst>
                <a:cxn ang="0">
                  <a:pos x="connsiteX0" y="connsiteY0"/>
                </a:cxn>
                <a:cxn ang="0">
                  <a:pos x="connsiteX1" y="connsiteY1"/>
                </a:cxn>
                <a:cxn ang="0">
                  <a:pos x="connsiteX2" y="connsiteY2"/>
                </a:cxn>
              </a:cxnLst>
              <a:rect l="l" t="t" r="r" b="b"/>
              <a:pathLst>
                <a:path w="2286" h="685">
                  <a:moveTo>
                    <a:pt x="0" y="0"/>
                  </a:moveTo>
                  <a:cubicBezTo>
                    <a:pt x="0" y="229"/>
                    <a:pt x="0" y="457"/>
                    <a:pt x="0" y="686"/>
                  </a:cubicBezTo>
                  <a:cubicBezTo>
                    <a:pt x="0" y="457"/>
                    <a:pt x="0" y="229"/>
                    <a:pt x="0" y="0"/>
                  </a:cubicBezTo>
                  <a:close/>
                </a:path>
              </a:pathLst>
            </a:custGeom>
            <a:solidFill>
              <a:srgbClr val="FFFFFF"/>
            </a:solidFill>
            <a:ln w="2286" cap="flat">
              <a:noFill/>
              <a:prstDash val="solid"/>
              <a:miter/>
            </a:ln>
          </p:spPr>
          <p:txBody>
            <a:bodyPr rtlCol="0" anchor="ctr"/>
            <a:lstStyle/>
            <a:p>
              <a:endParaRPr lang="en-US"/>
            </a:p>
          </p:txBody>
        </p:sp>
        <p:sp>
          <p:nvSpPr>
            <p:cNvPr id="69" name="Freeform 1044">
              <a:extLst>
                <a:ext uri="{FF2B5EF4-FFF2-40B4-BE49-F238E27FC236}">
                  <a16:creationId xmlns:a16="http://schemas.microsoft.com/office/drawing/2014/main" id="{E5462E4F-9943-5443-CD12-25A25DF24945}"/>
                </a:ext>
              </a:extLst>
            </p:cNvPr>
            <p:cNvSpPr/>
            <p:nvPr/>
          </p:nvSpPr>
          <p:spPr>
            <a:xfrm>
              <a:off x="5867071" y="716203"/>
              <a:ext cx="2286" cy="914"/>
            </a:xfrm>
            <a:custGeom>
              <a:avLst/>
              <a:gdLst>
                <a:gd name="connsiteX0" fmla="*/ 0 w 2286"/>
                <a:gd name="connsiteY0" fmla="*/ 0 h 914"/>
                <a:gd name="connsiteX1" fmla="*/ 0 w 2286"/>
                <a:gd name="connsiteY1" fmla="*/ 914 h 914"/>
                <a:gd name="connsiteX2" fmla="*/ 0 w 2286"/>
                <a:gd name="connsiteY2" fmla="*/ 0 h 914"/>
              </a:gdLst>
              <a:ahLst/>
              <a:cxnLst>
                <a:cxn ang="0">
                  <a:pos x="connsiteX0" y="connsiteY0"/>
                </a:cxn>
                <a:cxn ang="0">
                  <a:pos x="connsiteX1" y="connsiteY1"/>
                </a:cxn>
                <a:cxn ang="0">
                  <a:pos x="connsiteX2" y="connsiteY2"/>
                </a:cxn>
              </a:cxnLst>
              <a:rect l="l" t="t" r="r" b="b"/>
              <a:pathLst>
                <a:path w="2286" h="914">
                  <a:moveTo>
                    <a:pt x="0" y="0"/>
                  </a:moveTo>
                  <a:cubicBezTo>
                    <a:pt x="0" y="229"/>
                    <a:pt x="0" y="686"/>
                    <a:pt x="0" y="914"/>
                  </a:cubicBezTo>
                  <a:cubicBezTo>
                    <a:pt x="0" y="457"/>
                    <a:pt x="0" y="229"/>
                    <a:pt x="0" y="0"/>
                  </a:cubicBezTo>
                  <a:close/>
                </a:path>
              </a:pathLst>
            </a:custGeom>
            <a:solidFill>
              <a:srgbClr val="FFFFFF"/>
            </a:solidFill>
            <a:ln w="2286" cap="flat">
              <a:noFill/>
              <a:prstDash val="solid"/>
              <a:miter/>
            </a:ln>
          </p:spPr>
          <p:txBody>
            <a:bodyPr rtlCol="0" anchor="ctr"/>
            <a:lstStyle/>
            <a:p>
              <a:endParaRPr lang="en-US"/>
            </a:p>
          </p:txBody>
        </p:sp>
        <p:sp>
          <p:nvSpPr>
            <p:cNvPr id="70" name="Freeform 1045">
              <a:extLst>
                <a:ext uri="{FF2B5EF4-FFF2-40B4-BE49-F238E27FC236}">
                  <a16:creationId xmlns:a16="http://schemas.microsoft.com/office/drawing/2014/main" id="{43434881-5F97-E62C-D4EB-64D0A325333A}"/>
                </a:ext>
              </a:extLst>
            </p:cNvPr>
            <p:cNvSpPr/>
            <p:nvPr/>
          </p:nvSpPr>
          <p:spPr>
            <a:xfrm>
              <a:off x="5867071" y="702716"/>
              <a:ext cx="2286" cy="1600"/>
            </a:xfrm>
            <a:custGeom>
              <a:avLst/>
              <a:gdLst>
                <a:gd name="connsiteX0" fmla="*/ 0 w 2286"/>
                <a:gd name="connsiteY0" fmla="*/ 0 h 1600"/>
                <a:gd name="connsiteX1" fmla="*/ 0 w 2286"/>
                <a:gd name="connsiteY1" fmla="*/ 1600 h 1600"/>
                <a:gd name="connsiteX2" fmla="*/ 0 w 2286"/>
                <a:gd name="connsiteY2" fmla="*/ 0 h 1600"/>
              </a:gdLst>
              <a:ahLst/>
              <a:cxnLst>
                <a:cxn ang="0">
                  <a:pos x="connsiteX0" y="connsiteY0"/>
                </a:cxn>
                <a:cxn ang="0">
                  <a:pos x="connsiteX1" y="connsiteY1"/>
                </a:cxn>
                <a:cxn ang="0">
                  <a:pos x="connsiteX2" y="connsiteY2"/>
                </a:cxn>
              </a:cxnLst>
              <a:rect l="l" t="t" r="r" b="b"/>
              <a:pathLst>
                <a:path w="2286" h="1600">
                  <a:moveTo>
                    <a:pt x="0" y="0"/>
                  </a:moveTo>
                  <a:cubicBezTo>
                    <a:pt x="0" y="457"/>
                    <a:pt x="0" y="1143"/>
                    <a:pt x="0" y="1600"/>
                  </a:cubicBezTo>
                  <a:cubicBezTo>
                    <a:pt x="0" y="914"/>
                    <a:pt x="0" y="457"/>
                    <a:pt x="0" y="0"/>
                  </a:cubicBezTo>
                  <a:close/>
                </a:path>
              </a:pathLst>
            </a:custGeom>
            <a:solidFill>
              <a:srgbClr val="FFFFFF"/>
            </a:solidFill>
            <a:ln w="2286" cap="flat">
              <a:noFill/>
              <a:prstDash val="solid"/>
              <a:miter/>
            </a:ln>
          </p:spPr>
          <p:txBody>
            <a:bodyPr rtlCol="0" anchor="ctr"/>
            <a:lstStyle/>
            <a:p>
              <a:endParaRPr lang="en-US"/>
            </a:p>
          </p:txBody>
        </p:sp>
        <p:sp>
          <p:nvSpPr>
            <p:cNvPr id="71" name="Freeform 1046">
              <a:extLst>
                <a:ext uri="{FF2B5EF4-FFF2-40B4-BE49-F238E27FC236}">
                  <a16:creationId xmlns:a16="http://schemas.microsoft.com/office/drawing/2014/main" id="{163A74EC-881D-338B-298F-82409BC91C5B}"/>
                </a:ext>
              </a:extLst>
            </p:cNvPr>
            <p:cNvSpPr/>
            <p:nvPr/>
          </p:nvSpPr>
          <p:spPr>
            <a:xfrm>
              <a:off x="5867071" y="711860"/>
              <a:ext cx="2286" cy="1143"/>
            </a:xfrm>
            <a:custGeom>
              <a:avLst/>
              <a:gdLst>
                <a:gd name="connsiteX0" fmla="*/ 0 w 2286"/>
                <a:gd name="connsiteY0" fmla="*/ 0 h 1143"/>
                <a:gd name="connsiteX1" fmla="*/ 0 w 2286"/>
                <a:gd name="connsiteY1" fmla="*/ 1143 h 1143"/>
                <a:gd name="connsiteX2" fmla="*/ 0 w 2286"/>
                <a:gd name="connsiteY2" fmla="*/ 0 h 1143"/>
              </a:gdLst>
              <a:ahLst/>
              <a:cxnLst>
                <a:cxn ang="0">
                  <a:pos x="connsiteX0" y="connsiteY0"/>
                </a:cxn>
                <a:cxn ang="0">
                  <a:pos x="connsiteX1" y="connsiteY1"/>
                </a:cxn>
                <a:cxn ang="0">
                  <a:pos x="connsiteX2" y="connsiteY2"/>
                </a:cxn>
              </a:cxnLst>
              <a:rect l="l" t="t" r="r" b="b"/>
              <a:pathLst>
                <a:path w="2286" h="1143">
                  <a:moveTo>
                    <a:pt x="0" y="0"/>
                  </a:moveTo>
                  <a:cubicBezTo>
                    <a:pt x="0" y="457"/>
                    <a:pt x="0" y="686"/>
                    <a:pt x="0" y="1143"/>
                  </a:cubicBezTo>
                  <a:cubicBezTo>
                    <a:pt x="0" y="914"/>
                    <a:pt x="0" y="457"/>
                    <a:pt x="0" y="0"/>
                  </a:cubicBezTo>
                  <a:close/>
                </a:path>
              </a:pathLst>
            </a:custGeom>
            <a:solidFill>
              <a:srgbClr val="FFFFFF"/>
            </a:solidFill>
            <a:ln w="2286" cap="flat">
              <a:noFill/>
              <a:prstDash val="solid"/>
              <a:miter/>
            </a:ln>
          </p:spPr>
          <p:txBody>
            <a:bodyPr rtlCol="0" anchor="ctr"/>
            <a:lstStyle/>
            <a:p>
              <a:endParaRPr lang="en-US"/>
            </a:p>
          </p:txBody>
        </p:sp>
        <p:sp>
          <p:nvSpPr>
            <p:cNvPr id="72" name="Freeform 1047">
              <a:extLst>
                <a:ext uri="{FF2B5EF4-FFF2-40B4-BE49-F238E27FC236}">
                  <a16:creationId xmlns:a16="http://schemas.microsoft.com/office/drawing/2014/main" id="{CBBE1954-B286-C5F3-E305-7A753FD1650E}"/>
                </a:ext>
              </a:extLst>
            </p:cNvPr>
            <p:cNvSpPr/>
            <p:nvPr/>
          </p:nvSpPr>
          <p:spPr>
            <a:xfrm>
              <a:off x="5867071" y="705002"/>
              <a:ext cx="101" cy="1371"/>
            </a:xfrm>
            <a:custGeom>
              <a:avLst/>
              <a:gdLst>
                <a:gd name="connsiteX0" fmla="*/ 0 w 101"/>
                <a:gd name="connsiteY0" fmla="*/ 0 h 1371"/>
                <a:gd name="connsiteX1" fmla="*/ 0 w 101"/>
                <a:gd name="connsiteY1" fmla="*/ 1372 h 1371"/>
                <a:gd name="connsiteX2" fmla="*/ 0 w 101"/>
                <a:gd name="connsiteY2" fmla="*/ 0 h 1371"/>
              </a:gdLst>
              <a:ahLst/>
              <a:cxnLst>
                <a:cxn ang="0">
                  <a:pos x="connsiteX0" y="connsiteY0"/>
                </a:cxn>
                <a:cxn ang="0">
                  <a:pos x="connsiteX1" y="connsiteY1"/>
                </a:cxn>
                <a:cxn ang="0">
                  <a:pos x="connsiteX2" y="connsiteY2"/>
                </a:cxn>
              </a:cxnLst>
              <a:rect l="l" t="t" r="r" b="b"/>
              <a:pathLst>
                <a:path w="101" h="1371">
                  <a:moveTo>
                    <a:pt x="0" y="0"/>
                  </a:moveTo>
                  <a:cubicBezTo>
                    <a:pt x="0" y="457"/>
                    <a:pt x="0" y="914"/>
                    <a:pt x="0" y="1372"/>
                  </a:cubicBezTo>
                  <a:cubicBezTo>
                    <a:pt x="229" y="914"/>
                    <a:pt x="0" y="457"/>
                    <a:pt x="0" y="0"/>
                  </a:cubicBezTo>
                  <a:close/>
                </a:path>
              </a:pathLst>
            </a:custGeom>
            <a:solidFill>
              <a:srgbClr val="FFFFFF"/>
            </a:solidFill>
            <a:ln w="2286" cap="flat">
              <a:noFill/>
              <a:prstDash val="solid"/>
              <a:miter/>
            </a:ln>
          </p:spPr>
          <p:txBody>
            <a:bodyPr rtlCol="0" anchor="ctr"/>
            <a:lstStyle/>
            <a:p>
              <a:endParaRPr lang="en-US"/>
            </a:p>
          </p:txBody>
        </p:sp>
        <p:sp>
          <p:nvSpPr>
            <p:cNvPr id="73" name="Freeform 1048">
              <a:extLst>
                <a:ext uri="{FF2B5EF4-FFF2-40B4-BE49-F238E27FC236}">
                  <a16:creationId xmlns:a16="http://schemas.microsoft.com/office/drawing/2014/main" id="{2311ADB7-AC2D-08B8-46E6-3C321CC12133}"/>
                </a:ext>
              </a:extLst>
            </p:cNvPr>
            <p:cNvSpPr/>
            <p:nvPr/>
          </p:nvSpPr>
          <p:spPr>
            <a:xfrm>
              <a:off x="5867299" y="707517"/>
              <a:ext cx="2286" cy="1371"/>
            </a:xfrm>
            <a:custGeom>
              <a:avLst/>
              <a:gdLst>
                <a:gd name="connsiteX0" fmla="*/ 0 w 2286"/>
                <a:gd name="connsiteY0" fmla="*/ 0 h 1371"/>
                <a:gd name="connsiteX1" fmla="*/ 0 w 2286"/>
                <a:gd name="connsiteY1" fmla="*/ 1372 h 1371"/>
                <a:gd name="connsiteX2" fmla="*/ 0 w 2286"/>
                <a:gd name="connsiteY2" fmla="*/ 0 h 1371"/>
              </a:gdLst>
              <a:ahLst/>
              <a:cxnLst>
                <a:cxn ang="0">
                  <a:pos x="connsiteX0" y="connsiteY0"/>
                </a:cxn>
                <a:cxn ang="0">
                  <a:pos x="connsiteX1" y="connsiteY1"/>
                </a:cxn>
                <a:cxn ang="0">
                  <a:pos x="connsiteX2" y="connsiteY2"/>
                </a:cxn>
              </a:cxnLst>
              <a:rect l="l" t="t" r="r" b="b"/>
              <a:pathLst>
                <a:path w="2286" h="1371">
                  <a:moveTo>
                    <a:pt x="0" y="0"/>
                  </a:moveTo>
                  <a:cubicBezTo>
                    <a:pt x="0" y="457"/>
                    <a:pt x="0" y="914"/>
                    <a:pt x="0" y="1372"/>
                  </a:cubicBezTo>
                  <a:cubicBezTo>
                    <a:pt x="0" y="686"/>
                    <a:pt x="0" y="229"/>
                    <a:pt x="0" y="0"/>
                  </a:cubicBezTo>
                  <a:close/>
                </a:path>
              </a:pathLst>
            </a:custGeom>
            <a:solidFill>
              <a:srgbClr val="FFFFFF"/>
            </a:solidFill>
            <a:ln w="2286" cap="flat">
              <a:noFill/>
              <a:prstDash val="solid"/>
              <a:miter/>
            </a:ln>
          </p:spPr>
          <p:txBody>
            <a:bodyPr rtlCol="0" anchor="ctr"/>
            <a:lstStyle/>
            <a:p>
              <a:endParaRPr lang="en-US"/>
            </a:p>
          </p:txBody>
        </p:sp>
        <p:sp>
          <p:nvSpPr>
            <p:cNvPr id="74" name="Freeform 1049">
              <a:extLst>
                <a:ext uri="{FF2B5EF4-FFF2-40B4-BE49-F238E27FC236}">
                  <a16:creationId xmlns:a16="http://schemas.microsoft.com/office/drawing/2014/main" id="{454BBFBD-13C0-EE06-D1CA-8031AFE08E94}"/>
                </a:ext>
              </a:extLst>
            </p:cNvPr>
            <p:cNvSpPr/>
            <p:nvPr/>
          </p:nvSpPr>
          <p:spPr>
            <a:xfrm>
              <a:off x="5766487" y="866851"/>
              <a:ext cx="1143" cy="228"/>
            </a:xfrm>
            <a:custGeom>
              <a:avLst/>
              <a:gdLst>
                <a:gd name="connsiteX0" fmla="*/ 0 w 1143"/>
                <a:gd name="connsiteY0" fmla="*/ 229 h 228"/>
                <a:gd name="connsiteX1" fmla="*/ 1143 w 1143"/>
                <a:gd name="connsiteY1" fmla="*/ 0 h 228"/>
                <a:gd name="connsiteX2" fmla="*/ 0 w 1143"/>
                <a:gd name="connsiteY2" fmla="*/ 229 h 228"/>
              </a:gdLst>
              <a:ahLst/>
              <a:cxnLst>
                <a:cxn ang="0">
                  <a:pos x="connsiteX0" y="connsiteY0"/>
                </a:cxn>
                <a:cxn ang="0">
                  <a:pos x="connsiteX1" y="connsiteY1"/>
                </a:cxn>
                <a:cxn ang="0">
                  <a:pos x="connsiteX2" y="connsiteY2"/>
                </a:cxn>
              </a:cxnLst>
              <a:rect l="l" t="t" r="r" b="b"/>
              <a:pathLst>
                <a:path w="1143" h="228">
                  <a:moveTo>
                    <a:pt x="0" y="229"/>
                  </a:moveTo>
                  <a:cubicBezTo>
                    <a:pt x="229" y="229"/>
                    <a:pt x="686" y="0"/>
                    <a:pt x="1143" y="0"/>
                  </a:cubicBezTo>
                  <a:cubicBezTo>
                    <a:pt x="686" y="0"/>
                    <a:pt x="457" y="229"/>
                    <a:pt x="0" y="229"/>
                  </a:cubicBezTo>
                  <a:close/>
                </a:path>
              </a:pathLst>
            </a:custGeom>
            <a:solidFill>
              <a:srgbClr val="FFFFFF"/>
            </a:solidFill>
            <a:ln w="2286" cap="flat">
              <a:noFill/>
              <a:prstDash val="solid"/>
              <a:miter/>
            </a:ln>
          </p:spPr>
          <p:txBody>
            <a:bodyPr rtlCol="0" anchor="ctr"/>
            <a:lstStyle/>
            <a:p>
              <a:endParaRPr lang="en-US"/>
            </a:p>
          </p:txBody>
        </p:sp>
        <p:sp>
          <p:nvSpPr>
            <p:cNvPr id="75" name="Freeform 1050">
              <a:extLst>
                <a:ext uri="{FF2B5EF4-FFF2-40B4-BE49-F238E27FC236}">
                  <a16:creationId xmlns:a16="http://schemas.microsoft.com/office/drawing/2014/main" id="{8DAB79E3-53DA-49C3-AAF0-9E2D54502C8C}"/>
                </a:ext>
              </a:extLst>
            </p:cNvPr>
            <p:cNvSpPr/>
            <p:nvPr/>
          </p:nvSpPr>
          <p:spPr>
            <a:xfrm>
              <a:off x="5735854" y="884453"/>
              <a:ext cx="21031" cy="60579"/>
            </a:xfrm>
            <a:custGeom>
              <a:avLst/>
              <a:gdLst>
                <a:gd name="connsiteX0" fmla="*/ 0 w 21031"/>
                <a:gd name="connsiteY0" fmla="*/ 60579 h 60579"/>
                <a:gd name="connsiteX1" fmla="*/ 21031 w 21031"/>
                <a:gd name="connsiteY1" fmla="*/ 0 h 60579"/>
                <a:gd name="connsiteX2" fmla="*/ 0 w 21031"/>
                <a:gd name="connsiteY2" fmla="*/ 60579 h 60579"/>
              </a:gdLst>
              <a:ahLst/>
              <a:cxnLst>
                <a:cxn ang="0">
                  <a:pos x="connsiteX0" y="connsiteY0"/>
                </a:cxn>
                <a:cxn ang="0">
                  <a:pos x="connsiteX1" y="connsiteY1"/>
                </a:cxn>
                <a:cxn ang="0">
                  <a:pos x="connsiteX2" y="connsiteY2"/>
                </a:cxn>
              </a:cxnLst>
              <a:rect l="l" t="t" r="r" b="b"/>
              <a:pathLst>
                <a:path w="21031" h="60579">
                  <a:moveTo>
                    <a:pt x="0" y="60579"/>
                  </a:moveTo>
                  <a:cubicBezTo>
                    <a:pt x="6858" y="40234"/>
                    <a:pt x="13716" y="20117"/>
                    <a:pt x="21031" y="0"/>
                  </a:cubicBezTo>
                  <a:cubicBezTo>
                    <a:pt x="13716" y="20117"/>
                    <a:pt x="6858" y="40462"/>
                    <a:pt x="0" y="60579"/>
                  </a:cubicBezTo>
                  <a:close/>
                </a:path>
              </a:pathLst>
            </a:custGeom>
            <a:solidFill>
              <a:srgbClr val="FFFFFF"/>
            </a:solidFill>
            <a:ln w="2286" cap="flat">
              <a:noFill/>
              <a:prstDash val="solid"/>
              <a:miter/>
            </a:ln>
          </p:spPr>
          <p:txBody>
            <a:bodyPr rtlCol="0" anchor="ctr"/>
            <a:lstStyle/>
            <a:p>
              <a:endParaRPr lang="en-US"/>
            </a:p>
          </p:txBody>
        </p:sp>
        <p:sp>
          <p:nvSpPr>
            <p:cNvPr id="76" name="Freeform 1051">
              <a:extLst>
                <a:ext uri="{FF2B5EF4-FFF2-40B4-BE49-F238E27FC236}">
                  <a16:creationId xmlns:a16="http://schemas.microsoft.com/office/drawing/2014/main" id="{997EE24F-2AA5-BA30-BF75-D0EE24D3AABC}"/>
                </a:ext>
              </a:extLst>
            </p:cNvPr>
            <p:cNvSpPr/>
            <p:nvPr/>
          </p:nvSpPr>
          <p:spPr>
            <a:xfrm>
              <a:off x="5731740" y="957376"/>
              <a:ext cx="914" cy="3429"/>
            </a:xfrm>
            <a:custGeom>
              <a:avLst/>
              <a:gdLst>
                <a:gd name="connsiteX0" fmla="*/ 0 w 914"/>
                <a:gd name="connsiteY0" fmla="*/ 3429 h 3429"/>
                <a:gd name="connsiteX1" fmla="*/ 914 w 914"/>
                <a:gd name="connsiteY1" fmla="*/ 0 h 3429"/>
                <a:gd name="connsiteX2" fmla="*/ 0 w 914"/>
                <a:gd name="connsiteY2" fmla="*/ 3429 h 3429"/>
              </a:gdLst>
              <a:ahLst/>
              <a:cxnLst>
                <a:cxn ang="0">
                  <a:pos x="connsiteX0" y="connsiteY0"/>
                </a:cxn>
                <a:cxn ang="0">
                  <a:pos x="connsiteX1" y="connsiteY1"/>
                </a:cxn>
                <a:cxn ang="0">
                  <a:pos x="connsiteX2" y="connsiteY2"/>
                </a:cxn>
              </a:cxnLst>
              <a:rect l="l" t="t" r="r" b="b"/>
              <a:pathLst>
                <a:path w="914" h="3429">
                  <a:moveTo>
                    <a:pt x="0" y="3429"/>
                  </a:moveTo>
                  <a:cubicBezTo>
                    <a:pt x="229" y="2286"/>
                    <a:pt x="457" y="1143"/>
                    <a:pt x="914" y="0"/>
                  </a:cubicBezTo>
                  <a:cubicBezTo>
                    <a:pt x="457" y="1143"/>
                    <a:pt x="229" y="2515"/>
                    <a:pt x="0" y="3429"/>
                  </a:cubicBezTo>
                  <a:close/>
                </a:path>
              </a:pathLst>
            </a:custGeom>
            <a:solidFill>
              <a:srgbClr val="FFFFFF"/>
            </a:solidFill>
            <a:ln w="2286" cap="flat">
              <a:noFill/>
              <a:prstDash val="solid"/>
              <a:miter/>
            </a:ln>
          </p:spPr>
          <p:txBody>
            <a:bodyPr rtlCol="0" anchor="ctr"/>
            <a:lstStyle/>
            <a:p>
              <a:endParaRPr lang="en-US"/>
            </a:p>
          </p:txBody>
        </p:sp>
        <p:sp>
          <p:nvSpPr>
            <p:cNvPr id="77" name="Freeform 1052">
              <a:extLst>
                <a:ext uri="{FF2B5EF4-FFF2-40B4-BE49-F238E27FC236}">
                  <a16:creationId xmlns:a16="http://schemas.microsoft.com/office/drawing/2014/main" id="{8D74C9C2-8C8F-6DB6-AEE8-6D914F42DFCC}"/>
                </a:ext>
              </a:extLst>
            </p:cNvPr>
            <p:cNvSpPr/>
            <p:nvPr/>
          </p:nvSpPr>
          <p:spPr>
            <a:xfrm>
              <a:off x="5773573" y="867537"/>
              <a:ext cx="1828" cy="457"/>
            </a:xfrm>
            <a:custGeom>
              <a:avLst/>
              <a:gdLst>
                <a:gd name="connsiteX0" fmla="*/ 0 w 1828"/>
                <a:gd name="connsiteY0" fmla="*/ 0 h 457"/>
                <a:gd name="connsiteX1" fmla="*/ 1829 w 1828"/>
                <a:gd name="connsiteY1" fmla="*/ 457 h 457"/>
                <a:gd name="connsiteX2" fmla="*/ 0 w 1828"/>
                <a:gd name="connsiteY2" fmla="*/ 0 h 457"/>
              </a:gdLst>
              <a:ahLst/>
              <a:cxnLst>
                <a:cxn ang="0">
                  <a:pos x="connsiteX0" y="connsiteY0"/>
                </a:cxn>
                <a:cxn ang="0">
                  <a:pos x="connsiteX1" y="connsiteY1"/>
                </a:cxn>
                <a:cxn ang="0">
                  <a:pos x="connsiteX2" y="connsiteY2"/>
                </a:cxn>
              </a:cxnLst>
              <a:rect l="l" t="t" r="r" b="b"/>
              <a:pathLst>
                <a:path w="1828" h="457">
                  <a:moveTo>
                    <a:pt x="0" y="0"/>
                  </a:moveTo>
                  <a:cubicBezTo>
                    <a:pt x="686" y="229"/>
                    <a:pt x="1143" y="229"/>
                    <a:pt x="1829" y="457"/>
                  </a:cubicBezTo>
                  <a:cubicBezTo>
                    <a:pt x="1143" y="229"/>
                    <a:pt x="686" y="229"/>
                    <a:pt x="0" y="0"/>
                  </a:cubicBezTo>
                  <a:close/>
                </a:path>
              </a:pathLst>
            </a:custGeom>
            <a:solidFill>
              <a:srgbClr val="FFFFFF"/>
            </a:solidFill>
            <a:ln w="2286" cap="flat">
              <a:noFill/>
              <a:prstDash val="solid"/>
              <a:miter/>
            </a:ln>
          </p:spPr>
          <p:txBody>
            <a:bodyPr rtlCol="0" anchor="ctr"/>
            <a:lstStyle/>
            <a:p>
              <a:endParaRPr lang="en-US"/>
            </a:p>
          </p:txBody>
        </p:sp>
        <p:sp>
          <p:nvSpPr>
            <p:cNvPr id="78" name="Freeform 1053">
              <a:extLst>
                <a:ext uri="{FF2B5EF4-FFF2-40B4-BE49-F238E27FC236}">
                  <a16:creationId xmlns:a16="http://schemas.microsoft.com/office/drawing/2014/main" id="{AB805011-CC07-22CD-1C03-80BC8E3EFD1C}"/>
                </a:ext>
              </a:extLst>
            </p:cNvPr>
            <p:cNvSpPr/>
            <p:nvPr/>
          </p:nvSpPr>
          <p:spPr>
            <a:xfrm>
              <a:off x="5732654" y="951433"/>
              <a:ext cx="1371" cy="5943"/>
            </a:xfrm>
            <a:custGeom>
              <a:avLst/>
              <a:gdLst>
                <a:gd name="connsiteX0" fmla="*/ 0 w 1371"/>
                <a:gd name="connsiteY0" fmla="*/ 5944 h 5943"/>
                <a:gd name="connsiteX1" fmla="*/ 1372 w 1371"/>
                <a:gd name="connsiteY1" fmla="*/ 0 h 5943"/>
                <a:gd name="connsiteX2" fmla="*/ 0 w 1371"/>
                <a:gd name="connsiteY2" fmla="*/ 5944 h 5943"/>
              </a:gdLst>
              <a:ahLst/>
              <a:cxnLst>
                <a:cxn ang="0">
                  <a:pos x="connsiteX0" y="connsiteY0"/>
                </a:cxn>
                <a:cxn ang="0">
                  <a:pos x="connsiteX1" y="connsiteY1"/>
                </a:cxn>
                <a:cxn ang="0">
                  <a:pos x="connsiteX2" y="connsiteY2"/>
                </a:cxn>
              </a:cxnLst>
              <a:rect l="l" t="t" r="r" b="b"/>
              <a:pathLst>
                <a:path w="1371" h="5943">
                  <a:moveTo>
                    <a:pt x="0" y="5944"/>
                  </a:moveTo>
                  <a:cubicBezTo>
                    <a:pt x="457" y="4115"/>
                    <a:pt x="914" y="2057"/>
                    <a:pt x="1372" y="0"/>
                  </a:cubicBezTo>
                  <a:cubicBezTo>
                    <a:pt x="914" y="2057"/>
                    <a:pt x="457" y="4115"/>
                    <a:pt x="0" y="5944"/>
                  </a:cubicBezTo>
                  <a:close/>
                </a:path>
              </a:pathLst>
            </a:custGeom>
            <a:solidFill>
              <a:srgbClr val="FFFFFF"/>
            </a:solidFill>
            <a:ln w="2286" cap="flat">
              <a:noFill/>
              <a:prstDash val="solid"/>
              <a:miter/>
            </a:ln>
          </p:spPr>
          <p:txBody>
            <a:bodyPr rtlCol="0" anchor="ctr"/>
            <a:lstStyle/>
            <a:p>
              <a:endParaRPr lang="en-US"/>
            </a:p>
          </p:txBody>
        </p:sp>
        <p:sp>
          <p:nvSpPr>
            <p:cNvPr id="79" name="Freeform 1054">
              <a:extLst>
                <a:ext uri="{FF2B5EF4-FFF2-40B4-BE49-F238E27FC236}">
                  <a16:creationId xmlns:a16="http://schemas.microsoft.com/office/drawing/2014/main" id="{2225F28F-4EE8-EF5E-4963-35AD2640B08F}"/>
                </a:ext>
              </a:extLst>
            </p:cNvPr>
            <p:cNvSpPr/>
            <p:nvPr/>
          </p:nvSpPr>
          <p:spPr>
            <a:xfrm>
              <a:off x="5767630" y="866765"/>
              <a:ext cx="5943" cy="771"/>
            </a:xfrm>
            <a:custGeom>
              <a:avLst/>
              <a:gdLst>
                <a:gd name="connsiteX0" fmla="*/ 5944 w 5943"/>
                <a:gd name="connsiteY0" fmla="*/ 772 h 771"/>
                <a:gd name="connsiteX1" fmla="*/ 0 w 5943"/>
                <a:gd name="connsiteY1" fmla="*/ 86 h 771"/>
                <a:gd name="connsiteX2" fmla="*/ 5944 w 5943"/>
                <a:gd name="connsiteY2" fmla="*/ 772 h 771"/>
              </a:gdLst>
              <a:ahLst/>
              <a:cxnLst>
                <a:cxn ang="0">
                  <a:pos x="connsiteX0" y="connsiteY0"/>
                </a:cxn>
                <a:cxn ang="0">
                  <a:pos x="connsiteX1" y="connsiteY1"/>
                </a:cxn>
                <a:cxn ang="0">
                  <a:pos x="connsiteX2" y="connsiteY2"/>
                </a:cxn>
              </a:cxnLst>
              <a:rect l="l" t="t" r="r" b="b"/>
              <a:pathLst>
                <a:path w="5943" h="771">
                  <a:moveTo>
                    <a:pt x="5944" y="772"/>
                  </a:moveTo>
                  <a:cubicBezTo>
                    <a:pt x="3429" y="86"/>
                    <a:pt x="1600" y="-143"/>
                    <a:pt x="0" y="86"/>
                  </a:cubicBezTo>
                  <a:cubicBezTo>
                    <a:pt x="1600" y="-143"/>
                    <a:pt x="3429" y="314"/>
                    <a:pt x="5944" y="772"/>
                  </a:cubicBezTo>
                  <a:close/>
                </a:path>
              </a:pathLst>
            </a:custGeom>
            <a:solidFill>
              <a:srgbClr val="FFFFFF"/>
            </a:solidFill>
            <a:ln w="2286" cap="flat">
              <a:noFill/>
              <a:prstDash val="solid"/>
              <a:miter/>
            </a:ln>
          </p:spPr>
          <p:txBody>
            <a:bodyPr rtlCol="0" anchor="ctr"/>
            <a:lstStyle/>
            <a:p>
              <a:endParaRPr lang="en-US"/>
            </a:p>
          </p:txBody>
        </p:sp>
        <p:sp>
          <p:nvSpPr>
            <p:cNvPr id="80" name="Freeform 1055">
              <a:extLst>
                <a:ext uri="{FF2B5EF4-FFF2-40B4-BE49-F238E27FC236}">
                  <a16:creationId xmlns:a16="http://schemas.microsoft.com/office/drawing/2014/main" id="{2B427877-1B57-7914-0179-CBCA053C3B50}"/>
                </a:ext>
              </a:extLst>
            </p:cNvPr>
            <p:cNvSpPr/>
            <p:nvPr/>
          </p:nvSpPr>
          <p:spPr>
            <a:xfrm>
              <a:off x="5750256" y="968121"/>
              <a:ext cx="2743" cy="3886"/>
            </a:xfrm>
            <a:custGeom>
              <a:avLst/>
              <a:gdLst>
                <a:gd name="connsiteX0" fmla="*/ 0 w 2743"/>
                <a:gd name="connsiteY0" fmla="*/ 3886 h 3886"/>
                <a:gd name="connsiteX1" fmla="*/ 1143 w 2743"/>
                <a:gd name="connsiteY1" fmla="*/ 2286 h 3886"/>
                <a:gd name="connsiteX2" fmla="*/ 2743 w 2743"/>
                <a:gd name="connsiteY2" fmla="*/ 0 h 3886"/>
                <a:gd name="connsiteX3" fmla="*/ 1143 w 2743"/>
                <a:gd name="connsiteY3" fmla="*/ 2286 h 3886"/>
                <a:gd name="connsiteX4" fmla="*/ 0 w 2743"/>
                <a:gd name="connsiteY4" fmla="*/ 3886 h 38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43" h="3886">
                  <a:moveTo>
                    <a:pt x="0" y="3886"/>
                  </a:moveTo>
                  <a:cubicBezTo>
                    <a:pt x="457" y="3429"/>
                    <a:pt x="686" y="2743"/>
                    <a:pt x="1143" y="2286"/>
                  </a:cubicBezTo>
                  <a:cubicBezTo>
                    <a:pt x="1600" y="1600"/>
                    <a:pt x="2286" y="686"/>
                    <a:pt x="2743" y="0"/>
                  </a:cubicBezTo>
                  <a:cubicBezTo>
                    <a:pt x="2286" y="686"/>
                    <a:pt x="1600" y="1600"/>
                    <a:pt x="1143" y="2286"/>
                  </a:cubicBezTo>
                  <a:cubicBezTo>
                    <a:pt x="686" y="2972"/>
                    <a:pt x="229" y="3429"/>
                    <a:pt x="0" y="3886"/>
                  </a:cubicBezTo>
                  <a:close/>
                </a:path>
              </a:pathLst>
            </a:custGeom>
            <a:solidFill>
              <a:srgbClr val="FFFFFF"/>
            </a:solidFill>
            <a:ln w="2286" cap="flat">
              <a:noFill/>
              <a:prstDash val="solid"/>
              <a:miter/>
            </a:ln>
          </p:spPr>
          <p:txBody>
            <a:bodyPr rtlCol="0" anchor="ctr"/>
            <a:lstStyle/>
            <a:p>
              <a:endParaRPr lang="en-US"/>
            </a:p>
          </p:txBody>
        </p:sp>
        <p:sp>
          <p:nvSpPr>
            <p:cNvPr id="81" name="Freeform 1056">
              <a:extLst>
                <a:ext uri="{FF2B5EF4-FFF2-40B4-BE49-F238E27FC236}">
                  <a16:creationId xmlns:a16="http://schemas.microsoft.com/office/drawing/2014/main" id="{4890FB1D-8E2E-93A9-9A02-34419AB64388}"/>
                </a:ext>
              </a:extLst>
            </p:cNvPr>
            <p:cNvSpPr/>
            <p:nvPr/>
          </p:nvSpPr>
          <p:spPr>
            <a:xfrm>
              <a:off x="5775631" y="867994"/>
              <a:ext cx="2057" cy="457"/>
            </a:xfrm>
            <a:custGeom>
              <a:avLst/>
              <a:gdLst>
                <a:gd name="connsiteX0" fmla="*/ 0 w 2057"/>
                <a:gd name="connsiteY0" fmla="*/ 0 h 457"/>
                <a:gd name="connsiteX1" fmla="*/ 2057 w 2057"/>
                <a:gd name="connsiteY1" fmla="*/ 457 h 457"/>
                <a:gd name="connsiteX2" fmla="*/ 0 w 2057"/>
                <a:gd name="connsiteY2" fmla="*/ 0 h 457"/>
              </a:gdLst>
              <a:ahLst/>
              <a:cxnLst>
                <a:cxn ang="0">
                  <a:pos x="connsiteX0" y="connsiteY0"/>
                </a:cxn>
                <a:cxn ang="0">
                  <a:pos x="connsiteX1" y="connsiteY1"/>
                </a:cxn>
                <a:cxn ang="0">
                  <a:pos x="connsiteX2" y="connsiteY2"/>
                </a:cxn>
              </a:cxnLst>
              <a:rect l="l" t="t" r="r" b="b"/>
              <a:pathLst>
                <a:path w="2057" h="457">
                  <a:moveTo>
                    <a:pt x="0" y="0"/>
                  </a:moveTo>
                  <a:cubicBezTo>
                    <a:pt x="686" y="229"/>
                    <a:pt x="1372" y="457"/>
                    <a:pt x="2057" y="457"/>
                  </a:cubicBezTo>
                  <a:cubicBezTo>
                    <a:pt x="1372" y="457"/>
                    <a:pt x="686" y="229"/>
                    <a:pt x="0" y="0"/>
                  </a:cubicBezTo>
                  <a:close/>
                </a:path>
              </a:pathLst>
            </a:custGeom>
            <a:solidFill>
              <a:srgbClr val="FFFFFF"/>
            </a:solidFill>
            <a:ln w="2286" cap="flat">
              <a:noFill/>
              <a:prstDash val="solid"/>
              <a:miter/>
            </a:ln>
          </p:spPr>
          <p:txBody>
            <a:bodyPr rtlCol="0" anchor="ctr"/>
            <a:lstStyle/>
            <a:p>
              <a:endParaRPr lang="en-US"/>
            </a:p>
          </p:txBody>
        </p:sp>
        <p:sp>
          <p:nvSpPr>
            <p:cNvPr id="82" name="Freeform 1057">
              <a:extLst>
                <a:ext uri="{FF2B5EF4-FFF2-40B4-BE49-F238E27FC236}">
                  <a16:creationId xmlns:a16="http://schemas.microsoft.com/office/drawing/2014/main" id="{D3D8CA3F-7692-9F30-608B-C051C860BFAF}"/>
                </a:ext>
              </a:extLst>
            </p:cNvPr>
            <p:cNvSpPr/>
            <p:nvPr/>
          </p:nvSpPr>
          <p:spPr>
            <a:xfrm>
              <a:off x="5777688" y="868680"/>
              <a:ext cx="7086" cy="2057"/>
            </a:xfrm>
            <a:custGeom>
              <a:avLst/>
              <a:gdLst>
                <a:gd name="connsiteX0" fmla="*/ 7087 w 7086"/>
                <a:gd name="connsiteY0" fmla="*/ 2057 h 2057"/>
                <a:gd name="connsiteX1" fmla="*/ 2286 w 7086"/>
                <a:gd name="connsiteY1" fmla="*/ 686 h 2057"/>
                <a:gd name="connsiteX2" fmla="*/ 0 w 7086"/>
                <a:gd name="connsiteY2" fmla="*/ 0 h 2057"/>
                <a:gd name="connsiteX3" fmla="*/ 2286 w 7086"/>
                <a:gd name="connsiteY3" fmla="*/ 686 h 2057"/>
                <a:gd name="connsiteX4" fmla="*/ 7087 w 7086"/>
                <a:gd name="connsiteY4" fmla="*/ 2057 h 20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86" h="2057">
                  <a:moveTo>
                    <a:pt x="7087" y="2057"/>
                  </a:moveTo>
                  <a:cubicBezTo>
                    <a:pt x="5715" y="1600"/>
                    <a:pt x="4115" y="1143"/>
                    <a:pt x="2286" y="686"/>
                  </a:cubicBezTo>
                  <a:cubicBezTo>
                    <a:pt x="1372" y="457"/>
                    <a:pt x="686" y="229"/>
                    <a:pt x="0" y="0"/>
                  </a:cubicBezTo>
                  <a:cubicBezTo>
                    <a:pt x="686" y="229"/>
                    <a:pt x="1600" y="457"/>
                    <a:pt x="2286" y="686"/>
                  </a:cubicBezTo>
                  <a:cubicBezTo>
                    <a:pt x="4343" y="1143"/>
                    <a:pt x="5944" y="1600"/>
                    <a:pt x="7087" y="2057"/>
                  </a:cubicBezTo>
                  <a:close/>
                </a:path>
              </a:pathLst>
            </a:custGeom>
            <a:solidFill>
              <a:srgbClr val="FFFFFF"/>
            </a:solidFill>
            <a:ln w="2286" cap="flat">
              <a:noFill/>
              <a:prstDash val="solid"/>
              <a:miter/>
            </a:ln>
          </p:spPr>
          <p:txBody>
            <a:bodyPr rtlCol="0" anchor="ctr"/>
            <a:lstStyle/>
            <a:p>
              <a:endParaRPr lang="en-US"/>
            </a:p>
          </p:txBody>
        </p:sp>
        <p:sp>
          <p:nvSpPr>
            <p:cNvPr id="83" name="Freeform 1058">
              <a:extLst>
                <a:ext uri="{FF2B5EF4-FFF2-40B4-BE49-F238E27FC236}">
                  <a16:creationId xmlns:a16="http://schemas.microsoft.com/office/drawing/2014/main" id="{8107CD77-C504-4529-E096-00F1E7F8AB7F}"/>
                </a:ext>
              </a:extLst>
            </p:cNvPr>
            <p:cNvSpPr/>
            <p:nvPr/>
          </p:nvSpPr>
          <p:spPr>
            <a:xfrm>
              <a:off x="5756886" y="867079"/>
              <a:ext cx="9601" cy="17373"/>
            </a:xfrm>
            <a:custGeom>
              <a:avLst/>
              <a:gdLst>
                <a:gd name="connsiteX0" fmla="*/ 1372 w 9601"/>
                <a:gd name="connsiteY0" fmla="*/ 13487 h 17373"/>
                <a:gd name="connsiteX1" fmla="*/ 0 w 9601"/>
                <a:gd name="connsiteY1" fmla="*/ 17374 h 17373"/>
                <a:gd name="connsiteX2" fmla="*/ 9601 w 9601"/>
                <a:gd name="connsiteY2" fmla="*/ 0 h 17373"/>
                <a:gd name="connsiteX3" fmla="*/ 1372 w 9601"/>
                <a:gd name="connsiteY3" fmla="*/ 13487 h 17373"/>
              </a:gdLst>
              <a:ahLst/>
              <a:cxnLst>
                <a:cxn ang="0">
                  <a:pos x="connsiteX0" y="connsiteY0"/>
                </a:cxn>
                <a:cxn ang="0">
                  <a:pos x="connsiteX1" y="connsiteY1"/>
                </a:cxn>
                <a:cxn ang="0">
                  <a:pos x="connsiteX2" y="connsiteY2"/>
                </a:cxn>
                <a:cxn ang="0">
                  <a:pos x="connsiteX3" y="connsiteY3"/>
                </a:cxn>
              </a:cxnLst>
              <a:rect l="l" t="t" r="r" b="b"/>
              <a:pathLst>
                <a:path w="9601" h="17373">
                  <a:moveTo>
                    <a:pt x="1372" y="13487"/>
                  </a:moveTo>
                  <a:cubicBezTo>
                    <a:pt x="914" y="14859"/>
                    <a:pt x="457" y="16002"/>
                    <a:pt x="0" y="17374"/>
                  </a:cubicBezTo>
                  <a:cubicBezTo>
                    <a:pt x="3429" y="11659"/>
                    <a:pt x="6629" y="5944"/>
                    <a:pt x="9601" y="0"/>
                  </a:cubicBezTo>
                  <a:cubicBezTo>
                    <a:pt x="6401" y="914"/>
                    <a:pt x="4572" y="4801"/>
                    <a:pt x="1372" y="13487"/>
                  </a:cubicBezTo>
                  <a:close/>
                </a:path>
              </a:pathLst>
            </a:custGeom>
            <a:solidFill>
              <a:srgbClr val="FFFFFF"/>
            </a:solidFill>
            <a:ln w="2286" cap="flat">
              <a:noFill/>
              <a:prstDash val="solid"/>
              <a:miter/>
            </a:ln>
          </p:spPr>
          <p:txBody>
            <a:bodyPr rtlCol="0" anchor="ctr"/>
            <a:lstStyle/>
            <a:p>
              <a:endParaRPr lang="en-US"/>
            </a:p>
          </p:txBody>
        </p:sp>
        <p:sp>
          <p:nvSpPr>
            <p:cNvPr id="84" name="Freeform 1059">
              <a:extLst>
                <a:ext uri="{FF2B5EF4-FFF2-40B4-BE49-F238E27FC236}">
                  <a16:creationId xmlns:a16="http://schemas.microsoft.com/office/drawing/2014/main" id="{B34E1F58-C9EA-08E5-51A8-1A12EBB3CB19}"/>
                </a:ext>
              </a:extLst>
            </p:cNvPr>
            <p:cNvSpPr/>
            <p:nvPr/>
          </p:nvSpPr>
          <p:spPr>
            <a:xfrm>
              <a:off x="5765115" y="940917"/>
              <a:ext cx="3429" cy="6858"/>
            </a:xfrm>
            <a:custGeom>
              <a:avLst/>
              <a:gdLst>
                <a:gd name="connsiteX0" fmla="*/ 3429 w 3429"/>
                <a:gd name="connsiteY0" fmla="*/ 0 h 6858"/>
                <a:gd name="connsiteX1" fmla="*/ 0 w 3429"/>
                <a:gd name="connsiteY1" fmla="*/ 6858 h 6858"/>
                <a:gd name="connsiteX2" fmla="*/ 3429 w 3429"/>
                <a:gd name="connsiteY2" fmla="*/ 0 h 6858"/>
              </a:gdLst>
              <a:ahLst/>
              <a:cxnLst>
                <a:cxn ang="0">
                  <a:pos x="connsiteX0" y="connsiteY0"/>
                </a:cxn>
                <a:cxn ang="0">
                  <a:pos x="connsiteX1" y="connsiteY1"/>
                </a:cxn>
                <a:cxn ang="0">
                  <a:pos x="connsiteX2" y="connsiteY2"/>
                </a:cxn>
              </a:cxnLst>
              <a:rect l="l" t="t" r="r" b="b"/>
              <a:pathLst>
                <a:path w="3429" h="6858">
                  <a:moveTo>
                    <a:pt x="3429" y="0"/>
                  </a:moveTo>
                  <a:cubicBezTo>
                    <a:pt x="2286" y="2286"/>
                    <a:pt x="1143" y="4572"/>
                    <a:pt x="0" y="6858"/>
                  </a:cubicBezTo>
                  <a:cubicBezTo>
                    <a:pt x="1143" y="4572"/>
                    <a:pt x="2286" y="2286"/>
                    <a:pt x="3429" y="0"/>
                  </a:cubicBezTo>
                  <a:close/>
                </a:path>
              </a:pathLst>
            </a:custGeom>
            <a:solidFill>
              <a:srgbClr val="FFFFFF"/>
            </a:solidFill>
            <a:ln w="2286" cap="flat">
              <a:noFill/>
              <a:prstDash val="solid"/>
              <a:miter/>
            </a:ln>
          </p:spPr>
          <p:txBody>
            <a:bodyPr rtlCol="0" anchor="ctr"/>
            <a:lstStyle/>
            <a:p>
              <a:endParaRPr lang="en-US"/>
            </a:p>
          </p:txBody>
        </p:sp>
        <p:sp>
          <p:nvSpPr>
            <p:cNvPr id="85" name="Freeform 1060">
              <a:extLst>
                <a:ext uri="{FF2B5EF4-FFF2-40B4-BE49-F238E27FC236}">
                  <a16:creationId xmlns:a16="http://schemas.microsoft.com/office/drawing/2014/main" id="{726FA86B-D9B7-0867-9959-91CDEB6F7020}"/>
                </a:ext>
              </a:extLst>
            </p:cNvPr>
            <p:cNvSpPr/>
            <p:nvPr/>
          </p:nvSpPr>
          <p:spPr>
            <a:xfrm>
              <a:off x="5748199" y="973607"/>
              <a:ext cx="685" cy="685"/>
            </a:xfrm>
            <a:custGeom>
              <a:avLst/>
              <a:gdLst>
                <a:gd name="connsiteX0" fmla="*/ 686 w 685"/>
                <a:gd name="connsiteY0" fmla="*/ 0 h 685"/>
                <a:gd name="connsiteX1" fmla="*/ 0 w 685"/>
                <a:gd name="connsiteY1" fmla="*/ 686 h 685"/>
                <a:gd name="connsiteX2" fmla="*/ 686 w 685"/>
                <a:gd name="connsiteY2" fmla="*/ 0 h 685"/>
              </a:gdLst>
              <a:ahLst/>
              <a:cxnLst>
                <a:cxn ang="0">
                  <a:pos x="connsiteX0" y="connsiteY0"/>
                </a:cxn>
                <a:cxn ang="0">
                  <a:pos x="connsiteX1" y="connsiteY1"/>
                </a:cxn>
                <a:cxn ang="0">
                  <a:pos x="connsiteX2" y="connsiteY2"/>
                </a:cxn>
              </a:cxnLst>
              <a:rect l="l" t="t" r="r" b="b"/>
              <a:pathLst>
                <a:path w="685" h="685">
                  <a:moveTo>
                    <a:pt x="686" y="0"/>
                  </a:moveTo>
                  <a:cubicBezTo>
                    <a:pt x="457" y="229"/>
                    <a:pt x="229" y="457"/>
                    <a:pt x="0" y="686"/>
                  </a:cubicBezTo>
                  <a:cubicBezTo>
                    <a:pt x="457" y="457"/>
                    <a:pt x="457" y="229"/>
                    <a:pt x="686" y="0"/>
                  </a:cubicBezTo>
                  <a:close/>
                </a:path>
              </a:pathLst>
            </a:custGeom>
            <a:solidFill>
              <a:srgbClr val="FFFFFF"/>
            </a:solidFill>
            <a:ln w="2286" cap="flat">
              <a:noFill/>
              <a:prstDash val="solid"/>
              <a:miter/>
            </a:ln>
          </p:spPr>
          <p:txBody>
            <a:bodyPr rtlCol="0" anchor="ctr"/>
            <a:lstStyle/>
            <a:p>
              <a:endParaRPr lang="en-US"/>
            </a:p>
          </p:txBody>
        </p:sp>
        <p:sp>
          <p:nvSpPr>
            <p:cNvPr id="86" name="Freeform 1061">
              <a:extLst>
                <a:ext uri="{FF2B5EF4-FFF2-40B4-BE49-F238E27FC236}">
                  <a16:creationId xmlns:a16="http://schemas.microsoft.com/office/drawing/2014/main" id="{01865C55-96D1-3D70-619C-7C057346DB15}"/>
                </a:ext>
              </a:extLst>
            </p:cNvPr>
            <p:cNvSpPr/>
            <p:nvPr/>
          </p:nvSpPr>
          <p:spPr>
            <a:xfrm>
              <a:off x="5749113" y="972007"/>
              <a:ext cx="1143" cy="1600"/>
            </a:xfrm>
            <a:custGeom>
              <a:avLst/>
              <a:gdLst>
                <a:gd name="connsiteX0" fmla="*/ 1143 w 1143"/>
                <a:gd name="connsiteY0" fmla="*/ 0 h 1600"/>
                <a:gd name="connsiteX1" fmla="*/ 0 w 1143"/>
                <a:gd name="connsiteY1" fmla="*/ 1600 h 1600"/>
                <a:gd name="connsiteX2" fmla="*/ 1143 w 1143"/>
                <a:gd name="connsiteY2" fmla="*/ 0 h 1600"/>
              </a:gdLst>
              <a:ahLst/>
              <a:cxnLst>
                <a:cxn ang="0">
                  <a:pos x="connsiteX0" y="connsiteY0"/>
                </a:cxn>
                <a:cxn ang="0">
                  <a:pos x="connsiteX1" y="connsiteY1"/>
                </a:cxn>
                <a:cxn ang="0">
                  <a:pos x="connsiteX2" y="connsiteY2"/>
                </a:cxn>
              </a:cxnLst>
              <a:rect l="l" t="t" r="r" b="b"/>
              <a:pathLst>
                <a:path w="1143" h="1600">
                  <a:moveTo>
                    <a:pt x="1143" y="0"/>
                  </a:moveTo>
                  <a:cubicBezTo>
                    <a:pt x="686" y="457"/>
                    <a:pt x="457" y="914"/>
                    <a:pt x="0" y="1600"/>
                  </a:cubicBezTo>
                  <a:cubicBezTo>
                    <a:pt x="229" y="1143"/>
                    <a:pt x="686" y="457"/>
                    <a:pt x="1143" y="0"/>
                  </a:cubicBezTo>
                  <a:close/>
                </a:path>
              </a:pathLst>
            </a:custGeom>
            <a:solidFill>
              <a:srgbClr val="FFFFFF"/>
            </a:solidFill>
            <a:ln w="2286" cap="flat">
              <a:noFill/>
              <a:prstDash val="solid"/>
              <a:miter/>
            </a:ln>
          </p:spPr>
          <p:txBody>
            <a:bodyPr rtlCol="0" anchor="ctr"/>
            <a:lstStyle/>
            <a:p>
              <a:endParaRPr lang="en-US"/>
            </a:p>
          </p:txBody>
        </p:sp>
        <p:sp>
          <p:nvSpPr>
            <p:cNvPr id="87" name="Freeform 1062">
              <a:extLst>
                <a:ext uri="{FF2B5EF4-FFF2-40B4-BE49-F238E27FC236}">
                  <a16:creationId xmlns:a16="http://schemas.microsoft.com/office/drawing/2014/main" id="{F549B318-8D87-3E0C-FCB4-A2AB41874855}"/>
                </a:ext>
              </a:extLst>
            </p:cNvPr>
            <p:cNvSpPr/>
            <p:nvPr/>
          </p:nvSpPr>
          <p:spPr>
            <a:xfrm>
              <a:off x="5800548" y="742721"/>
              <a:ext cx="86648" cy="355966"/>
            </a:xfrm>
            <a:custGeom>
              <a:avLst/>
              <a:gdLst>
                <a:gd name="connsiteX0" fmla="*/ 70866 w 86648"/>
                <a:gd name="connsiteY0" fmla="*/ 36805 h 355966"/>
                <a:gd name="connsiteX1" fmla="*/ 70866 w 86648"/>
                <a:gd name="connsiteY1" fmla="*/ 0 h 355966"/>
                <a:gd name="connsiteX2" fmla="*/ 44348 w 86648"/>
                <a:gd name="connsiteY2" fmla="*/ 52578 h 355966"/>
                <a:gd name="connsiteX3" fmla="*/ 34747 w 86648"/>
                <a:gd name="connsiteY3" fmla="*/ 96469 h 355966"/>
                <a:gd name="connsiteX4" fmla="*/ 17831 w 86648"/>
                <a:gd name="connsiteY4" fmla="*/ 128473 h 355966"/>
                <a:gd name="connsiteX5" fmla="*/ 0 w 86648"/>
                <a:gd name="connsiteY5" fmla="*/ 155905 h 355966"/>
                <a:gd name="connsiteX6" fmla="*/ 18059 w 86648"/>
                <a:gd name="connsiteY6" fmla="*/ 170307 h 355966"/>
                <a:gd name="connsiteX7" fmla="*/ 27661 w 86648"/>
                <a:gd name="connsiteY7" fmla="*/ 224485 h 355966"/>
                <a:gd name="connsiteX8" fmla="*/ 45491 w 86648"/>
                <a:gd name="connsiteY8" fmla="*/ 343357 h 355966"/>
                <a:gd name="connsiteX9" fmla="*/ 62636 w 86648"/>
                <a:gd name="connsiteY9" fmla="*/ 355702 h 355966"/>
                <a:gd name="connsiteX10" fmla="*/ 72009 w 86648"/>
                <a:gd name="connsiteY10" fmla="*/ 354559 h 355966"/>
                <a:gd name="connsiteX11" fmla="*/ 86639 w 86648"/>
                <a:gd name="connsiteY11" fmla="*/ 339242 h 355966"/>
                <a:gd name="connsiteX12" fmla="*/ 71323 w 86648"/>
                <a:gd name="connsiteY12" fmla="*/ 149276 h 355966"/>
                <a:gd name="connsiteX13" fmla="*/ 70866 w 86648"/>
                <a:gd name="connsiteY13" fmla="*/ 36805 h 355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6648" h="355966">
                  <a:moveTo>
                    <a:pt x="70866" y="36805"/>
                  </a:moveTo>
                  <a:cubicBezTo>
                    <a:pt x="72466" y="28118"/>
                    <a:pt x="70637" y="16459"/>
                    <a:pt x="70866" y="0"/>
                  </a:cubicBezTo>
                  <a:cubicBezTo>
                    <a:pt x="61722" y="14173"/>
                    <a:pt x="50749" y="39776"/>
                    <a:pt x="44348" y="52578"/>
                  </a:cubicBezTo>
                  <a:cubicBezTo>
                    <a:pt x="37490" y="66523"/>
                    <a:pt x="32461" y="80239"/>
                    <a:pt x="34747" y="96469"/>
                  </a:cubicBezTo>
                  <a:cubicBezTo>
                    <a:pt x="36805" y="110414"/>
                    <a:pt x="29261" y="122301"/>
                    <a:pt x="17831" y="128473"/>
                  </a:cubicBezTo>
                  <a:cubicBezTo>
                    <a:pt x="5944" y="134645"/>
                    <a:pt x="2057" y="143561"/>
                    <a:pt x="0" y="155905"/>
                  </a:cubicBezTo>
                  <a:cubicBezTo>
                    <a:pt x="10516" y="155677"/>
                    <a:pt x="16002" y="161163"/>
                    <a:pt x="18059" y="170307"/>
                  </a:cubicBezTo>
                  <a:cubicBezTo>
                    <a:pt x="21946" y="188366"/>
                    <a:pt x="25375" y="206197"/>
                    <a:pt x="27661" y="224485"/>
                  </a:cubicBezTo>
                  <a:cubicBezTo>
                    <a:pt x="31775" y="258547"/>
                    <a:pt x="44348" y="337871"/>
                    <a:pt x="45491" y="343357"/>
                  </a:cubicBezTo>
                  <a:cubicBezTo>
                    <a:pt x="48006" y="354559"/>
                    <a:pt x="51664" y="356845"/>
                    <a:pt x="62636" y="355702"/>
                  </a:cubicBezTo>
                  <a:cubicBezTo>
                    <a:pt x="65837" y="355473"/>
                    <a:pt x="69037" y="354330"/>
                    <a:pt x="72009" y="354559"/>
                  </a:cubicBezTo>
                  <a:cubicBezTo>
                    <a:pt x="82753" y="355016"/>
                    <a:pt x="86868" y="349072"/>
                    <a:pt x="86639" y="339242"/>
                  </a:cubicBezTo>
                  <a:cubicBezTo>
                    <a:pt x="86182" y="322783"/>
                    <a:pt x="73838" y="176479"/>
                    <a:pt x="71323" y="149276"/>
                  </a:cubicBezTo>
                  <a:cubicBezTo>
                    <a:pt x="68351" y="111557"/>
                    <a:pt x="64237" y="74295"/>
                    <a:pt x="70866" y="36805"/>
                  </a:cubicBezTo>
                  <a:close/>
                </a:path>
              </a:pathLst>
            </a:custGeom>
            <a:solidFill>
              <a:srgbClr val="FFFFFF"/>
            </a:solidFill>
            <a:ln w="2286" cap="flat">
              <a:noFill/>
              <a:prstDash val="solid"/>
              <a:miter/>
            </a:ln>
          </p:spPr>
          <p:txBody>
            <a:bodyPr rtlCol="0" anchor="ctr"/>
            <a:lstStyle/>
            <a:p>
              <a:endParaRPr lang="en-US"/>
            </a:p>
          </p:txBody>
        </p:sp>
        <p:sp>
          <p:nvSpPr>
            <p:cNvPr id="88" name="Freeform 1063">
              <a:extLst>
                <a:ext uri="{FF2B5EF4-FFF2-40B4-BE49-F238E27FC236}">
                  <a16:creationId xmlns:a16="http://schemas.microsoft.com/office/drawing/2014/main" id="{237D05CC-EE00-D951-0B76-91BCE6B8350B}"/>
                </a:ext>
              </a:extLst>
            </p:cNvPr>
            <p:cNvSpPr/>
            <p:nvPr/>
          </p:nvSpPr>
          <p:spPr>
            <a:xfrm>
              <a:off x="5931993" y="398907"/>
              <a:ext cx="479697" cy="275518"/>
            </a:xfrm>
            <a:custGeom>
              <a:avLst/>
              <a:gdLst>
                <a:gd name="connsiteX0" fmla="*/ 305181 w 479697"/>
                <a:gd name="connsiteY0" fmla="*/ 272720 h 275518"/>
                <a:gd name="connsiteX1" fmla="*/ 321869 w 479697"/>
                <a:gd name="connsiteY1" fmla="*/ 274549 h 275518"/>
                <a:gd name="connsiteX2" fmla="*/ 333070 w 479697"/>
                <a:gd name="connsiteY2" fmla="*/ 275234 h 275518"/>
                <a:gd name="connsiteX3" fmla="*/ 338557 w 479697"/>
                <a:gd name="connsiteY3" fmla="*/ 275463 h 275518"/>
                <a:gd name="connsiteX4" fmla="*/ 372389 w 479697"/>
                <a:gd name="connsiteY4" fmla="*/ 273634 h 275518"/>
                <a:gd name="connsiteX5" fmla="*/ 383591 w 479697"/>
                <a:gd name="connsiteY5" fmla="*/ 271805 h 275518"/>
                <a:gd name="connsiteX6" fmla="*/ 391592 w 479697"/>
                <a:gd name="connsiteY6" fmla="*/ 269977 h 275518"/>
                <a:gd name="connsiteX7" fmla="*/ 406451 w 479697"/>
                <a:gd name="connsiteY7" fmla="*/ 264947 h 275518"/>
                <a:gd name="connsiteX8" fmla="*/ 413309 w 479697"/>
                <a:gd name="connsiteY8" fmla="*/ 261747 h 275518"/>
                <a:gd name="connsiteX9" fmla="*/ 419710 w 479697"/>
                <a:gd name="connsiteY9" fmla="*/ 258089 h 275518"/>
                <a:gd name="connsiteX10" fmla="*/ 431597 w 479697"/>
                <a:gd name="connsiteY10" fmla="*/ 249631 h 275518"/>
                <a:gd name="connsiteX11" fmla="*/ 439369 w 479697"/>
                <a:gd name="connsiteY11" fmla="*/ 242087 h 275518"/>
                <a:gd name="connsiteX12" fmla="*/ 441655 w 479697"/>
                <a:gd name="connsiteY12" fmla="*/ 239344 h 275518"/>
                <a:gd name="connsiteX13" fmla="*/ 464515 w 479697"/>
                <a:gd name="connsiteY13" fmla="*/ 191110 h 275518"/>
                <a:gd name="connsiteX14" fmla="*/ 465887 w 479697"/>
                <a:gd name="connsiteY14" fmla="*/ 184937 h 275518"/>
                <a:gd name="connsiteX15" fmla="*/ 469544 w 479697"/>
                <a:gd name="connsiteY15" fmla="*/ 166192 h 275518"/>
                <a:gd name="connsiteX16" fmla="*/ 471602 w 479697"/>
                <a:gd name="connsiteY16" fmla="*/ 153619 h 275518"/>
                <a:gd name="connsiteX17" fmla="*/ 474802 w 479697"/>
                <a:gd name="connsiteY17" fmla="*/ 128473 h 275518"/>
                <a:gd name="connsiteX18" fmla="*/ 476631 w 479697"/>
                <a:gd name="connsiteY18" fmla="*/ 109728 h 275518"/>
                <a:gd name="connsiteX19" fmla="*/ 478231 w 479697"/>
                <a:gd name="connsiteY19" fmla="*/ 90754 h 275518"/>
                <a:gd name="connsiteX20" fmla="*/ 479374 w 479697"/>
                <a:gd name="connsiteY20" fmla="*/ 70409 h 275518"/>
                <a:gd name="connsiteX21" fmla="*/ 479374 w 479697"/>
                <a:gd name="connsiteY21" fmla="*/ 69952 h 275518"/>
                <a:gd name="connsiteX22" fmla="*/ 479603 w 479697"/>
                <a:gd name="connsiteY22" fmla="*/ 47777 h 275518"/>
                <a:gd name="connsiteX23" fmla="*/ 478688 w 479697"/>
                <a:gd name="connsiteY23" fmla="*/ 30861 h 275518"/>
                <a:gd name="connsiteX24" fmla="*/ 477317 w 479697"/>
                <a:gd name="connsiteY24" fmla="*/ 20117 h 275518"/>
                <a:gd name="connsiteX25" fmla="*/ 473659 w 479697"/>
                <a:gd name="connsiteY25" fmla="*/ 5258 h 275518"/>
                <a:gd name="connsiteX26" fmla="*/ 471602 w 479697"/>
                <a:gd name="connsiteY26" fmla="*/ 914 h 275518"/>
                <a:gd name="connsiteX27" fmla="*/ 470230 w 479697"/>
                <a:gd name="connsiteY27" fmla="*/ 0 h 275518"/>
                <a:gd name="connsiteX28" fmla="*/ 469087 w 479697"/>
                <a:gd name="connsiteY28" fmla="*/ 0 h 275518"/>
                <a:gd name="connsiteX29" fmla="*/ 467716 w 479697"/>
                <a:gd name="connsiteY29" fmla="*/ 686 h 275518"/>
                <a:gd name="connsiteX30" fmla="*/ 466801 w 479697"/>
                <a:gd name="connsiteY30" fmla="*/ 1372 h 275518"/>
                <a:gd name="connsiteX31" fmla="*/ 466344 w 479697"/>
                <a:gd name="connsiteY31" fmla="*/ 1829 h 275518"/>
                <a:gd name="connsiteX32" fmla="*/ 465201 w 479697"/>
                <a:gd name="connsiteY32" fmla="*/ 2743 h 275518"/>
                <a:gd name="connsiteX33" fmla="*/ 457429 w 479697"/>
                <a:gd name="connsiteY33" fmla="*/ 8687 h 275518"/>
                <a:gd name="connsiteX34" fmla="*/ 454457 w 479697"/>
                <a:gd name="connsiteY34" fmla="*/ 10287 h 275518"/>
                <a:gd name="connsiteX35" fmla="*/ 454457 w 479697"/>
                <a:gd name="connsiteY35" fmla="*/ 10287 h 275518"/>
                <a:gd name="connsiteX36" fmla="*/ 451256 w 479697"/>
                <a:gd name="connsiteY36" fmla="*/ 35204 h 275518"/>
                <a:gd name="connsiteX37" fmla="*/ 427482 w 479697"/>
                <a:gd name="connsiteY37" fmla="*/ 119101 h 275518"/>
                <a:gd name="connsiteX38" fmla="*/ 427939 w 479697"/>
                <a:gd name="connsiteY38" fmla="*/ 117958 h 275518"/>
                <a:gd name="connsiteX39" fmla="*/ 426110 w 479697"/>
                <a:gd name="connsiteY39" fmla="*/ 122530 h 275518"/>
                <a:gd name="connsiteX40" fmla="*/ 427482 w 479697"/>
                <a:gd name="connsiteY40" fmla="*/ 119101 h 275518"/>
                <a:gd name="connsiteX41" fmla="*/ 410337 w 479697"/>
                <a:gd name="connsiteY41" fmla="*/ 150876 h 275518"/>
                <a:gd name="connsiteX42" fmla="*/ 372618 w 479697"/>
                <a:gd name="connsiteY42" fmla="*/ 187452 h 275518"/>
                <a:gd name="connsiteX43" fmla="*/ 227686 w 479697"/>
                <a:gd name="connsiteY43" fmla="*/ 196596 h 275518"/>
                <a:gd name="connsiteX44" fmla="*/ 74524 w 479697"/>
                <a:gd name="connsiteY44" fmla="*/ 163220 h 275518"/>
                <a:gd name="connsiteX45" fmla="*/ 17374 w 479697"/>
                <a:gd name="connsiteY45" fmla="*/ 161392 h 275518"/>
                <a:gd name="connsiteX46" fmla="*/ 17374 w 479697"/>
                <a:gd name="connsiteY46" fmla="*/ 161392 h 275518"/>
                <a:gd name="connsiteX47" fmla="*/ 10516 w 479697"/>
                <a:gd name="connsiteY47" fmla="*/ 175793 h 275518"/>
                <a:gd name="connsiteX48" fmla="*/ 8915 w 479697"/>
                <a:gd name="connsiteY48" fmla="*/ 179222 h 275518"/>
                <a:gd name="connsiteX49" fmla="*/ 0 w 479697"/>
                <a:gd name="connsiteY49" fmla="*/ 206197 h 275518"/>
                <a:gd name="connsiteX50" fmla="*/ 34747 w 479697"/>
                <a:gd name="connsiteY50" fmla="*/ 207340 h 275518"/>
                <a:gd name="connsiteX51" fmla="*/ 68123 w 479697"/>
                <a:gd name="connsiteY51" fmla="*/ 214655 h 275518"/>
                <a:gd name="connsiteX52" fmla="*/ 90754 w 479697"/>
                <a:gd name="connsiteY52" fmla="*/ 222199 h 275518"/>
                <a:gd name="connsiteX53" fmla="*/ 113386 w 479697"/>
                <a:gd name="connsiteY53" fmla="*/ 229743 h 275518"/>
                <a:gd name="connsiteX54" fmla="*/ 293980 w 479697"/>
                <a:gd name="connsiteY54" fmla="*/ 270662 h 275518"/>
                <a:gd name="connsiteX55" fmla="*/ 305181 w 479697"/>
                <a:gd name="connsiteY55" fmla="*/ 272720 h 2755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479697" h="275518">
                  <a:moveTo>
                    <a:pt x="305181" y="272720"/>
                  </a:moveTo>
                  <a:cubicBezTo>
                    <a:pt x="310667" y="273406"/>
                    <a:pt x="316154" y="274091"/>
                    <a:pt x="321869" y="274549"/>
                  </a:cubicBezTo>
                  <a:cubicBezTo>
                    <a:pt x="325526" y="274777"/>
                    <a:pt x="329413" y="275006"/>
                    <a:pt x="333070" y="275234"/>
                  </a:cubicBezTo>
                  <a:cubicBezTo>
                    <a:pt x="334899" y="275234"/>
                    <a:pt x="336728" y="275463"/>
                    <a:pt x="338557" y="275463"/>
                  </a:cubicBezTo>
                  <a:cubicBezTo>
                    <a:pt x="349758" y="275692"/>
                    <a:pt x="360959" y="275234"/>
                    <a:pt x="372389" y="273634"/>
                  </a:cubicBezTo>
                  <a:cubicBezTo>
                    <a:pt x="376047" y="273177"/>
                    <a:pt x="379933" y="272491"/>
                    <a:pt x="383591" y="271805"/>
                  </a:cubicBezTo>
                  <a:cubicBezTo>
                    <a:pt x="386334" y="271348"/>
                    <a:pt x="389077" y="270662"/>
                    <a:pt x="391592" y="269977"/>
                  </a:cubicBezTo>
                  <a:cubicBezTo>
                    <a:pt x="396850" y="268605"/>
                    <a:pt x="401879" y="267005"/>
                    <a:pt x="406451" y="264947"/>
                  </a:cubicBezTo>
                  <a:cubicBezTo>
                    <a:pt x="408737" y="264033"/>
                    <a:pt x="411023" y="262890"/>
                    <a:pt x="413309" y="261747"/>
                  </a:cubicBezTo>
                  <a:cubicBezTo>
                    <a:pt x="415595" y="260604"/>
                    <a:pt x="417652" y="259461"/>
                    <a:pt x="419710" y="258089"/>
                  </a:cubicBezTo>
                  <a:cubicBezTo>
                    <a:pt x="423824" y="255575"/>
                    <a:pt x="427939" y="252832"/>
                    <a:pt x="431597" y="249631"/>
                  </a:cubicBezTo>
                  <a:cubicBezTo>
                    <a:pt x="434340" y="247345"/>
                    <a:pt x="436855" y="244831"/>
                    <a:pt x="439369" y="242087"/>
                  </a:cubicBezTo>
                  <a:cubicBezTo>
                    <a:pt x="440284" y="241173"/>
                    <a:pt x="440969" y="240259"/>
                    <a:pt x="441655" y="239344"/>
                  </a:cubicBezTo>
                  <a:cubicBezTo>
                    <a:pt x="452628" y="226543"/>
                    <a:pt x="460172" y="210541"/>
                    <a:pt x="464515" y="191110"/>
                  </a:cubicBezTo>
                  <a:cubicBezTo>
                    <a:pt x="464972" y="189052"/>
                    <a:pt x="465430" y="186995"/>
                    <a:pt x="465887" y="184937"/>
                  </a:cubicBezTo>
                  <a:cubicBezTo>
                    <a:pt x="467258" y="178765"/>
                    <a:pt x="468401" y="172593"/>
                    <a:pt x="469544" y="166192"/>
                  </a:cubicBezTo>
                  <a:cubicBezTo>
                    <a:pt x="470230" y="162077"/>
                    <a:pt x="470916" y="157963"/>
                    <a:pt x="471602" y="153619"/>
                  </a:cubicBezTo>
                  <a:cubicBezTo>
                    <a:pt x="472745" y="145390"/>
                    <a:pt x="473888" y="136931"/>
                    <a:pt x="474802" y="128473"/>
                  </a:cubicBezTo>
                  <a:cubicBezTo>
                    <a:pt x="475488" y="122301"/>
                    <a:pt x="476174" y="115900"/>
                    <a:pt x="476631" y="109728"/>
                  </a:cubicBezTo>
                  <a:cubicBezTo>
                    <a:pt x="477317" y="103327"/>
                    <a:pt x="477774" y="97155"/>
                    <a:pt x="478231" y="90754"/>
                  </a:cubicBezTo>
                  <a:cubicBezTo>
                    <a:pt x="478688" y="84353"/>
                    <a:pt x="479146" y="77495"/>
                    <a:pt x="479374" y="70409"/>
                  </a:cubicBezTo>
                  <a:cubicBezTo>
                    <a:pt x="479374" y="70180"/>
                    <a:pt x="479374" y="70180"/>
                    <a:pt x="479374" y="69952"/>
                  </a:cubicBezTo>
                  <a:cubicBezTo>
                    <a:pt x="479603" y="62636"/>
                    <a:pt x="479831" y="55093"/>
                    <a:pt x="479603" y="47777"/>
                  </a:cubicBezTo>
                  <a:cubicBezTo>
                    <a:pt x="479374" y="42062"/>
                    <a:pt x="479146" y="36347"/>
                    <a:pt x="478688" y="30861"/>
                  </a:cubicBezTo>
                  <a:cubicBezTo>
                    <a:pt x="478231" y="27203"/>
                    <a:pt x="477774" y="23546"/>
                    <a:pt x="477317" y="20117"/>
                  </a:cubicBezTo>
                  <a:cubicBezTo>
                    <a:pt x="476402" y="14859"/>
                    <a:pt x="475259" y="9830"/>
                    <a:pt x="473659" y="5258"/>
                  </a:cubicBezTo>
                  <a:cubicBezTo>
                    <a:pt x="472973" y="3200"/>
                    <a:pt x="472288" y="1829"/>
                    <a:pt x="471602" y="914"/>
                  </a:cubicBezTo>
                  <a:cubicBezTo>
                    <a:pt x="471145" y="457"/>
                    <a:pt x="470687" y="0"/>
                    <a:pt x="470230" y="0"/>
                  </a:cubicBezTo>
                  <a:cubicBezTo>
                    <a:pt x="469773" y="0"/>
                    <a:pt x="469544" y="0"/>
                    <a:pt x="469087" y="0"/>
                  </a:cubicBezTo>
                  <a:cubicBezTo>
                    <a:pt x="468630" y="0"/>
                    <a:pt x="468173" y="229"/>
                    <a:pt x="467716" y="686"/>
                  </a:cubicBezTo>
                  <a:cubicBezTo>
                    <a:pt x="467487" y="914"/>
                    <a:pt x="467030" y="1143"/>
                    <a:pt x="466801" y="1372"/>
                  </a:cubicBezTo>
                  <a:cubicBezTo>
                    <a:pt x="466573" y="1600"/>
                    <a:pt x="466573" y="1600"/>
                    <a:pt x="466344" y="1829"/>
                  </a:cubicBezTo>
                  <a:cubicBezTo>
                    <a:pt x="465887" y="2057"/>
                    <a:pt x="465658" y="2286"/>
                    <a:pt x="465201" y="2743"/>
                  </a:cubicBezTo>
                  <a:cubicBezTo>
                    <a:pt x="463144" y="4572"/>
                    <a:pt x="460629" y="6858"/>
                    <a:pt x="457429" y="8687"/>
                  </a:cubicBezTo>
                  <a:cubicBezTo>
                    <a:pt x="456514" y="9373"/>
                    <a:pt x="455600" y="9830"/>
                    <a:pt x="454457" y="10287"/>
                  </a:cubicBezTo>
                  <a:lnTo>
                    <a:pt x="454457" y="10287"/>
                  </a:lnTo>
                  <a:cubicBezTo>
                    <a:pt x="453542" y="18517"/>
                    <a:pt x="452399" y="26746"/>
                    <a:pt x="451256" y="35204"/>
                  </a:cubicBezTo>
                  <a:cubicBezTo>
                    <a:pt x="446913" y="64694"/>
                    <a:pt x="438912" y="91669"/>
                    <a:pt x="427482" y="119101"/>
                  </a:cubicBezTo>
                  <a:cubicBezTo>
                    <a:pt x="427711" y="118643"/>
                    <a:pt x="427711" y="118415"/>
                    <a:pt x="427939" y="117958"/>
                  </a:cubicBezTo>
                  <a:cubicBezTo>
                    <a:pt x="427253" y="119558"/>
                    <a:pt x="426568" y="120929"/>
                    <a:pt x="426110" y="122530"/>
                  </a:cubicBezTo>
                  <a:cubicBezTo>
                    <a:pt x="426568" y="121387"/>
                    <a:pt x="427025" y="120244"/>
                    <a:pt x="427482" y="119101"/>
                  </a:cubicBezTo>
                  <a:cubicBezTo>
                    <a:pt x="422681" y="130302"/>
                    <a:pt x="417652" y="141046"/>
                    <a:pt x="410337" y="150876"/>
                  </a:cubicBezTo>
                  <a:cubicBezTo>
                    <a:pt x="399364" y="165735"/>
                    <a:pt x="388391" y="177394"/>
                    <a:pt x="372618" y="187452"/>
                  </a:cubicBezTo>
                  <a:cubicBezTo>
                    <a:pt x="329413" y="215113"/>
                    <a:pt x="274777" y="205511"/>
                    <a:pt x="227686" y="196596"/>
                  </a:cubicBezTo>
                  <a:cubicBezTo>
                    <a:pt x="176251" y="186995"/>
                    <a:pt x="126187" y="171221"/>
                    <a:pt x="74524" y="163220"/>
                  </a:cubicBezTo>
                  <a:cubicBezTo>
                    <a:pt x="55550" y="161163"/>
                    <a:pt x="36347" y="160249"/>
                    <a:pt x="17374" y="161392"/>
                  </a:cubicBezTo>
                  <a:cubicBezTo>
                    <a:pt x="17374" y="161392"/>
                    <a:pt x="17374" y="161392"/>
                    <a:pt x="17374" y="161392"/>
                  </a:cubicBezTo>
                  <a:cubicBezTo>
                    <a:pt x="15088" y="166192"/>
                    <a:pt x="12802" y="170993"/>
                    <a:pt x="10516" y="175793"/>
                  </a:cubicBezTo>
                  <a:cubicBezTo>
                    <a:pt x="10058" y="176936"/>
                    <a:pt x="9373" y="178079"/>
                    <a:pt x="8915" y="179222"/>
                  </a:cubicBezTo>
                  <a:cubicBezTo>
                    <a:pt x="5029" y="186995"/>
                    <a:pt x="914" y="195224"/>
                    <a:pt x="0" y="206197"/>
                  </a:cubicBezTo>
                  <a:cubicBezTo>
                    <a:pt x="11887" y="205740"/>
                    <a:pt x="23317" y="205969"/>
                    <a:pt x="34747" y="207340"/>
                  </a:cubicBezTo>
                  <a:cubicBezTo>
                    <a:pt x="46177" y="208712"/>
                    <a:pt x="57150" y="211226"/>
                    <a:pt x="68123" y="214655"/>
                  </a:cubicBezTo>
                  <a:cubicBezTo>
                    <a:pt x="75667" y="217170"/>
                    <a:pt x="83210" y="219685"/>
                    <a:pt x="90754" y="222199"/>
                  </a:cubicBezTo>
                  <a:cubicBezTo>
                    <a:pt x="98298" y="224714"/>
                    <a:pt x="105842" y="227228"/>
                    <a:pt x="113386" y="229743"/>
                  </a:cubicBezTo>
                  <a:cubicBezTo>
                    <a:pt x="172364" y="248260"/>
                    <a:pt x="232943" y="260604"/>
                    <a:pt x="293980" y="270662"/>
                  </a:cubicBezTo>
                  <a:cubicBezTo>
                    <a:pt x="297866" y="271805"/>
                    <a:pt x="301523" y="272263"/>
                    <a:pt x="305181" y="272720"/>
                  </a:cubicBezTo>
                  <a:close/>
                </a:path>
              </a:pathLst>
            </a:custGeom>
            <a:solidFill>
              <a:srgbClr val="FFFFFF"/>
            </a:solidFill>
            <a:ln w="2286" cap="flat">
              <a:noFill/>
              <a:prstDash val="solid"/>
              <a:miter/>
            </a:ln>
          </p:spPr>
          <p:txBody>
            <a:bodyPr rtlCol="0" anchor="ctr"/>
            <a:lstStyle/>
            <a:p>
              <a:endParaRPr lang="en-US"/>
            </a:p>
          </p:txBody>
        </p:sp>
        <p:sp>
          <p:nvSpPr>
            <p:cNvPr id="89" name="Freeform 1064">
              <a:extLst>
                <a:ext uri="{FF2B5EF4-FFF2-40B4-BE49-F238E27FC236}">
                  <a16:creationId xmlns:a16="http://schemas.microsoft.com/office/drawing/2014/main" id="{BD959FDF-769D-0323-9D14-92A7F74A750B}"/>
                </a:ext>
              </a:extLst>
            </p:cNvPr>
            <p:cNvSpPr/>
            <p:nvPr/>
          </p:nvSpPr>
          <p:spPr>
            <a:xfrm>
              <a:off x="5874348" y="624302"/>
              <a:ext cx="48727" cy="143447"/>
            </a:xfrm>
            <a:custGeom>
              <a:avLst/>
              <a:gdLst>
                <a:gd name="connsiteX0" fmla="*/ 32727 w 48727"/>
                <a:gd name="connsiteY0" fmla="*/ 4 h 143447"/>
                <a:gd name="connsiteX1" fmla="*/ 38 w 48727"/>
                <a:gd name="connsiteY1" fmla="*/ 16921 h 143447"/>
                <a:gd name="connsiteX2" fmla="*/ 11010 w 48727"/>
                <a:gd name="connsiteY2" fmla="*/ 134878 h 143447"/>
                <a:gd name="connsiteX3" fmla="*/ 16725 w 48727"/>
                <a:gd name="connsiteY3" fmla="*/ 141965 h 143447"/>
                <a:gd name="connsiteX4" fmla="*/ 47815 w 48727"/>
                <a:gd name="connsiteY4" fmla="*/ 123220 h 143447"/>
                <a:gd name="connsiteX5" fmla="*/ 32727 w 48727"/>
                <a:gd name="connsiteY5" fmla="*/ 4 h 1434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727" h="143447">
                  <a:moveTo>
                    <a:pt x="32727" y="4"/>
                  </a:moveTo>
                  <a:cubicBezTo>
                    <a:pt x="8039" y="-224"/>
                    <a:pt x="723" y="8691"/>
                    <a:pt x="38" y="16921"/>
                  </a:cubicBezTo>
                  <a:cubicBezTo>
                    <a:pt x="-648" y="24693"/>
                    <a:pt x="8267" y="124363"/>
                    <a:pt x="11010" y="134878"/>
                  </a:cubicBezTo>
                  <a:cubicBezTo>
                    <a:pt x="11925" y="138079"/>
                    <a:pt x="13525" y="140593"/>
                    <a:pt x="16725" y="141965"/>
                  </a:cubicBezTo>
                  <a:cubicBezTo>
                    <a:pt x="29298" y="147451"/>
                    <a:pt x="45986" y="136936"/>
                    <a:pt x="47815" y="123220"/>
                  </a:cubicBezTo>
                  <a:cubicBezTo>
                    <a:pt x="51015" y="98074"/>
                    <a:pt x="45758" y="233"/>
                    <a:pt x="32727" y="4"/>
                  </a:cubicBezTo>
                  <a:close/>
                </a:path>
              </a:pathLst>
            </a:custGeom>
            <a:solidFill>
              <a:srgbClr val="FFFFFF"/>
            </a:solidFill>
            <a:ln w="2286" cap="flat">
              <a:noFill/>
              <a:prstDash val="solid"/>
              <a:miter/>
            </a:ln>
          </p:spPr>
          <p:txBody>
            <a:bodyPr rtlCol="0" anchor="ctr"/>
            <a:lstStyle/>
            <a:p>
              <a:endParaRPr lang="en-US"/>
            </a:p>
          </p:txBody>
        </p:sp>
        <p:sp>
          <p:nvSpPr>
            <p:cNvPr id="90" name="Freeform 1065">
              <a:extLst>
                <a:ext uri="{FF2B5EF4-FFF2-40B4-BE49-F238E27FC236}">
                  <a16:creationId xmlns:a16="http://schemas.microsoft.com/office/drawing/2014/main" id="{5FC00B1F-5AAC-FEA0-825B-2AFC3056D3D5}"/>
                </a:ext>
              </a:extLst>
            </p:cNvPr>
            <p:cNvSpPr/>
            <p:nvPr/>
          </p:nvSpPr>
          <p:spPr>
            <a:xfrm>
              <a:off x="6013146" y="327126"/>
              <a:ext cx="1600" cy="3886"/>
            </a:xfrm>
            <a:custGeom>
              <a:avLst/>
              <a:gdLst>
                <a:gd name="connsiteX0" fmla="*/ 0 w 1600"/>
                <a:gd name="connsiteY0" fmla="*/ 3886 h 3886"/>
                <a:gd name="connsiteX1" fmla="*/ 1600 w 1600"/>
                <a:gd name="connsiteY1" fmla="*/ 0 h 3886"/>
                <a:gd name="connsiteX2" fmla="*/ 0 w 1600"/>
                <a:gd name="connsiteY2" fmla="*/ 3886 h 3886"/>
              </a:gdLst>
              <a:ahLst/>
              <a:cxnLst>
                <a:cxn ang="0">
                  <a:pos x="connsiteX0" y="connsiteY0"/>
                </a:cxn>
                <a:cxn ang="0">
                  <a:pos x="connsiteX1" y="connsiteY1"/>
                </a:cxn>
                <a:cxn ang="0">
                  <a:pos x="connsiteX2" y="connsiteY2"/>
                </a:cxn>
              </a:cxnLst>
              <a:rect l="l" t="t" r="r" b="b"/>
              <a:pathLst>
                <a:path w="1600" h="3886">
                  <a:moveTo>
                    <a:pt x="0" y="3886"/>
                  </a:moveTo>
                  <a:cubicBezTo>
                    <a:pt x="686" y="2515"/>
                    <a:pt x="1143" y="1143"/>
                    <a:pt x="1600" y="0"/>
                  </a:cubicBezTo>
                  <a:cubicBezTo>
                    <a:pt x="1143" y="1143"/>
                    <a:pt x="686" y="2515"/>
                    <a:pt x="0" y="3886"/>
                  </a:cubicBezTo>
                  <a:close/>
                </a:path>
              </a:pathLst>
            </a:custGeom>
            <a:solidFill>
              <a:srgbClr val="FFFFFF"/>
            </a:solidFill>
            <a:ln w="2286" cap="flat">
              <a:noFill/>
              <a:prstDash val="solid"/>
              <a:miter/>
            </a:ln>
          </p:spPr>
          <p:txBody>
            <a:bodyPr rtlCol="0" anchor="ctr"/>
            <a:lstStyle/>
            <a:p>
              <a:endParaRPr lang="en-US"/>
            </a:p>
          </p:txBody>
        </p:sp>
        <p:sp>
          <p:nvSpPr>
            <p:cNvPr id="91" name="Freeform 1066">
              <a:extLst>
                <a:ext uri="{FF2B5EF4-FFF2-40B4-BE49-F238E27FC236}">
                  <a16:creationId xmlns:a16="http://schemas.microsoft.com/office/drawing/2014/main" id="{50A7BA44-B4C4-96C2-726E-1E0AD679ED74}"/>
                </a:ext>
              </a:extLst>
            </p:cNvPr>
            <p:cNvSpPr/>
            <p:nvPr/>
          </p:nvSpPr>
          <p:spPr>
            <a:xfrm>
              <a:off x="5891531" y="306781"/>
              <a:ext cx="145389" cy="305638"/>
            </a:xfrm>
            <a:custGeom>
              <a:avLst/>
              <a:gdLst>
                <a:gd name="connsiteX0" fmla="*/ 132588 w 145389"/>
                <a:gd name="connsiteY0" fmla="*/ 5715 h 305638"/>
                <a:gd name="connsiteX1" fmla="*/ 130302 w 145389"/>
                <a:gd name="connsiteY1" fmla="*/ 7544 h 305638"/>
                <a:gd name="connsiteX2" fmla="*/ 117729 w 145389"/>
                <a:gd name="connsiteY2" fmla="*/ 33376 h 305638"/>
                <a:gd name="connsiteX3" fmla="*/ 121615 w 145389"/>
                <a:gd name="connsiteY3" fmla="*/ 24003 h 305638"/>
                <a:gd name="connsiteX4" fmla="*/ 0 w 145389"/>
                <a:gd name="connsiteY4" fmla="*/ 304724 h 305638"/>
                <a:gd name="connsiteX5" fmla="*/ 0 w 145389"/>
                <a:gd name="connsiteY5" fmla="*/ 304724 h 305638"/>
                <a:gd name="connsiteX6" fmla="*/ 3200 w 145389"/>
                <a:gd name="connsiteY6" fmla="*/ 304724 h 305638"/>
                <a:gd name="connsiteX7" fmla="*/ 3200 w 145389"/>
                <a:gd name="connsiteY7" fmla="*/ 304724 h 305638"/>
                <a:gd name="connsiteX8" fmla="*/ 4801 w 145389"/>
                <a:gd name="connsiteY8" fmla="*/ 304952 h 305638"/>
                <a:gd name="connsiteX9" fmla="*/ 5029 w 145389"/>
                <a:gd name="connsiteY9" fmla="*/ 304952 h 305638"/>
                <a:gd name="connsiteX10" fmla="*/ 6401 w 145389"/>
                <a:gd name="connsiteY10" fmla="*/ 305181 h 305638"/>
                <a:gd name="connsiteX11" fmla="*/ 6401 w 145389"/>
                <a:gd name="connsiteY11" fmla="*/ 305181 h 305638"/>
                <a:gd name="connsiteX12" fmla="*/ 11201 w 145389"/>
                <a:gd name="connsiteY12" fmla="*/ 305638 h 305638"/>
                <a:gd name="connsiteX13" fmla="*/ 11201 w 145389"/>
                <a:gd name="connsiteY13" fmla="*/ 305638 h 305638"/>
                <a:gd name="connsiteX14" fmla="*/ 13259 w 145389"/>
                <a:gd name="connsiteY14" fmla="*/ 305410 h 305638"/>
                <a:gd name="connsiteX15" fmla="*/ 18517 w 145389"/>
                <a:gd name="connsiteY15" fmla="*/ 303581 h 305638"/>
                <a:gd name="connsiteX16" fmla="*/ 19888 w 145389"/>
                <a:gd name="connsiteY16" fmla="*/ 302666 h 305638"/>
                <a:gd name="connsiteX17" fmla="*/ 22403 w 145389"/>
                <a:gd name="connsiteY17" fmla="*/ 300152 h 305638"/>
                <a:gd name="connsiteX18" fmla="*/ 23546 w 145389"/>
                <a:gd name="connsiteY18" fmla="*/ 298780 h 305638"/>
                <a:gd name="connsiteX19" fmla="*/ 25375 w 145389"/>
                <a:gd name="connsiteY19" fmla="*/ 295580 h 305638"/>
                <a:gd name="connsiteX20" fmla="*/ 26289 w 145389"/>
                <a:gd name="connsiteY20" fmla="*/ 293751 h 305638"/>
                <a:gd name="connsiteX21" fmla="*/ 28804 w 145389"/>
                <a:gd name="connsiteY21" fmla="*/ 288036 h 305638"/>
                <a:gd name="connsiteX22" fmla="*/ 37719 w 145389"/>
                <a:gd name="connsiteY22" fmla="*/ 267005 h 305638"/>
                <a:gd name="connsiteX23" fmla="*/ 47320 w 145389"/>
                <a:gd name="connsiteY23" fmla="*/ 244145 h 305638"/>
                <a:gd name="connsiteX24" fmla="*/ 85039 w 145389"/>
                <a:gd name="connsiteY24" fmla="*/ 158420 h 305638"/>
                <a:gd name="connsiteX25" fmla="*/ 97155 w 145389"/>
                <a:gd name="connsiteY25" fmla="*/ 130302 h 305638"/>
                <a:gd name="connsiteX26" fmla="*/ 123901 w 145389"/>
                <a:gd name="connsiteY26" fmla="*/ 63779 h 305638"/>
                <a:gd name="connsiteX27" fmla="*/ 127559 w 145389"/>
                <a:gd name="connsiteY27" fmla="*/ 55093 h 305638"/>
                <a:gd name="connsiteX28" fmla="*/ 134874 w 145389"/>
                <a:gd name="connsiteY28" fmla="*/ 37948 h 305638"/>
                <a:gd name="connsiteX29" fmla="*/ 142875 w 145389"/>
                <a:gd name="connsiteY29" fmla="*/ 21031 h 305638"/>
                <a:gd name="connsiteX30" fmla="*/ 144475 w 145389"/>
                <a:gd name="connsiteY30" fmla="*/ 16916 h 305638"/>
                <a:gd name="connsiteX31" fmla="*/ 145161 w 145389"/>
                <a:gd name="connsiteY31" fmla="*/ 14173 h 305638"/>
                <a:gd name="connsiteX32" fmla="*/ 145390 w 145389"/>
                <a:gd name="connsiteY32" fmla="*/ 11430 h 305638"/>
                <a:gd name="connsiteX33" fmla="*/ 145390 w 145389"/>
                <a:gd name="connsiteY33" fmla="*/ 10058 h 305638"/>
                <a:gd name="connsiteX34" fmla="*/ 144247 w 145389"/>
                <a:gd name="connsiteY34" fmla="*/ 6401 h 305638"/>
                <a:gd name="connsiteX35" fmla="*/ 138532 w 145389"/>
                <a:gd name="connsiteY35" fmla="*/ 914 h 305638"/>
                <a:gd name="connsiteX36" fmla="*/ 136703 w 145389"/>
                <a:gd name="connsiteY36" fmla="*/ 0 h 305638"/>
                <a:gd name="connsiteX37" fmla="*/ 136703 w 145389"/>
                <a:gd name="connsiteY37" fmla="*/ 0 h 305638"/>
                <a:gd name="connsiteX38" fmla="*/ 132588 w 145389"/>
                <a:gd name="connsiteY38" fmla="*/ 5715 h 305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45389" h="305638">
                  <a:moveTo>
                    <a:pt x="132588" y="5715"/>
                  </a:moveTo>
                  <a:cubicBezTo>
                    <a:pt x="131902" y="6401"/>
                    <a:pt x="131216" y="6858"/>
                    <a:pt x="130302" y="7544"/>
                  </a:cubicBezTo>
                  <a:cubicBezTo>
                    <a:pt x="125273" y="15773"/>
                    <a:pt x="121387" y="24689"/>
                    <a:pt x="117729" y="33376"/>
                  </a:cubicBezTo>
                  <a:cubicBezTo>
                    <a:pt x="119101" y="30175"/>
                    <a:pt x="120472" y="27203"/>
                    <a:pt x="121615" y="24003"/>
                  </a:cubicBezTo>
                  <a:cubicBezTo>
                    <a:pt x="99670" y="75895"/>
                    <a:pt x="12116" y="279349"/>
                    <a:pt x="0" y="304724"/>
                  </a:cubicBezTo>
                  <a:lnTo>
                    <a:pt x="0" y="304724"/>
                  </a:lnTo>
                  <a:cubicBezTo>
                    <a:pt x="1143" y="304724"/>
                    <a:pt x="2286" y="304724"/>
                    <a:pt x="3200" y="304724"/>
                  </a:cubicBezTo>
                  <a:lnTo>
                    <a:pt x="3200" y="304724"/>
                  </a:lnTo>
                  <a:cubicBezTo>
                    <a:pt x="3658" y="304724"/>
                    <a:pt x="4115" y="304724"/>
                    <a:pt x="4801" y="304952"/>
                  </a:cubicBezTo>
                  <a:cubicBezTo>
                    <a:pt x="4801" y="304952"/>
                    <a:pt x="5029" y="304952"/>
                    <a:pt x="5029" y="304952"/>
                  </a:cubicBezTo>
                  <a:cubicBezTo>
                    <a:pt x="5486" y="304952"/>
                    <a:pt x="5944" y="305181"/>
                    <a:pt x="6401" y="305181"/>
                  </a:cubicBezTo>
                  <a:cubicBezTo>
                    <a:pt x="6401" y="305181"/>
                    <a:pt x="6401" y="305181"/>
                    <a:pt x="6401" y="305181"/>
                  </a:cubicBezTo>
                  <a:cubicBezTo>
                    <a:pt x="8230" y="305410"/>
                    <a:pt x="9830" y="305638"/>
                    <a:pt x="11201" y="305638"/>
                  </a:cubicBezTo>
                  <a:cubicBezTo>
                    <a:pt x="11201" y="305638"/>
                    <a:pt x="11201" y="305638"/>
                    <a:pt x="11201" y="305638"/>
                  </a:cubicBezTo>
                  <a:cubicBezTo>
                    <a:pt x="11887" y="305638"/>
                    <a:pt x="12573" y="305638"/>
                    <a:pt x="13259" y="305410"/>
                  </a:cubicBezTo>
                  <a:cubicBezTo>
                    <a:pt x="15316" y="305181"/>
                    <a:pt x="16916" y="304495"/>
                    <a:pt x="18517" y="303581"/>
                  </a:cubicBezTo>
                  <a:cubicBezTo>
                    <a:pt x="18974" y="303352"/>
                    <a:pt x="19431" y="302895"/>
                    <a:pt x="19888" y="302666"/>
                  </a:cubicBezTo>
                  <a:cubicBezTo>
                    <a:pt x="20803" y="301981"/>
                    <a:pt x="21717" y="301066"/>
                    <a:pt x="22403" y="300152"/>
                  </a:cubicBezTo>
                  <a:cubicBezTo>
                    <a:pt x="22860" y="299695"/>
                    <a:pt x="23089" y="299237"/>
                    <a:pt x="23546" y="298780"/>
                  </a:cubicBezTo>
                  <a:cubicBezTo>
                    <a:pt x="24232" y="297866"/>
                    <a:pt x="24917" y="296723"/>
                    <a:pt x="25375" y="295580"/>
                  </a:cubicBezTo>
                  <a:cubicBezTo>
                    <a:pt x="25603" y="294894"/>
                    <a:pt x="26060" y="294437"/>
                    <a:pt x="26289" y="293751"/>
                  </a:cubicBezTo>
                  <a:cubicBezTo>
                    <a:pt x="27203" y="291922"/>
                    <a:pt x="27889" y="290093"/>
                    <a:pt x="28804" y="288036"/>
                  </a:cubicBezTo>
                  <a:cubicBezTo>
                    <a:pt x="31775" y="280949"/>
                    <a:pt x="34747" y="273863"/>
                    <a:pt x="37719" y="267005"/>
                  </a:cubicBezTo>
                  <a:cubicBezTo>
                    <a:pt x="40919" y="259461"/>
                    <a:pt x="44120" y="251689"/>
                    <a:pt x="47320" y="244145"/>
                  </a:cubicBezTo>
                  <a:cubicBezTo>
                    <a:pt x="59665" y="215570"/>
                    <a:pt x="72009" y="186766"/>
                    <a:pt x="85039" y="158420"/>
                  </a:cubicBezTo>
                  <a:cubicBezTo>
                    <a:pt x="89383" y="149047"/>
                    <a:pt x="93269" y="139675"/>
                    <a:pt x="97155" y="130302"/>
                  </a:cubicBezTo>
                  <a:cubicBezTo>
                    <a:pt x="106299" y="108128"/>
                    <a:pt x="114757" y="85954"/>
                    <a:pt x="123901" y="63779"/>
                  </a:cubicBezTo>
                  <a:cubicBezTo>
                    <a:pt x="125044" y="60808"/>
                    <a:pt x="126187" y="58064"/>
                    <a:pt x="127559" y="55093"/>
                  </a:cubicBezTo>
                  <a:cubicBezTo>
                    <a:pt x="130073" y="49378"/>
                    <a:pt x="132359" y="43663"/>
                    <a:pt x="134874" y="37948"/>
                  </a:cubicBezTo>
                  <a:cubicBezTo>
                    <a:pt x="137389" y="32233"/>
                    <a:pt x="140132" y="26746"/>
                    <a:pt x="142875" y="21031"/>
                  </a:cubicBezTo>
                  <a:cubicBezTo>
                    <a:pt x="143561" y="19660"/>
                    <a:pt x="144018" y="18288"/>
                    <a:pt x="144475" y="16916"/>
                  </a:cubicBezTo>
                  <a:cubicBezTo>
                    <a:pt x="144704" y="16002"/>
                    <a:pt x="144932" y="15088"/>
                    <a:pt x="145161" y="14173"/>
                  </a:cubicBezTo>
                  <a:cubicBezTo>
                    <a:pt x="145390" y="13259"/>
                    <a:pt x="145390" y="12344"/>
                    <a:pt x="145390" y="11430"/>
                  </a:cubicBezTo>
                  <a:cubicBezTo>
                    <a:pt x="145390" y="10973"/>
                    <a:pt x="145390" y="10516"/>
                    <a:pt x="145390" y="10058"/>
                  </a:cubicBezTo>
                  <a:cubicBezTo>
                    <a:pt x="145161" y="8687"/>
                    <a:pt x="144932" y="7544"/>
                    <a:pt x="144247" y="6401"/>
                  </a:cubicBezTo>
                  <a:cubicBezTo>
                    <a:pt x="143104" y="4343"/>
                    <a:pt x="141503" y="2515"/>
                    <a:pt x="138532" y="914"/>
                  </a:cubicBezTo>
                  <a:cubicBezTo>
                    <a:pt x="137846" y="457"/>
                    <a:pt x="137389" y="229"/>
                    <a:pt x="136703" y="0"/>
                  </a:cubicBezTo>
                  <a:lnTo>
                    <a:pt x="136703" y="0"/>
                  </a:lnTo>
                  <a:cubicBezTo>
                    <a:pt x="135788" y="2743"/>
                    <a:pt x="134188" y="4343"/>
                    <a:pt x="132588" y="5715"/>
                  </a:cubicBezTo>
                  <a:close/>
                </a:path>
              </a:pathLst>
            </a:custGeom>
            <a:solidFill>
              <a:srgbClr val="FFFFFF"/>
            </a:solidFill>
            <a:ln w="2286" cap="flat">
              <a:noFill/>
              <a:prstDash val="solid"/>
              <a:miter/>
            </a:ln>
          </p:spPr>
          <p:txBody>
            <a:bodyPr rtlCol="0" anchor="ctr"/>
            <a:lstStyle/>
            <a:p>
              <a:endParaRPr lang="en-US"/>
            </a:p>
          </p:txBody>
        </p:sp>
        <p:sp>
          <p:nvSpPr>
            <p:cNvPr id="92" name="Freeform 1067">
              <a:extLst>
                <a:ext uri="{FF2B5EF4-FFF2-40B4-BE49-F238E27FC236}">
                  <a16:creationId xmlns:a16="http://schemas.microsoft.com/office/drawing/2014/main" id="{DB3D9279-CD75-4DAC-74B0-B7F7139BA79C}"/>
                </a:ext>
              </a:extLst>
            </p:cNvPr>
            <p:cNvSpPr/>
            <p:nvPr/>
          </p:nvSpPr>
          <p:spPr>
            <a:xfrm>
              <a:off x="5686590" y="476534"/>
              <a:ext cx="144427" cy="159821"/>
            </a:xfrm>
            <a:custGeom>
              <a:avLst/>
              <a:gdLst>
                <a:gd name="connsiteX0" fmla="*/ 114415 w 144427"/>
                <a:gd name="connsiteY0" fmla="*/ 145486 h 159821"/>
                <a:gd name="connsiteX1" fmla="*/ 144362 w 144427"/>
                <a:gd name="connsiteY1" fmla="*/ 81935 h 159821"/>
                <a:gd name="connsiteX2" fmla="*/ 50864 w 144427"/>
                <a:gd name="connsiteY2" fmla="*/ 4668 h 159821"/>
                <a:gd name="connsiteX3" fmla="*/ 5373 w 144427"/>
                <a:gd name="connsiteY3" fmla="*/ 107081 h 159821"/>
                <a:gd name="connsiteX4" fmla="*/ 114415 w 144427"/>
                <a:gd name="connsiteY4" fmla="*/ 145486 h 1598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427" h="159821">
                  <a:moveTo>
                    <a:pt x="114415" y="145486"/>
                  </a:moveTo>
                  <a:cubicBezTo>
                    <a:pt x="136589" y="129255"/>
                    <a:pt x="143905" y="107996"/>
                    <a:pt x="144362" y="81935"/>
                  </a:cubicBezTo>
                  <a:cubicBezTo>
                    <a:pt x="145962" y="54275"/>
                    <a:pt x="118301" y="-19106"/>
                    <a:pt x="50864" y="4668"/>
                  </a:cubicBezTo>
                  <a:cubicBezTo>
                    <a:pt x="2630" y="21813"/>
                    <a:pt x="-8114" y="59075"/>
                    <a:pt x="5373" y="107081"/>
                  </a:cubicBezTo>
                  <a:cubicBezTo>
                    <a:pt x="19546" y="156002"/>
                    <a:pt x="73267" y="175661"/>
                    <a:pt x="114415" y="145486"/>
                  </a:cubicBezTo>
                  <a:close/>
                </a:path>
              </a:pathLst>
            </a:custGeom>
            <a:solidFill>
              <a:srgbClr val="FFFFFF"/>
            </a:solidFill>
            <a:ln w="2286" cap="flat">
              <a:noFill/>
              <a:prstDash val="solid"/>
              <a:miter/>
            </a:ln>
          </p:spPr>
          <p:txBody>
            <a:bodyPr rtlCol="0" anchor="ctr"/>
            <a:lstStyle/>
            <a:p>
              <a:endParaRPr lang="en-US"/>
            </a:p>
          </p:txBody>
        </p:sp>
        <p:sp>
          <p:nvSpPr>
            <p:cNvPr id="93" name="Freeform 1068">
              <a:extLst>
                <a:ext uri="{FF2B5EF4-FFF2-40B4-BE49-F238E27FC236}">
                  <a16:creationId xmlns:a16="http://schemas.microsoft.com/office/drawing/2014/main" id="{581225CC-7A1D-D32C-DFC2-9059938606D8}"/>
                </a:ext>
              </a:extLst>
            </p:cNvPr>
            <p:cNvSpPr/>
            <p:nvPr/>
          </p:nvSpPr>
          <p:spPr>
            <a:xfrm>
              <a:off x="5700674" y="846672"/>
              <a:ext cx="51263" cy="253952"/>
            </a:xfrm>
            <a:custGeom>
              <a:avLst/>
              <a:gdLst>
                <a:gd name="connsiteX0" fmla="*/ 46381 w 51263"/>
                <a:gd name="connsiteY0" fmla="*/ 143395 h 253952"/>
                <a:gd name="connsiteX1" fmla="*/ 18035 w 51263"/>
                <a:gd name="connsiteY1" fmla="*/ 107504 h 253952"/>
                <a:gd name="connsiteX2" fmla="*/ 40895 w 51263"/>
                <a:gd name="connsiteY2" fmla="*/ 40753 h 253952"/>
                <a:gd name="connsiteX3" fmla="*/ 22607 w 51263"/>
                <a:gd name="connsiteY3" fmla="*/ 62 h 253952"/>
                <a:gd name="connsiteX4" fmla="*/ 19635 w 51263"/>
                <a:gd name="connsiteY4" fmla="*/ 520 h 253952"/>
                <a:gd name="connsiteX5" fmla="*/ 11634 w 51263"/>
                <a:gd name="connsiteY5" fmla="*/ 44868 h 253952"/>
                <a:gd name="connsiteX6" fmla="*/ 433 w 51263"/>
                <a:gd name="connsiteY6" fmla="*/ 208774 h 253952"/>
                <a:gd name="connsiteX7" fmla="*/ 433 w 51263"/>
                <a:gd name="connsiteY7" fmla="*/ 237349 h 253952"/>
                <a:gd name="connsiteX8" fmla="*/ 20092 w 51263"/>
                <a:gd name="connsiteY8" fmla="*/ 253808 h 253952"/>
                <a:gd name="connsiteX9" fmla="*/ 38380 w 51263"/>
                <a:gd name="connsiteY9" fmla="*/ 239407 h 253952"/>
                <a:gd name="connsiteX10" fmla="*/ 51182 w 51263"/>
                <a:gd name="connsiteY10" fmla="*/ 144766 h 253952"/>
                <a:gd name="connsiteX11" fmla="*/ 46381 w 51263"/>
                <a:gd name="connsiteY11" fmla="*/ 143395 h 253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1263" h="253952">
                  <a:moveTo>
                    <a:pt x="46381" y="143395"/>
                  </a:moveTo>
                  <a:cubicBezTo>
                    <a:pt x="19407" y="144309"/>
                    <a:pt x="9805" y="132193"/>
                    <a:pt x="18035" y="107504"/>
                  </a:cubicBezTo>
                  <a:cubicBezTo>
                    <a:pt x="25579" y="85102"/>
                    <a:pt x="33351" y="62927"/>
                    <a:pt x="40895" y="40753"/>
                  </a:cubicBezTo>
                  <a:cubicBezTo>
                    <a:pt x="50496" y="12178"/>
                    <a:pt x="50496" y="12178"/>
                    <a:pt x="22607" y="62"/>
                  </a:cubicBezTo>
                  <a:cubicBezTo>
                    <a:pt x="22150" y="-166"/>
                    <a:pt x="21464" y="291"/>
                    <a:pt x="19635" y="520"/>
                  </a:cubicBezTo>
                  <a:cubicBezTo>
                    <a:pt x="16892" y="15150"/>
                    <a:pt x="13692" y="29780"/>
                    <a:pt x="11634" y="44868"/>
                  </a:cubicBezTo>
                  <a:cubicBezTo>
                    <a:pt x="3862" y="99275"/>
                    <a:pt x="4548" y="154139"/>
                    <a:pt x="433" y="208774"/>
                  </a:cubicBezTo>
                  <a:cubicBezTo>
                    <a:pt x="-253" y="218375"/>
                    <a:pt x="-24" y="227977"/>
                    <a:pt x="433" y="237349"/>
                  </a:cubicBezTo>
                  <a:cubicBezTo>
                    <a:pt x="1119" y="251522"/>
                    <a:pt x="3633" y="254723"/>
                    <a:pt x="20092" y="253808"/>
                  </a:cubicBezTo>
                  <a:cubicBezTo>
                    <a:pt x="30151" y="253123"/>
                    <a:pt x="36780" y="249236"/>
                    <a:pt x="38380" y="239407"/>
                  </a:cubicBezTo>
                  <a:cubicBezTo>
                    <a:pt x="41124" y="221804"/>
                    <a:pt x="52325" y="157111"/>
                    <a:pt x="51182" y="144766"/>
                  </a:cubicBezTo>
                  <a:cubicBezTo>
                    <a:pt x="48896" y="143852"/>
                    <a:pt x="47753" y="143395"/>
                    <a:pt x="46381" y="143395"/>
                  </a:cubicBezTo>
                  <a:close/>
                </a:path>
              </a:pathLst>
            </a:custGeom>
            <a:solidFill>
              <a:srgbClr val="FFFFFF"/>
            </a:solidFill>
            <a:ln w="2286" cap="flat">
              <a:noFill/>
              <a:prstDash val="solid"/>
              <a:miter/>
            </a:ln>
          </p:spPr>
          <p:txBody>
            <a:bodyPr rtlCol="0" anchor="ctr"/>
            <a:lstStyle/>
            <a:p>
              <a:endParaRPr lang="en-US"/>
            </a:p>
          </p:txBody>
        </p:sp>
        <p:sp>
          <p:nvSpPr>
            <p:cNvPr id="94" name="Freeform 1069">
              <a:extLst>
                <a:ext uri="{FF2B5EF4-FFF2-40B4-BE49-F238E27FC236}">
                  <a16:creationId xmlns:a16="http://schemas.microsoft.com/office/drawing/2014/main" id="{F31B427C-2453-6A8D-828F-87EEE296D60E}"/>
                </a:ext>
              </a:extLst>
            </p:cNvPr>
            <p:cNvSpPr/>
            <p:nvPr/>
          </p:nvSpPr>
          <p:spPr>
            <a:xfrm>
              <a:off x="5795976" y="665454"/>
              <a:ext cx="71323" cy="147843"/>
            </a:xfrm>
            <a:custGeom>
              <a:avLst/>
              <a:gdLst>
                <a:gd name="connsiteX0" fmla="*/ 0 w 71323"/>
                <a:gd name="connsiteY0" fmla="*/ 135331 h 147843"/>
                <a:gd name="connsiteX1" fmla="*/ 0 w 71323"/>
                <a:gd name="connsiteY1" fmla="*/ 135331 h 147843"/>
                <a:gd name="connsiteX2" fmla="*/ 229 w 71323"/>
                <a:gd name="connsiteY2" fmla="*/ 136703 h 147843"/>
                <a:gd name="connsiteX3" fmla="*/ 229 w 71323"/>
                <a:gd name="connsiteY3" fmla="*/ 136703 h 147843"/>
                <a:gd name="connsiteX4" fmla="*/ 686 w 71323"/>
                <a:gd name="connsiteY4" fmla="*/ 137846 h 147843"/>
                <a:gd name="connsiteX5" fmla="*/ 686 w 71323"/>
                <a:gd name="connsiteY5" fmla="*/ 138074 h 147843"/>
                <a:gd name="connsiteX6" fmla="*/ 1372 w 71323"/>
                <a:gd name="connsiteY6" fmla="*/ 138989 h 147843"/>
                <a:gd name="connsiteX7" fmla="*/ 1600 w 71323"/>
                <a:gd name="connsiteY7" fmla="*/ 139217 h 147843"/>
                <a:gd name="connsiteX8" fmla="*/ 2286 w 71323"/>
                <a:gd name="connsiteY8" fmla="*/ 140132 h 147843"/>
                <a:gd name="connsiteX9" fmla="*/ 2515 w 71323"/>
                <a:gd name="connsiteY9" fmla="*/ 140360 h 147843"/>
                <a:gd name="connsiteX10" fmla="*/ 3429 w 71323"/>
                <a:gd name="connsiteY10" fmla="*/ 141046 h 147843"/>
                <a:gd name="connsiteX11" fmla="*/ 3658 w 71323"/>
                <a:gd name="connsiteY11" fmla="*/ 141275 h 147843"/>
                <a:gd name="connsiteX12" fmla="*/ 4801 w 71323"/>
                <a:gd name="connsiteY12" fmla="*/ 141961 h 147843"/>
                <a:gd name="connsiteX13" fmla="*/ 5258 w 71323"/>
                <a:gd name="connsiteY13" fmla="*/ 142189 h 147843"/>
                <a:gd name="connsiteX14" fmla="*/ 6401 w 71323"/>
                <a:gd name="connsiteY14" fmla="*/ 142875 h 147843"/>
                <a:gd name="connsiteX15" fmla="*/ 6858 w 71323"/>
                <a:gd name="connsiteY15" fmla="*/ 143104 h 147843"/>
                <a:gd name="connsiteX16" fmla="*/ 8687 w 71323"/>
                <a:gd name="connsiteY16" fmla="*/ 144018 h 147843"/>
                <a:gd name="connsiteX17" fmla="*/ 13716 w 71323"/>
                <a:gd name="connsiteY17" fmla="*/ 146075 h 147843"/>
                <a:gd name="connsiteX18" fmla="*/ 19431 w 71323"/>
                <a:gd name="connsiteY18" fmla="*/ 147676 h 147843"/>
                <a:gd name="connsiteX19" fmla="*/ 25832 w 71323"/>
                <a:gd name="connsiteY19" fmla="*/ 146075 h 147843"/>
                <a:gd name="connsiteX20" fmla="*/ 27889 w 71323"/>
                <a:gd name="connsiteY20" fmla="*/ 143789 h 147843"/>
                <a:gd name="connsiteX21" fmla="*/ 32233 w 71323"/>
                <a:gd name="connsiteY21" fmla="*/ 135788 h 147843"/>
                <a:gd name="connsiteX22" fmla="*/ 34519 w 71323"/>
                <a:gd name="connsiteY22" fmla="*/ 130759 h 147843"/>
                <a:gd name="connsiteX23" fmla="*/ 39776 w 71323"/>
                <a:gd name="connsiteY23" fmla="*/ 120244 h 147843"/>
                <a:gd name="connsiteX24" fmla="*/ 40919 w 71323"/>
                <a:gd name="connsiteY24" fmla="*/ 117958 h 147843"/>
                <a:gd name="connsiteX25" fmla="*/ 43434 w 71323"/>
                <a:gd name="connsiteY25" fmla="*/ 113157 h 147843"/>
                <a:gd name="connsiteX26" fmla="*/ 47320 w 71323"/>
                <a:gd name="connsiteY26" fmla="*/ 105613 h 147843"/>
                <a:gd name="connsiteX27" fmla="*/ 56464 w 71323"/>
                <a:gd name="connsiteY27" fmla="*/ 87782 h 147843"/>
                <a:gd name="connsiteX28" fmla="*/ 58979 w 71323"/>
                <a:gd name="connsiteY28" fmla="*/ 82982 h 147843"/>
                <a:gd name="connsiteX29" fmla="*/ 60122 w 71323"/>
                <a:gd name="connsiteY29" fmla="*/ 80696 h 147843"/>
                <a:gd name="connsiteX30" fmla="*/ 64694 w 71323"/>
                <a:gd name="connsiteY30" fmla="*/ 72238 h 147843"/>
                <a:gd name="connsiteX31" fmla="*/ 68351 w 71323"/>
                <a:gd name="connsiteY31" fmla="*/ 65608 h 147843"/>
                <a:gd name="connsiteX32" fmla="*/ 68809 w 71323"/>
                <a:gd name="connsiteY32" fmla="*/ 64922 h 147843"/>
                <a:gd name="connsiteX33" fmla="*/ 69037 w 71323"/>
                <a:gd name="connsiteY33" fmla="*/ 64694 h 147843"/>
                <a:gd name="connsiteX34" fmla="*/ 69266 w 71323"/>
                <a:gd name="connsiteY34" fmla="*/ 64008 h 147843"/>
                <a:gd name="connsiteX35" fmla="*/ 69494 w 71323"/>
                <a:gd name="connsiteY35" fmla="*/ 63551 h 147843"/>
                <a:gd name="connsiteX36" fmla="*/ 69723 w 71323"/>
                <a:gd name="connsiteY36" fmla="*/ 62865 h 147843"/>
                <a:gd name="connsiteX37" fmla="*/ 69952 w 71323"/>
                <a:gd name="connsiteY37" fmla="*/ 62408 h 147843"/>
                <a:gd name="connsiteX38" fmla="*/ 70180 w 71323"/>
                <a:gd name="connsiteY38" fmla="*/ 61722 h 147843"/>
                <a:gd name="connsiteX39" fmla="*/ 70409 w 71323"/>
                <a:gd name="connsiteY39" fmla="*/ 61265 h 147843"/>
                <a:gd name="connsiteX40" fmla="*/ 70637 w 71323"/>
                <a:gd name="connsiteY40" fmla="*/ 60579 h 147843"/>
                <a:gd name="connsiteX41" fmla="*/ 70637 w 71323"/>
                <a:gd name="connsiteY41" fmla="*/ 59893 h 147843"/>
                <a:gd name="connsiteX42" fmla="*/ 70866 w 71323"/>
                <a:gd name="connsiteY42" fmla="*/ 58979 h 147843"/>
                <a:gd name="connsiteX43" fmla="*/ 70866 w 71323"/>
                <a:gd name="connsiteY43" fmla="*/ 58293 h 147843"/>
                <a:gd name="connsiteX44" fmla="*/ 71095 w 71323"/>
                <a:gd name="connsiteY44" fmla="*/ 57379 h 147843"/>
                <a:gd name="connsiteX45" fmla="*/ 71095 w 71323"/>
                <a:gd name="connsiteY45" fmla="*/ 56693 h 147843"/>
                <a:gd name="connsiteX46" fmla="*/ 71095 w 71323"/>
                <a:gd name="connsiteY46" fmla="*/ 55778 h 147843"/>
                <a:gd name="connsiteX47" fmla="*/ 71095 w 71323"/>
                <a:gd name="connsiteY47" fmla="*/ 55093 h 147843"/>
                <a:gd name="connsiteX48" fmla="*/ 71323 w 71323"/>
                <a:gd name="connsiteY48" fmla="*/ 53264 h 147843"/>
                <a:gd name="connsiteX49" fmla="*/ 71323 w 71323"/>
                <a:gd name="connsiteY49" fmla="*/ 52578 h 147843"/>
                <a:gd name="connsiteX50" fmla="*/ 71323 w 71323"/>
                <a:gd name="connsiteY50" fmla="*/ 51435 h 147843"/>
                <a:gd name="connsiteX51" fmla="*/ 71323 w 71323"/>
                <a:gd name="connsiteY51" fmla="*/ 50521 h 147843"/>
                <a:gd name="connsiteX52" fmla="*/ 71323 w 71323"/>
                <a:gd name="connsiteY52" fmla="*/ 49606 h 147843"/>
                <a:gd name="connsiteX53" fmla="*/ 71323 w 71323"/>
                <a:gd name="connsiteY53" fmla="*/ 48463 h 147843"/>
                <a:gd name="connsiteX54" fmla="*/ 71323 w 71323"/>
                <a:gd name="connsiteY54" fmla="*/ 47549 h 147843"/>
                <a:gd name="connsiteX55" fmla="*/ 71323 w 71323"/>
                <a:gd name="connsiteY55" fmla="*/ 46406 h 147843"/>
                <a:gd name="connsiteX56" fmla="*/ 71323 w 71323"/>
                <a:gd name="connsiteY56" fmla="*/ 45491 h 147843"/>
                <a:gd name="connsiteX57" fmla="*/ 71323 w 71323"/>
                <a:gd name="connsiteY57" fmla="*/ 44348 h 147843"/>
                <a:gd name="connsiteX58" fmla="*/ 71323 w 71323"/>
                <a:gd name="connsiteY58" fmla="*/ 43434 h 147843"/>
                <a:gd name="connsiteX59" fmla="*/ 71323 w 71323"/>
                <a:gd name="connsiteY59" fmla="*/ 42062 h 147843"/>
                <a:gd name="connsiteX60" fmla="*/ 71323 w 71323"/>
                <a:gd name="connsiteY60" fmla="*/ 41148 h 147843"/>
                <a:gd name="connsiteX61" fmla="*/ 71323 w 71323"/>
                <a:gd name="connsiteY61" fmla="*/ 39776 h 147843"/>
                <a:gd name="connsiteX62" fmla="*/ 71323 w 71323"/>
                <a:gd name="connsiteY62" fmla="*/ 38862 h 147843"/>
                <a:gd name="connsiteX63" fmla="*/ 71323 w 71323"/>
                <a:gd name="connsiteY63" fmla="*/ 37262 h 147843"/>
                <a:gd name="connsiteX64" fmla="*/ 71323 w 71323"/>
                <a:gd name="connsiteY64" fmla="*/ 36805 h 147843"/>
                <a:gd name="connsiteX65" fmla="*/ 71095 w 71323"/>
                <a:gd name="connsiteY65" fmla="*/ 30175 h 147843"/>
                <a:gd name="connsiteX66" fmla="*/ 71095 w 71323"/>
                <a:gd name="connsiteY66" fmla="*/ 29947 h 147843"/>
                <a:gd name="connsiteX67" fmla="*/ 71095 w 71323"/>
                <a:gd name="connsiteY67" fmla="*/ 27889 h 147843"/>
                <a:gd name="connsiteX68" fmla="*/ 71095 w 71323"/>
                <a:gd name="connsiteY68" fmla="*/ 27432 h 147843"/>
                <a:gd name="connsiteX69" fmla="*/ 70866 w 71323"/>
                <a:gd name="connsiteY69" fmla="*/ 25375 h 147843"/>
                <a:gd name="connsiteX70" fmla="*/ 70866 w 71323"/>
                <a:gd name="connsiteY70" fmla="*/ 24689 h 147843"/>
                <a:gd name="connsiteX71" fmla="*/ 70637 w 71323"/>
                <a:gd name="connsiteY71" fmla="*/ 22631 h 147843"/>
                <a:gd name="connsiteX72" fmla="*/ 70637 w 71323"/>
                <a:gd name="connsiteY72" fmla="*/ 21946 h 147843"/>
                <a:gd name="connsiteX73" fmla="*/ 70409 w 71323"/>
                <a:gd name="connsiteY73" fmla="*/ 19888 h 147843"/>
                <a:gd name="connsiteX74" fmla="*/ 70409 w 71323"/>
                <a:gd name="connsiteY74" fmla="*/ 19202 h 147843"/>
                <a:gd name="connsiteX75" fmla="*/ 70180 w 71323"/>
                <a:gd name="connsiteY75" fmla="*/ 16916 h 147843"/>
                <a:gd name="connsiteX76" fmla="*/ 70180 w 71323"/>
                <a:gd name="connsiteY76" fmla="*/ 16459 h 147843"/>
                <a:gd name="connsiteX77" fmla="*/ 69952 w 71323"/>
                <a:gd name="connsiteY77" fmla="*/ 13945 h 147843"/>
                <a:gd name="connsiteX78" fmla="*/ 69952 w 71323"/>
                <a:gd name="connsiteY78" fmla="*/ 13945 h 147843"/>
                <a:gd name="connsiteX79" fmla="*/ 68580 w 71323"/>
                <a:gd name="connsiteY79" fmla="*/ 0 h 147843"/>
                <a:gd name="connsiteX80" fmla="*/ 68580 w 71323"/>
                <a:gd name="connsiteY80" fmla="*/ 0 h 147843"/>
                <a:gd name="connsiteX81" fmla="*/ 63551 w 71323"/>
                <a:gd name="connsiteY81" fmla="*/ 9601 h 147843"/>
                <a:gd name="connsiteX82" fmla="*/ 0 w 71323"/>
                <a:gd name="connsiteY82" fmla="*/ 135331 h 1478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71323" h="147843">
                  <a:moveTo>
                    <a:pt x="0" y="135331"/>
                  </a:moveTo>
                  <a:lnTo>
                    <a:pt x="0" y="135331"/>
                  </a:lnTo>
                  <a:cubicBezTo>
                    <a:pt x="0" y="135788"/>
                    <a:pt x="229" y="136246"/>
                    <a:pt x="229" y="136703"/>
                  </a:cubicBezTo>
                  <a:cubicBezTo>
                    <a:pt x="229" y="136703"/>
                    <a:pt x="229" y="136703"/>
                    <a:pt x="229" y="136703"/>
                  </a:cubicBezTo>
                  <a:cubicBezTo>
                    <a:pt x="457" y="137160"/>
                    <a:pt x="457" y="137389"/>
                    <a:pt x="686" y="137846"/>
                  </a:cubicBezTo>
                  <a:cubicBezTo>
                    <a:pt x="686" y="137846"/>
                    <a:pt x="686" y="137846"/>
                    <a:pt x="686" y="138074"/>
                  </a:cubicBezTo>
                  <a:cubicBezTo>
                    <a:pt x="914" y="138303"/>
                    <a:pt x="1143" y="138760"/>
                    <a:pt x="1372" y="138989"/>
                  </a:cubicBezTo>
                  <a:cubicBezTo>
                    <a:pt x="1372" y="138989"/>
                    <a:pt x="1372" y="139217"/>
                    <a:pt x="1600" y="139217"/>
                  </a:cubicBezTo>
                  <a:cubicBezTo>
                    <a:pt x="1829" y="139446"/>
                    <a:pt x="2057" y="139675"/>
                    <a:pt x="2286" y="140132"/>
                  </a:cubicBezTo>
                  <a:cubicBezTo>
                    <a:pt x="2286" y="140132"/>
                    <a:pt x="2515" y="140360"/>
                    <a:pt x="2515" y="140360"/>
                  </a:cubicBezTo>
                  <a:cubicBezTo>
                    <a:pt x="2743" y="140589"/>
                    <a:pt x="3200" y="140818"/>
                    <a:pt x="3429" y="141046"/>
                  </a:cubicBezTo>
                  <a:cubicBezTo>
                    <a:pt x="3429" y="141046"/>
                    <a:pt x="3658" y="141275"/>
                    <a:pt x="3658" y="141275"/>
                  </a:cubicBezTo>
                  <a:cubicBezTo>
                    <a:pt x="3886" y="141503"/>
                    <a:pt x="4343" y="141732"/>
                    <a:pt x="4801" y="141961"/>
                  </a:cubicBezTo>
                  <a:cubicBezTo>
                    <a:pt x="5029" y="141961"/>
                    <a:pt x="5029" y="142189"/>
                    <a:pt x="5258" y="142189"/>
                  </a:cubicBezTo>
                  <a:cubicBezTo>
                    <a:pt x="5715" y="142418"/>
                    <a:pt x="6172" y="142646"/>
                    <a:pt x="6401" y="142875"/>
                  </a:cubicBezTo>
                  <a:cubicBezTo>
                    <a:pt x="6629" y="142875"/>
                    <a:pt x="6629" y="143104"/>
                    <a:pt x="6858" y="143104"/>
                  </a:cubicBezTo>
                  <a:cubicBezTo>
                    <a:pt x="7544" y="143332"/>
                    <a:pt x="8001" y="143561"/>
                    <a:pt x="8687" y="144018"/>
                  </a:cubicBezTo>
                  <a:cubicBezTo>
                    <a:pt x="10516" y="144704"/>
                    <a:pt x="12116" y="145390"/>
                    <a:pt x="13716" y="146075"/>
                  </a:cubicBezTo>
                  <a:cubicBezTo>
                    <a:pt x="16002" y="146990"/>
                    <a:pt x="17831" y="147447"/>
                    <a:pt x="19431" y="147676"/>
                  </a:cubicBezTo>
                  <a:cubicBezTo>
                    <a:pt x="22174" y="148133"/>
                    <a:pt x="24003" y="147676"/>
                    <a:pt x="25832" y="146075"/>
                  </a:cubicBezTo>
                  <a:cubicBezTo>
                    <a:pt x="26518" y="145390"/>
                    <a:pt x="27203" y="144704"/>
                    <a:pt x="27889" y="143789"/>
                  </a:cubicBezTo>
                  <a:cubicBezTo>
                    <a:pt x="29261" y="141961"/>
                    <a:pt x="30632" y="139217"/>
                    <a:pt x="32233" y="135788"/>
                  </a:cubicBezTo>
                  <a:cubicBezTo>
                    <a:pt x="32918" y="134417"/>
                    <a:pt x="33833" y="132588"/>
                    <a:pt x="34519" y="130759"/>
                  </a:cubicBezTo>
                  <a:cubicBezTo>
                    <a:pt x="36119" y="127787"/>
                    <a:pt x="37719" y="124130"/>
                    <a:pt x="39776" y="120244"/>
                  </a:cubicBezTo>
                  <a:cubicBezTo>
                    <a:pt x="40234" y="119558"/>
                    <a:pt x="40462" y="118643"/>
                    <a:pt x="40919" y="117958"/>
                  </a:cubicBezTo>
                  <a:cubicBezTo>
                    <a:pt x="41605" y="116357"/>
                    <a:pt x="42520" y="114757"/>
                    <a:pt x="43434" y="113157"/>
                  </a:cubicBezTo>
                  <a:cubicBezTo>
                    <a:pt x="44577" y="110642"/>
                    <a:pt x="45949" y="108128"/>
                    <a:pt x="47320" y="105613"/>
                  </a:cubicBezTo>
                  <a:cubicBezTo>
                    <a:pt x="50292" y="99670"/>
                    <a:pt x="53492" y="93497"/>
                    <a:pt x="56464" y="87782"/>
                  </a:cubicBezTo>
                  <a:cubicBezTo>
                    <a:pt x="57379" y="86182"/>
                    <a:pt x="58064" y="84582"/>
                    <a:pt x="58979" y="82982"/>
                  </a:cubicBezTo>
                  <a:cubicBezTo>
                    <a:pt x="59436" y="82296"/>
                    <a:pt x="59893" y="81382"/>
                    <a:pt x="60122" y="80696"/>
                  </a:cubicBezTo>
                  <a:cubicBezTo>
                    <a:pt x="61722" y="77724"/>
                    <a:pt x="63322" y="74752"/>
                    <a:pt x="64694" y="72238"/>
                  </a:cubicBezTo>
                  <a:cubicBezTo>
                    <a:pt x="66065" y="69723"/>
                    <a:pt x="67437" y="67437"/>
                    <a:pt x="68351" y="65608"/>
                  </a:cubicBezTo>
                  <a:cubicBezTo>
                    <a:pt x="68580" y="65380"/>
                    <a:pt x="68580" y="65151"/>
                    <a:pt x="68809" y="64922"/>
                  </a:cubicBezTo>
                  <a:cubicBezTo>
                    <a:pt x="68809" y="64922"/>
                    <a:pt x="68809" y="64694"/>
                    <a:pt x="69037" y="64694"/>
                  </a:cubicBezTo>
                  <a:cubicBezTo>
                    <a:pt x="69037" y="64465"/>
                    <a:pt x="69266" y="64237"/>
                    <a:pt x="69266" y="64008"/>
                  </a:cubicBezTo>
                  <a:cubicBezTo>
                    <a:pt x="69266" y="63779"/>
                    <a:pt x="69266" y="63779"/>
                    <a:pt x="69494" y="63551"/>
                  </a:cubicBezTo>
                  <a:cubicBezTo>
                    <a:pt x="69494" y="63322"/>
                    <a:pt x="69723" y="63094"/>
                    <a:pt x="69723" y="62865"/>
                  </a:cubicBezTo>
                  <a:cubicBezTo>
                    <a:pt x="69723" y="62636"/>
                    <a:pt x="69723" y="62636"/>
                    <a:pt x="69952" y="62408"/>
                  </a:cubicBezTo>
                  <a:cubicBezTo>
                    <a:pt x="69952" y="62179"/>
                    <a:pt x="70180" y="61951"/>
                    <a:pt x="70180" y="61722"/>
                  </a:cubicBezTo>
                  <a:cubicBezTo>
                    <a:pt x="70180" y="61493"/>
                    <a:pt x="70180" y="61265"/>
                    <a:pt x="70409" y="61265"/>
                  </a:cubicBezTo>
                  <a:cubicBezTo>
                    <a:pt x="70409" y="61036"/>
                    <a:pt x="70409" y="60808"/>
                    <a:pt x="70637" y="60579"/>
                  </a:cubicBezTo>
                  <a:cubicBezTo>
                    <a:pt x="70637" y="60350"/>
                    <a:pt x="70637" y="60122"/>
                    <a:pt x="70637" y="59893"/>
                  </a:cubicBezTo>
                  <a:cubicBezTo>
                    <a:pt x="70637" y="59665"/>
                    <a:pt x="70637" y="59436"/>
                    <a:pt x="70866" y="58979"/>
                  </a:cubicBezTo>
                  <a:cubicBezTo>
                    <a:pt x="70866" y="58750"/>
                    <a:pt x="70866" y="58522"/>
                    <a:pt x="70866" y="58293"/>
                  </a:cubicBezTo>
                  <a:cubicBezTo>
                    <a:pt x="70866" y="58064"/>
                    <a:pt x="70866" y="57607"/>
                    <a:pt x="71095" y="57379"/>
                  </a:cubicBezTo>
                  <a:cubicBezTo>
                    <a:pt x="71095" y="57150"/>
                    <a:pt x="71095" y="56921"/>
                    <a:pt x="71095" y="56693"/>
                  </a:cubicBezTo>
                  <a:cubicBezTo>
                    <a:pt x="71095" y="56464"/>
                    <a:pt x="71095" y="56007"/>
                    <a:pt x="71095" y="55778"/>
                  </a:cubicBezTo>
                  <a:cubicBezTo>
                    <a:pt x="71095" y="55550"/>
                    <a:pt x="71095" y="55321"/>
                    <a:pt x="71095" y="55093"/>
                  </a:cubicBezTo>
                  <a:cubicBezTo>
                    <a:pt x="71095" y="54635"/>
                    <a:pt x="71095" y="53950"/>
                    <a:pt x="71323" y="53264"/>
                  </a:cubicBezTo>
                  <a:cubicBezTo>
                    <a:pt x="71323" y="53035"/>
                    <a:pt x="71323" y="52807"/>
                    <a:pt x="71323" y="52578"/>
                  </a:cubicBezTo>
                  <a:cubicBezTo>
                    <a:pt x="71323" y="52121"/>
                    <a:pt x="71323" y="51892"/>
                    <a:pt x="71323" y="51435"/>
                  </a:cubicBezTo>
                  <a:cubicBezTo>
                    <a:pt x="71323" y="51206"/>
                    <a:pt x="71323" y="50749"/>
                    <a:pt x="71323" y="50521"/>
                  </a:cubicBezTo>
                  <a:cubicBezTo>
                    <a:pt x="71323" y="50292"/>
                    <a:pt x="71323" y="49835"/>
                    <a:pt x="71323" y="49606"/>
                  </a:cubicBezTo>
                  <a:cubicBezTo>
                    <a:pt x="71323" y="49149"/>
                    <a:pt x="71323" y="48920"/>
                    <a:pt x="71323" y="48463"/>
                  </a:cubicBezTo>
                  <a:cubicBezTo>
                    <a:pt x="71323" y="48235"/>
                    <a:pt x="71323" y="47777"/>
                    <a:pt x="71323" y="47549"/>
                  </a:cubicBezTo>
                  <a:cubicBezTo>
                    <a:pt x="71323" y="47092"/>
                    <a:pt x="71323" y="46863"/>
                    <a:pt x="71323" y="46406"/>
                  </a:cubicBezTo>
                  <a:cubicBezTo>
                    <a:pt x="71323" y="46177"/>
                    <a:pt x="71323" y="45720"/>
                    <a:pt x="71323" y="45491"/>
                  </a:cubicBezTo>
                  <a:cubicBezTo>
                    <a:pt x="71323" y="45034"/>
                    <a:pt x="71323" y="44577"/>
                    <a:pt x="71323" y="44348"/>
                  </a:cubicBezTo>
                  <a:cubicBezTo>
                    <a:pt x="71323" y="44120"/>
                    <a:pt x="71323" y="43663"/>
                    <a:pt x="71323" y="43434"/>
                  </a:cubicBezTo>
                  <a:cubicBezTo>
                    <a:pt x="71323" y="42977"/>
                    <a:pt x="71323" y="42520"/>
                    <a:pt x="71323" y="42062"/>
                  </a:cubicBezTo>
                  <a:cubicBezTo>
                    <a:pt x="71323" y="41834"/>
                    <a:pt x="71323" y="41377"/>
                    <a:pt x="71323" y="41148"/>
                  </a:cubicBezTo>
                  <a:cubicBezTo>
                    <a:pt x="71323" y="40691"/>
                    <a:pt x="71323" y="40234"/>
                    <a:pt x="71323" y="39776"/>
                  </a:cubicBezTo>
                  <a:cubicBezTo>
                    <a:pt x="71323" y="39548"/>
                    <a:pt x="71323" y="39091"/>
                    <a:pt x="71323" y="38862"/>
                  </a:cubicBezTo>
                  <a:cubicBezTo>
                    <a:pt x="71323" y="38405"/>
                    <a:pt x="71323" y="37719"/>
                    <a:pt x="71323" y="37262"/>
                  </a:cubicBezTo>
                  <a:cubicBezTo>
                    <a:pt x="71323" y="37033"/>
                    <a:pt x="71323" y="36805"/>
                    <a:pt x="71323" y="36805"/>
                  </a:cubicBezTo>
                  <a:cubicBezTo>
                    <a:pt x="71323" y="34747"/>
                    <a:pt x="71095" y="32461"/>
                    <a:pt x="71095" y="30175"/>
                  </a:cubicBezTo>
                  <a:cubicBezTo>
                    <a:pt x="71095" y="30175"/>
                    <a:pt x="71095" y="29947"/>
                    <a:pt x="71095" y="29947"/>
                  </a:cubicBezTo>
                  <a:cubicBezTo>
                    <a:pt x="71095" y="29261"/>
                    <a:pt x="71095" y="28575"/>
                    <a:pt x="71095" y="27889"/>
                  </a:cubicBezTo>
                  <a:cubicBezTo>
                    <a:pt x="71095" y="27661"/>
                    <a:pt x="71095" y="27432"/>
                    <a:pt x="71095" y="27432"/>
                  </a:cubicBezTo>
                  <a:cubicBezTo>
                    <a:pt x="71095" y="26746"/>
                    <a:pt x="71095" y="26060"/>
                    <a:pt x="70866" y="25375"/>
                  </a:cubicBezTo>
                  <a:cubicBezTo>
                    <a:pt x="70866" y="25146"/>
                    <a:pt x="70866" y="24917"/>
                    <a:pt x="70866" y="24689"/>
                  </a:cubicBezTo>
                  <a:cubicBezTo>
                    <a:pt x="70866" y="24003"/>
                    <a:pt x="70866" y="23317"/>
                    <a:pt x="70637" y="22631"/>
                  </a:cubicBezTo>
                  <a:cubicBezTo>
                    <a:pt x="70637" y="22403"/>
                    <a:pt x="70637" y="22174"/>
                    <a:pt x="70637" y="21946"/>
                  </a:cubicBezTo>
                  <a:cubicBezTo>
                    <a:pt x="70637" y="21260"/>
                    <a:pt x="70637" y="20574"/>
                    <a:pt x="70409" y="19888"/>
                  </a:cubicBezTo>
                  <a:cubicBezTo>
                    <a:pt x="70409" y="19660"/>
                    <a:pt x="70409" y="19431"/>
                    <a:pt x="70409" y="19202"/>
                  </a:cubicBezTo>
                  <a:cubicBezTo>
                    <a:pt x="70409" y="18517"/>
                    <a:pt x="70409" y="17831"/>
                    <a:pt x="70180" y="16916"/>
                  </a:cubicBezTo>
                  <a:cubicBezTo>
                    <a:pt x="70180" y="16688"/>
                    <a:pt x="70180" y="16688"/>
                    <a:pt x="70180" y="16459"/>
                  </a:cubicBezTo>
                  <a:cubicBezTo>
                    <a:pt x="70180" y="15545"/>
                    <a:pt x="69952" y="14859"/>
                    <a:pt x="69952" y="13945"/>
                  </a:cubicBezTo>
                  <a:cubicBezTo>
                    <a:pt x="69952" y="13945"/>
                    <a:pt x="69952" y="13945"/>
                    <a:pt x="69952" y="13945"/>
                  </a:cubicBezTo>
                  <a:cubicBezTo>
                    <a:pt x="69494" y="9373"/>
                    <a:pt x="69037" y="4801"/>
                    <a:pt x="68580" y="0"/>
                  </a:cubicBezTo>
                  <a:cubicBezTo>
                    <a:pt x="68580" y="0"/>
                    <a:pt x="68580" y="0"/>
                    <a:pt x="68580" y="0"/>
                  </a:cubicBezTo>
                  <a:cubicBezTo>
                    <a:pt x="66980" y="3200"/>
                    <a:pt x="65151" y="6401"/>
                    <a:pt x="63551" y="9601"/>
                  </a:cubicBezTo>
                  <a:cubicBezTo>
                    <a:pt x="41377" y="51206"/>
                    <a:pt x="18745" y="92354"/>
                    <a:pt x="0" y="135331"/>
                  </a:cubicBezTo>
                  <a:close/>
                </a:path>
              </a:pathLst>
            </a:custGeom>
            <a:solidFill>
              <a:srgbClr val="FFFFFF"/>
            </a:solidFill>
            <a:ln w="2286" cap="flat">
              <a:noFill/>
              <a:prstDash val="solid"/>
              <a:miter/>
            </a:ln>
          </p:spPr>
          <p:txBody>
            <a:bodyPr rtlCol="0" anchor="ctr"/>
            <a:lstStyle/>
            <a:p>
              <a:endParaRPr lang="en-US"/>
            </a:p>
          </p:txBody>
        </p:sp>
        <p:sp>
          <p:nvSpPr>
            <p:cNvPr id="95" name="Freeform 1070">
              <a:extLst>
                <a:ext uri="{FF2B5EF4-FFF2-40B4-BE49-F238E27FC236}">
                  <a16:creationId xmlns:a16="http://schemas.microsoft.com/office/drawing/2014/main" id="{90C3F0A0-1C6D-81E4-24F5-313812BAEF33}"/>
                </a:ext>
              </a:extLst>
            </p:cNvPr>
            <p:cNvSpPr/>
            <p:nvPr/>
          </p:nvSpPr>
          <p:spPr>
            <a:xfrm>
              <a:off x="5731831" y="866994"/>
              <a:ext cx="60978" cy="110270"/>
            </a:xfrm>
            <a:custGeom>
              <a:avLst/>
              <a:gdLst>
                <a:gd name="connsiteX0" fmla="*/ 57973 w 60978"/>
                <a:gd name="connsiteY0" fmla="*/ 5572 h 110270"/>
                <a:gd name="connsiteX1" fmla="*/ 53172 w 60978"/>
                <a:gd name="connsiteY1" fmla="*/ 3743 h 110270"/>
                <a:gd name="connsiteX2" fmla="*/ 48372 w 60978"/>
                <a:gd name="connsiteY2" fmla="*/ 2372 h 110270"/>
                <a:gd name="connsiteX3" fmla="*/ 46086 w 60978"/>
                <a:gd name="connsiteY3" fmla="*/ 1686 h 110270"/>
                <a:gd name="connsiteX4" fmla="*/ 45857 w 60978"/>
                <a:gd name="connsiteY4" fmla="*/ 1686 h 110270"/>
                <a:gd name="connsiteX5" fmla="*/ 43800 w 60978"/>
                <a:gd name="connsiteY5" fmla="*/ 1229 h 110270"/>
                <a:gd name="connsiteX6" fmla="*/ 43571 w 60978"/>
                <a:gd name="connsiteY6" fmla="*/ 1229 h 110270"/>
                <a:gd name="connsiteX7" fmla="*/ 41742 w 60978"/>
                <a:gd name="connsiteY7" fmla="*/ 772 h 110270"/>
                <a:gd name="connsiteX8" fmla="*/ 41742 w 60978"/>
                <a:gd name="connsiteY8" fmla="*/ 772 h 110270"/>
                <a:gd name="connsiteX9" fmla="*/ 35799 w 60978"/>
                <a:gd name="connsiteY9" fmla="*/ 86 h 110270"/>
                <a:gd name="connsiteX10" fmla="*/ 35799 w 60978"/>
                <a:gd name="connsiteY10" fmla="*/ 86 h 110270"/>
                <a:gd name="connsiteX11" fmla="*/ 34656 w 60978"/>
                <a:gd name="connsiteY11" fmla="*/ 314 h 110270"/>
                <a:gd name="connsiteX12" fmla="*/ 34656 w 60978"/>
                <a:gd name="connsiteY12" fmla="*/ 314 h 110270"/>
                <a:gd name="connsiteX13" fmla="*/ 25055 w 60978"/>
                <a:gd name="connsiteY13" fmla="*/ 17688 h 110270"/>
                <a:gd name="connsiteX14" fmla="*/ 25055 w 60978"/>
                <a:gd name="connsiteY14" fmla="*/ 17688 h 110270"/>
                <a:gd name="connsiteX15" fmla="*/ 4023 w 60978"/>
                <a:gd name="connsiteY15" fmla="*/ 78267 h 110270"/>
                <a:gd name="connsiteX16" fmla="*/ 4023 w 60978"/>
                <a:gd name="connsiteY16" fmla="*/ 78496 h 110270"/>
                <a:gd name="connsiteX17" fmla="*/ 2880 w 60978"/>
                <a:gd name="connsiteY17" fmla="*/ 82610 h 110270"/>
                <a:gd name="connsiteX18" fmla="*/ 2423 w 60978"/>
                <a:gd name="connsiteY18" fmla="*/ 84668 h 110270"/>
                <a:gd name="connsiteX19" fmla="*/ 1052 w 60978"/>
                <a:gd name="connsiteY19" fmla="*/ 90611 h 110270"/>
                <a:gd name="connsiteX20" fmla="*/ 137 w 60978"/>
                <a:gd name="connsiteY20" fmla="*/ 94040 h 110270"/>
                <a:gd name="connsiteX21" fmla="*/ 2195 w 60978"/>
                <a:gd name="connsiteY21" fmla="*/ 105242 h 110270"/>
                <a:gd name="connsiteX22" fmla="*/ 2880 w 60978"/>
                <a:gd name="connsiteY22" fmla="*/ 106156 h 110270"/>
                <a:gd name="connsiteX23" fmla="*/ 7452 w 60978"/>
                <a:gd name="connsiteY23" fmla="*/ 109357 h 110270"/>
                <a:gd name="connsiteX24" fmla="*/ 9510 w 60978"/>
                <a:gd name="connsiteY24" fmla="*/ 110042 h 110270"/>
                <a:gd name="connsiteX25" fmla="*/ 10424 w 60978"/>
                <a:gd name="connsiteY25" fmla="*/ 110271 h 110270"/>
                <a:gd name="connsiteX26" fmla="*/ 13167 w 60978"/>
                <a:gd name="connsiteY26" fmla="*/ 109814 h 110270"/>
                <a:gd name="connsiteX27" fmla="*/ 13853 w 60978"/>
                <a:gd name="connsiteY27" fmla="*/ 109585 h 110270"/>
                <a:gd name="connsiteX28" fmla="*/ 16596 w 60978"/>
                <a:gd name="connsiteY28" fmla="*/ 107299 h 110270"/>
                <a:gd name="connsiteX29" fmla="*/ 17282 w 60978"/>
                <a:gd name="connsiteY29" fmla="*/ 106613 h 110270"/>
                <a:gd name="connsiteX30" fmla="*/ 18425 w 60978"/>
                <a:gd name="connsiteY30" fmla="*/ 105013 h 110270"/>
                <a:gd name="connsiteX31" fmla="*/ 19568 w 60978"/>
                <a:gd name="connsiteY31" fmla="*/ 103413 h 110270"/>
                <a:gd name="connsiteX32" fmla="*/ 21168 w 60978"/>
                <a:gd name="connsiteY32" fmla="*/ 101127 h 110270"/>
                <a:gd name="connsiteX33" fmla="*/ 25969 w 60978"/>
                <a:gd name="connsiteY33" fmla="*/ 94040 h 110270"/>
                <a:gd name="connsiteX34" fmla="*/ 30998 w 60978"/>
                <a:gd name="connsiteY34" fmla="*/ 85354 h 110270"/>
                <a:gd name="connsiteX35" fmla="*/ 33284 w 60978"/>
                <a:gd name="connsiteY35" fmla="*/ 81010 h 110270"/>
                <a:gd name="connsiteX36" fmla="*/ 36713 w 60978"/>
                <a:gd name="connsiteY36" fmla="*/ 74152 h 110270"/>
                <a:gd name="connsiteX37" fmla="*/ 57973 w 60978"/>
                <a:gd name="connsiteY37" fmla="*/ 20888 h 110270"/>
                <a:gd name="connsiteX38" fmla="*/ 57973 w 60978"/>
                <a:gd name="connsiteY38" fmla="*/ 5572 h 1102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60978" h="110270">
                  <a:moveTo>
                    <a:pt x="57973" y="5572"/>
                  </a:moveTo>
                  <a:cubicBezTo>
                    <a:pt x="56830" y="4886"/>
                    <a:pt x="55230" y="4429"/>
                    <a:pt x="53172" y="3743"/>
                  </a:cubicBezTo>
                  <a:cubicBezTo>
                    <a:pt x="51801" y="3286"/>
                    <a:pt x="50201" y="2829"/>
                    <a:pt x="48372" y="2372"/>
                  </a:cubicBezTo>
                  <a:cubicBezTo>
                    <a:pt x="47457" y="2143"/>
                    <a:pt x="46772" y="1915"/>
                    <a:pt x="46086" y="1686"/>
                  </a:cubicBezTo>
                  <a:cubicBezTo>
                    <a:pt x="46086" y="1686"/>
                    <a:pt x="46086" y="1686"/>
                    <a:pt x="45857" y="1686"/>
                  </a:cubicBezTo>
                  <a:cubicBezTo>
                    <a:pt x="45171" y="1457"/>
                    <a:pt x="44486" y="1229"/>
                    <a:pt x="43800" y="1229"/>
                  </a:cubicBezTo>
                  <a:cubicBezTo>
                    <a:pt x="43800" y="1229"/>
                    <a:pt x="43800" y="1229"/>
                    <a:pt x="43571" y="1229"/>
                  </a:cubicBezTo>
                  <a:cubicBezTo>
                    <a:pt x="42885" y="1000"/>
                    <a:pt x="42200" y="1000"/>
                    <a:pt x="41742" y="772"/>
                  </a:cubicBezTo>
                  <a:cubicBezTo>
                    <a:pt x="41742" y="772"/>
                    <a:pt x="41742" y="772"/>
                    <a:pt x="41742" y="772"/>
                  </a:cubicBezTo>
                  <a:cubicBezTo>
                    <a:pt x="39228" y="86"/>
                    <a:pt x="37399" y="-143"/>
                    <a:pt x="35799" y="86"/>
                  </a:cubicBezTo>
                  <a:cubicBezTo>
                    <a:pt x="35799" y="86"/>
                    <a:pt x="35799" y="86"/>
                    <a:pt x="35799" y="86"/>
                  </a:cubicBezTo>
                  <a:cubicBezTo>
                    <a:pt x="35342" y="86"/>
                    <a:pt x="35113" y="86"/>
                    <a:pt x="34656" y="314"/>
                  </a:cubicBezTo>
                  <a:lnTo>
                    <a:pt x="34656" y="314"/>
                  </a:lnTo>
                  <a:cubicBezTo>
                    <a:pt x="31455" y="6258"/>
                    <a:pt x="28255" y="11973"/>
                    <a:pt x="25055" y="17688"/>
                  </a:cubicBezTo>
                  <a:cubicBezTo>
                    <a:pt x="25055" y="17688"/>
                    <a:pt x="25055" y="17688"/>
                    <a:pt x="25055" y="17688"/>
                  </a:cubicBezTo>
                  <a:cubicBezTo>
                    <a:pt x="17739" y="37805"/>
                    <a:pt x="10881" y="58150"/>
                    <a:pt x="4023" y="78267"/>
                  </a:cubicBezTo>
                  <a:cubicBezTo>
                    <a:pt x="4023" y="78267"/>
                    <a:pt x="4023" y="78496"/>
                    <a:pt x="4023" y="78496"/>
                  </a:cubicBezTo>
                  <a:cubicBezTo>
                    <a:pt x="3566" y="79867"/>
                    <a:pt x="3109" y="81239"/>
                    <a:pt x="2880" y="82610"/>
                  </a:cubicBezTo>
                  <a:cubicBezTo>
                    <a:pt x="2652" y="83296"/>
                    <a:pt x="2423" y="83982"/>
                    <a:pt x="2423" y="84668"/>
                  </a:cubicBezTo>
                  <a:cubicBezTo>
                    <a:pt x="1966" y="86725"/>
                    <a:pt x="1509" y="88554"/>
                    <a:pt x="1052" y="90611"/>
                  </a:cubicBezTo>
                  <a:cubicBezTo>
                    <a:pt x="823" y="91754"/>
                    <a:pt x="366" y="93126"/>
                    <a:pt x="137" y="94040"/>
                  </a:cubicBezTo>
                  <a:cubicBezTo>
                    <a:pt x="-320" y="98841"/>
                    <a:pt x="366" y="102499"/>
                    <a:pt x="2195" y="105242"/>
                  </a:cubicBezTo>
                  <a:cubicBezTo>
                    <a:pt x="2423" y="105470"/>
                    <a:pt x="2652" y="105699"/>
                    <a:pt x="2880" y="106156"/>
                  </a:cubicBezTo>
                  <a:cubicBezTo>
                    <a:pt x="4023" y="107528"/>
                    <a:pt x="5395" y="108671"/>
                    <a:pt x="7452" y="109357"/>
                  </a:cubicBezTo>
                  <a:cubicBezTo>
                    <a:pt x="8138" y="109814"/>
                    <a:pt x="9053" y="110042"/>
                    <a:pt x="9510" y="110042"/>
                  </a:cubicBezTo>
                  <a:cubicBezTo>
                    <a:pt x="9738" y="110042"/>
                    <a:pt x="10196" y="110271"/>
                    <a:pt x="10424" y="110271"/>
                  </a:cubicBezTo>
                  <a:cubicBezTo>
                    <a:pt x="11339" y="110271"/>
                    <a:pt x="12253" y="110271"/>
                    <a:pt x="13167" y="109814"/>
                  </a:cubicBezTo>
                  <a:cubicBezTo>
                    <a:pt x="13396" y="109814"/>
                    <a:pt x="13625" y="109585"/>
                    <a:pt x="13853" y="109585"/>
                  </a:cubicBezTo>
                  <a:cubicBezTo>
                    <a:pt x="14996" y="109128"/>
                    <a:pt x="15911" y="108214"/>
                    <a:pt x="16596" y="107299"/>
                  </a:cubicBezTo>
                  <a:cubicBezTo>
                    <a:pt x="16825" y="107071"/>
                    <a:pt x="17054" y="106842"/>
                    <a:pt x="17282" y="106613"/>
                  </a:cubicBezTo>
                  <a:cubicBezTo>
                    <a:pt x="17739" y="106156"/>
                    <a:pt x="18197" y="105699"/>
                    <a:pt x="18425" y="105013"/>
                  </a:cubicBezTo>
                  <a:cubicBezTo>
                    <a:pt x="18882" y="104556"/>
                    <a:pt x="19111" y="103870"/>
                    <a:pt x="19568" y="103413"/>
                  </a:cubicBezTo>
                  <a:cubicBezTo>
                    <a:pt x="20025" y="102727"/>
                    <a:pt x="20711" y="101813"/>
                    <a:pt x="21168" y="101127"/>
                  </a:cubicBezTo>
                  <a:cubicBezTo>
                    <a:pt x="22769" y="98841"/>
                    <a:pt x="24369" y="96326"/>
                    <a:pt x="25969" y="94040"/>
                  </a:cubicBezTo>
                  <a:cubicBezTo>
                    <a:pt x="27798" y="91069"/>
                    <a:pt x="29398" y="88325"/>
                    <a:pt x="30998" y="85354"/>
                  </a:cubicBezTo>
                  <a:cubicBezTo>
                    <a:pt x="31684" y="83982"/>
                    <a:pt x="32598" y="82382"/>
                    <a:pt x="33284" y="81010"/>
                  </a:cubicBezTo>
                  <a:cubicBezTo>
                    <a:pt x="34427" y="78724"/>
                    <a:pt x="35570" y="76438"/>
                    <a:pt x="36713" y="74152"/>
                  </a:cubicBezTo>
                  <a:cubicBezTo>
                    <a:pt x="44943" y="56779"/>
                    <a:pt x="51115" y="38719"/>
                    <a:pt x="57973" y="20888"/>
                  </a:cubicBezTo>
                  <a:cubicBezTo>
                    <a:pt x="61631" y="11287"/>
                    <a:pt x="62316" y="8087"/>
                    <a:pt x="57973" y="5572"/>
                  </a:cubicBezTo>
                  <a:close/>
                </a:path>
              </a:pathLst>
            </a:custGeom>
            <a:solidFill>
              <a:srgbClr val="FFFFFF"/>
            </a:solidFill>
            <a:ln w="2286" cap="flat">
              <a:noFill/>
              <a:prstDash val="solid"/>
              <a:miter/>
            </a:ln>
          </p:spPr>
          <p:txBody>
            <a:bodyPr rtlCol="0" anchor="ctr"/>
            <a:lstStyle/>
            <a:p>
              <a:endParaRPr lang="en-US"/>
            </a:p>
          </p:txBody>
        </p:sp>
        <p:sp>
          <p:nvSpPr>
            <p:cNvPr id="96" name="Freeform 1071">
              <a:extLst>
                <a:ext uri="{FF2B5EF4-FFF2-40B4-BE49-F238E27FC236}">
                  <a16:creationId xmlns:a16="http://schemas.microsoft.com/office/drawing/2014/main" id="{41F782E3-C634-FEB1-42F0-1F792A7E7556}"/>
                </a:ext>
              </a:extLst>
            </p:cNvPr>
            <p:cNvSpPr/>
            <p:nvPr/>
          </p:nvSpPr>
          <p:spPr>
            <a:xfrm>
              <a:off x="5664471" y="623074"/>
              <a:ext cx="191687" cy="235756"/>
            </a:xfrm>
            <a:custGeom>
              <a:avLst/>
              <a:gdLst>
                <a:gd name="connsiteX0" fmla="*/ 156880 w 191687"/>
                <a:gd name="connsiteY0" fmla="*/ 222974 h 235756"/>
                <a:gd name="connsiteX1" fmla="*/ 142478 w 191687"/>
                <a:gd name="connsiteY1" fmla="*/ 200571 h 235756"/>
                <a:gd name="connsiteX2" fmla="*/ 135392 w 191687"/>
                <a:gd name="connsiteY2" fmla="*/ 198056 h 235756"/>
                <a:gd name="connsiteX3" fmla="*/ 66812 w 191687"/>
                <a:gd name="connsiteY3" fmla="*/ 149822 h 235756"/>
                <a:gd name="connsiteX4" fmla="*/ 63840 w 191687"/>
                <a:gd name="connsiteY4" fmla="*/ 136106 h 235756"/>
                <a:gd name="connsiteX5" fmla="*/ 81671 w 191687"/>
                <a:gd name="connsiteY5" fmla="*/ 113931 h 235756"/>
                <a:gd name="connsiteX6" fmla="*/ 91958 w 191687"/>
                <a:gd name="connsiteY6" fmla="*/ 113931 h 235756"/>
                <a:gd name="connsiteX7" fmla="*/ 91272 w 191687"/>
                <a:gd name="connsiteY7" fmla="*/ 122390 h 235756"/>
                <a:gd name="connsiteX8" fmla="*/ 80528 w 191687"/>
                <a:gd name="connsiteY8" fmla="*/ 141592 h 235756"/>
                <a:gd name="connsiteX9" fmla="*/ 95615 w 191687"/>
                <a:gd name="connsiteY9" fmla="*/ 160794 h 235756"/>
                <a:gd name="connsiteX10" fmla="*/ 99501 w 191687"/>
                <a:gd name="connsiteY10" fmla="*/ 164909 h 235756"/>
                <a:gd name="connsiteX11" fmla="*/ 122361 w 191687"/>
                <a:gd name="connsiteY11" fmla="*/ 161252 h 235756"/>
                <a:gd name="connsiteX12" fmla="*/ 142935 w 191687"/>
                <a:gd name="connsiteY12" fmla="*/ 118275 h 235756"/>
                <a:gd name="connsiteX13" fmla="*/ 189570 w 191687"/>
                <a:gd name="connsiteY13" fmla="*/ 17919 h 235756"/>
                <a:gd name="connsiteX14" fmla="*/ 177454 w 191687"/>
                <a:gd name="connsiteY14" fmla="*/ 89 h 235756"/>
                <a:gd name="connsiteX15" fmla="*/ 142935 w 191687"/>
                <a:gd name="connsiteY15" fmla="*/ 9461 h 235756"/>
                <a:gd name="connsiteX16" fmla="*/ 117332 w 191687"/>
                <a:gd name="connsiteY16" fmla="*/ 22034 h 235756"/>
                <a:gd name="connsiteX17" fmla="*/ 78013 w 191687"/>
                <a:gd name="connsiteY17" fmla="*/ 46494 h 235756"/>
                <a:gd name="connsiteX18" fmla="*/ 70926 w 191687"/>
                <a:gd name="connsiteY18" fmla="*/ 52895 h 235756"/>
                <a:gd name="connsiteX19" fmla="*/ 9204 w 191687"/>
                <a:gd name="connsiteY19" fmla="*/ 117818 h 235756"/>
                <a:gd name="connsiteX20" fmla="*/ 10347 w 191687"/>
                <a:gd name="connsiteY20" fmla="*/ 154165 h 235756"/>
                <a:gd name="connsiteX21" fmla="*/ 54010 w 191687"/>
                <a:gd name="connsiteY21" fmla="*/ 199428 h 235756"/>
                <a:gd name="connsiteX22" fmla="*/ 131277 w 191687"/>
                <a:gd name="connsiteY22" fmla="*/ 235547 h 235756"/>
                <a:gd name="connsiteX23" fmla="*/ 156880 w 191687"/>
                <a:gd name="connsiteY23" fmla="*/ 222974 h 2357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91687" h="235756">
                  <a:moveTo>
                    <a:pt x="156880" y="222974"/>
                  </a:moveTo>
                  <a:cubicBezTo>
                    <a:pt x="159852" y="211544"/>
                    <a:pt x="156194" y="206057"/>
                    <a:pt x="142478" y="200571"/>
                  </a:cubicBezTo>
                  <a:cubicBezTo>
                    <a:pt x="140192" y="199656"/>
                    <a:pt x="137678" y="198285"/>
                    <a:pt x="135392" y="198056"/>
                  </a:cubicBezTo>
                  <a:cubicBezTo>
                    <a:pt x="104302" y="193713"/>
                    <a:pt x="86471" y="170396"/>
                    <a:pt x="66812" y="149822"/>
                  </a:cubicBezTo>
                  <a:cubicBezTo>
                    <a:pt x="62697" y="145707"/>
                    <a:pt x="61097" y="141135"/>
                    <a:pt x="63840" y="136106"/>
                  </a:cubicBezTo>
                  <a:cubicBezTo>
                    <a:pt x="68412" y="127647"/>
                    <a:pt x="73898" y="119875"/>
                    <a:pt x="81671" y="113931"/>
                  </a:cubicBezTo>
                  <a:cubicBezTo>
                    <a:pt x="84871" y="111417"/>
                    <a:pt x="88757" y="110502"/>
                    <a:pt x="91958" y="113931"/>
                  </a:cubicBezTo>
                  <a:cubicBezTo>
                    <a:pt x="94472" y="116675"/>
                    <a:pt x="93329" y="119875"/>
                    <a:pt x="91272" y="122390"/>
                  </a:cubicBezTo>
                  <a:cubicBezTo>
                    <a:pt x="86700" y="128333"/>
                    <a:pt x="78927" y="133591"/>
                    <a:pt x="80528" y="141592"/>
                  </a:cubicBezTo>
                  <a:cubicBezTo>
                    <a:pt x="82128" y="149822"/>
                    <a:pt x="89900" y="154851"/>
                    <a:pt x="95615" y="160794"/>
                  </a:cubicBezTo>
                  <a:cubicBezTo>
                    <a:pt x="96987" y="162166"/>
                    <a:pt x="98130" y="163538"/>
                    <a:pt x="99501" y="164909"/>
                  </a:cubicBezTo>
                  <a:cubicBezTo>
                    <a:pt x="111846" y="177254"/>
                    <a:pt x="115732" y="176796"/>
                    <a:pt x="122361" y="161252"/>
                  </a:cubicBezTo>
                  <a:cubicBezTo>
                    <a:pt x="128534" y="146621"/>
                    <a:pt x="135620" y="132448"/>
                    <a:pt x="142935" y="118275"/>
                  </a:cubicBezTo>
                  <a:cubicBezTo>
                    <a:pt x="159852" y="85585"/>
                    <a:pt x="175854" y="52209"/>
                    <a:pt x="189570" y="17919"/>
                  </a:cubicBezTo>
                  <a:cubicBezTo>
                    <a:pt x="194599" y="5346"/>
                    <a:pt x="190713" y="-826"/>
                    <a:pt x="177454" y="89"/>
                  </a:cubicBezTo>
                  <a:cubicBezTo>
                    <a:pt x="165567" y="774"/>
                    <a:pt x="153222" y="1689"/>
                    <a:pt x="142935" y="9461"/>
                  </a:cubicBezTo>
                  <a:cubicBezTo>
                    <a:pt x="135163" y="15176"/>
                    <a:pt x="126933" y="20434"/>
                    <a:pt x="117332" y="22034"/>
                  </a:cubicBezTo>
                  <a:cubicBezTo>
                    <a:pt x="100873" y="25006"/>
                    <a:pt x="88300" y="33921"/>
                    <a:pt x="78013" y="46494"/>
                  </a:cubicBezTo>
                  <a:cubicBezTo>
                    <a:pt x="75956" y="49009"/>
                    <a:pt x="73212" y="50609"/>
                    <a:pt x="70926" y="52895"/>
                  </a:cubicBezTo>
                  <a:cubicBezTo>
                    <a:pt x="48524" y="72783"/>
                    <a:pt x="27492" y="94272"/>
                    <a:pt x="9204" y="117818"/>
                  </a:cubicBezTo>
                  <a:cubicBezTo>
                    <a:pt x="-3140" y="133820"/>
                    <a:pt x="-3369" y="138849"/>
                    <a:pt x="10347" y="154165"/>
                  </a:cubicBezTo>
                  <a:cubicBezTo>
                    <a:pt x="24292" y="169710"/>
                    <a:pt x="38922" y="185026"/>
                    <a:pt x="54010" y="199428"/>
                  </a:cubicBezTo>
                  <a:cubicBezTo>
                    <a:pt x="76641" y="220688"/>
                    <a:pt x="105216" y="229146"/>
                    <a:pt x="131277" y="235547"/>
                  </a:cubicBezTo>
                  <a:cubicBezTo>
                    <a:pt x="148422" y="236690"/>
                    <a:pt x="154365" y="233261"/>
                    <a:pt x="156880" y="222974"/>
                  </a:cubicBezTo>
                  <a:close/>
                </a:path>
              </a:pathLst>
            </a:custGeom>
            <a:solidFill>
              <a:srgbClr val="FFFFFF"/>
            </a:solidFill>
            <a:ln w="2286" cap="flat">
              <a:noFill/>
              <a:prstDash val="solid"/>
              <a:miter/>
            </a:ln>
          </p:spPr>
          <p:txBody>
            <a:bodyPr rtlCol="0" anchor="ctr"/>
            <a:lstStyle/>
            <a:p>
              <a:endParaRPr lang="en-US"/>
            </a:p>
          </p:txBody>
        </p:sp>
        <p:sp>
          <p:nvSpPr>
            <p:cNvPr id="97" name="Freeform 1072">
              <a:extLst>
                <a:ext uri="{FF2B5EF4-FFF2-40B4-BE49-F238E27FC236}">
                  <a16:creationId xmlns:a16="http://schemas.microsoft.com/office/drawing/2014/main" id="{3E4A8D99-50F4-B955-8134-8844484BE2D4}"/>
                </a:ext>
              </a:extLst>
            </p:cNvPr>
            <p:cNvSpPr/>
            <p:nvPr/>
          </p:nvSpPr>
          <p:spPr>
            <a:xfrm>
              <a:off x="5649483" y="292652"/>
              <a:ext cx="775794" cy="824077"/>
            </a:xfrm>
            <a:custGeom>
              <a:avLst/>
              <a:gdLst>
                <a:gd name="connsiteX0" fmla="*/ 691704 w 775794"/>
                <a:gd name="connsiteY0" fmla="*/ 384232 h 824077"/>
                <a:gd name="connsiteX1" fmla="*/ 710907 w 775794"/>
                <a:gd name="connsiteY1" fmla="*/ 376002 h 824077"/>
                <a:gd name="connsiteX2" fmla="*/ 760970 w 775794"/>
                <a:gd name="connsiteY2" fmla="*/ 297364 h 824077"/>
                <a:gd name="connsiteX3" fmla="*/ 774686 w 775794"/>
                <a:gd name="connsiteY3" fmla="*/ 200894 h 824077"/>
                <a:gd name="connsiteX4" fmla="*/ 756169 w 775794"/>
                <a:gd name="connsiteY4" fmla="*/ 75850 h 824077"/>
                <a:gd name="connsiteX5" fmla="*/ 746797 w 775794"/>
                <a:gd name="connsiteY5" fmla="*/ 85451 h 824077"/>
                <a:gd name="connsiteX6" fmla="*/ 717993 w 775794"/>
                <a:gd name="connsiteY6" fmla="*/ 111055 h 824077"/>
                <a:gd name="connsiteX7" fmla="*/ 693304 w 775794"/>
                <a:gd name="connsiteY7" fmla="*/ 110826 h 824077"/>
                <a:gd name="connsiteX8" fmla="*/ 578776 w 775794"/>
                <a:gd name="connsiteY8" fmla="*/ 81565 h 824077"/>
                <a:gd name="connsiteX9" fmla="*/ 399553 w 775794"/>
                <a:gd name="connsiteY9" fmla="*/ 40646 h 824077"/>
                <a:gd name="connsiteX10" fmla="*/ 399096 w 775794"/>
                <a:gd name="connsiteY10" fmla="*/ 38131 h 824077"/>
                <a:gd name="connsiteX11" fmla="*/ 391781 w 775794"/>
                <a:gd name="connsiteY11" fmla="*/ 5441 h 824077"/>
                <a:gd name="connsiteX12" fmla="*/ 353376 w 775794"/>
                <a:gd name="connsiteY12" fmla="*/ 3155 h 824077"/>
                <a:gd name="connsiteX13" fmla="*/ 347433 w 775794"/>
                <a:gd name="connsiteY13" fmla="*/ 10242 h 824077"/>
                <a:gd name="connsiteX14" fmla="*/ 299198 w 775794"/>
                <a:gd name="connsiteY14" fmla="*/ 130714 h 824077"/>
                <a:gd name="connsiteX15" fmla="*/ 231532 w 775794"/>
                <a:gd name="connsiteY15" fmla="*/ 290963 h 824077"/>
                <a:gd name="connsiteX16" fmla="*/ 219645 w 775794"/>
                <a:gd name="connsiteY16" fmla="*/ 314966 h 824077"/>
                <a:gd name="connsiteX17" fmla="*/ 212559 w 775794"/>
                <a:gd name="connsiteY17" fmla="*/ 319995 h 824077"/>
                <a:gd name="connsiteX18" fmla="*/ 183298 w 775794"/>
                <a:gd name="connsiteY18" fmla="*/ 316566 h 824077"/>
                <a:gd name="connsiteX19" fmla="*/ 189241 w 775794"/>
                <a:gd name="connsiteY19" fmla="*/ 297135 h 824077"/>
                <a:gd name="connsiteX20" fmla="*/ 163410 w 775794"/>
                <a:gd name="connsiteY20" fmla="*/ 190607 h 824077"/>
                <a:gd name="connsiteX21" fmla="*/ 50938 w 775794"/>
                <a:gd name="connsiteY21" fmla="*/ 193579 h 824077"/>
                <a:gd name="connsiteX22" fmla="*/ 51624 w 775794"/>
                <a:gd name="connsiteY22" fmla="*/ 334168 h 824077"/>
                <a:gd name="connsiteX23" fmla="*/ 93687 w 775794"/>
                <a:gd name="connsiteY23" fmla="*/ 357485 h 824077"/>
                <a:gd name="connsiteX24" fmla="*/ 55739 w 775794"/>
                <a:gd name="connsiteY24" fmla="*/ 396576 h 824077"/>
                <a:gd name="connsiteX25" fmla="*/ 7733 w 775794"/>
                <a:gd name="connsiteY25" fmla="*/ 448468 h 824077"/>
                <a:gd name="connsiteX26" fmla="*/ 5675 w 775794"/>
                <a:gd name="connsiteY26" fmla="*/ 485501 h 824077"/>
                <a:gd name="connsiteX27" fmla="*/ 16420 w 775794"/>
                <a:gd name="connsiteY27" fmla="*/ 498760 h 824077"/>
                <a:gd name="connsiteX28" fmla="*/ 45909 w 775794"/>
                <a:gd name="connsiteY28" fmla="*/ 528707 h 824077"/>
                <a:gd name="connsiteX29" fmla="*/ 55739 w 775794"/>
                <a:gd name="connsiteY29" fmla="*/ 559796 h 824077"/>
                <a:gd name="connsiteX30" fmla="*/ 49338 w 775794"/>
                <a:gd name="connsiteY30" fmla="*/ 613060 h 824077"/>
                <a:gd name="connsiteX31" fmla="*/ 38137 w 775794"/>
                <a:gd name="connsiteY31" fmla="*/ 779024 h 824077"/>
                <a:gd name="connsiteX32" fmla="*/ 36765 w 775794"/>
                <a:gd name="connsiteY32" fmla="*/ 801884 h 824077"/>
                <a:gd name="connsiteX33" fmla="*/ 49795 w 775794"/>
                <a:gd name="connsiteY33" fmla="*/ 820858 h 824077"/>
                <a:gd name="connsiteX34" fmla="*/ 101459 w 775794"/>
                <a:gd name="connsiteY34" fmla="*/ 798226 h 824077"/>
                <a:gd name="connsiteX35" fmla="*/ 112660 w 775794"/>
                <a:gd name="connsiteY35" fmla="*/ 717988 h 824077"/>
                <a:gd name="connsiteX36" fmla="*/ 118833 w 775794"/>
                <a:gd name="connsiteY36" fmla="*/ 676611 h 824077"/>
                <a:gd name="connsiteX37" fmla="*/ 141693 w 775794"/>
                <a:gd name="connsiteY37" fmla="*/ 626319 h 824077"/>
                <a:gd name="connsiteX38" fmla="*/ 148551 w 775794"/>
                <a:gd name="connsiteY38" fmla="*/ 620833 h 824077"/>
                <a:gd name="connsiteX39" fmla="*/ 155637 w 775794"/>
                <a:gd name="connsiteY39" fmla="*/ 626319 h 824077"/>
                <a:gd name="connsiteX40" fmla="*/ 180097 w 775794"/>
                <a:gd name="connsiteY40" fmla="*/ 779024 h 824077"/>
                <a:gd name="connsiteX41" fmla="*/ 229704 w 775794"/>
                <a:gd name="connsiteY41" fmla="*/ 818343 h 824077"/>
                <a:gd name="connsiteX42" fmla="*/ 249363 w 775794"/>
                <a:gd name="connsiteY42" fmla="*/ 789768 h 824077"/>
                <a:gd name="connsiteX43" fmla="*/ 230618 w 775794"/>
                <a:gd name="connsiteY43" fmla="*/ 549967 h 824077"/>
                <a:gd name="connsiteX44" fmla="*/ 233361 w 775794"/>
                <a:gd name="connsiteY44" fmla="*/ 500360 h 824077"/>
                <a:gd name="connsiteX45" fmla="*/ 246849 w 775794"/>
                <a:gd name="connsiteY45" fmla="*/ 487787 h 824077"/>
                <a:gd name="connsiteX46" fmla="*/ 285482 w 775794"/>
                <a:gd name="connsiteY46" fmla="*/ 448468 h 824077"/>
                <a:gd name="connsiteX47" fmla="*/ 277024 w 775794"/>
                <a:gd name="connsiteY47" fmla="*/ 342169 h 824077"/>
                <a:gd name="connsiteX48" fmla="*/ 289597 w 775794"/>
                <a:gd name="connsiteY48" fmla="*/ 326167 h 824077"/>
                <a:gd name="connsiteX49" fmla="*/ 336917 w 775794"/>
                <a:gd name="connsiteY49" fmla="*/ 331882 h 824077"/>
                <a:gd name="connsiteX50" fmla="*/ 398868 w 775794"/>
                <a:gd name="connsiteY50" fmla="*/ 351313 h 824077"/>
                <a:gd name="connsiteX51" fmla="*/ 576033 w 775794"/>
                <a:gd name="connsiteY51" fmla="*/ 390404 h 824077"/>
                <a:gd name="connsiteX52" fmla="*/ 691704 w 775794"/>
                <a:gd name="connsiteY52" fmla="*/ 384232 h 824077"/>
                <a:gd name="connsiteX53" fmla="*/ 255764 w 775794"/>
                <a:gd name="connsiteY53" fmla="*/ 263074 h 824077"/>
                <a:gd name="connsiteX54" fmla="*/ 302398 w 775794"/>
                <a:gd name="connsiteY54" fmla="*/ 150145 h 824077"/>
                <a:gd name="connsiteX55" fmla="*/ 348576 w 775794"/>
                <a:gd name="connsiteY55" fmla="*/ 43389 h 824077"/>
                <a:gd name="connsiteX56" fmla="*/ 358863 w 775794"/>
                <a:gd name="connsiteY56" fmla="*/ 23044 h 824077"/>
                <a:gd name="connsiteX57" fmla="*/ 379208 w 775794"/>
                <a:gd name="connsiteY57" fmla="*/ 15043 h 824077"/>
                <a:gd name="connsiteX58" fmla="*/ 379208 w 775794"/>
                <a:gd name="connsiteY58" fmla="*/ 15043 h 824077"/>
                <a:gd name="connsiteX59" fmla="*/ 381037 w 775794"/>
                <a:gd name="connsiteY59" fmla="*/ 15957 h 824077"/>
                <a:gd name="connsiteX60" fmla="*/ 386752 w 775794"/>
                <a:gd name="connsiteY60" fmla="*/ 21443 h 824077"/>
                <a:gd name="connsiteX61" fmla="*/ 387895 w 775794"/>
                <a:gd name="connsiteY61" fmla="*/ 25101 h 824077"/>
                <a:gd name="connsiteX62" fmla="*/ 387895 w 775794"/>
                <a:gd name="connsiteY62" fmla="*/ 26473 h 824077"/>
                <a:gd name="connsiteX63" fmla="*/ 387666 w 775794"/>
                <a:gd name="connsiteY63" fmla="*/ 29216 h 824077"/>
                <a:gd name="connsiteX64" fmla="*/ 386980 w 775794"/>
                <a:gd name="connsiteY64" fmla="*/ 31959 h 824077"/>
                <a:gd name="connsiteX65" fmla="*/ 385380 w 775794"/>
                <a:gd name="connsiteY65" fmla="*/ 36074 h 824077"/>
                <a:gd name="connsiteX66" fmla="*/ 377379 w 775794"/>
                <a:gd name="connsiteY66" fmla="*/ 52990 h 824077"/>
                <a:gd name="connsiteX67" fmla="*/ 370064 w 775794"/>
                <a:gd name="connsiteY67" fmla="*/ 70135 h 824077"/>
                <a:gd name="connsiteX68" fmla="*/ 366406 w 775794"/>
                <a:gd name="connsiteY68" fmla="*/ 78822 h 824077"/>
                <a:gd name="connsiteX69" fmla="*/ 339660 w 775794"/>
                <a:gd name="connsiteY69" fmla="*/ 145345 h 824077"/>
                <a:gd name="connsiteX70" fmla="*/ 327544 w 775794"/>
                <a:gd name="connsiteY70" fmla="*/ 173462 h 824077"/>
                <a:gd name="connsiteX71" fmla="*/ 289825 w 775794"/>
                <a:gd name="connsiteY71" fmla="*/ 259187 h 824077"/>
                <a:gd name="connsiteX72" fmla="*/ 280224 w 775794"/>
                <a:gd name="connsiteY72" fmla="*/ 282047 h 824077"/>
                <a:gd name="connsiteX73" fmla="*/ 271309 w 775794"/>
                <a:gd name="connsiteY73" fmla="*/ 303079 h 824077"/>
                <a:gd name="connsiteX74" fmla="*/ 268794 w 775794"/>
                <a:gd name="connsiteY74" fmla="*/ 308794 h 824077"/>
                <a:gd name="connsiteX75" fmla="*/ 267880 w 775794"/>
                <a:gd name="connsiteY75" fmla="*/ 310622 h 824077"/>
                <a:gd name="connsiteX76" fmla="*/ 266051 w 775794"/>
                <a:gd name="connsiteY76" fmla="*/ 313823 h 824077"/>
                <a:gd name="connsiteX77" fmla="*/ 264908 w 775794"/>
                <a:gd name="connsiteY77" fmla="*/ 315194 h 824077"/>
                <a:gd name="connsiteX78" fmla="*/ 262393 w 775794"/>
                <a:gd name="connsiteY78" fmla="*/ 317709 h 824077"/>
                <a:gd name="connsiteX79" fmla="*/ 261022 w 775794"/>
                <a:gd name="connsiteY79" fmla="*/ 318623 h 824077"/>
                <a:gd name="connsiteX80" fmla="*/ 255764 w 775794"/>
                <a:gd name="connsiteY80" fmla="*/ 320452 h 824077"/>
                <a:gd name="connsiteX81" fmla="*/ 253707 w 775794"/>
                <a:gd name="connsiteY81" fmla="*/ 320681 h 824077"/>
                <a:gd name="connsiteX82" fmla="*/ 253707 w 775794"/>
                <a:gd name="connsiteY82" fmla="*/ 320681 h 824077"/>
                <a:gd name="connsiteX83" fmla="*/ 248906 w 775794"/>
                <a:gd name="connsiteY83" fmla="*/ 320224 h 824077"/>
                <a:gd name="connsiteX84" fmla="*/ 248906 w 775794"/>
                <a:gd name="connsiteY84" fmla="*/ 320224 h 824077"/>
                <a:gd name="connsiteX85" fmla="*/ 247534 w 775794"/>
                <a:gd name="connsiteY85" fmla="*/ 319995 h 824077"/>
                <a:gd name="connsiteX86" fmla="*/ 247306 w 775794"/>
                <a:gd name="connsiteY86" fmla="*/ 319995 h 824077"/>
                <a:gd name="connsiteX87" fmla="*/ 245706 w 775794"/>
                <a:gd name="connsiteY87" fmla="*/ 319766 h 824077"/>
                <a:gd name="connsiteX88" fmla="*/ 245706 w 775794"/>
                <a:gd name="connsiteY88" fmla="*/ 319766 h 824077"/>
                <a:gd name="connsiteX89" fmla="*/ 242505 w 775794"/>
                <a:gd name="connsiteY89" fmla="*/ 319766 h 824077"/>
                <a:gd name="connsiteX90" fmla="*/ 231532 w 775794"/>
                <a:gd name="connsiteY90" fmla="*/ 323653 h 824077"/>
                <a:gd name="connsiteX91" fmla="*/ 255764 w 775794"/>
                <a:gd name="connsiteY91" fmla="*/ 263074 h 824077"/>
                <a:gd name="connsiteX92" fmla="*/ 213930 w 775794"/>
                <a:gd name="connsiteY92" fmla="*/ 362515 h 824077"/>
                <a:gd name="connsiteX93" fmla="*/ 215073 w 775794"/>
                <a:gd name="connsiteY93" fmla="*/ 373030 h 824077"/>
                <a:gd name="connsiteX94" fmla="*/ 215073 w 775794"/>
                <a:gd name="connsiteY94" fmla="*/ 373030 h 824077"/>
                <a:gd name="connsiteX95" fmla="*/ 216445 w 775794"/>
                <a:gd name="connsiteY95" fmla="*/ 386975 h 824077"/>
                <a:gd name="connsiteX96" fmla="*/ 216445 w 775794"/>
                <a:gd name="connsiteY96" fmla="*/ 386975 h 824077"/>
                <a:gd name="connsiteX97" fmla="*/ 216673 w 775794"/>
                <a:gd name="connsiteY97" fmla="*/ 389489 h 824077"/>
                <a:gd name="connsiteX98" fmla="*/ 216673 w 775794"/>
                <a:gd name="connsiteY98" fmla="*/ 389947 h 824077"/>
                <a:gd name="connsiteX99" fmla="*/ 216902 w 775794"/>
                <a:gd name="connsiteY99" fmla="*/ 392233 h 824077"/>
                <a:gd name="connsiteX100" fmla="*/ 216902 w 775794"/>
                <a:gd name="connsiteY100" fmla="*/ 392918 h 824077"/>
                <a:gd name="connsiteX101" fmla="*/ 217131 w 775794"/>
                <a:gd name="connsiteY101" fmla="*/ 394976 h 824077"/>
                <a:gd name="connsiteX102" fmla="*/ 217131 w 775794"/>
                <a:gd name="connsiteY102" fmla="*/ 395662 h 824077"/>
                <a:gd name="connsiteX103" fmla="*/ 217359 w 775794"/>
                <a:gd name="connsiteY103" fmla="*/ 397719 h 824077"/>
                <a:gd name="connsiteX104" fmla="*/ 217359 w 775794"/>
                <a:gd name="connsiteY104" fmla="*/ 398405 h 824077"/>
                <a:gd name="connsiteX105" fmla="*/ 217588 w 775794"/>
                <a:gd name="connsiteY105" fmla="*/ 400462 h 824077"/>
                <a:gd name="connsiteX106" fmla="*/ 217588 w 775794"/>
                <a:gd name="connsiteY106" fmla="*/ 400919 h 824077"/>
                <a:gd name="connsiteX107" fmla="*/ 217588 w 775794"/>
                <a:gd name="connsiteY107" fmla="*/ 402977 h 824077"/>
                <a:gd name="connsiteX108" fmla="*/ 217588 w 775794"/>
                <a:gd name="connsiteY108" fmla="*/ 403205 h 824077"/>
                <a:gd name="connsiteX109" fmla="*/ 217816 w 775794"/>
                <a:gd name="connsiteY109" fmla="*/ 409835 h 824077"/>
                <a:gd name="connsiteX110" fmla="*/ 217816 w 775794"/>
                <a:gd name="connsiteY110" fmla="*/ 410292 h 824077"/>
                <a:gd name="connsiteX111" fmla="*/ 217816 w 775794"/>
                <a:gd name="connsiteY111" fmla="*/ 411892 h 824077"/>
                <a:gd name="connsiteX112" fmla="*/ 217816 w 775794"/>
                <a:gd name="connsiteY112" fmla="*/ 412807 h 824077"/>
                <a:gd name="connsiteX113" fmla="*/ 217816 w 775794"/>
                <a:gd name="connsiteY113" fmla="*/ 414178 h 824077"/>
                <a:gd name="connsiteX114" fmla="*/ 217816 w 775794"/>
                <a:gd name="connsiteY114" fmla="*/ 415093 h 824077"/>
                <a:gd name="connsiteX115" fmla="*/ 217816 w 775794"/>
                <a:gd name="connsiteY115" fmla="*/ 416464 h 824077"/>
                <a:gd name="connsiteX116" fmla="*/ 217816 w 775794"/>
                <a:gd name="connsiteY116" fmla="*/ 417379 h 824077"/>
                <a:gd name="connsiteX117" fmla="*/ 217816 w 775794"/>
                <a:gd name="connsiteY117" fmla="*/ 418522 h 824077"/>
                <a:gd name="connsiteX118" fmla="*/ 217816 w 775794"/>
                <a:gd name="connsiteY118" fmla="*/ 419436 h 824077"/>
                <a:gd name="connsiteX119" fmla="*/ 217816 w 775794"/>
                <a:gd name="connsiteY119" fmla="*/ 420579 h 824077"/>
                <a:gd name="connsiteX120" fmla="*/ 217816 w 775794"/>
                <a:gd name="connsiteY120" fmla="*/ 421493 h 824077"/>
                <a:gd name="connsiteX121" fmla="*/ 217816 w 775794"/>
                <a:gd name="connsiteY121" fmla="*/ 422636 h 824077"/>
                <a:gd name="connsiteX122" fmla="*/ 217816 w 775794"/>
                <a:gd name="connsiteY122" fmla="*/ 423551 h 824077"/>
                <a:gd name="connsiteX123" fmla="*/ 217816 w 775794"/>
                <a:gd name="connsiteY123" fmla="*/ 424465 h 824077"/>
                <a:gd name="connsiteX124" fmla="*/ 217816 w 775794"/>
                <a:gd name="connsiteY124" fmla="*/ 425608 h 824077"/>
                <a:gd name="connsiteX125" fmla="*/ 217816 w 775794"/>
                <a:gd name="connsiteY125" fmla="*/ 426294 h 824077"/>
                <a:gd name="connsiteX126" fmla="*/ 217588 w 775794"/>
                <a:gd name="connsiteY126" fmla="*/ 428123 h 824077"/>
                <a:gd name="connsiteX127" fmla="*/ 217588 w 775794"/>
                <a:gd name="connsiteY127" fmla="*/ 428809 h 824077"/>
                <a:gd name="connsiteX128" fmla="*/ 217588 w 775794"/>
                <a:gd name="connsiteY128" fmla="*/ 429723 h 824077"/>
                <a:gd name="connsiteX129" fmla="*/ 217588 w 775794"/>
                <a:gd name="connsiteY129" fmla="*/ 430409 h 824077"/>
                <a:gd name="connsiteX130" fmla="*/ 217359 w 775794"/>
                <a:gd name="connsiteY130" fmla="*/ 431323 h 824077"/>
                <a:gd name="connsiteX131" fmla="*/ 217359 w 775794"/>
                <a:gd name="connsiteY131" fmla="*/ 432009 h 824077"/>
                <a:gd name="connsiteX132" fmla="*/ 217131 w 775794"/>
                <a:gd name="connsiteY132" fmla="*/ 432923 h 824077"/>
                <a:gd name="connsiteX133" fmla="*/ 217131 w 775794"/>
                <a:gd name="connsiteY133" fmla="*/ 433609 h 824077"/>
                <a:gd name="connsiteX134" fmla="*/ 216902 w 775794"/>
                <a:gd name="connsiteY134" fmla="*/ 434295 h 824077"/>
                <a:gd name="connsiteX135" fmla="*/ 216673 w 775794"/>
                <a:gd name="connsiteY135" fmla="*/ 434752 h 824077"/>
                <a:gd name="connsiteX136" fmla="*/ 216445 w 775794"/>
                <a:gd name="connsiteY136" fmla="*/ 435438 h 824077"/>
                <a:gd name="connsiteX137" fmla="*/ 216216 w 775794"/>
                <a:gd name="connsiteY137" fmla="*/ 435895 h 824077"/>
                <a:gd name="connsiteX138" fmla="*/ 215988 w 775794"/>
                <a:gd name="connsiteY138" fmla="*/ 436581 h 824077"/>
                <a:gd name="connsiteX139" fmla="*/ 215759 w 775794"/>
                <a:gd name="connsiteY139" fmla="*/ 437038 h 824077"/>
                <a:gd name="connsiteX140" fmla="*/ 215530 w 775794"/>
                <a:gd name="connsiteY140" fmla="*/ 437724 h 824077"/>
                <a:gd name="connsiteX141" fmla="*/ 215302 w 775794"/>
                <a:gd name="connsiteY141" fmla="*/ 437953 h 824077"/>
                <a:gd name="connsiteX142" fmla="*/ 214845 w 775794"/>
                <a:gd name="connsiteY142" fmla="*/ 438638 h 824077"/>
                <a:gd name="connsiteX143" fmla="*/ 211187 w 775794"/>
                <a:gd name="connsiteY143" fmla="*/ 445268 h 824077"/>
                <a:gd name="connsiteX144" fmla="*/ 206615 w 775794"/>
                <a:gd name="connsiteY144" fmla="*/ 453726 h 824077"/>
                <a:gd name="connsiteX145" fmla="*/ 205472 w 775794"/>
                <a:gd name="connsiteY145" fmla="*/ 456012 h 824077"/>
                <a:gd name="connsiteX146" fmla="*/ 202957 w 775794"/>
                <a:gd name="connsiteY146" fmla="*/ 460813 h 824077"/>
                <a:gd name="connsiteX147" fmla="*/ 193813 w 775794"/>
                <a:gd name="connsiteY147" fmla="*/ 478643 h 824077"/>
                <a:gd name="connsiteX148" fmla="*/ 189927 w 775794"/>
                <a:gd name="connsiteY148" fmla="*/ 486187 h 824077"/>
                <a:gd name="connsiteX149" fmla="*/ 187413 w 775794"/>
                <a:gd name="connsiteY149" fmla="*/ 490988 h 824077"/>
                <a:gd name="connsiteX150" fmla="*/ 186270 w 775794"/>
                <a:gd name="connsiteY150" fmla="*/ 493274 h 824077"/>
                <a:gd name="connsiteX151" fmla="*/ 181012 w 775794"/>
                <a:gd name="connsiteY151" fmla="*/ 503789 h 824077"/>
                <a:gd name="connsiteX152" fmla="*/ 178726 w 775794"/>
                <a:gd name="connsiteY152" fmla="*/ 508819 h 824077"/>
                <a:gd name="connsiteX153" fmla="*/ 174382 w 775794"/>
                <a:gd name="connsiteY153" fmla="*/ 516820 h 824077"/>
                <a:gd name="connsiteX154" fmla="*/ 172325 w 775794"/>
                <a:gd name="connsiteY154" fmla="*/ 519106 h 824077"/>
                <a:gd name="connsiteX155" fmla="*/ 165924 w 775794"/>
                <a:gd name="connsiteY155" fmla="*/ 520706 h 824077"/>
                <a:gd name="connsiteX156" fmla="*/ 160209 w 775794"/>
                <a:gd name="connsiteY156" fmla="*/ 519106 h 824077"/>
                <a:gd name="connsiteX157" fmla="*/ 155180 w 775794"/>
                <a:gd name="connsiteY157" fmla="*/ 517048 h 824077"/>
                <a:gd name="connsiteX158" fmla="*/ 153351 w 775794"/>
                <a:gd name="connsiteY158" fmla="*/ 516134 h 824077"/>
                <a:gd name="connsiteX159" fmla="*/ 152894 w 775794"/>
                <a:gd name="connsiteY159" fmla="*/ 515905 h 824077"/>
                <a:gd name="connsiteX160" fmla="*/ 151751 w 775794"/>
                <a:gd name="connsiteY160" fmla="*/ 515219 h 824077"/>
                <a:gd name="connsiteX161" fmla="*/ 151294 w 775794"/>
                <a:gd name="connsiteY161" fmla="*/ 514991 h 824077"/>
                <a:gd name="connsiteX162" fmla="*/ 150151 w 775794"/>
                <a:gd name="connsiteY162" fmla="*/ 514305 h 824077"/>
                <a:gd name="connsiteX163" fmla="*/ 149922 w 775794"/>
                <a:gd name="connsiteY163" fmla="*/ 514076 h 824077"/>
                <a:gd name="connsiteX164" fmla="*/ 149008 w 775794"/>
                <a:gd name="connsiteY164" fmla="*/ 513391 h 824077"/>
                <a:gd name="connsiteX165" fmla="*/ 148779 w 775794"/>
                <a:gd name="connsiteY165" fmla="*/ 513162 h 824077"/>
                <a:gd name="connsiteX166" fmla="*/ 148093 w 775794"/>
                <a:gd name="connsiteY166" fmla="*/ 512248 h 824077"/>
                <a:gd name="connsiteX167" fmla="*/ 147865 w 775794"/>
                <a:gd name="connsiteY167" fmla="*/ 512019 h 824077"/>
                <a:gd name="connsiteX168" fmla="*/ 147179 w 775794"/>
                <a:gd name="connsiteY168" fmla="*/ 511105 h 824077"/>
                <a:gd name="connsiteX169" fmla="*/ 147179 w 775794"/>
                <a:gd name="connsiteY169" fmla="*/ 510876 h 824077"/>
                <a:gd name="connsiteX170" fmla="*/ 146722 w 775794"/>
                <a:gd name="connsiteY170" fmla="*/ 509733 h 824077"/>
                <a:gd name="connsiteX171" fmla="*/ 146722 w 775794"/>
                <a:gd name="connsiteY171" fmla="*/ 509733 h 824077"/>
                <a:gd name="connsiteX172" fmla="*/ 146493 w 775794"/>
                <a:gd name="connsiteY172" fmla="*/ 508361 h 824077"/>
                <a:gd name="connsiteX173" fmla="*/ 146493 w 775794"/>
                <a:gd name="connsiteY173" fmla="*/ 508361 h 824077"/>
                <a:gd name="connsiteX174" fmla="*/ 149922 w 775794"/>
                <a:gd name="connsiteY174" fmla="*/ 495331 h 824077"/>
                <a:gd name="connsiteX175" fmla="*/ 170496 w 775794"/>
                <a:gd name="connsiteY175" fmla="*/ 452354 h 824077"/>
                <a:gd name="connsiteX176" fmla="*/ 213930 w 775794"/>
                <a:gd name="connsiteY176" fmla="*/ 362515 h 824077"/>
                <a:gd name="connsiteX177" fmla="*/ 42709 w 775794"/>
                <a:gd name="connsiteY177" fmla="*/ 290734 h 824077"/>
                <a:gd name="connsiteX178" fmla="*/ 88200 w 775794"/>
                <a:gd name="connsiteY178" fmla="*/ 188321 h 824077"/>
                <a:gd name="connsiteX179" fmla="*/ 181698 w 775794"/>
                <a:gd name="connsiteY179" fmla="*/ 265588 h 824077"/>
                <a:gd name="connsiteX180" fmla="*/ 151751 w 775794"/>
                <a:gd name="connsiteY180" fmla="*/ 329139 h 824077"/>
                <a:gd name="connsiteX181" fmla="*/ 42709 w 775794"/>
                <a:gd name="connsiteY181" fmla="*/ 290734 h 824077"/>
                <a:gd name="connsiteX182" fmla="*/ 89572 w 775794"/>
                <a:gd name="connsiteY182" fmla="*/ 793197 h 824077"/>
                <a:gd name="connsiteX183" fmla="*/ 71284 w 775794"/>
                <a:gd name="connsiteY183" fmla="*/ 807599 h 824077"/>
                <a:gd name="connsiteX184" fmla="*/ 51624 w 775794"/>
                <a:gd name="connsiteY184" fmla="*/ 791140 h 824077"/>
                <a:gd name="connsiteX185" fmla="*/ 51624 w 775794"/>
                <a:gd name="connsiteY185" fmla="*/ 762565 h 824077"/>
                <a:gd name="connsiteX186" fmla="*/ 62825 w 775794"/>
                <a:gd name="connsiteY186" fmla="*/ 598658 h 824077"/>
                <a:gd name="connsiteX187" fmla="*/ 70827 w 775794"/>
                <a:gd name="connsiteY187" fmla="*/ 554310 h 824077"/>
                <a:gd name="connsiteX188" fmla="*/ 73798 w 775794"/>
                <a:gd name="connsiteY188" fmla="*/ 553853 h 824077"/>
                <a:gd name="connsiteX189" fmla="*/ 92086 w 775794"/>
                <a:gd name="connsiteY189" fmla="*/ 594544 h 824077"/>
                <a:gd name="connsiteX190" fmla="*/ 69226 w 775794"/>
                <a:gd name="connsiteY190" fmla="*/ 661295 h 824077"/>
                <a:gd name="connsiteX191" fmla="*/ 97573 w 775794"/>
                <a:gd name="connsiteY191" fmla="*/ 697185 h 824077"/>
                <a:gd name="connsiteX192" fmla="*/ 102373 w 775794"/>
                <a:gd name="connsiteY192" fmla="*/ 698328 h 824077"/>
                <a:gd name="connsiteX193" fmla="*/ 89572 w 775794"/>
                <a:gd name="connsiteY193" fmla="*/ 793197 h 824077"/>
                <a:gd name="connsiteX194" fmla="*/ 140321 w 775794"/>
                <a:gd name="connsiteY194" fmla="*/ 595001 h 824077"/>
                <a:gd name="connsiteX195" fmla="*/ 119061 w 775794"/>
                <a:gd name="connsiteY195" fmla="*/ 648265 h 824077"/>
                <a:gd name="connsiteX196" fmla="*/ 115632 w 775794"/>
                <a:gd name="connsiteY196" fmla="*/ 655123 h 824077"/>
                <a:gd name="connsiteX197" fmla="*/ 113346 w 775794"/>
                <a:gd name="connsiteY197" fmla="*/ 659466 h 824077"/>
                <a:gd name="connsiteX198" fmla="*/ 108317 w 775794"/>
                <a:gd name="connsiteY198" fmla="*/ 668153 h 824077"/>
                <a:gd name="connsiteX199" fmla="*/ 103516 w 775794"/>
                <a:gd name="connsiteY199" fmla="*/ 675239 h 824077"/>
                <a:gd name="connsiteX200" fmla="*/ 101916 w 775794"/>
                <a:gd name="connsiteY200" fmla="*/ 677525 h 824077"/>
                <a:gd name="connsiteX201" fmla="*/ 100773 w 775794"/>
                <a:gd name="connsiteY201" fmla="*/ 679126 h 824077"/>
                <a:gd name="connsiteX202" fmla="*/ 99630 w 775794"/>
                <a:gd name="connsiteY202" fmla="*/ 680726 h 824077"/>
                <a:gd name="connsiteX203" fmla="*/ 98944 w 775794"/>
                <a:gd name="connsiteY203" fmla="*/ 681412 h 824077"/>
                <a:gd name="connsiteX204" fmla="*/ 96201 w 775794"/>
                <a:gd name="connsiteY204" fmla="*/ 683698 h 824077"/>
                <a:gd name="connsiteX205" fmla="*/ 95515 w 775794"/>
                <a:gd name="connsiteY205" fmla="*/ 683926 h 824077"/>
                <a:gd name="connsiteX206" fmla="*/ 92772 w 775794"/>
                <a:gd name="connsiteY206" fmla="*/ 684383 h 824077"/>
                <a:gd name="connsiteX207" fmla="*/ 91858 w 775794"/>
                <a:gd name="connsiteY207" fmla="*/ 684155 h 824077"/>
                <a:gd name="connsiteX208" fmla="*/ 89800 w 775794"/>
                <a:gd name="connsiteY208" fmla="*/ 683469 h 824077"/>
                <a:gd name="connsiteX209" fmla="*/ 85228 w 775794"/>
                <a:gd name="connsiteY209" fmla="*/ 680269 h 824077"/>
                <a:gd name="connsiteX210" fmla="*/ 84543 w 775794"/>
                <a:gd name="connsiteY210" fmla="*/ 679354 h 824077"/>
                <a:gd name="connsiteX211" fmla="*/ 82485 w 775794"/>
                <a:gd name="connsiteY211" fmla="*/ 668153 h 824077"/>
                <a:gd name="connsiteX212" fmla="*/ 83400 w 775794"/>
                <a:gd name="connsiteY212" fmla="*/ 664724 h 824077"/>
                <a:gd name="connsiteX213" fmla="*/ 84771 w 775794"/>
                <a:gd name="connsiteY213" fmla="*/ 658780 h 824077"/>
                <a:gd name="connsiteX214" fmla="*/ 85228 w 775794"/>
                <a:gd name="connsiteY214" fmla="*/ 656723 h 824077"/>
                <a:gd name="connsiteX215" fmla="*/ 86371 w 775794"/>
                <a:gd name="connsiteY215" fmla="*/ 652608 h 824077"/>
                <a:gd name="connsiteX216" fmla="*/ 86371 w 775794"/>
                <a:gd name="connsiteY216" fmla="*/ 652379 h 824077"/>
                <a:gd name="connsiteX217" fmla="*/ 107403 w 775794"/>
                <a:gd name="connsiteY217" fmla="*/ 591800 h 824077"/>
                <a:gd name="connsiteX218" fmla="*/ 107403 w 775794"/>
                <a:gd name="connsiteY218" fmla="*/ 591800 h 824077"/>
                <a:gd name="connsiteX219" fmla="*/ 108774 w 775794"/>
                <a:gd name="connsiteY219" fmla="*/ 587914 h 824077"/>
                <a:gd name="connsiteX220" fmla="*/ 117004 w 775794"/>
                <a:gd name="connsiteY220" fmla="*/ 574427 h 824077"/>
                <a:gd name="connsiteX221" fmla="*/ 117004 w 775794"/>
                <a:gd name="connsiteY221" fmla="*/ 574427 h 824077"/>
                <a:gd name="connsiteX222" fmla="*/ 118147 w 775794"/>
                <a:gd name="connsiteY222" fmla="*/ 574198 h 824077"/>
                <a:gd name="connsiteX223" fmla="*/ 118147 w 775794"/>
                <a:gd name="connsiteY223" fmla="*/ 574198 h 824077"/>
                <a:gd name="connsiteX224" fmla="*/ 124090 w 775794"/>
                <a:gd name="connsiteY224" fmla="*/ 574884 h 824077"/>
                <a:gd name="connsiteX225" fmla="*/ 124090 w 775794"/>
                <a:gd name="connsiteY225" fmla="*/ 574884 h 824077"/>
                <a:gd name="connsiteX226" fmla="*/ 125919 w 775794"/>
                <a:gd name="connsiteY226" fmla="*/ 575341 h 824077"/>
                <a:gd name="connsiteX227" fmla="*/ 126148 w 775794"/>
                <a:gd name="connsiteY227" fmla="*/ 575341 h 824077"/>
                <a:gd name="connsiteX228" fmla="*/ 128205 w 775794"/>
                <a:gd name="connsiteY228" fmla="*/ 575798 h 824077"/>
                <a:gd name="connsiteX229" fmla="*/ 128434 w 775794"/>
                <a:gd name="connsiteY229" fmla="*/ 575798 h 824077"/>
                <a:gd name="connsiteX230" fmla="*/ 130720 w 775794"/>
                <a:gd name="connsiteY230" fmla="*/ 576484 h 824077"/>
                <a:gd name="connsiteX231" fmla="*/ 135520 w 775794"/>
                <a:gd name="connsiteY231" fmla="*/ 577856 h 824077"/>
                <a:gd name="connsiteX232" fmla="*/ 140321 w 775794"/>
                <a:gd name="connsiteY232" fmla="*/ 579685 h 824077"/>
                <a:gd name="connsiteX233" fmla="*/ 140321 w 775794"/>
                <a:gd name="connsiteY233" fmla="*/ 595001 h 824077"/>
                <a:gd name="connsiteX234" fmla="*/ 146722 w 775794"/>
                <a:gd name="connsiteY234" fmla="*/ 566197 h 824077"/>
                <a:gd name="connsiteX235" fmla="*/ 69455 w 775794"/>
                <a:gd name="connsiteY235" fmla="*/ 530078 h 824077"/>
                <a:gd name="connsiteX236" fmla="*/ 25792 w 775794"/>
                <a:gd name="connsiteY236" fmla="*/ 484816 h 824077"/>
                <a:gd name="connsiteX237" fmla="*/ 24649 w 775794"/>
                <a:gd name="connsiteY237" fmla="*/ 448468 h 824077"/>
                <a:gd name="connsiteX238" fmla="*/ 86371 w 775794"/>
                <a:gd name="connsiteY238" fmla="*/ 383546 h 824077"/>
                <a:gd name="connsiteX239" fmla="*/ 93458 w 775794"/>
                <a:gd name="connsiteY239" fmla="*/ 377145 h 824077"/>
                <a:gd name="connsiteX240" fmla="*/ 132777 w 775794"/>
                <a:gd name="connsiteY240" fmla="*/ 352685 h 824077"/>
                <a:gd name="connsiteX241" fmla="*/ 158380 w 775794"/>
                <a:gd name="connsiteY241" fmla="*/ 340112 h 824077"/>
                <a:gd name="connsiteX242" fmla="*/ 192899 w 775794"/>
                <a:gd name="connsiteY242" fmla="*/ 330739 h 824077"/>
                <a:gd name="connsiteX243" fmla="*/ 205015 w 775794"/>
                <a:gd name="connsiteY243" fmla="*/ 348570 h 824077"/>
                <a:gd name="connsiteX244" fmla="*/ 158380 w 775794"/>
                <a:gd name="connsiteY244" fmla="*/ 448925 h 824077"/>
                <a:gd name="connsiteX245" fmla="*/ 137806 w 775794"/>
                <a:gd name="connsiteY245" fmla="*/ 491902 h 824077"/>
                <a:gd name="connsiteX246" fmla="*/ 114946 w 775794"/>
                <a:gd name="connsiteY246" fmla="*/ 495560 h 824077"/>
                <a:gd name="connsiteX247" fmla="*/ 111060 w 775794"/>
                <a:gd name="connsiteY247" fmla="*/ 491445 h 824077"/>
                <a:gd name="connsiteX248" fmla="*/ 95973 w 775794"/>
                <a:gd name="connsiteY248" fmla="*/ 472243 h 824077"/>
                <a:gd name="connsiteX249" fmla="*/ 106717 w 775794"/>
                <a:gd name="connsiteY249" fmla="*/ 453040 h 824077"/>
                <a:gd name="connsiteX250" fmla="*/ 107403 w 775794"/>
                <a:gd name="connsiteY250" fmla="*/ 444582 h 824077"/>
                <a:gd name="connsiteX251" fmla="*/ 97116 w 775794"/>
                <a:gd name="connsiteY251" fmla="*/ 444582 h 824077"/>
                <a:gd name="connsiteX252" fmla="*/ 79285 w 775794"/>
                <a:gd name="connsiteY252" fmla="*/ 466756 h 824077"/>
                <a:gd name="connsiteX253" fmla="*/ 82257 w 775794"/>
                <a:gd name="connsiteY253" fmla="*/ 480472 h 824077"/>
                <a:gd name="connsiteX254" fmla="*/ 150837 w 775794"/>
                <a:gd name="connsiteY254" fmla="*/ 528707 h 824077"/>
                <a:gd name="connsiteX255" fmla="*/ 157923 w 775794"/>
                <a:gd name="connsiteY255" fmla="*/ 531221 h 824077"/>
                <a:gd name="connsiteX256" fmla="*/ 172325 w 775794"/>
                <a:gd name="connsiteY256" fmla="*/ 553624 h 824077"/>
                <a:gd name="connsiteX257" fmla="*/ 146722 w 775794"/>
                <a:gd name="connsiteY257" fmla="*/ 566197 h 824077"/>
                <a:gd name="connsiteX258" fmla="*/ 238162 w 775794"/>
                <a:gd name="connsiteY258" fmla="*/ 789082 h 824077"/>
                <a:gd name="connsiteX259" fmla="*/ 223531 w 775794"/>
                <a:gd name="connsiteY259" fmla="*/ 804398 h 824077"/>
                <a:gd name="connsiteX260" fmla="*/ 214159 w 775794"/>
                <a:gd name="connsiteY260" fmla="*/ 805541 h 824077"/>
                <a:gd name="connsiteX261" fmla="*/ 197014 w 775794"/>
                <a:gd name="connsiteY261" fmla="*/ 793197 h 824077"/>
                <a:gd name="connsiteX262" fmla="*/ 179183 w 775794"/>
                <a:gd name="connsiteY262" fmla="*/ 674325 h 824077"/>
                <a:gd name="connsiteX263" fmla="*/ 169582 w 775794"/>
                <a:gd name="connsiteY263" fmla="*/ 620147 h 824077"/>
                <a:gd name="connsiteX264" fmla="*/ 151522 w 775794"/>
                <a:gd name="connsiteY264" fmla="*/ 605745 h 824077"/>
                <a:gd name="connsiteX265" fmla="*/ 169353 w 775794"/>
                <a:gd name="connsiteY265" fmla="*/ 578313 h 824077"/>
                <a:gd name="connsiteX266" fmla="*/ 186270 w 775794"/>
                <a:gd name="connsiteY266" fmla="*/ 546309 h 824077"/>
                <a:gd name="connsiteX267" fmla="*/ 195871 w 775794"/>
                <a:gd name="connsiteY267" fmla="*/ 502418 h 824077"/>
                <a:gd name="connsiteX268" fmla="*/ 222388 w 775794"/>
                <a:gd name="connsiteY268" fmla="*/ 449840 h 824077"/>
                <a:gd name="connsiteX269" fmla="*/ 222388 w 775794"/>
                <a:gd name="connsiteY269" fmla="*/ 486644 h 824077"/>
                <a:gd name="connsiteX270" fmla="*/ 223074 w 775794"/>
                <a:gd name="connsiteY270" fmla="*/ 598887 h 824077"/>
                <a:gd name="connsiteX271" fmla="*/ 238162 w 775794"/>
                <a:gd name="connsiteY271" fmla="*/ 789082 h 824077"/>
                <a:gd name="connsiteX272" fmla="*/ 272680 w 775794"/>
                <a:gd name="connsiteY272" fmla="*/ 455098 h 824077"/>
                <a:gd name="connsiteX273" fmla="*/ 241591 w 775794"/>
                <a:gd name="connsiteY273" fmla="*/ 473843 h 824077"/>
                <a:gd name="connsiteX274" fmla="*/ 235876 w 775794"/>
                <a:gd name="connsiteY274" fmla="*/ 466756 h 824077"/>
                <a:gd name="connsiteX275" fmla="*/ 224903 w 775794"/>
                <a:gd name="connsiteY275" fmla="*/ 348799 h 824077"/>
                <a:gd name="connsiteX276" fmla="*/ 257593 w 775794"/>
                <a:gd name="connsiteY276" fmla="*/ 331882 h 824077"/>
                <a:gd name="connsiteX277" fmla="*/ 272680 w 775794"/>
                <a:gd name="connsiteY277" fmla="*/ 455098 h 824077"/>
                <a:gd name="connsiteX278" fmla="*/ 396124 w 775794"/>
                <a:gd name="connsiteY278" fmla="*/ 336683 h 824077"/>
                <a:gd name="connsiteX279" fmla="*/ 373493 w 775794"/>
                <a:gd name="connsiteY279" fmla="*/ 329139 h 824077"/>
                <a:gd name="connsiteX280" fmla="*/ 350862 w 775794"/>
                <a:gd name="connsiteY280" fmla="*/ 321595 h 824077"/>
                <a:gd name="connsiteX281" fmla="*/ 317486 w 775794"/>
                <a:gd name="connsiteY281" fmla="*/ 314280 h 824077"/>
                <a:gd name="connsiteX282" fmla="*/ 282739 w 775794"/>
                <a:gd name="connsiteY282" fmla="*/ 313137 h 824077"/>
                <a:gd name="connsiteX283" fmla="*/ 291654 w 775794"/>
                <a:gd name="connsiteY283" fmla="*/ 286162 h 824077"/>
                <a:gd name="connsiteX284" fmla="*/ 293254 w 775794"/>
                <a:gd name="connsiteY284" fmla="*/ 282733 h 824077"/>
                <a:gd name="connsiteX285" fmla="*/ 300112 w 775794"/>
                <a:gd name="connsiteY285" fmla="*/ 268331 h 824077"/>
                <a:gd name="connsiteX286" fmla="*/ 368921 w 775794"/>
                <a:gd name="connsiteY286" fmla="*/ 103054 h 824077"/>
                <a:gd name="connsiteX287" fmla="*/ 382180 w 775794"/>
                <a:gd name="connsiteY287" fmla="*/ 71278 h 824077"/>
                <a:gd name="connsiteX288" fmla="*/ 405268 w 775794"/>
                <a:gd name="connsiteY288" fmla="*/ 54819 h 824077"/>
                <a:gd name="connsiteX289" fmla="*/ 428128 w 775794"/>
                <a:gd name="connsiteY289" fmla="*/ 55276 h 824077"/>
                <a:gd name="connsiteX290" fmla="*/ 545172 w 775794"/>
                <a:gd name="connsiteY290" fmla="*/ 82022 h 824077"/>
                <a:gd name="connsiteX291" fmla="*/ 678903 w 775794"/>
                <a:gd name="connsiteY291" fmla="*/ 120884 h 824077"/>
                <a:gd name="connsiteX292" fmla="*/ 737196 w 775794"/>
                <a:gd name="connsiteY292" fmla="*/ 116998 h 824077"/>
                <a:gd name="connsiteX293" fmla="*/ 737196 w 775794"/>
                <a:gd name="connsiteY293" fmla="*/ 116998 h 824077"/>
                <a:gd name="connsiteX294" fmla="*/ 740167 w 775794"/>
                <a:gd name="connsiteY294" fmla="*/ 115398 h 824077"/>
                <a:gd name="connsiteX295" fmla="*/ 747940 w 775794"/>
                <a:gd name="connsiteY295" fmla="*/ 109454 h 824077"/>
                <a:gd name="connsiteX296" fmla="*/ 749083 w 775794"/>
                <a:gd name="connsiteY296" fmla="*/ 108540 h 824077"/>
                <a:gd name="connsiteX297" fmla="*/ 749540 w 775794"/>
                <a:gd name="connsiteY297" fmla="*/ 108083 h 824077"/>
                <a:gd name="connsiteX298" fmla="*/ 750454 w 775794"/>
                <a:gd name="connsiteY298" fmla="*/ 107397 h 824077"/>
                <a:gd name="connsiteX299" fmla="*/ 751826 w 775794"/>
                <a:gd name="connsiteY299" fmla="*/ 106711 h 824077"/>
                <a:gd name="connsiteX300" fmla="*/ 752969 w 775794"/>
                <a:gd name="connsiteY300" fmla="*/ 106711 h 824077"/>
                <a:gd name="connsiteX301" fmla="*/ 754341 w 775794"/>
                <a:gd name="connsiteY301" fmla="*/ 107626 h 824077"/>
                <a:gd name="connsiteX302" fmla="*/ 756398 w 775794"/>
                <a:gd name="connsiteY302" fmla="*/ 111969 h 824077"/>
                <a:gd name="connsiteX303" fmla="*/ 760056 w 775794"/>
                <a:gd name="connsiteY303" fmla="*/ 126828 h 824077"/>
                <a:gd name="connsiteX304" fmla="*/ 761427 w 775794"/>
                <a:gd name="connsiteY304" fmla="*/ 137572 h 824077"/>
                <a:gd name="connsiteX305" fmla="*/ 762342 w 775794"/>
                <a:gd name="connsiteY305" fmla="*/ 154489 h 824077"/>
                <a:gd name="connsiteX306" fmla="*/ 762113 w 775794"/>
                <a:gd name="connsiteY306" fmla="*/ 176663 h 824077"/>
                <a:gd name="connsiteX307" fmla="*/ 762113 w 775794"/>
                <a:gd name="connsiteY307" fmla="*/ 177120 h 824077"/>
                <a:gd name="connsiteX308" fmla="*/ 760970 w 775794"/>
                <a:gd name="connsiteY308" fmla="*/ 197465 h 824077"/>
                <a:gd name="connsiteX309" fmla="*/ 759370 w 775794"/>
                <a:gd name="connsiteY309" fmla="*/ 216439 h 824077"/>
                <a:gd name="connsiteX310" fmla="*/ 757541 w 775794"/>
                <a:gd name="connsiteY310" fmla="*/ 235184 h 824077"/>
                <a:gd name="connsiteX311" fmla="*/ 754341 w 775794"/>
                <a:gd name="connsiteY311" fmla="*/ 260330 h 824077"/>
                <a:gd name="connsiteX312" fmla="*/ 752283 w 775794"/>
                <a:gd name="connsiteY312" fmla="*/ 272903 h 824077"/>
                <a:gd name="connsiteX313" fmla="*/ 748626 w 775794"/>
                <a:gd name="connsiteY313" fmla="*/ 291649 h 824077"/>
                <a:gd name="connsiteX314" fmla="*/ 747254 w 775794"/>
                <a:gd name="connsiteY314" fmla="*/ 297821 h 824077"/>
                <a:gd name="connsiteX315" fmla="*/ 724394 w 775794"/>
                <a:gd name="connsiteY315" fmla="*/ 346055 h 824077"/>
                <a:gd name="connsiteX316" fmla="*/ 722108 w 775794"/>
                <a:gd name="connsiteY316" fmla="*/ 348799 h 824077"/>
                <a:gd name="connsiteX317" fmla="*/ 714336 w 775794"/>
                <a:gd name="connsiteY317" fmla="*/ 356342 h 824077"/>
                <a:gd name="connsiteX318" fmla="*/ 702448 w 775794"/>
                <a:gd name="connsiteY318" fmla="*/ 364801 h 824077"/>
                <a:gd name="connsiteX319" fmla="*/ 696048 w 775794"/>
                <a:gd name="connsiteY319" fmla="*/ 368458 h 824077"/>
                <a:gd name="connsiteX320" fmla="*/ 689190 w 775794"/>
                <a:gd name="connsiteY320" fmla="*/ 371659 h 824077"/>
                <a:gd name="connsiteX321" fmla="*/ 674331 w 775794"/>
                <a:gd name="connsiteY321" fmla="*/ 376688 h 824077"/>
                <a:gd name="connsiteX322" fmla="*/ 666330 w 775794"/>
                <a:gd name="connsiteY322" fmla="*/ 378517 h 824077"/>
                <a:gd name="connsiteX323" fmla="*/ 655128 w 775794"/>
                <a:gd name="connsiteY323" fmla="*/ 380345 h 824077"/>
                <a:gd name="connsiteX324" fmla="*/ 621295 w 775794"/>
                <a:gd name="connsiteY324" fmla="*/ 382174 h 824077"/>
                <a:gd name="connsiteX325" fmla="*/ 615809 w 775794"/>
                <a:gd name="connsiteY325" fmla="*/ 381946 h 824077"/>
                <a:gd name="connsiteX326" fmla="*/ 604608 w 775794"/>
                <a:gd name="connsiteY326" fmla="*/ 381260 h 824077"/>
                <a:gd name="connsiteX327" fmla="*/ 587920 w 775794"/>
                <a:gd name="connsiteY327" fmla="*/ 379431 h 824077"/>
                <a:gd name="connsiteX328" fmla="*/ 576947 w 775794"/>
                <a:gd name="connsiteY328" fmla="*/ 377831 h 824077"/>
                <a:gd name="connsiteX329" fmla="*/ 396124 w 775794"/>
                <a:gd name="connsiteY329" fmla="*/ 336683 h 824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Lst>
              <a:rect l="l" t="t" r="r" b="b"/>
              <a:pathLst>
                <a:path w="775794" h="824077">
                  <a:moveTo>
                    <a:pt x="691704" y="384232"/>
                  </a:moveTo>
                  <a:cubicBezTo>
                    <a:pt x="698334" y="381946"/>
                    <a:pt x="705192" y="380117"/>
                    <a:pt x="710907" y="376002"/>
                  </a:cubicBezTo>
                  <a:cubicBezTo>
                    <a:pt x="737653" y="356114"/>
                    <a:pt x="754112" y="329825"/>
                    <a:pt x="760970" y="297364"/>
                  </a:cubicBezTo>
                  <a:cubicBezTo>
                    <a:pt x="767599" y="265588"/>
                    <a:pt x="771943" y="233127"/>
                    <a:pt x="774686" y="200894"/>
                  </a:cubicBezTo>
                  <a:cubicBezTo>
                    <a:pt x="776743" y="174377"/>
                    <a:pt x="778344" y="93910"/>
                    <a:pt x="756169" y="75850"/>
                  </a:cubicBezTo>
                  <a:cubicBezTo>
                    <a:pt x="750912" y="71507"/>
                    <a:pt x="747254" y="79736"/>
                    <a:pt x="746797" y="85451"/>
                  </a:cubicBezTo>
                  <a:cubicBezTo>
                    <a:pt x="745425" y="103282"/>
                    <a:pt x="731938" y="107854"/>
                    <a:pt x="717993" y="111055"/>
                  </a:cubicBezTo>
                  <a:cubicBezTo>
                    <a:pt x="709992" y="112883"/>
                    <a:pt x="701534" y="112198"/>
                    <a:pt x="693304" y="110826"/>
                  </a:cubicBezTo>
                  <a:cubicBezTo>
                    <a:pt x="654442" y="103968"/>
                    <a:pt x="615352" y="96653"/>
                    <a:pt x="578776" y="81565"/>
                  </a:cubicBezTo>
                  <a:cubicBezTo>
                    <a:pt x="521626" y="57562"/>
                    <a:pt x="461504" y="48418"/>
                    <a:pt x="399553" y="40646"/>
                  </a:cubicBezTo>
                  <a:cubicBezTo>
                    <a:pt x="399325" y="39503"/>
                    <a:pt x="398868" y="38588"/>
                    <a:pt x="399096" y="38131"/>
                  </a:cubicBezTo>
                  <a:cubicBezTo>
                    <a:pt x="404354" y="25558"/>
                    <a:pt x="402297" y="14357"/>
                    <a:pt x="391781" y="5441"/>
                  </a:cubicBezTo>
                  <a:cubicBezTo>
                    <a:pt x="384466" y="-731"/>
                    <a:pt x="363206" y="-1874"/>
                    <a:pt x="353376" y="3155"/>
                  </a:cubicBezTo>
                  <a:cubicBezTo>
                    <a:pt x="350176" y="4756"/>
                    <a:pt x="348576" y="7042"/>
                    <a:pt x="347433" y="10242"/>
                  </a:cubicBezTo>
                  <a:cubicBezTo>
                    <a:pt x="332345" y="50704"/>
                    <a:pt x="316572" y="90938"/>
                    <a:pt x="299198" y="130714"/>
                  </a:cubicBezTo>
                  <a:cubicBezTo>
                    <a:pt x="275881" y="183749"/>
                    <a:pt x="254164" y="237470"/>
                    <a:pt x="231532" y="290963"/>
                  </a:cubicBezTo>
                  <a:cubicBezTo>
                    <a:pt x="228103" y="299192"/>
                    <a:pt x="223760" y="306965"/>
                    <a:pt x="219645" y="314966"/>
                  </a:cubicBezTo>
                  <a:cubicBezTo>
                    <a:pt x="218274" y="317938"/>
                    <a:pt x="216445" y="320452"/>
                    <a:pt x="212559" y="319995"/>
                  </a:cubicBezTo>
                  <a:cubicBezTo>
                    <a:pt x="202729" y="318852"/>
                    <a:pt x="192899" y="317709"/>
                    <a:pt x="183298" y="316566"/>
                  </a:cubicBezTo>
                  <a:cubicBezTo>
                    <a:pt x="183298" y="308336"/>
                    <a:pt x="187184" y="303079"/>
                    <a:pt x="189241" y="297135"/>
                  </a:cubicBezTo>
                  <a:cubicBezTo>
                    <a:pt x="203415" y="255987"/>
                    <a:pt x="195871" y="220097"/>
                    <a:pt x="163410" y="190607"/>
                  </a:cubicBezTo>
                  <a:cubicBezTo>
                    <a:pt x="124548" y="155403"/>
                    <a:pt x="66712" y="180092"/>
                    <a:pt x="50938" y="193579"/>
                  </a:cubicBezTo>
                  <a:cubicBezTo>
                    <a:pt x="8419" y="230155"/>
                    <a:pt x="13676" y="294163"/>
                    <a:pt x="51624" y="334168"/>
                  </a:cubicBezTo>
                  <a:cubicBezTo>
                    <a:pt x="63054" y="346284"/>
                    <a:pt x="78370" y="350399"/>
                    <a:pt x="93687" y="357485"/>
                  </a:cubicBezTo>
                  <a:cubicBezTo>
                    <a:pt x="82942" y="373716"/>
                    <a:pt x="68312" y="384232"/>
                    <a:pt x="55739" y="396576"/>
                  </a:cubicBezTo>
                  <a:cubicBezTo>
                    <a:pt x="38822" y="413035"/>
                    <a:pt x="22820" y="430180"/>
                    <a:pt x="7733" y="448468"/>
                  </a:cubicBezTo>
                  <a:cubicBezTo>
                    <a:pt x="-2326" y="460813"/>
                    <a:pt x="-2097" y="472700"/>
                    <a:pt x="5675" y="485501"/>
                  </a:cubicBezTo>
                  <a:cubicBezTo>
                    <a:pt x="8647" y="490302"/>
                    <a:pt x="12305" y="494645"/>
                    <a:pt x="16420" y="498760"/>
                  </a:cubicBezTo>
                  <a:cubicBezTo>
                    <a:pt x="26478" y="508590"/>
                    <a:pt x="36079" y="518877"/>
                    <a:pt x="45909" y="528707"/>
                  </a:cubicBezTo>
                  <a:cubicBezTo>
                    <a:pt x="54824" y="537394"/>
                    <a:pt x="58025" y="547223"/>
                    <a:pt x="55739" y="559796"/>
                  </a:cubicBezTo>
                  <a:cubicBezTo>
                    <a:pt x="52767" y="577399"/>
                    <a:pt x="51167" y="595229"/>
                    <a:pt x="49338" y="613060"/>
                  </a:cubicBezTo>
                  <a:cubicBezTo>
                    <a:pt x="43394" y="668153"/>
                    <a:pt x="41108" y="723703"/>
                    <a:pt x="38137" y="779024"/>
                  </a:cubicBezTo>
                  <a:cubicBezTo>
                    <a:pt x="37679" y="786568"/>
                    <a:pt x="36308" y="794340"/>
                    <a:pt x="36765" y="801884"/>
                  </a:cubicBezTo>
                  <a:cubicBezTo>
                    <a:pt x="37222" y="810342"/>
                    <a:pt x="39965" y="818343"/>
                    <a:pt x="49795" y="820858"/>
                  </a:cubicBezTo>
                  <a:cubicBezTo>
                    <a:pt x="76770" y="827487"/>
                    <a:pt x="96430" y="825658"/>
                    <a:pt x="101459" y="798226"/>
                  </a:cubicBezTo>
                  <a:cubicBezTo>
                    <a:pt x="105802" y="775138"/>
                    <a:pt x="109231" y="741305"/>
                    <a:pt x="112660" y="717988"/>
                  </a:cubicBezTo>
                  <a:cubicBezTo>
                    <a:pt x="114718" y="704272"/>
                    <a:pt x="113803" y="689184"/>
                    <a:pt x="118833" y="676611"/>
                  </a:cubicBezTo>
                  <a:cubicBezTo>
                    <a:pt x="125691" y="659695"/>
                    <a:pt x="135063" y="643464"/>
                    <a:pt x="141693" y="626319"/>
                  </a:cubicBezTo>
                  <a:cubicBezTo>
                    <a:pt x="142836" y="623119"/>
                    <a:pt x="144664" y="620604"/>
                    <a:pt x="148551" y="620833"/>
                  </a:cubicBezTo>
                  <a:cubicBezTo>
                    <a:pt x="152208" y="621061"/>
                    <a:pt x="154723" y="623576"/>
                    <a:pt x="155637" y="626319"/>
                  </a:cubicBezTo>
                  <a:cubicBezTo>
                    <a:pt x="158380" y="634777"/>
                    <a:pt x="177354" y="736276"/>
                    <a:pt x="180097" y="779024"/>
                  </a:cubicBezTo>
                  <a:cubicBezTo>
                    <a:pt x="182383" y="817200"/>
                    <a:pt x="191527" y="824287"/>
                    <a:pt x="229704" y="818343"/>
                  </a:cubicBezTo>
                  <a:cubicBezTo>
                    <a:pt x="248220" y="815600"/>
                    <a:pt x="249820" y="808513"/>
                    <a:pt x="249363" y="789768"/>
                  </a:cubicBezTo>
                  <a:cubicBezTo>
                    <a:pt x="248220" y="744277"/>
                    <a:pt x="232447" y="584942"/>
                    <a:pt x="230618" y="549967"/>
                  </a:cubicBezTo>
                  <a:cubicBezTo>
                    <a:pt x="229932" y="533507"/>
                    <a:pt x="229246" y="516820"/>
                    <a:pt x="233361" y="500360"/>
                  </a:cubicBezTo>
                  <a:cubicBezTo>
                    <a:pt x="235190" y="492588"/>
                    <a:pt x="237933" y="488702"/>
                    <a:pt x="246849" y="487787"/>
                  </a:cubicBezTo>
                  <a:cubicBezTo>
                    <a:pt x="276338" y="484816"/>
                    <a:pt x="283425" y="477500"/>
                    <a:pt x="285482" y="448468"/>
                  </a:cubicBezTo>
                  <a:cubicBezTo>
                    <a:pt x="287768" y="412578"/>
                    <a:pt x="284339" y="377145"/>
                    <a:pt x="277024" y="342169"/>
                  </a:cubicBezTo>
                  <a:cubicBezTo>
                    <a:pt x="274052" y="328225"/>
                    <a:pt x="275195" y="327082"/>
                    <a:pt x="289597" y="326167"/>
                  </a:cubicBezTo>
                  <a:cubicBezTo>
                    <a:pt x="305599" y="325024"/>
                    <a:pt x="321372" y="328225"/>
                    <a:pt x="336917" y="331882"/>
                  </a:cubicBezTo>
                  <a:cubicBezTo>
                    <a:pt x="358177" y="336683"/>
                    <a:pt x="378065" y="345370"/>
                    <a:pt x="398868" y="351313"/>
                  </a:cubicBezTo>
                  <a:cubicBezTo>
                    <a:pt x="457161" y="367772"/>
                    <a:pt x="516139" y="381488"/>
                    <a:pt x="576033" y="390404"/>
                  </a:cubicBezTo>
                  <a:cubicBezTo>
                    <a:pt x="614895" y="395662"/>
                    <a:pt x="653757" y="397033"/>
                    <a:pt x="691704" y="384232"/>
                  </a:cubicBezTo>
                  <a:close/>
                  <a:moveTo>
                    <a:pt x="255764" y="263074"/>
                  </a:moveTo>
                  <a:cubicBezTo>
                    <a:pt x="271309" y="225355"/>
                    <a:pt x="287311" y="187864"/>
                    <a:pt x="302398" y="150145"/>
                  </a:cubicBezTo>
                  <a:cubicBezTo>
                    <a:pt x="305599" y="142373"/>
                    <a:pt x="336688" y="71507"/>
                    <a:pt x="348576" y="43389"/>
                  </a:cubicBezTo>
                  <a:cubicBezTo>
                    <a:pt x="351547" y="36302"/>
                    <a:pt x="354976" y="29444"/>
                    <a:pt x="358863" y="23044"/>
                  </a:cubicBezTo>
                  <a:cubicBezTo>
                    <a:pt x="364806" y="13671"/>
                    <a:pt x="371207" y="11385"/>
                    <a:pt x="379208" y="15043"/>
                  </a:cubicBezTo>
                  <a:lnTo>
                    <a:pt x="379208" y="15043"/>
                  </a:lnTo>
                  <a:cubicBezTo>
                    <a:pt x="379894" y="15271"/>
                    <a:pt x="380351" y="15728"/>
                    <a:pt x="381037" y="15957"/>
                  </a:cubicBezTo>
                  <a:cubicBezTo>
                    <a:pt x="383780" y="17557"/>
                    <a:pt x="385609" y="19386"/>
                    <a:pt x="386752" y="21443"/>
                  </a:cubicBezTo>
                  <a:cubicBezTo>
                    <a:pt x="387438" y="22586"/>
                    <a:pt x="387666" y="23958"/>
                    <a:pt x="387895" y="25101"/>
                  </a:cubicBezTo>
                  <a:cubicBezTo>
                    <a:pt x="387895" y="25558"/>
                    <a:pt x="387895" y="26015"/>
                    <a:pt x="387895" y="26473"/>
                  </a:cubicBezTo>
                  <a:cubicBezTo>
                    <a:pt x="387895" y="27387"/>
                    <a:pt x="387895" y="28301"/>
                    <a:pt x="387666" y="29216"/>
                  </a:cubicBezTo>
                  <a:cubicBezTo>
                    <a:pt x="387438" y="30130"/>
                    <a:pt x="387209" y="31045"/>
                    <a:pt x="386980" y="31959"/>
                  </a:cubicBezTo>
                  <a:cubicBezTo>
                    <a:pt x="386523" y="33331"/>
                    <a:pt x="385837" y="34702"/>
                    <a:pt x="385380" y="36074"/>
                  </a:cubicBezTo>
                  <a:cubicBezTo>
                    <a:pt x="382637" y="41560"/>
                    <a:pt x="380122" y="47275"/>
                    <a:pt x="377379" y="52990"/>
                  </a:cubicBezTo>
                  <a:cubicBezTo>
                    <a:pt x="374865" y="58705"/>
                    <a:pt x="372350" y="64420"/>
                    <a:pt x="370064" y="70135"/>
                  </a:cubicBezTo>
                  <a:cubicBezTo>
                    <a:pt x="368921" y="72878"/>
                    <a:pt x="367778" y="75850"/>
                    <a:pt x="366406" y="78822"/>
                  </a:cubicBezTo>
                  <a:cubicBezTo>
                    <a:pt x="357262" y="100996"/>
                    <a:pt x="348804" y="123170"/>
                    <a:pt x="339660" y="145345"/>
                  </a:cubicBezTo>
                  <a:cubicBezTo>
                    <a:pt x="335774" y="154717"/>
                    <a:pt x="331659" y="164090"/>
                    <a:pt x="327544" y="173462"/>
                  </a:cubicBezTo>
                  <a:cubicBezTo>
                    <a:pt x="314514" y="201809"/>
                    <a:pt x="302170" y="230384"/>
                    <a:pt x="289825" y="259187"/>
                  </a:cubicBezTo>
                  <a:cubicBezTo>
                    <a:pt x="286625" y="266731"/>
                    <a:pt x="283425" y="274275"/>
                    <a:pt x="280224" y="282047"/>
                  </a:cubicBezTo>
                  <a:cubicBezTo>
                    <a:pt x="277252" y="289134"/>
                    <a:pt x="274281" y="296221"/>
                    <a:pt x="271309" y="303079"/>
                  </a:cubicBezTo>
                  <a:cubicBezTo>
                    <a:pt x="270394" y="305136"/>
                    <a:pt x="269709" y="306965"/>
                    <a:pt x="268794" y="308794"/>
                  </a:cubicBezTo>
                  <a:cubicBezTo>
                    <a:pt x="268566" y="309479"/>
                    <a:pt x="268108" y="309937"/>
                    <a:pt x="267880" y="310622"/>
                  </a:cubicBezTo>
                  <a:cubicBezTo>
                    <a:pt x="267194" y="311765"/>
                    <a:pt x="266737" y="312908"/>
                    <a:pt x="266051" y="313823"/>
                  </a:cubicBezTo>
                  <a:cubicBezTo>
                    <a:pt x="265594" y="314280"/>
                    <a:pt x="265365" y="314737"/>
                    <a:pt x="264908" y="315194"/>
                  </a:cubicBezTo>
                  <a:cubicBezTo>
                    <a:pt x="264222" y="316109"/>
                    <a:pt x="263308" y="317023"/>
                    <a:pt x="262393" y="317709"/>
                  </a:cubicBezTo>
                  <a:cubicBezTo>
                    <a:pt x="261936" y="318166"/>
                    <a:pt x="261479" y="318395"/>
                    <a:pt x="261022" y="318623"/>
                  </a:cubicBezTo>
                  <a:cubicBezTo>
                    <a:pt x="259422" y="319538"/>
                    <a:pt x="257821" y="319995"/>
                    <a:pt x="255764" y="320452"/>
                  </a:cubicBezTo>
                  <a:cubicBezTo>
                    <a:pt x="255078" y="320452"/>
                    <a:pt x="254392" y="320681"/>
                    <a:pt x="253707" y="320681"/>
                  </a:cubicBezTo>
                  <a:cubicBezTo>
                    <a:pt x="253707" y="320681"/>
                    <a:pt x="253707" y="320681"/>
                    <a:pt x="253707" y="320681"/>
                  </a:cubicBezTo>
                  <a:cubicBezTo>
                    <a:pt x="252335" y="320681"/>
                    <a:pt x="250735" y="320452"/>
                    <a:pt x="248906" y="320224"/>
                  </a:cubicBezTo>
                  <a:cubicBezTo>
                    <a:pt x="248906" y="320224"/>
                    <a:pt x="248906" y="320224"/>
                    <a:pt x="248906" y="320224"/>
                  </a:cubicBezTo>
                  <a:cubicBezTo>
                    <a:pt x="248449" y="320224"/>
                    <a:pt x="247992" y="319995"/>
                    <a:pt x="247534" y="319995"/>
                  </a:cubicBezTo>
                  <a:cubicBezTo>
                    <a:pt x="247534" y="319995"/>
                    <a:pt x="247306" y="319995"/>
                    <a:pt x="247306" y="319995"/>
                  </a:cubicBezTo>
                  <a:cubicBezTo>
                    <a:pt x="246849" y="319995"/>
                    <a:pt x="246391" y="319766"/>
                    <a:pt x="245706" y="319766"/>
                  </a:cubicBezTo>
                  <a:lnTo>
                    <a:pt x="245706" y="319766"/>
                  </a:lnTo>
                  <a:cubicBezTo>
                    <a:pt x="244563" y="319766"/>
                    <a:pt x="243648" y="319766"/>
                    <a:pt x="242505" y="319766"/>
                  </a:cubicBezTo>
                  <a:cubicBezTo>
                    <a:pt x="239076" y="319995"/>
                    <a:pt x="235647" y="321138"/>
                    <a:pt x="231532" y="323653"/>
                  </a:cubicBezTo>
                  <a:cubicBezTo>
                    <a:pt x="239533" y="302621"/>
                    <a:pt x="247534" y="282733"/>
                    <a:pt x="255764" y="263074"/>
                  </a:cubicBezTo>
                  <a:close/>
                  <a:moveTo>
                    <a:pt x="213930" y="362515"/>
                  </a:moveTo>
                  <a:cubicBezTo>
                    <a:pt x="214387" y="365944"/>
                    <a:pt x="214845" y="369601"/>
                    <a:pt x="215073" y="373030"/>
                  </a:cubicBezTo>
                  <a:cubicBezTo>
                    <a:pt x="215073" y="373030"/>
                    <a:pt x="215073" y="373030"/>
                    <a:pt x="215073" y="373030"/>
                  </a:cubicBezTo>
                  <a:cubicBezTo>
                    <a:pt x="215530" y="377831"/>
                    <a:pt x="215988" y="382403"/>
                    <a:pt x="216445" y="386975"/>
                  </a:cubicBezTo>
                  <a:cubicBezTo>
                    <a:pt x="216445" y="386975"/>
                    <a:pt x="216445" y="386975"/>
                    <a:pt x="216445" y="386975"/>
                  </a:cubicBezTo>
                  <a:cubicBezTo>
                    <a:pt x="216445" y="387889"/>
                    <a:pt x="216673" y="388575"/>
                    <a:pt x="216673" y="389489"/>
                  </a:cubicBezTo>
                  <a:cubicBezTo>
                    <a:pt x="216673" y="389718"/>
                    <a:pt x="216673" y="389718"/>
                    <a:pt x="216673" y="389947"/>
                  </a:cubicBezTo>
                  <a:cubicBezTo>
                    <a:pt x="216673" y="390632"/>
                    <a:pt x="216673" y="391547"/>
                    <a:pt x="216902" y="392233"/>
                  </a:cubicBezTo>
                  <a:cubicBezTo>
                    <a:pt x="216902" y="392461"/>
                    <a:pt x="216902" y="392690"/>
                    <a:pt x="216902" y="392918"/>
                  </a:cubicBezTo>
                  <a:cubicBezTo>
                    <a:pt x="216902" y="393604"/>
                    <a:pt x="216902" y="394290"/>
                    <a:pt x="217131" y="394976"/>
                  </a:cubicBezTo>
                  <a:cubicBezTo>
                    <a:pt x="217131" y="395204"/>
                    <a:pt x="217131" y="395433"/>
                    <a:pt x="217131" y="395662"/>
                  </a:cubicBezTo>
                  <a:cubicBezTo>
                    <a:pt x="217131" y="396347"/>
                    <a:pt x="217131" y="397033"/>
                    <a:pt x="217359" y="397719"/>
                  </a:cubicBezTo>
                  <a:cubicBezTo>
                    <a:pt x="217359" y="397948"/>
                    <a:pt x="217359" y="398176"/>
                    <a:pt x="217359" y="398405"/>
                  </a:cubicBezTo>
                  <a:cubicBezTo>
                    <a:pt x="217359" y="399091"/>
                    <a:pt x="217359" y="399776"/>
                    <a:pt x="217588" y="400462"/>
                  </a:cubicBezTo>
                  <a:cubicBezTo>
                    <a:pt x="217588" y="400691"/>
                    <a:pt x="217588" y="400919"/>
                    <a:pt x="217588" y="400919"/>
                  </a:cubicBezTo>
                  <a:cubicBezTo>
                    <a:pt x="217588" y="401605"/>
                    <a:pt x="217588" y="402291"/>
                    <a:pt x="217588" y="402977"/>
                  </a:cubicBezTo>
                  <a:cubicBezTo>
                    <a:pt x="217588" y="402977"/>
                    <a:pt x="217588" y="403205"/>
                    <a:pt x="217588" y="403205"/>
                  </a:cubicBezTo>
                  <a:cubicBezTo>
                    <a:pt x="217588" y="405491"/>
                    <a:pt x="217816" y="407549"/>
                    <a:pt x="217816" y="409835"/>
                  </a:cubicBezTo>
                  <a:cubicBezTo>
                    <a:pt x="217816" y="410063"/>
                    <a:pt x="217816" y="410292"/>
                    <a:pt x="217816" y="410292"/>
                  </a:cubicBezTo>
                  <a:cubicBezTo>
                    <a:pt x="217816" y="410749"/>
                    <a:pt x="217816" y="411435"/>
                    <a:pt x="217816" y="411892"/>
                  </a:cubicBezTo>
                  <a:cubicBezTo>
                    <a:pt x="217816" y="412121"/>
                    <a:pt x="217816" y="412578"/>
                    <a:pt x="217816" y="412807"/>
                  </a:cubicBezTo>
                  <a:cubicBezTo>
                    <a:pt x="217816" y="413264"/>
                    <a:pt x="217816" y="413721"/>
                    <a:pt x="217816" y="414178"/>
                  </a:cubicBezTo>
                  <a:cubicBezTo>
                    <a:pt x="217816" y="414407"/>
                    <a:pt x="217816" y="414864"/>
                    <a:pt x="217816" y="415093"/>
                  </a:cubicBezTo>
                  <a:cubicBezTo>
                    <a:pt x="217816" y="415550"/>
                    <a:pt x="217816" y="416007"/>
                    <a:pt x="217816" y="416464"/>
                  </a:cubicBezTo>
                  <a:cubicBezTo>
                    <a:pt x="217816" y="416693"/>
                    <a:pt x="217816" y="417150"/>
                    <a:pt x="217816" y="417379"/>
                  </a:cubicBezTo>
                  <a:cubicBezTo>
                    <a:pt x="217816" y="417836"/>
                    <a:pt x="217816" y="418293"/>
                    <a:pt x="217816" y="418522"/>
                  </a:cubicBezTo>
                  <a:cubicBezTo>
                    <a:pt x="217816" y="418750"/>
                    <a:pt x="217816" y="419207"/>
                    <a:pt x="217816" y="419436"/>
                  </a:cubicBezTo>
                  <a:cubicBezTo>
                    <a:pt x="217816" y="419893"/>
                    <a:pt x="217816" y="420122"/>
                    <a:pt x="217816" y="420579"/>
                  </a:cubicBezTo>
                  <a:cubicBezTo>
                    <a:pt x="217816" y="420808"/>
                    <a:pt x="217816" y="421265"/>
                    <a:pt x="217816" y="421493"/>
                  </a:cubicBezTo>
                  <a:cubicBezTo>
                    <a:pt x="217816" y="421951"/>
                    <a:pt x="217816" y="422179"/>
                    <a:pt x="217816" y="422636"/>
                  </a:cubicBezTo>
                  <a:cubicBezTo>
                    <a:pt x="217816" y="423094"/>
                    <a:pt x="217816" y="423322"/>
                    <a:pt x="217816" y="423551"/>
                  </a:cubicBezTo>
                  <a:cubicBezTo>
                    <a:pt x="217816" y="423779"/>
                    <a:pt x="217816" y="424237"/>
                    <a:pt x="217816" y="424465"/>
                  </a:cubicBezTo>
                  <a:cubicBezTo>
                    <a:pt x="217816" y="424922"/>
                    <a:pt x="217816" y="425380"/>
                    <a:pt x="217816" y="425608"/>
                  </a:cubicBezTo>
                  <a:cubicBezTo>
                    <a:pt x="217816" y="425837"/>
                    <a:pt x="217816" y="426065"/>
                    <a:pt x="217816" y="426294"/>
                  </a:cubicBezTo>
                  <a:cubicBezTo>
                    <a:pt x="217816" y="426980"/>
                    <a:pt x="217816" y="427437"/>
                    <a:pt x="217588" y="428123"/>
                  </a:cubicBezTo>
                  <a:cubicBezTo>
                    <a:pt x="217588" y="428351"/>
                    <a:pt x="217588" y="428580"/>
                    <a:pt x="217588" y="428809"/>
                  </a:cubicBezTo>
                  <a:cubicBezTo>
                    <a:pt x="217588" y="429266"/>
                    <a:pt x="217588" y="429494"/>
                    <a:pt x="217588" y="429723"/>
                  </a:cubicBezTo>
                  <a:cubicBezTo>
                    <a:pt x="217588" y="429952"/>
                    <a:pt x="217588" y="430180"/>
                    <a:pt x="217588" y="430409"/>
                  </a:cubicBezTo>
                  <a:cubicBezTo>
                    <a:pt x="217588" y="430637"/>
                    <a:pt x="217588" y="431095"/>
                    <a:pt x="217359" y="431323"/>
                  </a:cubicBezTo>
                  <a:cubicBezTo>
                    <a:pt x="217359" y="431552"/>
                    <a:pt x="217359" y="431780"/>
                    <a:pt x="217359" y="432009"/>
                  </a:cubicBezTo>
                  <a:cubicBezTo>
                    <a:pt x="217359" y="432238"/>
                    <a:pt x="217359" y="432466"/>
                    <a:pt x="217131" y="432923"/>
                  </a:cubicBezTo>
                  <a:cubicBezTo>
                    <a:pt x="217131" y="433152"/>
                    <a:pt x="217131" y="433381"/>
                    <a:pt x="217131" y="433609"/>
                  </a:cubicBezTo>
                  <a:cubicBezTo>
                    <a:pt x="217131" y="433838"/>
                    <a:pt x="217131" y="434066"/>
                    <a:pt x="216902" y="434295"/>
                  </a:cubicBezTo>
                  <a:cubicBezTo>
                    <a:pt x="216902" y="434524"/>
                    <a:pt x="216902" y="434752"/>
                    <a:pt x="216673" y="434752"/>
                  </a:cubicBezTo>
                  <a:cubicBezTo>
                    <a:pt x="216673" y="434981"/>
                    <a:pt x="216673" y="435209"/>
                    <a:pt x="216445" y="435438"/>
                  </a:cubicBezTo>
                  <a:cubicBezTo>
                    <a:pt x="216445" y="435667"/>
                    <a:pt x="216445" y="435667"/>
                    <a:pt x="216216" y="435895"/>
                  </a:cubicBezTo>
                  <a:cubicBezTo>
                    <a:pt x="216216" y="436124"/>
                    <a:pt x="215988" y="436352"/>
                    <a:pt x="215988" y="436581"/>
                  </a:cubicBezTo>
                  <a:cubicBezTo>
                    <a:pt x="215988" y="436810"/>
                    <a:pt x="215988" y="436810"/>
                    <a:pt x="215759" y="437038"/>
                  </a:cubicBezTo>
                  <a:cubicBezTo>
                    <a:pt x="215759" y="437267"/>
                    <a:pt x="215530" y="437495"/>
                    <a:pt x="215530" y="437724"/>
                  </a:cubicBezTo>
                  <a:cubicBezTo>
                    <a:pt x="215530" y="437724"/>
                    <a:pt x="215530" y="437953"/>
                    <a:pt x="215302" y="437953"/>
                  </a:cubicBezTo>
                  <a:cubicBezTo>
                    <a:pt x="215073" y="438181"/>
                    <a:pt x="215073" y="438410"/>
                    <a:pt x="214845" y="438638"/>
                  </a:cubicBezTo>
                  <a:cubicBezTo>
                    <a:pt x="213702" y="440467"/>
                    <a:pt x="212559" y="442753"/>
                    <a:pt x="211187" y="445268"/>
                  </a:cubicBezTo>
                  <a:cubicBezTo>
                    <a:pt x="209815" y="447782"/>
                    <a:pt x="208215" y="450526"/>
                    <a:pt x="206615" y="453726"/>
                  </a:cubicBezTo>
                  <a:cubicBezTo>
                    <a:pt x="206158" y="454412"/>
                    <a:pt x="205701" y="455326"/>
                    <a:pt x="205472" y="456012"/>
                  </a:cubicBezTo>
                  <a:cubicBezTo>
                    <a:pt x="204558" y="457612"/>
                    <a:pt x="203872" y="459212"/>
                    <a:pt x="202957" y="460813"/>
                  </a:cubicBezTo>
                  <a:cubicBezTo>
                    <a:pt x="199986" y="466528"/>
                    <a:pt x="196785" y="472700"/>
                    <a:pt x="193813" y="478643"/>
                  </a:cubicBezTo>
                  <a:cubicBezTo>
                    <a:pt x="192442" y="481158"/>
                    <a:pt x="191299" y="483673"/>
                    <a:pt x="189927" y="486187"/>
                  </a:cubicBezTo>
                  <a:cubicBezTo>
                    <a:pt x="189013" y="487787"/>
                    <a:pt x="188327" y="489388"/>
                    <a:pt x="187413" y="490988"/>
                  </a:cubicBezTo>
                  <a:cubicBezTo>
                    <a:pt x="186955" y="491674"/>
                    <a:pt x="186727" y="492588"/>
                    <a:pt x="186270" y="493274"/>
                  </a:cubicBezTo>
                  <a:cubicBezTo>
                    <a:pt x="184441" y="497160"/>
                    <a:pt x="182612" y="500589"/>
                    <a:pt x="181012" y="503789"/>
                  </a:cubicBezTo>
                  <a:cubicBezTo>
                    <a:pt x="180097" y="505618"/>
                    <a:pt x="179412" y="507218"/>
                    <a:pt x="178726" y="508819"/>
                  </a:cubicBezTo>
                  <a:cubicBezTo>
                    <a:pt x="177126" y="512248"/>
                    <a:pt x="175754" y="514762"/>
                    <a:pt x="174382" y="516820"/>
                  </a:cubicBezTo>
                  <a:cubicBezTo>
                    <a:pt x="173697" y="517734"/>
                    <a:pt x="173011" y="518420"/>
                    <a:pt x="172325" y="519106"/>
                  </a:cubicBezTo>
                  <a:cubicBezTo>
                    <a:pt x="170496" y="520706"/>
                    <a:pt x="168667" y="520934"/>
                    <a:pt x="165924" y="520706"/>
                  </a:cubicBezTo>
                  <a:cubicBezTo>
                    <a:pt x="164324" y="520477"/>
                    <a:pt x="162495" y="519791"/>
                    <a:pt x="160209" y="519106"/>
                  </a:cubicBezTo>
                  <a:cubicBezTo>
                    <a:pt x="158609" y="518648"/>
                    <a:pt x="157009" y="517963"/>
                    <a:pt x="155180" y="517048"/>
                  </a:cubicBezTo>
                  <a:cubicBezTo>
                    <a:pt x="154494" y="516820"/>
                    <a:pt x="154037" y="516591"/>
                    <a:pt x="153351" y="516134"/>
                  </a:cubicBezTo>
                  <a:cubicBezTo>
                    <a:pt x="153123" y="516134"/>
                    <a:pt x="153123" y="515905"/>
                    <a:pt x="152894" y="515905"/>
                  </a:cubicBezTo>
                  <a:cubicBezTo>
                    <a:pt x="152437" y="515677"/>
                    <a:pt x="151980" y="515448"/>
                    <a:pt x="151751" y="515219"/>
                  </a:cubicBezTo>
                  <a:cubicBezTo>
                    <a:pt x="151522" y="515219"/>
                    <a:pt x="151522" y="514991"/>
                    <a:pt x="151294" y="514991"/>
                  </a:cubicBezTo>
                  <a:cubicBezTo>
                    <a:pt x="150837" y="514762"/>
                    <a:pt x="150608" y="514534"/>
                    <a:pt x="150151" y="514305"/>
                  </a:cubicBezTo>
                  <a:cubicBezTo>
                    <a:pt x="150151" y="514305"/>
                    <a:pt x="149922" y="514076"/>
                    <a:pt x="149922" y="514076"/>
                  </a:cubicBezTo>
                  <a:cubicBezTo>
                    <a:pt x="149694" y="513848"/>
                    <a:pt x="149236" y="513619"/>
                    <a:pt x="149008" y="513391"/>
                  </a:cubicBezTo>
                  <a:cubicBezTo>
                    <a:pt x="149008" y="513391"/>
                    <a:pt x="148779" y="513162"/>
                    <a:pt x="148779" y="513162"/>
                  </a:cubicBezTo>
                  <a:cubicBezTo>
                    <a:pt x="148551" y="512933"/>
                    <a:pt x="148322" y="512705"/>
                    <a:pt x="148093" y="512248"/>
                  </a:cubicBezTo>
                  <a:cubicBezTo>
                    <a:pt x="148093" y="512248"/>
                    <a:pt x="148093" y="512019"/>
                    <a:pt x="147865" y="512019"/>
                  </a:cubicBezTo>
                  <a:cubicBezTo>
                    <a:pt x="147636" y="511790"/>
                    <a:pt x="147408" y="511333"/>
                    <a:pt x="147179" y="511105"/>
                  </a:cubicBezTo>
                  <a:cubicBezTo>
                    <a:pt x="147179" y="511105"/>
                    <a:pt x="147179" y="511105"/>
                    <a:pt x="147179" y="510876"/>
                  </a:cubicBezTo>
                  <a:cubicBezTo>
                    <a:pt x="146950" y="510419"/>
                    <a:pt x="146950" y="510190"/>
                    <a:pt x="146722" y="509733"/>
                  </a:cubicBezTo>
                  <a:cubicBezTo>
                    <a:pt x="146722" y="509733"/>
                    <a:pt x="146722" y="509733"/>
                    <a:pt x="146722" y="509733"/>
                  </a:cubicBezTo>
                  <a:cubicBezTo>
                    <a:pt x="146493" y="509276"/>
                    <a:pt x="146493" y="508819"/>
                    <a:pt x="146493" y="508361"/>
                  </a:cubicBezTo>
                  <a:lnTo>
                    <a:pt x="146493" y="508361"/>
                  </a:lnTo>
                  <a:cubicBezTo>
                    <a:pt x="146036" y="505161"/>
                    <a:pt x="147179" y="501046"/>
                    <a:pt x="149922" y="495331"/>
                  </a:cubicBezTo>
                  <a:cubicBezTo>
                    <a:pt x="156323" y="480929"/>
                    <a:pt x="162952" y="466299"/>
                    <a:pt x="170496" y="452354"/>
                  </a:cubicBezTo>
                  <a:cubicBezTo>
                    <a:pt x="184212" y="426980"/>
                    <a:pt x="195871" y="390632"/>
                    <a:pt x="213930" y="362515"/>
                  </a:cubicBezTo>
                  <a:close/>
                  <a:moveTo>
                    <a:pt x="42709" y="290734"/>
                  </a:moveTo>
                  <a:cubicBezTo>
                    <a:pt x="29221" y="242957"/>
                    <a:pt x="39965" y="205466"/>
                    <a:pt x="88200" y="188321"/>
                  </a:cubicBezTo>
                  <a:cubicBezTo>
                    <a:pt x="155409" y="164547"/>
                    <a:pt x="183298" y="237928"/>
                    <a:pt x="181698" y="265588"/>
                  </a:cubicBezTo>
                  <a:cubicBezTo>
                    <a:pt x="181012" y="291877"/>
                    <a:pt x="173925" y="312908"/>
                    <a:pt x="151751" y="329139"/>
                  </a:cubicBezTo>
                  <a:cubicBezTo>
                    <a:pt x="110374" y="359543"/>
                    <a:pt x="56653" y="339883"/>
                    <a:pt x="42709" y="290734"/>
                  </a:cubicBezTo>
                  <a:close/>
                  <a:moveTo>
                    <a:pt x="89572" y="793197"/>
                  </a:moveTo>
                  <a:cubicBezTo>
                    <a:pt x="87972" y="803027"/>
                    <a:pt x="81342" y="806913"/>
                    <a:pt x="71284" y="807599"/>
                  </a:cubicBezTo>
                  <a:cubicBezTo>
                    <a:pt x="54824" y="808513"/>
                    <a:pt x="52310" y="805313"/>
                    <a:pt x="51624" y="791140"/>
                  </a:cubicBezTo>
                  <a:cubicBezTo>
                    <a:pt x="51167" y="781538"/>
                    <a:pt x="50938" y="771937"/>
                    <a:pt x="51624" y="762565"/>
                  </a:cubicBezTo>
                  <a:cubicBezTo>
                    <a:pt x="55739" y="707929"/>
                    <a:pt x="55282" y="653065"/>
                    <a:pt x="62825" y="598658"/>
                  </a:cubicBezTo>
                  <a:cubicBezTo>
                    <a:pt x="64883" y="583799"/>
                    <a:pt x="68083" y="568940"/>
                    <a:pt x="70827" y="554310"/>
                  </a:cubicBezTo>
                  <a:cubicBezTo>
                    <a:pt x="72427" y="554081"/>
                    <a:pt x="73341" y="553624"/>
                    <a:pt x="73798" y="553853"/>
                  </a:cubicBezTo>
                  <a:cubicBezTo>
                    <a:pt x="101459" y="565969"/>
                    <a:pt x="101688" y="566197"/>
                    <a:pt x="92086" y="594544"/>
                  </a:cubicBezTo>
                  <a:cubicBezTo>
                    <a:pt x="84543" y="616946"/>
                    <a:pt x="76770" y="639121"/>
                    <a:pt x="69226" y="661295"/>
                  </a:cubicBezTo>
                  <a:cubicBezTo>
                    <a:pt x="60997" y="685984"/>
                    <a:pt x="70598" y="697871"/>
                    <a:pt x="97573" y="697185"/>
                  </a:cubicBezTo>
                  <a:cubicBezTo>
                    <a:pt x="98716" y="697185"/>
                    <a:pt x="99859" y="697871"/>
                    <a:pt x="102373" y="698328"/>
                  </a:cubicBezTo>
                  <a:cubicBezTo>
                    <a:pt x="103516" y="711130"/>
                    <a:pt x="92315" y="775595"/>
                    <a:pt x="89572" y="793197"/>
                  </a:cubicBezTo>
                  <a:close/>
                  <a:moveTo>
                    <a:pt x="140321" y="595001"/>
                  </a:moveTo>
                  <a:cubicBezTo>
                    <a:pt x="133463" y="612832"/>
                    <a:pt x="127291" y="631120"/>
                    <a:pt x="119061" y="648265"/>
                  </a:cubicBezTo>
                  <a:cubicBezTo>
                    <a:pt x="117918" y="650551"/>
                    <a:pt x="116775" y="652837"/>
                    <a:pt x="115632" y="655123"/>
                  </a:cubicBezTo>
                  <a:cubicBezTo>
                    <a:pt x="114946" y="656723"/>
                    <a:pt x="114032" y="658094"/>
                    <a:pt x="113346" y="659466"/>
                  </a:cubicBezTo>
                  <a:cubicBezTo>
                    <a:pt x="111746" y="662438"/>
                    <a:pt x="110146" y="665410"/>
                    <a:pt x="108317" y="668153"/>
                  </a:cubicBezTo>
                  <a:cubicBezTo>
                    <a:pt x="106717" y="670667"/>
                    <a:pt x="105117" y="672953"/>
                    <a:pt x="103516" y="675239"/>
                  </a:cubicBezTo>
                  <a:cubicBezTo>
                    <a:pt x="103059" y="675925"/>
                    <a:pt x="102373" y="676840"/>
                    <a:pt x="101916" y="677525"/>
                  </a:cubicBezTo>
                  <a:cubicBezTo>
                    <a:pt x="101459" y="677983"/>
                    <a:pt x="101230" y="678668"/>
                    <a:pt x="100773" y="679126"/>
                  </a:cubicBezTo>
                  <a:cubicBezTo>
                    <a:pt x="100316" y="679583"/>
                    <a:pt x="100087" y="680040"/>
                    <a:pt x="99630" y="680726"/>
                  </a:cubicBezTo>
                  <a:cubicBezTo>
                    <a:pt x="99402" y="680954"/>
                    <a:pt x="99173" y="681183"/>
                    <a:pt x="98944" y="681412"/>
                  </a:cubicBezTo>
                  <a:cubicBezTo>
                    <a:pt x="98030" y="682326"/>
                    <a:pt x="97116" y="683012"/>
                    <a:pt x="96201" y="683698"/>
                  </a:cubicBezTo>
                  <a:cubicBezTo>
                    <a:pt x="95973" y="683926"/>
                    <a:pt x="95744" y="683926"/>
                    <a:pt x="95515" y="683926"/>
                  </a:cubicBezTo>
                  <a:cubicBezTo>
                    <a:pt x="94601" y="684155"/>
                    <a:pt x="93915" y="684383"/>
                    <a:pt x="92772" y="684383"/>
                  </a:cubicBezTo>
                  <a:cubicBezTo>
                    <a:pt x="92544" y="684383"/>
                    <a:pt x="92086" y="684383"/>
                    <a:pt x="91858" y="684155"/>
                  </a:cubicBezTo>
                  <a:cubicBezTo>
                    <a:pt x="91172" y="683926"/>
                    <a:pt x="90486" y="683698"/>
                    <a:pt x="89800" y="683469"/>
                  </a:cubicBezTo>
                  <a:cubicBezTo>
                    <a:pt x="87972" y="682555"/>
                    <a:pt x="86371" y="681640"/>
                    <a:pt x="85228" y="680269"/>
                  </a:cubicBezTo>
                  <a:cubicBezTo>
                    <a:pt x="85000" y="680040"/>
                    <a:pt x="84771" y="679811"/>
                    <a:pt x="84543" y="679354"/>
                  </a:cubicBezTo>
                  <a:cubicBezTo>
                    <a:pt x="82485" y="676611"/>
                    <a:pt x="82028" y="672725"/>
                    <a:pt x="82485" y="668153"/>
                  </a:cubicBezTo>
                  <a:cubicBezTo>
                    <a:pt x="82714" y="667010"/>
                    <a:pt x="82942" y="665867"/>
                    <a:pt x="83400" y="664724"/>
                  </a:cubicBezTo>
                  <a:cubicBezTo>
                    <a:pt x="83857" y="662895"/>
                    <a:pt x="84314" y="660838"/>
                    <a:pt x="84771" y="658780"/>
                  </a:cubicBezTo>
                  <a:cubicBezTo>
                    <a:pt x="85000" y="658094"/>
                    <a:pt x="85228" y="657409"/>
                    <a:pt x="85228" y="656723"/>
                  </a:cubicBezTo>
                  <a:cubicBezTo>
                    <a:pt x="85686" y="655351"/>
                    <a:pt x="85914" y="653980"/>
                    <a:pt x="86371" y="652608"/>
                  </a:cubicBezTo>
                  <a:cubicBezTo>
                    <a:pt x="86371" y="652608"/>
                    <a:pt x="86371" y="652379"/>
                    <a:pt x="86371" y="652379"/>
                  </a:cubicBezTo>
                  <a:cubicBezTo>
                    <a:pt x="93229" y="632034"/>
                    <a:pt x="100087" y="611917"/>
                    <a:pt x="107403" y="591800"/>
                  </a:cubicBezTo>
                  <a:cubicBezTo>
                    <a:pt x="107403" y="591800"/>
                    <a:pt x="107403" y="591800"/>
                    <a:pt x="107403" y="591800"/>
                  </a:cubicBezTo>
                  <a:cubicBezTo>
                    <a:pt x="107860" y="590429"/>
                    <a:pt x="108317" y="589286"/>
                    <a:pt x="108774" y="587914"/>
                  </a:cubicBezTo>
                  <a:cubicBezTo>
                    <a:pt x="111975" y="579227"/>
                    <a:pt x="113575" y="575341"/>
                    <a:pt x="117004" y="574427"/>
                  </a:cubicBezTo>
                  <a:lnTo>
                    <a:pt x="117004" y="574427"/>
                  </a:lnTo>
                  <a:cubicBezTo>
                    <a:pt x="117232" y="574427"/>
                    <a:pt x="117690" y="574198"/>
                    <a:pt x="118147" y="574198"/>
                  </a:cubicBezTo>
                  <a:cubicBezTo>
                    <a:pt x="118147" y="574198"/>
                    <a:pt x="118147" y="574198"/>
                    <a:pt x="118147" y="574198"/>
                  </a:cubicBezTo>
                  <a:cubicBezTo>
                    <a:pt x="119747" y="573970"/>
                    <a:pt x="121576" y="574198"/>
                    <a:pt x="124090" y="574884"/>
                  </a:cubicBezTo>
                  <a:cubicBezTo>
                    <a:pt x="124090" y="574884"/>
                    <a:pt x="124090" y="574884"/>
                    <a:pt x="124090" y="574884"/>
                  </a:cubicBezTo>
                  <a:cubicBezTo>
                    <a:pt x="124776" y="575113"/>
                    <a:pt x="125233" y="575113"/>
                    <a:pt x="125919" y="575341"/>
                  </a:cubicBezTo>
                  <a:cubicBezTo>
                    <a:pt x="125919" y="575341"/>
                    <a:pt x="125919" y="575341"/>
                    <a:pt x="126148" y="575341"/>
                  </a:cubicBezTo>
                  <a:cubicBezTo>
                    <a:pt x="126834" y="575570"/>
                    <a:pt x="127519" y="575798"/>
                    <a:pt x="128205" y="575798"/>
                  </a:cubicBezTo>
                  <a:cubicBezTo>
                    <a:pt x="128205" y="575798"/>
                    <a:pt x="128205" y="575798"/>
                    <a:pt x="128434" y="575798"/>
                  </a:cubicBezTo>
                  <a:cubicBezTo>
                    <a:pt x="129120" y="576027"/>
                    <a:pt x="130034" y="576256"/>
                    <a:pt x="130720" y="576484"/>
                  </a:cubicBezTo>
                  <a:cubicBezTo>
                    <a:pt x="132549" y="576941"/>
                    <a:pt x="134149" y="577399"/>
                    <a:pt x="135520" y="577856"/>
                  </a:cubicBezTo>
                  <a:cubicBezTo>
                    <a:pt x="137578" y="578542"/>
                    <a:pt x="139178" y="578999"/>
                    <a:pt x="140321" y="579685"/>
                  </a:cubicBezTo>
                  <a:cubicBezTo>
                    <a:pt x="144664" y="582428"/>
                    <a:pt x="143979" y="585628"/>
                    <a:pt x="140321" y="595001"/>
                  </a:cubicBezTo>
                  <a:close/>
                  <a:moveTo>
                    <a:pt x="146722" y="566197"/>
                  </a:moveTo>
                  <a:cubicBezTo>
                    <a:pt x="120661" y="559796"/>
                    <a:pt x="91858" y="551338"/>
                    <a:pt x="69455" y="530078"/>
                  </a:cubicBezTo>
                  <a:cubicBezTo>
                    <a:pt x="54139" y="515677"/>
                    <a:pt x="39737" y="500360"/>
                    <a:pt x="25792" y="484816"/>
                  </a:cubicBezTo>
                  <a:cubicBezTo>
                    <a:pt x="12076" y="469271"/>
                    <a:pt x="12076" y="464242"/>
                    <a:pt x="24649" y="448468"/>
                  </a:cubicBezTo>
                  <a:cubicBezTo>
                    <a:pt x="43166" y="424694"/>
                    <a:pt x="64197" y="403434"/>
                    <a:pt x="86371" y="383546"/>
                  </a:cubicBezTo>
                  <a:cubicBezTo>
                    <a:pt x="88657" y="381488"/>
                    <a:pt x="91629" y="379660"/>
                    <a:pt x="93458" y="377145"/>
                  </a:cubicBezTo>
                  <a:cubicBezTo>
                    <a:pt x="103974" y="364572"/>
                    <a:pt x="116318" y="355657"/>
                    <a:pt x="132777" y="352685"/>
                  </a:cubicBezTo>
                  <a:cubicBezTo>
                    <a:pt x="142378" y="350856"/>
                    <a:pt x="150608" y="345827"/>
                    <a:pt x="158380" y="340112"/>
                  </a:cubicBezTo>
                  <a:cubicBezTo>
                    <a:pt x="168667" y="332339"/>
                    <a:pt x="181012" y="331425"/>
                    <a:pt x="192899" y="330739"/>
                  </a:cubicBezTo>
                  <a:cubicBezTo>
                    <a:pt x="206158" y="329825"/>
                    <a:pt x="210044" y="335997"/>
                    <a:pt x="205015" y="348570"/>
                  </a:cubicBezTo>
                  <a:cubicBezTo>
                    <a:pt x="191299" y="382860"/>
                    <a:pt x="175297" y="416236"/>
                    <a:pt x="158380" y="448925"/>
                  </a:cubicBezTo>
                  <a:cubicBezTo>
                    <a:pt x="151065" y="463099"/>
                    <a:pt x="143979" y="477272"/>
                    <a:pt x="137806" y="491902"/>
                  </a:cubicBezTo>
                  <a:cubicBezTo>
                    <a:pt x="131406" y="507447"/>
                    <a:pt x="127291" y="507904"/>
                    <a:pt x="114946" y="495560"/>
                  </a:cubicBezTo>
                  <a:cubicBezTo>
                    <a:pt x="113575" y="494188"/>
                    <a:pt x="112432" y="492817"/>
                    <a:pt x="111060" y="491445"/>
                  </a:cubicBezTo>
                  <a:cubicBezTo>
                    <a:pt x="105345" y="485501"/>
                    <a:pt x="97573" y="480472"/>
                    <a:pt x="95973" y="472243"/>
                  </a:cubicBezTo>
                  <a:cubicBezTo>
                    <a:pt x="94372" y="464013"/>
                    <a:pt x="102145" y="458984"/>
                    <a:pt x="106717" y="453040"/>
                  </a:cubicBezTo>
                  <a:cubicBezTo>
                    <a:pt x="108774" y="450297"/>
                    <a:pt x="110146" y="447325"/>
                    <a:pt x="107403" y="444582"/>
                  </a:cubicBezTo>
                  <a:cubicBezTo>
                    <a:pt x="104202" y="441153"/>
                    <a:pt x="100316" y="442296"/>
                    <a:pt x="97116" y="444582"/>
                  </a:cubicBezTo>
                  <a:cubicBezTo>
                    <a:pt x="89343" y="450526"/>
                    <a:pt x="83857" y="458298"/>
                    <a:pt x="79285" y="466756"/>
                  </a:cubicBezTo>
                  <a:cubicBezTo>
                    <a:pt x="76542" y="471785"/>
                    <a:pt x="78370" y="476357"/>
                    <a:pt x="82257" y="480472"/>
                  </a:cubicBezTo>
                  <a:cubicBezTo>
                    <a:pt x="101916" y="501046"/>
                    <a:pt x="119747" y="524363"/>
                    <a:pt x="150837" y="528707"/>
                  </a:cubicBezTo>
                  <a:cubicBezTo>
                    <a:pt x="153351" y="529164"/>
                    <a:pt x="155637" y="530307"/>
                    <a:pt x="157923" y="531221"/>
                  </a:cubicBezTo>
                  <a:cubicBezTo>
                    <a:pt x="171639" y="536708"/>
                    <a:pt x="175297" y="542194"/>
                    <a:pt x="172325" y="553624"/>
                  </a:cubicBezTo>
                  <a:cubicBezTo>
                    <a:pt x="169353" y="563683"/>
                    <a:pt x="163410" y="567112"/>
                    <a:pt x="146722" y="566197"/>
                  </a:cubicBezTo>
                  <a:close/>
                  <a:moveTo>
                    <a:pt x="238162" y="789082"/>
                  </a:moveTo>
                  <a:cubicBezTo>
                    <a:pt x="238390" y="799141"/>
                    <a:pt x="234276" y="804856"/>
                    <a:pt x="223531" y="804398"/>
                  </a:cubicBezTo>
                  <a:cubicBezTo>
                    <a:pt x="220331" y="804398"/>
                    <a:pt x="217359" y="805313"/>
                    <a:pt x="214159" y="805541"/>
                  </a:cubicBezTo>
                  <a:cubicBezTo>
                    <a:pt x="203186" y="806684"/>
                    <a:pt x="199528" y="804170"/>
                    <a:pt x="197014" y="793197"/>
                  </a:cubicBezTo>
                  <a:cubicBezTo>
                    <a:pt x="195642" y="787711"/>
                    <a:pt x="183298" y="708386"/>
                    <a:pt x="179183" y="674325"/>
                  </a:cubicBezTo>
                  <a:cubicBezTo>
                    <a:pt x="176897" y="656037"/>
                    <a:pt x="173468" y="638206"/>
                    <a:pt x="169582" y="620147"/>
                  </a:cubicBezTo>
                  <a:cubicBezTo>
                    <a:pt x="167524" y="611231"/>
                    <a:pt x="162038" y="605745"/>
                    <a:pt x="151522" y="605745"/>
                  </a:cubicBezTo>
                  <a:cubicBezTo>
                    <a:pt x="153580" y="593172"/>
                    <a:pt x="157466" y="584485"/>
                    <a:pt x="169353" y="578313"/>
                  </a:cubicBezTo>
                  <a:cubicBezTo>
                    <a:pt x="180783" y="572369"/>
                    <a:pt x="188327" y="560254"/>
                    <a:pt x="186270" y="546309"/>
                  </a:cubicBezTo>
                  <a:cubicBezTo>
                    <a:pt x="183755" y="530078"/>
                    <a:pt x="189013" y="516362"/>
                    <a:pt x="195871" y="502418"/>
                  </a:cubicBezTo>
                  <a:cubicBezTo>
                    <a:pt x="202272" y="489388"/>
                    <a:pt x="213244" y="464013"/>
                    <a:pt x="222388" y="449840"/>
                  </a:cubicBezTo>
                  <a:cubicBezTo>
                    <a:pt x="222388" y="466299"/>
                    <a:pt x="223989" y="477958"/>
                    <a:pt x="222388" y="486644"/>
                  </a:cubicBezTo>
                  <a:cubicBezTo>
                    <a:pt x="215759" y="524135"/>
                    <a:pt x="219645" y="561397"/>
                    <a:pt x="223074" y="598887"/>
                  </a:cubicBezTo>
                  <a:cubicBezTo>
                    <a:pt x="225360" y="626319"/>
                    <a:pt x="237476" y="772623"/>
                    <a:pt x="238162" y="789082"/>
                  </a:cubicBezTo>
                  <a:close/>
                  <a:moveTo>
                    <a:pt x="272680" y="455098"/>
                  </a:moveTo>
                  <a:cubicBezTo>
                    <a:pt x="270852" y="468814"/>
                    <a:pt x="254164" y="479329"/>
                    <a:pt x="241591" y="473843"/>
                  </a:cubicBezTo>
                  <a:cubicBezTo>
                    <a:pt x="238390" y="472471"/>
                    <a:pt x="236790" y="469957"/>
                    <a:pt x="235876" y="466756"/>
                  </a:cubicBezTo>
                  <a:cubicBezTo>
                    <a:pt x="233133" y="456241"/>
                    <a:pt x="224217" y="356342"/>
                    <a:pt x="224903" y="348799"/>
                  </a:cubicBezTo>
                  <a:cubicBezTo>
                    <a:pt x="225589" y="340569"/>
                    <a:pt x="232904" y="331654"/>
                    <a:pt x="257593" y="331882"/>
                  </a:cubicBezTo>
                  <a:cubicBezTo>
                    <a:pt x="270623" y="331882"/>
                    <a:pt x="275881" y="429723"/>
                    <a:pt x="272680" y="455098"/>
                  </a:cubicBezTo>
                  <a:close/>
                  <a:moveTo>
                    <a:pt x="396124" y="336683"/>
                  </a:moveTo>
                  <a:cubicBezTo>
                    <a:pt x="388581" y="334397"/>
                    <a:pt x="381037" y="331654"/>
                    <a:pt x="373493" y="329139"/>
                  </a:cubicBezTo>
                  <a:cubicBezTo>
                    <a:pt x="365949" y="326624"/>
                    <a:pt x="358405" y="323881"/>
                    <a:pt x="350862" y="321595"/>
                  </a:cubicBezTo>
                  <a:cubicBezTo>
                    <a:pt x="339889" y="317938"/>
                    <a:pt x="328916" y="315652"/>
                    <a:pt x="317486" y="314280"/>
                  </a:cubicBezTo>
                  <a:cubicBezTo>
                    <a:pt x="306056" y="312908"/>
                    <a:pt x="294626" y="312451"/>
                    <a:pt x="282739" y="313137"/>
                  </a:cubicBezTo>
                  <a:cubicBezTo>
                    <a:pt x="283653" y="302164"/>
                    <a:pt x="287768" y="293935"/>
                    <a:pt x="291654" y="286162"/>
                  </a:cubicBezTo>
                  <a:cubicBezTo>
                    <a:pt x="292111" y="285019"/>
                    <a:pt x="292797" y="283876"/>
                    <a:pt x="293254" y="282733"/>
                  </a:cubicBezTo>
                  <a:cubicBezTo>
                    <a:pt x="295540" y="277933"/>
                    <a:pt x="297826" y="273132"/>
                    <a:pt x="300112" y="268331"/>
                  </a:cubicBezTo>
                  <a:cubicBezTo>
                    <a:pt x="325258" y="214153"/>
                    <a:pt x="346061" y="158146"/>
                    <a:pt x="368921" y="103054"/>
                  </a:cubicBezTo>
                  <a:cubicBezTo>
                    <a:pt x="373264" y="92538"/>
                    <a:pt x="378294" y="82022"/>
                    <a:pt x="382180" y="71278"/>
                  </a:cubicBezTo>
                  <a:cubicBezTo>
                    <a:pt x="386295" y="60077"/>
                    <a:pt x="394067" y="55276"/>
                    <a:pt x="405268" y="54819"/>
                  </a:cubicBezTo>
                  <a:cubicBezTo>
                    <a:pt x="412812" y="54590"/>
                    <a:pt x="420813" y="53676"/>
                    <a:pt x="428128" y="55276"/>
                  </a:cubicBezTo>
                  <a:cubicBezTo>
                    <a:pt x="467219" y="63963"/>
                    <a:pt x="507910" y="66935"/>
                    <a:pt x="545172" y="82022"/>
                  </a:cubicBezTo>
                  <a:cubicBezTo>
                    <a:pt x="588377" y="99625"/>
                    <a:pt x="633411" y="111055"/>
                    <a:pt x="678903" y="120884"/>
                  </a:cubicBezTo>
                  <a:cubicBezTo>
                    <a:pt x="698791" y="125228"/>
                    <a:pt x="718222" y="127285"/>
                    <a:pt x="737196" y="116998"/>
                  </a:cubicBezTo>
                  <a:lnTo>
                    <a:pt x="737196" y="116998"/>
                  </a:lnTo>
                  <a:cubicBezTo>
                    <a:pt x="738110" y="116541"/>
                    <a:pt x="739253" y="115855"/>
                    <a:pt x="740167" y="115398"/>
                  </a:cubicBezTo>
                  <a:cubicBezTo>
                    <a:pt x="743368" y="113341"/>
                    <a:pt x="745882" y="111055"/>
                    <a:pt x="747940" y="109454"/>
                  </a:cubicBezTo>
                  <a:cubicBezTo>
                    <a:pt x="748397" y="109226"/>
                    <a:pt x="748626" y="108769"/>
                    <a:pt x="749083" y="108540"/>
                  </a:cubicBezTo>
                  <a:cubicBezTo>
                    <a:pt x="749311" y="108311"/>
                    <a:pt x="749540" y="108311"/>
                    <a:pt x="749540" y="108083"/>
                  </a:cubicBezTo>
                  <a:cubicBezTo>
                    <a:pt x="749769" y="107854"/>
                    <a:pt x="750226" y="107626"/>
                    <a:pt x="750454" y="107397"/>
                  </a:cubicBezTo>
                  <a:cubicBezTo>
                    <a:pt x="750912" y="107168"/>
                    <a:pt x="751369" y="106940"/>
                    <a:pt x="751826" y="106711"/>
                  </a:cubicBezTo>
                  <a:cubicBezTo>
                    <a:pt x="752283" y="106711"/>
                    <a:pt x="752740" y="106483"/>
                    <a:pt x="752969" y="106711"/>
                  </a:cubicBezTo>
                  <a:cubicBezTo>
                    <a:pt x="753426" y="106940"/>
                    <a:pt x="753883" y="107168"/>
                    <a:pt x="754341" y="107626"/>
                  </a:cubicBezTo>
                  <a:cubicBezTo>
                    <a:pt x="755026" y="108540"/>
                    <a:pt x="755712" y="109912"/>
                    <a:pt x="756398" y="111969"/>
                  </a:cubicBezTo>
                  <a:cubicBezTo>
                    <a:pt x="757998" y="116541"/>
                    <a:pt x="759141" y="121570"/>
                    <a:pt x="760056" y="126828"/>
                  </a:cubicBezTo>
                  <a:cubicBezTo>
                    <a:pt x="760741" y="130257"/>
                    <a:pt x="761199" y="133915"/>
                    <a:pt x="761427" y="137572"/>
                  </a:cubicBezTo>
                  <a:cubicBezTo>
                    <a:pt x="761884" y="143059"/>
                    <a:pt x="762342" y="148774"/>
                    <a:pt x="762342" y="154489"/>
                  </a:cubicBezTo>
                  <a:cubicBezTo>
                    <a:pt x="762570" y="162032"/>
                    <a:pt x="762342" y="169576"/>
                    <a:pt x="762113" y="176663"/>
                  </a:cubicBezTo>
                  <a:cubicBezTo>
                    <a:pt x="762113" y="176891"/>
                    <a:pt x="762113" y="176891"/>
                    <a:pt x="762113" y="177120"/>
                  </a:cubicBezTo>
                  <a:cubicBezTo>
                    <a:pt x="761884" y="184207"/>
                    <a:pt x="761427" y="191293"/>
                    <a:pt x="760970" y="197465"/>
                  </a:cubicBezTo>
                  <a:cubicBezTo>
                    <a:pt x="760513" y="203866"/>
                    <a:pt x="760056" y="210038"/>
                    <a:pt x="759370" y="216439"/>
                  </a:cubicBezTo>
                  <a:cubicBezTo>
                    <a:pt x="758684" y="222840"/>
                    <a:pt x="758227" y="229012"/>
                    <a:pt x="757541" y="235184"/>
                  </a:cubicBezTo>
                  <a:cubicBezTo>
                    <a:pt x="756627" y="243643"/>
                    <a:pt x="755484" y="251872"/>
                    <a:pt x="754341" y="260330"/>
                  </a:cubicBezTo>
                  <a:cubicBezTo>
                    <a:pt x="753655" y="264445"/>
                    <a:pt x="752969" y="268560"/>
                    <a:pt x="752283" y="272903"/>
                  </a:cubicBezTo>
                  <a:cubicBezTo>
                    <a:pt x="751140" y="279076"/>
                    <a:pt x="749997" y="285476"/>
                    <a:pt x="748626" y="291649"/>
                  </a:cubicBezTo>
                  <a:cubicBezTo>
                    <a:pt x="748168" y="293706"/>
                    <a:pt x="747711" y="295763"/>
                    <a:pt x="747254" y="297821"/>
                  </a:cubicBezTo>
                  <a:cubicBezTo>
                    <a:pt x="742911" y="317023"/>
                    <a:pt x="735367" y="333254"/>
                    <a:pt x="724394" y="346055"/>
                  </a:cubicBezTo>
                  <a:cubicBezTo>
                    <a:pt x="723708" y="346970"/>
                    <a:pt x="722794" y="347884"/>
                    <a:pt x="722108" y="348799"/>
                  </a:cubicBezTo>
                  <a:cubicBezTo>
                    <a:pt x="719593" y="351542"/>
                    <a:pt x="717079" y="353828"/>
                    <a:pt x="714336" y="356342"/>
                  </a:cubicBezTo>
                  <a:cubicBezTo>
                    <a:pt x="710678" y="359543"/>
                    <a:pt x="706792" y="362286"/>
                    <a:pt x="702448" y="364801"/>
                  </a:cubicBezTo>
                  <a:cubicBezTo>
                    <a:pt x="700391" y="366172"/>
                    <a:pt x="698105" y="367315"/>
                    <a:pt x="696048" y="368458"/>
                  </a:cubicBezTo>
                  <a:cubicBezTo>
                    <a:pt x="693762" y="369601"/>
                    <a:pt x="691476" y="370744"/>
                    <a:pt x="689190" y="371659"/>
                  </a:cubicBezTo>
                  <a:cubicBezTo>
                    <a:pt x="684389" y="373716"/>
                    <a:pt x="679360" y="375316"/>
                    <a:pt x="674331" y="376688"/>
                  </a:cubicBezTo>
                  <a:cubicBezTo>
                    <a:pt x="671816" y="377374"/>
                    <a:pt x="669073" y="378059"/>
                    <a:pt x="666330" y="378517"/>
                  </a:cubicBezTo>
                  <a:cubicBezTo>
                    <a:pt x="662672" y="379202"/>
                    <a:pt x="658786" y="379888"/>
                    <a:pt x="655128" y="380345"/>
                  </a:cubicBezTo>
                  <a:cubicBezTo>
                    <a:pt x="643927" y="381946"/>
                    <a:pt x="632725" y="382403"/>
                    <a:pt x="621295" y="382174"/>
                  </a:cubicBezTo>
                  <a:cubicBezTo>
                    <a:pt x="619467" y="382174"/>
                    <a:pt x="617638" y="382174"/>
                    <a:pt x="615809" y="381946"/>
                  </a:cubicBezTo>
                  <a:cubicBezTo>
                    <a:pt x="612151" y="381717"/>
                    <a:pt x="608265" y="381488"/>
                    <a:pt x="604608" y="381260"/>
                  </a:cubicBezTo>
                  <a:cubicBezTo>
                    <a:pt x="599121" y="380803"/>
                    <a:pt x="593406" y="380117"/>
                    <a:pt x="587920" y="379431"/>
                  </a:cubicBezTo>
                  <a:cubicBezTo>
                    <a:pt x="584262" y="378974"/>
                    <a:pt x="580605" y="378288"/>
                    <a:pt x="576947" y="377831"/>
                  </a:cubicBezTo>
                  <a:cubicBezTo>
                    <a:pt x="515911" y="367544"/>
                    <a:pt x="455332" y="355199"/>
                    <a:pt x="396124" y="336683"/>
                  </a:cubicBezTo>
                  <a:close/>
                </a:path>
              </a:pathLst>
            </a:custGeom>
            <a:solidFill>
              <a:srgbClr val="000000"/>
            </a:solidFill>
            <a:ln w="2286" cap="flat">
              <a:noFill/>
              <a:prstDash val="solid"/>
              <a:miter/>
            </a:ln>
          </p:spPr>
          <p:txBody>
            <a:bodyPr rtlCol="0" anchor="ctr"/>
            <a:lstStyle/>
            <a:p>
              <a:endParaRPr lang="en-US"/>
            </a:p>
          </p:txBody>
        </p:sp>
        <p:sp>
          <p:nvSpPr>
            <p:cNvPr id="98" name="Freeform 1073">
              <a:extLst>
                <a:ext uri="{FF2B5EF4-FFF2-40B4-BE49-F238E27FC236}">
                  <a16:creationId xmlns:a16="http://schemas.microsoft.com/office/drawing/2014/main" id="{2FB40CC5-09C8-698F-34FC-4BF53862AE5E}"/>
                </a:ext>
              </a:extLst>
            </p:cNvPr>
            <p:cNvSpPr/>
            <p:nvPr/>
          </p:nvSpPr>
          <p:spPr>
            <a:xfrm>
              <a:off x="6413425" y="528505"/>
              <a:ext cx="69461" cy="145406"/>
            </a:xfrm>
            <a:custGeom>
              <a:avLst/>
              <a:gdLst>
                <a:gd name="connsiteX0" fmla="*/ 25603 w 69461"/>
                <a:gd name="connsiteY0" fmla="*/ 129634 h 145406"/>
                <a:gd name="connsiteX1" fmla="*/ 69266 w 69461"/>
                <a:gd name="connsiteY1" fmla="*/ 17848 h 145406"/>
                <a:gd name="connsiteX2" fmla="*/ 69037 w 69461"/>
                <a:gd name="connsiteY2" fmla="*/ 4589 h 145406"/>
                <a:gd name="connsiteX3" fmla="*/ 64237 w 69461"/>
                <a:gd name="connsiteY3" fmla="*/ 17 h 145406"/>
                <a:gd name="connsiteX4" fmla="*/ 59436 w 69461"/>
                <a:gd name="connsiteY4" fmla="*/ 2532 h 145406"/>
                <a:gd name="connsiteX5" fmla="*/ 55321 w 69461"/>
                <a:gd name="connsiteY5" fmla="*/ 20820 h 145406"/>
                <a:gd name="connsiteX6" fmla="*/ 20803 w 69461"/>
                <a:gd name="connsiteY6" fmla="*/ 118432 h 145406"/>
                <a:gd name="connsiteX7" fmla="*/ 0 w 69461"/>
                <a:gd name="connsiteY7" fmla="*/ 145407 h 145406"/>
                <a:gd name="connsiteX8" fmla="*/ 25603 w 69461"/>
                <a:gd name="connsiteY8" fmla="*/ 129634 h 1454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9461" h="145406">
                  <a:moveTo>
                    <a:pt x="25603" y="129634"/>
                  </a:moveTo>
                  <a:cubicBezTo>
                    <a:pt x="53492" y="97630"/>
                    <a:pt x="65608" y="59225"/>
                    <a:pt x="69266" y="17848"/>
                  </a:cubicBezTo>
                  <a:cubicBezTo>
                    <a:pt x="69723" y="13505"/>
                    <a:pt x="69266" y="8933"/>
                    <a:pt x="69037" y="4589"/>
                  </a:cubicBezTo>
                  <a:cubicBezTo>
                    <a:pt x="68809" y="1846"/>
                    <a:pt x="67208" y="-211"/>
                    <a:pt x="64237" y="17"/>
                  </a:cubicBezTo>
                  <a:cubicBezTo>
                    <a:pt x="62636" y="246"/>
                    <a:pt x="60579" y="1389"/>
                    <a:pt x="59436" y="2532"/>
                  </a:cubicBezTo>
                  <a:cubicBezTo>
                    <a:pt x="55093" y="7790"/>
                    <a:pt x="55778" y="14419"/>
                    <a:pt x="55321" y="20820"/>
                  </a:cubicBezTo>
                  <a:cubicBezTo>
                    <a:pt x="52349" y="56482"/>
                    <a:pt x="42977" y="89629"/>
                    <a:pt x="20803" y="118432"/>
                  </a:cubicBezTo>
                  <a:cubicBezTo>
                    <a:pt x="14630" y="126433"/>
                    <a:pt x="8458" y="134206"/>
                    <a:pt x="0" y="145407"/>
                  </a:cubicBezTo>
                  <a:cubicBezTo>
                    <a:pt x="14630" y="143578"/>
                    <a:pt x="19888" y="136034"/>
                    <a:pt x="25603" y="129634"/>
                  </a:cubicBezTo>
                  <a:close/>
                </a:path>
              </a:pathLst>
            </a:custGeom>
            <a:solidFill>
              <a:srgbClr val="000000"/>
            </a:solidFill>
            <a:ln w="2286" cap="flat">
              <a:noFill/>
              <a:prstDash val="solid"/>
              <a:miter/>
            </a:ln>
          </p:spPr>
          <p:txBody>
            <a:bodyPr rtlCol="0" anchor="ctr"/>
            <a:lstStyle/>
            <a:p>
              <a:endParaRPr lang="en-US"/>
            </a:p>
          </p:txBody>
        </p:sp>
        <p:sp>
          <p:nvSpPr>
            <p:cNvPr id="99" name="Freeform 1074">
              <a:extLst>
                <a:ext uri="{FF2B5EF4-FFF2-40B4-BE49-F238E27FC236}">
                  <a16:creationId xmlns:a16="http://schemas.microsoft.com/office/drawing/2014/main" id="{1B206332-FB7F-F4DD-5BD6-EBA693D3FC0A}"/>
                </a:ext>
              </a:extLst>
            </p:cNvPr>
            <p:cNvSpPr/>
            <p:nvPr/>
          </p:nvSpPr>
          <p:spPr>
            <a:xfrm>
              <a:off x="5589626" y="699770"/>
              <a:ext cx="38216" cy="132448"/>
            </a:xfrm>
            <a:custGeom>
              <a:avLst/>
              <a:gdLst>
                <a:gd name="connsiteX0" fmla="*/ 36729 w 38216"/>
                <a:gd name="connsiteY0" fmla="*/ 203 h 132448"/>
                <a:gd name="connsiteX1" fmla="*/ 33072 w 38216"/>
                <a:gd name="connsiteY1" fmla="*/ 203 h 132448"/>
                <a:gd name="connsiteX2" fmla="*/ 11355 w 38216"/>
                <a:gd name="connsiteY2" fmla="*/ 117246 h 132448"/>
                <a:gd name="connsiteX3" fmla="*/ 23928 w 38216"/>
                <a:gd name="connsiteY3" fmla="*/ 131420 h 132448"/>
                <a:gd name="connsiteX4" fmla="*/ 28957 w 38216"/>
                <a:gd name="connsiteY4" fmla="*/ 131420 h 132448"/>
                <a:gd name="connsiteX5" fmla="*/ 30557 w 38216"/>
                <a:gd name="connsiteY5" fmla="*/ 126390 h 132448"/>
                <a:gd name="connsiteX6" fmla="*/ 28042 w 38216"/>
                <a:gd name="connsiteY6" fmla="*/ 121361 h 132448"/>
                <a:gd name="connsiteX7" fmla="*/ 32614 w 38216"/>
                <a:gd name="connsiteY7" fmla="*/ 17348 h 132448"/>
                <a:gd name="connsiteX8" fmla="*/ 36729 w 38216"/>
                <a:gd name="connsiteY8" fmla="*/ 203 h 132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216" h="132448">
                  <a:moveTo>
                    <a:pt x="36729" y="203"/>
                  </a:moveTo>
                  <a:cubicBezTo>
                    <a:pt x="35358" y="203"/>
                    <a:pt x="33757" y="-254"/>
                    <a:pt x="33072" y="203"/>
                  </a:cubicBezTo>
                  <a:cubicBezTo>
                    <a:pt x="-5105" y="29921"/>
                    <a:pt x="-7162" y="82042"/>
                    <a:pt x="11355" y="117246"/>
                  </a:cubicBezTo>
                  <a:cubicBezTo>
                    <a:pt x="14326" y="122961"/>
                    <a:pt x="18670" y="127533"/>
                    <a:pt x="23928" y="131420"/>
                  </a:cubicBezTo>
                  <a:cubicBezTo>
                    <a:pt x="25528" y="132791"/>
                    <a:pt x="27814" y="132791"/>
                    <a:pt x="28957" y="131420"/>
                  </a:cubicBezTo>
                  <a:cubicBezTo>
                    <a:pt x="30100" y="130277"/>
                    <a:pt x="30786" y="127991"/>
                    <a:pt x="30557" y="126390"/>
                  </a:cubicBezTo>
                  <a:cubicBezTo>
                    <a:pt x="30328" y="124562"/>
                    <a:pt x="28957" y="122961"/>
                    <a:pt x="28042" y="121361"/>
                  </a:cubicBezTo>
                  <a:cubicBezTo>
                    <a:pt x="9754" y="85700"/>
                    <a:pt x="9069" y="51181"/>
                    <a:pt x="32614" y="17348"/>
                  </a:cubicBezTo>
                  <a:cubicBezTo>
                    <a:pt x="36043" y="12319"/>
                    <a:pt x="40615" y="7061"/>
                    <a:pt x="36729" y="203"/>
                  </a:cubicBezTo>
                  <a:close/>
                </a:path>
              </a:pathLst>
            </a:custGeom>
            <a:solidFill>
              <a:srgbClr val="000000"/>
            </a:solidFill>
            <a:ln w="2286" cap="flat">
              <a:noFill/>
              <a:prstDash val="solid"/>
              <a:miter/>
            </a:ln>
          </p:spPr>
          <p:txBody>
            <a:bodyPr rtlCol="0" anchor="ctr"/>
            <a:lstStyle/>
            <a:p>
              <a:endParaRPr lang="en-US"/>
            </a:p>
          </p:txBody>
        </p:sp>
        <p:sp>
          <p:nvSpPr>
            <p:cNvPr id="100" name="Freeform 1075">
              <a:extLst>
                <a:ext uri="{FF2B5EF4-FFF2-40B4-BE49-F238E27FC236}">
                  <a16:creationId xmlns:a16="http://schemas.microsoft.com/office/drawing/2014/main" id="{E6213F5B-8C28-26A2-371F-BA675BA7E5DF}"/>
                </a:ext>
              </a:extLst>
            </p:cNvPr>
            <p:cNvSpPr/>
            <p:nvPr/>
          </p:nvSpPr>
          <p:spPr>
            <a:xfrm>
              <a:off x="5565310" y="1100537"/>
              <a:ext cx="93524" cy="15257"/>
            </a:xfrm>
            <a:custGeom>
              <a:avLst/>
              <a:gdLst>
                <a:gd name="connsiteX0" fmla="*/ 9152 w 93524"/>
                <a:gd name="connsiteY0" fmla="*/ 15030 h 15257"/>
                <a:gd name="connsiteX1" fmla="*/ 60587 w 93524"/>
                <a:gd name="connsiteY1" fmla="*/ 12744 h 15257"/>
                <a:gd name="connsiteX2" fmla="*/ 93506 w 93524"/>
                <a:gd name="connsiteY2" fmla="*/ 5201 h 15257"/>
                <a:gd name="connsiteX3" fmla="*/ 89162 w 93524"/>
                <a:gd name="connsiteY3" fmla="*/ 629 h 15257"/>
                <a:gd name="connsiteX4" fmla="*/ 9152 w 93524"/>
                <a:gd name="connsiteY4" fmla="*/ 1086 h 15257"/>
                <a:gd name="connsiteX5" fmla="*/ 8 w 93524"/>
                <a:gd name="connsiteY5" fmla="*/ 7258 h 15257"/>
                <a:gd name="connsiteX6" fmla="*/ 9152 w 93524"/>
                <a:gd name="connsiteY6" fmla="*/ 15030 h 15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3524" h="15257">
                  <a:moveTo>
                    <a:pt x="9152" y="15030"/>
                  </a:moveTo>
                  <a:cubicBezTo>
                    <a:pt x="26297" y="15488"/>
                    <a:pt x="43671" y="15488"/>
                    <a:pt x="60587" y="12744"/>
                  </a:cubicBezTo>
                  <a:cubicBezTo>
                    <a:pt x="71789" y="10916"/>
                    <a:pt x="83676" y="12516"/>
                    <a:pt x="93506" y="5201"/>
                  </a:cubicBezTo>
                  <a:cubicBezTo>
                    <a:pt x="93734" y="1772"/>
                    <a:pt x="91906" y="629"/>
                    <a:pt x="89162" y="629"/>
                  </a:cubicBezTo>
                  <a:cubicBezTo>
                    <a:pt x="62416" y="-57"/>
                    <a:pt x="35899" y="-514"/>
                    <a:pt x="9152" y="1086"/>
                  </a:cubicBezTo>
                  <a:cubicBezTo>
                    <a:pt x="4352" y="1314"/>
                    <a:pt x="-220" y="629"/>
                    <a:pt x="8" y="7258"/>
                  </a:cubicBezTo>
                  <a:cubicBezTo>
                    <a:pt x="237" y="12973"/>
                    <a:pt x="4123" y="15030"/>
                    <a:pt x="9152" y="15030"/>
                  </a:cubicBezTo>
                  <a:close/>
                </a:path>
              </a:pathLst>
            </a:custGeom>
            <a:solidFill>
              <a:srgbClr val="000000"/>
            </a:solidFill>
            <a:ln w="2286" cap="flat">
              <a:noFill/>
              <a:prstDash val="solid"/>
              <a:miter/>
            </a:ln>
          </p:spPr>
          <p:txBody>
            <a:bodyPr rtlCol="0" anchor="ctr"/>
            <a:lstStyle/>
            <a:p>
              <a:endParaRPr lang="en-US"/>
            </a:p>
          </p:txBody>
        </p:sp>
        <p:sp>
          <p:nvSpPr>
            <p:cNvPr id="101" name="Freeform 1076">
              <a:extLst>
                <a:ext uri="{FF2B5EF4-FFF2-40B4-BE49-F238E27FC236}">
                  <a16:creationId xmlns:a16="http://schemas.microsoft.com/office/drawing/2014/main" id="{4C72833B-505E-03B9-BEE4-B2630FE2DA02}"/>
                </a:ext>
              </a:extLst>
            </p:cNvPr>
            <p:cNvSpPr/>
            <p:nvPr/>
          </p:nvSpPr>
          <p:spPr>
            <a:xfrm>
              <a:off x="5919192" y="1091544"/>
              <a:ext cx="71094" cy="16174"/>
            </a:xfrm>
            <a:custGeom>
              <a:avLst/>
              <a:gdLst>
                <a:gd name="connsiteX0" fmla="*/ 9144 w 71094"/>
                <a:gd name="connsiteY0" fmla="*/ 478 h 16174"/>
                <a:gd name="connsiteX1" fmla="*/ 0 w 71094"/>
                <a:gd name="connsiteY1" fmla="*/ 8022 h 16174"/>
                <a:gd name="connsiteX2" fmla="*/ 9373 w 71094"/>
                <a:gd name="connsiteY2" fmla="*/ 14651 h 16174"/>
                <a:gd name="connsiteX3" fmla="*/ 51206 w 71094"/>
                <a:gd name="connsiteY3" fmla="*/ 16023 h 16174"/>
                <a:gd name="connsiteX4" fmla="*/ 71095 w 71094"/>
                <a:gd name="connsiteY4" fmla="*/ 7336 h 16174"/>
                <a:gd name="connsiteX5" fmla="*/ 9144 w 71094"/>
                <a:gd name="connsiteY5" fmla="*/ 478 h 16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094" h="16174">
                  <a:moveTo>
                    <a:pt x="9144" y="478"/>
                  </a:moveTo>
                  <a:cubicBezTo>
                    <a:pt x="4572" y="707"/>
                    <a:pt x="0" y="2307"/>
                    <a:pt x="0" y="8022"/>
                  </a:cubicBezTo>
                  <a:cubicBezTo>
                    <a:pt x="0" y="14194"/>
                    <a:pt x="4572" y="15108"/>
                    <a:pt x="9373" y="14651"/>
                  </a:cubicBezTo>
                  <a:cubicBezTo>
                    <a:pt x="23317" y="13280"/>
                    <a:pt x="37262" y="15337"/>
                    <a:pt x="51206" y="16023"/>
                  </a:cubicBezTo>
                  <a:cubicBezTo>
                    <a:pt x="57836" y="16480"/>
                    <a:pt x="65151" y="16480"/>
                    <a:pt x="71095" y="7336"/>
                  </a:cubicBezTo>
                  <a:cubicBezTo>
                    <a:pt x="49606" y="478"/>
                    <a:pt x="29489" y="-894"/>
                    <a:pt x="9144" y="478"/>
                  </a:cubicBezTo>
                  <a:close/>
                </a:path>
              </a:pathLst>
            </a:custGeom>
            <a:solidFill>
              <a:srgbClr val="000000"/>
            </a:solidFill>
            <a:ln w="2286" cap="flat">
              <a:noFill/>
              <a:prstDash val="solid"/>
              <a:miter/>
            </a:ln>
          </p:spPr>
          <p:txBody>
            <a:bodyPr rtlCol="0" anchor="ctr"/>
            <a:lstStyle/>
            <a:p>
              <a:endParaRPr lang="en-US"/>
            </a:p>
          </p:txBody>
        </p:sp>
      </p:grpSp>
      <p:grpSp>
        <p:nvGrpSpPr>
          <p:cNvPr id="102" name="Graphic 4">
            <a:extLst>
              <a:ext uri="{FF2B5EF4-FFF2-40B4-BE49-F238E27FC236}">
                <a16:creationId xmlns:a16="http://schemas.microsoft.com/office/drawing/2014/main" id="{9BA2809D-4A10-00A9-11DF-EC0D1B06E652}"/>
              </a:ext>
            </a:extLst>
          </p:cNvPr>
          <p:cNvGrpSpPr/>
          <p:nvPr/>
        </p:nvGrpSpPr>
        <p:grpSpPr>
          <a:xfrm>
            <a:off x="9683475" y="148319"/>
            <a:ext cx="1847411" cy="904813"/>
            <a:chOff x="7994680" y="5442637"/>
            <a:chExt cx="1847411" cy="904813"/>
          </a:xfrm>
        </p:grpSpPr>
        <p:sp>
          <p:nvSpPr>
            <p:cNvPr id="103" name="Freeform 88">
              <a:extLst>
                <a:ext uri="{FF2B5EF4-FFF2-40B4-BE49-F238E27FC236}">
                  <a16:creationId xmlns:a16="http://schemas.microsoft.com/office/drawing/2014/main" id="{14597F17-E3E2-A1F9-79CF-236C25206FC0}"/>
                </a:ext>
              </a:extLst>
            </p:cNvPr>
            <p:cNvSpPr/>
            <p:nvPr/>
          </p:nvSpPr>
          <p:spPr>
            <a:xfrm>
              <a:off x="8760967" y="5458709"/>
              <a:ext cx="210455" cy="201773"/>
            </a:xfrm>
            <a:custGeom>
              <a:avLst/>
              <a:gdLst>
                <a:gd name="connsiteX0" fmla="*/ 125336 w 210455"/>
                <a:gd name="connsiteY0" fmla="*/ 200404 h 201773"/>
                <a:gd name="connsiteX1" fmla="*/ 209256 w 210455"/>
                <a:gd name="connsiteY1" fmla="*/ 116665 h 201773"/>
                <a:gd name="connsiteX2" fmla="*/ 167206 w 210455"/>
                <a:gd name="connsiteY2" fmla="*/ 15780 h 201773"/>
                <a:gd name="connsiteX3" fmla="*/ 55312 w 210455"/>
                <a:gd name="connsiteY3" fmla="*/ 9824 h 201773"/>
                <a:gd name="connsiteX4" fmla="*/ 989 w 210455"/>
                <a:gd name="connsiteY4" fmla="*/ 115942 h 201773"/>
                <a:gd name="connsiteX5" fmla="*/ 125336 w 210455"/>
                <a:gd name="connsiteY5" fmla="*/ 200404 h 201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0455" h="201773">
                  <a:moveTo>
                    <a:pt x="125336" y="200404"/>
                  </a:moveTo>
                  <a:cubicBezTo>
                    <a:pt x="169371" y="194268"/>
                    <a:pt x="201135" y="163407"/>
                    <a:pt x="209256" y="116665"/>
                  </a:cubicBezTo>
                  <a:cubicBezTo>
                    <a:pt x="215573" y="80750"/>
                    <a:pt x="196262" y="32022"/>
                    <a:pt x="167206" y="15780"/>
                  </a:cubicBezTo>
                  <a:cubicBezTo>
                    <a:pt x="131652" y="-11472"/>
                    <a:pt x="68125" y="3508"/>
                    <a:pt x="55312" y="9824"/>
                  </a:cubicBezTo>
                  <a:cubicBezTo>
                    <a:pt x="20841" y="27149"/>
                    <a:pt x="-5508" y="77682"/>
                    <a:pt x="989" y="115942"/>
                  </a:cubicBezTo>
                  <a:cubicBezTo>
                    <a:pt x="10915" y="174596"/>
                    <a:pt x="61809" y="209248"/>
                    <a:pt x="125336" y="200404"/>
                  </a:cubicBezTo>
                  <a:close/>
                </a:path>
              </a:pathLst>
            </a:custGeom>
            <a:solidFill>
              <a:srgbClr val="FFFFFF"/>
            </a:solidFill>
            <a:ln w="1804" cap="flat">
              <a:noFill/>
              <a:prstDash val="solid"/>
              <a:miter/>
            </a:ln>
          </p:spPr>
          <p:txBody>
            <a:bodyPr rtlCol="0" anchor="ctr"/>
            <a:lstStyle/>
            <a:p>
              <a:endParaRPr lang="en-US"/>
            </a:p>
          </p:txBody>
        </p:sp>
        <p:sp>
          <p:nvSpPr>
            <p:cNvPr id="104" name="Freeform 89">
              <a:extLst>
                <a:ext uri="{FF2B5EF4-FFF2-40B4-BE49-F238E27FC236}">
                  <a16:creationId xmlns:a16="http://schemas.microsoft.com/office/drawing/2014/main" id="{64D2CB1E-F09D-5504-410E-F7449513A4E6}"/>
                </a:ext>
              </a:extLst>
            </p:cNvPr>
            <p:cNvSpPr/>
            <p:nvPr/>
          </p:nvSpPr>
          <p:spPr>
            <a:xfrm>
              <a:off x="8337446" y="5889265"/>
              <a:ext cx="217064" cy="425328"/>
            </a:xfrm>
            <a:custGeom>
              <a:avLst/>
              <a:gdLst>
                <a:gd name="connsiteX0" fmla="*/ 37 w 217064"/>
                <a:gd name="connsiteY0" fmla="*/ 205512 h 425328"/>
                <a:gd name="connsiteX1" fmla="*/ 13031 w 217064"/>
                <a:gd name="connsiteY1" fmla="*/ 230237 h 425328"/>
                <a:gd name="connsiteX2" fmla="*/ 17542 w 217064"/>
                <a:gd name="connsiteY2" fmla="*/ 212731 h 425328"/>
                <a:gd name="connsiteX3" fmla="*/ 20430 w 217064"/>
                <a:gd name="connsiteY3" fmla="*/ 151731 h 425328"/>
                <a:gd name="connsiteX4" fmla="*/ 28010 w 217064"/>
                <a:gd name="connsiteY4" fmla="*/ 88204 h 425328"/>
                <a:gd name="connsiteX5" fmla="*/ 40462 w 217064"/>
                <a:gd name="connsiteY5" fmla="*/ 73585 h 425328"/>
                <a:gd name="connsiteX6" fmla="*/ 44072 w 217064"/>
                <a:gd name="connsiteY6" fmla="*/ 90550 h 425328"/>
                <a:gd name="connsiteX7" fmla="*/ 34687 w 217064"/>
                <a:gd name="connsiteY7" fmla="*/ 169778 h 425328"/>
                <a:gd name="connsiteX8" fmla="*/ 32522 w 217064"/>
                <a:gd name="connsiteY8" fmla="*/ 372450 h 425328"/>
                <a:gd name="connsiteX9" fmla="*/ 36312 w 217064"/>
                <a:gd name="connsiteY9" fmla="*/ 404213 h 425328"/>
                <a:gd name="connsiteX10" fmla="*/ 59232 w 217064"/>
                <a:gd name="connsiteY10" fmla="*/ 425328 h 425328"/>
                <a:gd name="connsiteX11" fmla="*/ 75836 w 217064"/>
                <a:gd name="connsiteY11" fmla="*/ 404935 h 425328"/>
                <a:gd name="connsiteX12" fmla="*/ 96590 w 217064"/>
                <a:gd name="connsiteY12" fmla="*/ 241245 h 425328"/>
                <a:gd name="connsiteX13" fmla="*/ 113013 w 217064"/>
                <a:gd name="connsiteY13" fmla="*/ 226266 h 425328"/>
                <a:gd name="connsiteX14" fmla="*/ 129256 w 217064"/>
                <a:gd name="connsiteY14" fmla="*/ 237636 h 425328"/>
                <a:gd name="connsiteX15" fmla="*/ 138280 w 217064"/>
                <a:gd name="connsiteY15" fmla="*/ 401506 h 425328"/>
                <a:gd name="connsiteX16" fmla="*/ 157049 w 217064"/>
                <a:gd name="connsiteY16" fmla="*/ 422802 h 425328"/>
                <a:gd name="connsiteX17" fmla="*/ 179066 w 217064"/>
                <a:gd name="connsiteY17" fmla="*/ 403131 h 425328"/>
                <a:gd name="connsiteX18" fmla="*/ 182315 w 217064"/>
                <a:gd name="connsiteY18" fmla="*/ 318308 h 425328"/>
                <a:gd name="connsiteX19" fmla="*/ 166614 w 217064"/>
                <a:gd name="connsiteY19" fmla="*/ 79000 h 425328"/>
                <a:gd name="connsiteX20" fmla="*/ 165892 w 217064"/>
                <a:gd name="connsiteY20" fmla="*/ 71059 h 425328"/>
                <a:gd name="connsiteX21" fmla="*/ 170223 w 217064"/>
                <a:gd name="connsiteY21" fmla="*/ 62576 h 425328"/>
                <a:gd name="connsiteX22" fmla="*/ 180871 w 217064"/>
                <a:gd name="connsiteY22" fmla="*/ 67810 h 425328"/>
                <a:gd name="connsiteX23" fmla="*/ 185924 w 217064"/>
                <a:gd name="connsiteY23" fmla="*/ 85677 h 425328"/>
                <a:gd name="connsiteX24" fmla="*/ 194226 w 217064"/>
                <a:gd name="connsiteY24" fmla="*/ 159852 h 425328"/>
                <a:gd name="connsiteX25" fmla="*/ 198197 w 217064"/>
                <a:gd name="connsiteY25" fmla="*/ 213092 h 425328"/>
                <a:gd name="connsiteX26" fmla="*/ 216966 w 217064"/>
                <a:gd name="connsiteY26" fmla="*/ 165988 h 425328"/>
                <a:gd name="connsiteX27" fmla="*/ 196211 w 217064"/>
                <a:gd name="connsiteY27" fmla="*/ 52109 h 425328"/>
                <a:gd name="connsiteX28" fmla="*/ 189895 w 217064"/>
                <a:gd name="connsiteY28" fmla="*/ 34603 h 425328"/>
                <a:gd name="connsiteX29" fmla="*/ 130880 w 217064"/>
                <a:gd name="connsiteY29" fmla="*/ 3561 h 425328"/>
                <a:gd name="connsiteX30" fmla="*/ 80889 w 217064"/>
                <a:gd name="connsiteY30" fmla="*/ 3381 h 425328"/>
                <a:gd name="connsiteX31" fmla="*/ 31078 w 217064"/>
                <a:gd name="connsiteY31" fmla="*/ 19804 h 425328"/>
                <a:gd name="connsiteX32" fmla="*/ 11406 w 217064"/>
                <a:gd name="connsiteY32" fmla="*/ 67269 h 425328"/>
                <a:gd name="connsiteX33" fmla="*/ 37 w 217064"/>
                <a:gd name="connsiteY33" fmla="*/ 205512 h 4253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17064" h="425328">
                  <a:moveTo>
                    <a:pt x="37" y="205512"/>
                  </a:moveTo>
                  <a:cubicBezTo>
                    <a:pt x="-324" y="215618"/>
                    <a:pt x="1841" y="225183"/>
                    <a:pt x="13031" y="230237"/>
                  </a:cubicBezTo>
                  <a:cubicBezTo>
                    <a:pt x="17723" y="225183"/>
                    <a:pt x="17182" y="218686"/>
                    <a:pt x="17542" y="212731"/>
                  </a:cubicBezTo>
                  <a:cubicBezTo>
                    <a:pt x="18806" y="192337"/>
                    <a:pt x="18806" y="171944"/>
                    <a:pt x="20430" y="151731"/>
                  </a:cubicBezTo>
                  <a:cubicBezTo>
                    <a:pt x="22235" y="130435"/>
                    <a:pt x="24942" y="109319"/>
                    <a:pt x="28010" y="88204"/>
                  </a:cubicBezTo>
                  <a:cubicBezTo>
                    <a:pt x="29093" y="81346"/>
                    <a:pt x="31980" y="72322"/>
                    <a:pt x="40462" y="73585"/>
                  </a:cubicBezTo>
                  <a:cubicBezTo>
                    <a:pt x="52013" y="75390"/>
                    <a:pt x="45696" y="84233"/>
                    <a:pt x="44072" y="90550"/>
                  </a:cubicBezTo>
                  <a:cubicBezTo>
                    <a:pt x="37575" y="116538"/>
                    <a:pt x="35590" y="143248"/>
                    <a:pt x="34687" y="169778"/>
                  </a:cubicBezTo>
                  <a:cubicBezTo>
                    <a:pt x="32702" y="237275"/>
                    <a:pt x="33244" y="304953"/>
                    <a:pt x="32522" y="372450"/>
                  </a:cubicBezTo>
                  <a:cubicBezTo>
                    <a:pt x="32341" y="383278"/>
                    <a:pt x="34507" y="393565"/>
                    <a:pt x="36312" y="404213"/>
                  </a:cubicBezTo>
                  <a:cubicBezTo>
                    <a:pt x="38478" y="417929"/>
                    <a:pt x="45696" y="425328"/>
                    <a:pt x="59232" y="425328"/>
                  </a:cubicBezTo>
                  <a:cubicBezTo>
                    <a:pt x="72045" y="425328"/>
                    <a:pt x="73670" y="414681"/>
                    <a:pt x="75836" y="404935"/>
                  </a:cubicBezTo>
                  <a:cubicBezTo>
                    <a:pt x="83776" y="368479"/>
                    <a:pt x="94064" y="258932"/>
                    <a:pt x="96590" y="241245"/>
                  </a:cubicBezTo>
                  <a:cubicBezTo>
                    <a:pt x="97853" y="232763"/>
                    <a:pt x="103628" y="226807"/>
                    <a:pt x="113013" y="226266"/>
                  </a:cubicBezTo>
                  <a:cubicBezTo>
                    <a:pt x="121315" y="225725"/>
                    <a:pt x="126187" y="230778"/>
                    <a:pt x="129256" y="237636"/>
                  </a:cubicBezTo>
                  <a:cubicBezTo>
                    <a:pt x="131061" y="241607"/>
                    <a:pt x="134129" y="373172"/>
                    <a:pt x="138280" y="401506"/>
                  </a:cubicBezTo>
                  <a:cubicBezTo>
                    <a:pt x="139723" y="410710"/>
                    <a:pt x="143152" y="422441"/>
                    <a:pt x="157049" y="422802"/>
                  </a:cubicBezTo>
                  <a:cubicBezTo>
                    <a:pt x="170043" y="423163"/>
                    <a:pt x="175638" y="413598"/>
                    <a:pt x="179066" y="403131"/>
                  </a:cubicBezTo>
                  <a:cubicBezTo>
                    <a:pt x="180691" y="398077"/>
                    <a:pt x="183037" y="340326"/>
                    <a:pt x="182315" y="318308"/>
                  </a:cubicBezTo>
                  <a:cubicBezTo>
                    <a:pt x="179789" y="238358"/>
                    <a:pt x="181954" y="158227"/>
                    <a:pt x="166614" y="79000"/>
                  </a:cubicBezTo>
                  <a:cubicBezTo>
                    <a:pt x="166072" y="76473"/>
                    <a:pt x="166072" y="73766"/>
                    <a:pt x="165892" y="71059"/>
                  </a:cubicBezTo>
                  <a:cubicBezTo>
                    <a:pt x="165531" y="67269"/>
                    <a:pt x="166072" y="63840"/>
                    <a:pt x="170223" y="62576"/>
                  </a:cubicBezTo>
                  <a:cubicBezTo>
                    <a:pt x="175096" y="61133"/>
                    <a:pt x="179247" y="63118"/>
                    <a:pt x="180871" y="67810"/>
                  </a:cubicBezTo>
                  <a:cubicBezTo>
                    <a:pt x="183037" y="73585"/>
                    <a:pt x="185022" y="79721"/>
                    <a:pt x="185924" y="85677"/>
                  </a:cubicBezTo>
                  <a:cubicBezTo>
                    <a:pt x="189353" y="110402"/>
                    <a:pt x="193324" y="134946"/>
                    <a:pt x="194226" y="159852"/>
                  </a:cubicBezTo>
                  <a:cubicBezTo>
                    <a:pt x="194767" y="177719"/>
                    <a:pt x="196934" y="195405"/>
                    <a:pt x="198197" y="213092"/>
                  </a:cubicBezTo>
                  <a:cubicBezTo>
                    <a:pt x="210108" y="198834"/>
                    <a:pt x="218049" y="181870"/>
                    <a:pt x="216966" y="165988"/>
                  </a:cubicBezTo>
                  <a:cubicBezTo>
                    <a:pt x="214439" y="127006"/>
                    <a:pt x="204694" y="90189"/>
                    <a:pt x="196211" y="52109"/>
                  </a:cubicBezTo>
                  <a:cubicBezTo>
                    <a:pt x="194948" y="46153"/>
                    <a:pt x="192783" y="40017"/>
                    <a:pt x="189895" y="34603"/>
                  </a:cubicBezTo>
                  <a:cubicBezTo>
                    <a:pt x="173833" y="5186"/>
                    <a:pt x="158673" y="-5642"/>
                    <a:pt x="130880" y="3561"/>
                  </a:cubicBezTo>
                  <a:cubicBezTo>
                    <a:pt x="114637" y="8976"/>
                    <a:pt x="97673" y="8254"/>
                    <a:pt x="80889" y="3381"/>
                  </a:cubicBezTo>
                  <a:cubicBezTo>
                    <a:pt x="57066" y="-3657"/>
                    <a:pt x="50208" y="-409"/>
                    <a:pt x="31078" y="19804"/>
                  </a:cubicBezTo>
                  <a:cubicBezTo>
                    <a:pt x="16279" y="35325"/>
                    <a:pt x="13753" y="52289"/>
                    <a:pt x="11406" y="67269"/>
                  </a:cubicBezTo>
                  <a:cubicBezTo>
                    <a:pt x="3827" y="113109"/>
                    <a:pt x="1300" y="159310"/>
                    <a:pt x="37" y="205512"/>
                  </a:cubicBezTo>
                  <a:close/>
                </a:path>
              </a:pathLst>
            </a:custGeom>
            <a:solidFill>
              <a:srgbClr val="FFFFFF"/>
            </a:solidFill>
            <a:ln w="1804" cap="flat">
              <a:noFill/>
              <a:prstDash val="solid"/>
              <a:miter/>
            </a:ln>
          </p:spPr>
          <p:txBody>
            <a:bodyPr rtlCol="0" anchor="ctr"/>
            <a:lstStyle/>
            <a:p>
              <a:endParaRPr lang="en-US"/>
            </a:p>
          </p:txBody>
        </p:sp>
        <p:sp>
          <p:nvSpPr>
            <p:cNvPr id="105" name="Freeform 90">
              <a:extLst>
                <a:ext uri="{FF2B5EF4-FFF2-40B4-BE49-F238E27FC236}">
                  <a16:creationId xmlns:a16="http://schemas.microsoft.com/office/drawing/2014/main" id="{0D2EED9A-18BD-BD28-BEED-55088388E9E1}"/>
                </a:ext>
              </a:extLst>
            </p:cNvPr>
            <p:cNvSpPr/>
            <p:nvPr/>
          </p:nvSpPr>
          <p:spPr>
            <a:xfrm>
              <a:off x="8369795" y="5723653"/>
              <a:ext cx="156037" cy="155801"/>
            </a:xfrm>
            <a:custGeom>
              <a:avLst/>
              <a:gdLst>
                <a:gd name="connsiteX0" fmla="*/ 155921 w 156037"/>
                <a:gd name="connsiteY0" fmla="*/ 72440 h 155801"/>
                <a:gd name="connsiteX1" fmla="*/ 79400 w 156037"/>
                <a:gd name="connsiteY1" fmla="*/ 250 h 155801"/>
                <a:gd name="connsiteX2" fmla="*/ 353 w 156037"/>
                <a:gd name="connsiteY2" fmla="*/ 75688 h 155801"/>
                <a:gd name="connsiteX3" fmla="*/ 76332 w 156037"/>
                <a:gd name="connsiteY3" fmla="*/ 155638 h 155801"/>
                <a:gd name="connsiteX4" fmla="*/ 155921 w 156037"/>
                <a:gd name="connsiteY4" fmla="*/ 72440 h 1558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6037" h="155801">
                  <a:moveTo>
                    <a:pt x="155921" y="72440"/>
                  </a:moveTo>
                  <a:cubicBezTo>
                    <a:pt x="158268" y="35082"/>
                    <a:pt x="124699" y="3679"/>
                    <a:pt x="79400" y="250"/>
                  </a:cubicBezTo>
                  <a:cubicBezTo>
                    <a:pt x="34823" y="-3179"/>
                    <a:pt x="5226" y="28946"/>
                    <a:pt x="353" y="75688"/>
                  </a:cubicBezTo>
                  <a:cubicBezTo>
                    <a:pt x="-3978" y="116475"/>
                    <a:pt x="32116" y="153472"/>
                    <a:pt x="76332" y="155638"/>
                  </a:cubicBezTo>
                  <a:cubicBezTo>
                    <a:pt x="118202" y="157984"/>
                    <a:pt x="152673" y="135244"/>
                    <a:pt x="155921" y="72440"/>
                  </a:cubicBezTo>
                  <a:close/>
                </a:path>
              </a:pathLst>
            </a:custGeom>
            <a:solidFill>
              <a:srgbClr val="FFFFFF"/>
            </a:solidFill>
            <a:ln w="1804" cap="flat">
              <a:noFill/>
              <a:prstDash val="solid"/>
              <a:miter/>
            </a:ln>
          </p:spPr>
          <p:txBody>
            <a:bodyPr rtlCol="0" anchor="ctr"/>
            <a:lstStyle/>
            <a:p>
              <a:endParaRPr lang="en-US"/>
            </a:p>
          </p:txBody>
        </p:sp>
        <p:sp>
          <p:nvSpPr>
            <p:cNvPr id="106" name="Freeform 91">
              <a:extLst>
                <a:ext uri="{FF2B5EF4-FFF2-40B4-BE49-F238E27FC236}">
                  <a16:creationId xmlns:a16="http://schemas.microsoft.com/office/drawing/2014/main" id="{5CA210AC-C9BA-D211-CBA8-700CBEB4EAD3}"/>
                </a:ext>
              </a:extLst>
            </p:cNvPr>
            <p:cNvSpPr/>
            <p:nvPr/>
          </p:nvSpPr>
          <p:spPr>
            <a:xfrm>
              <a:off x="8088726" y="5890632"/>
              <a:ext cx="205997" cy="424550"/>
            </a:xfrm>
            <a:custGeom>
              <a:avLst/>
              <a:gdLst>
                <a:gd name="connsiteX0" fmla="*/ 244 w 205997"/>
                <a:gd name="connsiteY0" fmla="*/ 179420 h 424550"/>
                <a:gd name="connsiteX1" fmla="*/ 4756 w 205997"/>
                <a:gd name="connsiteY1" fmla="*/ 199813 h 424550"/>
                <a:gd name="connsiteX2" fmla="*/ 11253 w 205997"/>
                <a:gd name="connsiteY2" fmla="*/ 203423 h 424550"/>
                <a:gd name="connsiteX3" fmla="*/ 16126 w 205997"/>
                <a:gd name="connsiteY3" fmla="*/ 198369 h 424550"/>
                <a:gd name="connsiteX4" fmla="*/ 17389 w 205997"/>
                <a:gd name="connsiteY4" fmla="*/ 182488 h 424550"/>
                <a:gd name="connsiteX5" fmla="*/ 25149 w 205997"/>
                <a:gd name="connsiteY5" fmla="*/ 102899 h 424550"/>
                <a:gd name="connsiteX6" fmla="*/ 36519 w 205997"/>
                <a:gd name="connsiteY6" fmla="*/ 91349 h 424550"/>
                <a:gd name="connsiteX7" fmla="*/ 41572 w 205997"/>
                <a:gd name="connsiteY7" fmla="*/ 104343 h 424550"/>
                <a:gd name="connsiteX8" fmla="*/ 32188 w 205997"/>
                <a:gd name="connsiteY8" fmla="*/ 229230 h 424550"/>
                <a:gd name="connsiteX9" fmla="*/ 32007 w 205997"/>
                <a:gd name="connsiteY9" fmla="*/ 404109 h 424550"/>
                <a:gd name="connsiteX10" fmla="*/ 58537 w 205997"/>
                <a:gd name="connsiteY10" fmla="*/ 424323 h 424550"/>
                <a:gd name="connsiteX11" fmla="*/ 79833 w 205997"/>
                <a:gd name="connsiteY11" fmla="*/ 404290 h 424550"/>
                <a:gd name="connsiteX12" fmla="*/ 86691 w 205997"/>
                <a:gd name="connsiteY12" fmla="*/ 247459 h 424550"/>
                <a:gd name="connsiteX13" fmla="*/ 104016 w 205997"/>
                <a:gd name="connsiteY13" fmla="*/ 225802 h 424550"/>
                <a:gd name="connsiteX14" fmla="*/ 126395 w 205997"/>
                <a:gd name="connsiteY14" fmla="*/ 246195 h 424550"/>
                <a:gd name="connsiteX15" fmla="*/ 130546 w 205997"/>
                <a:gd name="connsiteY15" fmla="*/ 309722 h 424550"/>
                <a:gd name="connsiteX16" fmla="*/ 134516 w 205997"/>
                <a:gd name="connsiteY16" fmla="*/ 402846 h 424550"/>
                <a:gd name="connsiteX17" fmla="*/ 148593 w 205997"/>
                <a:gd name="connsiteY17" fmla="*/ 420713 h 424550"/>
                <a:gd name="connsiteX18" fmla="*/ 172596 w 205997"/>
                <a:gd name="connsiteY18" fmla="*/ 413133 h 424550"/>
                <a:gd name="connsiteX19" fmla="*/ 176927 w 205997"/>
                <a:gd name="connsiteY19" fmla="*/ 386964 h 424550"/>
                <a:gd name="connsiteX20" fmla="*/ 162490 w 205997"/>
                <a:gd name="connsiteY20" fmla="*/ 94597 h 424550"/>
                <a:gd name="connsiteX21" fmla="*/ 167001 w 205997"/>
                <a:gd name="connsiteY21" fmla="*/ 83769 h 424550"/>
                <a:gd name="connsiteX22" fmla="*/ 178732 w 205997"/>
                <a:gd name="connsiteY22" fmla="*/ 87920 h 424550"/>
                <a:gd name="connsiteX23" fmla="*/ 184146 w 205997"/>
                <a:gd name="connsiteY23" fmla="*/ 113727 h 424550"/>
                <a:gd name="connsiteX24" fmla="*/ 192087 w 205997"/>
                <a:gd name="connsiteY24" fmla="*/ 219485 h 424550"/>
                <a:gd name="connsiteX25" fmla="*/ 205984 w 205997"/>
                <a:gd name="connsiteY25" fmla="*/ 193316 h 424550"/>
                <a:gd name="connsiteX26" fmla="*/ 167904 w 205997"/>
                <a:gd name="connsiteY26" fmla="*/ 9774 h 424550"/>
                <a:gd name="connsiteX27" fmla="*/ 137765 w 205997"/>
                <a:gd name="connsiteY27" fmla="*/ 3458 h 424550"/>
                <a:gd name="connsiteX28" fmla="*/ 73516 w 205997"/>
                <a:gd name="connsiteY28" fmla="*/ 8511 h 424550"/>
                <a:gd name="connsiteX29" fmla="*/ 43197 w 205997"/>
                <a:gd name="connsiteY29" fmla="*/ 23130 h 424550"/>
                <a:gd name="connsiteX30" fmla="*/ 20457 w 205997"/>
                <a:gd name="connsiteY30" fmla="*/ 61390 h 424550"/>
                <a:gd name="connsiteX31" fmla="*/ 244 w 205997"/>
                <a:gd name="connsiteY31" fmla="*/ 179420 h 424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05997" h="424550">
                  <a:moveTo>
                    <a:pt x="244" y="179420"/>
                  </a:moveTo>
                  <a:cubicBezTo>
                    <a:pt x="-839" y="186819"/>
                    <a:pt x="1868" y="193497"/>
                    <a:pt x="4756" y="199813"/>
                  </a:cubicBezTo>
                  <a:cubicBezTo>
                    <a:pt x="5658" y="201799"/>
                    <a:pt x="9087" y="203603"/>
                    <a:pt x="11253" y="203423"/>
                  </a:cubicBezTo>
                  <a:cubicBezTo>
                    <a:pt x="13057" y="203242"/>
                    <a:pt x="15764" y="200355"/>
                    <a:pt x="16126" y="198369"/>
                  </a:cubicBezTo>
                  <a:cubicBezTo>
                    <a:pt x="17028" y="193136"/>
                    <a:pt x="16847" y="187722"/>
                    <a:pt x="17389" y="182488"/>
                  </a:cubicBezTo>
                  <a:cubicBezTo>
                    <a:pt x="19915" y="155958"/>
                    <a:pt x="22442" y="129428"/>
                    <a:pt x="25149" y="102899"/>
                  </a:cubicBezTo>
                  <a:cubicBezTo>
                    <a:pt x="25871" y="96221"/>
                    <a:pt x="29120" y="90085"/>
                    <a:pt x="36519" y="91349"/>
                  </a:cubicBezTo>
                  <a:cubicBezTo>
                    <a:pt x="43558" y="92431"/>
                    <a:pt x="41933" y="99470"/>
                    <a:pt x="41572" y="104343"/>
                  </a:cubicBezTo>
                  <a:cubicBezTo>
                    <a:pt x="38504" y="146032"/>
                    <a:pt x="35436" y="187541"/>
                    <a:pt x="32188" y="229230"/>
                  </a:cubicBezTo>
                  <a:cubicBezTo>
                    <a:pt x="27676" y="285177"/>
                    <a:pt x="27134" y="336793"/>
                    <a:pt x="32007" y="404109"/>
                  </a:cubicBezTo>
                  <a:cubicBezTo>
                    <a:pt x="34895" y="423240"/>
                    <a:pt x="45904" y="425405"/>
                    <a:pt x="58537" y="424323"/>
                  </a:cubicBezTo>
                  <a:cubicBezTo>
                    <a:pt x="73155" y="422879"/>
                    <a:pt x="80013" y="415840"/>
                    <a:pt x="79833" y="404290"/>
                  </a:cubicBezTo>
                  <a:cubicBezTo>
                    <a:pt x="79472" y="367293"/>
                    <a:pt x="80374" y="277598"/>
                    <a:pt x="86691" y="247459"/>
                  </a:cubicBezTo>
                  <a:cubicBezTo>
                    <a:pt x="89037" y="235728"/>
                    <a:pt x="90481" y="229411"/>
                    <a:pt x="104016" y="225802"/>
                  </a:cubicBezTo>
                  <a:cubicBezTo>
                    <a:pt x="112498" y="223636"/>
                    <a:pt x="121703" y="229050"/>
                    <a:pt x="126395" y="246195"/>
                  </a:cubicBezTo>
                  <a:cubicBezTo>
                    <a:pt x="128560" y="253775"/>
                    <a:pt x="129824" y="296367"/>
                    <a:pt x="130546" y="309722"/>
                  </a:cubicBezTo>
                  <a:cubicBezTo>
                    <a:pt x="131990" y="340763"/>
                    <a:pt x="130004" y="371985"/>
                    <a:pt x="134516" y="402846"/>
                  </a:cubicBezTo>
                  <a:cubicBezTo>
                    <a:pt x="135779" y="410607"/>
                    <a:pt x="137584" y="419630"/>
                    <a:pt x="148593" y="420713"/>
                  </a:cubicBezTo>
                  <a:cubicBezTo>
                    <a:pt x="158339" y="421796"/>
                    <a:pt x="167543" y="422157"/>
                    <a:pt x="172596" y="413133"/>
                  </a:cubicBezTo>
                  <a:cubicBezTo>
                    <a:pt x="176567" y="406095"/>
                    <a:pt x="176386" y="395447"/>
                    <a:pt x="176927" y="386964"/>
                  </a:cubicBezTo>
                  <a:cubicBezTo>
                    <a:pt x="178552" y="352133"/>
                    <a:pt x="170792" y="157222"/>
                    <a:pt x="162490" y="94597"/>
                  </a:cubicBezTo>
                  <a:cubicBezTo>
                    <a:pt x="161948" y="90085"/>
                    <a:pt x="161587" y="85393"/>
                    <a:pt x="167001" y="83769"/>
                  </a:cubicBezTo>
                  <a:cubicBezTo>
                    <a:pt x="171513" y="82325"/>
                    <a:pt x="176025" y="83769"/>
                    <a:pt x="178732" y="87920"/>
                  </a:cubicBezTo>
                  <a:cubicBezTo>
                    <a:pt x="184146" y="95680"/>
                    <a:pt x="183605" y="104704"/>
                    <a:pt x="184146" y="113727"/>
                  </a:cubicBezTo>
                  <a:cubicBezTo>
                    <a:pt x="185771" y="148198"/>
                    <a:pt x="183244" y="183029"/>
                    <a:pt x="192087" y="219485"/>
                  </a:cubicBezTo>
                  <a:cubicBezTo>
                    <a:pt x="204540" y="212627"/>
                    <a:pt x="205623" y="203062"/>
                    <a:pt x="205984" y="193316"/>
                  </a:cubicBezTo>
                  <a:cubicBezTo>
                    <a:pt x="206164" y="180863"/>
                    <a:pt x="205082" y="26919"/>
                    <a:pt x="167904" y="9774"/>
                  </a:cubicBezTo>
                  <a:cubicBezTo>
                    <a:pt x="150939" y="-693"/>
                    <a:pt x="146788" y="-2678"/>
                    <a:pt x="137765" y="3458"/>
                  </a:cubicBezTo>
                  <a:cubicBezTo>
                    <a:pt x="119717" y="15730"/>
                    <a:pt x="93729" y="13925"/>
                    <a:pt x="73516" y="8511"/>
                  </a:cubicBezTo>
                  <a:cubicBezTo>
                    <a:pt x="58176" y="4360"/>
                    <a:pt x="53664" y="13564"/>
                    <a:pt x="43197" y="23130"/>
                  </a:cubicBezTo>
                  <a:cubicBezTo>
                    <a:pt x="31646" y="33777"/>
                    <a:pt x="25149" y="46591"/>
                    <a:pt x="20457" y="61390"/>
                  </a:cubicBezTo>
                  <a:cubicBezTo>
                    <a:pt x="7824" y="99831"/>
                    <a:pt x="6019" y="139896"/>
                    <a:pt x="244" y="179420"/>
                  </a:cubicBezTo>
                  <a:close/>
                </a:path>
              </a:pathLst>
            </a:custGeom>
            <a:solidFill>
              <a:srgbClr val="FFFFFF"/>
            </a:solidFill>
            <a:ln w="1804" cap="flat">
              <a:noFill/>
              <a:prstDash val="solid"/>
              <a:miter/>
            </a:ln>
          </p:spPr>
          <p:txBody>
            <a:bodyPr rtlCol="0" anchor="ctr"/>
            <a:lstStyle/>
            <a:p>
              <a:endParaRPr lang="en-US"/>
            </a:p>
          </p:txBody>
        </p:sp>
        <p:sp>
          <p:nvSpPr>
            <p:cNvPr id="107" name="Freeform 92">
              <a:extLst>
                <a:ext uri="{FF2B5EF4-FFF2-40B4-BE49-F238E27FC236}">
                  <a16:creationId xmlns:a16="http://schemas.microsoft.com/office/drawing/2014/main" id="{B1ABFB0D-B6AE-D9C3-B82D-282DC968C6D5}"/>
                </a:ext>
              </a:extLst>
            </p:cNvPr>
            <p:cNvSpPr/>
            <p:nvPr/>
          </p:nvSpPr>
          <p:spPr>
            <a:xfrm>
              <a:off x="8634128" y="5671716"/>
              <a:ext cx="475259" cy="642048"/>
            </a:xfrm>
            <a:custGeom>
              <a:avLst/>
              <a:gdLst>
                <a:gd name="connsiteX0" fmla="*/ 395832 w 475259"/>
                <a:gd name="connsiteY0" fmla="*/ 295646 h 642048"/>
                <a:gd name="connsiteX1" fmla="*/ 468563 w 475259"/>
                <a:gd name="connsiteY1" fmla="*/ 200717 h 642048"/>
                <a:gd name="connsiteX2" fmla="*/ 465495 w 475259"/>
                <a:gd name="connsiteY2" fmla="*/ 151628 h 642048"/>
                <a:gd name="connsiteX3" fmla="*/ 414781 w 475259"/>
                <a:gd name="connsiteY3" fmla="*/ 93335 h 642048"/>
                <a:gd name="connsiteX4" fmla="*/ 344036 w 475259"/>
                <a:gd name="connsiteY4" fmla="*/ 24755 h 642048"/>
                <a:gd name="connsiteX5" fmla="*/ 257048 w 475259"/>
                <a:gd name="connsiteY5" fmla="*/ 3279 h 642048"/>
                <a:gd name="connsiteX6" fmla="*/ 217343 w 475259"/>
                <a:gd name="connsiteY6" fmla="*/ 5084 h 642048"/>
                <a:gd name="connsiteX7" fmla="*/ 164104 w 475259"/>
                <a:gd name="connsiteY7" fmla="*/ 5986 h 642048"/>
                <a:gd name="connsiteX8" fmla="*/ 110864 w 475259"/>
                <a:gd name="connsiteY8" fmla="*/ 28365 h 642048"/>
                <a:gd name="connsiteX9" fmla="*/ 10340 w 475259"/>
                <a:gd name="connsiteY9" fmla="*/ 148921 h 642048"/>
                <a:gd name="connsiteX10" fmla="*/ 1677 w 475259"/>
                <a:gd name="connsiteY10" fmla="*/ 194220 h 642048"/>
                <a:gd name="connsiteX11" fmla="*/ 73686 w 475259"/>
                <a:gd name="connsiteY11" fmla="*/ 314055 h 642048"/>
                <a:gd name="connsiteX12" fmla="*/ 93177 w 475259"/>
                <a:gd name="connsiteY12" fmla="*/ 318566 h 642048"/>
                <a:gd name="connsiteX13" fmla="*/ 112669 w 475259"/>
                <a:gd name="connsiteY13" fmla="*/ 266771 h 642048"/>
                <a:gd name="connsiteX14" fmla="*/ 87583 w 475259"/>
                <a:gd name="connsiteY14" fmla="*/ 225803 h 642048"/>
                <a:gd name="connsiteX15" fmla="*/ 73506 w 475259"/>
                <a:gd name="connsiteY15" fmla="*/ 200176 h 642048"/>
                <a:gd name="connsiteX16" fmla="*/ 74228 w 475259"/>
                <a:gd name="connsiteY16" fmla="*/ 177436 h 642048"/>
                <a:gd name="connsiteX17" fmla="*/ 98592 w 475259"/>
                <a:gd name="connsiteY17" fmla="*/ 149463 h 642048"/>
                <a:gd name="connsiteX18" fmla="*/ 120429 w 475259"/>
                <a:gd name="connsiteY18" fmla="*/ 142965 h 642048"/>
                <a:gd name="connsiteX19" fmla="*/ 130535 w 475259"/>
                <a:gd name="connsiteY19" fmla="*/ 165525 h 642048"/>
                <a:gd name="connsiteX20" fmla="*/ 127287 w 475259"/>
                <a:gd name="connsiteY20" fmla="*/ 234646 h 642048"/>
                <a:gd name="connsiteX21" fmla="*/ 132882 w 475259"/>
                <a:gd name="connsiteY21" fmla="*/ 273448 h 642048"/>
                <a:gd name="connsiteX22" fmla="*/ 130535 w 475259"/>
                <a:gd name="connsiteY22" fmla="*/ 308279 h 642048"/>
                <a:gd name="connsiteX23" fmla="*/ 117361 w 475259"/>
                <a:gd name="connsiteY23" fmla="*/ 342028 h 642048"/>
                <a:gd name="connsiteX24" fmla="*/ 106352 w 475259"/>
                <a:gd name="connsiteY24" fmla="*/ 525570 h 642048"/>
                <a:gd name="connsiteX25" fmla="*/ 105269 w 475259"/>
                <a:gd name="connsiteY25" fmla="*/ 605520 h 642048"/>
                <a:gd name="connsiteX26" fmla="*/ 119346 w 475259"/>
                <a:gd name="connsiteY26" fmla="*/ 630786 h 642048"/>
                <a:gd name="connsiteX27" fmla="*/ 171864 w 475259"/>
                <a:gd name="connsiteY27" fmla="*/ 606963 h 642048"/>
                <a:gd name="connsiteX28" fmla="*/ 187204 w 475259"/>
                <a:gd name="connsiteY28" fmla="*/ 464028 h 642048"/>
                <a:gd name="connsiteX29" fmla="*/ 200198 w 475259"/>
                <a:gd name="connsiteY29" fmla="*/ 368016 h 642048"/>
                <a:gd name="connsiteX30" fmla="*/ 246941 w 475259"/>
                <a:gd name="connsiteY30" fmla="*/ 345457 h 642048"/>
                <a:gd name="connsiteX31" fmla="*/ 271125 w 475259"/>
                <a:gd name="connsiteY31" fmla="*/ 368016 h 642048"/>
                <a:gd name="connsiteX32" fmla="*/ 281953 w 475259"/>
                <a:gd name="connsiteY32" fmla="*/ 553543 h 642048"/>
                <a:gd name="connsiteX33" fmla="*/ 287548 w 475259"/>
                <a:gd name="connsiteY33" fmla="*/ 614543 h 642048"/>
                <a:gd name="connsiteX34" fmla="*/ 330139 w 475259"/>
                <a:gd name="connsiteY34" fmla="*/ 641795 h 642048"/>
                <a:gd name="connsiteX35" fmla="*/ 358293 w 475259"/>
                <a:gd name="connsiteY35" fmla="*/ 609490 h 642048"/>
                <a:gd name="connsiteX36" fmla="*/ 359015 w 475259"/>
                <a:gd name="connsiteY36" fmla="*/ 590901 h 642048"/>
                <a:gd name="connsiteX37" fmla="*/ 353420 w 475259"/>
                <a:gd name="connsiteY37" fmla="*/ 326868 h 642048"/>
                <a:gd name="connsiteX38" fmla="*/ 342412 w 475259"/>
                <a:gd name="connsiteY38" fmla="*/ 305212 h 642048"/>
                <a:gd name="connsiteX39" fmla="*/ 339343 w 475259"/>
                <a:gd name="connsiteY39" fmla="*/ 266951 h 642048"/>
                <a:gd name="connsiteX40" fmla="*/ 346743 w 475259"/>
                <a:gd name="connsiteY40" fmla="*/ 215877 h 642048"/>
                <a:gd name="connsiteX41" fmla="*/ 341148 w 475259"/>
                <a:gd name="connsiteY41" fmla="*/ 170939 h 642048"/>
                <a:gd name="connsiteX42" fmla="*/ 346382 w 475259"/>
                <a:gd name="connsiteY42" fmla="*/ 138273 h 642048"/>
                <a:gd name="connsiteX43" fmla="*/ 380131 w 475259"/>
                <a:gd name="connsiteY43" fmla="*/ 148199 h 642048"/>
                <a:gd name="connsiteX44" fmla="*/ 396193 w 475259"/>
                <a:gd name="connsiteY44" fmla="*/ 194942 h 642048"/>
                <a:gd name="connsiteX45" fmla="*/ 383018 w 475259"/>
                <a:gd name="connsiteY45" fmla="*/ 221111 h 642048"/>
                <a:gd name="connsiteX46" fmla="*/ 357211 w 475259"/>
                <a:gd name="connsiteY46" fmla="*/ 267673 h 642048"/>
                <a:gd name="connsiteX47" fmla="*/ 365512 w 475259"/>
                <a:gd name="connsiteY47" fmla="*/ 304851 h 642048"/>
                <a:gd name="connsiteX48" fmla="*/ 395832 w 475259"/>
                <a:gd name="connsiteY48" fmla="*/ 295646 h 642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475259" h="642048">
                  <a:moveTo>
                    <a:pt x="395832" y="295646"/>
                  </a:moveTo>
                  <a:cubicBezTo>
                    <a:pt x="422723" y="266049"/>
                    <a:pt x="448711" y="235909"/>
                    <a:pt x="468563" y="200717"/>
                  </a:cubicBezTo>
                  <a:cubicBezTo>
                    <a:pt x="478850" y="182309"/>
                    <a:pt x="476865" y="168052"/>
                    <a:pt x="465495" y="151628"/>
                  </a:cubicBezTo>
                  <a:cubicBezTo>
                    <a:pt x="450696" y="130332"/>
                    <a:pt x="431566" y="112826"/>
                    <a:pt x="414781" y="93335"/>
                  </a:cubicBezTo>
                  <a:cubicBezTo>
                    <a:pt x="393305" y="68430"/>
                    <a:pt x="370926" y="43886"/>
                    <a:pt x="344036" y="24755"/>
                  </a:cubicBezTo>
                  <a:cubicBezTo>
                    <a:pt x="318409" y="6347"/>
                    <a:pt x="290255" y="-6286"/>
                    <a:pt x="257048" y="3279"/>
                  </a:cubicBezTo>
                  <a:cubicBezTo>
                    <a:pt x="244054" y="7069"/>
                    <a:pt x="230518" y="6708"/>
                    <a:pt x="217343" y="5084"/>
                  </a:cubicBezTo>
                  <a:cubicBezTo>
                    <a:pt x="199476" y="2918"/>
                    <a:pt x="181790" y="4181"/>
                    <a:pt x="164104" y="5986"/>
                  </a:cubicBezTo>
                  <a:cubicBezTo>
                    <a:pt x="144432" y="7971"/>
                    <a:pt x="125302" y="13747"/>
                    <a:pt x="110864" y="28365"/>
                  </a:cubicBezTo>
                  <a:cubicBezTo>
                    <a:pt x="74228" y="65903"/>
                    <a:pt x="41021" y="106330"/>
                    <a:pt x="10340" y="148921"/>
                  </a:cubicBezTo>
                  <a:cubicBezTo>
                    <a:pt x="414" y="162637"/>
                    <a:pt x="-2113" y="177255"/>
                    <a:pt x="1677" y="194220"/>
                  </a:cubicBezTo>
                  <a:cubicBezTo>
                    <a:pt x="12506" y="242226"/>
                    <a:pt x="43186" y="278140"/>
                    <a:pt x="73686" y="314055"/>
                  </a:cubicBezTo>
                  <a:cubicBezTo>
                    <a:pt x="78559" y="319830"/>
                    <a:pt x="85417" y="321454"/>
                    <a:pt x="93177" y="318566"/>
                  </a:cubicBezTo>
                  <a:cubicBezTo>
                    <a:pt x="117541" y="309723"/>
                    <a:pt x="125482" y="289510"/>
                    <a:pt x="112669" y="266771"/>
                  </a:cubicBezTo>
                  <a:cubicBezTo>
                    <a:pt x="104728" y="252874"/>
                    <a:pt x="95885" y="239519"/>
                    <a:pt x="87583" y="225803"/>
                  </a:cubicBezTo>
                  <a:cubicBezTo>
                    <a:pt x="82530" y="217501"/>
                    <a:pt x="77657" y="209019"/>
                    <a:pt x="73506" y="200176"/>
                  </a:cubicBezTo>
                  <a:cubicBezTo>
                    <a:pt x="70077" y="192776"/>
                    <a:pt x="68633" y="184655"/>
                    <a:pt x="74228" y="177436"/>
                  </a:cubicBezTo>
                  <a:cubicBezTo>
                    <a:pt x="81808" y="167691"/>
                    <a:pt x="87944" y="156501"/>
                    <a:pt x="98592" y="149463"/>
                  </a:cubicBezTo>
                  <a:cubicBezTo>
                    <a:pt x="105269" y="145131"/>
                    <a:pt x="111766" y="138995"/>
                    <a:pt x="120429" y="142965"/>
                  </a:cubicBezTo>
                  <a:cubicBezTo>
                    <a:pt x="130175" y="147297"/>
                    <a:pt x="130896" y="156321"/>
                    <a:pt x="130535" y="165525"/>
                  </a:cubicBezTo>
                  <a:cubicBezTo>
                    <a:pt x="129453" y="188625"/>
                    <a:pt x="128550" y="211726"/>
                    <a:pt x="127287" y="234646"/>
                  </a:cubicBezTo>
                  <a:cubicBezTo>
                    <a:pt x="126565" y="248001"/>
                    <a:pt x="125482" y="260815"/>
                    <a:pt x="132882" y="273448"/>
                  </a:cubicBezTo>
                  <a:cubicBezTo>
                    <a:pt x="139559" y="284818"/>
                    <a:pt x="140461" y="298714"/>
                    <a:pt x="130535" y="308279"/>
                  </a:cubicBezTo>
                  <a:cubicBezTo>
                    <a:pt x="120248" y="318025"/>
                    <a:pt x="118985" y="329936"/>
                    <a:pt x="117361" y="342028"/>
                  </a:cubicBezTo>
                  <a:cubicBezTo>
                    <a:pt x="113210" y="372889"/>
                    <a:pt x="109239" y="495431"/>
                    <a:pt x="106352" y="525570"/>
                  </a:cubicBezTo>
                  <a:cubicBezTo>
                    <a:pt x="103825" y="552100"/>
                    <a:pt x="102382" y="578990"/>
                    <a:pt x="105269" y="605520"/>
                  </a:cubicBezTo>
                  <a:cubicBezTo>
                    <a:pt x="106352" y="615265"/>
                    <a:pt x="109781" y="624650"/>
                    <a:pt x="119346" y="630786"/>
                  </a:cubicBezTo>
                  <a:cubicBezTo>
                    <a:pt x="144071" y="646668"/>
                    <a:pt x="167533" y="636561"/>
                    <a:pt x="171864" y="606963"/>
                  </a:cubicBezTo>
                  <a:cubicBezTo>
                    <a:pt x="179083" y="559499"/>
                    <a:pt x="182693" y="511673"/>
                    <a:pt x="187204" y="464028"/>
                  </a:cubicBezTo>
                  <a:cubicBezTo>
                    <a:pt x="190272" y="431362"/>
                    <a:pt x="194784" y="400502"/>
                    <a:pt x="200198" y="368016"/>
                  </a:cubicBezTo>
                  <a:cubicBezTo>
                    <a:pt x="203627" y="347262"/>
                    <a:pt x="226367" y="340404"/>
                    <a:pt x="246941" y="345457"/>
                  </a:cubicBezTo>
                  <a:cubicBezTo>
                    <a:pt x="261559" y="349067"/>
                    <a:pt x="265169" y="353759"/>
                    <a:pt x="271125" y="368016"/>
                  </a:cubicBezTo>
                  <a:cubicBezTo>
                    <a:pt x="276719" y="381371"/>
                    <a:pt x="281051" y="535857"/>
                    <a:pt x="281953" y="553543"/>
                  </a:cubicBezTo>
                  <a:cubicBezTo>
                    <a:pt x="283036" y="573937"/>
                    <a:pt x="283938" y="594511"/>
                    <a:pt x="287548" y="614543"/>
                  </a:cubicBezTo>
                  <a:cubicBezTo>
                    <a:pt x="291157" y="634035"/>
                    <a:pt x="308302" y="643780"/>
                    <a:pt x="330139" y="641795"/>
                  </a:cubicBezTo>
                  <a:cubicBezTo>
                    <a:pt x="348367" y="640170"/>
                    <a:pt x="356308" y="631147"/>
                    <a:pt x="358293" y="609490"/>
                  </a:cubicBezTo>
                  <a:cubicBezTo>
                    <a:pt x="358835" y="603354"/>
                    <a:pt x="358474" y="597037"/>
                    <a:pt x="359015" y="590901"/>
                  </a:cubicBezTo>
                  <a:cubicBezTo>
                    <a:pt x="364610" y="502830"/>
                    <a:pt x="353240" y="414940"/>
                    <a:pt x="353420" y="326868"/>
                  </a:cubicBezTo>
                  <a:cubicBezTo>
                    <a:pt x="353420" y="315679"/>
                    <a:pt x="350894" y="312972"/>
                    <a:pt x="342412" y="305212"/>
                  </a:cubicBezTo>
                  <a:cubicBezTo>
                    <a:pt x="332124" y="295827"/>
                    <a:pt x="331583" y="277418"/>
                    <a:pt x="339343" y="266951"/>
                  </a:cubicBezTo>
                  <a:cubicBezTo>
                    <a:pt x="351074" y="250889"/>
                    <a:pt x="349450" y="233744"/>
                    <a:pt x="346743" y="215877"/>
                  </a:cubicBezTo>
                  <a:cubicBezTo>
                    <a:pt x="344577" y="200898"/>
                    <a:pt x="341870" y="185918"/>
                    <a:pt x="341148" y="170939"/>
                  </a:cubicBezTo>
                  <a:cubicBezTo>
                    <a:pt x="340787" y="159750"/>
                    <a:pt x="336275" y="144951"/>
                    <a:pt x="346382" y="138273"/>
                  </a:cubicBezTo>
                  <a:cubicBezTo>
                    <a:pt x="358293" y="130332"/>
                    <a:pt x="369663" y="142785"/>
                    <a:pt x="380131" y="148199"/>
                  </a:cubicBezTo>
                  <a:cubicBezTo>
                    <a:pt x="405758" y="161915"/>
                    <a:pt x="407563" y="168593"/>
                    <a:pt x="396193" y="194942"/>
                  </a:cubicBezTo>
                  <a:cubicBezTo>
                    <a:pt x="392403" y="203966"/>
                    <a:pt x="387710" y="212448"/>
                    <a:pt x="383018" y="221111"/>
                  </a:cubicBezTo>
                  <a:cubicBezTo>
                    <a:pt x="374536" y="236632"/>
                    <a:pt x="364790" y="251611"/>
                    <a:pt x="357211" y="267673"/>
                  </a:cubicBezTo>
                  <a:cubicBezTo>
                    <a:pt x="348187" y="286262"/>
                    <a:pt x="344577" y="290051"/>
                    <a:pt x="365512" y="304851"/>
                  </a:cubicBezTo>
                  <a:cubicBezTo>
                    <a:pt x="377784" y="313333"/>
                    <a:pt x="389876" y="302144"/>
                    <a:pt x="395832" y="295646"/>
                  </a:cubicBezTo>
                  <a:close/>
                </a:path>
              </a:pathLst>
            </a:custGeom>
            <a:solidFill>
              <a:srgbClr val="FFFFFF"/>
            </a:solidFill>
            <a:ln w="1804" cap="flat">
              <a:noFill/>
              <a:prstDash val="solid"/>
              <a:miter/>
            </a:ln>
          </p:spPr>
          <p:txBody>
            <a:bodyPr rtlCol="0" anchor="ctr"/>
            <a:lstStyle/>
            <a:p>
              <a:endParaRPr lang="en-US"/>
            </a:p>
          </p:txBody>
        </p:sp>
        <p:sp>
          <p:nvSpPr>
            <p:cNvPr id="108" name="Freeform 93">
              <a:extLst>
                <a:ext uri="{FF2B5EF4-FFF2-40B4-BE49-F238E27FC236}">
                  <a16:creationId xmlns:a16="http://schemas.microsoft.com/office/drawing/2014/main" id="{8413690B-E2A3-B0AF-4983-22454913A14F}"/>
                </a:ext>
              </a:extLst>
            </p:cNvPr>
            <p:cNvSpPr/>
            <p:nvPr/>
          </p:nvSpPr>
          <p:spPr>
            <a:xfrm>
              <a:off x="8110778" y="5733106"/>
              <a:ext cx="148204" cy="155300"/>
            </a:xfrm>
            <a:custGeom>
              <a:avLst/>
              <a:gdLst>
                <a:gd name="connsiteX0" fmla="*/ 75647 w 148204"/>
                <a:gd name="connsiteY0" fmla="*/ 154667 h 155300"/>
                <a:gd name="connsiteX1" fmla="*/ 148198 w 148204"/>
                <a:gd name="connsiteY1" fmla="*/ 76522 h 155300"/>
                <a:gd name="connsiteX2" fmla="*/ 77271 w 148204"/>
                <a:gd name="connsiteY2" fmla="*/ 1 h 155300"/>
                <a:gd name="connsiteX3" fmla="*/ 29 w 148204"/>
                <a:gd name="connsiteY3" fmla="*/ 79229 h 155300"/>
                <a:gd name="connsiteX4" fmla="*/ 75647 w 148204"/>
                <a:gd name="connsiteY4" fmla="*/ 154667 h 155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4" h="155300">
                  <a:moveTo>
                    <a:pt x="75647" y="154667"/>
                  </a:moveTo>
                  <a:cubicBezTo>
                    <a:pt x="111922" y="160442"/>
                    <a:pt x="148198" y="126152"/>
                    <a:pt x="148198" y="76522"/>
                  </a:cubicBezTo>
                  <a:cubicBezTo>
                    <a:pt x="148739" y="34832"/>
                    <a:pt x="115352" y="1"/>
                    <a:pt x="77271" y="1"/>
                  </a:cubicBezTo>
                  <a:cubicBezTo>
                    <a:pt x="31251" y="-179"/>
                    <a:pt x="1112" y="31945"/>
                    <a:pt x="29" y="79229"/>
                  </a:cubicBezTo>
                  <a:cubicBezTo>
                    <a:pt x="-1235" y="129400"/>
                    <a:pt x="39553" y="152682"/>
                    <a:pt x="75647" y="154667"/>
                  </a:cubicBezTo>
                  <a:close/>
                </a:path>
              </a:pathLst>
            </a:custGeom>
            <a:solidFill>
              <a:srgbClr val="FFFFFF"/>
            </a:solidFill>
            <a:ln w="1804" cap="flat">
              <a:noFill/>
              <a:prstDash val="solid"/>
              <a:miter/>
            </a:ln>
          </p:spPr>
          <p:txBody>
            <a:bodyPr rtlCol="0" anchor="ctr"/>
            <a:lstStyle/>
            <a:p>
              <a:endParaRPr lang="en-US"/>
            </a:p>
          </p:txBody>
        </p:sp>
        <p:sp>
          <p:nvSpPr>
            <p:cNvPr id="109" name="Freeform 94">
              <a:extLst>
                <a:ext uri="{FF2B5EF4-FFF2-40B4-BE49-F238E27FC236}">
                  <a16:creationId xmlns:a16="http://schemas.microsoft.com/office/drawing/2014/main" id="{C1CBBC30-7CAF-16EB-3081-BD44F053DA75}"/>
                </a:ext>
              </a:extLst>
            </p:cNvPr>
            <p:cNvSpPr/>
            <p:nvPr/>
          </p:nvSpPr>
          <p:spPr>
            <a:xfrm>
              <a:off x="9179553" y="5889023"/>
              <a:ext cx="220980" cy="444175"/>
            </a:xfrm>
            <a:custGeom>
              <a:avLst/>
              <a:gdLst>
                <a:gd name="connsiteX0" fmla="*/ 210812 w 220980"/>
                <a:gd name="connsiteY0" fmla="*/ 102522 h 444175"/>
                <a:gd name="connsiteX1" fmla="*/ 179771 w 220980"/>
                <a:gd name="connsiteY1" fmla="*/ 29791 h 444175"/>
                <a:gd name="connsiteX2" fmla="*/ 116425 w 220980"/>
                <a:gd name="connsiteY2" fmla="*/ 3081 h 444175"/>
                <a:gd name="connsiteX3" fmla="*/ 90076 w 220980"/>
                <a:gd name="connsiteY3" fmla="*/ 4886 h 444175"/>
                <a:gd name="connsiteX4" fmla="*/ 39904 w 220980"/>
                <a:gd name="connsiteY4" fmla="*/ 35025 h 444175"/>
                <a:gd name="connsiteX5" fmla="*/ 20 w 220980"/>
                <a:gd name="connsiteY5" fmla="*/ 207558 h 444175"/>
                <a:gd name="connsiteX6" fmla="*/ 2907 w 220980"/>
                <a:gd name="connsiteY6" fmla="*/ 225786 h 444175"/>
                <a:gd name="connsiteX7" fmla="*/ 13014 w 220980"/>
                <a:gd name="connsiteY7" fmla="*/ 232824 h 444175"/>
                <a:gd name="connsiteX8" fmla="*/ 18608 w 220980"/>
                <a:gd name="connsiteY8" fmla="*/ 225064 h 444175"/>
                <a:gd name="connsiteX9" fmla="*/ 22940 w 220980"/>
                <a:gd name="connsiteY9" fmla="*/ 188067 h 444175"/>
                <a:gd name="connsiteX10" fmla="*/ 33587 w 220980"/>
                <a:gd name="connsiteY10" fmla="*/ 117140 h 444175"/>
                <a:gd name="connsiteX11" fmla="*/ 41348 w 220980"/>
                <a:gd name="connsiteY11" fmla="*/ 108117 h 444175"/>
                <a:gd name="connsiteX12" fmla="*/ 46040 w 220980"/>
                <a:gd name="connsiteY12" fmla="*/ 120931 h 444175"/>
                <a:gd name="connsiteX13" fmla="*/ 38641 w 220980"/>
                <a:gd name="connsiteY13" fmla="*/ 162800 h 444175"/>
                <a:gd name="connsiteX14" fmla="*/ 23842 w 220980"/>
                <a:gd name="connsiteY14" fmla="*/ 338040 h 444175"/>
                <a:gd name="connsiteX15" fmla="*/ 22217 w 220980"/>
                <a:gd name="connsiteY15" fmla="*/ 425570 h 444175"/>
                <a:gd name="connsiteX16" fmla="*/ 41528 w 220980"/>
                <a:gd name="connsiteY16" fmla="*/ 442535 h 444175"/>
                <a:gd name="connsiteX17" fmla="*/ 66795 w 220980"/>
                <a:gd name="connsiteY17" fmla="*/ 404455 h 444175"/>
                <a:gd name="connsiteX18" fmla="*/ 80330 w 220980"/>
                <a:gd name="connsiteY18" fmla="*/ 301404 h 444175"/>
                <a:gd name="connsiteX19" fmla="*/ 91700 w 220980"/>
                <a:gd name="connsiteY19" fmla="*/ 249608 h 444175"/>
                <a:gd name="connsiteX20" fmla="*/ 128516 w 220980"/>
                <a:gd name="connsiteY20" fmla="*/ 246901 h 444175"/>
                <a:gd name="connsiteX21" fmla="*/ 135194 w 220980"/>
                <a:gd name="connsiteY21" fmla="*/ 323964 h 444175"/>
                <a:gd name="connsiteX22" fmla="*/ 129780 w 220980"/>
                <a:gd name="connsiteY22" fmla="*/ 422502 h 444175"/>
                <a:gd name="connsiteX23" fmla="*/ 161363 w 220980"/>
                <a:gd name="connsiteY23" fmla="*/ 443437 h 444175"/>
                <a:gd name="connsiteX24" fmla="*/ 177425 w 220980"/>
                <a:gd name="connsiteY24" fmla="*/ 399221 h 444175"/>
                <a:gd name="connsiteX25" fmla="*/ 181034 w 220980"/>
                <a:gd name="connsiteY25" fmla="*/ 322159 h 444175"/>
                <a:gd name="connsiteX26" fmla="*/ 172732 w 220980"/>
                <a:gd name="connsiteY26" fmla="*/ 99454 h 444175"/>
                <a:gd name="connsiteX27" fmla="*/ 172011 w 220980"/>
                <a:gd name="connsiteY27" fmla="*/ 83572 h 444175"/>
                <a:gd name="connsiteX28" fmla="*/ 178327 w 220980"/>
                <a:gd name="connsiteY28" fmla="*/ 76534 h 444175"/>
                <a:gd name="connsiteX29" fmla="*/ 184103 w 220980"/>
                <a:gd name="connsiteY29" fmla="*/ 80865 h 444175"/>
                <a:gd name="connsiteX30" fmla="*/ 189336 w 220980"/>
                <a:gd name="connsiteY30" fmla="*/ 95844 h 444175"/>
                <a:gd name="connsiteX31" fmla="*/ 203774 w 220980"/>
                <a:gd name="connsiteY31" fmla="*/ 233185 h 444175"/>
                <a:gd name="connsiteX32" fmla="*/ 220919 w 220980"/>
                <a:gd name="connsiteY32" fmla="*/ 200158 h 444175"/>
                <a:gd name="connsiteX33" fmla="*/ 210812 w 220980"/>
                <a:gd name="connsiteY33" fmla="*/ 102522 h 444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20980" h="444175">
                  <a:moveTo>
                    <a:pt x="210812" y="102522"/>
                  </a:moveTo>
                  <a:cubicBezTo>
                    <a:pt x="206843" y="75271"/>
                    <a:pt x="196375" y="50907"/>
                    <a:pt x="179771" y="29791"/>
                  </a:cubicBezTo>
                  <a:cubicBezTo>
                    <a:pt x="164070" y="9939"/>
                    <a:pt x="146023" y="-7206"/>
                    <a:pt x="116425" y="3081"/>
                  </a:cubicBezTo>
                  <a:cubicBezTo>
                    <a:pt x="108304" y="5788"/>
                    <a:pt x="98558" y="6510"/>
                    <a:pt x="90076" y="4886"/>
                  </a:cubicBezTo>
                  <a:cubicBezTo>
                    <a:pt x="63907" y="13"/>
                    <a:pt x="50371" y="14812"/>
                    <a:pt x="39904" y="35025"/>
                  </a:cubicBezTo>
                  <a:cubicBezTo>
                    <a:pt x="11931" y="89167"/>
                    <a:pt x="1824" y="147460"/>
                    <a:pt x="20" y="207558"/>
                  </a:cubicBezTo>
                  <a:cubicBezTo>
                    <a:pt x="-161" y="213694"/>
                    <a:pt x="922" y="220010"/>
                    <a:pt x="2907" y="225786"/>
                  </a:cubicBezTo>
                  <a:cubicBezTo>
                    <a:pt x="4170" y="229756"/>
                    <a:pt x="7960" y="233365"/>
                    <a:pt x="13014" y="232824"/>
                  </a:cubicBezTo>
                  <a:cubicBezTo>
                    <a:pt x="17345" y="232283"/>
                    <a:pt x="18247" y="228312"/>
                    <a:pt x="18608" y="225064"/>
                  </a:cubicBezTo>
                  <a:cubicBezTo>
                    <a:pt x="20232" y="212792"/>
                    <a:pt x="21857" y="200339"/>
                    <a:pt x="22940" y="188067"/>
                  </a:cubicBezTo>
                  <a:cubicBezTo>
                    <a:pt x="25105" y="164244"/>
                    <a:pt x="27632" y="140421"/>
                    <a:pt x="33587" y="117140"/>
                  </a:cubicBezTo>
                  <a:cubicBezTo>
                    <a:pt x="34670" y="112809"/>
                    <a:pt x="36294" y="107395"/>
                    <a:pt x="41348" y="108117"/>
                  </a:cubicBezTo>
                  <a:cubicBezTo>
                    <a:pt x="48567" y="109380"/>
                    <a:pt x="47304" y="115877"/>
                    <a:pt x="46040" y="120931"/>
                  </a:cubicBezTo>
                  <a:cubicBezTo>
                    <a:pt x="42792" y="134827"/>
                    <a:pt x="39904" y="148543"/>
                    <a:pt x="38641" y="162800"/>
                  </a:cubicBezTo>
                  <a:cubicBezTo>
                    <a:pt x="33948" y="221274"/>
                    <a:pt x="28173" y="279567"/>
                    <a:pt x="23842" y="338040"/>
                  </a:cubicBezTo>
                  <a:cubicBezTo>
                    <a:pt x="21676" y="367097"/>
                    <a:pt x="18969" y="396333"/>
                    <a:pt x="22217" y="425570"/>
                  </a:cubicBezTo>
                  <a:cubicBezTo>
                    <a:pt x="23120" y="433511"/>
                    <a:pt x="33587" y="442174"/>
                    <a:pt x="41528" y="442535"/>
                  </a:cubicBezTo>
                  <a:cubicBezTo>
                    <a:pt x="69141" y="440549"/>
                    <a:pt x="65531" y="414561"/>
                    <a:pt x="66795" y="404455"/>
                  </a:cubicBezTo>
                  <a:cubicBezTo>
                    <a:pt x="70765" y="369984"/>
                    <a:pt x="75277" y="335694"/>
                    <a:pt x="80330" y="301404"/>
                  </a:cubicBezTo>
                  <a:cubicBezTo>
                    <a:pt x="83037" y="283898"/>
                    <a:pt x="85383" y="266031"/>
                    <a:pt x="91700" y="249608"/>
                  </a:cubicBezTo>
                  <a:cubicBezTo>
                    <a:pt x="99099" y="229937"/>
                    <a:pt x="116064" y="230297"/>
                    <a:pt x="128516" y="246901"/>
                  </a:cubicBezTo>
                  <a:cubicBezTo>
                    <a:pt x="136277" y="257188"/>
                    <a:pt x="135735" y="309706"/>
                    <a:pt x="135194" y="323964"/>
                  </a:cubicBezTo>
                  <a:cubicBezTo>
                    <a:pt x="133751" y="356810"/>
                    <a:pt x="131223" y="389656"/>
                    <a:pt x="129780" y="422502"/>
                  </a:cubicBezTo>
                  <a:cubicBezTo>
                    <a:pt x="129419" y="429179"/>
                    <a:pt x="133028" y="448129"/>
                    <a:pt x="161363" y="443437"/>
                  </a:cubicBezTo>
                  <a:cubicBezTo>
                    <a:pt x="173274" y="433872"/>
                    <a:pt x="176884" y="414381"/>
                    <a:pt x="177425" y="399221"/>
                  </a:cubicBezTo>
                  <a:cubicBezTo>
                    <a:pt x="178327" y="373594"/>
                    <a:pt x="179591" y="347786"/>
                    <a:pt x="181034" y="322159"/>
                  </a:cubicBezTo>
                  <a:cubicBezTo>
                    <a:pt x="185186" y="247623"/>
                    <a:pt x="193667" y="173087"/>
                    <a:pt x="172732" y="99454"/>
                  </a:cubicBezTo>
                  <a:cubicBezTo>
                    <a:pt x="171289" y="94401"/>
                    <a:pt x="171830" y="88806"/>
                    <a:pt x="172011" y="83572"/>
                  </a:cubicBezTo>
                  <a:cubicBezTo>
                    <a:pt x="172191" y="79783"/>
                    <a:pt x="174177" y="76353"/>
                    <a:pt x="178327" y="76534"/>
                  </a:cubicBezTo>
                  <a:cubicBezTo>
                    <a:pt x="180313" y="76715"/>
                    <a:pt x="183020" y="78880"/>
                    <a:pt x="184103" y="80865"/>
                  </a:cubicBezTo>
                  <a:cubicBezTo>
                    <a:pt x="186268" y="85558"/>
                    <a:pt x="188073" y="90611"/>
                    <a:pt x="189336" y="95844"/>
                  </a:cubicBezTo>
                  <a:cubicBezTo>
                    <a:pt x="195112" y="120028"/>
                    <a:pt x="199624" y="210084"/>
                    <a:pt x="203774" y="233185"/>
                  </a:cubicBezTo>
                  <a:cubicBezTo>
                    <a:pt x="220558" y="225064"/>
                    <a:pt x="221280" y="212792"/>
                    <a:pt x="220919" y="200158"/>
                  </a:cubicBezTo>
                  <a:cubicBezTo>
                    <a:pt x="220197" y="167673"/>
                    <a:pt x="215686" y="135007"/>
                    <a:pt x="210812" y="102522"/>
                  </a:cubicBezTo>
                  <a:close/>
                </a:path>
              </a:pathLst>
            </a:custGeom>
            <a:solidFill>
              <a:srgbClr val="FFFFFF"/>
            </a:solidFill>
            <a:ln w="1804" cap="flat">
              <a:noFill/>
              <a:prstDash val="solid"/>
              <a:miter/>
            </a:ln>
          </p:spPr>
          <p:txBody>
            <a:bodyPr rtlCol="0" anchor="ctr"/>
            <a:lstStyle/>
            <a:p>
              <a:endParaRPr lang="en-US"/>
            </a:p>
          </p:txBody>
        </p:sp>
        <p:sp>
          <p:nvSpPr>
            <p:cNvPr id="110" name="Freeform 95">
              <a:extLst>
                <a:ext uri="{FF2B5EF4-FFF2-40B4-BE49-F238E27FC236}">
                  <a16:creationId xmlns:a16="http://schemas.microsoft.com/office/drawing/2014/main" id="{C13C9475-7C97-9E06-6C4C-FE1E59570F76}"/>
                </a:ext>
              </a:extLst>
            </p:cNvPr>
            <p:cNvSpPr/>
            <p:nvPr/>
          </p:nvSpPr>
          <p:spPr>
            <a:xfrm>
              <a:off x="9527666" y="5730434"/>
              <a:ext cx="153803" cy="147413"/>
            </a:xfrm>
            <a:custGeom>
              <a:avLst/>
              <a:gdLst>
                <a:gd name="connsiteX0" fmla="*/ 153804 w 153803"/>
                <a:gd name="connsiteY0" fmla="*/ 64575 h 147413"/>
                <a:gd name="connsiteX1" fmla="*/ 117528 w 153803"/>
                <a:gd name="connsiteY1" fmla="*/ 7546 h 147413"/>
                <a:gd name="connsiteX2" fmla="*/ 220 w 153803"/>
                <a:gd name="connsiteY2" fmla="*/ 59703 h 147413"/>
                <a:gd name="connsiteX3" fmla="*/ 72048 w 153803"/>
                <a:gd name="connsiteY3" fmla="*/ 147413 h 147413"/>
                <a:gd name="connsiteX4" fmla="*/ 153804 w 153803"/>
                <a:gd name="connsiteY4" fmla="*/ 64575 h 1474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803" h="147413">
                  <a:moveTo>
                    <a:pt x="153804" y="64575"/>
                  </a:moveTo>
                  <a:cubicBezTo>
                    <a:pt x="153804" y="39128"/>
                    <a:pt x="140268" y="17652"/>
                    <a:pt x="117528" y="7546"/>
                  </a:cubicBezTo>
                  <a:cubicBezTo>
                    <a:pt x="91359" y="-4005"/>
                    <a:pt x="10868" y="-11945"/>
                    <a:pt x="220" y="59703"/>
                  </a:cubicBezTo>
                  <a:cubicBezTo>
                    <a:pt x="-3209" y="120883"/>
                    <a:pt x="33968" y="144886"/>
                    <a:pt x="72048" y="147413"/>
                  </a:cubicBezTo>
                  <a:cubicBezTo>
                    <a:pt x="136838" y="147593"/>
                    <a:pt x="153804" y="110055"/>
                    <a:pt x="153804" y="64575"/>
                  </a:cubicBezTo>
                  <a:close/>
                </a:path>
              </a:pathLst>
            </a:custGeom>
            <a:solidFill>
              <a:srgbClr val="FFFFFF"/>
            </a:solidFill>
            <a:ln w="1804" cap="flat">
              <a:noFill/>
              <a:prstDash val="solid"/>
              <a:miter/>
            </a:ln>
          </p:spPr>
          <p:txBody>
            <a:bodyPr rtlCol="0" anchor="ctr"/>
            <a:lstStyle/>
            <a:p>
              <a:endParaRPr lang="en-US"/>
            </a:p>
          </p:txBody>
        </p:sp>
        <p:sp>
          <p:nvSpPr>
            <p:cNvPr id="111" name="Freeform 96">
              <a:extLst>
                <a:ext uri="{FF2B5EF4-FFF2-40B4-BE49-F238E27FC236}">
                  <a16:creationId xmlns:a16="http://schemas.microsoft.com/office/drawing/2014/main" id="{A17F0F46-12C4-260E-3E01-47E51954F71E}"/>
                </a:ext>
              </a:extLst>
            </p:cNvPr>
            <p:cNvSpPr/>
            <p:nvPr/>
          </p:nvSpPr>
          <p:spPr>
            <a:xfrm>
              <a:off x="9196544" y="5718492"/>
              <a:ext cx="161299" cy="159222"/>
            </a:xfrm>
            <a:custGeom>
              <a:avLst/>
              <a:gdLst>
                <a:gd name="connsiteX0" fmla="*/ 75972 w 161299"/>
                <a:gd name="connsiteY0" fmla="*/ 159175 h 159222"/>
                <a:gd name="connsiteX1" fmla="*/ 160073 w 161299"/>
                <a:gd name="connsiteY1" fmla="*/ 70742 h 159222"/>
                <a:gd name="connsiteX2" fmla="*/ 95644 w 161299"/>
                <a:gd name="connsiteY2" fmla="*/ 1260 h 159222"/>
                <a:gd name="connsiteX3" fmla="*/ 18040 w 161299"/>
                <a:gd name="connsiteY3" fmla="*/ 29594 h 159222"/>
                <a:gd name="connsiteX4" fmla="*/ 8656 w 161299"/>
                <a:gd name="connsiteY4" fmla="*/ 113875 h 159222"/>
                <a:gd name="connsiteX5" fmla="*/ 75972 w 161299"/>
                <a:gd name="connsiteY5" fmla="*/ 159175 h 1592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1299" h="159222">
                  <a:moveTo>
                    <a:pt x="75972" y="159175"/>
                  </a:moveTo>
                  <a:cubicBezTo>
                    <a:pt x="133905" y="158994"/>
                    <a:pt x="168374" y="122899"/>
                    <a:pt x="160073" y="70742"/>
                  </a:cubicBezTo>
                  <a:cubicBezTo>
                    <a:pt x="153215" y="26887"/>
                    <a:pt x="136431" y="8298"/>
                    <a:pt x="95644" y="1260"/>
                  </a:cubicBezTo>
                  <a:cubicBezTo>
                    <a:pt x="66768" y="-3793"/>
                    <a:pt x="35185" y="6494"/>
                    <a:pt x="18040" y="29594"/>
                  </a:cubicBezTo>
                  <a:cubicBezTo>
                    <a:pt x="-729" y="54500"/>
                    <a:pt x="-6505" y="82653"/>
                    <a:pt x="8656" y="113875"/>
                  </a:cubicBezTo>
                  <a:cubicBezTo>
                    <a:pt x="22913" y="142932"/>
                    <a:pt x="46555" y="160257"/>
                    <a:pt x="75972" y="159175"/>
                  </a:cubicBezTo>
                  <a:close/>
                </a:path>
              </a:pathLst>
            </a:custGeom>
            <a:solidFill>
              <a:srgbClr val="FFFFFF"/>
            </a:solidFill>
            <a:ln w="1804" cap="flat">
              <a:noFill/>
              <a:prstDash val="solid"/>
              <a:miter/>
            </a:ln>
          </p:spPr>
          <p:txBody>
            <a:bodyPr rtlCol="0" anchor="ctr"/>
            <a:lstStyle/>
            <a:p>
              <a:endParaRPr lang="en-US"/>
            </a:p>
          </p:txBody>
        </p:sp>
        <p:sp>
          <p:nvSpPr>
            <p:cNvPr id="112" name="Freeform 97">
              <a:extLst>
                <a:ext uri="{FF2B5EF4-FFF2-40B4-BE49-F238E27FC236}">
                  <a16:creationId xmlns:a16="http://schemas.microsoft.com/office/drawing/2014/main" id="{9414B8D3-B806-3124-BF57-F02161138AF0}"/>
                </a:ext>
              </a:extLst>
            </p:cNvPr>
            <p:cNvSpPr/>
            <p:nvPr/>
          </p:nvSpPr>
          <p:spPr>
            <a:xfrm>
              <a:off x="9488299" y="5892332"/>
              <a:ext cx="232006" cy="437603"/>
            </a:xfrm>
            <a:custGeom>
              <a:avLst/>
              <a:gdLst>
                <a:gd name="connsiteX0" fmla="*/ 229445 w 232006"/>
                <a:gd name="connsiteY0" fmla="*/ 236193 h 437603"/>
                <a:gd name="connsiteX1" fmla="*/ 205081 w 232006"/>
                <a:gd name="connsiteY1" fmla="*/ 56260 h 437603"/>
                <a:gd name="connsiteX2" fmla="*/ 162129 w 232006"/>
                <a:gd name="connsiteY2" fmla="*/ 5908 h 437603"/>
                <a:gd name="connsiteX3" fmla="*/ 102211 w 232006"/>
                <a:gd name="connsiteY3" fmla="*/ 2118 h 437603"/>
                <a:gd name="connsiteX4" fmla="*/ 51679 w 232006"/>
                <a:gd name="connsiteY4" fmla="*/ 19083 h 437603"/>
                <a:gd name="connsiteX5" fmla="*/ 18472 w 232006"/>
                <a:gd name="connsiteY5" fmla="*/ 86219 h 437603"/>
                <a:gd name="connsiteX6" fmla="*/ 1146 w 232006"/>
                <a:gd name="connsiteY6" fmla="*/ 204790 h 437603"/>
                <a:gd name="connsiteX7" fmla="*/ 18291 w 232006"/>
                <a:gd name="connsiteY7" fmla="*/ 243772 h 437603"/>
                <a:gd name="connsiteX8" fmla="*/ 27676 w 232006"/>
                <a:gd name="connsiteY8" fmla="*/ 232763 h 437603"/>
                <a:gd name="connsiteX9" fmla="*/ 29661 w 232006"/>
                <a:gd name="connsiteY9" fmla="*/ 219589 h 437603"/>
                <a:gd name="connsiteX10" fmla="*/ 43738 w 232006"/>
                <a:gd name="connsiteY10" fmla="*/ 100476 h 437603"/>
                <a:gd name="connsiteX11" fmla="*/ 51679 w 232006"/>
                <a:gd name="connsiteY11" fmla="*/ 88926 h 437603"/>
                <a:gd name="connsiteX12" fmla="*/ 58176 w 232006"/>
                <a:gd name="connsiteY12" fmla="*/ 103905 h 437603"/>
                <a:gd name="connsiteX13" fmla="*/ 55649 w 232006"/>
                <a:gd name="connsiteY13" fmla="*/ 138556 h 437603"/>
                <a:gd name="connsiteX14" fmla="*/ 30202 w 232006"/>
                <a:gd name="connsiteY14" fmla="*/ 366314 h 437603"/>
                <a:gd name="connsiteX15" fmla="*/ 26412 w 232006"/>
                <a:gd name="connsiteY15" fmla="*/ 408725 h 437603"/>
                <a:gd name="connsiteX16" fmla="*/ 44460 w 232006"/>
                <a:gd name="connsiteY16" fmla="*/ 434894 h 437603"/>
                <a:gd name="connsiteX17" fmla="*/ 85427 w 232006"/>
                <a:gd name="connsiteY17" fmla="*/ 305314 h 437603"/>
                <a:gd name="connsiteX18" fmla="*/ 94451 w 232006"/>
                <a:gd name="connsiteY18" fmla="*/ 243592 h 437603"/>
                <a:gd name="connsiteX19" fmla="*/ 119717 w 232006"/>
                <a:gd name="connsiteY19" fmla="*/ 219769 h 437603"/>
                <a:gd name="connsiteX20" fmla="*/ 141013 w 232006"/>
                <a:gd name="connsiteY20" fmla="*/ 243953 h 437603"/>
                <a:gd name="connsiteX21" fmla="*/ 153827 w 232006"/>
                <a:gd name="connsiteY21" fmla="*/ 416666 h 437603"/>
                <a:gd name="connsiteX22" fmla="*/ 174762 w 232006"/>
                <a:gd name="connsiteY22" fmla="*/ 437601 h 437603"/>
                <a:gd name="connsiteX23" fmla="*/ 199307 w 232006"/>
                <a:gd name="connsiteY23" fmla="*/ 380572 h 437603"/>
                <a:gd name="connsiteX24" fmla="*/ 177288 w 232006"/>
                <a:gd name="connsiteY24" fmla="*/ 96506 h 437603"/>
                <a:gd name="connsiteX25" fmla="*/ 175664 w 232006"/>
                <a:gd name="connsiteY25" fmla="*/ 83512 h 437603"/>
                <a:gd name="connsiteX26" fmla="*/ 179454 w 232006"/>
                <a:gd name="connsiteY26" fmla="*/ 77376 h 437603"/>
                <a:gd name="connsiteX27" fmla="*/ 188117 w 232006"/>
                <a:gd name="connsiteY27" fmla="*/ 80985 h 437603"/>
                <a:gd name="connsiteX28" fmla="*/ 193892 w 232006"/>
                <a:gd name="connsiteY28" fmla="*/ 98491 h 437603"/>
                <a:gd name="connsiteX29" fmla="*/ 202916 w 232006"/>
                <a:gd name="connsiteY29" fmla="*/ 159130 h 437603"/>
                <a:gd name="connsiteX30" fmla="*/ 210495 w 232006"/>
                <a:gd name="connsiteY30" fmla="*/ 236012 h 437603"/>
                <a:gd name="connsiteX31" fmla="*/ 217895 w 232006"/>
                <a:gd name="connsiteY31" fmla="*/ 245036 h 437603"/>
                <a:gd name="connsiteX32" fmla="*/ 229445 w 232006"/>
                <a:gd name="connsiteY32" fmla="*/ 236193 h 4376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32006" h="437603">
                  <a:moveTo>
                    <a:pt x="229445" y="236193"/>
                  </a:moveTo>
                  <a:cubicBezTo>
                    <a:pt x="237387" y="219048"/>
                    <a:pt x="226197" y="99393"/>
                    <a:pt x="205081" y="56260"/>
                  </a:cubicBezTo>
                  <a:cubicBezTo>
                    <a:pt x="192809" y="31174"/>
                    <a:pt x="184147" y="21609"/>
                    <a:pt x="162129" y="5908"/>
                  </a:cubicBezTo>
                  <a:cubicBezTo>
                    <a:pt x="145705" y="-5642"/>
                    <a:pt x="118454" y="3562"/>
                    <a:pt x="102211" y="2118"/>
                  </a:cubicBezTo>
                  <a:cubicBezTo>
                    <a:pt x="83984" y="494"/>
                    <a:pt x="63409" y="6089"/>
                    <a:pt x="51679" y="19083"/>
                  </a:cubicBezTo>
                  <a:cubicBezTo>
                    <a:pt x="34534" y="38213"/>
                    <a:pt x="23345" y="59509"/>
                    <a:pt x="18472" y="86219"/>
                  </a:cubicBezTo>
                  <a:cubicBezTo>
                    <a:pt x="11433" y="125562"/>
                    <a:pt x="3493" y="164725"/>
                    <a:pt x="1146" y="204790"/>
                  </a:cubicBezTo>
                  <a:cubicBezTo>
                    <a:pt x="605" y="214897"/>
                    <a:pt x="-5712" y="242509"/>
                    <a:pt x="18291" y="243772"/>
                  </a:cubicBezTo>
                  <a:cubicBezTo>
                    <a:pt x="24788" y="244133"/>
                    <a:pt x="26954" y="238358"/>
                    <a:pt x="27676" y="232763"/>
                  </a:cubicBezTo>
                  <a:cubicBezTo>
                    <a:pt x="28398" y="228432"/>
                    <a:pt x="29481" y="223920"/>
                    <a:pt x="29661" y="219589"/>
                  </a:cubicBezTo>
                  <a:cubicBezTo>
                    <a:pt x="31105" y="185840"/>
                    <a:pt x="42294" y="106612"/>
                    <a:pt x="43738" y="100476"/>
                  </a:cubicBezTo>
                  <a:cubicBezTo>
                    <a:pt x="44821" y="95603"/>
                    <a:pt x="44460" y="88024"/>
                    <a:pt x="51679" y="88926"/>
                  </a:cubicBezTo>
                  <a:cubicBezTo>
                    <a:pt x="59800" y="90009"/>
                    <a:pt x="58537" y="97769"/>
                    <a:pt x="58176" y="103905"/>
                  </a:cubicBezTo>
                  <a:cubicBezTo>
                    <a:pt x="57454" y="115455"/>
                    <a:pt x="56913" y="127006"/>
                    <a:pt x="55649" y="138556"/>
                  </a:cubicBezTo>
                  <a:cubicBezTo>
                    <a:pt x="47347" y="214536"/>
                    <a:pt x="38685" y="290335"/>
                    <a:pt x="30202" y="366314"/>
                  </a:cubicBezTo>
                  <a:cubicBezTo>
                    <a:pt x="28578" y="380391"/>
                    <a:pt x="26593" y="394649"/>
                    <a:pt x="26412" y="408725"/>
                  </a:cubicBezTo>
                  <a:cubicBezTo>
                    <a:pt x="26052" y="422441"/>
                    <a:pt x="33451" y="434533"/>
                    <a:pt x="44460" y="434894"/>
                  </a:cubicBezTo>
                  <a:cubicBezTo>
                    <a:pt x="74599" y="441752"/>
                    <a:pt x="78028" y="356388"/>
                    <a:pt x="85427" y="305314"/>
                  </a:cubicBezTo>
                  <a:cubicBezTo>
                    <a:pt x="88135" y="276438"/>
                    <a:pt x="89218" y="263264"/>
                    <a:pt x="94451" y="243592"/>
                  </a:cubicBezTo>
                  <a:cubicBezTo>
                    <a:pt x="97699" y="231500"/>
                    <a:pt x="106723" y="220130"/>
                    <a:pt x="119717" y="219769"/>
                  </a:cubicBezTo>
                  <a:cubicBezTo>
                    <a:pt x="133072" y="219408"/>
                    <a:pt x="136682" y="233305"/>
                    <a:pt x="141013" y="243953"/>
                  </a:cubicBezTo>
                  <a:cubicBezTo>
                    <a:pt x="141736" y="245577"/>
                    <a:pt x="151120" y="383820"/>
                    <a:pt x="153827" y="416666"/>
                  </a:cubicBezTo>
                  <a:cubicBezTo>
                    <a:pt x="154729" y="426773"/>
                    <a:pt x="161046" y="437782"/>
                    <a:pt x="174762" y="437601"/>
                  </a:cubicBezTo>
                  <a:cubicBezTo>
                    <a:pt x="204540" y="437601"/>
                    <a:pt x="199487" y="392844"/>
                    <a:pt x="199307" y="380572"/>
                  </a:cubicBezTo>
                  <a:cubicBezTo>
                    <a:pt x="198224" y="285462"/>
                    <a:pt x="193350" y="190533"/>
                    <a:pt x="177288" y="96506"/>
                  </a:cubicBezTo>
                  <a:cubicBezTo>
                    <a:pt x="176567" y="92175"/>
                    <a:pt x="175484" y="87843"/>
                    <a:pt x="175664" y="83512"/>
                  </a:cubicBezTo>
                  <a:cubicBezTo>
                    <a:pt x="175664" y="81346"/>
                    <a:pt x="177650" y="78458"/>
                    <a:pt x="179454" y="77376"/>
                  </a:cubicBezTo>
                  <a:cubicBezTo>
                    <a:pt x="183245" y="75030"/>
                    <a:pt x="186673" y="77917"/>
                    <a:pt x="188117" y="80985"/>
                  </a:cubicBezTo>
                  <a:cubicBezTo>
                    <a:pt x="190643" y="86580"/>
                    <a:pt x="192809" y="92535"/>
                    <a:pt x="193892" y="98491"/>
                  </a:cubicBezTo>
                  <a:cubicBezTo>
                    <a:pt x="197321" y="118704"/>
                    <a:pt x="200569" y="138917"/>
                    <a:pt x="202916" y="159130"/>
                  </a:cubicBezTo>
                  <a:cubicBezTo>
                    <a:pt x="205984" y="184758"/>
                    <a:pt x="211398" y="210024"/>
                    <a:pt x="210495" y="236012"/>
                  </a:cubicBezTo>
                  <a:cubicBezTo>
                    <a:pt x="210316" y="240524"/>
                    <a:pt x="212120" y="245216"/>
                    <a:pt x="217895" y="245036"/>
                  </a:cubicBezTo>
                  <a:cubicBezTo>
                    <a:pt x="223129" y="244855"/>
                    <a:pt x="229445" y="241065"/>
                    <a:pt x="229445" y="236193"/>
                  </a:cubicBezTo>
                  <a:close/>
                </a:path>
              </a:pathLst>
            </a:custGeom>
            <a:solidFill>
              <a:srgbClr val="FFFFFF"/>
            </a:solidFill>
            <a:ln w="1804" cap="flat">
              <a:noFill/>
              <a:prstDash val="solid"/>
              <a:miter/>
            </a:ln>
          </p:spPr>
          <p:txBody>
            <a:bodyPr rtlCol="0" anchor="ctr"/>
            <a:lstStyle/>
            <a:p>
              <a:endParaRPr lang="en-US"/>
            </a:p>
          </p:txBody>
        </p:sp>
        <p:sp>
          <p:nvSpPr>
            <p:cNvPr id="113" name="Freeform 98">
              <a:extLst>
                <a:ext uri="{FF2B5EF4-FFF2-40B4-BE49-F238E27FC236}">
                  <a16:creationId xmlns:a16="http://schemas.microsoft.com/office/drawing/2014/main" id="{8B08DE20-F77B-7876-C373-BB43A8287FA7}"/>
                </a:ext>
              </a:extLst>
            </p:cNvPr>
            <p:cNvSpPr/>
            <p:nvPr/>
          </p:nvSpPr>
          <p:spPr>
            <a:xfrm>
              <a:off x="8615532" y="5442637"/>
              <a:ext cx="513242" cy="888053"/>
            </a:xfrm>
            <a:custGeom>
              <a:avLst/>
              <a:gdLst>
                <a:gd name="connsiteX0" fmla="*/ 400712 w 513242"/>
                <a:gd name="connsiteY0" fmla="*/ 549088 h 888053"/>
                <a:gd name="connsiteX1" fmla="*/ 427422 w 513242"/>
                <a:gd name="connsiteY1" fmla="*/ 533748 h 888053"/>
                <a:gd name="connsiteX2" fmla="*/ 490949 w 513242"/>
                <a:gd name="connsiteY2" fmla="*/ 451452 h 888053"/>
                <a:gd name="connsiteX3" fmla="*/ 483188 w 513242"/>
                <a:gd name="connsiteY3" fmla="*/ 354177 h 888053"/>
                <a:gd name="connsiteX4" fmla="*/ 387357 w 513242"/>
                <a:gd name="connsiteY4" fmla="*/ 250224 h 888053"/>
                <a:gd name="connsiteX5" fmla="*/ 339892 w 513242"/>
                <a:gd name="connsiteY5" fmla="*/ 222612 h 888053"/>
                <a:gd name="connsiteX6" fmla="*/ 323289 w 513242"/>
                <a:gd name="connsiteY6" fmla="*/ 215031 h 888053"/>
                <a:gd name="connsiteX7" fmla="*/ 340073 w 513242"/>
                <a:gd name="connsiteY7" fmla="*/ 195541 h 888053"/>
                <a:gd name="connsiteX8" fmla="*/ 365700 w 513242"/>
                <a:gd name="connsiteY8" fmla="*/ 83466 h 888053"/>
                <a:gd name="connsiteX9" fmla="*/ 299286 w 513242"/>
                <a:gd name="connsiteY9" fmla="*/ 9291 h 888053"/>
                <a:gd name="connsiteX10" fmla="*/ 155990 w 513242"/>
                <a:gd name="connsiteY10" fmla="*/ 41416 h 888053"/>
                <a:gd name="connsiteX11" fmla="*/ 146424 w 513242"/>
                <a:gd name="connsiteY11" fmla="*/ 180922 h 888053"/>
                <a:gd name="connsiteX12" fmla="*/ 192265 w 513242"/>
                <a:gd name="connsiteY12" fmla="*/ 219905 h 888053"/>
                <a:gd name="connsiteX13" fmla="*/ 117549 w 513242"/>
                <a:gd name="connsiteY13" fmla="*/ 247156 h 888053"/>
                <a:gd name="connsiteX14" fmla="*/ 15039 w 513242"/>
                <a:gd name="connsiteY14" fmla="*/ 366268 h 888053"/>
                <a:gd name="connsiteX15" fmla="*/ 3670 w 513242"/>
                <a:gd name="connsiteY15" fmla="*/ 431239 h 888053"/>
                <a:gd name="connsiteX16" fmla="*/ 81454 w 513242"/>
                <a:gd name="connsiteY16" fmla="*/ 557029 h 888053"/>
                <a:gd name="connsiteX17" fmla="*/ 102930 w 513242"/>
                <a:gd name="connsiteY17" fmla="*/ 564789 h 888053"/>
                <a:gd name="connsiteX18" fmla="*/ 118992 w 513242"/>
                <a:gd name="connsiteY18" fmla="*/ 579227 h 888053"/>
                <a:gd name="connsiteX19" fmla="*/ 109608 w 513242"/>
                <a:gd name="connsiteY19" fmla="*/ 728299 h 888053"/>
                <a:gd name="connsiteX20" fmla="*/ 106901 w 513242"/>
                <a:gd name="connsiteY20" fmla="*/ 840373 h 888053"/>
                <a:gd name="connsiteX21" fmla="*/ 132167 w 513242"/>
                <a:gd name="connsiteY21" fmla="*/ 875746 h 888053"/>
                <a:gd name="connsiteX22" fmla="*/ 147507 w 513242"/>
                <a:gd name="connsiteY22" fmla="*/ 880438 h 888053"/>
                <a:gd name="connsiteX23" fmla="*/ 203093 w 513242"/>
                <a:gd name="connsiteY23" fmla="*/ 848675 h 888053"/>
                <a:gd name="connsiteX24" fmla="*/ 209771 w 513242"/>
                <a:gd name="connsiteY24" fmla="*/ 809331 h 888053"/>
                <a:gd name="connsiteX25" fmla="*/ 220238 w 513242"/>
                <a:gd name="connsiteY25" fmla="*/ 697799 h 888053"/>
                <a:gd name="connsiteX26" fmla="*/ 231247 w 513242"/>
                <a:gd name="connsiteY26" fmla="*/ 610991 h 888053"/>
                <a:gd name="connsiteX27" fmla="*/ 266259 w 513242"/>
                <a:gd name="connsiteY27" fmla="*/ 591680 h 888053"/>
                <a:gd name="connsiteX28" fmla="*/ 282141 w 513242"/>
                <a:gd name="connsiteY28" fmla="*/ 631385 h 888053"/>
                <a:gd name="connsiteX29" fmla="*/ 284307 w 513242"/>
                <a:gd name="connsiteY29" fmla="*/ 737864 h 888053"/>
                <a:gd name="connsiteX30" fmla="*/ 285750 w 513242"/>
                <a:gd name="connsiteY30" fmla="*/ 817633 h 888053"/>
                <a:gd name="connsiteX31" fmla="*/ 292428 w 513242"/>
                <a:gd name="connsiteY31" fmla="*/ 859684 h 888053"/>
                <a:gd name="connsiteX32" fmla="*/ 310475 w 513242"/>
                <a:gd name="connsiteY32" fmla="*/ 881521 h 888053"/>
                <a:gd name="connsiteX33" fmla="*/ 394396 w 513242"/>
                <a:gd name="connsiteY33" fmla="*/ 832613 h 888053"/>
                <a:gd name="connsiteX34" fmla="*/ 392229 w 513242"/>
                <a:gd name="connsiteY34" fmla="*/ 646183 h 888053"/>
                <a:gd name="connsiteX35" fmla="*/ 387718 w 513242"/>
                <a:gd name="connsiteY35" fmla="*/ 566233 h 888053"/>
                <a:gd name="connsiteX36" fmla="*/ 400712 w 513242"/>
                <a:gd name="connsiteY36" fmla="*/ 549088 h 888053"/>
                <a:gd name="connsiteX37" fmla="*/ 146605 w 513242"/>
                <a:gd name="connsiteY37" fmla="*/ 132194 h 888053"/>
                <a:gd name="connsiteX38" fmla="*/ 200927 w 513242"/>
                <a:gd name="connsiteY38" fmla="*/ 26076 h 888053"/>
                <a:gd name="connsiteX39" fmla="*/ 312821 w 513242"/>
                <a:gd name="connsiteY39" fmla="*/ 32031 h 888053"/>
                <a:gd name="connsiteX40" fmla="*/ 354872 w 513242"/>
                <a:gd name="connsiteY40" fmla="*/ 132916 h 888053"/>
                <a:gd name="connsiteX41" fmla="*/ 270951 w 513242"/>
                <a:gd name="connsiteY41" fmla="*/ 216656 h 888053"/>
                <a:gd name="connsiteX42" fmla="*/ 146605 w 513242"/>
                <a:gd name="connsiteY42" fmla="*/ 132194 h 888053"/>
                <a:gd name="connsiteX43" fmla="*/ 384289 w 513242"/>
                <a:gd name="connsiteY43" fmla="*/ 533929 h 888053"/>
                <a:gd name="connsiteX44" fmla="*/ 375987 w 513242"/>
                <a:gd name="connsiteY44" fmla="*/ 496751 h 888053"/>
                <a:gd name="connsiteX45" fmla="*/ 401795 w 513242"/>
                <a:gd name="connsiteY45" fmla="*/ 450189 h 888053"/>
                <a:gd name="connsiteX46" fmla="*/ 414969 w 513242"/>
                <a:gd name="connsiteY46" fmla="*/ 424020 h 888053"/>
                <a:gd name="connsiteX47" fmla="*/ 398907 w 513242"/>
                <a:gd name="connsiteY47" fmla="*/ 377277 h 888053"/>
                <a:gd name="connsiteX48" fmla="*/ 365158 w 513242"/>
                <a:gd name="connsiteY48" fmla="*/ 367351 h 888053"/>
                <a:gd name="connsiteX49" fmla="*/ 359925 w 513242"/>
                <a:gd name="connsiteY49" fmla="*/ 400017 h 888053"/>
                <a:gd name="connsiteX50" fmla="*/ 365520 w 513242"/>
                <a:gd name="connsiteY50" fmla="*/ 444955 h 888053"/>
                <a:gd name="connsiteX51" fmla="*/ 358120 w 513242"/>
                <a:gd name="connsiteY51" fmla="*/ 496029 h 888053"/>
                <a:gd name="connsiteX52" fmla="*/ 361188 w 513242"/>
                <a:gd name="connsiteY52" fmla="*/ 534290 h 888053"/>
                <a:gd name="connsiteX53" fmla="*/ 372197 w 513242"/>
                <a:gd name="connsiteY53" fmla="*/ 555946 h 888053"/>
                <a:gd name="connsiteX54" fmla="*/ 377792 w 513242"/>
                <a:gd name="connsiteY54" fmla="*/ 819980 h 888053"/>
                <a:gd name="connsiteX55" fmla="*/ 377070 w 513242"/>
                <a:gd name="connsiteY55" fmla="*/ 838568 h 888053"/>
                <a:gd name="connsiteX56" fmla="*/ 348916 w 513242"/>
                <a:gd name="connsiteY56" fmla="*/ 870873 h 888053"/>
                <a:gd name="connsiteX57" fmla="*/ 306324 w 513242"/>
                <a:gd name="connsiteY57" fmla="*/ 843621 h 888053"/>
                <a:gd name="connsiteX58" fmla="*/ 300729 w 513242"/>
                <a:gd name="connsiteY58" fmla="*/ 782621 h 888053"/>
                <a:gd name="connsiteX59" fmla="*/ 289901 w 513242"/>
                <a:gd name="connsiteY59" fmla="*/ 597095 h 888053"/>
                <a:gd name="connsiteX60" fmla="*/ 265718 w 513242"/>
                <a:gd name="connsiteY60" fmla="*/ 574535 h 888053"/>
                <a:gd name="connsiteX61" fmla="*/ 218975 w 513242"/>
                <a:gd name="connsiteY61" fmla="*/ 597095 h 888053"/>
                <a:gd name="connsiteX62" fmla="*/ 205981 w 513242"/>
                <a:gd name="connsiteY62" fmla="*/ 693106 h 888053"/>
                <a:gd name="connsiteX63" fmla="*/ 190640 w 513242"/>
                <a:gd name="connsiteY63" fmla="*/ 836042 h 888053"/>
                <a:gd name="connsiteX64" fmla="*/ 138123 w 513242"/>
                <a:gd name="connsiteY64" fmla="*/ 859864 h 888053"/>
                <a:gd name="connsiteX65" fmla="*/ 124046 w 513242"/>
                <a:gd name="connsiteY65" fmla="*/ 834598 h 888053"/>
                <a:gd name="connsiteX66" fmla="*/ 125128 w 513242"/>
                <a:gd name="connsiteY66" fmla="*/ 754648 h 888053"/>
                <a:gd name="connsiteX67" fmla="*/ 136137 w 513242"/>
                <a:gd name="connsiteY67" fmla="*/ 571106 h 888053"/>
                <a:gd name="connsiteX68" fmla="*/ 149312 w 513242"/>
                <a:gd name="connsiteY68" fmla="*/ 537358 h 888053"/>
                <a:gd name="connsiteX69" fmla="*/ 151658 w 513242"/>
                <a:gd name="connsiteY69" fmla="*/ 502526 h 888053"/>
                <a:gd name="connsiteX70" fmla="*/ 146064 w 513242"/>
                <a:gd name="connsiteY70" fmla="*/ 463724 h 888053"/>
                <a:gd name="connsiteX71" fmla="*/ 149312 w 513242"/>
                <a:gd name="connsiteY71" fmla="*/ 394603 h 888053"/>
                <a:gd name="connsiteX72" fmla="*/ 139205 w 513242"/>
                <a:gd name="connsiteY72" fmla="*/ 372043 h 888053"/>
                <a:gd name="connsiteX73" fmla="*/ 117368 w 513242"/>
                <a:gd name="connsiteY73" fmla="*/ 378541 h 888053"/>
                <a:gd name="connsiteX74" fmla="*/ 93004 w 513242"/>
                <a:gd name="connsiteY74" fmla="*/ 406514 h 888053"/>
                <a:gd name="connsiteX75" fmla="*/ 92282 w 513242"/>
                <a:gd name="connsiteY75" fmla="*/ 429254 h 888053"/>
                <a:gd name="connsiteX76" fmla="*/ 106359 w 513242"/>
                <a:gd name="connsiteY76" fmla="*/ 454881 h 888053"/>
                <a:gd name="connsiteX77" fmla="*/ 131445 w 513242"/>
                <a:gd name="connsiteY77" fmla="*/ 495849 h 888053"/>
                <a:gd name="connsiteX78" fmla="*/ 111954 w 513242"/>
                <a:gd name="connsiteY78" fmla="*/ 547644 h 888053"/>
                <a:gd name="connsiteX79" fmla="*/ 92463 w 513242"/>
                <a:gd name="connsiteY79" fmla="*/ 543133 h 888053"/>
                <a:gd name="connsiteX80" fmla="*/ 20454 w 513242"/>
                <a:gd name="connsiteY80" fmla="*/ 423298 h 888053"/>
                <a:gd name="connsiteX81" fmla="*/ 29116 w 513242"/>
                <a:gd name="connsiteY81" fmla="*/ 377999 h 888053"/>
                <a:gd name="connsiteX82" fmla="*/ 129640 w 513242"/>
                <a:gd name="connsiteY82" fmla="*/ 257443 h 888053"/>
                <a:gd name="connsiteX83" fmla="*/ 182880 w 513242"/>
                <a:gd name="connsiteY83" fmla="*/ 235064 h 888053"/>
                <a:gd name="connsiteX84" fmla="*/ 236120 w 513242"/>
                <a:gd name="connsiteY84" fmla="*/ 234162 h 888053"/>
                <a:gd name="connsiteX85" fmla="*/ 275824 w 513242"/>
                <a:gd name="connsiteY85" fmla="*/ 232357 h 888053"/>
                <a:gd name="connsiteX86" fmla="*/ 362813 w 513242"/>
                <a:gd name="connsiteY86" fmla="*/ 253833 h 888053"/>
                <a:gd name="connsiteX87" fmla="*/ 433558 w 513242"/>
                <a:gd name="connsiteY87" fmla="*/ 322413 h 888053"/>
                <a:gd name="connsiteX88" fmla="*/ 484271 w 513242"/>
                <a:gd name="connsiteY88" fmla="*/ 380706 h 888053"/>
                <a:gd name="connsiteX89" fmla="*/ 487339 w 513242"/>
                <a:gd name="connsiteY89" fmla="*/ 429795 h 888053"/>
                <a:gd name="connsiteX90" fmla="*/ 414608 w 513242"/>
                <a:gd name="connsiteY90" fmla="*/ 524724 h 888053"/>
                <a:gd name="connsiteX91" fmla="*/ 384289 w 513242"/>
                <a:gd name="connsiteY91" fmla="*/ 533929 h 888053"/>
                <a:gd name="connsiteX92" fmla="*/ 376348 w 513242"/>
                <a:gd name="connsiteY92" fmla="*/ 382150 h 888053"/>
                <a:gd name="connsiteX93" fmla="*/ 384650 w 513242"/>
                <a:gd name="connsiteY93" fmla="*/ 446038 h 888053"/>
                <a:gd name="connsiteX94" fmla="*/ 376348 w 513242"/>
                <a:gd name="connsiteY94" fmla="*/ 382150 h 888053"/>
                <a:gd name="connsiteX95" fmla="*/ 130362 w 513242"/>
                <a:gd name="connsiteY95" fmla="*/ 458852 h 888053"/>
                <a:gd name="connsiteX96" fmla="*/ 131806 w 513242"/>
                <a:gd name="connsiteY96" fmla="*/ 393159 h 888053"/>
                <a:gd name="connsiteX97" fmla="*/ 130362 w 513242"/>
                <a:gd name="connsiteY97" fmla="*/ 458852 h 888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Lst>
              <a:rect l="l" t="t" r="r" b="b"/>
              <a:pathLst>
                <a:path w="513242" h="888053">
                  <a:moveTo>
                    <a:pt x="400712" y="549088"/>
                  </a:moveTo>
                  <a:cubicBezTo>
                    <a:pt x="411721" y="549088"/>
                    <a:pt x="419662" y="542050"/>
                    <a:pt x="427422" y="533748"/>
                  </a:cubicBezTo>
                  <a:cubicBezTo>
                    <a:pt x="451245" y="508301"/>
                    <a:pt x="472360" y="480689"/>
                    <a:pt x="490949" y="451452"/>
                  </a:cubicBezTo>
                  <a:cubicBezTo>
                    <a:pt x="521088" y="403807"/>
                    <a:pt x="522712" y="402183"/>
                    <a:pt x="483188" y="354177"/>
                  </a:cubicBezTo>
                  <a:cubicBezTo>
                    <a:pt x="453230" y="317721"/>
                    <a:pt x="420564" y="283792"/>
                    <a:pt x="387357" y="250224"/>
                  </a:cubicBezTo>
                  <a:cubicBezTo>
                    <a:pt x="373641" y="236327"/>
                    <a:pt x="358662" y="226762"/>
                    <a:pt x="339892" y="222612"/>
                  </a:cubicBezTo>
                  <a:cubicBezTo>
                    <a:pt x="333937" y="221348"/>
                    <a:pt x="327259" y="221709"/>
                    <a:pt x="323289" y="215031"/>
                  </a:cubicBezTo>
                  <a:cubicBezTo>
                    <a:pt x="325093" y="205467"/>
                    <a:pt x="334478" y="202218"/>
                    <a:pt x="340073" y="195541"/>
                  </a:cubicBezTo>
                  <a:cubicBezTo>
                    <a:pt x="364978" y="165762"/>
                    <a:pt x="377972" y="121366"/>
                    <a:pt x="365700" y="83466"/>
                  </a:cubicBezTo>
                  <a:cubicBezTo>
                    <a:pt x="354330" y="48815"/>
                    <a:pt x="334298" y="26436"/>
                    <a:pt x="299286" y="9291"/>
                  </a:cubicBezTo>
                  <a:cubicBezTo>
                    <a:pt x="260303" y="-10019"/>
                    <a:pt x="191543" y="809"/>
                    <a:pt x="155990" y="41416"/>
                  </a:cubicBezTo>
                  <a:cubicBezTo>
                    <a:pt x="123143" y="78954"/>
                    <a:pt x="121519" y="139955"/>
                    <a:pt x="146424" y="180922"/>
                  </a:cubicBezTo>
                  <a:cubicBezTo>
                    <a:pt x="155087" y="195179"/>
                    <a:pt x="170067" y="209076"/>
                    <a:pt x="192265" y="219905"/>
                  </a:cubicBezTo>
                  <a:cubicBezTo>
                    <a:pt x="165916" y="224055"/>
                    <a:pt x="134333" y="229831"/>
                    <a:pt x="117549" y="247156"/>
                  </a:cubicBezTo>
                  <a:cubicBezTo>
                    <a:pt x="80912" y="284694"/>
                    <a:pt x="47705" y="325301"/>
                    <a:pt x="15039" y="366268"/>
                  </a:cubicBezTo>
                  <a:cubicBezTo>
                    <a:pt x="-301" y="385399"/>
                    <a:pt x="-3549" y="406333"/>
                    <a:pt x="3670" y="431239"/>
                  </a:cubicBezTo>
                  <a:cubicBezTo>
                    <a:pt x="18108" y="480869"/>
                    <a:pt x="48066" y="519671"/>
                    <a:pt x="81454" y="557029"/>
                  </a:cubicBezTo>
                  <a:cubicBezTo>
                    <a:pt x="87229" y="563346"/>
                    <a:pt x="94268" y="566775"/>
                    <a:pt x="102930" y="564789"/>
                  </a:cubicBezTo>
                  <a:cubicBezTo>
                    <a:pt x="115383" y="562082"/>
                    <a:pt x="120978" y="567497"/>
                    <a:pt x="118992" y="579227"/>
                  </a:cubicBezTo>
                  <a:cubicBezTo>
                    <a:pt x="113759" y="635896"/>
                    <a:pt x="112315" y="678669"/>
                    <a:pt x="109608" y="728299"/>
                  </a:cubicBezTo>
                  <a:cubicBezTo>
                    <a:pt x="107623" y="765657"/>
                    <a:pt x="105998" y="802835"/>
                    <a:pt x="106901" y="840373"/>
                  </a:cubicBezTo>
                  <a:cubicBezTo>
                    <a:pt x="107262" y="858420"/>
                    <a:pt x="114120" y="870873"/>
                    <a:pt x="132167" y="875746"/>
                  </a:cubicBezTo>
                  <a:cubicBezTo>
                    <a:pt x="137221" y="877190"/>
                    <a:pt x="142273" y="879175"/>
                    <a:pt x="147507" y="880438"/>
                  </a:cubicBezTo>
                  <a:cubicBezTo>
                    <a:pt x="174218" y="886574"/>
                    <a:pt x="195333" y="874483"/>
                    <a:pt x="203093" y="848675"/>
                  </a:cubicBezTo>
                  <a:cubicBezTo>
                    <a:pt x="206883" y="835861"/>
                    <a:pt x="208688" y="822687"/>
                    <a:pt x="209771" y="809331"/>
                  </a:cubicBezTo>
                  <a:cubicBezTo>
                    <a:pt x="212839" y="772154"/>
                    <a:pt x="215546" y="734796"/>
                    <a:pt x="220238" y="697799"/>
                  </a:cubicBezTo>
                  <a:cubicBezTo>
                    <a:pt x="224209" y="666938"/>
                    <a:pt x="222765" y="641130"/>
                    <a:pt x="231247" y="610991"/>
                  </a:cubicBezTo>
                  <a:cubicBezTo>
                    <a:pt x="236661" y="591861"/>
                    <a:pt x="249655" y="580491"/>
                    <a:pt x="266259" y="591680"/>
                  </a:cubicBezTo>
                  <a:cubicBezTo>
                    <a:pt x="279975" y="600884"/>
                    <a:pt x="281058" y="617308"/>
                    <a:pt x="282141" y="631385"/>
                  </a:cubicBezTo>
                  <a:cubicBezTo>
                    <a:pt x="284487" y="666757"/>
                    <a:pt x="286292" y="702310"/>
                    <a:pt x="284307" y="737864"/>
                  </a:cubicBezTo>
                  <a:cubicBezTo>
                    <a:pt x="282863" y="764394"/>
                    <a:pt x="284667" y="791104"/>
                    <a:pt x="285750" y="817633"/>
                  </a:cubicBezTo>
                  <a:cubicBezTo>
                    <a:pt x="286292" y="831891"/>
                    <a:pt x="288457" y="845968"/>
                    <a:pt x="292428" y="859684"/>
                  </a:cubicBezTo>
                  <a:cubicBezTo>
                    <a:pt x="295315" y="869790"/>
                    <a:pt x="301090" y="877370"/>
                    <a:pt x="310475" y="881521"/>
                  </a:cubicBezTo>
                  <a:cubicBezTo>
                    <a:pt x="352525" y="900110"/>
                    <a:pt x="391327" y="877550"/>
                    <a:pt x="394396" y="832613"/>
                  </a:cubicBezTo>
                  <a:cubicBezTo>
                    <a:pt x="398546" y="770529"/>
                    <a:pt x="392410" y="708447"/>
                    <a:pt x="392229" y="646183"/>
                  </a:cubicBezTo>
                  <a:cubicBezTo>
                    <a:pt x="392049" y="619473"/>
                    <a:pt x="389342" y="592944"/>
                    <a:pt x="387718" y="566233"/>
                  </a:cubicBezTo>
                  <a:cubicBezTo>
                    <a:pt x="386996" y="556668"/>
                    <a:pt x="387177" y="549088"/>
                    <a:pt x="400712" y="549088"/>
                  </a:cubicBezTo>
                  <a:close/>
                  <a:moveTo>
                    <a:pt x="146605" y="132194"/>
                  </a:moveTo>
                  <a:cubicBezTo>
                    <a:pt x="140108" y="93753"/>
                    <a:pt x="166457" y="43221"/>
                    <a:pt x="200927" y="26076"/>
                  </a:cubicBezTo>
                  <a:cubicBezTo>
                    <a:pt x="213741" y="19579"/>
                    <a:pt x="277268" y="4780"/>
                    <a:pt x="312821" y="32031"/>
                  </a:cubicBezTo>
                  <a:cubicBezTo>
                    <a:pt x="341877" y="48274"/>
                    <a:pt x="361188" y="97002"/>
                    <a:pt x="354872" y="132916"/>
                  </a:cubicBezTo>
                  <a:cubicBezTo>
                    <a:pt x="346570" y="179659"/>
                    <a:pt x="314987" y="210520"/>
                    <a:pt x="270951" y="216656"/>
                  </a:cubicBezTo>
                  <a:cubicBezTo>
                    <a:pt x="207244" y="225319"/>
                    <a:pt x="156350" y="190667"/>
                    <a:pt x="146605" y="132194"/>
                  </a:cubicBezTo>
                  <a:close/>
                  <a:moveTo>
                    <a:pt x="384289" y="533929"/>
                  </a:moveTo>
                  <a:cubicBezTo>
                    <a:pt x="363173" y="519130"/>
                    <a:pt x="366963" y="515340"/>
                    <a:pt x="375987" y="496751"/>
                  </a:cubicBezTo>
                  <a:cubicBezTo>
                    <a:pt x="383567" y="480869"/>
                    <a:pt x="393312" y="465890"/>
                    <a:pt x="401795" y="450189"/>
                  </a:cubicBezTo>
                  <a:cubicBezTo>
                    <a:pt x="406487" y="441707"/>
                    <a:pt x="411179" y="433044"/>
                    <a:pt x="414969" y="424020"/>
                  </a:cubicBezTo>
                  <a:cubicBezTo>
                    <a:pt x="426339" y="397671"/>
                    <a:pt x="424535" y="390813"/>
                    <a:pt x="398907" y="377277"/>
                  </a:cubicBezTo>
                  <a:cubicBezTo>
                    <a:pt x="388620" y="371683"/>
                    <a:pt x="377251" y="359410"/>
                    <a:pt x="365158" y="367351"/>
                  </a:cubicBezTo>
                  <a:cubicBezTo>
                    <a:pt x="355052" y="374029"/>
                    <a:pt x="359383" y="388828"/>
                    <a:pt x="359925" y="400017"/>
                  </a:cubicBezTo>
                  <a:cubicBezTo>
                    <a:pt x="360466" y="414996"/>
                    <a:pt x="363354" y="429976"/>
                    <a:pt x="365520" y="444955"/>
                  </a:cubicBezTo>
                  <a:cubicBezTo>
                    <a:pt x="368227" y="462822"/>
                    <a:pt x="369851" y="479967"/>
                    <a:pt x="358120" y="496029"/>
                  </a:cubicBezTo>
                  <a:cubicBezTo>
                    <a:pt x="350360" y="506496"/>
                    <a:pt x="351082" y="524905"/>
                    <a:pt x="361188" y="534290"/>
                  </a:cubicBezTo>
                  <a:cubicBezTo>
                    <a:pt x="369670" y="542050"/>
                    <a:pt x="372197" y="544757"/>
                    <a:pt x="372197" y="555946"/>
                  </a:cubicBezTo>
                  <a:cubicBezTo>
                    <a:pt x="372017" y="644018"/>
                    <a:pt x="383206" y="731728"/>
                    <a:pt x="377792" y="819980"/>
                  </a:cubicBezTo>
                  <a:cubicBezTo>
                    <a:pt x="377431" y="826115"/>
                    <a:pt x="377611" y="832432"/>
                    <a:pt x="377070" y="838568"/>
                  </a:cubicBezTo>
                  <a:cubicBezTo>
                    <a:pt x="375265" y="860225"/>
                    <a:pt x="367324" y="869249"/>
                    <a:pt x="348916" y="870873"/>
                  </a:cubicBezTo>
                  <a:cubicBezTo>
                    <a:pt x="327079" y="872858"/>
                    <a:pt x="309934" y="863113"/>
                    <a:pt x="306324" y="843621"/>
                  </a:cubicBezTo>
                  <a:cubicBezTo>
                    <a:pt x="302715" y="823589"/>
                    <a:pt x="301812" y="803015"/>
                    <a:pt x="300729" y="782621"/>
                  </a:cubicBezTo>
                  <a:cubicBezTo>
                    <a:pt x="299827" y="764935"/>
                    <a:pt x="295496" y="610449"/>
                    <a:pt x="289901" y="597095"/>
                  </a:cubicBezTo>
                  <a:cubicBezTo>
                    <a:pt x="283765" y="582657"/>
                    <a:pt x="280156" y="577964"/>
                    <a:pt x="265718" y="574535"/>
                  </a:cubicBezTo>
                  <a:cubicBezTo>
                    <a:pt x="245143" y="569482"/>
                    <a:pt x="222404" y="576340"/>
                    <a:pt x="218975" y="597095"/>
                  </a:cubicBezTo>
                  <a:cubicBezTo>
                    <a:pt x="213561" y="629580"/>
                    <a:pt x="209049" y="660441"/>
                    <a:pt x="205981" y="693106"/>
                  </a:cubicBezTo>
                  <a:cubicBezTo>
                    <a:pt x="201469" y="740932"/>
                    <a:pt x="197679" y="788758"/>
                    <a:pt x="190640" y="836042"/>
                  </a:cubicBezTo>
                  <a:cubicBezTo>
                    <a:pt x="186129" y="865639"/>
                    <a:pt x="162667" y="875746"/>
                    <a:pt x="138123" y="859864"/>
                  </a:cubicBezTo>
                  <a:cubicBezTo>
                    <a:pt x="128558" y="853728"/>
                    <a:pt x="125128" y="844343"/>
                    <a:pt x="124046" y="834598"/>
                  </a:cubicBezTo>
                  <a:cubicBezTo>
                    <a:pt x="121158" y="808068"/>
                    <a:pt x="122421" y="781178"/>
                    <a:pt x="125128" y="754648"/>
                  </a:cubicBezTo>
                  <a:cubicBezTo>
                    <a:pt x="128016" y="724509"/>
                    <a:pt x="131987" y="601787"/>
                    <a:pt x="136137" y="571106"/>
                  </a:cubicBezTo>
                  <a:cubicBezTo>
                    <a:pt x="137762" y="559014"/>
                    <a:pt x="139025" y="547284"/>
                    <a:pt x="149312" y="537358"/>
                  </a:cubicBezTo>
                  <a:cubicBezTo>
                    <a:pt x="159238" y="527792"/>
                    <a:pt x="158336" y="513896"/>
                    <a:pt x="151658" y="502526"/>
                  </a:cubicBezTo>
                  <a:cubicBezTo>
                    <a:pt x="144259" y="489893"/>
                    <a:pt x="145342" y="477080"/>
                    <a:pt x="146064" y="463724"/>
                  </a:cubicBezTo>
                  <a:cubicBezTo>
                    <a:pt x="147327" y="440623"/>
                    <a:pt x="148229" y="417523"/>
                    <a:pt x="149312" y="394603"/>
                  </a:cubicBezTo>
                  <a:cubicBezTo>
                    <a:pt x="149854" y="385218"/>
                    <a:pt x="148951" y="376375"/>
                    <a:pt x="139205" y="372043"/>
                  </a:cubicBezTo>
                  <a:cubicBezTo>
                    <a:pt x="130543" y="368254"/>
                    <a:pt x="123865" y="374210"/>
                    <a:pt x="117368" y="378541"/>
                  </a:cubicBezTo>
                  <a:cubicBezTo>
                    <a:pt x="106720" y="385579"/>
                    <a:pt x="100584" y="396588"/>
                    <a:pt x="93004" y="406514"/>
                  </a:cubicBezTo>
                  <a:cubicBezTo>
                    <a:pt x="87410" y="413733"/>
                    <a:pt x="89034" y="421854"/>
                    <a:pt x="92282" y="429254"/>
                  </a:cubicBezTo>
                  <a:cubicBezTo>
                    <a:pt x="96253" y="438097"/>
                    <a:pt x="101306" y="446579"/>
                    <a:pt x="106359" y="454881"/>
                  </a:cubicBezTo>
                  <a:cubicBezTo>
                    <a:pt x="114481" y="468597"/>
                    <a:pt x="123504" y="481952"/>
                    <a:pt x="131445" y="495849"/>
                  </a:cubicBezTo>
                  <a:cubicBezTo>
                    <a:pt x="144259" y="518588"/>
                    <a:pt x="136318" y="538801"/>
                    <a:pt x="111954" y="547644"/>
                  </a:cubicBezTo>
                  <a:cubicBezTo>
                    <a:pt x="104194" y="550352"/>
                    <a:pt x="97336" y="548908"/>
                    <a:pt x="92463" y="543133"/>
                  </a:cubicBezTo>
                  <a:cubicBezTo>
                    <a:pt x="61963" y="507038"/>
                    <a:pt x="31463" y="471304"/>
                    <a:pt x="20454" y="423298"/>
                  </a:cubicBezTo>
                  <a:cubicBezTo>
                    <a:pt x="16664" y="406333"/>
                    <a:pt x="19190" y="391715"/>
                    <a:pt x="29116" y="377999"/>
                  </a:cubicBezTo>
                  <a:cubicBezTo>
                    <a:pt x="59797" y="335588"/>
                    <a:pt x="93004" y="294981"/>
                    <a:pt x="129640" y="257443"/>
                  </a:cubicBezTo>
                  <a:cubicBezTo>
                    <a:pt x="143898" y="242825"/>
                    <a:pt x="163209" y="237050"/>
                    <a:pt x="182880" y="235064"/>
                  </a:cubicBezTo>
                  <a:cubicBezTo>
                    <a:pt x="200386" y="233259"/>
                    <a:pt x="218253" y="231996"/>
                    <a:pt x="236120" y="234162"/>
                  </a:cubicBezTo>
                  <a:cubicBezTo>
                    <a:pt x="249294" y="235786"/>
                    <a:pt x="262830" y="235967"/>
                    <a:pt x="275824" y="232357"/>
                  </a:cubicBezTo>
                  <a:cubicBezTo>
                    <a:pt x="309031" y="222792"/>
                    <a:pt x="337185" y="235425"/>
                    <a:pt x="362813" y="253833"/>
                  </a:cubicBezTo>
                  <a:cubicBezTo>
                    <a:pt x="389703" y="272964"/>
                    <a:pt x="412082" y="297508"/>
                    <a:pt x="433558" y="322413"/>
                  </a:cubicBezTo>
                  <a:cubicBezTo>
                    <a:pt x="450342" y="341904"/>
                    <a:pt x="469472" y="359410"/>
                    <a:pt x="484271" y="380706"/>
                  </a:cubicBezTo>
                  <a:cubicBezTo>
                    <a:pt x="495641" y="396949"/>
                    <a:pt x="497626" y="411387"/>
                    <a:pt x="487339" y="429795"/>
                  </a:cubicBezTo>
                  <a:cubicBezTo>
                    <a:pt x="467487" y="464987"/>
                    <a:pt x="441499" y="495307"/>
                    <a:pt x="414608" y="524724"/>
                  </a:cubicBezTo>
                  <a:cubicBezTo>
                    <a:pt x="408472" y="531222"/>
                    <a:pt x="396380" y="542411"/>
                    <a:pt x="384289" y="533929"/>
                  </a:cubicBezTo>
                  <a:close/>
                  <a:moveTo>
                    <a:pt x="376348" y="382150"/>
                  </a:moveTo>
                  <a:cubicBezTo>
                    <a:pt x="412082" y="394603"/>
                    <a:pt x="413886" y="411026"/>
                    <a:pt x="384650" y="446038"/>
                  </a:cubicBezTo>
                  <a:cubicBezTo>
                    <a:pt x="376348" y="425283"/>
                    <a:pt x="372919" y="405251"/>
                    <a:pt x="376348" y="382150"/>
                  </a:cubicBezTo>
                  <a:close/>
                  <a:moveTo>
                    <a:pt x="130362" y="458852"/>
                  </a:moveTo>
                  <a:cubicBezTo>
                    <a:pt x="98419" y="432502"/>
                    <a:pt x="98599" y="410484"/>
                    <a:pt x="131806" y="393159"/>
                  </a:cubicBezTo>
                  <a:cubicBezTo>
                    <a:pt x="133070" y="416260"/>
                    <a:pt x="132709" y="437014"/>
                    <a:pt x="130362" y="458852"/>
                  </a:cubicBezTo>
                  <a:close/>
                </a:path>
              </a:pathLst>
            </a:custGeom>
            <a:solidFill>
              <a:srgbClr val="000000"/>
            </a:solidFill>
            <a:ln w="1804" cap="flat">
              <a:noFill/>
              <a:prstDash val="solid"/>
              <a:miter/>
            </a:ln>
          </p:spPr>
          <p:txBody>
            <a:bodyPr rtlCol="0" anchor="ctr"/>
            <a:lstStyle/>
            <a:p>
              <a:endParaRPr lang="en-US"/>
            </a:p>
          </p:txBody>
        </p:sp>
        <p:sp>
          <p:nvSpPr>
            <p:cNvPr id="114" name="Freeform 99">
              <a:extLst>
                <a:ext uri="{FF2B5EF4-FFF2-40B4-BE49-F238E27FC236}">
                  <a16:creationId xmlns:a16="http://schemas.microsoft.com/office/drawing/2014/main" id="{4F71D547-84D5-21F8-CBFF-E6256BBD1904}"/>
                </a:ext>
              </a:extLst>
            </p:cNvPr>
            <p:cNvSpPr/>
            <p:nvPr/>
          </p:nvSpPr>
          <p:spPr>
            <a:xfrm>
              <a:off x="9400433" y="5716808"/>
              <a:ext cx="331748" cy="629343"/>
            </a:xfrm>
            <a:custGeom>
              <a:avLst/>
              <a:gdLst>
                <a:gd name="connsiteX0" fmla="*/ 311717 w 331748"/>
                <a:gd name="connsiteY0" fmla="*/ 434457 h 629343"/>
                <a:gd name="connsiteX1" fmla="*/ 331749 w 331748"/>
                <a:gd name="connsiteY1" fmla="*/ 407386 h 629343"/>
                <a:gd name="connsiteX2" fmla="*/ 320741 w 331748"/>
                <a:gd name="connsiteY2" fmla="*/ 266797 h 629343"/>
                <a:gd name="connsiteX3" fmla="*/ 259199 w 331748"/>
                <a:gd name="connsiteY3" fmla="*/ 172590 h 629343"/>
                <a:gd name="connsiteX4" fmla="*/ 250536 w 331748"/>
                <a:gd name="connsiteY4" fmla="*/ 165371 h 629343"/>
                <a:gd name="connsiteX5" fmla="*/ 286992 w 331748"/>
                <a:gd name="connsiteY5" fmla="*/ 43190 h 629343"/>
                <a:gd name="connsiteX6" fmla="*/ 205417 w 331748"/>
                <a:gd name="connsiteY6" fmla="*/ 57 h 629343"/>
                <a:gd name="connsiteX7" fmla="*/ 120234 w 331748"/>
                <a:gd name="connsiteY7" fmla="*/ 45175 h 629343"/>
                <a:gd name="connsiteX8" fmla="*/ 132867 w 331748"/>
                <a:gd name="connsiteY8" fmla="*/ 144616 h 629343"/>
                <a:gd name="connsiteX9" fmla="*/ 152358 w 331748"/>
                <a:gd name="connsiteY9" fmla="*/ 167897 h 629343"/>
                <a:gd name="connsiteX10" fmla="*/ 96411 w 331748"/>
                <a:gd name="connsiteY10" fmla="*/ 239545 h 629343"/>
                <a:gd name="connsiteX11" fmla="*/ 73492 w 331748"/>
                <a:gd name="connsiteY11" fmla="*/ 392045 h 629343"/>
                <a:gd name="connsiteX12" fmla="*/ 101826 w 331748"/>
                <a:gd name="connsiteY12" fmla="*/ 432111 h 629343"/>
                <a:gd name="connsiteX13" fmla="*/ 111932 w 331748"/>
                <a:gd name="connsiteY13" fmla="*/ 447451 h 629343"/>
                <a:gd name="connsiteX14" fmla="*/ 110669 w 331748"/>
                <a:gd name="connsiteY14" fmla="*/ 463332 h 629343"/>
                <a:gd name="connsiteX15" fmla="*/ 98938 w 331748"/>
                <a:gd name="connsiteY15" fmla="*/ 593093 h 629343"/>
                <a:gd name="connsiteX16" fmla="*/ 87749 w 331748"/>
                <a:gd name="connsiteY16" fmla="*/ 604824 h 629343"/>
                <a:gd name="connsiteX17" fmla="*/ 74394 w 331748"/>
                <a:gd name="connsiteY17" fmla="*/ 605185 h 629343"/>
                <a:gd name="connsiteX18" fmla="*/ 10326 w 331748"/>
                <a:gd name="connsiteY18" fmla="*/ 605546 h 629343"/>
                <a:gd name="connsiteX19" fmla="*/ 39 w 331748"/>
                <a:gd name="connsiteY19" fmla="*/ 614569 h 629343"/>
                <a:gd name="connsiteX20" fmla="*/ 9965 w 331748"/>
                <a:gd name="connsiteY20" fmla="*/ 621247 h 629343"/>
                <a:gd name="connsiteX21" fmla="*/ 44616 w 331748"/>
                <a:gd name="connsiteY21" fmla="*/ 621428 h 629343"/>
                <a:gd name="connsiteX22" fmla="*/ 131965 w 331748"/>
                <a:gd name="connsiteY22" fmla="*/ 625398 h 629343"/>
                <a:gd name="connsiteX23" fmla="*/ 167698 w 331748"/>
                <a:gd name="connsiteY23" fmla="*/ 599590 h 629343"/>
                <a:gd name="connsiteX24" fmla="*/ 181956 w 331748"/>
                <a:gd name="connsiteY24" fmla="*/ 529567 h 629343"/>
                <a:gd name="connsiteX25" fmla="*/ 189536 w 331748"/>
                <a:gd name="connsiteY25" fmla="*/ 455572 h 629343"/>
                <a:gd name="connsiteX26" fmla="*/ 210110 w 331748"/>
                <a:gd name="connsiteY26" fmla="*/ 413522 h 629343"/>
                <a:gd name="connsiteX27" fmla="*/ 218773 w 331748"/>
                <a:gd name="connsiteY27" fmla="*/ 461708 h 629343"/>
                <a:gd name="connsiteX28" fmla="*/ 224187 w 331748"/>
                <a:gd name="connsiteY28" fmla="*/ 600312 h 629343"/>
                <a:gd name="connsiteX29" fmla="*/ 269125 w 331748"/>
                <a:gd name="connsiteY29" fmla="*/ 629188 h 629343"/>
                <a:gd name="connsiteX30" fmla="*/ 300708 w 331748"/>
                <a:gd name="connsiteY30" fmla="*/ 596883 h 629343"/>
                <a:gd name="connsiteX31" fmla="*/ 299986 w 331748"/>
                <a:gd name="connsiteY31" fmla="*/ 450699 h 629343"/>
                <a:gd name="connsiteX32" fmla="*/ 311717 w 331748"/>
                <a:gd name="connsiteY32" fmla="*/ 434457 h 629343"/>
                <a:gd name="connsiteX33" fmla="*/ 127273 w 331748"/>
                <a:gd name="connsiteY33" fmla="*/ 73329 h 629343"/>
                <a:gd name="connsiteX34" fmla="*/ 244580 w 331748"/>
                <a:gd name="connsiteY34" fmla="*/ 21172 h 629343"/>
                <a:gd name="connsiteX35" fmla="*/ 280856 w 331748"/>
                <a:gd name="connsiteY35" fmla="*/ 78202 h 629343"/>
                <a:gd name="connsiteX36" fmla="*/ 199101 w 331748"/>
                <a:gd name="connsiteY36" fmla="*/ 161220 h 629343"/>
                <a:gd name="connsiteX37" fmla="*/ 127273 w 331748"/>
                <a:gd name="connsiteY37" fmla="*/ 73329 h 629343"/>
                <a:gd name="connsiteX38" fmla="*/ 298542 w 331748"/>
                <a:gd name="connsiteY38" fmla="*/ 411537 h 629343"/>
                <a:gd name="connsiteX39" fmla="*/ 290963 w 331748"/>
                <a:gd name="connsiteY39" fmla="*/ 334655 h 629343"/>
                <a:gd name="connsiteX40" fmla="*/ 281939 w 331748"/>
                <a:gd name="connsiteY40" fmla="*/ 274016 h 629343"/>
                <a:gd name="connsiteX41" fmla="*/ 276163 w 331748"/>
                <a:gd name="connsiteY41" fmla="*/ 256510 h 629343"/>
                <a:gd name="connsiteX42" fmla="*/ 267501 w 331748"/>
                <a:gd name="connsiteY42" fmla="*/ 252900 h 629343"/>
                <a:gd name="connsiteX43" fmla="*/ 263711 w 331748"/>
                <a:gd name="connsiteY43" fmla="*/ 259036 h 629343"/>
                <a:gd name="connsiteX44" fmla="*/ 265335 w 331748"/>
                <a:gd name="connsiteY44" fmla="*/ 272030 h 629343"/>
                <a:gd name="connsiteX45" fmla="*/ 287353 w 331748"/>
                <a:gd name="connsiteY45" fmla="*/ 556096 h 629343"/>
                <a:gd name="connsiteX46" fmla="*/ 262808 w 331748"/>
                <a:gd name="connsiteY46" fmla="*/ 613126 h 629343"/>
                <a:gd name="connsiteX47" fmla="*/ 241873 w 331748"/>
                <a:gd name="connsiteY47" fmla="*/ 592191 h 629343"/>
                <a:gd name="connsiteX48" fmla="*/ 229060 w 331748"/>
                <a:gd name="connsiteY48" fmla="*/ 419478 h 629343"/>
                <a:gd name="connsiteX49" fmla="*/ 207764 w 331748"/>
                <a:gd name="connsiteY49" fmla="*/ 395294 h 629343"/>
                <a:gd name="connsiteX50" fmla="*/ 182498 w 331748"/>
                <a:gd name="connsiteY50" fmla="*/ 419116 h 629343"/>
                <a:gd name="connsiteX51" fmla="*/ 173474 w 331748"/>
                <a:gd name="connsiteY51" fmla="*/ 480839 h 629343"/>
                <a:gd name="connsiteX52" fmla="*/ 132506 w 331748"/>
                <a:gd name="connsiteY52" fmla="*/ 610419 h 629343"/>
                <a:gd name="connsiteX53" fmla="*/ 114459 w 331748"/>
                <a:gd name="connsiteY53" fmla="*/ 584250 h 629343"/>
                <a:gd name="connsiteX54" fmla="*/ 118249 w 331748"/>
                <a:gd name="connsiteY54" fmla="*/ 541839 h 629343"/>
                <a:gd name="connsiteX55" fmla="*/ 143696 w 331748"/>
                <a:gd name="connsiteY55" fmla="*/ 314081 h 629343"/>
                <a:gd name="connsiteX56" fmla="*/ 146222 w 331748"/>
                <a:gd name="connsiteY56" fmla="*/ 279430 h 629343"/>
                <a:gd name="connsiteX57" fmla="*/ 139725 w 331748"/>
                <a:gd name="connsiteY57" fmla="*/ 264451 h 629343"/>
                <a:gd name="connsiteX58" fmla="*/ 131784 w 331748"/>
                <a:gd name="connsiteY58" fmla="*/ 276001 h 629343"/>
                <a:gd name="connsiteX59" fmla="*/ 117708 w 331748"/>
                <a:gd name="connsiteY59" fmla="*/ 395114 h 629343"/>
                <a:gd name="connsiteX60" fmla="*/ 115722 w 331748"/>
                <a:gd name="connsiteY60" fmla="*/ 408288 h 629343"/>
                <a:gd name="connsiteX61" fmla="*/ 106337 w 331748"/>
                <a:gd name="connsiteY61" fmla="*/ 419297 h 629343"/>
                <a:gd name="connsiteX62" fmla="*/ 89192 w 331748"/>
                <a:gd name="connsiteY62" fmla="*/ 380315 h 629343"/>
                <a:gd name="connsiteX63" fmla="*/ 106518 w 331748"/>
                <a:gd name="connsiteY63" fmla="*/ 261743 h 629343"/>
                <a:gd name="connsiteX64" fmla="*/ 139725 w 331748"/>
                <a:gd name="connsiteY64" fmla="*/ 194607 h 629343"/>
                <a:gd name="connsiteX65" fmla="*/ 190258 w 331748"/>
                <a:gd name="connsiteY65" fmla="*/ 177643 h 629343"/>
                <a:gd name="connsiteX66" fmla="*/ 250175 w 331748"/>
                <a:gd name="connsiteY66" fmla="*/ 181433 h 629343"/>
                <a:gd name="connsiteX67" fmla="*/ 293128 w 331748"/>
                <a:gd name="connsiteY67" fmla="*/ 231785 h 629343"/>
                <a:gd name="connsiteX68" fmla="*/ 317492 w 331748"/>
                <a:gd name="connsiteY68" fmla="*/ 411717 h 629343"/>
                <a:gd name="connsiteX69" fmla="*/ 305942 w 331748"/>
                <a:gd name="connsiteY69" fmla="*/ 420560 h 629343"/>
                <a:gd name="connsiteX70" fmla="*/ 298542 w 331748"/>
                <a:gd name="connsiteY70" fmla="*/ 411537 h 6293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331748" h="629343">
                  <a:moveTo>
                    <a:pt x="311717" y="434457"/>
                  </a:moveTo>
                  <a:cubicBezTo>
                    <a:pt x="326155" y="432652"/>
                    <a:pt x="331749" y="421643"/>
                    <a:pt x="331749" y="407386"/>
                  </a:cubicBezTo>
                  <a:cubicBezTo>
                    <a:pt x="331569" y="360282"/>
                    <a:pt x="331388" y="312998"/>
                    <a:pt x="320741" y="266797"/>
                  </a:cubicBezTo>
                  <a:cubicBezTo>
                    <a:pt x="311897" y="228717"/>
                    <a:pt x="296196" y="192622"/>
                    <a:pt x="259199" y="172590"/>
                  </a:cubicBezTo>
                  <a:cubicBezTo>
                    <a:pt x="255048" y="170424"/>
                    <a:pt x="249633" y="172770"/>
                    <a:pt x="250536" y="165371"/>
                  </a:cubicBezTo>
                  <a:cubicBezTo>
                    <a:pt x="297279" y="145158"/>
                    <a:pt x="301791" y="72066"/>
                    <a:pt x="286992" y="43190"/>
                  </a:cubicBezTo>
                  <a:cubicBezTo>
                    <a:pt x="269847" y="9622"/>
                    <a:pt x="237903" y="959"/>
                    <a:pt x="205417" y="57"/>
                  </a:cubicBezTo>
                  <a:cubicBezTo>
                    <a:pt x="163729" y="-1026"/>
                    <a:pt x="137920" y="13412"/>
                    <a:pt x="120234" y="45175"/>
                  </a:cubicBezTo>
                  <a:cubicBezTo>
                    <a:pt x="103450" y="75134"/>
                    <a:pt x="110669" y="117725"/>
                    <a:pt x="132867" y="144616"/>
                  </a:cubicBezTo>
                  <a:cubicBezTo>
                    <a:pt x="139003" y="152015"/>
                    <a:pt x="145139" y="159234"/>
                    <a:pt x="152358" y="167897"/>
                  </a:cubicBezTo>
                  <a:cubicBezTo>
                    <a:pt x="123122" y="184320"/>
                    <a:pt x="104894" y="208684"/>
                    <a:pt x="96411" y="239545"/>
                  </a:cubicBezTo>
                  <a:cubicBezTo>
                    <a:pt x="82515" y="289356"/>
                    <a:pt x="74394" y="340249"/>
                    <a:pt x="73492" y="392045"/>
                  </a:cubicBezTo>
                  <a:cubicBezTo>
                    <a:pt x="72950" y="420019"/>
                    <a:pt x="75116" y="422907"/>
                    <a:pt x="101826" y="432111"/>
                  </a:cubicBezTo>
                  <a:cubicBezTo>
                    <a:pt x="110849" y="435179"/>
                    <a:pt x="112654" y="439691"/>
                    <a:pt x="111932" y="447451"/>
                  </a:cubicBezTo>
                  <a:cubicBezTo>
                    <a:pt x="111391" y="452685"/>
                    <a:pt x="111030" y="458099"/>
                    <a:pt x="110669" y="463332"/>
                  </a:cubicBezTo>
                  <a:cubicBezTo>
                    <a:pt x="107420" y="506646"/>
                    <a:pt x="96773" y="549238"/>
                    <a:pt x="98938" y="593093"/>
                  </a:cubicBezTo>
                  <a:cubicBezTo>
                    <a:pt x="99299" y="601034"/>
                    <a:pt x="94968" y="604463"/>
                    <a:pt x="87749" y="604824"/>
                  </a:cubicBezTo>
                  <a:cubicBezTo>
                    <a:pt x="83237" y="605185"/>
                    <a:pt x="78906" y="604824"/>
                    <a:pt x="74394" y="605185"/>
                  </a:cubicBezTo>
                  <a:cubicBezTo>
                    <a:pt x="53098" y="606629"/>
                    <a:pt x="31802" y="606448"/>
                    <a:pt x="10326" y="605546"/>
                  </a:cubicBezTo>
                  <a:cubicBezTo>
                    <a:pt x="4731" y="605366"/>
                    <a:pt x="-502" y="607711"/>
                    <a:pt x="39" y="614569"/>
                  </a:cubicBezTo>
                  <a:cubicBezTo>
                    <a:pt x="400" y="620164"/>
                    <a:pt x="5453" y="621067"/>
                    <a:pt x="9965" y="621247"/>
                  </a:cubicBezTo>
                  <a:cubicBezTo>
                    <a:pt x="21515" y="621608"/>
                    <a:pt x="33065" y="621788"/>
                    <a:pt x="44616" y="621428"/>
                  </a:cubicBezTo>
                  <a:cubicBezTo>
                    <a:pt x="73852" y="620706"/>
                    <a:pt x="102909" y="618179"/>
                    <a:pt x="131965" y="625398"/>
                  </a:cubicBezTo>
                  <a:cubicBezTo>
                    <a:pt x="148568" y="629549"/>
                    <a:pt x="162826" y="616916"/>
                    <a:pt x="167698" y="599590"/>
                  </a:cubicBezTo>
                  <a:cubicBezTo>
                    <a:pt x="174557" y="575587"/>
                    <a:pt x="179069" y="554291"/>
                    <a:pt x="181956" y="529567"/>
                  </a:cubicBezTo>
                  <a:cubicBezTo>
                    <a:pt x="184843" y="504841"/>
                    <a:pt x="185385" y="480117"/>
                    <a:pt x="189536" y="455572"/>
                  </a:cubicBezTo>
                  <a:cubicBezTo>
                    <a:pt x="191882" y="441315"/>
                    <a:pt x="196574" y="409010"/>
                    <a:pt x="210110" y="413522"/>
                  </a:cubicBezTo>
                  <a:cubicBezTo>
                    <a:pt x="222021" y="427960"/>
                    <a:pt x="218050" y="446187"/>
                    <a:pt x="218773" y="461708"/>
                  </a:cubicBezTo>
                  <a:cubicBezTo>
                    <a:pt x="220938" y="507910"/>
                    <a:pt x="222743" y="554111"/>
                    <a:pt x="224187" y="600312"/>
                  </a:cubicBezTo>
                  <a:cubicBezTo>
                    <a:pt x="225090" y="624315"/>
                    <a:pt x="243317" y="630451"/>
                    <a:pt x="269125" y="629188"/>
                  </a:cubicBezTo>
                  <a:cubicBezTo>
                    <a:pt x="294391" y="628105"/>
                    <a:pt x="299084" y="613667"/>
                    <a:pt x="300708" y="596883"/>
                  </a:cubicBezTo>
                  <a:cubicBezTo>
                    <a:pt x="302693" y="576670"/>
                    <a:pt x="301430" y="481019"/>
                    <a:pt x="299986" y="450699"/>
                  </a:cubicBezTo>
                  <a:cubicBezTo>
                    <a:pt x="300166" y="442398"/>
                    <a:pt x="299806" y="435901"/>
                    <a:pt x="311717" y="434457"/>
                  </a:cubicBezTo>
                  <a:close/>
                  <a:moveTo>
                    <a:pt x="127273" y="73329"/>
                  </a:moveTo>
                  <a:cubicBezTo>
                    <a:pt x="137920" y="1681"/>
                    <a:pt x="218412" y="9622"/>
                    <a:pt x="244580" y="21172"/>
                  </a:cubicBezTo>
                  <a:cubicBezTo>
                    <a:pt x="267320" y="31279"/>
                    <a:pt x="280856" y="52755"/>
                    <a:pt x="280856" y="78202"/>
                  </a:cubicBezTo>
                  <a:cubicBezTo>
                    <a:pt x="280856" y="123681"/>
                    <a:pt x="263891" y="161400"/>
                    <a:pt x="199101" y="161220"/>
                  </a:cubicBezTo>
                  <a:cubicBezTo>
                    <a:pt x="161021" y="158513"/>
                    <a:pt x="124024" y="134509"/>
                    <a:pt x="127273" y="73329"/>
                  </a:cubicBezTo>
                  <a:close/>
                  <a:moveTo>
                    <a:pt x="298542" y="411537"/>
                  </a:moveTo>
                  <a:cubicBezTo>
                    <a:pt x="299264" y="385549"/>
                    <a:pt x="293849" y="360282"/>
                    <a:pt x="290963" y="334655"/>
                  </a:cubicBezTo>
                  <a:cubicBezTo>
                    <a:pt x="288616" y="314442"/>
                    <a:pt x="285368" y="294229"/>
                    <a:pt x="281939" y="274016"/>
                  </a:cubicBezTo>
                  <a:cubicBezTo>
                    <a:pt x="280856" y="268060"/>
                    <a:pt x="278690" y="261924"/>
                    <a:pt x="276163" y="256510"/>
                  </a:cubicBezTo>
                  <a:cubicBezTo>
                    <a:pt x="274720" y="253442"/>
                    <a:pt x="271290" y="250554"/>
                    <a:pt x="267501" y="252900"/>
                  </a:cubicBezTo>
                  <a:cubicBezTo>
                    <a:pt x="265696" y="253983"/>
                    <a:pt x="263711" y="256871"/>
                    <a:pt x="263711" y="259036"/>
                  </a:cubicBezTo>
                  <a:cubicBezTo>
                    <a:pt x="263530" y="263368"/>
                    <a:pt x="264613" y="267699"/>
                    <a:pt x="265335" y="272030"/>
                  </a:cubicBezTo>
                  <a:cubicBezTo>
                    <a:pt x="281397" y="366057"/>
                    <a:pt x="286270" y="460987"/>
                    <a:pt x="287353" y="556096"/>
                  </a:cubicBezTo>
                  <a:cubicBezTo>
                    <a:pt x="287533" y="568368"/>
                    <a:pt x="292406" y="613126"/>
                    <a:pt x="262808" y="613126"/>
                  </a:cubicBezTo>
                  <a:cubicBezTo>
                    <a:pt x="249092" y="613306"/>
                    <a:pt x="242776" y="602297"/>
                    <a:pt x="241873" y="592191"/>
                  </a:cubicBezTo>
                  <a:cubicBezTo>
                    <a:pt x="239166" y="559345"/>
                    <a:pt x="229781" y="421102"/>
                    <a:pt x="229060" y="419478"/>
                  </a:cubicBezTo>
                  <a:cubicBezTo>
                    <a:pt x="224728" y="408829"/>
                    <a:pt x="221300" y="394933"/>
                    <a:pt x="207764" y="395294"/>
                  </a:cubicBezTo>
                  <a:cubicBezTo>
                    <a:pt x="194770" y="395655"/>
                    <a:pt x="185565" y="407025"/>
                    <a:pt x="182498" y="419116"/>
                  </a:cubicBezTo>
                  <a:cubicBezTo>
                    <a:pt x="177264" y="438788"/>
                    <a:pt x="176362" y="451963"/>
                    <a:pt x="173474" y="480839"/>
                  </a:cubicBezTo>
                  <a:cubicBezTo>
                    <a:pt x="166074" y="531912"/>
                    <a:pt x="162826" y="617096"/>
                    <a:pt x="132506" y="610419"/>
                  </a:cubicBezTo>
                  <a:cubicBezTo>
                    <a:pt x="121497" y="610058"/>
                    <a:pt x="114098" y="597966"/>
                    <a:pt x="114459" y="584250"/>
                  </a:cubicBezTo>
                  <a:cubicBezTo>
                    <a:pt x="114820" y="569993"/>
                    <a:pt x="116805" y="555916"/>
                    <a:pt x="118249" y="541839"/>
                  </a:cubicBezTo>
                  <a:cubicBezTo>
                    <a:pt x="126731" y="465859"/>
                    <a:pt x="135213" y="390060"/>
                    <a:pt x="143696" y="314081"/>
                  </a:cubicBezTo>
                  <a:cubicBezTo>
                    <a:pt x="144959" y="302531"/>
                    <a:pt x="145320" y="290980"/>
                    <a:pt x="146222" y="279430"/>
                  </a:cubicBezTo>
                  <a:cubicBezTo>
                    <a:pt x="146584" y="273294"/>
                    <a:pt x="147846" y="265534"/>
                    <a:pt x="139725" y="264451"/>
                  </a:cubicBezTo>
                  <a:cubicBezTo>
                    <a:pt x="132687" y="263548"/>
                    <a:pt x="132867" y="271309"/>
                    <a:pt x="131784" y="276001"/>
                  </a:cubicBezTo>
                  <a:cubicBezTo>
                    <a:pt x="130341" y="282137"/>
                    <a:pt x="119332" y="361185"/>
                    <a:pt x="117708" y="395114"/>
                  </a:cubicBezTo>
                  <a:cubicBezTo>
                    <a:pt x="117527" y="399445"/>
                    <a:pt x="116444" y="403957"/>
                    <a:pt x="115722" y="408288"/>
                  </a:cubicBezTo>
                  <a:cubicBezTo>
                    <a:pt x="114820" y="413883"/>
                    <a:pt x="112654" y="419658"/>
                    <a:pt x="106337" y="419297"/>
                  </a:cubicBezTo>
                  <a:cubicBezTo>
                    <a:pt x="82335" y="418034"/>
                    <a:pt x="88471" y="390421"/>
                    <a:pt x="89192" y="380315"/>
                  </a:cubicBezTo>
                  <a:cubicBezTo>
                    <a:pt x="91539" y="340249"/>
                    <a:pt x="99480" y="301087"/>
                    <a:pt x="106518" y="261743"/>
                  </a:cubicBezTo>
                  <a:cubicBezTo>
                    <a:pt x="111211" y="235033"/>
                    <a:pt x="122580" y="213738"/>
                    <a:pt x="139725" y="194607"/>
                  </a:cubicBezTo>
                  <a:cubicBezTo>
                    <a:pt x="151456" y="181613"/>
                    <a:pt x="172030" y="176018"/>
                    <a:pt x="190258" y="177643"/>
                  </a:cubicBezTo>
                  <a:cubicBezTo>
                    <a:pt x="206500" y="179086"/>
                    <a:pt x="233752" y="169882"/>
                    <a:pt x="250175" y="181433"/>
                  </a:cubicBezTo>
                  <a:cubicBezTo>
                    <a:pt x="272373" y="197134"/>
                    <a:pt x="280856" y="206699"/>
                    <a:pt x="293128" y="231785"/>
                  </a:cubicBezTo>
                  <a:cubicBezTo>
                    <a:pt x="314243" y="275099"/>
                    <a:pt x="325432" y="394572"/>
                    <a:pt x="317492" y="411717"/>
                  </a:cubicBezTo>
                  <a:cubicBezTo>
                    <a:pt x="317492" y="416590"/>
                    <a:pt x="310994" y="420380"/>
                    <a:pt x="305942" y="420560"/>
                  </a:cubicBezTo>
                  <a:cubicBezTo>
                    <a:pt x="300166" y="420741"/>
                    <a:pt x="298361" y="416048"/>
                    <a:pt x="298542" y="411537"/>
                  </a:cubicBezTo>
                  <a:close/>
                </a:path>
              </a:pathLst>
            </a:custGeom>
            <a:solidFill>
              <a:srgbClr val="000000"/>
            </a:solidFill>
            <a:ln w="1804" cap="flat">
              <a:noFill/>
              <a:prstDash val="solid"/>
              <a:miter/>
            </a:ln>
          </p:spPr>
          <p:txBody>
            <a:bodyPr rtlCol="0" anchor="ctr"/>
            <a:lstStyle/>
            <a:p>
              <a:endParaRPr lang="en-US"/>
            </a:p>
          </p:txBody>
        </p:sp>
        <p:sp>
          <p:nvSpPr>
            <p:cNvPr id="115" name="Freeform 100">
              <a:extLst>
                <a:ext uri="{FF2B5EF4-FFF2-40B4-BE49-F238E27FC236}">
                  <a16:creationId xmlns:a16="http://schemas.microsoft.com/office/drawing/2014/main" id="{19BB1709-782B-C245-F3C8-5FB7FBB1D116}"/>
                </a:ext>
              </a:extLst>
            </p:cNvPr>
            <p:cNvSpPr/>
            <p:nvPr/>
          </p:nvSpPr>
          <p:spPr>
            <a:xfrm>
              <a:off x="8319535" y="5708565"/>
              <a:ext cx="246745" cy="619632"/>
            </a:xfrm>
            <a:custGeom>
              <a:avLst/>
              <a:gdLst>
                <a:gd name="connsiteX0" fmla="*/ 10367 w 246745"/>
                <a:gd name="connsiteY0" fmla="*/ 262767 h 619632"/>
                <a:gd name="connsiteX1" fmla="*/ 80 w 246745"/>
                <a:gd name="connsiteY1" fmla="*/ 390362 h 619632"/>
                <a:gd name="connsiteX2" fmla="*/ 21917 w 246745"/>
                <a:gd name="connsiteY2" fmla="*/ 426096 h 619632"/>
                <a:gd name="connsiteX3" fmla="*/ 34009 w 246745"/>
                <a:gd name="connsiteY3" fmla="*/ 446309 h 619632"/>
                <a:gd name="connsiteX4" fmla="*/ 33287 w 246745"/>
                <a:gd name="connsiteY4" fmla="*/ 539614 h 619632"/>
                <a:gd name="connsiteX5" fmla="*/ 37438 w 246745"/>
                <a:gd name="connsiteY5" fmla="*/ 589966 h 619632"/>
                <a:gd name="connsiteX6" fmla="*/ 74615 w 246745"/>
                <a:gd name="connsiteY6" fmla="*/ 619563 h 619632"/>
                <a:gd name="connsiteX7" fmla="*/ 108184 w 246745"/>
                <a:gd name="connsiteY7" fmla="*/ 589785 h 619632"/>
                <a:gd name="connsiteX8" fmla="*/ 120456 w 246745"/>
                <a:gd name="connsiteY8" fmla="*/ 500090 h 619632"/>
                <a:gd name="connsiteX9" fmla="*/ 131284 w 246745"/>
                <a:gd name="connsiteY9" fmla="*/ 423028 h 619632"/>
                <a:gd name="connsiteX10" fmla="*/ 141571 w 246745"/>
                <a:gd name="connsiteY10" fmla="*/ 589966 h 619632"/>
                <a:gd name="connsiteX11" fmla="*/ 179471 w 246745"/>
                <a:gd name="connsiteY11" fmla="*/ 617578 h 619632"/>
                <a:gd name="connsiteX12" fmla="*/ 209610 w 246745"/>
                <a:gd name="connsiteY12" fmla="*/ 592854 h 619632"/>
                <a:gd name="connsiteX13" fmla="*/ 216287 w 246745"/>
                <a:gd name="connsiteY13" fmla="*/ 452264 h 619632"/>
                <a:gd name="connsiteX14" fmla="*/ 219536 w 246745"/>
                <a:gd name="connsiteY14" fmla="*/ 413102 h 619632"/>
                <a:gd name="connsiteX15" fmla="*/ 246246 w 246745"/>
                <a:gd name="connsiteY15" fmla="*/ 327918 h 619632"/>
                <a:gd name="connsiteX16" fmla="*/ 233613 w 246745"/>
                <a:gd name="connsiteY16" fmla="*/ 251578 h 619632"/>
                <a:gd name="connsiteX17" fmla="*/ 183441 w 246745"/>
                <a:gd name="connsiteY17" fmla="*/ 170545 h 619632"/>
                <a:gd name="connsiteX18" fmla="*/ 204196 w 246745"/>
                <a:gd name="connsiteY18" fmla="*/ 150512 h 619632"/>
                <a:gd name="connsiteX19" fmla="*/ 218994 w 246745"/>
                <a:gd name="connsiteY19" fmla="*/ 70021 h 619632"/>
                <a:gd name="connsiteX20" fmla="*/ 131284 w 246745"/>
                <a:gd name="connsiteY20" fmla="*/ 539 h 619632"/>
                <a:gd name="connsiteX21" fmla="*/ 59637 w 246745"/>
                <a:gd name="connsiteY21" fmla="*/ 28873 h 619632"/>
                <a:gd name="connsiteX22" fmla="*/ 51515 w 246745"/>
                <a:gd name="connsiteY22" fmla="*/ 149971 h 619632"/>
                <a:gd name="connsiteX23" fmla="*/ 71367 w 246745"/>
                <a:gd name="connsiteY23" fmla="*/ 166394 h 619632"/>
                <a:gd name="connsiteX24" fmla="*/ 10367 w 246745"/>
                <a:gd name="connsiteY24" fmla="*/ 262767 h 619632"/>
                <a:gd name="connsiteX25" fmla="*/ 50613 w 246745"/>
                <a:gd name="connsiteY25" fmla="*/ 90956 h 619632"/>
                <a:gd name="connsiteX26" fmla="*/ 129660 w 246745"/>
                <a:gd name="connsiteY26" fmla="*/ 15518 h 619632"/>
                <a:gd name="connsiteX27" fmla="*/ 206181 w 246745"/>
                <a:gd name="connsiteY27" fmla="*/ 87707 h 619632"/>
                <a:gd name="connsiteX28" fmla="*/ 126592 w 246745"/>
                <a:gd name="connsiteY28" fmla="*/ 171086 h 619632"/>
                <a:gd name="connsiteX29" fmla="*/ 50613 w 246745"/>
                <a:gd name="connsiteY29" fmla="*/ 90956 h 619632"/>
                <a:gd name="connsiteX30" fmla="*/ 98619 w 246745"/>
                <a:gd name="connsiteY30" fmla="*/ 184081 h 619632"/>
                <a:gd name="connsiteX31" fmla="*/ 148610 w 246745"/>
                <a:gd name="connsiteY31" fmla="*/ 184261 h 619632"/>
                <a:gd name="connsiteX32" fmla="*/ 207625 w 246745"/>
                <a:gd name="connsiteY32" fmla="*/ 215302 h 619632"/>
                <a:gd name="connsiteX33" fmla="*/ 213942 w 246745"/>
                <a:gd name="connsiteY33" fmla="*/ 232809 h 619632"/>
                <a:gd name="connsiteX34" fmla="*/ 234696 w 246745"/>
                <a:gd name="connsiteY34" fmla="*/ 346687 h 619632"/>
                <a:gd name="connsiteX35" fmla="*/ 215926 w 246745"/>
                <a:gd name="connsiteY35" fmla="*/ 393791 h 619632"/>
                <a:gd name="connsiteX36" fmla="*/ 211956 w 246745"/>
                <a:gd name="connsiteY36" fmla="*/ 340551 h 619632"/>
                <a:gd name="connsiteX37" fmla="*/ 203654 w 246745"/>
                <a:gd name="connsiteY37" fmla="*/ 266376 h 619632"/>
                <a:gd name="connsiteX38" fmla="*/ 198601 w 246745"/>
                <a:gd name="connsiteY38" fmla="*/ 248510 h 619632"/>
                <a:gd name="connsiteX39" fmla="*/ 187953 w 246745"/>
                <a:gd name="connsiteY39" fmla="*/ 243276 h 619632"/>
                <a:gd name="connsiteX40" fmla="*/ 183622 w 246745"/>
                <a:gd name="connsiteY40" fmla="*/ 251758 h 619632"/>
                <a:gd name="connsiteX41" fmla="*/ 184344 w 246745"/>
                <a:gd name="connsiteY41" fmla="*/ 259699 h 619632"/>
                <a:gd name="connsiteX42" fmla="*/ 200045 w 246745"/>
                <a:gd name="connsiteY42" fmla="*/ 499007 h 619632"/>
                <a:gd name="connsiteX43" fmla="*/ 196797 w 246745"/>
                <a:gd name="connsiteY43" fmla="*/ 583830 h 619632"/>
                <a:gd name="connsiteX44" fmla="*/ 174778 w 246745"/>
                <a:gd name="connsiteY44" fmla="*/ 603501 h 619632"/>
                <a:gd name="connsiteX45" fmla="*/ 156009 w 246745"/>
                <a:gd name="connsiteY45" fmla="*/ 582205 h 619632"/>
                <a:gd name="connsiteX46" fmla="*/ 146986 w 246745"/>
                <a:gd name="connsiteY46" fmla="*/ 418335 h 619632"/>
                <a:gd name="connsiteX47" fmla="*/ 130743 w 246745"/>
                <a:gd name="connsiteY47" fmla="*/ 406966 h 619632"/>
                <a:gd name="connsiteX48" fmla="*/ 114320 w 246745"/>
                <a:gd name="connsiteY48" fmla="*/ 421945 h 619632"/>
                <a:gd name="connsiteX49" fmla="*/ 93565 w 246745"/>
                <a:gd name="connsiteY49" fmla="*/ 585635 h 619632"/>
                <a:gd name="connsiteX50" fmla="*/ 76962 w 246745"/>
                <a:gd name="connsiteY50" fmla="*/ 606028 h 619632"/>
                <a:gd name="connsiteX51" fmla="*/ 54042 w 246745"/>
                <a:gd name="connsiteY51" fmla="*/ 584913 h 619632"/>
                <a:gd name="connsiteX52" fmla="*/ 50252 w 246745"/>
                <a:gd name="connsiteY52" fmla="*/ 553149 h 619632"/>
                <a:gd name="connsiteX53" fmla="*/ 52418 w 246745"/>
                <a:gd name="connsiteY53" fmla="*/ 350477 h 619632"/>
                <a:gd name="connsiteX54" fmla="*/ 61802 w 246745"/>
                <a:gd name="connsiteY54" fmla="*/ 271249 h 619632"/>
                <a:gd name="connsiteX55" fmla="*/ 58193 w 246745"/>
                <a:gd name="connsiteY55" fmla="*/ 254285 h 619632"/>
                <a:gd name="connsiteX56" fmla="*/ 45740 w 246745"/>
                <a:gd name="connsiteY56" fmla="*/ 268903 h 619632"/>
                <a:gd name="connsiteX57" fmla="*/ 38160 w 246745"/>
                <a:gd name="connsiteY57" fmla="*/ 332430 h 619632"/>
                <a:gd name="connsiteX58" fmla="*/ 35273 w 246745"/>
                <a:gd name="connsiteY58" fmla="*/ 393430 h 619632"/>
                <a:gd name="connsiteX59" fmla="*/ 30761 w 246745"/>
                <a:gd name="connsiteY59" fmla="*/ 410936 h 619632"/>
                <a:gd name="connsiteX60" fmla="*/ 17766 w 246745"/>
                <a:gd name="connsiteY60" fmla="*/ 386211 h 619632"/>
                <a:gd name="connsiteX61" fmla="*/ 28956 w 246745"/>
                <a:gd name="connsiteY61" fmla="*/ 248329 h 619632"/>
                <a:gd name="connsiteX62" fmla="*/ 48627 w 246745"/>
                <a:gd name="connsiteY62" fmla="*/ 200864 h 619632"/>
                <a:gd name="connsiteX63" fmla="*/ 98619 w 246745"/>
                <a:gd name="connsiteY63" fmla="*/ 184081 h 6196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246745" h="619632">
                  <a:moveTo>
                    <a:pt x="10367" y="262767"/>
                  </a:moveTo>
                  <a:cubicBezTo>
                    <a:pt x="4772" y="305178"/>
                    <a:pt x="2246" y="347770"/>
                    <a:pt x="80" y="390362"/>
                  </a:cubicBezTo>
                  <a:cubicBezTo>
                    <a:pt x="-822" y="407327"/>
                    <a:pt x="5855" y="420681"/>
                    <a:pt x="21917" y="426096"/>
                  </a:cubicBezTo>
                  <a:cubicBezTo>
                    <a:pt x="33107" y="429886"/>
                    <a:pt x="34190" y="436744"/>
                    <a:pt x="34009" y="446309"/>
                  </a:cubicBezTo>
                  <a:cubicBezTo>
                    <a:pt x="33648" y="477350"/>
                    <a:pt x="34009" y="508572"/>
                    <a:pt x="33287" y="539614"/>
                  </a:cubicBezTo>
                  <a:cubicBezTo>
                    <a:pt x="32926" y="556578"/>
                    <a:pt x="35633" y="573182"/>
                    <a:pt x="37438" y="589966"/>
                  </a:cubicBezTo>
                  <a:cubicBezTo>
                    <a:pt x="40145" y="613788"/>
                    <a:pt x="55846" y="618661"/>
                    <a:pt x="74615" y="619563"/>
                  </a:cubicBezTo>
                  <a:cubicBezTo>
                    <a:pt x="94648" y="620466"/>
                    <a:pt x="104213" y="612706"/>
                    <a:pt x="108184" y="589785"/>
                  </a:cubicBezTo>
                  <a:cubicBezTo>
                    <a:pt x="113056" y="560007"/>
                    <a:pt x="116124" y="530049"/>
                    <a:pt x="120456" y="500090"/>
                  </a:cubicBezTo>
                  <a:cubicBezTo>
                    <a:pt x="123524" y="478433"/>
                    <a:pt x="122080" y="448655"/>
                    <a:pt x="131284" y="423028"/>
                  </a:cubicBezTo>
                  <a:cubicBezTo>
                    <a:pt x="139045" y="408409"/>
                    <a:pt x="138864" y="554413"/>
                    <a:pt x="141571" y="589966"/>
                  </a:cubicBezTo>
                  <a:cubicBezTo>
                    <a:pt x="143195" y="612344"/>
                    <a:pt x="158356" y="623353"/>
                    <a:pt x="179471" y="617578"/>
                  </a:cubicBezTo>
                  <a:cubicBezTo>
                    <a:pt x="195353" y="613247"/>
                    <a:pt x="204918" y="611262"/>
                    <a:pt x="209610" y="592854"/>
                  </a:cubicBezTo>
                  <a:cubicBezTo>
                    <a:pt x="214122" y="575528"/>
                    <a:pt x="217551" y="479877"/>
                    <a:pt x="216287" y="452264"/>
                  </a:cubicBezTo>
                  <a:cubicBezTo>
                    <a:pt x="215566" y="435300"/>
                    <a:pt x="213580" y="417253"/>
                    <a:pt x="219536" y="413102"/>
                  </a:cubicBezTo>
                  <a:cubicBezTo>
                    <a:pt x="223326" y="410936"/>
                    <a:pt x="250758" y="385850"/>
                    <a:pt x="246246" y="327918"/>
                  </a:cubicBezTo>
                  <a:cubicBezTo>
                    <a:pt x="242276" y="302471"/>
                    <a:pt x="238305" y="277025"/>
                    <a:pt x="233613" y="251578"/>
                  </a:cubicBezTo>
                  <a:cubicBezTo>
                    <a:pt x="227477" y="218912"/>
                    <a:pt x="217912" y="188231"/>
                    <a:pt x="183441" y="170545"/>
                  </a:cubicBezTo>
                  <a:cubicBezTo>
                    <a:pt x="192826" y="163687"/>
                    <a:pt x="199684" y="158092"/>
                    <a:pt x="204196" y="150512"/>
                  </a:cubicBezTo>
                  <a:cubicBezTo>
                    <a:pt x="219175" y="126329"/>
                    <a:pt x="226033" y="98356"/>
                    <a:pt x="218994" y="70021"/>
                  </a:cubicBezTo>
                  <a:cubicBezTo>
                    <a:pt x="206542" y="20391"/>
                    <a:pt x="175320" y="6314"/>
                    <a:pt x="131284" y="539"/>
                  </a:cubicBezTo>
                  <a:cubicBezTo>
                    <a:pt x="104574" y="-2890"/>
                    <a:pt x="75879" y="10465"/>
                    <a:pt x="59637" y="28873"/>
                  </a:cubicBezTo>
                  <a:cubicBezTo>
                    <a:pt x="33648" y="58290"/>
                    <a:pt x="17405" y="110086"/>
                    <a:pt x="51515" y="149971"/>
                  </a:cubicBezTo>
                  <a:cubicBezTo>
                    <a:pt x="55846" y="155205"/>
                    <a:pt x="59275" y="164950"/>
                    <a:pt x="71367" y="166394"/>
                  </a:cubicBezTo>
                  <a:cubicBezTo>
                    <a:pt x="34009" y="185344"/>
                    <a:pt x="15420" y="224687"/>
                    <a:pt x="10367" y="262767"/>
                  </a:cubicBezTo>
                  <a:close/>
                  <a:moveTo>
                    <a:pt x="50613" y="90956"/>
                  </a:moveTo>
                  <a:cubicBezTo>
                    <a:pt x="55486" y="44214"/>
                    <a:pt x="85264" y="12089"/>
                    <a:pt x="129660" y="15518"/>
                  </a:cubicBezTo>
                  <a:cubicBezTo>
                    <a:pt x="175140" y="18947"/>
                    <a:pt x="208527" y="50350"/>
                    <a:pt x="206181" y="87707"/>
                  </a:cubicBezTo>
                  <a:cubicBezTo>
                    <a:pt x="202752" y="150512"/>
                    <a:pt x="168282" y="173072"/>
                    <a:pt x="126592" y="171086"/>
                  </a:cubicBezTo>
                  <a:cubicBezTo>
                    <a:pt x="82376" y="168740"/>
                    <a:pt x="46281" y="131743"/>
                    <a:pt x="50613" y="90956"/>
                  </a:cubicBezTo>
                  <a:close/>
                  <a:moveTo>
                    <a:pt x="98619" y="184081"/>
                  </a:moveTo>
                  <a:cubicBezTo>
                    <a:pt x="115403" y="188953"/>
                    <a:pt x="132367" y="189675"/>
                    <a:pt x="148610" y="184261"/>
                  </a:cubicBezTo>
                  <a:cubicBezTo>
                    <a:pt x="176403" y="175057"/>
                    <a:pt x="191563" y="185885"/>
                    <a:pt x="207625" y="215302"/>
                  </a:cubicBezTo>
                  <a:cubicBezTo>
                    <a:pt x="210512" y="220716"/>
                    <a:pt x="212678" y="226853"/>
                    <a:pt x="213942" y="232809"/>
                  </a:cubicBezTo>
                  <a:cubicBezTo>
                    <a:pt x="222424" y="270888"/>
                    <a:pt x="232169" y="307705"/>
                    <a:pt x="234696" y="346687"/>
                  </a:cubicBezTo>
                  <a:cubicBezTo>
                    <a:pt x="235779" y="362569"/>
                    <a:pt x="227657" y="379353"/>
                    <a:pt x="215926" y="393791"/>
                  </a:cubicBezTo>
                  <a:cubicBezTo>
                    <a:pt x="214483" y="376105"/>
                    <a:pt x="212498" y="358238"/>
                    <a:pt x="211956" y="340551"/>
                  </a:cubicBezTo>
                  <a:cubicBezTo>
                    <a:pt x="211234" y="315646"/>
                    <a:pt x="207083" y="290921"/>
                    <a:pt x="203654" y="266376"/>
                  </a:cubicBezTo>
                  <a:cubicBezTo>
                    <a:pt x="202752" y="260240"/>
                    <a:pt x="200767" y="254285"/>
                    <a:pt x="198601" y="248510"/>
                  </a:cubicBezTo>
                  <a:cubicBezTo>
                    <a:pt x="196797" y="243817"/>
                    <a:pt x="192826" y="241832"/>
                    <a:pt x="187953" y="243276"/>
                  </a:cubicBezTo>
                  <a:cubicBezTo>
                    <a:pt x="183802" y="244539"/>
                    <a:pt x="183261" y="247968"/>
                    <a:pt x="183622" y="251758"/>
                  </a:cubicBezTo>
                  <a:cubicBezTo>
                    <a:pt x="183802" y="254465"/>
                    <a:pt x="183983" y="257173"/>
                    <a:pt x="184344" y="259699"/>
                  </a:cubicBezTo>
                  <a:cubicBezTo>
                    <a:pt x="199684" y="338747"/>
                    <a:pt x="197518" y="419057"/>
                    <a:pt x="200045" y="499007"/>
                  </a:cubicBezTo>
                  <a:cubicBezTo>
                    <a:pt x="200767" y="521025"/>
                    <a:pt x="198240" y="578777"/>
                    <a:pt x="196797" y="583830"/>
                  </a:cubicBezTo>
                  <a:cubicBezTo>
                    <a:pt x="193367" y="594478"/>
                    <a:pt x="187953" y="603862"/>
                    <a:pt x="174778" y="603501"/>
                  </a:cubicBezTo>
                  <a:cubicBezTo>
                    <a:pt x="160882" y="603141"/>
                    <a:pt x="157453" y="591410"/>
                    <a:pt x="156009" y="582205"/>
                  </a:cubicBezTo>
                  <a:cubicBezTo>
                    <a:pt x="151858" y="553871"/>
                    <a:pt x="148610" y="422486"/>
                    <a:pt x="146986" y="418335"/>
                  </a:cubicBezTo>
                  <a:cubicBezTo>
                    <a:pt x="143918" y="411297"/>
                    <a:pt x="139045" y="406424"/>
                    <a:pt x="130743" y="406966"/>
                  </a:cubicBezTo>
                  <a:cubicBezTo>
                    <a:pt x="121358" y="407507"/>
                    <a:pt x="115583" y="413462"/>
                    <a:pt x="114320" y="421945"/>
                  </a:cubicBezTo>
                  <a:cubicBezTo>
                    <a:pt x="111793" y="439451"/>
                    <a:pt x="101687" y="549179"/>
                    <a:pt x="93565" y="585635"/>
                  </a:cubicBezTo>
                  <a:cubicBezTo>
                    <a:pt x="91400" y="595380"/>
                    <a:pt x="89776" y="606028"/>
                    <a:pt x="76962" y="606028"/>
                  </a:cubicBezTo>
                  <a:cubicBezTo>
                    <a:pt x="63426" y="606028"/>
                    <a:pt x="56388" y="598629"/>
                    <a:pt x="54042" y="584913"/>
                  </a:cubicBezTo>
                  <a:cubicBezTo>
                    <a:pt x="52237" y="574445"/>
                    <a:pt x="50252" y="563978"/>
                    <a:pt x="50252" y="553149"/>
                  </a:cubicBezTo>
                  <a:cubicBezTo>
                    <a:pt x="50974" y="485652"/>
                    <a:pt x="50432" y="417974"/>
                    <a:pt x="52418" y="350477"/>
                  </a:cubicBezTo>
                  <a:cubicBezTo>
                    <a:pt x="53139" y="324128"/>
                    <a:pt x="55125" y="297238"/>
                    <a:pt x="61802" y="271249"/>
                  </a:cubicBezTo>
                  <a:cubicBezTo>
                    <a:pt x="63426" y="264933"/>
                    <a:pt x="69563" y="256090"/>
                    <a:pt x="58193" y="254285"/>
                  </a:cubicBezTo>
                  <a:cubicBezTo>
                    <a:pt x="49710" y="253022"/>
                    <a:pt x="46823" y="262045"/>
                    <a:pt x="45740" y="268903"/>
                  </a:cubicBezTo>
                  <a:cubicBezTo>
                    <a:pt x="42672" y="290019"/>
                    <a:pt x="39965" y="311134"/>
                    <a:pt x="38160" y="332430"/>
                  </a:cubicBezTo>
                  <a:cubicBezTo>
                    <a:pt x="36536" y="352643"/>
                    <a:pt x="36355" y="373217"/>
                    <a:pt x="35273" y="393430"/>
                  </a:cubicBezTo>
                  <a:cubicBezTo>
                    <a:pt x="34911" y="399385"/>
                    <a:pt x="35453" y="405883"/>
                    <a:pt x="30761" y="410936"/>
                  </a:cubicBezTo>
                  <a:cubicBezTo>
                    <a:pt x="19571" y="405883"/>
                    <a:pt x="17586" y="396317"/>
                    <a:pt x="17766" y="386211"/>
                  </a:cubicBezTo>
                  <a:cubicBezTo>
                    <a:pt x="19030" y="340010"/>
                    <a:pt x="21556" y="293989"/>
                    <a:pt x="28956" y="248329"/>
                  </a:cubicBezTo>
                  <a:cubicBezTo>
                    <a:pt x="31482" y="233169"/>
                    <a:pt x="33829" y="216385"/>
                    <a:pt x="48627" y="200864"/>
                  </a:cubicBezTo>
                  <a:cubicBezTo>
                    <a:pt x="68119" y="180291"/>
                    <a:pt x="74796" y="177223"/>
                    <a:pt x="98619" y="184081"/>
                  </a:cubicBezTo>
                  <a:close/>
                </a:path>
              </a:pathLst>
            </a:custGeom>
            <a:solidFill>
              <a:srgbClr val="000000"/>
            </a:solidFill>
            <a:ln w="1804" cap="flat">
              <a:noFill/>
              <a:prstDash val="solid"/>
              <a:miter/>
            </a:ln>
          </p:spPr>
          <p:txBody>
            <a:bodyPr rtlCol="0" anchor="ctr"/>
            <a:lstStyle/>
            <a:p>
              <a:endParaRPr lang="en-US"/>
            </a:p>
          </p:txBody>
        </p:sp>
        <p:sp>
          <p:nvSpPr>
            <p:cNvPr id="116" name="Freeform 101">
              <a:extLst>
                <a:ext uri="{FF2B5EF4-FFF2-40B4-BE49-F238E27FC236}">
                  <a16:creationId xmlns:a16="http://schemas.microsoft.com/office/drawing/2014/main" id="{87F5C8BD-EFE9-451E-3B1C-C77D804EBC3C}"/>
                </a:ext>
              </a:extLst>
            </p:cNvPr>
            <p:cNvSpPr/>
            <p:nvPr/>
          </p:nvSpPr>
          <p:spPr>
            <a:xfrm>
              <a:off x="8070984" y="5717496"/>
              <a:ext cx="240195" cy="613682"/>
            </a:xfrm>
            <a:custGeom>
              <a:avLst/>
              <a:gdLst>
                <a:gd name="connsiteX0" fmla="*/ 29175 w 240195"/>
                <a:gd name="connsiteY0" fmla="*/ 212147 h 613682"/>
                <a:gd name="connsiteX1" fmla="*/ 480 w 240195"/>
                <a:gd name="connsiteY1" fmla="*/ 355803 h 613682"/>
                <a:gd name="connsiteX2" fmla="*/ 19069 w 240195"/>
                <a:gd name="connsiteY2" fmla="*/ 390635 h 613682"/>
                <a:gd name="connsiteX3" fmla="*/ 35492 w 240195"/>
                <a:gd name="connsiteY3" fmla="*/ 410668 h 613682"/>
                <a:gd name="connsiteX4" fmla="*/ 43432 w 240195"/>
                <a:gd name="connsiteY4" fmla="*/ 602511 h 613682"/>
                <a:gd name="connsiteX5" fmla="*/ 112012 w 240195"/>
                <a:gd name="connsiteY5" fmla="*/ 577786 h 613682"/>
                <a:gd name="connsiteX6" fmla="*/ 116344 w 240195"/>
                <a:gd name="connsiteY6" fmla="*/ 468419 h 613682"/>
                <a:gd name="connsiteX7" fmla="*/ 123743 w 240195"/>
                <a:gd name="connsiteY7" fmla="*/ 417165 h 613682"/>
                <a:gd name="connsiteX8" fmla="*/ 133128 w 240195"/>
                <a:gd name="connsiteY8" fmla="*/ 472390 h 613682"/>
                <a:gd name="connsiteX9" fmla="*/ 136918 w 240195"/>
                <a:gd name="connsiteY9" fmla="*/ 579049 h 613682"/>
                <a:gd name="connsiteX10" fmla="*/ 156048 w 240195"/>
                <a:gd name="connsiteY10" fmla="*/ 607203 h 613682"/>
                <a:gd name="connsiteX11" fmla="*/ 197557 w 240195"/>
                <a:gd name="connsiteY11" fmla="*/ 601789 h 613682"/>
                <a:gd name="connsiteX12" fmla="*/ 209107 w 240195"/>
                <a:gd name="connsiteY12" fmla="*/ 567319 h 613682"/>
                <a:gd name="connsiteX13" fmla="*/ 207483 w 240195"/>
                <a:gd name="connsiteY13" fmla="*/ 428895 h 613682"/>
                <a:gd name="connsiteX14" fmla="*/ 219394 w 240195"/>
                <a:gd name="connsiteY14" fmla="*/ 405614 h 613682"/>
                <a:gd name="connsiteX15" fmla="*/ 240149 w 240195"/>
                <a:gd name="connsiteY15" fmla="*/ 343531 h 613682"/>
                <a:gd name="connsiteX16" fmla="*/ 193045 w 240195"/>
                <a:gd name="connsiteY16" fmla="*/ 170999 h 613682"/>
                <a:gd name="connsiteX17" fmla="*/ 190699 w 240195"/>
                <a:gd name="connsiteY17" fmla="*/ 144288 h 613682"/>
                <a:gd name="connsiteX18" fmla="*/ 193587 w 240195"/>
                <a:gd name="connsiteY18" fmla="*/ 50261 h 613682"/>
                <a:gd name="connsiteX19" fmla="*/ 56246 w 240195"/>
                <a:gd name="connsiteY19" fmla="*/ 19581 h 613682"/>
                <a:gd name="connsiteX20" fmla="*/ 47764 w 240195"/>
                <a:gd name="connsiteY20" fmla="*/ 158185 h 613682"/>
                <a:gd name="connsiteX21" fmla="*/ 49027 w 240195"/>
                <a:gd name="connsiteY21" fmla="*/ 183993 h 613682"/>
                <a:gd name="connsiteX22" fmla="*/ 29175 w 240195"/>
                <a:gd name="connsiteY22" fmla="*/ 212147 h 613682"/>
                <a:gd name="connsiteX23" fmla="*/ 39823 w 240195"/>
                <a:gd name="connsiteY23" fmla="*/ 94839 h 613682"/>
                <a:gd name="connsiteX24" fmla="*/ 117066 w 240195"/>
                <a:gd name="connsiteY24" fmla="*/ 15611 h 613682"/>
                <a:gd name="connsiteX25" fmla="*/ 187992 w 240195"/>
                <a:gd name="connsiteY25" fmla="*/ 92132 h 613682"/>
                <a:gd name="connsiteX26" fmla="*/ 115442 w 240195"/>
                <a:gd name="connsiteY26" fmla="*/ 170276 h 613682"/>
                <a:gd name="connsiteX27" fmla="*/ 39823 w 240195"/>
                <a:gd name="connsiteY27" fmla="*/ 94839 h 613682"/>
                <a:gd name="connsiteX28" fmla="*/ 60577 w 240195"/>
                <a:gd name="connsiteY28" fmla="*/ 196265 h 613682"/>
                <a:gd name="connsiteX29" fmla="*/ 90897 w 240195"/>
                <a:gd name="connsiteY29" fmla="*/ 181646 h 613682"/>
                <a:gd name="connsiteX30" fmla="*/ 155146 w 240195"/>
                <a:gd name="connsiteY30" fmla="*/ 176593 h 613682"/>
                <a:gd name="connsiteX31" fmla="*/ 185285 w 240195"/>
                <a:gd name="connsiteY31" fmla="*/ 182910 h 613682"/>
                <a:gd name="connsiteX32" fmla="*/ 223365 w 240195"/>
                <a:gd name="connsiteY32" fmla="*/ 366452 h 613682"/>
                <a:gd name="connsiteX33" fmla="*/ 209468 w 240195"/>
                <a:gd name="connsiteY33" fmla="*/ 392620 h 613682"/>
                <a:gd name="connsiteX34" fmla="*/ 201528 w 240195"/>
                <a:gd name="connsiteY34" fmla="*/ 286863 h 613682"/>
                <a:gd name="connsiteX35" fmla="*/ 196113 w 240195"/>
                <a:gd name="connsiteY35" fmla="*/ 261055 h 613682"/>
                <a:gd name="connsiteX36" fmla="*/ 184383 w 240195"/>
                <a:gd name="connsiteY36" fmla="*/ 256904 h 613682"/>
                <a:gd name="connsiteX37" fmla="*/ 179871 w 240195"/>
                <a:gd name="connsiteY37" fmla="*/ 267732 h 613682"/>
                <a:gd name="connsiteX38" fmla="*/ 194309 w 240195"/>
                <a:gd name="connsiteY38" fmla="*/ 560100 h 613682"/>
                <a:gd name="connsiteX39" fmla="*/ 189977 w 240195"/>
                <a:gd name="connsiteY39" fmla="*/ 586268 h 613682"/>
                <a:gd name="connsiteX40" fmla="*/ 165974 w 240195"/>
                <a:gd name="connsiteY40" fmla="*/ 593849 h 613682"/>
                <a:gd name="connsiteX41" fmla="*/ 151897 w 240195"/>
                <a:gd name="connsiteY41" fmla="*/ 575981 h 613682"/>
                <a:gd name="connsiteX42" fmla="*/ 147927 w 240195"/>
                <a:gd name="connsiteY42" fmla="*/ 482857 h 613682"/>
                <a:gd name="connsiteX43" fmla="*/ 143776 w 240195"/>
                <a:gd name="connsiteY43" fmla="*/ 419330 h 613682"/>
                <a:gd name="connsiteX44" fmla="*/ 121397 w 240195"/>
                <a:gd name="connsiteY44" fmla="*/ 398937 h 613682"/>
                <a:gd name="connsiteX45" fmla="*/ 104072 w 240195"/>
                <a:gd name="connsiteY45" fmla="*/ 420594 h 613682"/>
                <a:gd name="connsiteX46" fmla="*/ 97214 w 240195"/>
                <a:gd name="connsiteY46" fmla="*/ 577425 h 613682"/>
                <a:gd name="connsiteX47" fmla="*/ 75918 w 240195"/>
                <a:gd name="connsiteY47" fmla="*/ 597458 h 613682"/>
                <a:gd name="connsiteX48" fmla="*/ 49388 w 240195"/>
                <a:gd name="connsiteY48" fmla="*/ 577245 h 613682"/>
                <a:gd name="connsiteX49" fmla="*/ 49569 w 240195"/>
                <a:gd name="connsiteY49" fmla="*/ 402366 h 613682"/>
                <a:gd name="connsiteX50" fmla="*/ 58953 w 240195"/>
                <a:gd name="connsiteY50" fmla="*/ 277478 h 613682"/>
                <a:gd name="connsiteX51" fmla="*/ 53900 w 240195"/>
                <a:gd name="connsiteY51" fmla="*/ 264484 h 613682"/>
                <a:gd name="connsiteX52" fmla="*/ 42530 w 240195"/>
                <a:gd name="connsiteY52" fmla="*/ 276034 h 613682"/>
                <a:gd name="connsiteX53" fmla="*/ 34770 w 240195"/>
                <a:gd name="connsiteY53" fmla="*/ 355623 h 613682"/>
                <a:gd name="connsiteX54" fmla="*/ 33506 w 240195"/>
                <a:gd name="connsiteY54" fmla="*/ 371505 h 613682"/>
                <a:gd name="connsiteX55" fmla="*/ 28634 w 240195"/>
                <a:gd name="connsiteY55" fmla="*/ 376558 h 613682"/>
                <a:gd name="connsiteX56" fmla="*/ 22137 w 240195"/>
                <a:gd name="connsiteY56" fmla="*/ 372948 h 613682"/>
                <a:gd name="connsiteX57" fmla="*/ 17625 w 240195"/>
                <a:gd name="connsiteY57" fmla="*/ 352555 h 613682"/>
                <a:gd name="connsiteX58" fmla="*/ 37477 w 240195"/>
                <a:gd name="connsiteY58" fmla="*/ 234525 h 613682"/>
                <a:gd name="connsiteX59" fmla="*/ 60577 w 240195"/>
                <a:gd name="connsiteY59" fmla="*/ 196265 h 6136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240195" h="613682">
                  <a:moveTo>
                    <a:pt x="29175" y="212147"/>
                  </a:moveTo>
                  <a:cubicBezTo>
                    <a:pt x="12752" y="258709"/>
                    <a:pt x="7518" y="307436"/>
                    <a:pt x="480" y="355803"/>
                  </a:cubicBezTo>
                  <a:cubicBezTo>
                    <a:pt x="-1505" y="369520"/>
                    <a:pt x="2285" y="385040"/>
                    <a:pt x="19069" y="390635"/>
                  </a:cubicBezTo>
                  <a:cubicBezTo>
                    <a:pt x="34229" y="395688"/>
                    <a:pt x="37297" y="396410"/>
                    <a:pt x="35492" y="410668"/>
                  </a:cubicBezTo>
                  <a:cubicBezTo>
                    <a:pt x="33687" y="471668"/>
                    <a:pt x="28995" y="592224"/>
                    <a:pt x="43432" y="602511"/>
                  </a:cubicBezTo>
                  <a:cubicBezTo>
                    <a:pt x="75015" y="623265"/>
                    <a:pt x="108223" y="615144"/>
                    <a:pt x="112012" y="577786"/>
                  </a:cubicBezTo>
                  <a:cubicBezTo>
                    <a:pt x="115622" y="543316"/>
                    <a:pt x="116705" y="503250"/>
                    <a:pt x="116344" y="468419"/>
                  </a:cubicBezTo>
                  <a:cubicBezTo>
                    <a:pt x="116163" y="452538"/>
                    <a:pt x="115622" y="436475"/>
                    <a:pt x="123743" y="417165"/>
                  </a:cubicBezTo>
                  <a:cubicBezTo>
                    <a:pt x="134391" y="436836"/>
                    <a:pt x="132226" y="455064"/>
                    <a:pt x="133128" y="472390"/>
                  </a:cubicBezTo>
                  <a:cubicBezTo>
                    <a:pt x="134752" y="507943"/>
                    <a:pt x="135294" y="543496"/>
                    <a:pt x="136918" y="579049"/>
                  </a:cubicBezTo>
                  <a:cubicBezTo>
                    <a:pt x="137459" y="590600"/>
                    <a:pt x="142332" y="603052"/>
                    <a:pt x="156048" y="607203"/>
                  </a:cubicBezTo>
                  <a:cubicBezTo>
                    <a:pt x="169223" y="611354"/>
                    <a:pt x="187270" y="612076"/>
                    <a:pt x="197557" y="601789"/>
                  </a:cubicBezTo>
                  <a:cubicBezTo>
                    <a:pt x="206761" y="592585"/>
                    <a:pt x="207303" y="581396"/>
                    <a:pt x="209107" y="567319"/>
                  </a:cubicBezTo>
                  <a:cubicBezTo>
                    <a:pt x="211634" y="546925"/>
                    <a:pt x="209288" y="454523"/>
                    <a:pt x="207483" y="428895"/>
                  </a:cubicBezTo>
                  <a:cubicBezTo>
                    <a:pt x="206761" y="418248"/>
                    <a:pt x="207844" y="410126"/>
                    <a:pt x="219394" y="405614"/>
                  </a:cubicBezTo>
                  <a:cubicBezTo>
                    <a:pt x="239246" y="397673"/>
                    <a:pt x="240510" y="362301"/>
                    <a:pt x="240149" y="343531"/>
                  </a:cubicBezTo>
                  <a:cubicBezTo>
                    <a:pt x="232750" y="239939"/>
                    <a:pt x="220477" y="183993"/>
                    <a:pt x="193045" y="170999"/>
                  </a:cubicBezTo>
                  <a:cubicBezTo>
                    <a:pt x="174998" y="162516"/>
                    <a:pt x="180954" y="160170"/>
                    <a:pt x="190699" y="144288"/>
                  </a:cubicBezTo>
                  <a:cubicBezTo>
                    <a:pt x="208025" y="116496"/>
                    <a:pt x="207483" y="78596"/>
                    <a:pt x="193587" y="50261"/>
                  </a:cubicBezTo>
                  <a:cubicBezTo>
                    <a:pt x="165252" y="-7309"/>
                    <a:pt x="94146" y="-12363"/>
                    <a:pt x="56246" y="19581"/>
                  </a:cubicBezTo>
                  <a:cubicBezTo>
                    <a:pt x="13293" y="55676"/>
                    <a:pt x="11489" y="126060"/>
                    <a:pt x="47764" y="158185"/>
                  </a:cubicBezTo>
                  <a:cubicBezTo>
                    <a:pt x="59134" y="168291"/>
                    <a:pt x="57870" y="175150"/>
                    <a:pt x="49027" y="183993"/>
                  </a:cubicBezTo>
                  <a:cubicBezTo>
                    <a:pt x="40725" y="192475"/>
                    <a:pt x="33146" y="200596"/>
                    <a:pt x="29175" y="212147"/>
                  </a:cubicBezTo>
                  <a:close/>
                  <a:moveTo>
                    <a:pt x="39823" y="94839"/>
                  </a:moveTo>
                  <a:cubicBezTo>
                    <a:pt x="40906" y="47554"/>
                    <a:pt x="71045" y="15430"/>
                    <a:pt x="117066" y="15611"/>
                  </a:cubicBezTo>
                  <a:cubicBezTo>
                    <a:pt x="155146" y="15791"/>
                    <a:pt x="188534" y="50623"/>
                    <a:pt x="187992" y="92132"/>
                  </a:cubicBezTo>
                  <a:cubicBezTo>
                    <a:pt x="187992" y="141762"/>
                    <a:pt x="151717" y="176052"/>
                    <a:pt x="115442" y="170276"/>
                  </a:cubicBezTo>
                  <a:cubicBezTo>
                    <a:pt x="79347" y="168291"/>
                    <a:pt x="38560" y="145010"/>
                    <a:pt x="39823" y="94839"/>
                  </a:cubicBezTo>
                  <a:close/>
                  <a:moveTo>
                    <a:pt x="60577" y="196265"/>
                  </a:moveTo>
                  <a:cubicBezTo>
                    <a:pt x="71045" y="186700"/>
                    <a:pt x="75557" y="177676"/>
                    <a:pt x="90897" y="181646"/>
                  </a:cubicBezTo>
                  <a:cubicBezTo>
                    <a:pt x="111110" y="187061"/>
                    <a:pt x="137279" y="189046"/>
                    <a:pt x="155146" y="176593"/>
                  </a:cubicBezTo>
                  <a:cubicBezTo>
                    <a:pt x="164170" y="170457"/>
                    <a:pt x="168321" y="172442"/>
                    <a:pt x="185285" y="182910"/>
                  </a:cubicBezTo>
                  <a:cubicBezTo>
                    <a:pt x="222643" y="200055"/>
                    <a:pt x="223726" y="353999"/>
                    <a:pt x="223365" y="366452"/>
                  </a:cubicBezTo>
                  <a:cubicBezTo>
                    <a:pt x="223184" y="376197"/>
                    <a:pt x="222101" y="385943"/>
                    <a:pt x="209468" y="392620"/>
                  </a:cubicBezTo>
                  <a:cubicBezTo>
                    <a:pt x="200806" y="356164"/>
                    <a:pt x="203332" y="321333"/>
                    <a:pt x="201528" y="286863"/>
                  </a:cubicBezTo>
                  <a:cubicBezTo>
                    <a:pt x="201167" y="278020"/>
                    <a:pt x="201528" y="268815"/>
                    <a:pt x="196113" y="261055"/>
                  </a:cubicBezTo>
                  <a:cubicBezTo>
                    <a:pt x="193226" y="257084"/>
                    <a:pt x="188894" y="255641"/>
                    <a:pt x="184383" y="256904"/>
                  </a:cubicBezTo>
                  <a:cubicBezTo>
                    <a:pt x="179149" y="258528"/>
                    <a:pt x="179329" y="263220"/>
                    <a:pt x="179871" y="267732"/>
                  </a:cubicBezTo>
                  <a:cubicBezTo>
                    <a:pt x="187992" y="330357"/>
                    <a:pt x="195933" y="525269"/>
                    <a:pt x="194309" y="560100"/>
                  </a:cubicBezTo>
                  <a:cubicBezTo>
                    <a:pt x="193948" y="568582"/>
                    <a:pt x="193948" y="579049"/>
                    <a:pt x="189977" y="586268"/>
                  </a:cubicBezTo>
                  <a:cubicBezTo>
                    <a:pt x="185104" y="595292"/>
                    <a:pt x="175720" y="594931"/>
                    <a:pt x="165974" y="593849"/>
                  </a:cubicBezTo>
                  <a:cubicBezTo>
                    <a:pt x="155146" y="592585"/>
                    <a:pt x="153161" y="583742"/>
                    <a:pt x="151897" y="575981"/>
                  </a:cubicBezTo>
                  <a:cubicBezTo>
                    <a:pt x="147205" y="545121"/>
                    <a:pt x="149371" y="513899"/>
                    <a:pt x="147927" y="482857"/>
                  </a:cubicBezTo>
                  <a:cubicBezTo>
                    <a:pt x="147205" y="469502"/>
                    <a:pt x="145942" y="427091"/>
                    <a:pt x="143776" y="419330"/>
                  </a:cubicBezTo>
                  <a:cubicBezTo>
                    <a:pt x="139084" y="402005"/>
                    <a:pt x="129880" y="396591"/>
                    <a:pt x="121397" y="398937"/>
                  </a:cubicBezTo>
                  <a:cubicBezTo>
                    <a:pt x="107681" y="402546"/>
                    <a:pt x="106418" y="408863"/>
                    <a:pt x="104072" y="420594"/>
                  </a:cubicBezTo>
                  <a:cubicBezTo>
                    <a:pt x="97936" y="450552"/>
                    <a:pt x="96853" y="540428"/>
                    <a:pt x="97214" y="577425"/>
                  </a:cubicBezTo>
                  <a:cubicBezTo>
                    <a:pt x="97394" y="588795"/>
                    <a:pt x="90536" y="596014"/>
                    <a:pt x="75918" y="597458"/>
                  </a:cubicBezTo>
                  <a:cubicBezTo>
                    <a:pt x="63285" y="598721"/>
                    <a:pt x="52276" y="596375"/>
                    <a:pt x="49388" y="577245"/>
                  </a:cubicBezTo>
                  <a:cubicBezTo>
                    <a:pt x="44696" y="509928"/>
                    <a:pt x="45057" y="458493"/>
                    <a:pt x="49569" y="402366"/>
                  </a:cubicBezTo>
                  <a:cubicBezTo>
                    <a:pt x="52817" y="360857"/>
                    <a:pt x="55885" y="319167"/>
                    <a:pt x="58953" y="277478"/>
                  </a:cubicBezTo>
                  <a:cubicBezTo>
                    <a:pt x="59314" y="272605"/>
                    <a:pt x="60758" y="265567"/>
                    <a:pt x="53900" y="264484"/>
                  </a:cubicBezTo>
                  <a:cubicBezTo>
                    <a:pt x="46320" y="263401"/>
                    <a:pt x="43072" y="269357"/>
                    <a:pt x="42530" y="276034"/>
                  </a:cubicBezTo>
                  <a:cubicBezTo>
                    <a:pt x="39823" y="302564"/>
                    <a:pt x="37297" y="329093"/>
                    <a:pt x="34770" y="355623"/>
                  </a:cubicBezTo>
                  <a:cubicBezTo>
                    <a:pt x="34229" y="360857"/>
                    <a:pt x="34409" y="366271"/>
                    <a:pt x="33506" y="371505"/>
                  </a:cubicBezTo>
                  <a:cubicBezTo>
                    <a:pt x="33146" y="373490"/>
                    <a:pt x="30438" y="376378"/>
                    <a:pt x="28634" y="376558"/>
                  </a:cubicBezTo>
                  <a:cubicBezTo>
                    <a:pt x="26468" y="376739"/>
                    <a:pt x="23039" y="374753"/>
                    <a:pt x="22137" y="372948"/>
                  </a:cubicBezTo>
                  <a:cubicBezTo>
                    <a:pt x="19430" y="366452"/>
                    <a:pt x="16542" y="359954"/>
                    <a:pt x="17625" y="352555"/>
                  </a:cubicBezTo>
                  <a:cubicBezTo>
                    <a:pt x="23580" y="313031"/>
                    <a:pt x="25205" y="272966"/>
                    <a:pt x="37477" y="234525"/>
                  </a:cubicBezTo>
                  <a:cubicBezTo>
                    <a:pt x="42350" y="219907"/>
                    <a:pt x="48847" y="206913"/>
                    <a:pt x="60577" y="196265"/>
                  </a:cubicBezTo>
                  <a:close/>
                </a:path>
              </a:pathLst>
            </a:custGeom>
            <a:solidFill>
              <a:srgbClr val="000000"/>
            </a:solidFill>
            <a:ln w="1804" cap="flat">
              <a:noFill/>
              <a:prstDash val="solid"/>
              <a:miter/>
            </a:ln>
          </p:spPr>
          <p:txBody>
            <a:bodyPr rtlCol="0" anchor="ctr"/>
            <a:lstStyle/>
            <a:p>
              <a:endParaRPr lang="en-US"/>
            </a:p>
          </p:txBody>
        </p:sp>
        <p:sp>
          <p:nvSpPr>
            <p:cNvPr id="117" name="Freeform 102">
              <a:extLst>
                <a:ext uri="{FF2B5EF4-FFF2-40B4-BE49-F238E27FC236}">
                  <a16:creationId xmlns:a16="http://schemas.microsoft.com/office/drawing/2014/main" id="{7832019F-642C-37A4-035D-C82A5BFBB1FB}"/>
                </a:ext>
              </a:extLst>
            </p:cNvPr>
            <p:cNvSpPr/>
            <p:nvPr/>
          </p:nvSpPr>
          <p:spPr>
            <a:xfrm>
              <a:off x="9162573" y="5705063"/>
              <a:ext cx="254138" cy="642388"/>
            </a:xfrm>
            <a:custGeom>
              <a:avLst/>
              <a:gdLst>
                <a:gd name="connsiteX0" fmla="*/ 253961 w 254138"/>
                <a:gd name="connsiteY0" fmla="*/ 384119 h 642388"/>
                <a:gd name="connsiteX1" fmla="*/ 246201 w 254138"/>
                <a:gd name="connsiteY1" fmla="*/ 296589 h 642388"/>
                <a:gd name="connsiteX2" fmla="*/ 176177 w 254138"/>
                <a:gd name="connsiteY2" fmla="*/ 170799 h 642388"/>
                <a:gd name="connsiteX3" fmla="*/ 185923 w 254138"/>
                <a:gd name="connsiteY3" fmla="*/ 28225 h 642388"/>
                <a:gd name="connsiteX4" fmla="*/ 168236 w 254138"/>
                <a:gd name="connsiteY4" fmla="*/ 12524 h 642388"/>
                <a:gd name="connsiteX5" fmla="*/ 37032 w 254138"/>
                <a:gd name="connsiteY5" fmla="*/ 36165 h 642388"/>
                <a:gd name="connsiteX6" fmla="*/ 48763 w 254138"/>
                <a:gd name="connsiteY6" fmla="*/ 163399 h 642388"/>
                <a:gd name="connsiteX7" fmla="*/ 66810 w 254138"/>
                <a:gd name="connsiteY7" fmla="*/ 180544 h 642388"/>
                <a:gd name="connsiteX8" fmla="*/ 216 w 254138"/>
                <a:gd name="connsiteY8" fmla="*/ 398196 h 642388"/>
                <a:gd name="connsiteX9" fmla="*/ 15014 w 254138"/>
                <a:gd name="connsiteY9" fmla="*/ 426711 h 642388"/>
                <a:gd name="connsiteX10" fmla="*/ 34145 w 254138"/>
                <a:gd name="connsiteY10" fmla="*/ 459015 h 642388"/>
                <a:gd name="connsiteX11" fmla="*/ 24219 w 254138"/>
                <a:gd name="connsiteY11" fmla="*/ 610252 h 642388"/>
                <a:gd name="connsiteX12" fmla="*/ 60674 w 254138"/>
                <a:gd name="connsiteY12" fmla="*/ 641655 h 642388"/>
                <a:gd name="connsiteX13" fmla="*/ 91175 w 254138"/>
                <a:gd name="connsiteY13" fmla="*/ 616569 h 642388"/>
                <a:gd name="connsiteX14" fmla="*/ 122396 w 254138"/>
                <a:gd name="connsiteY14" fmla="*/ 439885 h 642388"/>
                <a:gd name="connsiteX15" fmla="*/ 139361 w 254138"/>
                <a:gd name="connsiteY15" fmla="*/ 490779 h 642388"/>
                <a:gd name="connsiteX16" fmla="*/ 132142 w 254138"/>
                <a:gd name="connsiteY16" fmla="*/ 594371 h 642388"/>
                <a:gd name="connsiteX17" fmla="*/ 186284 w 254138"/>
                <a:gd name="connsiteY17" fmla="*/ 640031 h 642388"/>
                <a:gd name="connsiteX18" fmla="*/ 211190 w 254138"/>
                <a:gd name="connsiteY18" fmla="*/ 572894 h 642388"/>
                <a:gd name="connsiteX19" fmla="*/ 215881 w 254138"/>
                <a:gd name="connsiteY19" fmla="*/ 463708 h 642388"/>
                <a:gd name="connsiteX20" fmla="*/ 231402 w 254138"/>
                <a:gd name="connsiteY20" fmla="*/ 429237 h 642388"/>
                <a:gd name="connsiteX21" fmla="*/ 253961 w 254138"/>
                <a:gd name="connsiteY21" fmla="*/ 384119 h 642388"/>
                <a:gd name="connsiteX22" fmla="*/ 42627 w 254138"/>
                <a:gd name="connsiteY22" fmla="*/ 127124 h 642388"/>
                <a:gd name="connsiteX23" fmla="*/ 52011 w 254138"/>
                <a:gd name="connsiteY23" fmla="*/ 42843 h 642388"/>
                <a:gd name="connsiteX24" fmla="*/ 129615 w 254138"/>
                <a:gd name="connsiteY24" fmla="*/ 14509 h 642388"/>
                <a:gd name="connsiteX25" fmla="*/ 194045 w 254138"/>
                <a:gd name="connsiteY25" fmla="*/ 83991 h 642388"/>
                <a:gd name="connsiteX26" fmla="*/ 109944 w 254138"/>
                <a:gd name="connsiteY26" fmla="*/ 172423 h 642388"/>
                <a:gd name="connsiteX27" fmla="*/ 42627 w 254138"/>
                <a:gd name="connsiteY27" fmla="*/ 127124 h 642388"/>
                <a:gd name="connsiteX28" fmla="*/ 221116 w 254138"/>
                <a:gd name="connsiteY28" fmla="*/ 417506 h 642388"/>
                <a:gd name="connsiteX29" fmla="*/ 206678 w 254138"/>
                <a:gd name="connsiteY29" fmla="*/ 280166 h 642388"/>
                <a:gd name="connsiteX30" fmla="*/ 201443 w 254138"/>
                <a:gd name="connsiteY30" fmla="*/ 265187 h 642388"/>
                <a:gd name="connsiteX31" fmla="*/ 195669 w 254138"/>
                <a:gd name="connsiteY31" fmla="*/ 260855 h 642388"/>
                <a:gd name="connsiteX32" fmla="*/ 189352 w 254138"/>
                <a:gd name="connsiteY32" fmla="*/ 267894 h 642388"/>
                <a:gd name="connsiteX33" fmla="*/ 190074 w 254138"/>
                <a:gd name="connsiteY33" fmla="*/ 283775 h 642388"/>
                <a:gd name="connsiteX34" fmla="*/ 198376 w 254138"/>
                <a:gd name="connsiteY34" fmla="*/ 506480 h 642388"/>
                <a:gd name="connsiteX35" fmla="*/ 194766 w 254138"/>
                <a:gd name="connsiteY35" fmla="*/ 583542 h 642388"/>
                <a:gd name="connsiteX36" fmla="*/ 178704 w 254138"/>
                <a:gd name="connsiteY36" fmla="*/ 627758 h 642388"/>
                <a:gd name="connsiteX37" fmla="*/ 147121 w 254138"/>
                <a:gd name="connsiteY37" fmla="*/ 606823 h 642388"/>
                <a:gd name="connsiteX38" fmla="*/ 152536 w 254138"/>
                <a:gd name="connsiteY38" fmla="*/ 508285 h 642388"/>
                <a:gd name="connsiteX39" fmla="*/ 145858 w 254138"/>
                <a:gd name="connsiteY39" fmla="*/ 431223 h 642388"/>
                <a:gd name="connsiteX40" fmla="*/ 109041 w 254138"/>
                <a:gd name="connsiteY40" fmla="*/ 433930 h 642388"/>
                <a:gd name="connsiteX41" fmla="*/ 97671 w 254138"/>
                <a:gd name="connsiteY41" fmla="*/ 485725 h 642388"/>
                <a:gd name="connsiteX42" fmla="*/ 84136 w 254138"/>
                <a:gd name="connsiteY42" fmla="*/ 588776 h 642388"/>
                <a:gd name="connsiteX43" fmla="*/ 58870 w 254138"/>
                <a:gd name="connsiteY43" fmla="*/ 626856 h 642388"/>
                <a:gd name="connsiteX44" fmla="*/ 39559 w 254138"/>
                <a:gd name="connsiteY44" fmla="*/ 609891 h 642388"/>
                <a:gd name="connsiteX45" fmla="*/ 41183 w 254138"/>
                <a:gd name="connsiteY45" fmla="*/ 522362 h 642388"/>
                <a:gd name="connsiteX46" fmla="*/ 55982 w 254138"/>
                <a:gd name="connsiteY46" fmla="*/ 347122 h 642388"/>
                <a:gd name="connsiteX47" fmla="*/ 63381 w 254138"/>
                <a:gd name="connsiteY47" fmla="*/ 305252 h 642388"/>
                <a:gd name="connsiteX48" fmla="*/ 58689 w 254138"/>
                <a:gd name="connsiteY48" fmla="*/ 292438 h 642388"/>
                <a:gd name="connsiteX49" fmla="*/ 50928 w 254138"/>
                <a:gd name="connsiteY49" fmla="*/ 301462 h 642388"/>
                <a:gd name="connsiteX50" fmla="*/ 40281 w 254138"/>
                <a:gd name="connsiteY50" fmla="*/ 372388 h 642388"/>
                <a:gd name="connsiteX51" fmla="*/ 35949 w 254138"/>
                <a:gd name="connsiteY51" fmla="*/ 409385 h 642388"/>
                <a:gd name="connsiteX52" fmla="*/ 30355 w 254138"/>
                <a:gd name="connsiteY52" fmla="*/ 417145 h 642388"/>
                <a:gd name="connsiteX53" fmla="*/ 20248 w 254138"/>
                <a:gd name="connsiteY53" fmla="*/ 410107 h 642388"/>
                <a:gd name="connsiteX54" fmla="*/ 17361 w 254138"/>
                <a:gd name="connsiteY54" fmla="*/ 391879 h 642388"/>
                <a:gd name="connsiteX55" fmla="*/ 57245 w 254138"/>
                <a:gd name="connsiteY55" fmla="*/ 219346 h 642388"/>
                <a:gd name="connsiteX56" fmla="*/ 107417 w 254138"/>
                <a:gd name="connsiteY56" fmla="*/ 189207 h 642388"/>
                <a:gd name="connsiteX57" fmla="*/ 133766 w 254138"/>
                <a:gd name="connsiteY57" fmla="*/ 187402 h 642388"/>
                <a:gd name="connsiteX58" fmla="*/ 197112 w 254138"/>
                <a:gd name="connsiteY58" fmla="*/ 214113 h 642388"/>
                <a:gd name="connsiteX59" fmla="*/ 228154 w 254138"/>
                <a:gd name="connsiteY59" fmla="*/ 286844 h 642388"/>
                <a:gd name="connsiteX60" fmla="*/ 238621 w 254138"/>
                <a:gd name="connsiteY60" fmla="*/ 384840 h 642388"/>
                <a:gd name="connsiteX61" fmla="*/ 221116 w 254138"/>
                <a:gd name="connsiteY61" fmla="*/ 417506 h 642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254138" h="642388">
                  <a:moveTo>
                    <a:pt x="253961" y="384119"/>
                  </a:moveTo>
                  <a:cubicBezTo>
                    <a:pt x="251616" y="354882"/>
                    <a:pt x="249630" y="325645"/>
                    <a:pt x="246201" y="296589"/>
                  </a:cubicBezTo>
                  <a:cubicBezTo>
                    <a:pt x="240245" y="245335"/>
                    <a:pt x="222198" y="200216"/>
                    <a:pt x="176177" y="170799"/>
                  </a:cubicBezTo>
                  <a:cubicBezTo>
                    <a:pt x="222920" y="119725"/>
                    <a:pt x="213897" y="62695"/>
                    <a:pt x="185923" y="28225"/>
                  </a:cubicBezTo>
                  <a:cubicBezTo>
                    <a:pt x="181591" y="22810"/>
                    <a:pt x="174372" y="15592"/>
                    <a:pt x="168236" y="12524"/>
                  </a:cubicBezTo>
                  <a:cubicBezTo>
                    <a:pt x="131781" y="-6607"/>
                    <a:pt x="70600" y="-7509"/>
                    <a:pt x="37032" y="36165"/>
                  </a:cubicBezTo>
                  <a:cubicBezTo>
                    <a:pt x="13210" y="66304"/>
                    <a:pt x="10863" y="132177"/>
                    <a:pt x="48763" y="163399"/>
                  </a:cubicBezTo>
                  <a:cubicBezTo>
                    <a:pt x="54899" y="168453"/>
                    <a:pt x="60133" y="174228"/>
                    <a:pt x="66810" y="180544"/>
                  </a:cubicBezTo>
                  <a:cubicBezTo>
                    <a:pt x="13029" y="243891"/>
                    <a:pt x="6893" y="321134"/>
                    <a:pt x="216" y="398196"/>
                  </a:cubicBezTo>
                  <a:cubicBezTo>
                    <a:pt x="-867" y="410107"/>
                    <a:pt x="1840" y="422740"/>
                    <a:pt x="15014" y="426711"/>
                  </a:cubicBezTo>
                  <a:cubicBezTo>
                    <a:pt x="32520" y="431944"/>
                    <a:pt x="35408" y="443494"/>
                    <a:pt x="34145" y="459015"/>
                  </a:cubicBezTo>
                  <a:cubicBezTo>
                    <a:pt x="32881" y="473092"/>
                    <a:pt x="22594" y="573797"/>
                    <a:pt x="24219" y="610252"/>
                  </a:cubicBezTo>
                  <a:cubicBezTo>
                    <a:pt x="25301" y="633533"/>
                    <a:pt x="37574" y="643820"/>
                    <a:pt x="60674" y="641655"/>
                  </a:cubicBezTo>
                  <a:cubicBezTo>
                    <a:pt x="76375" y="640031"/>
                    <a:pt x="87384" y="632631"/>
                    <a:pt x="91175" y="616569"/>
                  </a:cubicBezTo>
                  <a:cubicBezTo>
                    <a:pt x="93520" y="607004"/>
                    <a:pt x="114816" y="457030"/>
                    <a:pt x="122396" y="439885"/>
                  </a:cubicBezTo>
                  <a:cubicBezTo>
                    <a:pt x="140805" y="425808"/>
                    <a:pt x="140985" y="473273"/>
                    <a:pt x="139361" y="490779"/>
                  </a:cubicBezTo>
                  <a:cubicBezTo>
                    <a:pt x="135932" y="525249"/>
                    <a:pt x="137917" y="560081"/>
                    <a:pt x="132142" y="594371"/>
                  </a:cubicBezTo>
                  <a:cubicBezTo>
                    <a:pt x="127269" y="645625"/>
                    <a:pt x="177621" y="645445"/>
                    <a:pt x="186284" y="640031"/>
                  </a:cubicBezTo>
                  <a:cubicBezTo>
                    <a:pt x="209024" y="625773"/>
                    <a:pt x="211731" y="596356"/>
                    <a:pt x="211190" y="572894"/>
                  </a:cubicBezTo>
                  <a:cubicBezTo>
                    <a:pt x="210467" y="536258"/>
                    <a:pt x="214438" y="500163"/>
                    <a:pt x="215881" y="463708"/>
                  </a:cubicBezTo>
                  <a:cubicBezTo>
                    <a:pt x="216423" y="448368"/>
                    <a:pt x="217686" y="437900"/>
                    <a:pt x="231402" y="429237"/>
                  </a:cubicBezTo>
                  <a:cubicBezTo>
                    <a:pt x="248006" y="419492"/>
                    <a:pt x="255406" y="402347"/>
                    <a:pt x="253961" y="384119"/>
                  </a:cubicBezTo>
                  <a:close/>
                  <a:moveTo>
                    <a:pt x="42627" y="127124"/>
                  </a:moveTo>
                  <a:cubicBezTo>
                    <a:pt x="27467" y="95902"/>
                    <a:pt x="33242" y="67748"/>
                    <a:pt x="52011" y="42843"/>
                  </a:cubicBezTo>
                  <a:cubicBezTo>
                    <a:pt x="69337" y="19923"/>
                    <a:pt x="100739" y="9636"/>
                    <a:pt x="129615" y="14509"/>
                  </a:cubicBezTo>
                  <a:cubicBezTo>
                    <a:pt x="170402" y="21547"/>
                    <a:pt x="187186" y="40136"/>
                    <a:pt x="194045" y="83991"/>
                  </a:cubicBezTo>
                  <a:cubicBezTo>
                    <a:pt x="202166" y="136148"/>
                    <a:pt x="167876" y="172243"/>
                    <a:pt x="109944" y="172423"/>
                  </a:cubicBezTo>
                  <a:cubicBezTo>
                    <a:pt x="80526" y="173686"/>
                    <a:pt x="56884" y="156361"/>
                    <a:pt x="42627" y="127124"/>
                  </a:cubicBezTo>
                  <a:close/>
                  <a:moveTo>
                    <a:pt x="221116" y="417506"/>
                  </a:moveTo>
                  <a:cubicBezTo>
                    <a:pt x="216964" y="394406"/>
                    <a:pt x="212452" y="304530"/>
                    <a:pt x="206678" y="280166"/>
                  </a:cubicBezTo>
                  <a:cubicBezTo>
                    <a:pt x="205414" y="275113"/>
                    <a:pt x="203609" y="270059"/>
                    <a:pt x="201443" y="265187"/>
                  </a:cubicBezTo>
                  <a:cubicBezTo>
                    <a:pt x="200541" y="263201"/>
                    <a:pt x="197834" y="260855"/>
                    <a:pt x="195669" y="260855"/>
                  </a:cubicBezTo>
                  <a:cubicBezTo>
                    <a:pt x="191517" y="260675"/>
                    <a:pt x="189533" y="264104"/>
                    <a:pt x="189352" y="267894"/>
                  </a:cubicBezTo>
                  <a:cubicBezTo>
                    <a:pt x="189171" y="273127"/>
                    <a:pt x="188630" y="278722"/>
                    <a:pt x="190074" y="283775"/>
                  </a:cubicBezTo>
                  <a:cubicBezTo>
                    <a:pt x="211009" y="357409"/>
                    <a:pt x="202526" y="431944"/>
                    <a:pt x="198376" y="506480"/>
                  </a:cubicBezTo>
                  <a:cubicBezTo>
                    <a:pt x="196931" y="532107"/>
                    <a:pt x="195669" y="557915"/>
                    <a:pt x="194766" y="583542"/>
                  </a:cubicBezTo>
                  <a:cubicBezTo>
                    <a:pt x="194224" y="598702"/>
                    <a:pt x="190615" y="618193"/>
                    <a:pt x="178704" y="627758"/>
                  </a:cubicBezTo>
                  <a:cubicBezTo>
                    <a:pt x="150370" y="632451"/>
                    <a:pt x="146760" y="613320"/>
                    <a:pt x="147121" y="606823"/>
                  </a:cubicBezTo>
                  <a:cubicBezTo>
                    <a:pt x="148565" y="573977"/>
                    <a:pt x="151091" y="541131"/>
                    <a:pt x="152536" y="508285"/>
                  </a:cubicBezTo>
                  <a:cubicBezTo>
                    <a:pt x="153257" y="494027"/>
                    <a:pt x="153618" y="441690"/>
                    <a:pt x="145858" y="431223"/>
                  </a:cubicBezTo>
                  <a:cubicBezTo>
                    <a:pt x="133405" y="414619"/>
                    <a:pt x="116621" y="414258"/>
                    <a:pt x="109041" y="433930"/>
                  </a:cubicBezTo>
                  <a:cubicBezTo>
                    <a:pt x="102725" y="450352"/>
                    <a:pt x="100378" y="468220"/>
                    <a:pt x="97671" y="485725"/>
                  </a:cubicBezTo>
                  <a:cubicBezTo>
                    <a:pt x="92437" y="520015"/>
                    <a:pt x="88106" y="554306"/>
                    <a:pt x="84136" y="588776"/>
                  </a:cubicBezTo>
                  <a:cubicBezTo>
                    <a:pt x="83053" y="598882"/>
                    <a:pt x="86663" y="624870"/>
                    <a:pt x="58870" y="626856"/>
                  </a:cubicBezTo>
                  <a:cubicBezTo>
                    <a:pt x="50928" y="626495"/>
                    <a:pt x="40461" y="617651"/>
                    <a:pt x="39559" y="609891"/>
                  </a:cubicBezTo>
                  <a:cubicBezTo>
                    <a:pt x="36130" y="580654"/>
                    <a:pt x="38837" y="551418"/>
                    <a:pt x="41183" y="522362"/>
                  </a:cubicBezTo>
                  <a:cubicBezTo>
                    <a:pt x="45514" y="463888"/>
                    <a:pt x="51290" y="405595"/>
                    <a:pt x="55982" y="347122"/>
                  </a:cubicBezTo>
                  <a:cubicBezTo>
                    <a:pt x="57065" y="332864"/>
                    <a:pt x="59952" y="318968"/>
                    <a:pt x="63381" y="305252"/>
                  </a:cubicBezTo>
                  <a:cubicBezTo>
                    <a:pt x="64645" y="300198"/>
                    <a:pt x="65908" y="293701"/>
                    <a:pt x="58689" y="292438"/>
                  </a:cubicBezTo>
                  <a:cubicBezTo>
                    <a:pt x="53455" y="291536"/>
                    <a:pt x="52011" y="297130"/>
                    <a:pt x="50928" y="301462"/>
                  </a:cubicBezTo>
                  <a:cubicBezTo>
                    <a:pt x="44973" y="324743"/>
                    <a:pt x="42446" y="348565"/>
                    <a:pt x="40281" y="372388"/>
                  </a:cubicBezTo>
                  <a:cubicBezTo>
                    <a:pt x="39198" y="384840"/>
                    <a:pt x="37574" y="397113"/>
                    <a:pt x="35949" y="409385"/>
                  </a:cubicBezTo>
                  <a:cubicBezTo>
                    <a:pt x="35588" y="412634"/>
                    <a:pt x="34686" y="416785"/>
                    <a:pt x="30355" y="417145"/>
                  </a:cubicBezTo>
                  <a:cubicBezTo>
                    <a:pt x="25301" y="417687"/>
                    <a:pt x="21512" y="414078"/>
                    <a:pt x="20248" y="410107"/>
                  </a:cubicBezTo>
                  <a:cubicBezTo>
                    <a:pt x="18263" y="404332"/>
                    <a:pt x="17180" y="398015"/>
                    <a:pt x="17361" y="391879"/>
                  </a:cubicBezTo>
                  <a:cubicBezTo>
                    <a:pt x="19165" y="331781"/>
                    <a:pt x="29272" y="273488"/>
                    <a:pt x="57245" y="219346"/>
                  </a:cubicBezTo>
                  <a:cubicBezTo>
                    <a:pt x="67713" y="199133"/>
                    <a:pt x="81068" y="184334"/>
                    <a:pt x="107417" y="189207"/>
                  </a:cubicBezTo>
                  <a:cubicBezTo>
                    <a:pt x="115899" y="190831"/>
                    <a:pt x="125644" y="190109"/>
                    <a:pt x="133766" y="187402"/>
                  </a:cubicBezTo>
                  <a:cubicBezTo>
                    <a:pt x="163364" y="177115"/>
                    <a:pt x="181591" y="194260"/>
                    <a:pt x="197112" y="214113"/>
                  </a:cubicBezTo>
                  <a:cubicBezTo>
                    <a:pt x="213716" y="235228"/>
                    <a:pt x="224003" y="259592"/>
                    <a:pt x="228154" y="286844"/>
                  </a:cubicBezTo>
                  <a:cubicBezTo>
                    <a:pt x="233026" y="319329"/>
                    <a:pt x="237538" y="351994"/>
                    <a:pt x="238621" y="384840"/>
                  </a:cubicBezTo>
                  <a:cubicBezTo>
                    <a:pt x="238621" y="397113"/>
                    <a:pt x="237719" y="409385"/>
                    <a:pt x="221116" y="417506"/>
                  </a:cubicBezTo>
                  <a:close/>
                </a:path>
              </a:pathLst>
            </a:custGeom>
            <a:solidFill>
              <a:srgbClr val="000000"/>
            </a:solidFill>
            <a:ln w="1804" cap="flat">
              <a:noFill/>
              <a:prstDash val="solid"/>
              <a:miter/>
            </a:ln>
          </p:spPr>
          <p:txBody>
            <a:bodyPr rtlCol="0" anchor="ctr"/>
            <a:lstStyle/>
            <a:p>
              <a:endParaRPr lang="en-US"/>
            </a:p>
          </p:txBody>
        </p:sp>
        <p:sp>
          <p:nvSpPr>
            <p:cNvPr id="118" name="Freeform 103">
              <a:extLst>
                <a:ext uri="{FF2B5EF4-FFF2-40B4-BE49-F238E27FC236}">
                  <a16:creationId xmlns:a16="http://schemas.microsoft.com/office/drawing/2014/main" id="{68D23F11-24BD-0A49-B431-F7394F8B0E1D}"/>
                </a:ext>
              </a:extLst>
            </p:cNvPr>
            <p:cNvSpPr/>
            <p:nvPr/>
          </p:nvSpPr>
          <p:spPr>
            <a:xfrm>
              <a:off x="8544807" y="6305963"/>
              <a:ext cx="127453" cy="19509"/>
            </a:xfrm>
            <a:custGeom>
              <a:avLst/>
              <a:gdLst>
                <a:gd name="connsiteX0" fmla="*/ 5634 w 127453"/>
                <a:gd name="connsiteY0" fmla="*/ 690 h 19509"/>
                <a:gd name="connsiteX1" fmla="*/ 39 w 127453"/>
                <a:gd name="connsiteY1" fmla="*/ 8450 h 19509"/>
                <a:gd name="connsiteX2" fmla="*/ 5453 w 127453"/>
                <a:gd name="connsiteY2" fmla="*/ 16391 h 19509"/>
                <a:gd name="connsiteX3" fmla="*/ 23862 w 127453"/>
                <a:gd name="connsiteY3" fmla="*/ 18918 h 19509"/>
                <a:gd name="connsiteX4" fmla="*/ 113737 w 127453"/>
                <a:gd name="connsiteY4" fmla="*/ 19279 h 19509"/>
                <a:gd name="connsiteX5" fmla="*/ 127454 w 127453"/>
                <a:gd name="connsiteY5" fmla="*/ 4480 h 19509"/>
                <a:gd name="connsiteX6" fmla="*/ 5634 w 127453"/>
                <a:gd name="connsiteY6" fmla="*/ 690 h 1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7453" h="19509">
                  <a:moveTo>
                    <a:pt x="5634" y="690"/>
                  </a:moveTo>
                  <a:cubicBezTo>
                    <a:pt x="1844" y="329"/>
                    <a:pt x="220" y="4660"/>
                    <a:pt x="39" y="8450"/>
                  </a:cubicBezTo>
                  <a:cubicBezTo>
                    <a:pt x="-322" y="12420"/>
                    <a:pt x="1844" y="15488"/>
                    <a:pt x="5453" y="16391"/>
                  </a:cubicBezTo>
                  <a:cubicBezTo>
                    <a:pt x="11409" y="17654"/>
                    <a:pt x="17545" y="18556"/>
                    <a:pt x="23862" y="18918"/>
                  </a:cubicBezTo>
                  <a:cubicBezTo>
                    <a:pt x="53820" y="20361"/>
                    <a:pt x="83779" y="12962"/>
                    <a:pt x="113737" y="19279"/>
                  </a:cubicBezTo>
                  <a:cubicBezTo>
                    <a:pt x="119874" y="20542"/>
                    <a:pt x="125649" y="16752"/>
                    <a:pt x="127454" y="4480"/>
                  </a:cubicBezTo>
                  <a:cubicBezTo>
                    <a:pt x="86486" y="-5446"/>
                    <a:pt x="45699" y="4841"/>
                    <a:pt x="5634" y="690"/>
                  </a:cubicBezTo>
                  <a:close/>
                </a:path>
              </a:pathLst>
            </a:custGeom>
            <a:solidFill>
              <a:srgbClr val="000000"/>
            </a:solidFill>
            <a:ln w="1804" cap="flat">
              <a:noFill/>
              <a:prstDash val="solid"/>
              <a:miter/>
            </a:ln>
          </p:spPr>
          <p:txBody>
            <a:bodyPr rtlCol="0" anchor="ctr"/>
            <a:lstStyle/>
            <a:p>
              <a:endParaRPr lang="en-US"/>
            </a:p>
          </p:txBody>
        </p:sp>
        <p:sp>
          <p:nvSpPr>
            <p:cNvPr id="119" name="Freeform 104">
              <a:extLst>
                <a:ext uri="{FF2B5EF4-FFF2-40B4-BE49-F238E27FC236}">
                  <a16:creationId xmlns:a16="http://schemas.microsoft.com/office/drawing/2014/main" id="{EF1AE0AC-DC4A-BCBB-DB7F-7CB269B28AD7}"/>
                </a:ext>
              </a:extLst>
            </p:cNvPr>
            <p:cNvSpPr/>
            <p:nvPr/>
          </p:nvSpPr>
          <p:spPr>
            <a:xfrm>
              <a:off x="7995628" y="5915820"/>
              <a:ext cx="43345" cy="147734"/>
            </a:xfrm>
            <a:custGeom>
              <a:avLst/>
              <a:gdLst>
                <a:gd name="connsiteX0" fmla="*/ 40824 w 43345"/>
                <a:gd name="connsiteY0" fmla="*/ 1912 h 147734"/>
                <a:gd name="connsiteX1" fmla="*/ 25845 w 43345"/>
                <a:gd name="connsiteY1" fmla="*/ 7868 h 147734"/>
                <a:gd name="connsiteX2" fmla="*/ 20972 w 43345"/>
                <a:gd name="connsiteY2" fmla="*/ 14184 h 147734"/>
                <a:gd name="connsiteX3" fmla="*/ 5632 w 43345"/>
                <a:gd name="connsiteY3" fmla="*/ 131853 h 147734"/>
                <a:gd name="connsiteX4" fmla="*/ 19709 w 43345"/>
                <a:gd name="connsiteY4" fmla="*/ 147735 h 147734"/>
                <a:gd name="connsiteX5" fmla="*/ 21153 w 43345"/>
                <a:gd name="connsiteY5" fmla="*/ 140877 h 147734"/>
                <a:gd name="connsiteX6" fmla="*/ 19890 w 43345"/>
                <a:gd name="connsiteY6" fmla="*/ 130409 h 147734"/>
                <a:gd name="connsiteX7" fmla="*/ 38478 w 43345"/>
                <a:gd name="connsiteY7" fmla="*/ 15628 h 147734"/>
                <a:gd name="connsiteX8" fmla="*/ 40824 w 43345"/>
                <a:gd name="connsiteY8" fmla="*/ 1912 h 147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345" h="147734">
                  <a:moveTo>
                    <a:pt x="40824" y="1912"/>
                  </a:moveTo>
                  <a:cubicBezTo>
                    <a:pt x="33966" y="-3502"/>
                    <a:pt x="29996" y="3897"/>
                    <a:pt x="25845" y="7868"/>
                  </a:cubicBezTo>
                  <a:cubicBezTo>
                    <a:pt x="24040" y="9672"/>
                    <a:pt x="22416" y="12019"/>
                    <a:pt x="20972" y="14184"/>
                  </a:cubicBezTo>
                  <a:cubicBezTo>
                    <a:pt x="-1587" y="51181"/>
                    <a:pt x="-4655" y="90705"/>
                    <a:pt x="5632" y="131853"/>
                  </a:cubicBezTo>
                  <a:cubicBezTo>
                    <a:pt x="7256" y="137989"/>
                    <a:pt x="9783" y="145569"/>
                    <a:pt x="19709" y="147735"/>
                  </a:cubicBezTo>
                  <a:cubicBezTo>
                    <a:pt x="20431" y="144305"/>
                    <a:pt x="21153" y="142681"/>
                    <a:pt x="21153" y="140877"/>
                  </a:cubicBezTo>
                  <a:cubicBezTo>
                    <a:pt x="20972" y="137267"/>
                    <a:pt x="20611" y="133838"/>
                    <a:pt x="19890" y="130409"/>
                  </a:cubicBezTo>
                  <a:cubicBezTo>
                    <a:pt x="12671" y="89983"/>
                    <a:pt x="15016" y="51181"/>
                    <a:pt x="38478" y="15628"/>
                  </a:cubicBezTo>
                  <a:cubicBezTo>
                    <a:pt x="41366" y="11477"/>
                    <a:pt x="46419" y="6424"/>
                    <a:pt x="40824" y="1912"/>
                  </a:cubicBezTo>
                  <a:close/>
                </a:path>
              </a:pathLst>
            </a:custGeom>
            <a:solidFill>
              <a:srgbClr val="000000"/>
            </a:solidFill>
            <a:ln w="1804" cap="flat">
              <a:noFill/>
              <a:prstDash val="solid"/>
              <a:miter/>
            </a:ln>
          </p:spPr>
          <p:txBody>
            <a:bodyPr rtlCol="0" anchor="ctr"/>
            <a:lstStyle/>
            <a:p>
              <a:endParaRPr lang="en-US"/>
            </a:p>
          </p:txBody>
        </p:sp>
        <p:sp>
          <p:nvSpPr>
            <p:cNvPr id="120" name="Freeform 105">
              <a:extLst>
                <a:ext uri="{FF2B5EF4-FFF2-40B4-BE49-F238E27FC236}">
                  <a16:creationId xmlns:a16="http://schemas.microsoft.com/office/drawing/2014/main" id="{3CBDB849-DF6E-7A84-1C30-E479E6B05D15}"/>
                </a:ext>
              </a:extLst>
            </p:cNvPr>
            <p:cNvSpPr/>
            <p:nvPr/>
          </p:nvSpPr>
          <p:spPr>
            <a:xfrm>
              <a:off x="9709612" y="6319673"/>
              <a:ext cx="132479" cy="17766"/>
            </a:xfrm>
            <a:custGeom>
              <a:avLst/>
              <a:gdLst>
                <a:gd name="connsiteX0" fmla="*/ 122914 w 132479"/>
                <a:gd name="connsiteY0" fmla="*/ 2320 h 17766"/>
                <a:gd name="connsiteX1" fmla="*/ 13728 w 132479"/>
                <a:gd name="connsiteY1" fmla="*/ 334 h 17766"/>
                <a:gd name="connsiteX2" fmla="*/ 12 w 132479"/>
                <a:gd name="connsiteY2" fmla="*/ 7553 h 17766"/>
                <a:gd name="connsiteX3" fmla="*/ 14270 w 132479"/>
                <a:gd name="connsiteY3" fmla="*/ 16216 h 17766"/>
                <a:gd name="connsiteX4" fmla="*/ 70217 w 132479"/>
                <a:gd name="connsiteY4" fmla="*/ 17479 h 17766"/>
                <a:gd name="connsiteX5" fmla="*/ 132480 w 132479"/>
                <a:gd name="connsiteY5" fmla="*/ 10802 h 17766"/>
                <a:gd name="connsiteX6" fmla="*/ 122914 w 132479"/>
                <a:gd name="connsiteY6" fmla="*/ 2320 h 177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2479" h="17766">
                  <a:moveTo>
                    <a:pt x="122914" y="2320"/>
                  </a:moveTo>
                  <a:cubicBezTo>
                    <a:pt x="86459" y="6110"/>
                    <a:pt x="50184" y="1417"/>
                    <a:pt x="13728" y="334"/>
                  </a:cubicBezTo>
                  <a:cubicBezTo>
                    <a:pt x="7772" y="154"/>
                    <a:pt x="-349" y="-2012"/>
                    <a:pt x="12" y="7553"/>
                  </a:cubicBezTo>
                  <a:cubicBezTo>
                    <a:pt x="373" y="15674"/>
                    <a:pt x="8314" y="15855"/>
                    <a:pt x="14270" y="16216"/>
                  </a:cubicBezTo>
                  <a:cubicBezTo>
                    <a:pt x="32858" y="16938"/>
                    <a:pt x="51627" y="18382"/>
                    <a:pt x="70217" y="17479"/>
                  </a:cubicBezTo>
                  <a:cubicBezTo>
                    <a:pt x="91151" y="16577"/>
                    <a:pt x="112628" y="19104"/>
                    <a:pt x="132480" y="10802"/>
                  </a:cubicBezTo>
                  <a:cubicBezTo>
                    <a:pt x="131397" y="4124"/>
                    <a:pt x="127426" y="1778"/>
                    <a:pt x="122914" y="2320"/>
                  </a:cubicBezTo>
                  <a:close/>
                </a:path>
              </a:pathLst>
            </a:custGeom>
            <a:solidFill>
              <a:srgbClr val="000000"/>
            </a:solidFill>
            <a:ln w="1804" cap="flat">
              <a:noFill/>
              <a:prstDash val="solid"/>
              <a:miter/>
            </a:ln>
          </p:spPr>
          <p:txBody>
            <a:bodyPr rtlCol="0" anchor="ctr"/>
            <a:lstStyle/>
            <a:p>
              <a:endParaRPr lang="en-US"/>
            </a:p>
          </p:txBody>
        </p:sp>
        <p:sp>
          <p:nvSpPr>
            <p:cNvPr id="121" name="Freeform 106">
              <a:extLst>
                <a:ext uri="{FF2B5EF4-FFF2-40B4-BE49-F238E27FC236}">
                  <a16:creationId xmlns:a16="http://schemas.microsoft.com/office/drawing/2014/main" id="{05315345-1215-9235-4D92-1B18F0F3C674}"/>
                </a:ext>
              </a:extLst>
            </p:cNvPr>
            <p:cNvSpPr/>
            <p:nvPr/>
          </p:nvSpPr>
          <p:spPr>
            <a:xfrm>
              <a:off x="9739310" y="5923889"/>
              <a:ext cx="32379" cy="125769"/>
            </a:xfrm>
            <a:custGeom>
              <a:avLst/>
              <a:gdLst>
                <a:gd name="connsiteX0" fmla="*/ 14710 w 32379"/>
                <a:gd name="connsiteY0" fmla="*/ 6295 h 125769"/>
                <a:gd name="connsiteX1" fmla="*/ 4243 w 32379"/>
                <a:gd name="connsiteY1" fmla="*/ 701 h 125769"/>
                <a:gd name="connsiteX2" fmla="*/ 1716 w 32379"/>
                <a:gd name="connsiteY2" fmla="*/ 14417 h 125769"/>
                <a:gd name="connsiteX3" fmla="*/ 21929 w 32379"/>
                <a:gd name="connsiteY3" fmla="*/ 125769 h 125769"/>
                <a:gd name="connsiteX4" fmla="*/ 14710 w 32379"/>
                <a:gd name="connsiteY4" fmla="*/ 6295 h 1257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379" h="125769">
                  <a:moveTo>
                    <a:pt x="14710" y="6295"/>
                  </a:moveTo>
                  <a:cubicBezTo>
                    <a:pt x="13267" y="2325"/>
                    <a:pt x="9296" y="-1645"/>
                    <a:pt x="4243" y="701"/>
                  </a:cubicBezTo>
                  <a:cubicBezTo>
                    <a:pt x="-2074" y="3769"/>
                    <a:pt x="91" y="9183"/>
                    <a:pt x="1716" y="14417"/>
                  </a:cubicBezTo>
                  <a:cubicBezTo>
                    <a:pt x="13447" y="50512"/>
                    <a:pt x="23914" y="86787"/>
                    <a:pt x="21929" y="125769"/>
                  </a:cubicBezTo>
                  <a:cubicBezTo>
                    <a:pt x="42864" y="84441"/>
                    <a:pt x="28065" y="45278"/>
                    <a:pt x="14710" y="6295"/>
                  </a:cubicBezTo>
                  <a:close/>
                </a:path>
              </a:pathLst>
            </a:custGeom>
            <a:solidFill>
              <a:srgbClr val="000000"/>
            </a:solidFill>
            <a:ln w="1804" cap="flat">
              <a:noFill/>
              <a:prstDash val="solid"/>
              <a:miter/>
            </a:ln>
          </p:spPr>
          <p:txBody>
            <a:bodyPr rtlCol="0" anchor="ctr"/>
            <a:lstStyle/>
            <a:p>
              <a:endParaRPr lang="en-US"/>
            </a:p>
          </p:txBody>
        </p:sp>
        <p:sp>
          <p:nvSpPr>
            <p:cNvPr id="122" name="Freeform 107">
              <a:extLst>
                <a:ext uri="{FF2B5EF4-FFF2-40B4-BE49-F238E27FC236}">
                  <a16:creationId xmlns:a16="http://schemas.microsoft.com/office/drawing/2014/main" id="{69C181F9-890B-0F58-E4BD-1FA92D2CF1EE}"/>
                </a:ext>
              </a:extLst>
            </p:cNvPr>
            <p:cNvSpPr/>
            <p:nvPr/>
          </p:nvSpPr>
          <p:spPr>
            <a:xfrm>
              <a:off x="7994680" y="6295547"/>
              <a:ext cx="95740" cy="24459"/>
            </a:xfrm>
            <a:custGeom>
              <a:avLst/>
              <a:gdLst>
                <a:gd name="connsiteX0" fmla="*/ 12354 w 95740"/>
                <a:gd name="connsiteY0" fmla="*/ 20850 h 24459"/>
                <a:gd name="connsiteX1" fmla="*/ 77686 w 95740"/>
                <a:gd name="connsiteY1" fmla="*/ 24460 h 24459"/>
                <a:gd name="connsiteX2" fmla="*/ 88875 w 95740"/>
                <a:gd name="connsiteY2" fmla="*/ 23377 h 24459"/>
                <a:gd name="connsiteX3" fmla="*/ 95733 w 95740"/>
                <a:gd name="connsiteY3" fmla="*/ 16880 h 24459"/>
                <a:gd name="connsiteX4" fmla="*/ 91402 w 95740"/>
                <a:gd name="connsiteY4" fmla="*/ 10564 h 24459"/>
                <a:gd name="connsiteX5" fmla="*/ 79310 w 95740"/>
                <a:gd name="connsiteY5" fmla="*/ 5510 h 24459"/>
                <a:gd name="connsiteX6" fmla="*/ 13437 w 95740"/>
                <a:gd name="connsiteY6" fmla="*/ 277 h 24459"/>
                <a:gd name="connsiteX7" fmla="*/ 82 w 95740"/>
                <a:gd name="connsiteY7" fmla="*/ 10383 h 24459"/>
                <a:gd name="connsiteX8" fmla="*/ 12354 w 95740"/>
                <a:gd name="connsiteY8" fmla="*/ 20850 h 244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740" h="24459">
                  <a:moveTo>
                    <a:pt x="12354" y="20850"/>
                  </a:moveTo>
                  <a:cubicBezTo>
                    <a:pt x="33470" y="22655"/>
                    <a:pt x="54765" y="20129"/>
                    <a:pt x="77686" y="24460"/>
                  </a:cubicBezTo>
                  <a:cubicBezTo>
                    <a:pt x="80212" y="24280"/>
                    <a:pt x="84544" y="24099"/>
                    <a:pt x="88875" y="23377"/>
                  </a:cubicBezTo>
                  <a:cubicBezTo>
                    <a:pt x="92485" y="22836"/>
                    <a:pt x="95914" y="20850"/>
                    <a:pt x="95733" y="16880"/>
                  </a:cubicBezTo>
                  <a:cubicBezTo>
                    <a:pt x="95553" y="14715"/>
                    <a:pt x="93567" y="11827"/>
                    <a:pt x="91402" y="10564"/>
                  </a:cubicBezTo>
                  <a:cubicBezTo>
                    <a:pt x="87612" y="8398"/>
                    <a:pt x="83461" y="6052"/>
                    <a:pt x="79310" y="5510"/>
                  </a:cubicBezTo>
                  <a:cubicBezTo>
                    <a:pt x="57473" y="3164"/>
                    <a:pt x="35275" y="5872"/>
                    <a:pt x="13437" y="277"/>
                  </a:cubicBezTo>
                  <a:cubicBezTo>
                    <a:pt x="8023" y="-1167"/>
                    <a:pt x="985" y="3164"/>
                    <a:pt x="82" y="10383"/>
                  </a:cubicBezTo>
                  <a:cubicBezTo>
                    <a:pt x="-820" y="19046"/>
                    <a:pt x="5857" y="20309"/>
                    <a:pt x="12354" y="20850"/>
                  </a:cubicBezTo>
                  <a:close/>
                </a:path>
              </a:pathLst>
            </a:custGeom>
            <a:solidFill>
              <a:srgbClr val="000000"/>
            </a:solidFill>
            <a:ln w="1804" cap="flat">
              <a:noFill/>
              <a:prstDash val="solid"/>
              <a:miter/>
            </a:ln>
          </p:spPr>
          <p:txBody>
            <a:bodyPr rtlCol="0" anchor="ctr"/>
            <a:lstStyle/>
            <a:p>
              <a:endParaRPr lang="en-US"/>
            </a:p>
          </p:txBody>
        </p:sp>
        <p:sp>
          <p:nvSpPr>
            <p:cNvPr id="123" name="Freeform 108">
              <a:extLst>
                <a:ext uri="{FF2B5EF4-FFF2-40B4-BE49-F238E27FC236}">
                  <a16:creationId xmlns:a16="http://schemas.microsoft.com/office/drawing/2014/main" id="{A93C581A-EDCE-50DD-00D7-0EBBB46B57FA}"/>
                </a:ext>
              </a:extLst>
            </p:cNvPr>
            <p:cNvSpPr/>
            <p:nvPr/>
          </p:nvSpPr>
          <p:spPr>
            <a:xfrm>
              <a:off x="9023643" y="6310400"/>
              <a:ext cx="105771" cy="21338"/>
            </a:xfrm>
            <a:custGeom>
              <a:avLst/>
              <a:gdLst>
                <a:gd name="connsiteX0" fmla="*/ 92764 w 105771"/>
                <a:gd name="connsiteY0" fmla="*/ 4374 h 21338"/>
                <a:gd name="connsiteX1" fmla="*/ 13355 w 105771"/>
                <a:gd name="connsiteY1" fmla="*/ 223 h 21338"/>
                <a:gd name="connsiteX2" fmla="*/ 0 w 105771"/>
                <a:gd name="connsiteY2" fmla="*/ 9066 h 21338"/>
                <a:gd name="connsiteX3" fmla="*/ 11731 w 105771"/>
                <a:gd name="connsiteY3" fmla="*/ 17368 h 21338"/>
                <a:gd name="connsiteX4" fmla="*/ 76882 w 105771"/>
                <a:gd name="connsiteY4" fmla="*/ 21338 h 21338"/>
                <a:gd name="connsiteX5" fmla="*/ 93846 w 105771"/>
                <a:gd name="connsiteY5" fmla="*/ 21338 h 21338"/>
                <a:gd name="connsiteX6" fmla="*/ 105758 w 105771"/>
                <a:gd name="connsiteY6" fmla="*/ 13578 h 21338"/>
                <a:gd name="connsiteX7" fmla="*/ 92764 w 105771"/>
                <a:gd name="connsiteY7" fmla="*/ 4374 h 21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5771" h="21338">
                  <a:moveTo>
                    <a:pt x="92764" y="4374"/>
                  </a:moveTo>
                  <a:cubicBezTo>
                    <a:pt x="66234" y="4554"/>
                    <a:pt x="39704" y="4013"/>
                    <a:pt x="13355" y="223"/>
                  </a:cubicBezTo>
                  <a:cubicBezTo>
                    <a:pt x="7039" y="-680"/>
                    <a:pt x="0" y="945"/>
                    <a:pt x="0" y="9066"/>
                  </a:cubicBezTo>
                  <a:cubicBezTo>
                    <a:pt x="0" y="15563"/>
                    <a:pt x="6136" y="17007"/>
                    <a:pt x="11731" y="17368"/>
                  </a:cubicBezTo>
                  <a:cubicBezTo>
                    <a:pt x="33748" y="18812"/>
                    <a:pt x="55947" y="20075"/>
                    <a:pt x="76882" y="21338"/>
                  </a:cubicBezTo>
                  <a:cubicBezTo>
                    <a:pt x="83199" y="21338"/>
                    <a:pt x="88613" y="21338"/>
                    <a:pt x="93846" y="21338"/>
                  </a:cubicBezTo>
                  <a:cubicBezTo>
                    <a:pt x="99621" y="21338"/>
                    <a:pt x="105577" y="19895"/>
                    <a:pt x="105758" y="13578"/>
                  </a:cubicBezTo>
                  <a:cubicBezTo>
                    <a:pt x="106119" y="5457"/>
                    <a:pt x="99261" y="4374"/>
                    <a:pt x="92764" y="4374"/>
                  </a:cubicBezTo>
                  <a:close/>
                </a:path>
              </a:pathLst>
            </a:custGeom>
            <a:solidFill>
              <a:srgbClr val="000000"/>
            </a:solidFill>
            <a:ln w="1804" cap="flat">
              <a:noFill/>
              <a:prstDash val="solid"/>
              <a:miter/>
            </a:ln>
          </p:spPr>
          <p:txBody>
            <a:bodyPr rtlCol="0" anchor="ctr"/>
            <a:lstStyle/>
            <a:p>
              <a:endParaRPr lang="en-US"/>
            </a:p>
          </p:txBody>
        </p:sp>
        <p:sp>
          <p:nvSpPr>
            <p:cNvPr id="124" name="Freeform 109">
              <a:extLst>
                <a:ext uri="{FF2B5EF4-FFF2-40B4-BE49-F238E27FC236}">
                  <a16:creationId xmlns:a16="http://schemas.microsoft.com/office/drawing/2014/main" id="{FF949161-7E17-F8BE-FEEC-41B28F2C3961}"/>
                </a:ext>
              </a:extLst>
            </p:cNvPr>
            <p:cNvSpPr/>
            <p:nvPr/>
          </p:nvSpPr>
          <p:spPr>
            <a:xfrm>
              <a:off x="9033391" y="5642430"/>
              <a:ext cx="63704" cy="63966"/>
            </a:xfrm>
            <a:custGeom>
              <a:avLst/>
              <a:gdLst>
                <a:gd name="connsiteX0" fmla="*/ 63705 w 63704"/>
                <a:gd name="connsiteY0" fmla="*/ 63967 h 63966"/>
                <a:gd name="connsiteX1" fmla="*/ 14074 w 63704"/>
                <a:gd name="connsiteY1" fmla="*/ 1703 h 63966"/>
                <a:gd name="connsiteX2" fmla="*/ 1803 w 63704"/>
                <a:gd name="connsiteY2" fmla="*/ 3508 h 63966"/>
                <a:gd name="connsiteX3" fmla="*/ 4148 w 63704"/>
                <a:gd name="connsiteY3" fmla="*/ 14878 h 63966"/>
                <a:gd name="connsiteX4" fmla="*/ 63705 w 63704"/>
                <a:gd name="connsiteY4" fmla="*/ 63967 h 639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704" h="63966">
                  <a:moveTo>
                    <a:pt x="63705" y="63967"/>
                  </a:moveTo>
                  <a:cubicBezTo>
                    <a:pt x="57749" y="34550"/>
                    <a:pt x="34649" y="19029"/>
                    <a:pt x="14074" y="1703"/>
                  </a:cubicBezTo>
                  <a:cubicBezTo>
                    <a:pt x="10646" y="-1184"/>
                    <a:pt x="5051" y="-281"/>
                    <a:pt x="1803" y="3508"/>
                  </a:cubicBezTo>
                  <a:cubicBezTo>
                    <a:pt x="-1807" y="7840"/>
                    <a:pt x="539" y="12713"/>
                    <a:pt x="4148" y="14878"/>
                  </a:cubicBezTo>
                  <a:cubicBezTo>
                    <a:pt x="26167" y="28233"/>
                    <a:pt x="43312" y="47544"/>
                    <a:pt x="63705" y="63967"/>
                  </a:cubicBezTo>
                  <a:close/>
                </a:path>
              </a:pathLst>
            </a:custGeom>
            <a:solidFill>
              <a:srgbClr val="000000"/>
            </a:solidFill>
            <a:ln w="1804" cap="flat">
              <a:noFill/>
              <a:prstDash val="solid"/>
              <a:miter/>
            </a:ln>
          </p:spPr>
          <p:txBody>
            <a:bodyPr rtlCol="0" anchor="ctr"/>
            <a:lstStyle/>
            <a:p>
              <a:endParaRPr lang="en-US"/>
            </a:p>
          </p:txBody>
        </p:sp>
      </p:grpSp>
    </p:spTree>
    <p:extLst>
      <p:ext uri="{BB962C8B-B14F-4D97-AF65-F5344CB8AC3E}">
        <p14:creationId xmlns:p14="http://schemas.microsoft.com/office/powerpoint/2010/main" val="20251241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923CB7-89F7-70F8-F32F-3F1ED991BF99}"/>
            </a:ext>
          </a:extLst>
        </p:cNvPr>
        <p:cNvGrpSpPr/>
        <p:nvPr/>
      </p:nvGrpSpPr>
      <p:grpSpPr>
        <a:xfrm>
          <a:off x="0" y="0"/>
          <a:ext cx="0" cy="0"/>
          <a:chOff x="0" y="0"/>
          <a:chExt cx="0" cy="0"/>
        </a:xfrm>
      </p:grpSpPr>
      <p:sp>
        <p:nvSpPr>
          <p:cNvPr id="8" name="Flowchart: Alternate Process 7">
            <a:extLst>
              <a:ext uri="{FF2B5EF4-FFF2-40B4-BE49-F238E27FC236}">
                <a16:creationId xmlns:a16="http://schemas.microsoft.com/office/drawing/2014/main" id="{58E89455-1B72-0B58-EA5F-42A103798964}"/>
              </a:ext>
            </a:extLst>
          </p:cNvPr>
          <p:cNvSpPr/>
          <p:nvPr/>
        </p:nvSpPr>
        <p:spPr>
          <a:xfrm>
            <a:off x="645458" y="1030942"/>
            <a:ext cx="10936942" cy="5109882"/>
          </a:xfrm>
          <a:prstGeom prst="flowChartAlternateProcess">
            <a:avLst/>
          </a:prstGeom>
          <a:solidFill>
            <a:srgbClr val="702E8C"/>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E">
              <a:solidFill>
                <a:schemeClr val="bg1"/>
              </a:solidFill>
            </a:endParaRPr>
          </a:p>
        </p:txBody>
      </p:sp>
      <p:sp>
        <p:nvSpPr>
          <p:cNvPr id="5" name="Text Placeholder 4">
            <a:extLst>
              <a:ext uri="{FF2B5EF4-FFF2-40B4-BE49-F238E27FC236}">
                <a16:creationId xmlns:a16="http://schemas.microsoft.com/office/drawing/2014/main" id="{7E376FDD-6800-B5FA-F729-F8FCA68DF505}"/>
              </a:ext>
            </a:extLst>
          </p:cNvPr>
          <p:cNvSpPr>
            <a:spLocks noGrp="1"/>
          </p:cNvSpPr>
          <p:nvPr>
            <p:ph type="body" sz="quarter" idx="18"/>
          </p:nvPr>
        </p:nvSpPr>
        <p:spPr>
          <a:xfrm>
            <a:off x="798379" y="1202498"/>
            <a:ext cx="10595237" cy="3849918"/>
          </a:xfrm>
        </p:spPr>
        <p:txBody>
          <a:bodyPr/>
          <a:lstStyle/>
          <a:p>
            <a:pPr marL="0" indent="0"/>
            <a:endParaRPr lang="en-US" sz="2200" dirty="0">
              <a:solidFill>
                <a:schemeClr val="bg1"/>
              </a:solidFill>
            </a:endParaRPr>
          </a:p>
          <a:p>
            <a:pPr marL="342900" indent="-342900">
              <a:buFont typeface="Wingdings" panose="05000000000000000000" pitchFamily="2" charset="2"/>
              <a:buChar char="q"/>
            </a:pPr>
            <a:r>
              <a:rPr lang="en-US" sz="2200" b="1" dirty="0">
                <a:solidFill>
                  <a:schemeClr val="bg1"/>
                </a:solidFill>
              </a:rPr>
              <a:t>Feeling valued for uniqueness: </a:t>
            </a:r>
            <a:r>
              <a:rPr lang="en-US" sz="2200" dirty="0">
                <a:solidFill>
                  <a:schemeClr val="bg1"/>
                </a:solidFill>
              </a:rPr>
              <a:t>Research suggests that teams or companies that value uniqueness and difference and allow anyone to feel ‘part’ of a group are truly inclusive. In other words, a sense of belonging to a team must be coupled with a sense that different identities are valued.</a:t>
            </a:r>
          </a:p>
          <a:p>
            <a:pPr marL="342900" indent="-342900">
              <a:buFont typeface="Wingdings" panose="05000000000000000000" pitchFamily="2" charset="2"/>
              <a:buChar char="q"/>
            </a:pPr>
            <a:r>
              <a:rPr lang="en-US" sz="2200" b="1" dirty="0">
                <a:solidFill>
                  <a:schemeClr val="bg1"/>
                </a:solidFill>
              </a:rPr>
              <a:t>The ability to be authentic: </a:t>
            </a:r>
            <a:r>
              <a:rPr lang="en-US" sz="2200" dirty="0">
                <a:solidFill>
                  <a:schemeClr val="bg1"/>
                </a:solidFill>
              </a:rPr>
              <a:t>This is where an individual's uniqueness, and authenticity is a key aspect of inclusion. In other words, individuals must feel like they can be themselves, regardless of whether they are different or share many similarities with their colleagues. Without this, individuals could feel like they need to engage in ‘surface acting’ or cover their identities. </a:t>
            </a:r>
          </a:p>
          <a:p>
            <a:pPr marL="342900" indent="-342900">
              <a:buFont typeface="Wingdings" panose="05000000000000000000" pitchFamily="2" charset="2"/>
              <a:buChar char="q"/>
            </a:pPr>
            <a:r>
              <a:rPr lang="en-US" sz="2200" b="1" dirty="0">
                <a:solidFill>
                  <a:schemeClr val="bg1"/>
                </a:solidFill>
              </a:rPr>
              <a:t>Belonging and non-conformity: </a:t>
            </a:r>
            <a:r>
              <a:rPr lang="en-US" sz="2200" dirty="0">
                <a:solidFill>
                  <a:schemeClr val="bg1"/>
                </a:solidFill>
              </a:rPr>
              <a:t>Feeling that one’s unique abilities and differences are valued, coupled with an ability to be authentic, is thought to create a sense of belonging without the need to conform to group norms.</a:t>
            </a:r>
          </a:p>
        </p:txBody>
      </p:sp>
      <p:sp>
        <p:nvSpPr>
          <p:cNvPr id="4" name="Text Placeholder 3">
            <a:extLst>
              <a:ext uri="{FF2B5EF4-FFF2-40B4-BE49-F238E27FC236}">
                <a16:creationId xmlns:a16="http://schemas.microsoft.com/office/drawing/2014/main" id="{217E66BF-8619-2953-0CCB-1236780AB163}"/>
              </a:ext>
            </a:extLst>
          </p:cNvPr>
          <p:cNvSpPr>
            <a:spLocks noGrp="1"/>
          </p:cNvSpPr>
          <p:nvPr>
            <p:ph type="body" sz="quarter" idx="16"/>
          </p:nvPr>
        </p:nvSpPr>
        <p:spPr>
          <a:xfrm>
            <a:off x="798381" y="483697"/>
            <a:ext cx="10595237" cy="803654"/>
          </a:xfrm>
        </p:spPr>
        <p:txBody>
          <a:bodyPr/>
          <a:lstStyle/>
          <a:p>
            <a:r>
              <a:rPr lang="en-IE" sz="3000" dirty="0">
                <a:solidFill>
                  <a:srgbClr val="702E8C"/>
                </a:solidFill>
              </a:rPr>
              <a:t>Dig Deeper into Individual Perspectives</a:t>
            </a:r>
          </a:p>
        </p:txBody>
      </p:sp>
      <p:sp>
        <p:nvSpPr>
          <p:cNvPr id="3" name="TextBox 2">
            <a:extLst>
              <a:ext uri="{FF2B5EF4-FFF2-40B4-BE49-F238E27FC236}">
                <a16:creationId xmlns:a16="http://schemas.microsoft.com/office/drawing/2014/main" id="{126E8B23-9A8A-B22E-FE9F-72F32682FF2F}"/>
              </a:ext>
            </a:extLst>
          </p:cNvPr>
          <p:cNvSpPr txBox="1"/>
          <p:nvPr/>
        </p:nvSpPr>
        <p:spPr>
          <a:xfrm>
            <a:off x="7651915" y="6365735"/>
            <a:ext cx="4138377" cy="369332"/>
          </a:xfrm>
          <a:prstGeom prst="rect">
            <a:avLst/>
          </a:prstGeom>
          <a:noFill/>
        </p:spPr>
        <p:txBody>
          <a:bodyPr wrap="none" rtlCol="0">
            <a:spAutoFit/>
          </a:bodyPr>
          <a:lstStyle/>
          <a:p>
            <a:r>
              <a:rPr lang="en-IE" dirty="0">
                <a:solidFill>
                  <a:schemeClr val="bg1"/>
                </a:solidFill>
              </a:rPr>
              <a:t>Source </a:t>
            </a:r>
            <a:r>
              <a:rPr lang="en-IE" dirty="0">
                <a:solidFill>
                  <a:schemeClr val="bg1"/>
                </a:solidFill>
                <a:hlinkClick r:id="rId2">
                  <a:extLst>
                    <a:ext uri="{A12FA001-AC4F-418D-AE19-62706E023703}">
                      <ahyp:hlinkClr xmlns:ahyp="http://schemas.microsoft.com/office/drawing/2018/hyperlinkcolor" val="tx"/>
                    </a:ext>
                  </a:extLst>
                </a:hlinkClick>
              </a:rPr>
              <a:t>CIPD Building Inclusive Workplaces</a:t>
            </a:r>
            <a:endParaRPr lang="en-IE" dirty="0">
              <a:solidFill>
                <a:schemeClr val="bg1"/>
              </a:solidFill>
            </a:endParaRPr>
          </a:p>
        </p:txBody>
      </p:sp>
      <p:sp>
        <p:nvSpPr>
          <p:cNvPr id="7" name="Text Placeholder 4">
            <a:extLst>
              <a:ext uri="{FF2B5EF4-FFF2-40B4-BE49-F238E27FC236}">
                <a16:creationId xmlns:a16="http://schemas.microsoft.com/office/drawing/2014/main" id="{576351FD-350D-2D4A-CBD1-07610A462EDB}"/>
              </a:ext>
            </a:extLst>
          </p:cNvPr>
          <p:cNvSpPr txBox="1">
            <a:spLocks/>
          </p:cNvSpPr>
          <p:nvPr/>
        </p:nvSpPr>
        <p:spPr>
          <a:xfrm>
            <a:off x="6370536" y="1122967"/>
            <a:ext cx="5297619" cy="384991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endParaRPr lang="en-US" sz="2200" dirty="0">
              <a:solidFill>
                <a:schemeClr val="bg1"/>
              </a:solidFill>
              <a:hlinkClick r:id="rId2">
                <a:extLst>
                  <a:ext uri="{A12FA001-AC4F-418D-AE19-62706E023703}">
                    <ahyp:hlinkClr xmlns:ahyp="http://schemas.microsoft.com/office/drawing/2018/hyperlinkcolor" val="tx"/>
                  </a:ext>
                </a:extLst>
              </a:hlinkClick>
            </a:endParaRPr>
          </a:p>
        </p:txBody>
      </p:sp>
      <p:grpSp>
        <p:nvGrpSpPr>
          <p:cNvPr id="2" name="Graphic 2">
            <a:extLst>
              <a:ext uri="{FF2B5EF4-FFF2-40B4-BE49-F238E27FC236}">
                <a16:creationId xmlns:a16="http://schemas.microsoft.com/office/drawing/2014/main" id="{6D1A85F4-8157-E7AB-3A57-DF178109DDDE}"/>
              </a:ext>
            </a:extLst>
          </p:cNvPr>
          <p:cNvGrpSpPr/>
          <p:nvPr/>
        </p:nvGrpSpPr>
        <p:grpSpPr>
          <a:xfrm>
            <a:off x="9884364" y="319037"/>
            <a:ext cx="1482964" cy="1279969"/>
            <a:chOff x="5565310" y="292652"/>
            <a:chExt cx="917575" cy="824077"/>
          </a:xfrm>
        </p:grpSpPr>
        <p:sp>
          <p:nvSpPr>
            <p:cNvPr id="6" name="Freeform 984">
              <a:extLst>
                <a:ext uri="{FF2B5EF4-FFF2-40B4-BE49-F238E27FC236}">
                  <a16:creationId xmlns:a16="http://schemas.microsoft.com/office/drawing/2014/main" id="{93663AC3-581B-7892-46F4-2E1922BBF6BC}"/>
                </a:ext>
              </a:extLst>
            </p:cNvPr>
            <p:cNvSpPr/>
            <p:nvPr/>
          </p:nvSpPr>
          <p:spPr>
            <a:xfrm>
              <a:off x="6412053" y="447141"/>
              <a:ext cx="323" cy="22174"/>
            </a:xfrm>
            <a:custGeom>
              <a:avLst/>
              <a:gdLst>
                <a:gd name="connsiteX0" fmla="*/ 0 w 323"/>
                <a:gd name="connsiteY0" fmla="*/ 22174 h 22174"/>
                <a:gd name="connsiteX1" fmla="*/ 229 w 323"/>
                <a:gd name="connsiteY1" fmla="*/ 0 h 22174"/>
                <a:gd name="connsiteX2" fmla="*/ 0 w 323"/>
                <a:gd name="connsiteY2" fmla="*/ 22174 h 22174"/>
              </a:gdLst>
              <a:ahLst/>
              <a:cxnLst>
                <a:cxn ang="0">
                  <a:pos x="connsiteX0" y="connsiteY0"/>
                </a:cxn>
                <a:cxn ang="0">
                  <a:pos x="connsiteX1" y="connsiteY1"/>
                </a:cxn>
                <a:cxn ang="0">
                  <a:pos x="connsiteX2" y="connsiteY2"/>
                </a:cxn>
              </a:cxnLst>
              <a:rect l="l" t="t" r="r" b="b"/>
              <a:pathLst>
                <a:path w="323" h="22174">
                  <a:moveTo>
                    <a:pt x="0" y="22174"/>
                  </a:moveTo>
                  <a:cubicBezTo>
                    <a:pt x="229" y="14859"/>
                    <a:pt x="457" y="7315"/>
                    <a:pt x="229" y="0"/>
                  </a:cubicBezTo>
                  <a:cubicBezTo>
                    <a:pt x="229" y="7544"/>
                    <a:pt x="229" y="15088"/>
                    <a:pt x="0" y="22174"/>
                  </a:cubicBezTo>
                  <a:close/>
                </a:path>
              </a:pathLst>
            </a:custGeom>
            <a:solidFill>
              <a:srgbClr val="FFFFFF"/>
            </a:solidFill>
            <a:ln w="2286" cap="flat">
              <a:noFill/>
              <a:prstDash val="solid"/>
              <a:miter/>
            </a:ln>
          </p:spPr>
          <p:txBody>
            <a:bodyPr rtlCol="0" anchor="ctr"/>
            <a:lstStyle/>
            <a:p>
              <a:endParaRPr lang="en-US"/>
            </a:p>
          </p:txBody>
        </p:sp>
        <p:sp>
          <p:nvSpPr>
            <p:cNvPr id="10" name="Freeform 985">
              <a:extLst>
                <a:ext uri="{FF2B5EF4-FFF2-40B4-BE49-F238E27FC236}">
                  <a16:creationId xmlns:a16="http://schemas.microsoft.com/office/drawing/2014/main" id="{B08FAABB-7BF8-C4CC-0ACD-84A30248F504}"/>
                </a:ext>
              </a:extLst>
            </p:cNvPr>
            <p:cNvSpPr/>
            <p:nvPr/>
          </p:nvSpPr>
          <p:spPr>
            <a:xfrm>
              <a:off x="6407253" y="509092"/>
              <a:ext cx="1828" cy="18745"/>
            </a:xfrm>
            <a:custGeom>
              <a:avLst/>
              <a:gdLst>
                <a:gd name="connsiteX0" fmla="*/ 1829 w 1828"/>
                <a:gd name="connsiteY0" fmla="*/ 0 h 18745"/>
                <a:gd name="connsiteX1" fmla="*/ 0 w 1828"/>
                <a:gd name="connsiteY1" fmla="*/ 18745 h 18745"/>
                <a:gd name="connsiteX2" fmla="*/ 1829 w 1828"/>
                <a:gd name="connsiteY2" fmla="*/ 0 h 18745"/>
              </a:gdLst>
              <a:ahLst/>
              <a:cxnLst>
                <a:cxn ang="0">
                  <a:pos x="connsiteX0" y="connsiteY0"/>
                </a:cxn>
                <a:cxn ang="0">
                  <a:pos x="connsiteX1" y="connsiteY1"/>
                </a:cxn>
                <a:cxn ang="0">
                  <a:pos x="connsiteX2" y="connsiteY2"/>
                </a:cxn>
              </a:cxnLst>
              <a:rect l="l" t="t" r="r" b="b"/>
              <a:pathLst>
                <a:path w="1828" h="18745">
                  <a:moveTo>
                    <a:pt x="1829" y="0"/>
                  </a:moveTo>
                  <a:cubicBezTo>
                    <a:pt x="1143" y="6401"/>
                    <a:pt x="686" y="12573"/>
                    <a:pt x="0" y="18745"/>
                  </a:cubicBezTo>
                  <a:cubicBezTo>
                    <a:pt x="686" y="12573"/>
                    <a:pt x="1143" y="6401"/>
                    <a:pt x="1829" y="0"/>
                  </a:cubicBezTo>
                  <a:close/>
                </a:path>
              </a:pathLst>
            </a:custGeom>
            <a:solidFill>
              <a:srgbClr val="FFFFFF"/>
            </a:solidFill>
            <a:ln w="2286" cap="flat">
              <a:noFill/>
              <a:prstDash val="solid"/>
              <a:miter/>
            </a:ln>
          </p:spPr>
          <p:txBody>
            <a:bodyPr rtlCol="0" anchor="ctr"/>
            <a:lstStyle/>
            <a:p>
              <a:endParaRPr lang="en-US"/>
            </a:p>
          </p:txBody>
        </p:sp>
        <p:sp>
          <p:nvSpPr>
            <p:cNvPr id="11" name="Freeform 986">
              <a:extLst>
                <a:ext uri="{FF2B5EF4-FFF2-40B4-BE49-F238E27FC236}">
                  <a16:creationId xmlns:a16="http://schemas.microsoft.com/office/drawing/2014/main" id="{CA89288E-DD38-29E4-7BAA-159A01D5E3DF}"/>
                </a:ext>
              </a:extLst>
            </p:cNvPr>
            <p:cNvSpPr/>
            <p:nvPr/>
          </p:nvSpPr>
          <p:spPr>
            <a:xfrm>
              <a:off x="6404052" y="400278"/>
              <a:ext cx="5715" cy="19202"/>
            </a:xfrm>
            <a:custGeom>
              <a:avLst/>
              <a:gdLst>
                <a:gd name="connsiteX0" fmla="*/ 5715 w 5715"/>
                <a:gd name="connsiteY0" fmla="*/ 19202 h 19202"/>
                <a:gd name="connsiteX1" fmla="*/ 2057 w 5715"/>
                <a:gd name="connsiteY1" fmla="*/ 4343 h 19202"/>
                <a:gd name="connsiteX2" fmla="*/ 0 w 5715"/>
                <a:gd name="connsiteY2" fmla="*/ 0 h 19202"/>
                <a:gd name="connsiteX3" fmla="*/ 2057 w 5715"/>
                <a:gd name="connsiteY3" fmla="*/ 4343 h 19202"/>
                <a:gd name="connsiteX4" fmla="*/ 5715 w 5715"/>
                <a:gd name="connsiteY4" fmla="*/ 19202 h 192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15" h="19202">
                  <a:moveTo>
                    <a:pt x="5715" y="19202"/>
                  </a:moveTo>
                  <a:cubicBezTo>
                    <a:pt x="4801" y="13945"/>
                    <a:pt x="3658" y="8915"/>
                    <a:pt x="2057" y="4343"/>
                  </a:cubicBezTo>
                  <a:cubicBezTo>
                    <a:pt x="1372" y="2286"/>
                    <a:pt x="686" y="914"/>
                    <a:pt x="0" y="0"/>
                  </a:cubicBezTo>
                  <a:cubicBezTo>
                    <a:pt x="686" y="914"/>
                    <a:pt x="1372" y="2286"/>
                    <a:pt x="2057" y="4343"/>
                  </a:cubicBezTo>
                  <a:cubicBezTo>
                    <a:pt x="3658" y="9144"/>
                    <a:pt x="4801" y="13945"/>
                    <a:pt x="5715" y="19202"/>
                  </a:cubicBezTo>
                  <a:close/>
                </a:path>
              </a:pathLst>
            </a:custGeom>
            <a:solidFill>
              <a:srgbClr val="FFFFFF"/>
            </a:solidFill>
            <a:ln w="2286" cap="flat">
              <a:noFill/>
              <a:prstDash val="solid"/>
              <a:miter/>
            </a:ln>
          </p:spPr>
          <p:txBody>
            <a:bodyPr rtlCol="0" anchor="ctr"/>
            <a:lstStyle/>
            <a:p>
              <a:endParaRPr lang="en-US"/>
            </a:p>
          </p:txBody>
        </p:sp>
        <p:sp>
          <p:nvSpPr>
            <p:cNvPr id="12" name="Freeform 987">
              <a:extLst>
                <a:ext uri="{FF2B5EF4-FFF2-40B4-BE49-F238E27FC236}">
                  <a16:creationId xmlns:a16="http://schemas.microsoft.com/office/drawing/2014/main" id="{1C1C1995-BBD0-BAA0-9785-F9317B8705D7}"/>
                </a:ext>
              </a:extLst>
            </p:cNvPr>
            <p:cNvSpPr/>
            <p:nvPr/>
          </p:nvSpPr>
          <p:spPr>
            <a:xfrm>
              <a:off x="6253862" y="673455"/>
              <a:ext cx="11201" cy="685"/>
            </a:xfrm>
            <a:custGeom>
              <a:avLst/>
              <a:gdLst>
                <a:gd name="connsiteX0" fmla="*/ 11201 w 11201"/>
                <a:gd name="connsiteY0" fmla="*/ 686 h 685"/>
                <a:gd name="connsiteX1" fmla="*/ 0 w 11201"/>
                <a:gd name="connsiteY1" fmla="*/ 0 h 685"/>
                <a:gd name="connsiteX2" fmla="*/ 11201 w 11201"/>
                <a:gd name="connsiteY2" fmla="*/ 686 h 685"/>
              </a:gdLst>
              <a:ahLst/>
              <a:cxnLst>
                <a:cxn ang="0">
                  <a:pos x="connsiteX0" y="connsiteY0"/>
                </a:cxn>
                <a:cxn ang="0">
                  <a:pos x="connsiteX1" y="connsiteY1"/>
                </a:cxn>
                <a:cxn ang="0">
                  <a:pos x="connsiteX2" y="connsiteY2"/>
                </a:cxn>
              </a:cxnLst>
              <a:rect l="l" t="t" r="r" b="b"/>
              <a:pathLst>
                <a:path w="11201" h="685">
                  <a:moveTo>
                    <a:pt x="11201" y="686"/>
                  </a:moveTo>
                  <a:cubicBezTo>
                    <a:pt x="7544" y="457"/>
                    <a:pt x="3658" y="229"/>
                    <a:pt x="0" y="0"/>
                  </a:cubicBezTo>
                  <a:cubicBezTo>
                    <a:pt x="3658" y="457"/>
                    <a:pt x="7544" y="686"/>
                    <a:pt x="11201" y="686"/>
                  </a:cubicBezTo>
                  <a:close/>
                </a:path>
              </a:pathLst>
            </a:custGeom>
            <a:solidFill>
              <a:srgbClr val="FFFFFF"/>
            </a:solidFill>
            <a:ln w="2286" cap="flat">
              <a:noFill/>
              <a:prstDash val="solid"/>
              <a:miter/>
            </a:ln>
          </p:spPr>
          <p:txBody>
            <a:bodyPr rtlCol="0" anchor="ctr"/>
            <a:lstStyle/>
            <a:p>
              <a:endParaRPr lang="en-US"/>
            </a:p>
          </p:txBody>
        </p:sp>
        <p:sp>
          <p:nvSpPr>
            <p:cNvPr id="13" name="Freeform 988">
              <a:extLst>
                <a:ext uri="{FF2B5EF4-FFF2-40B4-BE49-F238E27FC236}">
                  <a16:creationId xmlns:a16="http://schemas.microsoft.com/office/drawing/2014/main" id="{E578004E-58DA-A21A-BDAF-0CC3345E762E}"/>
                </a:ext>
              </a:extLst>
            </p:cNvPr>
            <p:cNvSpPr/>
            <p:nvPr/>
          </p:nvSpPr>
          <p:spPr>
            <a:xfrm>
              <a:off x="6402681" y="399592"/>
              <a:ext cx="1371" cy="914"/>
            </a:xfrm>
            <a:custGeom>
              <a:avLst/>
              <a:gdLst>
                <a:gd name="connsiteX0" fmla="*/ 1372 w 1371"/>
                <a:gd name="connsiteY0" fmla="*/ 914 h 914"/>
                <a:gd name="connsiteX1" fmla="*/ 0 w 1371"/>
                <a:gd name="connsiteY1" fmla="*/ 0 h 914"/>
                <a:gd name="connsiteX2" fmla="*/ 1372 w 1371"/>
                <a:gd name="connsiteY2" fmla="*/ 914 h 914"/>
              </a:gdLst>
              <a:ahLst/>
              <a:cxnLst>
                <a:cxn ang="0">
                  <a:pos x="connsiteX0" y="connsiteY0"/>
                </a:cxn>
                <a:cxn ang="0">
                  <a:pos x="connsiteX1" y="connsiteY1"/>
                </a:cxn>
                <a:cxn ang="0">
                  <a:pos x="connsiteX2" y="connsiteY2"/>
                </a:cxn>
              </a:cxnLst>
              <a:rect l="l" t="t" r="r" b="b"/>
              <a:pathLst>
                <a:path w="1371" h="914">
                  <a:moveTo>
                    <a:pt x="1372" y="914"/>
                  </a:moveTo>
                  <a:cubicBezTo>
                    <a:pt x="914" y="457"/>
                    <a:pt x="457" y="0"/>
                    <a:pt x="0" y="0"/>
                  </a:cubicBezTo>
                  <a:cubicBezTo>
                    <a:pt x="457" y="0"/>
                    <a:pt x="914" y="229"/>
                    <a:pt x="1372" y="914"/>
                  </a:cubicBezTo>
                  <a:close/>
                </a:path>
              </a:pathLst>
            </a:custGeom>
            <a:solidFill>
              <a:srgbClr val="FFFFFF"/>
            </a:solidFill>
            <a:ln w="2286" cap="flat">
              <a:noFill/>
              <a:prstDash val="solid"/>
              <a:miter/>
            </a:ln>
          </p:spPr>
          <p:txBody>
            <a:bodyPr rtlCol="0" anchor="ctr"/>
            <a:lstStyle/>
            <a:p>
              <a:endParaRPr lang="en-US"/>
            </a:p>
          </p:txBody>
        </p:sp>
        <p:sp>
          <p:nvSpPr>
            <p:cNvPr id="14" name="Freeform 989">
              <a:extLst>
                <a:ext uri="{FF2B5EF4-FFF2-40B4-BE49-F238E27FC236}">
                  <a16:creationId xmlns:a16="http://schemas.microsoft.com/office/drawing/2014/main" id="{94975BC8-1778-28B2-4DA6-44BA27F5B8D7}"/>
                </a:ext>
              </a:extLst>
            </p:cNvPr>
            <p:cNvSpPr/>
            <p:nvPr/>
          </p:nvSpPr>
          <p:spPr>
            <a:xfrm>
              <a:off x="6401538" y="399364"/>
              <a:ext cx="1143" cy="2286"/>
            </a:xfrm>
            <a:custGeom>
              <a:avLst/>
              <a:gdLst>
                <a:gd name="connsiteX0" fmla="*/ 1143 w 1143"/>
                <a:gd name="connsiteY0" fmla="*/ 0 h 2286"/>
                <a:gd name="connsiteX1" fmla="*/ 0 w 1143"/>
                <a:gd name="connsiteY1" fmla="*/ 0 h 2286"/>
                <a:gd name="connsiteX2" fmla="*/ 1143 w 1143"/>
                <a:gd name="connsiteY2" fmla="*/ 0 h 2286"/>
              </a:gdLst>
              <a:ahLst/>
              <a:cxnLst>
                <a:cxn ang="0">
                  <a:pos x="connsiteX0" y="connsiteY0"/>
                </a:cxn>
                <a:cxn ang="0">
                  <a:pos x="connsiteX1" y="connsiteY1"/>
                </a:cxn>
                <a:cxn ang="0">
                  <a:pos x="connsiteX2" y="connsiteY2"/>
                </a:cxn>
              </a:cxnLst>
              <a:rect l="l" t="t" r="r" b="b"/>
              <a:pathLst>
                <a:path w="1143" h="2286">
                  <a:moveTo>
                    <a:pt x="1143" y="0"/>
                  </a:moveTo>
                  <a:cubicBezTo>
                    <a:pt x="686" y="0"/>
                    <a:pt x="457" y="0"/>
                    <a:pt x="0" y="0"/>
                  </a:cubicBezTo>
                  <a:cubicBezTo>
                    <a:pt x="229" y="0"/>
                    <a:pt x="686" y="0"/>
                    <a:pt x="1143" y="0"/>
                  </a:cubicBezTo>
                  <a:close/>
                </a:path>
              </a:pathLst>
            </a:custGeom>
            <a:solidFill>
              <a:srgbClr val="FFFFFF"/>
            </a:solidFill>
            <a:ln w="2286" cap="flat">
              <a:noFill/>
              <a:prstDash val="solid"/>
              <a:miter/>
            </a:ln>
          </p:spPr>
          <p:txBody>
            <a:bodyPr rtlCol="0" anchor="ctr"/>
            <a:lstStyle/>
            <a:p>
              <a:endParaRPr lang="en-US"/>
            </a:p>
          </p:txBody>
        </p:sp>
        <p:sp>
          <p:nvSpPr>
            <p:cNvPr id="15" name="Freeform 990">
              <a:extLst>
                <a:ext uri="{FF2B5EF4-FFF2-40B4-BE49-F238E27FC236}">
                  <a16:creationId xmlns:a16="http://schemas.microsoft.com/office/drawing/2014/main" id="{B2B58EB2-6BD4-D5EE-0386-69F2F236925A}"/>
                </a:ext>
              </a:extLst>
            </p:cNvPr>
            <p:cNvSpPr/>
            <p:nvPr/>
          </p:nvSpPr>
          <p:spPr>
            <a:xfrm>
              <a:off x="5949824" y="347004"/>
              <a:ext cx="437083" cy="258186"/>
            </a:xfrm>
            <a:custGeom>
              <a:avLst/>
              <a:gdLst>
                <a:gd name="connsiteX0" fmla="*/ 57150 w 437083"/>
                <a:gd name="connsiteY0" fmla="*/ 215580 h 258186"/>
                <a:gd name="connsiteX1" fmla="*/ 210312 w 437083"/>
                <a:gd name="connsiteY1" fmla="*/ 248955 h 258186"/>
                <a:gd name="connsiteX2" fmla="*/ 355244 w 437083"/>
                <a:gd name="connsiteY2" fmla="*/ 239811 h 258186"/>
                <a:gd name="connsiteX3" fmla="*/ 392963 w 437083"/>
                <a:gd name="connsiteY3" fmla="*/ 203235 h 258186"/>
                <a:gd name="connsiteX4" fmla="*/ 410108 w 437083"/>
                <a:gd name="connsiteY4" fmla="*/ 171460 h 258186"/>
                <a:gd name="connsiteX5" fmla="*/ 433883 w 437083"/>
                <a:gd name="connsiteY5" fmla="*/ 87564 h 258186"/>
                <a:gd name="connsiteX6" fmla="*/ 437083 w 437083"/>
                <a:gd name="connsiteY6" fmla="*/ 62646 h 258186"/>
                <a:gd name="connsiteX7" fmla="*/ 378790 w 437083"/>
                <a:gd name="connsiteY7" fmla="*/ 66533 h 258186"/>
                <a:gd name="connsiteX8" fmla="*/ 245059 w 437083"/>
                <a:gd name="connsiteY8" fmla="*/ 27671 h 258186"/>
                <a:gd name="connsiteX9" fmla="*/ 128016 w 437083"/>
                <a:gd name="connsiteY9" fmla="*/ 924 h 258186"/>
                <a:gd name="connsiteX10" fmla="*/ 105156 w 437083"/>
                <a:gd name="connsiteY10" fmla="*/ 467 h 258186"/>
                <a:gd name="connsiteX11" fmla="*/ 82067 w 437083"/>
                <a:gd name="connsiteY11" fmla="*/ 16926 h 258186"/>
                <a:gd name="connsiteX12" fmla="*/ 68809 w 437083"/>
                <a:gd name="connsiteY12" fmla="*/ 48702 h 258186"/>
                <a:gd name="connsiteX13" fmla="*/ 0 w 437083"/>
                <a:gd name="connsiteY13" fmla="*/ 213980 h 258186"/>
                <a:gd name="connsiteX14" fmla="*/ 0 w 437083"/>
                <a:gd name="connsiteY14" fmla="*/ 213980 h 258186"/>
                <a:gd name="connsiteX15" fmla="*/ 57150 w 437083"/>
                <a:gd name="connsiteY15" fmla="*/ 215580 h 258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37083" h="258186">
                  <a:moveTo>
                    <a:pt x="57150" y="215580"/>
                  </a:moveTo>
                  <a:cubicBezTo>
                    <a:pt x="108814" y="223352"/>
                    <a:pt x="158877" y="239126"/>
                    <a:pt x="210312" y="248955"/>
                  </a:cubicBezTo>
                  <a:cubicBezTo>
                    <a:pt x="257632" y="257871"/>
                    <a:pt x="312039" y="267701"/>
                    <a:pt x="355244" y="239811"/>
                  </a:cubicBezTo>
                  <a:cubicBezTo>
                    <a:pt x="371018" y="229753"/>
                    <a:pt x="381991" y="218094"/>
                    <a:pt x="392963" y="203235"/>
                  </a:cubicBezTo>
                  <a:cubicBezTo>
                    <a:pt x="400279" y="193406"/>
                    <a:pt x="405308" y="182661"/>
                    <a:pt x="410108" y="171460"/>
                  </a:cubicBezTo>
                  <a:cubicBezTo>
                    <a:pt x="421538" y="144257"/>
                    <a:pt x="429539" y="117053"/>
                    <a:pt x="433883" y="87564"/>
                  </a:cubicBezTo>
                  <a:cubicBezTo>
                    <a:pt x="435026" y="79334"/>
                    <a:pt x="436169" y="71105"/>
                    <a:pt x="437083" y="62646"/>
                  </a:cubicBezTo>
                  <a:cubicBezTo>
                    <a:pt x="418338" y="72705"/>
                    <a:pt x="398678" y="70647"/>
                    <a:pt x="378790" y="66533"/>
                  </a:cubicBezTo>
                  <a:cubicBezTo>
                    <a:pt x="333299" y="56703"/>
                    <a:pt x="288493" y="45273"/>
                    <a:pt x="245059" y="27671"/>
                  </a:cubicBezTo>
                  <a:cubicBezTo>
                    <a:pt x="207569" y="12354"/>
                    <a:pt x="167107" y="9611"/>
                    <a:pt x="128016" y="924"/>
                  </a:cubicBezTo>
                  <a:cubicBezTo>
                    <a:pt x="120701" y="-676"/>
                    <a:pt x="112700" y="239"/>
                    <a:pt x="105156" y="467"/>
                  </a:cubicBezTo>
                  <a:cubicBezTo>
                    <a:pt x="93955" y="924"/>
                    <a:pt x="85954" y="5725"/>
                    <a:pt x="82067" y="16926"/>
                  </a:cubicBezTo>
                  <a:cubicBezTo>
                    <a:pt x="78181" y="27671"/>
                    <a:pt x="73152" y="38186"/>
                    <a:pt x="68809" y="48702"/>
                  </a:cubicBezTo>
                  <a:cubicBezTo>
                    <a:pt x="45949" y="103794"/>
                    <a:pt x="25146" y="159801"/>
                    <a:pt x="0" y="213980"/>
                  </a:cubicBezTo>
                  <a:cubicBezTo>
                    <a:pt x="0" y="213980"/>
                    <a:pt x="0" y="213980"/>
                    <a:pt x="0" y="213980"/>
                  </a:cubicBezTo>
                  <a:cubicBezTo>
                    <a:pt x="18974" y="212608"/>
                    <a:pt x="38176" y="213294"/>
                    <a:pt x="57150" y="215580"/>
                  </a:cubicBezTo>
                  <a:close/>
                </a:path>
              </a:pathLst>
            </a:custGeom>
            <a:solidFill>
              <a:srgbClr val="FFFFFF"/>
            </a:solidFill>
            <a:ln w="2286" cap="flat">
              <a:noFill/>
              <a:prstDash val="solid"/>
              <a:miter/>
            </a:ln>
          </p:spPr>
          <p:txBody>
            <a:bodyPr rtlCol="0" anchor="ctr"/>
            <a:lstStyle/>
            <a:p>
              <a:endParaRPr lang="en-US"/>
            </a:p>
          </p:txBody>
        </p:sp>
        <p:sp>
          <p:nvSpPr>
            <p:cNvPr id="16" name="Freeform 991">
              <a:extLst>
                <a:ext uri="{FF2B5EF4-FFF2-40B4-BE49-F238E27FC236}">
                  <a16:creationId xmlns:a16="http://schemas.microsoft.com/office/drawing/2014/main" id="{DA03566F-C337-0CD9-182C-A8AE7D2332BD}"/>
                </a:ext>
              </a:extLst>
            </p:cNvPr>
            <p:cNvSpPr/>
            <p:nvPr/>
          </p:nvSpPr>
          <p:spPr>
            <a:xfrm>
              <a:off x="6358561" y="517093"/>
              <a:ext cx="1828" cy="4572"/>
            </a:xfrm>
            <a:custGeom>
              <a:avLst/>
              <a:gdLst>
                <a:gd name="connsiteX0" fmla="*/ 1829 w 1828"/>
                <a:gd name="connsiteY0" fmla="*/ 0 h 4572"/>
                <a:gd name="connsiteX1" fmla="*/ 1372 w 1828"/>
                <a:gd name="connsiteY1" fmla="*/ 1143 h 4572"/>
                <a:gd name="connsiteX2" fmla="*/ 0 w 1828"/>
                <a:gd name="connsiteY2" fmla="*/ 4572 h 4572"/>
                <a:gd name="connsiteX3" fmla="*/ 1829 w 1828"/>
                <a:gd name="connsiteY3" fmla="*/ 0 h 4572"/>
              </a:gdLst>
              <a:ahLst/>
              <a:cxnLst>
                <a:cxn ang="0">
                  <a:pos x="connsiteX0" y="connsiteY0"/>
                </a:cxn>
                <a:cxn ang="0">
                  <a:pos x="connsiteX1" y="connsiteY1"/>
                </a:cxn>
                <a:cxn ang="0">
                  <a:pos x="connsiteX2" y="connsiteY2"/>
                </a:cxn>
                <a:cxn ang="0">
                  <a:pos x="connsiteX3" y="connsiteY3"/>
                </a:cxn>
              </a:cxnLst>
              <a:rect l="l" t="t" r="r" b="b"/>
              <a:pathLst>
                <a:path w="1828" h="4572">
                  <a:moveTo>
                    <a:pt x="1829" y="0"/>
                  </a:moveTo>
                  <a:cubicBezTo>
                    <a:pt x="1600" y="457"/>
                    <a:pt x="1600" y="686"/>
                    <a:pt x="1372" y="1143"/>
                  </a:cubicBezTo>
                  <a:cubicBezTo>
                    <a:pt x="914" y="2286"/>
                    <a:pt x="457" y="3429"/>
                    <a:pt x="0" y="4572"/>
                  </a:cubicBezTo>
                  <a:cubicBezTo>
                    <a:pt x="457" y="2972"/>
                    <a:pt x="1143" y="1600"/>
                    <a:pt x="1829" y="0"/>
                  </a:cubicBezTo>
                  <a:close/>
                </a:path>
              </a:pathLst>
            </a:custGeom>
            <a:solidFill>
              <a:srgbClr val="FFFFFF"/>
            </a:solidFill>
            <a:ln w="2286" cap="flat">
              <a:noFill/>
              <a:prstDash val="solid"/>
              <a:miter/>
            </a:ln>
          </p:spPr>
          <p:txBody>
            <a:bodyPr rtlCol="0" anchor="ctr"/>
            <a:lstStyle/>
            <a:p>
              <a:endParaRPr lang="en-US"/>
            </a:p>
          </p:txBody>
        </p:sp>
        <p:sp>
          <p:nvSpPr>
            <p:cNvPr id="17" name="Freeform 992">
              <a:extLst>
                <a:ext uri="{FF2B5EF4-FFF2-40B4-BE49-F238E27FC236}">
                  <a16:creationId xmlns:a16="http://schemas.microsoft.com/office/drawing/2014/main" id="{E7B17792-4C90-F050-D4E2-B1D7A3894EF1}"/>
                </a:ext>
              </a:extLst>
            </p:cNvPr>
            <p:cNvSpPr/>
            <p:nvPr/>
          </p:nvSpPr>
          <p:spPr>
            <a:xfrm>
              <a:off x="6411139" y="430225"/>
              <a:ext cx="914" cy="16916"/>
            </a:xfrm>
            <a:custGeom>
              <a:avLst/>
              <a:gdLst>
                <a:gd name="connsiteX0" fmla="*/ 0 w 914"/>
                <a:gd name="connsiteY0" fmla="*/ 0 h 16916"/>
                <a:gd name="connsiteX1" fmla="*/ 914 w 914"/>
                <a:gd name="connsiteY1" fmla="*/ 16916 h 16916"/>
                <a:gd name="connsiteX2" fmla="*/ 0 w 914"/>
                <a:gd name="connsiteY2" fmla="*/ 0 h 16916"/>
              </a:gdLst>
              <a:ahLst/>
              <a:cxnLst>
                <a:cxn ang="0">
                  <a:pos x="connsiteX0" y="connsiteY0"/>
                </a:cxn>
                <a:cxn ang="0">
                  <a:pos x="connsiteX1" y="connsiteY1"/>
                </a:cxn>
                <a:cxn ang="0">
                  <a:pos x="connsiteX2" y="connsiteY2"/>
                </a:cxn>
              </a:cxnLst>
              <a:rect l="l" t="t" r="r" b="b"/>
              <a:pathLst>
                <a:path w="914" h="16916">
                  <a:moveTo>
                    <a:pt x="0" y="0"/>
                  </a:moveTo>
                  <a:cubicBezTo>
                    <a:pt x="457" y="5486"/>
                    <a:pt x="914" y="11201"/>
                    <a:pt x="914" y="16916"/>
                  </a:cubicBezTo>
                  <a:cubicBezTo>
                    <a:pt x="914" y="11201"/>
                    <a:pt x="686" y="5715"/>
                    <a:pt x="0" y="0"/>
                  </a:cubicBezTo>
                  <a:close/>
                </a:path>
              </a:pathLst>
            </a:custGeom>
            <a:solidFill>
              <a:srgbClr val="FFFFFF"/>
            </a:solidFill>
            <a:ln w="2286" cap="flat">
              <a:noFill/>
              <a:prstDash val="solid"/>
              <a:miter/>
            </a:ln>
          </p:spPr>
          <p:txBody>
            <a:bodyPr rtlCol="0" anchor="ctr"/>
            <a:lstStyle/>
            <a:p>
              <a:endParaRPr lang="en-US"/>
            </a:p>
          </p:txBody>
        </p:sp>
        <p:sp>
          <p:nvSpPr>
            <p:cNvPr id="18" name="Freeform 993">
              <a:extLst>
                <a:ext uri="{FF2B5EF4-FFF2-40B4-BE49-F238E27FC236}">
                  <a16:creationId xmlns:a16="http://schemas.microsoft.com/office/drawing/2014/main" id="{6B758085-7254-7344-B8F0-3956DE401481}"/>
                </a:ext>
              </a:extLst>
            </p:cNvPr>
            <p:cNvSpPr/>
            <p:nvPr/>
          </p:nvSpPr>
          <p:spPr>
            <a:xfrm>
              <a:off x="6399023" y="400050"/>
              <a:ext cx="914" cy="685"/>
            </a:xfrm>
            <a:custGeom>
              <a:avLst/>
              <a:gdLst>
                <a:gd name="connsiteX0" fmla="*/ 0 w 914"/>
                <a:gd name="connsiteY0" fmla="*/ 686 h 685"/>
                <a:gd name="connsiteX1" fmla="*/ 914 w 914"/>
                <a:gd name="connsiteY1" fmla="*/ 0 h 685"/>
                <a:gd name="connsiteX2" fmla="*/ 0 w 914"/>
                <a:gd name="connsiteY2" fmla="*/ 686 h 685"/>
              </a:gdLst>
              <a:ahLst/>
              <a:cxnLst>
                <a:cxn ang="0">
                  <a:pos x="connsiteX0" y="connsiteY0"/>
                </a:cxn>
                <a:cxn ang="0">
                  <a:pos x="connsiteX1" y="connsiteY1"/>
                </a:cxn>
                <a:cxn ang="0">
                  <a:pos x="connsiteX2" y="connsiteY2"/>
                </a:cxn>
              </a:cxnLst>
              <a:rect l="l" t="t" r="r" b="b"/>
              <a:pathLst>
                <a:path w="914" h="685">
                  <a:moveTo>
                    <a:pt x="0" y="686"/>
                  </a:moveTo>
                  <a:cubicBezTo>
                    <a:pt x="229" y="457"/>
                    <a:pt x="686" y="229"/>
                    <a:pt x="914" y="0"/>
                  </a:cubicBezTo>
                  <a:cubicBezTo>
                    <a:pt x="686" y="229"/>
                    <a:pt x="457" y="457"/>
                    <a:pt x="0" y="686"/>
                  </a:cubicBezTo>
                  <a:close/>
                </a:path>
              </a:pathLst>
            </a:custGeom>
            <a:solidFill>
              <a:srgbClr val="FFFFFF"/>
            </a:solidFill>
            <a:ln w="2286" cap="flat">
              <a:noFill/>
              <a:prstDash val="solid"/>
              <a:miter/>
            </a:ln>
          </p:spPr>
          <p:txBody>
            <a:bodyPr rtlCol="0" anchor="ctr"/>
            <a:lstStyle/>
            <a:p>
              <a:endParaRPr lang="en-US"/>
            </a:p>
          </p:txBody>
        </p:sp>
        <p:sp>
          <p:nvSpPr>
            <p:cNvPr id="19" name="Freeform 994">
              <a:extLst>
                <a:ext uri="{FF2B5EF4-FFF2-40B4-BE49-F238E27FC236}">
                  <a16:creationId xmlns:a16="http://schemas.microsoft.com/office/drawing/2014/main" id="{88CE5BAF-DC04-029E-7E1E-D6143BE995E4}"/>
                </a:ext>
              </a:extLst>
            </p:cNvPr>
            <p:cNvSpPr/>
            <p:nvPr/>
          </p:nvSpPr>
          <p:spPr>
            <a:xfrm>
              <a:off x="6397423" y="400964"/>
              <a:ext cx="1143" cy="914"/>
            </a:xfrm>
            <a:custGeom>
              <a:avLst/>
              <a:gdLst>
                <a:gd name="connsiteX0" fmla="*/ 0 w 1143"/>
                <a:gd name="connsiteY0" fmla="*/ 914 h 914"/>
                <a:gd name="connsiteX1" fmla="*/ 1143 w 1143"/>
                <a:gd name="connsiteY1" fmla="*/ 0 h 914"/>
                <a:gd name="connsiteX2" fmla="*/ 0 w 1143"/>
                <a:gd name="connsiteY2" fmla="*/ 914 h 914"/>
              </a:gdLst>
              <a:ahLst/>
              <a:cxnLst>
                <a:cxn ang="0">
                  <a:pos x="connsiteX0" y="connsiteY0"/>
                </a:cxn>
                <a:cxn ang="0">
                  <a:pos x="connsiteX1" y="connsiteY1"/>
                </a:cxn>
                <a:cxn ang="0">
                  <a:pos x="connsiteX2" y="connsiteY2"/>
                </a:cxn>
              </a:cxnLst>
              <a:rect l="l" t="t" r="r" b="b"/>
              <a:pathLst>
                <a:path w="1143" h="914">
                  <a:moveTo>
                    <a:pt x="0" y="914"/>
                  </a:moveTo>
                  <a:cubicBezTo>
                    <a:pt x="457" y="686"/>
                    <a:pt x="686" y="229"/>
                    <a:pt x="1143" y="0"/>
                  </a:cubicBezTo>
                  <a:cubicBezTo>
                    <a:pt x="914" y="457"/>
                    <a:pt x="457" y="686"/>
                    <a:pt x="0" y="914"/>
                  </a:cubicBezTo>
                  <a:close/>
                </a:path>
              </a:pathLst>
            </a:custGeom>
            <a:solidFill>
              <a:srgbClr val="FFFFFF"/>
            </a:solidFill>
            <a:ln w="2286" cap="flat">
              <a:noFill/>
              <a:prstDash val="solid"/>
              <a:miter/>
            </a:ln>
          </p:spPr>
          <p:txBody>
            <a:bodyPr rtlCol="0" anchor="ctr"/>
            <a:lstStyle/>
            <a:p>
              <a:endParaRPr lang="en-US"/>
            </a:p>
          </p:txBody>
        </p:sp>
        <p:sp>
          <p:nvSpPr>
            <p:cNvPr id="20" name="Freeform 995">
              <a:extLst>
                <a:ext uri="{FF2B5EF4-FFF2-40B4-BE49-F238E27FC236}">
                  <a16:creationId xmlns:a16="http://schemas.microsoft.com/office/drawing/2014/main" id="{259DEE6C-C757-3C52-4055-F7D5061CC0DC}"/>
                </a:ext>
              </a:extLst>
            </p:cNvPr>
            <p:cNvSpPr/>
            <p:nvPr/>
          </p:nvSpPr>
          <p:spPr>
            <a:xfrm>
              <a:off x="6386907" y="408051"/>
              <a:ext cx="2971" cy="1600"/>
            </a:xfrm>
            <a:custGeom>
              <a:avLst/>
              <a:gdLst>
                <a:gd name="connsiteX0" fmla="*/ 0 w 2971"/>
                <a:gd name="connsiteY0" fmla="*/ 1600 h 1600"/>
                <a:gd name="connsiteX1" fmla="*/ 2972 w 2971"/>
                <a:gd name="connsiteY1" fmla="*/ 0 h 1600"/>
                <a:gd name="connsiteX2" fmla="*/ 0 w 2971"/>
                <a:gd name="connsiteY2" fmla="*/ 1600 h 1600"/>
              </a:gdLst>
              <a:ahLst/>
              <a:cxnLst>
                <a:cxn ang="0">
                  <a:pos x="connsiteX0" y="connsiteY0"/>
                </a:cxn>
                <a:cxn ang="0">
                  <a:pos x="connsiteX1" y="connsiteY1"/>
                </a:cxn>
                <a:cxn ang="0">
                  <a:pos x="connsiteX2" y="connsiteY2"/>
                </a:cxn>
              </a:cxnLst>
              <a:rect l="l" t="t" r="r" b="b"/>
              <a:pathLst>
                <a:path w="2971" h="1600">
                  <a:moveTo>
                    <a:pt x="0" y="1600"/>
                  </a:moveTo>
                  <a:cubicBezTo>
                    <a:pt x="914" y="1143"/>
                    <a:pt x="2057" y="457"/>
                    <a:pt x="2972" y="0"/>
                  </a:cubicBezTo>
                  <a:cubicBezTo>
                    <a:pt x="1829" y="457"/>
                    <a:pt x="914" y="914"/>
                    <a:pt x="0" y="1600"/>
                  </a:cubicBezTo>
                  <a:close/>
                </a:path>
              </a:pathLst>
            </a:custGeom>
            <a:solidFill>
              <a:srgbClr val="FFFFFF"/>
            </a:solidFill>
            <a:ln w="2286" cap="flat">
              <a:noFill/>
              <a:prstDash val="solid"/>
              <a:miter/>
            </a:ln>
          </p:spPr>
          <p:txBody>
            <a:bodyPr rtlCol="0" anchor="ctr"/>
            <a:lstStyle/>
            <a:p>
              <a:endParaRPr lang="en-US"/>
            </a:p>
          </p:txBody>
        </p:sp>
        <p:sp>
          <p:nvSpPr>
            <p:cNvPr id="21" name="Freeform 996">
              <a:extLst>
                <a:ext uri="{FF2B5EF4-FFF2-40B4-BE49-F238E27FC236}">
                  <a16:creationId xmlns:a16="http://schemas.microsoft.com/office/drawing/2014/main" id="{0670C695-2DDD-E13B-7F51-2BE667538FC1}"/>
                </a:ext>
              </a:extLst>
            </p:cNvPr>
            <p:cNvSpPr/>
            <p:nvPr/>
          </p:nvSpPr>
          <p:spPr>
            <a:xfrm>
              <a:off x="6409081" y="469773"/>
              <a:ext cx="2743" cy="39319"/>
            </a:xfrm>
            <a:custGeom>
              <a:avLst/>
              <a:gdLst>
                <a:gd name="connsiteX0" fmla="*/ 0 w 2743"/>
                <a:gd name="connsiteY0" fmla="*/ 39319 h 39319"/>
                <a:gd name="connsiteX1" fmla="*/ 1600 w 2743"/>
                <a:gd name="connsiteY1" fmla="*/ 20345 h 39319"/>
                <a:gd name="connsiteX2" fmla="*/ 2743 w 2743"/>
                <a:gd name="connsiteY2" fmla="*/ 0 h 39319"/>
                <a:gd name="connsiteX3" fmla="*/ 1600 w 2743"/>
                <a:gd name="connsiteY3" fmla="*/ 20345 h 39319"/>
                <a:gd name="connsiteX4" fmla="*/ 0 w 2743"/>
                <a:gd name="connsiteY4" fmla="*/ 39319 h 393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43" h="39319">
                  <a:moveTo>
                    <a:pt x="0" y="39319"/>
                  </a:moveTo>
                  <a:cubicBezTo>
                    <a:pt x="686" y="32918"/>
                    <a:pt x="1143" y="26746"/>
                    <a:pt x="1600" y="20345"/>
                  </a:cubicBezTo>
                  <a:cubicBezTo>
                    <a:pt x="2057" y="13945"/>
                    <a:pt x="2515" y="7087"/>
                    <a:pt x="2743" y="0"/>
                  </a:cubicBezTo>
                  <a:cubicBezTo>
                    <a:pt x="2515" y="7087"/>
                    <a:pt x="2057" y="14173"/>
                    <a:pt x="1600" y="20345"/>
                  </a:cubicBezTo>
                  <a:cubicBezTo>
                    <a:pt x="1143" y="26746"/>
                    <a:pt x="686" y="33147"/>
                    <a:pt x="0" y="39319"/>
                  </a:cubicBezTo>
                  <a:close/>
                </a:path>
              </a:pathLst>
            </a:custGeom>
            <a:solidFill>
              <a:srgbClr val="FFFFFF"/>
            </a:solidFill>
            <a:ln w="2286" cap="flat">
              <a:noFill/>
              <a:prstDash val="solid"/>
              <a:miter/>
            </a:ln>
          </p:spPr>
          <p:txBody>
            <a:bodyPr rtlCol="0" anchor="ctr"/>
            <a:lstStyle/>
            <a:p>
              <a:endParaRPr lang="en-US"/>
            </a:p>
          </p:txBody>
        </p:sp>
        <p:sp>
          <p:nvSpPr>
            <p:cNvPr id="22" name="Freeform 997">
              <a:extLst>
                <a:ext uri="{FF2B5EF4-FFF2-40B4-BE49-F238E27FC236}">
                  <a16:creationId xmlns:a16="http://schemas.microsoft.com/office/drawing/2014/main" id="{FB9B8A00-715E-3AE8-BD56-E6BDD5DAD9EE}"/>
                </a:ext>
              </a:extLst>
            </p:cNvPr>
            <p:cNvSpPr/>
            <p:nvPr/>
          </p:nvSpPr>
          <p:spPr>
            <a:xfrm>
              <a:off x="5898160" y="611962"/>
              <a:ext cx="4800" cy="546"/>
            </a:xfrm>
            <a:custGeom>
              <a:avLst/>
              <a:gdLst>
                <a:gd name="connsiteX0" fmla="*/ 0 w 4800"/>
                <a:gd name="connsiteY0" fmla="*/ 0 h 546"/>
                <a:gd name="connsiteX1" fmla="*/ 0 w 4800"/>
                <a:gd name="connsiteY1" fmla="*/ 0 h 546"/>
                <a:gd name="connsiteX2" fmla="*/ 4801 w 4800"/>
                <a:gd name="connsiteY2" fmla="*/ 457 h 546"/>
                <a:gd name="connsiteX3" fmla="*/ 0 w 4800"/>
                <a:gd name="connsiteY3" fmla="*/ 0 h 546"/>
                <a:gd name="connsiteX4" fmla="*/ 0 w 4800"/>
                <a:gd name="connsiteY4" fmla="*/ 0 h 5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00" h="546">
                  <a:moveTo>
                    <a:pt x="0" y="0"/>
                  </a:moveTo>
                  <a:cubicBezTo>
                    <a:pt x="0" y="0"/>
                    <a:pt x="0" y="0"/>
                    <a:pt x="0" y="0"/>
                  </a:cubicBezTo>
                  <a:cubicBezTo>
                    <a:pt x="1829" y="229"/>
                    <a:pt x="3429" y="457"/>
                    <a:pt x="4801" y="457"/>
                  </a:cubicBezTo>
                  <a:cubicBezTo>
                    <a:pt x="3429" y="686"/>
                    <a:pt x="1829" y="457"/>
                    <a:pt x="0" y="0"/>
                  </a:cubicBezTo>
                  <a:cubicBezTo>
                    <a:pt x="0" y="0"/>
                    <a:pt x="0" y="0"/>
                    <a:pt x="0" y="0"/>
                  </a:cubicBezTo>
                  <a:close/>
                </a:path>
              </a:pathLst>
            </a:custGeom>
            <a:solidFill>
              <a:srgbClr val="FFFFFF"/>
            </a:solidFill>
            <a:ln w="2286" cap="flat">
              <a:noFill/>
              <a:prstDash val="solid"/>
              <a:miter/>
            </a:ln>
          </p:spPr>
          <p:txBody>
            <a:bodyPr rtlCol="0" anchor="ctr"/>
            <a:lstStyle/>
            <a:p>
              <a:endParaRPr lang="en-US"/>
            </a:p>
          </p:txBody>
        </p:sp>
        <p:sp>
          <p:nvSpPr>
            <p:cNvPr id="23" name="Freeform 998">
              <a:extLst>
                <a:ext uri="{FF2B5EF4-FFF2-40B4-BE49-F238E27FC236}">
                  <a16:creationId xmlns:a16="http://schemas.microsoft.com/office/drawing/2014/main" id="{5758DD92-FDE3-9032-14F9-3AB744F77C20}"/>
                </a:ext>
              </a:extLst>
            </p:cNvPr>
            <p:cNvSpPr/>
            <p:nvPr/>
          </p:nvSpPr>
          <p:spPr>
            <a:xfrm>
              <a:off x="5881015" y="305810"/>
              <a:ext cx="148132" cy="309351"/>
            </a:xfrm>
            <a:custGeom>
              <a:avLst/>
              <a:gdLst>
                <a:gd name="connsiteX0" fmla="*/ 10744 w 148132"/>
                <a:gd name="connsiteY0" fmla="*/ 305694 h 309351"/>
                <a:gd name="connsiteX1" fmla="*/ 132359 w 148132"/>
                <a:gd name="connsiteY1" fmla="*/ 24973 h 309351"/>
                <a:gd name="connsiteX2" fmla="*/ 133960 w 148132"/>
                <a:gd name="connsiteY2" fmla="*/ 21087 h 309351"/>
                <a:gd name="connsiteX3" fmla="*/ 132359 w 148132"/>
                <a:gd name="connsiteY3" fmla="*/ 24973 h 309351"/>
                <a:gd name="connsiteX4" fmla="*/ 128473 w 148132"/>
                <a:gd name="connsiteY4" fmla="*/ 34346 h 309351"/>
                <a:gd name="connsiteX5" fmla="*/ 141046 w 148132"/>
                <a:gd name="connsiteY5" fmla="*/ 8514 h 309351"/>
                <a:gd name="connsiteX6" fmla="*/ 143332 w 148132"/>
                <a:gd name="connsiteY6" fmla="*/ 6685 h 309351"/>
                <a:gd name="connsiteX7" fmla="*/ 148133 w 148132"/>
                <a:gd name="connsiteY7" fmla="*/ 1656 h 309351"/>
                <a:gd name="connsiteX8" fmla="*/ 127787 w 148132"/>
                <a:gd name="connsiteY8" fmla="*/ 9657 h 309351"/>
                <a:gd name="connsiteX9" fmla="*/ 117500 w 148132"/>
                <a:gd name="connsiteY9" fmla="*/ 30003 h 309351"/>
                <a:gd name="connsiteX10" fmla="*/ 71323 w 148132"/>
                <a:gd name="connsiteY10" fmla="*/ 136759 h 309351"/>
                <a:gd name="connsiteX11" fmla="*/ 24689 w 148132"/>
                <a:gd name="connsiteY11" fmla="*/ 249687 h 309351"/>
                <a:gd name="connsiteX12" fmla="*/ 0 w 148132"/>
                <a:gd name="connsiteY12" fmla="*/ 309352 h 309351"/>
                <a:gd name="connsiteX13" fmla="*/ 10744 w 148132"/>
                <a:gd name="connsiteY13" fmla="*/ 305694 h 309351"/>
                <a:gd name="connsiteX14" fmla="*/ 10744 w 148132"/>
                <a:gd name="connsiteY14" fmla="*/ 305694 h 3093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48132" h="309351">
                  <a:moveTo>
                    <a:pt x="10744" y="305694"/>
                  </a:moveTo>
                  <a:cubicBezTo>
                    <a:pt x="22860" y="280320"/>
                    <a:pt x="110414" y="76866"/>
                    <a:pt x="132359" y="24973"/>
                  </a:cubicBezTo>
                  <a:cubicBezTo>
                    <a:pt x="132817" y="23602"/>
                    <a:pt x="133502" y="22459"/>
                    <a:pt x="133960" y="21087"/>
                  </a:cubicBezTo>
                  <a:cubicBezTo>
                    <a:pt x="133502" y="22230"/>
                    <a:pt x="132817" y="23602"/>
                    <a:pt x="132359" y="24973"/>
                  </a:cubicBezTo>
                  <a:cubicBezTo>
                    <a:pt x="130988" y="28174"/>
                    <a:pt x="129616" y="31146"/>
                    <a:pt x="128473" y="34346"/>
                  </a:cubicBezTo>
                  <a:cubicBezTo>
                    <a:pt x="132131" y="25659"/>
                    <a:pt x="136017" y="16515"/>
                    <a:pt x="141046" y="8514"/>
                  </a:cubicBezTo>
                  <a:cubicBezTo>
                    <a:pt x="141732" y="7828"/>
                    <a:pt x="142418" y="7143"/>
                    <a:pt x="143332" y="6685"/>
                  </a:cubicBezTo>
                  <a:cubicBezTo>
                    <a:pt x="145161" y="5314"/>
                    <a:pt x="146761" y="3714"/>
                    <a:pt x="148133" y="1656"/>
                  </a:cubicBezTo>
                  <a:cubicBezTo>
                    <a:pt x="140132" y="-2001"/>
                    <a:pt x="133731" y="285"/>
                    <a:pt x="127787" y="9657"/>
                  </a:cubicBezTo>
                  <a:cubicBezTo>
                    <a:pt x="123673" y="16058"/>
                    <a:pt x="120472" y="22916"/>
                    <a:pt x="117500" y="30003"/>
                  </a:cubicBezTo>
                  <a:cubicBezTo>
                    <a:pt x="105613" y="58120"/>
                    <a:pt x="74524" y="128986"/>
                    <a:pt x="71323" y="136759"/>
                  </a:cubicBezTo>
                  <a:cubicBezTo>
                    <a:pt x="56236" y="174706"/>
                    <a:pt x="40234" y="212197"/>
                    <a:pt x="24689" y="249687"/>
                  </a:cubicBezTo>
                  <a:cubicBezTo>
                    <a:pt x="16459" y="269347"/>
                    <a:pt x="8458" y="289235"/>
                    <a:pt x="0" y="309352"/>
                  </a:cubicBezTo>
                  <a:cubicBezTo>
                    <a:pt x="3886" y="307066"/>
                    <a:pt x="7315" y="305923"/>
                    <a:pt x="10744" y="305694"/>
                  </a:cubicBezTo>
                  <a:lnTo>
                    <a:pt x="10744" y="305694"/>
                  </a:lnTo>
                  <a:close/>
                </a:path>
              </a:pathLst>
            </a:custGeom>
            <a:solidFill>
              <a:srgbClr val="FFFFFF"/>
            </a:solidFill>
            <a:ln w="2286" cap="flat">
              <a:noFill/>
              <a:prstDash val="solid"/>
              <a:miter/>
            </a:ln>
          </p:spPr>
          <p:txBody>
            <a:bodyPr rtlCol="0" anchor="ctr"/>
            <a:lstStyle/>
            <a:p>
              <a:endParaRPr lang="en-US"/>
            </a:p>
          </p:txBody>
        </p:sp>
        <p:sp>
          <p:nvSpPr>
            <p:cNvPr id="24" name="Freeform 999">
              <a:extLst>
                <a:ext uri="{FF2B5EF4-FFF2-40B4-BE49-F238E27FC236}">
                  <a16:creationId xmlns:a16="http://schemas.microsoft.com/office/drawing/2014/main" id="{3B79F93D-307D-F5A5-C356-AFF37DF5289A}"/>
                </a:ext>
              </a:extLst>
            </p:cNvPr>
            <p:cNvSpPr/>
            <p:nvPr/>
          </p:nvSpPr>
          <p:spPr>
            <a:xfrm>
              <a:off x="5894960" y="611505"/>
              <a:ext cx="2286" cy="2286"/>
            </a:xfrm>
            <a:custGeom>
              <a:avLst/>
              <a:gdLst>
                <a:gd name="connsiteX0" fmla="*/ 0 w 2286"/>
                <a:gd name="connsiteY0" fmla="*/ 0 h 2286"/>
                <a:gd name="connsiteX1" fmla="*/ 0 w 2286"/>
                <a:gd name="connsiteY1" fmla="*/ 0 h 2286"/>
                <a:gd name="connsiteX2" fmla="*/ 0 w 2286"/>
                <a:gd name="connsiteY2" fmla="*/ 0 h 2286"/>
              </a:gdLst>
              <a:ahLst/>
              <a:cxnLst>
                <a:cxn ang="0">
                  <a:pos x="connsiteX0" y="connsiteY0"/>
                </a:cxn>
                <a:cxn ang="0">
                  <a:pos x="connsiteX1" y="connsiteY1"/>
                </a:cxn>
                <a:cxn ang="0">
                  <a:pos x="connsiteX2" y="connsiteY2"/>
                </a:cxn>
              </a:cxnLst>
              <a:rect l="l" t="t" r="r" b="b"/>
              <a:pathLst>
                <a:path w="2286" h="2286">
                  <a:moveTo>
                    <a:pt x="0" y="0"/>
                  </a:moveTo>
                  <a:lnTo>
                    <a:pt x="0" y="0"/>
                  </a:lnTo>
                  <a:lnTo>
                    <a:pt x="0" y="0"/>
                  </a:lnTo>
                  <a:close/>
                </a:path>
              </a:pathLst>
            </a:custGeom>
            <a:solidFill>
              <a:srgbClr val="FFFFFF"/>
            </a:solidFill>
            <a:ln w="2286" cap="flat">
              <a:noFill/>
              <a:prstDash val="solid"/>
              <a:miter/>
            </a:ln>
          </p:spPr>
          <p:txBody>
            <a:bodyPr rtlCol="0" anchor="ctr"/>
            <a:lstStyle/>
            <a:p>
              <a:endParaRPr lang="en-US"/>
            </a:p>
          </p:txBody>
        </p:sp>
        <p:sp>
          <p:nvSpPr>
            <p:cNvPr id="25" name="Freeform 1000">
              <a:extLst>
                <a:ext uri="{FF2B5EF4-FFF2-40B4-BE49-F238E27FC236}">
                  <a16:creationId xmlns:a16="http://schemas.microsoft.com/office/drawing/2014/main" id="{4068229B-FE52-E099-D75D-7B3775F3D02C}"/>
                </a:ext>
              </a:extLst>
            </p:cNvPr>
            <p:cNvSpPr/>
            <p:nvPr/>
          </p:nvSpPr>
          <p:spPr>
            <a:xfrm>
              <a:off x="5911876" y="607161"/>
              <a:ext cx="2514" cy="2514"/>
            </a:xfrm>
            <a:custGeom>
              <a:avLst/>
              <a:gdLst>
                <a:gd name="connsiteX0" fmla="*/ 0 w 2514"/>
                <a:gd name="connsiteY0" fmla="*/ 2515 h 2514"/>
                <a:gd name="connsiteX1" fmla="*/ 2515 w 2514"/>
                <a:gd name="connsiteY1" fmla="*/ 0 h 2514"/>
                <a:gd name="connsiteX2" fmla="*/ 0 w 2514"/>
                <a:gd name="connsiteY2" fmla="*/ 2515 h 2514"/>
              </a:gdLst>
              <a:ahLst/>
              <a:cxnLst>
                <a:cxn ang="0">
                  <a:pos x="connsiteX0" y="connsiteY0"/>
                </a:cxn>
                <a:cxn ang="0">
                  <a:pos x="connsiteX1" y="connsiteY1"/>
                </a:cxn>
                <a:cxn ang="0">
                  <a:pos x="connsiteX2" y="connsiteY2"/>
                </a:cxn>
              </a:cxnLst>
              <a:rect l="l" t="t" r="r" b="b"/>
              <a:pathLst>
                <a:path w="2514" h="2514">
                  <a:moveTo>
                    <a:pt x="0" y="2515"/>
                  </a:moveTo>
                  <a:cubicBezTo>
                    <a:pt x="914" y="1829"/>
                    <a:pt x="1829" y="914"/>
                    <a:pt x="2515" y="0"/>
                  </a:cubicBezTo>
                  <a:cubicBezTo>
                    <a:pt x="1600" y="914"/>
                    <a:pt x="914" y="1829"/>
                    <a:pt x="0" y="2515"/>
                  </a:cubicBezTo>
                  <a:close/>
                </a:path>
              </a:pathLst>
            </a:custGeom>
            <a:solidFill>
              <a:srgbClr val="FFFFFF"/>
            </a:solidFill>
            <a:ln w="2286" cap="flat">
              <a:noFill/>
              <a:prstDash val="solid"/>
              <a:miter/>
            </a:ln>
          </p:spPr>
          <p:txBody>
            <a:bodyPr rtlCol="0" anchor="ctr"/>
            <a:lstStyle/>
            <a:p>
              <a:endParaRPr lang="en-US"/>
            </a:p>
          </p:txBody>
        </p:sp>
        <p:sp>
          <p:nvSpPr>
            <p:cNvPr id="26" name="Freeform 1001">
              <a:extLst>
                <a:ext uri="{FF2B5EF4-FFF2-40B4-BE49-F238E27FC236}">
                  <a16:creationId xmlns:a16="http://schemas.microsoft.com/office/drawing/2014/main" id="{0EB05596-4046-57FF-312E-CA1EDD0FAE92}"/>
                </a:ext>
              </a:extLst>
            </p:cNvPr>
            <p:cNvSpPr/>
            <p:nvPr/>
          </p:nvSpPr>
          <p:spPr>
            <a:xfrm>
              <a:off x="6028920" y="307467"/>
              <a:ext cx="1828" cy="914"/>
            </a:xfrm>
            <a:custGeom>
              <a:avLst/>
              <a:gdLst>
                <a:gd name="connsiteX0" fmla="*/ 0 w 1828"/>
                <a:gd name="connsiteY0" fmla="*/ 0 h 914"/>
                <a:gd name="connsiteX1" fmla="*/ 1829 w 1828"/>
                <a:gd name="connsiteY1" fmla="*/ 914 h 914"/>
                <a:gd name="connsiteX2" fmla="*/ 0 w 1828"/>
                <a:gd name="connsiteY2" fmla="*/ 0 h 914"/>
              </a:gdLst>
              <a:ahLst/>
              <a:cxnLst>
                <a:cxn ang="0">
                  <a:pos x="connsiteX0" y="connsiteY0"/>
                </a:cxn>
                <a:cxn ang="0">
                  <a:pos x="connsiteX1" y="connsiteY1"/>
                </a:cxn>
                <a:cxn ang="0">
                  <a:pos x="connsiteX2" y="connsiteY2"/>
                </a:cxn>
              </a:cxnLst>
              <a:rect l="l" t="t" r="r" b="b"/>
              <a:pathLst>
                <a:path w="1828" h="914">
                  <a:moveTo>
                    <a:pt x="0" y="0"/>
                  </a:moveTo>
                  <a:cubicBezTo>
                    <a:pt x="686" y="229"/>
                    <a:pt x="1143" y="686"/>
                    <a:pt x="1829" y="914"/>
                  </a:cubicBezTo>
                  <a:cubicBezTo>
                    <a:pt x="1143" y="686"/>
                    <a:pt x="457" y="457"/>
                    <a:pt x="0" y="0"/>
                  </a:cubicBezTo>
                  <a:close/>
                </a:path>
              </a:pathLst>
            </a:custGeom>
            <a:solidFill>
              <a:srgbClr val="FFFFFF"/>
            </a:solidFill>
            <a:ln w="2286" cap="flat">
              <a:noFill/>
              <a:prstDash val="solid"/>
              <a:miter/>
            </a:ln>
          </p:spPr>
          <p:txBody>
            <a:bodyPr rtlCol="0" anchor="ctr"/>
            <a:lstStyle/>
            <a:p>
              <a:endParaRPr lang="en-US"/>
            </a:p>
          </p:txBody>
        </p:sp>
        <p:sp>
          <p:nvSpPr>
            <p:cNvPr id="27" name="Freeform 1002">
              <a:extLst>
                <a:ext uri="{FF2B5EF4-FFF2-40B4-BE49-F238E27FC236}">
                  <a16:creationId xmlns:a16="http://schemas.microsoft.com/office/drawing/2014/main" id="{438E79CC-48FA-DAAB-004F-B5BB07CA5158}"/>
                </a:ext>
              </a:extLst>
            </p:cNvPr>
            <p:cNvSpPr/>
            <p:nvPr/>
          </p:nvSpPr>
          <p:spPr>
            <a:xfrm>
              <a:off x="5989143" y="370789"/>
              <a:ext cx="26746" cy="66522"/>
            </a:xfrm>
            <a:custGeom>
              <a:avLst/>
              <a:gdLst>
                <a:gd name="connsiteX0" fmla="*/ 26746 w 26746"/>
                <a:gd name="connsiteY0" fmla="*/ 0 h 66522"/>
                <a:gd name="connsiteX1" fmla="*/ 0 w 26746"/>
                <a:gd name="connsiteY1" fmla="*/ 66523 h 66522"/>
                <a:gd name="connsiteX2" fmla="*/ 26746 w 26746"/>
                <a:gd name="connsiteY2" fmla="*/ 0 h 66522"/>
              </a:gdLst>
              <a:ahLst/>
              <a:cxnLst>
                <a:cxn ang="0">
                  <a:pos x="connsiteX0" y="connsiteY0"/>
                </a:cxn>
                <a:cxn ang="0">
                  <a:pos x="connsiteX1" y="connsiteY1"/>
                </a:cxn>
                <a:cxn ang="0">
                  <a:pos x="connsiteX2" y="connsiteY2"/>
                </a:cxn>
              </a:cxnLst>
              <a:rect l="l" t="t" r="r" b="b"/>
              <a:pathLst>
                <a:path w="26746" h="66522">
                  <a:moveTo>
                    <a:pt x="26746" y="0"/>
                  </a:moveTo>
                  <a:cubicBezTo>
                    <a:pt x="17602" y="22174"/>
                    <a:pt x="9144" y="44348"/>
                    <a:pt x="0" y="66523"/>
                  </a:cubicBezTo>
                  <a:cubicBezTo>
                    <a:pt x="9373" y="44577"/>
                    <a:pt x="17602" y="22174"/>
                    <a:pt x="26746" y="0"/>
                  </a:cubicBezTo>
                  <a:close/>
                </a:path>
              </a:pathLst>
            </a:custGeom>
            <a:solidFill>
              <a:srgbClr val="FFFFFF"/>
            </a:solidFill>
            <a:ln w="2286" cap="flat">
              <a:noFill/>
              <a:prstDash val="solid"/>
              <a:miter/>
            </a:ln>
          </p:spPr>
          <p:txBody>
            <a:bodyPr rtlCol="0" anchor="ctr"/>
            <a:lstStyle/>
            <a:p>
              <a:endParaRPr lang="en-US"/>
            </a:p>
          </p:txBody>
        </p:sp>
        <p:sp>
          <p:nvSpPr>
            <p:cNvPr id="28" name="Freeform 1003">
              <a:extLst>
                <a:ext uri="{FF2B5EF4-FFF2-40B4-BE49-F238E27FC236}">
                  <a16:creationId xmlns:a16="http://schemas.microsoft.com/office/drawing/2014/main" id="{5069D7AF-241E-1F1F-0870-AF7546A6A293}"/>
                </a:ext>
              </a:extLst>
            </p:cNvPr>
            <p:cNvSpPr/>
            <p:nvPr/>
          </p:nvSpPr>
          <p:spPr>
            <a:xfrm>
              <a:off x="6019547" y="345186"/>
              <a:ext cx="7315" cy="17145"/>
            </a:xfrm>
            <a:custGeom>
              <a:avLst/>
              <a:gdLst>
                <a:gd name="connsiteX0" fmla="*/ 7315 w 7315"/>
                <a:gd name="connsiteY0" fmla="*/ 0 h 17145"/>
                <a:gd name="connsiteX1" fmla="*/ 0 w 7315"/>
                <a:gd name="connsiteY1" fmla="*/ 17145 h 17145"/>
                <a:gd name="connsiteX2" fmla="*/ 7315 w 7315"/>
                <a:gd name="connsiteY2" fmla="*/ 0 h 17145"/>
              </a:gdLst>
              <a:ahLst/>
              <a:cxnLst>
                <a:cxn ang="0">
                  <a:pos x="connsiteX0" y="connsiteY0"/>
                </a:cxn>
                <a:cxn ang="0">
                  <a:pos x="connsiteX1" y="connsiteY1"/>
                </a:cxn>
                <a:cxn ang="0">
                  <a:pos x="connsiteX2" y="connsiteY2"/>
                </a:cxn>
              </a:cxnLst>
              <a:rect l="l" t="t" r="r" b="b"/>
              <a:pathLst>
                <a:path w="7315" h="17145">
                  <a:moveTo>
                    <a:pt x="7315" y="0"/>
                  </a:moveTo>
                  <a:cubicBezTo>
                    <a:pt x="4801" y="5715"/>
                    <a:pt x="2286" y="11430"/>
                    <a:pt x="0" y="17145"/>
                  </a:cubicBezTo>
                  <a:cubicBezTo>
                    <a:pt x="2286" y="11430"/>
                    <a:pt x="4801" y="5715"/>
                    <a:pt x="7315" y="0"/>
                  </a:cubicBezTo>
                  <a:close/>
                </a:path>
              </a:pathLst>
            </a:custGeom>
            <a:solidFill>
              <a:srgbClr val="FFFFFF"/>
            </a:solidFill>
            <a:ln w="2286" cap="flat">
              <a:noFill/>
              <a:prstDash val="solid"/>
              <a:miter/>
            </a:ln>
          </p:spPr>
          <p:txBody>
            <a:bodyPr rtlCol="0" anchor="ctr"/>
            <a:lstStyle/>
            <a:p>
              <a:endParaRPr lang="en-US"/>
            </a:p>
          </p:txBody>
        </p:sp>
        <p:sp>
          <p:nvSpPr>
            <p:cNvPr id="29" name="Freeform 1004">
              <a:extLst>
                <a:ext uri="{FF2B5EF4-FFF2-40B4-BE49-F238E27FC236}">
                  <a16:creationId xmlns:a16="http://schemas.microsoft.com/office/drawing/2014/main" id="{47D970A8-0947-7C54-71BC-93CC1CA45579}"/>
                </a:ext>
              </a:extLst>
            </p:cNvPr>
            <p:cNvSpPr/>
            <p:nvPr/>
          </p:nvSpPr>
          <p:spPr>
            <a:xfrm>
              <a:off x="6036692" y="321640"/>
              <a:ext cx="685" cy="2743"/>
            </a:xfrm>
            <a:custGeom>
              <a:avLst/>
              <a:gdLst>
                <a:gd name="connsiteX0" fmla="*/ 686 w 685"/>
                <a:gd name="connsiteY0" fmla="*/ 0 h 2743"/>
                <a:gd name="connsiteX1" fmla="*/ 0 w 685"/>
                <a:gd name="connsiteY1" fmla="*/ 2743 h 2743"/>
                <a:gd name="connsiteX2" fmla="*/ 686 w 685"/>
                <a:gd name="connsiteY2" fmla="*/ 0 h 2743"/>
              </a:gdLst>
              <a:ahLst/>
              <a:cxnLst>
                <a:cxn ang="0">
                  <a:pos x="connsiteX0" y="connsiteY0"/>
                </a:cxn>
                <a:cxn ang="0">
                  <a:pos x="connsiteX1" y="connsiteY1"/>
                </a:cxn>
                <a:cxn ang="0">
                  <a:pos x="connsiteX2" y="connsiteY2"/>
                </a:cxn>
              </a:cxnLst>
              <a:rect l="l" t="t" r="r" b="b"/>
              <a:pathLst>
                <a:path w="685" h="2743">
                  <a:moveTo>
                    <a:pt x="686" y="0"/>
                  </a:moveTo>
                  <a:cubicBezTo>
                    <a:pt x="457" y="914"/>
                    <a:pt x="229" y="1829"/>
                    <a:pt x="0" y="2743"/>
                  </a:cubicBezTo>
                  <a:cubicBezTo>
                    <a:pt x="229" y="1829"/>
                    <a:pt x="457" y="914"/>
                    <a:pt x="686" y="0"/>
                  </a:cubicBezTo>
                  <a:close/>
                </a:path>
              </a:pathLst>
            </a:custGeom>
            <a:solidFill>
              <a:srgbClr val="FFFFFF"/>
            </a:solidFill>
            <a:ln w="2286" cap="flat">
              <a:noFill/>
              <a:prstDash val="solid"/>
              <a:miter/>
            </a:ln>
          </p:spPr>
          <p:txBody>
            <a:bodyPr rtlCol="0" anchor="ctr"/>
            <a:lstStyle/>
            <a:p>
              <a:endParaRPr lang="en-US"/>
            </a:p>
          </p:txBody>
        </p:sp>
        <p:sp>
          <p:nvSpPr>
            <p:cNvPr id="30" name="Freeform 1005">
              <a:extLst>
                <a:ext uri="{FF2B5EF4-FFF2-40B4-BE49-F238E27FC236}">
                  <a16:creationId xmlns:a16="http://schemas.microsoft.com/office/drawing/2014/main" id="{EF42F176-38B7-0D13-B994-6C957064A9B8}"/>
                </a:ext>
              </a:extLst>
            </p:cNvPr>
            <p:cNvSpPr/>
            <p:nvPr/>
          </p:nvSpPr>
          <p:spPr>
            <a:xfrm>
              <a:off x="6037378" y="318897"/>
              <a:ext cx="228" cy="2743"/>
            </a:xfrm>
            <a:custGeom>
              <a:avLst/>
              <a:gdLst>
                <a:gd name="connsiteX0" fmla="*/ 229 w 228"/>
                <a:gd name="connsiteY0" fmla="*/ 0 h 2743"/>
                <a:gd name="connsiteX1" fmla="*/ 0 w 228"/>
                <a:gd name="connsiteY1" fmla="*/ 2743 h 2743"/>
                <a:gd name="connsiteX2" fmla="*/ 229 w 228"/>
                <a:gd name="connsiteY2" fmla="*/ 0 h 2743"/>
              </a:gdLst>
              <a:ahLst/>
              <a:cxnLst>
                <a:cxn ang="0">
                  <a:pos x="connsiteX0" y="connsiteY0"/>
                </a:cxn>
                <a:cxn ang="0">
                  <a:pos x="connsiteX1" y="connsiteY1"/>
                </a:cxn>
                <a:cxn ang="0">
                  <a:pos x="connsiteX2" y="connsiteY2"/>
                </a:cxn>
              </a:cxnLst>
              <a:rect l="l" t="t" r="r" b="b"/>
              <a:pathLst>
                <a:path w="228" h="2743">
                  <a:moveTo>
                    <a:pt x="229" y="0"/>
                  </a:moveTo>
                  <a:cubicBezTo>
                    <a:pt x="229" y="914"/>
                    <a:pt x="229" y="1829"/>
                    <a:pt x="0" y="2743"/>
                  </a:cubicBezTo>
                  <a:cubicBezTo>
                    <a:pt x="0" y="1829"/>
                    <a:pt x="229" y="914"/>
                    <a:pt x="229" y="0"/>
                  </a:cubicBezTo>
                  <a:close/>
                </a:path>
              </a:pathLst>
            </a:custGeom>
            <a:solidFill>
              <a:srgbClr val="FFFFFF"/>
            </a:solidFill>
            <a:ln w="2286" cap="flat">
              <a:noFill/>
              <a:prstDash val="solid"/>
              <a:miter/>
            </a:ln>
          </p:spPr>
          <p:txBody>
            <a:bodyPr rtlCol="0" anchor="ctr"/>
            <a:lstStyle/>
            <a:p>
              <a:endParaRPr lang="en-US"/>
            </a:p>
          </p:txBody>
        </p:sp>
        <p:sp>
          <p:nvSpPr>
            <p:cNvPr id="31" name="Freeform 1006">
              <a:extLst>
                <a:ext uri="{FF2B5EF4-FFF2-40B4-BE49-F238E27FC236}">
                  <a16:creationId xmlns:a16="http://schemas.microsoft.com/office/drawing/2014/main" id="{EAD54C89-C15D-0A95-9CB2-6BE26BF30EA8}"/>
                </a:ext>
              </a:extLst>
            </p:cNvPr>
            <p:cNvSpPr/>
            <p:nvPr/>
          </p:nvSpPr>
          <p:spPr>
            <a:xfrm>
              <a:off x="5903190" y="612419"/>
              <a:ext cx="2057" cy="228"/>
            </a:xfrm>
            <a:custGeom>
              <a:avLst/>
              <a:gdLst>
                <a:gd name="connsiteX0" fmla="*/ 2057 w 2057"/>
                <a:gd name="connsiteY0" fmla="*/ 0 h 228"/>
                <a:gd name="connsiteX1" fmla="*/ 0 w 2057"/>
                <a:gd name="connsiteY1" fmla="*/ 229 h 228"/>
                <a:gd name="connsiteX2" fmla="*/ 2057 w 2057"/>
                <a:gd name="connsiteY2" fmla="*/ 0 h 228"/>
              </a:gdLst>
              <a:ahLst/>
              <a:cxnLst>
                <a:cxn ang="0">
                  <a:pos x="connsiteX0" y="connsiteY0"/>
                </a:cxn>
                <a:cxn ang="0">
                  <a:pos x="connsiteX1" y="connsiteY1"/>
                </a:cxn>
                <a:cxn ang="0">
                  <a:pos x="connsiteX2" y="connsiteY2"/>
                </a:cxn>
              </a:cxnLst>
              <a:rect l="l" t="t" r="r" b="b"/>
              <a:pathLst>
                <a:path w="2057" h="228">
                  <a:moveTo>
                    <a:pt x="2057" y="0"/>
                  </a:moveTo>
                  <a:cubicBezTo>
                    <a:pt x="1372" y="0"/>
                    <a:pt x="686" y="229"/>
                    <a:pt x="0" y="229"/>
                  </a:cubicBezTo>
                  <a:cubicBezTo>
                    <a:pt x="686" y="229"/>
                    <a:pt x="1372" y="0"/>
                    <a:pt x="2057" y="0"/>
                  </a:cubicBezTo>
                  <a:close/>
                </a:path>
              </a:pathLst>
            </a:custGeom>
            <a:solidFill>
              <a:srgbClr val="FFFFFF"/>
            </a:solidFill>
            <a:ln w="2286" cap="flat">
              <a:noFill/>
              <a:prstDash val="solid"/>
              <a:miter/>
            </a:ln>
          </p:spPr>
          <p:txBody>
            <a:bodyPr rtlCol="0" anchor="ctr"/>
            <a:lstStyle/>
            <a:p>
              <a:endParaRPr lang="en-US"/>
            </a:p>
          </p:txBody>
        </p:sp>
        <p:sp>
          <p:nvSpPr>
            <p:cNvPr id="32" name="Freeform 1007">
              <a:extLst>
                <a:ext uri="{FF2B5EF4-FFF2-40B4-BE49-F238E27FC236}">
                  <a16:creationId xmlns:a16="http://schemas.microsoft.com/office/drawing/2014/main" id="{7D04EADD-1836-53A4-C33E-CE073312DAF7}"/>
                </a:ext>
              </a:extLst>
            </p:cNvPr>
            <p:cNvSpPr/>
            <p:nvPr/>
          </p:nvSpPr>
          <p:spPr>
            <a:xfrm>
              <a:off x="5896560" y="611733"/>
              <a:ext cx="228" cy="2286"/>
            </a:xfrm>
            <a:custGeom>
              <a:avLst/>
              <a:gdLst>
                <a:gd name="connsiteX0" fmla="*/ 229 w 228"/>
                <a:gd name="connsiteY0" fmla="*/ 0 h 2286"/>
                <a:gd name="connsiteX1" fmla="*/ 0 w 228"/>
                <a:gd name="connsiteY1" fmla="*/ 0 h 2286"/>
                <a:gd name="connsiteX2" fmla="*/ 229 w 228"/>
                <a:gd name="connsiteY2" fmla="*/ 0 h 2286"/>
              </a:gdLst>
              <a:ahLst/>
              <a:cxnLst>
                <a:cxn ang="0">
                  <a:pos x="connsiteX0" y="connsiteY0"/>
                </a:cxn>
                <a:cxn ang="0">
                  <a:pos x="connsiteX1" y="connsiteY1"/>
                </a:cxn>
                <a:cxn ang="0">
                  <a:pos x="connsiteX2" y="connsiteY2"/>
                </a:cxn>
              </a:cxnLst>
              <a:rect l="l" t="t" r="r" b="b"/>
              <a:pathLst>
                <a:path w="228" h="2286">
                  <a:moveTo>
                    <a:pt x="229" y="0"/>
                  </a:moveTo>
                  <a:cubicBezTo>
                    <a:pt x="229" y="0"/>
                    <a:pt x="0" y="0"/>
                    <a:pt x="0" y="0"/>
                  </a:cubicBezTo>
                  <a:cubicBezTo>
                    <a:pt x="0" y="0"/>
                    <a:pt x="0" y="0"/>
                    <a:pt x="229" y="0"/>
                  </a:cubicBezTo>
                  <a:close/>
                </a:path>
              </a:pathLst>
            </a:custGeom>
            <a:solidFill>
              <a:srgbClr val="FFFFFF"/>
            </a:solidFill>
            <a:ln w="2286" cap="flat">
              <a:noFill/>
              <a:prstDash val="solid"/>
              <a:miter/>
            </a:ln>
          </p:spPr>
          <p:txBody>
            <a:bodyPr rtlCol="0" anchor="ctr"/>
            <a:lstStyle/>
            <a:p>
              <a:endParaRPr lang="en-US"/>
            </a:p>
          </p:txBody>
        </p:sp>
        <p:sp>
          <p:nvSpPr>
            <p:cNvPr id="33" name="Freeform 1008">
              <a:extLst>
                <a:ext uri="{FF2B5EF4-FFF2-40B4-BE49-F238E27FC236}">
                  <a16:creationId xmlns:a16="http://schemas.microsoft.com/office/drawing/2014/main" id="{6B3923A9-2253-1925-F677-759148DC47B5}"/>
                </a:ext>
              </a:extLst>
            </p:cNvPr>
            <p:cNvSpPr/>
            <p:nvPr/>
          </p:nvSpPr>
          <p:spPr>
            <a:xfrm>
              <a:off x="5915534" y="602589"/>
              <a:ext cx="1828" cy="3200"/>
            </a:xfrm>
            <a:custGeom>
              <a:avLst/>
              <a:gdLst>
                <a:gd name="connsiteX0" fmla="*/ 1829 w 1828"/>
                <a:gd name="connsiteY0" fmla="*/ 0 h 3200"/>
                <a:gd name="connsiteX1" fmla="*/ 0 w 1828"/>
                <a:gd name="connsiteY1" fmla="*/ 3200 h 3200"/>
                <a:gd name="connsiteX2" fmla="*/ 1829 w 1828"/>
                <a:gd name="connsiteY2" fmla="*/ 0 h 3200"/>
              </a:gdLst>
              <a:ahLst/>
              <a:cxnLst>
                <a:cxn ang="0">
                  <a:pos x="connsiteX0" y="connsiteY0"/>
                </a:cxn>
                <a:cxn ang="0">
                  <a:pos x="connsiteX1" y="connsiteY1"/>
                </a:cxn>
                <a:cxn ang="0">
                  <a:pos x="connsiteX2" y="connsiteY2"/>
                </a:cxn>
              </a:cxnLst>
              <a:rect l="l" t="t" r="r" b="b"/>
              <a:pathLst>
                <a:path w="1828" h="3200">
                  <a:moveTo>
                    <a:pt x="1829" y="0"/>
                  </a:moveTo>
                  <a:cubicBezTo>
                    <a:pt x="1143" y="1143"/>
                    <a:pt x="686" y="2286"/>
                    <a:pt x="0" y="3200"/>
                  </a:cubicBezTo>
                  <a:cubicBezTo>
                    <a:pt x="457" y="2286"/>
                    <a:pt x="1143" y="1143"/>
                    <a:pt x="1829" y="0"/>
                  </a:cubicBezTo>
                  <a:close/>
                </a:path>
              </a:pathLst>
            </a:custGeom>
            <a:solidFill>
              <a:srgbClr val="FFFFFF"/>
            </a:solidFill>
            <a:ln w="2286" cap="flat">
              <a:noFill/>
              <a:prstDash val="solid"/>
              <a:miter/>
            </a:ln>
          </p:spPr>
          <p:txBody>
            <a:bodyPr rtlCol="0" anchor="ctr"/>
            <a:lstStyle/>
            <a:p>
              <a:endParaRPr lang="en-US"/>
            </a:p>
          </p:txBody>
        </p:sp>
        <p:sp>
          <p:nvSpPr>
            <p:cNvPr id="34" name="Freeform 1009">
              <a:extLst>
                <a:ext uri="{FF2B5EF4-FFF2-40B4-BE49-F238E27FC236}">
                  <a16:creationId xmlns:a16="http://schemas.microsoft.com/office/drawing/2014/main" id="{CC6BB504-6FA3-5FEA-A660-0E3312E1CAFD}"/>
                </a:ext>
              </a:extLst>
            </p:cNvPr>
            <p:cNvSpPr/>
            <p:nvPr/>
          </p:nvSpPr>
          <p:spPr>
            <a:xfrm>
              <a:off x="5905247" y="610590"/>
              <a:ext cx="5257" cy="1828"/>
            </a:xfrm>
            <a:custGeom>
              <a:avLst/>
              <a:gdLst>
                <a:gd name="connsiteX0" fmla="*/ 5258 w 5257"/>
                <a:gd name="connsiteY0" fmla="*/ 0 h 1828"/>
                <a:gd name="connsiteX1" fmla="*/ 0 w 5257"/>
                <a:gd name="connsiteY1" fmla="*/ 1829 h 1828"/>
                <a:gd name="connsiteX2" fmla="*/ 5258 w 5257"/>
                <a:gd name="connsiteY2" fmla="*/ 0 h 1828"/>
              </a:gdLst>
              <a:ahLst/>
              <a:cxnLst>
                <a:cxn ang="0">
                  <a:pos x="connsiteX0" y="connsiteY0"/>
                </a:cxn>
                <a:cxn ang="0">
                  <a:pos x="connsiteX1" y="connsiteY1"/>
                </a:cxn>
                <a:cxn ang="0">
                  <a:pos x="connsiteX2" y="connsiteY2"/>
                </a:cxn>
              </a:cxnLst>
              <a:rect l="l" t="t" r="r" b="b"/>
              <a:pathLst>
                <a:path w="5257" h="1828">
                  <a:moveTo>
                    <a:pt x="5258" y="0"/>
                  </a:moveTo>
                  <a:cubicBezTo>
                    <a:pt x="3658" y="914"/>
                    <a:pt x="2057" y="1372"/>
                    <a:pt x="0" y="1829"/>
                  </a:cubicBezTo>
                  <a:cubicBezTo>
                    <a:pt x="1829" y="1600"/>
                    <a:pt x="3658" y="914"/>
                    <a:pt x="5258" y="0"/>
                  </a:cubicBezTo>
                  <a:close/>
                </a:path>
              </a:pathLst>
            </a:custGeom>
            <a:solidFill>
              <a:srgbClr val="FFFFFF"/>
            </a:solidFill>
            <a:ln w="2286" cap="flat">
              <a:noFill/>
              <a:prstDash val="solid"/>
              <a:miter/>
            </a:ln>
          </p:spPr>
          <p:txBody>
            <a:bodyPr rtlCol="0" anchor="ctr"/>
            <a:lstStyle/>
            <a:p>
              <a:endParaRPr lang="en-US"/>
            </a:p>
          </p:txBody>
        </p:sp>
        <p:sp>
          <p:nvSpPr>
            <p:cNvPr id="35" name="Freeform 1010">
              <a:extLst>
                <a:ext uri="{FF2B5EF4-FFF2-40B4-BE49-F238E27FC236}">
                  <a16:creationId xmlns:a16="http://schemas.microsoft.com/office/drawing/2014/main" id="{D9F98F36-3D8F-415B-8074-69FF84CCF9F0}"/>
                </a:ext>
              </a:extLst>
            </p:cNvPr>
            <p:cNvSpPr/>
            <p:nvPr/>
          </p:nvSpPr>
          <p:spPr>
            <a:xfrm>
              <a:off x="5929707" y="551154"/>
              <a:ext cx="9601" cy="22860"/>
            </a:xfrm>
            <a:custGeom>
              <a:avLst/>
              <a:gdLst>
                <a:gd name="connsiteX0" fmla="*/ 9601 w 9601"/>
                <a:gd name="connsiteY0" fmla="*/ 0 h 22860"/>
                <a:gd name="connsiteX1" fmla="*/ 0 w 9601"/>
                <a:gd name="connsiteY1" fmla="*/ 22860 h 22860"/>
                <a:gd name="connsiteX2" fmla="*/ 9601 w 9601"/>
                <a:gd name="connsiteY2" fmla="*/ 0 h 22860"/>
              </a:gdLst>
              <a:ahLst/>
              <a:cxnLst>
                <a:cxn ang="0">
                  <a:pos x="connsiteX0" y="connsiteY0"/>
                </a:cxn>
                <a:cxn ang="0">
                  <a:pos x="connsiteX1" y="connsiteY1"/>
                </a:cxn>
                <a:cxn ang="0">
                  <a:pos x="connsiteX2" y="connsiteY2"/>
                </a:cxn>
              </a:cxnLst>
              <a:rect l="l" t="t" r="r" b="b"/>
              <a:pathLst>
                <a:path w="9601" h="22860">
                  <a:moveTo>
                    <a:pt x="9601" y="0"/>
                  </a:moveTo>
                  <a:cubicBezTo>
                    <a:pt x="6401" y="7544"/>
                    <a:pt x="3200" y="15088"/>
                    <a:pt x="0" y="22860"/>
                  </a:cubicBezTo>
                  <a:cubicBezTo>
                    <a:pt x="3200" y="15088"/>
                    <a:pt x="6401" y="7544"/>
                    <a:pt x="9601" y="0"/>
                  </a:cubicBezTo>
                  <a:close/>
                </a:path>
              </a:pathLst>
            </a:custGeom>
            <a:solidFill>
              <a:srgbClr val="FFFFFF"/>
            </a:solidFill>
            <a:ln w="2286" cap="flat">
              <a:noFill/>
              <a:prstDash val="solid"/>
              <a:miter/>
            </a:ln>
          </p:spPr>
          <p:txBody>
            <a:bodyPr rtlCol="0" anchor="ctr"/>
            <a:lstStyle/>
            <a:p>
              <a:endParaRPr lang="en-US"/>
            </a:p>
          </p:txBody>
        </p:sp>
        <p:sp>
          <p:nvSpPr>
            <p:cNvPr id="36" name="Freeform 1011">
              <a:extLst>
                <a:ext uri="{FF2B5EF4-FFF2-40B4-BE49-F238E27FC236}">
                  <a16:creationId xmlns:a16="http://schemas.microsoft.com/office/drawing/2014/main" id="{F0471005-A6F0-27AE-210B-DFC00538B0C8}"/>
                </a:ext>
              </a:extLst>
            </p:cNvPr>
            <p:cNvSpPr/>
            <p:nvPr/>
          </p:nvSpPr>
          <p:spPr>
            <a:xfrm>
              <a:off x="5801234" y="807415"/>
              <a:ext cx="1143" cy="685"/>
            </a:xfrm>
            <a:custGeom>
              <a:avLst/>
              <a:gdLst>
                <a:gd name="connsiteX0" fmla="*/ 1143 w 1143"/>
                <a:gd name="connsiteY0" fmla="*/ 686 h 685"/>
                <a:gd name="connsiteX1" fmla="*/ 0 w 1143"/>
                <a:gd name="connsiteY1" fmla="*/ 0 h 685"/>
                <a:gd name="connsiteX2" fmla="*/ 1143 w 1143"/>
                <a:gd name="connsiteY2" fmla="*/ 686 h 685"/>
              </a:gdLst>
              <a:ahLst/>
              <a:cxnLst>
                <a:cxn ang="0">
                  <a:pos x="connsiteX0" y="connsiteY0"/>
                </a:cxn>
                <a:cxn ang="0">
                  <a:pos x="connsiteX1" y="connsiteY1"/>
                </a:cxn>
                <a:cxn ang="0">
                  <a:pos x="connsiteX2" y="connsiteY2"/>
                </a:cxn>
              </a:cxnLst>
              <a:rect l="l" t="t" r="r" b="b"/>
              <a:pathLst>
                <a:path w="1143" h="685">
                  <a:moveTo>
                    <a:pt x="1143" y="686"/>
                  </a:moveTo>
                  <a:cubicBezTo>
                    <a:pt x="686" y="457"/>
                    <a:pt x="229" y="229"/>
                    <a:pt x="0" y="0"/>
                  </a:cubicBezTo>
                  <a:cubicBezTo>
                    <a:pt x="229" y="229"/>
                    <a:pt x="686" y="457"/>
                    <a:pt x="1143" y="686"/>
                  </a:cubicBezTo>
                  <a:close/>
                </a:path>
              </a:pathLst>
            </a:custGeom>
            <a:solidFill>
              <a:srgbClr val="FFFFFF"/>
            </a:solidFill>
            <a:ln w="2286" cap="flat">
              <a:noFill/>
              <a:prstDash val="solid"/>
              <a:miter/>
            </a:ln>
          </p:spPr>
          <p:txBody>
            <a:bodyPr rtlCol="0" anchor="ctr"/>
            <a:lstStyle/>
            <a:p>
              <a:endParaRPr lang="en-US"/>
            </a:p>
          </p:txBody>
        </p:sp>
        <p:sp>
          <p:nvSpPr>
            <p:cNvPr id="37" name="Freeform 1012">
              <a:extLst>
                <a:ext uri="{FF2B5EF4-FFF2-40B4-BE49-F238E27FC236}">
                  <a16:creationId xmlns:a16="http://schemas.microsoft.com/office/drawing/2014/main" id="{7A949731-4E19-0067-6AC6-5266FE15840B}"/>
                </a:ext>
              </a:extLst>
            </p:cNvPr>
            <p:cNvSpPr/>
            <p:nvPr/>
          </p:nvSpPr>
          <p:spPr>
            <a:xfrm>
              <a:off x="5865013" y="729005"/>
              <a:ext cx="228" cy="457"/>
            </a:xfrm>
            <a:custGeom>
              <a:avLst/>
              <a:gdLst>
                <a:gd name="connsiteX0" fmla="*/ 229 w 228"/>
                <a:gd name="connsiteY0" fmla="*/ 0 h 457"/>
                <a:gd name="connsiteX1" fmla="*/ 0 w 228"/>
                <a:gd name="connsiteY1" fmla="*/ 457 h 457"/>
                <a:gd name="connsiteX2" fmla="*/ 229 w 228"/>
                <a:gd name="connsiteY2" fmla="*/ 0 h 457"/>
              </a:gdLst>
              <a:ahLst/>
              <a:cxnLst>
                <a:cxn ang="0">
                  <a:pos x="connsiteX0" y="connsiteY0"/>
                </a:cxn>
                <a:cxn ang="0">
                  <a:pos x="connsiteX1" y="connsiteY1"/>
                </a:cxn>
                <a:cxn ang="0">
                  <a:pos x="connsiteX2" y="connsiteY2"/>
                </a:cxn>
              </a:cxnLst>
              <a:rect l="l" t="t" r="r" b="b"/>
              <a:pathLst>
                <a:path w="228" h="457">
                  <a:moveTo>
                    <a:pt x="229" y="0"/>
                  </a:moveTo>
                  <a:cubicBezTo>
                    <a:pt x="229" y="229"/>
                    <a:pt x="229" y="229"/>
                    <a:pt x="0" y="457"/>
                  </a:cubicBezTo>
                  <a:cubicBezTo>
                    <a:pt x="229" y="229"/>
                    <a:pt x="229" y="0"/>
                    <a:pt x="229" y="0"/>
                  </a:cubicBezTo>
                  <a:close/>
                </a:path>
              </a:pathLst>
            </a:custGeom>
            <a:solidFill>
              <a:srgbClr val="FFFFFF"/>
            </a:solidFill>
            <a:ln w="2286" cap="flat">
              <a:noFill/>
              <a:prstDash val="solid"/>
              <a:miter/>
            </a:ln>
          </p:spPr>
          <p:txBody>
            <a:bodyPr rtlCol="0" anchor="ctr"/>
            <a:lstStyle/>
            <a:p>
              <a:endParaRPr lang="en-US"/>
            </a:p>
          </p:txBody>
        </p:sp>
        <p:sp>
          <p:nvSpPr>
            <p:cNvPr id="38" name="Freeform 1013">
              <a:extLst>
                <a:ext uri="{FF2B5EF4-FFF2-40B4-BE49-F238E27FC236}">
                  <a16:creationId xmlns:a16="http://schemas.microsoft.com/office/drawing/2014/main" id="{AE1772A1-D47F-69A7-F0A8-505CC56EC787}"/>
                </a:ext>
              </a:extLst>
            </p:cNvPr>
            <p:cNvSpPr/>
            <p:nvPr/>
          </p:nvSpPr>
          <p:spPr>
            <a:xfrm>
              <a:off x="5864785" y="729919"/>
              <a:ext cx="228" cy="228"/>
            </a:xfrm>
            <a:custGeom>
              <a:avLst/>
              <a:gdLst>
                <a:gd name="connsiteX0" fmla="*/ 229 w 228"/>
                <a:gd name="connsiteY0" fmla="*/ 0 h 228"/>
                <a:gd name="connsiteX1" fmla="*/ 0 w 228"/>
                <a:gd name="connsiteY1" fmla="*/ 229 h 228"/>
                <a:gd name="connsiteX2" fmla="*/ 229 w 228"/>
                <a:gd name="connsiteY2" fmla="*/ 0 h 228"/>
              </a:gdLst>
              <a:ahLst/>
              <a:cxnLst>
                <a:cxn ang="0">
                  <a:pos x="connsiteX0" y="connsiteY0"/>
                </a:cxn>
                <a:cxn ang="0">
                  <a:pos x="connsiteX1" y="connsiteY1"/>
                </a:cxn>
                <a:cxn ang="0">
                  <a:pos x="connsiteX2" y="connsiteY2"/>
                </a:cxn>
              </a:cxnLst>
              <a:rect l="l" t="t" r="r" b="b"/>
              <a:pathLst>
                <a:path w="228" h="228">
                  <a:moveTo>
                    <a:pt x="229" y="0"/>
                  </a:moveTo>
                  <a:cubicBezTo>
                    <a:pt x="229" y="0"/>
                    <a:pt x="229" y="229"/>
                    <a:pt x="0" y="229"/>
                  </a:cubicBezTo>
                  <a:cubicBezTo>
                    <a:pt x="0" y="229"/>
                    <a:pt x="0" y="229"/>
                    <a:pt x="229" y="0"/>
                  </a:cubicBezTo>
                  <a:close/>
                </a:path>
              </a:pathLst>
            </a:custGeom>
            <a:solidFill>
              <a:srgbClr val="FFFFFF"/>
            </a:solidFill>
            <a:ln w="2286" cap="flat">
              <a:noFill/>
              <a:prstDash val="solid"/>
              <a:miter/>
            </a:ln>
          </p:spPr>
          <p:txBody>
            <a:bodyPr rtlCol="0" anchor="ctr"/>
            <a:lstStyle/>
            <a:p>
              <a:endParaRPr lang="en-US"/>
            </a:p>
          </p:txBody>
        </p:sp>
        <p:sp>
          <p:nvSpPr>
            <p:cNvPr id="39" name="Freeform 1014">
              <a:extLst>
                <a:ext uri="{FF2B5EF4-FFF2-40B4-BE49-F238E27FC236}">
                  <a16:creationId xmlns:a16="http://schemas.microsoft.com/office/drawing/2014/main" id="{9F617312-1070-F4A5-7A0B-C02CE7D773E7}"/>
                </a:ext>
              </a:extLst>
            </p:cNvPr>
            <p:cNvSpPr/>
            <p:nvPr/>
          </p:nvSpPr>
          <p:spPr>
            <a:xfrm>
              <a:off x="5830495" y="785698"/>
              <a:ext cx="5257" cy="10515"/>
            </a:xfrm>
            <a:custGeom>
              <a:avLst/>
              <a:gdLst>
                <a:gd name="connsiteX0" fmla="*/ 5258 w 5257"/>
                <a:gd name="connsiteY0" fmla="*/ 0 h 10515"/>
                <a:gd name="connsiteX1" fmla="*/ 0 w 5257"/>
                <a:gd name="connsiteY1" fmla="*/ 10516 h 10515"/>
                <a:gd name="connsiteX2" fmla="*/ 5258 w 5257"/>
                <a:gd name="connsiteY2" fmla="*/ 0 h 10515"/>
              </a:gdLst>
              <a:ahLst/>
              <a:cxnLst>
                <a:cxn ang="0">
                  <a:pos x="connsiteX0" y="connsiteY0"/>
                </a:cxn>
                <a:cxn ang="0">
                  <a:pos x="connsiteX1" y="connsiteY1"/>
                </a:cxn>
                <a:cxn ang="0">
                  <a:pos x="connsiteX2" y="connsiteY2"/>
                </a:cxn>
              </a:cxnLst>
              <a:rect l="l" t="t" r="r" b="b"/>
              <a:pathLst>
                <a:path w="5257" h="10515">
                  <a:moveTo>
                    <a:pt x="5258" y="0"/>
                  </a:moveTo>
                  <a:cubicBezTo>
                    <a:pt x="3429" y="3886"/>
                    <a:pt x="1600" y="7315"/>
                    <a:pt x="0" y="10516"/>
                  </a:cubicBezTo>
                  <a:cubicBezTo>
                    <a:pt x="1600" y="7315"/>
                    <a:pt x="3429" y="3886"/>
                    <a:pt x="5258" y="0"/>
                  </a:cubicBezTo>
                  <a:close/>
                </a:path>
              </a:pathLst>
            </a:custGeom>
            <a:solidFill>
              <a:srgbClr val="FFFFFF"/>
            </a:solidFill>
            <a:ln w="2286" cap="flat">
              <a:noFill/>
              <a:prstDash val="solid"/>
              <a:miter/>
            </a:ln>
          </p:spPr>
          <p:txBody>
            <a:bodyPr rtlCol="0" anchor="ctr"/>
            <a:lstStyle/>
            <a:p>
              <a:endParaRPr lang="en-US"/>
            </a:p>
          </p:txBody>
        </p:sp>
        <p:sp>
          <p:nvSpPr>
            <p:cNvPr id="40" name="Freeform 1015">
              <a:extLst>
                <a:ext uri="{FF2B5EF4-FFF2-40B4-BE49-F238E27FC236}">
                  <a16:creationId xmlns:a16="http://schemas.microsoft.com/office/drawing/2014/main" id="{AA75A52A-73AF-5DB5-7934-7CFDEA4D77D1}"/>
                </a:ext>
              </a:extLst>
            </p:cNvPr>
            <p:cNvSpPr/>
            <p:nvPr/>
          </p:nvSpPr>
          <p:spPr>
            <a:xfrm>
              <a:off x="5836896" y="778383"/>
              <a:ext cx="2514" cy="4800"/>
            </a:xfrm>
            <a:custGeom>
              <a:avLst/>
              <a:gdLst>
                <a:gd name="connsiteX0" fmla="*/ 2515 w 2514"/>
                <a:gd name="connsiteY0" fmla="*/ 0 h 4800"/>
                <a:gd name="connsiteX1" fmla="*/ 0 w 2514"/>
                <a:gd name="connsiteY1" fmla="*/ 4801 h 4800"/>
                <a:gd name="connsiteX2" fmla="*/ 2515 w 2514"/>
                <a:gd name="connsiteY2" fmla="*/ 0 h 4800"/>
              </a:gdLst>
              <a:ahLst/>
              <a:cxnLst>
                <a:cxn ang="0">
                  <a:pos x="connsiteX0" y="connsiteY0"/>
                </a:cxn>
                <a:cxn ang="0">
                  <a:pos x="connsiteX1" y="connsiteY1"/>
                </a:cxn>
                <a:cxn ang="0">
                  <a:pos x="connsiteX2" y="connsiteY2"/>
                </a:cxn>
              </a:cxnLst>
              <a:rect l="l" t="t" r="r" b="b"/>
              <a:pathLst>
                <a:path w="2514" h="4800">
                  <a:moveTo>
                    <a:pt x="2515" y="0"/>
                  </a:moveTo>
                  <a:cubicBezTo>
                    <a:pt x="1600" y="1600"/>
                    <a:pt x="914" y="3200"/>
                    <a:pt x="0" y="4801"/>
                  </a:cubicBezTo>
                  <a:cubicBezTo>
                    <a:pt x="914" y="3429"/>
                    <a:pt x="1600" y="1829"/>
                    <a:pt x="2515" y="0"/>
                  </a:cubicBezTo>
                  <a:close/>
                </a:path>
              </a:pathLst>
            </a:custGeom>
            <a:solidFill>
              <a:srgbClr val="FFFFFF"/>
            </a:solidFill>
            <a:ln w="2286" cap="flat">
              <a:noFill/>
              <a:prstDash val="solid"/>
              <a:miter/>
            </a:ln>
          </p:spPr>
          <p:txBody>
            <a:bodyPr rtlCol="0" anchor="ctr"/>
            <a:lstStyle/>
            <a:p>
              <a:endParaRPr lang="en-US"/>
            </a:p>
          </p:txBody>
        </p:sp>
        <p:sp>
          <p:nvSpPr>
            <p:cNvPr id="41" name="Freeform 1016">
              <a:extLst>
                <a:ext uri="{FF2B5EF4-FFF2-40B4-BE49-F238E27FC236}">
                  <a16:creationId xmlns:a16="http://schemas.microsoft.com/office/drawing/2014/main" id="{44B4BAEA-1702-C926-BB24-50D5322F5CDF}"/>
                </a:ext>
              </a:extLst>
            </p:cNvPr>
            <p:cNvSpPr/>
            <p:nvPr/>
          </p:nvSpPr>
          <p:spPr>
            <a:xfrm>
              <a:off x="5839410" y="770839"/>
              <a:ext cx="3886" cy="7543"/>
            </a:xfrm>
            <a:custGeom>
              <a:avLst/>
              <a:gdLst>
                <a:gd name="connsiteX0" fmla="*/ 3886 w 3886"/>
                <a:gd name="connsiteY0" fmla="*/ 0 h 7543"/>
                <a:gd name="connsiteX1" fmla="*/ 0 w 3886"/>
                <a:gd name="connsiteY1" fmla="*/ 7544 h 7543"/>
                <a:gd name="connsiteX2" fmla="*/ 3886 w 3886"/>
                <a:gd name="connsiteY2" fmla="*/ 0 h 7543"/>
              </a:gdLst>
              <a:ahLst/>
              <a:cxnLst>
                <a:cxn ang="0">
                  <a:pos x="connsiteX0" y="connsiteY0"/>
                </a:cxn>
                <a:cxn ang="0">
                  <a:pos x="connsiteX1" y="connsiteY1"/>
                </a:cxn>
                <a:cxn ang="0">
                  <a:pos x="connsiteX2" y="connsiteY2"/>
                </a:cxn>
              </a:cxnLst>
              <a:rect l="l" t="t" r="r" b="b"/>
              <a:pathLst>
                <a:path w="3886" h="7543">
                  <a:moveTo>
                    <a:pt x="3886" y="0"/>
                  </a:moveTo>
                  <a:cubicBezTo>
                    <a:pt x="2515" y="2515"/>
                    <a:pt x="1372" y="5029"/>
                    <a:pt x="0" y="7544"/>
                  </a:cubicBezTo>
                  <a:cubicBezTo>
                    <a:pt x="1143" y="5029"/>
                    <a:pt x="2515" y="2515"/>
                    <a:pt x="3886" y="0"/>
                  </a:cubicBezTo>
                  <a:close/>
                </a:path>
              </a:pathLst>
            </a:custGeom>
            <a:solidFill>
              <a:srgbClr val="FFFFFF"/>
            </a:solidFill>
            <a:ln w="2286" cap="flat">
              <a:noFill/>
              <a:prstDash val="solid"/>
              <a:miter/>
            </a:ln>
          </p:spPr>
          <p:txBody>
            <a:bodyPr rtlCol="0" anchor="ctr"/>
            <a:lstStyle/>
            <a:p>
              <a:endParaRPr lang="en-US"/>
            </a:p>
          </p:txBody>
        </p:sp>
        <p:sp>
          <p:nvSpPr>
            <p:cNvPr id="42" name="Freeform 1017">
              <a:extLst>
                <a:ext uri="{FF2B5EF4-FFF2-40B4-BE49-F238E27FC236}">
                  <a16:creationId xmlns:a16="http://schemas.microsoft.com/office/drawing/2014/main" id="{51FC8316-1B23-4501-0F12-3872009862B7}"/>
                </a:ext>
              </a:extLst>
            </p:cNvPr>
            <p:cNvSpPr/>
            <p:nvPr/>
          </p:nvSpPr>
          <p:spPr>
            <a:xfrm>
              <a:off x="5866385" y="723747"/>
              <a:ext cx="2286" cy="685"/>
            </a:xfrm>
            <a:custGeom>
              <a:avLst/>
              <a:gdLst>
                <a:gd name="connsiteX0" fmla="*/ 0 w 2286"/>
                <a:gd name="connsiteY0" fmla="*/ 0 h 685"/>
                <a:gd name="connsiteX1" fmla="*/ 0 w 2286"/>
                <a:gd name="connsiteY1" fmla="*/ 686 h 685"/>
                <a:gd name="connsiteX2" fmla="*/ 0 w 2286"/>
                <a:gd name="connsiteY2" fmla="*/ 0 h 685"/>
              </a:gdLst>
              <a:ahLst/>
              <a:cxnLst>
                <a:cxn ang="0">
                  <a:pos x="connsiteX0" y="connsiteY0"/>
                </a:cxn>
                <a:cxn ang="0">
                  <a:pos x="connsiteX1" y="connsiteY1"/>
                </a:cxn>
                <a:cxn ang="0">
                  <a:pos x="connsiteX2" y="connsiteY2"/>
                </a:cxn>
              </a:cxnLst>
              <a:rect l="l" t="t" r="r" b="b"/>
              <a:pathLst>
                <a:path w="2286" h="685">
                  <a:moveTo>
                    <a:pt x="0" y="0"/>
                  </a:moveTo>
                  <a:cubicBezTo>
                    <a:pt x="0" y="229"/>
                    <a:pt x="0" y="457"/>
                    <a:pt x="0" y="686"/>
                  </a:cubicBezTo>
                  <a:cubicBezTo>
                    <a:pt x="0" y="457"/>
                    <a:pt x="0" y="229"/>
                    <a:pt x="0" y="0"/>
                  </a:cubicBezTo>
                  <a:close/>
                </a:path>
              </a:pathLst>
            </a:custGeom>
            <a:solidFill>
              <a:srgbClr val="FFFFFF"/>
            </a:solidFill>
            <a:ln w="2286" cap="flat">
              <a:noFill/>
              <a:prstDash val="solid"/>
              <a:miter/>
            </a:ln>
          </p:spPr>
          <p:txBody>
            <a:bodyPr rtlCol="0" anchor="ctr"/>
            <a:lstStyle/>
            <a:p>
              <a:endParaRPr lang="en-US"/>
            </a:p>
          </p:txBody>
        </p:sp>
        <p:sp>
          <p:nvSpPr>
            <p:cNvPr id="43" name="Freeform 1018">
              <a:extLst>
                <a:ext uri="{FF2B5EF4-FFF2-40B4-BE49-F238E27FC236}">
                  <a16:creationId xmlns:a16="http://schemas.microsoft.com/office/drawing/2014/main" id="{31D57314-5F45-5B74-5C17-698B0B8AFCC1}"/>
                </a:ext>
              </a:extLst>
            </p:cNvPr>
            <p:cNvSpPr/>
            <p:nvPr/>
          </p:nvSpPr>
          <p:spPr>
            <a:xfrm>
              <a:off x="5866614" y="722376"/>
              <a:ext cx="2286" cy="685"/>
            </a:xfrm>
            <a:custGeom>
              <a:avLst/>
              <a:gdLst>
                <a:gd name="connsiteX0" fmla="*/ 0 w 2286"/>
                <a:gd name="connsiteY0" fmla="*/ 0 h 685"/>
                <a:gd name="connsiteX1" fmla="*/ 0 w 2286"/>
                <a:gd name="connsiteY1" fmla="*/ 686 h 685"/>
                <a:gd name="connsiteX2" fmla="*/ 0 w 2286"/>
                <a:gd name="connsiteY2" fmla="*/ 0 h 685"/>
              </a:gdLst>
              <a:ahLst/>
              <a:cxnLst>
                <a:cxn ang="0">
                  <a:pos x="connsiteX0" y="connsiteY0"/>
                </a:cxn>
                <a:cxn ang="0">
                  <a:pos x="connsiteX1" y="connsiteY1"/>
                </a:cxn>
                <a:cxn ang="0">
                  <a:pos x="connsiteX2" y="connsiteY2"/>
                </a:cxn>
              </a:cxnLst>
              <a:rect l="l" t="t" r="r" b="b"/>
              <a:pathLst>
                <a:path w="2286" h="685">
                  <a:moveTo>
                    <a:pt x="0" y="0"/>
                  </a:moveTo>
                  <a:cubicBezTo>
                    <a:pt x="0" y="229"/>
                    <a:pt x="0" y="457"/>
                    <a:pt x="0" y="686"/>
                  </a:cubicBezTo>
                  <a:cubicBezTo>
                    <a:pt x="0" y="457"/>
                    <a:pt x="0" y="229"/>
                    <a:pt x="0" y="0"/>
                  </a:cubicBezTo>
                  <a:close/>
                </a:path>
              </a:pathLst>
            </a:custGeom>
            <a:solidFill>
              <a:srgbClr val="FFFFFF"/>
            </a:solidFill>
            <a:ln w="2286" cap="flat">
              <a:noFill/>
              <a:prstDash val="solid"/>
              <a:miter/>
            </a:ln>
          </p:spPr>
          <p:txBody>
            <a:bodyPr rtlCol="0" anchor="ctr"/>
            <a:lstStyle/>
            <a:p>
              <a:endParaRPr lang="en-US"/>
            </a:p>
          </p:txBody>
        </p:sp>
        <p:sp>
          <p:nvSpPr>
            <p:cNvPr id="44" name="Freeform 1019">
              <a:extLst>
                <a:ext uri="{FF2B5EF4-FFF2-40B4-BE49-F238E27FC236}">
                  <a16:creationId xmlns:a16="http://schemas.microsoft.com/office/drawing/2014/main" id="{D6974E34-998B-46A2-164E-0D02E4F4E5D2}"/>
                </a:ext>
              </a:extLst>
            </p:cNvPr>
            <p:cNvSpPr/>
            <p:nvPr/>
          </p:nvSpPr>
          <p:spPr>
            <a:xfrm>
              <a:off x="5865471" y="727862"/>
              <a:ext cx="228" cy="457"/>
            </a:xfrm>
            <a:custGeom>
              <a:avLst/>
              <a:gdLst>
                <a:gd name="connsiteX0" fmla="*/ 229 w 228"/>
                <a:gd name="connsiteY0" fmla="*/ 0 h 457"/>
                <a:gd name="connsiteX1" fmla="*/ 0 w 228"/>
                <a:gd name="connsiteY1" fmla="*/ 457 h 457"/>
                <a:gd name="connsiteX2" fmla="*/ 229 w 228"/>
                <a:gd name="connsiteY2" fmla="*/ 0 h 457"/>
              </a:gdLst>
              <a:ahLst/>
              <a:cxnLst>
                <a:cxn ang="0">
                  <a:pos x="connsiteX0" y="connsiteY0"/>
                </a:cxn>
                <a:cxn ang="0">
                  <a:pos x="connsiteX1" y="connsiteY1"/>
                </a:cxn>
                <a:cxn ang="0">
                  <a:pos x="connsiteX2" y="connsiteY2"/>
                </a:cxn>
              </a:cxnLst>
              <a:rect l="l" t="t" r="r" b="b"/>
              <a:pathLst>
                <a:path w="228" h="457">
                  <a:moveTo>
                    <a:pt x="229" y="0"/>
                  </a:moveTo>
                  <a:cubicBezTo>
                    <a:pt x="229" y="229"/>
                    <a:pt x="229" y="229"/>
                    <a:pt x="0" y="457"/>
                  </a:cubicBezTo>
                  <a:cubicBezTo>
                    <a:pt x="0" y="229"/>
                    <a:pt x="0" y="229"/>
                    <a:pt x="229" y="0"/>
                  </a:cubicBezTo>
                  <a:close/>
                </a:path>
              </a:pathLst>
            </a:custGeom>
            <a:solidFill>
              <a:srgbClr val="FFFFFF"/>
            </a:solidFill>
            <a:ln w="2286" cap="flat">
              <a:noFill/>
              <a:prstDash val="solid"/>
              <a:miter/>
            </a:ln>
          </p:spPr>
          <p:txBody>
            <a:bodyPr rtlCol="0" anchor="ctr"/>
            <a:lstStyle/>
            <a:p>
              <a:endParaRPr lang="en-US"/>
            </a:p>
          </p:txBody>
        </p:sp>
        <p:sp>
          <p:nvSpPr>
            <p:cNvPr id="45" name="Freeform 1020">
              <a:extLst>
                <a:ext uri="{FF2B5EF4-FFF2-40B4-BE49-F238E27FC236}">
                  <a16:creationId xmlns:a16="http://schemas.microsoft.com/office/drawing/2014/main" id="{016C4404-F36B-7241-5B0D-F07B6ACC907F}"/>
                </a:ext>
              </a:extLst>
            </p:cNvPr>
            <p:cNvSpPr/>
            <p:nvPr/>
          </p:nvSpPr>
          <p:spPr>
            <a:xfrm>
              <a:off x="5866156" y="725347"/>
              <a:ext cx="2286" cy="685"/>
            </a:xfrm>
            <a:custGeom>
              <a:avLst/>
              <a:gdLst>
                <a:gd name="connsiteX0" fmla="*/ 0 w 2286"/>
                <a:gd name="connsiteY0" fmla="*/ 0 h 685"/>
                <a:gd name="connsiteX1" fmla="*/ 0 w 2286"/>
                <a:gd name="connsiteY1" fmla="*/ 686 h 685"/>
                <a:gd name="connsiteX2" fmla="*/ 0 w 2286"/>
                <a:gd name="connsiteY2" fmla="*/ 0 h 685"/>
              </a:gdLst>
              <a:ahLst/>
              <a:cxnLst>
                <a:cxn ang="0">
                  <a:pos x="connsiteX0" y="connsiteY0"/>
                </a:cxn>
                <a:cxn ang="0">
                  <a:pos x="connsiteX1" y="connsiteY1"/>
                </a:cxn>
                <a:cxn ang="0">
                  <a:pos x="connsiteX2" y="connsiteY2"/>
                </a:cxn>
              </a:cxnLst>
              <a:rect l="l" t="t" r="r" b="b"/>
              <a:pathLst>
                <a:path w="2286" h="685">
                  <a:moveTo>
                    <a:pt x="0" y="0"/>
                  </a:moveTo>
                  <a:cubicBezTo>
                    <a:pt x="0" y="229"/>
                    <a:pt x="0" y="457"/>
                    <a:pt x="0" y="686"/>
                  </a:cubicBezTo>
                  <a:cubicBezTo>
                    <a:pt x="0" y="457"/>
                    <a:pt x="0" y="229"/>
                    <a:pt x="0" y="0"/>
                  </a:cubicBezTo>
                  <a:close/>
                </a:path>
              </a:pathLst>
            </a:custGeom>
            <a:solidFill>
              <a:srgbClr val="FFFFFF"/>
            </a:solidFill>
            <a:ln w="2286" cap="flat">
              <a:noFill/>
              <a:prstDash val="solid"/>
              <a:miter/>
            </a:ln>
          </p:spPr>
          <p:txBody>
            <a:bodyPr rtlCol="0" anchor="ctr"/>
            <a:lstStyle/>
            <a:p>
              <a:endParaRPr lang="en-US"/>
            </a:p>
          </p:txBody>
        </p:sp>
        <p:sp>
          <p:nvSpPr>
            <p:cNvPr id="46" name="Freeform 1021">
              <a:extLst>
                <a:ext uri="{FF2B5EF4-FFF2-40B4-BE49-F238E27FC236}">
                  <a16:creationId xmlns:a16="http://schemas.microsoft.com/office/drawing/2014/main" id="{69731F1F-D5A4-8340-3541-20D61571DF9F}"/>
                </a:ext>
              </a:extLst>
            </p:cNvPr>
            <p:cNvSpPr/>
            <p:nvPr/>
          </p:nvSpPr>
          <p:spPr>
            <a:xfrm>
              <a:off x="5866740" y="720547"/>
              <a:ext cx="101" cy="685"/>
            </a:xfrm>
            <a:custGeom>
              <a:avLst/>
              <a:gdLst>
                <a:gd name="connsiteX0" fmla="*/ 102 w 101"/>
                <a:gd name="connsiteY0" fmla="*/ 0 h 685"/>
                <a:gd name="connsiteX1" fmla="*/ 102 w 101"/>
                <a:gd name="connsiteY1" fmla="*/ 686 h 685"/>
                <a:gd name="connsiteX2" fmla="*/ 102 w 101"/>
                <a:gd name="connsiteY2" fmla="*/ 0 h 685"/>
              </a:gdLst>
              <a:ahLst/>
              <a:cxnLst>
                <a:cxn ang="0">
                  <a:pos x="connsiteX0" y="connsiteY0"/>
                </a:cxn>
                <a:cxn ang="0">
                  <a:pos x="connsiteX1" y="connsiteY1"/>
                </a:cxn>
                <a:cxn ang="0">
                  <a:pos x="connsiteX2" y="connsiteY2"/>
                </a:cxn>
              </a:cxnLst>
              <a:rect l="l" t="t" r="r" b="b"/>
              <a:pathLst>
                <a:path w="101" h="685">
                  <a:moveTo>
                    <a:pt x="102" y="0"/>
                  </a:moveTo>
                  <a:cubicBezTo>
                    <a:pt x="102" y="229"/>
                    <a:pt x="102" y="457"/>
                    <a:pt x="102" y="686"/>
                  </a:cubicBezTo>
                  <a:cubicBezTo>
                    <a:pt x="-127" y="457"/>
                    <a:pt x="102" y="229"/>
                    <a:pt x="102" y="0"/>
                  </a:cubicBezTo>
                  <a:close/>
                </a:path>
              </a:pathLst>
            </a:custGeom>
            <a:solidFill>
              <a:srgbClr val="FFFFFF"/>
            </a:solidFill>
            <a:ln w="2286" cap="flat">
              <a:noFill/>
              <a:prstDash val="solid"/>
              <a:miter/>
            </a:ln>
          </p:spPr>
          <p:txBody>
            <a:bodyPr rtlCol="0" anchor="ctr"/>
            <a:lstStyle/>
            <a:p>
              <a:endParaRPr lang="en-US"/>
            </a:p>
          </p:txBody>
        </p:sp>
        <p:sp>
          <p:nvSpPr>
            <p:cNvPr id="47" name="Freeform 1022">
              <a:extLst>
                <a:ext uri="{FF2B5EF4-FFF2-40B4-BE49-F238E27FC236}">
                  <a16:creationId xmlns:a16="http://schemas.microsoft.com/office/drawing/2014/main" id="{9FFAC19D-3CC8-1042-752B-F4474A1802DB}"/>
                </a:ext>
              </a:extLst>
            </p:cNvPr>
            <p:cNvSpPr/>
            <p:nvPr/>
          </p:nvSpPr>
          <p:spPr>
            <a:xfrm>
              <a:off x="5865699" y="726719"/>
              <a:ext cx="228" cy="457"/>
            </a:xfrm>
            <a:custGeom>
              <a:avLst/>
              <a:gdLst>
                <a:gd name="connsiteX0" fmla="*/ 229 w 228"/>
                <a:gd name="connsiteY0" fmla="*/ 0 h 457"/>
                <a:gd name="connsiteX1" fmla="*/ 0 w 228"/>
                <a:gd name="connsiteY1" fmla="*/ 457 h 457"/>
                <a:gd name="connsiteX2" fmla="*/ 229 w 228"/>
                <a:gd name="connsiteY2" fmla="*/ 0 h 457"/>
              </a:gdLst>
              <a:ahLst/>
              <a:cxnLst>
                <a:cxn ang="0">
                  <a:pos x="connsiteX0" y="connsiteY0"/>
                </a:cxn>
                <a:cxn ang="0">
                  <a:pos x="connsiteX1" y="connsiteY1"/>
                </a:cxn>
                <a:cxn ang="0">
                  <a:pos x="connsiteX2" y="connsiteY2"/>
                </a:cxn>
              </a:cxnLst>
              <a:rect l="l" t="t" r="r" b="b"/>
              <a:pathLst>
                <a:path w="228" h="457">
                  <a:moveTo>
                    <a:pt x="229" y="0"/>
                  </a:moveTo>
                  <a:cubicBezTo>
                    <a:pt x="229" y="229"/>
                    <a:pt x="229" y="457"/>
                    <a:pt x="0" y="457"/>
                  </a:cubicBezTo>
                  <a:cubicBezTo>
                    <a:pt x="229" y="229"/>
                    <a:pt x="229" y="0"/>
                    <a:pt x="229" y="0"/>
                  </a:cubicBezTo>
                  <a:close/>
                </a:path>
              </a:pathLst>
            </a:custGeom>
            <a:solidFill>
              <a:srgbClr val="FFFFFF"/>
            </a:solidFill>
            <a:ln w="2286" cap="flat">
              <a:noFill/>
              <a:prstDash val="solid"/>
              <a:miter/>
            </a:ln>
          </p:spPr>
          <p:txBody>
            <a:bodyPr rtlCol="0" anchor="ctr"/>
            <a:lstStyle/>
            <a:p>
              <a:endParaRPr lang="en-US"/>
            </a:p>
          </p:txBody>
        </p:sp>
        <p:sp>
          <p:nvSpPr>
            <p:cNvPr id="48" name="Freeform 1023">
              <a:extLst>
                <a:ext uri="{FF2B5EF4-FFF2-40B4-BE49-F238E27FC236}">
                  <a16:creationId xmlns:a16="http://schemas.microsoft.com/office/drawing/2014/main" id="{93F94DDE-14AF-053A-89EE-4F28283379A1}"/>
                </a:ext>
              </a:extLst>
            </p:cNvPr>
            <p:cNvSpPr/>
            <p:nvPr/>
          </p:nvSpPr>
          <p:spPr>
            <a:xfrm>
              <a:off x="5795976" y="800785"/>
              <a:ext cx="228" cy="1371"/>
            </a:xfrm>
            <a:custGeom>
              <a:avLst/>
              <a:gdLst>
                <a:gd name="connsiteX0" fmla="*/ 229 w 228"/>
                <a:gd name="connsiteY0" fmla="*/ 1372 h 1371"/>
                <a:gd name="connsiteX1" fmla="*/ 0 w 228"/>
                <a:gd name="connsiteY1" fmla="*/ 0 h 1371"/>
                <a:gd name="connsiteX2" fmla="*/ 229 w 228"/>
                <a:gd name="connsiteY2" fmla="*/ 1372 h 1371"/>
              </a:gdLst>
              <a:ahLst/>
              <a:cxnLst>
                <a:cxn ang="0">
                  <a:pos x="connsiteX0" y="connsiteY0"/>
                </a:cxn>
                <a:cxn ang="0">
                  <a:pos x="connsiteX1" y="connsiteY1"/>
                </a:cxn>
                <a:cxn ang="0">
                  <a:pos x="connsiteX2" y="connsiteY2"/>
                </a:cxn>
              </a:cxnLst>
              <a:rect l="l" t="t" r="r" b="b"/>
              <a:pathLst>
                <a:path w="228" h="1371">
                  <a:moveTo>
                    <a:pt x="229" y="1372"/>
                  </a:moveTo>
                  <a:cubicBezTo>
                    <a:pt x="0" y="914"/>
                    <a:pt x="0" y="457"/>
                    <a:pt x="0" y="0"/>
                  </a:cubicBezTo>
                  <a:cubicBezTo>
                    <a:pt x="0" y="457"/>
                    <a:pt x="229" y="914"/>
                    <a:pt x="229" y="1372"/>
                  </a:cubicBezTo>
                  <a:close/>
                </a:path>
              </a:pathLst>
            </a:custGeom>
            <a:solidFill>
              <a:srgbClr val="FFFFFF"/>
            </a:solidFill>
            <a:ln w="2286" cap="flat">
              <a:noFill/>
              <a:prstDash val="solid"/>
              <a:miter/>
            </a:ln>
          </p:spPr>
          <p:txBody>
            <a:bodyPr rtlCol="0" anchor="ctr"/>
            <a:lstStyle/>
            <a:p>
              <a:endParaRPr lang="en-US"/>
            </a:p>
          </p:txBody>
        </p:sp>
        <p:sp>
          <p:nvSpPr>
            <p:cNvPr id="49" name="Freeform 1024">
              <a:extLst>
                <a:ext uri="{FF2B5EF4-FFF2-40B4-BE49-F238E27FC236}">
                  <a16:creationId xmlns:a16="http://schemas.microsoft.com/office/drawing/2014/main" id="{CC9C5FC6-846D-61A3-7B40-306285D0AE34}"/>
                </a:ext>
              </a:extLst>
            </p:cNvPr>
            <p:cNvSpPr/>
            <p:nvPr/>
          </p:nvSpPr>
          <p:spPr>
            <a:xfrm>
              <a:off x="5802834" y="808329"/>
              <a:ext cx="6858" cy="2971"/>
            </a:xfrm>
            <a:custGeom>
              <a:avLst/>
              <a:gdLst>
                <a:gd name="connsiteX0" fmla="*/ 0 w 6858"/>
                <a:gd name="connsiteY0" fmla="*/ 0 h 2971"/>
                <a:gd name="connsiteX1" fmla="*/ 1829 w 6858"/>
                <a:gd name="connsiteY1" fmla="*/ 914 h 2971"/>
                <a:gd name="connsiteX2" fmla="*/ 6858 w 6858"/>
                <a:gd name="connsiteY2" fmla="*/ 2972 h 2971"/>
                <a:gd name="connsiteX3" fmla="*/ 1829 w 6858"/>
                <a:gd name="connsiteY3" fmla="*/ 914 h 2971"/>
                <a:gd name="connsiteX4" fmla="*/ 0 w 6858"/>
                <a:gd name="connsiteY4" fmla="*/ 0 h 29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58" h="2971">
                  <a:moveTo>
                    <a:pt x="0" y="0"/>
                  </a:moveTo>
                  <a:cubicBezTo>
                    <a:pt x="686" y="229"/>
                    <a:pt x="1143" y="457"/>
                    <a:pt x="1829" y="914"/>
                  </a:cubicBezTo>
                  <a:cubicBezTo>
                    <a:pt x="3658" y="1600"/>
                    <a:pt x="5258" y="2286"/>
                    <a:pt x="6858" y="2972"/>
                  </a:cubicBezTo>
                  <a:cubicBezTo>
                    <a:pt x="5258" y="2515"/>
                    <a:pt x="3658" y="1829"/>
                    <a:pt x="1829" y="914"/>
                  </a:cubicBezTo>
                  <a:cubicBezTo>
                    <a:pt x="1143" y="457"/>
                    <a:pt x="457" y="229"/>
                    <a:pt x="0" y="0"/>
                  </a:cubicBezTo>
                  <a:close/>
                </a:path>
              </a:pathLst>
            </a:custGeom>
            <a:solidFill>
              <a:srgbClr val="FFFFFF"/>
            </a:solidFill>
            <a:ln w="2286" cap="flat">
              <a:noFill/>
              <a:prstDash val="solid"/>
              <a:miter/>
            </a:ln>
          </p:spPr>
          <p:txBody>
            <a:bodyPr rtlCol="0" anchor="ctr"/>
            <a:lstStyle/>
            <a:p>
              <a:endParaRPr lang="en-US"/>
            </a:p>
          </p:txBody>
        </p:sp>
        <p:sp>
          <p:nvSpPr>
            <p:cNvPr id="50" name="Freeform 1025">
              <a:extLst>
                <a:ext uri="{FF2B5EF4-FFF2-40B4-BE49-F238E27FC236}">
                  <a16:creationId xmlns:a16="http://schemas.microsoft.com/office/drawing/2014/main" id="{36A0582B-DDE7-3E53-B77E-D1A4041FDDF3}"/>
                </a:ext>
              </a:extLst>
            </p:cNvPr>
            <p:cNvSpPr/>
            <p:nvPr/>
          </p:nvSpPr>
          <p:spPr>
            <a:xfrm>
              <a:off x="5815407" y="811301"/>
              <a:ext cx="6400" cy="1768"/>
            </a:xfrm>
            <a:custGeom>
              <a:avLst/>
              <a:gdLst>
                <a:gd name="connsiteX0" fmla="*/ 0 w 6400"/>
                <a:gd name="connsiteY0" fmla="*/ 1600 h 1768"/>
                <a:gd name="connsiteX1" fmla="*/ 6401 w 6400"/>
                <a:gd name="connsiteY1" fmla="*/ 0 h 1768"/>
                <a:gd name="connsiteX2" fmla="*/ 0 w 6400"/>
                <a:gd name="connsiteY2" fmla="*/ 1600 h 1768"/>
              </a:gdLst>
              <a:ahLst/>
              <a:cxnLst>
                <a:cxn ang="0">
                  <a:pos x="connsiteX0" y="connsiteY0"/>
                </a:cxn>
                <a:cxn ang="0">
                  <a:pos x="connsiteX1" y="connsiteY1"/>
                </a:cxn>
                <a:cxn ang="0">
                  <a:pos x="connsiteX2" y="connsiteY2"/>
                </a:cxn>
              </a:cxnLst>
              <a:rect l="l" t="t" r="r" b="b"/>
              <a:pathLst>
                <a:path w="6400" h="1768">
                  <a:moveTo>
                    <a:pt x="0" y="1600"/>
                  </a:moveTo>
                  <a:cubicBezTo>
                    <a:pt x="2743" y="2057"/>
                    <a:pt x="4572" y="1600"/>
                    <a:pt x="6401" y="0"/>
                  </a:cubicBezTo>
                  <a:cubicBezTo>
                    <a:pt x="4572" y="1600"/>
                    <a:pt x="2743" y="2057"/>
                    <a:pt x="0" y="1600"/>
                  </a:cubicBezTo>
                  <a:close/>
                </a:path>
              </a:pathLst>
            </a:custGeom>
            <a:solidFill>
              <a:srgbClr val="FFFFFF"/>
            </a:solidFill>
            <a:ln w="2286" cap="flat">
              <a:noFill/>
              <a:prstDash val="solid"/>
              <a:miter/>
            </a:ln>
          </p:spPr>
          <p:txBody>
            <a:bodyPr rtlCol="0" anchor="ctr"/>
            <a:lstStyle/>
            <a:p>
              <a:endParaRPr lang="en-US"/>
            </a:p>
          </p:txBody>
        </p:sp>
        <p:sp>
          <p:nvSpPr>
            <p:cNvPr id="51" name="Freeform 1026">
              <a:extLst>
                <a:ext uri="{FF2B5EF4-FFF2-40B4-BE49-F238E27FC236}">
                  <a16:creationId xmlns:a16="http://schemas.microsoft.com/office/drawing/2014/main" id="{4FE16A52-2372-4543-6E4E-A6F4FAFD34F5}"/>
                </a:ext>
              </a:extLst>
            </p:cNvPr>
            <p:cNvSpPr/>
            <p:nvPr/>
          </p:nvSpPr>
          <p:spPr>
            <a:xfrm>
              <a:off x="5821808" y="809015"/>
              <a:ext cx="2057" cy="2286"/>
            </a:xfrm>
            <a:custGeom>
              <a:avLst/>
              <a:gdLst>
                <a:gd name="connsiteX0" fmla="*/ 0 w 2057"/>
                <a:gd name="connsiteY0" fmla="*/ 2286 h 2286"/>
                <a:gd name="connsiteX1" fmla="*/ 2057 w 2057"/>
                <a:gd name="connsiteY1" fmla="*/ 0 h 2286"/>
                <a:gd name="connsiteX2" fmla="*/ 0 w 2057"/>
                <a:gd name="connsiteY2" fmla="*/ 2286 h 2286"/>
              </a:gdLst>
              <a:ahLst/>
              <a:cxnLst>
                <a:cxn ang="0">
                  <a:pos x="connsiteX0" y="connsiteY0"/>
                </a:cxn>
                <a:cxn ang="0">
                  <a:pos x="connsiteX1" y="connsiteY1"/>
                </a:cxn>
                <a:cxn ang="0">
                  <a:pos x="connsiteX2" y="connsiteY2"/>
                </a:cxn>
              </a:cxnLst>
              <a:rect l="l" t="t" r="r" b="b"/>
              <a:pathLst>
                <a:path w="2057" h="2286">
                  <a:moveTo>
                    <a:pt x="0" y="2286"/>
                  </a:moveTo>
                  <a:cubicBezTo>
                    <a:pt x="686" y="1600"/>
                    <a:pt x="1372" y="914"/>
                    <a:pt x="2057" y="0"/>
                  </a:cubicBezTo>
                  <a:cubicBezTo>
                    <a:pt x="1372" y="914"/>
                    <a:pt x="686" y="1829"/>
                    <a:pt x="0" y="2286"/>
                  </a:cubicBezTo>
                  <a:close/>
                </a:path>
              </a:pathLst>
            </a:custGeom>
            <a:solidFill>
              <a:srgbClr val="FFFFFF"/>
            </a:solidFill>
            <a:ln w="2286" cap="flat">
              <a:noFill/>
              <a:prstDash val="solid"/>
              <a:miter/>
            </a:ln>
          </p:spPr>
          <p:txBody>
            <a:bodyPr rtlCol="0" anchor="ctr"/>
            <a:lstStyle/>
            <a:p>
              <a:endParaRPr lang="en-US"/>
            </a:p>
          </p:txBody>
        </p:sp>
        <p:sp>
          <p:nvSpPr>
            <p:cNvPr id="52" name="Freeform 1027">
              <a:extLst>
                <a:ext uri="{FF2B5EF4-FFF2-40B4-BE49-F238E27FC236}">
                  <a16:creationId xmlns:a16="http://schemas.microsoft.com/office/drawing/2014/main" id="{2C61D4F9-12D4-E900-567D-A552C06AA4BC}"/>
                </a:ext>
              </a:extLst>
            </p:cNvPr>
            <p:cNvSpPr/>
            <p:nvPr/>
          </p:nvSpPr>
          <p:spPr>
            <a:xfrm>
              <a:off x="5799634" y="806500"/>
              <a:ext cx="1143" cy="685"/>
            </a:xfrm>
            <a:custGeom>
              <a:avLst/>
              <a:gdLst>
                <a:gd name="connsiteX0" fmla="*/ 1143 w 1143"/>
                <a:gd name="connsiteY0" fmla="*/ 686 h 685"/>
                <a:gd name="connsiteX1" fmla="*/ 0 w 1143"/>
                <a:gd name="connsiteY1" fmla="*/ 0 h 685"/>
                <a:gd name="connsiteX2" fmla="*/ 1143 w 1143"/>
                <a:gd name="connsiteY2" fmla="*/ 686 h 685"/>
              </a:gdLst>
              <a:ahLst/>
              <a:cxnLst>
                <a:cxn ang="0">
                  <a:pos x="connsiteX0" y="connsiteY0"/>
                </a:cxn>
                <a:cxn ang="0">
                  <a:pos x="connsiteX1" y="connsiteY1"/>
                </a:cxn>
                <a:cxn ang="0">
                  <a:pos x="connsiteX2" y="connsiteY2"/>
                </a:cxn>
              </a:cxnLst>
              <a:rect l="l" t="t" r="r" b="b"/>
              <a:pathLst>
                <a:path w="1143" h="685">
                  <a:moveTo>
                    <a:pt x="1143" y="686"/>
                  </a:moveTo>
                  <a:cubicBezTo>
                    <a:pt x="686" y="457"/>
                    <a:pt x="457" y="229"/>
                    <a:pt x="0" y="0"/>
                  </a:cubicBezTo>
                  <a:cubicBezTo>
                    <a:pt x="457" y="229"/>
                    <a:pt x="914" y="457"/>
                    <a:pt x="1143" y="686"/>
                  </a:cubicBezTo>
                  <a:close/>
                </a:path>
              </a:pathLst>
            </a:custGeom>
            <a:solidFill>
              <a:srgbClr val="FFFFFF"/>
            </a:solidFill>
            <a:ln w="2286" cap="flat">
              <a:noFill/>
              <a:prstDash val="solid"/>
              <a:miter/>
            </a:ln>
          </p:spPr>
          <p:txBody>
            <a:bodyPr rtlCol="0" anchor="ctr"/>
            <a:lstStyle/>
            <a:p>
              <a:endParaRPr lang="en-US"/>
            </a:p>
          </p:txBody>
        </p:sp>
        <p:sp>
          <p:nvSpPr>
            <p:cNvPr id="53" name="Freeform 1028">
              <a:extLst>
                <a:ext uri="{FF2B5EF4-FFF2-40B4-BE49-F238E27FC236}">
                  <a16:creationId xmlns:a16="http://schemas.microsoft.com/office/drawing/2014/main" id="{51305B13-E0A9-9C60-6258-E741694C56D9}"/>
                </a:ext>
              </a:extLst>
            </p:cNvPr>
            <p:cNvSpPr/>
            <p:nvPr/>
          </p:nvSpPr>
          <p:spPr>
            <a:xfrm>
              <a:off x="5795878" y="654939"/>
              <a:ext cx="68677" cy="145618"/>
            </a:xfrm>
            <a:custGeom>
              <a:avLst/>
              <a:gdLst>
                <a:gd name="connsiteX0" fmla="*/ 3527 w 68677"/>
                <a:gd name="connsiteY0" fmla="*/ 132588 h 145618"/>
                <a:gd name="connsiteX1" fmla="*/ 98 w 68677"/>
                <a:gd name="connsiteY1" fmla="*/ 145618 h 145618"/>
                <a:gd name="connsiteX2" fmla="*/ 63649 w 68677"/>
                <a:gd name="connsiteY2" fmla="*/ 20117 h 145618"/>
                <a:gd name="connsiteX3" fmla="*/ 68678 w 68677"/>
                <a:gd name="connsiteY3" fmla="*/ 10516 h 145618"/>
                <a:gd name="connsiteX4" fmla="*/ 67535 w 68677"/>
                <a:gd name="connsiteY4" fmla="*/ 0 h 145618"/>
                <a:gd name="connsiteX5" fmla="*/ 24101 w 68677"/>
                <a:gd name="connsiteY5" fmla="*/ 89611 h 145618"/>
                <a:gd name="connsiteX6" fmla="*/ 3527 w 68677"/>
                <a:gd name="connsiteY6" fmla="*/ 132588 h 145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677" h="145618">
                  <a:moveTo>
                    <a:pt x="3527" y="132588"/>
                  </a:moveTo>
                  <a:cubicBezTo>
                    <a:pt x="784" y="138532"/>
                    <a:pt x="-359" y="142646"/>
                    <a:pt x="98" y="145618"/>
                  </a:cubicBezTo>
                  <a:cubicBezTo>
                    <a:pt x="18843" y="102641"/>
                    <a:pt x="41474" y="61493"/>
                    <a:pt x="63649" y="20117"/>
                  </a:cubicBezTo>
                  <a:cubicBezTo>
                    <a:pt x="65249" y="16916"/>
                    <a:pt x="67078" y="13716"/>
                    <a:pt x="68678" y="10516"/>
                  </a:cubicBezTo>
                  <a:cubicBezTo>
                    <a:pt x="68221" y="7087"/>
                    <a:pt x="67992" y="3658"/>
                    <a:pt x="67535" y="0"/>
                  </a:cubicBezTo>
                  <a:cubicBezTo>
                    <a:pt x="49475" y="28118"/>
                    <a:pt x="37817" y="64465"/>
                    <a:pt x="24101" y="89611"/>
                  </a:cubicBezTo>
                  <a:cubicBezTo>
                    <a:pt x="16557" y="103556"/>
                    <a:pt x="9928" y="118186"/>
                    <a:pt x="3527" y="132588"/>
                  </a:cubicBezTo>
                  <a:close/>
                </a:path>
              </a:pathLst>
            </a:custGeom>
            <a:solidFill>
              <a:srgbClr val="FFFFFF"/>
            </a:solidFill>
            <a:ln w="2286" cap="flat">
              <a:noFill/>
              <a:prstDash val="solid"/>
              <a:miter/>
            </a:ln>
          </p:spPr>
          <p:txBody>
            <a:bodyPr rtlCol="0" anchor="ctr"/>
            <a:lstStyle/>
            <a:p>
              <a:endParaRPr lang="en-US"/>
            </a:p>
          </p:txBody>
        </p:sp>
        <p:sp>
          <p:nvSpPr>
            <p:cNvPr id="54" name="Freeform 1029">
              <a:extLst>
                <a:ext uri="{FF2B5EF4-FFF2-40B4-BE49-F238E27FC236}">
                  <a16:creationId xmlns:a16="http://schemas.microsoft.com/office/drawing/2014/main" id="{86552578-9AF4-E58F-BF75-41D7350B7A7E}"/>
                </a:ext>
              </a:extLst>
            </p:cNvPr>
            <p:cNvSpPr/>
            <p:nvPr/>
          </p:nvSpPr>
          <p:spPr>
            <a:xfrm>
              <a:off x="5798491" y="805586"/>
              <a:ext cx="914" cy="685"/>
            </a:xfrm>
            <a:custGeom>
              <a:avLst/>
              <a:gdLst>
                <a:gd name="connsiteX0" fmla="*/ 914 w 914"/>
                <a:gd name="connsiteY0" fmla="*/ 686 h 685"/>
                <a:gd name="connsiteX1" fmla="*/ 0 w 914"/>
                <a:gd name="connsiteY1" fmla="*/ 0 h 685"/>
                <a:gd name="connsiteX2" fmla="*/ 914 w 914"/>
                <a:gd name="connsiteY2" fmla="*/ 686 h 685"/>
              </a:gdLst>
              <a:ahLst/>
              <a:cxnLst>
                <a:cxn ang="0">
                  <a:pos x="connsiteX0" y="connsiteY0"/>
                </a:cxn>
                <a:cxn ang="0">
                  <a:pos x="connsiteX1" y="connsiteY1"/>
                </a:cxn>
                <a:cxn ang="0">
                  <a:pos x="connsiteX2" y="connsiteY2"/>
                </a:cxn>
              </a:cxnLst>
              <a:rect l="l" t="t" r="r" b="b"/>
              <a:pathLst>
                <a:path w="914" h="685">
                  <a:moveTo>
                    <a:pt x="914" y="686"/>
                  </a:moveTo>
                  <a:cubicBezTo>
                    <a:pt x="686" y="457"/>
                    <a:pt x="229" y="229"/>
                    <a:pt x="0" y="0"/>
                  </a:cubicBezTo>
                  <a:cubicBezTo>
                    <a:pt x="457" y="229"/>
                    <a:pt x="686" y="457"/>
                    <a:pt x="914" y="686"/>
                  </a:cubicBezTo>
                  <a:close/>
                </a:path>
              </a:pathLst>
            </a:custGeom>
            <a:solidFill>
              <a:srgbClr val="FFFFFF"/>
            </a:solidFill>
            <a:ln w="2286" cap="flat">
              <a:noFill/>
              <a:prstDash val="solid"/>
              <a:miter/>
            </a:ln>
          </p:spPr>
          <p:txBody>
            <a:bodyPr rtlCol="0" anchor="ctr"/>
            <a:lstStyle/>
            <a:p>
              <a:endParaRPr lang="en-US"/>
            </a:p>
          </p:txBody>
        </p:sp>
        <p:sp>
          <p:nvSpPr>
            <p:cNvPr id="55" name="Freeform 1030">
              <a:extLst>
                <a:ext uri="{FF2B5EF4-FFF2-40B4-BE49-F238E27FC236}">
                  <a16:creationId xmlns:a16="http://schemas.microsoft.com/office/drawing/2014/main" id="{AB6982DD-4377-F407-63A4-185F3EC8B181}"/>
                </a:ext>
              </a:extLst>
            </p:cNvPr>
            <p:cNvSpPr/>
            <p:nvPr/>
          </p:nvSpPr>
          <p:spPr>
            <a:xfrm>
              <a:off x="5796205" y="802157"/>
              <a:ext cx="457" cy="1143"/>
            </a:xfrm>
            <a:custGeom>
              <a:avLst/>
              <a:gdLst>
                <a:gd name="connsiteX0" fmla="*/ 457 w 457"/>
                <a:gd name="connsiteY0" fmla="*/ 1143 h 1143"/>
                <a:gd name="connsiteX1" fmla="*/ 0 w 457"/>
                <a:gd name="connsiteY1" fmla="*/ 0 h 1143"/>
                <a:gd name="connsiteX2" fmla="*/ 457 w 457"/>
                <a:gd name="connsiteY2" fmla="*/ 1143 h 1143"/>
              </a:gdLst>
              <a:ahLst/>
              <a:cxnLst>
                <a:cxn ang="0">
                  <a:pos x="connsiteX0" y="connsiteY0"/>
                </a:cxn>
                <a:cxn ang="0">
                  <a:pos x="connsiteX1" y="connsiteY1"/>
                </a:cxn>
                <a:cxn ang="0">
                  <a:pos x="connsiteX2" y="connsiteY2"/>
                </a:cxn>
              </a:cxnLst>
              <a:rect l="l" t="t" r="r" b="b"/>
              <a:pathLst>
                <a:path w="457" h="1143">
                  <a:moveTo>
                    <a:pt x="457" y="1143"/>
                  </a:moveTo>
                  <a:cubicBezTo>
                    <a:pt x="229" y="686"/>
                    <a:pt x="229" y="457"/>
                    <a:pt x="0" y="0"/>
                  </a:cubicBezTo>
                  <a:cubicBezTo>
                    <a:pt x="229" y="457"/>
                    <a:pt x="229" y="686"/>
                    <a:pt x="457" y="1143"/>
                  </a:cubicBezTo>
                  <a:close/>
                </a:path>
              </a:pathLst>
            </a:custGeom>
            <a:solidFill>
              <a:srgbClr val="FFFFFF"/>
            </a:solidFill>
            <a:ln w="2286" cap="flat">
              <a:noFill/>
              <a:prstDash val="solid"/>
              <a:miter/>
            </a:ln>
          </p:spPr>
          <p:txBody>
            <a:bodyPr rtlCol="0" anchor="ctr"/>
            <a:lstStyle/>
            <a:p>
              <a:endParaRPr lang="en-US"/>
            </a:p>
          </p:txBody>
        </p:sp>
        <p:sp>
          <p:nvSpPr>
            <p:cNvPr id="56" name="Freeform 1031">
              <a:extLst>
                <a:ext uri="{FF2B5EF4-FFF2-40B4-BE49-F238E27FC236}">
                  <a16:creationId xmlns:a16="http://schemas.microsoft.com/office/drawing/2014/main" id="{6CDFE590-59B1-4E8A-9B15-FC8E3BB54FD0}"/>
                </a:ext>
              </a:extLst>
            </p:cNvPr>
            <p:cNvSpPr/>
            <p:nvPr/>
          </p:nvSpPr>
          <p:spPr>
            <a:xfrm>
              <a:off x="5797576" y="804443"/>
              <a:ext cx="685" cy="914"/>
            </a:xfrm>
            <a:custGeom>
              <a:avLst/>
              <a:gdLst>
                <a:gd name="connsiteX0" fmla="*/ 686 w 685"/>
                <a:gd name="connsiteY0" fmla="*/ 914 h 914"/>
                <a:gd name="connsiteX1" fmla="*/ 0 w 685"/>
                <a:gd name="connsiteY1" fmla="*/ 0 h 914"/>
                <a:gd name="connsiteX2" fmla="*/ 686 w 685"/>
                <a:gd name="connsiteY2" fmla="*/ 914 h 914"/>
              </a:gdLst>
              <a:ahLst/>
              <a:cxnLst>
                <a:cxn ang="0">
                  <a:pos x="connsiteX0" y="connsiteY0"/>
                </a:cxn>
                <a:cxn ang="0">
                  <a:pos x="connsiteX1" y="connsiteY1"/>
                </a:cxn>
                <a:cxn ang="0">
                  <a:pos x="connsiteX2" y="connsiteY2"/>
                </a:cxn>
              </a:cxnLst>
              <a:rect l="l" t="t" r="r" b="b"/>
              <a:pathLst>
                <a:path w="685" h="914">
                  <a:moveTo>
                    <a:pt x="686" y="914"/>
                  </a:moveTo>
                  <a:cubicBezTo>
                    <a:pt x="457" y="686"/>
                    <a:pt x="229" y="457"/>
                    <a:pt x="0" y="0"/>
                  </a:cubicBezTo>
                  <a:cubicBezTo>
                    <a:pt x="229" y="457"/>
                    <a:pt x="457" y="686"/>
                    <a:pt x="686" y="914"/>
                  </a:cubicBezTo>
                  <a:close/>
                </a:path>
              </a:pathLst>
            </a:custGeom>
            <a:solidFill>
              <a:srgbClr val="FFFFFF"/>
            </a:solidFill>
            <a:ln w="2286" cap="flat">
              <a:noFill/>
              <a:prstDash val="solid"/>
              <a:miter/>
            </a:ln>
          </p:spPr>
          <p:txBody>
            <a:bodyPr rtlCol="0" anchor="ctr"/>
            <a:lstStyle/>
            <a:p>
              <a:endParaRPr lang="en-US"/>
            </a:p>
          </p:txBody>
        </p:sp>
        <p:sp>
          <p:nvSpPr>
            <p:cNvPr id="57" name="Freeform 1032">
              <a:extLst>
                <a:ext uri="{FF2B5EF4-FFF2-40B4-BE49-F238E27FC236}">
                  <a16:creationId xmlns:a16="http://schemas.microsoft.com/office/drawing/2014/main" id="{C55CF6DA-CB83-B70B-A7E2-7CD6FC358B3C}"/>
                </a:ext>
              </a:extLst>
            </p:cNvPr>
            <p:cNvSpPr/>
            <p:nvPr/>
          </p:nvSpPr>
          <p:spPr>
            <a:xfrm>
              <a:off x="5796662" y="803529"/>
              <a:ext cx="685" cy="914"/>
            </a:xfrm>
            <a:custGeom>
              <a:avLst/>
              <a:gdLst>
                <a:gd name="connsiteX0" fmla="*/ 686 w 685"/>
                <a:gd name="connsiteY0" fmla="*/ 914 h 914"/>
                <a:gd name="connsiteX1" fmla="*/ 0 w 685"/>
                <a:gd name="connsiteY1" fmla="*/ 0 h 914"/>
                <a:gd name="connsiteX2" fmla="*/ 686 w 685"/>
                <a:gd name="connsiteY2" fmla="*/ 914 h 914"/>
              </a:gdLst>
              <a:ahLst/>
              <a:cxnLst>
                <a:cxn ang="0">
                  <a:pos x="connsiteX0" y="connsiteY0"/>
                </a:cxn>
                <a:cxn ang="0">
                  <a:pos x="connsiteX1" y="connsiteY1"/>
                </a:cxn>
                <a:cxn ang="0">
                  <a:pos x="connsiteX2" y="connsiteY2"/>
                </a:cxn>
              </a:cxnLst>
              <a:rect l="l" t="t" r="r" b="b"/>
              <a:pathLst>
                <a:path w="685" h="914">
                  <a:moveTo>
                    <a:pt x="686" y="914"/>
                  </a:moveTo>
                  <a:cubicBezTo>
                    <a:pt x="457" y="686"/>
                    <a:pt x="229" y="229"/>
                    <a:pt x="0" y="0"/>
                  </a:cubicBezTo>
                  <a:cubicBezTo>
                    <a:pt x="229" y="229"/>
                    <a:pt x="457" y="457"/>
                    <a:pt x="686" y="914"/>
                  </a:cubicBezTo>
                  <a:close/>
                </a:path>
              </a:pathLst>
            </a:custGeom>
            <a:solidFill>
              <a:srgbClr val="FFFFFF"/>
            </a:solidFill>
            <a:ln w="2286" cap="flat">
              <a:noFill/>
              <a:prstDash val="solid"/>
              <a:miter/>
            </a:ln>
          </p:spPr>
          <p:txBody>
            <a:bodyPr rtlCol="0" anchor="ctr"/>
            <a:lstStyle/>
            <a:p>
              <a:endParaRPr lang="en-US"/>
            </a:p>
          </p:txBody>
        </p:sp>
        <p:sp>
          <p:nvSpPr>
            <p:cNvPr id="58" name="Freeform 1033">
              <a:extLst>
                <a:ext uri="{FF2B5EF4-FFF2-40B4-BE49-F238E27FC236}">
                  <a16:creationId xmlns:a16="http://schemas.microsoft.com/office/drawing/2014/main" id="{0244C6F3-0728-54DA-9915-E04E0C0523B1}"/>
                </a:ext>
              </a:extLst>
            </p:cNvPr>
            <p:cNvSpPr/>
            <p:nvPr/>
          </p:nvSpPr>
          <p:spPr>
            <a:xfrm>
              <a:off x="5867299" y="709803"/>
              <a:ext cx="2286" cy="1143"/>
            </a:xfrm>
            <a:custGeom>
              <a:avLst/>
              <a:gdLst>
                <a:gd name="connsiteX0" fmla="*/ 0 w 2286"/>
                <a:gd name="connsiteY0" fmla="*/ 0 h 1143"/>
                <a:gd name="connsiteX1" fmla="*/ 0 w 2286"/>
                <a:gd name="connsiteY1" fmla="*/ 1143 h 1143"/>
                <a:gd name="connsiteX2" fmla="*/ 0 w 2286"/>
                <a:gd name="connsiteY2" fmla="*/ 0 h 1143"/>
              </a:gdLst>
              <a:ahLst/>
              <a:cxnLst>
                <a:cxn ang="0">
                  <a:pos x="connsiteX0" y="connsiteY0"/>
                </a:cxn>
                <a:cxn ang="0">
                  <a:pos x="connsiteX1" y="connsiteY1"/>
                </a:cxn>
                <a:cxn ang="0">
                  <a:pos x="connsiteX2" y="connsiteY2"/>
                </a:cxn>
              </a:cxnLst>
              <a:rect l="l" t="t" r="r" b="b"/>
              <a:pathLst>
                <a:path w="2286" h="1143">
                  <a:moveTo>
                    <a:pt x="0" y="0"/>
                  </a:moveTo>
                  <a:cubicBezTo>
                    <a:pt x="0" y="457"/>
                    <a:pt x="0" y="914"/>
                    <a:pt x="0" y="1143"/>
                  </a:cubicBezTo>
                  <a:cubicBezTo>
                    <a:pt x="0" y="686"/>
                    <a:pt x="0" y="229"/>
                    <a:pt x="0" y="0"/>
                  </a:cubicBezTo>
                  <a:close/>
                </a:path>
              </a:pathLst>
            </a:custGeom>
            <a:solidFill>
              <a:srgbClr val="FFFFFF"/>
            </a:solidFill>
            <a:ln w="2286" cap="flat">
              <a:noFill/>
              <a:prstDash val="solid"/>
              <a:miter/>
            </a:ln>
          </p:spPr>
          <p:txBody>
            <a:bodyPr rtlCol="0" anchor="ctr"/>
            <a:lstStyle/>
            <a:p>
              <a:endParaRPr lang="en-US"/>
            </a:p>
          </p:txBody>
        </p:sp>
        <p:sp>
          <p:nvSpPr>
            <p:cNvPr id="59" name="Freeform 1034">
              <a:extLst>
                <a:ext uri="{FF2B5EF4-FFF2-40B4-BE49-F238E27FC236}">
                  <a16:creationId xmlns:a16="http://schemas.microsoft.com/office/drawing/2014/main" id="{96B0E2B3-0E4F-19C1-D6EA-821641044906}"/>
                </a:ext>
              </a:extLst>
            </p:cNvPr>
            <p:cNvSpPr/>
            <p:nvPr/>
          </p:nvSpPr>
          <p:spPr>
            <a:xfrm>
              <a:off x="5866385" y="688086"/>
              <a:ext cx="228" cy="2057"/>
            </a:xfrm>
            <a:custGeom>
              <a:avLst/>
              <a:gdLst>
                <a:gd name="connsiteX0" fmla="*/ 0 w 228"/>
                <a:gd name="connsiteY0" fmla="*/ 0 h 2057"/>
                <a:gd name="connsiteX1" fmla="*/ 229 w 228"/>
                <a:gd name="connsiteY1" fmla="*/ 2057 h 2057"/>
                <a:gd name="connsiteX2" fmla="*/ 0 w 228"/>
                <a:gd name="connsiteY2" fmla="*/ 0 h 2057"/>
              </a:gdLst>
              <a:ahLst/>
              <a:cxnLst>
                <a:cxn ang="0">
                  <a:pos x="connsiteX0" y="connsiteY0"/>
                </a:cxn>
                <a:cxn ang="0">
                  <a:pos x="connsiteX1" y="connsiteY1"/>
                </a:cxn>
                <a:cxn ang="0">
                  <a:pos x="connsiteX2" y="connsiteY2"/>
                </a:cxn>
              </a:cxnLst>
              <a:rect l="l" t="t" r="r" b="b"/>
              <a:pathLst>
                <a:path w="228" h="2057">
                  <a:moveTo>
                    <a:pt x="0" y="0"/>
                  </a:moveTo>
                  <a:cubicBezTo>
                    <a:pt x="0" y="686"/>
                    <a:pt x="0" y="1372"/>
                    <a:pt x="229" y="2057"/>
                  </a:cubicBezTo>
                  <a:cubicBezTo>
                    <a:pt x="229" y="1372"/>
                    <a:pt x="0" y="686"/>
                    <a:pt x="0" y="0"/>
                  </a:cubicBezTo>
                  <a:close/>
                </a:path>
              </a:pathLst>
            </a:custGeom>
            <a:solidFill>
              <a:srgbClr val="FFFFFF"/>
            </a:solidFill>
            <a:ln w="2286" cap="flat">
              <a:noFill/>
              <a:prstDash val="solid"/>
              <a:miter/>
            </a:ln>
          </p:spPr>
          <p:txBody>
            <a:bodyPr rtlCol="0" anchor="ctr"/>
            <a:lstStyle/>
            <a:p>
              <a:endParaRPr lang="en-US"/>
            </a:p>
          </p:txBody>
        </p:sp>
        <p:sp>
          <p:nvSpPr>
            <p:cNvPr id="60" name="Freeform 1035">
              <a:extLst>
                <a:ext uri="{FF2B5EF4-FFF2-40B4-BE49-F238E27FC236}">
                  <a16:creationId xmlns:a16="http://schemas.microsoft.com/office/drawing/2014/main" id="{A0CBCF44-DDB4-4835-245E-F00B998899BD}"/>
                </a:ext>
              </a:extLst>
            </p:cNvPr>
            <p:cNvSpPr/>
            <p:nvPr/>
          </p:nvSpPr>
          <p:spPr>
            <a:xfrm>
              <a:off x="5866156" y="685342"/>
              <a:ext cx="228" cy="2057"/>
            </a:xfrm>
            <a:custGeom>
              <a:avLst/>
              <a:gdLst>
                <a:gd name="connsiteX0" fmla="*/ 0 w 228"/>
                <a:gd name="connsiteY0" fmla="*/ 0 h 2057"/>
                <a:gd name="connsiteX1" fmla="*/ 229 w 228"/>
                <a:gd name="connsiteY1" fmla="*/ 2057 h 2057"/>
                <a:gd name="connsiteX2" fmla="*/ 0 w 228"/>
                <a:gd name="connsiteY2" fmla="*/ 0 h 2057"/>
              </a:gdLst>
              <a:ahLst/>
              <a:cxnLst>
                <a:cxn ang="0">
                  <a:pos x="connsiteX0" y="connsiteY0"/>
                </a:cxn>
                <a:cxn ang="0">
                  <a:pos x="connsiteX1" y="connsiteY1"/>
                </a:cxn>
                <a:cxn ang="0">
                  <a:pos x="connsiteX2" y="connsiteY2"/>
                </a:cxn>
              </a:cxnLst>
              <a:rect l="l" t="t" r="r" b="b"/>
              <a:pathLst>
                <a:path w="228" h="2057">
                  <a:moveTo>
                    <a:pt x="0" y="0"/>
                  </a:moveTo>
                  <a:cubicBezTo>
                    <a:pt x="0" y="686"/>
                    <a:pt x="0" y="1372"/>
                    <a:pt x="229" y="2057"/>
                  </a:cubicBezTo>
                  <a:cubicBezTo>
                    <a:pt x="229" y="1372"/>
                    <a:pt x="229" y="686"/>
                    <a:pt x="0" y="0"/>
                  </a:cubicBezTo>
                  <a:close/>
                </a:path>
              </a:pathLst>
            </a:custGeom>
            <a:solidFill>
              <a:srgbClr val="FFFFFF"/>
            </a:solidFill>
            <a:ln w="2286" cap="flat">
              <a:noFill/>
              <a:prstDash val="solid"/>
              <a:miter/>
            </a:ln>
          </p:spPr>
          <p:txBody>
            <a:bodyPr rtlCol="0" anchor="ctr"/>
            <a:lstStyle/>
            <a:p>
              <a:endParaRPr lang="en-US"/>
            </a:p>
          </p:txBody>
        </p:sp>
        <p:sp>
          <p:nvSpPr>
            <p:cNvPr id="61" name="Freeform 1036">
              <a:extLst>
                <a:ext uri="{FF2B5EF4-FFF2-40B4-BE49-F238E27FC236}">
                  <a16:creationId xmlns:a16="http://schemas.microsoft.com/office/drawing/2014/main" id="{C605022C-F128-FA54-BC22-39228E627BFE}"/>
                </a:ext>
              </a:extLst>
            </p:cNvPr>
            <p:cNvSpPr/>
            <p:nvPr/>
          </p:nvSpPr>
          <p:spPr>
            <a:xfrm>
              <a:off x="5866614" y="690600"/>
              <a:ext cx="228" cy="2057"/>
            </a:xfrm>
            <a:custGeom>
              <a:avLst/>
              <a:gdLst>
                <a:gd name="connsiteX0" fmla="*/ 0 w 228"/>
                <a:gd name="connsiteY0" fmla="*/ 0 h 2057"/>
                <a:gd name="connsiteX1" fmla="*/ 229 w 228"/>
                <a:gd name="connsiteY1" fmla="*/ 2057 h 2057"/>
                <a:gd name="connsiteX2" fmla="*/ 0 w 228"/>
                <a:gd name="connsiteY2" fmla="*/ 0 h 2057"/>
              </a:gdLst>
              <a:ahLst/>
              <a:cxnLst>
                <a:cxn ang="0">
                  <a:pos x="connsiteX0" y="connsiteY0"/>
                </a:cxn>
                <a:cxn ang="0">
                  <a:pos x="connsiteX1" y="connsiteY1"/>
                </a:cxn>
                <a:cxn ang="0">
                  <a:pos x="connsiteX2" y="connsiteY2"/>
                </a:cxn>
              </a:cxnLst>
              <a:rect l="l" t="t" r="r" b="b"/>
              <a:pathLst>
                <a:path w="228" h="2057">
                  <a:moveTo>
                    <a:pt x="0" y="0"/>
                  </a:moveTo>
                  <a:cubicBezTo>
                    <a:pt x="0" y="686"/>
                    <a:pt x="0" y="1372"/>
                    <a:pt x="229" y="2057"/>
                  </a:cubicBezTo>
                  <a:cubicBezTo>
                    <a:pt x="0" y="1372"/>
                    <a:pt x="0" y="686"/>
                    <a:pt x="0" y="0"/>
                  </a:cubicBezTo>
                  <a:close/>
                </a:path>
              </a:pathLst>
            </a:custGeom>
            <a:solidFill>
              <a:srgbClr val="FFFFFF"/>
            </a:solidFill>
            <a:ln w="2286" cap="flat">
              <a:noFill/>
              <a:prstDash val="solid"/>
              <a:miter/>
            </a:ln>
          </p:spPr>
          <p:txBody>
            <a:bodyPr rtlCol="0" anchor="ctr"/>
            <a:lstStyle/>
            <a:p>
              <a:endParaRPr lang="en-US"/>
            </a:p>
          </p:txBody>
        </p:sp>
        <p:sp>
          <p:nvSpPr>
            <p:cNvPr id="62" name="Freeform 1037">
              <a:extLst>
                <a:ext uri="{FF2B5EF4-FFF2-40B4-BE49-F238E27FC236}">
                  <a16:creationId xmlns:a16="http://schemas.microsoft.com/office/drawing/2014/main" id="{FC5CBAF3-916A-594D-0102-62433C6CB198}"/>
                </a:ext>
              </a:extLst>
            </p:cNvPr>
            <p:cNvSpPr/>
            <p:nvPr/>
          </p:nvSpPr>
          <p:spPr>
            <a:xfrm>
              <a:off x="5866842" y="693343"/>
              <a:ext cx="2286" cy="2057"/>
            </a:xfrm>
            <a:custGeom>
              <a:avLst/>
              <a:gdLst>
                <a:gd name="connsiteX0" fmla="*/ 0 w 2286"/>
                <a:gd name="connsiteY0" fmla="*/ 0 h 2057"/>
                <a:gd name="connsiteX1" fmla="*/ 0 w 2286"/>
                <a:gd name="connsiteY1" fmla="*/ 2057 h 2057"/>
                <a:gd name="connsiteX2" fmla="*/ 0 w 2286"/>
                <a:gd name="connsiteY2" fmla="*/ 0 h 2057"/>
              </a:gdLst>
              <a:ahLst/>
              <a:cxnLst>
                <a:cxn ang="0">
                  <a:pos x="connsiteX0" y="connsiteY0"/>
                </a:cxn>
                <a:cxn ang="0">
                  <a:pos x="connsiteX1" y="connsiteY1"/>
                </a:cxn>
                <a:cxn ang="0">
                  <a:pos x="connsiteX2" y="connsiteY2"/>
                </a:cxn>
              </a:cxnLst>
              <a:rect l="l" t="t" r="r" b="b"/>
              <a:pathLst>
                <a:path w="2286" h="2057">
                  <a:moveTo>
                    <a:pt x="0" y="0"/>
                  </a:moveTo>
                  <a:cubicBezTo>
                    <a:pt x="0" y="686"/>
                    <a:pt x="0" y="1372"/>
                    <a:pt x="0" y="2057"/>
                  </a:cubicBezTo>
                  <a:cubicBezTo>
                    <a:pt x="0" y="1372"/>
                    <a:pt x="0" y="686"/>
                    <a:pt x="0" y="0"/>
                  </a:cubicBezTo>
                  <a:close/>
                </a:path>
              </a:pathLst>
            </a:custGeom>
            <a:solidFill>
              <a:srgbClr val="FFFFFF"/>
            </a:solidFill>
            <a:ln w="2286" cap="flat">
              <a:noFill/>
              <a:prstDash val="solid"/>
              <a:miter/>
            </a:ln>
          </p:spPr>
          <p:txBody>
            <a:bodyPr rtlCol="0" anchor="ctr"/>
            <a:lstStyle/>
            <a:p>
              <a:endParaRPr lang="en-US"/>
            </a:p>
          </p:txBody>
        </p:sp>
        <p:sp>
          <p:nvSpPr>
            <p:cNvPr id="63" name="Freeform 1038">
              <a:extLst>
                <a:ext uri="{FF2B5EF4-FFF2-40B4-BE49-F238E27FC236}">
                  <a16:creationId xmlns:a16="http://schemas.microsoft.com/office/drawing/2014/main" id="{EBCFE74D-A484-FD5A-A52F-43FCC4BCA82C}"/>
                </a:ext>
              </a:extLst>
            </p:cNvPr>
            <p:cNvSpPr/>
            <p:nvPr/>
          </p:nvSpPr>
          <p:spPr>
            <a:xfrm>
              <a:off x="5866156" y="682371"/>
              <a:ext cx="228" cy="2286"/>
            </a:xfrm>
            <a:custGeom>
              <a:avLst/>
              <a:gdLst>
                <a:gd name="connsiteX0" fmla="*/ 0 w 228"/>
                <a:gd name="connsiteY0" fmla="*/ 0 h 2286"/>
                <a:gd name="connsiteX1" fmla="*/ 229 w 228"/>
                <a:gd name="connsiteY1" fmla="*/ 2286 h 2286"/>
                <a:gd name="connsiteX2" fmla="*/ 0 w 228"/>
                <a:gd name="connsiteY2" fmla="*/ 0 h 2286"/>
              </a:gdLst>
              <a:ahLst/>
              <a:cxnLst>
                <a:cxn ang="0">
                  <a:pos x="connsiteX0" y="connsiteY0"/>
                </a:cxn>
                <a:cxn ang="0">
                  <a:pos x="connsiteX1" y="connsiteY1"/>
                </a:cxn>
                <a:cxn ang="0">
                  <a:pos x="connsiteX2" y="connsiteY2"/>
                </a:cxn>
              </a:cxnLst>
              <a:rect l="l" t="t" r="r" b="b"/>
              <a:pathLst>
                <a:path w="228" h="2286">
                  <a:moveTo>
                    <a:pt x="0" y="0"/>
                  </a:moveTo>
                  <a:cubicBezTo>
                    <a:pt x="0" y="686"/>
                    <a:pt x="0" y="1600"/>
                    <a:pt x="229" y="2286"/>
                  </a:cubicBezTo>
                  <a:cubicBezTo>
                    <a:pt x="0" y="1600"/>
                    <a:pt x="0" y="914"/>
                    <a:pt x="0" y="0"/>
                  </a:cubicBezTo>
                  <a:close/>
                </a:path>
              </a:pathLst>
            </a:custGeom>
            <a:solidFill>
              <a:srgbClr val="FFFFFF"/>
            </a:solidFill>
            <a:ln w="2286" cap="flat">
              <a:noFill/>
              <a:prstDash val="solid"/>
              <a:miter/>
            </a:ln>
          </p:spPr>
          <p:txBody>
            <a:bodyPr rtlCol="0" anchor="ctr"/>
            <a:lstStyle/>
            <a:p>
              <a:endParaRPr lang="en-US"/>
            </a:p>
          </p:txBody>
        </p:sp>
        <p:sp>
          <p:nvSpPr>
            <p:cNvPr id="64" name="Freeform 1039">
              <a:extLst>
                <a:ext uri="{FF2B5EF4-FFF2-40B4-BE49-F238E27FC236}">
                  <a16:creationId xmlns:a16="http://schemas.microsoft.com/office/drawing/2014/main" id="{F29A8DAA-BE31-1249-C7EA-26B5FCF0FC0F}"/>
                </a:ext>
              </a:extLst>
            </p:cNvPr>
            <p:cNvSpPr/>
            <p:nvPr/>
          </p:nvSpPr>
          <p:spPr>
            <a:xfrm>
              <a:off x="5866842" y="695629"/>
              <a:ext cx="228" cy="6629"/>
            </a:xfrm>
            <a:custGeom>
              <a:avLst/>
              <a:gdLst>
                <a:gd name="connsiteX0" fmla="*/ 0 w 228"/>
                <a:gd name="connsiteY0" fmla="*/ 0 h 6629"/>
                <a:gd name="connsiteX1" fmla="*/ 229 w 228"/>
                <a:gd name="connsiteY1" fmla="*/ 6629 h 6629"/>
                <a:gd name="connsiteX2" fmla="*/ 0 w 228"/>
                <a:gd name="connsiteY2" fmla="*/ 0 h 6629"/>
              </a:gdLst>
              <a:ahLst/>
              <a:cxnLst>
                <a:cxn ang="0">
                  <a:pos x="connsiteX0" y="connsiteY0"/>
                </a:cxn>
                <a:cxn ang="0">
                  <a:pos x="connsiteX1" y="connsiteY1"/>
                </a:cxn>
                <a:cxn ang="0">
                  <a:pos x="connsiteX2" y="connsiteY2"/>
                </a:cxn>
              </a:cxnLst>
              <a:rect l="l" t="t" r="r" b="b"/>
              <a:pathLst>
                <a:path w="228" h="6629">
                  <a:moveTo>
                    <a:pt x="0" y="0"/>
                  </a:moveTo>
                  <a:cubicBezTo>
                    <a:pt x="0" y="2286"/>
                    <a:pt x="229" y="4343"/>
                    <a:pt x="229" y="6629"/>
                  </a:cubicBezTo>
                  <a:cubicBezTo>
                    <a:pt x="229" y="4343"/>
                    <a:pt x="229" y="2057"/>
                    <a:pt x="0" y="0"/>
                  </a:cubicBezTo>
                  <a:close/>
                </a:path>
              </a:pathLst>
            </a:custGeom>
            <a:solidFill>
              <a:srgbClr val="FFFFFF"/>
            </a:solidFill>
            <a:ln w="2286" cap="flat">
              <a:noFill/>
              <a:prstDash val="solid"/>
              <a:miter/>
            </a:ln>
          </p:spPr>
          <p:txBody>
            <a:bodyPr rtlCol="0" anchor="ctr"/>
            <a:lstStyle/>
            <a:p>
              <a:endParaRPr lang="en-US"/>
            </a:p>
          </p:txBody>
        </p:sp>
        <p:sp>
          <p:nvSpPr>
            <p:cNvPr id="65" name="Freeform 1040">
              <a:extLst>
                <a:ext uri="{FF2B5EF4-FFF2-40B4-BE49-F238E27FC236}">
                  <a16:creationId xmlns:a16="http://schemas.microsoft.com/office/drawing/2014/main" id="{E69E705E-603A-438B-F0E2-FAA2E98B4BF9}"/>
                </a:ext>
              </a:extLst>
            </p:cNvPr>
            <p:cNvSpPr/>
            <p:nvPr/>
          </p:nvSpPr>
          <p:spPr>
            <a:xfrm>
              <a:off x="5864556" y="665683"/>
              <a:ext cx="1371" cy="13944"/>
            </a:xfrm>
            <a:custGeom>
              <a:avLst/>
              <a:gdLst>
                <a:gd name="connsiteX0" fmla="*/ 0 w 1371"/>
                <a:gd name="connsiteY0" fmla="*/ 0 h 13944"/>
                <a:gd name="connsiteX1" fmla="*/ 1372 w 1371"/>
                <a:gd name="connsiteY1" fmla="*/ 13945 h 13944"/>
                <a:gd name="connsiteX2" fmla="*/ 0 w 1371"/>
                <a:gd name="connsiteY2" fmla="*/ 0 h 13944"/>
              </a:gdLst>
              <a:ahLst/>
              <a:cxnLst>
                <a:cxn ang="0">
                  <a:pos x="connsiteX0" y="connsiteY0"/>
                </a:cxn>
                <a:cxn ang="0">
                  <a:pos x="connsiteX1" y="connsiteY1"/>
                </a:cxn>
                <a:cxn ang="0">
                  <a:pos x="connsiteX2" y="connsiteY2"/>
                </a:cxn>
              </a:cxnLst>
              <a:rect l="l" t="t" r="r" b="b"/>
              <a:pathLst>
                <a:path w="1371" h="13944">
                  <a:moveTo>
                    <a:pt x="0" y="0"/>
                  </a:moveTo>
                  <a:cubicBezTo>
                    <a:pt x="457" y="4801"/>
                    <a:pt x="914" y="9373"/>
                    <a:pt x="1372" y="13945"/>
                  </a:cubicBezTo>
                  <a:cubicBezTo>
                    <a:pt x="914" y="9373"/>
                    <a:pt x="457" y="4801"/>
                    <a:pt x="0" y="0"/>
                  </a:cubicBezTo>
                  <a:close/>
                </a:path>
              </a:pathLst>
            </a:custGeom>
            <a:solidFill>
              <a:srgbClr val="FFFFFF"/>
            </a:solidFill>
            <a:ln w="2286" cap="flat">
              <a:noFill/>
              <a:prstDash val="solid"/>
              <a:miter/>
            </a:ln>
          </p:spPr>
          <p:txBody>
            <a:bodyPr rtlCol="0" anchor="ctr"/>
            <a:lstStyle/>
            <a:p>
              <a:endParaRPr lang="en-US"/>
            </a:p>
          </p:txBody>
        </p:sp>
        <p:sp>
          <p:nvSpPr>
            <p:cNvPr id="66" name="Freeform 1041">
              <a:extLst>
                <a:ext uri="{FF2B5EF4-FFF2-40B4-BE49-F238E27FC236}">
                  <a16:creationId xmlns:a16="http://schemas.microsoft.com/office/drawing/2014/main" id="{36AB2CAE-1129-F1F1-F659-669ECBE85261}"/>
                </a:ext>
              </a:extLst>
            </p:cNvPr>
            <p:cNvSpPr/>
            <p:nvPr/>
          </p:nvSpPr>
          <p:spPr>
            <a:xfrm>
              <a:off x="5865928" y="679627"/>
              <a:ext cx="228" cy="2514"/>
            </a:xfrm>
            <a:custGeom>
              <a:avLst/>
              <a:gdLst>
                <a:gd name="connsiteX0" fmla="*/ 0 w 228"/>
                <a:gd name="connsiteY0" fmla="*/ 0 h 2514"/>
                <a:gd name="connsiteX1" fmla="*/ 229 w 228"/>
                <a:gd name="connsiteY1" fmla="*/ 2515 h 2514"/>
                <a:gd name="connsiteX2" fmla="*/ 0 w 228"/>
                <a:gd name="connsiteY2" fmla="*/ 0 h 2514"/>
              </a:gdLst>
              <a:ahLst/>
              <a:cxnLst>
                <a:cxn ang="0">
                  <a:pos x="connsiteX0" y="connsiteY0"/>
                </a:cxn>
                <a:cxn ang="0">
                  <a:pos x="connsiteX1" y="connsiteY1"/>
                </a:cxn>
                <a:cxn ang="0">
                  <a:pos x="connsiteX2" y="connsiteY2"/>
                </a:cxn>
              </a:cxnLst>
              <a:rect l="l" t="t" r="r" b="b"/>
              <a:pathLst>
                <a:path w="228" h="2514">
                  <a:moveTo>
                    <a:pt x="0" y="0"/>
                  </a:moveTo>
                  <a:cubicBezTo>
                    <a:pt x="0" y="914"/>
                    <a:pt x="229" y="1600"/>
                    <a:pt x="229" y="2515"/>
                  </a:cubicBezTo>
                  <a:cubicBezTo>
                    <a:pt x="0" y="1600"/>
                    <a:pt x="0" y="914"/>
                    <a:pt x="0" y="0"/>
                  </a:cubicBezTo>
                  <a:close/>
                </a:path>
              </a:pathLst>
            </a:custGeom>
            <a:solidFill>
              <a:srgbClr val="FFFFFF"/>
            </a:solidFill>
            <a:ln w="2286" cap="flat">
              <a:noFill/>
              <a:prstDash val="solid"/>
              <a:miter/>
            </a:ln>
          </p:spPr>
          <p:txBody>
            <a:bodyPr rtlCol="0" anchor="ctr"/>
            <a:lstStyle/>
            <a:p>
              <a:endParaRPr lang="en-US"/>
            </a:p>
          </p:txBody>
        </p:sp>
        <p:sp>
          <p:nvSpPr>
            <p:cNvPr id="67" name="Freeform 1042">
              <a:extLst>
                <a:ext uri="{FF2B5EF4-FFF2-40B4-BE49-F238E27FC236}">
                  <a16:creationId xmlns:a16="http://schemas.microsoft.com/office/drawing/2014/main" id="{BCA8A8C9-0396-F2F8-BEC2-377881797BB0}"/>
                </a:ext>
              </a:extLst>
            </p:cNvPr>
            <p:cNvSpPr/>
            <p:nvPr/>
          </p:nvSpPr>
          <p:spPr>
            <a:xfrm>
              <a:off x="5867071" y="713917"/>
              <a:ext cx="2286" cy="1143"/>
            </a:xfrm>
            <a:custGeom>
              <a:avLst/>
              <a:gdLst>
                <a:gd name="connsiteX0" fmla="*/ 0 w 2286"/>
                <a:gd name="connsiteY0" fmla="*/ 0 h 1143"/>
                <a:gd name="connsiteX1" fmla="*/ 0 w 2286"/>
                <a:gd name="connsiteY1" fmla="*/ 1143 h 1143"/>
                <a:gd name="connsiteX2" fmla="*/ 0 w 2286"/>
                <a:gd name="connsiteY2" fmla="*/ 0 h 1143"/>
              </a:gdLst>
              <a:ahLst/>
              <a:cxnLst>
                <a:cxn ang="0">
                  <a:pos x="connsiteX0" y="connsiteY0"/>
                </a:cxn>
                <a:cxn ang="0">
                  <a:pos x="connsiteX1" y="connsiteY1"/>
                </a:cxn>
                <a:cxn ang="0">
                  <a:pos x="connsiteX2" y="connsiteY2"/>
                </a:cxn>
              </a:cxnLst>
              <a:rect l="l" t="t" r="r" b="b"/>
              <a:pathLst>
                <a:path w="2286" h="1143">
                  <a:moveTo>
                    <a:pt x="0" y="0"/>
                  </a:moveTo>
                  <a:cubicBezTo>
                    <a:pt x="0" y="457"/>
                    <a:pt x="0" y="686"/>
                    <a:pt x="0" y="1143"/>
                  </a:cubicBezTo>
                  <a:cubicBezTo>
                    <a:pt x="0" y="914"/>
                    <a:pt x="0" y="457"/>
                    <a:pt x="0" y="0"/>
                  </a:cubicBezTo>
                  <a:close/>
                </a:path>
              </a:pathLst>
            </a:custGeom>
            <a:solidFill>
              <a:srgbClr val="FFFFFF"/>
            </a:solidFill>
            <a:ln w="2286" cap="flat">
              <a:noFill/>
              <a:prstDash val="solid"/>
              <a:miter/>
            </a:ln>
          </p:spPr>
          <p:txBody>
            <a:bodyPr rtlCol="0" anchor="ctr"/>
            <a:lstStyle/>
            <a:p>
              <a:endParaRPr lang="en-US"/>
            </a:p>
          </p:txBody>
        </p:sp>
        <p:sp>
          <p:nvSpPr>
            <p:cNvPr id="68" name="Freeform 1043">
              <a:extLst>
                <a:ext uri="{FF2B5EF4-FFF2-40B4-BE49-F238E27FC236}">
                  <a16:creationId xmlns:a16="http://schemas.microsoft.com/office/drawing/2014/main" id="{B0743942-2A72-DECB-5624-0F3B57004037}"/>
                </a:ext>
              </a:extLst>
            </p:cNvPr>
            <p:cNvSpPr/>
            <p:nvPr/>
          </p:nvSpPr>
          <p:spPr>
            <a:xfrm>
              <a:off x="5866842" y="718261"/>
              <a:ext cx="2286" cy="685"/>
            </a:xfrm>
            <a:custGeom>
              <a:avLst/>
              <a:gdLst>
                <a:gd name="connsiteX0" fmla="*/ 0 w 2286"/>
                <a:gd name="connsiteY0" fmla="*/ 0 h 685"/>
                <a:gd name="connsiteX1" fmla="*/ 0 w 2286"/>
                <a:gd name="connsiteY1" fmla="*/ 686 h 685"/>
                <a:gd name="connsiteX2" fmla="*/ 0 w 2286"/>
                <a:gd name="connsiteY2" fmla="*/ 0 h 685"/>
              </a:gdLst>
              <a:ahLst/>
              <a:cxnLst>
                <a:cxn ang="0">
                  <a:pos x="connsiteX0" y="connsiteY0"/>
                </a:cxn>
                <a:cxn ang="0">
                  <a:pos x="connsiteX1" y="connsiteY1"/>
                </a:cxn>
                <a:cxn ang="0">
                  <a:pos x="connsiteX2" y="connsiteY2"/>
                </a:cxn>
              </a:cxnLst>
              <a:rect l="l" t="t" r="r" b="b"/>
              <a:pathLst>
                <a:path w="2286" h="685">
                  <a:moveTo>
                    <a:pt x="0" y="0"/>
                  </a:moveTo>
                  <a:cubicBezTo>
                    <a:pt x="0" y="229"/>
                    <a:pt x="0" y="457"/>
                    <a:pt x="0" y="686"/>
                  </a:cubicBezTo>
                  <a:cubicBezTo>
                    <a:pt x="0" y="457"/>
                    <a:pt x="0" y="229"/>
                    <a:pt x="0" y="0"/>
                  </a:cubicBezTo>
                  <a:close/>
                </a:path>
              </a:pathLst>
            </a:custGeom>
            <a:solidFill>
              <a:srgbClr val="FFFFFF"/>
            </a:solidFill>
            <a:ln w="2286" cap="flat">
              <a:noFill/>
              <a:prstDash val="solid"/>
              <a:miter/>
            </a:ln>
          </p:spPr>
          <p:txBody>
            <a:bodyPr rtlCol="0" anchor="ctr"/>
            <a:lstStyle/>
            <a:p>
              <a:endParaRPr lang="en-US"/>
            </a:p>
          </p:txBody>
        </p:sp>
        <p:sp>
          <p:nvSpPr>
            <p:cNvPr id="69" name="Freeform 1044">
              <a:extLst>
                <a:ext uri="{FF2B5EF4-FFF2-40B4-BE49-F238E27FC236}">
                  <a16:creationId xmlns:a16="http://schemas.microsoft.com/office/drawing/2014/main" id="{C248C65A-A948-F014-0D6E-62AD0EFDF8CF}"/>
                </a:ext>
              </a:extLst>
            </p:cNvPr>
            <p:cNvSpPr/>
            <p:nvPr/>
          </p:nvSpPr>
          <p:spPr>
            <a:xfrm>
              <a:off x="5867071" y="716203"/>
              <a:ext cx="2286" cy="914"/>
            </a:xfrm>
            <a:custGeom>
              <a:avLst/>
              <a:gdLst>
                <a:gd name="connsiteX0" fmla="*/ 0 w 2286"/>
                <a:gd name="connsiteY0" fmla="*/ 0 h 914"/>
                <a:gd name="connsiteX1" fmla="*/ 0 w 2286"/>
                <a:gd name="connsiteY1" fmla="*/ 914 h 914"/>
                <a:gd name="connsiteX2" fmla="*/ 0 w 2286"/>
                <a:gd name="connsiteY2" fmla="*/ 0 h 914"/>
              </a:gdLst>
              <a:ahLst/>
              <a:cxnLst>
                <a:cxn ang="0">
                  <a:pos x="connsiteX0" y="connsiteY0"/>
                </a:cxn>
                <a:cxn ang="0">
                  <a:pos x="connsiteX1" y="connsiteY1"/>
                </a:cxn>
                <a:cxn ang="0">
                  <a:pos x="connsiteX2" y="connsiteY2"/>
                </a:cxn>
              </a:cxnLst>
              <a:rect l="l" t="t" r="r" b="b"/>
              <a:pathLst>
                <a:path w="2286" h="914">
                  <a:moveTo>
                    <a:pt x="0" y="0"/>
                  </a:moveTo>
                  <a:cubicBezTo>
                    <a:pt x="0" y="229"/>
                    <a:pt x="0" y="686"/>
                    <a:pt x="0" y="914"/>
                  </a:cubicBezTo>
                  <a:cubicBezTo>
                    <a:pt x="0" y="457"/>
                    <a:pt x="0" y="229"/>
                    <a:pt x="0" y="0"/>
                  </a:cubicBezTo>
                  <a:close/>
                </a:path>
              </a:pathLst>
            </a:custGeom>
            <a:solidFill>
              <a:srgbClr val="FFFFFF"/>
            </a:solidFill>
            <a:ln w="2286" cap="flat">
              <a:noFill/>
              <a:prstDash val="solid"/>
              <a:miter/>
            </a:ln>
          </p:spPr>
          <p:txBody>
            <a:bodyPr rtlCol="0" anchor="ctr"/>
            <a:lstStyle/>
            <a:p>
              <a:endParaRPr lang="en-US"/>
            </a:p>
          </p:txBody>
        </p:sp>
        <p:sp>
          <p:nvSpPr>
            <p:cNvPr id="70" name="Freeform 1045">
              <a:extLst>
                <a:ext uri="{FF2B5EF4-FFF2-40B4-BE49-F238E27FC236}">
                  <a16:creationId xmlns:a16="http://schemas.microsoft.com/office/drawing/2014/main" id="{31381AE2-A3F3-22D7-6C38-999443030CD3}"/>
                </a:ext>
              </a:extLst>
            </p:cNvPr>
            <p:cNvSpPr/>
            <p:nvPr/>
          </p:nvSpPr>
          <p:spPr>
            <a:xfrm>
              <a:off x="5867071" y="702716"/>
              <a:ext cx="2286" cy="1600"/>
            </a:xfrm>
            <a:custGeom>
              <a:avLst/>
              <a:gdLst>
                <a:gd name="connsiteX0" fmla="*/ 0 w 2286"/>
                <a:gd name="connsiteY0" fmla="*/ 0 h 1600"/>
                <a:gd name="connsiteX1" fmla="*/ 0 w 2286"/>
                <a:gd name="connsiteY1" fmla="*/ 1600 h 1600"/>
                <a:gd name="connsiteX2" fmla="*/ 0 w 2286"/>
                <a:gd name="connsiteY2" fmla="*/ 0 h 1600"/>
              </a:gdLst>
              <a:ahLst/>
              <a:cxnLst>
                <a:cxn ang="0">
                  <a:pos x="connsiteX0" y="connsiteY0"/>
                </a:cxn>
                <a:cxn ang="0">
                  <a:pos x="connsiteX1" y="connsiteY1"/>
                </a:cxn>
                <a:cxn ang="0">
                  <a:pos x="connsiteX2" y="connsiteY2"/>
                </a:cxn>
              </a:cxnLst>
              <a:rect l="l" t="t" r="r" b="b"/>
              <a:pathLst>
                <a:path w="2286" h="1600">
                  <a:moveTo>
                    <a:pt x="0" y="0"/>
                  </a:moveTo>
                  <a:cubicBezTo>
                    <a:pt x="0" y="457"/>
                    <a:pt x="0" y="1143"/>
                    <a:pt x="0" y="1600"/>
                  </a:cubicBezTo>
                  <a:cubicBezTo>
                    <a:pt x="0" y="914"/>
                    <a:pt x="0" y="457"/>
                    <a:pt x="0" y="0"/>
                  </a:cubicBezTo>
                  <a:close/>
                </a:path>
              </a:pathLst>
            </a:custGeom>
            <a:solidFill>
              <a:srgbClr val="FFFFFF"/>
            </a:solidFill>
            <a:ln w="2286" cap="flat">
              <a:noFill/>
              <a:prstDash val="solid"/>
              <a:miter/>
            </a:ln>
          </p:spPr>
          <p:txBody>
            <a:bodyPr rtlCol="0" anchor="ctr"/>
            <a:lstStyle/>
            <a:p>
              <a:endParaRPr lang="en-US"/>
            </a:p>
          </p:txBody>
        </p:sp>
        <p:sp>
          <p:nvSpPr>
            <p:cNvPr id="71" name="Freeform 1046">
              <a:extLst>
                <a:ext uri="{FF2B5EF4-FFF2-40B4-BE49-F238E27FC236}">
                  <a16:creationId xmlns:a16="http://schemas.microsoft.com/office/drawing/2014/main" id="{84BE7FBD-DD85-78A6-1C96-E981B665A2F5}"/>
                </a:ext>
              </a:extLst>
            </p:cNvPr>
            <p:cNvSpPr/>
            <p:nvPr/>
          </p:nvSpPr>
          <p:spPr>
            <a:xfrm>
              <a:off x="5867071" y="711860"/>
              <a:ext cx="2286" cy="1143"/>
            </a:xfrm>
            <a:custGeom>
              <a:avLst/>
              <a:gdLst>
                <a:gd name="connsiteX0" fmla="*/ 0 w 2286"/>
                <a:gd name="connsiteY0" fmla="*/ 0 h 1143"/>
                <a:gd name="connsiteX1" fmla="*/ 0 w 2286"/>
                <a:gd name="connsiteY1" fmla="*/ 1143 h 1143"/>
                <a:gd name="connsiteX2" fmla="*/ 0 w 2286"/>
                <a:gd name="connsiteY2" fmla="*/ 0 h 1143"/>
              </a:gdLst>
              <a:ahLst/>
              <a:cxnLst>
                <a:cxn ang="0">
                  <a:pos x="connsiteX0" y="connsiteY0"/>
                </a:cxn>
                <a:cxn ang="0">
                  <a:pos x="connsiteX1" y="connsiteY1"/>
                </a:cxn>
                <a:cxn ang="0">
                  <a:pos x="connsiteX2" y="connsiteY2"/>
                </a:cxn>
              </a:cxnLst>
              <a:rect l="l" t="t" r="r" b="b"/>
              <a:pathLst>
                <a:path w="2286" h="1143">
                  <a:moveTo>
                    <a:pt x="0" y="0"/>
                  </a:moveTo>
                  <a:cubicBezTo>
                    <a:pt x="0" y="457"/>
                    <a:pt x="0" y="686"/>
                    <a:pt x="0" y="1143"/>
                  </a:cubicBezTo>
                  <a:cubicBezTo>
                    <a:pt x="0" y="914"/>
                    <a:pt x="0" y="457"/>
                    <a:pt x="0" y="0"/>
                  </a:cubicBezTo>
                  <a:close/>
                </a:path>
              </a:pathLst>
            </a:custGeom>
            <a:solidFill>
              <a:srgbClr val="FFFFFF"/>
            </a:solidFill>
            <a:ln w="2286" cap="flat">
              <a:noFill/>
              <a:prstDash val="solid"/>
              <a:miter/>
            </a:ln>
          </p:spPr>
          <p:txBody>
            <a:bodyPr rtlCol="0" anchor="ctr"/>
            <a:lstStyle/>
            <a:p>
              <a:endParaRPr lang="en-US"/>
            </a:p>
          </p:txBody>
        </p:sp>
        <p:sp>
          <p:nvSpPr>
            <p:cNvPr id="72" name="Freeform 1047">
              <a:extLst>
                <a:ext uri="{FF2B5EF4-FFF2-40B4-BE49-F238E27FC236}">
                  <a16:creationId xmlns:a16="http://schemas.microsoft.com/office/drawing/2014/main" id="{1912DFBE-9148-B0A4-8CD5-4901B7B7D3EC}"/>
                </a:ext>
              </a:extLst>
            </p:cNvPr>
            <p:cNvSpPr/>
            <p:nvPr/>
          </p:nvSpPr>
          <p:spPr>
            <a:xfrm>
              <a:off x="5867071" y="705002"/>
              <a:ext cx="101" cy="1371"/>
            </a:xfrm>
            <a:custGeom>
              <a:avLst/>
              <a:gdLst>
                <a:gd name="connsiteX0" fmla="*/ 0 w 101"/>
                <a:gd name="connsiteY0" fmla="*/ 0 h 1371"/>
                <a:gd name="connsiteX1" fmla="*/ 0 w 101"/>
                <a:gd name="connsiteY1" fmla="*/ 1372 h 1371"/>
                <a:gd name="connsiteX2" fmla="*/ 0 w 101"/>
                <a:gd name="connsiteY2" fmla="*/ 0 h 1371"/>
              </a:gdLst>
              <a:ahLst/>
              <a:cxnLst>
                <a:cxn ang="0">
                  <a:pos x="connsiteX0" y="connsiteY0"/>
                </a:cxn>
                <a:cxn ang="0">
                  <a:pos x="connsiteX1" y="connsiteY1"/>
                </a:cxn>
                <a:cxn ang="0">
                  <a:pos x="connsiteX2" y="connsiteY2"/>
                </a:cxn>
              </a:cxnLst>
              <a:rect l="l" t="t" r="r" b="b"/>
              <a:pathLst>
                <a:path w="101" h="1371">
                  <a:moveTo>
                    <a:pt x="0" y="0"/>
                  </a:moveTo>
                  <a:cubicBezTo>
                    <a:pt x="0" y="457"/>
                    <a:pt x="0" y="914"/>
                    <a:pt x="0" y="1372"/>
                  </a:cubicBezTo>
                  <a:cubicBezTo>
                    <a:pt x="229" y="914"/>
                    <a:pt x="0" y="457"/>
                    <a:pt x="0" y="0"/>
                  </a:cubicBezTo>
                  <a:close/>
                </a:path>
              </a:pathLst>
            </a:custGeom>
            <a:solidFill>
              <a:srgbClr val="FFFFFF"/>
            </a:solidFill>
            <a:ln w="2286" cap="flat">
              <a:noFill/>
              <a:prstDash val="solid"/>
              <a:miter/>
            </a:ln>
          </p:spPr>
          <p:txBody>
            <a:bodyPr rtlCol="0" anchor="ctr"/>
            <a:lstStyle/>
            <a:p>
              <a:endParaRPr lang="en-US"/>
            </a:p>
          </p:txBody>
        </p:sp>
        <p:sp>
          <p:nvSpPr>
            <p:cNvPr id="73" name="Freeform 1048">
              <a:extLst>
                <a:ext uri="{FF2B5EF4-FFF2-40B4-BE49-F238E27FC236}">
                  <a16:creationId xmlns:a16="http://schemas.microsoft.com/office/drawing/2014/main" id="{E6D24C76-A666-93D9-895A-F233A9FBE17D}"/>
                </a:ext>
              </a:extLst>
            </p:cNvPr>
            <p:cNvSpPr/>
            <p:nvPr/>
          </p:nvSpPr>
          <p:spPr>
            <a:xfrm>
              <a:off x="5867299" y="707517"/>
              <a:ext cx="2286" cy="1371"/>
            </a:xfrm>
            <a:custGeom>
              <a:avLst/>
              <a:gdLst>
                <a:gd name="connsiteX0" fmla="*/ 0 w 2286"/>
                <a:gd name="connsiteY0" fmla="*/ 0 h 1371"/>
                <a:gd name="connsiteX1" fmla="*/ 0 w 2286"/>
                <a:gd name="connsiteY1" fmla="*/ 1372 h 1371"/>
                <a:gd name="connsiteX2" fmla="*/ 0 w 2286"/>
                <a:gd name="connsiteY2" fmla="*/ 0 h 1371"/>
              </a:gdLst>
              <a:ahLst/>
              <a:cxnLst>
                <a:cxn ang="0">
                  <a:pos x="connsiteX0" y="connsiteY0"/>
                </a:cxn>
                <a:cxn ang="0">
                  <a:pos x="connsiteX1" y="connsiteY1"/>
                </a:cxn>
                <a:cxn ang="0">
                  <a:pos x="connsiteX2" y="connsiteY2"/>
                </a:cxn>
              </a:cxnLst>
              <a:rect l="l" t="t" r="r" b="b"/>
              <a:pathLst>
                <a:path w="2286" h="1371">
                  <a:moveTo>
                    <a:pt x="0" y="0"/>
                  </a:moveTo>
                  <a:cubicBezTo>
                    <a:pt x="0" y="457"/>
                    <a:pt x="0" y="914"/>
                    <a:pt x="0" y="1372"/>
                  </a:cubicBezTo>
                  <a:cubicBezTo>
                    <a:pt x="0" y="686"/>
                    <a:pt x="0" y="229"/>
                    <a:pt x="0" y="0"/>
                  </a:cubicBezTo>
                  <a:close/>
                </a:path>
              </a:pathLst>
            </a:custGeom>
            <a:solidFill>
              <a:srgbClr val="FFFFFF"/>
            </a:solidFill>
            <a:ln w="2286" cap="flat">
              <a:noFill/>
              <a:prstDash val="solid"/>
              <a:miter/>
            </a:ln>
          </p:spPr>
          <p:txBody>
            <a:bodyPr rtlCol="0" anchor="ctr"/>
            <a:lstStyle/>
            <a:p>
              <a:endParaRPr lang="en-US"/>
            </a:p>
          </p:txBody>
        </p:sp>
        <p:sp>
          <p:nvSpPr>
            <p:cNvPr id="74" name="Freeform 1049">
              <a:extLst>
                <a:ext uri="{FF2B5EF4-FFF2-40B4-BE49-F238E27FC236}">
                  <a16:creationId xmlns:a16="http://schemas.microsoft.com/office/drawing/2014/main" id="{A37B4008-1178-EDBB-26CD-A080066DA4BB}"/>
                </a:ext>
              </a:extLst>
            </p:cNvPr>
            <p:cNvSpPr/>
            <p:nvPr/>
          </p:nvSpPr>
          <p:spPr>
            <a:xfrm>
              <a:off x="5766487" y="866851"/>
              <a:ext cx="1143" cy="228"/>
            </a:xfrm>
            <a:custGeom>
              <a:avLst/>
              <a:gdLst>
                <a:gd name="connsiteX0" fmla="*/ 0 w 1143"/>
                <a:gd name="connsiteY0" fmla="*/ 229 h 228"/>
                <a:gd name="connsiteX1" fmla="*/ 1143 w 1143"/>
                <a:gd name="connsiteY1" fmla="*/ 0 h 228"/>
                <a:gd name="connsiteX2" fmla="*/ 0 w 1143"/>
                <a:gd name="connsiteY2" fmla="*/ 229 h 228"/>
              </a:gdLst>
              <a:ahLst/>
              <a:cxnLst>
                <a:cxn ang="0">
                  <a:pos x="connsiteX0" y="connsiteY0"/>
                </a:cxn>
                <a:cxn ang="0">
                  <a:pos x="connsiteX1" y="connsiteY1"/>
                </a:cxn>
                <a:cxn ang="0">
                  <a:pos x="connsiteX2" y="connsiteY2"/>
                </a:cxn>
              </a:cxnLst>
              <a:rect l="l" t="t" r="r" b="b"/>
              <a:pathLst>
                <a:path w="1143" h="228">
                  <a:moveTo>
                    <a:pt x="0" y="229"/>
                  </a:moveTo>
                  <a:cubicBezTo>
                    <a:pt x="229" y="229"/>
                    <a:pt x="686" y="0"/>
                    <a:pt x="1143" y="0"/>
                  </a:cubicBezTo>
                  <a:cubicBezTo>
                    <a:pt x="686" y="0"/>
                    <a:pt x="457" y="229"/>
                    <a:pt x="0" y="229"/>
                  </a:cubicBezTo>
                  <a:close/>
                </a:path>
              </a:pathLst>
            </a:custGeom>
            <a:solidFill>
              <a:srgbClr val="FFFFFF"/>
            </a:solidFill>
            <a:ln w="2286" cap="flat">
              <a:noFill/>
              <a:prstDash val="solid"/>
              <a:miter/>
            </a:ln>
          </p:spPr>
          <p:txBody>
            <a:bodyPr rtlCol="0" anchor="ctr"/>
            <a:lstStyle/>
            <a:p>
              <a:endParaRPr lang="en-US"/>
            </a:p>
          </p:txBody>
        </p:sp>
        <p:sp>
          <p:nvSpPr>
            <p:cNvPr id="75" name="Freeform 1050">
              <a:extLst>
                <a:ext uri="{FF2B5EF4-FFF2-40B4-BE49-F238E27FC236}">
                  <a16:creationId xmlns:a16="http://schemas.microsoft.com/office/drawing/2014/main" id="{5443D777-0CE3-F9E3-9AFC-4AE8C22CC760}"/>
                </a:ext>
              </a:extLst>
            </p:cNvPr>
            <p:cNvSpPr/>
            <p:nvPr/>
          </p:nvSpPr>
          <p:spPr>
            <a:xfrm>
              <a:off x="5735854" y="884453"/>
              <a:ext cx="21031" cy="60579"/>
            </a:xfrm>
            <a:custGeom>
              <a:avLst/>
              <a:gdLst>
                <a:gd name="connsiteX0" fmla="*/ 0 w 21031"/>
                <a:gd name="connsiteY0" fmla="*/ 60579 h 60579"/>
                <a:gd name="connsiteX1" fmla="*/ 21031 w 21031"/>
                <a:gd name="connsiteY1" fmla="*/ 0 h 60579"/>
                <a:gd name="connsiteX2" fmla="*/ 0 w 21031"/>
                <a:gd name="connsiteY2" fmla="*/ 60579 h 60579"/>
              </a:gdLst>
              <a:ahLst/>
              <a:cxnLst>
                <a:cxn ang="0">
                  <a:pos x="connsiteX0" y="connsiteY0"/>
                </a:cxn>
                <a:cxn ang="0">
                  <a:pos x="connsiteX1" y="connsiteY1"/>
                </a:cxn>
                <a:cxn ang="0">
                  <a:pos x="connsiteX2" y="connsiteY2"/>
                </a:cxn>
              </a:cxnLst>
              <a:rect l="l" t="t" r="r" b="b"/>
              <a:pathLst>
                <a:path w="21031" h="60579">
                  <a:moveTo>
                    <a:pt x="0" y="60579"/>
                  </a:moveTo>
                  <a:cubicBezTo>
                    <a:pt x="6858" y="40234"/>
                    <a:pt x="13716" y="20117"/>
                    <a:pt x="21031" y="0"/>
                  </a:cubicBezTo>
                  <a:cubicBezTo>
                    <a:pt x="13716" y="20117"/>
                    <a:pt x="6858" y="40462"/>
                    <a:pt x="0" y="60579"/>
                  </a:cubicBezTo>
                  <a:close/>
                </a:path>
              </a:pathLst>
            </a:custGeom>
            <a:solidFill>
              <a:srgbClr val="FFFFFF"/>
            </a:solidFill>
            <a:ln w="2286" cap="flat">
              <a:noFill/>
              <a:prstDash val="solid"/>
              <a:miter/>
            </a:ln>
          </p:spPr>
          <p:txBody>
            <a:bodyPr rtlCol="0" anchor="ctr"/>
            <a:lstStyle/>
            <a:p>
              <a:endParaRPr lang="en-US"/>
            </a:p>
          </p:txBody>
        </p:sp>
        <p:sp>
          <p:nvSpPr>
            <p:cNvPr id="76" name="Freeform 1051">
              <a:extLst>
                <a:ext uri="{FF2B5EF4-FFF2-40B4-BE49-F238E27FC236}">
                  <a16:creationId xmlns:a16="http://schemas.microsoft.com/office/drawing/2014/main" id="{80EA273A-65AF-E4C7-FD39-716F9DE78049}"/>
                </a:ext>
              </a:extLst>
            </p:cNvPr>
            <p:cNvSpPr/>
            <p:nvPr/>
          </p:nvSpPr>
          <p:spPr>
            <a:xfrm>
              <a:off x="5731740" y="957376"/>
              <a:ext cx="914" cy="3429"/>
            </a:xfrm>
            <a:custGeom>
              <a:avLst/>
              <a:gdLst>
                <a:gd name="connsiteX0" fmla="*/ 0 w 914"/>
                <a:gd name="connsiteY0" fmla="*/ 3429 h 3429"/>
                <a:gd name="connsiteX1" fmla="*/ 914 w 914"/>
                <a:gd name="connsiteY1" fmla="*/ 0 h 3429"/>
                <a:gd name="connsiteX2" fmla="*/ 0 w 914"/>
                <a:gd name="connsiteY2" fmla="*/ 3429 h 3429"/>
              </a:gdLst>
              <a:ahLst/>
              <a:cxnLst>
                <a:cxn ang="0">
                  <a:pos x="connsiteX0" y="connsiteY0"/>
                </a:cxn>
                <a:cxn ang="0">
                  <a:pos x="connsiteX1" y="connsiteY1"/>
                </a:cxn>
                <a:cxn ang="0">
                  <a:pos x="connsiteX2" y="connsiteY2"/>
                </a:cxn>
              </a:cxnLst>
              <a:rect l="l" t="t" r="r" b="b"/>
              <a:pathLst>
                <a:path w="914" h="3429">
                  <a:moveTo>
                    <a:pt x="0" y="3429"/>
                  </a:moveTo>
                  <a:cubicBezTo>
                    <a:pt x="229" y="2286"/>
                    <a:pt x="457" y="1143"/>
                    <a:pt x="914" y="0"/>
                  </a:cubicBezTo>
                  <a:cubicBezTo>
                    <a:pt x="457" y="1143"/>
                    <a:pt x="229" y="2515"/>
                    <a:pt x="0" y="3429"/>
                  </a:cubicBezTo>
                  <a:close/>
                </a:path>
              </a:pathLst>
            </a:custGeom>
            <a:solidFill>
              <a:srgbClr val="FFFFFF"/>
            </a:solidFill>
            <a:ln w="2286" cap="flat">
              <a:noFill/>
              <a:prstDash val="solid"/>
              <a:miter/>
            </a:ln>
          </p:spPr>
          <p:txBody>
            <a:bodyPr rtlCol="0" anchor="ctr"/>
            <a:lstStyle/>
            <a:p>
              <a:endParaRPr lang="en-US"/>
            </a:p>
          </p:txBody>
        </p:sp>
        <p:sp>
          <p:nvSpPr>
            <p:cNvPr id="77" name="Freeform 1052">
              <a:extLst>
                <a:ext uri="{FF2B5EF4-FFF2-40B4-BE49-F238E27FC236}">
                  <a16:creationId xmlns:a16="http://schemas.microsoft.com/office/drawing/2014/main" id="{8ADA9041-792B-323D-BCF7-00687DBA17E8}"/>
                </a:ext>
              </a:extLst>
            </p:cNvPr>
            <p:cNvSpPr/>
            <p:nvPr/>
          </p:nvSpPr>
          <p:spPr>
            <a:xfrm>
              <a:off x="5773573" y="867537"/>
              <a:ext cx="1828" cy="457"/>
            </a:xfrm>
            <a:custGeom>
              <a:avLst/>
              <a:gdLst>
                <a:gd name="connsiteX0" fmla="*/ 0 w 1828"/>
                <a:gd name="connsiteY0" fmla="*/ 0 h 457"/>
                <a:gd name="connsiteX1" fmla="*/ 1829 w 1828"/>
                <a:gd name="connsiteY1" fmla="*/ 457 h 457"/>
                <a:gd name="connsiteX2" fmla="*/ 0 w 1828"/>
                <a:gd name="connsiteY2" fmla="*/ 0 h 457"/>
              </a:gdLst>
              <a:ahLst/>
              <a:cxnLst>
                <a:cxn ang="0">
                  <a:pos x="connsiteX0" y="connsiteY0"/>
                </a:cxn>
                <a:cxn ang="0">
                  <a:pos x="connsiteX1" y="connsiteY1"/>
                </a:cxn>
                <a:cxn ang="0">
                  <a:pos x="connsiteX2" y="connsiteY2"/>
                </a:cxn>
              </a:cxnLst>
              <a:rect l="l" t="t" r="r" b="b"/>
              <a:pathLst>
                <a:path w="1828" h="457">
                  <a:moveTo>
                    <a:pt x="0" y="0"/>
                  </a:moveTo>
                  <a:cubicBezTo>
                    <a:pt x="686" y="229"/>
                    <a:pt x="1143" y="229"/>
                    <a:pt x="1829" y="457"/>
                  </a:cubicBezTo>
                  <a:cubicBezTo>
                    <a:pt x="1143" y="229"/>
                    <a:pt x="686" y="229"/>
                    <a:pt x="0" y="0"/>
                  </a:cubicBezTo>
                  <a:close/>
                </a:path>
              </a:pathLst>
            </a:custGeom>
            <a:solidFill>
              <a:srgbClr val="FFFFFF"/>
            </a:solidFill>
            <a:ln w="2286" cap="flat">
              <a:noFill/>
              <a:prstDash val="solid"/>
              <a:miter/>
            </a:ln>
          </p:spPr>
          <p:txBody>
            <a:bodyPr rtlCol="0" anchor="ctr"/>
            <a:lstStyle/>
            <a:p>
              <a:endParaRPr lang="en-US"/>
            </a:p>
          </p:txBody>
        </p:sp>
        <p:sp>
          <p:nvSpPr>
            <p:cNvPr id="78" name="Freeform 1053">
              <a:extLst>
                <a:ext uri="{FF2B5EF4-FFF2-40B4-BE49-F238E27FC236}">
                  <a16:creationId xmlns:a16="http://schemas.microsoft.com/office/drawing/2014/main" id="{43E0ABE1-8F18-A7AA-31E3-D768470F194F}"/>
                </a:ext>
              </a:extLst>
            </p:cNvPr>
            <p:cNvSpPr/>
            <p:nvPr/>
          </p:nvSpPr>
          <p:spPr>
            <a:xfrm>
              <a:off x="5732654" y="951433"/>
              <a:ext cx="1371" cy="5943"/>
            </a:xfrm>
            <a:custGeom>
              <a:avLst/>
              <a:gdLst>
                <a:gd name="connsiteX0" fmla="*/ 0 w 1371"/>
                <a:gd name="connsiteY0" fmla="*/ 5944 h 5943"/>
                <a:gd name="connsiteX1" fmla="*/ 1372 w 1371"/>
                <a:gd name="connsiteY1" fmla="*/ 0 h 5943"/>
                <a:gd name="connsiteX2" fmla="*/ 0 w 1371"/>
                <a:gd name="connsiteY2" fmla="*/ 5944 h 5943"/>
              </a:gdLst>
              <a:ahLst/>
              <a:cxnLst>
                <a:cxn ang="0">
                  <a:pos x="connsiteX0" y="connsiteY0"/>
                </a:cxn>
                <a:cxn ang="0">
                  <a:pos x="connsiteX1" y="connsiteY1"/>
                </a:cxn>
                <a:cxn ang="0">
                  <a:pos x="connsiteX2" y="connsiteY2"/>
                </a:cxn>
              </a:cxnLst>
              <a:rect l="l" t="t" r="r" b="b"/>
              <a:pathLst>
                <a:path w="1371" h="5943">
                  <a:moveTo>
                    <a:pt x="0" y="5944"/>
                  </a:moveTo>
                  <a:cubicBezTo>
                    <a:pt x="457" y="4115"/>
                    <a:pt x="914" y="2057"/>
                    <a:pt x="1372" y="0"/>
                  </a:cubicBezTo>
                  <a:cubicBezTo>
                    <a:pt x="914" y="2057"/>
                    <a:pt x="457" y="4115"/>
                    <a:pt x="0" y="5944"/>
                  </a:cubicBezTo>
                  <a:close/>
                </a:path>
              </a:pathLst>
            </a:custGeom>
            <a:solidFill>
              <a:srgbClr val="FFFFFF"/>
            </a:solidFill>
            <a:ln w="2286" cap="flat">
              <a:noFill/>
              <a:prstDash val="solid"/>
              <a:miter/>
            </a:ln>
          </p:spPr>
          <p:txBody>
            <a:bodyPr rtlCol="0" anchor="ctr"/>
            <a:lstStyle/>
            <a:p>
              <a:endParaRPr lang="en-US"/>
            </a:p>
          </p:txBody>
        </p:sp>
        <p:sp>
          <p:nvSpPr>
            <p:cNvPr id="79" name="Freeform 1054">
              <a:extLst>
                <a:ext uri="{FF2B5EF4-FFF2-40B4-BE49-F238E27FC236}">
                  <a16:creationId xmlns:a16="http://schemas.microsoft.com/office/drawing/2014/main" id="{36F9D2E2-FB30-E9C2-2F0A-298310DEC16B}"/>
                </a:ext>
              </a:extLst>
            </p:cNvPr>
            <p:cNvSpPr/>
            <p:nvPr/>
          </p:nvSpPr>
          <p:spPr>
            <a:xfrm>
              <a:off x="5767630" y="866765"/>
              <a:ext cx="5943" cy="771"/>
            </a:xfrm>
            <a:custGeom>
              <a:avLst/>
              <a:gdLst>
                <a:gd name="connsiteX0" fmla="*/ 5944 w 5943"/>
                <a:gd name="connsiteY0" fmla="*/ 772 h 771"/>
                <a:gd name="connsiteX1" fmla="*/ 0 w 5943"/>
                <a:gd name="connsiteY1" fmla="*/ 86 h 771"/>
                <a:gd name="connsiteX2" fmla="*/ 5944 w 5943"/>
                <a:gd name="connsiteY2" fmla="*/ 772 h 771"/>
              </a:gdLst>
              <a:ahLst/>
              <a:cxnLst>
                <a:cxn ang="0">
                  <a:pos x="connsiteX0" y="connsiteY0"/>
                </a:cxn>
                <a:cxn ang="0">
                  <a:pos x="connsiteX1" y="connsiteY1"/>
                </a:cxn>
                <a:cxn ang="0">
                  <a:pos x="connsiteX2" y="connsiteY2"/>
                </a:cxn>
              </a:cxnLst>
              <a:rect l="l" t="t" r="r" b="b"/>
              <a:pathLst>
                <a:path w="5943" h="771">
                  <a:moveTo>
                    <a:pt x="5944" y="772"/>
                  </a:moveTo>
                  <a:cubicBezTo>
                    <a:pt x="3429" y="86"/>
                    <a:pt x="1600" y="-143"/>
                    <a:pt x="0" y="86"/>
                  </a:cubicBezTo>
                  <a:cubicBezTo>
                    <a:pt x="1600" y="-143"/>
                    <a:pt x="3429" y="314"/>
                    <a:pt x="5944" y="772"/>
                  </a:cubicBezTo>
                  <a:close/>
                </a:path>
              </a:pathLst>
            </a:custGeom>
            <a:solidFill>
              <a:srgbClr val="FFFFFF"/>
            </a:solidFill>
            <a:ln w="2286" cap="flat">
              <a:noFill/>
              <a:prstDash val="solid"/>
              <a:miter/>
            </a:ln>
          </p:spPr>
          <p:txBody>
            <a:bodyPr rtlCol="0" anchor="ctr"/>
            <a:lstStyle/>
            <a:p>
              <a:endParaRPr lang="en-US"/>
            </a:p>
          </p:txBody>
        </p:sp>
        <p:sp>
          <p:nvSpPr>
            <p:cNvPr id="80" name="Freeform 1055">
              <a:extLst>
                <a:ext uri="{FF2B5EF4-FFF2-40B4-BE49-F238E27FC236}">
                  <a16:creationId xmlns:a16="http://schemas.microsoft.com/office/drawing/2014/main" id="{3FE29B04-4887-8549-E73D-87BF7DC5940A}"/>
                </a:ext>
              </a:extLst>
            </p:cNvPr>
            <p:cNvSpPr/>
            <p:nvPr/>
          </p:nvSpPr>
          <p:spPr>
            <a:xfrm>
              <a:off x="5750256" y="968121"/>
              <a:ext cx="2743" cy="3886"/>
            </a:xfrm>
            <a:custGeom>
              <a:avLst/>
              <a:gdLst>
                <a:gd name="connsiteX0" fmla="*/ 0 w 2743"/>
                <a:gd name="connsiteY0" fmla="*/ 3886 h 3886"/>
                <a:gd name="connsiteX1" fmla="*/ 1143 w 2743"/>
                <a:gd name="connsiteY1" fmla="*/ 2286 h 3886"/>
                <a:gd name="connsiteX2" fmla="*/ 2743 w 2743"/>
                <a:gd name="connsiteY2" fmla="*/ 0 h 3886"/>
                <a:gd name="connsiteX3" fmla="*/ 1143 w 2743"/>
                <a:gd name="connsiteY3" fmla="*/ 2286 h 3886"/>
                <a:gd name="connsiteX4" fmla="*/ 0 w 2743"/>
                <a:gd name="connsiteY4" fmla="*/ 3886 h 38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43" h="3886">
                  <a:moveTo>
                    <a:pt x="0" y="3886"/>
                  </a:moveTo>
                  <a:cubicBezTo>
                    <a:pt x="457" y="3429"/>
                    <a:pt x="686" y="2743"/>
                    <a:pt x="1143" y="2286"/>
                  </a:cubicBezTo>
                  <a:cubicBezTo>
                    <a:pt x="1600" y="1600"/>
                    <a:pt x="2286" y="686"/>
                    <a:pt x="2743" y="0"/>
                  </a:cubicBezTo>
                  <a:cubicBezTo>
                    <a:pt x="2286" y="686"/>
                    <a:pt x="1600" y="1600"/>
                    <a:pt x="1143" y="2286"/>
                  </a:cubicBezTo>
                  <a:cubicBezTo>
                    <a:pt x="686" y="2972"/>
                    <a:pt x="229" y="3429"/>
                    <a:pt x="0" y="3886"/>
                  </a:cubicBezTo>
                  <a:close/>
                </a:path>
              </a:pathLst>
            </a:custGeom>
            <a:solidFill>
              <a:srgbClr val="FFFFFF"/>
            </a:solidFill>
            <a:ln w="2286" cap="flat">
              <a:noFill/>
              <a:prstDash val="solid"/>
              <a:miter/>
            </a:ln>
          </p:spPr>
          <p:txBody>
            <a:bodyPr rtlCol="0" anchor="ctr"/>
            <a:lstStyle/>
            <a:p>
              <a:endParaRPr lang="en-US"/>
            </a:p>
          </p:txBody>
        </p:sp>
        <p:sp>
          <p:nvSpPr>
            <p:cNvPr id="81" name="Freeform 1056">
              <a:extLst>
                <a:ext uri="{FF2B5EF4-FFF2-40B4-BE49-F238E27FC236}">
                  <a16:creationId xmlns:a16="http://schemas.microsoft.com/office/drawing/2014/main" id="{B88ED725-71F2-DEC9-E43C-D403F77C24DA}"/>
                </a:ext>
              </a:extLst>
            </p:cNvPr>
            <p:cNvSpPr/>
            <p:nvPr/>
          </p:nvSpPr>
          <p:spPr>
            <a:xfrm>
              <a:off x="5775631" y="867994"/>
              <a:ext cx="2057" cy="457"/>
            </a:xfrm>
            <a:custGeom>
              <a:avLst/>
              <a:gdLst>
                <a:gd name="connsiteX0" fmla="*/ 0 w 2057"/>
                <a:gd name="connsiteY0" fmla="*/ 0 h 457"/>
                <a:gd name="connsiteX1" fmla="*/ 2057 w 2057"/>
                <a:gd name="connsiteY1" fmla="*/ 457 h 457"/>
                <a:gd name="connsiteX2" fmla="*/ 0 w 2057"/>
                <a:gd name="connsiteY2" fmla="*/ 0 h 457"/>
              </a:gdLst>
              <a:ahLst/>
              <a:cxnLst>
                <a:cxn ang="0">
                  <a:pos x="connsiteX0" y="connsiteY0"/>
                </a:cxn>
                <a:cxn ang="0">
                  <a:pos x="connsiteX1" y="connsiteY1"/>
                </a:cxn>
                <a:cxn ang="0">
                  <a:pos x="connsiteX2" y="connsiteY2"/>
                </a:cxn>
              </a:cxnLst>
              <a:rect l="l" t="t" r="r" b="b"/>
              <a:pathLst>
                <a:path w="2057" h="457">
                  <a:moveTo>
                    <a:pt x="0" y="0"/>
                  </a:moveTo>
                  <a:cubicBezTo>
                    <a:pt x="686" y="229"/>
                    <a:pt x="1372" y="457"/>
                    <a:pt x="2057" y="457"/>
                  </a:cubicBezTo>
                  <a:cubicBezTo>
                    <a:pt x="1372" y="457"/>
                    <a:pt x="686" y="229"/>
                    <a:pt x="0" y="0"/>
                  </a:cubicBezTo>
                  <a:close/>
                </a:path>
              </a:pathLst>
            </a:custGeom>
            <a:solidFill>
              <a:srgbClr val="FFFFFF"/>
            </a:solidFill>
            <a:ln w="2286" cap="flat">
              <a:noFill/>
              <a:prstDash val="solid"/>
              <a:miter/>
            </a:ln>
          </p:spPr>
          <p:txBody>
            <a:bodyPr rtlCol="0" anchor="ctr"/>
            <a:lstStyle/>
            <a:p>
              <a:endParaRPr lang="en-US"/>
            </a:p>
          </p:txBody>
        </p:sp>
        <p:sp>
          <p:nvSpPr>
            <p:cNvPr id="82" name="Freeform 1057">
              <a:extLst>
                <a:ext uri="{FF2B5EF4-FFF2-40B4-BE49-F238E27FC236}">
                  <a16:creationId xmlns:a16="http://schemas.microsoft.com/office/drawing/2014/main" id="{EEFE43C1-1ED7-4CFD-BC45-4A96B815FE3E}"/>
                </a:ext>
              </a:extLst>
            </p:cNvPr>
            <p:cNvSpPr/>
            <p:nvPr/>
          </p:nvSpPr>
          <p:spPr>
            <a:xfrm>
              <a:off x="5777688" y="868680"/>
              <a:ext cx="7086" cy="2057"/>
            </a:xfrm>
            <a:custGeom>
              <a:avLst/>
              <a:gdLst>
                <a:gd name="connsiteX0" fmla="*/ 7087 w 7086"/>
                <a:gd name="connsiteY0" fmla="*/ 2057 h 2057"/>
                <a:gd name="connsiteX1" fmla="*/ 2286 w 7086"/>
                <a:gd name="connsiteY1" fmla="*/ 686 h 2057"/>
                <a:gd name="connsiteX2" fmla="*/ 0 w 7086"/>
                <a:gd name="connsiteY2" fmla="*/ 0 h 2057"/>
                <a:gd name="connsiteX3" fmla="*/ 2286 w 7086"/>
                <a:gd name="connsiteY3" fmla="*/ 686 h 2057"/>
                <a:gd name="connsiteX4" fmla="*/ 7087 w 7086"/>
                <a:gd name="connsiteY4" fmla="*/ 2057 h 20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86" h="2057">
                  <a:moveTo>
                    <a:pt x="7087" y="2057"/>
                  </a:moveTo>
                  <a:cubicBezTo>
                    <a:pt x="5715" y="1600"/>
                    <a:pt x="4115" y="1143"/>
                    <a:pt x="2286" y="686"/>
                  </a:cubicBezTo>
                  <a:cubicBezTo>
                    <a:pt x="1372" y="457"/>
                    <a:pt x="686" y="229"/>
                    <a:pt x="0" y="0"/>
                  </a:cubicBezTo>
                  <a:cubicBezTo>
                    <a:pt x="686" y="229"/>
                    <a:pt x="1600" y="457"/>
                    <a:pt x="2286" y="686"/>
                  </a:cubicBezTo>
                  <a:cubicBezTo>
                    <a:pt x="4343" y="1143"/>
                    <a:pt x="5944" y="1600"/>
                    <a:pt x="7087" y="2057"/>
                  </a:cubicBezTo>
                  <a:close/>
                </a:path>
              </a:pathLst>
            </a:custGeom>
            <a:solidFill>
              <a:srgbClr val="FFFFFF"/>
            </a:solidFill>
            <a:ln w="2286" cap="flat">
              <a:noFill/>
              <a:prstDash val="solid"/>
              <a:miter/>
            </a:ln>
          </p:spPr>
          <p:txBody>
            <a:bodyPr rtlCol="0" anchor="ctr"/>
            <a:lstStyle/>
            <a:p>
              <a:endParaRPr lang="en-US"/>
            </a:p>
          </p:txBody>
        </p:sp>
        <p:sp>
          <p:nvSpPr>
            <p:cNvPr id="83" name="Freeform 1058">
              <a:extLst>
                <a:ext uri="{FF2B5EF4-FFF2-40B4-BE49-F238E27FC236}">
                  <a16:creationId xmlns:a16="http://schemas.microsoft.com/office/drawing/2014/main" id="{369F8466-8E0B-5418-CB59-422ECF2B653F}"/>
                </a:ext>
              </a:extLst>
            </p:cNvPr>
            <p:cNvSpPr/>
            <p:nvPr/>
          </p:nvSpPr>
          <p:spPr>
            <a:xfrm>
              <a:off x="5756886" y="867079"/>
              <a:ext cx="9601" cy="17373"/>
            </a:xfrm>
            <a:custGeom>
              <a:avLst/>
              <a:gdLst>
                <a:gd name="connsiteX0" fmla="*/ 1372 w 9601"/>
                <a:gd name="connsiteY0" fmla="*/ 13487 h 17373"/>
                <a:gd name="connsiteX1" fmla="*/ 0 w 9601"/>
                <a:gd name="connsiteY1" fmla="*/ 17374 h 17373"/>
                <a:gd name="connsiteX2" fmla="*/ 9601 w 9601"/>
                <a:gd name="connsiteY2" fmla="*/ 0 h 17373"/>
                <a:gd name="connsiteX3" fmla="*/ 1372 w 9601"/>
                <a:gd name="connsiteY3" fmla="*/ 13487 h 17373"/>
              </a:gdLst>
              <a:ahLst/>
              <a:cxnLst>
                <a:cxn ang="0">
                  <a:pos x="connsiteX0" y="connsiteY0"/>
                </a:cxn>
                <a:cxn ang="0">
                  <a:pos x="connsiteX1" y="connsiteY1"/>
                </a:cxn>
                <a:cxn ang="0">
                  <a:pos x="connsiteX2" y="connsiteY2"/>
                </a:cxn>
                <a:cxn ang="0">
                  <a:pos x="connsiteX3" y="connsiteY3"/>
                </a:cxn>
              </a:cxnLst>
              <a:rect l="l" t="t" r="r" b="b"/>
              <a:pathLst>
                <a:path w="9601" h="17373">
                  <a:moveTo>
                    <a:pt x="1372" y="13487"/>
                  </a:moveTo>
                  <a:cubicBezTo>
                    <a:pt x="914" y="14859"/>
                    <a:pt x="457" y="16002"/>
                    <a:pt x="0" y="17374"/>
                  </a:cubicBezTo>
                  <a:cubicBezTo>
                    <a:pt x="3429" y="11659"/>
                    <a:pt x="6629" y="5944"/>
                    <a:pt x="9601" y="0"/>
                  </a:cubicBezTo>
                  <a:cubicBezTo>
                    <a:pt x="6401" y="914"/>
                    <a:pt x="4572" y="4801"/>
                    <a:pt x="1372" y="13487"/>
                  </a:cubicBezTo>
                  <a:close/>
                </a:path>
              </a:pathLst>
            </a:custGeom>
            <a:solidFill>
              <a:srgbClr val="FFFFFF"/>
            </a:solidFill>
            <a:ln w="2286" cap="flat">
              <a:noFill/>
              <a:prstDash val="solid"/>
              <a:miter/>
            </a:ln>
          </p:spPr>
          <p:txBody>
            <a:bodyPr rtlCol="0" anchor="ctr"/>
            <a:lstStyle/>
            <a:p>
              <a:endParaRPr lang="en-US"/>
            </a:p>
          </p:txBody>
        </p:sp>
        <p:sp>
          <p:nvSpPr>
            <p:cNvPr id="84" name="Freeform 1059">
              <a:extLst>
                <a:ext uri="{FF2B5EF4-FFF2-40B4-BE49-F238E27FC236}">
                  <a16:creationId xmlns:a16="http://schemas.microsoft.com/office/drawing/2014/main" id="{3A8039BE-9768-4458-1970-2CA5CA9103FC}"/>
                </a:ext>
              </a:extLst>
            </p:cNvPr>
            <p:cNvSpPr/>
            <p:nvPr/>
          </p:nvSpPr>
          <p:spPr>
            <a:xfrm>
              <a:off x="5765115" y="940917"/>
              <a:ext cx="3429" cy="6858"/>
            </a:xfrm>
            <a:custGeom>
              <a:avLst/>
              <a:gdLst>
                <a:gd name="connsiteX0" fmla="*/ 3429 w 3429"/>
                <a:gd name="connsiteY0" fmla="*/ 0 h 6858"/>
                <a:gd name="connsiteX1" fmla="*/ 0 w 3429"/>
                <a:gd name="connsiteY1" fmla="*/ 6858 h 6858"/>
                <a:gd name="connsiteX2" fmla="*/ 3429 w 3429"/>
                <a:gd name="connsiteY2" fmla="*/ 0 h 6858"/>
              </a:gdLst>
              <a:ahLst/>
              <a:cxnLst>
                <a:cxn ang="0">
                  <a:pos x="connsiteX0" y="connsiteY0"/>
                </a:cxn>
                <a:cxn ang="0">
                  <a:pos x="connsiteX1" y="connsiteY1"/>
                </a:cxn>
                <a:cxn ang="0">
                  <a:pos x="connsiteX2" y="connsiteY2"/>
                </a:cxn>
              </a:cxnLst>
              <a:rect l="l" t="t" r="r" b="b"/>
              <a:pathLst>
                <a:path w="3429" h="6858">
                  <a:moveTo>
                    <a:pt x="3429" y="0"/>
                  </a:moveTo>
                  <a:cubicBezTo>
                    <a:pt x="2286" y="2286"/>
                    <a:pt x="1143" y="4572"/>
                    <a:pt x="0" y="6858"/>
                  </a:cubicBezTo>
                  <a:cubicBezTo>
                    <a:pt x="1143" y="4572"/>
                    <a:pt x="2286" y="2286"/>
                    <a:pt x="3429" y="0"/>
                  </a:cubicBezTo>
                  <a:close/>
                </a:path>
              </a:pathLst>
            </a:custGeom>
            <a:solidFill>
              <a:srgbClr val="FFFFFF"/>
            </a:solidFill>
            <a:ln w="2286" cap="flat">
              <a:noFill/>
              <a:prstDash val="solid"/>
              <a:miter/>
            </a:ln>
          </p:spPr>
          <p:txBody>
            <a:bodyPr rtlCol="0" anchor="ctr"/>
            <a:lstStyle/>
            <a:p>
              <a:endParaRPr lang="en-US"/>
            </a:p>
          </p:txBody>
        </p:sp>
        <p:sp>
          <p:nvSpPr>
            <p:cNvPr id="85" name="Freeform 1060">
              <a:extLst>
                <a:ext uri="{FF2B5EF4-FFF2-40B4-BE49-F238E27FC236}">
                  <a16:creationId xmlns:a16="http://schemas.microsoft.com/office/drawing/2014/main" id="{D09A7FEF-08A6-9AA6-BF1E-DC8E145FBD1A}"/>
                </a:ext>
              </a:extLst>
            </p:cNvPr>
            <p:cNvSpPr/>
            <p:nvPr/>
          </p:nvSpPr>
          <p:spPr>
            <a:xfrm>
              <a:off x="5748199" y="973607"/>
              <a:ext cx="685" cy="685"/>
            </a:xfrm>
            <a:custGeom>
              <a:avLst/>
              <a:gdLst>
                <a:gd name="connsiteX0" fmla="*/ 686 w 685"/>
                <a:gd name="connsiteY0" fmla="*/ 0 h 685"/>
                <a:gd name="connsiteX1" fmla="*/ 0 w 685"/>
                <a:gd name="connsiteY1" fmla="*/ 686 h 685"/>
                <a:gd name="connsiteX2" fmla="*/ 686 w 685"/>
                <a:gd name="connsiteY2" fmla="*/ 0 h 685"/>
              </a:gdLst>
              <a:ahLst/>
              <a:cxnLst>
                <a:cxn ang="0">
                  <a:pos x="connsiteX0" y="connsiteY0"/>
                </a:cxn>
                <a:cxn ang="0">
                  <a:pos x="connsiteX1" y="connsiteY1"/>
                </a:cxn>
                <a:cxn ang="0">
                  <a:pos x="connsiteX2" y="connsiteY2"/>
                </a:cxn>
              </a:cxnLst>
              <a:rect l="l" t="t" r="r" b="b"/>
              <a:pathLst>
                <a:path w="685" h="685">
                  <a:moveTo>
                    <a:pt x="686" y="0"/>
                  </a:moveTo>
                  <a:cubicBezTo>
                    <a:pt x="457" y="229"/>
                    <a:pt x="229" y="457"/>
                    <a:pt x="0" y="686"/>
                  </a:cubicBezTo>
                  <a:cubicBezTo>
                    <a:pt x="457" y="457"/>
                    <a:pt x="457" y="229"/>
                    <a:pt x="686" y="0"/>
                  </a:cubicBezTo>
                  <a:close/>
                </a:path>
              </a:pathLst>
            </a:custGeom>
            <a:solidFill>
              <a:srgbClr val="FFFFFF"/>
            </a:solidFill>
            <a:ln w="2286" cap="flat">
              <a:noFill/>
              <a:prstDash val="solid"/>
              <a:miter/>
            </a:ln>
          </p:spPr>
          <p:txBody>
            <a:bodyPr rtlCol="0" anchor="ctr"/>
            <a:lstStyle/>
            <a:p>
              <a:endParaRPr lang="en-US"/>
            </a:p>
          </p:txBody>
        </p:sp>
        <p:sp>
          <p:nvSpPr>
            <p:cNvPr id="86" name="Freeform 1061">
              <a:extLst>
                <a:ext uri="{FF2B5EF4-FFF2-40B4-BE49-F238E27FC236}">
                  <a16:creationId xmlns:a16="http://schemas.microsoft.com/office/drawing/2014/main" id="{1A6D6DEA-697D-C8A3-BAF8-E6C262642471}"/>
                </a:ext>
              </a:extLst>
            </p:cNvPr>
            <p:cNvSpPr/>
            <p:nvPr/>
          </p:nvSpPr>
          <p:spPr>
            <a:xfrm>
              <a:off x="5749113" y="972007"/>
              <a:ext cx="1143" cy="1600"/>
            </a:xfrm>
            <a:custGeom>
              <a:avLst/>
              <a:gdLst>
                <a:gd name="connsiteX0" fmla="*/ 1143 w 1143"/>
                <a:gd name="connsiteY0" fmla="*/ 0 h 1600"/>
                <a:gd name="connsiteX1" fmla="*/ 0 w 1143"/>
                <a:gd name="connsiteY1" fmla="*/ 1600 h 1600"/>
                <a:gd name="connsiteX2" fmla="*/ 1143 w 1143"/>
                <a:gd name="connsiteY2" fmla="*/ 0 h 1600"/>
              </a:gdLst>
              <a:ahLst/>
              <a:cxnLst>
                <a:cxn ang="0">
                  <a:pos x="connsiteX0" y="connsiteY0"/>
                </a:cxn>
                <a:cxn ang="0">
                  <a:pos x="connsiteX1" y="connsiteY1"/>
                </a:cxn>
                <a:cxn ang="0">
                  <a:pos x="connsiteX2" y="connsiteY2"/>
                </a:cxn>
              </a:cxnLst>
              <a:rect l="l" t="t" r="r" b="b"/>
              <a:pathLst>
                <a:path w="1143" h="1600">
                  <a:moveTo>
                    <a:pt x="1143" y="0"/>
                  </a:moveTo>
                  <a:cubicBezTo>
                    <a:pt x="686" y="457"/>
                    <a:pt x="457" y="914"/>
                    <a:pt x="0" y="1600"/>
                  </a:cubicBezTo>
                  <a:cubicBezTo>
                    <a:pt x="229" y="1143"/>
                    <a:pt x="686" y="457"/>
                    <a:pt x="1143" y="0"/>
                  </a:cubicBezTo>
                  <a:close/>
                </a:path>
              </a:pathLst>
            </a:custGeom>
            <a:solidFill>
              <a:srgbClr val="FFFFFF"/>
            </a:solidFill>
            <a:ln w="2286" cap="flat">
              <a:noFill/>
              <a:prstDash val="solid"/>
              <a:miter/>
            </a:ln>
          </p:spPr>
          <p:txBody>
            <a:bodyPr rtlCol="0" anchor="ctr"/>
            <a:lstStyle/>
            <a:p>
              <a:endParaRPr lang="en-US"/>
            </a:p>
          </p:txBody>
        </p:sp>
        <p:sp>
          <p:nvSpPr>
            <p:cNvPr id="87" name="Freeform 1062">
              <a:extLst>
                <a:ext uri="{FF2B5EF4-FFF2-40B4-BE49-F238E27FC236}">
                  <a16:creationId xmlns:a16="http://schemas.microsoft.com/office/drawing/2014/main" id="{0B98D713-610C-4893-F785-DF4F195F4CF4}"/>
                </a:ext>
              </a:extLst>
            </p:cNvPr>
            <p:cNvSpPr/>
            <p:nvPr/>
          </p:nvSpPr>
          <p:spPr>
            <a:xfrm>
              <a:off x="5800548" y="742721"/>
              <a:ext cx="86648" cy="355966"/>
            </a:xfrm>
            <a:custGeom>
              <a:avLst/>
              <a:gdLst>
                <a:gd name="connsiteX0" fmla="*/ 70866 w 86648"/>
                <a:gd name="connsiteY0" fmla="*/ 36805 h 355966"/>
                <a:gd name="connsiteX1" fmla="*/ 70866 w 86648"/>
                <a:gd name="connsiteY1" fmla="*/ 0 h 355966"/>
                <a:gd name="connsiteX2" fmla="*/ 44348 w 86648"/>
                <a:gd name="connsiteY2" fmla="*/ 52578 h 355966"/>
                <a:gd name="connsiteX3" fmla="*/ 34747 w 86648"/>
                <a:gd name="connsiteY3" fmla="*/ 96469 h 355966"/>
                <a:gd name="connsiteX4" fmla="*/ 17831 w 86648"/>
                <a:gd name="connsiteY4" fmla="*/ 128473 h 355966"/>
                <a:gd name="connsiteX5" fmla="*/ 0 w 86648"/>
                <a:gd name="connsiteY5" fmla="*/ 155905 h 355966"/>
                <a:gd name="connsiteX6" fmla="*/ 18059 w 86648"/>
                <a:gd name="connsiteY6" fmla="*/ 170307 h 355966"/>
                <a:gd name="connsiteX7" fmla="*/ 27661 w 86648"/>
                <a:gd name="connsiteY7" fmla="*/ 224485 h 355966"/>
                <a:gd name="connsiteX8" fmla="*/ 45491 w 86648"/>
                <a:gd name="connsiteY8" fmla="*/ 343357 h 355966"/>
                <a:gd name="connsiteX9" fmla="*/ 62636 w 86648"/>
                <a:gd name="connsiteY9" fmla="*/ 355702 h 355966"/>
                <a:gd name="connsiteX10" fmla="*/ 72009 w 86648"/>
                <a:gd name="connsiteY10" fmla="*/ 354559 h 355966"/>
                <a:gd name="connsiteX11" fmla="*/ 86639 w 86648"/>
                <a:gd name="connsiteY11" fmla="*/ 339242 h 355966"/>
                <a:gd name="connsiteX12" fmla="*/ 71323 w 86648"/>
                <a:gd name="connsiteY12" fmla="*/ 149276 h 355966"/>
                <a:gd name="connsiteX13" fmla="*/ 70866 w 86648"/>
                <a:gd name="connsiteY13" fmla="*/ 36805 h 355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86648" h="355966">
                  <a:moveTo>
                    <a:pt x="70866" y="36805"/>
                  </a:moveTo>
                  <a:cubicBezTo>
                    <a:pt x="72466" y="28118"/>
                    <a:pt x="70637" y="16459"/>
                    <a:pt x="70866" y="0"/>
                  </a:cubicBezTo>
                  <a:cubicBezTo>
                    <a:pt x="61722" y="14173"/>
                    <a:pt x="50749" y="39776"/>
                    <a:pt x="44348" y="52578"/>
                  </a:cubicBezTo>
                  <a:cubicBezTo>
                    <a:pt x="37490" y="66523"/>
                    <a:pt x="32461" y="80239"/>
                    <a:pt x="34747" y="96469"/>
                  </a:cubicBezTo>
                  <a:cubicBezTo>
                    <a:pt x="36805" y="110414"/>
                    <a:pt x="29261" y="122301"/>
                    <a:pt x="17831" y="128473"/>
                  </a:cubicBezTo>
                  <a:cubicBezTo>
                    <a:pt x="5944" y="134645"/>
                    <a:pt x="2057" y="143561"/>
                    <a:pt x="0" y="155905"/>
                  </a:cubicBezTo>
                  <a:cubicBezTo>
                    <a:pt x="10516" y="155677"/>
                    <a:pt x="16002" y="161163"/>
                    <a:pt x="18059" y="170307"/>
                  </a:cubicBezTo>
                  <a:cubicBezTo>
                    <a:pt x="21946" y="188366"/>
                    <a:pt x="25375" y="206197"/>
                    <a:pt x="27661" y="224485"/>
                  </a:cubicBezTo>
                  <a:cubicBezTo>
                    <a:pt x="31775" y="258547"/>
                    <a:pt x="44348" y="337871"/>
                    <a:pt x="45491" y="343357"/>
                  </a:cubicBezTo>
                  <a:cubicBezTo>
                    <a:pt x="48006" y="354559"/>
                    <a:pt x="51664" y="356845"/>
                    <a:pt x="62636" y="355702"/>
                  </a:cubicBezTo>
                  <a:cubicBezTo>
                    <a:pt x="65837" y="355473"/>
                    <a:pt x="69037" y="354330"/>
                    <a:pt x="72009" y="354559"/>
                  </a:cubicBezTo>
                  <a:cubicBezTo>
                    <a:pt x="82753" y="355016"/>
                    <a:pt x="86868" y="349072"/>
                    <a:pt x="86639" y="339242"/>
                  </a:cubicBezTo>
                  <a:cubicBezTo>
                    <a:pt x="86182" y="322783"/>
                    <a:pt x="73838" y="176479"/>
                    <a:pt x="71323" y="149276"/>
                  </a:cubicBezTo>
                  <a:cubicBezTo>
                    <a:pt x="68351" y="111557"/>
                    <a:pt x="64237" y="74295"/>
                    <a:pt x="70866" y="36805"/>
                  </a:cubicBezTo>
                  <a:close/>
                </a:path>
              </a:pathLst>
            </a:custGeom>
            <a:solidFill>
              <a:srgbClr val="FFFFFF"/>
            </a:solidFill>
            <a:ln w="2286" cap="flat">
              <a:noFill/>
              <a:prstDash val="solid"/>
              <a:miter/>
            </a:ln>
          </p:spPr>
          <p:txBody>
            <a:bodyPr rtlCol="0" anchor="ctr"/>
            <a:lstStyle/>
            <a:p>
              <a:endParaRPr lang="en-US"/>
            </a:p>
          </p:txBody>
        </p:sp>
        <p:sp>
          <p:nvSpPr>
            <p:cNvPr id="88" name="Freeform 1063">
              <a:extLst>
                <a:ext uri="{FF2B5EF4-FFF2-40B4-BE49-F238E27FC236}">
                  <a16:creationId xmlns:a16="http://schemas.microsoft.com/office/drawing/2014/main" id="{DCCE1525-292B-E8E2-D90B-FAD2ADEEF01B}"/>
                </a:ext>
              </a:extLst>
            </p:cNvPr>
            <p:cNvSpPr/>
            <p:nvPr/>
          </p:nvSpPr>
          <p:spPr>
            <a:xfrm>
              <a:off x="5931993" y="398907"/>
              <a:ext cx="479697" cy="275518"/>
            </a:xfrm>
            <a:custGeom>
              <a:avLst/>
              <a:gdLst>
                <a:gd name="connsiteX0" fmla="*/ 305181 w 479697"/>
                <a:gd name="connsiteY0" fmla="*/ 272720 h 275518"/>
                <a:gd name="connsiteX1" fmla="*/ 321869 w 479697"/>
                <a:gd name="connsiteY1" fmla="*/ 274549 h 275518"/>
                <a:gd name="connsiteX2" fmla="*/ 333070 w 479697"/>
                <a:gd name="connsiteY2" fmla="*/ 275234 h 275518"/>
                <a:gd name="connsiteX3" fmla="*/ 338557 w 479697"/>
                <a:gd name="connsiteY3" fmla="*/ 275463 h 275518"/>
                <a:gd name="connsiteX4" fmla="*/ 372389 w 479697"/>
                <a:gd name="connsiteY4" fmla="*/ 273634 h 275518"/>
                <a:gd name="connsiteX5" fmla="*/ 383591 w 479697"/>
                <a:gd name="connsiteY5" fmla="*/ 271805 h 275518"/>
                <a:gd name="connsiteX6" fmla="*/ 391592 w 479697"/>
                <a:gd name="connsiteY6" fmla="*/ 269977 h 275518"/>
                <a:gd name="connsiteX7" fmla="*/ 406451 w 479697"/>
                <a:gd name="connsiteY7" fmla="*/ 264947 h 275518"/>
                <a:gd name="connsiteX8" fmla="*/ 413309 w 479697"/>
                <a:gd name="connsiteY8" fmla="*/ 261747 h 275518"/>
                <a:gd name="connsiteX9" fmla="*/ 419710 w 479697"/>
                <a:gd name="connsiteY9" fmla="*/ 258089 h 275518"/>
                <a:gd name="connsiteX10" fmla="*/ 431597 w 479697"/>
                <a:gd name="connsiteY10" fmla="*/ 249631 h 275518"/>
                <a:gd name="connsiteX11" fmla="*/ 439369 w 479697"/>
                <a:gd name="connsiteY11" fmla="*/ 242087 h 275518"/>
                <a:gd name="connsiteX12" fmla="*/ 441655 w 479697"/>
                <a:gd name="connsiteY12" fmla="*/ 239344 h 275518"/>
                <a:gd name="connsiteX13" fmla="*/ 464515 w 479697"/>
                <a:gd name="connsiteY13" fmla="*/ 191110 h 275518"/>
                <a:gd name="connsiteX14" fmla="*/ 465887 w 479697"/>
                <a:gd name="connsiteY14" fmla="*/ 184937 h 275518"/>
                <a:gd name="connsiteX15" fmla="*/ 469544 w 479697"/>
                <a:gd name="connsiteY15" fmla="*/ 166192 h 275518"/>
                <a:gd name="connsiteX16" fmla="*/ 471602 w 479697"/>
                <a:gd name="connsiteY16" fmla="*/ 153619 h 275518"/>
                <a:gd name="connsiteX17" fmla="*/ 474802 w 479697"/>
                <a:gd name="connsiteY17" fmla="*/ 128473 h 275518"/>
                <a:gd name="connsiteX18" fmla="*/ 476631 w 479697"/>
                <a:gd name="connsiteY18" fmla="*/ 109728 h 275518"/>
                <a:gd name="connsiteX19" fmla="*/ 478231 w 479697"/>
                <a:gd name="connsiteY19" fmla="*/ 90754 h 275518"/>
                <a:gd name="connsiteX20" fmla="*/ 479374 w 479697"/>
                <a:gd name="connsiteY20" fmla="*/ 70409 h 275518"/>
                <a:gd name="connsiteX21" fmla="*/ 479374 w 479697"/>
                <a:gd name="connsiteY21" fmla="*/ 69952 h 275518"/>
                <a:gd name="connsiteX22" fmla="*/ 479603 w 479697"/>
                <a:gd name="connsiteY22" fmla="*/ 47777 h 275518"/>
                <a:gd name="connsiteX23" fmla="*/ 478688 w 479697"/>
                <a:gd name="connsiteY23" fmla="*/ 30861 h 275518"/>
                <a:gd name="connsiteX24" fmla="*/ 477317 w 479697"/>
                <a:gd name="connsiteY24" fmla="*/ 20117 h 275518"/>
                <a:gd name="connsiteX25" fmla="*/ 473659 w 479697"/>
                <a:gd name="connsiteY25" fmla="*/ 5258 h 275518"/>
                <a:gd name="connsiteX26" fmla="*/ 471602 w 479697"/>
                <a:gd name="connsiteY26" fmla="*/ 914 h 275518"/>
                <a:gd name="connsiteX27" fmla="*/ 470230 w 479697"/>
                <a:gd name="connsiteY27" fmla="*/ 0 h 275518"/>
                <a:gd name="connsiteX28" fmla="*/ 469087 w 479697"/>
                <a:gd name="connsiteY28" fmla="*/ 0 h 275518"/>
                <a:gd name="connsiteX29" fmla="*/ 467716 w 479697"/>
                <a:gd name="connsiteY29" fmla="*/ 686 h 275518"/>
                <a:gd name="connsiteX30" fmla="*/ 466801 w 479697"/>
                <a:gd name="connsiteY30" fmla="*/ 1372 h 275518"/>
                <a:gd name="connsiteX31" fmla="*/ 466344 w 479697"/>
                <a:gd name="connsiteY31" fmla="*/ 1829 h 275518"/>
                <a:gd name="connsiteX32" fmla="*/ 465201 w 479697"/>
                <a:gd name="connsiteY32" fmla="*/ 2743 h 275518"/>
                <a:gd name="connsiteX33" fmla="*/ 457429 w 479697"/>
                <a:gd name="connsiteY33" fmla="*/ 8687 h 275518"/>
                <a:gd name="connsiteX34" fmla="*/ 454457 w 479697"/>
                <a:gd name="connsiteY34" fmla="*/ 10287 h 275518"/>
                <a:gd name="connsiteX35" fmla="*/ 454457 w 479697"/>
                <a:gd name="connsiteY35" fmla="*/ 10287 h 275518"/>
                <a:gd name="connsiteX36" fmla="*/ 451256 w 479697"/>
                <a:gd name="connsiteY36" fmla="*/ 35204 h 275518"/>
                <a:gd name="connsiteX37" fmla="*/ 427482 w 479697"/>
                <a:gd name="connsiteY37" fmla="*/ 119101 h 275518"/>
                <a:gd name="connsiteX38" fmla="*/ 427939 w 479697"/>
                <a:gd name="connsiteY38" fmla="*/ 117958 h 275518"/>
                <a:gd name="connsiteX39" fmla="*/ 426110 w 479697"/>
                <a:gd name="connsiteY39" fmla="*/ 122530 h 275518"/>
                <a:gd name="connsiteX40" fmla="*/ 427482 w 479697"/>
                <a:gd name="connsiteY40" fmla="*/ 119101 h 275518"/>
                <a:gd name="connsiteX41" fmla="*/ 410337 w 479697"/>
                <a:gd name="connsiteY41" fmla="*/ 150876 h 275518"/>
                <a:gd name="connsiteX42" fmla="*/ 372618 w 479697"/>
                <a:gd name="connsiteY42" fmla="*/ 187452 h 275518"/>
                <a:gd name="connsiteX43" fmla="*/ 227686 w 479697"/>
                <a:gd name="connsiteY43" fmla="*/ 196596 h 275518"/>
                <a:gd name="connsiteX44" fmla="*/ 74524 w 479697"/>
                <a:gd name="connsiteY44" fmla="*/ 163220 h 275518"/>
                <a:gd name="connsiteX45" fmla="*/ 17374 w 479697"/>
                <a:gd name="connsiteY45" fmla="*/ 161392 h 275518"/>
                <a:gd name="connsiteX46" fmla="*/ 17374 w 479697"/>
                <a:gd name="connsiteY46" fmla="*/ 161392 h 275518"/>
                <a:gd name="connsiteX47" fmla="*/ 10516 w 479697"/>
                <a:gd name="connsiteY47" fmla="*/ 175793 h 275518"/>
                <a:gd name="connsiteX48" fmla="*/ 8915 w 479697"/>
                <a:gd name="connsiteY48" fmla="*/ 179222 h 275518"/>
                <a:gd name="connsiteX49" fmla="*/ 0 w 479697"/>
                <a:gd name="connsiteY49" fmla="*/ 206197 h 275518"/>
                <a:gd name="connsiteX50" fmla="*/ 34747 w 479697"/>
                <a:gd name="connsiteY50" fmla="*/ 207340 h 275518"/>
                <a:gd name="connsiteX51" fmla="*/ 68123 w 479697"/>
                <a:gd name="connsiteY51" fmla="*/ 214655 h 275518"/>
                <a:gd name="connsiteX52" fmla="*/ 90754 w 479697"/>
                <a:gd name="connsiteY52" fmla="*/ 222199 h 275518"/>
                <a:gd name="connsiteX53" fmla="*/ 113386 w 479697"/>
                <a:gd name="connsiteY53" fmla="*/ 229743 h 275518"/>
                <a:gd name="connsiteX54" fmla="*/ 293980 w 479697"/>
                <a:gd name="connsiteY54" fmla="*/ 270662 h 275518"/>
                <a:gd name="connsiteX55" fmla="*/ 305181 w 479697"/>
                <a:gd name="connsiteY55" fmla="*/ 272720 h 2755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479697" h="275518">
                  <a:moveTo>
                    <a:pt x="305181" y="272720"/>
                  </a:moveTo>
                  <a:cubicBezTo>
                    <a:pt x="310667" y="273406"/>
                    <a:pt x="316154" y="274091"/>
                    <a:pt x="321869" y="274549"/>
                  </a:cubicBezTo>
                  <a:cubicBezTo>
                    <a:pt x="325526" y="274777"/>
                    <a:pt x="329413" y="275006"/>
                    <a:pt x="333070" y="275234"/>
                  </a:cubicBezTo>
                  <a:cubicBezTo>
                    <a:pt x="334899" y="275234"/>
                    <a:pt x="336728" y="275463"/>
                    <a:pt x="338557" y="275463"/>
                  </a:cubicBezTo>
                  <a:cubicBezTo>
                    <a:pt x="349758" y="275692"/>
                    <a:pt x="360959" y="275234"/>
                    <a:pt x="372389" y="273634"/>
                  </a:cubicBezTo>
                  <a:cubicBezTo>
                    <a:pt x="376047" y="273177"/>
                    <a:pt x="379933" y="272491"/>
                    <a:pt x="383591" y="271805"/>
                  </a:cubicBezTo>
                  <a:cubicBezTo>
                    <a:pt x="386334" y="271348"/>
                    <a:pt x="389077" y="270662"/>
                    <a:pt x="391592" y="269977"/>
                  </a:cubicBezTo>
                  <a:cubicBezTo>
                    <a:pt x="396850" y="268605"/>
                    <a:pt x="401879" y="267005"/>
                    <a:pt x="406451" y="264947"/>
                  </a:cubicBezTo>
                  <a:cubicBezTo>
                    <a:pt x="408737" y="264033"/>
                    <a:pt x="411023" y="262890"/>
                    <a:pt x="413309" y="261747"/>
                  </a:cubicBezTo>
                  <a:cubicBezTo>
                    <a:pt x="415595" y="260604"/>
                    <a:pt x="417652" y="259461"/>
                    <a:pt x="419710" y="258089"/>
                  </a:cubicBezTo>
                  <a:cubicBezTo>
                    <a:pt x="423824" y="255575"/>
                    <a:pt x="427939" y="252832"/>
                    <a:pt x="431597" y="249631"/>
                  </a:cubicBezTo>
                  <a:cubicBezTo>
                    <a:pt x="434340" y="247345"/>
                    <a:pt x="436855" y="244831"/>
                    <a:pt x="439369" y="242087"/>
                  </a:cubicBezTo>
                  <a:cubicBezTo>
                    <a:pt x="440284" y="241173"/>
                    <a:pt x="440969" y="240259"/>
                    <a:pt x="441655" y="239344"/>
                  </a:cubicBezTo>
                  <a:cubicBezTo>
                    <a:pt x="452628" y="226543"/>
                    <a:pt x="460172" y="210541"/>
                    <a:pt x="464515" y="191110"/>
                  </a:cubicBezTo>
                  <a:cubicBezTo>
                    <a:pt x="464972" y="189052"/>
                    <a:pt x="465430" y="186995"/>
                    <a:pt x="465887" y="184937"/>
                  </a:cubicBezTo>
                  <a:cubicBezTo>
                    <a:pt x="467258" y="178765"/>
                    <a:pt x="468401" y="172593"/>
                    <a:pt x="469544" y="166192"/>
                  </a:cubicBezTo>
                  <a:cubicBezTo>
                    <a:pt x="470230" y="162077"/>
                    <a:pt x="470916" y="157963"/>
                    <a:pt x="471602" y="153619"/>
                  </a:cubicBezTo>
                  <a:cubicBezTo>
                    <a:pt x="472745" y="145390"/>
                    <a:pt x="473888" y="136931"/>
                    <a:pt x="474802" y="128473"/>
                  </a:cubicBezTo>
                  <a:cubicBezTo>
                    <a:pt x="475488" y="122301"/>
                    <a:pt x="476174" y="115900"/>
                    <a:pt x="476631" y="109728"/>
                  </a:cubicBezTo>
                  <a:cubicBezTo>
                    <a:pt x="477317" y="103327"/>
                    <a:pt x="477774" y="97155"/>
                    <a:pt x="478231" y="90754"/>
                  </a:cubicBezTo>
                  <a:cubicBezTo>
                    <a:pt x="478688" y="84353"/>
                    <a:pt x="479146" y="77495"/>
                    <a:pt x="479374" y="70409"/>
                  </a:cubicBezTo>
                  <a:cubicBezTo>
                    <a:pt x="479374" y="70180"/>
                    <a:pt x="479374" y="70180"/>
                    <a:pt x="479374" y="69952"/>
                  </a:cubicBezTo>
                  <a:cubicBezTo>
                    <a:pt x="479603" y="62636"/>
                    <a:pt x="479831" y="55093"/>
                    <a:pt x="479603" y="47777"/>
                  </a:cubicBezTo>
                  <a:cubicBezTo>
                    <a:pt x="479374" y="42062"/>
                    <a:pt x="479146" y="36347"/>
                    <a:pt x="478688" y="30861"/>
                  </a:cubicBezTo>
                  <a:cubicBezTo>
                    <a:pt x="478231" y="27203"/>
                    <a:pt x="477774" y="23546"/>
                    <a:pt x="477317" y="20117"/>
                  </a:cubicBezTo>
                  <a:cubicBezTo>
                    <a:pt x="476402" y="14859"/>
                    <a:pt x="475259" y="9830"/>
                    <a:pt x="473659" y="5258"/>
                  </a:cubicBezTo>
                  <a:cubicBezTo>
                    <a:pt x="472973" y="3200"/>
                    <a:pt x="472288" y="1829"/>
                    <a:pt x="471602" y="914"/>
                  </a:cubicBezTo>
                  <a:cubicBezTo>
                    <a:pt x="471145" y="457"/>
                    <a:pt x="470687" y="0"/>
                    <a:pt x="470230" y="0"/>
                  </a:cubicBezTo>
                  <a:cubicBezTo>
                    <a:pt x="469773" y="0"/>
                    <a:pt x="469544" y="0"/>
                    <a:pt x="469087" y="0"/>
                  </a:cubicBezTo>
                  <a:cubicBezTo>
                    <a:pt x="468630" y="0"/>
                    <a:pt x="468173" y="229"/>
                    <a:pt x="467716" y="686"/>
                  </a:cubicBezTo>
                  <a:cubicBezTo>
                    <a:pt x="467487" y="914"/>
                    <a:pt x="467030" y="1143"/>
                    <a:pt x="466801" y="1372"/>
                  </a:cubicBezTo>
                  <a:cubicBezTo>
                    <a:pt x="466573" y="1600"/>
                    <a:pt x="466573" y="1600"/>
                    <a:pt x="466344" y="1829"/>
                  </a:cubicBezTo>
                  <a:cubicBezTo>
                    <a:pt x="465887" y="2057"/>
                    <a:pt x="465658" y="2286"/>
                    <a:pt x="465201" y="2743"/>
                  </a:cubicBezTo>
                  <a:cubicBezTo>
                    <a:pt x="463144" y="4572"/>
                    <a:pt x="460629" y="6858"/>
                    <a:pt x="457429" y="8687"/>
                  </a:cubicBezTo>
                  <a:cubicBezTo>
                    <a:pt x="456514" y="9373"/>
                    <a:pt x="455600" y="9830"/>
                    <a:pt x="454457" y="10287"/>
                  </a:cubicBezTo>
                  <a:lnTo>
                    <a:pt x="454457" y="10287"/>
                  </a:lnTo>
                  <a:cubicBezTo>
                    <a:pt x="453542" y="18517"/>
                    <a:pt x="452399" y="26746"/>
                    <a:pt x="451256" y="35204"/>
                  </a:cubicBezTo>
                  <a:cubicBezTo>
                    <a:pt x="446913" y="64694"/>
                    <a:pt x="438912" y="91669"/>
                    <a:pt x="427482" y="119101"/>
                  </a:cubicBezTo>
                  <a:cubicBezTo>
                    <a:pt x="427711" y="118643"/>
                    <a:pt x="427711" y="118415"/>
                    <a:pt x="427939" y="117958"/>
                  </a:cubicBezTo>
                  <a:cubicBezTo>
                    <a:pt x="427253" y="119558"/>
                    <a:pt x="426568" y="120929"/>
                    <a:pt x="426110" y="122530"/>
                  </a:cubicBezTo>
                  <a:cubicBezTo>
                    <a:pt x="426568" y="121387"/>
                    <a:pt x="427025" y="120244"/>
                    <a:pt x="427482" y="119101"/>
                  </a:cubicBezTo>
                  <a:cubicBezTo>
                    <a:pt x="422681" y="130302"/>
                    <a:pt x="417652" y="141046"/>
                    <a:pt x="410337" y="150876"/>
                  </a:cubicBezTo>
                  <a:cubicBezTo>
                    <a:pt x="399364" y="165735"/>
                    <a:pt x="388391" y="177394"/>
                    <a:pt x="372618" y="187452"/>
                  </a:cubicBezTo>
                  <a:cubicBezTo>
                    <a:pt x="329413" y="215113"/>
                    <a:pt x="274777" y="205511"/>
                    <a:pt x="227686" y="196596"/>
                  </a:cubicBezTo>
                  <a:cubicBezTo>
                    <a:pt x="176251" y="186995"/>
                    <a:pt x="126187" y="171221"/>
                    <a:pt x="74524" y="163220"/>
                  </a:cubicBezTo>
                  <a:cubicBezTo>
                    <a:pt x="55550" y="161163"/>
                    <a:pt x="36347" y="160249"/>
                    <a:pt x="17374" y="161392"/>
                  </a:cubicBezTo>
                  <a:cubicBezTo>
                    <a:pt x="17374" y="161392"/>
                    <a:pt x="17374" y="161392"/>
                    <a:pt x="17374" y="161392"/>
                  </a:cubicBezTo>
                  <a:cubicBezTo>
                    <a:pt x="15088" y="166192"/>
                    <a:pt x="12802" y="170993"/>
                    <a:pt x="10516" y="175793"/>
                  </a:cubicBezTo>
                  <a:cubicBezTo>
                    <a:pt x="10058" y="176936"/>
                    <a:pt x="9373" y="178079"/>
                    <a:pt x="8915" y="179222"/>
                  </a:cubicBezTo>
                  <a:cubicBezTo>
                    <a:pt x="5029" y="186995"/>
                    <a:pt x="914" y="195224"/>
                    <a:pt x="0" y="206197"/>
                  </a:cubicBezTo>
                  <a:cubicBezTo>
                    <a:pt x="11887" y="205740"/>
                    <a:pt x="23317" y="205969"/>
                    <a:pt x="34747" y="207340"/>
                  </a:cubicBezTo>
                  <a:cubicBezTo>
                    <a:pt x="46177" y="208712"/>
                    <a:pt x="57150" y="211226"/>
                    <a:pt x="68123" y="214655"/>
                  </a:cubicBezTo>
                  <a:cubicBezTo>
                    <a:pt x="75667" y="217170"/>
                    <a:pt x="83210" y="219685"/>
                    <a:pt x="90754" y="222199"/>
                  </a:cubicBezTo>
                  <a:cubicBezTo>
                    <a:pt x="98298" y="224714"/>
                    <a:pt x="105842" y="227228"/>
                    <a:pt x="113386" y="229743"/>
                  </a:cubicBezTo>
                  <a:cubicBezTo>
                    <a:pt x="172364" y="248260"/>
                    <a:pt x="232943" y="260604"/>
                    <a:pt x="293980" y="270662"/>
                  </a:cubicBezTo>
                  <a:cubicBezTo>
                    <a:pt x="297866" y="271805"/>
                    <a:pt x="301523" y="272263"/>
                    <a:pt x="305181" y="272720"/>
                  </a:cubicBezTo>
                  <a:close/>
                </a:path>
              </a:pathLst>
            </a:custGeom>
            <a:solidFill>
              <a:srgbClr val="FFFFFF"/>
            </a:solidFill>
            <a:ln w="2286" cap="flat">
              <a:noFill/>
              <a:prstDash val="solid"/>
              <a:miter/>
            </a:ln>
          </p:spPr>
          <p:txBody>
            <a:bodyPr rtlCol="0" anchor="ctr"/>
            <a:lstStyle/>
            <a:p>
              <a:endParaRPr lang="en-US"/>
            </a:p>
          </p:txBody>
        </p:sp>
        <p:sp>
          <p:nvSpPr>
            <p:cNvPr id="89" name="Freeform 1064">
              <a:extLst>
                <a:ext uri="{FF2B5EF4-FFF2-40B4-BE49-F238E27FC236}">
                  <a16:creationId xmlns:a16="http://schemas.microsoft.com/office/drawing/2014/main" id="{97D598D3-9A51-9014-39F9-0544A4E98A69}"/>
                </a:ext>
              </a:extLst>
            </p:cNvPr>
            <p:cNvSpPr/>
            <p:nvPr/>
          </p:nvSpPr>
          <p:spPr>
            <a:xfrm>
              <a:off x="5874348" y="624302"/>
              <a:ext cx="48727" cy="143447"/>
            </a:xfrm>
            <a:custGeom>
              <a:avLst/>
              <a:gdLst>
                <a:gd name="connsiteX0" fmla="*/ 32727 w 48727"/>
                <a:gd name="connsiteY0" fmla="*/ 4 h 143447"/>
                <a:gd name="connsiteX1" fmla="*/ 38 w 48727"/>
                <a:gd name="connsiteY1" fmla="*/ 16921 h 143447"/>
                <a:gd name="connsiteX2" fmla="*/ 11010 w 48727"/>
                <a:gd name="connsiteY2" fmla="*/ 134878 h 143447"/>
                <a:gd name="connsiteX3" fmla="*/ 16725 w 48727"/>
                <a:gd name="connsiteY3" fmla="*/ 141965 h 143447"/>
                <a:gd name="connsiteX4" fmla="*/ 47815 w 48727"/>
                <a:gd name="connsiteY4" fmla="*/ 123220 h 143447"/>
                <a:gd name="connsiteX5" fmla="*/ 32727 w 48727"/>
                <a:gd name="connsiteY5" fmla="*/ 4 h 1434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727" h="143447">
                  <a:moveTo>
                    <a:pt x="32727" y="4"/>
                  </a:moveTo>
                  <a:cubicBezTo>
                    <a:pt x="8039" y="-224"/>
                    <a:pt x="723" y="8691"/>
                    <a:pt x="38" y="16921"/>
                  </a:cubicBezTo>
                  <a:cubicBezTo>
                    <a:pt x="-648" y="24693"/>
                    <a:pt x="8267" y="124363"/>
                    <a:pt x="11010" y="134878"/>
                  </a:cubicBezTo>
                  <a:cubicBezTo>
                    <a:pt x="11925" y="138079"/>
                    <a:pt x="13525" y="140593"/>
                    <a:pt x="16725" y="141965"/>
                  </a:cubicBezTo>
                  <a:cubicBezTo>
                    <a:pt x="29298" y="147451"/>
                    <a:pt x="45986" y="136936"/>
                    <a:pt x="47815" y="123220"/>
                  </a:cubicBezTo>
                  <a:cubicBezTo>
                    <a:pt x="51015" y="98074"/>
                    <a:pt x="45758" y="233"/>
                    <a:pt x="32727" y="4"/>
                  </a:cubicBezTo>
                  <a:close/>
                </a:path>
              </a:pathLst>
            </a:custGeom>
            <a:solidFill>
              <a:srgbClr val="FFFFFF"/>
            </a:solidFill>
            <a:ln w="2286" cap="flat">
              <a:noFill/>
              <a:prstDash val="solid"/>
              <a:miter/>
            </a:ln>
          </p:spPr>
          <p:txBody>
            <a:bodyPr rtlCol="0" anchor="ctr"/>
            <a:lstStyle/>
            <a:p>
              <a:endParaRPr lang="en-US"/>
            </a:p>
          </p:txBody>
        </p:sp>
        <p:sp>
          <p:nvSpPr>
            <p:cNvPr id="90" name="Freeform 1065">
              <a:extLst>
                <a:ext uri="{FF2B5EF4-FFF2-40B4-BE49-F238E27FC236}">
                  <a16:creationId xmlns:a16="http://schemas.microsoft.com/office/drawing/2014/main" id="{531EB5C2-1298-5711-813C-990CF707C9A0}"/>
                </a:ext>
              </a:extLst>
            </p:cNvPr>
            <p:cNvSpPr/>
            <p:nvPr/>
          </p:nvSpPr>
          <p:spPr>
            <a:xfrm>
              <a:off x="6013146" y="327126"/>
              <a:ext cx="1600" cy="3886"/>
            </a:xfrm>
            <a:custGeom>
              <a:avLst/>
              <a:gdLst>
                <a:gd name="connsiteX0" fmla="*/ 0 w 1600"/>
                <a:gd name="connsiteY0" fmla="*/ 3886 h 3886"/>
                <a:gd name="connsiteX1" fmla="*/ 1600 w 1600"/>
                <a:gd name="connsiteY1" fmla="*/ 0 h 3886"/>
                <a:gd name="connsiteX2" fmla="*/ 0 w 1600"/>
                <a:gd name="connsiteY2" fmla="*/ 3886 h 3886"/>
              </a:gdLst>
              <a:ahLst/>
              <a:cxnLst>
                <a:cxn ang="0">
                  <a:pos x="connsiteX0" y="connsiteY0"/>
                </a:cxn>
                <a:cxn ang="0">
                  <a:pos x="connsiteX1" y="connsiteY1"/>
                </a:cxn>
                <a:cxn ang="0">
                  <a:pos x="connsiteX2" y="connsiteY2"/>
                </a:cxn>
              </a:cxnLst>
              <a:rect l="l" t="t" r="r" b="b"/>
              <a:pathLst>
                <a:path w="1600" h="3886">
                  <a:moveTo>
                    <a:pt x="0" y="3886"/>
                  </a:moveTo>
                  <a:cubicBezTo>
                    <a:pt x="686" y="2515"/>
                    <a:pt x="1143" y="1143"/>
                    <a:pt x="1600" y="0"/>
                  </a:cubicBezTo>
                  <a:cubicBezTo>
                    <a:pt x="1143" y="1143"/>
                    <a:pt x="686" y="2515"/>
                    <a:pt x="0" y="3886"/>
                  </a:cubicBezTo>
                  <a:close/>
                </a:path>
              </a:pathLst>
            </a:custGeom>
            <a:solidFill>
              <a:srgbClr val="FFFFFF"/>
            </a:solidFill>
            <a:ln w="2286" cap="flat">
              <a:noFill/>
              <a:prstDash val="solid"/>
              <a:miter/>
            </a:ln>
          </p:spPr>
          <p:txBody>
            <a:bodyPr rtlCol="0" anchor="ctr"/>
            <a:lstStyle/>
            <a:p>
              <a:endParaRPr lang="en-US"/>
            </a:p>
          </p:txBody>
        </p:sp>
        <p:sp>
          <p:nvSpPr>
            <p:cNvPr id="91" name="Freeform 1066">
              <a:extLst>
                <a:ext uri="{FF2B5EF4-FFF2-40B4-BE49-F238E27FC236}">
                  <a16:creationId xmlns:a16="http://schemas.microsoft.com/office/drawing/2014/main" id="{5F08D224-93F9-5BF8-E35B-AD9C70214AE4}"/>
                </a:ext>
              </a:extLst>
            </p:cNvPr>
            <p:cNvSpPr/>
            <p:nvPr/>
          </p:nvSpPr>
          <p:spPr>
            <a:xfrm>
              <a:off x="5891531" y="306781"/>
              <a:ext cx="145389" cy="305638"/>
            </a:xfrm>
            <a:custGeom>
              <a:avLst/>
              <a:gdLst>
                <a:gd name="connsiteX0" fmla="*/ 132588 w 145389"/>
                <a:gd name="connsiteY0" fmla="*/ 5715 h 305638"/>
                <a:gd name="connsiteX1" fmla="*/ 130302 w 145389"/>
                <a:gd name="connsiteY1" fmla="*/ 7544 h 305638"/>
                <a:gd name="connsiteX2" fmla="*/ 117729 w 145389"/>
                <a:gd name="connsiteY2" fmla="*/ 33376 h 305638"/>
                <a:gd name="connsiteX3" fmla="*/ 121615 w 145389"/>
                <a:gd name="connsiteY3" fmla="*/ 24003 h 305638"/>
                <a:gd name="connsiteX4" fmla="*/ 0 w 145389"/>
                <a:gd name="connsiteY4" fmla="*/ 304724 h 305638"/>
                <a:gd name="connsiteX5" fmla="*/ 0 w 145389"/>
                <a:gd name="connsiteY5" fmla="*/ 304724 h 305638"/>
                <a:gd name="connsiteX6" fmla="*/ 3200 w 145389"/>
                <a:gd name="connsiteY6" fmla="*/ 304724 h 305638"/>
                <a:gd name="connsiteX7" fmla="*/ 3200 w 145389"/>
                <a:gd name="connsiteY7" fmla="*/ 304724 h 305638"/>
                <a:gd name="connsiteX8" fmla="*/ 4801 w 145389"/>
                <a:gd name="connsiteY8" fmla="*/ 304952 h 305638"/>
                <a:gd name="connsiteX9" fmla="*/ 5029 w 145389"/>
                <a:gd name="connsiteY9" fmla="*/ 304952 h 305638"/>
                <a:gd name="connsiteX10" fmla="*/ 6401 w 145389"/>
                <a:gd name="connsiteY10" fmla="*/ 305181 h 305638"/>
                <a:gd name="connsiteX11" fmla="*/ 6401 w 145389"/>
                <a:gd name="connsiteY11" fmla="*/ 305181 h 305638"/>
                <a:gd name="connsiteX12" fmla="*/ 11201 w 145389"/>
                <a:gd name="connsiteY12" fmla="*/ 305638 h 305638"/>
                <a:gd name="connsiteX13" fmla="*/ 11201 w 145389"/>
                <a:gd name="connsiteY13" fmla="*/ 305638 h 305638"/>
                <a:gd name="connsiteX14" fmla="*/ 13259 w 145389"/>
                <a:gd name="connsiteY14" fmla="*/ 305410 h 305638"/>
                <a:gd name="connsiteX15" fmla="*/ 18517 w 145389"/>
                <a:gd name="connsiteY15" fmla="*/ 303581 h 305638"/>
                <a:gd name="connsiteX16" fmla="*/ 19888 w 145389"/>
                <a:gd name="connsiteY16" fmla="*/ 302666 h 305638"/>
                <a:gd name="connsiteX17" fmla="*/ 22403 w 145389"/>
                <a:gd name="connsiteY17" fmla="*/ 300152 h 305638"/>
                <a:gd name="connsiteX18" fmla="*/ 23546 w 145389"/>
                <a:gd name="connsiteY18" fmla="*/ 298780 h 305638"/>
                <a:gd name="connsiteX19" fmla="*/ 25375 w 145389"/>
                <a:gd name="connsiteY19" fmla="*/ 295580 h 305638"/>
                <a:gd name="connsiteX20" fmla="*/ 26289 w 145389"/>
                <a:gd name="connsiteY20" fmla="*/ 293751 h 305638"/>
                <a:gd name="connsiteX21" fmla="*/ 28804 w 145389"/>
                <a:gd name="connsiteY21" fmla="*/ 288036 h 305638"/>
                <a:gd name="connsiteX22" fmla="*/ 37719 w 145389"/>
                <a:gd name="connsiteY22" fmla="*/ 267005 h 305638"/>
                <a:gd name="connsiteX23" fmla="*/ 47320 w 145389"/>
                <a:gd name="connsiteY23" fmla="*/ 244145 h 305638"/>
                <a:gd name="connsiteX24" fmla="*/ 85039 w 145389"/>
                <a:gd name="connsiteY24" fmla="*/ 158420 h 305638"/>
                <a:gd name="connsiteX25" fmla="*/ 97155 w 145389"/>
                <a:gd name="connsiteY25" fmla="*/ 130302 h 305638"/>
                <a:gd name="connsiteX26" fmla="*/ 123901 w 145389"/>
                <a:gd name="connsiteY26" fmla="*/ 63779 h 305638"/>
                <a:gd name="connsiteX27" fmla="*/ 127559 w 145389"/>
                <a:gd name="connsiteY27" fmla="*/ 55093 h 305638"/>
                <a:gd name="connsiteX28" fmla="*/ 134874 w 145389"/>
                <a:gd name="connsiteY28" fmla="*/ 37948 h 305638"/>
                <a:gd name="connsiteX29" fmla="*/ 142875 w 145389"/>
                <a:gd name="connsiteY29" fmla="*/ 21031 h 305638"/>
                <a:gd name="connsiteX30" fmla="*/ 144475 w 145389"/>
                <a:gd name="connsiteY30" fmla="*/ 16916 h 305638"/>
                <a:gd name="connsiteX31" fmla="*/ 145161 w 145389"/>
                <a:gd name="connsiteY31" fmla="*/ 14173 h 305638"/>
                <a:gd name="connsiteX32" fmla="*/ 145390 w 145389"/>
                <a:gd name="connsiteY32" fmla="*/ 11430 h 305638"/>
                <a:gd name="connsiteX33" fmla="*/ 145390 w 145389"/>
                <a:gd name="connsiteY33" fmla="*/ 10058 h 305638"/>
                <a:gd name="connsiteX34" fmla="*/ 144247 w 145389"/>
                <a:gd name="connsiteY34" fmla="*/ 6401 h 305638"/>
                <a:gd name="connsiteX35" fmla="*/ 138532 w 145389"/>
                <a:gd name="connsiteY35" fmla="*/ 914 h 305638"/>
                <a:gd name="connsiteX36" fmla="*/ 136703 w 145389"/>
                <a:gd name="connsiteY36" fmla="*/ 0 h 305638"/>
                <a:gd name="connsiteX37" fmla="*/ 136703 w 145389"/>
                <a:gd name="connsiteY37" fmla="*/ 0 h 305638"/>
                <a:gd name="connsiteX38" fmla="*/ 132588 w 145389"/>
                <a:gd name="connsiteY38" fmla="*/ 5715 h 305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45389" h="305638">
                  <a:moveTo>
                    <a:pt x="132588" y="5715"/>
                  </a:moveTo>
                  <a:cubicBezTo>
                    <a:pt x="131902" y="6401"/>
                    <a:pt x="131216" y="6858"/>
                    <a:pt x="130302" y="7544"/>
                  </a:cubicBezTo>
                  <a:cubicBezTo>
                    <a:pt x="125273" y="15773"/>
                    <a:pt x="121387" y="24689"/>
                    <a:pt x="117729" y="33376"/>
                  </a:cubicBezTo>
                  <a:cubicBezTo>
                    <a:pt x="119101" y="30175"/>
                    <a:pt x="120472" y="27203"/>
                    <a:pt x="121615" y="24003"/>
                  </a:cubicBezTo>
                  <a:cubicBezTo>
                    <a:pt x="99670" y="75895"/>
                    <a:pt x="12116" y="279349"/>
                    <a:pt x="0" y="304724"/>
                  </a:cubicBezTo>
                  <a:lnTo>
                    <a:pt x="0" y="304724"/>
                  </a:lnTo>
                  <a:cubicBezTo>
                    <a:pt x="1143" y="304724"/>
                    <a:pt x="2286" y="304724"/>
                    <a:pt x="3200" y="304724"/>
                  </a:cubicBezTo>
                  <a:lnTo>
                    <a:pt x="3200" y="304724"/>
                  </a:lnTo>
                  <a:cubicBezTo>
                    <a:pt x="3658" y="304724"/>
                    <a:pt x="4115" y="304724"/>
                    <a:pt x="4801" y="304952"/>
                  </a:cubicBezTo>
                  <a:cubicBezTo>
                    <a:pt x="4801" y="304952"/>
                    <a:pt x="5029" y="304952"/>
                    <a:pt x="5029" y="304952"/>
                  </a:cubicBezTo>
                  <a:cubicBezTo>
                    <a:pt x="5486" y="304952"/>
                    <a:pt x="5944" y="305181"/>
                    <a:pt x="6401" y="305181"/>
                  </a:cubicBezTo>
                  <a:cubicBezTo>
                    <a:pt x="6401" y="305181"/>
                    <a:pt x="6401" y="305181"/>
                    <a:pt x="6401" y="305181"/>
                  </a:cubicBezTo>
                  <a:cubicBezTo>
                    <a:pt x="8230" y="305410"/>
                    <a:pt x="9830" y="305638"/>
                    <a:pt x="11201" y="305638"/>
                  </a:cubicBezTo>
                  <a:cubicBezTo>
                    <a:pt x="11201" y="305638"/>
                    <a:pt x="11201" y="305638"/>
                    <a:pt x="11201" y="305638"/>
                  </a:cubicBezTo>
                  <a:cubicBezTo>
                    <a:pt x="11887" y="305638"/>
                    <a:pt x="12573" y="305638"/>
                    <a:pt x="13259" y="305410"/>
                  </a:cubicBezTo>
                  <a:cubicBezTo>
                    <a:pt x="15316" y="305181"/>
                    <a:pt x="16916" y="304495"/>
                    <a:pt x="18517" y="303581"/>
                  </a:cubicBezTo>
                  <a:cubicBezTo>
                    <a:pt x="18974" y="303352"/>
                    <a:pt x="19431" y="302895"/>
                    <a:pt x="19888" y="302666"/>
                  </a:cubicBezTo>
                  <a:cubicBezTo>
                    <a:pt x="20803" y="301981"/>
                    <a:pt x="21717" y="301066"/>
                    <a:pt x="22403" y="300152"/>
                  </a:cubicBezTo>
                  <a:cubicBezTo>
                    <a:pt x="22860" y="299695"/>
                    <a:pt x="23089" y="299237"/>
                    <a:pt x="23546" y="298780"/>
                  </a:cubicBezTo>
                  <a:cubicBezTo>
                    <a:pt x="24232" y="297866"/>
                    <a:pt x="24917" y="296723"/>
                    <a:pt x="25375" y="295580"/>
                  </a:cubicBezTo>
                  <a:cubicBezTo>
                    <a:pt x="25603" y="294894"/>
                    <a:pt x="26060" y="294437"/>
                    <a:pt x="26289" y="293751"/>
                  </a:cubicBezTo>
                  <a:cubicBezTo>
                    <a:pt x="27203" y="291922"/>
                    <a:pt x="27889" y="290093"/>
                    <a:pt x="28804" y="288036"/>
                  </a:cubicBezTo>
                  <a:cubicBezTo>
                    <a:pt x="31775" y="280949"/>
                    <a:pt x="34747" y="273863"/>
                    <a:pt x="37719" y="267005"/>
                  </a:cubicBezTo>
                  <a:cubicBezTo>
                    <a:pt x="40919" y="259461"/>
                    <a:pt x="44120" y="251689"/>
                    <a:pt x="47320" y="244145"/>
                  </a:cubicBezTo>
                  <a:cubicBezTo>
                    <a:pt x="59665" y="215570"/>
                    <a:pt x="72009" y="186766"/>
                    <a:pt x="85039" y="158420"/>
                  </a:cubicBezTo>
                  <a:cubicBezTo>
                    <a:pt x="89383" y="149047"/>
                    <a:pt x="93269" y="139675"/>
                    <a:pt x="97155" y="130302"/>
                  </a:cubicBezTo>
                  <a:cubicBezTo>
                    <a:pt x="106299" y="108128"/>
                    <a:pt x="114757" y="85954"/>
                    <a:pt x="123901" y="63779"/>
                  </a:cubicBezTo>
                  <a:cubicBezTo>
                    <a:pt x="125044" y="60808"/>
                    <a:pt x="126187" y="58064"/>
                    <a:pt x="127559" y="55093"/>
                  </a:cubicBezTo>
                  <a:cubicBezTo>
                    <a:pt x="130073" y="49378"/>
                    <a:pt x="132359" y="43663"/>
                    <a:pt x="134874" y="37948"/>
                  </a:cubicBezTo>
                  <a:cubicBezTo>
                    <a:pt x="137389" y="32233"/>
                    <a:pt x="140132" y="26746"/>
                    <a:pt x="142875" y="21031"/>
                  </a:cubicBezTo>
                  <a:cubicBezTo>
                    <a:pt x="143561" y="19660"/>
                    <a:pt x="144018" y="18288"/>
                    <a:pt x="144475" y="16916"/>
                  </a:cubicBezTo>
                  <a:cubicBezTo>
                    <a:pt x="144704" y="16002"/>
                    <a:pt x="144932" y="15088"/>
                    <a:pt x="145161" y="14173"/>
                  </a:cubicBezTo>
                  <a:cubicBezTo>
                    <a:pt x="145390" y="13259"/>
                    <a:pt x="145390" y="12344"/>
                    <a:pt x="145390" y="11430"/>
                  </a:cubicBezTo>
                  <a:cubicBezTo>
                    <a:pt x="145390" y="10973"/>
                    <a:pt x="145390" y="10516"/>
                    <a:pt x="145390" y="10058"/>
                  </a:cubicBezTo>
                  <a:cubicBezTo>
                    <a:pt x="145161" y="8687"/>
                    <a:pt x="144932" y="7544"/>
                    <a:pt x="144247" y="6401"/>
                  </a:cubicBezTo>
                  <a:cubicBezTo>
                    <a:pt x="143104" y="4343"/>
                    <a:pt x="141503" y="2515"/>
                    <a:pt x="138532" y="914"/>
                  </a:cubicBezTo>
                  <a:cubicBezTo>
                    <a:pt x="137846" y="457"/>
                    <a:pt x="137389" y="229"/>
                    <a:pt x="136703" y="0"/>
                  </a:cubicBezTo>
                  <a:lnTo>
                    <a:pt x="136703" y="0"/>
                  </a:lnTo>
                  <a:cubicBezTo>
                    <a:pt x="135788" y="2743"/>
                    <a:pt x="134188" y="4343"/>
                    <a:pt x="132588" y="5715"/>
                  </a:cubicBezTo>
                  <a:close/>
                </a:path>
              </a:pathLst>
            </a:custGeom>
            <a:solidFill>
              <a:srgbClr val="FFFFFF"/>
            </a:solidFill>
            <a:ln w="2286" cap="flat">
              <a:noFill/>
              <a:prstDash val="solid"/>
              <a:miter/>
            </a:ln>
          </p:spPr>
          <p:txBody>
            <a:bodyPr rtlCol="0" anchor="ctr"/>
            <a:lstStyle/>
            <a:p>
              <a:endParaRPr lang="en-US"/>
            </a:p>
          </p:txBody>
        </p:sp>
        <p:sp>
          <p:nvSpPr>
            <p:cNvPr id="92" name="Freeform 1067">
              <a:extLst>
                <a:ext uri="{FF2B5EF4-FFF2-40B4-BE49-F238E27FC236}">
                  <a16:creationId xmlns:a16="http://schemas.microsoft.com/office/drawing/2014/main" id="{5B3D1AF2-10A0-864C-0568-223FE2867495}"/>
                </a:ext>
              </a:extLst>
            </p:cNvPr>
            <p:cNvSpPr/>
            <p:nvPr/>
          </p:nvSpPr>
          <p:spPr>
            <a:xfrm>
              <a:off x="5686590" y="476534"/>
              <a:ext cx="144427" cy="159821"/>
            </a:xfrm>
            <a:custGeom>
              <a:avLst/>
              <a:gdLst>
                <a:gd name="connsiteX0" fmla="*/ 114415 w 144427"/>
                <a:gd name="connsiteY0" fmla="*/ 145486 h 159821"/>
                <a:gd name="connsiteX1" fmla="*/ 144362 w 144427"/>
                <a:gd name="connsiteY1" fmla="*/ 81935 h 159821"/>
                <a:gd name="connsiteX2" fmla="*/ 50864 w 144427"/>
                <a:gd name="connsiteY2" fmla="*/ 4668 h 159821"/>
                <a:gd name="connsiteX3" fmla="*/ 5373 w 144427"/>
                <a:gd name="connsiteY3" fmla="*/ 107081 h 159821"/>
                <a:gd name="connsiteX4" fmla="*/ 114415 w 144427"/>
                <a:gd name="connsiteY4" fmla="*/ 145486 h 1598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427" h="159821">
                  <a:moveTo>
                    <a:pt x="114415" y="145486"/>
                  </a:moveTo>
                  <a:cubicBezTo>
                    <a:pt x="136589" y="129255"/>
                    <a:pt x="143905" y="107996"/>
                    <a:pt x="144362" y="81935"/>
                  </a:cubicBezTo>
                  <a:cubicBezTo>
                    <a:pt x="145962" y="54275"/>
                    <a:pt x="118301" y="-19106"/>
                    <a:pt x="50864" y="4668"/>
                  </a:cubicBezTo>
                  <a:cubicBezTo>
                    <a:pt x="2630" y="21813"/>
                    <a:pt x="-8114" y="59075"/>
                    <a:pt x="5373" y="107081"/>
                  </a:cubicBezTo>
                  <a:cubicBezTo>
                    <a:pt x="19546" y="156002"/>
                    <a:pt x="73267" y="175661"/>
                    <a:pt x="114415" y="145486"/>
                  </a:cubicBezTo>
                  <a:close/>
                </a:path>
              </a:pathLst>
            </a:custGeom>
            <a:solidFill>
              <a:srgbClr val="FFFFFF"/>
            </a:solidFill>
            <a:ln w="2286" cap="flat">
              <a:noFill/>
              <a:prstDash val="solid"/>
              <a:miter/>
            </a:ln>
          </p:spPr>
          <p:txBody>
            <a:bodyPr rtlCol="0" anchor="ctr"/>
            <a:lstStyle/>
            <a:p>
              <a:endParaRPr lang="en-US"/>
            </a:p>
          </p:txBody>
        </p:sp>
        <p:sp>
          <p:nvSpPr>
            <p:cNvPr id="93" name="Freeform 1068">
              <a:extLst>
                <a:ext uri="{FF2B5EF4-FFF2-40B4-BE49-F238E27FC236}">
                  <a16:creationId xmlns:a16="http://schemas.microsoft.com/office/drawing/2014/main" id="{E9A55B66-9AB0-2C5C-6B07-D189055F1168}"/>
                </a:ext>
              </a:extLst>
            </p:cNvPr>
            <p:cNvSpPr/>
            <p:nvPr/>
          </p:nvSpPr>
          <p:spPr>
            <a:xfrm>
              <a:off x="5700674" y="846672"/>
              <a:ext cx="51263" cy="253952"/>
            </a:xfrm>
            <a:custGeom>
              <a:avLst/>
              <a:gdLst>
                <a:gd name="connsiteX0" fmla="*/ 46381 w 51263"/>
                <a:gd name="connsiteY0" fmla="*/ 143395 h 253952"/>
                <a:gd name="connsiteX1" fmla="*/ 18035 w 51263"/>
                <a:gd name="connsiteY1" fmla="*/ 107504 h 253952"/>
                <a:gd name="connsiteX2" fmla="*/ 40895 w 51263"/>
                <a:gd name="connsiteY2" fmla="*/ 40753 h 253952"/>
                <a:gd name="connsiteX3" fmla="*/ 22607 w 51263"/>
                <a:gd name="connsiteY3" fmla="*/ 62 h 253952"/>
                <a:gd name="connsiteX4" fmla="*/ 19635 w 51263"/>
                <a:gd name="connsiteY4" fmla="*/ 520 h 253952"/>
                <a:gd name="connsiteX5" fmla="*/ 11634 w 51263"/>
                <a:gd name="connsiteY5" fmla="*/ 44868 h 253952"/>
                <a:gd name="connsiteX6" fmla="*/ 433 w 51263"/>
                <a:gd name="connsiteY6" fmla="*/ 208774 h 253952"/>
                <a:gd name="connsiteX7" fmla="*/ 433 w 51263"/>
                <a:gd name="connsiteY7" fmla="*/ 237349 h 253952"/>
                <a:gd name="connsiteX8" fmla="*/ 20092 w 51263"/>
                <a:gd name="connsiteY8" fmla="*/ 253808 h 253952"/>
                <a:gd name="connsiteX9" fmla="*/ 38380 w 51263"/>
                <a:gd name="connsiteY9" fmla="*/ 239407 h 253952"/>
                <a:gd name="connsiteX10" fmla="*/ 51182 w 51263"/>
                <a:gd name="connsiteY10" fmla="*/ 144766 h 253952"/>
                <a:gd name="connsiteX11" fmla="*/ 46381 w 51263"/>
                <a:gd name="connsiteY11" fmla="*/ 143395 h 253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1263" h="253952">
                  <a:moveTo>
                    <a:pt x="46381" y="143395"/>
                  </a:moveTo>
                  <a:cubicBezTo>
                    <a:pt x="19407" y="144309"/>
                    <a:pt x="9805" y="132193"/>
                    <a:pt x="18035" y="107504"/>
                  </a:cubicBezTo>
                  <a:cubicBezTo>
                    <a:pt x="25579" y="85102"/>
                    <a:pt x="33351" y="62927"/>
                    <a:pt x="40895" y="40753"/>
                  </a:cubicBezTo>
                  <a:cubicBezTo>
                    <a:pt x="50496" y="12178"/>
                    <a:pt x="50496" y="12178"/>
                    <a:pt x="22607" y="62"/>
                  </a:cubicBezTo>
                  <a:cubicBezTo>
                    <a:pt x="22150" y="-166"/>
                    <a:pt x="21464" y="291"/>
                    <a:pt x="19635" y="520"/>
                  </a:cubicBezTo>
                  <a:cubicBezTo>
                    <a:pt x="16892" y="15150"/>
                    <a:pt x="13692" y="29780"/>
                    <a:pt x="11634" y="44868"/>
                  </a:cubicBezTo>
                  <a:cubicBezTo>
                    <a:pt x="3862" y="99275"/>
                    <a:pt x="4548" y="154139"/>
                    <a:pt x="433" y="208774"/>
                  </a:cubicBezTo>
                  <a:cubicBezTo>
                    <a:pt x="-253" y="218375"/>
                    <a:pt x="-24" y="227977"/>
                    <a:pt x="433" y="237349"/>
                  </a:cubicBezTo>
                  <a:cubicBezTo>
                    <a:pt x="1119" y="251522"/>
                    <a:pt x="3633" y="254723"/>
                    <a:pt x="20092" y="253808"/>
                  </a:cubicBezTo>
                  <a:cubicBezTo>
                    <a:pt x="30151" y="253123"/>
                    <a:pt x="36780" y="249236"/>
                    <a:pt x="38380" y="239407"/>
                  </a:cubicBezTo>
                  <a:cubicBezTo>
                    <a:pt x="41124" y="221804"/>
                    <a:pt x="52325" y="157111"/>
                    <a:pt x="51182" y="144766"/>
                  </a:cubicBezTo>
                  <a:cubicBezTo>
                    <a:pt x="48896" y="143852"/>
                    <a:pt x="47753" y="143395"/>
                    <a:pt x="46381" y="143395"/>
                  </a:cubicBezTo>
                  <a:close/>
                </a:path>
              </a:pathLst>
            </a:custGeom>
            <a:solidFill>
              <a:srgbClr val="FFFFFF"/>
            </a:solidFill>
            <a:ln w="2286" cap="flat">
              <a:noFill/>
              <a:prstDash val="solid"/>
              <a:miter/>
            </a:ln>
          </p:spPr>
          <p:txBody>
            <a:bodyPr rtlCol="0" anchor="ctr"/>
            <a:lstStyle/>
            <a:p>
              <a:endParaRPr lang="en-US"/>
            </a:p>
          </p:txBody>
        </p:sp>
        <p:sp>
          <p:nvSpPr>
            <p:cNvPr id="94" name="Freeform 1069">
              <a:extLst>
                <a:ext uri="{FF2B5EF4-FFF2-40B4-BE49-F238E27FC236}">
                  <a16:creationId xmlns:a16="http://schemas.microsoft.com/office/drawing/2014/main" id="{F3FAE0B7-E7A8-C559-477C-45C7082FDCAF}"/>
                </a:ext>
              </a:extLst>
            </p:cNvPr>
            <p:cNvSpPr/>
            <p:nvPr/>
          </p:nvSpPr>
          <p:spPr>
            <a:xfrm>
              <a:off x="5795976" y="665454"/>
              <a:ext cx="71323" cy="147843"/>
            </a:xfrm>
            <a:custGeom>
              <a:avLst/>
              <a:gdLst>
                <a:gd name="connsiteX0" fmla="*/ 0 w 71323"/>
                <a:gd name="connsiteY0" fmla="*/ 135331 h 147843"/>
                <a:gd name="connsiteX1" fmla="*/ 0 w 71323"/>
                <a:gd name="connsiteY1" fmla="*/ 135331 h 147843"/>
                <a:gd name="connsiteX2" fmla="*/ 229 w 71323"/>
                <a:gd name="connsiteY2" fmla="*/ 136703 h 147843"/>
                <a:gd name="connsiteX3" fmla="*/ 229 w 71323"/>
                <a:gd name="connsiteY3" fmla="*/ 136703 h 147843"/>
                <a:gd name="connsiteX4" fmla="*/ 686 w 71323"/>
                <a:gd name="connsiteY4" fmla="*/ 137846 h 147843"/>
                <a:gd name="connsiteX5" fmla="*/ 686 w 71323"/>
                <a:gd name="connsiteY5" fmla="*/ 138074 h 147843"/>
                <a:gd name="connsiteX6" fmla="*/ 1372 w 71323"/>
                <a:gd name="connsiteY6" fmla="*/ 138989 h 147843"/>
                <a:gd name="connsiteX7" fmla="*/ 1600 w 71323"/>
                <a:gd name="connsiteY7" fmla="*/ 139217 h 147843"/>
                <a:gd name="connsiteX8" fmla="*/ 2286 w 71323"/>
                <a:gd name="connsiteY8" fmla="*/ 140132 h 147843"/>
                <a:gd name="connsiteX9" fmla="*/ 2515 w 71323"/>
                <a:gd name="connsiteY9" fmla="*/ 140360 h 147843"/>
                <a:gd name="connsiteX10" fmla="*/ 3429 w 71323"/>
                <a:gd name="connsiteY10" fmla="*/ 141046 h 147843"/>
                <a:gd name="connsiteX11" fmla="*/ 3658 w 71323"/>
                <a:gd name="connsiteY11" fmla="*/ 141275 h 147843"/>
                <a:gd name="connsiteX12" fmla="*/ 4801 w 71323"/>
                <a:gd name="connsiteY12" fmla="*/ 141961 h 147843"/>
                <a:gd name="connsiteX13" fmla="*/ 5258 w 71323"/>
                <a:gd name="connsiteY13" fmla="*/ 142189 h 147843"/>
                <a:gd name="connsiteX14" fmla="*/ 6401 w 71323"/>
                <a:gd name="connsiteY14" fmla="*/ 142875 h 147843"/>
                <a:gd name="connsiteX15" fmla="*/ 6858 w 71323"/>
                <a:gd name="connsiteY15" fmla="*/ 143104 h 147843"/>
                <a:gd name="connsiteX16" fmla="*/ 8687 w 71323"/>
                <a:gd name="connsiteY16" fmla="*/ 144018 h 147843"/>
                <a:gd name="connsiteX17" fmla="*/ 13716 w 71323"/>
                <a:gd name="connsiteY17" fmla="*/ 146075 h 147843"/>
                <a:gd name="connsiteX18" fmla="*/ 19431 w 71323"/>
                <a:gd name="connsiteY18" fmla="*/ 147676 h 147843"/>
                <a:gd name="connsiteX19" fmla="*/ 25832 w 71323"/>
                <a:gd name="connsiteY19" fmla="*/ 146075 h 147843"/>
                <a:gd name="connsiteX20" fmla="*/ 27889 w 71323"/>
                <a:gd name="connsiteY20" fmla="*/ 143789 h 147843"/>
                <a:gd name="connsiteX21" fmla="*/ 32233 w 71323"/>
                <a:gd name="connsiteY21" fmla="*/ 135788 h 147843"/>
                <a:gd name="connsiteX22" fmla="*/ 34519 w 71323"/>
                <a:gd name="connsiteY22" fmla="*/ 130759 h 147843"/>
                <a:gd name="connsiteX23" fmla="*/ 39776 w 71323"/>
                <a:gd name="connsiteY23" fmla="*/ 120244 h 147843"/>
                <a:gd name="connsiteX24" fmla="*/ 40919 w 71323"/>
                <a:gd name="connsiteY24" fmla="*/ 117958 h 147843"/>
                <a:gd name="connsiteX25" fmla="*/ 43434 w 71323"/>
                <a:gd name="connsiteY25" fmla="*/ 113157 h 147843"/>
                <a:gd name="connsiteX26" fmla="*/ 47320 w 71323"/>
                <a:gd name="connsiteY26" fmla="*/ 105613 h 147843"/>
                <a:gd name="connsiteX27" fmla="*/ 56464 w 71323"/>
                <a:gd name="connsiteY27" fmla="*/ 87782 h 147843"/>
                <a:gd name="connsiteX28" fmla="*/ 58979 w 71323"/>
                <a:gd name="connsiteY28" fmla="*/ 82982 h 147843"/>
                <a:gd name="connsiteX29" fmla="*/ 60122 w 71323"/>
                <a:gd name="connsiteY29" fmla="*/ 80696 h 147843"/>
                <a:gd name="connsiteX30" fmla="*/ 64694 w 71323"/>
                <a:gd name="connsiteY30" fmla="*/ 72238 h 147843"/>
                <a:gd name="connsiteX31" fmla="*/ 68351 w 71323"/>
                <a:gd name="connsiteY31" fmla="*/ 65608 h 147843"/>
                <a:gd name="connsiteX32" fmla="*/ 68809 w 71323"/>
                <a:gd name="connsiteY32" fmla="*/ 64922 h 147843"/>
                <a:gd name="connsiteX33" fmla="*/ 69037 w 71323"/>
                <a:gd name="connsiteY33" fmla="*/ 64694 h 147843"/>
                <a:gd name="connsiteX34" fmla="*/ 69266 w 71323"/>
                <a:gd name="connsiteY34" fmla="*/ 64008 h 147843"/>
                <a:gd name="connsiteX35" fmla="*/ 69494 w 71323"/>
                <a:gd name="connsiteY35" fmla="*/ 63551 h 147843"/>
                <a:gd name="connsiteX36" fmla="*/ 69723 w 71323"/>
                <a:gd name="connsiteY36" fmla="*/ 62865 h 147843"/>
                <a:gd name="connsiteX37" fmla="*/ 69952 w 71323"/>
                <a:gd name="connsiteY37" fmla="*/ 62408 h 147843"/>
                <a:gd name="connsiteX38" fmla="*/ 70180 w 71323"/>
                <a:gd name="connsiteY38" fmla="*/ 61722 h 147843"/>
                <a:gd name="connsiteX39" fmla="*/ 70409 w 71323"/>
                <a:gd name="connsiteY39" fmla="*/ 61265 h 147843"/>
                <a:gd name="connsiteX40" fmla="*/ 70637 w 71323"/>
                <a:gd name="connsiteY40" fmla="*/ 60579 h 147843"/>
                <a:gd name="connsiteX41" fmla="*/ 70637 w 71323"/>
                <a:gd name="connsiteY41" fmla="*/ 59893 h 147843"/>
                <a:gd name="connsiteX42" fmla="*/ 70866 w 71323"/>
                <a:gd name="connsiteY42" fmla="*/ 58979 h 147843"/>
                <a:gd name="connsiteX43" fmla="*/ 70866 w 71323"/>
                <a:gd name="connsiteY43" fmla="*/ 58293 h 147843"/>
                <a:gd name="connsiteX44" fmla="*/ 71095 w 71323"/>
                <a:gd name="connsiteY44" fmla="*/ 57379 h 147843"/>
                <a:gd name="connsiteX45" fmla="*/ 71095 w 71323"/>
                <a:gd name="connsiteY45" fmla="*/ 56693 h 147843"/>
                <a:gd name="connsiteX46" fmla="*/ 71095 w 71323"/>
                <a:gd name="connsiteY46" fmla="*/ 55778 h 147843"/>
                <a:gd name="connsiteX47" fmla="*/ 71095 w 71323"/>
                <a:gd name="connsiteY47" fmla="*/ 55093 h 147843"/>
                <a:gd name="connsiteX48" fmla="*/ 71323 w 71323"/>
                <a:gd name="connsiteY48" fmla="*/ 53264 h 147843"/>
                <a:gd name="connsiteX49" fmla="*/ 71323 w 71323"/>
                <a:gd name="connsiteY49" fmla="*/ 52578 h 147843"/>
                <a:gd name="connsiteX50" fmla="*/ 71323 w 71323"/>
                <a:gd name="connsiteY50" fmla="*/ 51435 h 147843"/>
                <a:gd name="connsiteX51" fmla="*/ 71323 w 71323"/>
                <a:gd name="connsiteY51" fmla="*/ 50521 h 147843"/>
                <a:gd name="connsiteX52" fmla="*/ 71323 w 71323"/>
                <a:gd name="connsiteY52" fmla="*/ 49606 h 147843"/>
                <a:gd name="connsiteX53" fmla="*/ 71323 w 71323"/>
                <a:gd name="connsiteY53" fmla="*/ 48463 h 147843"/>
                <a:gd name="connsiteX54" fmla="*/ 71323 w 71323"/>
                <a:gd name="connsiteY54" fmla="*/ 47549 h 147843"/>
                <a:gd name="connsiteX55" fmla="*/ 71323 w 71323"/>
                <a:gd name="connsiteY55" fmla="*/ 46406 h 147843"/>
                <a:gd name="connsiteX56" fmla="*/ 71323 w 71323"/>
                <a:gd name="connsiteY56" fmla="*/ 45491 h 147843"/>
                <a:gd name="connsiteX57" fmla="*/ 71323 w 71323"/>
                <a:gd name="connsiteY57" fmla="*/ 44348 h 147843"/>
                <a:gd name="connsiteX58" fmla="*/ 71323 w 71323"/>
                <a:gd name="connsiteY58" fmla="*/ 43434 h 147843"/>
                <a:gd name="connsiteX59" fmla="*/ 71323 w 71323"/>
                <a:gd name="connsiteY59" fmla="*/ 42062 h 147843"/>
                <a:gd name="connsiteX60" fmla="*/ 71323 w 71323"/>
                <a:gd name="connsiteY60" fmla="*/ 41148 h 147843"/>
                <a:gd name="connsiteX61" fmla="*/ 71323 w 71323"/>
                <a:gd name="connsiteY61" fmla="*/ 39776 h 147843"/>
                <a:gd name="connsiteX62" fmla="*/ 71323 w 71323"/>
                <a:gd name="connsiteY62" fmla="*/ 38862 h 147843"/>
                <a:gd name="connsiteX63" fmla="*/ 71323 w 71323"/>
                <a:gd name="connsiteY63" fmla="*/ 37262 h 147843"/>
                <a:gd name="connsiteX64" fmla="*/ 71323 w 71323"/>
                <a:gd name="connsiteY64" fmla="*/ 36805 h 147843"/>
                <a:gd name="connsiteX65" fmla="*/ 71095 w 71323"/>
                <a:gd name="connsiteY65" fmla="*/ 30175 h 147843"/>
                <a:gd name="connsiteX66" fmla="*/ 71095 w 71323"/>
                <a:gd name="connsiteY66" fmla="*/ 29947 h 147843"/>
                <a:gd name="connsiteX67" fmla="*/ 71095 w 71323"/>
                <a:gd name="connsiteY67" fmla="*/ 27889 h 147843"/>
                <a:gd name="connsiteX68" fmla="*/ 71095 w 71323"/>
                <a:gd name="connsiteY68" fmla="*/ 27432 h 147843"/>
                <a:gd name="connsiteX69" fmla="*/ 70866 w 71323"/>
                <a:gd name="connsiteY69" fmla="*/ 25375 h 147843"/>
                <a:gd name="connsiteX70" fmla="*/ 70866 w 71323"/>
                <a:gd name="connsiteY70" fmla="*/ 24689 h 147843"/>
                <a:gd name="connsiteX71" fmla="*/ 70637 w 71323"/>
                <a:gd name="connsiteY71" fmla="*/ 22631 h 147843"/>
                <a:gd name="connsiteX72" fmla="*/ 70637 w 71323"/>
                <a:gd name="connsiteY72" fmla="*/ 21946 h 147843"/>
                <a:gd name="connsiteX73" fmla="*/ 70409 w 71323"/>
                <a:gd name="connsiteY73" fmla="*/ 19888 h 147843"/>
                <a:gd name="connsiteX74" fmla="*/ 70409 w 71323"/>
                <a:gd name="connsiteY74" fmla="*/ 19202 h 147843"/>
                <a:gd name="connsiteX75" fmla="*/ 70180 w 71323"/>
                <a:gd name="connsiteY75" fmla="*/ 16916 h 147843"/>
                <a:gd name="connsiteX76" fmla="*/ 70180 w 71323"/>
                <a:gd name="connsiteY76" fmla="*/ 16459 h 147843"/>
                <a:gd name="connsiteX77" fmla="*/ 69952 w 71323"/>
                <a:gd name="connsiteY77" fmla="*/ 13945 h 147843"/>
                <a:gd name="connsiteX78" fmla="*/ 69952 w 71323"/>
                <a:gd name="connsiteY78" fmla="*/ 13945 h 147843"/>
                <a:gd name="connsiteX79" fmla="*/ 68580 w 71323"/>
                <a:gd name="connsiteY79" fmla="*/ 0 h 147843"/>
                <a:gd name="connsiteX80" fmla="*/ 68580 w 71323"/>
                <a:gd name="connsiteY80" fmla="*/ 0 h 147843"/>
                <a:gd name="connsiteX81" fmla="*/ 63551 w 71323"/>
                <a:gd name="connsiteY81" fmla="*/ 9601 h 147843"/>
                <a:gd name="connsiteX82" fmla="*/ 0 w 71323"/>
                <a:gd name="connsiteY82" fmla="*/ 135331 h 1478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71323" h="147843">
                  <a:moveTo>
                    <a:pt x="0" y="135331"/>
                  </a:moveTo>
                  <a:lnTo>
                    <a:pt x="0" y="135331"/>
                  </a:lnTo>
                  <a:cubicBezTo>
                    <a:pt x="0" y="135788"/>
                    <a:pt x="229" y="136246"/>
                    <a:pt x="229" y="136703"/>
                  </a:cubicBezTo>
                  <a:cubicBezTo>
                    <a:pt x="229" y="136703"/>
                    <a:pt x="229" y="136703"/>
                    <a:pt x="229" y="136703"/>
                  </a:cubicBezTo>
                  <a:cubicBezTo>
                    <a:pt x="457" y="137160"/>
                    <a:pt x="457" y="137389"/>
                    <a:pt x="686" y="137846"/>
                  </a:cubicBezTo>
                  <a:cubicBezTo>
                    <a:pt x="686" y="137846"/>
                    <a:pt x="686" y="137846"/>
                    <a:pt x="686" y="138074"/>
                  </a:cubicBezTo>
                  <a:cubicBezTo>
                    <a:pt x="914" y="138303"/>
                    <a:pt x="1143" y="138760"/>
                    <a:pt x="1372" y="138989"/>
                  </a:cubicBezTo>
                  <a:cubicBezTo>
                    <a:pt x="1372" y="138989"/>
                    <a:pt x="1372" y="139217"/>
                    <a:pt x="1600" y="139217"/>
                  </a:cubicBezTo>
                  <a:cubicBezTo>
                    <a:pt x="1829" y="139446"/>
                    <a:pt x="2057" y="139675"/>
                    <a:pt x="2286" y="140132"/>
                  </a:cubicBezTo>
                  <a:cubicBezTo>
                    <a:pt x="2286" y="140132"/>
                    <a:pt x="2515" y="140360"/>
                    <a:pt x="2515" y="140360"/>
                  </a:cubicBezTo>
                  <a:cubicBezTo>
                    <a:pt x="2743" y="140589"/>
                    <a:pt x="3200" y="140818"/>
                    <a:pt x="3429" y="141046"/>
                  </a:cubicBezTo>
                  <a:cubicBezTo>
                    <a:pt x="3429" y="141046"/>
                    <a:pt x="3658" y="141275"/>
                    <a:pt x="3658" y="141275"/>
                  </a:cubicBezTo>
                  <a:cubicBezTo>
                    <a:pt x="3886" y="141503"/>
                    <a:pt x="4343" y="141732"/>
                    <a:pt x="4801" y="141961"/>
                  </a:cubicBezTo>
                  <a:cubicBezTo>
                    <a:pt x="5029" y="141961"/>
                    <a:pt x="5029" y="142189"/>
                    <a:pt x="5258" y="142189"/>
                  </a:cubicBezTo>
                  <a:cubicBezTo>
                    <a:pt x="5715" y="142418"/>
                    <a:pt x="6172" y="142646"/>
                    <a:pt x="6401" y="142875"/>
                  </a:cubicBezTo>
                  <a:cubicBezTo>
                    <a:pt x="6629" y="142875"/>
                    <a:pt x="6629" y="143104"/>
                    <a:pt x="6858" y="143104"/>
                  </a:cubicBezTo>
                  <a:cubicBezTo>
                    <a:pt x="7544" y="143332"/>
                    <a:pt x="8001" y="143561"/>
                    <a:pt x="8687" y="144018"/>
                  </a:cubicBezTo>
                  <a:cubicBezTo>
                    <a:pt x="10516" y="144704"/>
                    <a:pt x="12116" y="145390"/>
                    <a:pt x="13716" y="146075"/>
                  </a:cubicBezTo>
                  <a:cubicBezTo>
                    <a:pt x="16002" y="146990"/>
                    <a:pt x="17831" y="147447"/>
                    <a:pt x="19431" y="147676"/>
                  </a:cubicBezTo>
                  <a:cubicBezTo>
                    <a:pt x="22174" y="148133"/>
                    <a:pt x="24003" y="147676"/>
                    <a:pt x="25832" y="146075"/>
                  </a:cubicBezTo>
                  <a:cubicBezTo>
                    <a:pt x="26518" y="145390"/>
                    <a:pt x="27203" y="144704"/>
                    <a:pt x="27889" y="143789"/>
                  </a:cubicBezTo>
                  <a:cubicBezTo>
                    <a:pt x="29261" y="141961"/>
                    <a:pt x="30632" y="139217"/>
                    <a:pt x="32233" y="135788"/>
                  </a:cubicBezTo>
                  <a:cubicBezTo>
                    <a:pt x="32918" y="134417"/>
                    <a:pt x="33833" y="132588"/>
                    <a:pt x="34519" y="130759"/>
                  </a:cubicBezTo>
                  <a:cubicBezTo>
                    <a:pt x="36119" y="127787"/>
                    <a:pt x="37719" y="124130"/>
                    <a:pt x="39776" y="120244"/>
                  </a:cubicBezTo>
                  <a:cubicBezTo>
                    <a:pt x="40234" y="119558"/>
                    <a:pt x="40462" y="118643"/>
                    <a:pt x="40919" y="117958"/>
                  </a:cubicBezTo>
                  <a:cubicBezTo>
                    <a:pt x="41605" y="116357"/>
                    <a:pt x="42520" y="114757"/>
                    <a:pt x="43434" y="113157"/>
                  </a:cubicBezTo>
                  <a:cubicBezTo>
                    <a:pt x="44577" y="110642"/>
                    <a:pt x="45949" y="108128"/>
                    <a:pt x="47320" y="105613"/>
                  </a:cubicBezTo>
                  <a:cubicBezTo>
                    <a:pt x="50292" y="99670"/>
                    <a:pt x="53492" y="93497"/>
                    <a:pt x="56464" y="87782"/>
                  </a:cubicBezTo>
                  <a:cubicBezTo>
                    <a:pt x="57379" y="86182"/>
                    <a:pt x="58064" y="84582"/>
                    <a:pt x="58979" y="82982"/>
                  </a:cubicBezTo>
                  <a:cubicBezTo>
                    <a:pt x="59436" y="82296"/>
                    <a:pt x="59893" y="81382"/>
                    <a:pt x="60122" y="80696"/>
                  </a:cubicBezTo>
                  <a:cubicBezTo>
                    <a:pt x="61722" y="77724"/>
                    <a:pt x="63322" y="74752"/>
                    <a:pt x="64694" y="72238"/>
                  </a:cubicBezTo>
                  <a:cubicBezTo>
                    <a:pt x="66065" y="69723"/>
                    <a:pt x="67437" y="67437"/>
                    <a:pt x="68351" y="65608"/>
                  </a:cubicBezTo>
                  <a:cubicBezTo>
                    <a:pt x="68580" y="65380"/>
                    <a:pt x="68580" y="65151"/>
                    <a:pt x="68809" y="64922"/>
                  </a:cubicBezTo>
                  <a:cubicBezTo>
                    <a:pt x="68809" y="64922"/>
                    <a:pt x="68809" y="64694"/>
                    <a:pt x="69037" y="64694"/>
                  </a:cubicBezTo>
                  <a:cubicBezTo>
                    <a:pt x="69037" y="64465"/>
                    <a:pt x="69266" y="64237"/>
                    <a:pt x="69266" y="64008"/>
                  </a:cubicBezTo>
                  <a:cubicBezTo>
                    <a:pt x="69266" y="63779"/>
                    <a:pt x="69266" y="63779"/>
                    <a:pt x="69494" y="63551"/>
                  </a:cubicBezTo>
                  <a:cubicBezTo>
                    <a:pt x="69494" y="63322"/>
                    <a:pt x="69723" y="63094"/>
                    <a:pt x="69723" y="62865"/>
                  </a:cubicBezTo>
                  <a:cubicBezTo>
                    <a:pt x="69723" y="62636"/>
                    <a:pt x="69723" y="62636"/>
                    <a:pt x="69952" y="62408"/>
                  </a:cubicBezTo>
                  <a:cubicBezTo>
                    <a:pt x="69952" y="62179"/>
                    <a:pt x="70180" y="61951"/>
                    <a:pt x="70180" y="61722"/>
                  </a:cubicBezTo>
                  <a:cubicBezTo>
                    <a:pt x="70180" y="61493"/>
                    <a:pt x="70180" y="61265"/>
                    <a:pt x="70409" y="61265"/>
                  </a:cubicBezTo>
                  <a:cubicBezTo>
                    <a:pt x="70409" y="61036"/>
                    <a:pt x="70409" y="60808"/>
                    <a:pt x="70637" y="60579"/>
                  </a:cubicBezTo>
                  <a:cubicBezTo>
                    <a:pt x="70637" y="60350"/>
                    <a:pt x="70637" y="60122"/>
                    <a:pt x="70637" y="59893"/>
                  </a:cubicBezTo>
                  <a:cubicBezTo>
                    <a:pt x="70637" y="59665"/>
                    <a:pt x="70637" y="59436"/>
                    <a:pt x="70866" y="58979"/>
                  </a:cubicBezTo>
                  <a:cubicBezTo>
                    <a:pt x="70866" y="58750"/>
                    <a:pt x="70866" y="58522"/>
                    <a:pt x="70866" y="58293"/>
                  </a:cubicBezTo>
                  <a:cubicBezTo>
                    <a:pt x="70866" y="58064"/>
                    <a:pt x="70866" y="57607"/>
                    <a:pt x="71095" y="57379"/>
                  </a:cubicBezTo>
                  <a:cubicBezTo>
                    <a:pt x="71095" y="57150"/>
                    <a:pt x="71095" y="56921"/>
                    <a:pt x="71095" y="56693"/>
                  </a:cubicBezTo>
                  <a:cubicBezTo>
                    <a:pt x="71095" y="56464"/>
                    <a:pt x="71095" y="56007"/>
                    <a:pt x="71095" y="55778"/>
                  </a:cubicBezTo>
                  <a:cubicBezTo>
                    <a:pt x="71095" y="55550"/>
                    <a:pt x="71095" y="55321"/>
                    <a:pt x="71095" y="55093"/>
                  </a:cubicBezTo>
                  <a:cubicBezTo>
                    <a:pt x="71095" y="54635"/>
                    <a:pt x="71095" y="53950"/>
                    <a:pt x="71323" y="53264"/>
                  </a:cubicBezTo>
                  <a:cubicBezTo>
                    <a:pt x="71323" y="53035"/>
                    <a:pt x="71323" y="52807"/>
                    <a:pt x="71323" y="52578"/>
                  </a:cubicBezTo>
                  <a:cubicBezTo>
                    <a:pt x="71323" y="52121"/>
                    <a:pt x="71323" y="51892"/>
                    <a:pt x="71323" y="51435"/>
                  </a:cubicBezTo>
                  <a:cubicBezTo>
                    <a:pt x="71323" y="51206"/>
                    <a:pt x="71323" y="50749"/>
                    <a:pt x="71323" y="50521"/>
                  </a:cubicBezTo>
                  <a:cubicBezTo>
                    <a:pt x="71323" y="50292"/>
                    <a:pt x="71323" y="49835"/>
                    <a:pt x="71323" y="49606"/>
                  </a:cubicBezTo>
                  <a:cubicBezTo>
                    <a:pt x="71323" y="49149"/>
                    <a:pt x="71323" y="48920"/>
                    <a:pt x="71323" y="48463"/>
                  </a:cubicBezTo>
                  <a:cubicBezTo>
                    <a:pt x="71323" y="48235"/>
                    <a:pt x="71323" y="47777"/>
                    <a:pt x="71323" y="47549"/>
                  </a:cubicBezTo>
                  <a:cubicBezTo>
                    <a:pt x="71323" y="47092"/>
                    <a:pt x="71323" y="46863"/>
                    <a:pt x="71323" y="46406"/>
                  </a:cubicBezTo>
                  <a:cubicBezTo>
                    <a:pt x="71323" y="46177"/>
                    <a:pt x="71323" y="45720"/>
                    <a:pt x="71323" y="45491"/>
                  </a:cubicBezTo>
                  <a:cubicBezTo>
                    <a:pt x="71323" y="45034"/>
                    <a:pt x="71323" y="44577"/>
                    <a:pt x="71323" y="44348"/>
                  </a:cubicBezTo>
                  <a:cubicBezTo>
                    <a:pt x="71323" y="44120"/>
                    <a:pt x="71323" y="43663"/>
                    <a:pt x="71323" y="43434"/>
                  </a:cubicBezTo>
                  <a:cubicBezTo>
                    <a:pt x="71323" y="42977"/>
                    <a:pt x="71323" y="42520"/>
                    <a:pt x="71323" y="42062"/>
                  </a:cubicBezTo>
                  <a:cubicBezTo>
                    <a:pt x="71323" y="41834"/>
                    <a:pt x="71323" y="41377"/>
                    <a:pt x="71323" y="41148"/>
                  </a:cubicBezTo>
                  <a:cubicBezTo>
                    <a:pt x="71323" y="40691"/>
                    <a:pt x="71323" y="40234"/>
                    <a:pt x="71323" y="39776"/>
                  </a:cubicBezTo>
                  <a:cubicBezTo>
                    <a:pt x="71323" y="39548"/>
                    <a:pt x="71323" y="39091"/>
                    <a:pt x="71323" y="38862"/>
                  </a:cubicBezTo>
                  <a:cubicBezTo>
                    <a:pt x="71323" y="38405"/>
                    <a:pt x="71323" y="37719"/>
                    <a:pt x="71323" y="37262"/>
                  </a:cubicBezTo>
                  <a:cubicBezTo>
                    <a:pt x="71323" y="37033"/>
                    <a:pt x="71323" y="36805"/>
                    <a:pt x="71323" y="36805"/>
                  </a:cubicBezTo>
                  <a:cubicBezTo>
                    <a:pt x="71323" y="34747"/>
                    <a:pt x="71095" y="32461"/>
                    <a:pt x="71095" y="30175"/>
                  </a:cubicBezTo>
                  <a:cubicBezTo>
                    <a:pt x="71095" y="30175"/>
                    <a:pt x="71095" y="29947"/>
                    <a:pt x="71095" y="29947"/>
                  </a:cubicBezTo>
                  <a:cubicBezTo>
                    <a:pt x="71095" y="29261"/>
                    <a:pt x="71095" y="28575"/>
                    <a:pt x="71095" y="27889"/>
                  </a:cubicBezTo>
                  <a:cubicBezTo>
                    <a:pt x="71095" y="27661"/>
                    <a:pt x="71095" y="27432"/>
                    <a:pt x="71095" y="27432"/>
                  </a:cubicBezTo>
                  <a:cubicBezTo>
                    <a:pt x="71095" y="26746"/>
                    <a:pt x="71095" y="26060"/>
                    <a:pt x="70866" y="25375"/>
                  </a:cubicBezTo>
                  <a:cubicBezTo>
                    <a:pt x="70866" y="25146"/>
                    <a:pt x="70866" y="24917"/>
                    <a:pt x="70866" y="24689"/>
                  </a:cubicBezTo>
                  <a:cubicBezTo>
                    <a:pt x="70866" y="24003"/>
                    <a:pt x="70866" y="23317"/>
                    <a:pt x="70637" y="22631"/>
                  </a:cubicBezTo>
                  <a:cubicBezTo>
                    <a:pt x="70637" y="22403"/>
                    <a:pt x="70637" y="22174"/>
                    <a:pt x="70637" y="21946"/>
                  </a:cubicBezTo>
                  <a:cubicBezTo>
                    <a:pt x="70637" y="21260"/>
                    <a:pt x="70637" y="20574"/>
                    <a:pt x="70409" y="19888"/>
                  </a:cubicBezTo>
                  <a:cubicBezTo>
                    <a:pt x="70409" y="19660"/>
                    <a:pt x="70409" y="19431"/>
                    <a:pt x="70409" y="19202"/>
                  </a:cubicBezTo>
                  <a:cubicBezTo>
                    <a:pt x="70409" y="18517"/>
                    <a:pt x="70409" y="17831"/>
                    <a:pt x="70180" y="16916"/>
                  </a:cubicBezTo>
                  <a:cubicBezTo>
                    <a:pt x="70180" y="16688"/>
                    <a:pt x="70180" y="16688"/>
                    <a:pt x="70180" y="16459"/>
                  </a:cubicBezTo>
                  <a:cubicBezTo>
                    <a:pt x="70180" y="15545"/>
                    <a:pt x="69952" y="14859"/>
                    <a:pt x="69952" y="13945"/>
                  </a:cubicBezTo>
                  <a:cubicBezTo>
                    <a:pt x="69952" y="13945"/>
                    <a:pt x="69952" y="13945"/>
                    <a:pt x="69952" y="13945"/>
                  </a:cubicBezTo>
                  <a:cubicBezTo>
                    <a:pt x="69494" y="9373"/>
                    <a:pt x="69037" y="4801"/>
                    <a:pt x="68580" y="0"/>
                  </a:cubicBezTo>
                  <a:cubicBezTo>
                    <a:pt x="68580" y="0"/>
                    <a:pt x="68580" y="0"/>
                    <a:pt x="68580" y="0"/>
                  </a:cubicBezTo>
                  <a:cubicBezTo>
                    <a:pt x="66980" y="3200"/>
                    <a:pt x="65151" y="6401"/>
                    <a:pt x="63551" y="9601"/>
                  </a:cubicBezTo>
                  <a:cubicBezTo>
                    <a:pt x="41377" y="51206"/>
                    <a:pt x="18745" y="92354"/>
                    <a:pt x="0" y="135331"/>
                  </a:cubicBezTo>
                  <a:close/>
                </a:path>
              </a:pathLst>
            </a:custGeom>
            <a:solidFill>
              <a:srgbClr val="FFFFFF"/>
            </a:solidFill>
            <a:ln w="2286" cap="flat">
              <a:noFill/>
              <a:prstDash val="solid"/>
              <a:miter/>
            </a:ln>
          </p:spPr>
          <p:txBody>
            <a:bodyPr rtlCol="0" anchor="ctr"/>
            <a:lstStyle/>
            <a:p>
              <a:endParaRPr lang="en-US"/>
            </a:p>
          </p:txBody>
        </p:sp>
        <p:sp>
          <p:nvSpPr>
            <p:cNvPr id="95" name="Freeform 1070">
              <a:extLst>
                <a:ext uri="{FF2B5EF4-FFF2-40B4-BE49-F238E27FC236}">
                  <a16:creationId xmlns:a16="http://schemas.microsoft.com/office/drawing/2014/main" id="{DDEE9A02-C28C-4161-736F-1D4C3719DE33}"/>
                </a:ext>
              </a:extLst>
            </p:cNvPr>
            <p:cNvSpPr/>
            <p:nvPr/>
          </p:nvSpPr>
          <p:spPr>
            <a:xfrm>
              <a:off x="5731831" y="866994"/>
              <a:ext cx="60978" cy="110270"/>
            </a:xfrm>
            <a:custGeom>
              <a:avLst/>
              <a:gdLst>
                <a:gd name="connsiteX0" fmla="*/ 57973 w 60978"/>
                <a:gd name="connsiteY0" fmla="*/ 5572 h 110270"/>
                <a:gd name="connsiteX1" fmla="*/ 53172 w 60978"/>
                <a:gd name="connsiteY1" fmla="*/ 3743 h 110270"/>
                <a:gd name="connsiteX2" fmla="*/ 48372 w 60978"/>
                <a:gd name="connsiteY2" fmla="*/ 2372 h 110270"/>
                <a:gd name="connsiteX3" fmla="*/ 46086 w 60978"/>
                <a:gd name="connsiteY3" fmla="*/ 1686 h 110270"/>
                <a:gd name="connsiteX4" fmla="*/ 45857 w 60978"/>
                <a:gd name="connsiteY4" fmla="*/ 1686 h 110270"/>
                <a:gd name="connsiteX5" fmla="*/ 43800 w 60978"/>
                <a:gd name="connsiteY5" fmla="*/ 1229 h 110270"/>
                <a:gd name="connsiteX6" fmla="*/ 43571 w 60978"/>
                <a:gd name="connsiteY6" fmla="*/ 1229 h 110270"/>
                <a:gd name="connsiteX7" fmla="*/ 41742 w 60978"/>
                <a:gd name="connsiteY7" fmla="*/ 772 h 110270"/>
                <a:gd name="connsiteX8" fmla="*/ 41742 w 60978"/>
                <a:gd name="connsiteY8" fmla="*/ 772 h 110270"/>
                <a:gd name="connsiteX9" fmla="*/ 35799 w 60978"/>
                <a:gd name="connsiteY9" fmla="*/ 86 h 110270"/>
                <a:gd name="connsiteX10" fmla="*/ 35799 w 60978"/>
                <a:gd name="connsiteY10" fmla="*/ 86 h 110270"/>
                <a:gd name="connsiteX11" fmla="*/ 34656 w 60978"/>
                <a:gd name="connsiteY11" fmla="*/ 314 h 110270"/>
                <a:gd name="connsiteX12" fmla="*/ 34656 w 60978"/>
                <a:gd name="connsiteY12" fmla="*/ 314 h 110270"/>
                <a:gd name="connsiteX13" fmla="*/ 25055 w 60978"/>
                <a:gd name="connsiteY13" fmla="*/ 17688 h 110270"/>
                <a:gd name="connsiteX14" fmla="*/ 25055 w 60978"/>
                <a:gd name="connsiteY14" fmla="*/ 17688 h 110270"/>
                <a:gd name="connsiteX15" fmla="*/ 4023 w 60978"/>
                <a:gd name="connsiteY15" fmla="*/ 78267 h 110270"/>
                <a:gd name="connsiteX16" fmla="*/ 4023 w 60978"/>
                <a:gd name="connsiteY16" fmla="*/ 78496 h 110270"/>
                <a:gd name="connsiteX17" fmla="*/ 2880 w 60978"/>
                <a:gd name="connsiteY17" fmla="*/ 82610 h 110270"/>
                <a:gd name="connsiteX18" fmla="*/ 2423 w 60978"/>
                <a:gd name="connsiteY18" fmla="*/ 84668 h 110270"/>
                <a:gd name="connsiteX19" fmla="*/ 1052 w 60978"/>
                <a:gd name="connsiteY19" fmla="*/ 90611 h 110270"/>
                <a:gd name="connsiteX20" fmla="*/ 137 w 60978"/>
                <a:gd name="connsiteY20" fmla="*/ 94040 h 110270"/>
                <a:gd name="connsiteX21" fmla="*/ 2195 w 60978"/>
                <a:gd name="connsiteY21" fmla="*/ 105242 h 110270"/>
                <a:gd name="connsiteX22" fmla="*/ 2880 w 60978"/>
                <a:gd name="connsiteY22" fmla="*/ 106156 h 110270"/>
                <a:gd name="connsiteX23" fmla="*/ 7452 w 60978"/>
                <a:gd name="connsiteY23" fmla="*/ 109357 h 110270"/>
                <a:gd name="connsiteX24" fmla="*/ 9510 w 60978"/>
                <a:gd name="connsiteY24" fmla="*/ 110042 h 110270"/>
                <a:gd name="connsiteX25" fmla="*/ 10424 w 60978"/>
                <a:gd name="connsiteY25" fmla="*/ 110271 h 110270"/>
                <a:gd name="connsiteX26" fmla="*/ 13167 w 60978"/>
                <a:gd name="connsiteY26" fmla="*/ 109814 h 110270"/>
                <a:gd name="connsiteX27" fmla="*/ 13853 w 60978"/>
                <a:gd name="connsiteY27" fmla="*/ 109585 h 110270"/>
                <a:gd name="connsiteX28" fmla="*/ 16596 w 60978"/>
                <a:gd name="connsiteY28" fmla="*/ 107299 h 110270"/>
                <a:gd name="connsiteX29" fmla="*/ 17282 w 60978"/>
                <a:gd name="connsiteY29" fmla="*/ 106613 h 110270"/>
                <a:gd name="connsiteX30" fmla="*/ 18425 w 60978"/>
                <a:gd name="connsiteY30" fmla="*/ 105013 h 110270"/>
                <a:gd name="connsiteX31" fmla="*/ 19568 w 60978"/>
                <a:gd name="connsiteY31" fmla="*/ 103413 h 110270"/>
                <a:gd name="connsiteX32" fmla="*/ 21168 w 60978"/>
                <a:gd name="connsiteY32" fmla="*/ 101127 h 110270"/>
                <a:gd name="connsiteX33" fmla="*/ 25969 w 60978"/>
                <a:gd name="connsiteY33" fmla="*/ 94040 h 110270"/>
                <a:gd name="connsiteX34" fmla="*/ 30998 w 60978"/>
                <a:gd name="connsiteY34" fmla="*/ 85354 h 110270"/>
                <a:gd name="connsiteX35" fmla="*/ 33284 w 60978"/>
                <a:gd name="connsiteY35" fmla="*/ 81010 h 110270"/>
                <a:gd name="connsiteX36" fmla="*/ 36713 w 60978"/>
                <a:gd name="connsiteY36" fmla="*/ 74152 h 110270"/>
                <a:gd name="connsiteX37" fmla="*/ 57973 w 60978"/>
                <a:gd name="connsiteY37" fmla="*/ 20888 h 110270"/>
                <a:gd name="connsiteX38" fmla="*/ 57973 w 60978"/>
                <a:gd name="connsiteY38" fmla="*/ 5572 h 1102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60978" h="110270">
                  <a:moveTo>
                    <a:pt x="57973" y="5572"/>
                  </a:moveTo>
                  <a:cubicBezTo>
                    <a:pt x="56830" y="4886"/>
                    <a:pt x="55230" y="4429"/>
                    <a:pt x="53172" y="3743"/>
                  </a:cubicBezTo>
                  <a:cubicBezTo>
                    <a:pt x="51801" y="3286"/>
                    <a:pt x="50201" y="2829"/>
                    <a:pt x="48372" y="2372"/>
                  </a:cubicBezTo>
                  <a:cubicBezTo>
                    <a:pt x="47457" y="2143"/>
                    <a:pt x="46772" y="1915"/>
                    <a:pt x="46086" y="1686"/>
                  </a:cubicBezTo>
                  <a:cubicBezTo>
                    <a:pt x="46086" y="1686"/>
                    <a:pt x="46086" y="1686"/>
                    <a:pt x="45857" y="1686"/>
                  </a:cubicBezTo>
                  <a:cubicBezTo>
                    <a:pt x="45171" y="1457"/>
                    <a:pt x="44486" y="1229"/>
                    <a:pt x="43800" y="1229"/>
                  </a:cubicBezTo>
                  <a:cubicBezTo>
                    <a:pt x="43800" y="1229"/>
                    <a:pt x="43800" y="1229"/>
                    <a:pt x="43571" y="1229"/>
                  </a:cubicBezTo>
                  <a:cubicBezTo>
                    <a:pt x="42885" y="1000"/>
                    <a:pt x="42200" y="1000"/>
                    <a:pt x="41742" y="772"/>
                  </a:cubicBezTo>
                  <a:cubicBezTo>
                    <a:pt x="41742" y="772"/>
                    <a:pt x="41742" y="772"/>
                    <a:pt x="41742" y="772"/>
                  </a:cubicBezTo>
                  <a:cubicBezTo>
                    <a:pt x="39228" y="86"/>
                    <a:pt x="37399" y="-143"/>
                    <a:pt x="35799" y="86"/>
                  </a:cubicBezTo>
                  <a:cubicBezTo>
                    <a:pt x="35799" y="86"/>
                    <a:pt x="35799" y="86"/>
                    <a:pt x="35799" y="86"/>
                  </a:cubicBezTo>
                  <a:cubicBezTo>
                    <a:pt x="35342" y="86"/>
                    <a:pt x="35113" y="86"/>
                    <a:pt x="34656" y="314"/>
                  </a:cubicBezTo>
                  <a:lnTo>
                    <a:pt x="34656" y="314"/>
                  </a:lnTo>
                  <a:cubicBezTo>
                    <a:pt x="31455" y="6258"/>
                    <a:pt x="28255" y="11973"/>
                    <a:pt x="25055" y="17688"/>
                  </a:cubicBezTo>
                  <a:cubicBezTo>
                    <a:pt x="25055" y="17688"/>
                    <a:pt x="25055" y="17688"/>
                    <a:pt x="25055" y="17688"/>
                  </a:cubicBezTo>
                  <a:cubicBezTo>
                    <a:pt x="17739" y="37805"/>
                    <a:pt x="10881" y="58150"/>
                    <a:pt x="4023" y="78267"/>
                  </a:cubicBezTo>
                  <a:cubicBezTo>
                    <a:pt x="4023" y="78267"/>
                    <a:pt x="4023" y="78496"/>
                    <a:pt x="4023" y="78496"/>
                  </a:cubicBezTo>
                  <a:cubicBezTo>
                    <a:pt x="3566" y="79867"/>
                    <a:pt x="3109" y="81239"/>
                    <a:pt x="2880" y="82610"/>
                  </a:cubicBezTo>
                  <a:cubicBezTo>
                    <a:pt x="2652" y="83296"/>
                    <a:pt x="2423" y="83982"/>
                    <a:pt x="2423" y="84668"/>
                  </a:cubicBezTo>
                  <a:cubicBezTo>
                    <a:pt x="1966" y="86725"/>
                    <a:pt x="1509" y="88554"/>
                    <a:pt x="1052" y="90611"/>
                  </a:cubicBezTo>
                  <a:cubicBezTo>
                    <a:pt x="823" y="91754"/>
                    <a:pt x="366" y="93126"/>
                    <a:pt x="137" y="94040"/>
                  </a:cubicBezTo>
                  <a:cubicBezTo>
                    <a:pt x="-320" y="98841"/>
                    <a:pt x="366" y="102499"/>
                    <a:pt x="2195" y="105242"/>
                  </a:cubicBezTo>
                  <a:cubicBezTo>
                    <a:pt x="2423" y="105470"/>
                    <a:pt x="2652" y="105699"/>
                    <a:pt x="2880" y="106156"/>
                  </a:cubicBezTo>
                  <a:cubicBezTo>
                    <a:pt x="4023" y="107528"/>
                    <a:pt x="5395" y="108671"/>
                    <a:pt x="7452" y="109357"/>
                  </a:cubicBezTo>
                  <a:cubicBezTo>
                    <a:pt x="8138" y="109814"/>
                    <a:pt x="9053" y="110042"/>
                    <a:pt x="9510" y="110042"/>
                  </a:cubicBezTo>
                  <a:cubicBezTo>
                    <a:pt x="9738" y="110042"/>
                    <a:pt x="10196" y="110271"/>
                    <a:pt x="10424" y="110271"/>
                  </a:cubicBezTo>
                  <a:cubicBezTo>
                    <a:pt x="11339" y="110271"/>
                    <a:pt x="12253" y="110271"/>
                    <a:pt x="13167" y="109814"/>
                  </a:cubicBezTo>
                  <a:cubicBezTo>
                    <a:pt x="13396" y="109814"/>
                    <a:pt x="13625" y="109585"/>
                    <a:pt x="13853" y="109585"/>
                  </a:cubicBezTo>
                  <a:cubicBezTo>
                    <a:pt x="14996" y="109128"/>
                    <a:pt x="15911" y="108214"/>
                    <a:pt x="16596" y="107299"/>
                  </a:cubicBezTo>
                  <a:cubicBezTo>
                    <a:pt x="16825" y="107071"/>
                    <a:pt x="17054" y="106842"/>
                    <a:pt x="17282" y="106613"/>
                  </a:cubicBezTo>
                  <a:cubicBezTo>
                    <a:pt x="17739" y="106156"/>
                    <a:pt x="18197" y="105699"/>
                    <a:pt x="18425" y="105013"/>
                  </a:cubicBezTo>
                  <a:cubicBezTo>
                    <a:pt x="18882" y="104556"/>
                    <a:pt x="19111" y="103870"/>
                    <a:pt x="19568" y="103413"/>
                  </a:cubicBezTo>
                  <a:cubicBezTo>
                    <a:pt x="20025" y="102727"/>
                    <a:pt x="20711" y="101813"/>
                    <a:pt x="21168" y="101127"/>
                  </a:cubicBezTo>
                  <a:cubicBezTo>
                    <a:pt x="22769" y="98841"/>
                    <a:pt x="24369" y="96326"/>
                    <a:pt x="25969" y="94040"/>
                  </a:cubicBezTo>
                  <a:cubicBezTo>
                    <a:pt x="27798" y="91069"/>
                    <a:pt x="29398" y="88325"/>
                    <a:pt x="30998" y="85354"/>
                  </a:cubicBezTo>
                  <a:cubicBezTo>
                    <a:pt x="31684" y="83982"/>
                    <a:pt x="32598" y="82382"/>
                    <a:pt x="33284" y="81010"/>
                  </a:cubicBezTo>
                  <a:cubicBezTo>
                    <a:pt x="34427" y="78724"/>
                    <a:pt x="35570" y="76438"/>
                    <a:pt x="36713" y="74152"/>
                  </a:cubicBezTo>
                  <a:cubicBezTo>
                    <a:pt x="44943" y="56779"/>
                    <a:pt x="51115" y="38719"/>
                    <a:pt x="57973" y="20888"/>
                  </a:cubicBezTo>
                  <a:cubicBezTo>
                    <a:pt x="61631" y="11287"/>
                    <a:pt x="62316" y="8087"/>
                    <a:pt x="57973" y="5572"/>
                  </a:cubicBezTo>
                  <a:close/>
                </a:path>
              </a:pathLst>
            </a:custGeom>
            <a:solidFill>
              <a:srgbClr val="FFFFFF"/>
            </a:solidFill>
            <a:ln w="2286" cap="flat">
              <a:noFill/>
              <a:prstDash val="solid"/>
              <a:miter/>
            </a:ln>
          </p:spPr>
          <p:txBody>
            <a:bodyPr rtlCol="0" anchor="ctr"/>
            <a:lstStyle/>
            <a:p>
              <a:endParaRPr lang="en-US"/>
            </a:p>
          </p:txBody>
        </p:sp>
        <p:sp>
          <p:nvSpPr>
            <p:cNvPr id="96" name="Freeform 1071">
              <a:extLst>
                <a:ext uri="{FF2B5EF4-FFF2-40B4-BE49-F238E27FC236}">
                  <a16:creationId xmlns:a16="http://schemas.microsoft.com/office/drawing/2014/main" id="{8620B0D7-2437-70C9-BD0C-59A4B3018A14}"/>
                </a:ext>
              </a:extLst>
            </p:cNvPr>
            <p:cNvSpPr/>
            <p:nvPr/>
          </p:nvSpPr>
          <p:spPr>
            <a:xfrm>
              <a:off x="5664471" y="623074"/>
              <a:ext cx="191687" cy="235756"/>
            </a:xfrm>
            <a:custGeom>
              <a:avLst/>
              <a:gdLst>
                <a:gd name="connsiteX0" fmla="*/ 156880 w 191687"/>
                <a:gd name="connsiteY0" fmla="*/ 222974 h 235756"/>
                <a:gd name="connsiteX1" fmla="*/ 142478 w 191687"/>
                <a:gd name="connsiteY1" fmla="*/ 200571 h 235756"/>
                <a:gd name="connsiteX2" fmla="*/ 135392 w 191687"/>
                <a:gd name="connsiteY2" fmla="*/ 198056 h 235756"/>
                <a:gd name="connsiteX3" fmla="*/ 66812 w 191687"/>
                <a:gd name="connsiteY3" fmla="*/ 149822 h 235756"/>
                <a:gd name="connsiteX4" fmla="*/ 63840 w 191687"/>
                <a:gd name="connsiteY4" fmla="*/ 136106 h 235756"/>
                <a:gd name="connsiteX5" fmla="*/ 81671 w 191687"/>
                <a:gd name="connsiteY5" fmla="*/ 113931 h 235756"/>
                <a:gd name="connsiteX6" fmla="*/ 91958 w 191687"/>
                <a:gd name="connsiteY6" fmla="*/ 113931 h 235756"/>
                <a:gd name="connsiteX7" fmla="*/ 91272 w 191687"/>
                <a:gd name="connsiteY7" fmla="*/ 122390 h 235756"/>
                <a:gd name="connsiteX8" fmla="*/ 80528 w 191687"/>
                <a:gd name="connsiteY8" fmla="*/ 141592 h 235756"/>
                <a:gd name="connsiteX9" fmla="*/ 95615 w 191687"/>
                <a:gd name="connsiteY9" fmla="*/ 160794 h 235756"/>
                <a:gd name="connsiteX10" fmla="*/ 99501 w 191687"/>
                <a:gd name="connsiteY10" fmla="*/ 164909 h 235756"/>
                <a:gd name="connsiteX11" fmla="*/ 122361 w 191687"/>
                <a:gd name="connsiteY11" fmla="*/ 161252 h 235756"/>
                <a:gd name="connsiteX12" fmla="*/ 142935 w 191687"/>
                <a:gd name="connsiteY12" fmla="*/ 118275 h 235756"/>
                <a:gd name="connsiteX13" fmla="*/ 189570 w 191687"/>
                <a:gd name="connsiteY13" fmla="*/ 17919 h 235756"/>
                <a:gd name="connsiteX14" fmla="*/ 177454 w 191687"/>
                <a:gd name="connsiteY14" fmla="*/ 89 h 235756"/>
                <a:gd name="connsiteX15" fmla="*/ 142935 w 191687"/>
                <a:gd name="connsiteY15" fmla="*/ 9461 h 235756"/>
                <a:gd name="connsiteX16" fmla="*/ 117332 w 191687"/>
                <a:gd name="connsiteY16" fmla="*/ 22034 h 235756"/>
                <a:gd name="connsiteX17" fmla="*/ 78013 w 191687"/>
                <a:gd name="connsiteY17" fmla="*/ 46494 h 235756"/>
                <a:gd name="connsiteX18" fmla="*/ 70926 w 191687"/>
                <a:gd name="connsiteY18" fmla="*/ 52895 h 235756"/>
                <a:gd name="connsiteX19" fmla="*/ 9204 w 191687"/>
                <a:gd name="connsiteY19" fmla="*/ 117818 h 235756"/>
                <a:gd name="connsiteX20" fmla="*/ 10347 w 191687"/>
                <a:gd name="connsiteY20" fmla="*/ 154165 h 235756"/>
                <a:gd name="connsiteX21" fmla="*/ 54010 w 191687"/>
                <a:gd name="connsiteY21" fmla="*/ 199428 h 235756"/>
                <a:gd name="connsiteX22" fmla="*/ 131277 w 191687"/>
                <a:gd name="connsiteY22" fmla="*/ 235547 h 235756"/>
                <a:gd name="connsiteX23" fmla="*/ 156880 w 191687"/>
                <a:gd name="connsiteY23" fmla="*/ 222974 h 2357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91687" h="235756">
                  <a:moveTo>
                    <a:pt x="156880" y="222974"/>
                  </a:moveTo>
                  <a:cubicBezTo>
                    <a:pt x="159852" y="211544"/>
                    <a:pt x="156194" y="206057"/>
                    <a:pt x="142478" y="200571"/>
                  </a:cubicBezTo>
                  <a:cubicBezTo>
                    <a:pt x="140192" y="199656"/>
                    <a:pt x="137678" y="198285"/>
                    <a:pt x="135392" y="198056"/>
                  </a:cubicBezTo>
                  <a:cubicBezTo>
                    <a:pt x="104302" y="193713"/>
                    <a:pt x="86471" y="170396"/>
                    <a:pt x="66812" y="149822"/>
                  </a:cubicBezTo>
                  <a:cubicBezTo>
                    <a:pt x="62697" y="145707"/>
                    <a:pt x="61097" y="141135"/>
                    <a:pt x="63840" y="136106"/>
                  </a:cubicBezTo>
                  <a:cubicBezTo>
                    <a:pt x="68412" y="127647"/>
                    <a:pt x="73898" y="119875"/>
                    <a:pt x="81671" y="113931"/>
                  </a:cubicBezTo>
                  <a:cubicBezTo>
                    <a:pt x="84871" y="111417"/>
                    <a:pt x="88757" y="110502"/>
                    <a:pt x="91958" y="113931"/>
                  </a:cubicBezTo>
                  <a:cubicBezTo>
                    <a:pt x="94472" y="116675"/>
                    <a:pt x="93329" y="119875"/>
                    <a:pt x="91272" y="122390"/>
                  </a:cubicBezTo>
                  <a:cubicBezTo>
                    <a:pt x="86700" y="128333"/>
                    <a:pt x="78927" y="133591"/>
                    <a:pt x="80528" y="141592"/>
                  </a:cubicBezTo>
                  <a:cubicBezTo>
                    <a:pt x="82128" y="149822"/>
                    <a:pt x="89900" y="154851"/>
                    <a:pt x="95615" y="160794"/>
                  </a:cubicBezTo>
                  <a:cubicBezTo>
                    <a:pt x="96987" y="162166"/>
                    <a:pt x="98130" y="163538"/>
                    <a:pt x="99501" y="164909"/>
                  </a:cubicBezTo>
                  <a:cubicBezTo>
                    <a:pt x="111846" y="177254"/>
                    <a:pt x="115732" y="176796"/>
                    <a:pt x="122361" y="161252"/>
                  </a:cubicBezTo>
                  <a:cubicBezTo>
                    <a:pt x="128534" y="146621"/>
                    <a:pt x="135620" y="132448"/>
                    <a:pt x="142935" y="118275"/>
                  </a:cubicBezTo>
                  <a:cubicBezTo>
                    <a:pt x="159852" y="85585"/>
                    <a:pt x="175854" y="52209"/>
                    <a:pt x="189570" y="17919"/>
                  </a:cubicBezTo>
                  <a:cubicBezTo>
                    <a:pt x="194599" y="5346"/>
                    <a:pt x="190713" y="-826"/>
                    <a:pt x="177454" y="89"/>
                  </a:cubicBezTo>
                  <a:cubicBezTo>
                    <a:pt x="165567" y="774"/>
                    <a:pt x="153222" y="1689"/>
                    <a:pt x="142935" y="9461"/>
                  </a:cubicBezTo>
                  <a:cubicBezTo>
                    <a:pt x="135163" y="15176"/>
                    <a:pt x="126933" y="20434"/>
                    <a:pt x="117332" y="22034"/>
                  </a:cubicBezTo>
                  <a:cubicBezTo>
                    <a:pt x="100873" y="25006"/>
                    <a:pt x="88300" y="33921"/>
                    <a:pt x="78013" y="46494"/>
                  </a:cubicBezTo>
                  <a:cubicBezTo>
                    <a:pt x="75956" y="49009"/>
                    <a:pt x="73212" y="50609"/>
                    <a:pt x="70926" y="52895"/>
                  </a:cubicBezTo>
                  <a:cubicBezTo>
                    <a:pt x="48524" y="72783"/>
                    <a:pt x="27492" y="94272"/>
                    <a:pt x="9204" y="117818"/>
                  </a:cubicBezTo>
                  <a:cubicBezTo>
                    <a:pt x="-3140" y="133820"/>
                    <a:pt x="-3369" y="138849"/>
                    <a:pt x="10347" y="154165"/>
                  </a:cubicBezTo>
                  <a:cubicBezTo>
                    <a:pt x="24292" y="169710"/>
                    <a:pt x="38922" y="185026"/>
                    <a:pt x="54010" y="199428"/>
                  </a:cubicBezTo>
                  <a:cubicBezTo>
                    <a:pt x="76641" y="220688"/>
                    <a:pt x="105216" y="229146"/>
                    <a:pt x="131277" y="235547"/>
                  </a:cubicBezTo>
                  <a:cubicBezTo>
                    <a:pt x="148422" y="236690"/>
                    <a:pt x="154365" y="233261"/>
                    <a:pt x="156880" y="222974"/>
                  </a:cubicBezTo>
                  <a:close/>
                </a:path>
              </a:pathLst>
            </a:custGeom>
            <a:solidFill>
              <a:srgbClr val="FFFFFF"/>
            </a:solidFill>
            <a:ln w="2286" cap="flat">
              <a:noFill/>
              <a:prstDash val="solid"/>
              <a:miter/>
            </a:ln>
          </p:spPr>
          <p:txBody>
            <a:bodyPr rtlCol="0" anchor="ctr"/>
            <a:lstStyle/>
            <a:p>
              <a:endParaRPr lang="en-US"/>
            </a:p>
          </p:txBody>
        </p:sp>
        <p:sp>
          <p:nvSpPr>
            <p:cNvPr id="97" name="Freeform 1072">
              <a:extLst>
                <a:ext uri="{FF2B5EF4-FFF2-40B4-BE49-F238E27FC236}">
                  <a16:creationId xmlns:a16="http://schemas.microsoft.com/office/drawing/2014/main" id="{FA0017BD-DD17-4E8E-EA06-0DF63727CED1}"/>
                </a:ext>
              </a:extLst>
            </p:cNvPr>
            <p:cNvSpPr/>
            <p:nvPr/>
          </p:nvSpPr>
          <p:spPr>
            <a:xfrm>
              <a:off x="5649483" y="292652"/>
              <a:ext cx="775794" cy="824077"/>
            </a:xfrm>
            <a:custGeom>
              <a:avLst/>
              <a:gdLst>
                <a:gd name="connsiteX0" fmla="*/ 691704 w 775794"/>
                <a:gd name="connsiteY0" fmla="*/ 384232 h 824077"/>
                <a:gd name="connsiteX1" fmla="*/ 710907 w 775794"/>
                <a:gd name="connsiteY1" fmla="*/ 376002 h 824077"/>
                <a:gd name="connsiteX2" fmla="*/ 760970 w 775794"/>
                <a:gd name="connsiteY2" fmla="*/ 297364 h 824077"/>
                <a:gd name="connsiteX3" fmla="*/ 774686 w 775794"/>
                <a:gd name="connsiteY3" fmla="*/ 200894 h 824077"/>
                <a:gd name="connsiteX4" fmla="*/ 756169 w 775794"/>
                <a:gd name="connsiteY4" fmla="*/ 75850 h 824077"/>
                <a:gd name="connsiteX5" fmla="*/ 746797 w 775794"/>
                <a:gd name="connsiteY5" fmla="*/ 85451 h 824077"/>
                <a:gd name="connsiteX6" fmla="*/ 717993 w 775794"/>
                <a:gd name="connsiteY6" fmla="*/ 111055 h 824077"/>
                <a:gd name="connsiteX7" fmla="*/ 693304 w 775794"/>
                <a:gd name="connsiteY7" fmla="*/ 110826 h 824077"/>
                <a:gd name="connsiteX8" fmla="*/ 578776 w 775794"/>
                <a:gd name="connsiteY8" fmla="*/ 81565 h 824077"/>
                <a:gd name="connsiteX9" fmla="*/ 399553 w 775794"/>
                <a:gd name="connsiteY9" fmla="*/ 40646 h 824077"/>
                <a:gd name="connsiteX10" fmla="*/ 399096 w 775794"/>
                <a:gd name="connsiteY10" fmla="*/ 38131 h 824077"/>
                <a:gd name="connsiteX11" fmla="*/ 391781 w 775794"/>
                <a:gd name="connsiteY11" fmla="*/ 5441 h 824077"/>
                <a:gd name="connsiteX12" fmla="*/ 353376 w 775794"/>
                <a:gd name="connsiteY12" fmla="*/ 3155 h 824077"/>
                <a:gd name="connsiteX13" fmla="*/ 347433 w 775794"/>
                <a:gd name="connsiteY13" fmla="*/ 10242 h 824077"/>
                <a:gd name="connsiteX14" fmla="*/ 299198 w 775794"/>
                <a:gd name="connsiteY14" fmla="*/ 130714 h 824077"/>
                <a:gd name="connsiteX15" fmla="*/ 231532 w 775794"/>
                <a:gd name="connsiteY15" fmla="*/ 290963 h 824077"/>
                <a:gd name="connsiteX16" fmla="*/ 219645 w 775794"/>
                <a:gd name="connsiteY16" fmla="*/ 314966 h 824077"/>
                <a:gd name="connsiteX17" fmla="*/ 212559 w 775794"/>
                <a:gd name="connsiteY17" fmla="*/ 319995 h 824077"/>
                <a:gd name="connsiteX18" fmla="*/ 183298 w 775794"/>
                <a:gd name="connsiteY18" fmla="*/ 316566 h 824077"/>
                <a:gd name="connsiteX19" fmla="*/ 189241 w 775794"/>
                <a:gd name="connsiteY19" fmla="*/ 297135 h 824077"/>
                <a:gd name="connsiteX20" fmla="*/ 163410 w 775794"/>
                <a:gd name="connsiteY20" fmla="*/ 190607 h 824077"/>
                <a:gd name="connsiteX21" fmla="*/ 50938 w 775794"/>
                <a:gd name="connsiteY21" fmla="*/ 193579 h 824077"/>
                <a:gd name="connsiteX22" fmla="*/ 51624 w 775794"/>
                <a:gd name="connsiteY22" fmla="*/ 334168 h 824077"/>
                <a:gd name="connsiteX23" fmla="*/ 93687 w 775794"/>
                <a:gd name="connsiteY23" fmla="*/ 357485 h 824077"/>
                <a:gd name="connsiteX24" fmla="*/ 55739 w 775794"/>
                <a:gd name="connsiteY24" fmla="*/ 396576 h 824077"/>
                <a:gd name="connsiteX25" fmla="*/ 7733 w 775794"/>
                <a:gd name="connsiteY25" fmla="*/ 448468 h 824077"/>
                <a:gd name="connsiteX26" fmla="*/ 5675 w 775794"/>
                <a:gd name="connsiteY26" fmla="*/ 485501 h 824077"/>
                <a:gd name="connsiteX27" fmla="*/ 16420 w 775794"/>
                <a:gd name="connsiteY27" fmla="*/ 498760 h 824077"/>
                <a:gd name="connsiteX28" fmla="*/ 45909 w 775794"/>
                <a:gd name="connsiteY28" fmla="*/ 528707 h 824077"/>
                <a:gd name="connsiteX29" fmla="*/ 55739 w 775794"/>
                <a:gd name="connsiteY29" fmla="*/ 559796 h 824077"/>
                <a:gd name="connsiteX30" fmla="*/ 49338 w 775794"/>
                <a:gd name="connsiteY30" fmla="*/ 613060 h 824077"/>
                <a:gd name="connsiteX31" fmla="*/ 38137 w 775794"/>
                <a:gd name="connsiteY31" fmla="*/ 779024 h 824077"/>
                <a:gd name="connsiteX32" fmla="*/ 36765 w 775794"/>
                <a:gd name="connsiteY32" fmla="*/ 801884 h 824077"/>
                <a:gd name="connsiteX33" fmla="*/ 49795 w 775794"/>
                <a:gd name="connsiteY33" fmla="*/ 820858 h 824077"/>
                <a:gd name="connsiteX34" fmla="*/ 101459 w 775794"/>
                <a:gd name="connsiteY34" fmla="*/ 798226 h 824077"/>
                <a:gd name="connsiteX35" fmla="*/ 112660 w 775794"/>
                <a:gd name="connsiteY35" fmla="*/ 717988 h 824077"/>
                <a:gd name="connsiteX36" fmla="*/ 118833 w 775794"/>
                <a:gd name="connsiteY36" fmla="*/ 676611 h 824077"/>
                <a:gd name="connsiteX37" fmla="*/ 141693 w 775794"/>
                <a:gd name="connsiteY37" fmla="*/ 626319 h 824077"/>
                <a:gd name="connsiteX38" fmla="*/ 148551 w 775794"/>
                <a:gd name="connsiteY38" fmla="*/ 620833 h 824077"/>
                <a:gd name="connsiteX39" fmla="*/ 155637 w 775794"/>
                <a:gd name="connsiteY39" fmla="*/ 626319 h 824077"/>
                <a:gd name="connsiteX40" fmla="*/ 180097 w 775794"/>
                <a:gd name="connsiteY40" fmla="*/ 779024 h 824077"/>
                <a:gd name="connsiteX41" fmla="*/ 229704 w 775794"/>
                <a:gd name="connsiteY41" fmla="*/ 818343 h 824077"/>
                <a:gd name="connsiteX42" fmla="*/ 249363 w 775794"/>
                <a:gd name="connsiteY42" fmla="*/ 789768 h 824077"/>
                <a:gd name="connsiteX43" fmla="*/ 230618 w 775794"/>
                <a:gd name="connsiteY43" fmla="*/ 549967 h 824077"/>
                <a:gd name="connsiteX44" fmla="*/ 233361 w 775794"/>
                <a:gd name="connsiteY44" fmla="*/ 500360 h 824077"/>
                <a:gd name="connsiteX45" fmla="*/ 246849 w 775794"/>
                <a:gd name="connsiteY45" fmla="*/ 487787 h 824077"/>
                <a:gd name="connsiteX46" fmla="*/ 285482 w 775794"/>
                <a:gd name="connsiteY46" fmla="*/ 448468 h 824077"/>
                <a:gd name="connsiteX47" fmla="*/ 277024 w 775794"/>
                <a:gd name="connsiteY47" fmla="*/ 342169 h 824077"/>
                <a:gd name="connsiteX48" fmla="*/ 289597 w 775794"/>
                <a:gd name="connsiteY48" fmla="*/ 326167 h 824077"/>
                <a:gd name="connsiteX49" fmla="*/ 336917 w 775794"/>
                <a:gd name="connsiteY49" fmla="*/ 331882 h 824077"/>
                <a:gd name="connsiteX50" fmla="*/ 398868 w 775794"/>
                <a:gd name="connsiteY50" fmla="*/ 351313 h 824077"/>
                <a:gd name="connsiteX51" fmla="*/ 576033 w 775794"/>
                <a:gd name="connsiteY51" fmla="*/ 390404 h 824077"/>
                <a:gd name="connsiteX52" fmla="*/ 691704 w 775794"/>
                <a:gd name="connsiteY52" fmla="*/ 384232 h 824077"/>
                <a:gd name="connsiteX53" fmla="*/ 255764 w 775794"/>
                <a:gd name="connsiteY53" fmla="*/ 263074 h 824077"/>
                <a:gd name="connsiteX54" fmla="*/ 302398 w 775794"/>
                <a:gd name="connsiteY54" fmla="*/ 150145 h 824077"/>
                <a:gd name="connsiteX55" fmla="*/ 348576 w 775794"/>
                <a:gd name="connsiteY55" fmla="*/ 43389 h 824077"/>
                <a:gd name="connsiteX56" fmla="*/ 358863 w 775794"/>
                <a:gd name="connsiteY56" fmla="*/ 23044 h 824077"/>
                <a:gd name="connsiteX57" fmla="*/ 379208 w 775794"/>
                <a:gd name="connsiteY57" fmla="*/ 15043 h 824077"/>
                <a:gd name="connsiteX58" fmla="*/ 379208 w 775794"/>
                <a:gd name="connsiteY58" fmla="*/ 15043 h 824077"/>
                <a:gd name="connsiteX59" fmla="*/ 381037 w 775794"/>
                <a:gd name="connsiteY59" fmla="*/ 15957 h 824077"/>
                <a:gd name="connsiteX60" fmla="*/ 386752 w 775794"/>
                <a:gd name="connsiteY60" fmla="*/ 21443 h 824077"/>
                <a:gd name="connsiteX61" fmla="*/ 387895 w 775794"/>
                <a:gd name="connsiteY61" fmla="*/ 25101 h 824077"/>
                <a:gd name="connsiteX62" fmla="*/ 387895 w 775794"/>
                <a:gd name="connsiteY62" fmla="*/ 26473 h 824077"/>
                <a:gd name="connsiteX63" fmla="*/ 387666 w 775794"/>
                <a:gd name="connsiteY63" fmla="*/ 29216 h 824077"/>
                <a:gd name="connsiteX64" fmla="*/ 386980 w 775794"/>
                <a:gd name="connsiteY64" fmla="*/ 31959 h 824077"/>
                <a:gd name="connsiteX65" fmla="*/ 385380 w 775794"/>
                <a:gd name="connsiteY65" fmla="*/ 36074 h 824077"/>
                <a:gd name="connsiteX66" fmla="*/ 377379 w 775794"/>
                <a:gd name="connsiteY66" fmla="*/ 52990 h 824077"/>
                <a:gd name="connsiteX67" fmla="*/ 370064 w 775794"/>
                <a:gd name="connsiteY67" fmla="*/ 70135 h 824077"/>
                <a:gd name="connsiteX68" fmla="*/ 366406 w 775794"/>
                <a:gd name="connsiteY68" fmla="*/ 78822 h 824077"/>
                <a:gd name="connsiteX69" fmla="*/ 339660 w 775794"/>
                <a:gd name="connsiteY69" fmla="*/ 145345 h 824077"/>
                <a:gd name="connsiteX70" fmla="*/ 327544 w 775794"/>
                <a:gd name="connsiteY70" fmla="*/ 173462 h 824077"/>
                <a:gd name="connsiteX71" fmla="*/ 289825 w 775794"/>
                <a:gd name="connsiteY71" fmla="*/ 259187 h 824077"/>
                <a:gd name="connsiteX72" fmla="*/ 280224 w 775794"/>
                <a:gd name="connsiteY72" fmla="*/ 282047 h 824077"/>
                <a:gd name="connsiteX73" fmla="*/ 271309 w 775794"/>
                <a:gd name="connsiteY73" fmla="*/ 303079 h 824077"/>
                <a:gd name="connsiteX74" fmla="*/ 268794 w 775794"/>
                <a:gd name="connsiteY74" fmla="*/ 308794 h 824077"/>
                <a:gd name="connsiteX75" fmla="*/ 267880 w 775794"/>
                <a:gd name="connsiteY75" fmla="*/ 310622 h 824077"/>
                <a:gd name="connsiteX76" fmla="*/ 266051 w 775794"/>
                <a:gd name="connsiteY76" fmla="*/ 313823 h 824077"/>
                <a:gd name="connsiteX77" fmla="*/ 264908 w 775794"/>
                <a:gd name="connsiteY77" fmla="*/ 315194 h 824077"/>
                <a:gd name="connsiteX78" fmla="*/ 262393 w 775794"/>
                <a:gd name="connsiteY78" fmla="*/ 317709 h 824077"/>
                <a:gd name="connsiteX79" fmla="*/ 261022 w 775794"/>
                <a:gd name="connsiteY79" fmla="*/ 318623 h 824077"/>
                <a:gd name="connsiteX80" fmla="*/ 255764 w 775794"/>
                <a:gd name="connsiteY80" fmla="*/ 320452 h 824077"/>
                <a:gd name="connsiteX81" fmla="*/ 253707 w 775794"/>
                <a:gd name="connsiteY81" fmla="*/ 320681 h 824077"/>
                <a:gd name="connsiteX82" fmla="*/ 253707 w 775794"/>
                <a:gd name="connsiteY82" fmla="*/ 320681 h 824077"/>
                <a:gd name="connsiteX83" fmla="*/ 248906 w 775794"/>
                <a:gd name="connsiteY83" fmla="*/ 320224 h 824077"/>
                <a:gd name="connsiteX84" fmla="*/ 248906 w 775794"/>
                <a:gd name="connsiteY84" fmla="*/ 320224 h 824077"/>
                <a:gd name="connsiteX85" fmla="*/ 247534 w 775794"/>
                <a:gd name="connsiteY85" fmla="*/ 319995 h 824077"/>
                <a:gd name="connsiteX86" fmla="*/ 247306 w 775794"/>
                <a:gd name="connsiteY86" fmla="*/ 319995 h 824077"/>
                <a:gd name="connsiteX87" fmla="*/ 245706 w 775794"/>
                <a:gd name="connsiteY87" fmla="*/ 319766 h 824077"/>
                <a:gd name="connsiteX88" fmla="*/ 245706 w 775794"/>
                <a:gd name="connsiteY88" fmla="*/ 319766 h 824077"/>
                <a:gd name="connsiteX89" fmla="*/ 242505 w 775794"/>
                <a:gd name="connsiteY89" fmla="*/ 319766 h 824077"/>
                <a:gd name="connsiteX90" fmla="*/ 231532 w 775794"/>
                <a:gd name="connsiteY90" fmla="*/ 323653 h 824077"/>
                <a:gd name="connsiteX91" fmla="*/ 255764 w 775794"/>
                <a:gd name="connsiteY91" fmla="*/ 263074 h 824077"/>
                <a:gd name="connsiteX92" fmla="*/ 213930 w 775794"/>
                <a:gd name="connsiteY92" fmla="*/ 362515 h 824077"/>
                <a:gd name="connsiteX93" fmla="*/ 215073 w 775794"/>
                <a:gd name="connsiteY93" fmla="*/ 373030 h 824077"/>
                <a:gd name="connsiteX94" fmla="*/ 215073 w 775794"/>
                <a:gd name="connsiteY94" fmla="*/ 373030 h 824077"/>
                <a:gd name="connsiteX95" fmla="*/ 216445 w 775794"/>
                <a:gd name="connsiteY95" fmla="*/ 386975 h 824077"/>
                <a:gd name="connsiteX96" fmla="*/ 216445 w 775794"/>
                <a:gd name="connsiteY96" fmla="*/ 386975 h 824077"/>
                <a:gd name="connsiteX97" fmla="*/ 216673 w 775794"/>
                <a:gd name="connsiteY97" fmla="*/ 389489 h 824077"/>
                <a:gd name="connsiteX98" fmla="*/ 216673 w 775794"/>
                <a:gd name="connsiteY98" fmla="*/ 389947 h 824077"/>
                <a:gd name="connsiteX99" fmla="*/ 216902 w 775794"/>
                <a:gd name="connsiteY99" fmla="*/ 392233 h 824077"/>
                <a:gd name="connsiteX100" fmla="*/ 216902 w 775794"/>
                <a:gd name="connsiteY100" fmla="*/ 392918 h 824077"/>
                <a:gd name="connsiteX101" fmla="*/ 217131 w 775794"/>
                <a:gd name="connsiteY101" fmla="*/ 394976 h 824077"/>
                <a:gd name="connsiteX102" fmla="*/ 217131 w 775794"/>
                <a:gd name="connsiteY102" fmla="*/ 395662 h 824077"/>
                <a:gd name="connsiteX103" fmla="*/ 217359 w 775794"/>
                <a:gd name="connsiteY103" fmla="*/ 397719 h 824077"/>
                <a:gd name="connsiteX104" fmla="*/ 217359 w 775794"/>
                <a:gd name="connsiteY104" fmla="*/ 398405 h 824077"/>
                <a:gd name="connsiteX105" fmla="*/ 217588 w 775794"/>
                <a:gd name="connsiteY105" fmla="*/ 400462 h 824077"/>
                <a:gd name="connsiteX106" fmla="*/ 217588 w 775794"/>
                <a:gd name="connsiteY106" fmla="*/ 400919 h 824077"/>
                <a:gd name="connsiteX107" fmla="*/ 217588 w 775794"/>
                <a:gd name="connsiteY107" fmla="*/ 402977 h 824077"/>
                <a:gd name="connsiteX108" fmla="*/ 217588 w 775794"/>
                <a:gd name="connsiteY108" fmla="*/ 403205 h 824077"/>
                <a:gd name="connsiteX109" fmla="*/ 217816 w 775794"/>
                <a:gd name="connsiteY109" fmla="*/ 409835 h 824077"/>
                <a:gd name="connsiteX110" fmla="*/ 217816 w 775794"/>
                <a:gd name="connsiteY110" fmla="*/ 410292 h 824077"/>
                <a:gd name="connsiteX111" fmla="*/ 217816 w 775794"/>
                <a:gd name="connsiteY111" fmla="*/ 411892 h 824077"/>
                <a:gd name="connsiteX112" fmla="*/ 217816 w 775794"/>
                <a:gd name="connsiteY112" fmla="*/ 412807 h 824077"/>
                <a:gd name="connsiteX113" fmla="*/ 217816 w 775794"/>
                <a:gd name="connsiteY113" fmla="*/ 414178 h 824077"/>
                <a:gd name="connsiteX114" fmla="*/ 217816 w 775794"/>
                <a:gd name="connsiteY114" fmla="*/ 415093 h 824077"/>
                <a:gd name="connsiteX115" fmla="*/ 217816 w 775794"/>
                <a:gd name="connsiteY115" fmla="*/ 416464 h 824077"/>
                <a:gd name="connsiteX116" fmla="*/ 217816 w 775794"/>
                <a:gd name="connsiteY116" fmla="*/ 417379 h 824077"/>
                <a:gd name="connsiteX117" fmla="*/ 217816 w 775794"/>
                <a:gd name="connsiteY117" fmla="*/ 418522 h 824077"/>
                <a:gd name="connsiteX118" fmla="*/ 217816 w 775794"/>
                <a:gd name="connsiteY118" fmla="*/ 419436 h 824077"/>
                <a:gd name="connsiteX119" fmla="*/ 217816 w 775794"/>
                <a:gd name="connsiteY119" fmla="*/ 420579 h 824077"/>
                <a:gd name="connsiteX120" fmla="*/ 217816 w 775794"/>
                <a:gd name="connsiteY120" fmla="*/ 421493 h 824077"/>
                <a:gd name="connsiteX121" fmla="*/ 217816 w 775794"/>
                <a:gd name="connsiteY121" fmla="*/ 422636 h 824077"/>
                <a:gd name="connsiteX122" fmla="*/ 217816 w 775794"/>
                <a:gd name="connsiteY122" fmla="*/ 423551 h 824077"/>
                <a:gd name="connsiteX123" fmla="*/ 217816 w 775794"/>
                <a:gd name="connsiteY123" fmla="*/ 424465 h 824077"/>
                <a:gd name="connsiteX124" fmla="*/ 217816 w 775794"/>
                <a:gd name="connsiteY124" fmla="*/ 425608 h 824077"/>
                <a:gd name="connsiteX125" fmla="*/ 217816 w 775794"/>
                <a:gd name="connsiteY125" fmla="*/ 426294 h 824077"/>
                <a:gd name="connsiteX126" fmla="*/ 217588 w 775794"/>
                <a:gd name="connsiteY126" fmla="*/ 428123 h 824077"/>
                <a:gd name="connsiteX127" fmla="*/ 217588 w 775794"/>
                <a:gd name="connsiteY127" fmla="*/ 428809 h 824077"/>
                <a:gd name="connsiteX128" fmla="*/ 217588 w 775794"/>
                <a:gd name="connsiteY128" fmla="*/ 429723 h 824077"/>
                <a:gd name="connsiteX129" fmla="*/ 217588 w 775794"/>
                <a:gd name="connsiteY129" fmla="*/ 430409 h 824077"/>
                <a:gd name="connsiteX130" fmla="*/ 217359 w 775794"/>
                <a:gd name="connsiteY130" fmla="*/ 431323 h 824077"/>
                <a:gd name="connsiteX131" fmla="*/ 217359 w 775794"/>
                <a:gd name="connsiteY131" fmla="*/ 432009 h 824077"/>
                <a:gd name="connsiteX132" fmla="*/ 217131 w 775794"/>
                <a:gd name="connsiteY132" fmla="*/ 432923 h 824077"/>
                <a:gd name="connsiteX133" fmla="*/ 217131 w 775794"/>
                <a:gd name="connsiteY133" fmla="*/ 433609 h 824077"/>
                <a:gd name="connsiteX134" fmla="*/ 216902 w 775794"/>
                <a:gd name="connsiteY134" fmla="*/ 434295 h 824077"/>
                <a:gd name="connsiteX135" fmla="*/ 216673 w 775794"/>
                <a:gd name="connsiteY135" fmla="*/ 434752 h 824077"/>
                <a:gd name="connsiteX136" fmla="*/ 216445 w 775794"/>
                <a:gd name="connsiteY136" fmla="*/ 435438 h 824077"/>
                <a:gd name="connsiteX137" fmla="*/ 216216 w 775794"/>
                <a:gd name="connsiteY137" fmla="*/ 435895 h 824077"/>
                <a:gd name="connsiteX138" fmla="*/ 215988 w 775794"/>
                <a:gd name="connsiteY138" fmla="*/ 436581 h 824077"/>
                <a:gd name="connsiteX139" fmla="*/ 215759 w 775794"/>
                <a:gd name="connsiteY139" fmla="*/ 437038 h 824077"/>
                <a:gd name="connsiteX140" fmla="*/ 215530 w 775794"/>
                <a:gd name="connsiteY140" fmla="*/ 437724 h 824077"/>
                <a:gd name="connsiteX141" fmla="*/ 215302 w 775794"/>
                <a:gd name="connsiteY141" fmla="*/ 437953 h 824077"/>
                <a:gd name="connsiteX142" fmla="*/ 214845 w 775794"/>
                <a:gd name="connsiteY142" fmla="*/ 438638 h 824077"/>
                <a:gd name="connsiteX143" fmla="*/ 211187 w 775794"/>
                <a:gd name="connsiteY143" fmla="*/ 445268 h 824077"/>
                <a:gd name="connsiteX144" fmla="*/ 206615 w 775794"/>
                <a:gd name="connsiteY144" fmla="*/ 453726 h 824077"/>
                <a:gd name="connsiteX145" fmla="*/ 205472 w 775794"/>
                <a:gd name="connsiteY145" fmla="*/ 456012 h 824077"/>
                <a:gd name="connsiteX146" fmla="*/ 202957 w 775794"/>
                <a:gd name="connsiteY146" fmla="*/ 460813 h 824077"/>
                <a:gd name="connsiteX147" fmla="*/ 193813 w 775794"/>
                <a:gd name="connsiteY147" fmla="*/ 478643 h 824077"/>
                <a:gd name="connsiteX148" fmla="*/ 189927 w 775794"/>
                <a:gd name="connsiteY148" fmla="*/ 486187 h 824077"/>
                <a:gd name="connsiteX149" fmla="*/ 187413 w 775794"/>
                <a:gd name="connsiteY149" fmla="*/ 490988 h 824077"/>
                <a:gd name="connsiteX150" fmla="*/ 186270 w 775794"/>
                <a:gd name="connsiteY150" fmla="*/ 493274 h 824077"/>
                <a:gd name="connsiteX151" fmla="*/ 181012 w 775794"/>
                <a:gd name="connsiteY151" fmla="*/ 503789 h 824077"/>
                <a:gd name="connsiteX152" fmla="*/ 178726 w 775794"/>
                <a:gd name="connsiteY152" fmla="*/ 508819 h 824077"/>
                <a:gd name="connsiteX153" fmla="*/ 174382 w 775794"/>
                <a:gd name="connsiteY153" fmla="*/ 516820 h 824077"/>
                <a:gd name="connsiteX154" fmla="*/ 172325 w 775794"/>
                <a:gd name="connsiteY154" fmla="*/ 519106 h 824077"/>
                <a:gd name="connsiteX155" fmla="*/ 165924 w 775794"/>
                <a:gd name="connsiteY155" fmla="*/ 520706 h 824077"/>
                <a:gd name="connsiteX156" fmla="*/ 160209 w 775794"/>
                <a:gd name="connsiteY156" fmla="*/ 519106 h 824077"/>
                <a:gd name="connsiteX157" fmla="*/ 155180 w 775794"/>
                <a:gd name="connsiteY157" fmla="*/ 517048 h 824077"/>
                <a:gd name="connsiteX158" fmla="*/ 153351 w 775794"/>
                <a:gd name="connsiteY158" fmla="*/ 516134 h 824077"/>
                <a:gd name="connsiteX159" fmla="*/ 152894 w 775794"/>
                <a:gd name="connsiteY159" fmla="*/ 515905 h 824077"/>
                <a:gd name="connsiteX160" fmla="*/ 151751 w 775794"/>
                <a:gd name="connsiteY160" fmla="*/ 515219 h 824077"/>
                <a:gd name="connsiteX161" fmla="*/ 151294 w 775794"/>
                <a:gd name="connsiteY161" fmla="*/ 514991 h 824077"/>
                <a:gd name="connsiteX162" fmla="*/ 150151 w 775794"/>
                <a:gd name="connsiteY162" fmla="*/ 514305 h 824077"/>
                <a:gd name="connsiteX163" fmla="*/ 149922 w 775794"/>
                <a:gd name="connsiteY163" fmla="*/ 514076 h 824077"/>
                <a:gd name="connsiteX164" fmla="*/ 149008 w 775794"/>
                <a:gd name="connsiteY164" fmla="*/ 513391 h 824077"/>
                <a:gd name="connsiteX165" fmla="*/ 148779 w 775794"/>
                <a:gd name="connsiteY165" fmla="*/ 513162 h 824077"/>
                <a:gd name="connsiteX166" fmla="*/ 148093 w 775794"/>
                <a:gd name="connsiteY166" fmla="*/ 512248 h 824077"/>
                <a:gd name="connsiteX167" fmla="*/ 147865 w 775794"/>
                <a:gd name="connsiteY167" fmla="*/ 512019 h 824077"/>
                <a:gd name="connsiteX168" fmla="*/ 147179 w 775794"/>
                <a:gd name="connsiteY168" fmla="*/ 511105 h 824077"/>
                <a:gd name="connsiteX169" fmla="*/ 147179 w 775794"/>
                <a:gd name="connsiteY169" fmla="*/ 510876 h 824077"/>
                <a:gd name="connsiteX170" fmla="*/ 146722 w 775794"/>
                <a:gd name="connsiteY170" fmla="*/ 509733 h 824077"/>
                <a:gd name="connsiteX171" fmla="*/ 146722 w 775794"/>
                <a:gd name="connsiteY171" fmla="*/ 509733 h 824077"/>
                <a:gd name="connsiteX172" fmla="*/ 146493 w 775794"/>
                <a:gd name="connsiteY172" fmla="*/ 508361 h 824077"/>
                <a:gd name="connsiteX173" fmla="*/ 146493 w 775794"/>
                <a:gd name="connsiteY173" fmla="*/ 508361 h 824077"/>
                <a:gd name="connsiteX174" fmla="*/ 149922 w 775794"/>
                <a:gd name="connsiteY174" fmla="*/ 495331 h 824077"/>
                <a:gd name="connsiteX175" fmla="*/ 170496 w 775794"/>
                <a:gd name="connsiteY175" fmla="*/ 452354 h 824077"/>
                <a:gd name="connsiteX176" fmla="*/ 213930 w 775794"/>
                <a:gd name="connsiteY176" fmla="*/ 362515 h 824077"/>
                <a:gd name="connsiteX177" fmla="*/ 42709 w 775794"/>
                <a:gd name="connsiteY177" fmla="*/ 290734 h 824077"/>
                <a:gd name="connsiteX178" fmla="*/ 88200 w 775794"/>
                <a:gd name="connsiteY178" fmla="*/ 188321 h 824077"/>
                <a:gd name="connsiteX179" fmla="*/ 181698 w 775794"/>
                <a:gd name="connsiteY179" fmla="*/ 265588 h 824077"/>
                <a:gd name="connsiteX180" fmla="*/ 151751 w 775794"/>
                <a:gd name="connsiteY180" fmla="*/ 329139 h 824077"/>
                <a:gd name="connsiteX181" fmla="*/ 42709 w 775794"/>
                <a:gd name="connsiteY181" fmla="*/ 290734 h 824077"/>
                <a:gd name="connsiteX182" fmla="*/ 89572 w 775794"/>
                <a:gd name="connsiteY182" fmla="*/ 793197 h 824077"/>
                <a:gd name="connsiteX183" fmla="*/ 71284 w 775794"/>
                <a:gd name="connsiteY183" fmla="*/ 807599 h 824077"/>
                <a:gd name="connsiteX184" fmla="*/ 51624 w 775794"/>
                <a:gd name="connsiteY184" fmla="*/ 791140 h 824077"/>
                <a:gd name="connsiteX185" fmla="*/ 51624 w 775794"/>
                <a:gd name="connsiteY185" fmla="*/ 762565 h 824077"/>
                <a:gd name="connsiteX186" fmla="*/ 62825 w 775794"/>
                <a:gd name="connsiteY186" fmla="*/ 598658 h 824077"/>
                <a:gd name="connsiteX187" fmla="*/ 70827 w 775794"/>
                <a:gd name="connsiteY187" fmla="*/ 554310 h 824077"/>
                <a:gd name="connsiteX188" fmla="*/ 73798 w 775794"/>
                <a:gd name="connsiteY188" fmla="*/ 553853 h 824077"/>
                <a:gd name="connsiteX189" fmla="*/ 92086 w 775794"/>
                <a:gd name="connsiteY189" fmla="*/ 594544 h 824077"/>
                <a:gd name="connsiteX190" fmla="*/ 69226 w 775794"/>
                <a:gd name="connsiteY190" fmla="*/ 661295 h 824077"/>
                <a:gd name="connsiteX191" fmla="*/ 97573 w 775794"/>
                <a:gd name="connsiteY191" fmla="*/ 697185 h 824077"/>
                <a:gd name="connsiteX192" fmla="*/ 102373 w 775794"/>
                <a:gd name="connsiteY192" fmla="*/ 698328 h 824077"/>
                <a:gd name="connsiteX193" fmla="*/ 89572 w 775794"/>
                <a:gd name="connsiteY193" fmla="*/ 793197 h 824077"/>
                <a:gd name="connsiteX194" fmla="*/ 140321 w 775794"/>
                <a:gd name="connsiteY194" fmla="*/ 595001 h 824077"/>
                <a:gd name="connsiteX195" fmla="*/ 119061 w 775794"/>
                <a:gd name="connsiteY195" fmla="*/ 648265 h 824077"/>
                <a:gd name="connsiteX196" fmla="*/ 115632 w 775794"/>
                <a:gd name="connsiteY196" fmla="*/ 655123 h 824077"/>
                <a:gd name="connsiteX197" fmla="*/ 113346 w 775794"/>
                <a:gd name="connsiteY197" fmla="*/ 659466 h 824077"/>
                <a:gd name="connsiteX198" fmla="*/ 108317 w 775794"/>
                <a:gd name="connsiteY198" fmla="*/ 668153 h 824077"/>
                <a:gd name="connsiteX199" fmla="*/ 103516 w 775794"/>
                <a:gd name="connsiteY199" fmla="*/ 675239 h 824077"/>
                <a:gd name="connsiteX200" fmla="*/ 101916 w 775794"/>
                <a:gd name="connsiteY200" fmla="*/ 677525 h 824077"/>
                <a:gd name="connsiteX201" fmla="*/ 100773 w 775794"/>
                <a:gd name="connsiteY201" fmla="*/ 679126 h 824077"/>
                <a:gd name="connsiteX202" fmla="*/ 99630 w 775794"/>
                <a:gd name="connsiteY202" fmla="*/ 680726 h 824077"/>
                <a:gd name="connsiteX203" fmla="*/ 98944 w 775794"/>
                <a:gd name="connsiteY203" fmla="*/ 681412 h 824077"/>
                <a:gd name="connsiteX204" fmla="*/ 96201 w 775794"/>
                <a:gd name="connsiteY204" fmla="*/ 683698 h 824077"/>
                <a:gd name="connsiteX205" fmla="*/ 95515 w 775794"/>
                <a:gd name="connsiteY205" fmla="*/ 683926 h 824077"/>
                <a:gd name="connsiteX206" fmla="*/ 92772 w 775794"/>
                <a:gd name="connsiteY206" fmla="*/ 684383 h 824077"/>
                <a:gd name="connsiteX207" fmla="*/ 91858 w 775794"/>
                <a:gd name="connsiteY207" fmla="*/ 684155 h 824077"/>
                <a:gd name="connsiteX208" fmla="*/ 89800 w 775794"/>
                <a:gd name="connsiteY208" fmla="*/ 683469 h 824077"/>
                <a:gd name="connsiteX209" fmla="*/ 85228 w 775794"/>
                <a:gd name="connsiteY209" fmla="*/ 680269 h 824077"/>
                <a:gd name="connsiteX210" fmla="*/ 84543 w 775794"/>
                <a:gd name="connsiteY210" fmla="*/ 679354 h 824077"/>
                <a:gd name="connsiteX211" fmla="*/ 82485 w 775794"/>
                <a:gd name="connsiteY211" fmla="*/ 668153 h 824077"/>
                <a:gd name="connsiteX212" fmla="*/ 83400 w 775794"/>
                <a:gd name="connsiteY212" fmla="*/ 664724 h 824077"/>
                <a:gd name="connsiteX213" fmla="*/ 84771 w 775794"/>
                <a:gd name="connsiteY213" fmla="*/ 658780 h 824077"/>
                <a:gd name="connsiteX214" fmla="*/ 85228 w 775794"/>
                <a:gd name="connsiteY214" fmla="*/ 656723 h 824077"/>
                <a:gd name="connsiteX215" fmla="*/ 86371 w 775794"/>
                <a:gd name="connsiteY215" fmla="*/ 652608 h 824077"/>
                <a:gd name="connsiteX216" fmla="*/ 86371 w 775794"/>
                <a:gd name="connsiteY216" fmla="*/ 652379 h 824077"/>
                <a:gd name="connsiteX217" fmla="*/ 107403 w 775794"/>
                <a:gd name="connsiteY217" fmla="*/ 591800 h 824077"/>
                <a:gd name="connsiteX218" fmla="*/ 107403 w 775794"/>
                <a:gd name="connsiteY218" fmla="*/ 591800 h 824077"/>
                <a:gd name="connsiteX219" fmla="*/ 108774 w 775794"/>
                <a:gd name="connsiteY219" fmla="*/ 587914 h 824077"/>
                <a:gd name="connsiteX220" fmla="*/ 117004 w 775794"/>
                <a:gd name="connsiteY220" fmla="*/ 574427 h 824077"/>
                <a:gd name="connsiteX221" fmla="*/ 117004 w 775794"/>
                <a:gd name="connsiteY221" fmla="*/ 574427 h 824077"/>
                <a:gd name="connsiteX222" fmla="*/ 118147 w 775794"/>
                <a:gd name="connsiteY222" fmla="*/ 574198 h 824077"/>
                <a:gd name="connsiteX223" fmla="*/ 118147 w 775794"/>
                <a:gd name="connsiteY223" fmla="*/ 574198 h 824077"/>
                <a:gd name="connsiteX224" fmla="*/ 124090 w 775794"/>
                <a:gd name="connsiteY224" fmla="*/ 574884 h 824077"/>
                <a:gd name="connsiteX225" fmla="*/ 124090 w 775794"/>
                <a:gd name="connsiteY225" fmla="*/ 574884 h 824077"/>
                <a:gd name="connsiteX226" fmla="*/ 125919 w 775794"/>
                <a:gd name="connsiteY226" fmla="*/ 575341 h 824077"/>
                <a:gd name="connsiteX227" fmla="*/ 126148 w 775794"/>
                <a:gd name="connsiteY227" fmla="*/ 575341 h 824077"/>
                <a:gd name="connsiteX228" fmla="*/ 128205 w 775794"/>
                <a:gd name="connsiteY228" fmla="*/ 575798 h 824077"/>
                <a:gd name="connsiteX229" fmla="*/ 128434 w 775794"/>
                <a:gd name="connsiteY229" fmla="*/ 575798 h 824077"/>
                <a:gd name="connsiteX230" fmla="*/ 130720 w 775794"/>
                <a:gd name="connsiteY230" fmla="*/ 576484 h 824077"/>
                <a:gd name="connsiteX231" fmla="*/ 135520 w 775794"/>
                <a:gd name="connsiteY231" fmla="*/ 577856 h 824077"/>
                <a:gd name="connsiteX232" fmla="*/ 140321 w 775794"/>
                <a:gd name="connsiteY232" fmla="*/ 579685 h 824077"/>
                <a:gd name="connsiteX233" fmla="*/ 140321 w 775794"/>
                <a:gd name="connsiteY233" fmla="*/ 595001 h 824077"/>
                <a:gd name="connsiteX234" fmla="*/ 146722 w 775794"/>
                <a:gd name="connsiteY234" fmla="*/ 566197 h 824077"/>
                <a:gd name="connsiteX235" fmla="*/ 69455 w 775794"/>
                <a:gd name="connsiteY235" fmla="*/ 530078 h 824077"/>
                <a:gd name="connsiteX236" fmla="*/ 25792 w 775794"/>
                <a:gd name="connsiteY236" fmla="*/ 484816 h 824077"/>
                <a:gd name="connsiteX237" fmla="*/ 24649 w 775794"/>
                <a:gd name="connsiteY237" fmla="*/ 448468 h 824077"/>
                <a:gd name="connsiteX238" fmla="*/ 86371 w 775794"/>
                <a:gd name="connsiteY238" fmla="*/ 383546 h 824077"/>
                <a:gd name="connsiteX239" fmla="*/ 93458 w 775794"/>
                <a:gd name="connsiteY239" fmla="*/ 377145 h 824077"/>
                <a:gd name="connsiteX240" fmla="*/ 132777 w 775794"/>
                <a:gd name="connsiteY240" fmla="*/ 352685 h 824077"/>
                <a:gd name="connsiteX241" fmla="*/ 158380 w 775794"/>
                <a:gd name="connsiteY241" fmla="*/ 340112 h 824077"/>
                <a:gd name="connsiteX242" fmla="*/ 192899 w 775794"/>
                <a:gd name="connsiteY242" fmla="*/ 330739 h 824077"/>
                <a:gd name="connsiteX243" fmla="*/ 205015 w 775794"/>
                <a:gd name="connsiteY243" fmla="*/ 348570 h 824077"/>
                <a:gd name="connsiteX244" fmla="*/ 158380 w 775794"/>
                <a:gd name="connsiteY244" fmla="*/ 448925 h 824077"/>
                <a:gd name="connsiteX245" fmla="*/ 137806 w 775794"/>
                <a:gd name="connsiteY245" fmla="*/ 491902 h 824077"/>
                <a:gd name="connsiteX246" fmla="*/ 114946 w 775794"/>
                <a:gd name="connsiteY246" fmla="*/ 495560 h 824077"/>
                <a:gd name="connsiteX247" fmla="*/ 111060 w 775794"/>
                <a:gd name="connsiteY247" fmla="*/ 491445 h 824077"/>
                <a:gd name="connsiteX248" fmla="*/ 95973 w 775794"/>
                <a:gd name="connsiteY248" fmla="*/ 472243 h 824077"/>
                <a:gd name="connsiteX249" fmla="*/ 106717 w 775794"/>
                <a:gd name="connsiteY249" fmla="*/ 453040 h 824077"/>
                <a:gd name="connsiteX250" fmla="*/ 107403 w 775794"/>
                <a:gd name="connsiteY250" fmla="*/ 444582 h 824077"/>
                <a:gd name="connsiteX251" fmla="*/ 97116 w 775794"/>
                <a:gd name="connsiteY251" fmla="*/ 444582 h 824077"/>
                <a:gd name="connsiteX252" fmla="*/ 79285 w 775794"/>
                <a:gd name="connsiteY252" fmla="*/ 466756 h 824077"/>
                <a:gd name="connsiteX253" fmla="*/ 82257 w 775794"/>
                <a:gd name="connsiteY253" fmla="*/ 480472 h 824077"/>
                <a:gd name="connsiteX254" fmla="*/ 150837 w 775794"/>
                <a:gd name="connsiteY254" fmla="*/ 528707 h 824077"/>
                <a:gd name="connsiteX255" fmla="*/ 157923 w 775794"/>
                <a:gd name="connsiteY255" fmla="*/ 531221 h 824077"/>
                <a:gd name="connsiteX256" fmla="*/ 172325 w 775794"/>
                <a:gd name="connsiteY256" fmla="*/ 553624 h 824077"/>
                <a:gd name="connsiteX257" fmla="*/ 146722 w 775794"/>
                <a:gd name="connsiteY257" fmla="*/ 566197 h 824077"/>
                <a:gd name="connsiteX258" fmla="*/ 238162 w 775794"/>
                <a:gd name="connsiteY258" fmla="*/ 789082 h 824077"/>
                <a:gd name="connsiteX259" fmla="*/ 223531 w 775794"/>
                <a:gd name="connsiteY259" fmla="*/ 804398 h 824077"/>
                <a:gd name="connsiteX260" fmla="*/ 214159 w 775794"/>
                <a:gd name="connsiteY260" fmla="*/ 805541 h 824077"/>
                <a:gd name="connsiteX261" fmla="*/ 197014 w 775794"/>
                <a:gd name="connsiteY261" fmla="*/ 793197 h 824077"/>
                <a:gd name="connsiteX262" fmla="*/ 179183 w 775794"/>
                <a:gd name="connsiteY262" fmla="*/ 674325 h 824077"/>
                <a:gd name="connsiteX263" fmla="*/ 169582 w 775794"/>
                <a:gd name="connsiteY263" fmla="*/ 620147 h 824077"/>
                <a:gd name="connsiteX264" fmla="*/ 151522 w 775794"/>
                <a:gd name="connsiteY264" fmla="*/ 605745 h 824077"/>
                <a:gd name="connsiteX265" fmla="*/ 169353 w 775794"/>
                <a:gd name="connsiteY265" fmla="*/ 578313 h 824077"/>
                <a:gd name="connsiteX266" fmla="*/ 186270 w 775794"/>
                <a:gd name="connsiteY266" fmla="*/ 546309 h 824077"/>
                <a:gd name="connsiteX267" fmla="*/ 195871 w 775794"/>
                <a:gd name="connsiteY267" fmla="*/ 502418 h 824077"/>
                <a:gd name="connsiteX268" fmla="*/ 222388 w 775794"/>
                <a:gd name="connsiteY268" fmla="*/ 449840 h 824077"/>
                <a:gd name="connsiteX269" fmla="*/ 222388 w 775794"/>
                <a:gd name="connsiteY269" fmla="*/ 486644 h 824077"/>
                <a:gd name="connsiteX270" fmla="*/ 223074 w 775794"/>
                <a:gd name="connsiteY270" fmla="*/ 598887 h 824077"/>
                <a:gd name="connsiteX271" fmla="*/ 238162 w 775794"/>
                <a:gd name="connsiteY271" fmla="*/ 789082 h 824077"/>
                <a:gd name="connsiteX272" fmla="*/ 272680 w 775794"/>
                <a:gd name="connsiteY272" fmla="*/ 455098 h 824077"/>
                <a:gd name="connsiteX273" fmla="*/ 241591 w 775794"/>
                <a:gd name="connsiteY273" fmla="*/ 473843 h 824077"/>
                <a:gd name="connsiteX274" fmla="*/ 235876 w 775794"/>
                <a:gd name="connsiteY274" fmla="*/ 466756 h 824077"/>
                <a:gd name="connsiteX275" fmla="*/ 224903 w 775794"/>
                <a:gd name="connsiteY275" fmla="*/ 348799 h 824077"/>
                <a:gd name="connsiteX276" fmla="*/ 257593 w 775794"/>
                <a:gd name="connsiteY276" fmla="*/ 331882 h 824077"/>
                <a:gd name="connsiteX277" fmla="*/ 272680 w 775794"/>
                <a:gd name="connsiteY277" fmla="*/ 455098 h 824077"/>
                <a:gd name="connsiteX278" fmla="*/ 396124 w 775794"/>
                <a:gd name="connsiteY278" fmla="*/ 336683 h 824077"/>
                <a:gd name="connsiteX279" fmla="*/ 373493 w 775794"/>
                <a:gd name="connsiteY279" fmla="*/ 329139 h 824077"/>
                <a:gd name="connsiteX280" fmla="*/ 350862 w 775794"/>
                <a:gd name="connsiteY280" fmla="*/ 321595 h 824077"/>
                <a:gd name="connsiteX281" fmla="*/ 317486 w 775794"/>
                <a:gd name="connsiteY281" fmla="*/ 314280 h 824077"/>
                <a:gd name="connsiteX282" fmla="*/ 282739 w 775794"/>
                <a:gd name="connsiteY282" fmla="*/ 313137 h 824077"/>
                <a:gd name="connsiteX283" fmla="*/ 291654 w 775794"/>
                <a:gd name="connsiteY283" fmla="*/ 286162 h 824077"/>
                <a:gd name="connsiteX284" fmla="*/ 293254 w 775794"/>
                <a:gd name="connsiteY284" fmla="*/ 282733 h 824077"/>
                <a:gd name="connsiteX285" fmla="*/ 300112 w 775794"/>
                <a:gd name="connsiteY285" fmla="*/ 268331 h 824077"/>
                <a:gd name="connsiteX286" fmla="*/ 368921 w 775794"/>
                <a:gd name="connsiteY286" fmla="*/ 103054 h 824077"/>
                <a:gd name="connsiteX287" fmla="*/ 382180 w 775794"/>
                <a:gd name="connsiteY287" fmla="*/ 71278 h 824077"/>
                <a:gd name="connsiteX288" fmla="*/ 405268 w 775794"/>
                <a:gd name="connsiteY288" fmla="*/ 54819 h 824077"/>
                <a:gd name="connsiteX289" fmla="*/ 428128 w 775794"/>
                <a:gd name="connsiteY289" fmla="*/ 55276 h 824077"/>
                <a:gd name="connsiteX290" fmla="*/ 545172 w 775794"/>
                <a:gd name="connsiteY290" fmla="*/ 82022 h 824077"/>
                <a:gd name="connsiteX291" fmla="*/ 678903 w 775794"/>
                <a:gd name="connsiteY291" fmla="*/ 120884 h 824077"/>
                <a:gd name="connsiteX292" fmla="*/ 737196 w 775794"/>
                <a:gd name="connsiteY292" fmla="*/ 116998 h 824077"/>
                <a:gd name="connsiteX293" fmla="*/ 737196 w 775794"/>
                <a:gd name="connsiteY293" fmla="*/ 116998 h 824077"/>
                <a:gd name="connsiteX294" fmla="*/ 740167 w 775794"/>
                <a:gd name="connsiteY294" fmla="*/ 115398 h 824077"/>
                <a:gd name="connsiteX295" fmla="*/ 747940 w 775794"/>
                <a:gd name="connsiteY295" fmla="*/ 109454 h 824077"/>
                <a:gd name="connsiteX296" fmla="*/ 749083 w 775794"/>
                <a:gd name="connsiteY296" fmla="*/ 108540 h 824077"/>
                <a:gd name="connsiteX297" fmla="*/ 749540 w 775794"/>
                <a:gd name="connsiteY297" fmla="*/ 108083 h 824077"/>
                <a:gd name="connsiteX298" fmla="*/ 750454 w 775794"/>
                <a:gd name="connsiteY298" fmla="*/ 107397 h 824077"/>
                <a:gd name="connsiteX299" fmla="*/ 751826 w 775794"/>
                <a:gd name="connsiteY299" fmla="*/ 106711 h 824077"/>
                <a:gd name="connsiteX300" fmla="*/ 752969 w 775794"/>
                <a:gd name="connsiteY300" fmla="*/ 106711 h 824077"/>
                <a:gd name="connsiteX301" fmla="*/ 754341 w 775794"/>
                <a:gd name="connsiteY301" fmla="*/ 107626 h 824077"/>
                <a:gd name="connsiteX302" fmla="*/ 756398 w 775794"/>
                <a:gd name="connsiteY302" fmla="*/ 111969 h 824077"/>
                <a:gd name="connsiteX303" fmla="*/ 760056 w 775794"/>
                <a:gd name="connsiteY303" fmla="*/ 126828 h 824077"/>
                <a:gd name="connsiteX304" fmla="*/ 761427 w 775794"/>
                <a:gd name="connsiteY304" fmla="*/ 137572 h 824077"/>
                <a:gd name="connsiteX305" fmla="*/ 762342 w 775794"/>
                <a:gd name="connsiteY305" fmla="*/ 154489 h 824077"/>
                <a:gd name="connsiteX306" fmla="*/ 762113 w 775794"/>
                <a:gd name="connsiteY306" fmla="*/ 176663 h 824077"/>
                <a:gd name="connsiteX307" fmla="*/ 762113 w 775794"/>
                <a:gd name="connsiteY307" fmla="*/ 177120 h 824077"/>
                <a:gd name="connsiteX308" fmla="*/ 760970 w 775794"/>
                <a:gd name="connsiteY308" fmla="*/ 197465 h 824077"/>
                <a:gd name="connsiteX309" fmla="*/ 759370 w 775794"/>
                <a:gd name="connsiteY309" fmla="*/ 216439 h 824077"/>
                <a:gd name="connsiteX310" fmla="*/ 757541 w 775794"/>
                <a:gd name="connsiteY310" fmla="*/ 235184 h 824077"/>
                <a:gd name="connsiteX311" fmla="*/ 754341 w 775794"/>
                <a:gd name="connsiteY311" fmla="*/ 260330 h 824077"/>
                <a:gd name="connsiteX312" fmla="*/ 752283 w 775794"/>
                <a:gd name="connsiteY312" fmla="*/ 272903 h 824077"/>
                <a:gd name="connsiteX313" fmla="*/ 748626 w 775794"/>
                <a:gd name="connsiteY313" fmla="*/ 291649 h 824077"/>
                <a:gd name="connsiteX314" fmla="*/ 747254 w 775794"/>
                <a:gd name="connsiteY314" fmla="*/ 297821 h 824077"/>
                <a:gd name="connsiteX315" fmla="*/ 724394 w 775794"/>
                <a:gd name="connsiteY315" fmla="*/ 346055 h 824077"/>
                <a:gd name="connsiteX316" fmla="*/ 722108 w 775794"/>
                <a:gd name="connsiteY316" fmla="*/ 348799 h 824077"/>
                <a:gd name="connsiteX317" fmla="*/ 714336 w 775794"/>
                <a:gd name="connsiteY317" fmla="*/ 356342 h 824077"/>
                <a:gd name="connsiteX318" fmla="*/ 702448 w 775794"/>
                <a:gd name="connsiteY318" fmla="*/ 364801 h 824077"/>
                <a:gd name="connsiteX319" fmla="*/ 696048 w 775794"/>
                <a:gd name="connsiteY319" fmla="*/ 368458 h 824077"/>
                <a:gd name="connsiteX320" fmla="*/ 689190 w 775794"/>
                <a:gd name="connsiteY320" fmla="*/ 371659 h 824077"/>
                <a:gd name="connsiteX321" fmla="*/ 674331 w 775794"/>
                <a:gd name="connsiteY321" fmla="*/ 376688 h 824077"/>
                <a:gd name="connsiteX322" fmla="*/ 666330 w 775794"/>
                <a:gd name="connsiteY322" fmla="*/ 378517 h 824077"/>
                <a:gd name="connsiteX323" fmla="*/ 655128 w 775794"/>
                <a:gd name="connsiteY323" fmla="*/ 380345 h 824077"/>
                <a:gd name="connsiteX324" fmla="*/ 621295 w 775794"/>
                <a:gd name="connsiteY324" fmla="*/ 382174 h 824077"/>
                <a:gd name="connsiteX325" fmla="*/ 615809 w 775794"/>
                <a:gd name="connsiteY325" fmla="*/ 381946 h 824077"/>
                <a:gd name="connsiteX326" fmla="*/ 604608 w 775794"/>
                <a:gd name="connsiteY326" fmla="*/ 381260 h 824077"/>
                <a:gd name="connsiteX327" fmla="*/ 587920 w 775794"/>
                <a:gd name="connsiteY327" fmla="*/ 379431 h 824077"/>
                <a:gd name="connsiteX328" fmla="*/ 576947 w 775794"/>
                <a:gd name="connsiteY328" fmla="*/ 377831 h 824077"/>
                <a:gd name="connsiteX329" fmla="*/ 396124 w 775794"/>
                <a:gd name="connsiteY329" fmla="*/ 336683 h 824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Lst>
              <a:rect l="l" t="t" r="r" b="b"/>
              <a:pathLst>
                <a:path w="775794" h="824077">
                  <a:moveTo>
                    <a:pt x="691704" y="384232"/>
                  </a:moveTo>
                  <a:cubicBezTo>
                    <a:pt x="698334" y="381946"/>
                    <a:pt x="705192" y="380117"/>
                    <a:pt x="710907" y="376002"/>
                  </a:cubicBezTo>
                  <a:cubicBezTo>
                    <a:pt x="737653" y="356114"/>
                    <a:pt x="754112" y="329825"/>
                    <a:pt x="760970" y="297364"/>
                  </a:cubicBezTo>
                  <a:cubicBezTo>
                    <a:pt x="767599" y="265588"/>
                    <a:pt x="771943" y="233127"/>
                    <a:pt x="774686" y="200894"/>
                  </a:cubicBezTo>
                  <a:cubicBezTo>
                    <a:pt x="776743" y="174377"/>
                    <a:pt x="778344" y="93910"/>
                    <a:pt x="756169" y="75850"/>
                  </a:cubicBezTo>
                  <a:cubicBezTo>
                    <a:pt x="750912" y="71507"/>
                    <a:pt x="747254" y="79736"/>
                    <a:pt x="746797" y="85451"/>
                  </a:cubicBezTo>
                  <a:cubicBezTo>
                    <a:pt x="745425" y="103282"/>
                    <a:pt x="731938" y="107854"/>
                    <a:pt x="717993" y="111055"/>
                  </a:cubicBezTo>
                  <a:cubicBezTo>
                    <a:pt x="709992" y="112883"/>
                    <a:pt x="701534" y="112198"/>
                    <a:pt x="693304" y="110826"/>
                  </a:cubicBezTo>
                  <a:cubicBezTo>
                    <a:pt x="654442" y="103968"/>
                    <a:pt x="615352" y="96653"/>
                    <a:pt x="578776" y="81565"/>
                  </a:cubicBezTo>
                  <a:cubicBezTo>
                    <a:pt x="521626" y="57562"/>
                    <a:pt x="461504" y="48418"/>
                    <a:pt x="399553" y="40646"/>
                  </a:cubicBezTo>
                  <a:cubicBezTo>
                    <a:pt x="399325" y="39503"/>
                    <a:pt x="398868" y="38588"/>
                    <a:pt x="399096" y="38131"/>
                  </a:cubicBezTo>
                  <a:cubicBezTo>
                    <a:pt x="404354" y="25558"/>
                    <a:pt x="402297" y="14357"/>
                    <a:pt x="391781" y="5441"/>
                  </a:cubicBezTo>
                  <a:cubicBezTo>
                    <a:pt x="384466" y="-731"/>
                    <a:pt x="363206" y="-1874"/>
                    <a:pt x="353376" y="3155"/>
                  </a:cubicBezTo>
                  <a:cubicBezTo>
                    <a:pt x="350176" y="4756"/>
                    <a:pt x="348576" y="7042"/>
                    <a:pt x="347433" y="10242"/>
                  </a:cubicBezTo>
                  <a:cubicBezTo>
                    <a:pt x="332345" y="50704"/>
                    <a:pt x="316572" y="90938"/>
                    <a:pt x="299198" y="130714"/>
                  </a:cubicBezTo>
                  <a:cubicBezTo>
                    <a:pt x="275881" y="183749"/>
                    <a:pt x="254164" y="237470"/>
                    <a:pt x="231532" y="290963"/>
                  </a:cubicBezTo>
                  <a:cubicBezTo>
                    <a:pt x="228103" y="299192"/>
                    <a:pt x="223760" y="306965"/>
                    <a:pt x="219645" y="314966"/>
                  </a:cubicBezTo>
                  <a:cubicBezTo>
                    <a:pt x="218274" y="317938"/>
                    <a:pt x="216445" y="320452"/>
                    <a:pt x="212559" y="319995"/>
                  </a:cubicBezTo>
                  <a:cubicBezTo>
                    <a:pt x="202729" y="318852"/>
                    <a:pt x="192899" y="317709"/>
                    <a:pt x="183298" y="316566"/>
                  </a:cubicBezTo>
                  <a:cubicBezTo>
                    <a:pt x="183298" y="308336"/>
                    <a:pt x="187184" y="303079"/>
                    <a:pt x="189241" y="297135"/>
                  </a:cubicBezTo>
                  <a:cubicBezTo>
                    <a:pt x="203415" y="255987"/>
                    <a:pt x="195871" y="220097"/>
                    <a:pt x="163410" y="190607"/>
                  </a:cubicBezTo>
                  <a:cubicBezTo>
                    <a:pt x="124548" y="155403"/>
                    <a:pt x="66712" y="180092"/>
                    <a:pt x="50938" y="193579"/>
                  </a:cubicBezTo>
                  <a:cubicBezTo>
                    <a:pt x="8419" y="230155"/>
                    <a:pt x="13676" y="294163"/>
                    <a:pt x="51624" y="334168"/>
                  </a:cubicBezTo>
                  <a:cubicBezTo>
                    <a:pt x="63054" y="346284"/>
                    <a:pt x="78370" y="350399"/>
                    <a:pt x="93687" y="357485"/>
                  </a:cubicBezTo>
                  <a:cubicBezTo>
                    <a:pt x="82942" y="373716"/>
                    <a:pt x="68312" y="384232"/>
                    <a:pt x="55739" y="396576"/>
                  </a:cubicBezTo>
                  <a:cubicBezTo>
                    <a:pt x="38822" y="413035"/>
                    <a:pt x="22820" y="430180"/>
                    <a:pt x="7733" y="448468"/>
                  </a:cubicBezTo>
                  <a:cubicBezTo>
                    <a:pt x="-2326" y="460813"/>
                    <a:pt x="-2097" y="472700"/>
                    <a:pt x="5675" y="485501"/>
                  </a:cubicBezTo>
                  <a:cubicBezTo>
                    <a:pt x="8647" y="490302"/>
                    <a:pt x="12305" y="494645"/>
                    <a:pt x="16420" y="498760"/>
                  </a:cubicBezTo>
                  <a:cubicBezTo>
                    <a:pt x="26478" y="508590"/>
                    <a:pt x="36079" y="518877"/>
                    <a:pt x="45909" y="528707"/>
                  </a:cubicBezTo>
                  <a:cubicBezTo>
                    <a:pt x="54824" y="537394"/>
                    <a:pt x="58025" y="547223"/>
                    <a:pt x="55739" y="559796"/>
                  </a:cubicBezTo>
                  <a:cubicBezTo>
                    <a:pt x="52767" y="577399"/>
                    <a:pt x="51167" y="595229"/>
                    <a:pt x="49338" y="613060"/>
                  </a:cubicBezTo>
                  <a:cubicBezTo>
                    <a:pt x="43394" y="668153"/>
                    <a:pt x="41108" y="723703"/>
                    <a:pt x="38137" y="779024"/>
                  </a:cubicBezTo>
                  <a:cubicBezTo>
                    <a:pt x="37679" y="786568"/>
                    <a:pt x="36308" y="794340"/>
                    <a:pt x="36765" y="801884"/>
                  </a:cubicBezTo>
                  <a:cubicBezTo>
                    <a:pt x="37222" y="810342"/>
                    <a:pt x="39965" y="818343"/>
                    <a:pt x="49795" y="820858"/>
                  </a:cubicBezTo>
                  <a:cubicBezTo>
                    <a:pt x="76770" y="827487"/>
                    <a:pt x="96430" y="825658"/>
                    <a:pt x="101459" y="798226"/>
                  </a:cubicBezTo>
                  <a:cubicBezTo>
                    <a:pt x="105802" y="775138"/>
                    <a:pt x="109231" y="741305"/>
                    <a:pt x="112660" y="717988"/>
                  </a:cubicBezTo>
                  <a:cubicBezTo>
                    <a:pt x="114718" y="704272"/>
                    <a:pt x="113803" y="689184"/>
                    <a:pt x="118833" y="676611"/>
                  </a:cubicBezTo>
                  <a:cubicBezTo>
                    <a:pt x="125691" y="659695"/>
                    <a:pt x="135063" y="643464"/>
                    <a:pt x="141693" y="626319"/>
                  </a:cubicBezTo>
                  <a:cubicBezTo>
                    <a:pt x="142836" y="623119"/>
                    <a:pt x="144664" y="620604"/>
                    <a:pt x="148551" y="620833"/>
                  </a:cubicBezTo>
                  <a:cubicBezTo>
                    <a:pt x="152208" y="621061"/>
                    <a:pt x="154723" y="623576"/>
                    <a:pt x="155637" y="626319"/>
                  </a:cubicBezTo>
                  <a:cubicBezTo>
                    <a:pt x="158380" y="634777"/>
                    <a:pt x="177354" y="736276"/>
                    <a:pt x="180097" y="779024"/>
                  </a:cubicBezTo>
                  <a:cubicBezTo>
                    <a:pt x="182383" y="817200"/>
                    <a:pt x="191527" y="824287"/>
                    <a:pt x="229704" y="818343"/>
                  </a:cubicBezTo>
                  <a:cubicBezTo>
                    <a:pt x="248220" y="815600"/>
                    <a:pt x="249820" y="808513"/>
                    <a:pt x="249363" y="789768"/>
                  </a:cubicBezTo>
                  <a:cubicBezTo>
                    <a:pt x="248220" y="744277"/>
                    <a:pt x="232447" y="584942"/>
                    <a:pt x="230618" y="549967"/>
                  </a:cubicBezTo>
                  <a:cubicBezTo>
                    <a:pt x="229932" y="533507"/>
                    <a:pt x="229246" y="516820"/>
                    <a:pt x="233361" y="500360"/>
                  </a:cubicBezTo>
                  <a:cubicBezTo>
                    <a:pt x="235190" y="492588"/>
                    <a:pt x="237933" y="488702"/>
                    <a:pt x="246849" y="487787"/>
                  </a:cubicBezTo>
                  <a:cubicBezTo>
                    <a:pt x="276338" y="484816"/>
                    <a:pt x="283425" y="477500"/>
                    <a:pt x="285482" y="448468"/>
                  </a:cubicBezTo>
                  <a:cubicBezTo>
                    <a:pt x="287768" y="412578"/>
                    <a:pt x="284339" y="377145"/>
                    <a:pt x="277024" y="342169"/>
                  </a:cubicBezTo>
                  <a:cubicBezTo>
                    <a:pt x="274052" y="328225"/>
                    <a:pt x="275195" y="327082"/>
                    <a:pt x="289597" y="326167"/>
                  </a:cubicBezTo>
                  <a:cubicBezTo>
                    <a:pt x="305599" y="325024"/>
                    <a:pt x="321372" y="328225"/>
                    <a:pt x="336917" y="331882"/>
                  </a:cubicBezTo>
                  <a:cubicBezTo>
                    <a:pt x="358177" y="336683"/>
                    <a:pt x="378065" y="345370"/>
                    <a:pt x="398868" y="351313"/>
                  </a:cubicBezTo>
                  <a:cubicBezTo>
                    <a:pt x="457161" y="367772"/>
                    <a:pt x="516139" y="381488"/>
                    <a:pt x="576033" y="390404"/>
                  </a:cubicBezTo>
                  <a:cubicBezTo>
                    <a:pt x="614895" y="395662"/>
                    <a:pt x="653757" y="397033"/>
                    <a:pt x="691704" y="384232"/>
                  </a:cubicBezTo>
                  <a:close/>
                  <a:moveTo>
                    <a:pt x="255764" y="263074"/>
                  </a:moveTo>
                  <a:cubicBezTo>
                    <a:pt x="271309" y="225355"/>
                    <a:pt x="287311" y="187864"/>
                    <a:pt x="302398" y="150145"/>
                  </a:cubicBezTo>
                  <a:cubicBezTo>
                    <a:pt x="305599" y="142373"/>
                    <a:pt x="336688" y="71507"/>
                    <a:pt x="348576" y="43389"/>
                  </a:cubicBezTo>
                  <a:cubicBezTo>
                    <a:pt x="351547" y="36302"/>
                    <a:pt x="354976" y="29444"/>
                    <a:pt x="358863" y="23044"/>
                  </a:cubicBezTo>
                  <a:cubicBezTo>
                    <a:pt x="364806" y="13671"/>
                    <a:pt x="371207" y="11385"/>
                    <a:pt x="379208" y="15043"/>
                  </a:cubicBezTo>
                  <a:lnTo>
                    <a:pt x="379208" y="15043"/>
                  </a:lnTo>
                  <a:cubicBezTo>
                    <a:pt x="379894" y="15271"/>
                    <a:pt x="380351" y="15728"/>
                    <a:pt x="381037" y="15957"/>
                  </a:cubicBezTo>
                  <a:cubicBezTo>
                    <a:pt x="383780" y="17557"/>
                    <a:pt x="385609" y="19386"/>
                    <a:pt x="386752" y="21443"/>
                  </a:cubicBezTo>
                  <a:cubicBezTo>
                    <a:pt x="387438" y="22586"/>
                    <a:pt x="387666" y="23958"/>
                    <a:pt x="387895" y="25101"/>
                  </a:cubicBezTo>
                  <a:cubicBezTo>
                    <a:pt x="387895" y="25558"/>
                    <a:pt x="387895" y="26015"/>
                    <a:pt x="387895" y="26473"/>
                  </a:cubicBezTo>
                  <a:cubicBezTo>
                    <a:pt x="387895" y="27387"/>
                    <a:pt x="387895" y="28301"/>
                    <a:pt x="387666" y="29216"/>
                  </a:cubicBezTo>
                  <a:cubicBezTo>
                    <a:pt x="387438" y="30130"/>
                    <a:pt x="387209" y="31045"/>
                    <a:pt x="386980" y="31959"/>
                  </a:cubicBezTo>
                  <a:cubicBezTo>
                    <a:pt x="386523" y="33331"/>
                    <a:pt x="385837" y="34702"/>
                    <a:pt x="385380" y="36074"/>
                  </a:cubicBezTo>
                  <a:cubicBezTo>
                    <a:pt x="382637" y="41560"/>
                    <a:pt x="380122" y="47275"/>
                    <a:pt x="377379" y="52990"/>
                  </a:cubicBezTo>
                  <a:cubicBezTo>
                    <a:pt x="374865" y="58705"/>
                    <a:pt x="372350" y="64420"/>
                    <a:pt x="370064" y="70135"/>
                  </a:cubicBezTo>
                  <a:cubicBezTo>
                    <a:pt x="368921" y="72878"/>
                    <a:pt x="367778" y="75850"/>
                    <a:pt x="366406" y="78822"/>
                  </a:cubicBezTo>
                  <a:cubicBezTo>
                    <a:pt x="357262" y="100996"/>
                    <a:pt x="348804" y="123170"/>
                    <a:pt x="339660" y="145345"/>
                  </a:cubicBezTo>
                  <a:cubicBezTo>
                    <a:pt x="335774" y="154717"/>
                    <a:pt x="331659" y="164090"/>
                    <a:pt x="327544" y="173462"/>
                  </a:cubicBezTo>
                  <a:cubicBezTo>
                    <a:pt x="314514" y="201809"/>
                    <a:pt x="302170" y="230384"/>
                    <a:pt x="289825" y="259187"/>
                  </a:cubicBezTo>
                  <a:cubicBezTo>
                    <a:pt x="286625" y="266731"/>
                    <a:pt x="283425" y="274275"/>
                    <a:pt x="280224" y="282047"/>
                  </a:cubicBezTo>
                  <a:cubicBezTo>
                    <a:pt x="277252" y="289134"/>
                    <a:pt x="274281" y="296221"/>
                    <a:pt x="271309" y="303079"/>
                  </a:cubicBezTo>
                  <a:cubicBezTo>
                    <a:pt x="270394" y="305136"/>
                    <a:pt x="269709" y="306965"/>
                    <a:pt x="268794" y="308794"/>
                  </a:cubicBezTo>
                  <a:cubicBezTo>
                    <a:pt x="268566" y="309479"/>
                    <a:pt x="268108" y="309937"/>
                    <a:pt x="267880" y="310622"/>
                  </a:cubicBezTo>
                  <a:cubicBezTo>
                    <a:pt x="267194" y="311765"/>
                    <a:pt x="266737" y="312908"/>
                    <a:pt x="266051" y="313823"/>
                  </a:cubicBezTo>
                  <a:cubicBezTo>
                    <a:pt x="265594" y="314280"/>
                    <a:pt x="265365" y="314737"/>
                    <a:pt x="264908" y="315194"/>
                  </a:cubicBezTo>
                  <a:cubicBezTo>
                    <a:pt x="264222" y="316109"/>
                    <a:pt x="263308" y="317023"/>
                    <a:pt x="262393" y="317709"/>
                  </a:cubicBezTo>
                  <a:cubicBezTo>
                    <a:pt x="261936" y="318166"/>
                    <a:pt x="261479" y="318395"/>
                    <a:pt x="261022" y="318623"/>
                  </a:cubicBezTo>
                  <a:cubicBezTo>
                    <a:pt x="259422" y="319538"/>
                    <a:pt x="257821" y="319995"/>
                    <a:pt x="255764" y="320452"/>
                  </a:cubicBezTo>
                  <a:cubicBezTo>
                    <a:pt x="255078" y="320452"/>
                    <a:pt x="254392" y="320681"/>
                    <a:pt x="253707" y="320681"/>
                  </a:cubicBezTo>
                  <a:cubicBezTo>
                    <a:pt x="253707" y="320681"/>
                    <a:pt x="253707" y="320681"/>
                    <a:pt x="253707" y="320681"/>
                  </a:cubicBezTo>
                  <a:cubicBezTo>
                    <a:pt x="252335" y="320681"/>
                    <a:pt x="250735" y="320452"/>
                    <a:pt x="248906" y="320224"/>
                  </a:cubicBezTo>
                  <a:cubicBezTo>
                    <a:pt x="248906" y="320224"/>
                    <a:pt x="248906" y="320224"/>
                    <a:pt x="248906" y="320224"/>
                  </a:cubicBezTo>
                  <a:cubicBezTo>
                    <a:pt x="248449" y="320224"/>
                    <a:pt x="247992" y="319995"/>
                    <a:pt x="247534" y="319995"/>
                  </a:cubicBezTo>
                  <a:cubicBezTo>
                    <a:pt x="247534" y="319995"/>
                    <a:pt x="247306" y="319995"/>
                    <a:pt x="247306" y="319995"/>
                  </a:cubicBezTo>
                  <a:cubicBezTo>
                    <a:pt x="246849" y="319995"/>
                    <a:pt x="246391" y="319766"/>
                    <a:pt x="245706" y="319766"/>
                  </a:cubicBezTo>
                  <a:lnTo>
                    <a:pt x="245706" y="319766"/>
                  </a:lnTo>
                  <a:cubicBezTo>
                    <a:pt x="244563" y="319766"/>
                    <a:pt x="243648" y="319766"/>
                    <a:pt x="242505" y="319766"/>
                  </a:cubicBezTo>
                  <a:cubicBezTo>
                    <a:pt x="239076" y="319995"/>
                    <a:pt x="235647" y="321138"/>
                    <a:pt x="231532" y="323653"/>
                  </a:cubicBezTo>
                  <a:cubicBezTo>
                    <a:pt x="239533" y="302621"/>
                    <a:pt x="247534" y="282733"/>
                    <a:pt x="255764" y="263074"/>
                  </a:cubicBezTo>
                  <a:close/>
                  <a:moveTo>
                    <a:pt x="213930" y="362515"/>
                  </a:moveTo>
                  <a:cubicBezTo>
                    <a:pt x="214387" y="365944"/>
                    <a:pt x="214845" y="369601"/>
                    <a:pt x="215073" y="373030"/>
                  </a:cubicBezTo>
                  <a:cubicBezTo>
                    <a:pt x="215073" y="373030"/>
                    <a:pt x="215073" y="373030"/>
                    <a:pt x="215073" y="373030"/>
                  </a:cubicBezTo>
                  <a:cubicBezTo>
                    <a:pt x="215530" y="377831"/>
                    <a:pt x="215988" y="382403"/>
                    <a:pt x="216445" y="386975"/>
                  </a:cubicBezTo>
                  <a:cubicBezTo>
                    <a:pt x="216445" y="386975"/>
                    <a:pt x="216445" y="386975"/>
                    <a:pt x="216445" y="386975"/>
                  </a:cubicBezTo>
                  <a:cubicBezTo>
                    <a:pt x="216445" y="387889"/>
                    <a:pt x="216673" y="388575"/>
                    <a:pt x="216673" y="389489"/>
                  </a:cubicBezTo>
                  <a:cubicBezTo>
                    <a:pt x="216673" y="389718"/>
                    <a:pt x="216673" y="389718"/>
                    <a:pt x="216673" y="389947"/>
                  </a:cubicBezTo>
                  <a:cubicBezTo>
                    <a:pt x="216673" y="390632"/>
                    <a:pt x="216673" y="391547"/>
                    <a:pt x="216902" y="392233"/>
                  </a:cubicBezTo>
                  <a:cubicBezTo>
                    <a:pt x="216902" y="392461"/>
                    <a:pt x="216902" y="392690"/>
                    <a:pt x="216902" y="392918"/>
                  </a:cubicBezTo>
                  <a:cubicBezTo>
                    <a:pt x="216902" y="393604"/>
                    <a:pt x="216902" y="394290"/>
                    <a:pt x="217131" y="394976"/>
                  </a:cubicBezTo>
                  <a:cubicBezTo>
                    <a:pt x="217131" y="395204"/>
                    <a:pt x="217131" y="395433"/>
                    <a:pt x="217131" y="395662"/>
                  </a:cubicBezTo>
                  <a:cubicBezTo>
                    <a:pt x="217131" y="396347"/>
                    <a:pt x="217131" y="397033"/>
                    <a:pt x="217359" y="397719"/>
                  </a:cubicBezTo>
                  <a:cubicBezTo>
                    <a:pt x="217359" y="397948"/>
                    <a:pt x="217359" y="398176"/>
                    <a:pt x="217359" y="398405"/>
                  </a:cubicBezTo>
                  <a:cubicBezTo>
                    <a:pt x="217359" y="399091"/>
                    <a:pt x="217359" y="399776"/>
                    <a:pt x="217588" y="400462"/>
                  </a:cubicBezTo>
                  <a:cubicBezTo>
                    <a:pt x="217588" y="400691"/>
                    <a:pt x="217588" y="400919"/>
                    <a:pt x="217588" y="400919"/>
                  </a:cubicBezTo>
                  <a:cubicBezTo>
                    <a:pt x="217588" y="401605"/>
                    <a:pt x="217588" y="402291"/>
                    <a:pt x="217588" y="402977"/>
                  </a:cubicBezTo>
                  <a:cubicBezTo>
                    <a:pt x="217588" y="402977"/>
                    <a:pt x="217588" y="403205"/>
                    <a:pt x="217588" y="403205"/>
                  </a:cubicBezTo>
                  <a:cubicBezTo>
                    <a:pt x="217588" y="405491"/>
                    <a:pt x="217816" y="407549"/>
                    <a:pt x="217816" y="409835"/>
                  </a:cubicBezTo>
                  <a:cubicBezTo>
                    <a:pt x="217816" y="410063"/>
                    <a:pt x="217816" y="410292"/>
                    <a:pt x="217816" y="410292"/>
                  </a:cubicBezTo>
                  <a:cubicBezTo>
                    <a:pt x="217816" y="410749"/>
                    <a:pt x="217816" y="411435"/>
                    <a:pt x="217816" y="411892"/>
                  </a:cubicBezTo>
                  <a:cubicBezTo>
                    <a:pt x="217816" y="412121"/>
                    <a:pt x="217816" y="412578"/>
                    <a:pt x="217816" y="412807"/>
                  </a:cubicBezTo>
                  <a:cubicBezTo>
                    <a:pt x="217816" y="413264"/>
                    <a:pt x="217816" y="413721"/>
                    <a:pt x="217816" y="414178"/>
                  </a:cubicBezTo>
                  <a:cubicBezTo>
                    <a:pt x="217816" y="414407"/>
                    <a:pt x="217816" y="414864"/>
                    <a:pt x="217816" y="415093"/>
                  </a:cubicBezTo>
                  <a:cubicBezTo>
                    <a:pt x="217816" y="415550"/>
                    <a:pt x="217816" y="416007"/>
                    <a:pt x="217816" y="416464"/>
                  </a:cubicBezTo>
                  <a:cubicBezTo>
                    <a:pt x="217816" y="416693"/>
                    <a:pt x="217816" y="417150"/>
                    <a:pt x="217816" y="417379"/>
                  </a:cubicBezTo>
                  <a:cubicBezTo>
                    <a:pt x="217816" y="417836"/>
                    <a:pt x="217816" y="418293"/>
                    <a:pt x="217816" y="418522"/>
                  </a:cubicBezTo>
                  <a:cubicBezTo>
                    <a:pt x="217816" y="418750"/>
                    <a:pt x="217816" y="419207"/>
                    <a:pt x="217816" y="419436"/>
                  </a:cubicBezTo>
                  <a:cubicBezTo>
                    <a:pt x="217816" y="419893"/>
                    <a:pt x="217816" y="420122"/>
                    <a:pt x="217816" y="420579"/>
                  </a:cubicBezTo>
                  <a:cubicBezTo>
                    <a:pt x="217816" y="420808"/>
                    <a:pt x="217816" y="421265"/>
                    <a:pt x="217816" y="421493"/>
                  </a:cubicBezTo>
                  <a:cubicBezTo>
                    <a:pt x="217816" y="421951"/>
                    <a:pt x="217816" y="422179"/>
                    <a:pt x="217816" y="422636"/>
                  </a:cubicBezTo>
                  <a:cubicBezTo>
                    <a:pt x="217816" y="423094"/>
                    <a:pt x="217816" y="423322"/>
                    <a:pt x="217816" y="423551"/>
                  </a:cubicBezTo>
                  <a:cubicBezTo>
                    <a:pt x="217816" y="423779"/>
                    <a:pt x="217816" y="424237"/>
                    <a:pt x="217816" y="424465"/>
                  </a:cubicBezTo>
                  <a:cubicBezTo>
                    <a:pt x="217816" y="424922"/>
                    <a:pt x="217816" y="425380"/>
                    <a:pt x="217816" y="425608"/>
                  </a:cubicBezTo>
                  <a:cubicBezTo>
                    <a:pt x="217816" y="425837"/>
                    <a:pt x="217816" y="426065"/>
                    <a:pt x="217816" y="426294"/>
                  </a:cubicBezTo>
                  <a:cubicBezTo>
                    <a:pt x="217816" y="426980"/>
                    <a:pt x="217816" y="427437"/>
                    <a:pt x="217588" y="428123"/>
                  </a:cubicBezTo>
                  <a:cubicBezTo>
                    <a:pt x="217588" y="428351"/>
                    <a:pt x="217588" y="428580"/>
                    <a:pt x="217588" y="428809"/>
                  </a:cubicBezTo>
                  <a:cubicBezTo>
                    <a:pt x="217588" y="429266"/>
                    <a:pt x="217588" y="429494"/>
                    <a:pt x="217588" y="429723"/>
                  </a:cubicBezTo>
                  <a:cubicBezTo>
                    <a:pt x="217588" y="429952"/>
                    <a:pt x="217588" y="430180"/>
                    <a:pt x="217588" y="430409"/>
                  </a:cubicBezTo>
                  <a:cubicBezTo>
                    <a:pt x="217588" y="430637"/>
                    <a:pt x="217588" y="431095"/>
                    <a:pt x="217359" y="431323"/>
                  </a:cubicBezTo>
                  <a:cubicBezTo>
                    <a:pt x="217359" y="431552"/>
                    <a:pt x="217359" y="431780"/>
                    <a:pt x="217359" y="432009"/>
                  </a:cubicBezTo>
                  <a:cubicBezTo>
                    <a:pt x="217359" y="432238"/>
                    <a:pt x="217359" y="432466"/>
                    <a:pt x="217131" y="432923"/>
                  </a:cubicBezTo>
                  <a:cubicBezTo>
                    <a:pt x="217131" y="433152"/>
                    <a:pt x="217131" y="433381"/>
                    <a:pt x="217131" y="433609"/>
                  </a:cubicBezTo>
                  <a:cubicBezTo>
                    <a:pt x="217131" y="433838"/>
                    <a:pt x="217131" y="434066"/>
                    <a:pt x="216902" y="434295"/>
                  </a:cubicBezTo>
                  <a:cubicBezTo>
                    <a:pt x="216902" y="434524"/>
                    <a:pt x="216902" y="434752"/>
                    <a:pt x="216673" y="434752"/>
                  </a:cubicBezTo>
                  <a:cubicBezTo>
                    <a:pt x="216673" y="434981"/>
                    <a:pt x="216673" y="435209"/>
                    <a:pt x="216445" y="435438"/>
                  </a:cubicBezTo>
                  <a:cubicBezTo>
                    <a:pt x="216445" y="435667"/>
                    <a:pt x="216445" y="435667"/>
                    <a:pt x="216216" y="435895"/>
                  </a:cubicBezTo>
                  <a:cubicBezTo>
                    <a:pt x="216216" y="436124"/>
                    <a:pt x="215988" y="436352"/>
                    <a:pt x="215988" y="436581"/>
                  </a:cubicBezTo>
                  <a:cubicBezTo>
                    <a:pt x="215988" y="436810"/>
                    <a:pt x="215988" y="436810"/>
                    <a:pt x="215759" y="437038"/>
                  </a:cubicBezTo>
                  <a:cubicBezTo>
                    <a:pt x="215759" y="437267"/>
                    <a:pt x="215530" y="437495"/>
                    <a:pt x="215530" y="437724"/>
                  </a:cubicBezTo>
                  <a:cubicBezTo>
                    <a:pt x="215530" y="437724"/>
                    <a:pt x="215530" y="437953"/>
                    <a:pt x="215302" y="437953"/>
                  </a:cubicBezTo>
                  <a:cubicBezTo>
                    <a:pt x="215073" y="438181"/>
                    <a:pt x="215073" y="438410"/>
                    <a:pt x="214845" y="438638"/>
                  </a:cubicBezTo>
                  <a:cubicBezTo>
                    <a:pt x="213702" y="440467"/>
                    <a:pt x="212559" y="442753"/>
                    <a:pt x="211187" y="445268"/>
                  </a:cubicBezTo>
                  <a:cubicBezTo>
                    <a:pt x="209815" y="447782"/>
                    <a:pt x="208215" y="450526"/>
                    <a:pt x="206615" y="453726"/>
                  </a:cubicBezTo>
                  <a:cubicBezTo>
                    <a:pt x="206158" y="454412"/>
                    <a:pt x="205701" y="455326"/>
                    <a:pt x="205472" y="456012"/>
                  </a:cubicBezTo>
                  <a:cubicBezTo>
                    <a:pt x="204558" y="457612"/>
                    <a:pt x="203872" y="459212"/>
                    <a:pt x="202957" y="460813"/>
                  </a:cubicBezTo>
                  <a:cubicBezTo>
                    <a:pt x="199986" y="466528"/>
                    <a:pt x="196785" y="472700"/>
                    <a:pt x="193813" y="478643"/>
                  </a:cubicBezTo>
                  <a:cubicBezTo>
                    <a:pt x="192442" y="481158"/>
                    <a:pt x="191299" y="483673"/>
                    <a:pt x="189927" y="486187"/>
                  </a:cubicBezTo>
                  <a:cubicBezTo>
                    <a:pt x="189013" y="487787"/>
                    <a:pt x="188327" y="489388"/>
                    <a:pt x="187413" y="490988"/>
                  </a:cubicBezTo>
                  <a:cubicBezTo>
                    <a:pt x="186955" y="491674"/>
                    <a:pt x="186727" y="492588"/>
                    <a:pt x="186270" y="493274"/>
                  </a:cubicBezTo>
                  <a:cubicBezTo>
                    <a:pt x="184441" y="497160"/>
                    <a:pt x="182612" y="500589"/>
                    <a:pt x="181012" y="503789"/>
                  </a:cubicBezTo>
                  <a:cubicBezTo>
                    <a:pt x="180097" y="505618"/>
                    <a:pt x="179412" y="507218"/>
                    <a:pt x="178726" y="508819"/>
                  </a:cubicBezTo>
                  <a:cubicBezTo>
                    <a:pt x="177126" y="512248"/>
                    <a:pt x="175754" y="514762"/>
                    <a:pt x="174382" y="516820"/>
                  </a:cubicBezTo>
                  <a:cubicBezTo>
                    <a:pt x="173697" y="517734"/>
                    <a:pt x="173011" y="518420"/>
                    <a:pt x="172325" y="519106"/>
                  </a:cubicBezTo>
                  <a:cubicBezTo>
                    <a:pt x="170496" y="520706"/>
                    <a:pt x="168667" y="520934"/>
                    <a:pt x="165924" y="520706"/>
                  </a:cubicBezTo>
                  <a:cubicBezTo>
                    <a:pt x="164324" y="520477"/>
                    <a:pt x="162495" y="519791"/>
                    <a:pt x="160209" y="519106"/>
                  </a:cubicBezTo>
                  <a:cubicBezTo>
                    <a:pt x="158609" y="518648"/>
                    <a:pt x="157009" y="517963"/>
                    <a:pt x="155180" y="517048"/>
                  </a:cubicBezTo>
                  <a:cubicBezTo>
                    <a:pt x="154494" y="516820"/>
                    <a:pt x="154037" y="516591"/>
                    <a:pt x="153351" y="516134"/>
                  </a:cubicBezTo>
                  <a:cubicBezTo>
                    <a:pt x="153123" y="516134"/>
                    <a:pt x="153123" y="515905"/>
                    <a:pt x="152894" y="515905"/>
                  </a:cubicBezTo>
                  <a:cubicBezTo>
                    <a:pt x="152437" y="515677"/>
                    <a:pt x="151980" y="515448"/>
                    <a:pt x="151751" y="515219"/>
                  </a:cubicBezTo>
                  <a:cubicBezTo>
                    <a:pt x="151522" y="515219"/>
                    <a:pt x="151522" y="514991"/>
                    <a:pt x="151294" y="514991"/>
                  </a:cubicBezTo>
                  <a:cubicBezTo>
                    <a:pt x="150837" y="514762"/>
                    <a:pt x="150608" y="514534"/>
                    <a:pt x="150151" y="514305"/>
                  </a:cubicBezTo>
                  <a:cubicBezTo>
                    <a:pt x="150151" y="514305"/>
                    <a:pt x="149922" y="514076"/>
                    <a:pt x="149922" y="514076"/>
                  </a:cubicBezTo>
                  <a:cubicBezTo>
                    <a:pt x="149694" y="513848"/>
                    <a:pt x="149236" y="513619"/>
                    <a:pt x="149008" y="513391"/>
                  </a:cubicBezTo>
                  <a:cubicBezTo>
                    <a:pt x="149008" y="513391"/>
                    <a:pt x="148779" y="513162"/>
                    <a:pt x="148779" y="513162"/>
                  </a:cubicBezTo>
                  <a:cubicBezTo>
                    <a:pt x="148551" y="512933"/>
                    <a:pt x="148322" y="512705"/>
                    <a:pt x="148093" y="512248"/>
                  </a:cubicBezTo>
                  <a:cubicBezTo>
                    <a:pt x="148093" y="512248"/>
                    <a:pt x="148093" y="512019"/>
                    <a:pt x="147865" y="512019"/>
                  </a:cubicBezTo>
                  <a:cubicBezTo>
                    <a:pt x="147636" y="511790"/>
                    <a:pt x="147408" y="511333"/>
                    <a:pt x="147179" y="511105"/>
                  </a:cubicBezTo>
                  <a:cubicBezTo>
                    <a:pt x="147179" y="511105"/>
                    <a:pt x="147179" y="511105"/>
                    <a:pt x="147179" y="510876"/>
                  </a:cubicBezTo>
                  <a:cubicBezTo>
                    <a:pt x="146950" y="510419"/>
                    <a:pt x="146950" y="510190"/>
                    <a:pt x="146722" y="509733"/>
                  </a:cubicBezTo>
                  <a:cubicBezTo>
                    <a:pt x="146722" y="509733"/>
                    <a:pt x="146722" y="509733"/>
                    <a:pt x="146722" y="509733"/>
                  </a:cubicBezTo>
                  <a:cubicBezTo>
                    <a:pt x="146493" y="509276"/>
                    <a:pt x="146493" y="508819"/>
                    <a:pt x="146493" y="508361"/>
                  </a:cubicBezTo>
                  <a:lnTo>
                    <a:pt x="146493" y="508361"/>
                  </a:lnTo>
                  <a:cubicBezTo>
                    <a:pt x="146036" y="505161"/>
                    <a:pt x="147179" y="501046"/>
                    <a:pt x="149922" y="495331"/>
                  </a:cubicBezTo>
                  <a:cubicBezTo>
                    <a:pt x="156323" y="480929"/>
                    <a:pt x="162952" y="466299"/>
                    <a:pt x="170496" y="452354"/>
                  </a:cubicBezTo>
                  <a:cubicBezTo>
                    <a:pt x="184212" y="426980"/>
                    <a:pt x="195871" y="390632"/>
                    <a:pt x="213930" y="362515"/>
                  </a:cubicBezTo>
                  <a:close/>
                  <a:moveTo>
                    <a:pt x="42709" y="290734"/>
                  </a:moveTo>
                  <a:cubicBezTo>
                    <a:pt x="29221" y="242957"/>
                    <a:pt x="39965" y="205466"/>
                    <a:pt x="88200" y="188321"/>
                  </a:cubicBezTo>
                  <a:cubicBezTo>
                    <a:pt x="155409" y="164547"/>
                    <a:pt x="183298" y="237928"/>
                    <a:pt x="181698" y="265588"/>
                  </a:cubicBezTo>
                  <a:cubicBezTo>
                    <a:pt x="181012" y="291877"/>
                    <a:pt x="173925" y="312908"/>
                    <a:pt x="151751" y="329139"/>
                  </a:cubicBezTo>
                  <a:cubicBezTo>
                    <a:pt x="110374" y="359543"/>
                    <a:pt x="56653" y="339883"/>
                    <a:pt x="42709" y="290734"/>
                  </a:cubicBezTo>
                  <a:close/>
                  <a:moveTo>
                    <a:pt x="89572" y="793197"/>
                  </a:moveTo>
                  <a:cubicBezTo>
                    <a:pt x="87972" y="803027"/>
                    <a:pt x="81342" y="806913"/>
                    <a:pt x="71284" y="807599"/>
                  </a:cubicBezTo>
                  <a:cubicBezTo>
                    <a:pt x="54824" y="808513"/>
                    <a:pt x="52310" y="805313"/>
                    <a:pt x="51624" y="791140"/>
                  </a:cubicBezTo>
                  <a:cubicBezTo>
                    <a:pt x="51167" y="781538"/>
                    <a:pt x="50938" y="771937"/>
                    <a:pt x="51624" y="762565"/>
                  </a:cubicBezTo>
                  <a:cubicBezTo>
                    <a:pt x="55739" y="707929"/>
                    <a:pt x="55282" y="653065"/>
                    <a:pt x="62825" y="598658"/>
                  </a:cubicBezTo>
                  <a:cubicBezTo>
                    <a:pt x="64883" y="583799"/>
                    <a:pt x="68083" y="568940"/>
                    <a:pt x="70827" y="554310"/>
                  </a:cubicBezTo>
                  <a:cubicBezTo>
                    <a:pt x="72427" y="554081"/>
                    <a:pt x="73341" y="553624"/>
                    <a:pt x="73798" y="553853"/>
                  </a:cubicBezTo>
                  <a:cubicBezTo>
                    <a:pt x="101459" y="565969"/>
                    <a:pt x="101688" y="566197"/>
                    <a:pt x="92086" y="594544"/>
                  </a:cubicBezTo>
                  <a:cubicBezTo>
                    <a:pt x="84543" y="616946"/>
                    <a:pt x="76770" y="639121"/>
                    <a:pt x="69226" y="661295"/>
                  </a:cubicBezTo>
                  <a:cubicBezTo>
                    <a:pt x="60997" y="685984"/>
                    <a:pt x="70598" y="697871"/>
                    <a:pt x="97573" y="697185"/>
                  </a:cubicBezTo>
                  <a:cubicBezTo>
                    <a:pt x="98716" y="697185"/>
                    <a:pt x="99859" y="697871"/>
                    <a:pt x="102373" y="698328"/>
                  </a:cubicBezTo>
                  <a:cubicBezTo>
                    <a:pt x="103516" y="711130"/>
                    <a:pt x="92315" y="775595"/>
                    <a:pt x="89572" y="793197"/>
                  </a:cubicBezTo>
                  <a:close/>
                  <a:moveTo>
                    <a:pt x="140321" y="595001"/>
                  </a:moveTo>
                  <a:cubicBezTo>
                    <a:pt x="133463" y="612832"/>
                    <a:pt x="127291" y="631120"/>
                    <a:pt x="119061" y="648265"/>
                  </a:cubicBezTo>
                  <a:cubicBezTo>
                    <a:pt x="117918" y="650551"/>
                    <a:pt x="116775" y="652837"/>
                    <a:pt x="115632" y="655123"/>
                  </a:cubicBezTo>
                  <a:cubicBezTo>
                    <a:pt x="114946" y="656723"/>
                    <a:pt x="114032" y="658094"/>
                    <a:pt x="113346" y="659466"/>
                  </a:cubicBezTo>
                  <a:cubicBezTo>
                    <a:pt x="111746" y="662438"/>
                    <a:pt x="110146" y="665410"/>
                    <a:pt x="108317" y="668153"/>
                  </a:cubicBezTo>
                  <a:cubicBezTo>
                    <a:pt x="106717" y="670667"/>
                    <a:pt x="105117" y="672953"/>
                    <a:pt x="103516" y="675239"/>
                  </a:cubicBezTo>
                  <a:cubicBezTo>
                    <a:pt x="103059" y="675925"/>
                    <a:pt x="102373" y="676840"/>
                    <a:pt x="101916" y="677525"/>
                  </a:cubicBezTo>
                  <a:cubicBezTo>
                    <a:pt x="101459" y="677983"/>
                    <a:pt x="101230" y="678668"/>
                    <a:pt x="100773" y="679126"/>
                  </a:cubicBezTo>
                  <a:cubicBezTo>
                    <a:pt x="100316" y="679583"/>
                    <a:pt x="100087" y="680040"/>
                    <a:pt x="99630" y="680726"/>
                  </a:cubicBezTo>
                  <a:cubicBezTo>
                    <a:pt x="99402" y="680954"/>
                    <a:pt x="99173" y="681183"/>
                    <a:pt x="98944" y="681412"/>
                  </a:cubicBezTo>
                  <a:cubicBezTo>
                    <a:pt x="98030" y="682326"/>
                    <a:pt x="97116" y="683012"/>
                    <a:pt x="96201" y="683698"/>
                  </a:cubicBezTo>
                  <a:cubicBezTo>
                    <a:pt x="95973" y="683926"/>
                    <a:pt x="95744" y="683926"/>
                    <a:pt x="95515" y="683926"/>
                  </a:cubicBezTo>
                  <a:cubicBezTo>
                    <a:pt x="94601" y="684155"/>
                    <a:pt x="93915" y="684383"/>
                    <a:pt x="92772" y="684383"/>
                  </a:cubicBezTo>
                  <a:cubicBezTo>
                    <a:pt x="92544" y="684383"/>
                    <a:pt x="92086" y="684383"/>
                    <a:pt x="91858" y="684155"/>
                  </a:cubicBezTo>
                  <a:cubicBezTo>
                    <a:pt x="91172" y="683926"/>
                    <a:pt x="90486" y="683698"/>
                    <a:pt x="89800" y="683469"/>
                  </a:cubicBezTo>
                  <a:cubicBezTo>
                    <a:pt x="87972" y="682555"/>
                    <a:pt x="86371" y="681640"/>
                    <a:pt x="85228" y="680269"/>
                  </a:cubicBezTo>
                  <a:cubicBezTo>
                    <a:pt x="85000" y="680040"/>
                    <a:pt x="84771" y="679811"/>
                    <a:pt x="84543" y="679354"/>
                  </a:cubicBezTo>
                  <a:cubicBezTo>
                    <a:pt x="82485" y="676611"/>
                    <a:pt x="82028" y="672725"/>
                    <a:pt x="82485" y="668153"/>
                  </a:cubicBezTo>
                  <a:cubicBezTo>
                    <a:pt x="82714" y="667010"/>
                    <a:pt x="82942" y="665867"/>
                    <a:pt x="83400" y="664724"/>
                  </a:cubicBezTo>
                  <a:cubicBezTo>
                    <a:pt x="83857" y="662895"/>
                    <a:pt x="84314" y="660838"/>
                    <a:pt x="84771" y="658780"/>
                  </a:cubicBezTo>
                  <a:cubicBezTo>
                    <a:pt x="85000" y="658094"/>
                    <a:pt x="85228" y="657409"/>
                    <a:pt x="85228" y="656723"/>
                  </a:cubicBezTo>
                  <a:cubicBezTo>
                    <a:pt x="85686" y="655351"/>
                    <a:pt x="85914" y="653980"/>
                    <a:pt x="86371" y="652608"/>
                  </a:cubicBezTo>
                  <a:cubicBezTo>
                    <a:pt x="86371" y="652608"/>
                    <a:pt x="86371" y="652379"/>
                    <a:pt x="86371" y="652379"/>
                  </a:cubicBezTo>
                  <a:cubicBezTo>
                    <a:pt x="93229" y="632034"/>
                    <a:pt x="100087" y="611917"/>
                    <a:pt x="107403" y="591800"/>
                  </a:cubicBezTo>
                  <a:cubicBezTo>
                    <a:pt x="107403" y="591800"/>
                    <a:pt x="107403" y="591800"/>
                    <a:pt x="107403" y="591800"/>
                  </a:cubicBezTo>
                  <a:cubicBezTo>
                    <a:pt x="107860" y="590429"/>
                    <a:pt x="108317" y="589286"/>
                    <a:pt x="108774" y="587914"/>
                  </a:cubicBezTo>
                  <a:cubicBezTo>
                    <a:pt x="111975" y="579227"/>
                    <a:pt x="113575" y="575341"/>
                    <a:pt x="117004" y="574427"/>
                  </a:cubicBezTo>
                  <a:lnTo>
                    <a:pt x="117004" y="574427"/>
                  </a:lnTo>
                  <a:cubicBezTo>
                    <a:pt x="117232" y="574427"/>
                    <a:pt x="117690" y="574198"/>
                    <a:pt x="118147" y="574198"/>
                  </a:cubicBezTo>
                  <a:cubicBezTo>
                    <a:pt x="118147" y="574198"/>
                    <a:pt x="118147" y="574198"/>
                    <a:pt x="118147" y="574198"/>
                  </a:cubicBezTo>
                  <a:cubicBezTo>
                    <a:pt x="119747" y="573970"/>
                    <a:pt x="121576" y="574198"/>
                    <a:pt x="124090" y="574884"/>
                  </a:cubicBezTo>
                  <a:cubicBezTo>
                    <a:pt x="124090" y="574884"/>
                    <a:pt x="124090" y="574884"/>
                    <a:pt x="124090" y="574884"/>
                  </a:cubicBezTo>
                  <a:cubicBezTo>
                    <a:pt x="124776" y="575113"/>
                    <a:pt x="125233" y="575113"/>
                    <a:pt x="125919" y="575341"/>
                  </a:cubicBezTo>
                  <a:cubicBezTo>
                    <a:pt x="125919" y="575341"/>
                    <a:pt x="125919" y="575341"/>
                    <a:pt x="126148" y="575341"/>
                  </a:cubicBezTo>
                  <a:cubicBezTo>
                    <a:pt x="126834" y="575570"/>
                    <a:pt x="127519" y="575798"/>
                    <a:pt x="128205" y="575798"/>
                  </a:cubicBezTo>
                  <a:cubicBezTo>
                    <a:pt x="128205" y="575798"/>
                    <a:pt x="128205" y="575798"/>
                    <a:pt x="128434" y="575798"/>
                  </a:cubicBezTo>
                  <a:cubicBezTo>
                    <a:pt x="129120" y="576027"/>
                    <a:pt x="130034" y="576256"/>
                    <a:pt x="130720" y="576484"/>
                  </a:cubicBezTo>
                  <a:cubicBezTo>
                    <a:pt x="132549" y="576941"/>
                    <a:pt x="134149" y="577399"/>
                    <a:pt x="135520" y="577856"/>
                  </a:cubicBezTo>
                  <a:cubicBezTo>
                    <a:pt x="137578" y="578542"/>
                    <a:pt x="139178" y="578999"/>
                    <a:pt x="140321" y="579685"/>
                  </a:cubicBezTo>
                  <a:cubicBezTo>
                    <a:pt x="144664" y="582428"/>
                    <a:pt x="143979" y="585628"/>
                    <a:pt x="140321" y="595001"/>
                  </a:cubicBezTo>
                  <a:close/>
                  <a:moveTo>
                    <a:pt x="146722" y="566197"/>
                  </a:moveTo>
                  <a:cubicBezTo>
                    <a:pt x="120661" y="559796"/>
                    <a:pt x="91858" y="551338"/>
                    <a:pt x="69455" y="530078"/>
                  </a:cubicBezTo>
                  <a:cubicBezTo>
                    <a:pt x="54139" y="515677"/>
                    <a:pt x="39737" y="500360"/>
                    <a:pt x="25792" y="484816"/>
                  </a:cubicBezTo>
                  <a:cubicBezTo>
                    <a:pt x="12076" y="469271"/>
                    <a:pt x="12076" y="464242"/>
                    <a:pt x="24649" y="448468"/>
                  </a:cubicBezTo>
                  <a:cubicBezTo>
                    <a:pt x="43166" y="424694"/>
                    <a:pt x="64197" y="403434"/>
                    <a:pt x="86371" y="383546"/>
                  </a:cubicBezTo>
                  <a:cubicBezTo>
                    <a:pt x="88657" y="381488"/>
                    <a:pt x="91629" y="379660"/>
                    <a:pt x="93458" y="377145"/>
                  </a:cubicBezTo>
                  <a:cubicBezTo>
                    <a:pt x="103974" y="364572"/>
                    <a:pt x="116318" y="355657"/>
                    <a:pt x="132777" y="352685"/>
                  </a:cubicBezTo>
                  <a:cubicBezTo>
                    <a:pt x="142378" y="350856"/>
                    <a:pt x="150608" y="345827"/>
                    <a:pt x="158380" y="340112"/>
                  </a:cubicBezTo>
                  <a:cubicBezTo>
                    <a:pt x="168667" y="332339"/>
                    <a:pt x="181012" y="331425"/>
                    <a:pt x="192899" y="330739"/>
                  </a:cubicBezTo>
                  <a:cubicBezTo>
                    <a:pt x="206158" y="329825"/>
                    <a:pt x="210044" y="335997"/>
                    <a:pt x="205015" y="348570"/>
                  </a:cubicBezTo>
                  <a:cubicBezTo>
                    <a:pt x="191299" y="382860"/>
                    <a:pt x="175297" y="416236"/>
                    <a:pt x="158380" y="448925"/>
                  </a:cubicBezTo>
                  <a:cubicBezTo>
                    <a:pt x="151065" y="463099"/>
                    <a:pt x="143979" y="477272"/>
                    <a:pt x="137806" y="491902"/>
                  </a:cubicBezTo>
                  <a:cubicBezTo>
                    <a:pt x="131406" y="507447"/>
                    <a:pt x="127291" y="507904"/>
                    <a:pt x="114946" y="495560"/>
                  </a:cubicBezTo>
                  <a:cubicBezTo>
                    <a:pt x="113575" y="494188"/>
                    <a:pt x="112432" y="492817"/>
                    <a:pt x="111060" y="491445"/>
                  </a:cubicBezTo>
                  <a:cubicBezTo>
                    <a:pt x="105345" y="485501"/>
                    <a:pt x="97573" y="480472"/>
                    <a:pt x="95973" y="472243"/>
                  </a:cubicBezTo>
                  <a:cubicBezTo>
                    <a:pt x="94372" y="464013"/>
                    <a:pt x="102145" y="458984"/>
                    <a:pt x="106717" y="453040"/>
                  </a:cubicBezTo>
                  <a:cubicBezTo>
                    <a:pt x="108774" y="450297"/>
                    <a:pt x="110146" y="447325"/>
                    <a:pt x="107403" y="444582"/>
                  </a:cubicBezTo>
                  <a:cubicBezTo>
                    <a:pt x="104202" y="441153"/>
                    <a:pt x="100316" y="442296"/>
                    <a:pt x="97116" y="444582"/>
                  </a:cubicBezTo>
                  <a:cubicBezTo>
                    <a:pt x="89343" y="450526"/>
                    <a:pt x="83857" y="458298"/>
                    <a:pt x="79285" y="466756"/>
                  </a:cubicBezTo>
                  <a:cubicBezTo>
                    <a:pt x="76542" y="471785"/>
                    <a:pt x="78370" y="476357"/>
                    <a:pt x="82257" y="480472"/>
                  </a:cubicBezTo>
                  <a:cubicBezTo>
                    <a:pt x="101916" y="501046"/>
                    <a:pt x="119747" y="524363"/>
                    <a:pt x="150837" y="528707"/>
                  </a:cubicBezTo>
                  <a:cubicBezTo>
                    <a:pt x="153351" y="529164"/>
                    <a:pt x="155637" y="530307"/>
                    <a:pt x="157923" y="531221"/>
                  </a:cubicBezTo>
                  <a:cubicBezTo>
                    <a:pt x="171639" y="536708"/>
                    <a:pt x="175297" y="542194"/>
                    <a:pt x="172325" y="553624"/>
                  </a:cubicBezTo>
                  <a:cubicBezTo>
                    <a:pt x="169353" y="563683"/>
                    <a:pt x="163410" y="567112"/>
                    <a:pt x="146722" y="566197"/>
                  </a:cubicBezTo>
                  <a:close/>
                  <a:moveTo>
                    <a:pt x="238162" y="789082"/>
                  </a:moveTo>
                  <a:cubicBezTo>
                    <a:pt x="238390" y="799141"/>
                    <a:pt x="234276" y="804856"/>
                    <a:pt x="223531" y="804398"/>
                  </a:cubicBezTo>
                  <a:cubicBezTo>
                    <a:pt x="220331" y="804398"/>
                    <a:pt x="217359" y="805313"/>
                    <a:pt x="214159" y="805541"/>
                  </a:cubicBezTo>
                  <a:cubicBezTo>
                    <a:pt x="203186" y="806684"/>
                    <a:pt x="199528" y="804170"/>
                    <a:pt x="197014" y="793197"/>
                  </a:cubicBezTo>
                  <a:cubicBezTo>
                    <a:pt x="195642" y="787711"/>
                    <a:pt x="183298" y="708386"/>
                    <a:pt x="179183" y="674325"/>
                  </a:cubicBezTo>
                  <a:cubicBezTo>
                    <a:pt x="176897" y="656037"/>
                    <a:pt x="173468" y="638206"/>
                    <a:pt x="169582" y="620147"/>
                  </a:cubicBezTo>
                  <a:cubicBezTo>
                    <a:pt x="167524" y="611231"/>
                    <a:pt x="162038" y="605745"/>
                    <a:pt x="151522" y="605745"/>
                  </a:cubicBezTo>
                  <a:cubicBezTo>
                    <a:pt x="153580" y="593172"/>
                    <a:pt x="157466" y="584485"/>
                    <a:pt x="169353" y="578313"/>
                  </a:cubicBezTo>
                  <a:cubicBezTo>
                    <a:pt x="180783" y="572369"/>
                    <a:pt x="188327" y="560254"/>
                    <a:pt x="186270" y="546309"/>
                  </a:cubicBezTo>
                  <a:cubicBezTo>
                    <a:pt x="183755" y="530078"/>
                    <a:pt x="189013" y="516362"/>
                    <a:pt x="195871" y="502418"/>
                  </a:cubicBezTo>
                  <a:cubicBezTo>
                    <a:pt x="202272" y="489388"/>
                    <a:pt x="213244" y="464013"/>
                    <a:pt x="222388" y="449840"/>
                  </a:cubicBezTo>
                  <a:cubicBezTo>
                    <a:pt x="222388" y="466299"/>
                    <a:pt x="223989" y="477958"/>
                    <a:pt x="222388" y="486644"/>
                  </a:cubicBezTo>
                  <a:cubicBezTo>
                    <a:pt x="215759" y="524135"/>
                    <a:pt x="219645" y="561397"/>
                    <a:pt x="223074" y="598887"/>
                  </a:cubicBezTo>
                  <a:cubicBezTo>
                    <a:pt x="225360" y="626319"/>
                    <a:pt x="237476" y="772623"/>
                    <a:pt x="238162" y="789082"/>
                  </a:cubicBezTo>
                  <a:close/>
                  <a:moveTo>
                    <a:pt x="272680" y="455098"/>
                  </a:moveTo>
                  <a:cubicBezTo>
                    <a:pt x="270852" y="468814"/>
                    <a:pt x="254164" y="479329"/>
                    <a:pt x="241591" y="473843"/>
                  </a:cubicBezTo>
                  <a:cubicBezTo>
                    <a:pt x="238390" y="472471"/>
                    <a:pt x="236790" y="469957"/>
                    <a:pt x="235876" y="466756"/>
                  </a:cubicBezTo>
                  <a:cubicBezTo>
                    <a:pt x="233133" y="456241"/>
                    <a:pt x="224217" y="356342"/>
                    <a:pt x="224903" y="348799"/>
                  </a:cubicBezTo>
                  <a:cubicBezTo>
                    <a:pt x="225589" y="340569"/>
                    <a:pt x="232904" y="331654"/>
                    <a:pt x="257593" y="331882"/>
                  </a:cubicBezTo>
                  <a:cubicBezTo>
                    <a:pt x="270623" y="331882"/>
                    <a:pt x="275881" y="429723"/>
                    <a:pt x="272680" y="455098"/>
                  </a:cubicBezTo>
                  <a:close/>
                  <a:moveTo>
                    <a:pt x="396124" y="336683"/>
                  </a:moveTo>
                  <a:cubicBezTo>
                    <a:pt x="388581" y="334397"/>
                    <a:pt x="381037" y="331654"/>
                    <a:pt x="373493" y="329139"/>
                  </a:cubicBezTo>
                  <a:cubicBezTo>
                    <a:pt x="365949" y="326624"/>
                    <a:pt x="358405" y="323881"/>
                    <a:pt x="350862" y="321595"/>
                  </a:cubicBezTo>
                  <a:cubicBezTo>
                    <a:pt x="339889" y="317938"/>
                    <a:pt x="328916" y="315652"/>
                    <a:pt x="317486" y="314280"/>
                  </a:cubicBezTo>
                  <a:cubicBezTo>
                    <a:pt x="306056" y="312908"/>
                    <a:pt x="294626" y="312451"/>
                    <a:pt x="282739" y="313137"/>
                  </a:cubicBezTo>
                  <a:cubicBezTo>
                    <a:pt x="283653" y="302164"/>
                    <a:pt x="287768" y="293935"/>
                    <a:pt x="291654" y="286162"/>
                  </a:cubicBezTo>
                  <a:cubicBezTo>
                    <a:pt x="292111" y="285019"/>
                    <a:pt x="292797" y="283876"/>
                    <a:pt x="293254" y="282733"/>
                  </a:cubicBezTo>
                  <a:cubicBezTo>
                    <a:pt x="295540" y="277933"/>
                    <a:pt x="297826" y="273132"/>
                    <a:pt x="300112" y="268331"/>
                  </a:cubicBezTo>
                  <a:cubicBezTo>
                    <a:pt x="325258" y="214153"/>
                    <a:pt x="346061" y="158146"/>
                    <a:pt x="368921" y="103054"/>
                  </a:cubicBezTo>
                  <a:cubicBezTo>
                    <a:pt x="373264" y="92538"/>
                    <a:pt x="378294" y="82022"/>
                    <a:pt x="382180" y="71278"/>
                  </a:cubicBezTo>
                  <a:cubicBezTo>
                    <a:pt x="386295" y="60077"/>
                    <a:pt x="394067" y="55276"/>
                    <a:pt x="405268" y="54819"/>
                  </a:cubicBezTo>
                  <a:cubicBezTo>
                    <a:pt x="412812" y="54590"/>
                    <a:pt x="420813" y="53676"/>
                    <a:pt x="428128" y="55276"/>
                  </a:cubicBezTo>
                  <a:cubicBezTo>
                    <a:pt x="467219" y="63963"/>
                    <a:pt x="507910" y="66935"/>
                    <a:pt x="545172" y="82022"/>
                  </a:cubicBezTo>
                  <a:cubicBezTo>
                    <a:pt x="588377" y="99625"/>
                    <a:pt x="633411" y="111055"/>
                    <a:pt x="678903" y="120884"/>
                  </a:cubicBezTo>
                  <a:cubicBezTo>
                    <a:pt x="698791" y="125228"/>
                    <a:pt x="718222" y="127285"/>
                    <a:pt x="737196" y="116998"/>
                  </a:cubicBezTo>
                  <a:lnTo>
                    <a:pt x="737196" y="116998"/>
                  </a:lnTo>
                  <a:cubicBezTo>
                    <a:pt x="738110" y="116541"/>
                    <a:pt x="739253" y="115855"/>
                    <a:pt x="740167" y="115398"/>
                  </a:cubicBezTo>
                  <a:cubicBezTo>
                    <a:pt x="743368" y="113341"/>
                    <a:pt x="745882" y="111055"/>
                    <a:pt x="747940" y="109454"/>
                  </a:cubicBezTo>
                  <a:cubicBezTo>
                    <a:pt x="748397" y="109226"/>
                    <a:pt x="748626" y="108769"/>
                    <a:pt x="749083" y="108540"/>
                  </a:cubicBezTo>
                  <a:cubicBezTo>
                    <a:pt x="749311" y="108311"/>
                    <a:pt x="749540" y="108311"/>
                    <a:pt x="749540" y="108083"/>
                  </a:cubicBezTo>
                  <a:cubicBezTo>
                    <a:pt x="749769" y="107854"/>
                    <a:pt x="750226" y="107626"/>
                    <a:pt x="750454" y="107397"/>
                  </a:cubicBezTo>
                  <a:cubicBezTo>
                    <a:pt x="750912" y="107168"/>
                    <a:pt x="751369" y="106940"/>
                    <a:pt x="751826" y="106711"/>
                  </a:cubicBezTo>
                  <a:cubicBezTo>
                    <a:pt x="752283" y="106711"/>
                    <a:pt x="752740" y="106483"/>
                    <a:pt x="752969" y="106711"/>
                  </a:cubicBezTo>
                  <a:cubicBezTo>
                    <a:pt x="753426" y="106940"/>
                    <a:pt x="753883" y="107168"/>
                    <a:pt x="754341" y="107626"/>
                  </a:cubicBezTo>
                  <a:cubicBezTo>
                    <a:pt x="755026" y="108540"/>
                    <a:pt x="755712" y="109912"/>
                    <a:pt x="756398" y="111969"/>
                  </a:cubicBezTo>
                  <a:cubicBezTo>
                    <a:pt x="757998" y="116541"/>
                    <a:pt x="759141" y="121570"/>
                    <a:pt x="760056" y="126828"/>
                  </a:cubicBezTo>
                  <a:cubicBezTo>
                    <a:pt x="760741" y="130257"/>
                    <a:pt x="761199" y="133915"/>
                    <a:pt x="761427" y="137572"/>
                  </a:cubicBezTo>
                  <a:cubicBezTo>
                    <a:pt x="761884" y="143059"/>
                    <a:pt x="762342" y="148774"/>
                    <a:pt x="762342" y="154489"/>
                  </a:cubicBezTo>
                  <a:cubicBezTo>
                    <a:pt x="762570" y="162032"/>
                    <a:pt x="762342" y="169576"/>
                    <a:pt x="762113" y="176663"/>
                  </a:cubicBezTo>
                  <a:cubicBezTo>
                    <a:pt x="762113" y="176891"/>
                    <a:pt x="762113" y="176891"/>
                    <a:pt x="762113" y="177120"/>
                  </a:cubicBezTo>
                  <a:cubicBezTo>
                    <a:pt x="761884" y="184207"/>
                    <a:pt x="761427" y="191293"/>
                    <a:pt x="760970" y="197465"/>
                  </a:cubicBezTo>
                  <a:cubicBezTo>
                    <a:pt x="760513" y="203866"/>
                    <a:pt x="760056" y="210038"/>
                    <a:pt x="759370" y="216439"/>
                  </a:cubicBezTo>
                  <a:cubicBezTo>
                    <a:pt x="758684" y="222840"/>
                    <a:pt x="758227" y="229012"/>
                    <a:pt x="757541" y="235184"/>
                  </a:cubicBezTo>
                  <a:cubicBezTo>
                    <a:pt x="756627" y="243643"/>
                    <a:pt x="755484" y="251872"/>
                    <a:pt x="754341" y="260330"/>
                  </a:cubicBezTo>
                  <a:cubicBezTo>
                    <a:pt x="753655" y="264445"/>
                    <a:pt x="752969" y="268560"/>
                    <a:pt x="752283" y="272903"/>
                  </a:cubicBezTo>
                  <a:cubicBezTo>
                    <a:pt x="751140" y="279076"/>
                    <a:pt x="749997" y="285476"/>
                    <a:pt x="748626" y="291649"/>
                  </a:cubicBezTo>
                  <a:cubicBezTo>
                    <a:pt x="748168" y="293706"/>
                    <a:pt x="747711" y="295763"/>
                    <a:pt x="747254" y="297821"/>
                  </a:cubicBezTo>
                  <a:cubicBezTo>
                    <a:pt x="742911" y="317023"/>
                    <a:pt x="735367" y="333254"/>
                    <a:pt x="724394" y="346055"/>
                  </a:cubicBezTo>
                  <a:cubicBezTo>
                    <a:pt x="723708" y="346970"/>
                    <a:pt x="722794" y="347884"/>
                    <a:pt x="722108" y="348799"/>
                  </a:cubicBezTo>
                  <a:cubicBezTo>
                    <a:pt x="719593" y="351542"/>
                    <a:pt x="717079" y="353828"/>
                    <a:pt x="714336" y="356342"/>
                  </a:cubicBezTo>
                  <a:cubicBezTo>
                    <a:pt x="710678" y="359543"/>
                    <a:pt x="706792" y="362286"/>
                    <a:pt x="702448" y="364801"/>
                  </a:cubicBezTo>
                  <a:cubicBezTo>
                    <a:pt x="700391" y="366172"/>
                    <a:pt x="698105" y="367315"/>
                    <a:pt x="696048" y="368458"/>
                  </a:cubicBezTo>
                  <a:cubicBezTo>
                    <a:pt x="693762" y="369601"/>
                    <a:pt x="691476" y="370744"/>
                    <a:pt x="689190" y="371659"/>
                  </a:cubicBezTo>
                  <a:cubicBezTo>
                    <a:pt x="684389" y="373716"/>
                    <a:pt x="679360" y="375316"/>
                    <a:pt x="674331" y="376688"/>
                  </a:cubicBezTo>
                  <a:cubicBezTo>
                    <a:pt x="671816" y="377374"/>
                    <a:pt x="669073" y="378059"/>
                    <a:pt x="666330" y="378517"/>
                  </a:cubicBezTo>
                  <a:cubicBezTo>
                    <a:pt x="662672" y="379202"/>
                    <a:pt x="658786" y="379888"/>
                    <a:pt x="655128" y="380345"/>
                  </a:cubicBezTo>
                  <a:cubicBezTo>
                    <a:pt x="643927" y="381946"/>
                    <a:pt x="632725" y="382403"/>
                    <a:pt x="621295" y="382174"/>
                  </a:cubicBezTo>
                  <a:cubicBezTo>
                    <a:pt x="619467" y="382174"/>
                    <a:pt x="617638" y="382174"/>
                    <a:pt x="615809" y="381946"/>
                  </a:cubicBezTo>
                  <a:cubicBezTo>
                    <a:pt x="612151" y="381717"/>
                    <a:pt x="608265" y="381488"/>
                    <a:pt x="604608" y="381260"/>
                  </a:cubicBezTo>
                  <a:cubicBezTo>
                    <a:pt x="599121" y="380803"/>
                    <a:pt x="593406" y="380117"/>
                    <a:pt x="587920" y="379431"/>
                  </a:cubicBezTo>
                  <a:cubicBezTo>
                    <a:pt x="584262" y="378974"/>
                    <a:pt x="580605" y="378288"/>
                    <a:pt x="576947" y="377831"/>
                  </a:cubicBezTo>
                  <a:cubicBezTo>
                    <a:pt x="515911" y="367544"/>
                    <a:pt x="455332" y="355199"/>
                    <a:pt x="396124" y="336683"/>
                  </a:cubicBezTo>
                  <a:close/>
                </a:path>
              </a:pathLst>
            </a:custGeom>
            <a:solidFill>
              <a:srgbClr val="000000"/>
            </a:solidFill>
            <a:ln w="2286" cap="flat">
              <a:noFill/>
              <a:prstDash val="solid"/>
              <a:miter/>
            </a:ln>
          </p:spPr>
          <p:txBody>
            <a:bodyPr rtlCol="0" anchor="ctr"/>
            <a:lstStyle/>
            <a:p>
              <a:endParaRPr lang="en-US"/>
            </a:p>
          </p:txBody>
        </p:sp>
        <p:sp>
          <p:nvSpPr>
            <p:cNvPr id="98" name="Freeform 1073">
              <a:extLst>
                <a:ext uri="{FF2B5EF4-FFF2-40B4-BE49-F238E27FC236}">
                  <a16:creationId xmlns:a16="http://schemas.microsoft.com/office/drawing/2014/main" id="{587DF11B-7030-D279-5A3D-480EFEAE8891}"/>
                </a:ext>
              </a:extLst>
            </p:cNvPr>
            <p:cNvSpPr/>
            <p:nvPr/>
          </p:nvSpPr>
          <p:spPr>
            <a:xfrm>
              <a:off x="6413425" y="528505"/>
              <a:ext cx="69461" cy="145406"/>
            </a:xfrm>
            <a:custGeom>
              <a:avLst/>
              <a:gdLst>
                <a:gd name="connsiteX0" fmla="*/ 25603 w 69461"/>
                <a:gd name="connsiteY0" fmla="*/ 129634 h 145406"/>
                <a:gd name="connsiteX1" fmla="*/ 69266 w 69461"/>
                <a:gd name="connsiteY1" fmla="*/ 17848 h 145406"/>
                <a:gd name="connsiteX2" fmla="*/ 69037 w 69461"/>
                <a:gd name="connsiteY2" fmla="*/ 4589 h 145406"/>
                <a:gd name="connsiteX3" fmla="*/ 64237 w 69461"/>
                <a:gd name="connsiteY3" fmla="*/ 17 h 145406"/>
                <a:gd name="connsiteX4" fmla="*/ 59436 w 69461"/>
                <a:gd name="connsiteY4" fmla="*/ 2532 h 145406"/>
                <a:gd name="connsiteX5" fmla="*/ 55321 w 69461"/>
                <a:gd name="connsiteY5" fmla="*/ 20820 h 145406"/>
                <a:gd name="connsiteX6" fmla="*/ 20803 w 69461"/>
                <a:gd name="connsiteY6" fmla="*/ 118432 h 145406"/>
                <a:gd name="connsiteX7" fmla="*/ 0 w 69461"/>
                <a:gd name="connsiteY7" fmla="*/ 145407 h 145406"/>
                <a:gd name="connsiteX8" fmla="*/ 25603 w 69461"/>
                <a:gd name="connsiteY8" fmla="*/ 129634 h 1454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9461" h="145406">
                  <a:moveTo>
                    <a:pt x="25603" y="129634"/>
                  </a:moveTo>
                  <a:cubicBezTo>
                    <a:pt x="53492" y="97630"/>
                    <a:pt x="65608" y="59225"/>
                    <a:pt x="69266" y="17848"/>
                  </a:cubicBezTo>
                  <a:cubicBezTo>
                    <a:pt x="69723" y="13505"/>
                    <a:pt x="69266" y="8933"/>
                    <a:pt x="69037" y="4589"/>
                  </a:cubicBezTo>
                  <a:cubicBezTo>
                    <a:pt x="68809" y="1846"/>
                    <a:pt x="67208" y="-211"/>
                    <a:pt x="64237" y="17"/>
                  </a:cubicBezTo>
                  <a:cubicBezTo>
                    <a:pt x="62636" y="246"/>
                    <a:pt x="60579" y="1389"/>
                    <a:pt x="59436" y="2532"/>
                  </a:cubicBezTo>
                  <a:cubicBezTo>
                    <a:pt x="55093" y="7790"/>
                    <a:pt x="55778" y="14419"/>
                    <a:pt x="55321" y="20820"/>
                  </a:cubicBezTo>
                  <a:cubicBezTo>
                    <a:pt x="52349" y="56482"/>
                    <a:pt x="42977" y="89629"/>
                    <a:pt x="20803" y="118432"/>
                  </a:cubicBezTo>
                  <a:cubicBezTo>
                    <a:pt x="14630" y="126433"/>
                    <a:pt x="8458" y="134206"/>
                    <a:pt x="0" y="145407"/>
                  </a:cubicBezTo>
                  <a:cubicBezTo>
                    <a:pt x="14630" y="143578"/>
                    <a:pt x="19888" y="136034"/>
                    <a:pt x="25603" y="129634"/>
                  </a:cubicBezTo>
                  <a:close/>
                </a:path>
              </a:pathLst>
            </a:custGeom>
            <a:solidFill>
              <a:srgbClr val="000000"/>
            </a:solidFill>
            <a:ln w="2286" cap="flat">
              <a:noFill/>
              <a:prstDash val="solid"/>
              <a:miter/>
            </a:ln>
          </p:spPr>
          <p:txBody>
            <a:bodyPr rtlCol="0" anchor="ctr"/>
            <a:lstStyle/>
            <a:p>
              <a:endParaRPr lang="en-US"/>
            </a:p>
          </p:txBody>
        </p:sp>
        <p:sp>
          <p:nvSpPr>
            <p:cNvPr id="99" name="Freeform 1074">
              <a:extLst>
                <a:ext uri="{FF2B5EF4-FFF2-40B4-BE49-F238E27FC236}">
                  <a16:creationId xmlns:a16="http://schemas.microsoft.com/office/drawing/2014/main" id="{65504B97-9C67-AA28-2035-F79CBC70311B}"/>
                </a:ext>
              </a:extLst>
            </p:cNvPr>
            <p:cNvSpPr/>
            <p:nvPr/>
          </p:nvSpPr>
          <p:spPr>
            <a:xfrm>
              <a:off x="5589626" y="699770"/>
              <a:ext cx="38216" cy="132448"/>
            </a:xfrm>
            <a:custGeom>
              <a:avLst/>
              <a:gdLst>
                <a:gd name="connsiteX0" fmla="*/ 36729 w 38216"/>
                <a:gd name="connsiteY0" fmla="*/ 203 h 132448"/>
                <a:gd name="connsiteX1" fmla="*/ 33072 w 38216"/>
                <a:gd name="connsiteY1" fmla="*/ 203 h 132448"/>
                <a:gd name="connsiteX2" fmla="*/ 11355 w 38216"/>
                <a:gd name="connsiteY2" fmla="*/ 117246 h 132448"/>
                <a:gd name="connsiteX3" fmla="*/ 23928 w 38216"/>
                <a:gd name="connsiteY3" fmla="*/ 131420 h 132448"/>
                <a:gd name="connsiteX4" fmla="*/ 28957 w 38216"/>
                <a:gd name="connsiteY4" fmla="*/ 131420 h 132448"/>
                <a:gd name="connsiteX5" fmla="*/ 30557 w 38216"/>
                <a:gd name="connsiteY5" fmla="*/ 126390 h 132448"/>
                <a:gd name="connsiteX6" fmla="*/ 28042 w 38216"/>
                <a:gd name="connsiteY6" fmla="*/ 121361 h 132448"/>
                <a:gd name="connsiteX7" fmla="*/ 32614 w 38216"/>
                <a:gd name="connsiteY7" fmla="*/ 17348 h 132448"/>
                <a:gd name="connsiteX8" fmla="*/ 36729 w 38216"/>
                <a:gd name="connsiteY8" fmla="*/ 203 h 132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216" h="132448">
                  <a:moveTo>
                    <a:pt x="36729" y="203"/>
                  </a:moveTo>
                  <a:cubicBezTo>
                    <a:pt x="35358" y="203"/>
                    <a:pt x="33757" y="-254"/>
                    <a:pt x="33072" y="203"/>
                  </a:cubicBezTo>
                  <a:cubicBezTo>
                    <a:pt x="-5105" y="29921"/>
                    <a:pt x="-7162" y="82042"/>
                    <a:pt x="11355" y="117246"/>
                  </a:cubicBezTo>
                  <a:cubicBezTo>
                    <a:pt x="14326" y="122961"/>
                    <a:pt x="18670" y="127533"/>
                    <a:pt x="23928" y="131420"/>
                  </a:cubicBezTo>
                  <a:cubicBezTo>
                    <a:pt x="25528" y="132791"/>
                    <a:pt x="27814" y="132791"/>
                    <a:pt x="28957" y="131420"/>
                  </a:cubicBezTo>
                  <a:cubicBezTo>
                    <a:pt x="30100" y="130277"/>
                    <a:pt x="30786" y="127991"/>
                    <a:pt x="30557" y="126390"/>
                  </a:cubicBezTo>
                  <a:cubicBezTo>
                    <a:pt x="30328" y="124562"/>
                    <a:pt x="28957" y="122961"/>
                    <a:pt x="28042" y="121361"/>
                  </a:cubicBezTo>
                  <a:cubicBezTo>
                    <a:pt x="9754" y="85700"/>
                    <a:pt x="9069" y="51181"/>
                    <a:pt x="32614" y="17348"/>
                  </a:cubicBezTo>
                  <a:cubicBezTo>
                    <a:pt x="36043" y="12319"/>
                    <a:pt x="40615" y="7061"/>
                    <a:pt x="36729" y="203"/>
                  </a:cubicBezTo>
                  <a:close/>
                </a:path>
              </a:pathLst>
            </a:custGeom>
            <a:solidFill>
              <a:srgbClr val="000000"/>
            </a:solidFill>
            <a:ln w="2286" cap="flat">
              <a:noFill/>
              <a:prstDash val="solid"/>
              <a:miter/>
            </a:ln>
          </p:spPr>
          <p:txBody>
            <a:bodyPr rtlCol="0" anchor="ctr"/>
            <a:lstStyle/>
            <a:p>
              <a:endParaRPr lang="en-US"/>
            </a:p>
          </p:txBody>
        </p:sp>
        <p:sp>
          <p:nvSpPr>
            <p:cNvPr id="100" name="Freeform 1075">
              <a:extLst>
                <a:ext uri="{FF2B5EF4-FFF2-40B4-BE49-F238E27FC236}">
                  <a16:creationId xmlns:a16="http://schemas.microsoft.com/office/drawing/2014/main" id="{5CE719DF-125D-5426-D6F9-8041A7F633DC}"/>
                </a:ext>
              </a:extLst>
            </p:cNvPr>
            <p:cNvSpPr/>
            <p:nvPr/>
          </p:nvSpPr>
          <p:spPr>
            <a:xfrm>
              <a:off x="5565310" y="1100537"/>
              <a:ext cx="93524" cy="15257"/>
            </a:xfrm>
            <a:custGeom>
              <a:avLst/>
              <a:gdLst>
                <a:gd name="connsiteX0" fmla="*/ 9152 w 93524"/>
                <a:gd name="connsiteY0" fmla="*/ 15030 h 15257"/>
                <a:gd name="connsiteX1" fmla="*/ 60587 w 93524"/>
                <a:gd name="connsiteY1" fmla="*/ 12744 h 15257"/>
                <a:gd name="connsiteX2" fmla="*/ 93506 w 93524"/>
                <a:gd name="connsiteY2" fmla="*/ 5201 h 15257"/>
                <a:gd name="connsiteX3" fmla="*/ 89162 w 93524"/>
                <a:gd name="connsiteY3" fmla="*/ 629 h 15257"/>
                <a:gd name="connsiteX4" fmla="*/ 9152 w 93524"/>
                <a:gd name="connsiteY4" fmla="*/ 1086 h 15257"/>
                <a:gd name="connsiteX5" fmla="*/ 8 w 93524"/>
                <a:gd name="connsiteY5" fmla="*/ 7258 h 15257"/>
                <a:gd name="connsiteX6" fmla="*/ 9152 w 93524"/>
                <a:gd name="connsiteY6" fmla="*/ 15030 h 152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3524" h="15257">
                  <a:moveTo>
                    <a:pt x="9152" y="15030"/>
                  </a:moveTo>
                  <a:cubicBezTo>
                    <a:pt x="26297" y="15488"/>
                    <a:pt x="43671" y="15488"/>
                    <a:pt x="60587" y="12744"/>
                  </a:cubicBezTo>
                  <a:cubicBezTo>
                    <a:pt x="71789" y="10916"/>
                    <a:pt x="83676" y="12516"/>
                    <a:pt x="93506" y="5201"/>
                  </a:cubicBezTo>
                  <a:cubicBezTo>
                    <a:pt x="93734" y="1772"/>
                    <a:pt x="91906" y="629"/>
                    <a:pt x="89162" y="629"/>
                  </a:cubicBezTo>
                  <a:cubicBezTo>
                    <a:pt x="62416" y="-57"/>
                    <a:pt x="35899" y="-514"/>
                    <a:pt x="9152" y="1086"/>
                  </a:cubicBezTo>
                  <a:cubicBezTo>
                    <a:pt x="4352" y="1314"/>
                    <a:pt x="-220" y="629"/>
                    <a:pt x="8" y="7258"/>
                  </a:cubicBezTo>
                  <a:cubicBezTo>
                    <a:pt x="237" y="12973"/>
                    <a:pt x="4123" y="15030"/>
                    <a:pt x="9152" y="15030"/>
                  </a:cubicBezTo>
                  <a:close/>
                </a:path>
              </a:pathLst>
            </a:custGeom>
            <a:solidFill>
              <a:srgbClr val="000000"/>
            </a:solidFill>
            <a:ln w="2286" cap="flat">
              <a:noFill/>
              <a:prstDash val="solid"/>
              <a:miter/>
            </a:ln>
          </p:spPr>
          <p:txBody>
            <a:bodyPr rtlCol="0" anchor="ctr"/>
            <a:lstStyle/>
            <a:p>
              <a:endParaRPr lang="en-US"/>
            </a:p>
          </p:txBody>
        </p:sp>
        <p:sp>
          <p:nvSpPr>
            <p:cNvPr id="101" name="Freeform 1076">
              <a:extLst>
                <a:ext uri="{FF2B5EF4-FFF2-40B4-BE49-F238E27FC236}">
                  <a16:creationId xmlns:a16="http://schemas.microsoft.com/office/drawing/2014/main" id="{2BFD62B6-E195-0AA2-DA22-731ED196850A}"/>
                </a:ext>
              </a:extLst>
            </p:cNvPr>
            <p:cNvSpPr/>
            <p:nvPr/>
          </p:nvSpPr>
          <p:spPr>
            <a:xfrm>
              <a:off x="5919192" y="1091544"/>
              <a:ext cx="71094" cy="16174"/>
            </a:xfrm>
            <a:custGeom>
              <a:avLst/>
              <a:gdLst>
                <a:gd name="connsiteX0" fmla="*/ 9144 w 71094"/>
                <a:gd name="connsiteY0" fmla="*/ 478 h 16174"/>
                <a:gd name="connsiteX1" fmla="*/ 0 w 71094"/>
                <a:gd name="connsiteY1" fmla="*/ 8022 h 16174"/>
                <a:gd name="connsiteX2" fmla="*/ 9373 w 71094"/>
                <a:gd name="connsiteY2" fmla="*/ 14651 h 16174"/>
                <a:gd name="connsiteX3" fmla="*/ 51206 w 71094"/>
                <a:gd name="connsiteY3" fmla="*/ 16023 h 16174"/>
                <a:gd name="connsiteX4" fmla="*/ 71095 w 71094"/>
                <a:gd name="connsiteY4" fmla="*/ 7336 h 16174"/>
                <a:gd name="connsiteX5" fmla="*/ 9144 w 71094"/>
                <a:gd name="connsiteY5" fmla="*/ 478 h 161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094" h="16174">
                  <a:moveTo>
                    <a:pt x="9144" y="478"/>
                  </a:moveTo>
                  <a:cubicBezTo>
                    <a:pt x="4572" y="707"/>
                    <a:pt x="0" y="2307"/>
                    <a:pt x="0" y="8022"/>
                  </a:cubicBezTo>
                  <a:cubicBezTo>
                    <a:pt x="0" y="14194"/>
                    <a:pt x="4572" y="15108"/>
                    <a:pt x="9373" y="14651"/>
                  </a:cubicBezTo>
                  <a:cubicBezTo>
                    <a:pt x="23317" y="13280"/>
                    <a:pt x="37262" y="15337"/>
                    <a:pt x="51206" y="16023"/>
                  </a:cubicBezTo>
                  <a:cubicBezTo>
                    <a:pt x="57836" y="16480"/>
                    <a:pt x="65151" y="16480"/>
                    <a:pt x="71095" y="7336"/>
                  </a:cubicBezTo>
                  <a:cubicBezTo>
                    <a:pt x="49606" y="478"/>
                    <a:pt x="29489" y="-894"/>
                    <a:pt x="9144" y="478"/>
                  </a:cubicBezTo>
                  <a:close/>
                </a:path>
              </a:pathLst>
            </a:custGeom>
            <a:solidFill>
              <a:srgbClr val="000000"/>
            </a:solidFill>
            <a:ln w="2286" cap="flat">
              <a:noFill/>
              <a:prstDash val="solid"/>
              <a:miter/>
            </a:ln>
          </p:spPr>
          <p:txBody>
            <a:bodyPr rtlCol="0" anchor="ctr"/>
            <a:lstStyle/>
            <a:p>
              <a:endParaRPr lang="en-US"/>
            </a:p>
          </p:txBody>
        </p:sp>
      </p:grpSp>
    </p:spTree>
    <p:extLst>
      <p:ext uri="{BB962C8B-B14F-4D97-AF65-F5344CB8AC3E}">
        <p14:creationId xmlns:p14="http://schemas.microsoft.com/office/powerpoint/2010/main" val="274566804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A403F6-E276-3D03-F3E3-1B92B9BCBF53}"/>
            </a:ext>
          </a:extLst>
        </p:cNvPr>
        <p:cNvGrpSpPr/>
        <p:nvPr/>
      </p:nvGrpSpPr>
      <p:grpSpPr>
        <a:xfrm>
          <a:off x="0" y="0"/>
          <a:ext cx="0" cy="0"/>
          <a:chOff x="0" y="0"/>
          <a:chExt cx="0" cy="0"/>
        </a:xfrm>
      </p:grpSpPr>
      <p:sp>
        <p:nvSpPr>
          <p:cNvPr id="8" name="Flowchart: Alternate Process 7">
            <a:extLst>
              <a:ext uri="{FF2B5EF4-FFF2-40B4-BE49-F238E27FC236}">
                <a16:creationId xmlns:a16="http://schemas.microsoft.com/office/drawing/2014/main" id="{30C7CE4F-30D4-08AC-5ECC-2B77A061AFB0}"/>
              </a:ext>
            </a:extLst>
          </p:cNvPr>
          <p:cNvSpPr/>
          <p:nvPr/>
        </p:nvSpPr>
        <p:spPr>
          <a:xfrm>
            <a:off x="645458" y="1030942"/>
            <a:ext cx="10936942" cy="5109882"/>
          </a:xfrm>
          <a:prstGeom prst="flowChartAlternateProcess">
            <a:avLst/>
          </a:prstGeom>
          <a:solidFill>
            <a:srgbClr val="702E8C"/>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E">
              <a:solidFill>
                <a:schemeClr val="bg1"/>
              </a:solidFill>
            </a:endParaRPr>
          </a:p>
        </p:txBody>
      </p:sp>
      <p:sp>
        <p:nvSpPr>
          <p:cNvPr id="5" name="Text Placeholder 4">
            <a:extLst>
              <a:ext uri="{FF2B5EF4-FFF2-40B4-BE49-F238E27FC236}">
                <a16:creationId xmlns:a16="http://schemas.microsoft.com/office/drawing/2014/main" id="{BFF4BF45-2A92-E80E-349A-30A35BE4D770}"/>
              </a:ext>
            </a:extLst>
          </p:cNvPr>
          <p:cNvSpPr>
            <a:spLocks noGrp="1"/>
          </p:cNvSpPr>
          <p:nvPr>
            <p:ph type="body" sz="quarter" idx="18"/>
          </p:nvPr>
        </p:nvSpPr>
        <p:spPr>
          <a:xfrm>
            <a:off x="798379" y="1202498"/>
            <a:ext cx="10595237" cy="3849918"/>
          </a:xfrm>
        </p:spPr>
        <p:txBody>
          <a:bodyPr/>
          <a:lstStyle/>
          <a:p>
            <a:pPr marL="0" indent="0"/>
            <a:endParaRPr lang="en-US" sz="2200" dirty="0">
              <a:solidFill>
                <a:schemeClr val="bg1"/>
              </a:solidFill>
            </a:endParaRPr>
          </a:p>
          <a:p>
            <a:pPr marL="342900" indent="-342900">
              <a:buFont typeface="Wingdings" panose="05000000000000000000" pitchFamily="2" charset="2"/>
              <a:buChar char="q"/>
            </a:pPr>
            <a:r>
              <a:rPr lang="en-US" sz="2200" b="1" dirty="0">
                <a:solidFill>
                  <a:schemeClr val="bg1"/>
                </a:solidFill>
              </a:rPr>
              <a:t>The company defines </a:t>
            </a:r>
            <a:r>
              <a:rPr lang="en-US" sz="2200" dirty="0">
                <a:solidFill>
                  <a:schemeClr val="bg1"/>
                </a:solidFill>
              </a:rPr>
              <a:t>what inclusion is needed so their company can be inclusive and support it with inclusion-focused strategies, policies, mission statements and directives.</a:t>
            </a:r>
          </a:p>
          <a:p>
            <a:pPr marL="342900" indent="-342900">
              <a:buFont typeface="Wingdings" panose="05000000000000000000" pitchFamily="2" charset="2"/>
              <a:buChar char="q"/>
            </a:pPr>
            <a:r>
              <a:rPr lang="en-US" sz="2200" b="1" dirty="0">
                <a:solidFill>
                  <a:schemeClr val="bg1"/>
                </a:solidFill>
              </a:rPr>
              <a:t>Recruitment: </a:t>
            </a:r>
            <a:r>
              <a:rPr lang="en-US" sz="2200" dirty="0">
                <a:solidFill>
                  <a:schemeClr val="bg1"/>
                </a:solidFill>
              </a:rPr>
              <a:t>Design recruitment processes that reach diverse talent pools</a:t>
            </a:r>
          </a:p>
          <a:p>
            <a:pPr marL="342900" indent="-342900">
              <a:buFont typeface="Wingdings" panose="05000000000000000000" pitchFamily="2" charset="2"/>
              <a:buChar char="q"/>
            </a:pPr>
            <a:r>
              <a:rPr lang="en-US" sz="2200" b="1" dirty="0">
                <a:solidFill>
                  <a:schemeClr val="bg1"/>
                </a:solidFill>
              </a:rPr>
              <a:t>Communication: </a:t>
            </a:r>
            <a:r>
              <a:rPr lang="en-IE" sz="2200" dirty="0">
                <a:solidFill>
                  <a:schemeClr val="bg1"/>
                </a:solidFill>
              </a:rPr>
              <a:t>Ensure that internal communication practices are inclusive. Provide communication methods and s</a:t>
            </a:r>
            <a:r>
              <a:rPr lang="en-US" sz="2200" dirty="0" err="1">
                <a:solidFill>
                  <a:schemeClr val="bg1"/>
                </a:solidFill>
              </a:rPr>
              <a:t>ystems</a:t>
            </a:r>
            <a:r>
              <a:rPr lang="en-US" sz="2200" dirty="0">
                <a:solidFill>
                  <a:schemeClr val="bg1"/>
                </a:solidFill>
              </a:rPr>
              <a:t> that encourage participation and amplify employee voices in decision-making.</a:t>
            </a:r>
          </a:p>
          <a:p>
            <a:pPr marL="342900" indent="-342900">
              <a:buFont typeface="Wingdings" panose="05000000000000000000" pitchFamily="2" charset="2"/>
              <a:buChar char="q"/>
            </a:pPr>
            <a:r>
              <a:rPr lang="en-US" sz="2200" b="1" dirty="0">
                <a:solidFill>
                  <a:schemeClr val="bg1"/>
                </a:solidFill>
              </a:rPr>
              <a:t>Develop &amp; Train: </a:t>
            </a:r>
            <a:r>
              <a:rPr lang="en-US" sz="2200" dirty="0">
                <a:solidFill>
                  <a:schemeClr val="bg1"/>
                </a:solidFill>
              </a:rPr>
              <a:t>Provide employees and managers with training on inclusion, cultural awareness, and unconscious bias. Provide employee development opportunities for all.</a:t>
            </a:r>
          </a:p>
          <a:p>
            <a:pPr marL="342900" indent="-342900">
              <a:buFont typeface="Wingdings" panose="05000000000000000000" pitchFamily="2" charset="2"/>
              <a:buChar char="q"/>
            </a:pPr>
            <a:r>
              <a:rPr lang="en-US" sz="2200" b="1" dirty="0">
                <a:solidFill>
                  <a:schemeClr val="bg1"/>
                </a:solidFill>
              </a:rPr>
              <a:t>Inclusive leadership </a:t>
            </a:r>
            <a:r>
              <a:rPr lang="en-US" sz="2200" dirty="0">
                <a:solidFill>
                  <a:schemeClr val="bg1"/>
                </a:solidFill>
              </a:rPr>
              <a:t>mechanisms and training to empower managers to create safe spaces for dialogue. Identify gaps, empower leaders and promote their efforts.</a:t>
            </a:r>
          </a:p>
          <a:p>
            <a:pPr marL="342900" indent="-342900">
              <a:buFont typeface="Wingdings" panose="05000000000000000000" pitchFamily="2" charset="2"/>
              <a:buChar char="q"/>
            </a:pPr>
            <a:r>
              <a:rPr lang="en-US" sz="2200" b="1" dirty="0">
                <a:solidFill>
                  <a:schemeClr val="bg1"/>
                </a:solidFill>
              </a:rPr>
              <a:t>Measure &amp; Monitor: </a:t>
            </a:r>
            <a:r>
              <a:rPr lang="en-US" sz="2200" dirty="0">
                <a:solidFill>
                  <a:schemeClr val="bg1"/>
                </a:solidFill>
              </a:rPr>
              <a:t>Regularly assess, monitor, and adapt as needed based on insights via audits and feedback mechanisms (e.g., anonymous surveys).</a:t>
            </a:r>
          </a:p>
        </p:txBody>
      </p:sp>
      <p:sp>
        <p:nvSpPr>
          <p:cNvPr id="4" name="Text Placeholder 3">
            <a:extLst>
              <a:ext uri="{FF2B5EF4-FFF2-40B4-BE49-F238E27FC236}">
                <a16:creationId xmlns:a16="http://schemas.microsoft.com/office/drawing/2014/main" id="{068F91A8-5AD2-E5F4-43D3-0F6E12E6FA06}"/>
              </a:ext>
            </a:extLst>
          </p:cNvPr>
          <p:cNvSpPr>
            <a:spLocks noGrp="1"/>
          </p:cNvSpPr>
          <p:nvPr>
            <p:ph type="body" sz="quarter" idx="16"/>
          </p:nvPr>
        </p:nvSpPr>
        <p:spPr>
          <a:xfrm>
            <a:off x="798381" y="483697"/>
            <a:ext cx="10595237" cy="803654"/>
          </a:xfrm>
        </p:spPr>
        <p:txBody>
          <a:bodyPr/>
          <a:lstStyle/>
          <a:p>
            <a:r>
              <a:rPr lang="en-IE" sz="3000" dirty="0">
                <a:solidFill>
                  <a:srgbClr val="702E8C"/>
                </a:solidFill>
              </a:rPr>
              <a:t>Dig Deeper into Company Perspective</a:t>
            </a:r>
          </a:p>
        </p:txBody>
      </p:sp>
      <p:sp>
        <p:nvSpPr>
          <p:cNvPr id="3" name="TextBox 2">
            <a:extLst>
              <a:ext uri="{FF2B5EF4-FFF2-40B4-BE49-F238E27FC236}">
                <a16:creationId xmlns:a16="http://schemas.microsoft.com/office/drawing/2014/main" id="{C929B4EF-0623-F68B-DB7C-158EFE621D56}"/>
              </a:ext>
            </a:extLst>
          </p:cNvPr>
          <p:cNvSpPr txBox="1"/>
          <p:nvPr/>
        </p:nvSpPr>
        <p:spPr>
          <a:xfrm>
            <a:off x="7651915" y="6365735"/>
            <a:ext cx="4138377" cy="369332"/>
          </a:xfrm>
          <a:prstGeom prst="rect">
            <a:avLst/>
          </a:prstGeom>
          <a:noFill/>
        </p:spPr>
        <p:txBody>
          <a:bodyPr wrap="none" rtlCol="0">
            <a:spAutoFit/>
          </a:bodyPr>
          <a:lstStyle/>
          <a:p>
            <a:r>
              <a:rPr lang="en-IE" dirty="0">
                <a:solidFill>
                  <a:schemeClr val="bg1"/>
                </a:solidFill>
              </a:rPr>
              <a:t>Source </a:t>
            </a:r>
            <a:r>
              <a:rPr lang="en-IE" dirty="0">
                <a:solidFill>
                  <a:schemeClr val="bg1"/>
                </a:solidFill>
                <a:hlinkClick r:id="rId2">
                  <a:extLst>
                    <a:ext uri="{A12FA001-AC4F-418D-AE19-62706E023703}">
                      <ahyp:hlinkClr xmlns:ahyp="http://schemas.microsoft.com/office/drawing/2018/hyperlinkcolor" val="tx"/>
                    </a:ext>
                  </a:extLst>
                </a:hlinkClick>
              </a:rPr>
              <a:t>CIPD Building Inclusive Workplaces</a:t>
            </a:r>
            <a:endParaRPr lang="en-IE" dirty="0">
              <a:solidFill>
                <a:schemeClr val="bg1"/>
              </a:solidFill>
            </a:endParaRPr>
          </a:p>
        </p:txBody>
      </p:sp>
      <p:sp>
        <p:nvSpPr>
          <p:cNvPr id="7" name="Text Placeholder 4">
            <a:extLst>
              <a:ext uri="{FF2B5EF4-FFF2-40B4-BE49-F238E27FC236}">
                <a16:creationId xmlns:a16="http://schemas.microsoft.com/office/drawing/2014/main" id="{A741D6F4-82F6-65DB-E74C-273800A5041C}"/>
              </a:ext>
            </a:extLst>
          </p:cNvPr>
          <p:cNvSpPr txBox="1">
            <a:spLocks/>
          </p:cNvSpPr>
          <p:nvPr/>
        </p:nvSpPr>
        <p:spPr>
          <a:xfrm>
            <a:off x="6370536" y="1122967"/>
            <a:ext cx="5297619" cy="384991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endParaRPr lang="en-US" sz="2200" dirty="0">
              <a:solidFill>
                <a:schemeClr val="bg1"/>
              </a:solidFill>
              <a:hlinkClick r:id="rId2">
                <a:extLst>
                  <a:ext uri="{A12FA001-AC4F-418D-AE19-62706E023703}">
                    <ahyp:hlinkClr xmlns:ahyp="http://schemas.microsoft.com/office/drawing/2018/hyperlinkcolor" val="tx"/>
                  </a:ext>
                </a:extLst>
              </a:hlinkClick>
            </a:endParaRPr>
          </a:p>
        </p:txBody>
      </p:sp>
      <p:grpSp>
        <p:nvGrpSpPr>
          <p:cNvPr id="102" name="Graphic 4">
            <a:extLst>
              <a:ext uri="{FF2B5EF4-FFF2-40B4-BE49-F238E27FC236}">
                <a16:creationId xmlns:a16="http://schemas.microsoft.com/office/drawing/2014/main" id="{1C35F2F3-6CEA-7CA3-0D0F-FDA4E3F36EAB}"/>
              </a:ext>
            </a:extLst>
          </p:cNvPr>
          <p:cNvGrpSpPr/>
          <p:nvPr/>
        </p:nvGrpSpPr>
        <p:grpSpPr>
          <a:xfrm>
            <a:off x="8866791" y="367850"/>
            <a:ext cx="2411157" cy="1338679"/>
            <a:chOff x="7994680" y="5442637"/>
            <a:chExt cx="1847411" cy="904814"/>
          </a:xfrm>
        </p:grpSpPr>
        <p:sp>
          <p:nvSpPr>
            <p:cNvPr id="103" name="Freeform 88">
              <a:extLst>
                <a:ext uri="{FF2B5EF4-FFF2-40B4-BE49-F238E27FC236}">
                  <a16:creationId xmlns:a16="http://schemas.microsoft.com/office/drawing/2014/main" id="{EE13A83B-240B-262C-29CD-2C0E38B65106}"/>
                </a:ext>
              </a:extLst>
            </p:cNvPr>
            <p:cNvSpPr/>
            <p:nvPr/>
          </p:nvSpPr>
          <p:spPr>
            <a:xfrm>
              <a:off x="8760967" y="5458709"/>
              <a:ext cx="210455" cy="201773"/>
            </a:xfrm>
            <a:custGeom>
              <a:avLst/>
              <a:gdLst>
                <a:gd name="connsiteX0" fmla="*/ 125336 w 210455"/>
                <a:gd name="connsiteY0" fmla="*/ 200404 h 201773"/>
                <a:gd name="connsiteX1" fmla="*/ 209256 w 210455"/>
                <a:gd name="connsiteY1" fmla="*/ 116665 h 201773"/>
                <a:gd name="connsiteX2" fmla="*/ 167206 w 210455"/>
                <a:gd name="connsiteY2" fmla="*/ 15780 h 201773"/>
                <a:gd name="connsiteX3" fmla="*/ 55312 w 210455"/>
                <a:gd name="connsiteY3" fmla="*/ 9824 h 201773"/>
                <a:gd name="connsiteX4" fmla="*/ 989 w 210455"/>
                <a:gd name="connsiteY4" fmla="*/ 115942 h 201773"/>
                <a:gd name="connsiteX5" fmla="*/ 125336 w 210455"/>
                <a:gd name="connsiteY5" fmla="*/ 200404 h 201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0455" h="201773">
                  <a:moveTo>
                    <a:pt x="125336" y="200404"/>
                  </a:moveTo>
                  <a:cubicBezTo>
                    <a:pt x="169371" y="194268"/>
                    <a:pt x="201135" y="163407"/>
                    <a:pt x="209256" y="116665"/>
                  </a:cubicBezTo>
                  <a:cubicBezTo>
                    <a:pt x="215573" y="80750"/>
                    <a:pt x="196262" y="32022"/>
                    <a:pt x="167206" y="15780"/>
                  </a:cubicBezTo>
                  <a:cubicBezTo>
                    <a:pt x="131652" y="-11472"/>
                    <a:pt x="68125" y="3508"/>
                    <a:pt x="55312" y="9824"/>
                  </a:cubicBezTo>
                  <a:cubicBezTo>
                    <a:pt x="20841" y="27149"/>
                    <a:pt x="-5508" y="77682"/>
                    <a:pt x="989" y="115942"/>
                  </a:cubicBezTo>
                  <a:cubicBezTo>
                    <a:pt x="10915" y="174596"/>
                    <a:pt x="61809" y="209248"/>
                    <a:pt x="125336" y="200404"/>
                  </a:cubicBezTo>
                  <a:close/>
                </a:path>
              </a:pathLst>
            </a:custGeom>
            <a:solidFill>
              <a:srgbClr val="FFFFFF"/>
            </a:solidFill>
            <a:ln w="1804" cap="flat">
              <a:noFill/>
              <a:prstDash val="solid"/>
              <a:miter/>
            </a:ln>
          </p:spPr>
          <p:txBody>
            <a:bodyPr rtlCol="0" anchor="ctr"/>
            <a:lstStyle/>
            <a:p>
              <a:endParaRPr lang="en-US"/>
            </a:p>
          </p:txBody>
        </p:sp>
        <p:sp>
          <p:nvSpPr>
            <p:cNvPr id="104" name="Freeform 89">
              <a:extLst>
                <a:ext uri="{FF2B5EF4-FFF2-40B4-BE49-F238E27FC236}">
                  <a16:creationId xmlns:a16="http://schemas.microsoft.com/office/drawing/2014/main" id="{7CFDD345-9FB8-0FA3-65DC-5DEC663CA77C}"/>
                </a:ext>
              </a:extLst>
            </p:cNvPr>
            <p:cNvSpPr/>
            <p:nvPr/>
          </p:nvSpPr>
          <p:spPr>
            <a:xfrm>
              <a:off x="8337446" y="5889265"/>
              <a:ext cx="217064" cy="425328"/>
            </a:xfrm>
            <a:custGeom>
              <a:avLst/>
              <a:gdLst>
                <a:gd name="connsiteX0" fmla="*/ 37 w 217064"/>
                <a:gd name="connsiteY0" fmla="*/ 205512 h 425328"/>
                <a:gd name="connsiteX1" fmla="*/ 13031 w 217064"/>
                <a:gd name="connsiteY1" fmla="*/ 230237 h 425328"/>
                <a:gd name="connsiteX2" fmla="*/ 17542 w 217064"/>
                <a:gd name="connsiteY2" fmla="*/ 212731 h 425328"/>
                <a:gd name="connsiteX3" fmla="*/ 20430 w 217064"/>
                <a:gd name="connsiteY3" fmla="*/ 151731 h 425328"/>
                <a:gd name="connsiteX4" fmla="*/ 28010 w 217064"/>
                <a:gd name="connsiteY4" fmla="*/ 88204 h 425328"/>
                <a:gd name="connsiteX5" fmla="*/ 40462 w 217064"/>
                <a:gd name="connsiteY5" fmla="*/ 73585 h 425328"/>
                <a:gd name="connsiteX6" fmla="*/ 44072 w 217064"/>
                <a:gd name="connsiteY6" fmla="*/ 90550 h 425328"/>
                <a:gd name="connsiteX7" fmla="*/ 34687 w 217064"/>
                <a:gd name="connsiteY7" fmla="*/ 169778 h 425328"/>
                <a:gd name="connsiteX8" fmla="*/ 32522 w 217064"/>
                <a:gd name="connsiteY8" fmla="*/ 372450 h 425328"/>
                <a:gd name="connsiteX9" fmla="*/ 36312 w 217064"/>
                <a:gd name="connsiteY9" fmla="*/ 404213 h 425328"/>
                <a:gd name="connsiteX10" fmla="*/ 59232 w 217064"/>
                <a:gd name="connsiteY10" fmla="*/ 425328 h 425328"/>
                <a:gd name="connsiteX11" fmla="*/ 75836 w 217064"/>
                <a:gd name="connsiteY11" fmla="*/ 404935 h 425328"/>
                <a:gd name="connsiteX12" fmla="*/ 96590 w 217064"/>
                <a:gd name="connsiteY12" fmla="*/ 241245 h 425328"/>
                <a:gd name="connsiteX13" fmla="*/ 113013 w 217064"/>
                <a:gd name="connsiteY13" fmla="*/ 226266 h 425328"/>
                <a:gd name="connsiteX14" fmla="*/ 129256 w 217064"/>
                <a:gd name="connsiteY14" fmla="*/ 237636 h 425328"/>
                <a:gd name="connsiteX15" fmla="*/ 138280 w 217064"/>
                <a:gd name="connsiteY15" fmla="*/ 401506 h 425328"/>
                <a:gd name="connsiteX16" fmla="*/ 157049 w 217064"/>
                <a:gd name="connsiteY16" fmla="*/ 422802 h 425328"/>
                <a:gd name="connsiteX17" fmla="*/ 179066 w 217064"/>
                <a:gd name="connsiteY17" fmla="*/ 403131 h 425328"/>
                <a:gd name="connsiteX18" fmla="*/ 182315 w 217064"/>
                <a:gd name="connsiteY18" fmla="*/ 318308 h 425328"/>
                <a:gd name="connsiteX19" fmla="*/ 166614 w 217064"/>
                <a:gd name="connsiteY19" fmla="*/ 79000 h 425328"/>
                <a:gd name="connsiteX20" fmla="*/ 165892 w 217064"/>
                <a:gd name="connsiteY20" fmla="*/ 71059 h 425328"/>
                <a:gd name="connsiteX21" fmla="*/ 170223 w 217064"/>
                <a:gd name="connsiteY21" fmla="*/ 62576 h 425328"/>
                <a:gd name="connsiteX22" fmla="*/ 180871 w 217064"/>
                <a:gd name="connsiteY22" fmla="*/ 67810 h 425328"/>
                <a:gd name="connsiteX23" fmla="*/ 185924 w 217064"/>
                <a:gd name="connsiteY23" fmla="*/ 85677 h 425328"/>
                <a:gd name="connsiteX24" fmla="*/ 194226 w 217064"/>
                <a:gd name="connsiteY24" fmla="*/ 159852 h 425328"/>
                <a:gd name="connsiteX25" fmla="*/ 198197 w 217064"/>
                <a:gd name="connsiteY25" fmla="*/ 213092 h 425328"/>
                <a:gd name="connsiteX26" fmla="*/ 216966 w 217064"/>
                <a:gd name="connsiteY26" fmla="*/ 165988 h 425328"/>
                <a:gd name="connsiteX27" fmla="*/ 196211 w 217064"/>
                <a:gd name="connsiteY27" fmla="*/ 52109 h 425328"/>
                <a:gd name="connsiteX28" fmla="*/ 189895 w 217064"/>
                <a:gd name="connsiteY28" fmla="*/ 34603 h 425328"/>
                <a:gd name="connsiteX29" fmla="*/ 130880 w 217064"/>
                <a:gd name="connsiteY29" fmla="*/ 3561 h 425328"/>
                <a:gd name="connsiteX30" fmla="*/ 80889 w 217064"/>
                <a:gd name="connsiteY30" fmla="*/ 3381 h 425328"/>
                <a:gd name="connsiteX31" fmla="*/ 31078 w 217064"/>
                <a:gd name="connsiteY31" fmla="*/ 19804 h 425328"/>
                <a:gd name="connsiteX32" fmla="*/ 11406 w 217064"/>
                <a:gd name="connsiteY32" fmla="*/ 67269 h 425328"/>
                <a:gd name="connsiteX33" fmla="*/ 37 w 217064"/>
                <a:gd name="connsiteY33" fmla="*/ 205512 h 4253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17064" h="425328">
                  <a:moveTo>
                    <a:pt x="37" y="205512"/>
                  </a:moveTo>
                  <a:cubicBezTo>
                    <a:pt x="-324" y="215618"/>
                    <a:pt x="1841" y="225183"/>
                    <a:pt x="13031" y="230237"/>
                  </a:cubicBezTo>
                  <a:cubicBezTo>
                    <a:pt x="17723" y="225183"/>
                    <a:pt x="17182" y="218686"/>
                    <a:pt x="17542" y="212731"/>
                  </a:cubicBezTo>
                  <a:cubicBezTo>
                    <a:pt x="18806" y="192337"/>
                    <a:pt x="18806" y="171944"/>
                    <a:pt x="20430" y="151731"/>
                  </a:cubicBezTo>
                  <a:cubicBezTo>
                    <a:pt x="22235" y="130435"/>
                    <a:pt x="24942" y="109319"/>
                    <a:pt x="28010" y="88204"/>
                  </a:cubicBezTo>
                  <a:cubicBezTo>
                    <a:pt x="29093" y="81346"/>
                    <a:pt x="31980" y="72322"/>
                    <a:pt x="40462" y="73585"/>
                  </a:cubicBezTo>
                  <a:cubicBezTo>
                    <a:pt x="52013" y="75390"/>
                    <a:pt x="45696" y="84233"/>
                    <a:pt x="44072" y="90550"/>
                  </a:cubicBezTo>
                  <a:cubicBezTo>
                    <a:pt x="37575" y="116538"/>
                    <a:pt x="35590" y="143248"/>
                    <a:pt x="34687" y="169778"/>
                  </a:cubicBezTo>
                  <a:cubicBezTo>
                    <a:pt x="32702" y="237275"/>
                    <a:pt x="33244" y="304953"/>
                    <a:pt x="32522" y="372450"/>
                  </a:cubicBezTo>
                  <a:cubicBezTo>
                    <a:pt x="32341" y="383278"/>
                    <a:pt x="34507" y="393565"/>
                    <a:pt x="36312" y="404213"/>
                  </a:cubicBezTo>
                  <a:cubicBezTo>
                    <a:pt x="38478" y="417929"/>
                    <a:pt x="45696" y="425328"/>
                    <a:pt x="59232" y="425328"/>
                  </a:cubicBezTo>
                  <a:cubicBezTo>
                    <a:pt x="72045" y="425328"/>
                    <a:pt x="73670" y="414681"/>
                    <a:pt x="75836" y="404935"/>
                  </a:cubicBezTo>
                  <a:cubicBezTo>
                    <a:pt x="83776" y="368479"/>
                    <a:pt x="94064" y="258932"/>
                    <a:pt x="96590" y="241245"/>
                  </a:cubicBezTo>
                  <a:cubicBezTo>
                    <a:pt x="97853" y="232763"/>
                    <a:pt x="103628" y="226807"/>
                    <a:pt x="113013" y="226266"/>
                  </a:cubicBezTo>
                  <a:cubicBezTo>
                    <a:pt x="121315" y="225725"/>
                    <a:pt x="126187" y="230778"/>
                    <a:pt x="129256" y="237636"/>
                  </a:cubicBezTo>
                  <a:cubicBezTo>
                    <a:pt x="131061" y="241607"/>
                    <a:pt x="134129" y="373172"/>
                    <a:pt x="138280" y="401506"/>
                  </a:cubicBezTo>
                  <a:cubicBezTo>
                    <a:pt x="139723" y="410710"/>
                    <a:pt x="143152" y="422441"/>
                    <a:pt x="157049" y="422802"/>
                  </a:cubicBezTo>
                  <a:cubicBezTo>
                    <a:pt x="170043" y="423163"/>
                    <a:pt x="175638" y="413598"/>
                    <a:pt x="179066" y="403131"/>
                  </a:cubicBezTo>
                  <a:cubicBezTo>
                    <a:pt x="180691" y="398077"/>
                    <a:pt x="183037" y="340326"/>
                    <a:pt x="182315" y="318308"/>
                  </a:cubicBezTo>
                  <a:cubicBezTo>
                    <a:pt x="179789" y="238358"/>
                    <a:pt x="181954" y="158227"/>
                    <a:pt x="166614" y="79000"/>
                  </a:cubicBezTo>
                  <a:cubicBezTo>
                    <a:pt x="166072" y="76473"/>
                    <a:pt x="166072" y="73766"/>
                    <a:pt x="165892" y="71059"/>
                  </a:cubicBezTo>
                  <a:cubicBezTo>
                    <a:pt x="165531" y="67269"/>
                    <a:pt x="166072" y="63840"/>
                    <a:pt x="170223" y="62576"/>
                  </a:cubicBezTo>
                  <a:cubicBezTo>
                    <a:pt x="175096" y="61133"/>
                    <a:pt x="179247" y="63118"/>
                    <a:pt x="180871" y="67810"/>
                  </a:cubicBezTo>
                  <a:cubicBezTo>
                    <a:pt x="183037" y="73585"/>
                    <a:pt x="185022" y="79721"/>
                    <a:pt x="185924" y="85677"/>
                  </a:cubicBezTo>
                  <a:cubicBezTo>
                    <a:pt x="189353" y="110402"/>
                    <a:pt x="193324" y="134946"/>
                    <a:pt x="194226" y="159852"/>
                  </a:cubicBezTo>
                  <a:cubicBezTo>
                    <a:pt x="194767" y="177719"/>
                    <a:pt x="196934" y="195405"/>
                    <a:pt x="198197" y="213092"/>
                  </a:cubicBezTo>
                  <a:cubicBezTo>
                    <a:pt x="210108" y="198834"/>
                    <a:pt x="218049" y="181870"/>
                    <a:pt x="216966" y="165988"/>
                  </a:cubicBezTo>
                  <a:cubicBezTo>
                    <a:pt x="214439" y="127006"/>
                    <a:pt x="204694" y="90189"/>
                    <a:pt x="196211" y="52109"/>
                  </a:cubicBezTo>
                  <a:cubicBezTo>
                    <a:pt x="194948" y="46153"/>
                    <a:pt x="192783" y="40017"/>
                    <a:pt x="189895" y="34603"/>
                  </a:cubicBezTo>
                  <a:cubicBezTo>
                    <a:pt x="173833" y="5186"/>
                    <a:pt x="158673" y="-5642"/>
                    <a:pt x="130880" y="3561"/>
                  </a:cubicBezTo>
                  <a:cubicBezTo>
                    <a:pt x="114637" y="8976"/>
                    <a:pt x="97673" y="8254"/>
                    <a:pt x="80889" y="3381"/>
                  </a:cubicBezTo>
                  <a:cubicBezTo>
                    <a:pt x="57066" y="-3657"/>
                    <a:pt x="50208" y="-409"/>
                    <a:pt x="31078" y="19804"/>
                  </a:cubicBezTo>
                  <a:cubicBezTo>
                    <a:pt x="16279" y="35325"/>
                    <a:pt x="13753" y="52289"/>
                    <a:pt x="11406" y="67269"/>
                  </a:cubicBezTo>
                  <a:cubicBezTo>
                    <a:pt x="3827" y="113109"/>
                    <a:pt x="1300" y="159310"/>
                    <a:pt x="37" y="205512"/>
                  </a:cubicBezTo>
                  <a:close/>
                </a:path>
              </a:pathLst>
            </a:custGeom>
            <a:solidFill>
              <a:srgbClr val="FFFFFF"/>
            </a:solidFill>
            <a:ln w="1804" cap="flat">
              <a:noFill/>
              <a:prstDash val="solid"/>
              <a:miter/>
            </a:ln>
          </p:spPr>
          <p:txBody>
            <a:bodyPr rtlCol="0" anchor="ctr"/>
            <a:lstStyle/>
            <a:p>
              <a:endParaRPr lang="en-US"/>
            </a:p>
          </p:txBody>
        </p:sp>
        <p:sp>
          <p:nvSpPr>
            <p:cNvPr id="105" name="Freeform 90">
              <a:extLst>
                <a:ext uri="{FF2B5EF4-FFF2-40B4-BE49-F238E27FC236}">
                  <a16:creationId xmlns:a16="http://schemas.microsoft.com/office/drawing/2014/main" id="{75071C19-C3B8-6BF1-3FC4-5AC201B667AC}"/>
                </a:ext>
              </a:extLst>
            </p:cNvPr>
            <p:cNvSpPr/>
            <p:nvPr/>
          </p:nvSpPr>
          <p:spPr>
            <a:xfrm>
              <a:off x="8369795" y="5723653"/>
              <a:ext cx="156037" cy="155801"/>
            </a:xfrm>
            <a:custGeom>
              <a:avLst/>
              <a:gdLst>
                <a:gd name="connsiteX0" fmla="*/ 155921 w 156037"/>
                <a:gd name="connsiteY0" fmla="*/ 72440 h 155801"/>
                <a:gd name="connsiteX1" fmla="*/ 79400 w 156037"/>
                <a:gd name="connsiteY1" fmla="*/ 250 h 155801"/>
                <a:gd name="connsiteX2" fmla="*/ 353 w 156037"/>
                <a:gd name="connsiteY2" fmla="*/ 75688 h 155801"/>
                <a:gd name="connsiteX3" fmla="*/ 76332 w 156037"/>
                <a:gd name="connsiteY3" fmla="*/ 155638 h 155801"/>
                <a:gd name="connsiteX4" fmla="*/ 155921 w 156037"/>
                <a:gd name="connsiteY4" fmla="*/ 72440 h 1558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6037" h="155801">
                  <a:moveTo>
                    <a:pt x="155921" y="72440"/>
                  </a:moveTo>
                  <a:cubicBezTo>
                    <a:pt x="158268" y="35082"/>
                    <a:pt x="124699" y="3679"/>
                    <a:pt x="79400" y="250"/>
                  </a:cubicBezTo>
                  <a:cubicBezTo>
                    <a:pt x="34823" y="-3179"/>
                    <a:pt x="5226" y="28946"/>
                    <a:pt x="353" y="75688"/>
                  </a:cubicBezTo>
                  <a:cubicBezTo>
                    <a:pt x="-3978" y="116475"/>
                    <a:pt x="32116" y="153472"/>
                    <a:pt x="76332" y="155638"/>
                  </a:cubicBezTo>
                  <a:cubicBezTo>
                    <a:pt x="118202" y="157984"/>
                    <a:pt x="152673" y="135244"/>
                    <a:pt x="155921" y="72440"/>
                  </a:cubicBezTo>
                  <a:close/>
                </a:path>
              </a:pathLst>
            </a:custGeom>
            <a:solidFill>
              <a:srgbClr val="FFFFFF"/>
            </a:solidFill>
            <a:ln w="1804" cap="flat">
              <a:noFill/>
              <a:prstDash val="solid"/>
              <a:miter/>
            </a:ln>
          </p:spPr>
          <p:txBody>
            <a:bodyPr rtlCol="0" anchor="ctr"/>
            <a:lstStyle/>
            <a:p>
              <a:endParaRPr lang="en-US"/>
            </a:p>
          </p:txBody>
        </p:sp>
        <p:sp>
          <p:nvSpPr>
            <p:cNvPr id="106" name="Freeform 91">
              <a:extLst>
                <a:ext uri="{FF2B5EF4-FFF2-40B4-BE49-F238E27FC236}">
                  <a16:creationId xmlns:a16="http://schemas.microsoft.com/office/drawing/2014/main" id="{A1EEC18F-F39F-68E8-0D0C-D35D0CCCA1CA}"/>
                </a:ext>
              </a:extLst>
            </p:cNvPr>
            <p:cNvSpPr/>
            <p:nvPr/>
          </p:nvSpPr>
          <p:spPr>
            <a:xfrm>
              <a:off x="8088726" y="5890632"/>
              <a:ext cx="205997" cy="424550"/>
            </a:xfrm>
            <a:custGeom>
              <a:avLst/>
              <a:gdLst>
                <a:gd name="connsiteX0" fmla="*/ 244 w 205997"/>
                <a:gd name="connsiteY0" fmla="*/ 179420 h 424550"/>
                <a:gd name="connsiteX1" fmla="*/ 4756 w 205997"/>
                <a:gd name="connsiteY1" fmla="*/ 199813 h 424550"/>
                <a:gd name="connsiteX2" fmla="*/ 11253 w 205997"/>
                <a:gd name="connsiteY2" fmla="*/ 203423 h 424550"/>
                <a:gd name="connsiteX3" fmla="*/ 16126 w 205997"/>
                <a:gd name="connsiteY3" fmla="*/ 198369 h 424550"/>
                <a:gd name="connsiteX4" fmla="*/ 17389 w 205997"/>
                <a:gd name="connsiteY4" fmla="*/ 182488 h 424550"/>
                <a:gd name="connsiteX5" fmla="*/ 25149 w 205997"/>
                <a:gd name="connsiteY5" fmla="*/ 102899 h 424550"/>
                <a:gd name="connsiteX6" fmla="*/ 36519 w 205997"/>
                <a:gd name="connsiteY6" fmla="*/ 91349 h 424550"/>
                <a:gd name="connsiteX7" fmla="*/ 41572 w 205997"/>
                <a:gd name="connsiteY7" fmla="*/ 104343 h 424550"/>
                <a:gd name="connsiteX8" fmla="*/ 32188 w 205997"/>
                <a:gd name="connsiteY8" fmla="*/ 229230 h 424550"/>
                <a:gd name="connsiteX9" fmla="*/ 32007 w 205997"/>
                <a:gd name="connsiteY9" fmla="*/ 404109 h 424550"/>
                <a:gd name="connsiteX10" fmla="*/ 58537 w 205997"/>
                <a:gd name="connsiteY10" fmla="*/ 424323 h 424550"/>
                <a:gd name="connsiteX11" fmla="*/ 79833 w 205997"/>
                <a:gd name="connsiteY11" fmla="*/ 404290 h 424550"/>
                <a:gd name="connsiteX12" fmla="*/ 86691 w 205997"/>
                <a:gd name="connsiteY12" fmla="*/ 247459 h 424550"/>
                <a:gd name="connsiteX13" fmla="*/ 104016 w 205997"/>
                <a:gd name="connsiteY13" fmla="*/ 225802 h 424550"/>
                <a:gd name="connsiteX14" fmla="*/ 126395 w 205997"/>
                <a:gd name="connsiteY14" fmla="*/ 246195 h 424550"/>
                <a:gd name="connsiteX15" fmla="*/ 130546 w 205997"/>
                <a:gd name="connsiteY15" fmla="*/ 309722 h 424550"/>
                <a:gd name="connsiteX16" fmla="*/ 134516 w 205997"/>
                <a:gd name="connsiteY16" fmla="*/ 402846 h 424550"/>
                <a:gd name="connsiteX17" fmla="*/ 148593 w 205997"/>
                <a:gd name="connsiteY17" fmla="*/ 420713 h 424550"/>
                <a:gd name="connsiteX18" fmla="*/ 172596 w 205997"/>
                <a:gd name="connsiteY18" fmla="*/ 413133 h 424550"/>
                <a:gd name="connsiteX19" fmla="*/ 176927 w 205997"/>
                <a:gd name="connsiteY19" fmla="*/ 386964 h 424550"/>
                <a:gd name="connsiteX20" fmla="*/ 162490 w 205997"/>
                <a:gd name="connsiteY20" fmla="*/ 94597 h 424550"/>
                <a:gd name="connsiteX21" fmla="*/ 167001 w 205997"/>
                <a:gd name="connsiteY21" fmla="*/ 83769 h 424550"/>
                <a:gd name="connsiteX22" fmla="*/ 178732 w 205997"/>
                <a:gd name="connsiteY22" fmla="*/ 87920 h 424550"/>
                <a:gd name="connsiteX23" fmla="*/ 184146 w 205997"/>
                <a:gd name="connsiteY23" fmla="*/ 113727 h 424550"/>
                <a:gd name="connsiteX24" fmla="*/ 192087 w 205997"/>
                <a:gd name="connsiteY24" fmla="*/ 219485 h 424550"/>
                <a:gd name="connsiteX25" fmla="*/ 205984 w 205997"/>
                <a:gd name="connsiteY25" fmla="*/ 193316 h 424550"/>
                <a:gd name="connsiteX26" fmla="*/ 167904 w 205997"/>
                <a:gd name="connsiteY26" fmla="*/ 9774 h 424550"/>
                <a:gd name="connsiteX27" fmla="*/ 137765 w 205997"/>
                <a:gd name="connsiteY27" fmla="*/ 3458 h 424550"/>
                <a:gd name="connsiteX28" fmla="*/ 73516 w 205997"/>
                <a:gd name="connsiteY28" fmla="*/ 8511 h 424550"/>
                <a:gd name="connsiteX29" fmla="*/ 43197 w 205997"/>
                <a:gd name="connsiteY29" fmla="*/ 23130 h 424550"/>
                <a:gd name="connsiteX30" fmla="*/ 20457 w 205997"/>
                <a:gd name="connsiteY30" fmla="*/ 61390 h 424550"/>
                <a:gd name="connsiteX31" fmla="*/ 244 w 205997"/>
                <a:gd name="connsiteY31" fmla="*/ 179420 h 424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05997" h="424550">
                  <a:moveTo>
                    <a:pt x="244" y="179420"/>
                  </a:moveTo>
                  <a:cubicBezTo>
                    <a:pt x="-839" y="186819"/>
                    <a:pt x="1868" y="193497"/>
                    <a:pt x="4756" y="199813"/>
                  </a:cubicBezTo>
                  <a:cubicBezTo>
                    <a:pt x="5658" y="201799"/>
                    <a:pt x="9087" y="203603"/>
                    <a:pt x="11253" y="203423"/>
                  </a:cubicBezTo>
                  <a:cubicBezTo>
                    <a:pt x="13057" y="203242"/>
                    <a:pt x="15764" y="200355"/>
                    <a:pt x="16126" y="198369"/>
                  </a:cubicBezTo>
                  <a:cubicBezTo>
                    <a:pt x="17028" y="193136"/>
                    <a:pt x="16847" y="187722"/>
                    <a:pt x="17389" y="182488"/>
                  </a:cubicBezTo>
                  <a:cubicBezTo>
                    <a:pt x="19915" y="155958"/>
                    <a:pt x="22442" y="129428"/>
                    <a:pt x="25149" y="102899"/>
                  </a:cubicBezTo>
                  <a:cubicBezTo>
                    <a:pt x="25871" y="96221"/>
                    <a:pt x="29120" y="90085"/>
                    <a:pt x="36519" y="91349"/>
                  </a:cubicBezTo>
                  <a:cubicBezTo>
                    <a:pt x="43558" y="92431"/>
                    <a:pt x="41933" y="99470"/>
                    <a:pt x="41572" y="104343"/>
                  </a:cubicBezTo>
                  <a:cubicBezTo>
                    <a:pt x="38504" y="146032"/>
                    <a:pt x="35436" y="187541"/>
                    <a:pt x="32188" y="229230"/>
                  </a:cubicBezTo>
                  <a:cubicBezTo>
                    <a:pt x="27676" y="285177"/>
                    <a:pt x="27134" y="336793"/>
                    <a:pt x="32007" y="404109"/>
                  </a:cubicBezTo>
                  <a:cubicBezTo>
                    <a:pt x="34895" y="423240"/>
                    <a:pt x="45904" y="425405"/>
                    <a:pt x="58537" y="424323"/>
                  </a:cubicBezTo>
                  <a:cubicBezTo>
                    <a:pt x="73155" y="422879"/>
                    <a:pt x="80013" y="415840"/>
                    <a:pt x="79833" y="404290"/>
                  </a:cubicBezTo>
                  <a:cubicBezTo>
                    <a:pt x="79472" y="367293"/>
                    <a:pt x="80374" y="277598"/>
                    <a:pt x="86691" y="247459"/>
                  </a:cubicBezTo>
                  <a:cubicBezTo>
                    <a:pt x="89037" y="235728"/>
                    <a:pt x="90481" y="229411"/>
                    <a:pt x="104016" y="225802"/>
                  </a:cubicBezTo>
                  <a:cubicBezTo>
                    <a:pt x="112498" y="223636"/>
                    <a:pt x="121703" y="229050"/>
                    <a:pt x="126395" y="246195"/>
                  </a:cubicBezTo>
                  <a:cubicBezTo>
                    <a:pt x="128560" y="253775"/>
                    <a:pt x="129824" y="296367"/>
                    <a:pt x="130546" y="309722"/>
                  </a:cubicBezTo>
                  <a:cubicBezTo>
                    <a:pt x="131990" y="340763"/>
                    <a:pt x="130004" y="371985"/>
                    <a:pt x="134516" y="402846"/>
                  </a:cubicBezTo>
                  <a:cubicBezTo>
                    <a:pt x="135779" y="410607"/>
                    <a:pt x="137584" y="419630"/>
                    <a:pt x="148593" y="420713"/>
                  </a:cubicBezTo>
                  <a:cubicBezTo>
                    <a:pt x="158339" y="421796"/>
                    <a:pt x="167543" y="422157"/>
                    <a:pt x="172596" y="413133"/>
                  </a:cubicBezTo>
                  <a:cubicBezTo>
                    <a:pt x="176567" y="406095"/>
                    <a:pt x="176386" y="395447"/>
                    <a:pt x="176927" y="386964"/>
                  </a:cubicBezTo>
                  <a:cubicBezTo>
                    <a:pt x="178552" y="352133"/>
                    <a:pt x="170792" y="157222"/>
                    <a:pt x="162490" y="94597"/>
                  </a:cubicBezTo>
                  <a:cubicBezTo>
                    <a:pt x="161948" y="90085"/>
                    <a:pt x="161587" y="85393"/>
                    <a:pt x="167001" y="83769"/>
                  </a:cubicBezTo>
                  <a:cubicBezTo>
                    <a:pt x="171513" y="82325"/>
                    <a:pt x="176025" y="83769"/>
                    <a:pt x="178732" y="87920"/>
                  </a:cubicBezTo>
                  <a:cubicBezTo>
                    <a:pt x="184146" y="95680"/>
                    <a:pt x="183605" y="104704"/>
                    <a:pt x="184146" y="113727"/>
                  </a:cubicBezTo>
                  <a:cubicBezTo>
                    <a:pt x="185771" y="148198"/>
                    <a:pt x="183244" y="183029"/>
                    <a:pt x="192087" y="219485"/>
                  </a:cubicBezTo>
                  <a:cubicBezTo>
                    <a:pt x="204540" y="212627"/>
                    <a:pt x="205623" y="203062"/>
                    <a:pt x="205984" y="193316"/>
                  </a:cubicBezTo>
                  <a:cubicBezTo>
                    <a:pt x="206164" y="180863"/>
                    <a:pt x="205082" y="26919"/>
                    <a:pt x="167904" y="9774"/>
                  </a:cubicBezTo>
                  <a:cubicBezTo>
                    <a:pt x="150939" y="-693"/>
                    <a:pt x="146788" y="-2678"/>
                    <a:pt x="137765" y="3458"/>
                  </a:cubicBezTo>
                  <a:cubicBezTo>
                    <a:pt x="119717" y="15730"/>
                    <a:pt x="93729" y="13925"/>
                    <a:pt x="73516" y="8511"/>
                  </a:cubicBezTo>
                  <a:cubicBezTo>
                    <a:pt x="58176" y="4360"/>
                    <a:pt x="53664" y="13564"/>
                    <a:pt x="43197" y="23130"/>
                  </a:cubicBezTo>
                  <a:cubicBezTo>
                    <a:pt x="31646" y="33777"/>
                    <a:pt x="25149" y="46591"/>
                    <a:pt x="20457" y="61390"/>
                  </a:cubicBezTo>
                  <a:cubicBezTo>
                    <a:pt x="7824" y="99831"/>
                    <a:pt x="6019" y="139896"/>
                    <a:pt x="244" y="179420"/>
                  </a:cubicBezTo>
                  <a:close/>
                </a:path>
              </a:pathLst>
            </a:custGeom>
            <a:solidFill>
              <a:srgbClr val="FFFFFF"/>
            </a:solidFill>
            <a:ln w="1804" cap="flat">
              <a:noFill/>
              <a:prstDash val="solid"/>
              <a:miter/>
            </a:ln>
          </p:spPr>
          <p:txBody>
            <a:bodyPr rtlCol="0" anchor="ctr"/>
            <a:lstStyle/>
            <a:p>
              <a:endParaRPr lang="en-US"/>
            </a:p>
          </p:txBody>
        </p:sp>
        <p:sp>
          <p:nvSpPr>
            <p:cNvPr id="107" name="Freeform 92">
              <a:extLst>
                <a:ext uri="{FF2B5EF4-FFF2-40B4-BE49-F238E27FC236}">
                  <a16:creationId xmlns:a16="http://schemas.microsoft.com/office/drawing/2014/main" id="{7B74D434-A471-00B0-4B00-D3F0403F3A60}"/>
                </a:ext>
              </a:extLst>
            </p:cNvPr>
            <p:cNvSpPr/>
            <p:nvPr/>
          </p:nvSpPr>
          <p:spPr>
            <a:xfrm>
              <a:off x="8634128" y="5671716"/>
              <a:ext cx="475259" cy="642048"/>
            </a:xfrm>
            <a:custGeom>
              <a:avLst/>
              <a:gdLst>
                <a:gd name="connsiteX0" fmla="*/ 395832 w 475259"/>
                <a:gd name="connsiteY0" fmla="*/ 295646 h 642048"/>
                <a:gd name="connsiteX1" fmla="*/ 468563 w 475259"/>
                <a:gd name="connsiteY1" fmla="*/ 200717 h 642048"/>
                <a:gd name="connsiteX2" fmla="*/ 465495 w 475259"/>
                <a:gd name="connsiteY2" fmla="*/ 151628 h 642048"/>
                <a:gd name="connsiteX3" fmla="*/ 414781 w 475259"/>
                <a:gd name="connsiteY3" fmla="*/ 93335 h 642048"/>
                <a:gd name="connsiteX4" fmla="*/ 344036 w 475259"/>
                <a:gd name="connsiteY4" fmla="*/ 24755 h 642048"/>
                <a:gd name="connsiteX5" fmla="*/ 257048 w 475259"/>
                <a:gd name="connsiteY5" fmla="*/ 3279 h 642048"/>
                <a:gd name="connsiteX6" fmla="*/ 217343 w 475259"/>
                <a:gd name="connsiteY6" fmla="*/ 5084 h 642048"/>
                <a:gd name="connsiteX7" fmla="*/ 164104 w 475259"/>
                <a:gd name="connsiteY7" fmla="*/ 5986 h 642048"/>
                <a:gd name="connsiteX8" fmla="*/ 110864 w 475259"/>
                <a:gd name="connsiteY8" fmla="*/ 28365 h 642048"/>
                <a:gd name="connsiteX9" fmla="*/ 10340 w 475259"/>
                <a:gd name="connsiteY9" fmla="*/ 148921 h 642048"/>
                <a:gd name="connsiteX10" fmla="*/ 1677 w 475259"/>
                <a:gd name="connsiteY10" fmla="*/ 194220 h 642048"/>
                <a:gd name="connsiteX11" fmla="*/ 73686 w 475259"/>
                <a:gd name="connsiteY11" fmla="*/ 314055 h 642048"/>
                <a:gd name="connsiteX12" fmla="*/ 93177 w 475259"/>
                <a:gd name="connsiteY12" fmla="*/ 318566 h 642048"/>
                <a:gd name="connsiteX13" fmla="*/ 112669 w 475259"/>
                <a:gd name="connsiteY13" fmla="*/ 266771 h 642048"/>
                <a:gd name="connsiteX14" fmla="*/ 87583 w 475259"/>
                <a:gd name="connsiteY14" fmla="*/ 225803 h 642048"/>
                <a:gd name="connsiteX15" fmla="*/ 73506 w 475259"/>
                <a:gd name="connsiteY15" fmla="*/ 200176 h 642048"/>
                <a:gd name="connsiteX16" fmla="*/ 74228 w 475259"/>
                <a:gd name="connsiteY16" fmla="*/ 177436 h 642048"/>
                <a:gd name="connsiteX17" fmla="*/ 98592 w 475259"/>
                <a:gd name="connsiteY17" fmla="*/ 149463 h 642048"/>
                <a:gd name="connsiteX18" fmla="*/ 120429 w 475259"/>
                <a:gd name="connsiteY18" fmla="*/ 142965 h 642048"/>
                <a:gd name="connsiteX19" fmla="*/ 130535 w 475259"/>
                <a:gd name="connsiteY19" fmla="*/ 165525 h 642048"/>
                <a:gd name="connsiteX20" fmla="*/ 127287 w 475259"/>
                <a:gd name="connsiteY20" fmla="*/ 234646 h 642048"/>
                <a:gd name="connsiteX21" fmla="*/ 132882 w 475259"/>
                <a:gd name="connsiteY21" fmla="*/ 273448 h 642048"/>
                <a:gd name="connsiteX22" fmla="*/ 130535 w 475259"/>
                <a:gd name="connsiteY22" fmla="*/ 308279 h 642048"/>
                <a:gd name="connsiteX23" fmla="*/ 117361 w 475259"/>
                <a:gd name="connsiteY23" fmla="*/ 342028 h 642048"/>
                <a:gd name="connsiteX24" fmla="*/ 106352 w 475259"/>
                <a:gd name="connsiteY24" fmla="*/ 525570 h 642048"/>
                <a:gd name="connsiteX25" fmla="*/ 105269 w 475259"/>
                <a:gd name="connsiteY25" fmla="*/ 605520 h 642048"/>
                <a:gd name="connsiteX26" fmla="*/ 119346 w 475259"/>
                <a:gd name="connsiteY26" fmla="*/ 630786 h 642048"/>
                <a:gd name="connsiteX27" fmla="*/ 171864 w 475259"/>
                <a:gd name="connsiteY27" fmla="*/ 606963 h 642048"/>
                <a:gd name="connsiteX28" fmla="*/ 187204 w 475259"/>
                <a:gd name="connsiteY28" fmla="*/ 464028 h 642048"/>
                <a:gd name="connsiteX29" fmla="*/ 200198 w 475259"/>
                <a:gd name="connsiteY29" fmla="*/ 368016 h 642048"/>
                <a:gd name="connsiteX30" fmla="*/ 246941 w 475259"/>
                <a:gd name="connsiteY30" fmla="*/ 345457 h 642048"/>
                <a:gd name="connsiteX31" fmla="*/ 271125 w 475259"/>
                <a:gd name="connsiteY31" fmla="*/ 368016 h 642048"/>
                <a:gd name="connsiteX32" fmla="*/ 281953 w 475259"/>
                <a:gd name="connsiteY32" fmla="*/ 553543 h 642048"/>
                <a:gd name="connsiteX33" fmla="*/ 287548 w 475259"/>
                <a:gd name="connsiteY33" fmla="*/ 614543 h 642048"/>
                <a:gd name="connsiteX34" fmla="*/ 330139 w 475259"/>
                <a:gd name="connsiteY34" fmla="*/ 641795 h 642048"/>
                <a:gd name="connsiteX35" fmla="*/ 358293 w 475259"/>
                <a:gd name="connsiteY35" fmla="*/ 609490 h 642048"/>
                <a:gd name="connsiteX36" fmla="*/ 359015 w 475259"/>
                <a:gd name="connsiteY36" fmla="*/ 590901 h 642048"/>
                <a:gd name="connsiteX37" fmla="*/ 353420 w 475259"/>
                <a:gd name="connsiteY37" fmla="*/ 326868 h 642048"/>
                <a:gd name="connsiteX38" fmla="*/ 342412 w 475259"/>
                <a:gd name="connsiteY38" fmla="*/ 305212 h 642048"/>
                <a:gd name="connsiteX39" fmla="*/ 339343 w 475259"/>
                <a:gd name="connsiteY39" fmla="*/ 266951 h 642048"/>
                <a:gd name="connsiteX40" fmla="*/ 346743 w 475259"/>
                <a:gd name="connsiteY40" fmla="*/ 215877 h 642048"/>
                <a:gd name="connsiteX41" fmla="*/ 341148 w 475259"/>
                <a:gd name="connsiteY41" fmla="*/ 170939 h 642048"/>
                <a:gd name="connsiteX42" fmla="*/ 346382 w 475259"/>
                <a:gd name="connsiteY42" fmla="*/ 138273 h 642048"/>
                <a:gd name="connsiteX43" fmla="*/ 380131 w 475259"/>
                <a:gd name="connsiteY43" fmla="*/ 148199 h 642048"/>
                <a:gd name="connsiteX44" fmla="*/ 396193 w 475259"/>
                <a:gd name="connsiteY44" fmla="*/ 194942 h 642048"/>
                <a:gd name="connsiteX45" fmla="*/ 383018 w 475259"/>
                <a:gd name="connsiteY45" fmla="*/ 221111 h 642048"/>
                <a:gd name="connsiteX46" fmla="*/ 357211 w 475259"/>
                <a:gd name="connsiteY46" fmla="*/ 267673 h 642048"/>
                <a:gd name="connsiteX47" fmla="*/ 365512 w 475259"/>
                <a:gd name="connsiteY47" fmla="*/ 304851 h 642048"/>
                <a:gd name="connsiteX48" fmla="*/ 395832 w 475259"/>
                <a:gd name="connsiteY48" fmla="*/ 295646 h 642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475259" h="642048">
                  <a:moveTo>
                    <a:pt x="395832" y="295646"/>
                  </a:moveTo>
                  <a:cubicBezTo>
                    <a:pt x="422723" y="266049"/>
                    <a:pt x="448711" y="235909"/>
                    <a:pt x="468563" y="200717"/>
                  </a:cubicBezTo>
                  <a:cubicBezTo>
                    <a:pt x="478850" y="182309"/>
                    <a:pt x="476865" y="168052"/>
                    <a:pt x="465495" y="151628"/>
                  </a:cubicBezTo>
                  <a:cubicBezTo>
                    <a:pt x="450696" y="130332"/>
                    <a:pt x="431566" y="112826"/>
                    <a:pt x="414781" y="93335"/>
                  </a:cubicBezTo>
                  <a:cubicBezTo>
                    <a:pt x="393305" y="68430"/>
                    <a:pt x="370926" y="43886"/>
                    <a:pt x="344036" y="24755"/>
                  </a:cubicBezTo>
                  <a:cubicBezTo>
                    <a:pt x="318409" y="6347"/>
                    <a:pt x="290255" y="-6286"/>
                    <a:pt x="257048" y="3279"/>
                  </a:cubicBezTo>
                  <a:cubicBezTo>
                    <a:pt x="244054" y="7069"/>
                    <a:pt x="230518" y="6708"/>
                    <a:pt x="217343" y="5084"/>
                  </a:cubicBezTo>
                  <a:cubicBezTo>
                    <a:pt x="199476" y="2918"/>
                    <a:pt x="181790" y="4181"/>
                    <a:pt x="164104" y="5986"/>
                  </a:cubicBezTo>
                  <a:cubicBezTo>
                    <a:pt x="144432" y="7971"/>
                    <a:pt x="125302" y="13747"/>
                    <a:pt x="110864" y="28365"/>
                  </a:cubicBezTo>
                  <a:cubicBezTo>
                    <a:pt x="74228" y="65903"/>
                    <a:pt x="41021" y="106330"/>
                    <a:pt x="10340" y="148921"/>
                  </a:cubicBezTo>
                  <a:cubicBezTo>
                    <a:pt x="414" y="162637"/>
                    <a:pt x="-2113" y="177255"/>
                    <a:pt x="1677" y="194220"/>
                  </a:cubicBezTo>
                  <a:cubicBezTo>
                    <a:pt x="12506" y="242226"/>
                    <a:pt x="43186" y="278140"/>
                    <a:pt x="73686" y="314055"/>
                  </a:cubicBezTo>
                  <a:cubicBezTo>
                    <a:pt x="78559" y="319830"/>
                    <a:pt x="85417" y="321454"/>
                    <a:pt x="93177" y="318566"/>
                  </a:cubicBezTo>
                  <a:cubicBezTo>
                    <a:pt x="117541" y="309723"/>
                    <a:pt x="125482" y="289510"/>
                    <a:pt x="112669" y="266771"/>
                  </a:cubicBezTo>
                  <a:cubicBezTo>
                    <a:pt x="104728" y="252874"/>
                    <a:pt x="95885" y="239519"/>
                    <a:pt x="87583" y="225803"/>
                  </a:cubicBezTo>
                  <a:cubicBezTo>
                    <a:pt x="82530" y="217501"/>
                    <a:pt x="77657" y="209019"/>
                    <a:pt x="73506" y="200176"/>
                  </a:cubicBezTo>
                  <a:cubicBezTo>
                    <a:pt x="70077" y="192776"/>
                    <a:pt x="68633" y="184655"/>
                    <a:pt x="74228" y="177436"/>
                  </a:cubicBezTo>
                  <a:cubicBezTo>
                    <a:pt x="81808" y="167691"/>
                    <a:pt x="87944" y="156501"/>
                    <a:pt x="98592" y="149463"/>
                  </a:cubicBezTo>
                  <a:cubicBezTo>
                    <a:pt x="105269" y="145131"/>
                    <a:pt x="111766" y="138995"/>
                    <a:pt x="120429" y="142965"/>
                  </a:cubicBezTo>
                  <a:cubicBezTo>
                    <a:pt x="130175" y="147297"/>
                    <a:pt x="130896" y="156321"/>
                    <a:pt x="130535" y="165525"/>
                  </a:cubicBezTo>
                  <a:cubicBezTo>
                    <a:pt x="129453" y="188625"/>
                    <a:pt x="128550" y="211726"/>
                    <a:pt x="127287" y="234646"/>
                  </a:cubicBezTo>
                  <a:cubicBezTo>
                    <a:pt x="126565" y="248001"/>
                    <a:pt x="125482" y="260815"/>
                    <a:pt x="132882" y="273448"/>
                  </a:cubicBezTo>
                  <a:cubicBezTo>
                    <a:pt x="139559" y="284818"/>
                    <a:pt x="140461" y="298714"/>
                    <a:pt x="130535" y="308279"/>
                  </a:cubicBezTo>
                  <a:cubicBezTo>
                    <a:pt x="120248" y="318025"/>
                    <a:pt x="118985" y="329936"/>
                    <a:pt x="117361" y="342028"/>
                  </a:cubicBezTo>
                  <a:cubicBezTo>
                    <a:pt x="113210" y="372889"/>
                    <a:pt x="109239" y="495431"/>
                    <a:pt x="106352" y="525570"/>
                  </a:cubicBezTo>
                  <a:cubicBezTo>
                    <a:pt x="103825" y="552100"/>
                    <a:pt x="102382" y="578990"/>
                    <a:pt x="105269" y="605520"/>
                  </a:cubicBezTo>
                  <a:cubicBezTo>
                    <a:pt x="106352" y="615265"/>
                    <a:pt x="109781" y="624650"/>
                    <a:pt x="119346" y="630786"/>
                  </a:cubicBezTo>
                  <a:cubicBezTo>
                    <a:pt x="144071" y="646668"/>
                    <a:pt x="167533" y="636561"/>
                    <a:pt x="171864" y="606963"/>
                  </a:cubicBezTo>
                  <a:cubicBezTo>
                    <a:pt x="179083" y="559499"/>
                    <a:pt x="182693" y="511673"/>
                    <a:pt x="187204" y="464028"/>
                  </a:cubicBezTo>
                  <a:cubicBezTo>
                    <a:pt x="190272" y="431362"/>
                    <a:pt x="194784" y="400502"/>
                    <a:pt x="200198" y="368016"/>
                  </a:cubicBezTo>
                  <a:cubicBezTo>
                    <a:pt x="203627" y="347262"/>
                    <a:pt x="226367" y="340404"/>
                    <a:pt x="246941" y="345457"/>
                  </a:cubicBezTo>
                  <a:cubicBezTo>
                    <a:pt x="261559" y="349067"/>
                    <a:pt x="265169" y="353759"/>
                    <a:pt x="271125" y="368016"/>
                  </a:cubicBezTo>
                  <a:cubicBezTo>
                    <a:pt x="276719" y="381371"/>
                    <a:pt x="281051" y="535857"/>
                    <a:pt x="281953" y="553543"/>
                  </a:cubicBezTo>
                  <a:cubicBezTo>
                    <a:pt x="283036" y="573937"/>
                    <a:pt x="283938" y="594511"/>
                    <a:pt x="287548" y="614543"/>
                  </a:cubicBezTo>
                  <a:cubicBezTo>
                    <a:pt x="291157" y="634035"/>
                    <a:pt x="308302" y="643780"/>
                    <a:pt x="330139" y="641795"/>
                  </a:cubicBezTo>
                  <a:cubicBezTo>
                    <a:pt x="348367" y="640170"/>
                    <a:pt x="356308" y="631147"/>
                    <a:pt x="358293" y="609490"/>
                  </a:cubicBezTo>
                  <a:cubicBezTo>
                    <a:pt x="358835" y="603354"/>
                    <a:pt x="358474" y="597037"/>
                    <a:pt x="359015" y="590901"/>
                  </a:cubicBezTo>
                  <a:cubicBezTo>
                    <a:pt x="364610" y="502830"/>
                    <a:pt x="353240" y="414940"/>
                    <a:pt x="353420" y="326868"/>
                  </a:cubicBezTo>
                  <a:cubicBezTo>
                    <a:pt x="353420" y="315679"/>
                    <a:pt x="350894" y="312972"/>
                    <a:pt x="342412" y="305212"/>
                  </a:cubicBezTo>
                  <a:cubicBezTo>
                    <a:pt x="332124" y="295827"/>
                    <a:pt x="331583" y="277418"/>
                    <a:pt x="339343" y="266951"/>
                  </a:cubicBezTo>
                  <a:cubicBezTo>
                    <a:pt x="351074" y="250889"/>
                    <a:pt x="349450" y="233744"/>
                    <a:pt x="346743" y="215877"/>
                  </a:cubicBezTo>
                  <a:cubicBezTo>
                    <a:pt x="344577" y="200898"/>
                    <a:pt x="341870" y="185918"/>
                    <a:pt x="341148" y="170939"/>
                  </a:cubicBezTo>
                  <a:cubicBezTo>
                    <a:pt x="340787" y="159750"/>
                    <a:pt x="336275" y="144951"/>
                    <a:pt x="346382" y="138273"/>
                  </a:cubicBezTo>
                  <a:cubicBezTo>
                    <a:pt x="358293" y="130332"/>
                    <a:pt x="369663" y="142785"/>
                    <a:pt x="380131" y="148199"/>
                  </a:cubicBezTo>
                  <a:cubicBezTo>
                    <a:pt x="405758" y="161915"/>
                    <a:pt x="407563" y="168593"/>
                    <a:pt x="396193" y="194942"/>
                  </a:cubicBezTo>
                  <a:cubicBezTo>
                    <a:pt x="392403" y="203966"/>
                    <a:pt x="387710" y="212448"/>
                    <a:pt x="383018" y="221111"/>
                  </a:cubicBezTo>
                  <a:cubicBezTo>
                    <a:pt x="374536" y="236632"/>
                    <a:pt x="364790" y="251611"/>
                    <a:pt x="357211" y="267673"/>
                  </a:cubicBezTo>
                  <a:cubicBezTo>
                    <a:pt x="348187" y="286262"/>
                    <a:pt x="344577" y="290051"/>
                    <a:pt x="365512" y="304851"/>
                  </a:cubicBezTo>
                  <a:cubicBezTo>
                    <a:pt x="377784" y="313333"/>
                    <a:pt x="389876" y="302144"/>
                    <a:pt x="395832" y="295646"/>
                  </a:cubicBezTo>
                  <a:close/>
                </a:path>
              </a:pathLst>
            </a:custGeom>
            <a:solidFill>
              <a:srgbClr val="FFFFFF"/>
            </a:solidFill>
            <a:ln w="1804" cap="flat">
              <a:noFill/>
              <a:prstDash val="solid"/>
              <a:miter/>
            </a:ln>
          </p:spPr>
          <p:txBody>
            <a:bodyPr rtlCol="0" anchor="ctr"/>
            <a:lstStyle/>
            <a:p>
              <a:endParaRPr lang="en-US"/>
            </a:p>
          </p:txBody>
        </p:sp>
        <p:sp>
          <p:nvSpPr>
            <p:cNvPr id="108" name="Freeform 93">
              <a:extLst>
                <a:ext uri="{FF2B5EF4-FFF2-40B4-BE49-F238E27FC236}">
                  <a16:creationId xmlns:a16="http://schemas.microsoft.com/office/drawing/2014/main" id="{3FE32724-BF80-44FB-3557-528E703FABCC}"/>
                </a:ext>
              </a:extLst>
            </p:cNvPr>
            <p:cNvSpPr/>
            <p:nvPr/>
          </p:nvSpPr>
          <p:spPr>
            <a:xfrm>
              <a:off x="8110778" y="5733106"/>
              <a:ext cx="148204" cy="155300"/>
            </a:xfrm>
            <a:custGeom>
              <a:avLst/>
              <a:gdLst>
                <a:gd name="connsiteX0" fmla="*/ 75647 w 148204"/>
                <a:gd name="connsiteY0" fmla="*/ 154667 h 155300"/>
                <a:gd name="connsiteX1" fmla="*/ 148198 w 148204"/>
                <a:gd name="connsiteY1" fmla="*/ 76522 h 155300"/>
                <a:gd name="connsiteX2" fmla="*/ 77271 w 148204"/>
                <a:gd name="connsiteY2" fmla="*/ 1 h 155300"/>
                <a:gd name="connsiteX3" fmla="*/ 29 w 148204"/>
                <a:gd name="connsiteY3" fmla="*/ 79229 h 155300"/>
                <a:gd name="connsiteX4" fmla="*/ 75647 w 148204"/>
                <a:gd name="connsiteY4" fmla="*/ 154667 h 155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4" h="155300">
                  <a:moveTo>
                    <a:pt x="75647" y="154667"/>
                  </a:moveTo>
                  <a:cubicBezTo>
                    <a:pt x="111922" y="160442"/>
                    <a:pt x="148198" y="126152"/>
                    <a:pt x="148198" y="76522"/>
                  </a:cubicBezTo>
                  <a:cubicBezTo>
                    <a:pt x="148739" y="34832"/>
                    <a:pt x="115352" y="1"/>
                    <a:pt x="77271" y="1"/>
                  </a:cubicBezTo>
                  <a:cubicBezTo>
                    <a:pt x="31251" y="-179"/>
                    <a:pt x="1112" y="31945"/>
                    <a:pt x="29" y="79229"/>
                  </a:cubicBezTo>
                  <a:cubicBezTo>
                    <a:pt x="-1235" y="129400"/>
                    <a:pt x="39553" y="152682"/>
                    <a:pt x="75647" y="154667"/>
                  </a:cubicBezTo>
                  <a:close/>
                </a:path>
              </a:pathLst>
            </a:custGeom>
            <a:solidFill>
              <a:srgbClr val="FFFFFF"/>
            </a:solidFill>
            <a:ln w="1804" cap="flat">
              <a:noFill/>
              <a:prstDash val="solid"/>
              <a:miter/>
            </a:ln>
          </p:spPr>
          <p:txBody>
            <a:bodyPr rtlCol="0" anchor="ctr"/>
            <a:lstStyle/>
            <a:p>
              <a:endParaRPr lang="en-US"/>
            </a:p>
          </p:txBody>
        </p:sp>
        <p:sp>
          <p:nvSpPr>
            <p:cNvPr id="109" name="Freeform 94">
              <a:extLst>
                <a:ext uri="{FF2B5EF4-FFF2-40B4-BE49-F238E27FC236}">
                  <a16:creationId xmlns:a16="http://schemas.microsoft.com/office/drawing/2014/main" id="{AB3B7546-8928-4008-35AD-38F83A46B5CD}"/>
                </a:ext>
              </a:extLst>
            </p:cNvPr>
            <p:cNvSpPr/>
            <p:nvPr/>
          </p:nvSpPr>
          <p:spPr>
            <a:xfrm>
              <a:off x="9179553" y="5889023"/>
              <a:ext cx="220980" cy="444175"/>
            </a:xfrm>
            <a:custGeom>
              <a:avLst/>
              <a:gdLst>
                <a:gd name="connsiteX0" fmla="*/ 210812 w 220980"/>
                <a:gd name="connsiteY0" fmla="*/ 102522 h 444175"/>
                <a:gd name="connsiteX1" fmla="*/ 179771 w 220980"/>
                <a:gd name="connsiteY1" fmla="*/ 29791 h 444175"/>
                <a:gd name="connsiteX2" fmla="*/ 116425 w 220980"/>
                <a:gd name="connsiteY2" fmla="*/ 3081 h 444175"/>
                <a:gd name="connsiteX3" fmla="*/ 90076 w 220980"/>
                <a:gd name="connsiteY3" fmla="*/ 4886 h 444175"/>
                <a:gd name="connsiteX4" fmla="*/ 39904 w 220980"/>
                <a:gd name="connsiteY4" fmla="*/ 35025 h 444175"/>
                <a:gd name="connsiteX5" fmla="*/ 20 w 220980"/>
                <a:gd name="connsiteY5" fmla="*/ 207558 h 444175"/>
                <a:gd name="connsiteX6" fmla="*/ 2907 w 220980"/>
                <a:gd name="connsiteY6" fmla="*/ 225786 h 444175"/>
                <a:gd name="connsiteX7" fmla="*/ 13014 w 220980"/>
                <a:gd name="connsiteY7" fmla="*/ 232824 h 444175"/>
                <a:gd name="connsiteX8" fmla="*/ 18608 w 220980"/>
                <a:gd name="connsiteY8" fmla="*/ 225064 h 444175"/>
                <a:gd name="connsiteX9" fmla="*/ 22940 w 220980"/>
                <a:gd name="connsiteY9" fmla="*/ 188067 h 444175"/>
                <a:gd name="connsiteX10" fmla="*/ 33587 w 220980"/>
                <a:gd name="connsiteY10" fmla="*/ 117140 h 444175"/>
                <a:gd name="connsiteX11" fmla="*/ 41348 w 220980"/>
                <a:gd name="connsiteY11" fmla="*/ 108117 h 444175"/>
                <a:gd name="connsiteX12" fmla="*/ 46040 w 220980"/>
                <a:gd name="connsiteY12" fmla="*/ 120931 h 444175"/>
                <a:gd name="connsiteX13" fmla="*/ 38641 w 220980"/>
                <a:gd name="connsiteY13" fmla="*/ 162800 h 444175"/>
                <a:gd name="connsiteX14" fmla="*/ 23842 w 220980"/>
                <a:gd name="connsiteY14" fmla="*/ 338040 h 444175"/>
                <a:gd name="connsiteX15" fmla="*/ 22217 w 220980"/>
                <a:gd name="connsiteY15" fmla="*/ 425570 h 444175"/>
                <a:gd name="connsiteX16" fmla="*/ 41528 w 220980"/>
                <a:gd name="connsiteY16" fmla="*/ 442535 h 444175"/>
                <a:gd name="connsiteX17" fmla="*/ 66795 w 220980"/>
                <a:gd name="connsiteY17" fmla="*/ 404455 h 444175"/>
                <a:gd name="connsiteX18" fmla="*/ 80330 w 220980"/>
                <a:gd name="connsiteY18" fmla="*/ 301404 h 444175"/>
                <a:gd name="connsiteX19" fmla="*/ 91700 w 220980"/>
                <a:gd name="connsiteY19" fmla="*/ 249608 h 444175"/>
                <a:gd name="connsiteX20" fmla="*/ 128516 w 220980"/>
                <a:gd name="connsiteY20" fmla="*/ 246901 h 444175"/>
                <a:gd name="connsiteX21" fmla="*/ 135194 w 220980"/>
                <a:gd name="connsiteY21" fmla="*/ 323964 h 444175"/>
                <a:gd name="connsiteX22" fmla="*/ 129780 w 220980"/>
                <a:gd name="connsiteY22" fmla="*/ 422502 h 444175"/>
                <a:gd name="connsiteX23" fmla="*/ 161363 w 220980"/>
                <a:gd name="connsiteY23" fmla="*/ 443437 h 444175"/>
                <a:gd name="connsiteX24" fmla="*/ 177425 w 220980"/>
                <a:gd name="connsiteY24" fmla="*/ 399221 h 444175"/>
                <a:gd name="connsiteX25" fmla="*/ 181034 w 220980"/>
                <a:gd name="connsiteY25" fmla="*/ 322159 h 444175"/>
                <a:gd name="connsiteX26" fmla="*/ 172732 w 220980"/>
                <a:gd name="connsiteY26" fmla="*/ 99454 h 444175"/>
                <a:gd name="connsiteX27" fmla="*/ 172011 w 220980"/>
                <a:gd name="connsiteY27" fmla="*/ 83572 h 444175"/>
                <a:gd name="connsiteX28" fmla="*/ 178327 w 220980"/>
                <a:gd name="connsiteY28" fmla="*/ 76534 h 444175"/>
                <a:gd name="connsiteX29" fmla="*/ 184103 w 220980"/>
                <a:gd name="connsiteY29" fmla="*/ 80865 h 444175"/>
                <a:gd name="connsiteX30" fmla="*/ 189336 w 220980"/>
                <a:gd name="connsiteY30" fmla="*/ 95844 h 444175"/>
                <a:gd name="connsiteX31" fmla="*/ 203774 w 220980"/>
                <a:gd name="connsiteY31" fmla="*/ 233185 h 444175"/>
                <a:gd name="connsiteX32" fmla="*/ 220919 w 220980"/>
                <a:gd name="connsiteY32" fmla="*/ 200158 h 444175"/>
                <a:gd name="connsiteX33" fmla="*/ 210812 w 220980"/>
                <a:gd name="connsiteY33" fmla="*/ 102522 h 444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20980" h="444175">
                  <a:moveTo>
                    <a:pt x="210812" y="102522"/>
                  </a:moveTo>
                  <a:cubicBezTo>
                    <a:pt x="206843" y="75271"/>
                    <a:pt x="196375" y="50907"/>
                    <a:pt x="179771" y="29791"/>
                  </a:cubicBezTo>
                  <a:cubicBezTo>
                    <a:pt x="164070" y="9939"/>
                    <a:pt x="146023" y="-7206"/>
                    <a:pt x="116425" y="3081"/>
                  </a:cubicBezTo>
                  <a:cubicBezTo>
                    <a:pt x="108304" y="5788"/>
                    <a:pt x="98558" y="6510"/>
                    <a:pt x="90076" y="4886"/>
                  </a:cubicBezTo>
                  <a:cubicBezTo>
                    <a:pt x="63907" y="13"/>
                    <a:pt x="50371" y="14812"/>
                    <a:pt x="39904" y="35025"/>
                  </a:cubicBezTo>
                  <a:cubicBezTo>
                    <a:pt x="11931" y="89167"/>
                    <a:pt x="1824" y="147460"/>
                    <a:pt x="20" y="207558"/>
                  </a:cubicBezTo>
                  <a:cubicBezTo>
                    <a:pt x="-161" y="213694"/>
                    <a:pt x="922" y="220010"/>
                    <a:pt x="2907" y="225786"/>
                  </a:cubicBezTo>
                  <a:cubicBezTo>
                    <a:pt x="4170" y="229756"/>
                    <a:pt x="7960" y="233365"/>
                    <a:pt x="13014" y="232824"/>
                  </a:cubicBezTo>
                  <a:cubicBezTo>
                    <a:pt x="17345" y="232283"/>
                    <a:pt x="18247" y="228312"/>
                    <a:pt x="18608" y="225064"/>
                  </a:cubicBezTo>
                  <a:cubicBezTo>
                    <a:pt x="20232" y="212792"/>
                    <a:pt x="21857" y="200339"/>
                    <a:pt x="22940" y="188067"/>
                  </a:cubicBezTo>
                  <a:cubicBezTo>
                    <a:pt x="25105" y="164244"/>
                    <a:pt x="27632" y="140421"/>
                    <a:pt x="33587" y="117140"/>
                  </a:cubicBezTo>
                  <a:cubicBezTo>
                    <a:pt x="34670" y="112809"/>
                    <a:pt x="36294" y="107395"/>
                    <a:pt x="41348" y="108117"/>
                  </a:cubicBezTo>
                  <a:cubicBezTo>
                    <a:pt x="48567" y="109380"/>
                    <a:pt x="47304" y="115877"/>
                    <a:pt x="46040" y="120931"/>
                  </a:cubicBezTo>
                  <a:cubicBezTo>
                    <a:pt x="42792" y="134827"/>
                    <a:pt x="39904" y="148543"/>
                    <a:pt x="38641" y="162800"/>
                  </a:cubicBezTo>
                  <a:cubicBezTo>
                    <a:pt x="33948" y="221274"/>
                    <a:pt x="28173" y="279567"/>
                    <a:pt x="23842" y="338040"/>
                  </a:cubicBezTo>
                  <a:cubicBezTo>
                    <a:pt x="21676" y="367097"/>
                    <a:pt x="18969" y="396333"/>
                    <a:pt x="22217" y="425570"/>
                  </a:cubicBezTo>
                  <a:cubicBezTo>
                    <a:pt x="23120" y="433511"/>
                    <a:pt x="33587" y="442174"/>
                    <a:pt x="41528" y="442535"/>
                  </a:cubicBezTo>
                  <a:cubicBezTo>
                    <a:pt x="69141" y="440549"/>
                    <a:pt x="65531" y="414561"/>
                    <a:pt x="66795" y="404455"/>
                  </a:cubicBezTo>
                  <a:cubicBezTo>
                    <a:pt x="70765" y="369984"/>
                    <a:pt x="75277" y="335694"/>
                    <a:pt x="80330" y="301404"/>
                  </a:cubicBezTo>
                  <a:cubicBezTo>
                    <a:pt x="83037" y="283898"/>
                    <a:pt x="85383" y="266031"/>
                    <a:pt x="91700" y="249608"/>
                  </a:cubicBezTo>
                  <a:cubicBezTo>
                    <a:pt x="99099" y="229937"/>
                    <a:pt x="116064" y="230297"/>
                    <a:pt x="128516" y="246901"/>
                  </a:cubicBezTo>
                  <a:cubicBezTo>
                    <a:pt x="136277" y="257188"/>
                    <a:pt x="135735" y="309706"/>
                    <a:pt x="135194" y="323964"/>
                  </a:cubicBezTo>
                  <a:cubicBezTo>
                    <a:pt x="133751" y="356810"/>
                    <a:pt x="131223" y="389656"/>
                    <a:pt x="129780" y="422502"/>
                  </a:cubicBezTo>
                  <a:cubicBezTo>
                    <a:pt x="129419" y="429179"/>
                    <a:pt x="133028" y="448129"/>
                    <a:pt x="161363" y="443437"/>
                  </a:cubicBezTo>
                  <a:cubicBezTo>
                    <a:pt x="173274" y="433872"/>
                    <a:pt x="176884" y="414381"/>
                    <a:pt x="177425" y="399221"/>
                  </a:cubicBezTo>
                  <a:cubicBezTo>
                    <a:pt x="178327" y="373594"/>
                    <a:pt x="179591" y="347786"/>
                    <a:pt x="181034" y="322159"/>
                  </a:cubicBezTo>
                  <a:cubicBezTo>
                    <a:pt x="185186" y="247623"/>
                    <a:pt x="193667" y="173087"/>
                    <a:pt x="172732" y="99454"/>
                  </a:cubicBezTo>
                  <a:cubicBezTo>
                    <a:pt x="171289" y="94401"/>
                    <a:pt x="171830" y="88806"/>
                    <a:pt x="172011" y="83572"/>
                  </a:cubicBezTo>
                  <a:cubicBezTo>
                    <a:pt x="172191" y="79783"/>
                    <a:pt x="174177" y="76353"/>
                    <a:pt x="178327" y="76534"/>
                  </a:cubicBezTo>
                  <a:cubicBezTo>
                    <a:pt x="180313" y="76715"/>
                    <a:pt x="183020" y="78880"/>
                    <a:pt x="184103" y="80865"/>
                  </a:cubicBezTo>
                  <a:cubicBezTo>
                    <a:pt x="186268" y="85558"/>
                    <a:pt x="188073" y="90611"/>
                    <a:pt x="189336" y="95844"/>
                  </a:cubicBezTo>
                  <a:cubicBezTo>
                    <a:pt x="195112" y="120028"/>
                    <a:pt x="199624" y="210084"/>
                    <a:pt x="203774" y="233185"/>
                  </a:cubicBezTo>
                  <a:cubicBezTo>
                    <a:pt x="220558" y="225064"/>
                    <a:pt x="221280" y="212792"/>
                    <a:pt x="220919" y="200158"/>
                  </a:cubicBezTo>
                  <a:cubicBezTo>
                    <a:pt x="220197" y="167673"/>
                    <a:pt x="215686" y="135007"/>
                    <a:pt x="210812" y="102522"/>
                  </a:cubicBezTo>
                  <a:close/>
                </a:path>
              </a:pathLst>
            </a:custGeom>
            <a:solidFill>
              <a:srgbClr val="FFFFFF"/>
            </a:solidFill>
            <a:ln w="1804" cap="flat">
              <a:noFill/>
              <a:prstDash val="solid"/>
              <a:miter/>
            </a:ln>
          </p:spPr>
          <p:txBody>
            <a:bodyPr rtlCol="0" anchor="ctr"/>
            <a:lstStyle/>
            <a:p>
              <a:endParaRPr lang="en-US"/>
            </a:p>
          </p:txBody>
        </p:sp>
        <p:sp>
          <p:nvSpPr>
            <p:cNvPr id="110" name="Freeform 95">
              <a:extLst>
                <a:ext uri="{FF2B5EF4-FFF2-40B4-BE49-F238E27FC236}">
                  <a16:creationId xmlns:a16="http://schemas.microsoft.com/office/drawing/2014/main" id="{79B0BE8B-7F6D-7CC9-8510-9A0EEFE7D3E4}"/>
                </a:ext>
              </a:extLst>
            </p:cNvPr>
            <p:cNvSpPr/>
            <p:nvPr/>
          </p:nvSpPr>
          <p:spPr>
            <a:xfrm>
              <a:off x="9527666" y="5730434"/>
              <a:ext cx="153803" cy="147413"/>
            </a:xfrm>
            <a:custGeom>
              <a:avLst/>
              <a:gdLst>
                <a:gd name="connsiteX0" fmla="*/ 153804 w 153803"/>
                <a:gd name="connsiteY0" fmla="*/ 64575 h 147413"/>
                <a:gd name="connsiteX1" fmla="*/ 117528 w 153803"/>
                <a:gd name="connsiteY1" fmla="*/ 7546 h 147413"/>
                <a:gd name="connsiteX2" fmla="*/ 220 w 153803"/>
                <a:gd name="connsiteY2" fmla="*/ 59703 h 147413"/>
                <a:gd name="connsiteX3" fmla="*/ 72048 w 153803"/>
                <a:gd name="connsiteY3" fmla="*/ 147413 h 147413"/>
                <a:gd name="connsiteX4" fmla="*/ 153804 w 153803"/>
                <a:gd name="connsiteY4" fmla="*/ 64575 h 1474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803" h="147413">
                  <a:moveTo>
                    <a:pt x="153804" y="64575"/>
                  </a:moveTo>
                  <a:cubicBezTo>
                    <a:pt x="153804" y="39128"/>
                    <a:pt x="140268" y="17652"/>
                    <a:pt x="117528" y="7546"/>
                  </a:cubicBezTo>
                  <a:cubicBezTo>
                    <a:pt x="91359" y="-4005"/>
                    <a:pt x="10868" y="-11945"/>
                    <a:pt x="220" y="59703"/>
                  </a:cubicBezTo>
                  <a:cubicBezTo>
                    <a:pt x="-3209" y="120883"/>
                    <a:pt x="33968" y="144886"/>
                    <a:pt x="72048" y="147413"/>
                  </a:cubicBezTo>
                  <a:cubicBezTo>
                    <a:pt x="136838" y="147593"/>
                    <a:pt x="153804" y="110055"/>
                    <a:pt x="153804" y="64575"/>
                  </a:cubicBezTo>
                  <a:close/>
                </a:path>
              </a:pathLst>
            </a:custGeom>
            <a:solidFill>
              <a:srgbClr val="FFFFFF"/>
            </a:solidFill>
            <a:ln w="1804" cap="flat">
              <a:noFill/>
              <a:prstDash val="solid"/>
              <a:miter/>
            </a:ln>
          </p:spPr>
          <p:txBody>
            <a:bodyPr rtlCol="0" anchor="ctr"/>
            <a:lstStyle/>
            <a:p>
              <a:endParaRPr lang="en-US"/>
            </a:p>
          </p:txBody>
        </p:sp>
        <p:sp>
          <p:nvSpPr>
            <p:cNvPr id="111" name="Freeform 96">
              <a:extLst>
                <a:ext uri="{FF2B5EF4-FFF2-40B4-BE49-F238E27FC236}">
                  <a16:creationId xmlns:a16="http://schemas.microsoft.com/office/drawing/2014/main" id="{FD5BA9D6-5823-A4C4-03D2-5C4F6DBE3407}"/>
                </a:ext>
              </a:extLst>
            </p:cNvPr>
            <p:cNvSpPr/>
            <p:nvPr/>
          </p:nvSpPr>
          <p:spPr>
            <a:xfrm>
              <a:off x="9196544" y="5718492"/>
              <a:ext cx="161299" cy="159222"/>
            </a:xfrm>
            <a:custGeom>
              <a:avLst/>
              <a:gdLst>
                <a:gd name="connsiteX0" fmla="*/ 75972 w 161299"/>
                <a:gd name="connsiteY0" fmla="*/ 159175 h 159222"/>
                <a:gd name="connsiteX1" fmla="*/ 160073 w 161299"/>
                <a:gd name="connsiteY1" fmla="*/ 70742 h 159222"/>
                <a:gd name="connsiteX2" fmla="*/ 95644 w 161299"/>
                <a:gd name="connsiteY2" fmla="*/ 1260 h 159222"/>
                <a:gd name="connsiteX3" fmla="*/ 18040 w 161299"/>
                <a:gd name="connsiteY3" fmla="*/ 29594 h 159222"/>
                <a:gd name="connsiteX4" fmla="*/ 8656 w 161299"/>
                <a:gd name="connsiteY4" fmla="*/ 113875 h 159222"/>
                <a:gd name="connsiteX5" fmla="*/ 75972 w 161299"/>
                <a:gd name="connsiteY5" fmla="*/ 159175 h 1592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1299" h="159222">
                  <a:moveTo>
                    <a:pt x="75972" y="159175"/>
                  </a:moveTo>
                  <a:cubicBezTo>
                    <a:pt x="133905" y="158994"/>
                    <a:pt x="168374" y="122899"/>
                    <a:pt x="160073" y="70742"/>
                  </a:cubicBezTo>
                  <a:cubicBezTo>
                    <a:pt x="153215" y="26887"/>
                    <a:pt x="136431" y="8298"/>
                    <a:pt x="95644" y="1260"/>
                  </a:cubicBezTo>
                  <a:cubicBezTo>
                    <a:pt x="66768" y="-3793"/>
                    <a:pt x="35185" y="6494"/>
                    <a:pt x="18040" y="29594"/>
                  </a:cubicBezTo>
                  <a:cubicBezTo>
                    <a:pt x="-729" y="54500"/>
                    <a:pt x="-6505" y="82653"/>
                    <a:pt x="8656" y="113875"/>
                  </a:cubicBezTo>
                  <a:cubicBezTo>
                    <a:pt x="22913" y="142932"/>
                    <a:pt x="46555" y="160257"/>
                    <a:pt x="75972" y="159175"/>
                  </a:cubicBezTo>
                  <a:close/>
                </a:path>
              </a:pathLst>
            </a:custGeom>
            <a:solidFill>
              <a:srgbClr val="FFFFFF"/>
            </a:solidFill>
            <a:ln w="1804" cap="flat">
              <a:noFill/>
              <a:prstDash val="solid"/>
              <a:miter/>
            </a:ln>
          </p:spPr>
          <p:txBody>
            <a:bodyPr rtlCol="0" anchor="ctr"/>
            <a:lstStyle/>
            <a:p>
              <a:endParaRPr lang="en-US"/>
            </a:p>
          </p:txBody>
        </p:sp>
        <p:sp>
          <p:nvSpPr>
            <p:cNvPr id="112" name="Freeform 97">
              <a:extLst>
                <a:ext uri="{FF2B5EF4-FFF2-40B4-BE49-F238E27FC236}">
                  <a16:creationId xmlns:a16="http://schemas.microsoft.com/office/drawing/2014/main" id="{4C1D8327-8505-1CC1-ECB2-CD56B04D18B1}"/>
                </a:ext>
              </a:extLst>
            </p:cNvPr>
            <p:cNvSpPr/>
            <p:nvPr/>
          </p:nvSpPr>
          <p:spPr>
            <a:xfrm>
              <a:off x="9488299" y="5892332"/>
              <a:ext cx="232006" cy="437603"/>
            </a:xfrm>
            <a:custGeom>
              <a:avLst/>
              <a:gdLst>
                <a:gd name="connsiteX0" fmla="*/ 229445 w 232006"/>
                <a:gd name="connsiteY0" fmla="*/ 236193 h 437603"/>
                <a:gd name="connsiteX1" fmla="*/ 205081 w 232006"/>
                <a:gd name="connsiteY1" fmla="*/ 56260 h 437603"/>
                <a:gd name="connsiteX2" fmla="*/ 162129 w 232006"/>
                <a:gd name="connsiteY2" fmla="*/ 5908 h 437603"/>
                <a:gd name="connsiteX3" fmla="*/ 102211 w 232006"/>
                <a:gd name="connsiteY3" fmla="*/ 2118 h 437603"/>
                <a:gd name="connsiteX4" fmla="*/ 51679 w 232006"/>
                <a:gd name="connsiteY4" fmla="*/ 19083 h 437603"/>
                <a:gd name="connsiteX5" fmla="*/ 18472 w 232006"/>
                <a:gd name="connsiteY5" fmla="*/ 86219 h 437603"/>
                <a:gd name="connsiteX6" fmla="*/ 1146 w 232006"/>
                <a:gd name="connsiteY6" fmla="*/ 204790 h 437603"/>
                <a:gd name="connsiteX7" fmla="*/ 18291 w 232006"/>
                <a:gd name="connsiteY7" fmla="*/ 243772 h 437603"/>
                <a:gd name="connsiteX8" fmla="*/ 27676 w 232006"/>
                <a:gd name="connsiteY8" fmla="*/ 232763 h 437603"/>
                <a:gd name="connsiteX9" fmla="*/ 29661 w 232006"/>
                <a:gd name="connsiteY9" fmla="*/ 219589 h 437603"/>
                <a:gd name="connsiteX10" fmla="*/ 43738 w 232006"/>
                <a:gd name="connsiteY10" fmla="*/ 100476 h 437603"/>
                <a:gd name="connsiteX11" fmla="*/ 51679 w 232006"/>
                <a:gd name="connsiteY11" fmla="*/ 88926 h 437603"/>
                <a:gd name="connsiteX12" fmla="*/ 58176 w 232006"/>
                <a:gd name="connsiteY12" fmla="*/ 103905 h 437603"/>
                <a:gd name="connsiteX13" fmla="*/ 55649 w 232006"/>
                <a:gd name="connsiteY13" fmla="*/ 138556 h 437603"/>
                <a:gd name="connsiteX14" fmla="*/ 30202 w 232006"/>
                <a:gd name="connsiteY14" fmla="*/ 366314 h 437603"/>
                <a:gd name="connsiteX15" fmla="*/ 26412 w 232006"/>
                <a:gd name="connsiteY15" fmla="*/ 408725 h 437603"/>
                <a:gd name="connsiteX16" fmla="*/ 44460 w 232006"/>
                <a:gd name="connsiteY16" fmla="*/ 434894 h 437603"/>
                <a:gd name="connsiteX17" fmla="*/ 85427 w 232006"/>
                <a:gd name="connsiteY17" fmla="*/ 305314 h 437603"/>
                <a:gd name="connsiteX18" fmla="*/ 94451 w 232006"/>
                <a:gd name="connsiteY18" fmla="*/ 243592 h 437603"/>
                <a:gd name="connsiteX19" fmla="*/ 119717 w 232006"/>
                <a:gd name="connsiteY19" fmla="*/ 219769 h 437603"/>
                <a:gd name="connsiteX20" fmla="*/ 141013 w 232006"/>
                <a:gd name="connsiteY20" fmla="*/ 243953 h 437603"/>
                <a:gd name="connsiteX21" fmla="*/ 153827 w 232006"/>
                <a:gd name="connsiteY21" fmla="*/ 416666 h 437603"/>
                <a:gd name="connsiteX22" fmla="*/ 174762 w 232006"/>
                <a:gd name="connsiteY22" fmla="*/ 437601 h 437603"/>
                <a:gd name="connsiteX23" fmla="*/ 199307 w 232006"/>
                <a:gd name="connsiteY23" fmla="*/ 380572 h 437603"/>
                <a:gd name="connsiteX24" fmla="*/ 177288 w 232006"/>
                <a:gd name="connsiteY24" fmla="*/ 96506 h 437603"/>
                <a:gd name="connsiteX25" fmla="*/ 175664 w 232006"/>
                <a:gd name="connsiteY25" fmla="*/ 83512 h 437603"/>
                <a:gd name="connsiteX26" fmla="*/ 179454 w 232006"/>
                <a:gd name="connsiteY26" fmla="*/ 77376 h 437603"/>
                <a:gd name="connsiteX27" fmla="*/ 188117 w 232006"/>
                <a:gd name="connsiteY27" fmla="*/ 80985 h 437603"/>
                <a:gd name="connsiteX28" fmla="*/ 193892 w 232006"/>
                <a:gd name="connsiteY28" fmla="*/ 98491 h 437603"/>
                <a:gd name="connsiteX29" fmla="*/ 202916 w 232006"/>
                <a:gd name="connsiteY29" fmla="*/ 159130 h 437603"/>
                <a:gd name="connsiteX30" fmla="*/ 210495 w 232006"/>
                <a:gd name="connsiteY30" fmla="*/ 236012 h 437603"/>
                <a:gd name="connsiteX31" fmla="*/ 217895 w 232006"/>
                <a:gd name="connsiteY31" fmla="*/ 245036 h 437603"/>
                <a:gd name="connsiteX32" fmla="*/ 229445 w 232006"/>
                <a:gd name="connsiteY32" fmla="*/ 236193 h 4376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32006" h="437603">
                  <a:moveTo>
                    <a:pt x="229445" y="236193"/>
                  </a:moveTo>
                  <a:cubicBezTo>
                    <a:pt x="237387" y="219048"/>
                    <a:pt x="226197" y="99393"/>
                    <a:pt x="205081" y="56260"/>
                  </a:cubicBezTo>
                  <a:cubicBezTo>
                    <a:pt x="192809" y="31174"/>
                    <a:pt x="184147" y="21609"/>
                    <a:pt x="162129" y="5908"/>
                  </a:cubicBezTo>
                  <a:cubicBezTo>
                    <a:pt x="145705" y="-5642"/>
                    <a:pt x="118454" y="3562"/>
                    <a:pt x="102211" y="2118"/>
                  </a:cubicBezTo>
                  <a:cubicBezTo>
                    <a:pt x="83984" y="494"/>
                    <a:pt x="63409" y="6089"/>
                    <a:pt x="51679" y="19083"/>
                  </a:cubicBezTo>
                  <a:cubicBezTo>
                    <a:pt x="34534" y="38213"/>
                    <a:pt x="23345" y="59509"/>
                    <a:pt x="18472" y="86219"/>
                  </a:cubicBezTo>
                  <a:cubicBezTo>
                    <a:pt x="11433" y="125562"/>
                    <a:pt x="3493" y="164725"/>
                    <a:pt x="1146" y="204790"/>
                  </a:cubicBezTo>
                  <a:cubicBezTo>
                    <a:pt x="605" y="214897"/>
                    <a:pt x="-5712" y="242509"/>
                    <a:pt x="18291" y="243772"/>
                  </a:cubicBezTo>
                  <a:cubicBezTo>
                    <a:pt x="24788" y="244133"/>
                    <a:pt x="26954" y="238358"/>
                    <a:pt x="27676" y="232763"/>
                  </a:cubicBezTo>
                  <a:cubicBezTo>
                    <a:pt x="28398" y="228432"/>
                    <a:pt x="29481" y="223920"/>
                    <a:pt x="29661" y="219589"/>
                  </a:cubicBezTo>
                  <a:cubicBezTo>
                    <a:pt x="31105" y="185840"/>
                    <a:pt x="42294" y="106612"/>
                    <a:pt x="43738" y="100476"/>
                  </a:cubicBezTo>
                  <a:cubicBezTo>
                    <a:pt x="44821" y="95603"/>
                    <a:pt x="44460" y="88024"/>
                    <a:pt x="51679" y="88926"/>
                  </a:cubicBezTo>
                  <a:cubicBezTo>
                    <a:pt x="59800" y="90009"/>
                    <a:pt x="58537" y="97769"/>
                    <a:pt x="58176" y="103905"/>
                  </a:cubicBezTo>
                  <a:cubicBezTo>
                    <a:pt x="57454" y="115455"/>
                    <a:pt x="56913" y="127006"/>
                    <a:pt x="55649" y="138556"/>
                  </a:cubicBezTo>
                  <a:cubicBezTo>
                    <a:pt x="47347" y="214536"/>
                    <a:pt x="38685" y="290335"/>
                    <a:pt x="30202" y="366314"/>
                  </a:cubicBezTo>
                  <a:cubicBezTo>
                    <a:pt x="28578" y="380391"/>
                    <a:pt x="26593" y="394649"/>
                    <a:pt x="26412" y="408725"/>
                  </a:cubicBezTo>
                  <a:cubicBezTo>
                    <a:pt x="26052" y="422441"/>
                    <a:pt x="33451" y="434533"/>
                    <a:pt x="44460" y="434894"/>
                  </a:cubicBezTo>
                  <a:cubicBezTo>
                    <a:pt x="74599" y="441752"/>
                    <a:pt x="78028" y="356388"/>
                    <a:pt x="85427" y="305314"/>
                  </a:cubicBezTo>
                  <a:cubicBezTo>
                    <a:pt x="88135" y="276438"/>
                    <a:pt x="89218" y="263264"/>
                    <a:pt x="94451" y="243592"/>
                  </a:cubicBezTo>
                  <a:cubicBezTo>
                    <a:pt x="97699" y="231500"/>
                    <a:pt x="106723" y="220130"/>
                    <a:pt x="119717" y="219769"/>
                  </a:cubicBezTo>
                  <a:cubicBezTo>
                    <a:pt x="133072" y="219408"/>
                    <a:pt x="136682" y="233305"/>
                    <a:pt x="141013" y="243953"/>
                  </a:cubicBezTo>
                  <a:cubicBezTo>
                    <a:pt x="141736" y="245577"/>
                    <a:pt x="151120" y="383820"/>
                    <a:pt x="153827" y="416666"/>
                  </a:cubicBezTo>
                  <a:cubicBezTo>
                    <a:pt x="154729" y="426773"/>
                    <a:pt x="161046" y="437782"/>
                    <a:pt x="174762" y="437601"/>
                  </a:cubicBezTo>
                  <a:cubicBezTo>
                    <a:pt x="204540" y="437601"/>
                    <a:pt x="199487" y="392844"/>
                    <a:pt x="199307" y="380572"/>
                  </a:cubicBezTo>
                  <a:cubicBezTo>
                    <a:pt x="198224" y="285462"/>
                    <a:pt x="193350" y="190533"/>
                    <a:pt x="177288" y="96506"/>
                  </a:cubicBezTo>
                  <a:cubicBezTo>
                    <a:pt x="176567" y="92175"/>
                    <a:pt x="175484" y="87843"/>
                    <a:pt x="175664" y="83512"/>
                  </a:cubicBezTo>
                  <a:cubicBezTo>
                    <a:pt x="175664" y="81346"/>
                    <a:pt x="177650" y="78458"/>
                    <a:pt x="179454" y="77376"/>
                  </a:cubicBezTo>
                  <a:cubicBezTo>
                    <a:pt x="183245" y="75030"/>
                    <a:pt x="186673" y="77917"/>
                    <a:pt x="188117" y="80985"/>
                  </a:cubicBezTo>
                  <a:cubicBezTo>
                    <a:pt x="190643" y="86580"/>
                    <a:pt x="192809" y="92535"/>
                    <a:pt x="193892" y="98491"/>
                  </a:cubicBezTo>
                  <a:cubicBezTo>
                    <a:pt x="197321" y="118704"/>
                    <a:pt x="200569" y="138917"/>
                    <a:pt x="202916" y="159130"/>
                  </a:cubicBezTo>
                  <a:cubicBezTo>
                    <a:pt x="205984" y="184758"/>
                    <a:pt x="211398" y="210024"/>
                    <a:pt x="210495" y="236012"/>
                  </a:cubicBezTo>
                  <a:cubicBezTo>
                    <a:pt x="210316" y="240524"/>
                    <a:pt x="212120" y="245216"/>
                    <a:pt x="217895" y="245036"/>
                  </a:cubicBezTo>
                  <a:cubicBezTo>
                    <a:pt x="223129" y="244855"/>
                    <a:pt x="229445" y="241065"/>
                    <a:pt x="229445" y="236193"/>
                  </a:cubicBezTo>
                  <a:close/>
                </a:path>
              </a:pathLst>
            </a:custGeom>
            <a:solidFill>
              <a:srgbClr val="FFFFFF"/>
            </a:solidFill>
            <a:ln w="1804" cap="flat">
              <a:noFill/>
              <a:prstDash val="solid"/>
              <a:miter/>
            </a:ln>
          </p:spPr>
          <p:txBody>
            <a:bodyPr rtlCol="0" anchor="ctr"/>
            <a:lstStyle/>
            <a:p>
              <a:endParaRPr lang="en-US"/>
            </a:p>
          </p:txBody>
        </p:sp>
        <p:sp>
          <p:nvSpPr>
            <p:cNvPr id="113" name="Freeform 98">
              <a:extLst>
                <a:ext uri="{FF2B5EF4-FFF2-40B4-BE49-F238E27FC236}">
                  <a16:creationId xmlns:a16="http://schemas.microsoft.com/office/drawing/2014/main" id="{7656212C-2662-9BEC-FD0A-E3AC4138B524}"/>
                </a:ext>
              </a:extLst>
            </p:cNvPr>
            <p:cNvSpPr/>
            <p:nvPr/>
          </p:nvSpPr>
          <p:spPr>
            <a:xfrm>
              <a:off x="8615532" y="5442637"/>
              <a:ext cx="513242" cy="888053"/>
            </a:xfrm>
            <a:custGeom>
              <a:avLst/>
              <a:gdLst>
                <a:gd name="connsiteX0" fmla="*/ 400712 w 513242"/>
                <a:gd name="connsiteY0" fmla="*/ 549088 h 888053"/>
                <a:gd name="connsiteX1" fmla="*/ 427422 w 513242"/>
                <a:gd name="connsiteY1" fmla="*/ 533748 h 888053"/>
                <a:gd name="connsiteX2" fmla="*/ 490949 w 513242"/>
                <a:gd name="connsiteY2" fmla="*/ 451452 h 888053"/>
                <a:gd name="connsiteX3" fmla="*/ 483188 w 513242"/>
                <a:gd name="connsiteY3" fmla="*/ 354177 h 888053"/>
                <a:gd name="connsiteX4" fmla="*/ 387357 w 513242"/>
                <a:gd name="connsiteY4" fmla="*/ 250224 h 888053"/>
                <a:gd name="connsiteX5" fmla="*/ 339892 w 513242"/>
                <a:gd name="connsiteY5" fmla="*/ 222612 h 888053"/>
                <a:gd name="connsiteX6" fmla="*/ 323289 w 513242"/>
                <a:gd name="connsiteY6" fmla="*/ 215031 h 888053"/>
                <a:gd name="connsiteX7" fmla="*/ 340073 w 513242"/>
                <a:gd name="connsiteY7" fmla="*/ 195541 h 888053"/>
                <a:gd name="connsiteX8" fmla="*/ 365700 w 513242"/>
                <a:gd name="connsiteY8" fmla="*/ 83466 h 888053"/>
                <a:gd name="connsiteX9" fmla="*/ 299286 w 513242"/>
                <a:gd name="connsiteY9" fmla="*/ 9291 h 888053"/>
                <a:gd name="connsiteX10" fmla="*/ 155990 w 513242"/>
                <a:gd name="connsiteY10" fmla="*/ 41416 h 888053"/>
                <a:gd name="connsiteX11" fmla="*/ 146424 w 513242"/>
                <a:gd name="connsiteY11" fmla="*/ 180922 h 888053"/>
                <a:gd name="connsiteX12" fmla="*/ 192265 w 513242"/>
                <a:gd name="connsiteY12" fmla="*/ 219905 h 888053"/>
                <a:gd name="connsiteX13" fmla="*/ 117549 w 513242"/>
                <a:gd name="connsiteY13" fmla="*/ 247156 h 888053"/>
                <a:gd name="connsiteX14" fmla="*/ 15039 w 513242"/>
                <a:gd name="connsiteY14" fmla="*/ 366268 h 888053"/>
                <a:gd name="connsiteX15" fmla="*/ 3670 w 513242"/>
                <a:gd name="connsiteY15" fmla="*/ 431239 h 888053"/>
                <a:gd name="connsiteX16" fmla="*/ 81454 w 513242"/>
                <a:gd name="connsiteY16" fmla="*/ 557029 h 888053"/>
                <a:gd name="connsiteX17" fmla="*/ 102930 w 513242"/>
                <a:gd name="connsiteY17" fmla="*/ 564789 h 888053"/>
                <a:gd name="connsiteX18" fmla="*/ 118992 w 513242"/>
                <a:gd name="connsiteY18" fmla="*/ 579227 h 888053"/>
                <a:gd name="connsiteX19" fmla="*/ 109608 w 513242"/>
                <a:gd name="connsiteY19" fmla="*/ 728299 h 888053"/>
                <a:gd name="connsiteX20" fmla="*/ 106901 w 513242"/>
                <a:gd name="connsiteY20" fmla="*/ 840373 h 888053"/>
                <a:gd name="connsiteX21" fmla="*/ 132167 w 513242"/>
                <a:gd name="connsiteY21" fmla="*/ 875746 h 888053"/>
                <a:gd name="connsiteX22" fmla="*/ 147507 w 513242"/>
                <a:gd name="connsiteY22" fmla="*/ 880438 h 888053"/>
                <a:gd name="connsiteX23" fmla="*/ 203093 w 513242"/>
                <a:gd name="connsiteY23" fmla="*/ 848675 h 888053"/>
                <a:gd name="connsiteX24" fmla="*/ 209771 w 513242"/>
                <a:gd name="connsiteY24" fmla="*/ 809331 h 888053"/>
                <a:gd name="connsiteX25" fmla="*/ 220238 w 513242"/>
                <a:gd name="connsiteY25" fmla="*/ 697799 h 888053"/>
                <a:gd name="connsiteX26" fmla="*/ 231247 w 513242"/>
                <a:gd name="connsiteY26" fmla="*/ 610991 h 888053"/>
                <a:gd name="connsiteX27" fmla="*/ 266259 w 513242"/>
                <a:gd name="connsiteY27" fmla="*/ 591680 h 888053"/>
                <a:gd name="connsiteX28" fmla="*/ 282141 w 513242"/>
                <a:gd name="connsiteY28" fmla="*/ 631385 h 888053"/>
                <a:gd name="connsiteX29" fmla="*/ 284307 w 513242"/>
                <a:gd name="connsiteY29" fmla="*/ 737864 h 888053"/>
                <a:gd name="connsiteX30" fmla="*/ 285750 w 513242"/>
                <a:gd name="connsiteY30" fmla="*/ 817633 h 888053"/>
                <a:gd name="connsiteX31" fmla="*/ 292428 w 513242"/>
                <a:gd name="connsiteY31" fmla="*/ 859684 h 888053"/>
                <a:gd name="connsiteX32" fmla="*/ 310475 w 513242"/>
                <a:gd name="connsiteY32" fmla="*/ 881521 h 888053"/>
                <a:gd name="connsiteX33" fmla="*/ 394396 w 513242"/>
                <a:gd name="connsiteY33" fmla="*/ 832613 h 888053"/>
                <a:gd name="connsiteX34" fmla="*/ 392229 w 513242"/>
                <a:gd name="connsiteY34" fmla="*/ 646183 h 888053"/>
                <a:gd name="connsiteX35" fmla="*/ 387718 w 513242"/>
                <a:gd name="connsiteY35" fmla="*/ 566233 h 888053"/>
                <a:gd name="connsiteX36" fmla="*/ 400712 w 513242"/>
                <a:gd name="connsiteY36" fmla="*/ 549088 h 888053"/>
                <a:gd name="connsiteX37" fmla="*/ 146605 w 513242"/>
                <a:gd name="connsiteY37" fmla="*/ 132194 h 888053"/>
                <a:gd name="connsiteX38" fmla="*/ 200927 w 513242"/>
                <a:gd name="connsiteY38" fmla="*/ 26076 h 888053"/>
                <a:gd name="connsiteX39" fmla="*/ 312821 w 513242"/>
                <a:gd name="connsiteY39" fmla="*/ 32031 h 888053"/>
                <a:gd name="connsiteX40" fmla="*/ 354872 w 513242"/>
                <a:gd name="connsiteY40" fmla="*/ 132916 h 888053"/>
                <a:gd name="connsiteX41" fmla="*/ 270951 w 513242"/>
                <a:gd name="connsiteY41" fmla="*/ 216656 h 888053"/>
                <a:gd name="connsiteX42" fmla="*/ 146605 w 513242"/>
                <a:gd name="connsiteY42" fmla="*/ 132194 h 888053"/>
                <a:gd name="connsiteX43" fmla="*/ 384289 w 513242"/>
                <a:gd name="connsiteY43" fmla="*/ 533929 h 888053"/>
                <a:gd name="connsiteX44" fmla="*/ 375987 w 513242"/>
                <a:gd name="connsiteY44" fmla="*/ 496751 h 888053"/>
                <a:gd name="connsiteX45" fmla="*/ 401795 w 513242"/>
                <a:gd name="connsiteY45" fmla="*/ 450189 h 888053"/>
                <a:gd name="connsiteX46" fmla="*/ 414969 w 513242"/>
                <a:gd name="connsiteY46" fmla="*/ 424020 h 888053"/>
                <a:gd name="connsiteX47" fmla="*/ 398907 w 513242"/>
                <a:gd name="connsiteY47" fmla="*/ 377277 h 888053"/>
                <a:gd name="connsiteX48" fmla="*/ 365158 w 513242"/>
                <a:gd name="connsiteY48" fmla="*/ 367351 h 888053"/>
                <a:gd name="connsiteX49" fmla="*/ 359925 w 513242"/>
                <a:gd name="connsiteY49" fmla="*/ 400017 h 888053"/>
                <a:gd name="connsiteX50" fmla="*/ 365520 w 513242"/>
                <a:gd name="connsiteY50" fmla="*/ 444955 h 888053"/>
                <a:gd name="connsiteX51" fmla="*/ 358120 w 513242"/>
                <a:gd name="connsiteY51" fmla="*/ 496029 h 888053"/>
                <a:gd name="connsiteX52" fmla="*/ 361188 w 513242"/>
                <a:gd name="connsiteY52" fmla="*/ 534290 h 888053"/>
                <a:gd name="connsiteX53" fmla="*/ 372197 w 513242"/>
                <a:gd name="connsiteY53" fmla="*/ 555946 h 888053"/>
                <a:gd name="connsiteX54" fmla="*/ 377792 w 513242"/>
                <a:gd name="connsiteY54" fmla="*/ 819980 h 888053"/>
                <a:gd name="connsiteX55" fmla="*/ 377070 w 513242"/>
                <a:gd name="connsiteY55" fmla="*/ 838568 h 888053"/>
                <a:gd name="connsiteX56" fmla="*/ 348916 w 513242"/>
                <a:gd name="connsiteY56" fmla="*/ 870873 h 888053"/>
                <a:gd name="connsiteX57" fmla="*/ 306324 w 513242"/>
                <a:gd name="connsiteY57" fmla="*/ 843621 h 888053"/>
                <a:gd name="connsiteX58" fmla="*/ 300729 w 513242"/>
                <a:gd name="connsiteY58" fmla="*/ 782621 h 888053"/>
                <a:gd name="connsiteX59" fmla="*/ 289901 w 513242"/>
                <a:gd name="connsiteY59" fmla="*/ 597095 h 888053"/>
                <a:gd name="connsiteX60" fmla="*/ 265718 w 513242"/>
                <a:gd name="connsiteY60" fmla="*/ 574535 h 888053"/>
                <a:gd name="connsiteX61" fmla="*/ 218975 w 513242"/>
                <a:gd name="connsiteY61" fmla="*/ 597095 h 888053"/>
                <a:gd name="connsiteX62" fmla="*/ 205981 w 513242"/>
                <a:gd name="connsiteY62" fmla="*/ 693106 h 888053"/>
                <a:gd name="connsiteX63" fmla="*/ 190640 w 513242"/>
                <a:gd name="connsiteY63" fmla="*/ 836042 h 888053"/>
                <a:gd name="connsiteX64" fmla="*/ 138123 w 513242"/>
                <a:gd name="connsiteY64" fmla="*/ 859864 h 888053"/>
                <a:gd name="connsiteX65" fmla="*/ 124046 w 513242"/>
                <a:gd name="connsiteY65" fmla="*/ 834598 h 888053"/>
                <a:gd name="connsiteX66" fmla="*/ 125128 w 513242"/>
                <a:gd name="connsiteY66" fmla="*/ 754648 h 888053"/>
                <a:gd name="connsiteX67" fmla="*/ 136137 w 513242"/>
                <a:gd name="connsiteY67" fmla="*/ 571106 h 888053"/>
                <a:gd name="connsiteX68" fmla="*/ 149312 w 513242"/>
                <a:gd name="connsiteY68" fmla="*/ 537358 h 888053"/>
                <a:gd name="connsiteX69" fmla="*/ 151658 w 513242"/>
                <a:gd name="connsiteY69" fmla="*/ 502526 h 888053"/>
                <a:gd name="connsiteX70" fmla="*/ 146064 w 513242"/>
                <a:gd name="connsiteY70" fmla="*/ 463724 h 888053"/>
                <a:gd name="connsiteX71" fmla="*/ 149312 w 513242"/>
                <a:gd name="connsiteY71" fmla="*/ 394603 h 888053"/>
                <a:gd name="connsiteX72" fmla="*/ 139205 w 513242"/>
                <a:gd name="connsiteY72" fmla="*/ 372043 h 888053"/>
                <a:gd name="connsiteX73" fmla="*/ 117368 w 513242"/>
                <a:gd name="connsiteY73" fmla="*/ 378541 h 888053"/>
                <a:gd name="connsiteX74" fmla="*/ 93004 w 513242"/>
                <a:gd name="connsiteY74" fmla="*/ 406514 h 888053"/>
                <a:gd name="connsiteX75" fmla="*/ 92282 w 513242"/>
                <a:gd name="connsiteY75" fmla="*/ 429254 h 888053"/>
                <a:gd name="connsiteX76" fmla="*/ 106359 w 513242"/>
                <a:gd name="connsiteY76" fmla="*/ 454881 h 888053"/>
                <a:gd name="connsiteX77" fmla="*/ 131445 w 513242"/>
                <a:gd name="connsiteY77" fmla="*/ 495849 h 888053"/>
                <a:gd name="connsiteX78" fmla="*/ 111954 w 513242"/>
                <a:gd name="connsiteY78" fmla="*/ 547644 h 888053"/>
                <a:gd name="connsiteX79" fmla="*/ 92463 w 513242"/>
                <a:gd name="connsiteY79" fmla="*/ 543133 h 888053"/>
                <a:gd name="connsiteX80" fmla="*/ 20454 w 513242"/>
                <a:gd name="connsiteY80" fmla="*/ 423298 h 888053"/>
                <a:gd name="connsiteX81" fmla="*/ 29116 w 513242"/>
                <a:gd name="connsiteY81" fmla="*/ 377999 h 888053"/>
                <a:gd name="connsiteX82" fmla="*/ 129640 w 513242"/>
                <a:gd name="connsiteY82" fmla="*/ 257443 h 888053"/>
                <a:gd name="connsiteX83" fmla="*/ 182880 w 513242"/>
                <a:gd name="connsiteY83" fmla="*/ 235064 h 888053"/>
                <a:gd name="connsiteX84" fmla="*/ 236120 w 513242"/>
                <a:gd name="connsiteY84" fmla="*/ 234162 h 888053"/>
                <a:gd name="connsiteX85" fmla="*/ 275824 w 513242"/>
                <a:gd name="connsiteY85" fmla="*/ 232357 h 888053"/>
                <a:gd name="connsiteX86" fmla="*/ 362813 w 513242"/>
                <a:gd name="connsiteY86" fmla="*/ 253833 h 888053"/>
                <a:gd name="connsiteX87" fmla="*/ 433558 w 513242"/>
                <a:gd name="connsiteY87" fmla="*/ 322413 h 888053"/>
                <a:gd name="connsiteX88" fmla="*/ 484271 w 513242"/>
                <a:gd name="connsiteY88" fmla="*/ 380706 h 888053"/>
                <a:gd name="connsiteX89" fmla="*/ 487339 w 513242"/>
                <a:gd name="connsiteY89" fmla="*/ 429795 h 888053"/>
                <a:gd name="connsiteX90" fmla="*/ 414608 w 513242"/>
                <a:gd name="connsiteY90" fmla="*/ 524724 h 888053"/>
                <a:gd name="connsiteX91" fmla="*/ 384289 w 513242"/>
                <a:gd name="connsiteY91" fmla="*/ 533929 h 888053"/>
                <a:gd name="connsiteX92" fmla="*/ 376348 w 513242"/>
                <a:gd name="connsiteY92" fmla="*/ 382150 h 888053"/>
                <a:gd name="connsiteX93" fmla="*/ 384650 w 513242"/>
                <a:gd name="connsiteY93" fmla="*/ 446038 h 888053"/>
                <a:gd name="connsiteX94" fmla="*/ 376348 w 513242"/>
                <a:gd name="connsiteY94" fmla="*/ 382150 h 888053"/>
                <a:gd name="connsiteX95" fmla="*/ 130362 w 513242"/>
                <a:gd name="connsiteY95" fmla="*/ 458852 h 888053"/>
                <a:gd name="connsiteX96" fmla="*/ 131806 w 513242"/>
                <a:gd name="connsiteY96" fmla="*/ 393159 h 888053"/>
                <a:gd name="connsiteX97" fmla="*/ 130362 w 513242"/>
                <a:gd name="connsiteY97" fmla="*/ 458852 h 888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Lst>
              <a:rect l="l" t="t" r="r" b="b"/>
              <a:pathLst>
                <a:path w="513242" h="888053">
                  <a:moveTo>
                    <a:pt x="400712" y="549088"/>
                  </a:moveTo>
                  <a:cubicBezTo>
                    <a:pt x="411721" y="549088"/>
                    <a:pt x="419662" y="542050"/>
                    <a:pt x="427422" y="533748"/>
                  </a:cubicBezTo>
                  <a:cubicBezTo>
                    <a:pt x="451245" y="508301"/>
                    <a:pt x="472360" y="480689"/>
                    <a:pt x="490949" y="451452"/>
                  </a:cubicBezTo>
                  <a:cubicBezTo>
                    <a:pt x="521088" y="403807"/>
                    <a:pt x="522712" y="402183"/>
                    <a:pt x="483188" y="354177"/>
                  </a:cubicBezTo>
                  <a:cubicBezTo>
                    <a:pt x="453230" y="317721"/>
                    <a:pt x="420564" y="283792"/>
                    <a:pt x="387357" y="250224"/>
                  </a:cubicBezTo>
                  <a:cubicBezTo>
                    <a:pt x="373641" y="236327"/>
                    <a:pt x="358662" y="226762"/>
                    <a:pt x="339892" y="222612"/>
                  </a:cubicBezTo>
                  <a:cubicBezTo>
                    <a:pt x="333937" y="221348"/>
                    <a:pt x="327259" y="221709"/>
                    <a:pt x="323289" y="215031"/>
                  </a:cubicBezTo>
                  <a:cubicBezTo>
                    <a:pt x="325093" y="205467"/>
                    <a:pt x="334478" y="202218"/>
                    <a:pt x="340073" y="195541"/>
                  </a:cubicBezTo>
                  <a:cubicBezTo>
                    <a:pt x="364978" y="165762"/>
                    <a:pt x="377972" y="121366"/>
                    <a:pt x="365700" y="83466"/>
                  </a:cubicBezTo>
                  <a:cubicBezTo>
                    <a:pt x="354330" y="48815"/>
                    <a:pt x="334298" y="26436"/>
                    <a:pt x="299286" y="9291"/>
                  </a:cubicBezTo>
                  <a:cubicBezTo>
                    <a:pt x="260303" y="-10019"/>
                    <a:pt x="191543" y="809"/>
                    <a:pt x="155990" y="41416"/>
                  </a:cubicBezTo>
                  <a:cubicBezTo>
                    <a:pt x="123143" y="78954"/>
                    <a:pt x="121519" y="139955"/>
                    <a:pt x="146424" y="180922"/>
                  </a:cubicBezTo>
                  <a:cubicBezTo>
                    <a:pt x="155087" y="195179"/>
                    <a:pt x="170067" y="209076"/>
                    <a:pt x="192265" y="219905"/>
                  </a:cubicBezTo>
                  <a:cubicBezTo>
                    <a:pt x="165916" y="224055"/>
                    <a:pt x="134333" y="229831"/>
                    <a:pt x="117549" y="247156"/>
                  </a:cubicBezTo>
                  <a:cubicBezTo>
                    <a:pt x="80912" y="284694"/>
                    <a:pt x="47705" y="325301"/>
                    <a:pt x="15039" y="366268"/>
                  </a:cubicBezTo>
                  <a:cubicBezTo>
                    <a:pt x="-301" y="385399"/>
                    <a:pt x="-3549" y="406333"/>
                    <a:pt x="3670" y="431239"/>
                  </a:cubicBezTo>
                  <a:cubicBezTo>
                    <a:pt x="18108" y="480869"/>
                    <a:pt x="48066" y="519671"/>
                    <a:pt x="81454" y="557029"/>
                  </a:cubicBezTo>
                  <a:cubicBezTo>
                    <a:pt x="87229" y="563346"/>
                    <a:pt x="94268" y="566775"/>
                    <a:pt x="102930" y="564789"/>
                  </a:cubicBezTo>
                  <a:cubicBezTo>
                    <a:pt x="115383" y="562082"/>
                    <a:pt x="120978" y="567497"/>
                    <a:pt x="118992" y="579227"/>
                  </a:cubicBezTo>
                  <a:cubicBezTo>
                    <a:pt x="113759" y="635896"/>
                    <a:pt x="112315" y="678669"/>
                    <a:pt x="109608" y="728299"/>
                  </a:cubicBezTo>
                  <a:cubicBezTo>
                    <a:pt x="107623" y="765657"/>
                    <a:pt x="105998" y="802835"/>
                    <a:pt x="106901" y="840373"/>
                  </a:cubicBezTo>
                  <a:cubicBezTo>
                    <a:pt x="107262" y="858420"/>
                    <a:pt x="114120" y="870873"/>
                    <a:pt x="132167" y="875746"/>
                  </a:cubicBezTo>
                  <a:cubicBezTo>
                    <a:pt x="137221" y="877190"/>
                    <a:pt x="142273" y="879175"/>
                    <a:pt x="147507" y="880438"/>
                  </a:cubicBezTo>
                  <a:cubicBezTo>
                    <a:pt x="174218" y="886574"/>
                    <a:pt x="195333" y="874483"/>
                    <a:pt x="203093" y="848675"/>
                  </a:cubicBezTo>
                  <a:cubicBezTo>
                    <a:pt x="206883" y="835861"/>
                    <a:pt x="208688" y="822687"/>
                    <a:pt x="209771" y="809331"/>
                  </a:cubicBezTo>
                  <a:cubicBezTo>
                    <a:pt x="212839" y="772154"/>
                    <a:pt x="215546" y="734796"/>
                    <a:pt x="220238" y="697799"/>
                  </a:cubicBezTo>
                  <a:cubicBezTo>
                    <a:pt x="224209" y="666938"/>
                    <a:pt x="222765" y="641130"/>
                    <a:pt x="231247" y="610991"/>
                  </a:cubicBezTo>
                  <a:cubicBezTo>
                    <a:pt x="236661" y="591861"/>
                    <a:pt x="249655" y="580491"/>
                    <a:pt x="266259" y="591680"/>
                  </a:cubicBezTo>
                  <a:cubicBezTo>
                    <a:pt x="279975" y="600884"/>
                    <a:pt x="281058" y="617308"/>
                    <a:pt x="282141" y="631385"/>
                  </a:cubicBezTo>
                  <a:cubicBezTo>
                    <a:pt x="284487" y="666757"/>
                    <a:pt x="286292" y="702310"/>
                    <a:pt x="284307" y="737864"/>
                  </a:cubicBezTo>
                  <a:cubicBezTo>
                    <a:pt x="282863" y="764394"/>
                    <a:pt x="284667" y="791104"/>
                    <a:pt x="285750" y="817633"/>
                  </a:cubicBezTo>
                  <a:cubicBezTo>
                    <a:pt x="286292" y="831891"/>
                    <a:pt x="288457" y="845968"/>
                    <a:pt x="292428" y="859684"/>
                  </a:cubicBezTo>
                  <a:cubicBezTo>
                    <a:pt x="295315" y="869790"/>
                    <a:pt x="301090" y="877370"/>
                    <a:pt x="310475" y="881521"/>
                  </a:cubicBezTo>
                  <a:cubicBezTo>
                    <a:pt x="352525" y="900110"/>
                    <a:pt x="391327" y="877550"/>
                    <a:pt x="394396" y="832613"/>
                  </a:cubicBezTo>
                  <a:cubicBezTo>
                    <a:pt x="398546" y="770529"/>
                    <a:pt x="392410" y="708447"/>
                    <a:pt x="392229" y="646183"/>
                  </a:cubicBezTo>
                  <a:cubicBezTo>
                    <a:pt x="392049" y="619473"/>
                    <a:pt x="389342" y="592944"/>
                    <a:pt x="387718" y="566233"/>
                  </a:cubicBezTo>
                  <a:cubicBezTo>
                    <a:pt x="386996" y="556668"/>
                    <a:pt x="387177" y="549088"/>
                    <a:pt x="400712" y="549088"/>
                  </a:cubicBezTo>
                  <a:close/>
                  <a:moveTo>
                    <a:pt x="146605" y="132194"/>
                  </a:moveTo>
                  <a:cubicBezTo>
                    <a:pt x="140108" y="93753"/>
                    <a:pt x="166457" y="43221"/>
                    <a:pt x="200927" y="26076"/>
                  </a:cubicBezTo>
                  <a:cubicBezTo>
                    <a:pt x="213741" y="19579"/>
                    <a:pt x="277268" y="4780"/>
                    <a:pt x="312821" y="32031"/>
                  </a:cubicBezTo>
                  <a:cubicBezTo>
                    <a:pt x="341877" y="48274"/>
                    <a:pt x="361188" y="97002"/>
                    <a:pt x="354872" y="132916"/>
                  </a:cubicBezTo>
                  <a:cubicBezTo>
                    <a:pt x="346570" y="179659"/>
                    <a:pt x="314987" y="210520"/>
                    <a:pt x="270951" y="216656"/>
                  </a:cubicBezTo>
                  <a:cubicBezTo>
                    <a:pt x="207244" y="225319"/>
                    <a:pt x="156350" y="190667"/>
                    <a:pt x="146605" y="132194"/>
                  </a:cubicBezTo>
                  <a:close/>
                  <a:moveTo>
                    <a:pt x="384289" y="533929"/>
                  </a:moveTo>
                  <a:cubicBezTo>
                    <a:pt x="363173" y="519130"/>
                    <a:pt x="366963" y="515340"/>
                    <a:pt x="375987" y="496751"/>
                  </a:cubicBezTo>
                  <a:cubicBezTo>
                    <a:pt x="383567" y="480869"/>
                    <a:pt x="393312" y="465890"/>
                    <a:pt x="401795" y="450189"/>
                  </a:cubicBezTo>
                  <a:cubicBezTo>
                    <a:pt x="406487" y="441707"/>
                    <a:pt x="411179" y="433044"/>
                    <a:pt x="414969" y="424020"/>
                  </a:cubicBezTo>
                  <a:cubicBezTo>
                    <a:pt x="426339" y="397671"/>
                    <a:pt x="424535" y="390813"/>
                    <a:pt x="398907" y="377277"/>
                  </a:cubicBezTo>
                  <a:cubicBezTo>
                    <a:pt x="388620" y="371683"/>
                    <a:pt x="377251" y="359410"/>
                    <a:pt x="365158" y="367351"/>
                  </a:cubicBezTo>
                  <a:cubicBezTo>
                    <a:pt x="355052" y="374029"/>
                    <a:pt x="359383" y="388828"/>
                    <a:pt x="359925" y="400017"/>
                  </a:cubicBezTo>
                  <a:cubicBezTo>
                    <a:pt x="360466" y="414996"/>
                    <a:pt x="363354" y="429976"/>
                    <a:pt x="365520" y="444955"/>
                  </a:cubicBezTo>
                  <a:cubicBezTo>
                    <a:pt x="368227" y="462822"/>
                    <a:pt x="369851" y="479967"/>
                    <a:pt x="358120" y="496029"/>
                  </a:cubicBezTo>
                  <a:cubicBezTo>
                    <a:pt x="350360" y="506496"/>
                    <a:pt x="351082" y="524905"/>
                    <a:pt x="361188" y="534290"/>
                  </a:cubicBezTo>
                  <a:cubicBezTo>
                    <a:pt x="369670" y="542050"/>
                    <a:pt x="372197" y="544757"/>
                    <a:pt x="372197" y="555946"/>
                  </a:cubicBezTo>
                  <a:cubicBezTo>
                    <a:pt x="372017" y="644018"/>
                    <a:pt x="383206" y="731728"/>
                    <a:pt x="377792" y="819980"/>
                  </a:cubicBezTo>
                  <a:cubicBezTo>
                    <a:pt x="377431" y="826115"/>
                    <a:pt x="377611" y="832432"/>
                    <a:pt x="377070" y="838568"/>
                  </a:cubicBezTo>
                  <a:cubicBezTo>
                    <a:pt x="375265" y="860225"/>
                    <a:pt x="367324" y="869249"/>
                    <a:pt x="348916" y="870873"/>
                  </a:cubicBezTo>
                  <a:cubicBezTo>
                    <a:pt x="327079" y="872858"/>
                    <a:pt x="309934" y="863113"/>
                    <a:pt x="306324" y="843621"/>
                  </a:cubicBezTo>
                  <a:cubicBezTo>
                    <a:pt x="302715" y="823589"/>
                    <a:pt x="301812" y="803015"/>
                    <a:pt x="300729" y="782621"/>
                  </a:cubicBezTo>
                  <a:cubicBezTo>
                    <a:pt x="299827" y="764935"/>
                    <a:pt x="295496" y="610449"/>
                    <a:pt x="289901" y="597095"/>
                  </a:cubicBezTo>
                  <a:cubicBezTo>
                    <a:pt x="283765" y="582657"/>
                    <a:pt x="280156" y="577964"/>
                    <a:pt x="265718" y="574535"/>
                  </a:cubicBezTo>
                  <a:cubicBezTo>
                    <a:pt x="245143" y="569482"/>
                    <a:pt x="222404" y="576340"/>
                    <a:pt x="218975" y="597095"/>
                  </a:cubicBezTo>
                  <a:cubicBezTo>
                    <a:pt x="213561" y="629580"/>
                    <a:pt x="209049" y="660441"/>
                    <a:pt x="205981" y="693106"/>
                  </a:cubicBezTo>
                  <a:cubicBezTo>
                    <a:pt x="201469" y="740932"/>
                    <a:pt x="197679" y="788758"/>
                    <a:pt x="190640" y="836042"/>
                  </a:cubicBezTo>
                  <a:cubicBezTo>
                    <a:pt x="186129" y="865639"/>
                    <a:pt x="162667" y="875746"/>
                    <a:pt x="138123" y="859864"/>
                  </a:cubicBezTo>
                  <a:cubicBezTo>
                    <a:pt x="128558" y="853728"/>
                    <a:pt x="125128" y="844343"/>
                    <a:pt x="124046" y="834598"/>
                  </a:cubicBezTo>
                  <a:cubicBezTo>
                    <a:pt x="121158" y="808068"/>
                    <a:pt x="122421" y="781178"/>
                    <a:pt x="125128" y="754648"/>
                  </a:cubicBezTo>
                  <a:cubicBezTo>
                    <a:pt x="128016" y="724509"/>
                    <a:pt x="131987" y="601787"/>
                    <a:pt x="136137" y="571106"/>
                  </a:cubicBezTo>
                  <a:cubicBezTo>
                    <a:pt x="137762" y="559014"/>
                    <a:pt x="139025" y="547284"/>
                    <a:pt x="149312" y="537358"/>
                  </a:cubicBezTo>
                  <a:cubicBezTo>
                    <a:pt x="159238" y="527792"/>
                    <a:pt x="158336" y="513896"/>
                    <a:pt x="151658" y="502526"/>
                  </a:cubicBezTo>
                  <a:cubicBezTo>
                    <a:pt x="144259" y="489893"/>
                    <a:pt x="145342" y="477080"/>
                    <a:pt x="146064" y="463724"/>
                  </a:cubicBezTo>
                  <a:cubicBezTo>
                    <a:pt x="147327" y="440623"/>
                    <a:pt x="148229" y="417523"/>
                    <a:pt x="149312" y="394603"/>
                  </a:cubicBezTo>
                  <a:cubicBezTo>
                    <a:pt x="149854" y="385218"/>
                    <a:pt x="148951" y="376375"/>
                    <a:pt x="139205" y="372043"/>
                  </a:cubicBezTo>
                  <a:cubicBezTo>
                    <a:pt x="130543" y="368254"/>
                    <a:pt x="123865" y="374210"/>
                    <a:pt x="117368" y="378541"/>
                  </a:cubicBezTo>
                  <a:cubicBezTo>
                    <a:pt x="106720" y="385579"/>
                    <a:pt x="100584" y="396588"/>
                    <a:pt x="93004" y="406514"/>
                  </a:cubicBezTo>
                  <a:cubicBezTo>
                    <a:pt x="87410" y="413733"/>
                    <a:pt x="89034" y="421854"/>
                    <a:pt x="92282" y="429254"/>
                  </a:cubicBezTo>
                  <a:cubicBezTo>
                    <a:pt x="96253" y="438097"/>
                    <a:pt x="101306" y="446579"/>
                    <a:pt x="106359" y="454881"/>
                  </a:cubicBezTo>
                  <a:cubicBezTo>
                    <a:pt x="114481" y="468597"/>
                    <a:pt x="123504" y="481952"/>
                    <a:pt x="131445" y="495849"/>
                  </a:cubicBezTo>
                  <a:cubicBezTo>
                    <a:pt x="144259" y="518588"/>
                    <a:pt x="136318" y="538801"/>
                    <a:pt x="111954" y="547644"/>
                  </a:cubicBezTo>
                  <a:cubicBezTo>
                    <a:pt x="104194" y="550352"/>
                    <a:pt x="97336" y="548908"/>
                    <a:pt x="92463" y="543133"/>
                  </a:cubicBezTo>
                  <a:cubicBezTo>
                    <a:pt x="61963" y="507038"/>
                    <a:pt x="31463" y="471304"/>
                    <a:pt x="20454" y="423298"/>
                  </a:cubicBezTo>
                  <a:cubicBezTo>
                    <a:pt x="16664" y="406333"/>
                    <a:pt x="19190" y="391715"/>
                    <a:pt x="29116" y="377999"/>
                  </a:cubicBezTo>
                  <a:cubicBezTo>
                    <a:pt x="59797" y="335588"/>
                    <a:pt x="93004" y="294981"/>
                    <a:pt x="129640" y="257443"/>
                  </a:cubicBezTo>
                  <a:cubicBezTo>
                    <a:pt x="143898" y="242825"/>
                    <a:pt x="163209" y="237050"/>
                    <a:pt x="182880" y="235064"/>
                  </a:cubicBezTo>
                  <a:cubicBezTo>
                    <a:pt x="200386" y="233259"/>
                    <a:pt x="218253" y="231996"/>
                    <a:pt x="236120" y="234162"/>
                  </a:cubicBezTo>
                  <a:cubicBezTo>
                    <a:pt x="249294" y="235786"/>
                    <a:pt x="262830" y="235967"/>
                    <a:pt x="275824" y="232357"/>
                  </a:cubicBezTo>
                  <a:cubicBezTo>
                    <a:pt x="309031" y="222792"/>
                    <a:pt x="337185" y="235425"/>
                    <a:pt x="362813" y="253833"/>
                  </a:cubicBezTo>
                  <a:cubicBezTo>
                    <a:pt x="389703" y="272964"/>
                    <a:pt x="412082" y="297508"/>
                    <a:pt x="433558" y="322413"/>
                  </a:cubicBezTo>
                  <a:cubicBezTo>
                    <a:pt x="450342" y="341904"/>
                    <a:pt x="469472" y="359410"/>
                    <a:pt x="484271" y="380706"/>
                  </a:cubicBezTo>
                  <a:cubicBezTo>
                    <a:pt x="495641" y="396949"/>
                    <a:pt x="497626" y="411387"/>
                    <a:pt x="487339" y="429795"/>
                  </a:cubicBezTo>
                  <a:cubicBezTo>
                    <a:pt x="467487" y="464987"/>
                    <a:pt x="441499" y="495307"/>
                    <a:pt x="414608" y="524724"/>
                  </a:cubicBezTo>
                  <a:cubicBezTo>
                    <a:pt x="408472" y="531222"/>
                    <a:pt x="396380" y="542411"/>
                    <a:pt x="384289" y="533929"/>
                  </a:cubicBezTo>
                  <a:close/>
                  <a:moveTo>
                    <a:pt x="376348" y="382150"/>
                  </a:moveTo>
                  <a:cubicBezTo>
                    <a:pt x="412082" y="394603"/>
                    <a:pt x="413886" y="411026"/>
                    <a:pt x="384650" y="446038"/>
                  </a:cubicBezTo>
                  <a:cubicBezTo>
                    <a:pt x="376348" y="425283"/>
                    <a:pt x="372919" y="405251"/>
                    <a:pt x="376348" y="382150"/>
                  </a:cubicBezTo>
                  <a:close/>
                  <a:moveTo>
                    <a:pt x="130362" y="458852"/>
                  </a:moveTo>
                  <a:cubicBezTo>
                    <a:pt x="98419" y="432502"/>
                    <a:pt x="98599" y="410484"/>
                    <a:pt x="131806" y="393159"/>
                  </a:cubicBezTo>
                  <a:cubicBezTo>
                    <a:pt x="133070" y="416260"/>
                    <a:pt x="132709" y="437014"/>
                    <a:pt x="130362" y="458852"/>
                  </a:cubicBezTo>
                  <a:close/>
                </a:path>
              </a:pathLst>
            </a:custGeom>
            <a:solidFill>
              <a:srgbClr val="000000"/>
            </a:solidFill>
            <a:ln w="1804" cap="flat">
              <a:noFill/>
              <a:prstDash val="solid"/>
              <a:miter/>
            </a:ln>
          </p:spPr>
          <p:txBody>
            <a:bodyPr rtlCol="0" anchor="ctr"/>
            <a:lstStyle/>
            <a:p>
              <a:endParaRPr lang="en-US"/>
            </a:p>
          </p:txBody>
        </p:sp>
        <p:sp>
          <p:nvSpPr>
            <p:cNvPr id="114" name="Freeform 99">
              <a:extLst>
                <a:ext uri="{FF2B5EF4-FFF2-40B4-BE49-F238E27FC236}">
                  <a16:creationId xmlns:a16="http://schemas.microsoft.com/office/drawing/2014/main" id="{B2D9EEF9-A649-B4B2-BA4F-86F9AC9B1CD2}"/>
                </a:ext>
              </a:extLst>
            </p:cNvPr>
            <p:cNvSpPr/>
            <p:nvPr/>
          </p:nvSpPr>
          <p:spPr>
            <a:xfrm>
              <a:off x="9400433" y="5716808"/>
              <a:ext cx="331748" cy="629343"/>
            </a:xfrm>
            <a:custGeom>
              <a:avLst/>
              <a:gdLst>
                <a:gd name="connsiteX0" fmla="*/ 311717 w 331748"/>
                <a:gd name="connsiteY0" fmla="*/ 434457 h 629343"/>
                <a:gd name="connsiteX1" fmla="*/ 331749 w 331748"/>
                <a:gd name="connsiteY1" fmla="*/ 407386 h 629343"/>
                <a:gd name="connsiteX2" fmla="*/ 320741 w 331748"/>
                <a:gd name="connsiteY2" fmla="*/ 266797 h 629343"/>
                <a:gd name="connsiteX3" fmla="*/ 259199 w 331748"/>
                <a:gd name="connsiteY3" fmla="*/ 172590 h 629343"/>
                <a:gd name="connsiteX4" fmla="*/ 250536 w 331748"/>
                <a:gd name="connsiteY4" fmla="*/ 165371 h 629343"/>
                <a:gd name="connsiteX5" fmla="*/ 286992 w 331748"/>
                <a:gd name="connsiteY5" fmla="*/ 43190 h 629343"/>
                <a:gd name="connsiteX6" fmla="*/ 205417 w 331748"/>
                <a:gd name="connsiteY6" fmla="*/ 57 h 629343"/>
                <a:gd name="connsiteX7" fmla="*/ 120234 w 331748"/>
                <a:gd name="connsiteY7" fmla="*/ 45175 h 629343"/>
                <a:gd name="connsiteX8" fmla="*/ 132867 w 331748"/>
                <a:gd name="connsiteY8" fmla="*/ 144616 h 629343"/>
                <a:gd name="connsiteX9" fmla="*/ 152358 w 331748"/>
                <a:gd name="connsiteY9" fmla="*/ 167897 h 629343"/>
                <a:gd name="connsiteX10" fmla="*/ 96411 w 331748"/>
                <a:gd name="connsiteY10" fmla="*/ 239545 h 629343"/>
                <a:gd name="connsiteX11" fmla="*/ 73492 w 331748"/>
                <a:gd name="connsiteY11" fmla="*/ 392045 h 629343"/>
                <a:gd name="connsiteX12" fmla="*/ 101826 w 331748"/>
                <a:gd name="connsiteY12" fmla="*/ 432111 h 629343"/>
                <a:gd name="connsiteX13" fmla="*/ 111932 w 331748"/>
                <a:gd name="connsiteY13" fmla="*/ 447451 h 629343"/>
                <a:gd name="connsiteX14" fmla="*/ 110669 w 331748"/>
                <a:gd name="connsiteY14" fmla="*/ 463332 h 629343"/>
                <a:gd name="connsiteX15" fmla="*/ 98938 w 331748"/>
                <a:gd name="connsiteY15" fmla="*/ 593093 h 629343"/>
                <a:gd name="connsiteX16" fmla="*/ 87749 w 331748"/>
                <a:gd name="connsiteY16" fmla="*/ 604824 h 629343"/>
                <a:gd name="connsiteX17" fmla="*/ 74394 w 331748"/>
                <a:gd name="connsiteY17" fmla="*/ 605185 h 629343"/>
                <a:gd name="connsiteX18" fmla="*/ 10326 w 331748"/>
                <a:gd name="connsiteY18" fmla="*/ 605546 h 629343"/>
                <a:gd name="connsiteX19" fmla="*/ 39 w 331748"/>
                <a:gd name="connsiteY19" fmla="*/ 614569 h 629343"/>
                <a:gd name="connsiteX20" fmla="*/ 9965 w 331748"/>
                <a:gd name="connsiteY20" fmla="*/ 621247 h 629343"/>
                <a:gd name="connsiteX21" fmla="*/ 44616 w 331748"/>
                <a:gd name="connsiteY21" fmla="*/ 621428 h 629343"/>
                <a:gd name="connsiteX22" fmla="*/ 131965 w 331748"/>
                <a:gd name="connsiteY22" fmla="*/ 625398 h 629343"/>
                <a:gd name="connsiteX23" fmla="*/ 167698 w 331748"/>
                <a:gd name="connsiteY23" fmla="*/ 599590 h 629343"/>
                <a:gd name="connsiteX24" fmla="*/ 181956 w 331748"/>
                <a:gd name="connsiteY24" fmla="*/ 529567 h 629343"/>
                <a:gd name="connsiteX25" fmla="*/ 189536 w 331748"/>
                <a:gd name="connsiteY25" fmla="*/ 455572 h 629343"/>
                <a:gd name="connsiteX26" fmla="*/ 210110 w 331748"/>
                <a:gd name="connsiteY26" fmla="*/ 413522 h 629343"/>
                <a:gd name="connsiteX27" fmla="*/ 218773 w 331748"/>
                <a:gd name="connsiteY27" fmla="*/ 461708 h 629343"/>
                <a:gd name="connsiteX28" fmla="*/ 224187 w 331748"/>
                <a:gd name="connsiteY28" fmla="*/ 600312 h 629343"/>
                <a:gd name="connsiteX29" fmla="*/ 269125 w 331748"/>
                <a:gd name="connsiteY29" fmla="*/ 629188 h 629343"/>
                <a:gd name="connsiteX30" fmla="*/ 300708 w 331748"/>
                <a:gd name="connsiteY30" fmla="*/ 596883 h 629343"/>
                <a:gd name="connsiteX31" fmla="*/ 299986 w 331748"/>
                <a:gd name="connsiteY31" fmla="*/ 450699 h 629343"/>
                <a:gd name="connsiteX32" fmla="*/ 311717 w 331748"/>
                <a:gd name="connsiteY32" fmla="*/ 434457 h 629343"/>
                <a:gd name="connsiteX33" fmla="*/ 127273 w 331748"/>
                <a:gd name="connsiteY33" fmla="*/ 73329 h 629343"/>
                <a:gd name="connsiteX34" fmla="*/ 244580 w 331748"/>
                <a:gd name="connsiteY34" fmla="*/ 21172 h 629343"/>
                <a:gd name="connsiteX35" fmla="*/ 280856 w 331748"/>
                <a:gd name="connsiteY35" fmla="*/ 78202 h 629343"/>
                <a:gd name="connsiteX36" fmla="*/ 199101 w 331748"/>
                <a:gd name="connsiteY36" fmla="*/ 161220 h 629343"/>
                <a:gd name="connsiteX37" fmla="*/ 127273 w 331748"/>
                <a:gd name="connsiteY37" fmla="*/ 73329 h 629343"/>
                <a:gd name="connsiteX38" fmla="*/ 298542 w 331748"/>
                <a:gd name="connsiteY38" fmla="*/ 411537 h 629343"/>
                <a:gd name="connsiteX39" fmla="*/ 290963 w 331748"/>
                <a:gd name="connsiteY39" fmla="*/ 334655 h 629343"/>
                <a:gd name="connsiteX40" fmla="*/ 281939 w 331748"/>
                <a:gd name="connsiteY40" fmla="*/ 274016 h 629343"/>
                <a:gd name="connsiteX41" fmla="*/ 276163 w 331748"/>
                <a:gd name="connsiteY41" fmla="*/ 256510 h 629343"/>
                <a:gd name="connsiteX42" fmla="*/ 267501 w 331748"/>
                <a:gd name="connsiteY42" fmla="*/ 252900 h 629343"/>
                <a:gd name="connsiteX43" fmla="*/ 263711 w 331748"/>
                <a:gd name="connsiteY43" fmla="*/ 259036 h 629343"/>
                <a:gd name="connsiteX44" fmla="*/ 265335 w 331748"/>
                <a:gd name="connsiteY44" fmla="*/ 272030 h 629343"/>
                <a:gd name="connsiteX45" fmla="*/ 287353 w 331748"/>
                <a:gd name="connsiteY45" fmla="*/ 556096 h 629343"/>
                <a:gd name="connsiteX46" fmla="*/ 262808 w 331748"/>
                <a:gd name="connsiteY46" fmla="*/ 613126 h 629343"/>
                <a:gd name="connsiteX47" fmla="*/ 241873 w 331748"/>
                <a:gd name="connsiteY47" fmla="*/ 592191 h 629343"/>
                <a:gd name="connsiteX48" fmla="*/ 229060 w 331748"/>
                <a:gd name="connsiteY48" fmla="*/ 419478 h 629343"/>
                <a:gd name="connsiteX49" fmla="*/ 207764 w 331748"/>
                <a:gd name="connsiteY49" fmla="*/ 395294 h 629343"/>
                <a:gd name="connsiteX50" fmla="*/ 182498 w 331748"/>
                <a:gd name="connsiteY50" fmla="*/ 419116 h 629343"/>
                <a:gd name="connsiteX51" fmla="*/ 173474 w 331748"/>
                <a:gd name="connsiteY51" fmla="*/ 480839 h 629343"/>
                <a:gd name="connsiteX52" fmla="*/ 132506 w 331748"/>
                <a:gd name="connsiteY52" fmla="*/ 610419 h 629343"/>
                <a:gd name="connsiteX53" fmla="*/ 114459 w 331748"/>
                <a:gd name="connsiteY53" fmla="*/ 584250 h 629343"/>
                <a:gd name="connsiteX54" fmla="*/ 118249 w 331748"/>
                <a:gd name="connsiteY54" fmla="*/ 541839 h 629343"/>
                <a:gd name="connsiteX55" fmla="*/ 143696 w 331748"/>
                <a:gd name="connsiteY55" fmla="*/ 314081 h 629343"/>
                <a:gd name="connsiteX56" fmla="*/ 146222 w 331748"/>
                <a:gd name="connsiteY56" fmla="*/ 279430 h 629343"/>
                <a:gd name="connsiteX57" fmla="*/ 139725 w 331748"/>
                <a:gd name="connsiteY57" fmla="*/ 264451 h 629343"/>
                <a:gd name="connsiteX58" fmla="*/ 131784 w 331748"/>
                <a:gd name="connsiteY58" fmla="*/ 276001 h 629343"/>
                <a:gd name="connsiteX59" fmla="*/ 117708 w 331748"/>
                <a:gd name="connsiteY59" fmla="*/ 395114 h 629343"/>
                <a:gd name="connsiteX60" fmla="*/ 115722 w 331748"/>
                <a:gd name="connsiteY60" fmla="*/ 408288 h 629343"/>
                <a:gd name="connsiteX61" fmla="*/ 106337 w 331748"/>
                <a:gd name="connsiteY61" fmla="*/ 419297 h 629343"/>
                <a:gd name="connsiteX62" fmla="*/ 89192 w 331748"/>
                <a:gd name="connsiteY62" fmla="*/ 380315 h 629343"/>
                <a:gd name="connsiteX63" fmla="*/ 106518 w 331748"/>
                <a:gd name="connsiteY63" fmla="*/ 261743 h 629343"/>
                <a:gd name="connsiteX64" fmla="*/ 139725 w 331748"/>
                <a:gd name="connsiteY64" fmla="*/ 194607 h 629343"/>
                <a:gd name="connsiteX65" fmla="*/ 190258 w 331748"/>
                <a:gd name="connsiteY65" fmla="*/ 177643 h 629343"/>
                <a:gd name="connsiteX66" fmla="*/ 250175 w 331748"/>
                <a:gd name="connsiteY66" fmla="*/ 181433 h 629343"/>
                <a:gd name="connsiteX67" fmla="*/ 293128 w 331748"/>
                <a:gd name="connsiteY67" fmla="*/ 231785 h 629343"/>
                <a:gd name="connsiteX68" fmla="*/ 317492 w 331748"/>
                <a:gd name="connsiteY68" fmla="*/ 411717 h 629343"/>
                <a:gd name="connsiteX69" fmla="*/ 305942 w 331748"/>
                <a:gd name="connsiteY69" fmla="*/ 420560 h 629343"/>
                <a:gd name="connsiteX70" fmla="*/ 298542 w 331748"/>
                <a:gd name="connsiteY70" fmla="*/ 411537 h 6293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331748" h="629343">
                  <a:moveTo>
                    <a:pt x="311717" y="434457"/>
                  </a:moveTo>
                  <a:cubicBezTo>
                    <a:pt x="326155" y="432652"/>
                    <a:pt x="331749" y="421643"/>
                    <a:pt x="331749" y="407386"/>
                  </a:cubicBezTo>
                  <a:cubicBezTo>
                    <a:pt x="331569" y="360282"/>
                    <a:pt x="331388" y="312998"/>
                    <a:pt x="320741" y="266797"/>
                  </a:cubicBezTo>
                  <a:cubicBezTo>
                    <a:pt x="311897" y="228717"/>
                    <a:pt x="296196" y="192622"/>
                    <a:pt x="259199" y="172590"/>
                  </a:cubicBezTo>
                  <a:cubicBezTo>
                    <a:pt x="255048" y="170424"/>
                    <a:pt x="249633" y="172770"/>
                    <a:pt x="250536" y="165371"/>
                  </a:cubicBezTo>
                  <a:cubicBezTo>
                    <a:pt x="297279" y="145158"/>
                    <a:pt x="301791" y="72066"/>
                    <a:pt x="286992" y="43190"/>
                  </a:cubicBezTo>
                  <a:cubicBezTo>
                    <a:pt x="269847" y="9622"/>
                    <a:pt x="237903" y="959"/>
                    <a:pt x="205417" y="57"/>
                  </a:cubicBezTo>
                  <a:cubicBezTo>
                    <a:pt x="163729" y="-1026"/>
                    <a:pt x="137920" y="13412"/>
                    <a:pt x="120234" y="45175"/>
                  </a:cubicBezTo>
                  <a:cubicBezTo>
                    <a:pt x="103450" y="75134"/>
                    <a:pt x="110669" y="117725"/>
                    <a:pt x="132867" y="144616"/>
                  </a:cubicBezTo>
                  <a:cubicBezTo>
                    <a:pt x="139003" y="152015"/>
                    <a:pt x="145139" y="159234"/>
                    <a:pt x="152358" y="167897"/>
                  </a:cubicBezTo>
                  <a:cubicBezTo>
                    <a:pt x="123122" y="184320"/>
                    <a:pt x="104894" y="208684"/>
                    <a:pt x="96411" y="239545"/>
                  </a:cubicBezTo>
                  <a:cubicBezTo>
                    <a:pt x="82515" y="289356"/>
                    <a:pt x="74394" y="340249"/>
                    <a:pt x="73492" y="392045"/>
                  </a:cubicBezTo>
                  <a:cubicBezTo>
                    <a:pt x="72950" y="420019"/>
                    <a:pt x="75116" y="422907"/>
                    <a:pt x="101826" y="432111"/>
                  </a:cubicBezTo>
                  <a:cubicBezTo>
                    <a:pt x="110849" y="435179"/>
                    <a:pt x="112654" y="439691"/>
                    <a:pt x="111932" y="447451"/>
                  </a:cubicBezTo>
                  <a:cubicBezTo>
                    <a:pt x="111391" y="452685"/>
                    <a:pt x="111030" y="458099"/>
                    <a:pt x="110669" y="463332"/>
                  </a:cubicBezTo>
                  <a:cubicBezTo>
                    <a:pt x="107420" y="506646"/>
                    <a:pt x="96773" y="549238"/>
                    <a:pt x="98938" y="593093"/>
                  </a:cubicBezTo>
                  <a:cubicBezTo>
                    <a:pt x="99299" y="601034"/>
                    <a:pt x="94968" y="604463"/>
                    <a:pt x="87749" y="604824"/>
                  </a:cubicBezTo>
                  <a:cubicBezTo>
                    <a:pt x="83237" y="605185"/>
                    <a:pt x="78906" y="604824"/>
                    <a:pt x="74394" y="605185"/>
                  </a:cubicBezTo>
                  <a:cubicBezTo>
                    <a:pt x="53098" y="606629"/>
                    <a:pt x="31802" y="606448"/>
                    <a:pt x="10326" y="605546"/>
                  </a:cubicBezTo>
                  <a:cubicBezTo>
                    <a:pt x="4731" y="605366"/>
                    <a:pt x="-502" y="607711"/>
                    <a:pt x="39" y="614569"/>
                  </a:cubicBezTo>
                  <a:cubicBezTo>
                    <a:pt x="400" y="620164"/>
                    <a:pt x="5453" y="621067"/>
                    <a:pt x="9965" y="621247"/>
                  </a:cubicBezTo>
                  <a:cubicBezTo>
                    <a:pt x="21515" y="621608"/>
                    <a:pt x="33065" y="621788"/>
                    <a:pt x="44616" y="621428"/>
                  </a:cubicBezTo>
                  <a:cubicBezTo>
                    <a:pt x="73852" y="620706"/>
                    <a:pt x="102909" y="618179"/>
                    <a:pt x="131965" y="625398"/>
                  </a:cubicBezTo>
                  <a:cubicBezTo>
                    <a:pt x="148568" y="629549"/>
                    <a:pt x="162826" y="616916"/>
                    <a:pt x="167698" y="599590"/>
                  </a:cubicBezTo>
                  <a:cubicBezTo>
                    <a:pt x="174557" y="575587"/>
                    <a:pt x="179069" y="554291"/>
                    <a:pt x="181956" y="529567"/>
                  </a:cubicBezTo>
                  <a:cubicBezTo>
                    <a:pt x="184843" y="504841"/>
                    <a:pt x="185385" y="480117"/>
                    <a:pt x="189536" y="455572"/>
                  </a:cubicBezTo>
                  <a:cubicBezTo>
                    <a:pt x="191882" y="441315"/>
                    <a:pt x="196574" y="409010"/>
                    <a:pt x="210110" y="413522"/>
                  </a:cubicBezTo>
                  <a:cubicBezTo>
                    <a:pt x="222021" y="427960"/>
                    <a:pt x="218050" y="446187"/>
                    <a:pt x="218773" y="461708"/>
                  </a:cubicBezTo>
                  <a:cubicBezTo>
                    <a:pt x="220938" y="507910"/>
                    <a:pt x="222743" y="554111"/>
                    <a:pt x="224187" y="600312"/>
                  </a:cubicBezTo>
                  <a:cubicBezTo>
                    <a:pt x="225090" y="624315"/>
                    <a:pt x="243317" y="630451"/>
                    <a:pt x="269125" y="629188"/>
                  </a:cubicBezTo>
                  <a:cubicBezTo>
                    <a:pt x="294391" y="628105"/>
                    <a:pt x="299084" y="613667"/>
                    <a:pt x="300708" y="596883"/>
                  </a:cubicBezTo>
                  <a:cubicBezTo>
                    <a:pt x="302693" y="576670"/>
                    <a:pt x="301430" y="481019"/>
                    <a:pt x="299986" y="450699"/>
                  </a:cubicBezTo>
                  <a:cubicBezTo>
                    <a:pt x="300166" y="442398"/>
                    <a:pt x="299806" y="435901"/>
                    <a:pt x="311717" y="434457"/>
                  </a:cubicBezTo>
                  <a:close/>
                  <a:moveTo>
                    <a:pt x="127273" y="73329"/>
                  </a:moveTo>
                  <a:cubicBezTo>
                    <a:pt x="137920" y="1681"/>
                    <a:pt x="218412" y="9622"/>
                    <a:pt x="244580" y="21172"/>
                  </a:cubicBezTo>
                  <a:cubicBezTo>
                    <a:pt x="267320" y="31279"/>
                    <a:pt x="280856" y="52755"/>
                    <a:pt x="280856" y="78202"/>
                  </a:cubicBezTo>
                  <a:cubicBezTo>
                    <a:pt x="280856" y="123681"/>
                    <a:pt x="263891" y="161400"/>
                    <a:pt x="199101" y="161220"/>
                  </a:cubicBezTo>
                  <a:cubicBezTo>
                    <a:pt x="161021" y="158513"/>
                    <a:pt x="124024" y="134509"/>
                    <a:pt x="127273" y="73329"/>
                  </a:cubicBezTo>
                  <a:close/>
                  <a:moveTo>
                    <a:pt x="298542" y="411537"/>
                  </a:moveTo>
                  <a:cubicBezTo>
                    <a:pt x="299264" y="385549"/>
                    <a:pt x="293849" y="360282"/>
                    <a:pt x="290963" y="334655"/>
                  </a:cubicBezTo>
                  <a:cubicBezTo>
                    <a:pt x="288616" y="314442"/>
                    <a:pt x="285368" y="294229"/>
                    <a:pt x="281939" y="274016"/>
                  </a:cubicBezTo>
                  <a:cubicBezTo>
                    <a:pt x="280856" y="268060"/>
                    <a:pt x="278690" y="261924"/>
                    <a:pt x="276163" y="256510"/>
                  </a:cubicBezTo>
                  <a:cubicBezTo>
                    <a:pt x="274720" y="253442"/>
                    <a:pt x="271290" y="250554"/>
                    <a:pt x="267501" y="252900"/>
                  </a:cubicBezTo>
                  <a:cubicBezTo>
                    <a:pt x="265696" y="253983"/>
                    <a:pt x="263711" y="256871"/>
                    <a:pt x="263711" y="259036"/>
                  </a:cubicBezTo>
                  <a:cubicBezTo>
                    <a:pt x="263530" y="263368"/>
                    <a:pt x="264613" y="267699"/>
                    <a:pt x="265335" y="272030"/>
                  </a:cubicBezTo>
                  <a:cubicBezTo>
                    <a:pt x="281397" y="366057"/>
                    <a:pt x="286270" y="460987"/>
                    <a:pt x="287353" y="556096"/>
                  </a:cubicBezTo>
                  <a:cubicBezTo>
                    <a:pt x="287533" y="568368"/>
                    <a:pt x="292406" y="613126"/>
                    <a:pt x="262808" y="613126"/>
                  </a:cubicBezTo>
                  <a:cubicBezTo>
                    <a:pt x="249092" y="613306"/>
                    <a:pt x="242776" y="602297"/>
                    <a:pt x="241873" y="592191"/>
                  </a:cubicBezTo>
                  <a:cubicBezTo>
                    <a:pt x="239166" y="559345"/>
                    <a:pt x="229781" y="421102"/>
                    <a:pt x="229060" y="419478"/>
                  </a:cubicBezTo>
                  <a:cubicBezTo>
                    <a:pt x="224728" y="408829"/>
                    <a:pt x="221300" y="394933"/>
                    <a:pt x="207764" y="395294"/>
                  </a:cubicBezTo>
                  <a:cubicBezTo>
                    <a:pt x="194770" y="395655"/>
                    <a:pt x="185565" y="407025"/>
                    <a:pt x="182498" y="419116"/>
                  </a:cubicBezTo>
                  <a:cubicBezTo>
                    <a:pt x="177264" y="438788"/>
                    <a:pt x="176362" y="451963"/>
                    <a:pt x="173474" y="480839"/>
                  </a:cubicBezTo>
                  <a:cubicBezTo>
                    <a:pt x="166074" y="531912"/>
                    <a:pt x="162826" y="617096"/>
                    <a:pt x="132506" y="610419"/>
                  </a:cubicBezTo>
                  <a:cubicBezTo>
                    <a:pt x="121497" y="610058"/>
                    <a:pt x="114098" y="597966"/>
                    <a:pt x="114459" y="584250"/>
                  </a:cubicBezTo>
                  <a:cubicBezTo>
                    <a:pt x="114820" y="569993"/>
                    <a:pt x="116805" y="555916"/>
                    <a:pt x="118249" y="541839"/>
                  </a:cubicBezTo>
                  <a:cubicBezTo>
                    <a:pt x="126731" y="465859"/>
                    <a:pt x="135213" y="390060"/>
                    <a:pt x="143696" y="314081"/>
                  </a:cubicBezTo>
                  <a:cubicBezTo>
                    <a:pt x="144959" y="302531"/>
                    <a:pt x="145320" y="290980"/>
                    <a:pt x="146222" y="279430"/>
                  </a:cubicBezTo>
                  <a:cubicBezTo>
                    <a:pt x="146584" y="273294"/>
                    <a:pt x="147846" y="265534"/>
                    <a:pt x="139725" y="264451"/>
                  </a:cubicBezTo>
                  <a:cubicBezTo>
                    <a:pt x="132687" y="263548"/>
                    <a:pt x="132867" y="271309"/>
                    <a:pt x="131784" y="276001"/>
                  </a:cubicBezTo>
                  <a:cubicBezTo>
                    <a:pt x="130341" y="282137"/>
                    <a:pt x="119332" y="361185"/>
                    <a:pt x="117708" y="395114"/>
                  </a:cubicBezTo>
                  <a:cubicBezTo>
                    <a:pt x="117527" y="399445"/>
                    <a:pt x="116444" y="403957"/>
                    <a:pt x="115722" y="408288"/>
                  </a:cubicBezTo>
                  <a:cubicBezTo>
                    <a:pt x="114820" y="413883"/>
                    <a:pt x="112654" y="419658"/>
                    <a:pt x="106337" y="419297"/>
                  </a:cubicBezTo>
                  <a:cubicBezTo>
                    <a:pt x="82335" y="418034"/>
                    <a:pt x="88471" y="390421"/>
                    <a:pt x="89192" y="380315"/>
                  </a:cubicBezTo>
                  <a:cubicBezTo>
                    <a:pt x="91539" y="340249"/>
                    <a:pt x="99480" y="301087"/>
                    <a:pt x="106518" y="261743"/>
                  </a:cubicBezTo>
                  <a:cubicBezTo>
                    <a:pt x="111211" y="235033"/>
                    <a:pt x="122580" y="213738"/>
                    <a:pt x="139725" y="194607"/>
                  </a:cubicBezTo>
                  <a:cubicBezTo>
                    <a:pt x="151456" y="181613"/>
                    <a:pt x="172030" y="176018"/>
                    <a:pt x="190258" y="177643"/>
                  </a:cubicBezTo>
                  <a:cubicBezTo>
                    <a:pt x="206500" y="179086"/>
                    <a:pt x="233752" y="169882"/>
                    <a:pt x="250175" y="181433"/>
                  </a:cubicBezTo>
                  <a:cubicBezTo>
                    <a:pt x="272373" y="197134"/>
                    <a:pt x="280856" y="206699"/>
                    <a:pt x="293128" y="231785"/>
                  </a:cubicBezTo>
                  <a:cubicBezTo>
                    <a:pt x="314243" y="275099"/>
                    <a:pt x="325432" y="394572"/>
                    <a:pt x="317492" y="411717"/>
                  </a:cubicBezTo>
                  <a:cubicBezTo>
                    <a:pt x="317492" y="416590"/>
                    <a:pt x="310994" y="420380"/>
                    <a:pt x="305942" y="420560"/>
                  </a:cubicBezTo>
                  <a:cubicBezTo>
                    <a:pt x="300166" y="420741"/>
                    <a:pt x="298361" y="416048"/>
                    <a:pt x="298542" y="411537"/>
                  </a:cubicBezTo>
                  <a:close/>
                </a:path>
              </a:pathLst>
            </a:custGeom>
            <a:solidFill>
              <a:srgbClr val="000000"/>
            </a:solidFill>
            <a:ln w="1804" cap="flat">
              <a:noFill/>
              <a:prstDash val="solid"/>
              <a:miter/>
            </a:ln>
          </p:spPr>
          <p:txBody>
            <a:bodyPr rtlCol="0" anchor="ctr"/>
            <a:lstStyle/>
            <a:p>
              <a:endParaRPr lang="en-US"/>
            </a:p>
          </p:txBody>
        </p:sp>
        <p:sp>
          <p:nvSpPr>
            <p:cNvPr id="115" name="Freeform 100">
              <a:extLst>
                <a:ext uri="{FF2B5EF4-FFF2-40B4-BE49-F238E27FC236}">
                  <a16:creationId xmlns:a16="http://schemas.microsoft.com/office/drawing/2014/main" id="{B05073E7-2014-7F6D-CD80-DDBA31A94A26}"/>
                </a:ext>
              </a:extLst>
            </p:cNvPr>
            <p:cNvSpPr/>
            <p:nvPr/>
          </p:nvSpPr>
          <p:spPr>
            <a:xfrm>
              <a:off x="8319535" y="5708565"/>
              <a:ext cx="246745" cy="619632"/>
            </a:xfrm>
            <a:custGeom>
              <a:avLst/>
              <a:gdLst>
                <a:gd name="connsiteX0" fmla="*/ 10367 w 246745"/>
                <a:gd name="connsiteY0" fmla="*/ 262767 h 619632"/>
                <a:gd name="connsiteX1" fmla="*/ 80 w 246745"/>
                <a:gd name="connsiteY1" fmla="*/ 390362 h 619632"/>
                <a:gd name="connsiteX2" fmla="*/ 21917 w 246745"/>
                <a:gd name="connsiteY2" fmla="*/ 426096 h 619632"/>
                <a:gd name="connsiteX3" fmla="*/ 34009 w 246745"/>
                <a:gd name="connsiteY3" fmla="*/ 446309 h 619632"/>
                <a:gd name="connsiteX4" fmla="*/ 33287 w 246745"/>
                <a:gd name="connsiteY4" fmla="*/ 539614 h 619632"/>
                <a:gd name="connsiteX5" fmla="*/ 37438 w 246745"/>
                <a:gd name="connsiteY5" fmla="*/ 589966 h 619632"/>
                <a:gd name="connsiteX6" fmla="*/ 74615 w 246745"/>
                <a:gd name="connsiteY6" fmla="*/ 619563 h 619632"/>
                <a:gd name="connsiteX7" fmla="*/ 108184 w 246745"/>
                <a:gd name="connsiteY7" fmla="*/ 589785 h 619632"/>
                <a:gd name="connsiteX8" fmla="*/ 120456 w 246745"/>
                <a:gd name="connsiteY8" fmla="*/ 500090 h 619632"/>
                <a:gd name="connsiteX9" fmla="*/ 131284 w 246745"/>
                <a:gd name="connsiteY9" fmla="*/ 423028 h 619632"/>
                <a:gd name="connsiteX10" fmla="*/ 141571 w 246745"/>
                <a:gd name="connsiteY10" fmla="*/ 589966 h 619632"/>
                <a:gd name="connsiteX11" fmla="*/ 179471 w 246745"/>
                <a:gd name="connsiteY11" fmla="*/ 617578 h 619632"/>
                <a:gd name="connsiteX12" fmla="*/ 209610 w 246745"/>
                <a:gd name="connsiteY12" fmla="*/ 592854 h 619632"/>
                <a:gd name="connsiteX13" fmla="*/ 216287 w 246745"/>
                <a:gd name="connsiteY13" fmla="*/ 452264 h 619632"/>
                <a:gd name="connsiteX14" fmla="*/ 219536 w 246745"/>
                <a:gd name="connsiteY14" fmla="*/ 413102 h 619632"/>
                <a:gd name="connsiteX15" fmla="*/ 246246 w 246745"/>
                <a:gd name="connsiteY15" fmla="*/ 327918 h 619632"/>
                <a:gd name="connsiteX16" fmla="*/ 233613 w 246745"/>
                <a:gd name="connsiteY16" fmla="*/ 251578 h 619632"/>
                <a:gd name="connsiteX17" fmla="*/ 183441 w 246745"/>
                <a:gd name="connsiteY17" fmla="*/ 170545 h 619632"/>
                <a:gd name="connsiteX18" fmla="*/ 204196 w 246745"/>
                <a:gd name="connsiteY18" fmla="*/ 150512 h 619632"/>
                <a:gd name="connsiteX19" fmla="*/ 218994 w 246745"/>
                <a:gd name="connsiteY19" fmla="*/ 70021 h 619632"/>
                <a:gd name="connsiteX20" fmla="*/ 131284 w 246745"/>
                <a:gd name="connsiteY20" fmla="*/ 539 h 619632"/>
                <a:gd name="connsiteX21" fmla="*/ 59637 w 246745"/>
                <a:gd name="connsiteY21" fmla="*/ 28873 h 619632"/>
                <a:gd name="connsiteX22" fmla="*/ 51515 w 246745"/>
                <a:gd name="connsiteY22" fmla="*/ 149971 h 619632"/>
                <a:gd name="connsiteX23" fmla="*/ 71367 w 246745"/>
                <a:gd name="connsiteY23" fmla="*/ 166394 h 619632"/>
                <a:gd name="connsiteX24" fmla="*/ 10367 w 246745"/>
                <a:gd name="connsiteY24" fmla="*/ 262767 h 619632"/>
                <a:gd name="connsiteX25" fmla="*/ 50613 w 246745"/>
                <a:gd name="connsiteY25" fmla="*/ 90956 h 619632"/>
                <a:gd name="connsiteX26" fmla="*/ 129660 w 246745"/>
                <a:gd name="connsiteY26" fmla="*/ 15518 h 619632"/>
                <a:gd name="connsiteX27" fmla="*/ 206181 w 246745"/>
                <a:gd name="connsiteY27" fmla="*/ 87707 h 619632"/>
                <a:gd name="connsiteX28" fmla="*/ 126592 w 246745"/>
                <a:gd name="connsiteY28" fmla="*/ 171086 h 619632"/>
                <a:gd name="connsiteX29" fmla="*/ 50613 w 246745"/>
                <a:gd name="connsiteY29" fmla="*/ 90956 h 619632"/>
                <a:gd name="connsiteX30" fmla="*/ 98619 w 246745"/>
                <a:gd name="connsiteY30" fmla="*/ 184081 h 619632"/>
                <a:gd name="connsiteX31" fmla="*/ 148610 w 246745"/>
                <a:gd name="connsiteY31" fmla="*/ 184261 h 619632"/>
                <a:gd name="connsiteX32" fmla="*/ 207625 w 246745"/>
                <a:gd name="connsiteY32" fmla="*/ 215302 h 619632"/>
                <a:gd name="connsiteX33" fmla="*/ 213942 w 246745"/>
                <a:gd name="connsiteY33" fmla="*/ 232809 h 619632"/>
                <a:gd name="connsiteX34" fmla="*/ 234696 w 246745"/>
                <a:gd name="connsiteY34" fmla="*/ 346687 h 619632"/>
                <a:gd name="connsiteX35" fmla="*/ 215926 w 246745"/>
                <a:gd name="connsiteY35" fmla="*/ 393791 h 619632"/>
                <a:gd name="connsiteX36" fmla="*/ 211956 w 246745"/>
                <a:gd name="connsiteY36" fmla="*/ 340551 h 619632"/>
                <a:gd name="connsiteX37" fmla="*/ 203654 w 246745"/>
                <a:gd name="connsiteY37" fmla="*/ 266376 h 619632"/>
                <a:gd name="connsiteX38" fmla="*/ 198601 w 246745"/>
                <a:gd name="connsiteY38" fmla="*/ 248510 h 619632"/>
                <a:gd name="connsiteX39" fmla="*/ 187953 w 246745"/>
                <a:gd name="connsiteY39" fmla="*/ 243276 h 619632"/>
                <a:gd name="connsiteX40" fmla="*/ 183622 w 246745"/>
                <a:gd name="connsiteY40" fmla="*/ 251758 h 619632"/>
                <a:gd name="connsiteX41" fmla="*/ 184344 w 246745"/>
                <a:gd name="connsiteY41" fmla="*/ 259699 h 619632"/>
                <a:gd name="connsiteX42" fmla="*/ 200045 w 246745"/>
                <a:gd name="connsiteY42" fmla="*/ 499007 h 619632"/>
                <a:gd name="connsiteX43" fmla="*/ 196797 w 246745"/>
                <a:gd name="connsiteY43" fmla="*/ 583830 h 619632"/>
                <a:gd name="connsiteX44" fmla="*/ 174778 w 246745"/>
                <a:gd name="connsiteY44" fmla="*/ 603501 h 619632"/>
                <a:gd name="connsiteX45" fmla="*/ 156009 w 246745"/>
                <a:gd name="connsiteY45" fmla="*/ 582205 h 619632"/>
                <a:gd name="connsiteX46" fmla="*/ 146986 w 246745"/>
                <a:gd name="connsiteY46" fmla="*/ 418335 h 619632"/>
                <a:gd name="connsiteX47" fmla="*/ 130743 w 246745"/>
                <a:gd name="connsiteY47" fmla="*/ 406966 h 619632"/>
                <a:gd name="connsiteX48" fmla="*/ 114320 w 246745"/>
                <a:gd name="connsiteY48" fmla="*/ 421945 h 619632"/>
                <a:gd name="connsiteX49" fmla="*/ 93565 w 246745"/>
                <a:gd name="connsiteY49" fmla="*/ 585635 h 619632"/>
                <a:gd name="connsiteX50" fmla="*/ 76962 w 246745"/>
                <a:gd name="connsiteY50" fmla="*/ 606028 h 619632"/>
                <a:gd name="connsiteX51" fmla="*/ 54042 w 246745"/>
                <a:gd name="connsiteY51" fmla="*/ 584913 h 619632"/>
                <a:gd name="connsiteX52" fmla="*/ 50252 w 246745"/>
                <a:gd name="connsiteY52" fmla="*/ 553149 h 619632"/>
                <a:gd name="connsiteX53" fmla="*/ 52418 w 246745"/>
                <a:gd name="connsiteY53" fmla="*/ 350477 h 619632"/>
                <a:gd name="connsiteX54" fmla="*/ 61802 w 246745"/>
                <a:gd name="connsiteY54" fmla="*/ 271249 h 619632"/>
                <a:gd name="connsiteX55" fmla="*/ 58193 w 246745"/>
                <a:gd name="connsiteY55" fmla="*/ 254285 h 619632"/>
                <a:gd name="connsiteX56" fmla="*/ 45740 w 246745"/>
                <a:gd name="connsiteY56" fmla="*/ 268903 h 619632"/>
                <a:gd name="connsiteX57" fmla="*/ 38160 w 246745"/>
                <a:gd name="connsiteY57" fmla="*/ 332430 h 619632"/>
                <a:gd name="connsiteX58" fmla="*/ 35273 w 246745"/>
                <a:gd name="connsiteY58" fmla="*/ 393430 h 619632"/>
                <a:gd name="connsiteX59" fmla="*/ 30761 w 246745"/>
                <a:gd name="connsiteY59" fmla="*/ 410936 h 619632"/>
                <a:gd name="connsiteX60" fmla="*/ 17766 w 246745"/>
                <a:gd name="connsiteY60" fmla="*/ 386211 h 619632"/>
                <a:gd name="connsiteX61" fmla="*/ 28956 w 246745"/>
                <a:gd name="connsiteY61" fmla="*/ 248329 h 619632"/>
                <a:gd name="connsiteX62" fmla="*/ 48627 w 246745"/>
                <a:gd name="connsiteY62" fmla="*/ 200864 h 619632"/>
                <a:gd name="connsiteX63" fmla="*/ 98619 w 246745"/>
                <a:gd name="connsiteY63" fmla="*/ 184081 h 6196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246745" h="619632">
                  <a:moveTo>
                    <a:pt x="10367" y="262767"/>
                  </a:moveTo>
                  <a:cubicBezTo>
                    <a:pt x="4772" y="305178"/>
                    <a:pt x="2246" y="347770"/>
                    <a:pt x="80" y="390362"/>
                  </a:cubicBezTo>
                  <a:cubicBezTo>
                    <a:pt x="-822" y="407327"/>
                    <a:pt x="5855" y="420681"/>
                    <a:pt x="21917" y="426096"/>
                  </a:cubicBezTo>
                  <a:cubicBezTo>
                    <a:pt x="33107" y="429886"/>
                    <a:pt x="34190" y="436744"/>
                    <a:pt x="34009" y="446309"/>
                  </a:cubicBezTo>
                  <a:cubicBezTo>
                    <a:pt x="33648" y="477350"/>
                    <a:pt x="34009" y="508572"/>
                    <a:pt x="33287" y="539614"/>
                  </a:cubicBezTo>
                  <a:cubicBezTo>
                    <a:pt x="32926" y="556578"/>
                    <a:pt x="35633" y="573182"/>
                    <a:pt x="37438" y="589966"/>
                  </a:cubicBezTo>
                  <a:cubicBezTo>
                    <a:pt x="40145" y="613788"/>
                    <a:pt x="55846" y="618661"/>
                    <a:pt x="74615" y="619563"/>
                  </a:cubicBezTo>
                  <a:cubicBezTo>
                    <a:pt x="94648" y="620466"/>
                    <a:pt x="104213" y="612706"/>
                    <a:pt x="108184" y="589785"/>
                  </a:cubicBezTo>
                  <a:cubicBezTo>
                    <a:pt x="113056" y="560007"/>
                    <a:pt x="116124" y="530049"/>
                    <a:pt x="120456" y="500090"/>
                  </a:cubicBezTo>
                  <a:cubicBezTo>
                    <a:pt x="123524" y="478433"/>
                    <a:pt x="122080" y="448655"/>
                    <a:pt x="131284" y="423028"/>
                  </a:cubicBezTo>
                  <a:cubicBezTo>
                    <a:pt x="139045" y="408409"/>
                    <a:pt x="138864" y="554413"/>
                    <a:pt x="141571" y="589966"/>
                  </a:cubicBezTo>
                  <a:cubicBezTo>
                    <a:pt x="143195" y="612344"/>
                    <a:pt x="158356" y="623353"/>
                    <a:pt x="179471" y="617578"/>
                  </a:cubicBezTo>
                  <a:cubicBezTo>
                    <a:pt x="195353" y="613247"/>
                    <a:pt x="204918" y="611262"/>
                    <a:pt x="209610" y="592854"/>
                  </a:cubicBezTo>
                  <a:cubicBezTo>
                    <a:pt x="214122" y="575528"/>
                    <a:pt x="217551" y="479877"/>
                    <a:pt x="216287" y="452264"/>
                  </a:cubicBezTo>
                  <a:cubicBezTo>
                    <a:pt x="215566" y="435300"/>
                    <a:pt x="213580" y="417253"/>
                    <a:pt x="219536" y="413102"/>
                  </a:cubicBezTo>
                  <a:cubicBezTo>
                    <a:pt x="223326" y="410936"/>
                    <a:pt x="250758" y="385850"/>
                    <a:pt x="246246" y="327918"/>
                  </a:cubicBezTo>
                  <a:cubicBezTo>
                    <a:pt x="242276" y="302471"/>
                    <a:pt x="238305" y="277025"/>
                    <a:pt x="233613" y="251578"/>
                  </a:cubicBezTo>
                  <a:cubicBezTo>
                    <a:pt x="227477" y="218912"/>
                    <a:pt x="217912" y="188231"/>
                    <a:pt x="183441" y="170545"/>
                  </a:cubicBezTo>
                  <a:cubicBezTo>
                    <a:pt x="192826" y="163687"/>
                    <a:pt x="199684" y="158092"/>
                    <a:pt x="204196" y="150512"/>
                  </a:cubicBezTo>
                  <a:cubicBezTo>
                    <a:pt x="219175" y="126329"/>
                    <a:pt x="226033" y="98356"/>
                    <a:pt x="218994" y="70021"/>
                  </a:cubicBezTo>
                  <a:cubicBezTo>
                    <a:pt x="206542" y="20391"/>
                    <a:pt x="175320" y="6314"/>
                    <a:pt x="131284" y="539"/>
                  </a:cubicBezTo>
                  <a:cubicBezTo>
                    <a:pt x="104574" y="-2890"/>
                    <a:pt x="75879" y="10465"/>
                    <a:pt x="59637" y="28873"/>
                  </a:cubicBezTo>
                  <a:cubicBezTo>
                    <a:pt x="33648" y="58290"/>
                    <a:pt x="17405" y="110086"/>
                    <a:pt x="51515" y="149971"/>
                  </a:cubicBezTo>
                  <a:cubicBezTo>
                    <a:pt x="55846" y="155205"/>
                    <a:pt x="59275" y="164950"/>
                    <a:pt x="71367" y="166394"/>
                  </a:cubicBezTo>
                  <a:cubicBezTo>
                    <a:pt x="34009" y="185344"/>
                    <a:pt x="15420" y="224687"/>
                    <a:pt x="10367" y="262767"/>
                  </a:cubicBezTo>
                  <a:close/>
                  <a:moveTo>
                    <a:pt x="50613" y="90956"/>
                  </a:moveTo>
                  <a:cubicBezTo>
                    <a:pt x="55486" y="44214"/>
                    <a:pt x="85264" y="12089"/>
                    <a:pt x="129660" y="15518"/>
                  </a:cubicBezTo>
                  <a:cubicBezTo>
                    <a:pt x="175140" y="18947"/>
                    <a:pt x="208527" y="50350"/>
                    <a:pt x="206181" y="87707"/>
                  </a:cubicBezTo>
                  <a:cubicBezTo>
                    <a:pt x="202752" y="150512"/>
                    <a:pt x="168282" y="173072"/>
                    <a:pt x="126592" y="171086"/>
                  </a:cubicBezTo>
                  <a:cubicBezTo>
                    <a:pt x="82376" y="168740"/>
                    <a:pt x="46281" y="131743"/>
                    <a:pt x="50613" y="90956"/>
                  </a:cubicBezTo>
                  <a:close/>
                  <a:moveTo>
                    <a:pt x="98619" y="184081"/>
                  </a:moveTo>
                  <a:cubicBezTo>
                    <a:pt x="115403" y="188953"/>
                    <a:pt x="132367" y="189675"/>
                    <a:pt x="148610" y="184261"/>
                  </a:cubicBezTo>
                  <a:cubicBezTo>
                    <a:pt x="176403" y="175057"/>
                    <a:pt x="191563" y="185885"/>
                    <a:pt x="207625" y="215302"/>
                  </a:cubicBezTo>
                  <a:cubicBezTo>
                    <a:pt x="210512" y="220716"/>
                    <a:pt x="212678" y="226853"/>
                    <a:pt x="213942" y="232809"/>
                  </a:cubicBezTo>
                  <a:cubicBezTo>
                    <a:pt x="222424" y="270888"/>
                    <a:pt x="232169" y="307705"/>
                    <a:pt x="234696" y="346687"/>
                  </a:cubicBezTo>
                  <a:cubicBezTo>
                    <a:pt x="235779" y="362569"/>
                    <a:pt x="227657" y="379353"/>
                    <a:pt x="215926" y="393791"/>
                  </a:cubicBezTo>
                  <a:cubicBezTo>
                    <a:pt x="214483" y="376105"/>
                    <a:pt x="212498" y="358238"/>
                    <a:pt x="211956" y="340551"/>
                  </a:cubicBezTo>
                  <a:cubicBezTo>
                    <a:pt x="211234" y="315646"/>
                    <a:pt x="207083" y="290921"/>
                    <a:pt x="203654" y="266376"/>
                  </a:cubicBezTo>
                  <a:cubicBezTo>
                    <a:pt x="202752" y="260240"/>
                    <a:pt x="200767" y="254285"/>
                    <a:pt x="198601" y="248510"/>
                  </a:cubicBezTo>
                  <a:cubicBezTo>
                    <a:pt x="196797" y="243817"/>
                    <a:pt x="192826" y="241832"/>
                    <a:pt x="187953" y="243276"/>
                  </a:cubicBezTo>
                  <a:cubicBezTo>
                    <a:pt x="183802" y="244539"/>
                    <a:pt x="183261" y="247968"/>
                    <a:pt x="183622" y="251758"/>
                  </a:cubicBezTo>
                  <a:cubicBezTo>
                    <a:pt x="183802" y="254465"/>
                    <a:pt x="183983" y="257173"/>
                    <a:pt x="184344" y="259699"/>
                  </a:cubicBezTo>
                  <a:cubicBezTo>
                    <a:pt x="199684" y="338747"/>
                    <a:pt x="197518" y="419057"/>
                    <a:pt x="200045" y="499007"/>
                  </a:cubicBezTo>
                  <a:cubicBezTo>
                    <a:pt x="200767" y="521025"/>
                    <a:pt x="198240" y="578777"/>
                    <a:pt x="196797" y="583830"/>
                  </a:cubicBezTo>
                  <a:cubicBezTo>
                    <a:pt x="193367" y="594478"/>
                    <a:pt x="187953" y="603862"/>
                    <a:pt x="174778" y="603501"/>
                  </a:cubicBezTo>
                  <a:cubicBezTo>
                    <a:pt x="160882" y="603141"/>
                    <a:pt x="157453" y="591410"/>
                    <a:pt x="156009" y="582205"/>
                  </a:cubicBezTo>
                  <a:cubicBezTo>
                    <a:pt x="151858" y="553871"/>
                    <a:pt x="148610" y="422486"/>
                    <a:pt x="146986" y="418335"/>
                  </a:cubicBezTo>
                  <a:cubicBezTo>
                    <a:pt x="143918" y="411297"/>
                    <a:pt x="139045" y="406424"/>
                    <a:pt x="130743" y="406966"/>
                  </a:cubicBezTo>
                  <a:cubicBezTo>
                    <a:pt x="121358" y="407507"/>
                    <a:pt x="115583" y="413462"/>
                    <a:pt x="114320" y="421945"/>
                  </a:cubicBezTo>
                  <a:cubicBezTo>
                    <a:pt x="111793" y="439451"/>
                    <a:pt x="101687" y="549179"/>
                    <a:pt x="93565" y="585635"/>
                  </a:cubicBezTo>
                  <a:cubicBezTo>
                    <a:pt x="91400" y="595380"/>
                    <a:pt x="89776" y="606028"/>
                    <a:pt x="76962" y="606028"/>
                  </a:cubicBezTo>
                  <a:cubicBezTo>
                    <a:pt x="63426" y="606028"/>
                    <a:pt x="56388" y="598629"/>
                    <a:pt x="54042" y="584913"/>
                  </a:cubicBezTo>
                  <a:cubicBezTo>
                    <a:pt x="52237" y="574445"/>
                    <a:pt x="50252" y="563978"/>
                    <a:pt x="50252" y="553149"/>
                  </a:cubicBezTo>
                  <a:cubicBezTo>
                    <a:pt x="50974" y="485652"/>
                    <a:pt x="50432" y="417974"/>
                    <a:pt x="52418" y="350477"/>
                  </a:cubicBezTo>
                  <a:cubicBezTo>
                    <a:pt x="53139" y="324128"/>
                    <a:pt x="55125" y="297238"/>
                    <a:pt x="61802" y="271249"/>
                  </a:cubicBezTo>
                  <a:cubicBezTo>
                    <a:pt x="63426" y="264933"/>
                    <a:pt x="69563" y="256090"/>
                    <a:pt x="58193" y="254285"/>
                  </a:cubicBezTo>
                  <a:cubicBezTo>
                    <a:pt x="49710" y="253022"/>
                    <a:pt x="46823" y="262045"/>
                    <a:pt x="45740" y="268903"/>
                  </a:cubicBezTo>
                  <a:cubicBezTo>
                    <a:pt x="42672" y="290019"/>
                    <a:pt x="39965" y="311134"/>
                    <a:pt x="38160" y="332430"/>
                  </a:cubicBezTo>
                  <a:cubicBezTo>
                    <a:pt x="36536" y="352643"/>
                    <a:pt x="36355" y="373217"/>
                    <a:pt x="35273" y="393430"/>
                  </a:cubicBezTo>
                  <a:cubicBezTo>
                    <a:pt x="34911" y="399385"/>
                    <a:pt x="35453" y="405883"/>
                    <a:pt x="30761" y="410936"/>
                  </a:cubicBezTo>
                  <a:cubicBezTo>
                    <a:pt x="19571" y="405883"/>
                    <a:pt x="17586" y="396317"/>
                    <a:pt x="17766" y="386211"/>
                  </a:cubicBezTo>
                  <a:cubicBezTo>
                    <a:pt x="19030" y="340010"/>
                    <a:pt x="21556" y="293989"/>
                    <a:pt x="28956" y="248329"/>
                  </a:cubicBezTo>
                  <a:cubicBezTo>
                    <a:pt x="31482" y="233169"/>
                    <a:pt x="33829" y="216385"/>
                    <a:pt x="48627" y="200864"/>
                  </a:cubicBezTo>
                  <a:cubicBezTo>
                    <a:pt x="68119" y="180291"/>
                    <a:pt x="74796" y="177223"/>
                    <a:pt x="98619" y="184081"/>
                  </a:cubicBezTo>
                  <a:close/>
                </a:path>
              </a:pathLst>
            </a:custGeom>
            <a:solidFill>
              <a:srgbClr val="000000"/>
            </a:solidFill>
            <a:ln w="1804" cap="flat">
              <a:noFill/>
              <a:prstDash val="solid"/>
              <a:miter/>
            </a:ln>
          </p:spPr>
          <p:txBody>
            <a:bodyPr rtlCol="0" anchor="ctr"/>
            <a:lstStyle/>
            <a:p>
              <a:endParaRPr lang="en-US"/>
            </a:p>
          </p:txBody>
        </p:sp>
        <p:sp>
          <p:nvSpPr>
            <p:cNvPr id="116" name="Freeform 101">
              <a:extLst>
                <a:ext uri="{FF2B5EF4-FFF2-40B4-BE49-F238E27FC236}">
                  <a16:creationId xmlns:a16="http://schemas.microsoft.com/office/drawing/2014/main" id="{C39B7EBB-2EFC-4742-C893-99495658AEBE}"/>
                </a:ext>
              </a:extLst>
            </p:cNvPr>
            <p:cNvSpPr/>
            <p:nvPr/>
          </p:nvSpPr>
          <p:spPr>
            <a:xfrm>
              <a:off x="8070984" y="5717496"/>
              <a:ext cx="240195" cy="613682"/>
            </a:xfrm>
            <a:custGeom>
              <a:avLst/>
              <a:gdLst>
                <a:gd name="connsiteX0" fmla="*/ 29175 w 240195"/>
                <a:gd name="connsiteY0" fmla="*/ 212147 h 613682"/>
                <a:gd name="connsiteX1" fmla="*/ 480 w 240195"/>
                <a:gd name="connsiteY1" fmla="*/ 355803 h 613682"/>
                <a:gd name="connsiteX2" fmla="*/ 19069 w 240195"/>
                <a:gd name="connsiteY2" fmla="*/ 390635 h 613682"/>
                <a:gd name="connsiteX3" fmla="*/ 35492 w 240195"/>
                <a:gd name="connsiteY3" fmla="*/ 410668 h 613682"/>
                <a:gd name="connsiteX4" fmla="*/ 43432 w 240195"/>
                <a:gd name="connsiteY4" fmla="*/ 602511 h 613682"/>
                <a:gd name="connsiteX5" fmla="*/ 112012 w 240195"/>
                <a:gd name="connsiteY5" fmla="*/ 577786 h 613682"/>
                <a:gd name="connsiteX6" fmla="*/ 116344 w 240195"/>
                <a:gd name="connsiteY6" fmla="*/ 468419 h 613682"/>
                <a:gd name="connsiteX7" fmla="*/ 123743 w 240195"/>
                <a:gd name="connsiteY7" fmla="*/ 417165 h 613682"/>
                <a:gd name="connsiteX8" fmla="*/ 133128 w 240195"/>
                <a:gd name="connsiteY8" fmla="*/ 472390 h 613682"/>
                <a:gd name="connsiteX9" fmla="*/ 136918 w 240195"/>
                <a:gd name="connsiteY9" fmla="*/ 579049 h 613682"/>
                <a:gd name="connsiteX10" fmla="*/ 156048 w 240195"/>
                <a:gd name="connsiteY10" fmla="*/ 607203 h 613682"/>
                <a:gd name="connsiteX11" fmla="*/ 197557 w 240195"/>
                <a:gd name="connsiteY11" fmla="*/ 601789 h 613682"/>
                <a:gd name="connsiteX12" fmla="*/ 209107 w 240195"/>
                <a:gd name="connsiteY12" fmla="*/ 567319 h 613682"/>
                <a:gd name="connsiteX13" fmla="*/ 207483 w 240195"/>
                <a:gd name="connsiteY13" fmla="*/ 428895 h 613682"/>
                <a:gd name="connsiteX14" fmla="*/ 219394 w 240195"/>
                <a:gd name="connsiteY14" fmla="*/ 405614 h 613682"/>
                <a:gd name="connsiteX15" fmla="*/ 240149 w 240195"/>
                <a:gd name="connsiteY15" fmla="*/ 343531 h 613682"/>
                <a:gd name="connsiteX16" fmla="*/ 193045 w 240195"/>
                <a:gd name="connsiteY16" fmla="*/ 170999 h 613682"/>
                <a:gd name="connsiteX17" fmla="*/ 190699 w 240195"/>
                <a:gd name="connsiteY17" fmla="*/ 144288 h 613682"/>
                <a:gd name="connsiteX18" fmla="*/ 193587 w 240195"/>
                <a:gd name="connsiteY18" fmla="*/ 50261 h 613682"/>
                <a:gd name="connsiteX19" fmla="*/ 56246 w 240195"/>
                <a:gd name="connsiteY19" fmla="*/ 19581 h 613682"/>
                <a:gd name="connsiteX20" fmla="*/ 47764 w 240195"/>
                <a:gd name="connsiteY20" fmla="*/ 158185 h 613682"/>
                <a:gd name="connsiteX21" fmla="*/ 49027 w 240195"/>
                <a:gd name="connsiteY21" fmla="*/ 183993 h 613682"/>
                <a:gd name="connsiteX22" fmla="*/ 29175 w 240195"/>
                <a:gd name="connsiteY22" fmla="*/ 212147 h 613682"/>
                <a:gd name="connsiteX23" fmla="*/ 39823 w 240195"/>
                <a:gd name="connsiteY23" fmla="*/ 94839 h 613682"/>
                <a:gd name="connsiteX24" fmla="*/ 117066 w 240195"/>
                <a:gd name="connsiteY24" fmla="*/ 15611 h 613682"/>
                <a:gd name="connsiteX25" fmla="*/ 187992 w 240195"/>
                <a:gd name="connsiteY25" fmla="*/ 92132 h 613682"/>
                <a:gd name="connsiteX26" fmla="*/ 115442 w 240195"/>
                <a:gd name="connsiteY26" fmla="*/ 170276 h 613682"/>
                <a:gd name="connsiteX27" fmla="*/ 39823 w 240195"/>
                <a:gd name="connsiteY27" fmla="*/ 94839 h 613682"/>
                <a:gd name="connsiteX28" fmla="*/ 60577 w 240195"/>
                <a:gd name="connsiteY28" fmla="*/ 196265 h 613682"/>
                <a:gd name="connsiteX29" fmla="*/ 90897 w 240195"/>
                <a:gd name="connsiteY29" fmla="*/ 181646 h 613682"/>
                <a:gd name="connsiteX30" fmla="*/ 155146 w 240195"/>
                <a:gd name="connsiteY30" fmla="*/ 176593 h 613682"/>
                <a:gd name="connsiteX31" fmla="*/ 185285 w 240195"/>
                <a:gd name="connsiteY31" fmla="*/ 182910 h 613682"/>
                <a:gd name="connsiteX32" fmla="*/ 223365 w 240195"/>
                <a:gd name="connsiteY32" fmla="*/ 366452 h 613682"/>
                <a:gd name="connsiteX33" fmla="*/ 209468 w 240195"/>
                <a:gd name="connsiteY33" fmla="*/ 392620 h 613682"/>
                <a:gd name="connsiteX34" fmla="*/ 201528 w 240195"/>
                <a:gd name="connsiteY34" fmla="*/ 286863 h 613682"/>
                <a:gd name="connsiteX35" fmla="*/ 196113 w 240195"/>
                <a:gd name="connsiteY35" fmla="*/ 261055 h 613682"/>
                <a:gd name="connsiteX36" fmla="*/ 184383 w 240195"/>
                <a:gd name="connsiteY36" fmla="*/ 256904 h 613682"/>
                <a:gd name="connsiteX37" fmla="*/ 179871 w 240195"/>
                <a:gd name="connsiteY37" fmla="*/ 267732 h 613682"/>
                <a:gd name="connsiteX38" fmla="*/ 194309 w 240195"/>
                <a:gd name="connsiteY38" fmla="*/ 560100 h 613682"/>
                <a:gd name="connsiteX39" fmla="*/ 189977 w 240195"/>
                <a:gd name="connsiteY39" fmla="*/ 586268 h 613682"/>
                <a:gd name="connsiteX40" fmla="*/ 165974 w 240195"/>
                <a:gd name="connsiteY40" fmla="*/ 593849 h 613682"/>
                <a:gd name="connsiteX41" fmla="*/ 151897 w 240195"/>
                <a:gd name="connsiteY41" fmla="*/ 575981 h 613682"/>
                <a:gd name="connsiteX42" fmla="*/ 147927 w 240195"/>
                <a:gd name="connsiteY42" fmla="*/ 482857 h 613682"/>
                <a:gd name="connsiteX43" fmla="*/ 143776 w 240195"/>
                <a:gd name="connsiteY43" fmla="*/ 419330 h 613682"/>
                <a:gd name="connsiteX44" fmla="*/ 121397 w 240195"/>
                <a:gd name="connsiteY44" fmla="*/ 398937 h 613682"/>
                <a:gd name="connsiteX45" fmla="*/ 104072 w 240195"/>
                <a:gd name="connsiteY45" fmla="*/ 420594 h 613682"/>
                <a:gd name="connsiteX46" fmla="*/ 97214 w 240195"/>
                <a:gd name="connsiteY46" fmla="*/ 577425 h 613682"/>
                <a:gd name="connsiteX47" fmla="*/ 75918 w 240195"/>
                <a:gd name="connsiteY47" fmla="*/ 597458 h 613682"/>
                <a:gd name="connsiteX48" fmla="*/ 49388 w 240195"/>
                <a:gd name="connsiteY48" fmla="*/ 577245 h 613682"/>
                <a:gd name="connsiteX49" fmla="*/ 49569 w 240195"/>
                <a:gd name="connsiteY49" fmla="*/ 402366 h 613682"/>
                <a:gd name="connsiteX50" fmla="*/ 58953 w 240195"/>
                <a:gd name="connsiteY50" fmla="*/ 277478 h 613682"/>
                <a:gd name="connsiteX51" fmla="*/ 53900 w 240195"/>
                <a:gd name="connsiteY51" fmla="*/ 264484 h 613682"/>
                <a:gd name="connsiteX52" fmla="*/ 42530 w 240195"/>
                <a:gd name="connsiteY52" fmla="*/ 276034 h 613682"/>
                <a:gd name="connsiteX53" fmla="*/ 34770 w 240195"/>
                <a:gd name="connsiteY53" fmla="*/ 355623 h 613682"/>
                <a:gd name="connsiteX54" fmla="*/ 33506 w 240195"/>
                <a:gd name="connsiteY54" fmla="*/ 371505 h 613682"/>
                <a:gd name="connsiteX55" fmla="*/ 28634 w 240195"/>
                <a:gd name="connsiteY55" fmla="*/ 376558 h 613682"/>
                <a:gd name="connsiteX56" fmla="*/ 22137 w 240195"/>
                <a:gd name="connsiteY56" fmla="*/ 372948 h 613682"/>
                <a:gd name="connsiteX57" fmla="*/ 17625 w 240195"/>
                <a:gd name="connsiteY57" fmla="*/ 352555 h 613682"/>
                <a:gd name="connsiteX58" fmla="*/ 37477 w 240195"/>
                <a:gd name="connsiteY58" fmla="*/ 234525 h 613682"/>
                <a:gd name="connsiteX59" fmla="*/ 60577 w 240195"/>
                <a:gd name="connsiteY59" fmla="*/ 196265 h 6136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240195" h="613682">
                  <a:moveTo>
                    <a:pt x="29175" y="212147"/>
                  </a:moveTo>
                  <a:cubicBezTo>
                    <a:pt x="12752" y="258709"/>
                    <a:pt x="7518" y="307436"/>
                    <a:pt x="480" y="355803"/>
                  </a:cubicBezTo>
                  <a:cubicBezTo>
                    <a:pt x="-1505" y="369520"/>
                    <a:pt x="2285" y="385040"/>
                    <a:pt x="19069" y="390635"/>
                  </a:cubicBezTo>
                  <a:cubicBezTo>
                    <a:pt x="34229" y="395688"/>
                    <a:pt x="37297" y="396410"/>
                    <a:pt x="35492" y="410668"/>
                  </a:cubicBezTo>
                  <a:cubicBezTo>
                    <a:pt x="33687" y="471668"/>
                    <a:pt x="28995" y="592224"/>
                    <a:pt x="43432" y="602511"/>
                  </a:cubicBezTo>
                  <a:cubicBezTo>
                    <a:pt x="75015" y="623265"/>
                    <a:pt x="108223" y="615144"/>
                    <a:pt x="112012" y="577786"/>
                  </a:cubicBezTo>
                  <a:cubicBezTo>
                    <a:pt x="115622" y="543316"/>
                    <a:pt x="116705" y="503250"/>
                    <a:pt x="116344" y="468419"/>
                  </a:cubicBezTo>
                  <a:cubicBezTo>
                    <a:pt x="116163" y="452538"/>
                    <a:pt x="115622" y="436475"/>
                    <a:pt x="123743" y="417165"/>
                  </a:cubicBezTo>
                  <a:cubicBezTo>
                    <a:pt x="134391" y="436836"/>
                    <a:pt x="132226" y="455064"/>
                    <a:pt x="133128" y="472390"/>
                  </a:cubicBezTo>
                  <a:cubicBezTo>
                    <a:pt x="134752" y="507943"/>
                    <a:pt x="135294" y="543496"/>
                    <a:pt x="136918" y="579049"/>
                  </a:cubicBezTo>
                  <a:cubicBezTo>
                    <a:pt x="137459" y="590600"/>
                    <a:pt x="142332" y="603052"/>
                    <a:pt x="156048" y="607203"/>
                  </a:cubicBezTo>
                  <a:cubicBezTo>
                    <a:pt x="169223" y="611354"/>
                    <a:pt x="187270" y="612076"/>
                    <a:pt x="197557" y="601789"/>
                  </a:cubicBezTo>
                  <a:cubicBezTo>
                    <a:pt x="206761" y="592585"/>
                    <a:pt x="207303" y="581396"/>
                    <a:pt x="209107" y="567319"/>
                  </a:cubicBezTo>
                  <a:cubicBezTo>
                    <a:pt x="211634" y="546925"/>
                    <a:pt x="209288" y="454523"/>
                    <a:pt x="207483" y="428895"/>
                  </a:cubicBezTo>
                  <a:cubicBezTo>
                    <a:pt x="206761" y="418248"/>
                    <a:pt x="207844" y="410126"/>
                    <a:pt x="219394" y="405614"/>
                  </a:cubicBezTo>
                  <a:cubicBezTo>
                    <a:pt x="239246" y="397673"/>
                    <a:pt x="240510" y="362301"/>
                    <a:pt x="240149" y="343531"/>
                  </a:cubicBezTo>
                  <a:cubicBezTo>
                    <a:pt x="232750" y="239939"/>
                    <a:pt x="220477" y="183993"/>
                    <a:pt x="193045" y="170999"/>
                  </a:cubicBezTo>
                  <a:cubicBezTo>
                    <a:pt x="174998" y="162516"/>
                    <a:pt x="180954" y="160170"/>
                    <a:pt x="190699" y="144288"/>
                  </a:cubicBezTo>
                  <a:cubicBezTo>
                    <a:pt x="208025" y="116496"/>
                    <a:pt x="207483" y="78596"/>
                    <a:pt x="193587" y="50261"/>
                  </a:cubicBezTo>
                  <a:cubicBezTo>
                    <a:pt x="165252" y="-7309"/>
                    <a:pt x="94146" y="-12363"/>
                    <a:pt x="56246" y="19581"/>
                  </a:cubicBezTo>
                  <a:cubicBezTo>
                    <a:pt x="13293" y="55676"/>
                    <a:pt x="11489" y="126060"/>
                    <a:pt x="47764" y="158185"/>
                  </a:cubicBezTo>
                  <a:cubicBezTo>
                    <a:pt x="59134" y="168291"/>
                    <a:pt x="57870" y="175150"/>
                    <a:pt x="49027" y="183993"/>
                  </a:cubicBezTo>
                  <a:cubicBezTo>
                    <a:pt x="40725" y="192475"/>
                    <a:pt x="33146" y="200596"/>
                    <a:pt x="29175" y="212147"/>
                  </a:cubicBezTo>
                  <a:close/>
                  <a:moveTo>
                    <a:pt x="39823" y="94839"/>
                  </a:moveTo>
                  <a:cubicBezTo>
                    <a:pt x="40906" y="47554"/>
                    <a:pt x="71045" y="15430"/>
                    <a:pt x="117066" y="15611"/>
                  </a:cubicBezTo>
                  <a:cubicBezTo>
                    <a:pt x="155146" y="15791"/>
                    <a:pt x="188534" y="50623"/>
                    <a:pt x="187992" y="92132"/>
                  </a:cubicBezTo>
                  <a:cubicBezTo>
                    <a:pt x="187992" y="141762"/>
                    <a:pt x="151717" y="176052"/>
                    <a:pt x="115442" y="170276"/>
                  </a:cubicBezTo>
                  <a:cubicBezTo>
                    <a:pt x="79347" y="168291"/>
                    <a:pt x="38560" y="145010"/>
                    <a:pt x="39823" y="94839"/>
                  </a:cubicBezTo>
                  <a:close/>
                  <a:moveTo>
                    <a:pt x="60577" y="196265"/>
                  </a:moveTo>
                  <a:cubicBezTo>
                    <a:pt x="71045" y="186700"/>
                    <a:pt x="75557" y="177676"/>
                    <a:pt x="90897" y="181646"/>
                  </a:cubicBezTo>
                  <a:cubicBezTo>
                    <a:pt x="111110" y="187061"/>
                    <a:pt x="137279" y="189046"/>
                    <a:pt x="155146" y="176593"/>
                  </a:cubicBezTo>
                  <a:cubicBezTo>
                    <a:pt x="164170" y="170457"/>
                    <a:pt x="168321" y="172442"/>
                    <a:pt x="185285" y="182910"/>
                  </a:cubicBezTo>
                  <a:cubicBezTo>
                    <a:pt x="222643" y="200055"/>
                    <a:pt x="223726" y="353999"/>
                    <a:pt x="223365" y="366452"/>
                  </a:cubicBezTo>
                  <a:cubicBezTo>
                    <a:pt x="223184" y="376197"/>
                    <a:pt x="222101" y="385943"/>
                    <a:pt x="209468" y="392620"/>
                  </a:cubicBezTo>
                  <a:cubicBezTo>
                    <a:pt x="200806" y="356164"/>
                    <a:pt x="203332" y="321333"/>
                    <a:pt x="201528" y="286863"/>
                  </a:cubicBezTo>
                  <a:cubicBezTo>
                    <a:pt x="201167" y="278020"/>
                    <a:pt x="201528" y="268815"/>
                    <a:pt x="196113" y="261055"/>
                  </a:cubicBezTo>
                  <a:cubicBezTo>
                    <a:pt x="193226" y="257084"/>
                    <a:pt x="188894" y="255641"/>
                    <a:pt x="184383" y="256904"/>
                  </a:cubicBezTo>
                  <a:cubicBezTo>
                    <a:pt x="179149" y="258528"/>
                    <a:pt x="179329" y="263220"/>
                    <a:pt x="179871" y="267732"/>
                  </a:cubicBezTo>
                  <a:cubicBezTo>
                    <a:pt x="187992" y="330357"/>
                    <a:pt x="195933" y="525269"/>
                    <a:pt x="194309" y="560100"/>
                  </a:cubicBezTo>
                  <a:cubicBezTo>
                    <a:pt x="193948" y="568582"/>
                    <a:pt x="193948" y="579049"/>
                    <a:pt x="189977" y="586268"/>
                  </a:cubicBezTo>
                  <a:cubicBezTo>
                    <a:pt x="185104" y="595292"/>
                    <a:pt x="175720" y="594931"/>
                    <a:pt x="165974" y="593849"/>
                  </a:cubicBezTo>
                  <a:cubicBezTo>
                    <a:pt x="155146" y="592585"/>
                    <a:pt x="153161" y="583742"/>
                    <a:pt x="151897" y="575981"/>
                  </a:cubicBezTo>
                  <a:cubicBezTo>
                    <a:pt x="147205" y="545121"/>
                    <a:pt x="149371" y="513899"/>
                    <a:pt x="147927" y="482857"/>
                  </a:cubicBezTo>
                  <a:cubicBezTo>
                    <a:pt x="147205" y="469502"/>
                    <a:pt x="145942" y="427091"/>
                    <a:pt x="143776" y="419330"/>
                  </a:cubicBezTo>
                  <a:cubicBezTo>
                    <a:pt x="139084" y="402005"/>
                    <a:pt x="129880" y="396591"/>
                    <a:pt x="121397" y="398937"/>
                  </a:cubicBezTo>
                  <a:cubicBezTo>
                    <a:pt x="107681" y="402546"/>
                    <a:pt x="106418" y="408863"/>
                    <a:pt x="104072" y="420594"/>
                  </a:cubicBezTo>
                  <a:cubicBezTo>
                    <a:pt x="97936" y="450552"/>
                    <a:pt x="96853" y="540428"/>
                    <a:pt x="97214" y="577425"/>
                  </a:cubicBezTo>
                  <a:cubicBezTo>
                    <a:pt x="97394" y="588795"/>
                    <a:pt x="90536" y="596014"/>
                    <a:pt x="75918" y="597458"/>
                  </a:cubicBezTo>
                  <a:cubicBezTo>
                    <a:pt x="63285" y="598721"/>
                    <a:pt x="52276" y="596375"/>
                    <a:pt x="49388" y="577245"/>
                  </a:cubicBezTo>
                  <a:cubicBezTo>
                    <a:pt x="44696" y="509928"/>
                    <a:pt x="45057" y="458493"/>
                    <a:pt x="49569" y="402366"/>
                  </a:cubicBezTo>
                  <a:cubicBezTo>
                    <a:pt x="52817" y="360857"/>
                    <a:pt x="55885" y="319167"/>
                    <a:pt x="58953" y="277478"/>
                  </a:cubicBezTo>
                  <a:cubicBezTo>
                    <a:pt x="59314" y="272605"/>
                    <a:pt x="60758" y="265567"/>
                    <a:pt x="53900" y="264484"/>
                  </a:cubicBezTo>
                  <a:cubicBezTo>
                    <a:pt x="46320" y="263401"/>
                    <a:pt x="43072" y="269357"/>
                    <a:pt x="42530" y="276034"/>
                  </a:cubicBezTo>
                  <a:cubicBezTo>
                    <a:pt x="39823" y="302564"/>
                    <a:pt x="37297" y="329093"/>
                    <a:pt x="34770" y="355623"/>
                  </a:cubicBezTo>
                  <a:cubicBezTo>
                    <a:pt x="34229" y="360857"/>
                    <a:pt x="34409" y="366271"/>
                    <a:pt x="33506" y="371505"/>
                  </a:cubicBezTo>
                  <a:cubicBezTo>
                    <a:pt x="33146" y="373490"/>
                    <a:pt x="30438" y="376378"/>
                    <a:pt x="28634" y="376558"/>
                  </a:cubicBezTo>
                  <a:cubicBezTo>
                    <a:pt x="26468" y="376739"/>
                    <a:pt x="23039" y="374753"/>
                    <a:pt x="22137" y="372948"/>
                  </a:cubicBezTo>
                  <a:cubicBezTo>
                    <a:pt x="19430" y="366452"/>
                    <a:pt x="16542" y="359954"/>
                    <a:pt x="17625" y="352555"/>
                  </a:cubicBezTo>
                  <a:cubicBezTo>
                    <a:pt x="23580" y="313031"/>
                    <a:pt x="25205" y="272966"/>
                    <a:pt x="37477" y="234525"/>
                  </a:cubicBezTo>
                  <a:cubicBezTo>
                    <a:pt x="42350" y="219907"/>
                    <a:pt x="48847" y="206913"/>
                    <a:pt x="60577" y="196265"/>
                  </a:cubicBezTo>
                  <a:close/>
                </a:path>
              </a:pathLst>
            </a:custGeom>
            <a:solidFill>
              <a:srgbClr val="000000"/>
            </a:solidFill>
            <a:ln w="1804" cap="flat">
              <a:noFill/>
              <a:prstDash val="solid"/>
              <a:miter/>
            </a:ln>
          </p:spPr>
          <p:txBody>
            <a:bodyPr rtlCol="0" anchor="ctr"/>
            <a:lstStyle/>
            <a:p>
              <a:endParaRPr lang="en-US"/>
            </a:p>
          </p:txBody>
        </p:sp>
        <p:sp>
          <p:nvSpPr>
            <p:cNvPr id="117" name="Freeform 102">
              <a:extLst>
                <a:ext uri="{FF2B5EF4-FFF2-40B4-BE49-F238E27FC236}">
                  <a16:creationId xmlns:a16="http://schemas.microsoft.com/office/drawing/2014/main" id="{C484A55D-4BC4-F782-9E79-B13CFDBF7227}"/>
                </a:ext>
              </a:extLst>
            </p:cNvPr>
            <p:cNvSpPr/>
            <p:nvPr/>
          </p:nvSpPr>
          <p:spPr>
            <a:xfrm>
              <a:off x="9162573" y="5705063"/>
              <a:ext cx="254138" cy="642388"/>
            </a:xfrm>
            <a:custGeom>
              <a:avLst/>
              <a:gdLst>
                <a:gd name="connsiteX0" fmla="*/ 253961 w 254138"/>
                <a:gd name="connsiteY0" fmla="*/ 384119 h 642388"/>
                <a:gd name="connsiteX1" fmla="*/ 246201 w 254138"/>
                <a:gd name="connsiteY1" fmla="*/ 296589 h 642388"/>
                <a:gd name="connsiteX2" fmla="*/ 176177 w 254138"/>
                <a:gd name="connsiteY2" fmla="*/ 170799 h 642388"/>
                <a:gd name="connsiteX3" fmla="*/ 185923 w 254138"/>
                <a:gd name="connsiteY3" fmla="*/ 28225 h 642388"/>
                <a:gd name="connsiteX4" fmla="*/ 168236 w 254138"/>
                <a:gd name="connsiteY4" fmla="*/ 12524 h 642388"/>
                <a:gd name="connsiteX5" fmla="*/ 37032 w 254138"/>
                <a:gd name="connsiteY5" fmla="*/ 36165 h 642388"/>
                <a:gd name="connsiteX6" fmla="*/ 48763 w 254138"/>
                <a:gd name="connsiteY6" fmla="*/ 163399 h 642388"/>
                <a:gd name="connsiteX7" fmla="*/ 66810 w 254138"/>
                <a:gd name="connsiteY7" fmla="*/ 180544 h 642388"/>
                <a:gd name="connsiteX8" fmla="*/ 216 w 254138"/>
                <a:gd name="connsiteY8" fmla="*/ 398196 h 642388"/>
                <a:gd name="connsiteX9" fmla="*/ 15014 w 254138"/>
                <a:gd name="connsiteY9" fmla="*/ 426711 h 642388"/>
                <a:gd name="connsiteX10" fmla="*/ 34145 w 254138"/>
                <a:gd name="connsiteY10" fmla="*/ 459015 h 642388"/>
                <a:gd name="connsiteX11" fmla="*/ 24219 w 254138"/>
                <a:gd name="connsiteY11" fmla="*/ 610252 h 642388"/>
                <a:gd name="connsiteX12" fmla="*/ 60674 w 254138"/>
                <a:gd name="connsiteY12" fmla="*/ 641655 h 642388"/>
                <a:gd name="connsiteX13" fmla="*/ 91175 w 254138"/>
                <a:gd name="connsiteY13" fmla="*/ 616569 h 642388"/>
                <a:gd name="connsiteX14" fmla="*/ 122396 w 254138"/>
                <a:gd name="connsiteY14" fmla="*/ 439885 h 642388"/>
                <a:gd name="connsiteX15" fmla="*/ 139361 w 254138"/>
                <a:gd name="connsiteY15" fmla="*/ 490779 h 642388"/>
                <a:gd name="connsiteX16" fmla="*/ 132142 w 254138"/>
                <a:gd name="connsiteY16" fmla="*/ 594371 h 642388"/>
                <a:gd name="connsiteX17" fmla="*/ 186284 w 254138"/>
                <a:gd name="connsiteY17" fmla="*/ 640031 h 642388"/>
                <a:gd name="connsiteX18" fmla="*/ 211190 w 254138"/>
                <a:gd name="connsiteY18" fmla="*/ 572894 h 642388"/>
                <a:gd name="connsiteX19" fmla="*/ 215881 w 254138"/>
                <a:gd name="connsiteY19" fmla="*/ 463708 h 642388"/>
                <a:gd name="connsiteX20" fmla="*/ 231402 w 254138"/>
                <a:gd name="connsiteY20" fmla="*/ 429237 h 642388"/>
                <a:gd name="connsiteX21" fmla="*/ 253961 w 254138"/>
                <a:gd name="connsiteY21" fmla="*/ 384119 h 642388"/>
                <a:gd name="connsiteX22" fmla="*/ 42627 w 254138"/>
                <a:gd name="connsiteY22" fmla="*/ 127124 h 642388"/>
                <a:gd name="connsiteX23" fmla="*/ 52011 w 254138"/>
                <a:gd name="connsiteY23" fmla="*/ 42843 h 642388"/>
                <a:gd name="connsiteX24" fmla="*/ 129615 w 254138"/>
                <a:gd name="connsiteY24" fmla="*/ 14509 h 642388"/>
                <a:gd name="connsiteX25" fmla="*/ 194045 w 254138"/>
                <a:gd name="connsiteY25" fmla="*/ 83991 h 642388"/>
                <a:gd name="connsiteX26" fmla="*/ 109944 w 254138"/>
                <a:gd name="connsiteY26" fmla="*/ 172423 h 642388"/>
                <a:gd name="connsiteX27" fmla="*/ 42627 w 254138"/>
                <a:gd name="connsiteY27" fmla="*/ 127124 h 642388"/>
                <a:gd name="connsiteX28" fmla="*/ 221116 w 254138"/>
                <a:gd name="connsiteY28" fmla="*/ 417506 h 642388"/>
                <a:gd name="connsiteX29" fmla="*/ 206678 w 254138"/>
                <a:gd name="connsiteY29" fmla="*/ 280166 h 642388"/>
                <a:gd name="connsiteX30" fmla="*/ 201443 w 254138"/>
                <a:gd name="connsiteY30" fmla="*/ 265187 h 642388"/>
                <a:gd name="connsiteX31" fmla="*/ 195669 w 254138"/>
                <a:gd name="connsiteY31" fmla="*/ 260855 h 642388"/>
                <a:gd name="connsiteX32" fmla="*/ 189352 w 254138"/>
                <a:gd name="connsiteY32" fmla="*/ 267894 h 642388"/>
                <a:gd name="connsiteX33" fmla="*/ 190074 w 254138"/>
                <a:gd name="connsiteY33" fmla="*/ 283775 h 642388"/>
                <a:gd name="connsiteX34" fmla="*/ 198376 w 254138"/>
                <a:gd name="connsiteY34" fmla="*/ 506480 h 642388"/>
                <a:gd name="connsiteX35" fmla="*/ 194766 w 254138"/>
                <a:gd name="connsiteY35" fmla="*/ 583542 h 642388"/>
                <a:gd name="connsiteX36" fmla="*/ 178704 w 254138"/>
                <a:gd name="connsiteY36" fmla="*/ 627758 h 642388"/>
                <a:gd name="connsiteX37" fmla="*/ 147121 w 254138"/>
                <a:gd name="connsiteY37" fmla="*/ 606823 h 642388"/>
                <a:gd name="connsiteX38" fmla="*/ 152536 w 254138"/>
                <a:gd name="connsiteY38" fmla="*/ 508285 h 642388"/>
                <a:gd name="connsiteX39" fmla="*/ 145858 w 254138"/>
                <a:gd name="connsiteY39" fmla="*/ 431223 h 642388"/>
                <a:gd name="connsiteX40" fmla="*/ 109041 w 254138"/>
                <a:gd name="connsiteY40" fmla="*/ 433930 h 642388"/>
                <a:gd name="connsiteX41" fmla="*/ 97671 w 254138"/>
                <a:gd name="connsiteY41" fmla="*/ 485725 h 642388"/>
                <a:gd name="connsiteX42" fmla="*/ 84136 w 254138"/>
                <a:gd name="connsiteY42" fmla="*/ 588776 h 642388"/>
                <a:gd name="connsiteX43" fmla="*/ 58870 w 254138"/>
                <a:gd name="connsiteY43" fmla="*/ 626856 h 642388"/>
                <a:gd name="connsiteX44" fmla="*/ 39559 w 254138"/>
                <a:gd name="connsiteY44" fmla="*/ 609891 h 642388"/>
                <a:gd name="connsiteX45" fmla="*/ 41183 w 254138"/>
                <a:gd name="connsiteY45" fmla="*/ 522362 h 642388"/>
                <a:gd name="connsiteX46" fmla="*/ 55982 w 254138"/>
                <a:gd name="connsiteY46" fmla="*/ 347122 h 642388"/>
                <a:gd name="connsiteX47" fmla="*/ 63381 w 254138"/>
                <a:gd name="connsiteY47" fmla="*/ 305252 h 642388"/>
                <a:gd name="connsiteX48" fmla="*/ 58689 w 254138"/>
                <a:gd name="connsiteY48" fmla="*/ 292438 h 642388"/>
                <a:gd name="connsiteX49" fmla="*/ 50928 w 254138"/>
                <a:gd name="connsiteY49" fmla="*/ 301462 h 642388"/>
                <a:gd name="connsiteX50" fmla="*/ 40281 w 254138"/>
                <a:gd name="connsiteY50" fmla="*/ 372388 h 642388"/>
                <a:gd name="connsiteX51" fmla="*/ 35949 w 254138"/>
                <a:gd name="connsiteY51" fmla="*/ 409385 h 642388"/>
                <a:gd name="connsiteX52" fmla="*/ 30355 w 254138"/>
                <a:gd name="connsiteY52" fmla="*/ 417145 h 642388"/>
                <a:gd name="connsiteX53" fmla="*/ 20248 w 254138"/>
                <a:gd name="connsiteY53" fmla="*/ 410107 h 642388"/>
                <a:gd name="connsiteX54" fmla="*/ 17361 w 254138"/>
                <a:gd name="connsiteY54" fmla="*/ 391879 h 642388"/>
                <a:gd name="connsiteX55" fmla="*/ 57245 w 254138"/>
                <a:gd name="connsiteY55" fmla="*/ 219346 h 642388"/>
                <a:gd name="connsiteX56" fmla="*/ 107417 w 254138"/>
                <a:gd name="connsiteY56" fmla="*/ 189207 h 642388"/>
                <a:gd name="connsiteX57" fmla="*/ 133766 w 254138"/>
                <a:gd name="connsiteY57" fmla="*/ 187402 h 642388"/>
                <a:gd name="connsiteX58" fmla="*/ 197112 w 254138"/>
                <a:gd name="connsiteY58" fmla="*/ 214113 h 642388"/>
                <a:gd name="connsiteX59" fmla="*/ 228154 w 254138"/>
                <a:gd name="connsiteY59" fmla="*/ 286844 h 642388"/>
                <a:gd name="connsiteX60" fmla="*/ 238621 w 254138"/>
                <a:gd name="connsiteY60" fmla="*/ 384840 h 642388"/>
                <a:gd name="connsiteX61" fmla="*/ 221116 w 254138"/>
                <a:gd name="connsiteY61" fmla="*/ 417506 h 642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254138" h="642388">
                  <a:moveTo>
                    <a:pt x="253961" y="384119"/>
                  </a:moveTo>
                  <a:cubicBezTo>
                    <a:pt x="251616" y="354882"/>
                    <a:pt x="249630" y="325645"/>
                    <a:pt x="246201" y="296589"/>
                  </a:cubicBezTo>
                  <a:cubicBezTo>
                    <a:pt x="240245" y="245335"/>
                    <a:pt x="222198" y="200216"/>
                    <a:pt x="176177" y="170799"/>
                  </a:cubicBezTo>
                  <a:cubicBezTo>
                    <a:pt x="222920" y="119725"/>
                    <a:pt x="213897" y="62695"/>
                    <a:pt x="185923" y="28225"/>
                  </a:cubicBezTo>
                  <a:cubicBezTo>
                    <a:pt x="181591" y="22810"/>
                    <a:pt x="174372" y="15592"/>
                    <a:pt x="168236" y="12524"/>
                  </a:cubicBezTo>
                  <a:cubicBezTo>
                    <a:pt x="131781" y="-6607"/>
                    <a:pt x="70600" y="-7509"/>
                    <a:pt x="37032" y="36165"/>
                  </a:cubicBezTo>
                  <a:cubicBezTo>
                    <a:pt x="13210" y="66304"/>
                    <a:pt x="10863" y="132177"/>
                    <a:pt x="48763" y="163399"/>
                  </a:cubicBezTo>
                  <a:cubicBezTo>
                    <a:pt x="54899" y="168453"/>
                    <a:pt x="60133" y="174228"/>
                    <a:pt x="66810" y="180544"/>
                  </a:cubicBezTo>
                  <a:cubicBezTo>
                    <a:pt x="13029" y="243891"/>
                    <a:pt x="6893" y="321134"/>
                    <a:pt x="216" y="398196"/>
                  </a:cubicBezTo>
                  <a:cubicBezTo>
                    <a:pt x="-867" y="410107"/>
                    <a:pt x="1840" y="422740"/>
                    <a:pt x="15014" y="426711"/>
                  </a:cubicBezTo>
                  <a:cubicBezTo>
                    <a:pt x="32520" y="431944"/>
                    <a:pt x="35408" y="443494"/>
                    <a:pt x="34145" y="459015"/>
                  </a:cubicBezTo>
                  <a:cubicBezTo>
                    <a:pt x="32881" y="473092"/>
                    <a:pt x="22594" y="573797"/>
                    <a:pt x="24219" y="610252"/>
                  </a:cubicBezTo>
                  <a:cubicBezTo>
                    <a:pt x="25301" y="633533"/>
                    <a:pt x="37574" y="643820"/>
                    <a:pt x="60674" y="641655"/>
                  </a:cubicBezTo>
                  <a:cubicBezTo>
                    <a:pt x="76375" y="640031"/>
                    <a:pt x="87384" y="632631"/>
                    <a:pt x="91175" y="616569"/>
                  </a:cubicBezTo>
                  <a:cubicBezTo>
                    <a:pt x="93520" y="607004"/>
                    <a:pt x="114816" y="457030"/>
                    <a:pt x="122396" y="439885"/>
                  </a:cubicBezTo>
                  <a:cubicBezTo>
                    <a:pt x="140805" y="425808"/>
                    <a:pt x="140985" y="473273"/>
                    <a:pt x="139361" y="490779"/>
                  </a:cubicBezTo>
                  <a:cubicBezTo>
                    <a:pt x="135932" y="525249"/>
                    <a:pt x="137917" y="560081"/>
                    <a:pt x="132142" y="594371"/>
                  </a:cubicBezTo>
                  <a:cubicBezTo>
                    <a:pt x="127269" y="645625"/>
                    <a:pt x="177621" y="645445"/>
                    <a:pt x="186284" y="640031"/>
                  </a:cubicBezTo>
                  <a:cubicBezTo>
                    <a:pt x="209024" y="625773"/>
                    <a:pt x="211731" y="596356"/>
                    <a:pt x="211190" y="572894"/>
                  </a:cubicBezTo>
                  <a:cubicBezTo>
                    <a:pt x="210467" y="536258"/>
                    <a:pt x="214438" y="500163"/>
                    <a:pt x="215881" y="463708"/>
                  </a:cubicBezTo>
                  <a:cubicBezTo>
                    <a:pt x="216423" y="448368"/>
                    <a:pt x="217686" y="437900"/>
                    <a:pt x="231402" y="429237"/>
                  </a:cubicBezTo>
                  <a:cubicBezTo>
                    <a:pt x="248006" y="419492"/>
                    <a:pt x="255406" y="402347"/>
                    <a:pt x="253961" y="384119"/>
                  </a:cubicBezTo>
                  <a:close/>
                  <a:moveTo>
                    <a:pt x="42627" y="127124"/>
                  </a:moveTo>
                  <a:cubicBezTo>
                    <a:pt x="27467" y="95902"/>
                    <a:pt x="33242" y="67748"/>
                    <a:pt x="52011" y="42843"/>
                  </a:cubicBezTo>
                  <a:cubicBezTo>
                    <a:pt x="69337" y="19923"/>
                    <a:pt x="100739" y="9636"/>
                    <a:pt x="129615" y="14509"/>
                  </a:cubicBezTo>
                  <a:cubicBezTo>
                    <a:pt x="170402" y="21547"/>
                    <a:pt x="187186" y="40136"/>
                    <a:pt x="194045" y="83991"/>
                  </a:cubicBezTo>
                  <a:cubicBezTo>
                    <a:pt x="202166" y="136148"/>
                    <a:pt x="167876" y="172243"/>
                    <a:pt x="109944" y="172423"/>
                  </a:cubicBezTo>
                  <a:cubicBezTo>
                    <a:pt x="80526" y="173686"/>
                    <a:pt x="56884" y="156361"/>
                    <a:pt x="42627" y="127124"/>
                  </a:cubicBezTo>
                  <a:close/>
                  <a:moveTo>
                    <a:pt x="221116" y="417506"/>
                  </a:moveTo>
                  <a:cubicBezTo>
                    <a:pt x="216964" y="394406"/>
                    <a:pt x="212452" y="304530"/>
                    <a:pt x="206678" y="280166"/>
                  </a:cubicBezTo>
                  <a:cubicBezTo>
                    <a:pt x="205414" y="275113"/>
                    <a:pt x="203609" y="270059"/>
                    <a:pt x="201443" y="265187"/>
                  </a:cubicBezTo>
                  <a:cubicBezTo>
                    <a:pt x="200541" y="263201"/>
                    <a:pt x="197834" y="260855"/>
                    <a:pt x="195669" y="260855"/>
                  </a:cubicBezTo>
                  <a:cubicBezTo>
                    <a:pt x="191517" y="260675"/>
                    <a:pt x="189533" y="264104"/>
                    <a:pt x="189352" y="267894"/>
                  </a:cubicBezTo>
                  <a:cubicBezTo>
                    <a:pt x="189171" y="273127"/>
                    <a:pt x="188630" y="278722"/>
                    <a:pt x="190074" y="283775"/>
                  </a:cubicBezTo>
                  <a:cubicBezTo>
                    <a:pt x="211009" y="357409"/>
                    <a:pt x="202526" y="431944"/>
                    <a:pt x="198376" y="506480"/>
                  </a:cubicBezTo>
                  <a:cubicBezTo>
                    <a:pt x="196931" y="532107"/>
                    <a:pt x="195669" y="557915"/>
                    <a:pt x="194766" y="583542"/>
                  </a:cubicBezTo>
                  <a:cubicBezTo>
                    <a:pt x="194224" y="598702"/>
                    <a:pt x="190615" y="618193"/>
                    <a:pt x="178704" y="627758"/>
                  </a:cubicBezTo>
                  <a:cubicBezTo>
                    <a:pt x="150370" y="632451"/>
                    <a:pt x="146760" y="613320"/>
                    <a:pt x="147121" y="606823"/>
                  </a:cubicBezTo>
                  <a:cubicBezTo>
                    <a:pt x="148565" y="573977"/>
                    <a:pt x="151091" y="541131"/>
                    <a:pt x="152536" y="508285"/>
                  </a:cubicBezTo>
                  <a:cubicBezTo>
                    <a:pt x="153257" y="494027"/>
                    <a:pt x="153618" y="441690"/>
                    <a:pt x="145858" y="431223"/>
                  </a:cubicBezTo>
                  <a:cubicBezTo>
                    <a:pt x="133405" y="414619"/>
                    <a:pt x="116621" y="414258"/>
                    <a:pt x="109041" y="433930"/>
                  </a:cubicBezTo>
                  <a:cubicBezTo>
                    <a:pt x="102725" y="450352"/>
                    <a:pt x="100378" y="468220"/>
                    <a:pt x="97671" y="485725"/>
                  </a:cubicBezTo>
                  <a:cubicBezTo>
                    <a:pt x="92437" y="520015"/>
                    <a:pt x="88106" y="554306"/>
                    <a:pt x="84136" y="588776"/>
                  </a:cubicBezTo>
                  <a:cubicBezTo>
                    <a:pt x="83053" y="598882"/>
                    <a:pt x="86663" y="624870"/>
                    <a:pt x="58870" y="626856"/>
                  </a:cubicBezTo>
                  <a:cubicBezTo>
                    <a:pt x="50928" y="626495"/>
                    <a:pt x="40461" y="617651"/>
                    <a:pt x="39559" y="609891"/>
                  </a:cubicBezTo>
                  <a:cubicBezTo>
                    <a:pt x="36130" y="580654"/>
                    <a:pt x="38837" y="551418"/>
                    <a:pt x="41183" y="522362"/>
                  </a:cubicBezTo>
                  <a:cubicBezTo>
                    <a:pt x="45514" y="463888"/>
                    <a:pt x="51290" y="405595"/>
                    <a:pt x="55982" y="347122"/>
                  </a:cubicBezTo>
                  <a:cubicBezTo>
                    <a:pt x="57065" y="332864"/>
                    <a:pt x="59952" y="318968"/>
                    <a:pt x="63381" y="305252"/>
                  </a:cubicBezTo>
                  <a:cubicBezTo>
                    <a:pt x="64645" y="300198"/>
                    <a:pt x="65908" y="293701"/>
                    <a:pt x="58689" y="292438"/>
                  </a:cubicBezTo>
                  <a:cubicBezTo>
                    <a:pt x="53455" y="291536"/>
                    <a:pt x="52011" y="297130"/>
                    <a:pt x="50928" y="301462"/>
                  </a:cubicBezTo>
                  <a:cubicBezTo>
                    <a:pt x="44973" y="324743"/>
                    <a:pt x="42446" y="348565"/>
                    <a:pt x="40281" y="372388"/>
                  </a:cubicBezTo>
                  <a:cubicBezTo>
                    <a:pt x="39198" y="384840"/>
                    <a:pt x="37574" y="397113"/>
                    <a:pt x="35949" y="409385"/>
                  </a:cubicBezTo>
                  <a:cubicBezTo>
                    <a:pt x="35588" y="412634"/>
                    <a:pt x="34686" y="416785"/>
                    <a:pt x="30355" y="417145"/>
                  </a:cubicBezTo>
                  <a:cubicBezTo>
                    <a:pt x="25301" y="417687"/>
                    <a:pt x="21512" y="414078"/>
                    <a:pt x="20248" y="410107"/>
                  </a:cubicBezTo>
                  <a:cubicBezTo>
                    <a:pt x="18263" y="404332"/>
                    <a:pt x="17180" y="398015"/>
                    <a:pt x="17361" y="391879"/>
                  </a:cubicBezTo>
                  <a:cubicBezTo>
                    <a:pt x="19165" y="331781"/>
                    <a:pt x="29272" y="273488"/>
                    <a:pt x="57245" y="219346"/>
                  </a:cubicBezTo>
                  <a:cubicBezTo>
                    <a:pt x="67713" y="199133"/>
                    <a:pt x="81068" y="184334"/>
                    <a:pt x="107417" y="189207"/>
                  </a:cubicBezTo>
                  <a:cubicBezTo>
                    <a:pt x="115899" y="190831"/>
                    <a:pt x="125644" y="190109"/>
                    <a:pt x="133766" y="187402"/>
                  </a:cubicBezTo>
                  <a:cubicBezTo>
                    <a:pt x="163364" y="177115"/>
                    <a:pt x="181591" y="194260"/>
                    <a:pt x="197112" y="214113"/>
                  </a:cubicBezTo>
                  <a:cubicBezTo>
                    <a:pt x="213716" y="235228"/>
                    <a:pt x="224003" y="259592"/>
                    <a:pt x="228154" y="286844"/>
                  </a:cubicBezTo>
                  <a:cubicBezTo>
                    <a:pt x="233026" y="319329"/>
                    <a:pt x="237538" y="351994"/>
                    <a:pt x="238621" y="384840"/>
                  </a:cubicBezTo>
                  <a:cubicBezTo>
                    <a:pt x="238621" y="397113"/>
                    <a:pt x="237719" y="409385"/>
                    <a:pt x="221116" y="417506"/>
                  </a:cubicBezTo>
                  <a:close/>
                </a:path>
              </a:pathLst>
            </a:custGeom>
            <a:solidFill>
              <a:srgbClr val="000000"/>
            </a:solidFill>
            <a:ln w="1804" cap="flat">
              <a:noFill/>
              <a:prstDash val="solid"/>
              <a:miter/>
            </a:ln>
          </p:spPr>
          <p:txBody>
            <a:bodyPr rtlCol="0" anchor="ctr"/>
            <a:lstStyle/>
            <a:p>
              <a:endParaRPr lang="en-US"/>
            </a:p>
          </p:txBody>
        </p:sp>
        <p:sp>
          <p:nvSpPr>
            <p:cNvPr id="118" name="Freeform 103">
              <a:extLst>
                <a:ext uri="{FF2B5EF4-FFF2-40B4-BE49-F238E27FC236}">
                  <a16:creationId xmlns:a16="http://schemas.microsoft.com/office/drawing/2014/main" id="{96A4ECB3-38F9-E964-CDDB-6A6DA47E79DC}"/>
                </a:ext>
              </a:extLst>
            </p:cNvPr>
            <p:cNvSpPr/>
            <p:nvPr/>
          </p:nvSpPr>
          <p:spPr>
            <a:xfrm>
              <a:off x="8544807" y="6305963"/>
              <a:ext cx="127453" cy="19509"/>
            </a:xfrm>
            <a:custGeom>
              <a:avLst/>
              <a:gdLst>
                <a:gd name="connsiteX0" fmla="*/ 5634 w 127453"/>
                <a:gd name="connsiteY0" fmla="*/ 690 h 19509"/>
                <a:gd name="connsiteX1" fmla="*/ 39 w 127453"/>
                <a:gd name="connsiteY1" fmla="*/ 8450 h 19509"/>
                <a:gd name="connsiteX2" fmla="*/ 5453 w 127453"/>
                <a:gd name="connsiteY2" fmla="*/ 16391 h 19509"/>
                <a:gd name="connsiteX3" fmla="*/ 23862 w 127453"/>
                <a:gd name="connsiteY3" fmla="*/ 18918 h 19509"/>
                <a:gd name="connsiteX4" fmla="*/ 113737 w 127453"/>
                <a:gd name="connsiteY4" fmla="*/ 19279 h 19509"/>
                <a:gd name="connsiteX5" fmla="*/ 127454 w 127453"/>
                <a:gd name="connsiteY5" fmla="*/ 4480 h 19509"/>
                <a:gd name="connsiteX6" fmla="*/ 5634 w 127453"/>
                <a:gd name="connsiteY6" fmla="*/ 690 h 1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7453" h="19509">
                  <a:moveTo>
                    <a:pt x="5634" y="690"/>
                  </a:moveTo>
                  <a:cubicBezTo>
                    <a:pt x="1844" y="329"/>
                    <a:pt x="220" y="4660"/>
                    <a:pt x="39" y="8450"/>
                  </a:cubicBezTo>
                  <a:cubicBezTo>
                    <a:pt x="-322" y="12420"/>
                    <a:pt x="1844" y="15488"/>
                    <a:pt x="5453" y="16391"/>
                  </a:cubicBezTo>
                  <a:cubicBezTo>
                    <a:pt x="11409" y="17654"/>
                    <a:pt x="17545" y="18556"/>
                    <a:pt x="23862" y="18918"/>
                  </a:cubicBezTo>
                  <a:cubicBezTo>
                    <a:pt x="53820" y="20361"/>
                    <a:pt x="83779" y="12962"/>
                    <a:pt x="113737" y="19279"/>
                  </a:cubicBezTo>
                  <a:cubicBezTo>
                    <a:pt x="119874" y="20542"/>
                    <a:pt x="125649" y="16752"/>
                    <a:pt x="127454" y="4480"/>
                  </a:cubicBezTo>
                  <a:cubicBezTo>
                    <a:pt x="86486" y="-5446"/>
                    <a:pt x="45699" y="4841"/>
                    <a:pt x="5634" y="690"/>
                  </a:cubicBezTo>
                  <a:close/>
                </a:path>
              </a:pathLst>
            </a:custGeom>
            <a:solidFill>
              <a:srgbClr val="000000"/>
            </a:solidFill>
            <a:ln w="1804" cap="flat">
              <a:noFill/>
              <a:prstDash val="solid"/>
              <a:miter/>
            </a:ln>
          </p:spPr>
          <p:txBody>
            <a:bodyPr rtlCol="0" anchor="ctr"/>
            <a:lstStyle/>
            <a:p>
              <a:endParaRPr lang="en-US"/>
            </a:p>
          </p:txBody>
        </p:sp>
        <p:sp>
          <p:nvSpPr>
            <p:cNvPr id="119" name="Freeform 104">
              <a:extLst>
                <a:ext uri="{FF2B5EF4-FFF2-40B4-BE49-F238E27FC236}">
                  <a16:creationId xmlns:a16="http://schemas.microsoft.com/office/drawing/2014/main" id="{23559B2A-8080-85D4-EDD9-08D5E5B1B7BC}"/>
                </a:ext>
              </a:extLst>
            </p:cNvPr>
            <p:cNvSpPr/>
            <p:nvPr/>
          </p:nvSpPr>
          <p:spPr>
            <a:xfrm>
              <a:off x="7995628" y="5915820"/>
              <a:ext cx="43345" cy="147734"/>
            </a:xfrm>
            <a:custGeom>
              <a:avLst/>
              <a:gdLst>
                <a:gd name="connsiteX0" fmla="*/ 40824 w 43345"/>
                <a:gd name="connsiteY0" fmla="*/ 1912 h 147734"/>
                <a:gd name="connsiteX1" fmla="*/ 25845 w 43345"/>
                <a:gd name="connsiteY1" fmla="*/ 7868 h 147734"/>
                <a:gd name="connsiteX2" fmla="*/ 20972 w 43345"/>
                <a:gd name="connsiteY2" fmla="*/ 14184 h 147734"/>
                <a:gd name="connsiteX3" fmla="*/ 5632 w 43345"/>
                <a:gd name="connsiteY3" fmla="*/ 131853 h 147734"/>
                <a:gd name="connsiteX4" fmla="*/ 19709 w 43345"/>
                <a:gd name="connsiteY4" fmla="*/ 147735 h 147734"/>
                <a:gd name="connsiteX5" fmla="*/ 21153 w 43345"/>
                <a:gd name="connsiteY5" fmla="*/ 140877 h 147734"/>
                <a:gd name="connsiteX6" fmla="*/ 19890 w 43345"/>
                <a:gd name="connsiteY6" fmla="*/ 130409 h 147734"/>
                <a:gd name="connsiteX7" fmla="*/ 38478 w 43345"/>
                <a:gd name="connsiteY7" fmla="*/ 15628 h 147734"/>
                <a:gd name="connsiteX8" fmla="*/ 40824 w 43345"/>
                <a:gd name="connsiteY8" fmla="*/ 1912 h 147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345" h="147734">
                  <a:moveTo>
                    <a:pt x="40824" y="1912"/>
                  </a:moveTo>
                  <a:cubicBezTo>
                    <a:pt x="33966" y="-3502"/>
                    <a:pt x="29996" y="3897"/>
                    <a:pt x="25845" y="7868"/>
                  </a:cubicBezTo>
                  <a:cubicBezTo>
                    <a:pt x="24040" y="9672"/>
                    <a:pt x="22416" y="12019"/>
                    <a:pt x="20972" y="14184"/>
                  </a:cubicBezTo>
                  <a:cubicBezTo>
                    <a:pt x="-1587" y="51181"/>
                    <a:pt x="-4655" y="90705"/>
                    <a:pt x="5632" y="131853"/>
                  </a:cubicBezTo>
                  <a:cubicBezTo>
                    <a:pt x="7256" y="137989"/>
                    <a:pt x="9783" y="145569"/>
                    <a:pt x="19709" y="147735"/>
                  </a:cubicBezTo>
                  <a:cubicBezTo>
                    <a:pt x="20431" y="144305"/>
                    <a:pt x="21153" y="142681"/>
                    <a:pt x="21153" y="140877"/>
                  </a:cubicBezTo>
                  <a:cubicBezTo>
                    <a:pt x="20972" y="137267"/>
                    <a:pt x="20611" y="133838"/>
                    <a:pt x="19890" y="130409"/>
                  </a:cubicBezTo>
                  <a:cubicBezTo>
                    <a:pt x="12671" y="89983"/>
                    <a:pt x="15016" y="51181"/>
                    <a:pt x="38478" y="15628"/>
                  </a:cubicBezTo>
                  <a:cubicBezTo>
                    <a:pt x="41366" y="11477"/>
                    <a:pt x="46419" y="6424"/>
                    <a:pt x="40824" y="1912"/>
                  </a:cubicBezTo>
                  <a:close/>
                </a:path>
              </a:pathLst>
            </a:custGeom>
            <a:solidFill>
              <a:srgbClr val="000000"/>
            </a:solidFill>
            <a:ln w="1804" cap="flat">
              <a:noFill/>
              <a:prstDash val="solid"/>
              <a:miter/>
            </a:ln>
          </p:spPr>
          <p:txBody>
            <a:bodyPr rtlCol="0" anchor="ctr"/>
            <a:lstStyle/>
            <a:p>
              <a:endParaRPr lang="en-US"/>
            </a:p>
          </p:txBody>
        </p:sp>
        <p:sp>
          <p:nvSpPr>
            <p:cNvPr id="120" name="Freeform 105">
              <a:extLst>
                <a:ext uri="{FF2B5EF4-FFF2-40B4-BE49-F238E27FC236}">
                  <a16:creationId xmlns:a16="http://schemas.microsoft.com/office/drawing/2014/main" id="{B0E8EEB2-8F22-8B1F-4FD3-E7F68A18236E}"/>
                </a:ext>
              </a:extLst>
            </p:cNvPr>
            <p:cNvSpPr/>
            <p:nvPr/>
          </p:nvSpPr>
          <p:spPr>
            <a:xfrm>
              <a:off x="9709612" y="6319673"/>
              <a:ext cx="132479" cy="17766"/>
            </a:xfrm>
            <a:custGeom>
              <a:avLst/>
              <a:gdLst>
                <a:gd name="connsiteX0" fmla="*/ 122914 w 132479"/>
                <a:gd name="connsiteY0" fmla="*/ 2320 h 17766"/>
                <a:gd name="connsiteX1" fmla="*/ 13728 w 132479"/>
                <a:gd name="connsiteY1" fmla="*/ 334 h 17766"/>
                <a:gd name="connsiteX2" fmla="*/ 12 w 132479"/>
                <a:gd name="connsiteY2" fmla="*/ 7553 h 17766"/>
                <a:gd name="connsiteX3" fmla="*/ 14270 w 132479"/>
                <a:gd name="connsiteY3" fmla="*/ 16216 h 17766"/>
                <a:gd name="connsiteX4" fmla="*/ 70217 w 132479"/>
                <a:gd name="connsiteY4" fmla="*/ 17479 h 17766"/>
                <a:gd name="connsiteX5" fmla="*/ 132480 w 132479"/>
                <a:gd name="connsiteY5" fmla="*/ 10802 h 17766"/>
                <a:gd name="connsiteX6" fmla="*/ 122914 w 132479"/>
                <a:gd name="connsiteY6" fmla="*/ 2320 h 177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2479" h="17766">
                  <a:moveTo>
                    <a:pt x="122914" y="2320"/>
                  </a:moveTo>
                  <a:cubicBezTo>
                    <a:pt x="86459" y="6110"/>
                    <a:pt x="50184" y="1417"/>
                    <a:pt x="13728" y="334"/>
                  </a:cubicBezTo>
                  <a:cubicBezTo>
                    <a:pt x="7772" y="154"/>
                    <a:pt x="-349" y="-2012"/>
                    <a:pt x="12" y="7553"/>
                  </a:cubicBezTo>
                  <a:cubicBezTo>
                    <a:pt x="373" y="15674"/>
                    <a:pt x="8314" y="15855"/>
                    <a:pt x="14270" y="16216"/>
                  </a:cubicBezTo>
                  <a:cubicBezTo>
                    <a:pt x="32858" y="16938"/>
                    <a:pt x="51627" y="18382"/>
                    <a:pt x="70217" y="17479"/>
                  </a:cubicBezTo>
                  <a:cubicBezTo>
                    <a:pt x="91151" y="16577"/>
                    <a:pt x="112628" y="19104"/>
                    <a:pt x="132480" y="10802"/>
                  </a:cubicBezTo>
                  <a:cubicBezTo>
                    <a:pt x="131397" y="4124"/>
                    <a:pt x="127426" y="1778"/>
                    <a:pt x="122914" y="2320"/>
                  </a:cubicBezTo>
                  <a:close/>
                </a:path>
              </a:pathLst>
            </a:custGeom>
            <a:solidFill>
              <a:srgbClr val="000000"/>
            </a:solidFill>
            <a:ln w="1804" cap="flat">
              <a:noFill/>
              <a:prstDash val="solid"/>
              <a:miter/>
            </a:ln>
          </p:spPr>
          <p:txBody>
            <a:bodyPr rtlCol="0" anchor="ctr"/>
            <a:lstStyle/>
            <a:p>
              <a:endParaRPr lang="en-US"/>
            </a:p>
          </p:txBody>
        </p:sp>
        <p:sp>
          <p:nvSpPr>
            <p:cNvPr id="121" name="Freeform 106">
              <a:extLst>
                <a:ext uri="{FF2B5EF4-FFF2-40B4-BE49-F238E27FC236}">
                  <a16:creationId xmlns:a16="http://schemas.microsoft.com/office/drawing/2014/main" id="{32553E62-0613-C13D-25A2-FD09E2B8B059}"/>
                </a:ext>
              </a:extLst>
            </p:cNvPr>
            <p:cNvSpPr/>
            <p:nvPr/>
          </p:nvSpPr>
          <p:spPr>
            <a:xfrm>
              <a:off x="9739310" y="5923889"/>
              <a:ext cx="32379" cy="125769"/>
            </a:xfrm>
            <a:custGeom>
              <a:avLst/>
              <a:gdLst>
                <a:gd name="connsiteX0" fmla="*/ 14710 w 32379"/>
                <a:gd name="connsiteY0" fmla="*/ 6295 h 125769"/>
                <a:gd name="connsiteX1" fmla="*/ 4243 w 32379"/>
                <a:gd name="connsiteY1" fmla="*/ 701 h 125769"/>
                <a:gd name="connsiteX2" fmla="*/ 1716 w 32379"/>
                <a:gd name="connsiteY2" fmla="*/ 14417 h 125769"/>
                <a:gd name="connsiteX3" fmla="*/ 21929 w 32379"/>
                <a:gd name="connsiteY3" fmla="*/ 125769 h 125769"/>
                <a:gd name="connsiteX4" fmla="*/ 14710 w 32379"/>
                <a:gd name="connsiteY4" fmla="*/ 6295 h 1257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379" h="125769">
                  <a:moveTo>
                    <a:pt x="14710" y="6295"/>
                  </a:moveTo>
                  <a:cubicBezTo>
                    <a:pt x="13267" y="2325"/>
                    <a:pt x="9296" y="-1645"/>
                    <a:pt x="4243" y="701"/>
                  </a:cubicBezTo>
                  <a:cubicBezTo>
                    <a:pt x="-2074" y="3769"/>
                    <a:pt x="91" y="9183"/>
                    <a:pt x="1716" y="14417"/>
                  </a:cubicBezTo>
                  <a:cubicBezTo>
                    <a:pt x="13447" y="50512"/>
                    <a:pt x="23914" y="86787"/>
                    <a:pt x="21929" y="125769"/>
                  </a:cubicBezTo>
                  <a:cubicBezTo>
                    <a:pt x="42864" y="84441"/>
                    <a:pt x="28065" y="45278"/>
                    <a:pt x="14710" y="6295"/>
                  </a:cubicBezTo>
                  <a:close/>
                </a:path>
              </a:pathLst>
            </a:custGeom>
            <a:solidFill>
              <a:srgbClr val="000000"/>
            </a:solidFill>
            <a:ln w="1804" cap="flat">
              <a:noFill/>
              <a:prstDash val="solid"/>
              <a:miter/>
            </a:ln>
          </p:spPr>
          <p:txBody>
            <a:bodyPr rtlCol="0" anchor="ctr"/>
            <a:lstStyle/>
            <a:p>
              <a:endParaRPr lang="en-US"/>
            </a:p>
          </p:txBody>
        </p:sp>
        <p:sp>
          <p:nvSpPr>
            <p:cNvPr id="122" name="Freeform 107">
              <a:extLst>
                <a:ext uri="{FF2B5EF4-FFF2-40B4-BE49-F238E27FC236}">
                  <a16:creationId xmlns:a16="http://schemas.microsoft.com/office/drawing/2014/main" id="{2086F68B-4FE0-D09A-B62A-43EA7CF4CAE0}"/>
                </a:ext>
              </a:extLst>
            </p:cNvPr>
            <p:cNvSpPr/>
            <p:nvPr/>
          </p:nvSpPr>
          <p:spPr>
            <a:xfrm>
              <a:off x="7994680" y="6295547"/>
              <a:ext cx="95740" cy="24459"/>
            </a:xfrm>
            <a:custGeom>
              <a:avLst/>
              <a:gdLst>
                <a:gd name="connsiteX0" fmla="*/ 12354 w 95740"/>
                <a:gd name="connsiteY0" fmla="*/ 20850 h 24459"/>
                <a:gd name="connsiteX1" fmla="*/ 77686 w 95740"/>
                <a:gd name="connsiteY1" fmla="*/ 24460 h 24459"/>
                <a:gd name="connsiteX2" fmla="*/ 88875 w 95740"/>
                <a:gd name="connsiteY2" fmla="*/ 23377 h 24459"/>
                <a:gd name="connsiteX3" fmla="*/ 95733 w 95740"/>
                <a:gd name="connsiteY3" fmla="*/ 16880 h 24459"/>
                <a:gd name="connsiteX4" fmla="*/ 91402 w 95740"/>
                <a:gd name="connsiteY4" fmla="*/ 10564 h 24459"/>
                <a:gd name="connsiteX5" fmla="*/ 79310 w 95740"/>
                <a:gd name="connsiteY5" fmla="*/ 5510 h 24459"/>
                <a:gd name="connsiteX6" fmla="*/ 13437 w 95740"/>
                <a:gd name="connsiteY6" fmla="*/ 277 h 24459"/>
                <a:gd name="connsiteX7" fmla="*/ 82 w 95740"/>
                <a:gd name="connsiteY7" fmla="*/ 10383 h 24459"/>
                <a:gd name="connsiteX8" fmla="*/ 12354 w 95740"/>
                <a:gd name="connsiteY8" fmla="*/ 20850 h 244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740" h="24459">
                  <a:moveTo>
                    <a:pt x="12354" y="20850"/>
                  </a:moveTo>
                  <a:cubicBezTo>
                    <a:pt x="33470" y="22655"/>
                    <a:pt x="54765" y="20129"/>
                    <a:pt x="77686" y="24460"/>
                  </a:cubicBezTo>
                  <a:cubicBezTo>
                    <a:pt x="80212" y="24280"/>
                    <a:pt x="84544" y="24099"/>
                    <a:pt x="88875" y="23377"/>
                  </a:cubicBezTo>
                  <a:cubicBezTo>
                    <a:pt x="92485" y="22836"/>
                    <a:pt x="95914" y="20850"/>
                    <a:pt x="95733" y="16880"/>
                  </a:cubicBezTo>
                  <a:cubicBezTo>
                    <a:pt x="95553" y="14715"/>
                    <a:pt x="93567" y="11827"/>
                    <a:pt x="91402" y="10564"/>
                  </a:cubicBezTo>
                  <a:cubicBezTo>
                    <a:pt x="87612" y="8398"/>
                    <a:pt x="83461" y="6052"/>
                    <a:pt x="79310" y="5510"/>
                  </a:cubicBezTo>
                  <a:cubicBezTo>
                    <a:pt x="57473" y="3164"/>
                    <a:pt x="35275" y="5872"/>
                    <a:pt x="13437" y="277"/>
                  </a:cubicBezTo>
                  <a:cubicBezTo>
                    <a:pt x="8023" y="-1167"/>
                    <a:pt x="985" y="3164"/>
                    <a:pt x="82" y="10383"/>
                  </a:cubicBezTo>
                  <a:cubicBezTo>
                    <a:pt x="-820" y="19046"/>
                    <a:pt x="5857" y="20309"/>
                    <a:pt x="12354" y="20850"/>
                  </a:cubicBezTo>
                  <a:close/>
                </a:path>
              </a:pathLst>
            </a:custGeom>
            <a:solidFill>
              <a:srgbClr val="000000"/>
            </a:solidFill>
            <a:ln w="1804" cap="flat">
              <a:noFill/>
              <a:prstDash val="solid"/>
              <a:miter/>
            </a:ln>
          </p:spPr>
          <p:txBody>
            <a:bodyPr rtlCol="0" anchor="ctr"/>
            <a:lstStyle/>
            <a:p>
              <a:endParaRPr lang="en-US"/>
            </a:p>
          </p:txBody>
        </p:sp>
        <p:sp>
          <p:nvSpPr>
            <p:cNvPr id="123" name="Freeform 108">
              <a:extLst>
                <a:ext uri="{FF2B5EF4-FFF2-40B4-BE49-F238E27FC236}">
                  <a16:creationId xmlns:a16="http://schemas.microsoft.com/office/drawing/2014/main" id="{0ABAED29-E43A-8504-F9F2-AD661960EE5F}"/>
                </a:ext>
              </a:extLst>
            </p:cNvPr>
            <p:cNvSpPr/>
            <p:nvPr/>
          </p:nvSpPr>
          <p:spPr>
            <a:xfrm>
              <a:off x="9023643" y="6310400"/>
              <a:ext cx="105771" cy="21338"/>
            </a:xfrm>
            <a:custGeom>
              <a:avLst/>
              <a:gdLst>
                <a:gd name="connsiteX0" fmla="*/ 92764 w 105771"/>
                <a:gd name="connsiteY0" fmla="*/ 4374 h 21338"/>
                <a:gd name="connsiteX1" fmla="*/ 13355 w 105771"/>
                <a:gd name="connsiteY1" fmla="*/ 223 h 21338"/>
                <a:gd name="connsiteX2" fmla="*/ 0 w 105771"/>
                <a:gd name="connsiteY2" fmla="*/ 9066 h 21338"/>
                <a:gd name="connsiteX3" fmla="*/ 11731 w 105771"/>
                <a:gd name="connsiteY3" fmla="*/ 17368 h 21338"/>
                <a:gd name="connsiteX4" fmla="*/ 76882 w 105771"/>
                <a:gd name="connsiteY4" fmla="*/ 21338 h 21338"/>
                <a:gd name="connsiteX5" fmla="*/ 93846 w 105771"/>
                <a:gd name="connsiteY5" fmla="*/ 21338 h 21338"/>
                <a:gd name="connsiteX6" fmla="*/ 105758 w 105771"/>
                <a:gd name="connsiteY6" fmla="*/ 13578 h 21338"/>
                <a:gd name="connsiteX7" fmla="*/ 92764 w 105771"/>
                <a:gd name="connsiteY7" fmla="*/ 4374 h 21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5771" h="21338">
                  <a:moveTo>
                    <a:pt x="92764" y="4374"/>
                  </a:moveTo>
                  <a:cubicBezTo>
                    <a:pt x="66234" y="4554"/>
                    <a:pt x="39704" y="4013"/>
                    <a:pt x="13355" y="223"/>
                  </a:cubicBezTo>
                  <a:cubicBezTo>
                    <a:pt x="7039" y="-680"/>
                    <a:pt x="0" y="945"/>
                    <a:pt x="0" y="9066"/>
                  </a:cubicBezTo>
                  <a:cubicBezTo>
                    <a:pt x="0" y="15563"/>
                    <a:pt x="6136" y="17007"/>
                    <a:pt x="11731" y="17368"/>
                  </a:cubicBezTo>
                  <a:cubicBezTo>
                    <a:pt x="33748" y="18812"/>
                    <a:pt x="55947" y="20075"/>
                    <a:pt x="76882" y="21338"/>
                  </a:cubicBezTo>
                  <a:cubicBezTo>
                    <a:pt x="83199" y="21338"/>
                    <a:pt x="88613" y="21338"/>
                    <a:pt x="93846" y="21338"/>
                  </a:cubicBezTo>
                  <a:cubicBezTo>
                    <a:pt x="99621" y="21338"/>
                    <a:pt x="105577" y="19895"/>
                    <a:pt x="105758" y="13578"/>
                  </a:cubicBezTo>
                  <a:cubicBezTo>
                    <a:pt x="106119" y="5457"/>
                    <a:pt x="99261" y="4374"/>
                    <a:pt x="92764" y="4374"/>
                  </a:cubicBezTo>
                  <a:close/>
                </a:path>
              </a:pathLst>
            </a:custGeom>
            <a:solidFill>
              <a:srgbClr val="000000"/>
            </a:solidFill>
            <a:ln w="1804" cap="flat">
              <a:noFill/>
              <a:prstDash val="solid"/>
              <a:miter/>
            </a:ln>
          </p:spPr>
          <p:txBody>
            <a:bodyPr rtlCol="0" anchor="ctr"/>
            <a:lstStyle/>
            <a:p>
              <a:endParaRPr lang="en-US"/>
            </a:p>
          </p:txBody>
        </p:sp>
        <p:sp>
          <p:nvSpPr>
            <p:cNvPr id="124" name="Freeform 109">
              <a:extLst>
                <a:ext uri="{FF2B5EF4-FFF2-40B4-BE49-F238E27FC236}">
                  <a16:creationId xmlns:a16="http://schemas.microsoft.com/office/drawing/2014/main" id="{24798E7B-D393-AD45-F6CF-A76838BA2832}"/>
                </a:ext>
              </a:extLst>
            </p:cNvPr>
            <p:cNvSpPr/>
            <p:nvPr/>
          </p:nvSpPr>
          <p:spPr>
            <a:xfrm>
              <a:off x="9033391" y="5642430"/>
              <a:ext cx="63704" cy="63966"/>
            </a:xfrm>
            <a:custGeom>
              <a:avLst/>
              <a:gdLst>
                <a:gd name="connsiteX0" fmla="*/ 63705 w 63704"/>
                <a:gd name="connsiteY0" fmla="*/ 63967 h 63966"/>
                <a:gd name="connsiteX1" fmla="*/ 14074 w 63704"/>
                <a:gd name="connsiteY1" fmla="*/ 1703 h 63966"/>
                <a:gd name="connsiteX2" fmla="*/ 1803 w 63704"/>
                <a:gd name="connsiteY2" fmla="*/ 3508 h 63966"/>
                <a:gd name="connsiteX3" fmla="*/ 4148 w 63704"/>
                <a:gd name="connsiteY3" fmla="*/ 14878 h 63966"/>
                <a:gd name="connsiteX4" fmla="*/ 63705 w 63704"/>
                <a:gd name="connsiteY4" fmla="*/ 63967 h 639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704" h="63966">
                  <a:moveTo>
                    <a:pt x="63705" y="63967"/>
                  </a:moveTo>
                  <a:cubicBezTo>
                    <a:pt x="57749" y="34550"/>
                    <a:pt x="34649" y="19029"/>
                    <a:pt x="14074" y="1703"/>
                  </a:cubicBezTo>
                  <a:cubicBezTo>
                    <a:pt x="10646" y="-1184"/>
                    <a:pt x="5051" y="-281"/>
                    <a:pt x="1803" y="3508"/>
                  </a:cubicBezTo>
                  <a:cubicBezTo>
                    <a:pt x="-1807" y="7840"/>
                    <a:pt x="539" y="12713"/>
                    <a:pt x="4148" y="14878"/>
                  </a:cubicBezTo>
                  <a:cubicBezTo>
                    <a:pt x="26167" y="28233"/>
                    <a:pt x="43312" y="47544"/>
                    <a:pt x="63705" y="63967"/>
                  </a:cubicBezTo>
                  <a:close/>
                </a:path>
              </a:pathLst>
            </a:custGeom>
            <a:solidFill>
              <a:srgbClr val="000000"/>
            </a:solidFill>
            <a:ln w="1804" cap="flat">
              <a:noFill/>
              <a:prstDash val="solid"/>
              <a:miter/>
            </a:ln>
          </p:spPr>
          <p:txBody>
            <a:bodyPr rtlCol="0" anchor="ctr"/>
            <a:lstStyle/>
            <a:p>
              <a:endParaRPr lang="en-US"/>
            </a:p>
          </p:txBody>
        </p:sp>
      </p:grpSp>
    </p:spTree>
    <p:extLst>
      <p:ext uri="{BB962C8B-B14F-4D97-AF65-F5344CB8AC3E}">
        <p14:creationId xmlns:p14="http://schemas.microsoft.com/office/powerpoint/2010/main" val="38680555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8B5B34-09F7-A370-F421-019D64DCE542}"/>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77B54E16-606F-7F92-A33C-1ADE335569E5}"/>
              </a:ext>
            </a:extLst>
          </p:cNvPr>
          <p:cNvSpPr/>
          <p:nvPr/>
        </p:nvSpPr>
        <p:spPr>
          <a:xfrm>
            <a:off x="3555835" y="446"/>
            <a:ext cx="8632857" cy="6857108"/>
          </a:xfrm>
          <a:prstGeom prst="rect">
            <a:avLst/>
          </a:prstGeom>
          <a:solidFill>
            <a:srgbClr val="0E72B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835"/>
          </a:p>
        </p:txBody>
      </p:sp>
      <p:grpSp>
        <p:nvGrpSpPr>
          <p:cNvPr id="5" name="Group 4">
            <a:extLst>
              <a:ext uri="{FF2B5EF4-FFF2-40B4-BE49-F238E27FC236}">
                <a16:creationId xmlns:a16="http://schemas.microsoft.com/office/drawing/2014/main" id="{0D766257-9180-8130-F7E3-18994FE37DE9}"/>
              </a:ext>
            </a:extLst>
          </p:cNvPr>
          <p:cNvGrpSpPr/>
          <p:nvPr/>
        </p:nvGrpSpPr>
        <p:grpSpPr>
          <a:xfrm flipH="1">
            <a:off x="3873830" y="391300"/>
            <a:ext cx="8107876" cy="5710085"/>
            <a:chOff x="426508" y="2646589"/>
            <a:chExt cx="12510656" cy="8824595"/>
          </a:xfrm>
        </p:grpSpPr>
        <p:grpSp>
          <p:nvGrpSpPr>
            <p:cNvPr id="6" name="Group 5">
              <a:extLst>
                <a:ext uri="{FF2B5EF4-FFF2-40B4-BE49-F238E27FC236}">
                  <a16:creationId xmlns:a16="http://schemas.microsoft.com/office/drawing/2014/main" id="{88522C96-5C54-5F4B-1DB2-DADA2934F983}"/>
                </a:ext>
              </a:extLst>
            </p:cNvPr>
            <p:cNvGrpSpPr/>
            <p:nvPr/>
          </p:nvGrpSpPr>
          <p:grpSpPr>
            <a:xfrm>
              <a:off x="426508" y="5718651"/>
              <a:ext cx="12510656" cy="5752533"/>
              <a:chOff x="466614" y="5718651"/>
              <a:chExt cx="12510656" cy="5752533"/>
            </a:xfrm>
          </p:grpSpPr>
          <p:grpSp>
            <p:nvGrpSpPr>
              <p:cNvPr id="12" name="Group 11">
                <a:extLst>
                  <a:ext uri="{FF2B5EF4-FFF2-40B4-BE49-F238E27FC236}">
                    <a16:creationId xmlns:a16="http://schemas.microsoft.com/office/drawing/2014/main" id="{3EF6C8B0-A262-349F-F6D7-9C2BA7803A8C}"/>
                  </a:ext>
                </a:extLst>
              </p:cNvPr>
              <p:cNvGrpSpPr/>
              <p:nvPr/>
            </p:nvGrpSpPr>
            <p:grpSpPr>
              <a:xfrm flipV="1">
                <a:off x="477078" y="5718651"/>
                <a:ext cx="12500192" cy="4844565"/>
                <a:chOff x="471817" y="0"/>
                <a:chExt cx="7182233" cy="2783541"/>
              </a:xfrm>
              <a:solidFill>
                <a:schemeClr val="bg1"/>
              </a:solidFill>
            </p:grpSpPr>
            <p:sp>
              <p:nvSpPr>
                <p:cNvPr id="14" name="Freeform 13">
                  <a:extLst>
                    <a:ext uri="{FF2B5EF4-FFF2-40B4-BE49-F238E27FC236}">
                      <a16:creationId xmlns:a16="http://schemas.microsoft.com/office/drawing/2014/main" id="{611B62FD-F8E1-52A1-8246-A8557D6530AC}"/>
                    </a:ext>
                  </a:extLst>
                </p:cNvPr>
                <p:cNvSpPr/>
                <p:nvPr/>
              </p:nvSpPr>
              <p:spPr>
                <a:xfrm rot="5400000" flipH="1">
                  <a:off x="4314778" y="-555731"/>
                  <a:ext cx="2783541" cy="3895003"/>
                </a:xfrm>
                <a:custGeom>
                  <a:avLst/>
                  <a:gdLst>
                    <a:gd name="connsiteX0" fmla="*/ 0 w 3846642"/>
                    <a:gd name="connsiteY0" fmla="*/ 0 h 5382597"/>
                    <a:gd name="connsiteX1" fmla="*/ 3177763 w 3846642"/>
                    <a:gd name="connsiteY1" fmla="*/ 0 h 5382597"/>
                    <a:gd name="connsiteX2" fmla="*/ 3846642 w 3846642"/>
                    <a:gd name="connsiteY2" fmla="*/ 615549 h 5382597"/>
                    <a:gd name="connsiteX3" fmla="*/ 3846642 w 3846642"/>
                    <a:gd name="connsiteY3" fmla="*/ 2818891 h 5382597"/>
                    <a:gd name="connsiteX4" fmla="*/ 3846642 w 3846642"/>
                    <a:gd name="connsiteY4" fmla="*/ 3179255 h 5382597"/>
                    <a:gd name="connsiteX5" fmla="*/ 3846642 w 3846642"/>
                    <a:gd name="connsiteY5" fmla="*/ 5382597 h 5382597"/>
                    <a:gd name="connsiteX6" fmla="*/ 982198 w 3846642"/>
                    <a:gd name="connsiteY6" fmla="*/ 5382597 h 5382597"/>
                    <a:gd name="connsiteX7" fmla="*/ 0 w 3846642"/>
                    <a:gd name="connsiteY7" fmla="*/ 4478712 h 5382597"/>
                    <a:gd name="connsiteX8" fmla="*/ 0 w 3846642"/>
                    <a:gd name="connsiteY8" fmla="*/ 2275370 h 5382597"/>
                    <a:gd name="connsiteX9" fmla="*/ 0 w 3846642"/>
                    <a:gd name="connsiteY9" fmla="*/ 2203342 h 5382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46642" h="5382597">
                      <a:moveTo>
                        <a:pt x="0" y="0"/>
                      </a:moveTo>
                      <a:lnTo>
                        <a:pt x="3177763" y="0"/>
                      </a:lnTo>
                      <a:cubicBezTo>
                        <a:pt x="3547408" y="0"/>
                        <a:pt x="3846642" y="275377"/>
                        <a:pt x="3846642" y="615549"/>
                      </a:cubicBezTo>
                      <a:lnTo>
                        <a:pt x="3846642" y="2818891"/>
                      </a:lnTo>
                      <a:lnTo>
                        <a:pt x="3846642" y="3179255"/>
                      </a:lnTo>
                      <a:lnTo>
                        <a:pt x="3846642" y="5382597"/>
                      </a:lnTo>
                      <a:lnTo>
                        <a:pt x="982198" y="5382597"/>
                      </a:lnTo>
                      <a:cubicBezTo>
                        <a:pt x="440053" y="5382597"/>
                        <a:pt x="0" y="4977631"/>
                        <a:pt x="0" y="4478712"/>
                      </a:cubicBezTo>
                      <a:lnTo>
                        <a:pt x="0" y="2275370"/>
                      </a:lnTo>
                      <a:lnTo>
                        <a:pt x="0" y="2203342"/>
                      </a:lnTo>
                      <a:close/>
                    </a:path>
                  </a:pathLst>
                </a:custGeom>
                <a:grpFill/>
                <a:ln w="3598" cap="flat">
                  <a:noFill/>
                  <a:prstDash val="solid"/>
                  <a:miter/>
                </a:ln>
              </p:spPr>
              <p:txBody>
                <a:bodyPr wrap="square" rtlCol="0" anchor="ctr">
                  <a:noAutofit/>
                </a:bodyPr>
                <a:lstStyle/>
                <a:p>
                  <a:endParaRPr lang="en-US" sz="835" dirty="0">
                    <a:latin typeface="Calibri" panose="020F0502020204030204" pitchFamily="34" charset="0"/>
                  </a:endParaRPr>
                </a:p>
              </p:txBody>
            </p:sp>
            <p:sp>
              <p:nvSpPr>
                <p:cNvPr id="15" name="Freeform 14">
                  <a:extLst>
                    <a:ext uri="{FF2B5EF4-FFF2-40B4-BE49-F238E27FC236}">
                      <a16:creationId xmlns:a16="http://schemas.microsoft.com/office/drawing/2014/main" id="{F51D5F8B-A977-6BEB-3382-66292E2E0BD6}"/>
                    </a:ext>
                  </a:extLst>
                </p:cNvPr>
                <p:cNvSpPr/>
                <p:nvPr/>
              </p:nvSpPr>
              <p:spPr>
                <a:xfrm rot="5400000" flipH="1">
                  <a:off x="1027548" y="-555731"/>
                  <a:ext cx="2783541" cy="3895003"/>
                </a:xfrm>
                <a:custGeom>
                  <a:avLst/>
                  <a:gdLst>
                    <a:gd name="connsiteX0" fmla="*/ 0 w 3846642"/>
                    <a:gd name="connsiteY0" fmla="*/ 0 h 5382597"/>
                    <a:gd name="connsiteX1" fmla="*/ 3177763 w 3846642"/>
                    <a:gd name="connsiteY1" fmla="*/ 0 h 5382597"/>
                    <a:gd name="connsiteX2" fmla="*/ 3846642 w 3846642"/>
                    <a:gd name="connsiteY2" fmla="*/ 615549 h 5382597"/>
                    <a:gd name="connsiteX3" fmla="*/ 3846642 w 3846642"/>
                    <a:gd name="connsiteY3" fmla="*/ 2818891 h 5382597"/>
                    <a:gd name="connsiteX4" fmla="*/ 3846642 w 3846642"/>
                    <a:gd name="connsiteY4" fmla="*/ 3179255 h 5382597"/>
                    <a:gd name="connsiteX5" fmla="*/ 3846642 w 3846642"/>
                    <a:gd name="connsiteY5" fmla="*/ 5382597 h 5382597"/>
                    <a:gd name="connsiteX6" fmla="*/ 982198 w 3846642"/>
                    <a:gd name="connsiteY6" fmla="*/ 5382597 h 5382597"/>
                    <a:gd name="connsiteX7" fmla="*/ 0 w 3846642"/>
                    <a:gd name="connsiteY7" fmla="*/ 4478712 h 5382597"/>
                    <a:gd name="connsiteX8" fmla="*/ 0 w 3846642"/>
                    <a:gd name="connsiteY8" fmla="*/ 2275370 h 5382597"/>
                    <a:gd name="connsiteX9" fmla="*/ 0 w 3846642"/>
                    <a:gd name="connsiteY9" fmla="*/ 2203342 h 5382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46642" h="5382597">
                      <a:moveTo>
                        <a:pt x="0" y="0"/>
                      </a:moveTo>
                      <a:lnTo>
                        <a:pt x="3177763" y="0"/>
                      </a:lnTo>
                      <a:cubicBezTo>
                        <a:pt x="3547408" y="0"/>
                        <a:pt x="3846642" y="275377"/>
                        <a:pt x="3846642" y="615549"/>
                      </a:cubicBezTo>
                      <a:lnTo>
                        <a:pt x="3846642" y="2818891"/>
                      </a:lnTo>
                      <a:lnTo>
                        <a:pt x="3846642" y="3179255"/>
                      </a:lnTo>
                      <a:lnTo>
                        <a:pt x="3846642" y="5382597"/>
                      </a:lnTo>
                      <a:lnTo>
                        <a:pt x="982198" y="5382597"/>
                      </a:lnTo>
                      <a:cubicBezTo>
                        <a:pt x="440053" y="5382597"/>
                        <a:pt x="0" y="4977631"/>
                        <a:pt x="0" y="4478712"/>
                      </a:cubicBezTo>
                      <a:lnTo>
                        <a:pt x="0" y="2275370"/>
                      </a:lnTo>
                      <a:lnTo>
                        <a:pt x="0" y="2203342"/>
                      </a:lnTo>
                      <a:close/>
                    </a:path>
                  </a:pathLst>
                </a:custGeom>
                <a:grpFill/>
                <a:ln w="3598" cap="flat">
                  <a:noFill/>
                  <a:prstDash val="solid"/>
                  <a:miter/>
                </a:ln>
              </p:spPr>
              <p:txBody>
                <a:bodyPr wrap="square" rtlCol="0" anchor="ctr">
                  <a:noAutofit/>
                </a:bodyPr>
                <a:lstStyle/>
                <a:p>
                  <a:endParaRPr lang="en-US" sz="835" dirty="0">
                    <a:latin typeface="Calibri" panose="020F0502020204030204" pitchFamily="34" charset="0"/>
                  </a:endParaRPr>
                </a:p>
              </p:txBody>
            </p:sp>
          </p:grpSp>
          <p:sp>
            <p:nvSpPr>
              <p:cNvPr id="13" name="Freeform 12">
                <a:extLst>
                  <a:ext uri="{FF2B5EF4-FFF2-40B4-BE49-F238E27FC236}">
                    <a16:creationId xmlns:a16="http://schemas.microsoft.com/office/drawing/2014/main" id="{65A8BA9F-3CA0-DA25-CF2D-544847C1B4A1}"/>
                  </a:ext>
                </a:extLst>
              </p:cNvPr>
              <p:cNvSpPr/>
              <p:nvPr/>
            </p:nvSpPr>
            <p:spPr>
              <a:xfrm rot="16200000" flipH="1" flipV="1">
                <a:off x="4294428" y="2798807"/>
                <a:ext cx="4844563" cy="12500192"/>
              </a:xfrm>
              <a:custGeom>
                <a:avLst/>
                <a:gdLst>
                  <a:gd name="connsiteX0" fmla="*/ 0 w 4844564"/>
                  <a:gd name="connsiteY0" fmla="*/ 11361814 h 12500192"/>
                  <a:gd name="connsiteX1" fmla="*/ 0 w 4844564"/>
                  <a:gd name="connsiteY1" fmla="*/ 8586866 h 12500192"/>
                  <a:gd name="connsiteX2" fmla="*/ 0 w 4844564"/>
                  <a:gd name="connsiteY2" fmla="*/ 8496151 h 12500192"/>
                  <a:gd name="connsiteX3" fmla="*/ 0 w 4844564"/>
                  <a:gd name="connsiteY3" fmla="*/ 5721202 h 12500192"/>
                  <a:gd name="connsiteX4" fmla="*/ 4427 w 4844564"/>
                  <a:gd name="connsiteY4" fmla="*/ 5721202 h 12500192"/>
                  <a:gd name="connsiteX5" fmla="*/ 0 w 4844564"/>
                  <a:gd name="connsiteY5" fmla="*/ 5640611 h 12500192"/>
                  <a:gd name="connsiteX6" fmla="*/ 0 w 4844564"/>
                  <a:gd name="connsiteY6" fmla="*/ 2865663 h 12500192"/>
                  <a:gd name="connsiteX7" fmla="*/ 0 w 4844564"/>
                  <a:gd name="connsiteY7" fmla="*/ 2774949 h 12500192"/>
                  <a:gd name="connsiteX8" fmla="*/ 0 w 4844564"/>
                  <a:gd name="connsiteY8" fmla="*/ 0 h 12500192"/>
                  <a:gd name="connsiteX9" fmla="*/ 4002160 w 4844564"/>
                  <a:gd name="connsiteY9" fmla="*/ 0 h 12500192"/>
                  <a:gd name="connsiteX10" fmla="*/ 4844564 w 4844564"/>
                  <a:gd name="connsiteY10" fmla="*/ 775239 h 12500192"/>
                  <a:gd name="connsiteX11" fmla="*/ 4844564 w 4844564"/>
                  <a:gd name="connsiteY11" fmla="*/ 3550188 h 12500192"/>
                  <a:gd name="connsiteX12" fmla="*/ 4844564 w 4844564"/>
                  <a:gd name="connsiteY12" fmla="*/ 4004040 h 12500192"/>
                  <a:gd name="connsiteX13" fmla="*/ 4844564 w 4844564"/>
                  <a:gd name="connsiteY13" fmla="*/ 6496441 h 12500192"/>
                  <a:gd name="connsiteX14" fmla="*/ 4844564 w 4844564"/>
                  <a:gd name="connsiteY14" fmla="*/ 6778989 h 12500192"/>
                  <a:gd name="connsiteX15" fmla="*/ 4844564 w 4844564"/>
                  <a:gd name="connsiteY15" fmla="*/ 9271390 h 12500192"/>
                  <a:gd name="connsiteX16" fmla="*/ 4844564 w 4844564"/>
                  <a:gd name="connsiteY16" fmla="*/ 9725243 h 12500192"/>
                  <a:gd name="connsiteX17" fmla="*/ 4844564 w 4844564"/>
                  <a:gd name="connsiteY17" fmla="*/ 12500192 h 12500192"/>
                  <a:gd name="connsiteX18" fmla="*/ 1237007 w 4844564"/>
                  <a:gd name="connsiteY18" fmla="*/ 12500192 h 12500192"/>
                  <a:gd name="connsiteX19" fmla="*/ 0 w 4844564"/>
                  <a:gd name="connsiteY19" fmla="*/ 11361814 h 12500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44564" h="12500192">
                    <a:moveTo>
                      <a:pt x="0" y="11361814"/>
                    </a:moveTo>
                    <a:lnTo>
                      <a:pt x="0" y="8586866"/>
                    </a:lnTo>
                    <a:lnTo>
                      <a:pt x="0" y="8496151"/>
                    </a:lnTo>
                    <a:lnTo>
                      <a:pt x="0" y="5721202"/>
                    </a:lnTo>
                    <a:lnTo>
                      <a:pt x="4427" y="5721202"/>
                    </a:lnTo>
                    <a:lnTo>
                      <a:pt x="0" y="5640611"/>
                    </a:lnTo>
                    <a:lnTo>
                      <a:pt x="0" y="2865663"/>
                    </a:lnTo>
                    <a:lnTo>
                      <a:pt x="0" y="2774949"/>
                    </a:lnTo>
                    <a:lnTo>
                      <a:pt x="0" y="0"/>
                    </a:lnTo>
                    <a:lnTo>
                      <a:pt x="4002160" y="0"/>
                    </a:lnTo>
                    <a:cubicBezTo>
                      <a:pt x="4467701" y="0"/>
                      <a:pt x="4844564" y="346817"/>
                      <a:pt x="4844564" y="775239"/>
                    </a:cubicBezTo>
                    <a:lnTo>
                      <a:pt x="4844564" y="3550188"/>
                    </a:lnTo>
                    <a:lnTo>
                      <a:pt x="4844564" y="4004040"/>
                    </a:lnTo>
                    <a:lnTo>
                      <a:pt x="4844564" y="6496441"/>
                    </a:lnTo>
                    <a:lnTo>
                      <a:pt x="4844564" y="6778989"/>
                    </a:lnTo>
                    <a:lnTo>
                      <a:pt x="4844564" y="9271390"/>
                    </a:lnTo>
                    <a:lnTo>
                      <a:pt x="4844564" y="9725243"/>
                    </a:lnTo>
                    <a:lnTo>
                      <a:pt x="4844564" y="12500192"/>
                    </a:lnTo>
                    <a:lnTo>
                      <a:pt x="1237007" y="12500192"/>
                    </a:lnTo>
                    <a:cubicBezTo>
                      <a:pt x="554214" y="12500192"/>
                      <a:pt x="0" y="11990166"/>
                      <a:pt x="0" y="11361814"/>
                    </a:cubicBezTo>
                    <a:close/>
                  </a:path>
                </a:pathLst>
              </a:custGeom>
              <a:solidFill>
                <a:schemeClr val="bg1"/>
              </a:solidFill>
              <a:ln w="3598" cap="flat">
                <a:noFill/>
                <a:prstDash val="solid"/>
                <a:miter/>
              </a:ln>
            </p:spPr>
            <p:txBody>
              <a:bodyPr wrap="square" rtlCol="0" anchor="ctr">
                <a:noAutofit/>
              </a:bodyPr>
              <a:lstStyle/>
              <a:p>
                <a:endParaRPr lang="en-US" sz="835" dirty="0">
                  <a:latin typeface="Calibri" panose="020F0502020204030204" pitchFamily="34" charset="0"/>
                </a:endParaRPr>
              </a:p>
            </p:txBody>
          </p:sp>
        </p:grpSp>
        <p:grpSp>
          <p:nvGrpSpPr>
            <p:cNvPr id="7" name="Group 6">
              <a:extLst>
                <a:ext uri="{FF2B5EF4-FFF2-40B4-BE49-F238E27FC236}">
                  <a16:creationId xmlns:a16="http://schemas.microsoft.com/office/drawing/2014/main" id="{45CDB1C8-7451-079C-0687-A2943EFE7215}"/>
                </a:ext>
              </a:extLst>
            </p:cNvPr>
            <p:cNvGrpSpPr/>
            <p:nvPr/>
          </p:nvGrpSpPr>
          <p:grpSpPr>
            <a:xfrm>
              <a:off x="426509" y="2646589"/>
              <a:ext cx="12510655" cy="5398016"/>
              <a:chOff x="466615" y="5718651"/>
              <a:chExt cx="12510655" cy="5398016"/>
            </a:xfrm>
          </p:grpSpPr>
          <p:grpSp>
            <p:nvGrpSpPr>
              <p:cNvPr id="8" name="Group 7">
                <a:extLst>
                  <a:ext uri="{FF2B5EF4-FFF2-40B4-BE49-F238E27FC236}">
                    <a16:creationId xmlns:a16="http://schemas.microsoft.com/office/drawing/2014/main" id="{EFBD7809-71DE-64F3-6098-D1D52D6C3F44}"/>
                  </a:ext>
                </a:extLst>
              </p:cNvPr>
              <p:cNvGrpSpPr/>
              <p:nvPr/>
            </p:nvGrpSpPr>
            <p:grpSpPr>
              <a:xfrm flipV="1">
                <a:off x="477078" y="5718651"/>
                <a:ext cx="12500192" cy="4844565"/>
                <a:chOff x="471817" y="0"/>
                <a:chExt cx="7182233" cy="2783541"/>
              </a:xfrm>
              <a:solidFill>
                <a:schemeClr val="bg1"/>
              </a:solidFill>
            </p:grpSpPr>
            <p:sp>
              <p:nvSpPr>
                <p:cNvPr id="10" name="Freeform 9">
                  <a:extLst>
                    <a:ext uri="{FF2B5EF4-FFF2-40B4-BE49-F238E27FC236}">
                      <a16:creationId xmlns:a16="http://schemas.microsoft.com/office/drawing/2014/main" id="{11685255-1D71-C760-5E6D-AD06277BE4E9}"/>
                    </a:ext>
                  </a:extLst>
                </p:cNvPr>
                <p:cNvSpPr/>
                <p:nvPr/>
              </p:nvSpPr>
              <p:spPr>
                <a:xfrm rot="5400000" flipH="1">
                  <a:off x="4314778" y="-555731"/>
                  <a:ext cx="2783541" cy="3895003"/>
                </a:xfrm>
                <a:custGeom>
                  <a:avLst/>
                  <a:gdLst>
                    <a:gd name="connsiteX0" fmla="*/ 0 w 3846642"/>
                    <a:gd name="connsiteY0" fmla="*/ 0 h 5382597"/>
                    <a:gd name="connsiteX1" fmla="*/ 3177763 w 3846642"/>
                    <a:gd name="connsiteY1" fmla="*/ 0 h 5382597"/>
                    <a:gd name="connsiteX2" fmla="*/ 3846642 w 3846642"/>
                    <a:gd name="connsiteY2" fmla="*/ 615549 h 5382597"/>
                    <a:gd name="connsiteX3" fmla="*/ 3846642 w 3846642"/>
                    <a:gd name="connsiteY3" fmla="*/ 2818891 h 5382597"/>
                    <a:gd name="connsiteX4" fmla="*/ 3846642 w 3846642"/>
                    <a:gd name="connsiteY4" fmla="*/ 3179255 h 5382597"/>
                    <a:gd name="connsiteX5" fmla="*/ 3846642 w 3846642"/>
                    <a:gd name="connsiteY5" fmla="*/ 5382597 h 5382597"/>
                    <a:gd name="connsiteX6" fmla="*/ 982198 w 3846642"/>
                    <a:gd name="connsiteY6" fmla="*/ 5382597 h 5382597"/>
                    <a:gd name="connsiteX7" fmla="*/ 0 w 3846642"/>
                    <a:gd name="connsiteY7" fmla="*/ 4478712 h 5382597"/>
                    <a:gd name="connsiteX8" fmla="*/ 0 w 3846642"/>
                    <a:gd name="connsiteY8" fmla="*/ 2275370 h 5382597"/>
                    <a:gd name="connsiteX9" fmla="*/ 0 w 3846642"/>
                    <a:gd name="connsiteY9" fmla="*/ 2203342 h 5382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46642" h="5382597">
                      <a:moveTo>
                        <a:pt x="0" y="0"/>
                      </a:moveTo>
                      <a:lnTo>
                        <a:pt x="3177763" y="0"/>
                      </a:lnTo>
                      <a:cubicBezTo>
                        <a:pt x="3547408" y="0"/>
                        <a:pt x="3846642" y="275377"/>
                        <a:pt x="3846642" y="615549"/>
                      </a:cubicBezTo>
                      <a:lnTo>
                        <a:pt x="3846642" y="2818891"/>
                      </a:lnTo>
                      <a:lnTo>
                        <a:pt x="3846642" y="3179255"/>
                      </a:lnTo>
                      <a:lnTo>
                        <a:pt x="3846642" y="5382597"/>
                      </a:lnTo>
                      <a:lnTo>
                        <a:pt x="982198" y="5382597"/>
                      </a:lnTo>
                      <a:cubicBezTo>
                        <a:pt x="440053" y="5382597"/>
                        <a:pt x="0" y="4977631"/>
                        <a:pt x="0" y="4478712"/>
                      </a:cubicBezTo>
                      <a:lnTo>
                        <a:pt x="0" y="2275370"/>
                      </a:lnTo>
                      <a:lnTo>
                        <a:pt x="0" y="2203342"/>
                      </a:lnTo>
                      <a:close/>
                    </a:path>
                  </a:pathLst>
                </a:custGeom>
                <a:grpFill/>
                <a:ln w="3598" cap="flat">
                  <a:noFill/>
                  <a:prstDash val="solid"/>
                  <a:miter/>
                </a:ln>
              </p:spPr>
              <p:txBody>
                <a:bodyPr wrap="square" rtlCol="0" anchor="ctr">
                  <a:noAutofit/>
                </a:bodyPr>
                <a:lstStyle/>
                <a:p>
                  <a:endParaRPr lang="en-US" sz="835" dirty="0">
                    <a:latin typeface="Calibri" panose="020F0502020204030204" pitchFamily="34" charset="0"/>
                  </a:endParaRPr>
                </a:p>
              </p:txBody>
            </p:sp>
            <p:sp>
              <p:nvSpPr>
                <p:cNvPr id="11" name="Freeform 10">
                  <a:extLst>
                    <a:ext uri="{FF2B5EF4-FFF2-40B4-BE49-F238E27FC236}">
                      <a16:creationId xmlns:a16="http://schemas.microsoft.com/office/drawing/2014/main" id="{7A452B68-7807-4B0B-B41D-7471C6D106D3}"/>
                    </a:ext>
                  </a:extLst>
                </p:cNvPr>
                <p:cNvSpPr/>
                <p:nvPr/>
              </p:nvSpPr>
              <p:spPr>
                <a:xfrm rot="5400000" flipH="1">
                  <a:off x="1027548" y="-555731"/>
                  <a:ext cx="2783541" cy="3895003"/>
                </a:xfrm>
                <a:custGeom>
                  <a:avLst/>
                  <a:gdLst>
                    <a:gd name="connsiteX0" fmla="*/ 0 w 3846642"/>
                    <a:gd name="connsiteY0" fmla="*/ 0 h 5382597"/>
                    <a:gd name="connsiteX1" fmla="*/ 3177763 w 3846642"/>
                    <a:gd name="connsiteY1" fmla="*/ 0 h 5382597"/>
                    <a:gd name="connsiteX2" fmla="*/ 3846642 w 3846642"/>
                    <a:gd name="connsiteY2" fmla="*/ 615549 h 5382597"/>
                    <a:gd name="connsiteX3" fmla="*/ 3846642 w 3846642"/>
                    <a:gd name="connsiteY3" fmla="*/ 2818891 h 5382597"/>
                    <a:gd name="connsiteX4" fmla="*/ 3846642 w 3846642"/>
                    <a:gd name="connsiteY4" fmla="*/ 3179255 h 5382597"/>
                    <a:gd name="connsiteX5" fmla="*/ 3846642 w 3846642"/>
                    <a:gd name="connsiteY5" fmla="*/ 5382597 h 5382597"/>
                    <a:gd name="connsiteX6" fmla="*/ 982198 w 3846642"/>
                    <a:gd name="connsiteY6" fmla="*/ 5382597 h 5382597"/>
                    <a:gd name="connsiteX7" fmla="*/ 0 w 3846642"/>
                    <a:gd name="connsiteY7" fmla="*/ 4478712 h 5382597"/>
                    <a:gd name="connsiteX8" fmla="*/ 0 w 3846642"/>
                    <a:gd name="connsiteY8" fmla="*/ 2275370 h 5382597"/>
                    <a:gd name="connsiteX9" fmla="*/ 0 w 3846642"/>
                    <a:gd name="connsiteY9" fmla="*/ 2203342 h 5382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46642" h="5382597">
                      <a:moveTo>
                        <a:pt x="0" y="0"/>
                      </a:moveTo>
                      <a:lnTo>
                        <a:pt x="3177763" y="0"/>
                      </a:lnTo>
                      <a:cubicBezTo>
                        <a:pt x="3547408" y="0"/>
                        <a:pt x="3846642" y="275377"/>
                        <a:pt x="3846642" y="615549"/>
                      </a:cubicBezTo>
                      <a:lnTo>
                        <a:pt x="3846642" y="2818891"/>
                      </a:lnTo>
                      <a:lnTo>
                        <a:pt x="3846642" y="3179255"/>
                      </a:lnTo>
                      <a:lnTo>
                        <a:pt x="3846642" y="5382597"/>
                      </a:lnTo>
                      <a:lnTo>
                        <a:pt x="982198" y="5382597"/>
                      </a:lnTo>
                      <a:cubicBezTo>
                        <a:pt x="440053" y="5382597"/>
                        <a:pt x="0" y="4977631"/>
                        <a:pt x="0" y="4478712"/>
                      </a:cubicBezTo>
                      <a:lnTo>
                        <a:pt x="0" y="2275370"/>
                      </a:lnTo>
                      <a:lnTo>
                        <a:pt x="0" y="2203342"/>
                      </a:lnTo>
                      <a:close/>
                    </a:path>
                  </a:pathLst>
                </a:custGeom>
                <a:grpFill/>
                <a:ln w="3598" cap="flat">
                  <a:noFill/>
                  <a:prstDash val="solid"/>
                  <a:miter/>
                </a:ln>
              </p:spPr>
              <p:txBody>
                <a:bodyPr wrap="square" rtlCol="0" anchor="ctr">
                  <a:noAutofit/>
                </a:bodyPr>
                <a:lstStyle/>
                <a:p>
                  <a:endParaRPr lang="en-US" sz="835" dirty="0">
                    <a:latin typeface="Calibri" panose="020F0502020204030204" pitchFamily="34" charset="0"/>
                  </a:endParaRPr>
                </a:p>
              </p:txBody>
            </p:sp>
          </p:grpSp>
          <p:sp>
            <p:nvSpPr>
              <p:cNvPr id="9" name="Freeform 8">
                <a:extLst>
                  <a:ext uri="{FF2B5EF4-FFF2-40B4-BE49-F238E27FC236}">
                    <a16:creationId xmlns:a16="http://schemas.microsoft.com/office/drawing/2014/main" id="{7935C444-F549-B3CD-F27D-1E8A683FBECE}"/>
                  </a:ext>
                </a:extLst>
              </p:cNvPr>
              <p:cNvSpPr/>
              <p:nvPr/>
            </p:nvSpPr>
            <p:spPr>
              <a:xfrm rot="16200000" flipH="1" flipV="1">
                <a:off x="4294429" y="2444289"/>
                <a:ext cx="4844564" cy="12500192"/>
              </a:xfrm>
              <a:custGeom>
                <a:avLst/>
                <a:gdLst>
                  <a:gd name="connsiteX0" fmla="*/ 0 w 4844564"/>
                  <a:gd name="connsiteY0" fmla="*/ 11361814 h 12500192"/>
                  <a:gd name="connsiteX1" fmla="*/ 0 w 4844564"/>
                  <a:gd name="connsiteY1" fmla="*/ 8586866 h 12500192"/>
                  <a:gd name="connsiteX2" fmla="*/ 0 w 4844564"/>
                  <a:gd name="connsiteY2" fmla="*/ 8496151 h 12500192"/>
                  <a:gd name="connsiteX3" fmla="*/ 0 w 4844564"/>
                  <a:gd name="connsiteY3" fmla="*/ 5721202 h 12500192"/>
                  <a:gd name="connsiteX4" fmla="*/ 4427 w 4844564"/>
                  <a:gd name="connsiteY4" fmla="*/ 5721202 h 12500192"/>
                  <a:gd name="connsiteX5" fmla="*/ 0 w 4844564"/>
                  <a:gd name="connsiteY5" fmla="*/ 5640611 h 12500192"/>
                  <a:gd name="connsiteX6" fmla="*/ 0 w 4844564"/>
                  <a:gd name="connsiteY6" fmla="*/ 2865663 h 12500192"/>
                  <a:gd name="connsiteX7" fmla="*/ 0 w 4844564"/>
                  <a:gd name="connsiteY7" fmla="*/ 2774949 h 12500192"/>
                  <a:gd name="connsiteX8" fmla="*/ 0 w 4844564"/>
                  <a:gd name="connsiteY8" fmla="*/ 0 h 12500192"/>
                  <a:gd name="connsiteX9" fmla="*/ 4002160 w 4844564"/>
                  <a:gd name="connsiteY9" fmla="*/ 0 h 12500192"/>
                  <a:gd name="connsiteX10" fmla="*/ 4844564 w 4844564"/>
                  <a:gd name="connsiteY10" fmla="*/ 775239 h 12500192"/>
                  <a:gd name="connsiteX11" fmla="*/ 4844564 w 4844564"/>
                  <a:gd name="connsiteY11" fmla="*/ 3550188 h 12500192"/>
                  <a:gd name="connsiteX12" fmla="*/ 4844564 w 4844564"/>
                  <a:gd name="connsiteY12" fmla="*/ 4004040 h 12500192"/>
                  <a:gd name="connsiteX13" fmla="*/ 4844564 w 4844564"/>
                  <a:gd name="connsiteY13" fmla="*/ 6496441 h 12500192"/>
                  <a:gd name="connsiteX14" fmla="*/ 4844564 w 4844564"/>
                  <a:gd name="connsiteY14" fmla="*/ 6778989 h 12500192"/>
                  <a:gd name="connsiteX15" fmla="*/ 4844564 w 4844564"/>
                  <a:gd name="connsiteY15" fmla="*/ 9271390 h 12500192"/>
                  <a:gd name="connsiteX16" fmla="*/ 4844564 w 4844564"/>
                  <a:gd name="connsiteY16" fmla="*/ 9725243 h 12500192"/>
                  <a:gd name="connsiteX17" fmla="*/ 4844564 w 4844564"/>
                  <a:gd name="connsiteY17" fmla="*/ 12500192 h 12500192"/>
                  <a:gd name="connsiteX18" fmla="*/ 1237007 w 4844564"/>
                  <a:gd name="connsiteY18" fmla="*/ 12500192 h 12500192"/>
                  <a:gd name="connsiteX19" fmla="*/ 0 w 4844564"/>
                  <a:gd name="connsiteY19" fmla="*/ 11361814 h 12500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44564" h="12500192">
                    <a:moveTo>
                      <a:pt x="0" y="11361814"/>
                    </a:moveTo>
                    <a:lnTo>
                      <a:pt x="0" y="8586866"/>
                    </a:lnTo>
                    <a:lnTo>
                      <a:pt x="0" y="8496151"/>
                    </a:lnTo>
                    <a:lnTo>
                      <a:pt x="0" y="5721202"/>
                    </a:lnTo>
                    <a:lnTo>
                      <a:pt x="4427" y="5721202"/>
                    </a:lnTo>
                    <a:lnTo>
                      <a:pt x="0" y="5640611"/>
                    </a:lnTo>
                    <a:lnTo>
                      <a:pt x="0" y="2865663"/>
                    </a:lnTo>
                    <a:lnTo>
                      <a:pt x="0" y="2774949"/>
                    </a:lnTo>
                    <a:lnTo>
                      <a:pt x="0" y="0"/>
                    </a:lnTo>
                    <a:lnTo>
                      <a:pt x="4002160" y="0"/>
                    </a:lnTo>
                    <a:cubicBezTo>
                      <a:pt x="4467701" y="0"/>
                      <a:pt x="4844564" y="346817"/>
                      <a:pt x="4844564" y="775239"/>
                    </a:cubicBezTo>
                    <a:lnTo>
                      <a:pt x="4844564" y="3550188"/>
                    </a:lnTo>
                    <a:lnTo>
                      <a:pt x="4844564" y="4004040"/>
                    </a:lnTo>
                    <a:lnTo>
                      <a:pt x="4844564" y="6496441"/>
                    </a:lnTo>
                    <a:lnTo>
                      <a:pt x="4844564" y="6778989"/>
                    </a:lnTo>
                    <a:lnTo>
                      <a:pt x="4844564" y="9271390"/>
                    </a:lnTo>
                    <a:lnTo>
                      <a:pt x="4844564" y="9725243"/>
                    </a:lnTo>
                    <a:lnTo>
                      <a:pt x="4844564" y="12500192"/>
                    </a:lnTo>
                    <a:lnTo>
                      <a:pt x="1237007" y="12500192"/>
                    </a:lnTo>
                    <a:cubicBezTo>
                      <a:pt x="554214" y="12500192"/>
                      <a:pt x="0" y="11990166"/>
                      <a:pt x="0" y="11361814"/>
                    </a:cubicBezTo>
                    <a:close/>
                  </a:path>
                </a:pathLst>
              </a:custGeom>
              <a:solidFill>
                <a:schemeClr val="bg1"/>
              </a:solidFill>
              <a:ln w="3598" cap="flat">
                <a:noFill/>
                <a:prstDash val="solid"/>
                <a:miter/>
              </a:ln>
            </p:spPr>
            <p:txBody>
              <a:bodyPr wrap="square" rtlCol="0" anchor="ctr">
                <a:noAutofit/>
              </a:bodyPr>
              <a:lstStyle/>
              <a:p>
                <a:endParaRPr lang="en-US" sz="835" dirty="0">
                  <a:latin typeface="Calibri" panose="020F0502020204030204" pitchFamily="34" charset="0"/>
                </a:endParaRPr>
              </a:p>
            </p:txBody>
          </p:sp>
        </p:grpSp>
      </p:grpSp>
      <p:sp>
        <p:nvSpPr>
          <p:cNvPr id="16" name="Freeform 15">
            <a:extLst>
              <a:ext uri="{FF2B5EF4-FFF2-40B4-BE49-F238E27FC236}">
                <a16:creationId xmlns:a16="http://schemas.microsoft.com/office/drawing/2014/main" id="{3D8F0E7B-330F-FDE6-F26F-3A359EB4507B}"/>
              </a:ext>
            </a:extLst>
          </p:cNvPr>
          <p:cNvSpPr/>
          <p:nvPr/>
        </p:nvSpPr>
        <p:spPr>
          <a:xfrm>
            <a:off x="4197969" y="1223179"/>
            <a:ext cx="7520731" cy="2512590"/>
          </a:xfrm>
          <a:custGeom>
            <a:avLst/>
            <a:gdLst>
              <a:gd name="connsiteX0" fmla="*/ 0 w 9116615"/>
              <a:gd name="connsiteY0" fmla="*/ 0 h 1947915"/>
              <a:gd name="connsiteX1" fmla="*/ 8017713 w 9116615"/>
              <a:gd name="connsiteY1" fmla="*/ 0 h 1947915"/>
              <a:gd name="connsiteX2" fmla="*/ 9116616 w 9116615"/>
              <a:gd name="connsiteY2" fmla="*/ 973958 h 1947915"/>
              <a:gd name="connsiteX3" fmla="*/ 8017713 w 9116615"/>
              <a:gd name="connsiteY3" fmla="*/ 1947916 h 1947915"/>
              <a:gd name="connsiteX4" fmla="*/ 504639 w 9116615"/>
              <a:gd name="connsiteY4" fmla="*/ 1947916 h 19479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6615" h="1947915">
                <a:moveTo>
                  <a:pt x="0" y="0"/>
                </a:moveTo>
                <a:lnTo>
                  <a:pt x="8017713" y="0"/>
                </a:lnTo>
                <a:cubicBezTo>
                  <a:pt x="8624781" y="0"/>
                  <a:pt x="9116616" y="436206"/>
                  <a:pt x="9116616" y="973958"/>
                </a:cubicBezTo>
                <a:cubicBezTo>
                  <a:pt x="9116616" y="1511710"/>
                  <a:pt x="8624781" y="1947916"/>
                  <a:pt x="8017713" y="1947916"/>
                </a:cubicBezTo>
                <a:lnTo>
                  <a:pt x="504639" y="1947916"/>
                </a:lnTo>
              </a:path>
            </a:pathLst>
          </a:custGeom>
          <a:noFill/>
          <a:ln w="75039" cap="flat">
            <a:solidFill>
              <a:srgbClr val="EBEBEB"/>
            </a:solid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17" name="TextBox 16">
            <a:extLst>
              <a:ext uri="{FF2B5EF4-FFF2-40B4-BE49-F238E27FC236}">
                <a16:creationId xmlns:a16="http://schemas.microsoft.com/office/drawing/2014/main" id="{E7CDAB62-AAE6-25E5-285B-0491B75F5E5A}"/>
              </a:ext>
            </a:extLst>
          </p:cNvPr>
          <p:cNvSpPr txBox="1"/>
          <p:nvPr/>
        </p:nvSpPr>
        <p:spPr>
          <a:xfrm>
            <a:off x="8932545" y="6231737"/>
            <a:ext cx="2940891" cy="471286"/>
          </a:xfrm>
          <a:prstGeom prst="rect">
            <a:avLst/>
          </a:prstGeom>
          <a:noFill/>
        </p:spPr>
        <p:txBody>
          <a:bodyPr wrap="square">
            <a:spAutoFit/>
          </a:bodyPr>
          <a:lstStyle/>
          <a:p>
            <a:pPr algn="r"/>
            <a:r>
              <a:rPr lang="en-IE" sz="2463" dirty="0" err="1">
                <a:solidFill>
                  <a:schemeClr val="bg1"/>
                </a:solidFill>
                <a:latin typeface="Calibri" panose="020F0502020204030204" pitchFamily="34" charset="0"/>
                <a:ea typeface="Times New Roman" panose="02020603050405020304" pitchFamily="18" charset="0"/>
                <a:cs typeface="Calibri" panose="020F0502020204030204" pitchFamily="34" charset="0"/>
              </a:rPr>
              <a:t>www.</a:t>
            </a:r>
            <a:r>
              <a:rPr lang="en-IE" sz="2463" b="1" dirty="0" err="1">
                <a:solidFill>
                  <a:schemeClr val="bg1"/>
                </a:solidFill>
                <a:latin typeface="Calibri" panose="020F0502020204030204" pitchFamily="34" charset="0"/>
                <a:ea typeface="Times New Roman" panose="02020603050405020304" pitchFamily="18" charset="0"/>
                <a:cs typeface="Calibri" panose="020F0502020204030204" pitchFamily="34" charset="0"/>
              </a:rPr>
              <a:t>projectdare</a:t>
            </a:r>
            <a:r>
              <a:rPr lang="en-IE" sz="2463" dirty="0" err="1">
                <a:solidFill>
                  <a:schemeClr val="bg1"/>
                </a:solidFill>
                <a:latin typeface="Calibri" panose="020F0502020204030204" pitchFamily="34" charset="0"/>
                <a:ea typeface="Times New Roman" panose="02020603050405020304" pitchFamily="18" charset="0"/>
                <a:cs typeface="Calibri" panose="020F0502020204030204" pitchFamily="34" charset="0"/>
              </a:rPr>
              <a:t>.eu</a:t>
            </a:r>
            <a:endParaRPr lang="en-IE" sz="2463" dirty="0">
              <a:solidFill>
                <a:schemeClr val="bg1"/>
              </a:solidFill>
              <a:latin typeface="Calibri" panose="020F0502020204030204" pitchFamily="34" charset="0"/>
              <a:ea typeface="Times New Roman" panose="02020603050405020304" pitchFamily="18" charset="0"/>
              <a:cs typeface="Calibri" panose="020F0502020204030204" pitchFamily="34" charset="0"/>
            </a:endParaRPr>
          </a:p>
        </p:txBody>
      </p:sp>
      <p:sp>
        <p:nvSpPr>
          <p:cNvPr id="21" name="TextBox 20">
            <a:extLst>
              <a:ext uri="{FF2B5EF4-FFF2-40B4-BE49-F238E27FC236}">
                <a16:creationId xmlns:a16="http://schemas.microsoft.com/office/drawing/2014/main" id="{930EFB16-DAE9-CC1F-1AE1-D29F6BFBA87B}"/>
              </a:ext>
            </a:extLst>
          </p:cNvPr>
          <p:cNvSpPr txBox="1"/>
          <p:nvPr/>
        </p:nvSpPr>
        <p:spPr>
          <a:xfrm>
            <a:off x="337007" y="2246511"/>
            <a:ext cx="2878830" cy="4244648"/>
          </a:xfrm>
          <a:prstGeom prst="rect">
            <a:avLst/>
          </a:prstGeom>
          <a:noFill/>
        </p:spPr>
        <p:txBody>
          <a:bodyPr wrap="square" rtlCol="0">
            <a:spAutoFit/>
          </a:bodyPr>
          <a:lstStyle/>
          <a:p>
            <a:pPr>
              <a:lnSpc>
                <a:spcPts val="2657"/>
              </a:lnSpc>
            </a:pPr>
            <a:r>
              <a:rPr lang="en-US" sz="2592" b="1" dirty="0">
                <a:solidFill>
                  <a:srgbClr val="DF4625"/>
                </a:solidFill>
                <a:latin typeface="Calibri" panose="020F0502020204030204" pitchFamily="34" charset="0"/>
                <a:cs typeface="Calibri" panose="020F0502020204030204" pitchFamily="34" charset="0"/>
                <a:sym typeface="DINCondensed-Bold"/>
                <a:rtl val="0"/>
              </a:rPr>
              <a:t>Discover the DARE Modules Learning Pathway:</a:t>
            </a:r>
          </a:p>
          <a:p>
            <a:endParaRPr lang="en-US" sz="519" b="1" dirty="0">
              <a:solidFill>
                <a:srgbClr val="DF4625"/>
              </a:solidFill>
              <a:latin typeface="Calibri" panose="020F0502020204030204" pitchFamily="34" charset="0"/>
              <a:cs typeface="Calibri" panose="020F0502020204030204" pitchFamily="34" charset="0"/>
              <a:sym typeface="DINCondensed-Bold"/>
              <a:rtl val="0"/>
            </a:endParaRPr>
          </a:p>
          <a:p>
            <a:r>
              <a:rPr lang="en-US" sz="1427" dirty="0">
                <a:solidFill>
                  <a:srgbClr val="083F59"/>
                </a:solidFill>
                <a:latin typeface="Calibri" panose="020F0502020204030204" pitchFamily="34" charset="0"/>
                <a:cs typeface="Calibri" panose="020F0502020204030204" pitchFamily="34" charset="0"/>
                <a:sym typeface="DINCondensed-Bold"/>
                <a:rtl val="0"/>
              </a:rPr>
              <a:t>Enjoy our learning blocks designed to help SMEs build diverse, equitable and inclusive workplaces. Unlock the power of how DEI to drive the sustainable success of your company. Our practical and interactive Modules deliver real life insights and case studies from a European perspective – Join us in creating workplaces and communities where everyone can thrive!</a:t>
            </a:r>
          </a:p>
          <a:p>
            <a:endParaRPr lang="en-US" sz="2592" b="1" dirty="0">
              <a:solidFill>
                <a:srgbClr val="083F59"/>
              </a:solidFill>
              <a:latin typeface="Calibri" panose="020F0502020204030204" pitchFamily="34" charset="0"/>
              <a:cs typeface="Calibri" panose="020F0502020204030204" pitchFamily="34" charset="0"/>
              <a:sym typeface="DINCondensed-Bold"/>
              <a:rtl val="0"/>
            </a:endParaRPr>
          </a:p>
        </p:txBody>
      </p:sp>
      <p:pic>
        <p:nvPicPr>
          <p:cNvPr id="22" name="Graphic 21">
            <a:extLst>
              <a:ext uri="{FF2B5EF4-FFF2-40B4-BE49-F238E27FC236}">
                <a16:creationId xmlns:a16="http://schemas.microsoft.com/office/drawing/2014/main" id="{FDC9169F-6E8A-8A49-8432-DF4F006F54F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0" y="248406"/>
            <a:ext cx="2615664" cy="1975094"/>
          </a:xfrm>
          <a:prstGeom prst="rect">
            <a:avLst/>
          </a:prstGeom>
        </p:spPr>
      </p:pic>
      <p:sp>
        <p:nvSpPr>
          <p:cNvPr id="23" name="Freeform 22">
            <a:extLst>
              <a:ext uri="{FF2B5EF4-FFF2-40B4-BE49-F238E27FC236}">
                <a16:creationId xmlns:a16="http://schemas.microsoft.com/office/drawing/2014/main" id="{254C90DB-9DCC-DFBF-630D-B20C4BCEDC9A}"/>
              </a:ext>
            </a:extLst>
          </p:cNvPr>
          <p:cNvSpPr/>
          <p:nvPr/>
        </p:nvSpPr>
        <p:spPr>
          <a:xfrm rot="8334695">
            <a:off x="11158431" y="3289627"/>
            <a:ext cx="440547" cy="257807"/>
          </a:xfrm>
          <a:custGeom>
            <a:avLst/>
            <a:gdLst>
              <a:gd name="connsiteX0" fmla="*/ 0 w 538634"/>
              <a:gd name="connsiteY0" fmla="*/ 0 h 339075"/>
              <a:gd name="connsiteX1" fmla="*/ 538635 w 538634"/>
              <a:gd name="connsiteY1" fmla="*/ 0 h 339075"/>
              <a:gd name="connsiteX2" fmla="*/ 538635 w 538634"/>
              <a:gd name="connsiteY2" fmla="*/ 339075 h 339075"/>
              <a:gd name="connsiteX3" fmla="*/ 0 w 538634"/>
              <a:gd name="connsiteY3" fmla="*/ 339075 h 339075"/>
            </a:gdLst>
            <a:ahLst/>
            <a:cxnLst>
              <a:cxn ang="0">
                <a:pos x="connsiteX0" y="connsiteY0"/>
              </a:cxn>
              <a:cxn ang="0">
                <a:pos x="connsiteX1" y="connsiteY1"/>
              </a:cxn>
              <a:cxn ang="0">
                <a:pos x="connsiteX2" y="connsiteY2"/>
              </a:cxn>
              <a:cxn ang="0">
                <a:pos x="connsiteX3" y="connsiteY3"/>
              </a:cxn>
            </a:cxnLst>
            <a:rect l="l" t="t" r="r" b="b"/>
            <a:pathLst>
              <a:path w="538634" h="339075">
                <a:moveTo>
                  <a:pt x="0" y="0"/>
                </a:moveTo>
                <a:lnTo>
                  <a:pt x="538635" y="0"/>
                </a:lnTo>
                <a:lnTo>
                  <a:pt x="538635" y="339075"/>
                </a:lnTo>
                <a:lnTo>
                  <a:pt x="0" y="339075"/>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nvGrpSpPr>
          <p:cNvPr id="24" name="Group 23">
            <a:extLst>
              <a:ext uri="{FF2B5EF4-FFF2-40B4-BE49-F238E27FC236}">
                <a16:creationId xmlns:a16="http://schemas.microsoft.com/office/drawing/2014/main" id="{9B315D69-886D-2876-0415-805FC7977E8E}"/>
              </a:ext>
            </a:extLst>
          </p:cNvPr>
          <p:cNvGrpSpPr/>
          <p:nvPr/>
        </p:nvGrpSpPr>
        <p:grpSpPr>
          <a:xfrm>
            <a:off x="9200472" y="3281054"/>
            <a:ext cx="2316657" cy="2699718"/>
            <a:chOff x="4098066" y="1041164"/>
            <a:chExt cx="3424918" cy="3991225"/>
          </a:xfrm>
        </p:grpSpPr>
        <p:sp>
          <p:nvSpPr>
            <p:cNvPr id="25" name="Freeform 24">
              <a:extLst>
                <a:ext uri="{FF2B5EF4-FFF2-40B4-BE49-F238E27FC236}">
                  <a16:creationId xmlns:a16="http://schemas.microsoft.com/office/drawing/2014/main" id="{31794C1A-D1DD-335E-4579-B2B1ED42CBA5}"/>
                </a:ext>
              </a:extLst>
            </p:cNvPr>
            <p:cNvSpPr/>
            <p:nvPr/>
          </p:nvSpPr>
          <p:spPr>
            <a:xfrm>
              <a:off x="4098066" y="1498833"/>
              <a:ext cx="2590484" cy="43775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26" name="Group 25">
              <a:extLst>
                <a:ext uri="{FF2B5EF4-FFF2-40B4-BE49-F238E27FC236}">
                  <a16:creationId xmlns:a16="http://schemas.microsoft.com/office/drawing/2014/main" id="{FA070DF3-20CC-606B-D1CC-D527193CFDB8}"/>
                </a:ext>
              </a:extLst>
            </p:cNvPr>
            <p:cNvGrpSpPr/>
            <p:nvPr/>
          </p:nvGrpSpPr>
          <p:grpSpPr>
            <a:xfrm>
              <a:off x="4225039" y="1041164"/>
              <a:ext cx="3297945" cy="3991225"/>
              <a:chOff x="7601606" y="4265216"/>
              <a:chExt cx="2933962" cy="3550726"/>
            </a:xfrm>
          </p:grpSpPr>
          <p:sp>
            <p:nvSpPr>
              <p:cNvPr id="27" name="TextBox 26">
                <a:extLst>
                  <a:ext uri="{FF2B5EF4-FFF2-40B4-BE49-F238E27FC236}">
                    <a16:creationId xmlns:a16="http://schemas.microsoft.com/office/drawing/2014/main" id="{610DAAEE-00EB-2CF7-CB8F-BE2BF4851F9F}"/>
                  </a:ext>
                </a:extLst>
              </p:cNvPr>
              <p:cNvSpPr txBox="1"/>
              <p:nvPr/>
            </p:nvSpPr>
            <p:spPr>
              <a:xfrm>
                <a:off x="7606343" y="4265216"/>
                <a:ext cx="1799121" cy="445215"/>
              </a:xfrm>
              <a:prstGeom prst="rect">
                <a:avLst/>
              </a:prstGeom>
              <a:noFill/>
            </p:spPr>
            <p:txBody>
              <a:bodyPr wrap="squar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4</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28" name="TextBox 27">
                <a:extLst>
                  <a:ext uri="{FF2B5EF4-FFF2-40B4-BE49-F238E27FC236}">
                    <a16:creationId xmlns:a16="http://schemas.microsoft.com/office/drawing/2014/main" id="{B6F884DD-DB8A-50F7-E751-80221559FCDB}"/>
                  </a:ext>
                </a:extLst>
              </p:cNvPr>
              <p:cNvSpPr txBox="1"/>
              <p:nvPr/>
            </p:nvSpPr>
            <p:spPr>
              <a:xfrm>
                <a:off x="7642196" y="4689513"/>
                <a:ext cx="2056959" cy="402297"/>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Building an Inclusive Company Culture in SMEs </a:t>
                </a:r>
              </a:p>
            </p:txBody>
          </p:sp>
          <p:sp>
            <p:nvSpPr>
              <p:cNvPr id="29" name="TextBox 28">
                <a:extLst>
                  <a:ext uri="{FF2B5EF4-FFF2-40B4-BE49-F238E27FC236}">
                    <a16:creationId xmlns:a16="http://schemas.microsoft.com/office/drawing/2014/main" id="{485294AE-D03C-9A0A-934F-103E8DDFC180}"/>
                  </a:ext>
                </a:extLst>
              </p:cNvPr>
              <p:cNvSpPr txBox="1"/>
              <p:nvPr/>
            </p:nvSpPr>
            <p:spPr>
              <a:xfrm>
                <a:off x="7601606" y="5113364"/>
                <a:ext cx="2933962" cy="2702578"/>
              </a:xfrm>
              <a:prstGeom prst="rect">
                <a:avLst/>
              </a:prstGeom>
              <a:noFill/>
            </p:spPr>
            <p:txBody>
              <a:bodyPr wrap="square" rtlCol="0">
                <a:spAutoFit/>
              </a:bodyPr>
              <a:lstStyle/>
              <a:p>
                <a:pPr>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Build an inclusive company culture. Design and deliver a strategic cultural change audit, review policies and practices and empower teams through reward and recognition.</a:t>
                </a:r>
              </a:p>
              <a:p>
                <a:pPr>
                  <a:lnSpc>
                    <a:spcPts val="891"/>
                  </a:lnSpc>
                  <a:buClr>
                    <a:srgbClr val="DF4625"/>
                  </a:buClr>
                </a:pPr>
                <a:endParaRPr lang="en-US" sz="875" i="1" dirty="0">
                  <a:ln/>
                  <a:solidFill>
                    <a:srgbClr val="083F59"/>
                  </a:solidFill>
                  <a:latin typeface="Calibri" panose="020F0502020204030204" pitchFamily="34" charset="0"/>
                  <a:cs typeface="Calibri" panose="020F0502020204030204" pitchFamily="34" charset="0"/>
                  <a:sym typeface="Avenir-Black"/>
                  <a:rtl val="0"/>
                </a:endParaRPr>
              </a:p>
              <a:p>
                <a:pPr marL="332909" indent="-332909">
                  <a:lnSpc>
                    <a:spcPts val="891"/>
                  </a:lnSpc>
                  <a:buClr>
                    <a:srgbClr val="DF4625"/>
                  </a:buClr>
                  <a:tabLst>
                    <a:tab pos="327539" algn="l"/>
                  </a:tabLst>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Understand and Build an Inclusive Company Culture. </a:t>
                </a:r>
              </a:p>
              <a:p>
                <a:pPr marL="332909" indent="-332909">
                  <a:lnSpc>
                    <a:spcPts val="891"/>
                  </a:lnSpc>
                  <a:buClr>
                    <a:srgbClr val="DF4625"/>
                  </a:buClr>
                  <a:tabLst>
                    <a:tab pos="327539" algn="l"/>
                  </a:tabLst>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Design and Deliver a Strategic Cultural Change Audit. </a:t>
                </a:r>
              </a:p>
              <a:p>
                <a:pPr marL="332909" indent="-332909">
                  <a:lnSpc>
                    <a:spcPts val="891"/>
                  </a:lnSpc>
                  <a:buClr>
                    <a:srgbClr val="DF4625"/>
                  </a:buClr>
                  <a:tabLst>
                    <a:tab pos="327539" algn="l"/>
                  </a:tabLst>
                </a:pPr>
                <a:r>
                  <a:rPr lang="en-US" sz="875" b="1" dirty="0">
                    <a:ln/>
                    <a:solidFill>
                      <a:srgbClr val="DF4625"/>
                    </a:solidFill>
                    <a:latin typeface="Calibri" panose="020F0502020204030204" pitchFamily="34" charset="0"/>
                    <a:cs typeface="Calibri" panose="020F0502020204030204" pitchFamily="34" charset="0"/>
                    <a:sym typeface="Avenir-Black"/>
                    <a:rtl val="0"/>
                  </a:rPr>
                  <a:t>Part 3: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Support Management in Creating a Workplace of Belonging. </a:t>
                </a:r>
              </a:p>
              <a:p>
                <a:pPr marL="332909" indent="-332909">
                  <a:lnSpc>
                    <a:spcPts val="891"/>
                  </a:lnSpc>
                  <a:buClr>
                    <a:srgbClr val="DF4625"/>
                  </a:buClr>
                  <a:tabLst>
                    <a:tab pos="327539" algn="l"/>
                  </a:tabLst>
                </a:pPr>
                <a:r>
                  <a:rPr lang="en-US" sz="875" b="1" dirty="0">
                    <a:ln/>
                    <a:solidFill>
                      <a:srgbClr val="DF4625"/>
                    </a:solidFill>
                    <a:latin typeface="Calibri" panose="020F0502020204030204" pitchFamily="34" charset="0"/>
                    <a:cs typeface="Calibri" panose="020F0502020204030204" pitchFamily="34" charset="0"/>
                    <a:sym typeface="Avenir-Black"/>
                    <a:rtl val="0"/>
                  </a:rPr>
                  <a:t>Part 4: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From Policies to Practice: Cultivating a Culture of Inclusion. </a:t>
                </a:r>
              </a:p>
              <a:p>
                <a:pPr marL="332909" indent="-332909">
                  <a:lnSpc>
                    <a:spcPts val="891"/>
                  </a:lnSpc>
                  <a:buClr>
                    <a:srgbClr val="DF4625"/>
                  </a:buClr>
                  <a:tabLst>
                    <a:tab pos="327539" algn="l"/>
                  </a:tabLst>
                </a:pPr>
                <a:r>
                  <a:rPr lang="en-US" sz="875" b="1" dirty="0">
                    <a:ln/>
                    <a:solidFill>
                      <a:srgbClr val="DF4625"/>
                    </a:solidFill>
                    <a:latin typeface="Calibri" panose="020F0502020204030204" pitchFamily="34" charset="0"/>
                    <a:cs typeface="Calibri" panose="020F0502020204030204" pitchFamily="34" charset="0"/>
                    <a:sym typeface="Avenir-Black"/>
                    <a:rtl val="0"/>
                  </a:rPr>
                  <a:t>Part 5: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Empower Teams Through DEI Collaboration, ERGs, and Recognition. </a:t>
                </a:r>
              </a:p>
              <a:p>
                <a:pPr>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grpSp>
        <p:nvGrpSpPr>
          <p:cNvPr id="30" name="Group 29">
            <a:extLst>
              <a:ext uri="{FF2B5EF4-FFF2-40B4-BE49-F238E27FC236}">
                <a16:creationId xmlns:a16="http://schemas.microsoft.com/office/drawing/2014/main" id="{7B0BBF65-50F6-0D6E-AF18-6CEB1DA038D4}"/>
              </a:ext>
            </a:extLst>
          </p:cNvPr>
          <p:cNvGrpSpPr/>
          <p:nvPr/>
        </p:nvGrpSpPr>
        <p:grpSpPr>
          <a:xfrm>
            <a:off x="6907126" y="3264327"/>
            <a:ext cx="1947038" cy="2372485"/>
            <a:chOff x="4098066" y="1013209"/>
            <a:chExt cx="2878476" cy="3507453"/>
          </a:xfrm>
        </p:grpSpPr>
        <p:sp>
          <p:nvSpPr>
            <p:cNvPr id="31" name="Freeform 30">
              <a:extLst>
                <a:ext uri="{FF2B5EF4-FFF2-40B4-BE49-F238E27FC236}">
                  <a16:creationId xmlns:a16="http://schemas.microsoft.com/office/drawing/2014/main" id="{7D611B26-5299-52BC-336A-250D3221698C}"/>
                </a:ext>
              </a:extLst>
            </p:cNvPr>
            <p:cNvSpPr/>
            <p:nvPr/>
          </p:nvSpPr>
          <p:spPr>
            <a:xfrm>
              <a:off x="4098066" y="1498833"/>
              <a:ext cx="2232612" cy="43775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32" name="Group 31">
              <a:extLst>
                <a:ext uri="{FF2B5EF4-FFF2-40B4-BE49-F238E27FC236}">
                  <a16:creationId xmlns:a16="http://schemas.microsoft.com/office/drawing/2014/main" id="{C0C59228-F5A7-FD61-F71A-CA068253426E}"/>
                </a:ext>
              </a:extLst>
            </p:cNvPr>
            <p:cNvGrpSpPr/>
            <p:nvPr/>
          </p:nvGrpSpPr>
          <p:grpSpPr>
            <a:xfrm>
              <a:off x="4203213" y="1013209"/>
              <a:ext cx="2773329" cy="3507453"/>
              <a:chOff x="7582189" y="4240348"/>
              <a:chExt cx="2467246" cy="3120347"/>
            </a:xfrm>
          </p:grpSpPr>
          <p:sp>
            <p:nvSpPr>
              <p:cNvPr id="33" name="TextBox 32">
                <a:extLst>
                  <a:ext uri="{FF2B5EF4-FFF2-40B4-BE49-F238E27FC236}">
                    <a16:creationId xmlns:a16="http://schemas.microsoft.com/office/drawing/2014/main" id="{BD3C1FD1-DF08-44FE-89BF-7A02178F179C}"/>
                  </a:ext>
                </a:extLst>
              </p:cNvPr>
              <p:cNvSpPr txBox="1"/>
              <p:nvPr/>
            </p:nvSpPr>
            <p:spPr>
              <a:xfrm>
                <a:off x="7582189" y="4240348"/>
                <a:ext cx="1799121" cy="445216"/>
              </a:xfrm>
              <a:prstGeom prst="rect">
                <a:avLst/>
              </a:prstGeom>
              <a:noFill/>
            </p:spPr>
            <p:txBody>
              <a:bodyPr wrap="squar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5</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34" name="TextBox 33">
                <a:extLst>
                  <a:ext uri="{FF2B5EF4-FFF2-40B4-BE49-F238E27FC236}">
                    <a16:creationId xmlns:a16="http://schemas.microsoft.com/office/drawing/2014/main" id="{2B2F2692-B116-5AD1-648D-55525C7DF102}"/>
                  </a:ext>
                </a:extLst>
              </p:cNvPr>
              <p:cNvSpPr txBox="1"/>
              <p:nvPr/>
            </p:nvSpPr>
            <p:spPr>
              <a:xfrm>
                <a:off x="7642196" y="4689512"/>
                <a:ext cx="1621691" cy="402213"/>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Inclusive Marketing For SMEs </a:t>
                </a:r>
              </a:p>
            </p:txBody>
          </p:sp>
          <p:sp>
            <p:nvSpPr>
              <p:cNvPr id="35" name="TextBox 34">
                <a:extLst>
                  <a:ext uri="{FF2B5EF4-FFF2-40B4-BE49-F238E27FC236}">
                    <a16:creationId xmlns:a16="http://schemas.microsoft.com/office/drawing/2014/main" id="{5377FB03-17CD-A91E-2792-3012DE40073E}"/>
                  </a:ext>
                </a:extLst>
              </p:cNvPr>
              <p:cNvSpPr txBox="1"/>
              <p:nvPr/>
            </p:nvSpPr>
            <p:spPr>
              <a:xfrm>
                <a:off x="7601606" y="5113364"/>
                <a:ext cx="2447829" cy="2247331"/>
              </a:xfrm>
              <a:prstGeom prst="rect">
                <a:avLst/>
              </a:prstGeom>
              <a:noFill/>
            </p:spPr>
            <p:txBody>
              <a:bodyPr wrap="square" rtlCol="0">
                <a:spAutoFit/>
              </a:bodyPr>
              <a:lstStyle/>
              <a:p>
                <a:pPr marL="5144" indent="-5144">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Embed inclusivity into branding. Understand the needs of diverse audiences. Craft strategic inclusive marketing campaigns.</a:t>
                </a:r>
              </a:p>
              <a:p>
                <a:pPr marL="322057" indent="-322057">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a:p>
                <a:pPr marL="345565" indent="-345565">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dirty="0">
                    <a:ln/>
                    <a:solidFill>
                      <a:srgbClr val="083F59"/>
                    </a:solidFill>
                    <a:latin typeface="Calibri" panose="020F0502020204030204" pitchFamily="34" charset="0"/>
                    <a:cs typeface="Calibri" panose="020F0502020204030204" pitchFamily="34" charset="0"/>
                    <a:sym typeface="Avenir-Black"/>
                    <a:rtl val="0"/>
                  </a:rPr>
                  <a:t>The Power of Inclusive Marketing for SME Brands. </a:t>
                </a:r>
              </a:p>
              <a:p>
                <a:pPr marL="345565" indent="-345565">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dirty="0">
                    <a:ln/>
                    <a:solidFill>
                      <a:srgbClr val="083F59"/>
                    </a:solidFill>
                    <a:latin typeface="Calibri" panose="020F0502020204030204" pitchFamily="34" charset="0"/>
                    <a:cs typeface="Calibri" panose="020F0502020204030204" pitchFamily="34" charset="0"/>
                    <a:sym typeface="Avenir-Black"/>
                    <a:rtl val="0"/>
                  </a:rPr>
                  <a:t>Understand Your Customers and Overcome Marketing Barriers. </a:t>
                </a:r>
              </a:p>
              <a:p>
                <a:pPr marL="345565" indent="-345565">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3: </a:t>
                </a:r>
                <a:r>
                  <a:rPr lang="en-US" sz="875" dirty="0">
                    <a:ln/>
                    <a:solidFill>
                      <a:srgbClr val="083F59"/>
                    </a:solidFill>
                    <a:latin typeface="Calibri" panose="020F0502020204030204" pitchFamily="34" charset="0"/>
                    <a:cs typeface="Calibri" panose="020F0502020204030204" pitchFamily="34" charset="0"/>
                    <a:sym typeface="Avenir-Black"/>
                    <a:rtl val="0"/>
                  </a:rPr>
                  <a:t>Crafting Inclusive Marketing Campaigns. </a:t>
                </a:r>
              </a:p>
              <a:p>
                <a:pPr>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a:p>
                <a:pPr marL="322057" indent="-322057">
                  <a:lnSpc>
                    <a:spcPts val="891"/>
                  </a:lnSpc>
                  <a:buClr>
                    <a:srgbClr val="DF4625"/>
                  </a:buClr>
                  <a:buFont typeface="Arial" panose="020B0604020202020204" pitchFamily="34" charset="0"/>
                  <a:buChar cha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grpSp>
        <p:nvGrpSpPr>
          <p:cNvPr id="36" name="Group 35">
            <a:extLst>
              <a:ext uri="{FF2B5EF4-FFF2-40B4-BE49-F238E27FC236}">
                <a16:creationId xmlns:a16="http://schemas.microsoft.com/office/drawing/2014/main" id="{436E6C5D-D37B-D890-644B-58032AFA3F8C}"/>
              </a:ext>
            </a:extLst>
          </p:cNvPr>
          <p:cNvGrpSpPr/>
          <p:nvPr/>
        </p:nvGrpSpPr>
        <p:grpSpPr>
          <a:xfrm>
            <a:off x="4126972" y="3264753"/>
            <a:ext cx="2364319" cy="2828083"/>
            <a:chOff x="4098066" y="1021997"/>
            <a:chExt cx="3495377" cy="4181002"/>
          </a:xfrm>
        </p:grpSpPr>
        <p:sp>
          <p:nvSpPr>
            <p:cNvPr id="37" name="Freeform 36">
              <a:extLst>
                <a:ext uri="{FF2B5EF4-FFF2-40B4-BE49-F238E27FC236}">
                  <a16:creationId xmlns:a16="http://schemas.microsoft.com/office/drawing/2014/main" id="{372A72D5-087D-10CB-9E31-C050DC80F392}"/>
                </a:ext>
              </a:extLst>
            </p:cNvPr>
            <p:cNvSpPr/>
            <p:nvPr/>
          </p:nvSpPr>
          <p:spPr>
            <a:xfrm>
              <a:off x="4098066" y="1498833"/>
              <a:ext cx="2312141" cy="43775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38" name="Group 37">
              <a:extLst>
                <a:ext uri="{FF2B5EF4-FFF2-40B4-BE49-F238E27FC236}">
                  <a16:creationId xmlns:a16="http://schemas.microsoft.com/office/drawing/2014/main" id="{7B937044-972A-3227-A279-9A3277B0D2B2}"/>
                </a:ext>
              </a:extLst>
            </p:cNvPr>
            <p:cNvGrpSpPr/>
            <p:nvPr/>
          </p:nvGrpSpPr>
          <p:grpSpPr>
            <a:xfrm>
              <a:off x="4203028" y="1021997"/>
              <a:ext cx="3390415" cy="4181002"/>
              <a:chOff x="7582026" y="4248166"/>
              <a:chExt cx="3016227" cy="3719559"/>
            </a:xfrm>
          </p:grpSpPr>
          <p:sp>
            <p:nvSpPr>
              <p:cNvPr id="39" name="TextBox 38">
                <a:extLst>
                  <a:ext uri="{FF2B5EF4-FFF2-40B4-BE49-F238E27FC236}">
                    <a16:creationId xmlns:a16="http://schemas.microsoft.com/office/drawing/2014/main" id="{70A78C04-417A-CA86-DF58-FE839E51F888}"/>
                  </a:ext>
                </a:extLst>
              </p:cNvPr>
              <p:cNvSpPr txBox="1"/>
              <p:nvPr/>
            </p:nvSpPr>
            <p:spPr>
              <a:xfrm>
                <a:off x="7582026" y="4248166"/>
                <a:ext cx="2359523" cy="445216"/>
              </a:xfrm>
              <a:prstGeom prst="rect">
                <a:avLst/>
              </a:prstGeom>
              <a:noFill/>
            </p:spPr>
            <p:txBody>
              <a:bodyPr wrap="squar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6 </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40" name="TextBox 39">
                <a:extLst>
                  <a:ext uri="{FF2B5EF4-FFF2-40B4-BE49-F238E27FC236}">
                    <a16:creationId xmlns:a16="http://schemas.microsoft.com/office/drawing/2014/main" id="{38E80EE9-41E0-E887-7D31-ECDA010BD897}"/>
                  </a:ext>
                </a:extLst>
              </p:cNvPr>
              <p:cNvSpPr txBox="1"/>
              <p:nvPr/>
            </p:nvSpPr>
            <p:spPr>
              <a:xfrm>
                <a:off x="7642196" y="4689513"/>
                <a:ext cx="1893323" cy="402212"/>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Inclusive Community Engagement for SMEs </a:t>
                </a:r>
              </a:p>
            </p:txBody>
          </p:sp>
          <p:sp>
            <p:nvSpPr>
              <p:cNvPr id="41" name="TextBox 40">
                <a:extLst>
                  <a:ext uri="{FF2B5EF4-FFF2-40B4-BE49-F238E27FC236}">
                    <a16:creationId xmlns:a16="http://schemas.microsoft.com/office/drawing/2014/main" id="{1596703B-C487-235C-D089-9845D009B45B}"/>
                  </a:ext>
                </a:extLst>
              </p:cNvPr>
              <p:cNvSpPr txBox="1"/>
              <p:nvPr/>
            </p:nvSpPr>
            <p:spPr>
              <a:xfrm>
                <a:off x="7601606" y="5113365"/>
                <a:ext cx="2996647" cy="2854360"/>
              </a:xfrm>
              <a:prstGeom prst="rect">
                <a:avLst/>
              </a:prstGeom>
              <a:noFill/>
            </p:spPr>
            <p:txBody>
              <a:bodyPr wrap="square" rtlCol="0">
                <a:spAutoFit/>
              </a:bodyPr>
              <a:lstStyle/>
              <a:p>
                <a:pPr marL="5144" indent="-5144">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Learn the six core principles of inclusive community engagement. Understand the four layers to community context and prepare an effective Engagement Framework and Action Plan</a:t>
                </a:r>
                <a:r>
                  <a:rPr lang="en-US" sz="875" dirty="0">
                    <a:ln/>
                    <a:solidFill>
                      <a:srgbClr val="083F59"/>
                    </a:solidFill>
                    <a:latin typeface="Calibri" panose="020F0502020204030204" pitchFamily="34" charset="0"/>
                    <a:cs typeface="Calibri" panose="020F0502020204030204" pitchFamily="34" charset="0"/>
                    <a:sym typeface="Avenir-Black"/>
                    <a:rtl val="0"/>
                  </a:rPr>
                  <a:t>.</a:t>
                </a:r>
              </a:p>
              <a:p>
                <a:pPr marL="345721" indent="-345721">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dirty="0">
                    <a:ln/>
                    <a:solidFill>
                      <a:srgbClr val="083F59"/>
                    </a:solidFill>
                    <a:latin typeface="Calibri" panose="020F0502020204030204" pitchFamily="34" charset="0"/>
                    <a:cs typeface="Calibri" panose="020F0502020204030204" pitchFamily="34" charset="0"/>
                    <a:sym typeface="Avenir-Black"/>
                    <a:rtl val="0"/>
                  </a:rPr>
                  <a:t>	Foundations of Inclusive Community Engagement.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dirty="0">
                    <a:ln/>
                    <a:solidFill>
                      <a:srgbClr val="083F59"/>
                    </a:solidFill>
                    <a:latin typeface="Calibri" panose="020F0502020204030204" pitchFamily="34" charset="0"/>
                    <a:cs typeface="Calibri" panose="020F0502020204030204" pitchFamily="34" charset="0"/>
                    <a:sym typeface="Avenir-Black"/>
                    <a:rtl val="0"/>
                  </a:rPr>
                  <a:t>	Understand &amp; Engage Your Community.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3: </a:t>
                </a:r>
                <a:r>
                  <a:rPr lang="en-US" sz="875" dirty="0">
                    <a:ln/>
                    <a:solidFill>
                      <a:srgbClr val="083F59"/>
                    </a:solidFill>
                    <a:latin typeface="Calibri" panose="020F0502020204030204" pitchFamily="34" charset="0"/>
                    <a:cs typeface="Calibri" panose="020F0502020204030204" pitchFamily="34" charset="0"/>
                    <a:sym typeface="Avenir-Black"/>
                    <a:rtl val="0"/>
                  </a:rPr>
                  <a:t>	Ensuring Inclusive Engagement through Shared Value.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4: </a:t>
                </a:r>
                <a:r>
                  <a:rPr lang="en-US" sz="875" dirty="0">
                    <a:ln/>
                    <a:solidFill>
                      <a:srgbClr val="083F59"/>
                    </a:solidFill>
                    <a:latin typeface="Calibri" panose="020F0502020204030204" pitchFamily="34" charset="0"/>
                    <a:cs typeface="Calibri" panose="020F0502020204030204" pitchFamily="34" charset="0"/>
                    <a:sym typeface="Avenir-Black"/>
                    <a:rtl val="0"/>
                  </a:rPr>
                  <a:t>	Prepare for an Effective Community Engagement Framework.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5: </a:t>
                </a:r>
                <a:r>
                  <a:rPr lang="en-US" sz="875" dirty="0">
                    <a:ln/>
                    <a:solidFill>
                      <a:srgbClr val="083F59"/>
                    </a:solidFill>
                    <a:latin typeface="Calibri" panose="020F0502020204030204" pitchFamily="34" charset="0"/>
                    <a:cs typeface="Calibri" panose="020F0502020204030204" pitchFamily="34" charset="0"/>
                    <a:sym typeface="Avenir-Black"/>
                    <a:rtl val="0"/>
                  </a:rPr>
                  <a:t>	Create a Community Engagement Framework &amp; Action Plan. </a:t>
                </a:r>
              </a:p>
              <a:p>
                <a:pPr marL="345721" indent="-345721">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a:p>
                <a:pPr marL="345721" indent="-345721">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sp>
        <p:nvSpPr>
          <p:cNvPr id="42" name="Freeform 41">
            <a:extLst>
              <a:ext uri="{FF2B5EF4-FFF2-40B4-BE49-F238E27FC236}">
                <a16:creationId xmlns:a16="http://schemas.microsoft.com/office/drawing/2014/main" id="{CBB819DA-C5F5-B45A-37D9-E9EB391E6357}"/>
              </a:ext>
            </a:extLst>
          </p:cNvPr>
          <p:cNvSpPr/>
          <p:nvPr/>
        </p:nvSpPr>
        <p:spPr>
          <a:xfrm>
            <a:off x="8671172" y="3657721"/>
            <a:ext cx="423041" cy="158173"/>
          </a:xfrm>
          <a:custGeom>
            <a:avLst/>
            <a:gdLst>
              <a:gd name="connsiteX0" fmla="*/ 0 w 668437"/>
              <a:gd name="connsiteY0" fmla="*/ 0 h 194261"/>
              <a:gd name="connsiteX1" fmla="*/ 668437 w 668437"/>
              <a:gd name="connsiteY1" fmla="*/ 0 h 194261"/>
              <a:gd name="connsiteX2" fmla="*/ 668437 w 668437"/>
              <a:gd name="connsiteY2" fmla="*/ 194262 h 194261"/>
              <a:gd name="connsiteX3" fmla="*/ 0 w 668437"/>
              <a:gd name="connsiteY3" fmla="*/ 194262 h 194261"/>
            </a:gdLst>
            <a:ahLst/>
            <a:cxnLst>
              <a:cxn ang="0">
                <a:pos x="connsiteX0" y="connsiteY0"/>
              </a:cxn>
              <a:cxn ang="0">
                <a:pos x="connsiteX1" y="connsiteY1"/>
              </a:cxn>
              <a:cxn ang="0">
                <a:pos x="connsiteX2" y="connsiteY2"/>
              </a:cxn>
              <a:cxn ang="0">
                <a:pos x="connsiteX3" y="connsiteY3"/>
              </a:cxn>
            </a:cxnLst>
            <a:rect l="l" t="t" r="r" b="b"/>
            <a:pathLst>
              <a:path w="668437" h="194261">
                <a:moveTo>
                  <a:pt x="0" y="0"/>
                </a:moveTo>
                <a:lnTo>
                  <a:pt x="668437" y="0"/>
                </a:lnTo>
                <a:lnTo>
                  <a:pt x="668437" y="194262"/>
                </a:lnTo>
                <a:lnTo>
                  <a:pt x="0" y="194262"/>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43" name="Freeform 42">
            <a:extLst>
              <a:ext uri="{FF2B5EF4-FFF2-40B4-BE49-F238E27FC236}">
                <a16:creationId xmlns:a16="http://schemas.microsoft.com/office/drawing/2014/main" id="{A72DA418-8663-01A4-E4A8-4ADED866CC94}"/>
              </a:ext>
            </a:extLst>
          </p:cNvPr>
          <p:cNvSpPr/>
          <p:nvPr/>
        </p:nvSpPr>
        <p:spPr>
          <a:xfrm>
            <a:off x="6308659" y="3619564"/>
            <a:ext cx="358288" cy="189702"/>
          </a:xfrm>
          <a:custGeom>
            <a:avLst/>
            <a:gdLst>
              <a:gd name="connsiteX0" fmla="*/ 0 w 680357"/>
              <a:gd name="connsiteY0" fmla="*/ 0 h 173952"/>
              <a:gd name="connsiteX1" fmla="*/ 680358 w 680357"/>
              <a:gd name="connsiteY1" fmla="*/ 0 h 173952"/>
              <a:gd name="connsiteX2" fmla="*/ 680358 w 680357"/>
              <a:gd name="connsiteY2" fmla="*/ 173953 h 173952"/>
              <a:gd name="connsiteX3" fmla="*/ 0 w 680357"/>
              <a:gd name="connsiteY3" fmla="*/ 173953 h 173952"/>
            </a:gdLst>
            <a:ahLst/>
            <a:cxnLst>
              <a:cxn ang="0">
                <a:pos x="connsiteX0" y="connsiteY0"/>
              </a:cxn>
              <a:cxn ang="0">
                <a:pos x="connsiteX1" y="connsiteY1"/>
              </a:cxn>
              <a:cxn ang="0">
                <a:pos x="connsiteX2" y="connsiteY2"/>
              </a:cxn>
              <a:cxn ang="0">
                <a:pos x="connsiteX3" y="connsiteY3"/>
              </a:cxn>
            </a:cxnLst>
            <a:rect l="l" t="t" r="r" b="b"/>
            <a:pathLst>
              <a:path w="680357" h="173952">
                <a:moveTo>
                  <a:pt x="0" y="0"/>
                </a:moveTo>
                <a:lnTo>
                  <a:pt x="680358" y="0"/>
                </a:lnTo>
                <a:lnTo>
                  <a:pt x="680358" y="173953"/>
                </a:lnTo>
                <a:lnTo>
                  <a:pt x="0" y="173953"/>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nvGrpSpPr>
          <p:cNvPr id="44" name="Graphic 4">
            <a:extLst>
              <a:ext uri="{FF2B5EF4-FFF2-40B4-BE49-F238E27FC236}">
                <a16:creationId xmlns:a16="http://schemas.microsoft.com/office/drawing/2014/main" id="{6640C839-541A-1FB0-F490-13C4A8A2E896}"/>
              </a:ext>
            </a:extLst>
          </p:cNvPr>
          <p:cNvGrpSpPr/>
          <p:nvPr/>
        </p:nvGrpSpPr>
        <p:grpSpPr>
          <a:xfrm>
            <a:off x="8718922" y="3548654"/>
            <a:ext cx="327630" cy="347436"/>
            <a:chOff x="3517492" y="4552347"/>
            <a:chExt cx="430907" cy="456956"/>
          </a:xfrm>
          <a:solidFill>
            <a:srgbClr val="083F59"/>
          </a:solidFill>
        </p:grpSpPr>
        <p:sp>
          <p:nvSpPr>
            <p:cNvPr id="45" name="Freeform 44">
              <a:extLst>
                <a:ext uri="{FF2B5EF4-FFF2-40B4-BE49-F238E27FC236}">
                  <a16:creationId xmlns:a16="http://schemas.microsoft.com/office/drawing/2014/main" id="{3784C002-52DC-3AD1-8346-E19985897F28}"/>
                </a:ext>
              </a:extLst>
            </p:cNvPr>
            <p:cNvSpPr/>
            <p:nvPr/>
          </p:nvSpPr>
          <p:spPr>
            <a:xfrm>
              <a:off x="3829636" y="4853011"/>
              <a:ext cx="41501" cy="43267"/>
            </a:xfrm>
            <a:custGeom>
              <a:avLst/>
              <a:gdLst>
                <a:gd name="connsiteX0" fmla="*/ 20750 w 41501"/>
                <a:gd name="connsiteY0" fmla="*/ 14128 h 43267"/>
                <a:gd name="connsiteX1" fmla="*/ 27373 w 41501"/>
                <a:gd name="connsiteY1" fmla="*/ 21192 h 43267"/>
                <a:gd name="connsiteX2" fmla="*/ 20750 w 41501"/>
                <a:gd name="connsiteY2" fmla="*/ 28256 h 43267"/>
                <a:gd name="connsiteX3" fmla="*/ 14128 w 41501"/>
                <a:gd name="connsiteY3" fmla="*/ 21192 h 43267"/>
                <a:gd name="connsiteX4" fmla="*/ 20750 w 41501"/>
                <a:gd name="connsiteY4" fmla="*/ 14128 h 43267"/>
                <a:gd name="connsiteX5" fmla="*/ 20750 w 41501"/>
                <a:gd name="connsiteY5" fmla="*/ 43268 h 43267"/>
                <a:gd name="connsiteX6" fmla="*/ 41501 w 41501"/>
                <a:gd name="connsiteY6" fmla="*/ 21634 h 43267"/>
                <a:gd name="connsiteX7" fmla="*/ 20750 w 41501"/>
                <a:gd name="connsiteY7" fmla="*/ 0 h 43267"/>
                <a:gd name="connsiteX8" fmla="*/ 0 w 41501"/>
                <a:gd name="connsiteY8" fmla="*/ 21634 h 43267"/>
                <a:gd name="connsiteX9" fmla="*/ 20750 w 41501"/>
                <a:gd name="connsiteY9" fmla="*/ 43268 h 43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501" h="43267">
                  <a:moveTo>
                    <a:pt x="20750" y="14128"/>
                  </a:moveTo>
                  <a:cubicBezTo>
                    <a:pt x="24724" y="14128"/>
                    <a:pt x="27373" y="17219"/>
                    <a:pt x="27373" y="21192"/>
                  </a:cubicBezTo>
                  <a:cubicBezTo>
                    <a:pt x="27373" y="25166"/>
                    <a:pt x="24283" y="28256"/>
                    <a:pt x="20750" y="28256"/>
                  </a:cubicBezTo>
                  <a:cubicBezTo>
                    <a:pt x="17218" y="28256"/>
                    <a:pt x="14128" y="25166"/>
                    <a:pt x="14128" y="21192"/>
                  </a:cubicBezTo>
                  <a:cubicBezTo>
                    <a:pt x="14128" y="17219"/>
                    <a:pt x="16777" y="14128"/>
                    <a:pt x="20750" y="14128"/>
                  </a:cubicBezTo>
                  <a:close/>
                  <a:moveTo>
                    <a:pt x="20750" y="43268"/>
                  </a:moveTo>
                  <a:cubicBezTo>
                    <a:pt x="32230" y="43268"/>
                    <a:pt x="41501" y="33555"/>
                    <a:pt x="41501" y="21634"/>
                  </a:cubicBezTo>
                  <a:cubicBezTo>
                    <a:pt x="41501" y="9713"/>
                    <a:pt x="32230" y="0"/>
                    <a:pt x="20750" y="0"/>
                  </a:cubicBezTo>
                  <a:cubicBezTo>
                    <a:pt x="9271" y="0"/>
                    <a:pt x="0" y="9713"/>
                    <a:pt x="0" y="21634"/>
                  </a:cubicBezTo>
                  <a:cubicBezTo>
                    <a:pt x="0" y="33555"/>
                    <a:pt x="9271" y="43268"/>
                    <a:pt x="20750" y="43268"/>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nvGrpSpPr>
            <p:cNvPr id="46" name="Graphic 4">
              <a:extLst>
                <a:ext uri="{FF2B5EF4-FFF2-40B4-BE49-F238E27FC236}">
                  <a16:creationId xmlns:a16="http://schemas.microsoft.com/office/drawing/2014/main" id="{FE0771BD-7FB3-CD03-117C-E55840A931E8}"/>
                </a:ext>
              </a:extLst>
            </p:cNvPr>
            <p:cNvGrpSpPr/>
            <p:nvPr/>
          </p:nvGrpSpPr>
          <p:grpSpPr>
            <a:xfrm>
              <a:off x="3517492" y="4552347"/>
              <a:ext cx="430907" cy="456956"/>
              <a:chOff x="3517492" y="4552347"/>
              <a:chExt cx="430907" cy="456956"/>
            </a:xfrm>
            <a:grpFill/>
          </p:grpSpPr>
          <p:sp>
            <p:nvSpPr>
              <p:cNvPr id="47" name="Freeform 46">
                <a:extLst>
                  <a:ext uri="{FF2B5EF4-FFF2-40B4-BE49-F238E27FC236}">
                    <a16:creationId xmlns:a16="http://schemas.microsoft.com/office/drawing/2014/main" id="{A1D3556F-92F8-F8D7-8FF3-ECA80D29F5D3}"/>
                  </a:ext>
                </a:extLst>
              </p:cNvPr>
              <p:cNvSpPr/>
              <p:nvPr/>
            </p:nvSpPr>
            <p:spPr>
              <a:xfrm>
                <a:off x="3860541" y="4562502"/>
                <a:ext cx="80795" cy="84768"/>
              </a:xfrm>
              <a:custGeom>
                <a:avLst/>
                <a:gdLst>
                  <a:gd name="connsiteX0" fmla="*/ 38411 w 80795"/>
                  <a:gd name="connsiteY0" fmla="*/ 0 h 84768"/>
                  <a:gd name="connsiteX1" fmla="*/ 80795 w 80795"/>
                  <a:gd name="connsiteY1" fmla="*/ 44592 h 84768"/>
                  <a:gd name="connsiteX2" fmla="*/ 68433 w 80795"/>
                  <a:gd name="connsiteY2" fmla="*/ 75938 h 84768"/>
                  <a:gd name="connsiteX3" fmla="*/ 60044 w 80795"/>
                  <a:gd name="connsiteY3" fmla="*/ 84769 h 84768"/>
                  <a:gd name="connsiteX4" fmla="*/ 0 w 80795"/>
                  <a:gd name="connsiteY4" fmla="*/ 21634 h 84768"/>
                  <a:gd name="connsiteX5" fmla="*/ 8388 w 80795"/>
                  <a:gd name="connsiteY5" fmla="*/ 12804 h 84768"/>
                  <a:gd name="connsiteX6" fmla="*/ 38411 w 80795"/>
                  <a:gd name="connsiteY6" fmla="*/ 0 h 84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0795" h="84768">
                    <a:moveTo>
                      <a:pt x="38411" y="0"/>
                    </a:moveTo>
                    <a:cubicBezTo>
                      <a:pt x="61811" y="0"/>
                      <a:pt x="80795" y="20309"/>
                      <a:pt x="80795" y="44592"/>
                    </a:cubicBezTo>
                    <a:cubicBezTo>
                      <a:pt x="80795" y="56512"/>
                      <a:pt x="76380" y="67992"/>
                      <a:pt x="68433" y="75938"/>
                    </a:cubicBezTo>
                    <a:lnTo>
                      <a:pt x="60044" y="84769"/>
                    </a:lnTo>
                    <a:lnTo>
                      <a:pt x="0" y="21634"/>
                    </a:lnTo>
                    <a:lnTo>
                      <a:pt x="8388" y="12804"/>
                    </a:lnTo>
                    <a:cubicBezTo>
                      <a:pt x="16335" y="4415"/>
                      <a:pt x="27373" y="0"/>
                      <a:pt x="38411" y="0"/>
                    </a:cubicBezTo>
                    <a:close/>
                  </a:path>
                </a:pathLst>
              </a:custGeom>
              <a:solidFill>
                <a:srgbClr val="DF4625"/>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48" name="Freeform 47">
                <a:extLst>
                  <a:ext uri="{FF2B5EF4-FFF2-40B4-BE49-F238E27FC236}">
                    <a16:creationId xmlns:a16="http://schemas.microsoft.com/office/drawing/2014/main" id="{4AAD3872-E26E-F06F-6EA0-C347C48B9E4B}"/>
                  </a:ext>
                </a:extLst>
              </p:cNvPr>
              <p:cNvSpPr/>
              <p:nvPr/>
            </p:nvSpPr>
            <p:spPr>
              <a:xfrm>
                <a:off x="3705132" y="4659633"/>
                <a:ext cx="144813" cy="242827"/>
              </a:xfrm>
              <a:custGeom>
                <a:avLst/>
                <a:gdLst>
                  <a:gd name="connsiteX0" fmla="*/ 144813 w 144813"/>
                  <a:gd name="connsiteY0" fmla="*/ 116999 h 242827"/>
                  <a:gd name="connsiteX1" fmla="*/ 107285 w 144813"/>
                  <a:gd name="connsiteY1" fmla="*/ 194262 h 242827"/>
                  <a:gd name="connsiteX2" fmla="*/ 72848 w 144813"/>
                  <a:gd name="connsiteY2" fmla="*/ 242827 h 242827"/>
                  <a:gd name="connsiteX3" fmla="*/ 68433 w 144813"/>
                  <a:gd name="connsiteY3" fmla="*/ 242386 h 242827"/>
                  <a:gd name="connsiteX4" fmla="*/ 41060 w 144813"/>
                  <a:gd name="connsiteY4" fmla="*/ 242386 h 242827"/>
                  <a:gd name="connsiteX5" fmla="*/ 41060 w 144813"/>
                  <a:gd name="connsiteY5" fmla="*/ 205299 h 242827"/>
                  <a:gd name="connsiteX6" fmla="*/ 20309 w 144813"/>
                  <a:gd name="connsiteY6" fmla="*/ 183224 h 242827"/>
                  <a:gd name="connsiteX7" fmla="*/ 6623 w 144813"/>
                  <a:gd name="connsiteY7" fmla="*/ 183224 h 242827"/>
                  <a:gd name="connsiteX8" fmla="*/ 0 w 144813"/>
                  <a:gd name="connsiteY8" fmla="*/ 176160 h 242827"/>
                  <a:gd name="connsiteX9" fmla="*/ 6623 w 144813"/>
                  <a:gd name="connsiteY9" fmla="*/ 169096 h 242827"/>
                  <a:gd name="connsiteX10" fmla="*/ 75497 w 144813"/>
                  <a:gd name="connsiteY10" fmla="*/ 169096 h 242827"/>
                  <a:gd name="connsiteX11" fmla="*/ 96248 w 144813"/>
                  <a:gd name="connsiteY11" fmla="*/ 147021 h 242827"/>
                  <a:gd name="connsiteX12" fmla="*/ 75497 w 144813"/>
                  <a:gd name="connsiteY12" fmla="*/ 124945 h 242827"/>
                  <a:gd name="connsiteX13" fmla="*/ 20309 w 144813"/>
                  <a:gd name="connsiteY13" fmla="*/ 124945 h 242827"/>
                  <a:gd name="connsiteX14" fmla="*/ 13687 w 144813"/>
                  <a:gd name="connsiteY14" fmla="*/ 117881 h 242827"/>
                  <a:gd name="connsiteX15" fmla="*/ 13687 w 144813"/>
                  <a:gd name="connsiteY15" fmla="*/ 95806 h 242827"/>
                  <a:gd name="connsiteX16" fmla="*/ 48124 w 144813"/>
                  <a:gd name="connsiteY16" fmla="*/ 95806 h 242827"/>
                  <a:gd name="connsiteX17" fmla="*/ 82561 w 144813"/>
                  <a:gd name="connsiteY17" fmla="*/ 58720 h 242827"/>
                  <a:gd name="connsiteX18" fmla="*/ 48124 w 144813"/>
                  <a:gd name="connsiteY18" fmla="*/ 21634 h 242827"/>
                  <a:gd name="connsiteX19" fmla="*/ 47682 w 144813"/>
                  <a:gd name="connsiteY19" fmla="*/ 21634 h 242827"/>
                  <a:gd name="connsiteX20" fmla="*/ 48124 w 144813"/>
                  <a:gd name="connsiteY20" fmla="*/ 14128 h 242827"/>
                  <a:gd name="connsiteX21" fmla="*/ 46358 w 144813"/>
                  <a:gd name="connsiteY21" fmla="*/ 0 h 242827"/>
                  <a:gd name="connsiteX22" fmla="*/ 144813 w 144813"/>
                  <a:gd name="connsiteY22" fmla="*/ 116999 h 242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44813" h="242827">
                    <a:moveTo>
                      <a:pt x="144813" y="116999"/>
                    </a:moveTo>
                    <a:cubicBezTo>
                      <a:pt x="144813" y="155409"/>
                      <a:pt x="126712" y="174394"/>
                      <a:pt x="107285" y="194262"/>
                    </a:cubicBezTo>
                    <a:cubicBezTo>
                      <a:pt x="94040" y="208390"/>
                      <a:pt x="80354" y="222076"/>
                      <a:pt x="72848" y="242827"/>
                    </a:cubicBezTo>
                    <a:cubicBezTo>
                      <a:pt x="71524" y="242386"/>
                      <a:pt x="70199" y="242386"/>
                      <a:pt x="68433" y="242386"/>
                    </a:cubicBezTo>
                    <a:lnTo>
                      <a:pt x="41060" y="242386"/>
                    </a:lnTo>
                    <a:lnTo>
                      <a:pt x="41060" y="205299"/>
                    </a:lnTo>
                    <a:cubicBezTo>
                      <a:pt x="41060" y="192937"/>
                      <a:pt x="31788" y="183224"/>
                      <a:pt x="20309" y="183224"/>
                    </a:cubicBezTo>
                    <a:lnTo>
                      <a:pt x="6623" y="183224"/>
                    </a:lnTo>
                    <a:cubicBezTo>
                      <a:pt x="2649" y="183224"/>
                      <a:pt x="0" y="180133"/>
                      <a:pt x="0" y="176160"/>
                    </a:cubicBezTo>
                    <a:cubicBezTo>
                      <a:pt x="0" y="172187"/>
                      <a:pt x="3091" y="169096"/>
                      <a:pt x="6623" y="169096"/>
                    </a:cubicBezTo>
                    <a:lnTo>
                      <a:pt x="75497" y="169096"/>
                    </a:lnTo>
                    <a:cubicBezTo>
                      <a:pt x="86976" y="169096"/>
                      <a:pt x="96248" y="159383"/>
                      <a:pt x="96248" y="147021"/>
                    </a:cubicBezTo>
                    <a:cubicBezTo>
                      <a:pt x="96248" y="134659"/>
                      <a:pt x="86976" y="124945"/>
                      <a:pt x="75497" y="124945"/>
                    </a:cubicBezTo>
                    <a:lnTo>
                      <a:pt x="20309" y="124945"/>
                    </a:lnTo>
                    <a:cubicBezTo>
                      <a:pt x="16336" y="124945"/>
                      <a:pt x="13687" y="121855"/>
                      <a:pt x="13687" y="117881"/>
                    </a:cubicBezTo>
                    <a:lnTo>
                      <a:pt x="13687" y="95806"/>
                    </a:lnTo>
                    <a:lnTo>
                      <a:pt x="48124" y="95806"/>
                    </a:lnTo>
                    <a:cubicBezTo>
                      <a:pt x="67109" y="95806"/>
                      <a:pt x="82561" y="79029"/>
                      <a:pt x="82561" y="58720"/>
                    </a:cubicBezTo>
                    <a:cubicBezTo>
                      <a:pt x="82561" y="38411"/>
                      <a:pt x="67109" y="21634"/>
                      <a:pt x="48124" y="21634"/>
                    </a:cubicBezTo>
                    <a:lnTo>
                      <a:pt x="47682" y="21634"/>
                    </a:lnTo>
                    <a:cubicBezTo>
                      <a:pt x="48124" y="19426"/>
                      <a:pt x="48124" y="16777"/>
                      <a:pt x="48124" y="14128"/>
                    </a:cubicBezTo>
                    <a:cubicBezTo>
                      <a:pt x="48124" y="9271"/>
                      <a:pt x="47682" y="4856"/>
                      <a:pt x="46358" y="0"/>
                    </a:cubicBezTo>
                    <a:cubicBezTo>
                      <a:pt x="101546" y="6181"/>
                      <a:pt x="144813" y="56512"/>
                      <a:pt x="144813" y="116999"/>
                    </a:cubicBezTo>
                    <a:close/>
                  </a:path>
                </a:pathLst>
              </a:custGeom>
              <a:solidFill>
                <a:srgbClr val="DF4625"/>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49" name="Freeform 48">
                <a:extLst>
                  <a:ext uri="{FF2B5EF4-FFF2-40B4-BE49-F238E27FC236}">
                    <a16:creationId xmlns:a16="http://schemas.microsoft.com/office/drawing/2014/main" id="{7C92ED51-96B5-D4B3-6A29-74264F5F42C0}"/>
                  </a:ext>
                </a:extLst>
              </p:cNvPr>
              <p:cNvSpPr/>
              <p:nvPr/>
            </p:nvSpPr>
            <p:spPr>
              <a:xfrm>
                <a:off x="3517492" y="4552347"/>
                <a:ext cx="430907" cy="456956"/>
              </a:xfrm>
              <a:custGeom>
                <a:avLst/>
                <a:gdLst>
                  <a:gd name="connsiteX0" fmla="*/ 417221 w 430907"/>
                  <a:gd name="connsiteY0" fmla="*/ 331569 h 456956"/>
                  <a:gd name="connsiteX1" fmla="*/ 417221 w 430907"/>
                  <a:gd name="connsiteY1" fmla="*/ 331569 h 456956"/>
                  <a:gd name="connsiteX2" fmla="*/ 391614 w 430907"/>
                  <a:gd name="connsiteY2" fmla="*/ 349672 h 456956"/>
                  <a:gd name="connsiteX3" fmla="*/ 397354 w 430907"/>
                  <a:gd name="connsiteY3" fmla="*/ 381018 h 456956"/>
                  <a:gd name="connsiteX4" fmla="*/ 397795 w 430907"/>
                  <a:gd name="connsiteY4" fmla="*/ 381460 h 456956"/>
                  <a:gd name="connsiteX5" fmla="*/ 388082 w 430907"/>
                  <a:gd name="connsiteY5" fmla="*/ 391614 h 456956"/>
                  <a:gd name="connsiteX6" fmla="*/ 387640 w 430907"/>
                  <a:gd name="connsiteY6" fmla="*/ 391172 h 456956"/>
                  <a:gd name="connsiteX7" fmla="*/ 357618 w 430907"/>
                  <a:gd name="connsiteY7" fmla="*/ 384992 h 456956"/>
                  <a:gd name="connsiteX8" fmla="*/ 340841 w 430907"/>
                  <a:gd name="connsiteY8" fmla="*/ 411482 h 456956"/>
                  <a:gd name="connsiteX9" fmla="*/ 340841 w 430907"/>
                  <a:gd name="connsiteY9" fmla="*/ 411923 h 456956"/>
                  <a:gd name="connsiteX10" fmla="*/ 326713 w 430907"/>
                  <a:gd name="connsiteY10" fmla="*/ 411923 h 456956"/>
                  <a:gd name="connsiteX11" fmla="*/ 326713 w 430907"/>
                  <a:gd name="connsiteY11" fmla="*/ 412365 h 456956"/>
                  <a:gd name="connsiteX12" fmla="*/ 309936 w 430907"/>
                  <a:gd name="connsiteY12" fmla="*/ 385433 h 456956"/>
                  <a:gd name="connsiteX13" fmla="*/ 280355 w 430907"/>
                  <a:gd name="connsiteY13" fmla="*/ 391614 h 456956"/>
                  <a:gd name="connsiteX14" fmla="*/ 279913 w 430907"/>
                  <a:gd name="connsiteY14" fmla="*/ 392056 h 456956"/>
                  <a:gd name="connsiteX15" fmla="*/ 270642 w 430907"/>
                  <a:gd name="connsiteY15" fmla="*/ 382342 h 456956"/>
                  <a:gd name="connsiteX16" fmla="*/ 271525 w 430907"/>
                  <a:gd name="connsiteY16" fmla="*/ 376162 h 456956"/>
                  <a:gd name="connsiteX17" fmla="*/ 266668 w 430907"/>
                  <a:gd name="connsiteY17" fmla="*/ 362475 h 456956"/>
                  <a:gd name="connsiteX18" fmla="*/ 285653 w 430907"/>
                  <a:gd name="connsiteY18" fmla="*/ 331128 h 456956"/>
                  <a:gd name="connsiteX19" fmla="*/ 333777 w 430907"/>
                  <a:gd name="connsiteY19" fmla="*/ 376603 h 456956"/>
                  <a:gd name="connsiteX20" fmla="*/ 382342 w 430907"/>
                  <a:gd name="connsiteY20" fmla="*/ 324947 h 456956"/>
                  <a:gd name="connsiteX21" fmla="*/ 333777 w 430907"/>
                  <a:gd name="connsiteY21" fmla="*/ 273291 h 456956"/>
                  <a:gd name="connsiteX22" fmla="*/ 331569 w 430907"/>
                  <a:gd name="connsiteY22" fmla="*/ 273291 h 456956"/>
                  <a:gd name="connsiteX23" fmla="*/ 340399 w 430907"/>
                  <a:gd name="connsiteY23" fmla="*/ 236646 h 456956"/>
                  <a:gd name="connsiteX24" fmla="*/ 340841 w 430907"/>
                  <a:gd name="connsiteY24" fmla="*/ 236646 h 456956"/>
                  <a:gd name="connsiteX25" fmla="*/ 340841 w 430907"/>
                  <a:gd name="connsiteY25" fmla="*/ 237088 h 456956"/>
                  <a:gd name="connsiteX26" fmla="*/ 357618 w 430907"/>
                  <a:gd name="connsiteY26" fmla="*/ 264020 h 456956"/>
                  <a:gd name="connsiteX27" fmla="*/ 387199 w 430907"/>
                  <a:gd name="connsiteY27" fmla="*/ 257838 h 456956"/>
                  <a:gd name="connsiteX28" fmla="*/ 387640 w 430907"/>
                  <a:gd name="connsiteY28" fmla="*/ 257397 h 456956"/>
                  <a:gd name="connsiteX29" fmla="*/ 397354 w 430907"/>
                  <a:gd name="connsiteY29" fmla="*/ 267551 h 456956"/>
                  <a:gd name="connsiteX30" fmla="*/ 396912 w 430907"/>
                  <a:gd name="connsiteY30" fmla="*/ 267993 h 456956"/>
                  <a:gd name="connsiteX31" fmla="*/ 391172 w 430907"/>
                  <a:gd name="connsiteY31" fmla="*/ 299781 h 456956"/>
                  <a:gd name="connsiteX32" fmla="*/ 416338 w 430907"/>
                  <a:gd name="connsiteY32" fmla="*/ 317883 h 456956"/>
                  <a:gd name="connsiteX33" fmla="*/ 416780 w 430907"/>
                  <a:gd name="connsiteY33" fmla="*/ 317883 h 456956"/>
                  <a:gd name="connsiteX34" fmla="*/ 416780 w 430907"/>
                  <a:gd name="connsiteY34" fmla="*/ 331569 h 456956"/>
                  <a:gd name="connsiteX35" fmla="*/ 250774 w 430907"/>
                  <a:gd name="connsiteY35" fmla="*/ 412365 h 456956"/>
                  <a:gd name="connsiteX36" fmla="*/ 181458 w 430907"/>
                  <a:gd name="connsiteY36" fmla="*/ 412365 h 456956"/>
                  <a:gd name="connsiteX37" fmla="*/ 174835 w 430907"/>
                  <a:gd name="connsiteY37" fmla="*/ 405301 h 456956"/>
                  <a:gd name="connsiteX38" fmla="*/ 181458 w 430907"/>
                  <a:gd name="connsiteY38" fmla="*/ 398237 h 456956"/>
                  <a:gd name="connsiteX39" fmla="*/ 250774 w 430907"/>
                  <a:gd name="connsiteY39" fmla="*/ 398237 h 456956"/>
                  <a:gd name="connsiteX40" fmla="*/ 257397 w 430907"/>
                  <a:gd name="connsiteY40" fmla="*/ 405301 h 456956"/>
                  <a:gd name="connsiteX41" fmla="*/ 250774 w 430907"/>
                  <a:gd name="connsiteY41" fmla="*/ 412365 h 456956"/>
                  <a:gd name="connsiteX42" fmla="*/ 215895 w 430907"/>
                  <a:gd name="connsiteY42" fmla="*/ 441945 h 456956"/>
                  <a:gd name="connsiteX43" fmla="*/ 191171 w 430907"/>
                  <a:gd name="connsiteY43" fmla="*/ 426935 h 456956"/>
                  <a:gd name="connsiteX44" fmla="*/ 240178 w 430907"/>
                  <a:gd name="connsiteY44" fmla="*/ 426935 h 456956"/>
                  <a:gd name="connsiteX45" fmla="*/ 215895 w 430907"/>
                  <a:gd name="connsiteY45" fmla="*/ 441945 h 456956"/>
                  <a:gd name="connsiteX46" fmla="*/ 21192 w 430907"/>
                  <a:gd name="connsiteY46" fmla="*/ 441504 h 456956"/>
                  <a:gd name="connsiteX47" fmla="*/ 15011 w 430907"/>
                  <a:gd name="connsiteY47" fmla="*/ 436648 h 456956"/>
                  <a:gd name="connsiteX48" fmla="*/ 15453 w 430907"/>
                  <a:gd name="connsiteY48" fmla="*/ 434881 h 456956"/>
                  <a:gd name="connsiteX49" fmla="*/ 22075 w 430907"/>
                  <a:gd name="connsiteY49" fmla="*/ 415455 h 456956"/>
                  <a:gd name="connsiteX50" fmla="*/ 39294 w 430907"/>
                  <a:gd name="connsiteY50" fmla="*/ 433999 h 456956"/>
                  <a:gd name="connsiteX51" fmla="*/ 21192 w 430907"/>
                  <a:gd name="connsiteY51" fmla="*/ 441504 h 456956"/>
                  <a:gd name="connsiteX52" fmla="*/ 45033 w 430907"/>
                  <a:gd name="connsiteY52" fmla="*/ 352320 h 456956"/>
                  <a:gd name="connsiteX53" fmla="*/ 99338 w 430907"/>
                  <a:gd name="connsiteY53" fmla="*/ 409716 h 456956"/>
                  <a:gd name="connsiteX54" fmla="*/ 52980 w 430907"/>
                  <a:gd name="connsiteY54" fmla="*/ 428700 h 456956"/>
                  <a:gd name="connsiteX55" fmla="*/ 27373 w 430907"/>
                  <a:gd name="connsiteY55" fmla="*/ 401327 h 456956"/>
                  <a:gd name="connsiteX56" fmla="*/ 45033 w 430907"/>
                  <a:gd name="connsiteY56" fmla="*/ 352320 h 456956"/>
                  <a:gd name="connsiteX57" fmla="*/ 128036 w 430907"/>
                  <a:gd name="connsiteY57" fmla="*/ 311260 h 456956"/>
                  <a:gd name="connsiteX58" fmla="*/ 77263 w 430907"/>
                  <a:gd name="connsiteY58" fmla="*/ 365124 h 456956"/>
                  <a:gd name="connsiteX59" fmla="*/ 52097 w 430907"/>
                  <a:gd name="connsiteY59" fmla="*/ 338634 h 456956"/>
                  <a:gd name="connsiteX60" fmla="*/ 105078 w 430907"/>
                  <a:gd name="connsiteY60" fmla="*/ 282563 h 456956"/>
                  <a:gd name="connsiteX61" fmla="*/ 128036 w 430907"/>
                  <a:gd name="connsiteY61" fmla="*/ 311260 h 456956"/>
                  <a:gd name="connsiteX62" fmla="*/ 181017 w 430907"/>
                  <a:gd name="connsiteY62" fmla="*/ 206624 h 456956"/>
                  <a:gd name="connsiteX63" fmla="*/ 181017 w 430907"/>
                  <a:gd name="connsiteY63" fmla="*/ 228699 h 456956"/>
                  <a:gd name="connsiteX64" fmla="*/ 201767 w 430907"/>
                  <a:gd name="connsiteY64" fmla="*/ 250775 h 456956"/>
                  <a:gd name="connsiteX65" fmla="*/ 257397 w 430907"/>
                  <a:gd name="connsiteY65" fmla="*/ 250775 h 456956"/>
                  <a:gd name="connsiteX66" fmla="*/ 264019 w 430907"/>
                  <a:gd name="connsiteY66" fmla="*/ 257838 h 456956"/>
                  <a:gd name="connsiteX67" fmla="*/ 257397 w 430907"/>
                  <a:gd name="connsiteY67" fmla="*/ 264902 h 456956"/>
                  <a:gd name="connsiteX68" fmla="*/ 188081 w 430907"/>
                  <a:gd name="connsiteY68" fmla="*/ 264902 h 456956"/>
                  <a:gd name="connsiteX69" fmla="*/ 167330 w 430907"/>
                  <a:gd name="connsiteY69" fmla="*/ 286978 h 456956"/>
                  <a:gd name="connsiteX70" fmla="*/ 188081 w 430907"/>
                  <a:gd name="connsiteY70" fmla="*/ 309053 h 456956"/>
                  <a:gd name="connsiteX71" fmla="*/ 202209 w 430907"/>
                  <a:gd name="connsiteY71" fmla="*/ 309053 h 456956"/>
                  <a:gd name="connsiteX72" fmla="*/ 208831 w 430907"/>
                  <a:gd name="connsiteY72" fmla="*/ 316117 h 456956"/>
                  <a:gd name="connsiteX73" fmla="*/ 208831 w 430907"/>
                  <a:gd name="connsiteY73" fmla="*/ 352762 h 456956"/>
                  <a:gd name="connsiteX74" fmla="*/ 181017 w 430907"/>
                  <a:gd name="connsiteY74" fmla="*/ 352762 h 456956"/>
                  <a:gd name="connsiteX75" fmla="*/ 176602 w 430907"/>
                  <a:gd name="connsiteY75" fmla="*/ 353203 h 456956"/>
                  <a:gd name="connsiteX76" fmla="*/ 141723 w 430907"/>
                  <a:gd name="connsiteY76" fmla="*/ 304638 h 456956"/>
                  <a:gd name="connsiteX77" fmla="*/ 104195 w 430907"/>
                  <a:gd name="connsiteY77" fmla="*/ 227375 h 456956"/>
                  <a:gd name="connsiteX78" fmla="*/ 106402 w 430907"/>
                  <a:gd name="connsiteY78" fmla="*/ 205299 h 456956"/>
                  <a:gd name="connsiteX79" fmla="*/ 181458 w 430907"/>
                  <a:gd name="connsiteY79" fmla="*/ 205299 h 456956"/>
                  <a:gd name="connsiteX80" fmla="*/ 181458 w 430907"/>
                  <a:gd name="connsiteY80" fmla="*/ 206624 h 456956"/>
                  <a:gd name="connsiteX81" fmla="*/ 14570 w 430907"/>
                  <a:gd name="connsiteY81" fmla="*/ 162474 h 456956"/>
                  <a:gd name="connsiteX82" fmla="*/ 42384 w 430907"/>
                  <a:gd name="connsiteY82" fmla="*/ 132893 h 456956"/>
                  <a:gd name="connsiteX83" fmla="*/ 70199 w 430907"/>
                  <a:gd name="connsiteY83" fmla="*/ 162474 h 456956"/>
                  <a:gd name="connsiteX84" fmla="*/ 84327 w 430907"/>
                  <a:gd name="connsiteY84" fmla="*/ 162474 h 456956"/>
                  <a:gd name="connsiteX85" fmla="*/ 44592 w 430907"/>
                  <a:gd name="connsiteY85" fmla="*/ 118765 h 456956"/>
                  <a:gd name="connsiteX86" fmla="*/ 42826 w 430907"/>
                  <a:gd name="connsiteY86" fmla="*/ 103753 h 456956"/>
                  <a:gd name="connsiteX87" fmla="*/ 98455 w 430907"/>
                  <a:gd name="connsiteY87" fmla="*/ 45034 h 456956"/>
                  <a:gd name="connsiteX88" fmla="*/ 146579 w 430907"/>
                  <a:gd name="connsiteY88" fmla="*/ 75056 h 456956"/>
                  <a:gd name="connsiteX89" fmla="*/ 119647 w 430907"/>
                  <a:gd name="connsiteY89" fmla="*/ 119647 h 456956"/>
                  <a:gd name="connsiteX90" fmla="*/ 98455 w 430907"/>
                  <a:gd name="connsiteY90" fmla="*/ 148345 h 456956"/>
                  <a:gd name="connsiteX91" fmla="*/ 112584 w 430907"/>
                  <a:gd name="connsiteY91" fmla="*/ 148345 h 456956"/>
                  <a:gd name="connsiteX92" fmla="*/ 126712 w 430907"/>
                  <a:gd name="connsiteY92" fmla="*/ 133335 h 456956"/>
                  <a:gd name="connsiteX93" fmla="*/ 140840 w 430907"/>
                  <a:gd name="connsiteY93" fmla="*/ 148345 h 456956"/>
                  <a:gd name="connsiteX94" fmla="*/ 154968 w 430907"/>
                  <a:gd name="connsiteY94" fmla="*/ 148345 h 456956"/>
                  <a:gd name="connsiteX95" fmla="*/ 134659 w 430907"/>
                  <a:gd name="connsiteY95" fmla="*/ 120089 h 456956"/>
                  <a:gd name="connsiteX96" fmla="*/ 175719 w 430907"/>
                  <a:gd name="connsiteY96" fmla="*/ 82120 h 456956"/>
                  <a:gd name="connsiteX97" fmla="*/ 217220 w 430907"/>
                  <a:gd name="connsiteY97" fmla="*/ 125829 h 456956"/>
                  <a:gd name="connsiteX98" fmla="*/ 215454 w 430907"/>
                  <a:gd name="connsiteY98" fmla="*/ 136866 h 456956"/>
                  <a:gd name="connsiteX99" fmla="*/ 196028 w 430907"/>
                  <a:gd name="connsiteY99" fmla="*/ 169538 h 456956"/>
                  <a:gd name="connsiteX100" fmla="*/ 210156 w 430907"/>
                  <a:gd name="connsiteY100" fmla="*/ 169538 h 456956"/>
                  <a:gd name="connsiteX101" fmla="*/ 230907 w 430907"/>
                  <a:gd name="connsiteY101" fmla="*/ 147462 h 456956"/>
                  <a:gd name="connsiteX102" fmla="*/ 251657 w 430907"/>
                  <a:gd name="connsiteY102" fmla="*/ 169538 h 456956"/>
                  <a:gd name="connsiteX103" fmla="*/ 230907 w 430907"/>
                  <a:gd name="connsiteY103" fmla="*/ 191613 h 456956"/>
                  <a:gd name="connsiteX104" fmla="*/ 42826 w 430907"/>
                  <a:gd name="connsiteY104" fmla="*/ 191613 h 456956"/>
                  <a:gd name="connsiteX105" fmla="*/ 14570 w 430907"/>
                  <a:gd name="connsiteY105" fmla="*/ 162474 h 456956"/>
                  <a:gd name="connsiteX106" fmla="*/ 86976 w 430907"/>
                  <a:gd name="connsiteY106" fmla="*/ 375278 h 456956"/>
                  <a:gd name="connsiteX107" fmla="*/ 138191 w 430907"/>
                  <a:gd name="connsiteY107" fmla="*/ 320974 h 456956"/>
                  <a:gd name="connsiteX108" fmla="*/ 160707 w 430907"/>
                  <a:gd name="connsiteY108" fmla="*/ 350113 h 456956"/>
                  <a:gd name="connsiteX109" fmla="*/ 112142 w 430907"/>
                  <a:gd name="connsiteY109" fmla="*/ 401769 h 456956"/>
                  <a:gd name="connsiteX110" fmla="*/ 86976 w 430907"/>
                  <a:gd name="connsiteY110" fmla="*/ 375278 h 456956"/>
                  <a:gd name="connsiteX111" fmla="*/ 174394 w 430907"/>
                  <a:gd name="connsiteY111" fmla="*/ 375278 h 456956"/>
                  <a:gd name="connsiteX112" fmla="*/ 181017 w 430907"/>
                  <a:gd name="connsiteY112" fmla="*/ 368214 h 456956"/>
                  <a:gd name="connsiteX113" fmla="*/ 250333 w 430907"/>
                  <a:gd name="connsiteY113" fmla="*/ 368214 h 456956"/>
                  <a:gd name="connsiteX114" fmla="*/ 256955 w 430907"/>
                  <a:gd name="connsiteY114" fmla="*/ 375278 h 456956"/>
                  <a:gd name="connsiteX115" fmla="*/ 250333 w 430907"/>
                  <a:gd name="connsiteY115" fmla="*/ 382342 h 456956"/>
                  <a:gd name="connsiteX116" fmla="*/ 181017 w 430907"/>
                  <a:gd name="connsiteY116" fmla="*/ 382342 h 456956"/>
                  <a:gd name="connsiteX117" fmla="*/ 174394 w 430907"/>
                  <a:gd name="connsiteY117" fmla="*/ 375278 h 456956"/>
                  <a:gd name="connsiteX118" fmla="*/ 327154 w 430907"/>
                  <a:gd name="connsiteY118" fmla="*/ 228258 h 456956"/>
                  <a:gd name="connsiteX119" fmla="*/ 289627 w 430907"/>
                  <a:gd name="connsiteY119" fmla="*/ 305521 h 456956"/>
                  <a:gd name="connsiteX120" fmla="*/ 254748 w 430907"/>
                  <a:gd name="connsiteY120" fmla="*/ 354087 h 456956"/>
                  <a:gd name="connsiteX121" fmla="*/ 250333 w 430907"/>
                  <a:gd name="connsiteY121" fmla="*/ 353645 h 456956"/>
                  <a:gd name="connsiteX122" fmla="*/ 222518 w 430907"/>
                  <a:gd name="connsiteY122" fmla="*/ 353645 h 456956"/>
                  <a:gd name="connsiteX123" fmla="*/ 222518 w 430907"/>
                  <a:gd name="connsiteY123" fmla="*/ 317000 h 456956"/>
                  <a:gd name="connsiteX124" fmla="*/ 201767 w 430907"/>
                  <a:gd name="connsiteY124" fmla="*/ 294925 h 456956"/>
                  <a:gd name="connsiteX125" fmla="*/ 187639 w 430907"/>
                  <a:gd name="connsiteY125" fmla="*/ 294925 h 456956"/>
                  <a:gd name="connsiteX126" fmla="*/ 181017 w 430907"/>
                  <a:gd name="connsiteY126" fmla="*/ 287861 h 456956"/>
                  <a:gd name="connsiteX127" fmla="*/ 187639 w 430907"/>
                  <a:gd name="connsiteY127" fmla="*/ 280796 h 456956"/>
                  <a:gd name="connsiteX128" fmla="*/ 256955 w 430907"/>
                  <a:gd name="connsiteY128" fmla="*/ 280796 h 456956"/>
                  <a:gd name="connsiteX129" fmla="*/ 277706 w 430907"/>
                  <a:gd name="connsiteY129" fmla="*/ 258721 h 456956"/>
                  <a:gd name="connsiteX130" fmla="*/ 256955 w 430907"/>
                  <a:gd name="connsiteY130" fmla="*/ 236646 h 456956"/>
                  <a:gd name="connsiteX131" fmla="*/ 201326 w 430907"/>
                  <a:gd name="connsiteY131" fmla="*/ 236646 h 456956"/>
                  <a:gd name="connsiteX132" fmla="*/ 194703 w 430907"/>
                  <a:gd name="connsiteY132" fmla="*/ 229582 h 456956"/>
                  <a:gd name="connsiteX133" fmla="*/ 194703 w 430907"/>
                  <a:gd name="connsiteY133" fmla="*/ 207507 h 456956"/>
                  <a:gd name="connsiteX134" fmla="*/ 229582 w 430907"/>
                  <a:gd name="connsiteY134" fmla="*/ 207507 h 456956"/>
                  <a:gd name="connsiteX135" fmla="*/ 264461 w 430907"/>
                  <a:gd name="connsiteY135" fmla="*/ 170862 h 456956"/>
                  <a:gd name="connsiteX136" fmla="*/ 229582 w 430907"/>
                  <a:gd name="connsiteY136" fmla="*/ 134217 h 456956"/>
                  <a:gd name="connsiteX137" fmla="*/ 229140 w 430907"/>
                  <a:gd name="connsiteY137" fmla="*/ 134217 h 456956"/>
                  <a:gd name="connsiteX138" fmla="*/ 229582 w 430907"/>
                  <a:gd name="connsiteY138" fmla="*/ 126712 h 456956"/>
                  <a:gd name="connsiteX139" fmla="*/ 227816 w 430907"/>
                  <a:gd name="connsiteY139" fmla="*/ 113025 h 456956"/>
                  <a:gd name="connsiteX140" fmla="*/ 327154 w 430907"/>
                  <a:gd name="connsiteY140" fmla="*/ 228258 h 456956"/>
                  <a:gd name="connsiteX141" fmla="*/ 306404 w 430907"/>
                  <a:gd name="connsiteY141" fmla="*/ 69758 h 456956"/>
                  <a:gd name="connsiteX142" fmla="*/ 331569 w 430907"/>
                  <a:gd name="connsiteY142" fmla="*/ 96248 h 456956"/>
                  <a:gd name="connsiteX143" fmla="*/ 299340 w 430907"/>
                  <a:gd name="connsiteY143" fmla="*/ 130244 h 456956"/>
                  <a:gd name="connsiteX144" fmla="*/ 269317 w 430907"/>
                  <a:gd name="connsiteY144" fmla="*/ 109052 h 456956"/>
                  <a:gd name="connsiteX145" fmla="*/ 306404 w 430907"/>
                  <a:gd name="connsiteY145" fmla="*/ 69758 h 456956"/>
                  <a:gd name="connsiteX146" fmla="*/ 375278 w 430907"/>
                  <a:gd name="connsiteY146" fmla="*/ 15011 h 456956"/>
                  <a:gd name="connsiteX147" fmla="*/ 417663 w 430907"/>
                  <a:gd name="connsiteY147" fmla="*/ 60044 h 456956"/>
                  <a:gd name="connsiteX148" fmla="*/ 405301 w 430907"/>
                  <a:gd name="connsiteY148" fmla="*/ 91392 h 456956"/>
                  <a:gd name="connsiteX149" fmla="*/ 396912 w 430907"/>
                  <a:gd name="connsiteY149" fmla="*/ 100222 h 456956"/>
                  <a:gd name="connsiteX150" fmla="*/ 337309 w 430907"/>
                  <a:gd name="connsiteY150" fmla="*/ 37086 h 456956"/>
                  <a:gd name="connsiteX151" fmla="*/ 345698 w 430907"/>
                  <a:gd name="connsiteY151" fmla="*/ 28256 h 456956"/>
                  <a:gd name="connsiteX152" fmla="*/ 375278 w 430907"/>
                  <a:gd name="connsiteY152" fmla="*/ 15011 h 456956"/>
                  <a:gd name="connsiteX153" fmla="*/ 316117 w 430907"/>
                  <a:gd name="connsiteY153" fmla="*/ 59603 h 456956"/>
                  <a:gd name="connsiteX154" fmla="*/ 327154 w 430907"/>
                  <a:gd name="connsiteY154" fmla="*/ 48124 h 456956"/>
                  <a:gd name="connsiteX155" fmla="*/ 386757 w 430907"/>
                  <a:gd name="connsiteY155" fmla="*/ 111259 h 456956"/>
                  <a:gd name="connsiteX156" fmla="*/ 375720 w 430907"/>
                  <a:gd name="connsiteY156" fmla="*/ 122738 h 456956"/>
                  <a:gd name="connsiteX157" fmla="*/ 316117 w 430907"/>
                  <a:gd name="connsiteY157" fmla="*/ 59603 h 456956"/>
                  <a:gd name="connsiteX158" fmla="*/ 309053 w 430907"/>
                  <a:gd name="connsiteY158" fmla="*/ 140399 h 456956"/>
                  <a:gd name="connsiteX159" fmla="*/ 341283 w 430907"/>
                  <a:gd name="connsiteY159" fmla="*/ 106402 h 456956"/>
                  <a:gd name="connsiteX160" fmla="*/ 366448 w 430907"/>
                  <a:gd name="connsiteY160" fmla="*/ 132893 h 456956"/>
                  <a:gd name="connsiteX161" fmla="*/ 329362 w 430907"/>
                  <a:gd name="connsiteY161" fmla="*/ 172187 h 456956"/>
                  <a:gd name="connsiteX162" fmla="*/ 309053 w 430907"/>
                  <a:gd name="connsiteY162" fmla="*/ 140399 h 456956"/>
                  <a:gd name="connsiteX163" fmla="*/ 300664 w 430907"/>
                  <a:gd name="connsiteY163" fmla="*/ 314793 h 456956"/>
                  <a:gd name="connsiteX164" fmla="*/ 322298 w 430907"/>
                  <a:gd name="connsiteY164" fmla="*/ 289627 h 456956"/>
                  <a:gd name="connsiteX165" fmla="*/ 334219 w 430907"/>
                  <a:gd name="connsiteY165" fmla="*/ 287419 h 456956"/>
                  <a:gd name="connsiteX166" fmla="*/ 369097 w 430907"/>
                  <a:gd name="connsiteY166" fmla="*/ 324064 h 456956"/>
                  <a:gd name="connsiteX167" fmla="*/ 334219 w 430907"/>
                  <a:gd name="connsiteY167" fmla="*/ 360709 h 456956"/>
                  <a:gd name="connsiteX168" fmla="*/ 299340 w 430907"/>
                  <a:gd name="connsiteY168" fmla="*/ 324064 h 456956"/>
                  <a:gd name="connsiteX169" fmla="*/ 300664 w 430907"/>
                  <a:gd name="connsiteY169" fmla="*/ 314793 h 456956"/>
                  <a:gd name="connsiteX170" fmla="*/ 404418 w 430907"/>
                  <a:gd name="connsiteY170" fmla="*/ 293159 h 456956"/>
                  <a:gd name="connsiteX171" fmla="*/ 407508 w 430907"/>
                  <a:gd name="connsiteY171" fmla="*/ 277265 h 456956"/>
                  <a:gd name="connsiteX172" fmla="*/ 417663 w 430907"/>
                  <a:gd name="connsiteY172" fmla="*/ 266669 h 456956"/>
                  <a:gd name="connsiteX173" fmla="*/ 388082 w 430907"/>
                  <a:gd name="connsiteY173" fmla="*/ 235322 h 456956"/>
                  <a:gd name="connsiteX174" fmla="*/ 377927 w 430907"/>
                  <a:gd name="connsiteY174" fmla="*/ 245918 h 456956"/>
                  <a:gd name="connsiteX175" fmla="*/ 362916 w 430907"/>
                  <a:gd name="connsiteY175" fmla="*/ 248567 h 456956"/>
                  <a:gd name="connsiteX176" fmla="*/ 354969 w 430907"/>
                  <a:gd name="connsiteY176" fmla="*/ 235763 h 456956"/>
                  <a:gd name="connsiteX177" fmla="*/ 354969 w 430907"/>
                  <a:gd name="connsiteY177" fmla="*/ 220311 h 456956"/>
                  <a:gd name="connsiteX178" fmla="*/ 340399 w 430907"/>
                  <a:gd name="connsiteY178" fmla="*/ 220311 h 456956"/>
                  <a:gd name="connsiteX179" fmla="*/ 334219 w 430907"/>
                  <a:gd name="connsiteY179" fmla="*/ 186315 h 456956"/>
                  <a:gd name="connsiteX180" fmla="*/ 414572 w 430907"/>
                  <a:gd name="connsiteY180" fmla="*/ 101105 h 456956"/>
                  <a:gd name="connsiteX181" fmla="*/ 430908 w 430907"/>
                  <a:gd name="connsiteY181" fmla="*/ 59162 h 456956"/>
                  <a:gd name="connsiteX182" fmla="*/ 374837 w 430907"/>
                  <a:gd name="connsiteY182" fmla="*/ 0 h 456956"/>
                  <a:gd name="connsiteX183" fmla="*/ 335101 w 430907"/>
                  <a:gd name="connsiteY183" fmla="*/ 17660 h 456956"/>
                  <a:gd name="connsiteX184" fmla="*/ 254748 w 430907"/>
                  <a:gd name="connsiteY184" fmla="*/ 102871 h 456956"/>
                  <a:gd name="connsiteX185" fmla="*/ 222076 w 430907"/>
                  <a:gd name="connsiteY185" fmla="*/ 96689 h 456956"/>
                  <a:gd name="connsiteX186" fmla="*/ 173952 w 430907"/>
                  <a:gd name="connsiteY186" fmla="*/ 67109 h 456956"/>
                  <a:gd name="connsiteX187" fmla="*/ 158500 w 430907"/>
                  <a:gd name="connsiteY187" fmla="*/ 69316 h 456956"/>
                  <a:gd name="connsiteX188" fmla="*/ 97572 w 430907"/>
                  <a:gd name="connsiteY188" fmla="*/ 30464 h 456956"/>
                  <a:gd name="connsiteX189" fmla="*/ 28256 w 430907"/>
                  <a:gd name="connsiteY189" fmla="*/ 104195 h 456956"/>
                  <a:gd name="connsiteX190" fmla="*/ 30022 w 430907"/>
                  <a:gd name="connsiteY190" fmla="*/ 120972 h 456956"/>
                  <a:gd name="connsiteX191" fmla="*/ 441 w 430907"/>
                  <a:gd name="connsiteY191" fmla="*/ 162915 h 456956"/>
                  <a:gd name="connsiteX192" fmla="*/ 41943 w 430907"/>
                  <a:gd name="connsiteY192" fmla="*/ 206624 h 456956"/>
                  <a:gd name="connsiteX193" fmla="*/ 92274 w 430907"/>
                  <a:gd name="connsiteY193" fmla="*/ 206624 h 456956"/>
                  <a:gd name="connsiteX194" fmla="*/ 90508 w 430907"/>
                  <a:gd name="connsiteY194" fmla="*/ 228699 h 456956"/>
                  <a:gd name="connsiteX195" fmla="*/ 97572 w 430907"/>
                  <a:gd name="connsiteY195" fmla="*/ 269317 h 456956"/>
                  <a:gd name="connsiteX196" fmla="*/ 35762 w 430907"/>
                  <a:gd name="connsiteY196" fmla="*/ 334660 h 456956"/>
                  <a:gd name="connsiteX197" fmla="*/ 1324 w 430907"/>
                  <a:gd name="connsiteY197" fmla="*/ 429584 h 456956"/>
                  <a:gd name="connsiteX198" fmla="*/ 0 w 430907"/>
                  <a:gd name="connsiteY198" fmla="*/ 436648 h 456956"/>
                  <a:gd name="connsiteX199" fmla="*/ 18543 w 430907"/>
                  <a:gd name="connsiteY199" fmla="*/ 456515 h 456956"/>
                  <a:gd name="connsiteX200" fmla="*/ 25166 w 430907"/>
                  <a:gd name="connsiteY200" fmla="*/ 455191 h 456956"/>
                  <a:gd name="connsiteX201" fmla="*/ 114791 w 430907"/>
                  <a:gd name="connsiteY201" fmla="*/ 418987 h 456956"/>
                  <a:gd name="connsiteX202" fmla="*/ 160266 w 430907"/>
                  <a:gd name="connsiteY202" fmla="*/ 370863 h 456956"/>
                  <a:gd name="connsiteX203" fmla="*/ 159825 w 430907"/>
                  <a:gd name="connsiteY203" fmla="*/ 375720 h 456956"/>
                  <a:gd name="connsiteX204" fmla="*/ 165122 w 430907"/>
                  <a:gd name="connsiteY204" fmla="*/ 390731 h 456956"/>
                  <a:gd name="connsiteX205" fmla="*/ 159825 w 430907"/>
                  <a:gd name="connsiteY205" fmla="*/ 405742 h 456956"/>
                  <a:gd name="connsiteX206" fmla="*/ 175277 w 430907"/>
                  <a:gd name="connsiteY206" fmla="*/ 426935 h 456956"/>
                  <a:gd name="connsiteX207" fmla="*/ 215454 w 430907"/>
                  <a:gd name="connsiteY207" fmla="*/ 456957 h 456956"/>
                  <a:gd name="connsiteX208" fmla="*/ 255631 w 430907"/>
                  <a:gd name="connsiteY208" fmla="*/ 426935 h 456956"/>
                  <a:gd name="connsiteX209" fmla="*/ 271083 w 430907"/>
                  <a:gd name="connsiteY209" fmla="*/ 405742 h 456956"/>
                  <a:gd name="connsiteX210" fmla="*/ 271083 w 430907"/>
                  <a:gd name="connsiteY210" fmla="*/ 403976 h 456956"/>
                  <a:gd name="connsiteX211" fmla="*/ 279472 w 430907"/>
                  <a:gd name="connsiteY211" fmla="*/ 412806 h 456956"/>
                  <a:gd name="connsiteX212" fmla="*/ 289627 w 430907"/>
                  <a:gd name="connsiteY212" fmla="*/ 402210 h 456956"/>
                  <a:gd name="connsiteX213" fmla="*/ 304638 w 430907"/>
                  <a:gd name="connsiteY213" fmla="*/ 399561 h 456956"/>
                  <a:gd name="connsiteX214" fmla="*/ 312585 w 430907"/>
                  <a:gd name="connsiteY214" fmla="*/ 412365 h 456956"/>
                  <a:gd name="connsiteX215" fmla="*/ 312585 w 430907"/>
                  <a:gd name="connsiteY215" fmla="*/ 427818 h 456956"/>
                  <a:gd name="connsiteX216" fmla="*/ 354086 w 430907"/>
                  <a:gd name="connsiteY216" fmla="*/ 427818 h 456956"/>
                  <a:gd name="connsiteX217" fmla="*/ 354086 w 430907"/>
                  <a:gd name="connsiteY217" fmla="*/ 412806 h 456956"/>
                  <a:gd name="connsiteX218" fmla="*/ 362475 w 430907"/>
                  <a:gd name="connsiteY218" fmla="*/ 400003 h 456956"/>
                  <a:gd name="connsiteX219" fmla="*/ 377044 w 430907"/>
                  <a:gd name="connsiteY219" fmla="*/ 403093 h 456956"/>
                  <a:gd name="connsiteX220" fmla="*/ 387199 w 430907"/>
                  <a:gd name="connsiteY220" fmla="*/ 413690 h 456956"/>
                  <a:gd name="connsiteX221" fmla="*/ 416780 w 430907"/>
                  <a:gd name="connsiteY221" fmla="*/ 382342 h 456956"/>
                  <a:gd name="connsiteX222" fmla="*/ 406625 w 430907"/>
                  <a:gd name="connsiteY222" fmla="*/ 371747 h 456956"/>
                  <a:gd name="connsiteX223" fmla="*/ 403976 w 430907"/>
                  <a:gd name="connsiteY223" fmla="*/ 355852 h 456956"/>
                  <a:gd name="connsiteX224" fmla="*/ 416338 w 430907"/>
                  <a:gd name="connsiteY224" fmla="*/ 347464 h 456956"/>
                  <a:gd name="connsiteX225" fmla="*/ 430908 w 430907"/>
                  <a:gd name="connsiteY225" fmla="*/ 347464 h 456956"/>
                  <a:gd name="connsiteX226" fmla="*/ 430908 w 430907"/>
                  <a:gd name="connsiteY226" fmla="*/ 303755 h 456956"/>
                  <a:gd name="connsiteX227" fmla="*/ 416338 w 430907"/>
                  <a:gd name="connsiteY227" fmla="*/ 303755 h 456956"/>
                  <a:gd name="connsiteX228" fmla="*/ 404418 w 430907"/>
                  <a:gd name="connsiteY228" fmla="*/ 293159 h 456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Lst>
                <a:rect l="l" t="t" r="r" b="b"/>
                <a:pathLst>
                  <a:path w="430907" h="456956">
                    <a:moveTo>
                      <a:pt x="417221" y="331569"/>
                    </a:moveTo>
                    <a:lnTo>
                      <a:pt x="417221" y="331569"/>
                    </a:lnTo>
                    <a:cubicBezTo>
                      <a:pt x="405742" y="331569"/>
                      <a:pt x="396029" y="338634"/>
                      <a:pt x="391614" y="349672"/>
                    </a:cubicBezTo>
                    <a:cubicBezTo>
                      <a:pt x="387199" y="360267"/>
                      <a:pt x="389407" y="373071"/>
                      <a:pt x="397354" y="381018"/>
                    </a:cubicBezTo>
                    <a:lnTo>
                      <a:pt x="397795" y="381460"/>
                    </a:lnTo>
                    <a:lnTo>
                      <a:pt x="388082" y="391614"/>
                    </a:lnTo>
                    <a:lnTo>
                      <a:pt x="387640" y="391172"/>
                    </a:lnTo>
                    <a:cubicBezTo>
                      <a:pt x="379693" y="382784"/>
                      <a:pt x="368214" y="380577"/>
                      <a:pt x="357618" y="384992"/>
                    </a:cubicBezTo>
                    <a:cubicBezTo>
                      <a:pt x="347464" y="389407"/>
                      <a:pt x="340841" y="400003"/>
                      <a:pt x="340841" y="411482"/>
                    </a:cubicBezTo>
                    <a:lnTo>
                      <a:pt x="340841" y="411923"/>
                    </a:lnTo>
                    <a:lnTo>
                      <a:pt x="326713" y="411923"/>
                    </a:lnTo>
                    <a:lnTo>
                      <a:pt x="326713" y="412365"/>
                    </a:lnTo>
                    <a:cubicBezTo>
                      <a:pt x="326713" y="400886"/>
                      <a:pt x="320090" y="390290"/>
                      <a:pt x="309936" y="385433"/>
                    </a:cubicBezTo>
                    <a:cubicBezTo>
                      <a:pt x="299781" y="381018"/>
                      <a:pt x="287861" y="383226"/>
                      <a:pt x="280355" y="391614"/>
                    </a:cubicBezTo>
                    <a:lnTo>
                      <a:pt x="279913" y="392056"/>
                    </a:lnTo>
                    <a:lnTo>
                      <a:pt x="270642" y="382342"/>
                    </a:lnTo>
                    <a:cubicBezTo>
                      <a:pt x="271083" y="380577"/>
                      <a:pt x="271525" y="378369"/>
                      <a:pt x="271525" y="376162"/>
                    </a:cubicBezTo>
                    <a:cubicBezTo>
                      <a:pt x="271525" y="370863"/>
                      <a:pt x="269759" y="366448"/>
                      <a:pt x="266668" y="362475"/>
                    </a:cubicBezTo>
                    <a:cubicBezTo>
                      <a:pt x="271083" y="350113"/>
                      <a:pt x="277706" y="339958"/>
                      <a:pt x="285653" y="331128"/>
                    </a:cubicBezTo>
                    <a:cubicBezTo>
                      <a:pt x="288743" y="356735"/>
                      <a:pt x="309053" y="376603"/>
                      <a:pt x="333777" y="376603"/>
                    </a:cubicBezTo>
                    <a:cubicBezTo>
                      <a:pt x="360267" y="376603"/>
                      <a:pt x="382342" y="353203"/>
                      <a:pt x="382342" y="324947"/>
                    </a:cubicBezTo>
                    <a:cubicBezTo>
                      <a:pt x="382342" y="296691"/>
                      <a:pt x="360267" y="273291"/>
                      <a:pt x="333777" y="273291"/>
                    </a:cubicBezTo>
                    <a:cubicBezTo>
                      <a:pt x="332894" y="273291"/>
                      <a:pt x="332452" y="273291"/>
                      <a:pt x="331569" y="273291"/>
                    </a:cubicBezTo>
                    <a:cubicBezTo>
                      <a:pt x="336426" y="263136"/>
                      <a:pt x="339516" y="250775"/>
                      <a:pt x="340399" y="236646"/>
                    </a:cubicBezTo>
                    <a:lnTo>
                      <a:pt x="340841" y="236646"/>
                    </a:lnTo>
                    <a:lnTo>
                      <a:pt x="340841" y="237088"/>
                    </a:lnTo>
                    <a:cubicBezTo>
                      <a:pt x="340841" y="248567"/>
                      <a:pt x="347464" y="259163"/>
                      <a:pt x="357618" y="264020"/>
                    </a:cubicBezTo>
                    <a:cubicBezTo>
                      <a:pt x="367773" y="268435"/>
                      <a:pt x="379693" y="266227"/>
                      <a:pt x="387199" y="257838"/>
                    </a:cubicBezTo>
                    <a:lnTo>
                      <a:pt x="387640" y="257397"/>
                    </a:lnTo>
                    <a:lnTo>
                      <a:pt x="397354" y="267551"/>
                    </a:lnTo>
                    <a:lnTo>
                      <a:pt x="396912" y="267993"/>
                    </a:lnTo>
                    <a:cubicBezTo>
                      <a:pt x="389407" y="275940"/>
                      <a:pt x="386757" y="288744"/>
                      <a:pt x="391172" y="299781"/>
                    </a:cubicBezTo>
                    <a:cubicBezTo>
                      <a:pt x="395587" y="310378"/>
                      <a:pt x="405301" y="317883"/>
                      <a:pt x="416338" y="317883"/>
                    </a:cubicBezTo>
                    <a:lnTo>
                      <a:pt x="416780" y="317883"/>
                    </a:lnTo>
                    <a:lnTo>
                      <a:pt x="416780" y="331569"/>
                    </a:lnTo>
                    <a:close/>
                    <a:moveTo>
                      <a:pt x="250774" y="412365"/>
                    </a:moveTo>
                    <a:lnTo>
                      <a:pt x="181458" y="412365"/>
                    </a:lnTo>
                    <a:cubicBezTo>
                      <a:pt x="177485" y="412365"/>
                      <a:pt x="174835" y="409275"/>
                      <a:pt x="174835" y="405301"/>
                    </a:cubicBezTo>
                    <a:cubicBezTo>
                      <a:pt x="174835" y="401327"/>
                      <a:pt x="177926" y="398237"/>
                      <a:pt x="181458" y="398237"/>
                    </a:cubicBezTo>
                    <a:lnTo>
                      <a:pt x="250774" y="398237"/>
                    </a:lnTo>
                    <a:cubicBezTo>
                      <a:pt x="254748" y="398237"/>
                      <a:pt x="257397" y="401327"/>
                      <a:pt x="257397" y="405301"/>
                    </a:cubicBezTo>
                    <a:cubicBezTo>
                      <a:pt x="257397" y="409275"/>
                      <a:pt x="254748" y="412365"/>
                      <a:pt x="250774" y="412365"/>
                    </a:cubicBezTo>
                    <a:close/>
                    <a:moveTo>
                      <a:pt x="215895" y="441945"/>
                    </a:moveTo>
                    <a:cubicBezTo>
                      <a:pt x="205741" y="441945"/>
                      <a:pt x="196469" y="436206"/>
                      <a:pt x="191171" y="426935"/>
                    </a:cubicBezTo>
                    <a:lnTo>
                      <a:pt x="240178" y="426935"/>
                    </a:lnTo>
                    <a:cubicBezTo>
                      <a:pt x="235322" y="436206"/>
                      <a:pt x="226492" y="441945"/>
                      <a:pt x="215895" y="441945"/>
                    </a:cubicBezTo>
                    <a:close/>
                    <a:moveTo>
                      <a:pt x="21192" y="441504"/>
                    </a:moveTo>
                    <a:cubicBezTo>
                      <a:pt x="18102" y="442829"/>
                      <a:pt x="15011" y="440180"/>
                      <a:pt x="15011" y="436648"/>
                    </a:cubicBezTo>
                    <a:cubicBezTo>
                      <a:pt x="15011" y="436206"/>
                      <a:pt x="15011" y="435323"/>
                      <a:pt x="15453" y="434881"/>
                    </a:cubicBezTo>
                    <a:lnTo>
                      <a:pt x="22075" y="415455"/>
                    </a:lnTo>
                    <a:lnTo>
                      <a:pt x="39294" y="433999"/>
                    </a:lnTo>
                    <a:lnTo>
                      <a:pt x="21192" y="441504"/>
                    </a:lnTo>
                    <a:close/>
                    <a:moveTo>
                      <a:pt x="45033" y="352320"/>
                    </a:moveTo>
                    <a:lnTo>
                      <a:pt x="99338" y="409716"/>
                    </a:lnTo>
                    <a:lnTo>
                      <a:pt x="52980" y="428700"/>
                    </a:lnTo>
                    <a:lnTo>
                      <a:pt x="27373" y="401327"/>
                    </a:lnTo>
                    <a:lnTo>
                      <a:pt x="45033" y="352320"/>
                    </a:lnTo>
                    <a:close/>
                    <a:moveTo>
                      <a:pt x="128036" y="311260"/>
                    </a:moveTo>
                    <a:lnTo>
                      <a:pt x="77263" y="365124"/>
                    </a:lnTo>
                    <a:lnTo>
                      <a:pt x="52097" y="338634"/>
                    </a:lnTo>
                    <a:lnTo>
                      <a:pt x="105078" y="282563"/>
                    </a:lnTo>
                    <a:cubicBezTo>
                      <a:pt x="111700" y="293600"/>
                      <a:pt x="119647" y="302872"/>
                      <a:pt x="128036" y="311260"/>
                    </a:cubicBezTo>
                    <a:close/>
                    <a:moveTo>
                      <a:pt x="181017" y="206624"/>
                    </a:moveTo>
                    <a:lnTo>
                      <a:pt x="181017" y="228699"/>
                    </a:lnTo>
                    <a:cubicBezTo>
                      <a:pt x="181017" y="240620"/>
                      <a:pt x="190288" y="250775"/>
                      <a:pt x="201767" y="250775"/>
                    </a:cubicBezTo>
                    <a:lnTo>
                      <a:pt x="257397" y="250775"/>
                    </a:lnTo>
                    <a:cubicBezTo>
                      <a:pt x="261370" y="250775"/>
                      <a:pt x="264019" y="253865"/>
                      <a:pt x="264019" y="257838"/>
                    </a:cubicBezTo>
                    <a:cubicBezTo>
                      <a:pt x="264019" y="261812"/>
                      <a:pt x="260929" y="264902"/>
                      <a:pt x="257397" y="264902"/>
                    </a:cubicBezTo>
                    <a:lnTo>
                      <a:pt x="188081" y="264902"/>
                    </a:lnTo>
                    <a:cubicBezTo>
                      <a:pt x="176602" y="264902"/>
                      <a:pt x="167330" y="274616"/>
                      <a:pt x="167330" y="286978"/>
                    </a:cubicBezTo>
                    <a:cubicBezTo>
                      <a:pt x="167330" y="299340"/>
                      <a:pt x="176602" y="309053"/>
                      <a:pt x="188081" y="309053"/>
                    </a:cubicBezTo>
                    <a:lnTo>
                      <a:pt x="202209" y="309053"/>
                    </a:lnTo>
                    <a:cubicBezTo>
                      <a:pt x="206182" y="309053"/>
                      <a:pt x="208831" y="312144"/>
                      <a:pt x="208831" y="316117"/>
                    </a:cubicBezTo>
                    <a:lnTo>
                      <a:pt x="208831" y="352762"/>
                    </a:lnTo>
                    <a:lnTo>
                      <a:pt x="181017" y="352762"/>
                    </a:lnTo>
                    <a:cubicBezTo>
                      <a:pt x="179692" y="352762"/>
                      <a:pt x="177926" y="352762"/>
                      <a:pt x="176602" y="353203"/>
                    </a:cubicBezTo>
                    <a:cubicBezTo>
                      <a:pt x="168655" y="332453"/>
                      <a:pt x="154968" y="318324"/>
                      <a:pt x="141723" y="304638"/>
                    </a:cubicBezTo>
                    <a:cubicBezTo>
                      <a:pt x="122297" y="284770"/>
                      <a:pt x="104195" y="266227"/>
                      <a:pt x="104195" y="227375"/>
                    </a:cubicBezTo>
                    <a:cubicBezTo>
                      <a:pt x="104195" y="219869"/>
                      <a:pt x="105078" y="212363"/>
                      <a:pt x="106402" y="205299"/>
                    </a:cubicBezTo>
                    <a:lnTo>
                      <a:pt x="181458" y="205299"/>
                    </a:lnTo>
                    <a:lnTo>
                      <a:pt x="181458" y="206624"/>
                    </a:lnTo>
                    <a:close/>
                    <a:moveTo>
                      <a:pt x="14570" y="162474"/>
                    </a:moveTo>
                    <a:cubicBezTo>
                      <a:pt x="14570" y="146138"/>
                      <a:pt x="26932" y="132893"/>
                      <a:pt x="42384" y="132893"/>
                    </a:cubicBezTo>
                    <a:cubicBezTo>
                      <a:pt x="57837" y="132893"/>
                      <a:pt x="70199" y="145696"/>
                      <a:pt x="70199" y="162474"/>
                    </a:cubicBezTo>
                    <a:lnTo>
                      <a:pt x="84327" y="162474"/>
                    </a:lnTo>
                    <a:cubicBezTo>
                      <a:pt x="84327" y="138632"/>
                      <a:pt x="66667" y="119647"/>
                      <a:pt x="44592" y="118765"/>
                    </a:cubicBezTo>
                    <a:cubicBezTo>
                      <a:pt x="43267" y="113908"/>
                      <a:pt x="42826" y="109052"/>
                      <a:pt x="42826" y="103753"/>
                    </a:cubicBezTo>
                    <a:cubicBezTo>
                      <a:pt x="42826" y="71524"/>
                      <a:pt x="67991" y="45034"/>
                      <a:pt x="98455" y="45034"/>
                    </a:cubicBezTo>
                    <a:cubicBezTo>
                      <a:pt x="118764" y="45034"/>
                      <a:pt x="136866" y="56513"/>
                      <a:pt x="146579" y="75056"/>
                    </a:cubicBezTo>
                    <a:cubicBezTo>
                      <a:pt x="131568" y="84327"/>
                      <a:pt x="120972" y="100663"/>
                      <a:pt x="119647" y="119647"/>
                    </a:cubicBezTo>
                    <a:cubicBezTo>
                      <a:pt x="107285" y="122738"/>
                      <a:pt x="98455" y="134659"/>
                      <a:pt x="98455" y="148345"/>
                    </a:cubicBezTo>
                    <a:lnTo>
                      <a:pt x="112584" y="148345"/>
                    </a:lnTo>
                    <a:cubicBezTo>
                      <a:pt x="112584" y="140399"/>
                      <a:pt x="118764" y="133335"/>
                      <a:pt x="126712" y="133335"/>
                    </a:cubicBezTo>
                    <a:cubicBezTo>
                      <a:pt x="134217" y="133335"/>
                      <a:pt x="140840" y="139957"/>
                      <a:pt x="140840" y="148345"/>
                    </a:cubicBezTo>
                    <a:lnTo>
                      <a:pt x="154968" y="148345"/>
                    </a:lnTo>
                    <a:cubicBezTo>
                      <a:pt x="154968" y="135100"/>
                      <a:pt x="146579" y="123621"/>
                      <a:pt x="134659" y="120089"/>
                    </a:cubicBezTo>
                    <a:cubicBezTo>
                      <a:pt x="137749" y="98456"/>
                      <a:pt x="154968" y="82120"/>
                      <a:pt x="175719" y="82120"/>
                    </a:cubicBezTo>
                    <a:cubicBezTo>
                      <a:pt x="198677" y="82120"/>
                      <a:pt x="217220" y="101987"/>
                      <a:pt x="217220" y="125829"/>
                    </a:cubicBezTo>
                    <a:cubicBezTo>
                      <a:pt x="217220" y="129802"/>
                      <a:pt x="216778" y="133335"/>
                      <a:pt x="215454" y="136866"/>
                    </a:cubicBezTo>
                    <a:cubicBezTo>
                      <a:pt x="203975" y="142606"/>
                      <a:pt x="196028" y="155410"/>
                      <a:pt x="196028" y="169538"/>
                    </a:cubicBezTo>
                    <a:lnTo>
                      <a:pt x="210156" y="169538"/>
                    </a:lnTo>
                    <a:cubicBezTo>
                      <a:pt x="210156" y="157617"/>
                      <a:pt x="219428" y="147462"/>
                      <a:pt x="230907" y="147462"/>
                    </a:cubicBezTo>
                    <a:cubicBezTo>
                      <a:pt x="242386" y="147462"/>
                      <a:pt x="251657" y="157175"/>
                      <a:pt x="251657" y="169538"/>
                    </a:cubicBezTo>
                    <a:cubicBezTo>
                      <a:pt x="251657" y="181458"/>
                      <a:pt x="242386" y="191613"/>
                      <a:pt x="230907" y="191613"/>
                    </a:cubicBezTo>
                    <a:lnTo>
                      <a:pt x="42826" y="191613"/>
                    </a:lnTo>
                    <a:cubicBezTo>
                      <a:pt x="26932" y="191613"/>
                      <a:pt x="14570" y="178809"/>
                      <a:pt x="14570" y="162474"/>
                    </a:cubicBezTo>
                    <a:close/>
                    <a:moveTo>
                      <a:pt x="86976" y="375278"/>
                    </a:moveTo>
                    <a:lnTo>
                      <a:pt x="138191" y="320974"/>
                    </a:lnTo>
                    <a:cubicBezTo>
                      <a:pt x="146579" y="329804"/>
                      <a:pt x="154526" y="339075"/>
                      <a:pt x="160707" y="350113"/>
                    </a:cubicBezTo>
                    <a:lnTo>
                      <a:pt x="112142" y="401769"/>
                    </a:lnTo>
                    <a:lnTo>
                      <a:pt x="86976" y="375278"/>
                    </a:lnTo>
                    <a:close/>
                    <a:moveTo>
                      <a:pt x="174394" y="375278"/>
                    </a:moveTo>
                    <a:cubicBezTo>
                      <a:pt x="174394" y="371305"/>
                      <a:pt x="177485" y="368214"/>
                      <a:pt x="181017" y="368214"/>
                    </a:cubicBezTo>
                    <a:lnTo>
                      <a:pt x="250333" y="368214"/>
                    </a:lnTo>
                    <a:cubicBezTo>
                      <a:pt x="254306" y="368214"/>
                      <a:pt x="256955" y="371305"/>
                      <a:pt x="256955" y="375278"/>
                    </a:cubicBezTo>
                    <a:cubicBezTo>
                      <a:pt x="256955" y="379252"/>
                      <a:pt x="253865" y="382342"/>
                      <a:pt x="250333" y="382342"/>
                    </a:cubicBezTo>
                    <a:lnTo>
                      <a:pt x="181017" y="382342"/>
                    </a:lnTo>
                    <a:cubicBezTo>
                      <a:pt x="177485" y="383226"/>
                      <a:pt x="174394" y="380135"/>
                      <a:pt x="174394" y="375278"/>
                    </a:cubicBezTo>
                    <a:close/>
                    <a:moveTo>
                      <a:pt x="327154" y="228258"/>
                    </a:moveTo>
                    <a:cubicBezTo>
                      <a:pt x="327154" y="266227"/>
                      <a:pt x="309053" y="285212"/>
                      <a:pt x="289627" y="305521"/>
                    </a:cubicBezTo>
                    <a:cubicBezTo>
                      <a:pt x="276381" y="319208"/>
                      <a:pt x="262695" y="333336"/>
                      <a:pt x="254748" y="354087"/>
                    </a:cubicBezTo>
                    <a:cubicBezTo>
                      <a:pt x="253423" y="353645"/>
                      <a:pt x="252099" y="353645"/>
                      <a:pt x="250333" y="353645"/>
                    </a:cubicBezTo>
                    <a:lnTo>
                      <a:pt x="222518" y="353645"/>
                    </a:lnTo>
                    <a:lnTo>
                      <a:pt x="222518" y="317000"/>
                    </a:lnTo>
                    <a:cubicBezTo>
                      <a:pt x="222518" y="305079"/>
                      <a:pt x="213246" y="294925"/>
                      <a:pt x="201767" y="294925"/>
                    </a:cubicBezTo>
                    <a:lnTo>
                      <a:pt x="187639" y="294925"/>
                    </a:lnTo>
                    <a:cubicBezTo>
                      <a:pt x="183666" y="294925"/>
                      <a:pt x="181017" y="291834"/>
                      <a:pt x="181017" y="287861"/>
                    </a:cubicBezTo>
                    <a:cubicBezTo>
                      <a:pt x="181017" y="283887"/>
                      <a:pt x="184107" y="280796"/>
                      <a:pt x="187639" y="280796"/>
                    </a:cubicBezTo>
                    <a:lnTo>
                      <a:pt x="256955" y="280796"/>
                    </a:lnTo>
                    <a:cubicBezTo>
                      <a:pt x="268434" y="280796"/>
                      <a:pt x="277706" y="271084"/>
                      <a:pt x="277706" y="258721"/>
                    </a:cubicBezTo>
                    <a:cubicBezTo>
                      <a:pt x="277706" y="246359"/>
                      <a:pt x="268434" y="236646"/>
                      <a:pt x="256955" y="236646"/>
                    </a:cubicBezTo>
                    <a:lnTo>
                      <a:pt x="201326" y="236646"/>
                    </a:lnTo>
                    <a:cubicBezTo>
                      <a:pt x="197352" y="236646"/>
                      <a:pt x="194703" y="233556"/>
                      <a:pt x="194703" y="229582"/>
                    </a:cubicBezTo>
                    <a:lnTo>
                      <a:pt x="194703" y="207507"/>
                    </a:lnTo>
                    <a:lnTo>
                      <a:pt x="229582" y="207507"/>
                    </a:lnTo>
                    <a:cubicBezTo>
                      <a:pt x="248567" y="207507"/>
                      <a:pt x="264461" y="190730"/>
                      <a:pt x="264461" y="170862"/>
                    </a:cubicBezTo>
                    <a:cubicBezTo>
                      <a:pt x="264461" y="150553"/>
                      <a:pt x="249008" y="134217"/>
                      <a:pt x="229582" y="134217"/>
                    </a:cubicBezTo>
                    <a:lnTo>
                      <a:pt x="229140" y="134217"/>
                    </a:lnTo>
                    <a:cubicBezTo>
                      <a:pt x="229582" y="132010"/>
                      <a:pt x="229582" y="129361"/>
                      <a:pt x="229582" y="126712"/>
                    </a:cubicBezTo>
                    <a:cubicBezTo>
                      <a:pt x="229582" y="121855"/>
                      <a:pt x="229140" y="117440"/>
                      <a:pt x="227816" y="113025"/>
                    </a:cubicBezTo>
                    <a:cubicBezTo>
                      <a:pt x="283446" y="118323"/>
                      <a:pt x="327154" y="168213"/>
                      <a:pt x="327154" y="228258"/>
                    </a:cubicBezTo>
                    <a:close/>
                    <a:moveTo>
                      <a:pt x="306404" y="69758"/>
                    </a:moveTo>
                    <a:lnTo>
                      <a:pt x="331569" y="96248"/>
                    </a:lnTo>
                    <a:lnTo>
                      <a:pt x="299340" y="130244"/>
                    </a:lnTo>
                    <a:cubicBezTo>
                      <a:pt x="290510" y="121855"/>
                      <a:pt x="280355" y="114350"/>
                      <a:pt x="269317" y="109052"/>
                    </a:cubicBezTo>
                    <a:lnTo>
                      <a:pt x="306404" y="69758"/>
                    </a:lnTo>
                    <a:close/>
                    <a:moveTo>
                      <a:pt x="375278" y="15011"/>
                    </a:moveTo>
                    <a:cubicBezTo>
                      <a:pt x="398678" y="15011"/>
                      <a:pt x="417663" y="35320"/>
                      <a:pt x="417663" y="60044"/>
                    </a:cubicBezTo>
                    <a:cubicBezTo>
                      <a:pt x="417663" y="71965"/>
                      <a:pt x="413248" y="83444"/>
                      <a:pt x="405301" y="91392"/>
                    </a:cubicBezTo>
                    <a:lnTo>
                      <a:pt x="396912" y="100222"/>
                    </a:lnTo>
                    <a:lnTo>
                      <a:pt x="337309" y="37086"/>
                    </a:lnTo>
                    <a:lnTo>
                      <a:pt x="345698" y="28256"/>
                    </a:lnTo>
                    <a:cubicBezTo>
                      <a:pt x="353203" y="19868"/>
                      <a:pt x="363799" y="15011"/>
                      <a:pt x="375278" y="15011"/>
                    </a:cubicBezTo>
                    <a:close/>
                    <a:moveTo>
                      <a:pt x="316117" y="59603"/>
                    </a:moveTo>
                    <a:lnTo>
                      <a:pt x="327154" y="48124"/>
                    </a:lnTo>
                    <a:lnTo>
                      <a:pt x="386757" y="111259"/>
                    </a:lnTo>
                    <a:lnTo>
                      <a:pt x="375720" y="122738"/>
                    </a:lnTo>
                    <a:lnTo>
                      <a:pt x="316117" y="59603"/>
                    </a:lnTo>
                    <a:close/>
                    <a:moveTo>
                      <a:pt x="309053" y="140399"/>
                    </a:moveTo>
                    <a:lnTo>
                      <a:pt x="341283" y="106402"/>
                    </a:lnTo>
                    <a:lnTo>
                      <a:pt x="366448" y="132893"/>
                    </a:lnTo>
                    <a:lnTo>
                      <a:pt x="329362" y="172187"/>
                    </a:lnTo>
                    <a:cubicBezTo>
                      <a:pt x="323622" y="160708"/>
                      <a:pt x="317000" y="150111"/>
                      <a:pt x="309053" y="140399"/>
                    </a:cubicBezTo>
                    <a:close/>
                    <a:moveTo>
                      <a:pt x="300664" y="314793"/>
                    </a:moveTo>
                    <a:cubicBezTo>
                      <a:pt x="308170" y="307287"/>
                      <a:pt x="316117" y="298899"/>
                      <a:pt x="322298" y="289627"/>
                    </a:cubicBezTo>
                    <a:cubicBezTo>
                      <a:pt x="326271" y="288302"/>
                      <a:pt x="329804" y="287419"/>
                      <a:pt x="334219" y="287419"/>
                    </a:cubicBezTo>
                    <a:cubicBezTo>
                      <a:pt x="353203" y="287419"/>
                      <a:pt x="369097" y="304196"/>
                      <a:pt x="369097" y="324064"/>
                    </a:cubicBezTo>
                    <a:cubicBezTo>
                      <a:pt x="369097" y="344373"/>
                      <a:pt x="353645" y="360709"/>
                      <a:pt x="334219" y="360709"/>
                    </a:cubicBezTo>
                    <a:cubicBezTo>
                      <a:pt x="315234" y="360709"/>
                      <a:pt x="299340" y="343932"/>
                      <a:pt x="299340" y="324064"/>
                    </a:cubicBezTo>
                    <a:cubicBezTo>
                      <a:pt x="299340" y="320974"/>
                      <a:pt x="299781" y="317883"/>
                      <a:pt x="300664" y="314793"/>
                    </a:cubicBezTo>
                    <a:close/>
                    <a:moveTo>
                      <a:pt x="404418" y="293159"/>
                    </a:moveTo>
                    <a:cubicBezTo>
                      <a:pt x="402210" y="287861"/>
                      <a:pt x="403535" y="282121"/>
                      <a:pt x="407508" y="277265"/>
                    </a:cubicBezTo>
                    <a:lnTo>
                      <a:pt x="417663" y="266669"/>
                    </a:lnTo>
                    <a:lnTo>
                      <a:pt x="388082" y="235322"/>
                    </a:lnTo>
                    <a:lnTo>
                      <a:pt x="377927" y="245918"/>
                    </a:lnTo>
                    <a:cubicBezTo>
                      <a:pt x="373954" y="249891"/>
                      <a:pt x="368214" y="251216"/>
                      <a:pt x="362916" y="248567"/>
                    </a:cubicBezTo>
                    <a:cubicBezTo>
                      <a:pt x="357618" y="246359"/>
                      <a:pt x="354969" y="241503"/>
                      <a:pt x="354969" y="235763"/>
                    </a:cubicBezTo>
                    <a:lnTo>
                      <a:pt x="354969" y="220311"/>
                    </a:lnTo>
                    <a:lnTo>
                      <a:pt x="340399" y="220311"/>
                    </a:lnTo>
                    <a:cubicBezTo>
                      <a:pt x="339958" y="208832"/>
                      <a:pt x="337751" y="196911"/>
                      <a:pt x="334219" y="186315"/>
                    </a:cubicBezTo>
                    <a:lnTo>
                      <a:pt x="414572" y="101105"/>
                    </a:lnTo>
                    <a:cubicBezTo>
                      <a:pt x="425168" y="90067"/>
                      <a:pt x="430908" y="75056"/>
                      <a:pt x="430908" y="59162"/>
                    </a:cubicBezTo>
                    <a:cubicBezTo>
                      <a:pt x="430908" y="26490"/>
                      <a:pt x="405742" y="0"/>
                      <a:pt x="374837" y="0"/>
                    </a:cubicBezTo>
                    <a:cubicBezTo>
                      <a:pt x="359826" y="0"/>
                      <a:pt x="345698" y="6181"/>
                      <a:pt x="335101" y="17660"/>
                    </a:cubicBezTo>
                    <a:lnTo>
                      <a:pt x="254748" y="102871"/>
                    </a:lnTo>
                    <a:cubicBezTo>
                      <a:pt x="244152" y="99338"/>
                      <a:pt x="233114" y="97131"/>
                      <a:pt x="222076" y="96689"/>
                    </a:cubicBezTo>
                    <a:cubicBezTo>
                      <a:pt x="212363" y="78588"/>
                      <a:pt x="194703" y="67109"/>
                      <a:pt x="173952" y="67109"/>
                    </a:cubicBezTo>
                    <a:cubicBezTo>
                      <a:pt x="168655" y="67109"/>
                      <a:pt x="163356" y="67992"/>
                      <a:pt x="158500" y="69316"/>
                    </a:cubicBezTo>
                    <a:cubicBezTo>
                      <a:pt x="146579" y="45475"/>
                      <a:pt x="123179" y="30464"/>
                      <a:pt x="97572" y="30464"/>
                    </a:cubicBezTo>
                    <a:cubicBezTo>
                      <a:pt x="59603" y="30464"/>
                      <a:pt x="28256" y="63577"/>
                      <a:pt x="28256" y="104195"/>
                    </a:cubicBezTo>
                    <a:cubicBezTo>
                      <a:pt x="28256" y="109935"/>
                      <a:pt x="29139" y="115232"/>
                      <a:pt x="30022" y="120972"/>
                    </a:cubicBezTo>
                    <a:cubicBezTo>
                      <a:pt x="13245" y="126270"/>
                      <a:pt x="441" y="143489"/>
                      <a:pt x="441" y="162915"/>
                    </a:cubicBezTo>
                    <a:cubicBezTo>
                      <a:pt x="441" y="187198"/>
                      <a:pt x="18985" y="206624"/>
                      <a:pt x="41943" y="206624"/>
                    </a:cubicBezTo>
                    <a:lnTo>
                      <a:pt x="92274" y="206624"/>
                    </a:lnTo>
                    <a:cubicBezTo>
                      <a:pt x="90950" y="213688"/>
                      <a:pt x="90508" y="221635"/>
                      <a:pt x="90508" y="228699"/>
                    </a:cubicBezTo>
                    <a:cubicBezTo>
                      <a:pt x="90508" y="245035"/>
                      <a:pt x="93599" y="257838"/>
                      <a:pt x="97572" y="269317"/>
                    </a:cubicBezTo>
                    <a:lnTo>
                      <a:pt x="35762" y="334660"/>
                    </a:lnTo>
                    <a:lnTo>
                      <a:pt x="1324" y="429584"/>
                    </a:lnTo>
                    <a:cubicBezTo>
                      <a:pt x="441" y="431791"/>
                      <a:pt x="0" y="433999"/>
                      <a:pt x="0" y="436648"/>
                    </a:cubicBezTo>
                    <a:cubicBezTo>
                      <a:pt x="0" y="447244"/>
                      <a:pt x="8388" y="456515"/>
                      <a:pt x="18543" y="456515"/>
                    </a:cubicBezTo>
                    <a:cubicBezTo>
                      <a:pt x="20751" y="456515"/>
                      <a:pt x="23400" y="456074"/>
                      <a:pt x="25166" y="455191"/>
                    </a:cubicBezTo>
                    <a:lnTo>
                      <a:pt x="114791" y="418987"/>
                    </a:lnTo>
                    <a:lnTo>
                      <a:pt x="160266" y="370863"/>
                    </a:lnTo>
                    <a:cubicBezTo>
                      <a:pt x="159825" y="372630"/>
                      <a:pt x="159825" y="373954"/>
                      <a:pt x="159825" y="375720"/>
                    </a:cubicBezTo>
                    <a:cubicBezTo>
                      <a:pt x="159825" y="381460"/>
                      <a:pt x="162032" y="386316"/>
                      <a:pt x="165122" y="390731"/>
                    </a:cubicBezTo>
                    <a:cubicBezTo>
                      <a:pt x="161590" y="394705"/>
                      <a:pt x="159825" y="399561"/>
                      <a:pt x="159825" y="405742"/>
                    </a:cubicBezTo>
                    <a:cubicBezTo>
                      <a:pt x="159825" y="415897"/>
                      <a:pt x="166447" y="424727"/>
                      <a:pt x="175277" y="426935"/>
                    </a:cubicBezTo>
                    <a:cubicBezTo>
                      <a:pt x="181017" y="445036"/>
                      <a:pt x="196911" y="456957"/>
                      <a:pt x="215454" y="456957"/>
                    </a:cubicBezTo>
                    <a:cubicBezTo>
                      <a:pt x="233997" y="456957"/>
                      <a:pt x="249891" y="445036"/>
                      <a:pt x="255631" y="426935"/>
                    </a:cubicBezTo>
                    <a:cubicBezTo>
                      <a:pt x="264461" y="424285"/>
                      <a:pt x="271083" y="415897"/>
                      <a:pt x="271083" y="405742"/>
                    </a:cubicBezTo>
                    <a:cubicBezTo>
                      <a:pt x="271083" y="405301"/>
                      <a:pt x="271083" y="404860"/>
                      <a:pt x="271083" y="403976"/>
                    </a:cubicBezTo>
                    <a:lnTo>
                      <a:pt x="279472" y="412806"/>
                    </a:lnTo>
                    <a:lnTo>
                      <a:pt x="289627" y="402210"/>
                    </a:lnTo>
                    <a:cubicBezTo>
                      <a:pt x="293600" y="398237"/>
                      <a:pt x="299340" y="396912"/>
                      <a:pt x="304638" y="399561"/>
                    </a:cubicBezTo>
                    <a:cubicBezTo>
                      <a:pt x="309936" y="401769"/>
                      <a:pt x="312585" y="406625"/>
                      <a:pt x="312585" y="412365"/>
                    </a:cubicBezTo>
                    <a:lnTo>
                      <a:pt x="312585" y="427818"/>
                    </a:lnTo>
                    <a:lnTo>
                      <a:pt x="354086" y="427818"/>
                    </a:lnTo>
                    <a:lnTo>
                      <a:pt x="354086" y="412806"/>
                    </a:lnTo>
                    <a:cubicBezTo>
                      <a:pt x="354086" y="407067"/>
                      <a:pt x="357618" y="402210"/>
                      <a:pt x="362475" y="400003"/>
                    </a:cubicBezTo>
                    <a:cubicBezTo>
                      <a:pt x="367773" y="397795"/>
                      <a:pt x="373071" y="399120"/>
                      <a:pt x="377044" y="403093"/>
                    </a:cubicBezTo>
                    <a:lnTo>
                      <a:pt x="387199" y="413690"/>
                    </a:lnTo>
                    <a:lnTo>
                      <a:pt x="416780" y="382342"/>
                    </a:lnTo>
                    <a:lnTo>
                      <a:pt x="406625" y="371747"/>
                    </a:lnTo>
                    <a:cubicBezTo>
                      <a:pt x="402652" y="367773"/>
                      <a:pt x="401327" y="361592"/>
                      <a:pt x="403976" y="355852"/>
                    </a:cubicBezTo>
                    <a:cubicBezTo>
                      <a:pt x="406184" y="350554"/>
                      <a:pt x="410599" y="347464"/>
                      <a:pt x="416338" y="347464"/>
                    </a:cubicBezTo>
                    <a:lnTo>
                      <a:pt x="430908" y="347464"/>
                    </a:lnTo>
                    <a:lnTo>
                      <a:pt x="430908" y="303755"/>
                    </a:lnTo>
                    <a:lnTo>
                      <a:pt x="416338" y="303755"/>
                    </a:lnTo>
                    <a:cubicBezTo>
                      <a:pt x="411923" y="301989"/>
                      <a:pt x="406625" y="298899"/>
                      <a:pt x="404418" y="293159"/>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grpSp>
      <p:grpSp>
        <p:nvGrpSpPr>
          <p:cNvPr id="50" name="Group 49">
            <a:extLst>
              <a:ext uri="{FF2B5EF4-FFF2-40B4-BE49-F238E27FC236}">
                <a16:creationId xmlns:a16="http://schemas.microsoft.com/office/drawing/2014/main" id="{7A3E2DE6-A104-804F-25E7-F8F5A0920A54}"/>
              </a:ext>
            </a:extLst>
          </p:cNvPr>
          <p:cNvGrpSpPr/>
          <p:nvPr/>
        </p:nvGrpSpPr>
        <p:grpSpPr>
          <a:xfrm>
            <a:off x="11228245" y="3208499"/>
            <a:ext cx="349093" cy="405142"/>
            <a:chOff x="8360213" y="3458151"/>
            <a:chExt cx="853935" cy="991043"/>
          </a:xfrm>
          <a:solidFill>
            <a:srgbClr val="083F59"/>
          </a:solidFill>
        </p:grpSpPr>
        <p:grpSp>
          <p:nvGrpSpPr>
            <p:cNvPr id="51" name="Graphic 2">
              <a:extLst>
                <a:ext uri="{FF2B5EF4-FFF2-40B4-BE49-F238E27FC236}">
                  <a16:creationId xmlns:a16="http://schemas.microsoft.com/office/drawing/2014/main" id="{E3656D81-B8D0-6314-1BB7-0B7503384D26}"/>
                </a:ext>
              </a:extLst>
            </p:cNvPr>
            <p:cNvGrpSpPr/>
            <p:nvPr userDrawn="1"/>
          </p:nvGrpSpPr>
          <p:grpSpPr>
            <a:xfrm>
              <a:off x="8599192" y="3595917"/>
              <a:ext cx="375982" cy="204367"/>
              <a:chOff x="2642504" y="3763150"/>
              <a:chExt cx="375982" cy="204367"/>
            </a:xfrm>
            <a:grpFill/>
          </p:grpSpPr>
          <p:sp>
            <p:nvSpPr>
              <p:cNvPr id="57" name="Freeform 56">
                <a:extLst>
                  <a:ext uri="{FF2B5EF4-FFF2-40B4-BE49-F238E27FC236}">
                    <a16:creationId xmlns:a16="http://schemas.microsoft.com/office/drawing/2014/main" id="{D9402696-4E8B-1CC4-C5D9-D6C7C42C3FD0}"/>
                  </a:ext>
                </a:extLst>
              </p:cNvPr>
              <p:cNvSpPr/>
              <p:nvPr/>
            </p:nvSpPr>
            <p:spPr>
              <a:xfrm>
                <a:off x="2813454" y="3763150"/>
                <a:ext cx="205031" cy="204367"/>
              </a:xfrm>
              <a:custGeom>
                <a:avLst/>
                <a:gdLst>
                  <a:gd name="connsiteX0" fmla="*/ 204168 w 205031"/>
                  <a:gd name="connsiteY0" fmla="*/ 204367 h 204367"/>
                  <a:gd name="connsiteX1" fmla="*/ 384 w 205031"/>
                  <a:gd name="connsiteY1" fmla="*/ 204367 h 204367"/>
                  <a:gd name="connsiteX2" fmla="*/ 0 w 205031"/>
                  <a:gd name="connsiteY2" fmla="*/ 193999 h 204367"/>
                  <a:gd name="connsiteX3" fmla="*/ 0 w 205031"/>
                  <a:gd name="connsiteY3" fmla="*/ 90707 h 204367"/>
                  <a:gd name="connsiteX4" fmla="*/ 90187 w 205031"/>
                  <a:gd name="connsiteY4" fmla="*/ 85 h 204367"/>
                  <a:gd name="connsiteX5" fmla="*/ 138159 w 205031"/>
                  <a:gd name="connsiteY5" fmla="*/ 2389 h 204367"/>
                  <a:gd name="connsiteX6" fmla="*/ 204552 w 205031"/>
                  <a:gd name="connsiteY6" fmla="*/ 82259 h 204367"/>
                  <a:gd name="connsiteX7" fmla="*/ 204936 w 205031"/>
                  <a:gd name="connsiteY7" fmla="*/ 199375 h 204367"/>
                  <a:gd name="connsiteX8" fmla="*/ 204168 w 205031"/>
                  <a:gd name="connsiteY8" fmla="*/ 204367 h 204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5031" h="204367">
                    <a:moveTo>
                      <a:pt x="204168" y="204367"/>
                    </a:moveTo>
                    <a:cubicBezTo>
                      <a:pt x="135856" y="204367"/>
                      <a:pt x="68696" y="204367"/>
                      <a:pt x="384" y="204367"/>
                    </a:cubicBezTo>
                    <a:cubicBezTo>
                      <a:pt x="384" y="200527"/>
                      <a:pt x="0" y="197071"/>
                      <a:pt x="0" y="193999"/>
                    </a:cubicBezTo>
                    <a:cubicBezTo>
                      <a:pt x="0" y="159440"/>
                      <a:pt x="0" y="124882"/>
                      <a:pt x="0" y="90707"/>
                    </a:cubicBezTo>
                    <a:cubicBezTo>
                      <a:pt x="0" y="36564"/>
                      <a:pt x="36075" y="85"/>
                      <a:pt x="90187" y="85"/>
                    </a:cubicBezTo>
                    <a:cubicBezTo>
                      <a:pt x="106306" y="85"/>
                      <a:pt x="122808" y="-683"/>
                      <a:pt x="138159" y="2389"/>
                    </a:cubicBezTo>
                    <a:cubicBezTo>
                      <a:pt x="176153" y="9301"/>
                      <a:pt x="204168" y="43476"/>
                      <a:pt x="204552" y="82259"/>
                    </a:cubicBezTo>
                    <a:cubicBezTo>
                      <a:pt x="205320" y="121426"/>
                      <a:pt x="204936" y="160208"/>
                      <a:pt x="204936" y="199375"/>
                    </a:cubicBezTo>
                    <a:cubicBezTo>
                      <a:pt x="204936" y="200527"/>
                      <a:pt x="204552" y="202063"/>
                      <a:pt x="204168" y="204367"/>
                    </a:cubicBezTo>
                    <a:close/>
                  </a:path>
                </a:pathLst>
              </a:custGeom>
              <a:solidFill>
                <a:srgbClr val="DF4625"/>
              </a:solidFill>
              <a:ln w="3834" cap="flat">
                <a:noFill/>
                <a:prstDash val="solid"/>
                <a:miter/>
              </a:ln>
            </p:spPr>
            <p:txBody>
              <a:bodyPr rtlCol="0" anchor="ctr"/>
              <a:lstStyle/>
              <a:p>
                <a:endParaRPr lang="en-US" sz="835"/>
              </a:p>
            </p:txBody>
          </p:sp>
          <p:sp>
            <p:nvSpPr>
              <p:cNvPr id="58" name="Freeform 57">
                <a:extLst>
                  <a:ext uri="{FF2B5EF4-FFF2-40B4-BE49-F238E27FC236}">
                    <a16:creationId xmlns:a16="http://schemas.microsoft.com/office/drawing/2014/main" id="{226AACB3-E65F-5B34-57E9-DDE48ABD6096}"/>
                  </a:ext>
                </a:extLst>
              </p:cNvPr>
              <p:cNvSpPr/>
              <p:nvPr/>
            </p:nvSpPr>
            <p:spPr>
              <a:xfrm>
                <a:off x="2642504" y="3763235"/>
                <a:ext cx="161142" cy="204281"/>
              </a:xfrm>
              <a:custGeom>
                <a:avLst/>
                <a:gdLst>
                  <a:gd name="connsiteX0" fmla="*/ 137178 w 161142"/>
                  <a:gd name="connsiteY0" fmla="*/ 204282 h 204281"/>
                  <a:gd name="connsiteX1" fmla="*/ 938 w 161142"/>
                  <a:gd name="connsiteY1" fmla="*/ 204282 h 204281"/>
                  <a:gd name="connsiteX2" fmla="*/ 171 w 161142"/>
                  <a:gd name="connsiteY2" fmla="*/ 196602 h 204281"/>
                  <a:gd name="connsiteX3" fmla="*/ 171 w 161142"/>
                  <a:gd name="connsiteY3" fmla="*/ 86397 h 204281"/>
                  <a:gd name="connsiteX4" fmla="*/ 85753 w 161142"/>
                  <a:gd name="connsiteY4" fmla="*/ 0 h 204281"/>
                  <a:gd name="connsiteX5" fmla="*/ 137946 w 161142"/>
                  <a:gd name="connsiteY5" fmla="*/ 2304 h 204281"/>
                  <a:gd name="connsiteX6" fmla="*/ 160972 w 161142"/>
                  <a:gd name="connsiteY6" fmla="*/ 9984 h 204281"/>
                  <a:gd name="connsiteX7" fmla="*/ 160972 w 161142"/>
                  <a:gd name="connsiteY7" fmla="*/ 13440 h 204281"/>
                  <a:gd name="connsiteX8" fmla="*/ 137178 w 161142"/>
                  <a:gd name="connsiteY8" fmla="*/ 99069 h 204281"/>
                  <a:gd name="connsiteX9" fmla="*/ 137562 w 161142"/>
                  <a:gd name="connsiteY9" fmla="*/ 193146 h 204281"/>
                  <a:gd name="connsiteX10" fmla="*/ 137178 w 161142"/>
                  <a:gd name="connsiteY10" fmla="*/ 204282 h 204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1142" h="204281">
                    <a:moveTo>
                      <a:pt x="137178" y="204282"/>
                    </a:moveTo>
                    <a:cubicBezTo>
                      <a:pt x="91125" y="204282"/>
                      <a:pt x="46224" y="204282"/>
                      <a:pt x="938" y="204282"/>
                    </a:cubicBezTo>
                    <a:cubicBezTo>
                      <a:pt x="554" y="201210"/>
                      <a:pt x="171" y="198906"/>
                      <a:pt x="171" y="196602"/>
                    </a:cubicBezTo>
                    <a:cubicBezTo>
                      <a:pt x="171" y="159739"/>
                      <a:pt x="-213" y="122876"/>
                      <a:pt x="171" y="86397"/>
                    </a:cubicBezTo>
                    <a:cubicBezTo>
                      <a:pt x="554" y="37631"/>
                      <a:pt x="37013" y="768"/>
                      <a:pt x="85753" y="0"/>
                    </a:cubicBezTo>
                    <a:cubicBezTo>
                      <a:pt x="103022" y="0"/>
                      <a:pt x="120676" y="384"/>
                      <a:pt x="137946" y="2304"/>
                    </a:cubicBezTo>
                    <a:cubicBezTo>
                      <a:pt x="146005" y="3072"/>
                      <a:pt x="153681" y="7296"/>
                      <a:pt x="160972" y="9984"/>
                    </a:cubicBezTo>
                    <a:cubicBezTo>
                      <a:pt x="160972" y="12288"/>
                      <a:pt x="161356" y="13056"/>
                      <a:pt x="160972" y="13440"/>
                    </a:cubicBezTo>
                    <a:cubicBezTo>
                      <a:pt x="142167" y="39167"/>
                      <a:pt x="136027" y="67966"/>
                      <a:pt x="137178" y="99069"/>
                    </a:cubicBezTo>
                    <a:cubicBezTo>
                      <a:pt x="137946" y="130172"/>
                      <a:pt x="137562" y="161659"/>
                      <a:pt x="137562" y="193146"/>
                    </a:cubicBezTo>
                    <a:cubicBezTo>
                      <a:pt x="137178" y="195834"/>
                      <a:pt x="137178" y="199674"/>
                      <a:pt x="137178" y="204282"/>
                    </a:cubicBezTo>
                    <a:close/>
                  </a:path>
                </a:pathLst>
              </a:custGeom>
              <a:solidFill>
                <a:srgbClr val="DF4625"/>
              </a:solidFill>
              <a:ln w="3834" cap="flat">
                <a:noFill/>
                <a:prstDash val="solid"/>
                <a:miter/>
              </a:ln>
            </p:spPr>
            <p:txBody>
              <a:bodyPr rtlCol="0" anchor="ctr"/>
              <a:lstStyle/>
              <a:p>
                <a:endParaRPr lang="en-US" sz="835"/>
              </a:p>
            </p:txBody>
          </p:sp>
        </p:grpSp>
        <p:grpSp>
          <p:nvGrpSpPr>
            <p:cNvPr id="52" name="Graphic 2">
              <a:extLst>
                <a:ext uri="{FF2B5EF4-FFF2-40B4-BE49-F238E27FC236}">
                  <a16:creationId xmlns:a16="http://schemas.microsoft.com/office/drawing/2014/main" id="{66B4E469-C88D-D694-83F4-D81A6C29A928}"/>
                </a:ext>
              </a:extLst>
            </p:cNvPr>
            <p:cNvGrpSpPr/>
            <p:nvPr userDrawn="1"/>
          </p:nvGrpSpPr>
          <p:grpSpPr>
            <a:xfrm>
              <a:off x="8360213" y="3458151"/>
              <a:ext cx="853935" cy="991043"/>
              <a:chOff x="2403525" y="3625384"/>
              <a:chExt cx="853935" cy="991043"/>
            </a:xfrm>
            <a:grpFill/>
          </p:grpSpPr>
          <p:sp>
            <p:nvSpPr>
              <p:cNvPr id="53" name="Freeform 52">
                <a:extLst>
                  <a:ext uri="{FF2B5EF4-FFF2-40B4-BE49-F238E27FC236}">
                    <a16:creationId xmlns:a16="http://schemas.microsoft.com/office/drawing/2014/main" id="{0699B44A-8290-6B97-E570-25101EADCDA9}"/>
                  </a:ext>
                </a:extLst>
              </p:cNvPr>
              <p:cNvSpPr/>
              <p:nvPr/>
            </p:nvSpPr>
            <p:spPr>
              <a:xfrm>
                <a:off x="2403525" y="3625384"/>
                <a:ext cx="853935" cy="991043"/>
              </a:xfrm>
              <a:custGeom>
                <a:avLst/>
                <a:gdLst>
                  <a:gd name="connsiteX0" fmla="*/ 521608 w 853935"/>
                  <a:gd name="connsiteY0" fmla="*/ 0 h 991043"/>
                  <a:gd name="connsiteX1" fmla="*/ 526980 w 853935"/>
                  <a:gd name="connsiteY1" fmla="*/ 1920 h 991043"/>
                  <a:gd name="connsiteX2" fmla="*/ 571498 w 853935"/>
                  <a:gd name="connsiteY2" fmla="*/ 102909 h 991043"/>
                  <a:gd name="connsiteX3" fmla="*/ 568044 w 853935"/>
                  <a:gd name="connsiteY3" fmla="*/ 108669 h 991043"/>
                  <a:gd name="connsiteX4" fmla="*/ 573801 w 853935"/>
                  <a:gd name="connsiteY4" fmla="*/ 111741 h 991043"/>
                  <a:gd name="connsiteX5" fmla="*/ 649021 w 853935"/>
                  <a:gd name="connsiteY5" fmla="*/ 223481 h 991043"/>
                  <a:gd name="connsiteX6" fmla="*/ 649021 w 853935"/>
                  <a:gd name="connsiteY6" fmla="*/ 289143 h 991043"/>
                  <a:gd name="connsiteX7" fmla="*/ 711192 w 853935"/>
                  <a:gd name="connsiteY7" fmla="*/ 304119 h 991043"/>
                  <a:gd name="connsiteX8" fmla="*/ 761851 w 853935"/>
                  <a:gd name="connsiteY8" fmla="*/ 324854 h 991043"/>
                  <a:gd name="connsiteX9" fmla="*/ 785645 w 853935"/>
                  <a:gd name="connsiteY9" fmla="*/ 366709 h 991043"/>
                  <a:gd name="connsiteX10" fmla="*/ 785645 w 853935"/>
                  <a:gd name="connsiteY10" fmla="*/ 455794 h 991043"/>
                  <a:gd name="connsiteX11" fmla="*/ 790634 w 853935"/>
                  <a:gd name="connsiteY11" fmla="*/ 465010 h 991043"/>
                  <a:gd name="connsiteX12" fmla="*/ 851654 w 853935"/>
                  <a:gd name="connsiteY12" fmla="*/ 542575 h 991043"/>
                  <a:gd name="connsiteX13" fmla="*/ 827476 w 853935"/>
                  <a:gd name="connsiteY13" fmla="*/ 637804 h 991043"/>
                  <a:gd name="connsiteX14" fmla="*/ 790250 w 853935"/>
                  <a:gd name="connsiteY14" fmla="*/ 662764 h 991043"/>
                  <a:gd name="connsiteX15" fmla="*/ 782575 w 853935"/>
                  <a:gd name="connsiteY15" fmla="*/ 673131 h 991043"/>
                  <a:gd name="connsiteX16" fmla="*/ 499349 w 853935"/>
                  <a:gd name="connsiteY16" fmla="*/ 983778 h 991043"/>
                  <a:gd name="connsiteX17" fmla="*/ 77196 w 853935"/>
                  <a:gd name="connsiteY17" fmla="*/ 711530 h 991043"/>
                  <a:gd name="connsiteX18" fmla="*/ 70288 w 853935"/>
                  <a:gd name="connsiteY18" fmla="*/ 671596 h 991043"/>
                  <a:gd name="connsiteX19" fmla="*/ 64915 w 853935"/>
                  <a:gd name="connsiteY19" fmla="*/ 664300 h 991043"/>
                  <a:gd name="connsiteX20" fmla="*/ 57 w 853935"/>
                  <a:gd name="connsiteY20" fmla="*/ 562159 h 991043"/>
                  <a:gd name="connsiteX21" fmla="*/ 41505 w 853935"/>
                  <a:gd name="connsiteY21" fmla="*/ 476529 h 991043"/>
                  <a:gd name="connsiteX22" fmla="*/ 60310 w 853935"/>
                  <a:gd name="connsiteY22" fmla="*/ 466930 h 991043"/>
                  <a:gd name="connsiteX23" fmla="*/ 68369 w 853935"/>
                  <a:gd name="connsiteY23" fmla="*/ 454258 h 991043"/>
                  <a:gd name="connsiteX24" fmla="*/ 67985 w 853935"/>
                  <a:gd name="connsiteY24" fmla="*/ 364405 h 991043"/>
                  <a:gd name="connsiteX25" fmla="*/ 87942 w 853935"/>
                  <a:gd name="connsiteY25" fmla="*/ 327542 h 991043"/>
                  <a:gd name="connsiteX26" fmla="*/ 163162 w 853935"/>
                  <a:gd name="connsiteY26" fmla="*/ 298743 h 991043"/>
                  <a:gd name="connsiteX27" fmla="*/ 204226 w 853935"/>
                  <a:gd name="connsiteY27" fmla="*/ 290295 h 991043"/>
                  <a:gd name="connsiteX28" fmla="*/ 204226 w 853935"/>
                  <a:gd name="connsiteY28" fmla="*/ 278391 h 991043"/>
                  <a:gd name="connsiteX29" fmla="*/ 206528 w 853935"/>
                  <a:gd name="connsiteY29" fmla="*/ 203130 h 991043"/>
                  <a:gd name="connsiteX30" fmla="*/ 278294 w 853935"/>
                  <a:gd name="connsiteY30" fmla="*/ 112893 h 991043"/>
                  <a:gd name="connsiteX31" fmla="*/ 282899 w 853935"/>
                  <a:gd name="connsiteY31" fmla="*/ 110973 h 991043"/>
                  <a:gd name="connsiteX32" fmla="*/ 272921 w 853935"/>
                  <a:gd name="connsiteY32" fmla="*/ 73726 h 991043"/>
                  <a:gd name="connsiteX33" fmla="*/ 323580 w 853935"/>
                  <a:gd name="connsiteY33" fmla="*/ 3072 h 991043"/>
                  <a:gd name="connsiteX34" fmla="*/ 328952 w 853935"/>
                  <a:gd name="connsiteY34" fmla="*/ 1152 h 991043"/>
                  <a:gd name="connsiteX35" fmla="*/ 352363 w 853935"/>
                  <a:gd name="connsiteY35" fmla="*/ 1152 h 991043"/>
                  <a:gd name="connsiteX36" fmla="*/ 357736 w 853935"/>
                  <a:gd name="connsiteY36" fmla="*/ 3072 h 991043"/>
                  <a:gd name="connsiteX37" fmla="*/ 408394 w 853935"/>
                  <a:gd name="connsiteY37" fmla="*/ 72574 h 991043"/>
                  <a:gd name="connsiteX38" fmla="*/ 398800 w 853935"/>
                  <a:gd name="connsiteY38" fmla="*/ 110589 h 991043"/>
                  <a:gd name="connsiteX39" fmla="*/ 422977 w 853935"/>
                  <a:gd name="connsiteY39" fmla="*/ 122876 h 991043"/>
                  <a:gd name="connsiteX40" fmla="*/ 429885 w 853935"/>
                  <a:gd name="connsiteY40" fmla="*/ 122876 h 991043"/>
                  <a:gd name="connsiteX41" fmla="*/ 455982 w 853935"/>
                  <a:gd name="connsiteY41" fmla="*/ 109437 h 991043"/>
                  <a:gd name="connsiteX42" fmla="*/ 451760 w 853935"/>
                  <a:gd name="connsiteY42" fmla="*/ 101373 h 991043"/>
                  <a:gd name="connsiteX43" fmla="*/ 481311 w 853935"/>
                  <a:gd name="connsiteY43" fmla="*/ 9216 h 991043"/>
                  <a:gd name="connsiteX44" fmla="*/ 503954 w 853935"/>
                  <a:gd name="connsiteY44" fmla="*/ 1152 h 991043"/>
                  <a:gd name="connsiteX45" fmla="*/ 521608 w 853935"/>
                  <a:gd name="connsiteY45" fmla="*/ 0 h 991043"/>
                  <a:gd name="connsiteX46" fmla="*/ 751489 w 853935"/>
                  <a:gd name="connsiteY46" fmla="*/ 401268 h 991043"/>
                  <a:gd name="connsiteX47" fmla="*/ 748035 w 853935"/>
                  <a:gd name="connsiteY47" fmla="*/ 401652 h 991043"/>
                  <a:gd name="connsiteX48" fmla="*/ 637891 w 853935"/>
                  <a:gd name="connsiteY48" fmla="*/ 430067 h 991043"/>
                  <a:gd name="connsiteX49" fmla="*/ 383065 w 853935"/>
                  <a:gd name="connsiteY49" fmla="*/ 443890 h 991043"/>
                  <a:gd name="connsiteX50" fmla="*/ 165080 w 853935"/>
                  <a:gd name="connsiteY50" fmla="*/ 420467 h 991043"/>
                  <a:gd name="connsiteX51" fmla="*/ 102909 w 853935"/>
                  <a:gd name="connsiteY51" fmla="*/ 402420 h 991043"/>
                  <a:gd name="connsiteX52" fmla="*/ 102525 w 853935"/>
                  <a:gd name="connsiteY52" fmla="*/ 410099 h 991043"/>
                  <a:gd name="connsiteX53" fmla="*/ 102909 w 853935"/>
                  <a:gd name="connsiteY53" fmla="*/ 629741 h 991043"/>
                  <a:gd name="connsiteX54" fmla="*/ 111736 w 853935"/>
                  <a:gd name="connsiteY54" fmla="*/ 708458 h 991043"/>
                  <a:gd name="connsiteX55" fmla="*/ 496662 w 853935"/>
                  <a:gd name="connsiteY55" fmla="*/ 949987 h 991043"/>
                  <a:gd name="connsiteX56" fmla="*/ 751873 w 853935"/>
                  <a:gd name="connsiteY56" fmla="*/ 628973 h 991043"/>
                  <a:gd name="connsiteX57" fmla="*/ 751873 w 853935"/>
                  <a:gd name="connsiteY57" fmla="*/ 411251 h 991043"/>
                  <a:gd name="connsiteX58" fmla="*/ 751489 w 853935"/>
                  <a:gd name="connsiteY58" fmla="*/ 401268 h 991043"/>
                  <a:gd name="connsiteX59" fmla="*/ 614097 w 853935"/>
                  <a:gd name="connsiteY59" fmla="*/ 342134 h 991043"/>
                  <a:gd name="connsiteX60" fmla="*/ 614865 w 853935"/>
                  <a:gd name="connsiteY60" fmla="*/ 336758 h 991043"/>
                  <a:gd name="connsiteX61" fmla="*/ 614481 w 853935"/>
                  <a:gd name="connsiteY61" fmla="*/ 219641 h 991043"/>
                  <a:gd name="connsiteX62" fmla="*/ 548088 w 853935"/>
                  <a:gd name="connsiteY62" fmla="*/ 139772 h 991043"/>
                  <a:gd name="connsiteX63" fmla="*/ 500116 w 853935"/>
                  <a:gd name="connsiteY63" fmla="*/ 137468 h 991043"/>
                  <a:gd name="connsiteX64" fmla="*/ 409929 w 853935"/>
                  <a:gd name="connsiteY64" fmla="*/ 228089 h 991043"/>
                  <a:gd name="connsiteX65" fmla="*/ 409929 w 853935"/>
                  <a:gd name="connsiteY65" fmla="*/ 331382 h 991043"/>
                  <a:gd name="connsiteX66" fmla="*/ 410313 w 853935"/>
                  <a:gd name="connsiteY66" fmla="*/ 341750 h 991043"/>
                  <a:gd name="connsiteX67" fmla="*/ 614097 w 853935"/>
                  <a:gd name="connsiteY67" fmla="*/ 342134 h 991043"/>
                  <a:gd name="connsiteX68" fmla="*/ 376157 w 853935"/>
                  <a:gd name="connsiteY68" fmla="*/ 342134 h 991043"/>
                  <a:gd name="connsiteX69" fmla="*/ 376157 w 853935"/>
                  <a:gd name="connsiteY69" fmla="*/ 330614 h 991043"/>
                  <a:gd name="connsiteX70" fmla="*/ 375773 w 853935"/>
                  <a:gd name="connsiteY70" fmla="*/ 236537 h 991043"/>
                  <a:gd name="connsiteX71" fmla="*/ 399567 w 853935"/>
                  <a:gd name="connsiteY71" fmla="*/ 150907 h 991043"/>
                  <a:gd name="connsiteX72" fmla="*/ 399567 w 853935"/>
                  <a:gd name="connsiteY72" fmla="*/ 147452 h 991043"/>
                  <a:gd name="connsiteX73" fmla="*/ 376541 w 853935"/>
                  <a:gd name="connsiteY73" fmla="*/ 139772 h 991043"/>
                  <a:gd name="connsiteX74" fmla="*/ 324347 w 853935"/>
                  <a:gd name="connsiteY74" fmla="*/ 137468 h 991043"/>
                  <a:gd name="connsiteX75" fmla="*/ 238765 w 853935"/>
                  <a:gd name="connsiteY75" fmla="*/ 223865 h 991043"/>
                  <a:gd name="connsiteX76" fmla="*/ 238765 w 853935"/>
                  <a:gd name="connsiteY76" fmla="*/ 334070 h 991043"/>
                  <a:gd name="connsiteX77" fmla="*/ 239533 w 853935"/>
                  <a:gd name="connsiteY77" fmla="*/ 341750 h 991043"/>
                  <a:gd name="connsiteX78" fmla="*/ 376157 w 853935"/>
                  <a:gd name="connsiteY78" fmla="*/ 342134 h 991043"/>
                  <a:gd name="connsiteX79" fmla="*/ 204993 w 853935"/>
                  <a:gd name="connsiteY79" fmla="*/ 325238 h 991043"/>
                  <a:gd name="connsiteX80" fmla="*/ 190793 w 853935"/>
                  <a:gd name="connsiteY80" fmla="*/ 327926 h 991043"/>
                  <a:gd name="connsiteX81" fmla="*/ 118644 w 853935"/>
                  <a:gd name="connsiteY81" fmla="*/ 349429 h 991043"/>
                  <a:gd name="connsiteX82" fmla="*/ 99839 w 853935"/>
                  <a:gd name="connsiteY82" fmla="*/ 360949 h 991043"/>
                  <a:gd name="connsiteX83" fmla="*/ 119795 w 853935"/>
                  <a:gd name="connsiteY83" fmla="*/ 372085 h 991043"/>
                  <a:gd name="connsiteX84" fmla="*/ 189642 w 853935"/>
                  <a:gd name="connsiteY84" fmla="*/ 391284 h 991043"/>
                  <a:gd name="connsiteX85" fmla="*/ 371168 w 853935"/>
                  <a:gd name="connsiteY85" fmla="*/ 409715 h 991043"/>
                  <a:gd name="connsiteX86" fmla="*/ 653626 w 853935"/>
                  <a:gd name="connsiteY86" fmla="*/ 392820 h 991043"/>
                  <a:gd name="connsiteX87" fmla="*/ 732684 w 853935"/>
                  <a:gd name="connsiteY87" fmla="*/ 371317 h 991043"/>
                  <a:gd name="connsiteX88" fmla="*/ 752256 w 853935"/>
                  <a:gd name="connsiteY88" fmla="*/ 359797 h 991043"/>
                  <a:gd name="connsiteX89" fmla="*/ 649021 w 853935"/>
                  <a:gd name="connsiteY89" fmla="*/ 325622 h 991043"/>
                  <a:gd name="connsiteX90" fmla="*/ 649021 w 853935"/>
                  <a:gd name="connsiteY90" fmla="*/ 356341 h 991043"/>
                  <a:gd name="connsiteX91" fmla="*/ 629448 w 853935"/>
                  <a:gd name="connsiteY91" fmla="*/ 375925 h 991043"/>
                  <a:gd name="connsiteX92" fmla="*/ 224950 w 853935"/>
                  <a:gd name="connsiteY92" fmla="*/ 375925 h 991043"/>
                  <a:gd name="connsiteX93" fmla="*/ 204993 w 853935"/>
                  <a:gd name="connsiteY93" fmla="*/ 355573 h 991043"/>
                  <a:gd name="connsiteX94" fmla="*/ 204993 w 853935"/>
                  <a:gd name="connsiteY94" fmla="*/ 325238 h 991043"/>
                  <a:gd name="connsiteX95" fmla="*/ 341233 w 853935"/>
                  <a:gd name="connsiteY95" fmla="*/ 102909 h 991043"/>
                  <a:gd name="connsiteX96" fmla="*/ 375773 w 853935"/>
                  <a:gd name="connsiteY96" fmla="*/ 68734 h 991043"/>
                  <a:gd name="connsiteX97" fmla="*/ 342001 w 853935"/>
                  <a:gd name="connsiteY97" fmla="*/ 34943 h 991043"/>
                  <a:gd name="connsiteX98" fmla="*/ 307461 w 853935"/>
                  <a:gd name="connsiteY98" fmla="*/ 69118 h 991043"/>
                  <a:gd name="connsiteX99" fmla="*/ 341233 w 853935"/>
                  <a:gd name="connsiteY99" fmla="*/ 102909 h 991043"/>
                  <a:gd name="connsiteX100" fmla="*/ 512013 w 853935"/>
                  <a:gd name="connsiteY100" fmla="*/ 102909 h 991043"/>
                  <a:gd name="connsiteX101" fmla="*/ 546553 w 853935"/>
                  <a:gd name="connsiteY101" fmla="*/ 68734 h 991043"/>
                  <a:gd name="connsiteX102" fmla="*/ 512781 w 853935"/>
                  <a:gd name="connsiteY102" fmla="*/ 34943 h 991043"/>
                  <a:gd name="connsiteX103" fmla="*/ 478241 w 853935"/>
                  <a:gd name="connsiteY103" fmla="*/ 69118 h 991043"/>
                  <a:gd name="connsiteX104" fmla="*/ 512013 w 853935"/>
                  <a:gd name="connsiteY104" fmla="*/ 102909 h 991043"/>
                  <a:gd name="connsiteX105" fmla="*/ 786412 w 853935"/>
                  <a:gd name="connsiteY105" fmla="*/ 500721 h 991043"/>
                  <a:gd name="connsiteX106" fmla="*/ 786412 w 853935"/>
                  <a:gd name="connsiteY106" fmla="*/ 627053 h 991043"/>
                  <a:gd name="connsiteX107" fmla="*/ 820184 w 853935"/>
                  <a:gd name="connsiteY107" fmla="*/ 571375 h 991043"/>
                  <a:gd name="connsiteX108" fmla="*/ 786412 w 853935"/>
                  <a:gd name="connsiteY108" fmla="*/ 500721 h 991043"/>
                  <a:gd name="connsiteX109" fmla="*/ 68753 w 853935"/>
                  <a:gd name="connsiteY109" fmla="*/ 499953 h 991043"/>
                  <a:gd name="connsiteX110" fmla="*/ 34597 w 853935"/>
                  <a:gd name="connsiteY110" fmla="*/ 571759 h 991043"/>
                  <a:gd name="connsiteX111" fmla="*/ 68753 w 853935"/>
                  <a:gd name="connsiteY111" fmla="*/ 628205 h 991043"/>
                  <a:gd name="connsiteX112" fmla="*/ 68753 w 853935"/>
                  <a:gd name="connsiteY112" fmla="*/ 618989 h 991043"/>
                  <a:gd name="connsiteX113" fmla="*/ 68753 w 853935"/>
                  <a:gd name="connsiteY113" fmla="*/ 499953 h 9910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853935" h="991043">
                    <a:moveTo>
                      <a:pt x="521608" y="0"/>
                    </a:moveTo>
                    <a:cubicBezTo>
                      <a:pt x="523526" y="768"/>
                      <a:pt x="525061" y="1536"/>
                      <a:pt x="526980" y="1920"/>
                    </a:cubicBezTo>
                    <a:cubicBezTo>
                      <a:pt x="572650" y="12672"/>
                      <a:pt x="594525" y="62206"/>
                      <a:pt x="571498" y="102909"/>
                    </a:cubicBezTo>
                    <a:cubicBezTo>
                      <a:pt x="570731" y="104445"/>
                      <a:pt x="569579" y="106365"/>
                      <a:pt x="568044" y="108669"/>
                    </a:cubicBezTo>
                    <a:cubicBezTo>
                      <a:pt x="570347" y="109821"/>
                      <a:pt x="571882" y="110973"/>
                      <a:pt x="573801" y="111741"/>
                    </a:cubicBezTo>
                    <a:cubicBezTo>
                      <a:pt x="622540" y="133244"/>
                      <a:pt x="647102" y="170875"/>
                      <a:pt x="649021" y="223481"/>
                    </a:cubicBezTo>
                    <a:cubicBezTo>
                      <a:pt x="649788" y="245369"/>
                      <a:pt x="649021" y="267256"/>
                      <a:pt x="649021" y="289143"/>
                    </a:cubicBezTo>
                    <a:cubicBezTo>
                      <a:pt x="670129" y="294135"/>
                      <a:pt x="691236" y="297975"/>
                      <a:pt x="711192" y="304119"/>
                    </a:cubicBezTo>
                    <a:cubicBezTo>
                      <a:pt x="728462" y="309495"/>
                      <a:pt x="745732" y="316790"/>
                      <a:pt x="761851" y="324854"/>
                    </a:cubicBezTo>
                    <a:cubicBezTo>
                      <a:pt x="778353" y="333302"/>
                      <a:pt x="786412" y="347125"/>
                      <a:pt x="785645" y="366709"/>
                    </a:cubicBezTo>
                    <a:cubicBezTo>
                      <a:pt x="784493" y="396276"/>
                      <a:pt x="785261" y="426227"/>
                      <a:pt x="785645" y="455794"/>
                    </a:cubicBezTo>
                    <a:cubicBezTo>
                      <a:pt x="785645" y="458866"/>
                      <a:pt x="788331" y="463858"/>
                      <a:pt x="790634" y="465010"/>
                    </a:cubicBezTo>
                    <a:cubicBezTo>
                      <a:pt x="826325" y="478833"/>
                      <a:pt x="844746" y="506481"/>
                      <a:pt x="851654" y="542575"/>
                    </a:cubicBezTo>
                    <a:cubicBezTo>
                      <a:pt x="858178" y="577518"/>
                      <a:pt x="850886" y="609773"/>
                      <a:pt x="827476" y="637804"/>
                    </a:cubicBezTo>
                    <a:cubicBezTo>
                      <a:pt x="817498" y="649708"/>
                      <a:pt x="805217" y="658540"/>
                      <a:pt x="790250" y="662764"/>
                    </a:cubicBezTo>
                    <a:cubicBezTo>
                      <a:pt x="784493" y="664300"/>
                      <a:pt x="782958" y="667756"/>
                      <a:pt x="782575" y="673131"/>
                    </a:cubicBezTo>
                    <a:cubicBezTo>
                      <a:pt x="767224" y="824807"/>
                      <a:pt x="650172" y="953059"/>
                      <a:pt x="499349" y="983778"/>
                    </a:cubicBezTo>
                    <a:cubicBezTo>
                      <a:pt x="307077" y="1022561"/>
                      <a:pt x="120563" y="902372"/>
                      <a:pt x="77196" y="711530"/>
                    </a:cubicBezTo>
                    <a:cubicBezTo>
                      <a:pt x="74126" y="698475"/>
                      <a:pt x="72974" y="684651"/>
                      <a:pt x="70288" y="671596"/>
                    </a:cubicBezTo>
                    <a:cubicBezTo>
                      <a:pt x="69904" y="668908"/>
                      <a:pt x="67218" y="664684"/>
                      <a:pt x="64915" y="664300"/>
                    </a:cubicBezTo>
                    <a:cubicBezTo>
                      <a:pt x="28073" y="653548"/>
                      <a:pt x="-1478" y="612461"/>
                      <a:pt x="57" y="562159"/>
                    </a:cubicBezTo>
                    <a:cubicBezTo>
                      <a:pt x="825" y="527600"/>
                      <a:pt x="13106" y="498033"/>
                      <a:pt x="41505" y="476529"/>
                    </a:cubicBezTo>
                    <a:cubicBezTo>
                      <a:pt x="47261" y="472306"/>
                      <a:pt x="53402" y="468466"/>
                      <a:pt x="60310" y="466930"/>
                    </a:cubicBezTo>
                    <a:cubicBezTo>
                      <a:pt x="67602" y="465010"/>
                      <a:pt x="68369" y="460786"/>
                      <a:pt x="68369" y="454258"/>
                    </a:cubicBezTo>
                    <a:cubicBezTo>
                      <a:pt x="67985" y="424307"/>
                      <a:pt x="68753" y="394356"/>
                      <a:pt x="67985" y="364405"/>
                    </a:cubicBezTo>
                    <a:cubicBezTo>
                      <a:pt x="67602" y="347509"/>
                      <a:pt x="74893" y="335990"/>
                      <a:pt x="87942" y="327542"/>
                    </a:cubicBezTo>
                    <a:cubicBezTo>
                      <a:pt x="110968" y="312182"/>
                      <a:pt x="137065" y="305271"/>
                      <a:pt x="163162" y="298743"/>
                    </a:cubicBezTo>
                    <a:cubicBezTo>
                      <a:pt x="176210" y="295671"/>
                      <a:pt x="189642" y="293367"/>
                      <a:pt x="204226" y="290295"/>
                    </a:cubicBezTo>
                    <a:cubicBezTo>
                      <a:pt x="204226" y="286455"/>
                      <a:pt x="204226" y="282231"/>
                      <a:pt x="204226" y="278391"/>
                    </a:cubicBezTo>
                    <a:cubicBezTo>
                      <a:pt x="204609" y="253432"/>
                      <a:pt x="202690" y="227705"/>
                      <a:pt x="206528" y="203130"/>
                    </a:cubicBezTo>
                    <a:cubicBezTo>
                      <a:pt x="213052" y="160123"/>
                      <a:pt x="238382" y="130172"/>
                      <a:pt x="278294" y="112893"/>
                    </a:cubicBezTo>
                    <a:cubicBezTo>
                      <a:pt x="280213" y="112125"/>
                      <a:pt x="282516" y="110973"/>
                      <a:pt x="282899" y="110973"/>
                    </a:cubicBezTo>
                    <a:cubicBezTo>
                      <a:pt x="279445" y="98301"/>
                      <a:pt x="274073" y="86013"/>
                      <a:pt x="272921" y="73726"/>
                    </a:cubicBezTo>
                    <a:cubicBezTo>
                      <a:pt x="270235" y="39935"/>
                      <a:pt x="290959" y="11904"/>
                      <a:pt x="323580" y="3072"/>
                    </a:cubicBezTo>
                    <a:cubicBezTo>
                      <a:pt x="325498" y="2688"/>
                      <a:pt x="327034" y="1536"/>
                      <a:pt x="328952" y="1152"/>
                    </a:cubicBezTo>
                    <a:cubicBezTo>
                      <a:pt x="336628" y="1152"/>
                      <a:pt x="344303" y="1152"/>
                      <a:pt x="352363" y="1152"/>
                    </a:cubicBezTo>
                    <a:cubicBezTo>
                      <a:pt x="353898" y="1920"/>
                      <a:pt x="355817" y="2688"/>
                      <a:pt x="357736" y="3072"/>
                    </a:cubicBezTo>
                    <a:cubicBezTo>
                      <a:pt x="389973" y="11904"/>
                      <a:pt x="410696" y="39551"/>
                      <a:pt x="408394" y="72574"/>
                    </a:cubicBezTo>
                    <a:cubicBezTo>
                      <a:pt x="407626" y="85245"/>
                      <a:pt x="402253" y="97533"/>
                      <a:pt x="398800" y="110589"/>
                    </a:cubicBezTo>
                    <a:cubicBezTo>
                      <a:pt x="405707" y="114429"/>
                      <a:pt x="414151" y="119036"/>
                      <a:pt x="422977" y="122876"/>
                    </a:cubicBezTo>
                    <a:cubicBezTo>
                      <a:pt x="424896" y="123644"/>
                      <a:pt x="427966" y="124028"/>
                      <a:pt x="429885" y="122876"/>
                    </a:cubicBezTo>
                    <a:cubicBezTo>
                      <a:pt x="438328" y="118652"/>
                      <a:pt x="446771" y="114045"/>
                      <a:pt x="455982" y="109437"/>
                    </a:cubicBezTo>
                    <a:cubicBezTo>
                      <a:pt x="454447" y="106749"/>
                      <a:pt x="452912" y="104061"/>
                      <a:pt x="451760" y="101373"/>
                    </a:cubicBezTo>
                    <a:cubicBezTo>
                      <a:pt x="434107" y="67582"/>
                      <a:pt x="447155" y="25727"/>
                      <a:pt x="481311" y="9216"/>
                    </a:cubicBezTo>
                    <a:cubicBezTo>
                      <a:pt x="488219" y="5760"/>
                      <a:pt x="496278" y="3840"/>
                      <a:pt x="503954" y="1152"/>
                    </a:cubicBezTo>
                    <a:cubicBezTo>
                      <a:pt x="510094" y="0"/>
                      <a:pt x="515851" y="0"/>
                      <a:pt x="521608" y="0"/>
                    </a:cubicBezTo>
                    <a:close/>
                    <a:moveTo>
                      <a:pt x="751489" y="401268"/>
                    </a:moveTo>
                    <a:cubicBezTo>
                      <a:pt x="749954" y="401268"/>
                      <a:pt x="748802" y="401268"/>
                      <a:pt x="748035" y="401652"/>
                    </a:cubicBezTo>
                    <a:cubicBezTo>
                      <a:pt x="713111" y="417395"/>
                      <a:pt x="675501" y="424691"/>
                      <a:pt x="637891" y="430067"/>
                    </a:cubicBezTo>
                    <a:cubicBezTo>
                      <a:pt x="553461" y="442354"/>
                      <a:pt x="468647" y="446578"/>
                      <a:pt x="383065" y="443890"/>
                    </a:cubicBezTo>
                    <a:cubicBezTo>
                      <a:pt x="309764" y="441587"/>
                      <a:pt x="236846" y="436595"/>
                      <a:pt x="165080" y="420467"/>
                    </a:cubicBezTo>
                    <a:cubicBezTo>
                      <a:pt x="144357" y="415859"/>
                      <a:pt x="124016" y="408564"/>
                      <a:pt x="102909" y="402420"/>
                    </a:cubicBezTo>
                    <a:cubicBezTo>
                      <a:pt x="102909" y="404724"/>
                      <a:pt x="102525" y="407412"/>
                      <a:pt x="102525" y="410099"/>
                    </a:cubicBezTo>
                    <a:cubicBezTo>
                      <a:pt x="102525" y="483441"/>
                      <a:pt x="101758" y="556783"/>
                      <a:pt x="102909" y="629741"/>
                    </a:cubicBezTo>
                    <a:cubicBezTo>
                      <a:pt x="103293" y="655852"/>
                      <a:pt x="105979" y="682731"/>
                      <a:pt x="111736" y="708458"/>
                    </a:cubicBezTo>
                    <a:cubicBezTo>
                      <a:pt x="148962" y="878181"/>
                      <a:pt x="327417" y="989922"/>
                      <a:pt x="496662" y="949987"/>
                    </a:cubicBezTo>
                    <a:cubicBezTo>
                      <a:pt x="649405" y="913892"/>
                      <a:pt x="751489" y="786024"/>
                      <a:pt x="751873" y="628973"/>
                    </a:cubicBezTo>
                    <a:cubicBezTo>
                      <a:pt x="751873" y="556399"/>
                      <a:pt x="751873" y="483825"/>
                      <a:pt x="751873" y="411251"/>
                    </a:cubicBezTo>
                    <a:cubicBezTo>
                      <a:pt x="751873" y="407796"/>
                      <a:pt x="751489" y="404724"/>
                      <a:pt x="751489" y="401268"/>
                    </a:cubicBezTo>
                    <a:close/>
                    <a:moveTo>
                      <a:pt x="614097" y="342134"/>
                    </a:moveTo>
                    <a:cubicBezTo>
                      <a:pt x="614481" y="339830"/>
                      <a:pt x="614865" y="338294"/>
                      <a:pt x="614865" y="336758"/>
                    </a:cubicBezTo>
                    <a:cubicBezTo>
                      <a:pt x="614865" y="297591"/>
                      <a:pt x="615249" y="258808"/>
                      <a:pt x="614481" y="219641"/>
                    </a:cubicBezTo>
                    <a:cubicBezTo>
                      <a:pt x="613714" y="181242"/>
                      <a:pt x="585698" y="147068"/>
                      <a:pt x="548088" y="139772"/>
                    </a:cubicBezTo>
                    <a:cubicBezTo>
                      <a:pt x="532353" y="136700"/>
                      <a:pt x="516235" y="137468"/>
                      <a:pt x="500116" y="137468"/>
                    </a:cubicBezTo>
                    <a:cubicBezTo>
                      <a:pt x="446004" y="137468"/>
                      <a:pt x="409929" y="173563"/>
                      <a:pt x="409929" y="228089"/>
                    </a:cubicBezTo>
                    <a:cubicBezTo>
                      <a:pt x="409929" y="262648"/>
                      <a:pt x="409929" y="297207"/>
                      <a:pt x="409929" y="331382"/>
                    </a:cubicBezTo>
                    <a:cubicBezTo>
                      <a:pt x="409929" y="334838"/>
                      <a:pt x="410313" y="338294"/>
                      <a:pt x="410313" y="341750"/>
                    </a:cubicBezTo>
                    <a:cubicBezTo>
                      <a:pt x="478625" y="342134"/>
                      <a:pt x="546169" y="342134"/>
                      <a:pt x="614097" y="342134"/>
                    </a:cubicBezTo>
                    <a:close/>
                    <a:moveTo>
                      <a:pt x="376157" y="342134"/>
                    </a:moveTo>
                    <a:cubicBezTo>
                      <a:pt x="376157" y="337526"/>
                      <a:pt x="376157" y="334070"/>
                      <a:pt x="376157" y="330614"/>
                    </a:cubicBezTo>
                    <a:cubicBezTo>
                      <a:pt x="376157" y="299127"/>
                      <a:pt x="376924" y="268024"/>
                      <a:pt x="375773" y="236537"/>
                    </a:cubicBezTo>
                    <a:cubicBezTo>
                      <a:pt x="375005" y="205050"/>
                      <a:pt x="381146" y="176251"/>
                      <a:pt x="399567" y="150907"/>
                    </a:cubicBezTo>
                    <a:cubicBezTo>
                      <a:pt x="399951" y="150523"/>
                      <a:pt x="399567" y="149755"/>
                      <a:pt x="399567" y="147452"/>
                    </a:cubicBezTo>
                    <a:cubicBezTo>
                      <a:pt x="392275" y="144764"/>
                      <a:pt x="384600" y="140540"/>
                      <a:pt x="376541" y="139772"/>
                    </a:cubicBezTo>
                    <a:cubicBezTo>
                      <a:pt x="359271" y="138236"/>
                      <a:pt x="342001" y="137468"/>
                      <a:pt x="324347" y="137468"/>
                    </a:cubicBezTo>
                    <a:cubicBezTo>
                      <a:pt x="275608" y="137852"/>
                      <a:pt x="239149" y="174715"/>
                      <a:pt x="238765" y="223865"/>
                    </a:cubicBezTo>
                    <a:cubicBezTo>
                      <a:pt x="238382" y="260728"/>
                      <a:pt x="238765" y="297591"/>
                      <a:pt x="238765" y="334070"/>
                    </a:cubicBezTo>
                    <a:cubicBezTo>
                      <a:pt x="238765" y="336374"/>
                      <a:pt x="239149" y="339062"/>
                      <a:pt x="239533" y="341750"/>
                    </a:cubicBezTo>
                    <a:cubicBezTo>
                      <a:pt x="285202" y="342134"/>
                      <a:pt x="329720" y="342134"/>
                      <a:pt x="376157" y="342134"/>
                    </a:cubicBezTo>
                    <a:close/>
                    <a:moveTo>
                      <a:pt x="204993" y="325238"/>
                    </a:moveTo>
                    <a:cubicBezTo>
                      <a:pt x="198853" y="326390"/>
                      <a:pt x="195015" y="326774"/>
                      <a:pt x="190793" y="327926"/>
                    </a:cubicBezTo>
                    <a:cubicBezTo>
                      <a:pt x="166616" y="334838"/>
                      <a:pt x="142438" y="341750"/>
                      <a:pt x="118644" y="349429"/>
                    </a:cubicBezTo>
                    <a:cubicBezTo>
                      <a:pt x="112503" y="351349"/>
                      <a:pt x="107514" y="355957"/>
                      <a:pt x="99839" y="360949"/>
                    </a:cubicBezTo>
                    <a:cubicBezTo>
                      <a:pt x="108282" y="365941"/>
                      <a:pt x="113655" y="370165"/>
                      <a:pt x="119795" y="372085"/>
                    </a:cubicBezTo>
                    <a:cubicBezTo>
                      <a:pt x="142822" y="378996"/>
                      <a:pt x="165848" y="386676"/>
                      <a:pt x="189642" y="391284"/>
                    </a:cubicBezTo>
                    <a:cubicBezTo>
                      <a:pt x="249511" y="403572"/>
                      <a:pt x="310147" y="407796"/>
                      <a:pt x="371168" y="409715"/>
                    </a:cubicBezTo>
                    <a:cubicBezTo>
                      <a:pt x="465960" y="412787"/>
                      <a:pt x="559985" y="409715"/>
                      <a:pt x="653626" y="392820"/>
                    </a:cubicBezTo>
                    <a:cubicBezTo>
                      <a:pt x="680490" y="387828"/>
                      <a:pt x="706587" y="379380"/>
                      <a:pt x="732684" y="371317"/>
                    </a:cubicBezTo>
                    <a:cubicBezTo>
                      <a:pt x="739592" y="369397"/>
                      <a:pt x="745348" y="364021"/>
                      <a:pt x="752256" y="359797"/>
                    </a:cubicBezTo>
                    <a:cubicBezTo>
                      <a:pt x="738057" y="345590"/>
                      <a:pt x="677804" y="326006"/>
                      <a:pt x="649021" y="325622"/>
                    </a:cubicBezTo>
                    <a:cubicBezTo>
                      <a:pt x="649021" y="335990"/>
                      <a:pt x="649021" y="345973"/>
                      <a:pt x="649021" y="356341"/>
                    </a:cubicBezTo>
                    <a:cubicBezTo>
                      <a:pt x="648637" y="369781"/>
                      <a:pt x="642497" y="375925"/>
                      <a:pt x="629448" y="375925"/>
                    </a:cubicBezTo>
                    <a:cubicBezTo>
                      <a:pt x="494743" y="375925"/>
                      <a:pt x="360038" y="375925"/>
                      <a:pt x="224950" y="375925"/>
                    </a:cubicBezTo>
                    <a:cubicBezTo>
                      <a:pt x="211133" y="375925"/>
                      <a:pt x="204993" y="369781"/>
                      <a:pt x="204993" y="355573"/>
                    </a:cubicBezTo>
                    <a:cubicBezTo>
                      <a:pt x="204993" y="345973"/>
                      <a:pt x="204993" y="336374"/>
                      <a:pt x="204993" y="325238"/>
                    </a:cubicBezTo>
                    <a:close/>
                    <a:moveTo>
                      <a:pt x="341233" y="102909"/>
                    </a:moveTo>
                    <a:cubicBezTo>
                      <a:pt x="360422" y="102909"/>
                      <a:pt x="375773" y="87933"/>
                      <a:pt x="375773" y="68734"/>
                    </a:cubicBezTo>
                    <a:cubicBezTo>
                      <a:pt x="375773" y="50302"/>
                      <a:pt x="360422" y="34943"/>
                      <a:pt x="342001" y="34943"/>
                    </a:cubicBezTo>
                    <a:cubicBezTo>
                      <a:pt x="322812" y="34943"/>
                      <a:pt x="307461" y="49918"/>
                      <a:pt x="307461" y="69118"/>
                    </a:cubicBezTo>
                    <a:cubicBezTo>
                      <a:pt x="307461" y="87549"/>
                      <a:pt x="322812" y="102909"/>
                      <a:pt x="341233" y="102909"/>
                    </a:cubicBezTo>
                    <a:close/>
                    <a:moveTo>
                      <a:pt x="512013" y="102909"/>
                    </a:moveTo>
                    <a:cubicBezTo>
                      <a:pt x="531202" y="102909"/>
                      <a:pt x="546553" y="87549"/>
                      <a:pt x="546553" y="68734"/>
                    </a:cubicBezTo>
                    <a:cubicBezTo>
                      <a:pt x="546553" y="50302"/>
                      <a:pt x="531202" y="34943"/>
                      <a:pt x="512781" y="34943"/>
                    </a:cubicBezTo>
                    <a:cubicBezTo>
                      <a:pt x="493592" y="34559"/>
                      <a:pt x="478241" y="49918"/>
                      <a:pt x="478241" y="69118"/>
                    </a:cubicBezTo>
                    <a:cubicBezTo>
                      <a:pt x="478625" y="87933"/>
                      <a:pt x="493208" y="102909"/>
                      <a:pt x="512013" y="102909"/>
                    </a:cubicBezTo>
                    <a:close/>
                    <a:moveTo>
                      <a:pt x="786412" y="500721"/>
                    </a:moveTo>
                    <a:cubicBezTo>
                      <a:pt x="786412" y="544111"/>
                      <a:pt x="786412" y="585198"/>
                      <a:pt x="786412" y="627053"/>
                    </a:cubicBezTo>
                    <a:cubicBezTo>
                      <a:pt x="805217" y="618221"/>
                      <a:pt x="819033" y="594414"/>
                      <a:pt x="820184" y="571375"/>
                    </a:cubicBezTo>
                    <a:cubicBezTo>
                      <a:pt x="821336" y="542191"/>
                      <a:pt x="812893" y="518384"/>
                      <a:pt x="786412" y="500721"/>
                    </a:cubicBezTo>
                    <a:close/>
                    <a:moveTo>
                      <a:pt x="68753" y="499953"/>
                    </a:moveTo>
                    <a:cubicBezTo>
                      <a:pt x="41505" y="518384"/>
                      <a:pt x="32294" y="542575"/>
                      <a:pt x="34597" y="571759"/>
                    </a:cubicBezTo>
                    <a:cubicBezTo>
                      <a:pt x="36516" y="595566"/>
                      <a:pt x="46878" y="613997"/>
                      <a:pt x="68753" y="628205"/>
                    </a:cubicBezTo>
                    <a:cubicBezTo>
                      <a:pt x="68753" y="623981"/>
                      <a:pt x="68753" y="621293"/>
                      <a:pt x="68753" y="618989"/>
                    </a:cubicBezTo>
                    <a:cubicBezTo>
                      <a:pt x="68753" y="580206"/>
                      <a:pt x="68753" y="541424"/>
                      <a:pt x="68753" y="499953"/>
                    </a:cubicBezTo>
                    <a:close/>
                  </a:path>
                </a:pathLst>
              </a:custGeom>
              <a:grpFill/>
              <a:ln w="3834" cap="flat">
                <a:noFill/>
                <a:prstDash val="solid"/>
                <a:miter/>
              </a:ln>
            </p:spPr>
            <p:txBody>
              <a:bodyPr rtlCol="0" anchor="ctr"/>
              <a:lstStyle/>
              <a:p>
                <a:endParaRPr lang="en-US" sz="835"/>
              </a:p>
            </p:txBody>
          </p:sp>
          <p:sp>
            <p:nvSpPr>
              <p:cNvPr id="54" name="Freeform 53">
                <a:extLst>
                  <a:ext uri="{FF2B5EF4-FFF2-40B4-BE49-F238E27FC236}">
                    <a16:creationId xmlns:a16="http://schemas.microsoft.com/office/drawing/2014/main" id="{EF6A1AD2-D267-B207-EA61-F40E5486B6AC}"/>
                  </a:ext>
                </a:extLst>
              </p:cNvPr>
              <p:cNvSpPr/>
              <p:nvPr/>
            </p:nvSpPr>
            <p:spPr>
              <a:xfrm>
                <a:off x="2592262" y="4172728"/>
                <a:ext cx="170086" cy="102379"/>
              </a:xfrm>
              <a:custGeom>
                <a:avLst/>
                <a:gdLst>
                  <a:gd name="connsiteX0" fmla="*/ 77277 w 170086"/>
                  <a:gd name="connsiteY0" fmla="*/ 102363 h 102379"/>
                  <a:gd name="connsiteX1" fmla="*/ 36213 w 170086"/>
                  <a:gd name="connsiteY1" fmla="*/ 83548 h 102379"/>
                  <a:gd name="connsiteX2" fmla="*/ 906 w 170086"/>
                  <a:gd name="connsiteY2" fmla="*/ 23646 h 102379"/>
                  <a:gd name="connsiteX3" fmla="*/ 12035 w 170086"/>
                  <a:gd name="connsiteY3" fmla="*/ 990 h 102379"/>
                  <a:gd name="connsiteX4" fmla="*/ 33910 w 170086"/>
                  <a:gd name="connsiteY4" fmla="*/ 13662 h 102379"/>
                  <a:gd name="connsiteX5" fmla="*/ 53867 w 170086"/>
                  <a:gd name="connsiteY5" fmla="*/ 51677 h 102379"/>
                  <a:gd name="connsiteX6" fmla="*/ 115654 w 170086"/>
                  <a:gd name="connsiteY6" fmla="*/ 52445 h 102379"/>
                  <a:gd name="connsiteX7" fmla="*/ 135611 w 170086"/>
                  <a:gd name="connsiteY7" fmla="*/ 15582 h 102379"/>
                  <a:gd name="connsiteX8" fmla="*/ 159021 w 170086"/>
                  <a:gd name="connsiteY8" fmla="*/ 990 h 102379"/>
                  <a:gd name="connsiteX9" fmla="*/ 168615 w 170086"/>
                  <a:gd name="connsiteY9" fmla="*/ 25950 h 102379"/>
                  <a:gd name="connsiteX10" fmla="*/ 134076 w 170086"/>
                  <a:gd name="connsiteY10" fmla="*/ 83164 h 102379"/>
                  <a:gd name="connsiteX11" fmla="*/ 77277 w 170086"/>
                  <a:gd name="connsiteY11" fmla="*/ 102363 h 102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0086" h="102379">
                    <a:moveTo>
                      <a:pt x="77277" y="102363"/>
                    </a:moveTo>
                    <a:cubicBezTo>
                      <a:pt x="65380" y="102363"/>
                      <a:pt x="49261" y="95836"/>
                      <a:pt x="36213" y="83548"/>
                    </a:cubicBezTo>
                    <a:cubicBezTo>
                      <a:pt x="18176" y="67036"/>
                      <a:pt x="7430" y="46301"/>
                      <a:pt x="906" y="23646"/>
                    </a:cubicBezTo>
                    <a:cubicBezTo>
                      <a:pt x="-2164" y="12894"/>
                      <a:pt x="2825" y="3678"/>
                      <a:pt x="12035" y="990"/>
                    </a:cubicBezTo>
                    <a:cubicBezTo>
                      <a:pt x="21629" y="-1698"/>
                      <a:pt x="28921" y="3294"/>
                      <a:pt x="33910" y="13662"/>
                    </a:cubicBezTo>
                    <a:cubicBezTo>
                      <a:pt x="39667" y="26718"/>
                      <a:pt x="45424" y="40541"/>
                      <a:pt x="53867" y="51677"/>
                    </a:cubicBezTo>
                    <a:cubicBezTo>
                      <a:pt x="71136" y="74332"/>
                      <a:pt x="98001" y="74332"/>
                      <a:pt x="115654" y="52445"/>
                    </a:cubicBezTo>
                    <a:cubicBezTo>
                      <a:pt x="124481" y="41693"/>
                      <a:pt x="130238" y="28254"/>
                      <a:pt x="135611" y="15582"/>
                    </a:cubicBezTo>
                    <a:cubicBezTo>
                      <a:pt x="140984" y="3294"/>
                      <a:pt x="148659" y="-2465"/>
                      <a:pt x="159021" y="990"/>
                    </a:cubicBezTo>
                    <a:cubicBezTo>
                      <a:pt x="168615" y="4062"/>
                      <a:pt x="172453" y="14046"/>
                      <a:pt x="168615" y="25950"/>
                    </a:cubicBezTo>
                    <a:cubicBezTo>
                      <a:pt x="161324" y="47837"/>
                      <a:pt x="151346" y="67420"/>
                      <a:pt x="134076" y="83164"/>
                    </a:cubicBezTo>
                    <a:cubicBezTo>
                      <a:pt x="119492" y="96219"/>
                      <a:pt x="102606" y="102747"/>
                      <a:pt x="77277" y="102363"/>
                    </a:cubicBezTo>
                    <a:close/>
                  </a:path>
                </a:pathLst>
              </a:custGeom>
              <a:grpFill/>
              <a:ln w="3834" cap="flat">
                <a:noFill/>
                <a:prstDash val="solid"/>
                <a:miter/>
              </a:ln>
            </p:spPr>
            <p:txBody>
              <a:bodyPr rtlCol="0" anchor="ctr"/>
              <a:lstStyle/>
              <a:p>
                <a:endParaRPr lang="en-US" sz="835"/>
              </a:p>
            </p:txBody>
          </p:sp>
          <p:sp>
            <p:nvSpPr>
              <p:cNvPr id="55" name="Freeform 54">
                <a:extLst>
                  <a:ext uri="{FF2B5EF4-FFF2-40B4-BE49-F238E27FC236}">
                    <a16:creationId xmlns:a16="http://schemas.microsoft.com/office/drawing/2014/main" id="{6E922F66-9475-D5BB-06BC-9D05D5457696}"/>
                  </a:ext>
                </a:extLst>
              </p:cNvPr>
              <p:cNvSpPr/>
              <p:nvPr/>
            </p:nvSpPr>
            <p:spPr>
              <a:xfrm>
                <a:off x="2779628" y="4206241"/>
                <a:ext cx="102434" cy="171023"/>
              </a:xfrm>
              <a:custGeom>
                <a:avLst/>
                <a:gdLst>
                  <a:gd name="connsiteX0" fmla="*/ 40734 w 102434"/>
                  <a:gd name="connsiteY0" fmla="*/ 130673 h 171023"/>
                  <a:gd name="connsiteX1" fmla="*/ 78728 w 102434"/>
                  <a:gd name="connsiteY1" fmla="*/ 121073 h 171023"/>
                  <a:gd name="connsiteX2" fmla="*/ 101754 w 102434"/>
                  <a:gd name="connsiteY2" fmla="*/ 132593 h 171023"/>
                  <a:gd name="connsiteX3" fmla="*/ 87554 w 102434"/>
                  <a:gd name="connsiteY3" fmla="*/ 154096 h 171023"/>
                  <a:gd name="connsiteX4" fmla="*/ 23080 w 102434"/>
                  <a:gd name="connsiteY4" fmla="*/ 170223 h 171023"/>
                  <a:gd name="connsiteX5" fmla="*/ 821 w 102434"/>
                  <a:gd name="connsiteY5" fmla="*/ 147568 h 171023"/>
                  <a:gd name="connsiteX6" fmla="*/ 33826 w 102434"/>
                  <a:gd name="connsiteY6" fmla="*/ 15476 h 171023"/>
                  <a:gd name="connsiteX7" fmla="*/ 54934 w 102434"/>
                  <a:gd name="connsiteY7" fmla="*/ 501 h 171023"/>
                  <a:gd name="connsiteX8" fmla="*/ 66831 w 102434"/>
                  <a:gd name="connsiteY8" fmla="*/ 24308 h 171023"/>
                  <a:gd name="connsiteX9" fmla="*/ 42269 w 102434"/>
                  <a:gd name="connsiteY9" fmla="*/ 123377 h 171023"/>
                  <a:gd name="connsiteX10" fmla="*/ 40734 w 102434"/>
                  <a:gd name="connsiteY10" fmla="*/ 130673 h 1710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2434" h="171023">
                    <a:moveTo>
                      <a:pt x="40734" y="130673"/>
                    </a:moveTo>
                    <a:cubicBezTo>
                      <a:pt x="54550" y="127217"/>
                      <a:pt x="66831" y="124145"/>
                      <a:pt x="78728" y="121073"/>
                    </a:cubicBezTo>
                    <a:cubicBezTo>
                      <a:pt x="90241" y="118385"/>
                      <a:pt x="98684" y="122609"/>
                      <a:pt x="101754" y="132593"/>
                    </a:cubicBezTo>
                    <a:cubicBezTo>
                      <a:pt x="104441" y="142192"/>
                      <a:pt x="99068" y="151024"/>
                      <a:pt x="87554" y="154096"/>
                    </a:cubicBezTo>
                    <a:cubicBezTo>
                      <a:pt x="66063" y="159856"/>
                      <a:pt x="44572" y="165232"/>
                      <a:pt x="23080" y="170223"/>
                    </a:cubicBezTo>
                    <a:cubicBezTo>
                      <a:pt x="6962" y="174063"/>
                      <a:pt x="-3016" y="163696"/>
                      <a:pt x="821" y="147568"/>
                    </a:cubicBezTo>
                    <a:cubicBezTo>
                      <a:pt x="11567" y="103409"/>
                      <a:pt x="22697" y="59635"/>
                      <a:pt x="33826" y="15476"/>
                    </a:cubicBezTo>
                    <a:cubicBezTo>
                      <a:pt x="36896" y="3957"/>
                      <a:pt x="45723" y="-1803"/>
                      <a:pt x="54934" y="501"/>
                    </a:cubicBezTo>
                    <a:cubicBezTo>
                      <a:pt x="65296" y="3188"/>
                      <a:pt x="69901" y="12020"/>
                      <a:pt x="66831" y="24308"/>
                    </a:cubicBezTo>
                    <a:cubicBezTo>
                      <a:pt x="58771" y="57331"/>
                      <a:pt x="50328" y="90354"/>
                      <a:pt x="42269" y="123377"/>
                    </a:cubicBezTo>
                    <a:cubicBezTo>
                      <a:pt x="41885" y="125297"/>
                      <a:pt x="41501" y="127217"/>
                      <a:pt x="40734" y="130673"/>
                    </a:cubicBezTo>
                    <a:close/>
                  </a:path>
                </a:pathLst>
              </a:custGeom>
              <a:grpFill/>
              <a:ln w="3834" cap="flat">
                <a:noFill/>
                <a:prstDash val="solid"/>
                <a:miter/>
              </a:ln>
            </p:spPr>
            <p:txBody>
              <a:bodyPr rtlCol="0" anchor="ctr"/>
              <a:lstStyle/>
              <a:p>
                <a:endParaRPr lang="en-US" sz="835"/>
              </a:p>
            </p:txBody>
          </p:sp>
          <p:sp>
            <p:nvSpPr>
              <p:cNvPr id="56" name="Freeform 55">
                <a:extLst>
                  <a:ext uri="{FF2B5EF4-FFF2-40B4-BE49-F238E27FC236}">
                    <a16:creationId xmlns:a16="http://schemas.microsoft.com/office/drawing/2014/main" id="{1428259E-BD15-4779-E0AE-13D50AB4E56A}"/>
                  </a:ext>
                </a:extLst>
              </p:cNvPr>
              <p:cNvSpPr/>
              <p:nvPr/>
            </p:nvSpPr>
            <p:spPr>
              <a:xfrm>
                <a:off x="2899237" y="4173246"/>
                <a:ext cx="169747" cy="101861"/>
              </a:xfrm>
              <a:custGeom>
                <a:avLst/>
                <a:gdLst>
                  <a:gd name="connsiteX0" fmla="*/ 80008 w 169747"/>
                  <a:gd name="connsiteY0" fmla="*/ 101846 h 101861"/>
                  <a:gd name="connsiteX1" fmla="*/ 30501 w 169747"/>
                  <a:gd name="connsiteY1" fmla="*/ 77271 h 101861"/>
                  <a:gd name="connsiteX2" fmla="*/ 951 w 169747"/>
                  <a:gd name="connsiteY2" fmla="*/ 23513 h 101861"/>
                  <a:gd name="connsiteX3" fmla="*/ 11313 w 169747"/>
                  <a:gd name="connsiteY3" fmla="*/ 857 h 101861"/>
                  <a:gd name="connsiteX4" fmla="*/ 33572 w 169747"/>
                  <a:gd name="connsiteY4" fmla="*/ 13913 h 101861"/>
                  <a:gd name="connsiteX5" fmla="*/ 54295 w 169747"/>
                  <a:gd name="connsiteY5" fmla="*/ 52696 h 101861"/>
                  <a:gd name="connsiteX6" fmla="*/ 115699 w 169747"/>
                  <a:gd name="connsiteY6" fmla="*/ 52696 h 101861"/>
                  <a:gd name="connsiteX7" fmla="*/ 135656 w 169747"/>
                  <a:gd name="connsiteY7" fmla="*/ 15833 h 101861"/>
                  <a:gd name="connsiteX8" fmla="*/ 158682 w 169747"/>
                  <a:gd name="connsiteY8" fmla="*/ 1241 h 101861"/>
                  <a:gd name="connsiteX9" fmla="*/ 168277 w 169747"/>
                  <a:gd name="connsiteY9" fmla="*/ 26201 h 101861"/>
                  <a:gd name="connsiteX10" fmla="*/ 134504 w 169747"/>
                  <a:gd name="connsiteY10" fmla="*/ 82647 h 101861"/>
                  <a:gd name="connsiteX11" fmla="*/ 80008 w 169747"/>
                  <a:gd name="connsiteY11" fmla="*/ 101846 h 101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69747" h="101861">
                    <a:moveTo>
                      <a:pt x="80008" y="101846"/>
                    </a:moveTo>
                    <a:cubicBezTo>
                      <a:pt x="62738" y="101846"/>
                      <a:pt x="45085" y="92630"/>
                      <a:pt x="30501" y="77271"/>
                    </a:cubicBezTo>
                    <a:cubicBezTo>
                      <a:pt x="16302" y="61911"/>
                      <a:pt x="7091" y="43480"/>
                      <a:pt x="951" y="23513"/>
                    </a:cubicBezTo>
                    <a:cubicBezTo>
                      <a:pt x="-2119" y="12761"/>
                      <a:pt x="2486" y="3545"/>
                      <a:pt x="11313" y="857"/>
                    </a:cubicBezTo>
                    <a:cubicBezTo>
                      <a:pt x="21291" y="-2215"/>
                      <a:pt x="28966" y="3161"/>
                      <a:pt x="33572" y="13913"/>
                    </a:cubicBezTo>
                    <a:cubicBezTo>
                      <a:pt x="39712" y="27352"/>
                      <a:pt x="45469" y="41560"/>
                      <a:pt x="54295" y="52696"/>
                    </a:cubicBezTo>
                    <a:cubicBezTo>
                      <a:pt x="71565" y="74583"/>
                      <a:pt x="98046" y="74199"/>
                      <a:pt x="115699" y="52696"/>
                    </a:cubicBezTo>
                    <a:cubicBezTo>
                      <a:pt x="124526" y="41944"/>
                      <a:pt x="130283" y="28504"/>
                      <a:pt x="135656" y="15833"/>
                    </a:cubicBezTo>
                    <a:cubicBezTo>
                      <a:pt x="141029" y="3545"/>
                      <a:pt x="148320" y="-1831"/>
                      <a:pt x="158682" y="1241"/>
                    </a:cubicBezTo>
                    <a:cubicBezTo>
                      <a:pt x="168277" y="4313"/>
                      <a:pt x="172114" y="14297"/>
                      <a:pt x="168277" y="26201"/>
                    </a:cubicBezTo>
                    <a:cubicBezTo>
                      <a:pt x="161369" y="47704"/>
                      <a:pt x="151007" y="67287"/>
                      <a:pt x="134504" y="82647"/>
                    </a:cubicBezTo>
                    <a:cubicBezTo>
                      <a:pt x="120689" y="95318"/>
                      <a:pt x="103802" y="102230"/>
                      <a:pt x="80008" y="101846"/>
                    </a:cubicBezTo>
                    <a:close/>
                  </a:path>
                </a:pathLst>
              </a:custGeom>
              <a:grpFill/>
              <a:ln w="3834" cap="flat">
                <a:noFill/>
                <a:prstDash val="solid"/>
                <a:miter/>
              </a:ln>
            </p:spPr>
            <p:txBody>
              <a:bodyPr rtlCol="0" anchor="ctr"/>
              <a:lstStyle/>
              <a:p>
                <a:endParaRPr lang="en-US" sz="835"/>
              </a:p>
            </p:txBody>
          </p:sp>
        </p:grpSp>
      </p:grpSp>
      <p:grpSp>
        <p:nvGrpSpPr>
          <p:cNvPr id="59" name="Graphic 3">
            <a:extLst>
              <a:ext uri="{FF2B5EF4-FFF2-40B4-BE49-F238E27FC236}">
                <a16:creationId xmlns:a16="http://schemas.microsoft.com/office/drawing/2014/main" id="{CE31347C-FE37-7AE5-A2F6-9DC1E214BFFE}"/>
              </a:ext>
            </a:extLst>
          </p:cNvPr>
          <p:cNvGrpSpPr/>
          <p:nvPr/>
        </p:nvGrpSpPr>
        <p:grpSpPr>
          <a:xfrm>
            <a:off x="6316060" y="3551383"/>
            <a:ext cx="356291" cy="357002"/>
            <a:chOff x="2694219" y="430095"/>
            <a:chExt cx="1090872" cy="1093052"/>
          </a:xfrm>
          <a:solidFill>
            <a:srgbClr val="083F59"/>
          </a:solidFill>
        </p:grpSpPr>
        <p:sp>
          <p:nvSpPr>
            <p:cNvPr id="60" name="Freeform 59">
              <a:extLst>
                <a:ext uri="{FF2B5EF4-FFF2-40B4-BE49-F238E27FC236}">
                  <a16:creationId xmlns:a16="http://schemas.microsoft.com/office/drawing/2014/main" id="{87D96880-6EEB-B01C-B020-9C9F3767A881}"/>
                </a:ext>
              </a:extLst>
            </p:cNvPr>
            <p:cNvSpPr/>
            <p:nvPr/>
          </p:nvSpPr>
          <p:spPr>
            <a:xfrm>
              <a:off x="2904664" y="463008"/>
              <a:ext cx="674720" cy="674719"/>
            </a:xfrm>
            <a:custGeom>
              <a:avLst/>
              <a:gdLst>
                <a:gd name="connsiteX0" fmla="*/ 647292 w 674720"/>
                <a:gd name="connsiteY0" fmla="*/ 282505 h 674719"/>
                <a:gd name="connsiteX1" fmla="*/ 625351 w 674720"/>
                <a:gd name="connsiteY1" fmla="*/ 260562 h 674719"/>
                <a:gd name="connsiteX2" fmla="*/ 595179 w 674720"/>
                <a:gd name="connsiteY2" fmla="*/ 189251 h 674719"/>
                <a:gd name="connsiteX3" fmla="*/ 595179 w 674720"/>
                <a:gd name="connsiteY3" fmla="*/ 156338 h 674719"/>
                <a:gd name="connsiteX4" fmla="*/ 589695 w 674720"/>
                <a:gd name="connsiteY4" fmla="*/ 112453 h 674719"/>
                <a:gd name="connsiteX5" fmla="*/ 562267 w 674720"/>
                <a:gd name="connsiteY5" fmla="*/ 85026 h 674719"/>
                <a:gd name="connsiteX6" fmla="*/ 518382 w 674720"/>
                <a:gd name="connsiteY6" fmla="*/ 79540 h 674719"/>
                <a:gd name="connsiteX7" fmla="*/ 485468 w 674720"/>
                <a:gd name="connsiteY7" fmla="*/ 79540 h 674719"/>
                <a:gd name="connsiteX8" fmla="*/ 414157 w 674720"/>
                <a:gd name="connsiteY8" fmla="*/ 49370 h 674719"/>
                <a:gd name="connsiteX9" fmla="*/ 392215 w 674720"/>
                <a:gd name="connsiteY9" fmla="*/ 27428 h 674719"/>
                <a:gd name="connsiteX10" fmla="*/ 356560 w 674720"/>
                <a:gd name="connsiteY10" fmla="*/ 0 h 674719"/>
                <a:gd name="connsiteX11" fmla="*/ 318160 w 674720"/>
                <a:gd name="connsiteY11" fmla="*/ 0 h 674719"/>
                <a:gd name="connsiteX12" fmla="*/ 282505 w 674720"/>
                <a:gd name="connsiteY12" fmla="*/ 27428 h 674719"/>
                <a:gd name="connsiteX13" fmla="*/ 260563 w 674720"/>
                <a:gd name="connsiteY13" fmla="*/ 49370 h 674719"/>
                <a:gd name="connsiteX14" fmla="*/ 189250 w 674720"/>
                <a:gd name="connsiteY14" fmla="*/ 79540 h 674719"/>
                <a:gd name="connsiteX15" fmla="*/ 156336 w 674720"/>
                <a:gd name="connsiteY15" fmla="*/ 79540 h 674719"/>
                <a:gd name="connsiteX16" fmla="*/ 112453 w 674720"/>
                <a:gd name="connsiteY16" fmla="*/ 85026 h 674719"/>
                <a:gd name="connsiteX17" fmla="*/ 85025 w 674720"/>
                <a:gd name="connsiteY17" fmla="*/ 112453 h 674719"/>
                <a:gd name="connsiteX18" fmla="*/ 79539 w 674720"/>
                <a:gd name="connsiteY18" fmla="*/ 156338 h 674719"/>
                <a:gd name="connsiteX19" fmla="*/ 79539 w 674720"/>
                <a:gd name="connsiteY19" fmla="*/ 189251 h 674719"/>
                <a:gd name="connsiteX20" fmla="*/ 49369 w 674720"/>
                <a:gd name="connsiteY20" fmla="*/ 260562 h 674719"/>
                <a:gd name="connsiteX21" fmla="*/ 27428 w 674720"/>
                <a:gd name="connsiteY21" fmla="*/ 282505 h 674719"/>
                <a:gd name="connsiteX22" fmla="*/ 0 w 674720"/>
                <a:gd name="connsiteY22" fmla="*/ 318161 h 674719"/>
                <a:gd name="connsiteX23" fmla="*/ 0 w 674720"/>
                <a:gd name="connsiteY23" fmla="*/ 318161 h 674719"/>
                <a:gd name="connsiteX24" fmla="*/ 0 w 674720"/>
                <a:gd name="connsiteY24" fmla="*/ 356559 h 674719"/>
                <a:gd name="connsiteX25" fmla="*/ 27428 w 674720"/>
                <a:gd name="connsiteY25" fmla="*/ 392215 h 674719"/>
                <a:gd name="connsiteX26" fmla="*/ 49369 w 674720"/>
                <a:gd name="connsiteY26" fmla="*/ 414157 h 674719"/>
                <a:gd name="connsiteX27" fmla="*/ 79539 w 674720"/>
                <a:gd name="connsiteY27" fmla="*/ 485469 h 674719"/>
                <a:gd name="connsiteX28" fmla="*/ 79539 w 674720"/>
                <a:gd name="connsiteY28" fmla="*/ 518382 h 674719"/>
                <a:gd name="connsiteX29" fmla="*/ 85025 w 674720"/>
                <a:gd name="connsiteY29" fmla="*/ 562266 h 674719"/>
                <a:gd name="connsiteX30" fmla="*/ 112453 w 674720"/>
                <a:gd name="connsiteY30" fmla="*/ 589694 h 674719"/>
                <a:gd name="connsiteX31" fmla="*/ 156336 w 674720"/>
                <a:gd name="connsiteY31" fmla="*/ 595180 h 674719"/>
                <a:gd name="connsiteX32" fmla="*/ 189250 w 674720"/>
                <a:gd name="connsiteY32" fmla="*/ 595180 h 674719"/>
                <a:gd name="connsiteX33" fmla="*/ 260563 w 674720"/>
                <a:gd name="connsiteY33" fmla="*/ 625350 h 674719"/>
                <a:gd name="connsiteX34" fmla="*/ 282505 w 674720"/>
                <a:gd name="connsiteY34" fmla="*/ 647292 h 674719"/>
                <a:gd name="connsiteX35" fmla="*/ 318160 w 674720"/>
                <a:gd name="connsiteY35" fmla="*/ 674720 h 674719"/>
                <a:gd name="connsiteX36" fmla="*/ 356560 w 674720"/>
                <a:gd name="connsiteY36" fmla="*/ 674720 h 674719"/>
                <a:gd name="connsiteX37" fmla="*/ 392215 w 674720"/>
                <a:gd name="connsiteY37" fmla="*/ 647292 h 674719"/>
                <a:gd name="connsiteX38" fmla="*/ 414157 w 674720"/>
                <a:gd name="connsiteY38" fmla="*/ 625350 h 674719"/>
                <a:gd name="connsiteX39" fmla="*/ 485468 w 674720"/>
                <a:gd name="connsiteY39" fmla="*/ 595180 h 674719"/>
                <a:gd name="connsiteX40" fmla="*/ 518382 w 674720"/>
                <a:gd name="connsiteY40" fmla="*/ 595180 h 674719"/>
                <a:gd name="connsiteX41" fmla="*/ 562267 w 674720"/>
                <a:gd name="connsiteY41" fmla="*/ 589694 h 674719"/>
                <a:gd name="connsiteX42" fmla="*/ 589695 w 674720"/>
                <a:gd name="connsiteY42" fmla="*/ 562266 h 674719"/>
                <a:gd name="connsiteX43" fmla="*/ 595179 w 674720"/>
                <a:gd name="connsiteY43" fmla="*/ 518382 h 674719"/>
                <a:gd name="connsiteX44" fmla="*/ 595179 w 674720"/>
                <a:gd name="connsiteY44" fmla="*/ 485469 h 674719"/>
                <a:gd name="connsiteX45" fmla="*/ 625351 w 674720"/>
                <a:gd name="connsiteY45" fmla="*/ 414157 h 674719"/>
                <a:gd name="connsiteX46" fmla="*/ 647292 w 674720"/>
                <a:gd name="connsiteY46" fmla="*/ 392215 h 674719"/>
                <a:gd name="connsiteX47" fmla="*/ 674720 w 674720"/>
                <a:gd name="connsiteY47" fmla="*/ 359302 h 674719"/>
                <a:gd name="connsiteX48" fmla="*/ 674720 w 674720"/>
                <a:gd name="connsiteY48" fmla="*/ 318161 h 674719"/>
                <a:gd name="connsiteX49" fmla="*/ 647292 w 674720"/>
                <a:gd name="connsiteY49" fmla="*/ 282505 h 674719"/>
                <a:gd name="connsiteX50" fmla="*/ 342846 w 674720"/>
                <a:gd name="connsiteY50" fmla="*/ 554038 h 674719"/>
                <a:gd name="connsiteX51" fmla="*/ 112453 w 674720"/>
                <a:gd name="connsiteY51" fmla="*/ 323646 h 674719"/>
                <a:gd name="connsiteX52" fmla="*/ 342846 w 674720"/>
                <a:gd name="connsiteY52" fmla="*/ 93254 h 674719"/>
                <a:gd name="connsiteX53" fmla="*/ 573237 w 674720"/>
                <a:gd name="connsiteY53" fmla="*/ 323646 h 674719"/>
                <a:gd name="connsiteX54" fmla="*/ 342846 w 674720"/>
                <a:gd name="connsiteY54" fmla="*/ 554038 h 674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674720" h="674719">
                  <a:moveTo>
                    <a:pt x="647292" y="282505"/>
                  </a:moveTo>
                  <a:cubicBezTo>
                    <a:pt x="636321" y="279762"/>
                    <a:pt x="628093" y="271534"/>
                    <a:pt x="625351" y="260562"/>
                  </a:cubicBezTo>
                  <a:cubicBezTo>
                    <a:pt x="619865" y="235878"/>
                    <a:pt x="608893" y="211193"/>
                    <a:pt x="595179" y="189251"/>
                  </a:cubicBezTo>
                  <a:cubicBezTo>
                    <a:pt x="589695" y="178280"/>
                    <a:pt x="589695" y="167309"/>
                    <a:pt x="595179" y="156338"/>
                  </a:cubicBezTo>
                  <a:cubicBezTo>
                    <a:pt x="603409" y="142624"/>
                    <a:pt x="600665" y="123424"/>
                    <a:pt x="589695" y="112453"/>
                  </a:cubicBezTo>
                  <a:lnTo>
                    <a:pt x="562267" y="85026"/>
                  </a:lnTo>
                  <a:cubicBezTo>
                    <a:pt x="551296" y="74055"/>
                    <a:pt x="532096" y="71312"/>
                    <a:pt x="518382" y="79540"/>
                  </a:cubicBezTo>
                  <a:cubicBezTo>
                    <a:pt x="507412" y="85026"/>
                    <a:pt x="496440" y="85026"/>
                    <a:pt x="485468" y="79540"/>
                  </a:cubicBezTo>
                  <a:cubicBezTo>
                    <a:pt x="463527" y="65826"/>
                    <a:pt x="438843" y="57598"/>
                    <a:pt x="414157" y="49370"/>
                  </a:cubicBezTo>
                  <a:cubicBezTo>
                    <a:pt x="403185" y="46627"/>
                    <a:pt x="394958" y="38399"/>
                    <a:pt x="392215" y="27428"/>
                  </a:cubicBezTo>
                  <a:cubicBezTo>
                    <a:pt x="389472" y="10971"/>
                    <a:pt x="373016" y="0"/>
                    <a:pt x="356560" y="0"/>
                  </a:cubicBezTo>
                  <a:lnTo>
                    <a:pt x="318160" y="0"/>
                  </a:lnTo>
                  <a:cubicBezTo>
                    <a:pt x="301704" y="0"/>
                    <a:pt x="285247" y="10971"/>
                    <a:pt x="282505" y="27428"/>
                  </a:cubicBezTo>
                  <a:cubicBezTo>
                    <a:pt x="279761" y="38399"/>
                    <a:pt x="271533" y="46627"/>
                    <a:pt x="260563" y="49370"/>
                  </a:cubicBezTo>
                  <a:cubicBezTo>
                    <a:pt x="235877" y="54855"/>
                    <a:pt x="211192" y="65826"/>
                    <a:pt x="189250" y="79540"/>
                  </a:cubicBezTo>
                  <a:cubicBezTo>
                    <a:pt x="178280" y="85026"/>
                    <a:pt x="167308" y="85026"/>
                    <a:pt x="156336" y="79540"/>
                  </a:cubicBezTo>
                  <a:cubicBezTo>
                    <a:pt x="142623" y="71312"/>
                    <a:pt x="123425" y="74055"/>
                    <a:pt x="112453" y="85026"/>
                  </a:cubicBezTo>
                  <a:lnTo>
                    <a:pt x="85025" y="112453"/>
                  </a:lnTo>
                  <a:cubicBezTo>
                    <a:pt x="74053" y="123424"/>
                    <a:pt x="71311" y="142624"/>
                    <a:pt x="79539" y="156338"/>
                  </a:cubicBezTo>
                  <a:cubicBezTo>
                    <a:pt x="85025" y="167309"/>
                    <a:pt x="85025" y="178280"/>
                    <a:pt x="79539" y="189251"/>
                  </a:cubicBezTo>
                  <a:cubicBezTo>
                    <a:pt x="65825" y="211193"/>
                    <a:pt x="57597" y="235878"/>
                    <a:pt x="49369" y="260562"/>
                  </a:cubicBezTo>
                  <a:cubicBezTo>
                    <a:pt x="46626" y="271534"/>
                    <a:pt x="38398" y="279762"/>
                    <a:pt x="27428" y="282505"/>
                  </a:cubicBezTo>
                  <a:cubicBezTo>
                    <a:pt x="10970" y="285247"/>
                    <a:pt x="0" y="301704"/>
                    <a:pt x="0" y="318161"/>
                  </a:cubicBezTo>
                  <a:lnTo>
                    <a:pt x="0" y="318161"/>
                  </a:lnTo>
                  <a:lnTo>
                    <a:pt x="0" y="356559"/>
                  </a:lnTo>
                  <a:cubicBezTo>
                    <a:pt x="0" y="373016"/>
                    <a:pt x="10970" y="389472"/>
                    <a:pt x="27428" y="392215"/>
                  </a:cubicBezTo>
                  <a:cubicBezTo>
                    <a:pt x="38398" y="394958"/>
                    <a:pt x="46626" y="403186"/>
                    <a:pt x="49369" y="414157"/>
                  </a:cubicBezTo>
                  <a:cubicBezTo>
                    <a:pt x="54855" y="438842"/>
                    <a:pt x="65825" y="463527"/>
                    <a:pt x="79539" y="485469"/>
                  </a:cubicBezTo>
                  <a:cubicBezTo>
                    <a:pt x="85025" y="496440"/>
                    <a:pt x="85025" y="507411"/>
                    <a:pt x="79539" y="518382"/>
                  </a:cubicBezTo>
                  <a:cubicBezTo>
                    <a:pt x="71311" y="532096"/>
                    <a:pt x="74053" y="551295"/>
                    <a:pt x="85025" y="562266"/>
                  </a:cubicBezTo>
                  <a:lnTo>
                    <a:pt x="112453" y="589694"/>
                  </a:lnTo>
                  <a:cubicBezTo>
                    <a:pt x="123425" y="600665"/>
                    <a:pt x="142623" y="603408"/>
                    <a:pt x="156336" y="595180"/>
                  </a:cubicBezTo>
                  <a:cubicBezTo>
                    <a:pt x="167308" y="589694"/>
                    <a:pt x="178280" y="589694"/>
                    <a:pt x="189250" y="595180"/>
                  </a:cubicBezTo>
                  <a:cubicBezTo>
                    <a:pt x="211192" y="608893"/>
                    <a:pt x="235877" y="617122"/>
                    <a:pt x="260563" y="625350"/>
                  </a:cubicBezTo>
                  <a:cubicBezTo>
                    <a:pt x="271533" y="628093"/>
                    <a:pt x="279761" y="636321"/>
                    <a:pt x="282505" y="647292"/>
                  </a:cubicBezTo>
                  <a:cubicBezTo>
                    <a:pt x="285247" y="663749"/>
                    <a:pt x="301704" y="674720"/>
                    <a:pt x="318160" y="674720"/>
                  </a:cubicBezTo>
                  <a:lnTo>
                    <a:pt x="356560" y="674720"/>
                  </a:lnTo>
                  <a:cubicBezTo>
                    <a:pt x="373016" y="674720"/>
                    <a:pt x="389472" y="663749"/>
                    <a:pt x="392215" y="647292"/>
                  </a:cubicBezTo>
                  <a:cubicBezTo>
                    <a:pt x="394958" y="636321"/>
                    <a:pt x="403185" y="628093"/>
                    <a:pt x="414157" y="625350"/>
                  </a:cubicBezTo>
                  <a:cubicBezTo>
                    <a:pt x="438843" y="619864"/>
                    <a:pt x="463527" y="608893"/>
                    <a:pt x="485468" y="595180"/>
                  </a:cubicBezTo>
                  <a:cubicBezTo>
                    <a:pt x="496440" y="589694"/>
                    <a:pt x="507412" y="589694"/>
                    <a:pt x="518382" y="595180"/>
                  </a:cubicBezTo>
                  <a:cubicBezTo>
                    <a:pt x="532096" y="603408"/>
                    <a:pt x="551296" y="600665"/>
                    <a:pt x="562267" y="589694"/>
                  </a:cubicBezTo>
                  <a:lnTo>
                    <a:pt x="589695" y="562266"/>
                  </a:lnTo>
                  <a:cubicBezTo>
                    <a:pt x="600665" y="551295"/>
                    <a:pt x="603409" y="532096"/>
                    <a:pt x="595179" y="518382"/>
                  </a:cubicBezTo>
                  <a:cubicBezTo>
                    <a:pt x="589695" y="507411"/>
                    <a:pt x="589695" y="496440"/>
                    <a:pt x="595179" y="485469"/>
                  </a:cubicBezTo>
                  <a:cubicBezTo>
                    <a:pt x="608893" y="463527"/>
                    <a:pt x="617123" y="438842"/>
                    <a:pt x="625351" y="414157"/>
                  </a:cubicBezTo>
                  <a:cubicBezTo>
                    <a:pt x="628093" y="403186"/>
                    <a:pt x="636321" y="394958"/>
                    <a:pt x="647292" y="392215"/>
                  </a:cubicBezTo>
                  <a:cubicBezTo>
                    <a:pt x="663748" y="389472"/>
                    <a:pt x="674720" y="375759"/>
                    <a:pt x="674720" y="359302"/>
                  </a:cubicBezTo>
                  <a:lnTo>
                    <a:pt x="674720" y="318161"/>
                  </a:lnTo>
                  <a:cubicBezTo>
                    <a:pt x="674720" y="301704"/>
                    <a:pt x="663748" y="287990"/>
                    <a:pt x="647292" y="282505"/>
                  </a:cubicBezTo>
                  <a:close/>
                  <a:moveTo>
                    <a:pt x="342846" y="554038"/>
                  </a:moveTo>
                  <a:cubicBezTo>
                    <a:pt x="216678" y="554038"/>
                    <a:pt x="112453" y="452556"/>
                    <a:pt x="112453" y="323646"/>
                  </a:cubicBezTo>
                  <a:cubicBezTo>
                    <a:pt x="112453" y="194736"/>
                    <a:pt x="213936" y="93254"/>
                    <a:pt x="342846" y="93254"/>
                  </a:cubicBezTo>
                  <a:cubicBezTo>
                    <a:pt x="471755" y="93254"/>
                    <a:pt x="573237" y="194736"/>
                    <a:pt x="573237" y="323646"/>
                  </a:cubicBezTo>
                  <a:cubicBezTo>
                    <a:pt x="573237" y="452556"/>
                    <a:pt x="469013" y="554038"/>
                    <a:pt x="342846" y="554038"/>
                  </a:cubicBezTo>
                  <a:close/>
                </a:path>
              </a:pathLst>
            </a:custGeom>
            <a:solidFill>
              <a:srgbClr val="DF4625"/>
            </a:solidFill>
            <a:ln w="27426" cap="flat">
              <a:noFill/>
              <a:prstDash val="solid"/>
              <a:miter/>
            </a:ln>
          </p:spPr>
          <p:txBody>
            <a:bodyPr rtlCol="0" anchor="ctr"/>
            <a:lstStyle/>
            <a:p>
              <a:endParaRPr lang="en-US" sz="1396"/>
            </a:p>
          </p:txBody>
        </p:sp>
        <p:grpSp>
          <p:nvGrpSpPr>
            <p:cNvPr id="61" name="Graphic 3">
              <a:extLst>
                <a:ext uri="{FF2B5EF4-FFF2-40B4-BE49-F238E27FC236}">
                  <a16:creationId xmlns:a16="http://schemas.microsoft.com/office/drawing/2014/main" id="{1B935DE2-3442-D9C0-9DCA-635DCAD6DC55}"/>
                </a:ext>
              </a:extLst>
            </p:cNvPr>
            <p:cNvGrpSpPr/>
            <p:nvPr/>
          </p:nvGrpSpPr>
          <p:grpSpPr>
            <a:xfrm>
              <a:off x="2694219" y="430095"/>
              <a:ext cx="1090872" cy="1093052"/>
              <a:chOff x="2694219" y="430095"/>
              <a:chExt cx="1090872" cy="1093052"/>
            </a:xfrm>
            <a:grpFill/>
          </p:grpSpPr>
          <p:sp>
            <p:nvSpPr>
              <p:cNvPr id="62" name="Freeform 61">
                <a:extLst>
                  <a:ext uri="{FF2B5EF4-FFF2-40B4-BE49-F238E27FC236}">
                    <a16:creationId xmlns:a16="http://schemas.microsoft.com/office/drawing/2014/main" id="{62D36546-93EE-0D5D-D159-FC2252033121}"/>
                  </a:ext>
                </a:extLst>
              </p:cNvPr>
              <p:cNvSpPr/>
              <p:nvPr/>
            </p:nvSpPr>
            <p:spPr>
              <a:xfrm>
                <a:off x="2871751" y="430095"/>
                <a:ext cx="740547" cy="743288"/>
              </a:xfrm>
              <a:custGeom>
                <a:avLst/>
                <a:gdLst>
                  <a:gd name="connsiteX0" fmla="*/ 52112 w 740547"/>
                  <a:gd name="connsiteY0" fmla="*/ 458041 h 743288"/>
                  <a:gd name="connsiteX1" fmla="*/ 85025 w 740547"/>
                  <a:gd name="connsiteY1" fmla="*/ 534839 h 743288"/>
                  <a:gd name="connsiteX2" fmla="*/ 95997 w 740547"/>
                  <a:gd name="connsiteY2" fmla="*/ 619864 h 743288"/>
                  <a:gd name="connsiteX3" fmla="*/ 123425 w 740547"/>
                  <a:gd name="connsiteY3" fmla="*/ 647292 h 743288"/>
                  <a:gd name="connsiteX4" fmla="*/ 208450 w 740547"/>
                  <a:gd name="connsiteY4" fmla="*/ 658263 h 743288"/>
                  <a:gd name="connsiteX5" fmla="*/ 285247 w 740547"/>
                  <a:gd name="connsiteY5" fmla="*/ 691176 h 743288"/>
                  <a:gd name="connsiteX6" fmla="*/ 351074 w 740547"/>
                  <a:gd name="connsiteY6" fmla="*/ 743289 h 743288"/>
                  <a:gd name="connsiteX7" fmla="*/ 389473 w 740547"/>
                  <a:gd name="connsiteY7" fmla="*/ 743289 h 743288"/>
                  <a:gd name="connsiteX8" fmla="*/ 455299 w 740547"/>
                  <a:gd name="connsiteY8" fmla="*/ 691176 h 743288"/>
                  <a:gd name="connsiteX9" fmla="*/ 532096 w 740547"/>
                  <a:gd name="connsiteY9" fmla="*/ 658263 h 743288"/>
                  <a:gd name="connsiteX10" fmla="*/ 617123 w 740547"/>
                  <a:gd name="connsiteY10" fmla="*/ 647292 h 743288"/>
                  <a:gd name="connsiteX11" fmla="*/ 644550 w 740547"/>
                  <a:gd name="connsiteY11" fmla="*/ 619864 h 743288"/>
                  <a:gd name="connsiteX12" fmla="*/ 655520 w 740547"/>
                  <a:gd name="connsiteY12" fmla="*/ 534839 h 743288"/>
                  <a:gd name="connsiteX13" fmla="*/ 688434 w 740547"/>
                  <a:gd name="connsiteY13" fmla="*/ 458041 h 743288"/>
                  <a:gd name="connsiteX14" fmla="*/ 740547 w 740547"/>
                  <a:gd name="connsiteY14" fmla="*/ 392215 h 743288"/>
                  <a:gd name="connsiteX15" fmla="*/ 740547 w 740547"/>
                  <a:gd name="connsiteY15" fmla="*/ 351074 h 743288"/>
                  <a:gd name="connsiteX16" fmla="*/ 688434 w 740547"/>
                  <a:gd name="connsiteY16" fmla="*/ 285247 h 743288"/>
                  <a:gd name="connsiteX17" fmla="*/ 655520 w 740547"/>
                  <a:gd name="connsiteY17" fmla="*/ 208450 h 743288"/>
                  <a:gd name="connsiteX18" fmla="*/ 644550 w 740547"/>
                  <a:gd name="connsiteY18" fmla="*/ 123424 h 743288"/>
                  <a:gd name="connsiteX19" fmla="*/ 617123 w 740547"/>
                  <a:gd name="connsiteY19" fmla="*/ 95997 h 743288"/>
                  <a:gd name="connsiteX20" fmla="*/ 532096 w 740547"/>
                  <a:gd name="connsiteY20" fmla="*/ 85026 h 743288"/>
                  <a:gd name="connsiteX21" fmla="*/ 455299 w 740547"/>
                  <a:gd name="connsiteY21" fmla="*/ 52113 h 743288"/>
                  <a:gd name="connsiteX22" fmla="*/ 389473 w 740547"/>
                  <a:gd name="connsiteY22" fmla="*/ 0 h 743288"/>
                  <a:gd name="connsiteX23" fmla="*/ 351074 w 740547"/>
                  <a:gd name="connsiteY23" fmla="*/ 0 h 743288"/>
                  <a:gd name="connsiteX24" fmla="*/ 285247 w 740547"/>
                  <a:gd name="connsiteY24" fmla="*/ 52113 h 743288"/>
                  <a:gd name="connsiteX25" fmla="*/ 208450 w 740547"/>
                  <a:gd name="connsiteY25" fmla="*/ 85026 h 743288"/>
                  <a:gd name="connsiteX26" fmla="*/ 123425 w 740547"/>
                  <a:gd name="connsiteY26" fmla="*/ 95997 h 743288"/>
                  <a:gd name="connsiteX27" fmla="*/ 95997 w 740547"/>
                  <a:gd name="connsiteY27" fmla="*/ 123424 h 743288"/>
                  <a:gd name="connsiteX28" fmla="*/ 85025 w 740547"/>
                  <a:gd name="connsiteY28" fmla="*/ 208450 h 743288"/>
                  <a:gd name="connsiteX29" fmla="*/ 52112 w 740547"/>
                  <a:gd name="connsiteY29" fmla="*/ 285247 h 743288"/>
                  <a:gd name="connsiteX30" fmla="*/ 0 w 740547"/>
                  <a:gd name="connsiteY30" fmla="*/ 351074 h 743288"/>
                  <a:gd name="connsiteX31" fmla="*/ 0 w 740547"/>
                  <a:gd name="connsiteY31" fmla="*/ 389472 h 743288"/>
                  <a:gd name="connsiteX32" fmla="*/ 52112 w 740547"/>
                  <a:gd name="connsiteY32" fmla="*/ 458041 h 743288"/>
                  <a:gd name="connsiteX33" fmla="*/ 52112 w 740547"/>
                  <a:gd name="connsiteY33" fmla="*/ 458041 h 743288"/>
                  <a:gd name="connsiteX34" fmla="*/ 30170 w 740547"/>
                  <a:gd name="connsiteY34" fmla="*/ 351074 h 743288"/>
                  <a:gd name="connsiteX35" fmla="*/ 57597 w 740547"/>
                  <a:gd name="connsiteY35" fmla="*/ 315418 h 743288"/>
                  <a:gd name="connsiteX36" fmla="*/ 79539 w 740547"/>
                  <a:gd name="connsiteY36" fmla="*/ 293475 h 743288"/>
                  <a:gd name="connsiteX37" fmla="*/ 109711 w 740547"/>
                  <a:gd name="connsiteY37" fmla="*/ 222164 h 743288"/>
                  <a:gd name="connsiteX38" fmla="*/ 109711 w 740547"/>
                  <a:gd name="connsiteY38" fmla="*/ 189251 h 743288"/>
                  <a:gd name="connsiteX39" fmla="*/ 115197 w 740547"/>
                  <a:gd name="connsiteY39" fmla="*/ 145366 h 743288"/>
                  <a:gd name="connsiteX40" fmla="*/ 142624 w 740547"/>
                  <a:gd name="connsiteY40" fmla="*/ 117939 h 743288"/>
                  <a:gd name="connsiteX41" fmla="*/ 186508 w 740547"/>
                  <a:gd name="connsiteY41" fmla="*/ 112453 h 743288"/>
                  <a:gd name="connsiteX42" fmla="*/ 219421 w 740547"/>
                  <a:gd name="connsiteY42" fmla="*/ 112453 h 743288"/>
                  <a:gd name="connsiteX43" fmla="*/ 290733 w 740547"/>
                  <a:gd name="connsiteY43" fmla="*/ 82283 h 743288"/>
                  <a:gd name="connsiteX44" fmla="*/ 312674 w 740547"/>
                  <a:gd name="connsiteY44" fmla="*/ 60341 h 743288"/>
                  <a:gd name="connsiteX45" fmla="*/ 348332 w 740547"/>
                  <a:gd name="connsiteY45" fmla="*/ 32913 h 743288"/>
                  <a:gd name="connsiteX46" fmla="*/ 386730 w 740547"/>
                  <a:gd name="connsiteY46" fmla="*/ 32913 h 743288"/>
                  <a:gd name="connsiteX47" fmla="*/ 422385 w 740547"/>
                  <a:gd name="connsiteY47" fmla="*/ 60341 h 743288"/>
                  <a:gd name="connsiteX48" fmla="*/ 444329 w 740547"/>
                  <a:gd name="connsiteY48" fmla="*/ 82283 h 743288"/>
                  <a:gd name="connsiteX49" fmla="*/ 515640 w 740547"/>
                  <a:gd name="connsiteY49" fmla="*/ 112453 h 743288"/>
                  <a:gd name="connsiteX50" fmla="*/ 548553 w 740547"/>
                  <a:gd name="connsiteY50" fmla="*/ 112453 h 743288"/>
                  <a:gd name="connsiteX51" fmla="*/ 592437 w 740547"/>
                  <a:gd name="connsiteY51" fmla="*/ 117939 h 743288"/>
                  <a:gd name="connsiteX52" fmla="*/ 619865 w 740547"/>
                  <a:gd name="connsiteY52" fmla="*/ 145366 h 743288"/>
                  <a:gd name="connsiteX53" fmla="*/ 625351 w 740547"/>
                  <a:gd name="connsiteY53" fmla="*/ 189251 h 743288"/>
                  <a:gd name="connsiteX54" fmla="*/ 625351 w 740547"/>
                  <a:gd name="connsiteY54" fmla="*/ 222164 h 743288"/>
                  <a:gd name="connsiteX55" fmla="*/ 655520 w 740547"/>
                  <a:gd name="connsiteY55" fmla="*/ 293475 h 743288"/>
                  <a:gd name="connsiteX56" fmla="*/ 677464 w 740547"/>
                  <a:gd name="connsiteY56" fmla="*/ 315418 h 743288"/>
                  <a:gd name="connsiteX57" fmla="*/ 704892 w 740547"/>
                  <a:gd name="connsiteY57" fmla="*/ 348331 h 743288"/>
                  <a:gd name="connsiteX58" fmla="*/ 704892 w 740547"/>
                  <a:gd name="connsiteY58" fmla="*/ 389472 h 743288"/>
                  <a:gd name="connsiteX59" fmla="*/ 677464 w 740547"/>
                  <a:gd name="connsiteY59" fmla="*/ 422385 h 743288"/>
                  <a:gd name="connsiteX60" fmla="*/ 655520 w 740547"/>
                  <a:gd name="connsiteY60" fmla="*/ 444327 h 743288"/>
                  <a:gd name="connsiteX61" fmla="*/ 625351 w 740547"/>
                  <a:gd name="connsiteY61" fmla="*/ 515639 h 743288"/>
                  <a:gd name="connsiteX62" fmla="*/ 625351 w 740547"/>
                  <a:gd name="connsiteY62" fmla="*/ 548552 h 743288"/>
                  <a:gd name="connsiteX63" fmla="*/ 619865 w 740547"/>
                  <a:gd name="connsiteY63" fmla="*/ 592437 h 743288"/>
                  <a:gd name="connsiteX64" fmla="*/ 592437 w 740547"/>
                  <a:gd name="connsiteY64" fmla="*/ 619864 h 743288"/>
                  <a:gd name="connsiteX65" fmla="*/ 548553 w 740547"/>
                  <a:gd name="connsiteY65" fmla="*/ 625350 h 743288"/>
                  <a:gd name="connsiteX66" fmla="*/ 515640 w 740547"/>
                  <a:gd name="connsiteY66" fmla="*/ 625350 h 743288"/>
                  <a:gd name="connsiteX67" fmla="*/ 444329 w 740547"/>
                  <a:gd name="connsiteY67" fmla="*/ 655520 h 743288"/>
                  <a:gd name="connsiteX68" fmla="*/ 422385 w 740547"/>
                  <a:gd name="connsiteY68" fmla="*/ 677462 h 743288"/>
                  <a:gd name="connsiteX69" fmla="*/ 386730 w 740547"/>
                  <a:gd name="connsiteY69" fmla="*/ 704890 h 743288"/>
                  <a:gd name="connsiteX70" fmla="*/ 348332 w 740547"/>
                  <a:gd name="connsiteY70" fmla="*/ 704890 h 743288"/>
                  <a:gd name="connsiteX71" fmla="*/ 312674 w 740547"/>
                  <a:gd name="connsiteY71" fmla="*/ 677462 h 743288"/>
                  <a:gd name="connsiteX72" fmla="*/ 290733 w 740547"/>
                  <a:gd name="connsiteY72" fmla="*/ 655520 h 743288"/>
                  <a:gd name="connsiteX73" fmla="*/ 219421 w 740547"/>
                  <a:gd name="connsiteY73" fmla="*/ 625350 h 743288"/>
                  <a:gd name="connsiteX74" fmla="*/ 186508 w 740547"/>
                  <a:gd name="connsiteY74" fmla="*/ 625350 h 743288"/>
                  <a:gd name="connsiteX75" fmla="*/ 142624 w 740547"/>
                  <a:gd name="connsiteY75" fmla="*/ 619864 h 743288"/>
                  <a:gd name="connsiteX76" fmla="*/ 115197 w 740547"/>
                  <a:gd name="connsiteY76" fmla="*/ 592437 h 743288"/>
                  <a:gd name="connsiteX77" fmla="*/ 109711 w 740547"/>
                  <a:gd name="connsiteY77" fmla="*/ 548552 h 743288"/>
                  <a:gd name="connsiteX78" fmla="*/ 109711 w 740547"/>
                  <a:gd name="connsiteY78" fmla="*/ 515639 h 743288"/>
                  <a:gd name="connsiteX79" fmla="*/ 79539 w 740547"/>
                  <a:gd name="connsiteY79" fmla="*/ 444327 h 743288"/>
                  <a:gd name="connsiteX80" fmla="*/ 57597 w 740547"/>
                  <a:gd name="connsiteY80" fmla="*/ 422385 h 743288"/>
                  <a:gd name="connsiteX81" fmla="*/ 30170 w 740547"/>
                  <a:gd name="connsiteY81" fmla="*/ 386729 h 743288"/>
                  <a:gd name="connsiteX82" fmla="*/ 30170 w 740547"/>
                  <a:gd name="connsiteY82" fmla="*/ 351074 h 743288"/>
                  <a:gd name="connsiteX83" fmla="*/ 30170 w 740547"/>
                  <a:gd name="connsiteY83" fmla="*/ 351074 h 743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740547" h="743288">
                    <a:moveTo>
                      <a:pt x="52112" y="458041"/>
                    </a:moveTo>
                    <a:cubicBezTo>
                      <a:pt x="60341" y="485469"/>
                      <a:pt x="71311" y="510154"/>
                      <a:pt x="85025" y="534839"/>
                    </a:cubicBezTo>
                    <a:cubicBezTo>
                      <a:pt x="68569" y="562266"/>
                      <a:pt x="74055" y="595179"/>
                      <a:pt x="95997" y="619864"/>
                    </a:cubicBezTo>
                    <a:lnTo>
                      <a:pt x="123425" y="647292"/>
                    </a:lnTo>
                    <a:cubicBezTo>
                      <a:pt x="145366" y="669234"/>
                      <a:pt x="181022" y="674719"/>
                      <a:pt x="208450" y="658263"/>
                    </a:cubicBezTo>
                    <a:cubicBezTo>
                      <a:pt x="233135" y="671977"/>
                      <a:pt x="257819" y="682948"/>
                      <a:pt x="285247" y="691176"/>
                    </a:cubicBezTo>
                    <a:cubicBezTo>
                      <a:pt x="293476" y="721347"/>
                      <a:pt x="320904" y="743289"/>
                      <a:pt x="351074" y="743289"/>
                    </a:cubicBezTo>
                    <a:lnTo>
                      <a:pt x="389473" y="743289"/>
                    </a:lnTo>
                    <a:cubicBezTo>
                      <a:pt x="422385" y="743289"/>
                      <a:pt x="449813" y="721347"/>
                      <a:pt x="455299" y="691176"/>
                    </a:cubicBezTo>
                    <a:cubicBezTo>
                      <a:pt x="482726" y="682948"/>
                      <a:pt x="507412" y="671977"/>
                      <a:pt x="532096" y="658263"/>
                    </a:cubicBezTo>
                    <a:cubicBezTo>
                      <a:pt x="559524" y="674719"/>
                      <a:pt x="592437" y="669234"/>
                      <a:pt x="617123" y="647292"/>
                    </a:cubicBezTo>
                    <a:lnTo>
                      <a:pt x="644550" y="619864"/>
                    </a:lnTo>
                    <a:cubicBezTo>
                      <a:pt x="666492" y="597922"/>
                      <a:pt x="671978" y="562266"/>
                      <a:pt x="655520" y="534839"/>
                    </a:cubicBezTo>
                    <a:cubicBezTo>
                      <a:pt x="669234" y="510154"/>
                      <a:pt x="680206" y="485469"/>
                      <a:pt x="688434" y="458041"/>
                    </a:cubicBezTo>
                    <a:cubicBezTo>
                      <a:pt x="718605" y="449813"/>
                      <a:pt x="740547" y="425128"/>
                      <a:pt x="740547" y="392215"/>
                    </a:cubicBezTo>
                    <a:lnTo>
                      <a:pt x="740547" y="351074"/>
                    </a:lnTo>
                    <a:cubicBezTo>
                      <a:pt x="740547" y="320903"/>
                      <a:pt x="718605" y="293475"/>
                      <a:pt x="688434" y="285247"/>
                    </a:cubicBezTo>
                    <a:cubicBezTo>
                      <a:pt x="680206" y="257820"/>
                      <a:pt x="669234" y="233135"/>
                      <a:pt x="655520" y="208450"/>
                    </a:cubicBezTo>
                    <a:cubicBezTo>
                      <a:pt x="671978" y="181022"/>
                      <a:pt x="666492" y="148109"/>
                      <a:pt x="644550" y="123424"/>
                    </a:cubicBezTo>
                    <a:lnTo>
                      <a:pt x="617123" y="95997"/>
                    </a:lnTo>
                    <a:cubicBezTo>
                      <a:pt x="595181" y="74054"/>
                      <a:pt x="559524" y="68569"/>
                      <a:pt x="532096" y="85026"/>
                    </a:cubicBezTo>
                    <a:cubicBezTo>
                      <a:pt x="507412" y="71312"/>
                      <a:pt x="482726" y="60341"/>
                      <a:pt x="455299" y="52113"/>
                    </a:cubicBezTo>
                    <a:cubicBezTo>
                      <a:pt x="447071" y="21942"/>
                      <a:pt x="419643" y="0"/>
                      <a:pt x="389473" y="0"/>
                    </a:cubicBezTo>
                    <a:lnTo>
                      <a:pt x="351074" y="0"/>
                    </a:lnTo>
                    <a:cubicBezTo>
                      <a:pt x="318160" y="0"/>
                      <a:pt x="290733" y="21942"/>
                      <a:pt x="285247" y="52113"/>
                    </a:cubicBezTo>
                    <a:cubicBezTo>
                      <a:pt x="257819" y="60341"/>
                      <a:pt x="233135" y="71312"/>
                      <a:pt x="208450" y="85026"/>
                    </a:cubicBezTo>
                    <a:cubicBezTo>
                      <a:pt x="181022" y="68569"/>
                      <a:pt x="148108" y="74054"/>
                      <a:pt x="123425" y="95997"/>
                    </a:cubicBezTo>
                    <a:lnTo>
                      <a:pt x="95997" y="123424"/>
                    </a:lnTo>
                    <a:cubicBezTo>
                      <a:pt x="74055" y="145366"/>
                      <a:pt x="68569" y="181022"/>
                      <a:pt x="85025" y="208450"/>
                    </a:cubicBezTo>
                    <a:cubicBezTo>
                      <a:pt x="71311" y="233135"/>
                      <a:pt x="60341" y="257820"/>
                      <a:pt x="52112" y="285247"/>
                    </a:cubicBezTo>
                    <a:cubicBezTo>
                      <a:pt x="21942" y="293475"/>
                      <a:pt x="0" y="320903"/>
                      <a:pt x="0" y="351074"/>
                    </a:cubicBezTo>
                    <a:lnTo>
                      <a:pt x="0" y="389472"/>
                    </a:lnTo>
                    <a:cubicBezTo>
                      <a:pt x="0" y="422385"/>
                      <a:pt x="21942" y="449813"/>
                      <a:pt x="52112" y="458041"/>
                    </a:cubicBezTo>
                    <a:lnTo>
                      <a:pt x="52112" y="458041"/>
                    </a:lnTo>
                    <a:close/>
                    <a:moveTo>
                      <a:pt x="30170" y="351074"/>
                    </a:moveTo>
                    <a:cubicBezTo>
                      <a:pt x="30170" y="334617"/>
                      <a:pt x="41142" y="318160"/>
                      <a:pt x="57597" y="315418"/>
                    </a:cubicBezTo>
                    <a:cubicBezTo>
                      <a:pt x="68569" y="312675"/>
                      <a:pt x="76797" y="304447"/>
                      <a:pt x="79539" y="293475"/>
                    </a:cubicBezTo>
                    <a:cubicBezTo>
                      <a:pt x="85025" y="268791"/>
                      <a:pt x="95997" y="244106"/>
                      <a:pt x="109711" y="222164"/>
                    </a:cubicBezTo>
                    <a:cubicBezTo>
                      <a:pt x="115197" y="211193"/>
                      <a:pt x="115197" y="200222"/>
                      <a:pt x="109711" y="189251"/>
                    </a:cubicBezTo>
                    <a:cubicBezTo>
                      <a:pt x="101483" y="175537"/>
                      <a:pt x="104225" y="156337"/>
                      <a:pt x="115197" y="145366"/>
                    </a:cubicBezTo>
                    <a:lnTo>
                      <a:pt x="142624" y="117939"/>
                    </a:lnTo>
                    <a:cubicBezTo>
                      <a:pt x="153594" y="106968"/>
                      <a:pt x="172794" y="104225"/>
                      <a:pt x="186508" y="112453"/>
                    </a:cubicBezTo>
                    <a:cubicBezTo>
                      <a:pt x="197480" y="117939"/>
                      <a:pt x="208450" y="117939"/>
                      <a:pt x="219421" y="112453"/>
                    </a:cubicBezTo>
                    <a:cubicBezTo>
                      <a:pt x="241363" y="98739"/>
                      <a:pt x="266049" y="90511"/>
                      <a:pt x="290733" y="82283"/>
                    </a:cubicBezTo>
                    <a:cubicBezTo>
                      <a:pt x="301704" y="79540"/>
                      <a:pt x="309932" y="71312"/>
                      <a:pt x="312674" y="60341"/>
                    </a:cubicBezTo>
                    <a:cubicBezTo>
                      <a:pt x="315418" y="43884"/>
                      <a:pt x="331874" y="32913"/>
                      <a:pt x="348332" y="32913"/>
                    </a:cubicBezTo>
                    <a:lnTo>
                      <a:pt x="386730" y="32913"/>
                    </a:lnTo>
                    <a:cubicBezTo>
                      <a:pt x="403187" y="32913"/>
                      <a:pt x="419643" y="43884"/>
                      <a:pt x="422385" y="60341"/>
                    </a:cubicBezTo>
                    <a:cubicBezTo>
                      <a:pt x="425129" y="71312"/>
                      <a:pt x="433357" y="79540"/>
                      <a:pt x="444329" y="82283"/>
                    </a:cubicBezTo>
                    <a:cubicBezTo>
                      <a:pt x="469013" y="87768"/>
                      <a:pt x="493698" y="98739"/>
                      <a:pt x="515640" y="112453"/>
                    </a:cubicBezTo>
                    <a:cubicBezTo>
                      <a:pt x="526612" y="117939"/>
                      <a:pt x="537582" y="117939"/>
                      <a:pt x="548553" y="112453"/>
                    </a:cubicBezTo>
                    <a:cubicBezTo>
                      <a:pt x="562267" y="104225"/>
                      <a:pt x="581467" y="106968"/>
                      <a:pt x="592437" y="117939"/>
                    </a:cubicBezTo>
                    <a:lnTo>
                      <a:pt x="619865" y="145366"/>
                    </a:lnTo>
                    <a:cubicBezTo>
                      <a:pt x="630837" y="156337"/>
                      <a:pt x="633579" y="175537"/>
                      <a:pt x="625351" y="189251"/>
                    </a:cubicBezTo>
                    <a:cubicBezTo>
                      <a:pt x="619865" y="200222"/>
                      <a:pt x="619865" y="211193"/>
                      <a:pt x="625351" y="222164"/>
                    </a:cubicBezTo>
                    <a:cubicBezTo>
                      <a:pt x="639064" y="244106"/>
                      <a:pt x="647292" y="268791"/>
                      <a:pt x="655520" y="293475"/>
                    </a:cubicBezTo>
                    <a:cubicBezTo>
                      <a:pt x="658264" y="304447"/>
                      <a:pt x="666492" y="312675"/>
                      <a:pt x="677464" y="315418"/>
                    </a:cubicBezTo>
                    <a:cubicBezTo>
                      <a:pt x="693920" y="318160"/>
                      <a:pt x="704892" y="331874"/>
                      <a:pt x="704892" y="348331"/>
                    </a:cubicBezTo>
                    <a:lnTo>
                      <a:pt x="704892" y="389472"/>
                    </a:lnTo>
                    <a:cubicBezTo>
                      <a:pt x="704892" y="405929"/>
                      <a:pt x="693920" y="419643"/>
                      <a:pt x="677464" y="422385"/>
                    </a:cubicBezTo>
                    <a:cubicBezTo>
                      <a:pt x="666492" y="425128"/>
                      <a:pt x="658264" y="433357"/>
                      <a:pt x="655520" y="444327"/>
                    </a:cubicBezTo>
                    <a:cubicBezTo>
                      <a:pt x="650036" y="469012"/>
                      <a:pt x="639064" y="493697"/>
                      <a:pt x="625351" y="515639"/>
                    </a:cubicBezTo>
                    <a:cubicBezTo>
                      <a:pt x="619865" y="526610"/>
                      <a:pt x="619865" y="537581"/>
                      <a:pt x="625351" y="548552"/>
                    </a:cubicBezTo>
                    <a:cubicBezTo>
                      <a:pt x="633579" y="562266"/>
                      <a:pt x="630837" y="581466"/>
                      <a:pt x="619865" y="592437"/>
                    </a:cubicBezTo>
                    <a:lnTo>
                      <a:pt x="592437" y="619864"/>
                    </a:lnTo>
                    <a:cubicBezTo>
                      <a:pt x="581467" y="630835"/>
                      <a:pt x="562267" y="633578"/>
                      <a:pt x="548553" y="625350"/>
                    </a:cubicBezTo>
                    <a:cubicBezTo>
                      <a:pt x="537582" y="619864"/>
                      <a:pt x="526612" y="619864"/>
                      <a:pt x="515640" y="625350"/>
                    </a:cubicBezTo>
                    <a:cubicBezTo>
                      <a:pt x="493698" y="639064"/>
                      <a:pt x="469013" y="647292"/>
                      <a:pt x="444329" y="655520"/>
                    </a:cubicBezTo>
                    <a:cubicBezTo>
                      <a:pt x="433357" y="658263"/>
                      <a:pt x="425129" y="666491"/>
                      <a:pt x="422385" y="677462"/>
                    </a:cubicBezTo>
                    <a:cubicBezTo>
                      <a:pt x="419643" y="693919"/>
                      <a:pt x="403187" y="704890"/>
                      <a:pt x="386730" y="704890"/>
                    </a:cubicBezTo>
                    <a:lnTo>
                      <a:pt x="348332" y="704890"/>
                    </a:lnTo>
                    <a:cubicBezTo>
                      <a:pt x="331874" y="704890"/>
                      <a:pt x="315418" y="693919"/>
                      <a:pt x="312674" y="677462"/>
                    </a:cubicBezTo>
                    <a:cubicBezTo>
                      <a:pt x="309932" y="666491"/>
                      <a:pt x="301704" y="658263"/>
                      <a:pt x="290733" y="655520"/>
                    </a:cubicBezTo>
                    <a:cubicBezTo>
                      <a:pt x="266049" y="650035"/>
                      <a:pt x="241363" y="639064"/>
                      <a:pt x="219421" y="625350"/>
                    </a:cubicBezTo>
                    <a:cubicBezTo>
                      <a:pt x="208450" y="619864"/>
                      <a:pt x="197480" y="619864"/>
                      <a:pt x="186508" y="625350"/>
                    </a:cubicBezTo>
                    <a:cubicBezTo>
                      <a:pt x="172794" y="633578"/>
                      <a:pt x="153594" y="630835"/>
                      <a:pt x="142624" y="619864"/>
                    </a:cubicBezTo>
                    <a:lnTo>
                      <a:pt x="115197" y="592437"/>
                    </a:lnTo>
                    <a:cubicBezTo>
                      <a:pt x="104225" y="581466"/>
                      <a:pt x="101483" y="562266"/>
                      <a:pt x="109711" y="548552"/>
                    </a:cubicBezTo>
                    <a:cubicBezTo>
                      <a:pt x="115197" y="537581"/>
                      <a:pt x="115197" y="526610"/>
                      <a:pt x="109711" y="515639"/>
                    </a:cubicBezTo>
                    <a:cubicBezTo>
                      <a:pt x="95997" y="493697"/>
                      <a:pt x="87769" y="469012"/>
                      <a:pt x="79539" y="444327"/>
                    </a:cubicBezTo>
                    <a:cubicBezTo>
                      <a:pt x="76797" y="433357"/>
                      <a:pt x="68569" y="425128"/>
                      <a:pt x="57597" y="422385"/>
                    </a:cubicBezTo>
                    <a:cubicBezTo>
                      <a:pt x="41142" y="419643"/>
                      <a:pt x="30170" y="403186"/>
                      <a:pt x="30170" y="386729"/>
                    </a:cubicBezTo>
                    <a:lnTo>
                      <a:pt x="30170" y="351074"/>
                    </a:lnTo>
                    <a:lnTo>
                      <a:pt x="30170" y="351074"/>
                    </a:lnTo>
                    <a:close/>
                  </a:path>
                </a:pathLst>
              </a:custGeom>
              <a:grpFill/>
              <a:ln w="27426" cap="flat">
                <a:noFill/>
                <a:prstDash val="solid"/>
                <a:miter/>
              </a:ln>
            </p:spPr>
            <p:txBody>
              <a:bodyPr rtlCol="0" anchor="ctr"/>
              <a:lstStyle/>
              <a:p>
                <a:endParaRPr lang="en-US" sz="1396"/>
              </a:p>
            </p:txBody>
          </p:sp>
          <p:grpSp>
            <p:nvGrpSpPr>
              <p:cNvPr id="63" name="Graphic 3">
                <a:extLst>
                  <a:ext uri="{FF2B5EF4-FFF2-40B4-BE49-F238E27FC236}">
                    <a16:creationId xmlns:a16="http://schemas.microsoft.com/office/drawing/2014/main" id="{D265EE5F-B015-5F57-A4EC-6AB54297538F}"/>
                  </a:ext>
                </a:extLst>
              </p:cNvPr>
              <p:cNvGrpSpPr/>
              <p:nvPr/>
            </p:nvGrpSpPr>
            <p:grpSpPr>
              <a:xfrm>
                <a:off x="2694219" y="553519"/>
                <a:ext cx="1090872" cy="969628"/>
                <a:chOff x="2694219" y="553519"/>
                <a:chExt cx="1090872" cy="969628"/>
              </a:xfrm>
              <a:grpFill/>
            </p:grpSpPr>
            <p:sp>
              <p:nvSpPr>
                <p:cNvPr id="64" name="Freeform 63">
                  <a:extLst>
                    <a:ext uri="{FF2B5EF4-FFF2-40B4-BE49-F238E27FC236}">
                      <a16:creationId xmlns:a16="http://schemas.microsoft.com/office/drawing/2014/main" id="{99B091D1-38AD-741B-420E-E9E116E228F6}"/>
                    </a:ext>
                  </a:extLst>
                </p:cNvPr>
                <p:cNvSpPr/>
                <p:nvPr/>
              </p:nvSpPr>
              <p:spPr>
                <a:xfrm>
                  <a:off x="2992431" y="553519"/>
                  <a:ext cx="499183" cy="496439"/>
                </a:xfrm>
                <a:custGeom>
                  <a:avLst/>
                  <a:gdLst>
                    <a:gd name="connsiteX0" fmla="*/ 35657 w 499183"/>
                    <a:gd name="connsiteY0" fmla="*/ 375758 h 496439"/>
                    <a:gd name="connsiteX1" fmla="*/ 249593 w 499183"/>
                    <a:gd name="connsiteY1" fmla="*/ 496440 h 496439"/>
                    <a:gd name="connsiteX2" fmla="*/ 463528 w 499183"/>
                    <a:gd name="connsiteY2" fmla="*/ 375758 h 496439"/>
                    <a:gd name="connsiteX3" fmla="*/ 463528 w 499183"/>
                    <a:gd name="connsiteY3" fmla="*/ 375758 h 496439"/>
                    <a:gd name="connsiteX4" fmla="*/ 499184 w 499183"/>
                    <a:gd name="connsiteY4" fmla="*/ 249591 h 496439"/>
                    <a:gd name="connsiteX5" fmla="*/ 249593 w 499183"/>
                    <a:gd name="connsiteY5" fmla="*/ 0 h 496439"/>
                    <a:gd name="connsiteX6" fmla="*/ 106969 w 499183"/>
                    <a:gd name="connsiteY6" fmla="*/ 43884 h 496439"/>
                    <a:gd name="connsiteX7" fmla="*/ 104227 w 499183"/>
                    <a:gd name="connsiteY7" fmla="*/ 65826 h 496439"/>
                    <a:gd name="connsiteX8" fmla="*/ 126168 w 499183"/>
                    <a:gd name="connsiteY8" fmla="*/ 68569 h 496439"/>
                    <a:gd name="connsiteX9" fmla="*/ 249593 w 499183"/>
                    <a:gd name="connsiteY9" fmla="*/ 30170 h 496439"/>
                    <a:gd name="connsiteX10" fmla="*/ 466270 w 499183"/>
                    <a:gd name="connsiteY10" fmla="*/ 246849 h 496439"/>
                    <a:gd name="connsiteX11" fmla="*/ 444329 w 499183"/>
                    <a:gd name="connsiteY11" fmla="*/ 340103 h 496439"/>
                    <a:gd name="connsiteX12" fmla="*/ 414159 w 499183"/>
                    <a:gd name="connsiteY12" fmla="*/ 323646 h 496439"/>
                    <a:gd name="connsiteX13" fmla="*/ 430615 w 499183"/>
                    <a:gd name="connsiteY13" fmla="*/ 277019 h 496439"/>
                    <a:gd name="connsiteX14" fmla="*/ 356560 w 499183"/>
                    <a:gd name="connsiteY14" fmla="*/ 202964 h 496439"/>
                    <a:gd name="connsiteX15" fmla="*/ 348332 w 499183"/>
                    <a:gd name="connsiteY15" fmla="*/ 202964 h 496439"/>
                    <a:gd name="connsiteX16" fmla="*/ 307190 w 499183"/>
                    <a:gd name="connsiteY16" fmla="*/ 175537 h 496439"/>
                    <a:gd name="connsiteX17" fmla="*/ 323648 w 499183"/>
                    <a:gd name="connsiteY17" fmla="*/ 128910 h 496439"/>
                    <a:gd name="connsiteX18" fmla="*/ 249593 w 499183"/>
                    <a:gd name="connsiteY18" fmla="*/ 54855 h 496439"/>
                    <a:gd name="connsiteX19" fmla="*/ 175538 w 499183"/>
                    <a:gd name="connsiteY19" fmla="*/ 128910 h 496439"/>
                    <a:gd name="connsiteX20" fmla="*/ 191994 w 499183"/>
                    <a:gd name="connsiteY20" fmla="*/ 175537 h 496439"/>
                    <a:gd name="connsiteX21" fmla="*/ 150852 w 499183"/>
                    <a:gd name="connsiteY21" fmla="*/ 202964 h 496439"/>
                    <a:gd name="connsiteX22" fmla="*/ 142624 w 499183"/>
                    <a:gd name="connsiteY22" fmla="*/ 202964 h 496439"/>
                    <a:gd name="connsiteX23" fmla="*/ 68569 w 499183"/>
                    <a:gd name="connsiteY23" fmla="*/ 277019 h 496439"/>
                    <a:gd name="connsiteX24" fmla="*/ 85027 w 499183"/>
                    <a:gd name="connsiteY24" fmla="*/ 323646 h 496439"/>
                    <a:gd name="connsiteX25" fmla="*/ 54855 w 499183"/>
                    <a:gd name="connsiteY25" fmla="*/ 340103 h 496439"/>
                    <a:gd name="connsiteX26" fmla="*/ 32914 w 499183"/>
                    <a:gd name="connsiteY26" fmla="*/ 246849 h 496439"/>
                    <a:gd name="connsiteX27" fmla="*/ 74055 w 499183"/>
                    <a:gd name="connsiteY27" fmla="*/ 117939 h 496439"/>
                    <a:gd name="connsiteX28" fmla="*/ 71313 w 499183"/>
                    <a:gd name="connsiteY28" fmla="*/ 95997 h 496439"/>
                    <a:gd name="connsiteX29" fmla="*/ 49371 w 499183"/>
                    <a:gd name="connsiteY29" fmla="*/ 98739 h 496439"/>
                    <a:gd name="connsiteX30" fmla="*/ 0 w 499183"/>
                    <a:gd name="connsiteY30" fmla="*/ 246849 h 496439"/>
                    <a:gd name="connsiteX31" fmla="*/ 35657 w 499183"/>
                    <a:gd name="connsiteY31" fmla="*/ 375758 h 496439"/>
                    <a:gd name="connsiteX32" fmla="*/ 35657 w 499183"/>
                    <a:gd name="connsiteY32" fmla="*/ 375758 h 496439"/>
                    <a:gd name="connsiteX33" fmla="*/ 35657 w 499183"/>
                    <a:gd name="connsiteY33" fmla="*/ 375758 h 496439"/>
                    <a:gd name="connsiteX34" fmla="*/ 263307 w 499183"/>
                    <a:gd name="connsiteY34" fmla="*/ 463527 h 496439"/>
                    <a:gd name="connsiteX35" fmla="*/ 263307 w 499183"/>
                    <a:gd name="connsiteY35" fmla="*/ 416900 h 496439"/>
                    <a:gd name="connsiteX36" fmla="*/ 329132 w 499183"/>
                    <a:gd name="connsiteY36" fmla="*/ 351074 h 496439"/>
                    <a:gd name="connsiteX37" fmla="*/ 383987 w 499183"/>
                    <a:gd name="connsiteY37" fmla="*/ 351074 h 496439"/>
                    <a:gd name="connsiteX38" fmla="*/ 427873 w 499183"/>
                    <a:gd name="connsiteY38" fmla="*/ 367530 h 496439"/>
                    <a:gd name="connsiteX39" fmla="*/ 263307 w 499183"/>
                    <a:gd name="connsiteY39" fmla="*/ 463527 h 496439"/>
                    <a:gd name="connsiteX40" fmla="*/ 263307 w 499183"/>
                    <a:gd name="connsiteY40" fmla="*/ 463527 h 496439"/>
                    <a:gd name="connsiteX41" fmla="*/ 397701 w 499183"/>
                    <a:gd name="connsiteY41" fmla="*/ 279762 h 496439"/>
                    <a:gd name="connsiteX42" fmla="*/ 364789 w 499183"/>
                    <a:gd name="connsiteY42" fmla="*/ 320903 h 496439"/>
                    <a:gd name="connsiteX43" fmla="*/ 345590 w 499183"/>
                    <a:gd name="connsiteY43" fmla="*/ 320903 h 496439"/>
                    <a:gd name="connsiteX44" fmla="*/ 312676 w 499183"/>
                    <a:gd name="connsiteY44" fmla="*/ 279762 h 496439"/>
                    <a:gd name="connsiteX45" fmla="*/ 356560 w 499183"/>
                    <a:gd name="connsiteY45" fmla="*/ 235878 h 496439"/>
                    <a:gd name="connsiteX46" fmla="*/ 397701 w 499183"/>
                    <a:gd name="connsiteY46" fmla="*/ 279762 h 496439"/>
                    <a:gd name="connsiteX47" fmla="*/ 397701 w 499183"/>
                    <a:gd name="connsiteY47" fmla="*/ 279762 h 496439"/>
                    <a:gd name="connsiteX48" fmla="*/ 246849 w 499183"/>
                    <a:gd name="connsiteY48" fmla="*/ 87768 h 496439"/>
                    <a:gd name="connsiteX49" fmla="*/ 290734 w 499183"/>
                    <a:gd name="connsiteY49" fmla="*/ 131653 h 496439"/>
                    <a:gd name="connsiteX50" fmla="*/ 257821 w 499183"/>
                    <a:gd name="connsiteY50" fmla="*/ 172794 h 496439"/>
                    <a:gd name="connsiteX51" fmla="*/ 238621 w 499183"/>
                    <a:gd name="connsiteY51" fmla="*/ 172794 h 496439"/>
                    <a:gd name="connsiteX52" fmla="*/ 205708 w 499183"/>
                    <a:gd name="connsiteY52" fmla="*/ 131653 h 496439"/>
                    <a:gd name="connsiteX53" fmla="*/ 246849 w 499183"/>
                    <a:gd name="connsiteY53" fmla="*/ 87768 h 496439"/>
                    <a:gd name="connsiteX54" fmla="*/ 246849 w 499183"/>
                    <a:gd name="connsiteY54" fmla="*/ 87768 h 496439"/>
                    <a:gd name="connsiteX55" fmla="*/ 219421 w 499183"/>
                    <a:gd name="connsiteY55" fmla="*/ 205707 h 496439"/>
                    <a:gd name="connsiteX56" fmla="*/ 274277 w 499183"/>
                    <a:gd name="connsiteY56" fmla="*/ 205707 h 496439"/>
                    <a:gd name="connsiteX57" fmla="*/ 312676 w 499183"/>
                    <a:gd name="connsiteY57" fmla="*/ 219421 h 496439"/>
                    <a:gd name="connsiteX58" fmla="*/ 279763 w 499183"/>
                    <a:gd name="connsiteY58" fmla="*/ 279762 h 496439"/>
                    <a:gd name="connsiteX59" fmla="*/ 296220 w 499183"/>
                    <a:gd name="connsiteY59" fmla="*/ 326389 h 496439"/>
                    <a:gd name="connsiteX60" fmla="*/ 246849 w 499183"/>
                    <a:gd name="connsiteY60" fmla="*/ 364787 h 496439"/>
                    <a:gd name="connsiteX61" fmla="*/ 197480 w 499183"/>
                    <a:gd name="connsiteY61" fmla="*/ 326389 h 496439"/>
                    <a:gd name="connsiteX62" fmla="*/ 213937 w 499183"/>
                    <a:gd name="connsiteY62" fmla="*/ 279762 h 496439"/>
                    <a:gd name="connsiteX63" fmla="*/ 181024 w 499183"/>
                    <a:gd name="connsiteY63" fmla="*/ 219421 h 496439"/>
                    <a:gd name="connsiteX64" fmla="*/ 219421 w 499183"/>
                    <a:gd name="connsiteY64" fmla="*/ 205707 h 496439"/>
                    <a:gd name="connsiteX65" fmla="*/ 219421 w 499183"/>
                    <a:gd name="connsiteY65" fmla="*/ 205707 h 496439"/>
                    <a:gd name="connsiteX66" fmla="*/ 139882 w 499183"/>
                    <a:gd name="connsiteY66" fmla="*/ 235878 h 496439"/>
                    <a:gd name="connsiteX67" fmla="*/ 183766 w 499183"/>
                    <a:gd name="connsiteY67" fmla="*/ 279762 h 496439"/>
                    <a:gd name="connsiteX68" fmla="*/ 150852 w 499183"/>
                    <a:gd name="connsiteY68" fmla="*/ 320903 h 496439"/>
                    <a:gd name="connsiteX69" fmla="*/ 131654 w 499183"/>
                    <a:gd name="connsiteY69" fmla="*/ 320903 h 496439"/>
                    <a:gd name="connsiteX70" fmla="*/ 98741 w 499183"/>
                    <a:gd name="connsiteY70" fmla="*/ 279762 h 496439"/>
                    <a:gd name="connsiteX71" fmla="*/ 139882 w 499183"/>
                    <a:gd name="connsiteY71" fmla="*/ 235878 h 496439"/>
                    <a:gd name="connsiteX72" fmla="*/ 139882 w 499183"/>
                    <a:gd name="connsiteY72" fmla="*/ 235878 h 496439"/>
                    <a:gd name="connsiteX73" fmla="*/ 112454 w 499183"/>
                    <a:gd name="connsiteY73" fmla="*/ 351074 h 496439"/>
                    <a:gd name="connsiteX74" fmla="*/ 167310 w 499183"/>
                    <a:gd name="connsiteY74" fmla="*/ 351074 h 496439"/>
                    <a:gd name="connsiteX75" fmla="*/ 233135 w 499183"/>
                    <a:gd name="connsiteY75" fmla="*/ 416900 h 496439"/>
                    <a:gd name="connsiteX76" fmla="*/ 233135 w 499183"/>
                    <a:gd name="connsiteY76" fmla="*/ 463527 h 496439"/>
                    <a:gd name="connsiteX77" fmla="*/ 68569 w 499183"/>
                    <a:gd name="connsiteY77" fmla="*/ 370273 h 496439"/>
                    <a:gd name="connsiteX78" fmla="*/ 112454 w 499183"/>
                    <a:gd name="connsiteY78" fmla="*/ 351074 h 496439"/>
                    <a:gd name="connsiteX79" fmla="*/ 112454 w 499183"/>
                    <a:gd name="connsiteY79" fmla="*/ 351074 h 496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499183" h="496439">
                      <a:moveTo>
                        <a:pt x="35657" y="375758"/>
                      </a:moveTo>
                      <a:cubicBezTo>
                        <a:pt x="79541" y="449813"/>
                        <a:pt x="159082" y="496440"/>
                        <a:pt x="249593" y="496440"/>
                      </a:cubicBezTo>
                      <a:cubicBezTo>
                        <a:pt x="337362" y="496440"/>
                        <a:pt x="416901" y="449813"/>
                        <a:pt x="463528" y="375758"/>
                      </a:cubicBezTo>
                      <a:cubicBezTo>
                        <a:pt x="463528" y="375758"/>
                        <a:pt x="463528" y="375758"/>
                        <a:pt x="463528" y="375758"/>
                      </a:cubicBezTo>
                      <a:cubicBezTo>
                        <a:pt x="485470" y="337360"/>
                        <a:pt x="499184" y="296218"/>
                        <a:pt x="499184" y="249591"/>
                      </a:cubicBezTo>
                      <a:cubicBezTo>
                        <a:pt x="499184" y="112453"/>
                        <a:pt x="386731" y="0"/>
                        <a:pt x="249593" y="0"/>
                      </a:cubicBezTo>
                      <a:cubicBezTo>
                        <a:pt x="197480" y="0"/>
                        <a:pt x="148110" y="16457"/>
                        <a:pt x="106969" y="43884"/>
                      </a:cubicBezTo>
                      <a:cubicBezTo>
                        <a:pt x="98741" y="49370"/>
                        <a:pt x="98741" y="57598"/>
                        <a:pt x="104227" y="65826"/>
                      </a:cubicBezTo>
                      <a:cubicBezTo>
                        <a:pt x="109711" y="74054"/>
                        <a:pt x="117940" y="74054"/>
                        <a:pt x="126168" y="68569"/>
                      </a:cubicBezTo>
                      <a:cubicBezTo>
                        <a:pt x="161824" y="43884"/>
                        <a:pt x="205708" y="30170"/>
                        <a:pt x="249593" y="30170"/>
                      </a:cubicBezTo>
                      <a:cubicBezTo>
                        <a:pt x="370274" y="30170"/>
                        <a:pt x="466270" y="128910"/>
                        <a:pt x="466270" y="246849"/>
                      </a:cubicBezTo>
                      <a:cubicBezTo>
                        <a:pt x="466270" y="279762"/>
                        <a:pt x="458042" y="312675"/>
                        <a:pt x="444329" y="340103"/>
                      </a:cubicBezTo>
                      <a:cubicBezTo>
                        <a:pt x="436101" y="331874"/>
                        <a:pt x="425129" y="326389"/>
                        <a:pt x="414159" y="323646"/>
                      </a:cubicBezTo>
                      <a:cubicBezTo>
                        <a:pt x="425129" y="309932"/>
                        <a:pt x="430615" y="293475"/>
                        <a:pt x="430615" y="277019"/>
                      </a:cubicBezTo>
                      <a:cubicBezTo>
                        <a:pt x="430615" y="235878"/>
                        <a:pt x="397701" y="202964"/>
                        <a:pt x="356560" y="202964"/>
                      </a:cubicBezTo>
                      <a:cubicBezTo>
                        <a:pt x="353818" y="202964"/>
                        <a:pt x="351076" y="202964"/>
                        <a:pt x="348332" y="202964"/>
                      </a:cubicBezTo>
                      <a:cubicBezTo>
                        <a:pt x="337362" y="189251"/>
                        <a:pt x="323648" y="181022"/>
                        <a:pt x="307190" y="175537"/>
                      </a:cubicBezTo>
                      <a:cubicBezTo>
                        <a:pt x="318162" y="161823"/>
                        <a:pt x="323648" y="145366"/>
                        <a:pt x="323648" y="128910"/>
                      </a:cubicBezTo>
                      <a:cubicBezTo>
                        <a:pt x="323648" y="87768"/>
                        <a:pt x="290734" y="54855"/>
                        <a:pt x="249593" y="54855"/>
                      </a:cubicBezTo>
                      <a:cubicBezTo>
                        <a:pt x="208451" y="54855"/>
                        <a:pt x="175538" y="87768"/>
                        <a:pt x="175538" y="128910"/>
                      </a:cubicBezTo>
                      <a:cubicBezTo>
                        <a:pt x="175538" y="145366"/>
                        <a:pt x="181024" y="161823"/>
                        <a:pt x="191994" y="175537"/>
                      </a:cubicBezTo>
                      <a:cubicBezTo>
                        <a:pt x="175538" y="181022"/>
                        <a:pt x="161824" y="189251"/>
                        <a:pt x="150852" y="202964"/>
                      </a:cubicBezTo>
                      <a:cubicBezTo>
                        <a:pt x="148110" y="202964"/>
                        <a:pt x="145368" y="202964"/>
                        <a:pt x="142624" y="202964"/>
                      </a:cubicBezTo>
                      <a:cubicBezTo>
                        <a:pt x="101483" y="202964"/>
                        <a:pt x="68569" y="235878"/>
                        <a:pt x="68569" y="277019"/>
                      </a:cubicBezTo>
                      <a:cubicBezTo>
                        <a:pt x="68569" y="293475"/>
                        <a:pt x="74055" y="309932"/>
                        <a:pt x="85027" y="323646"/>
                      </a:cubicBezTo>
                      <a:cubicBezTo>
                        <a:pt x="74055" y="326389"/>
                        <a:pt x="65827" y="331874"/>
                        <a:pt x="54855" y="340103"/>
                      </a:cubicBezTo>
                      <a:cubicBezTo>
                        <a:pt x="41142" y="312675"/>
                        <a:pt x="32914" y="279762"/>
                        <a:pt x="32914" y="246849"/>
                      </a:cubicBezTo>
                      <a:cubicBezTo>
                        <a:pt x="32914" y="200222"/>
                        <a:pt x="46627" y="156337"/>
                        <a:pt x="74055" y="117939"/>
                      </a:cubicBezTo>
                      <a:cubicBezTo>
                        <a:pt x="79541" y="109710"/>
                        <a:pt x="76799" y="101482"/>
                        <a:pt x="71313" y="95997"/>
                      </a:cubicBezTo>
                      <a:cubicBezTo>
                        <a:pt x="63085" y="90511"/>
                        <a:pt x="54855" y="93254"/>
                        <a:pt x="49371" y="98739"/>
                      </a:cubicBezTo>
                      <a:cubicBezTo>
                        <a:pt x="16458" y="142624"/>
                        <a:pt x="0" y="191993"/>
                        <a:pt x="0" y="246849"/>
                      </a:cubicBezTo>
                      <a:cubicBezTo>
                        <a:pt x="0" y="293475"/>
                        <a:pt x="10972" y="337360"/>
                        <a:pt x="35657" y="375758"/>
                      </a:cubicBezTo>
                      <a:cubicBezTo>
                        <a:pt x="35657" y="375758"/>
                        <a:pt x="35657" y="375758"/>
                        <a:pt x="35657" y="375758"/>
                      </a:cubicBezTo>
                      <a:lnTo>
                        <a:pt x="35657" y="375758"/>
                      </a:lnTo>
                      <a:close/>
                      <a:moveTo>
                        <a:pt x="263307" y="463527"/>
                      </a:moveTo>
                      <a:lnTo>
                        <a:pt x="263307" y="416900"/>
                      </a:lnTo>
                      <a:cubicBezTo>
                        <a:pt x="263307" y="381244"/>
                        <a:pt x="293476" y="351074"/>
                        <a:pt x="329132" y="351074"/>
                      </a:cubicBezTo>
                      <a:lnTo>
                        <a:pt x="383987" y="351074"/>
                      </a:lnTo>
                      <a:cubicBezTo>
                        <a:pt x="400445" y="351074"/>
                        <a:pt x="416901" y="356559"/>
                        <a:pt x="427873" y="367530"/>
                      </a:cubicBezTo>
                      <a:cubicBezTo>
                        <a:pt x="392217" y="422385"/>
                        <a:pt x="331876" y="458041"/>
                        <a:pt x="263307" y="463527"/>
                      </a:cubicBezTo>
                      <a:lnTo>
                        <a:pt x="263307" y="463527"/>
                      </a:lnTo>
                      <a:close/>
                      <a:moveTo>
                        <a:pt x="397701" y="279762"/>
                      </a:moveTo>
                      <a:cubicBezTo>
                        <a:pt x="397701" y="298961"/>
                        <a:pt x="383987" y="315418"/>
                        <a:pt x="364789" y="320903"/>
                      </a:cubicBezTo>
                      <a:lnTo>
                        <a:pt x="345590" y="320903"/>
                      </a:lnTo>
                      <a:cubicBezTo>
                        <a:pt x="326390" y="315418"/>
                        <a:pt x="312676" y="298961"/>
                        <a:pt x="312676" y="279762"/>
                      </a:cubicBezTo>
                      <a:cubicBezTo>
                        <a:pt x="312676" y="255077"/>
                        <a:pt x="331876" y="235878"/>
                        <a:pt x="356560" y="235878"/>
                      </a:cubicBezTo>
                      <a:cubicBezTo>
                        <a:pt x="378503" y="235878"/>
                        <a:pt x="397701" y="255077"/>
                        <a:pt x="397701" y="279762"/>
                      </a:cubicBezTo>
                      <a:lnTo>
                        <a:pt x="397701" y="279762"/>
                      </a:lnTo>
                      <a:close/>
                      <a:moveTo>
                        <a:pt x="246849" y="87768"/>
                      </a:moveTo>
                      <a:cubicBezTo>
                        <a:pt x="271535" y="87768"/>
                        <a:pt x="290734" y="106968"/>
                        <a:pt x="290734" y="131653"/>
                      </a:cubicBezTo>
                      <a:cubicBezTo>
                        <a:pt x="290734" y="150852"/>
                        <a:pt x="277021" y="167308"/>
                        <a:pt x="257821" y="172794"/>
                      </a:cubicBezTo>
                      <a:lnTo>
                        <a:pt x="238621" y="172794"/>
                      </a:lnTo>
                      <a:cubicBezTo>
                        <a:pt x="219421" y="167308"/>
                        <a:pt x="205708" y="150852"/>
                        <a:pt x="205708" y="131653"/>
                      </a:cubicBezTo>
                      <a:cubicBezTo>
                        <a:pt x="205708" y="106968"/>
                        <a:pt x="224907" y="87768"/>
                        <a:pt x="246849" y="87768"/>
                      </a:cubicBezTo>
                      <a:lnTo>
                        <a:pt x="246849" y="87768"/>
                      </a:lnTo>
                      <a:close/>
                      <a:moveTo>
                        <a:pt x="219421" y="205707"/>
                      </a:moveTo>
                      <a:lnTo>
                        <a:pt x="274277" y="205707"/>
                      </a:lnTo>
                      <a:cubicBezTo>
                        <a:pt x="287991" y="205707"/>
                        <a:pt x="301704" y="211193"/>
                        <a:pt x="312676" y="219421"/>
                      </a:cubicBezTo>
                      <a:cubicBezTo>
                        <a:pt x="293476" y="233135"/>
                        <a:pt x="279763" y="255077"/>
                        <a:pt x="279763" y="279762"/>
                      </a:cubicBezTo>
                      <a:cubicBezTo>
                        <a:pt x="279763" y="296218"/>
                        <a:pt x="285248" y="312675"/>
                        <a:pt x="296220" y="326389"/>
                      </a:cubicBezTo>
                      <a:cubicBezTo>
                        <a:pt x="274277" y="334617"/>
                        <a:pt x="257821" y="348331"/>
                        <a:pt x="246849" y="364787"/>
                      </a:cubicBezTo>
                      <a:cubicBezTo>
                        <a:pt x="235879" y="345588"/>
                        <a:pt x="216679" y="331874"/>
                        <a:pt x="197480" y="326389"/>
                      </a:cubicBezTo>
                      <a:cubicBezTo>
                        <a:pt x="208451" y="312675"/>
                        <a:pt x="213937" y="296218"/>
                        <a:pt x="213937" y="279762"/>
                      </a:cubicBezTo>
                      <a:cubicBezTo>
                        <a:pt x="213937" y="255077"/>
                        <a:pt x="200223" y="230392"/>
                        <a:pt x="181024" y="219421"/>
                      </a:cubicBezTo>
                      <a:cubicBezTo>
                        <a:pt x="191994" y="208450"/>
                        <a:pt x="205708" y="205707"/>
                        <a:pt x="219421" y="205707"/>
                      </a:cubicBezTo>
                      <a:lnTo>
                        <a:pt x="219421" y="205707"/>
                      </a:lnTo>
                      <a:close/>
                      <a:moveTo>
                        <a:pt x="139882" y="235878"/>
                      </a:moveTo>
                      <a:cubicBezTo>
                        <a:pt x="164566" y="235878"/>
                        <a:pt x="183766" y="255077"/>
                        <a:pt x="183766" y="279762"/>
                      </a:cubicBezTo>
                      <a:cubicBezTo>
                        <a:pt x="183766" y="298961"/>
                        <a:pt x="170052" y="315418"/>
                        <a:pt x="150852" y="320903"/>
                      </a:cubicBezTo>
                      <a:lnTo>
                        <a:pt x="131654" y="320903"/>
                      </a:lnTo>
                      <a:cubicBezTo>
                        <a:pt x="112454" y="315418"/>
                        <a:pt x="98741" y="298961"/>
                        <a:pt x="98741" y="279762"/>
                      </a:cubicBezTo>
                      <a:cubicBezTo>
                        <a:pt x="95997" y="255077"/>
                        <a:pt x="115197" y="235878"/>
                        <a:pt x="139882" y="235878"/>
                      </a:cubicBezTo>
                      <a:lnTo>
                        <a:pt x="139882" y="235878"/>
                      </a:lnTo>
                      <a:close/>
                      <a:moveTo>
                        <a:pt x="112454" y="351074"/>
                      </a:moveTo>
                      <a:cubicBezTo>
                        <a:pt x="112454" y="351074"/>
                        <a:pt x="167310" y="351074"/>
                        <a:pt x="167310" y="351074"/>
                      </a:cubicBezTo>
                      <a:cubicBezTo>
                        <a:pt x="202965" y="351074"/>
                        <a:pt x="233135" y="381244"/>
                        <a:pt x="233135" y="416900"/>
                      </a:cubicBezTo>
                      <a:lnTo>
                        <a:pt x="233135" y="463527"/>
                      </a:lnTo>
                      <a:cubicBezTo>
                        <a:pt x="164566" y="458041"/>
                        <a:pt x="106969" y="422385"/>
                        <a:pt x="68569" y="370273"/>
                      </a:cubicBezTo>
                      <a:cubicBezTo>
                        <a:pt x="79541" y="359302"/>
                        <a:pt x="95997" y="351074"/>
                        <a:pt x="112454" y="351074"/>
                      </a:cubicBezTo>
                      <a:lnTo>
                        <a:pt x="112454" y="351074"/>
                      </a:lnTo>
                      <a:close/>
                    </a:path>
                  </a:pathLst>
                </a:custGeom>
                <a:grpFill/>
                <a:ln w="27426" cap="flat">
                  <a:noFill/>
                  <a:prstDash val="solid"/>
                  <a:miter/>
                </a:ln>
              </p:spPr>
              <p:txBody>
                <a:bodyPr rtlCol="0" anchor="ctr"/>
                <a:lstStyle/>
                <a:p>
                  <a:endParaRPr lang="en-US" sz="1396"/>
                </a:p>
              </p:txBody>
            </p:sp>
            <p:sp>
              <p:nvSpPr>
                <p:cNvPr id="65" name="Freeform 64">
                  <a:extLst>
                    <a:ext uri="{FF2B5EF4-FFF2-40B4-BE49-F238E27FC236}">
                      <a16:creationId xmlns:a16="http://schemas.microsoft.com/office/drawing/2014/main" id="{49165833-43AE-9BB6-D31B-E977AE84A33C}"/>
                    </a:ext>
                  </a:extLst>
                </p:cNvPr>
                <p:cNvSpPr/>
                <p:nvPr/>
              </p:nvSpPr>
              <p:spPr>
                <a:xfrm>
                  <a:off x="2694219" y="1044474"/>
                  <a:ext cx="1090872" cy="478673"/>
                </a:xfrm>
                <a:custGeom>
                  <a:avLst/>
                  <a:gdLst>
                    <a:gd name="connsiteX0" fmla="*/ 1038759 w 1090872"/>
                    <a:gd name="connsiteY0" fmla="*/ 0 h 478673"/>
                    <a:gd name="connsiteX1" fmla="*/ 978420 w 1090872"/>
                    <a:gd name="connsiteY1" fmla="*/ 0 h 478673"/>
                    <a:gd name="connsiteX2" fmla="*/ 926306 w 1090872"/>
                    <a:gd name="connsiteY2" fmla="*/ 52113 h 478673"/>
                    <a:gd name="connsiteX3" fmla="*/ 926306 w 1090872"/>
                    <a:gd name="connsiteY3" fmla="*/ 74054 h 478673"/>
                    <a:gd name="connsiteX4" fmla="*/ 896137 w 1090872"/>
                    <a:gd name="connsiteY4" fmla="*/ 74054 h 478673"/>
                    <a:gd name="connsiteX5" fmla="*/ 706885 w 1090872"/>
                    <a:gd name="connsiteY5" fmla="*/ 126167 h 478673"/>
                    <a:gd name="connsiteX6" fmla="*/ 446322 w 1090872"/>
                    <a:gd name="connsiteY6" fmla="*/ 191993 h 478673"/>
                    <a:gd name="connsiteX7" fmla="*/ 353067 w 1090872"/>
                    <a:gd name="connsiteY7" fmla="*/ 285247 h 478673"/>
                    <a:gd name="connsiteX8" fmla="*/ 309184 w 1090872"/>
                    <a:gd name="connsiteY8" fmla="*/ 285247 h 478673"/>
                    <a:gd name="connsiteX9" fmla="*/ 270784 w 1090872"/>
                    <a:gd name="connsiteY9" fmla="*/ 274276 h 478673"/>
                    <a:gd name="connsiteX10" fmla="*/ 111704 w 1090872"/>
                    <a:gd name="connsiteY10" fmla="*/ 164566 h 478673"/>
                    <a:gd name="connsiteX11" fmla="*/ 18451 w 1090872"/>
                    <a:gd name="connsiteY11" fmla="*/ 175537 h 478673"/>
                    <a:gd name="connsiteX12" fmla="*/ 29421 w 1090872"/>
                    <a:gd name="connsiteY12" fmla="*/ 279762 h 478673"/>
                    <a:gd name="connsiteX13" fmla="*/ 396953 w 1090872"/>
                    <a:gd name="connsiteY13" fmla="*/ 471755 h 478673"/>
                    <a:gd name="connsiteX14" fmla="*/ 778196 w 1090872"/>
                    <a:gd name="connsiteY14" fmla="*/ 452556 h 478673"/>
                    <a:gd name="connsiteX15" fmla="*/ 778196 w 1090872"/>
                    <a:gd name="connsiteY15" fmla="*/ 452556 h 478673"/>
                    <a:gd name="connsiteX16" fmla="*/ 926306 w 1090872"/>
                    <a:gd name="connsiteY16" fmla="*/ 408672 h 478673"/>
                    <a:gd name="connsiteX17" fmla="*/ 978420 w 1090872"/>
                    <a:gd name="connsiteY17" fmla="*/ 455298 h 478673"/>
                    <a:gd name="connsiteX18" fmla="*/ 1038759 w 1090872"/>
                    <a:gd name="connsiteY18" fmla="*/ 455298 h 478673"/>
                    <a:gd name="connsiteX19" fmla="*/ 1090873 w 1090872"/>
                    <a:gd name="connsiteY19" fmla="*/ 403186 h 478673"/>
                    <a:gd name="connsiteX20" fmla="*/ 1090873 w 1090872"/>
                    <a:gd name="connsiteY20" fmla="*/ 52113 h 478673"/>
                    <a:gd name="connsiteX21" fmla="*/ 1038759 w 1090872"/>
                    <a:gd name="connsiteY21" fmla="*/ 0 h 478673"/>
                    <a:gd name="connsiteX22" fmla="*/ 1038759 w 1090872"/>
                    <a:gd name="connsiteY22" fmla="*/ 0 h 478673"/>
                    <a:gd name="connsiteX23" fmla="*/ 1057959 w 1090872"/>
                    <a:gd name="connsiteY23" fmla="*/ 400443 h 478673"/>
                    <a:gd name="connsiteX24" fmla="*/ 1038759 w 1090872"/>
                    <a:gd name="connsiteY24" fmla="*/ 419643 h 478673"/>
                    <a:gd name="connsiteX25" fmla="*/ 978420 w 1090872"/>
                    <a:gd name="connsiteY25" fmla="*/ 419643 h 478673"/>
                    <a:gd name="connsiteX26" fmla="*/ 959220 w 1090872"/>
                    <a:gd name="connsiteY26" fmla="*/ 400443 h 478673"/>
                    <a:gd name="connsiteX27" fmla="*/ 959220 w 1090872"/>
                    <a:gd name="connsiteY27" fmla="*/ 383987 h 478673"/>
                    <a:gd name="connsiteX28" fmla="*/ 959220 w 1090872"/>
                    <a:gd name="connsiteY28" fmla="*/ 383987 h 478673"/>
                    <a:gd name="connsiteX29" fmla="*/ 959220 w 1090872"/>
                    <a:gd name="connsiteY29" fmla="*/ 216678 h 478673"/>
                    <a:gd name="connsiteX30" fmla="*/ 942762 w 1090872"/>
                    <a:gd name="connsiteY30" fmla="*/ 200222 h 478673"/>
                    <a:gd name="connsiteX31" fmla="*/ 926306 w 1090872"/>
                    <a:gd name="connsiteY31" fmla="*/ 216678 h 478673"/>
                    <a:gd name="connsiteX32" fmla="*/ 926306 w 1090872"/>
                    <a:gd name="connsiteY32" fmla="*/ 373016 h 478673"/>
                    <a:gd name="connsiteX33" fmla="*/ 769968 w 1090872"/>
                    <a:gd name="connsiteY33" fmla="*/ 419643 h 478673"/>
                    <a:gd name="connsiteX34" fmla="*/ 399695 w 1090872"/>
                    <a:gd name="connsiteY34" fmla="*/ 436099 h 478673"/>
                    <a:gd name="connsiteX35" fmla="*/ 51363 w 1090872"/>
                    <a:gd name="connsiteY35" fmla="*/ 252334 h 478673"/>
                    <a:gd name="connsiteX36" fmla="*/ 45879 w 1090872"/>
                    <a:gd name="connsiteY36" fmla="*/ 194736 h 478673"/>
                    <a:gd name="connsiteX37" fmla="*/ 97990 w 1090872"/>
                    <a:gd name="connsiteY37" fmla="*/ 189251 h 478673"/>
                    <a:gd name="connsiteX38" fmla="*/ 257071 w 1090872"/>
                    <a:gd name="connsiteY38" fmla="*/ 298961 h 478673"/>
                    <a:gd name="connsiteX39" fmla="*/ 311926 w 1090872"/>
                    <a:gd name="connsiteY39" fmla="*/ 315418 h 478673"/>
                    <a:gd name="connsiteX40" fmla="*/ 690429 w 1090872"/>
                    <a:gd name="connsiteY40" fmla="*/ 315418 h 478673"/>
                    <a:gd name="connsiteX41" fmla="*/ 690429 w 1090872"/>
                    <a:gd name="connsiteY41" fmla="*/ 315418 h 478673"/>
                    <a:gd name="connsiteX42" fmla="*/ 745284 w 1090872"/>
                    <a:gd name="connsiteY42" fmla="*/ 252334 h 478673"/>
                    <a:gd name="connsiteX43" fmla="*/ 728827 w 1090872"/>
                    <a:gd name="connsiteY43" fmla="*/ 238620 h 478673"/>
                    <a:gd name="connsiteX44" fmla="*/ 715113 w 1090872"/>
                    <a:gd name="connsiteY44" fmla="*/ 255077 h 478673"/>
                    <a:gd name="connsiteX45" fmla="*/ 690429 w 1090872"/>
                    <a:gd name="connsiteY45" fmla="*/ 285247 h 478673"/>
                    <a:gd name="connsiteX46" fmla="*/ 388725 w 1090872"/>
                    <a:gd name="connsiteY46" fmla="*/ 285247 h 478673"/>
                    <a:gd name="connsiteX47" fmla="*/ 454550 w 1090872"/>
                    <a:gd name="connsiteY47" fmla="*/ 224906 h 478673"/>
                    <a:gd name="connsiteX48" fmla="*/ 454550 w 1090872"/>
                    <a:gd name="connsiteY48" fmla="*/ 224906 h 478673"/>
                    <a:gd name="connsiteX49" fmla="*/ 726085 w 1090872"/>
                    <a:gd name="connsiteY49" fmla="*/ 153595 h 478673"/>
                    <a:gd name="connsiteX50" fmla="*/ 898879 w 1090872"/>
                    <a:gd name="connsiteY50" fmla="*/ 106968 h 478673"/>
                    <a:gd name="connsiteX51" fmla="*/ 929049 w 1090872"/>
                    <a:gd name="connsiteY51" fmla="*/ 106968 h 478673"/>
                    <a:gd name="connsiteX52" fmla="*/ 929049 w 1090872"/>
                    <a:gd name="connsiteY52" fmla="*/ 142624 h 478673"/>
                    <a:gd name="connsiteX53" fmla="*/ 945506 w 1090872"/>
                    <a:gd name="connsiteY53" fmla="*/ 159080 h 478673"/>
                    <a:gd name="connsiteX54" fmla="*/ 961962 w 1090872"/>
                    <a:gd name="connsiteY54" fmla="*/ 142624 h 478673"/>
                    <a:gd name="connsiteX55" fmla="*/ 961962 w 1090872"/>
                    <a:gd name="connsiteY55" fmla="*/ 54855 h 478673"/>
                    <a:gd name="connsiteX56" fmla="*/ 981162 w 1090872"/>
                    <a:gd name="connsiteY56" fmla="*/ 35656 h 478673"/>
                    <a:gd name="connsiteX57" fmla="*/ 1041503 w 1090872"/>
                    <a:gd name="connsiteY57" fmla="*/ 35656 h 478673"/>
                    <a:gd name="connsiteX58" fmla="*/ 1060703 w 1090872"/>
                    <a:gd name="connsiteY58" fmla="*/ 54855 h 478673"/>
                    <a:gd name="connsiteX59" fmla="*/ 1057959 w 1090872"/>
                    <a:gd name="connsiteY59" fmla="*/ 400443 h 478673"/>
                    <a:gd name="connsiteX60" fmla="*/ 1057959 w 1090872"/>
                    <a:gd name="connsiteY60" fmla="*/ 400443 h 4786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1090872" h="478673">
                      <a:moveTo>
                        <a:pt x="1038759" y="0"/>
                      </a:moveTo>
                      <a:lnTo>
                        <a:pt x="978420" y="0"/>
                      </a:lnTo>
                      <a:cubicBezTo>
                        <a:pt x="950992" y="0"/>
                        <a:pt x="926306" y="21942"/>
                        <a:pt x="926306" y="52113"/>
                      </a:cubicBezTo>
                      <a:lnTo>
                        <a:pt x="926306" y="74054"/>
                      </a:lnTo>
                      <a:lnTo>
                        <a:pt x="896137" y="74054"/>
                      </a:lnTo>
                      <a:cubicBezTo>
                        <a:pt x="830310" y="74054"/>
                        <a:pt x="764482" y="90511"/>
                        <a:pt x="706885" y="126167"/>
                      </a:cubicBezTo>
                      <a:cubicBezTo>
                        <a:pt x="627344" y="172794"/>
                        <a:pt x="577975" y="167308"/>
                        <a:pt x="446322" y="191993"/>
                      </a:cubicBezTo>
                      <a:cubicBezTo>
                        <a:pt x="396953" y="200222"/>
                        <a:pt x="358553" y="235878"/>
                        <a:pt x="353067" y="285247"/>
                      </a:cubicBezTo>
                      <a:lnTo>
                        <a:pt x="309184" y="285247"/>
                      </a:lnTo>
                      <a:cubicBezTo>
                        <a:pt x="295470" y="285247"/>
                        <a:pt x="281756" y="282504"/>
                        <a:pt x="270784" y="274276"/>
                      </a:cubicBezTo>
                      <a:lnTo>
                        <a:pt x="111704" y="164566"/>
                      </a:lnTo>
                      <a:cubicBezTo>
                        <a:pt x="81534" y="145366"/>
                        <a:pt x="43135" y="148109"/>
                        <a:pt x="18451" y="175537"/>
                      </a:cubicBezTo>
                      <a:cubicBezTo>
                        <a:pt x="-8977" y="205707"/>
                        <a:pt x="-6234" y="255077"/>
                        <a:pt x="29421" y="279762"/>
                      </a:cubicBezTo>
                      <a:cubicBezTo>
                        <a:pt x="152846" y="359302"/>
                        <a:pt x="226901" y="463527"/>
                        <a:pt x="396953" y="471755"/>
                      </a:cubicBezTo>
                      <a:cubicBezTo>
                        <a:pt x="490206" y="471755"/>
                        <a:pt x="619116" y="496440"/>
                        <a:pt x="778196" y="452556"/>
                      </a:cubicBezTo>
                      <a:cubicBezTo>
                        <a:pt x="778196" y="452556"/>
                        <a:pt x="778196" y="452556"/>
                        <a:pt x="778196" y="452556"/>
                      </a:cubicBezTo>
                      <a:lnTo>
                        <a:pt x="926306" y="408672"/>
                      </a:lnTo>
                      <a:cubicBezTo>
                        <a:pt x="929049" y="436099"/>
                        <a:pt x="950992" y="455298"/>
                        <a:pt x="978420" y="455298"/>
                      </a:cubicBezTo>
                      <a:lnTo>
                        <a:pt x="1038759" y="455298"/>
                      </a:lnTo>
                      <a:cubicBezTo>
                        <a:pt x="1066187" y="455298"/>
                        <a:pt x="1090873" y="433356"/>
                        <a:pt x="1090873" y="403186"/>
                      </a:cubicBezTo>
                      <a:lnTo>
                        <a:pt x="1090873" y="52113"/>
                      </a:lnTo>
                      <a:cubicBezTo>
                        <a:pt x="1090873" y="24685"/>
                        <a:pt x="1066187" y="0"/>
                        <a:pt x="1038759" y="0"/>
                      </a:cubicBezTo>
                      <a:lnTo>
                        <a:pt x="1038759" y="0"/>
                      </a:lnTo>
                      <a:close/>
                      <a:moveTo>
                        <a:pt x="1057959" y="400443"/>
                      </a:moveTo>
                      <a:cubicBezTo>
                        <a:pt x="1057959" y="411414"/>
                        <a:pt x="1049731" y="419643"/>
                        <a:pt x="1038759" y="419643"/>
                      </a:cubicBezTo>
                      <a:lnTo>
                        <a:pt x="978420" y="419643"/>
                      </a:lnTo>
                      <a:cubicBezTo>
                        <a:pt x="967448" y="419643"/>
                        <a:pt x="959220" y="411414"/>
                        <a:pt x="959220" y="400443"/>
                      </a:cubicBezTo>
                      <a:lnTo>
                        <a:pt x="959220" y="383987"/>
                      </a:lnTo>
                      <a:cubicBezTo>
                        <a:pt x="959220" y="383987"/>
                        <a:pt x="959220" y="383987"/>
                        <a:pt x="959220" y="383987"/>
                      </a:cubicBezTo>
                      <a:lnTo>
                        <a:pt x="959220" y="216678"/>
                      </a:lnTo>
                      <a:cubicBezTo>
                        <a:pt x="959220" y="208450"/>
                        <a:pt x="950992" y="200222"/>
                        <a:pt x="942762" y="200222"/>
                      </a:cubicBezTo>
                      <a:cubicBezTo>
                        <a:pt x="934534" y="200222"/>
                        <a:pt x="926306" y="208450"/>
                        <a:pt x="926306" y="216678"/>
                      </a:cubicBezTo>
                      <a:lnTo>
                        <a:pt x="926306" y="373016"/>
                      </a:lnTo>
                      <a:lnTo>
                        <a:pt x="769968" y="419643"/>
                      </a:lnTo>
                      <a:cubicBezTo>
                        <a:pt x="616374" y="463527"/>
                        <a:pt x="495692" y="438842"/>
                        <a:pt x="399695" y="436099"/>
                      </a:cubicBezTo>
                      <a:cubicBezTo>
                        <a:pt x="243357" y="427871"/>
                        <a:pt x="174787" y="331874"/>
                        <a:pt x="51363" y="252334"/>
                      </a:cubicBezTo>
                      <a:cubicBezTo>
                        <a:pt x="32165" y="238620"/>
                        <a:pt x="29421" y="211193"/>
                        <a:pt x="45879" y="194736"/>
                      </a:cubicBezTo>
                      <a:cubicBezTo>
                        <a:pt x="59593" y="181022"/>
                        <a:pt x="81534" y="178280"/>
                        <a:pt x="97990" y="189251"/>
                      </a:cubicBezTo>
                      <a:lnTo>
                        <a:pt x="257071" y="298961"/>
                      </a:lnTo>
                      <a:cubicBezTo>
                        <a:pt x="273528" y="309932"/>
                        <a:pt x="292728" y="315418"/>
                        <a:pt x="311926" y="315418"/>
                      </a:cubicBezTo>
                      <a:cubicBezTo>
                        <a:pt x="726085" y="315418"/>
                        <a:pt x="687685" y="315418"/>
                        <a:pt x="690429" y="315418"/>
                      </a:cubicBezTo>
                      <a:cubicBezTo>
                        <a:pt x="690429" y="315418"/>
                        <a:pt x="690429" y="315418"/>
                        <a:pt x="690429" y="315418"/>
                      </a:cubicBezTo>
                      <a:cubicBezTo>
                        <a:pt x="720599" y="315418"/>
                        <a:pt x="748027" y="285247"/>
                        <a:pt x="745284" y="252334"/>
                      </a:cubicBezTo>
                      <a:cubicBezTo>
                        <a:pt x="745284" y="244106"/>
                        <a:pt x="737055" y="235878"/>
                        <a:pt x="728827" y="238620"/>
                      </a:cubicBezTo>
                      <a:cubicBezTo>
                        <a:pt x="720599" y="238620"/>
                        <a:pt x="712371" y="246849"/>
                        <a:pt x="715113" y="255077"/>
                      </a:cubicBezTo>
                      <a:cubicBezTo>
                        <a:pt x="715113" y="268791"/>
                        <a:pt x="706885" y="282504"/>
                        <a:pt x="690429" y="285247"/>
                      </a:cubicBezTo>
                      <a:lnTo>
                        <a:pt x="388725" y="285247"/>
                      </a:lnTo>
                      <a:cubicBezTo>
                        <a:pt x="394209" y="252334"/>
                        <a:pt x="421637" y="227649"/>
                        <a:pt x="454550" y="224906"/>
                      </a:cubicBezTo>
                      <a:cubicBezTo>
                        <a:pt x="454550" y="224906"/>
                        <a:pt x="454550" y="224906"/>
                        <a:pt x="454550" y="224906"/>
                      </a:cubicBezTo>
                      <a:cubicBezTo>
                        <a:pt x="575233" y="200222"/>
                        <a:pt x="638316" y="205707"/>
                        <a:pt x="726085" y="153595"/>
                      </a:cubicBezTo>
                      <a:cubicBezTo>
                        <a:pt x="778196" y="123424"/>
                        <a:pt x="838538" y="106968"/>
                        <a:pt x="898879" y="106968"/>
                      </a:cubicBezTo>
                      <a:lnTo>
                        <a:pt x="929049" y="106968"/>
                      </a:lnTo>
                      <a:lnTo>
                        <a:pt x="929049" y="142624"/>
                      </a:lnTo>
                      <a:cubicBezTo>
                        <a:pt x="929049" y="150852"/>
                        <a:pt x="937278" y="159080"/>
                        <a:pt x="945506" y="159080"/>
                      </a:cubicBezTo>
                      <a:cubicBezTo>
                        <a:pt x="953734" y="159080"/>
                        <a:pt x="961962" y="150852"/>
                        <a:pt x="961962" y="142624"/>
                      </a:cubicBezTo>
                      <a:lnTo>
                        <a:pt x="961962" y="54855"/>
                      </a:lnTo>
                      <a:cubicBezTo>
                        <a:pt x="961962" y="43884"/>
                        <a:pt x="970190" y="35656"/>
                        <a:pt x="981162" y="35656"/>
                      </a:cubicBezTo>
                      <a:lnTo>
                        <a:pt x="1041503" y="35656"/>
                      </a:lnTo>
                      <a:cubicBezTo>
                        <a:pt x="1052473" y="35656"/>
                        <a:pt x="1060703" y="43884"/>
                        <a:pt x="1060703" y="54855"/>
                      </a:cubicBezTo>
                      <a:lnTo>
                        <a:pt x="1057959" y="400443"/>
                      </a:lnTo>
                      <a:lnTo>
                        <a:pt x="1057959" y="400443"/>
                      </a:lnTo>
                      <a:close/>
                    </a:path>
                  </a:pathLst>
                </a:custGeom>
                <a:grpFill/>
                <a:ln w="27426" cap="flat">
                  <a:noFill/>
                  <a:prstDash val="solid"/>
                  <a:miter/>
                </a:ln>
              </p:spPr>
              <p:txBody>
                <a:bodyPr rtlCol="0" anchor="ctr"/>
                <a:lstStyle/>
                <a:p>
                  <a:endParaRPr lang="en-US" sz="1396"/>
                </a:p>
              </p:txBody>
            </p:sp>
          </p:grpSp>
        </p:grpSp>
      </p:grpSp>
      <p:sp>
        <p:nvSpPr>
          <p:cNvPr id="66" name="Freeform 65">
            <a:extLst>
              <a:ext uri="{FF2B5EF4-FFF2-40B4-BE49-F238E27FC236}">
                <a16:creationId xmlns:a16="http://schemas.microsoft.com/office/drawing/2014/main" id="{68E88536-5B42-CC68-95F7-1F26EB252712}"/>
              </a:ext>
            </a:extLst>
          </p:cNvPr>
          <p:cNvSpPr/>
          <p:nvPr/>
        </p:nvSpPr>
        <p:spPr>
          <a:xfrm>
            <a:off x="6103145" y="1159846"/>
            <a:ext cx="386013" cy="169732"/>
          </a:xfrm>
          <a:custGeom>
            <a:avLst/>
            <a:gdLst>
              <a:gd name="connsiteX0" fmla="*/ 0 w 668437"/>
              <a:gd name="connsiteY0" fmla="*/ 0 h 194261"/>
              <a:gd name="connsiteX1" fmla="*/ 668437 w 668437"/>
              <a:gd name="connsiteY1" fmla="*/ 0 h 194261"/>
              <a:gd name="connsiteX2" fmla="*/ 668437 w 668437"/>
              <a:gd name="connsiteY2" fmla="*/ 194262 h 194261"/>
              <a:gd name="connsiteX3" fmla="*/ 0 w 668437"/>
              <a:gd name="connsiteY3" fmla="*/ 194262 h 194261"/>
            </a:gdLst>
            <a:ahLst/>
            <a:cxnLst>
              <a:cxn ang="0">
                <a:pos x="connsiteX0" y="connsiteY0"/>
              </a:cxn>
              <a:cxn ang="0">
                <a:pos x="connsiteX1" y="connsiteY1"/>
              </a:cxn>
              <a:cxn ang="0">
                <a:pos x="connsiteX2" y="connsiteY2"/>
              </a:cxn>
              <a:cxn ang="0">
                <a:pos x="connsiteX3" y="connsiteY3"/>
              </a:cxn>
            </a:cxnLst>
            <a:rect l="l" t="t" r="r" b="b"/>
            <a:pathLst>
              <a:path w="668437" h="194261">
                <a:moveTo>
                  <a:pt x="0" y="0"/>
                </a:moveTo>
                <a:lnTo>
                  <a:pt x="668437" y="0"/>
                </a:lnTo>
                <a:lnTo>
                  <a:pt x="668437" y="194262"/>
                </a:lnTo>
                <a:lnTo>
                  <a:pt x="0" y="194262"/>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67" name="Freeform 66">
            <a:extLst>
              <a:ext uri="{FF2B5EF4-FFF2-40B4-BE49-F238E27FC236}">
                <a16:creationId xmlns:a16="http://schemas.microsoft.com/office/drawing/2014/main" id="{E5A68B29-402C-7B15-D904-A01116E9A1C7}"/>
              </a:ext>
            </a:extLst>
          </p:cNvPr>
          <p:cNvSpPr/>
          <p:nvPr/>
        </p:nvSpPr>
        <p:spPr>
          <a:xfrm>
            <a:off x="8437102" y="1157029"/>
            <a:ext cx="425338" cy="189702"/>
          </a:xfrm>
          <a:custGeom>
            <a:avLst/>
            <a:gdLst>
              <a:gd name="connsiteX0" fmla="*/ 0 w 680357"/>
              <a:gd name="connsiteY0" fmla="*/ 0 h 173952"/>
              <a:gd name="connsiteX1" fmla="*/ 680358 w 680357"/>
              <a:gd name="connsiteY1" fmla="*/ 0 h 173952"/>
              <a:gd name="connsiteX2" fmla="*/ 680358 w 680357"/>
              <a:gd name="connsiteY2" fmla="*/ 173953 h 173952"/>
              <a:gd name="connsiteX3" fmla="*/ 0 w 680357"/>
              <a:gd name="connsiteY3" fmla="*/ 173953 h 173952"/>
            </a:gdLst>
            <a:ahLst/>
            <a:cxnLst>
              <a:cxn ang="0">
                <a:pos x="connsiteX0" y="connsiteY0"/>
              </a:cxn>
              <a:cxn ang="0">
                <a:pos x="connsiteX1" y="connsiteY1"/>
              </a:cxn>
              <a:cxn ang="0">
                <a:pos x="connsiteX2" y="connsiteY2"/>
              </a:cxn>
              <a:cxn ang="0">
                <a:pos x="connsiteX3" y="connsiteY3"/>
              </a:cxn>
            </a:cxnLst>
            <a:rect l="l" t="t" r="r" b="b"/>
            <a:pathLst>
              <a:path w="680357" h="173952">
                <a:moveTo>
                  <a:pt x="0" y="0"/>
                </a:moveTo>
                <a:lnTo>
                  <a:pt x="680358" y="0"/>
                </a:lnTo>
                <a:lnTo>
                  <a:pt x="680358" y="173953"/>
                </a:lnTo>
                <a:lnTo>
                  <a:pt x="0" y="173953"/>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68" name="Freeform 67">
            <a:extLst>
              <a:ext uri="{FF2B5EF4-FFF2-40B4-BE49-F238E27FC236}">
                <a16:creationId xmlns:a16="http://schemas.microsoft.com/office/drawing/2014/main" id="{87C12DB3-0DF8-3623-8B19-1C953E5C49A8}"/>
              </a:ext>
            </a:extLst>
          </p:cNvPr>
          <p:cNvSpPr/>
          <p:nvPr/>
        </p:nvSpPr>
        <p:spPr>
          <a:xfrm rot="1291588">
            <a:off x="10462527" y="1785138"/>
            <a:ext cx="364892" cy="88620"/>
          </a:xfrm>
          <a:custGeom>
            <a:avLst/>
            <a:gdLst>
              <a:gd name="connsiteX0" fmla="*/ 0 w 479914"/>
              <a:gd name="connsiteY0" fmla="*/ 0 h 116557"/>
              <a:gd name="connsiteX1" fmla="*/ 479915 w 479914"/>
              <a:gd name="connsiteY1" fmla="*/ 0 h 116557"/>
              <a:gd name="connsiteX2" fmla="*/ 479915 w 479914"/>
              <a:gd name="connsiteY2" fmla="*/ 116557 h 116557"/>
              <a:gd name="connsiteX3" fmla="*/ 0 w 479914"/>
              <a:gd name="connsiteY3" fmla="*/ 116557 h 116557"/>
            </a:gdLst>
            <a:ahLst/>
            <a:cxnLst>
              <a:cxn ang="0">
                <a:pos x="connsiteX0" y="connsiteY0"/>
              </a:cxn>
              <a:cxn ang="0">
                <a:pos x="connsiteX1" y="connsiteY1"/>
              </a:cxn>
              <a:cxn ang="0">
                <a:pos x="connsiteX2" y="connsiteY2"/>
              </a:cxn>
              <a:cxn ang="0">
                <a:pos x="connsiteX3" y="connsiteY3"/>
              </a:cxn>
            </a:cxnLst>
            <a:rect l="l" t="t" r="r" b="b"/>
            <a:pathLst>
              <a:path w="479914" h="116557">
                <a:moveTo>
                  <a:pt x="0" y="0"/>
                </a:moveTo>
                <a:lnTo>
                  <a:pt x="479915" y="0"/>
                </a:lnTo>
                <a:lnTo>
                  <a:pt x="479915" y="116557"/>
                </a:lnTo>
                <a:lnTo>
                  <a:pt x="0" y="116557"/>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nvGrpSpPr>
          <p:cNvPr id="69" name="Graphic 4">
            <a:extLst>
              <a:ext uri="{FF2B5EF4-FFF2-40B4-BE49-F238E27FC236}">
                <a16:creationId xmlns:a16="http://schemas.microsoft.com/office/drawing/2014/main" id="{2E3B01AF-0F72-83B7-56F8-C9FCC67ABDB2}"/>
              </a:ext>
            </a:extLst>
          </p:cNvPr>
          <p:cNvGrpSpPr/>
          <p:nvPr/>
        </p:nvGrpSpPr>
        <p:grpSpPr>
          <a:xfrm>
            <a:off x="6143668" y="991824"/>
            <a:ext cx="329399" cy="364228"/>
            <a:chOff x="6307703" y="4546157"/>
            <a:chExt cx="433233" cy="479040"/>
          </a:xfrm>
          <a:solidFill>
            <a:srgbClr val="083F59"/>
          </a:solidFill>
        </p:grpSpPr>
        <p:sp>
          <p:nvSpPr>
            <p:cNvPr id="70" name="Freeform 69">
              <a:extLst>
                <a:ext uri="{FF2B5EF4-FFF2-40B4-BE49-F238E27FC236}">
                  <a16:creationId xmlns:a16="http://schemas.microsoft.com/office/drawing/2014/main" id="{8EE4C40F-749F-CEDB-56FD-975E30E0F984}"/>
                </a:ext>
              </a:extLst>
            </p:cNvPr>
            <p:cNvSpPr/>
            <p:nvPr/>
          </p:nvSpPr>
          <p:spPr>
            <a:xfrm>
              <a:off x="6443585" y="4560295"/>
              <a:ext cx="168409" cy="140839"/>
            </a:xfrm>
            <a:custGeom>
              <a:avLst/>
              <a:gdLst>
                <a:gd name="connsiteX0" fmla="*/ 84082 w 168409"/>
                <a:gd name="connsiteY0" fmla="*/ 49007 h 140839"/>
                <a:gd name="connsiteX1" fmla="*/ 84082 w 168409"/>
                <a:gd name="connsiteY1" fmla="*/ 49448 h 140839"/>
                <a:gd name="connsiteX2" fmla="*/ 37283 w 168409"/>
                <a:gd name="connsiteY2" fmla="*/ 49448 h 140839"/>
                <a:gd name="connsiteX3" fmla="*/ 31984 w 168409"/>
                <a:gd name="connsiteY3" fmla="*/ 53863 h 140839"/>
                <a:gd name="connsiteX4" fmla="*/ 37283 w 168409"/>
                <a:gd name="connsiteY4" fmla="*/ 58278 h 140839"/>
                <a:gd name="connsiteX5" fmla="*/ 40373 w 168409"/>
                <a:gd name="connsiteY5" fmla="*/ 58278 h 140839"/>
                <a:gd name="connsiteX6" fmla="*/ 106599 w 168409"/>
                <a:gd name="connsiteY6" fmla="*/ 57837 h 140839"/>
                <a:gd name="connsiteX7" fmla="*/ 130440 w 168409"/>
                <a:gd name="connsiteY7" fmla="*/ 57837 h 140839"/>
                <a:gd name="connsiteX8" fmla="*/ 134855 w 168409"/>
                <a:gd name="connsiteY8" fmla="*/ 54747 h 140839"/>
                <a:gd name="connsiteX9" fmla="*/ 133530 w 168409"/>
                <a:gd name="connsiteY9" fmla="*/ 50332 h 140839"/>
                <a:gd name="connsiteX10" fmla="*/ 128232 w 168409"/>
                <a:gd name="connsiteY10" fmla="*/ 49007 h 140839"/>
                <a:gd name="connsiteX11" fmla="*/ 84082 w 168409"/>
                <a:gd name="connsiteY11" fmla="*/ 49007 h 140839"/>
                <a:gd name="connsiteX12" fmla="*/ 83641 w 168409"/>
                <a:gd name="connsiteY12" fmla="*/ 83444 h 140839"/>
                <a:gd name="connsiteX13" fmla="*/ 83641 w 168409"/>
                <a:gd name="connsiteY13" fmla="*/ 83002 h 140839"/>
                <a:gd name="connsiteX14" fmla="*/ 129115 w 168409"/>
                <a:gd name="connsiteY14" fmla="*/ 83002 h 140839"/>
                <a:gd name="connsiteX15" fmla="*/ 135738 w 168409"/>
                <a:gd name="connsiteY15" fmla="*/ 78587 h 140839"/>
                <a:gd name="connsiteX16" fmla="*/ 129115 w 168409"/>
                <a:gd name="connsiteY16" fmla="*/ 74172 h 140839"/>
                <a:gd name="connsiteX17" fmla="*/ 128232 w 168409"/>
                <a:gd name="connsiteY17" fmla="*/ 74172 h 140839"/>
                <a:gd name="connsiteX18" fmla="*/ 38607 w 168409"/>
                <a:gd name="connsiteY18" fmla="*/ 74172 h 140839"/>
                <a:gd name="connsiteX19" fmla="*/ 35075 w 168409"/>
                <a:gd name="connsiteY19" fmla="*/ 74614 h 140839"/>
                <a:gd name="connsiteX20" fmla="*/ 31984 w 168409"/>
                <a:gd name="connsiteY20" fmla="*/ 79029 h 140839"/>
                <a:gd name="connsiteX21" fmla="*/ 35075 w 168409"/>
                <a:gd name="connsiteY21" fmla="*/ 83444 h 140839"/>
                <a:gd name="connsiteX22" fmla="*/ 39049 w 168409"/>
                <a:gd name="connsiteY22" fmla="*/ 83886 h 140839"/>
                <a:gd name="connsiteX23" fmla="*/ 83641 w 168409"/>
                <a:gd name="connsiteY23" fmla="*/ 83444 h 140839"/>
                <a:gd name="connsiteX24" fmla="*/ 83199 w 168409"/>
                <a:gd name="connsiteY24" fmla="*/ 33996 h 140839"/>
                <a:gd name="connsiteX25" fmla="*/ 83199 w 168409"/>
                <a:gd name="connsiteY25" fmla="*/ 33996 h 140839"/>
                <a:gd name="connsiteX26" fmla="*/ 129557 w 168409"/>
                <a:gd name="connsiteY26" fmla="*/ 33554 h 140839"/>
                <a:gd name="connsiteX27" fmla="*/ 135296 w 168409"/>
                <a:gd name="connsiteY27" fmla="*/ 29139 h 140839"/>
                <a:gd name="connsiteX28" fmla="*/ 129115 w 168409"/>
                <a:gd name="connsiteY28" fmla="*/ 24283 h 140839"/>
                <a:gd name="connsiteX29" fmla="*/ 37724 w 168409"/>
                <a:gd name="connsiteY29" fmla="*/ 24724 h 140839"/>
                <a:gd name="connsiteX30" fmla="*/ 31984 w 168409"/>
                <a:gd name="connsiteY30" fmla="*/ 29139 h 140839"/>
                <a:gd name="connsiteX31" fmla="*/ 38165 w 168409"/>
                <a:gd name="connsiteY31" fmla="*/ 33996 h 140839"/>
                <a:gd name="connsiteX32" fmla="*/ 83199 w 168409"/>
                <a:gd name="connsiteY32" fmla="*/ 33996 h 140839"/>
                <a:gd name="connsiteX33" fmla="*/ 84523 w 168409"/>
                <a:gd name="connsiteY33" fmla="*/ 140840 h 140839"/>
                <a:gd name="connsiteX34" fmla="*/ 69512 w 168409"/>
                <a:gd name="connsiteY34" fmla="*/ 116557 h 140839"/>
                <a:gd name="connsiteX35" fmla="*/ 52735 w 168409"/>
                <a:gd name="connsiteY35" fmla="*/ 106844 h 140839"/>
                <a:gd name="connsiteX36" fmla="*/ 26686 w 168409"/>
                <a:gd name="connsiteY36" fmla="*/ 106844 h 140839"/>
                <a:gd name="connsiteX37" fmla="*/ 196 w 168409"/>
                <a:gd name="connsiteY37" fmla="*/ 79029 h 140839"/>
                <a:gd name="connsiteX38" fmla="*/ 196 w 168409"/>
                <a:gd name="connsiteY38" fmla="*/ 28698 h 140839"/>
                <a:gd name="connsiteX39" fmla="*/ 27128 w 168409"/>
                <a:gd name="connsiteY39" fmla="*/ 0 h 140839"/>
                <a:gd name="connsiteX40" fmla="*/ 141036 w 168409"/>
                <a:gd name="connsiteY40" fmla="*/ 0 h 140839"/>
                <a:gd name="connsiteX41" fmla="*/ 168409 w 168409"/>
                <a:gd name="connsiteY41" fmla="*/ 29139 h 140839"/>
                <a:gd name="connsiteX42" fmla="*/ 168409 w 168409"/>
                <a:gd name="connsiteY42" fmla="*/ 79912 h 140839"/>
                <a:gd name="connsiteX43" fmla="*/ 143244 w 168409"/>
                <a:gd name="connsiteY43" fmla="*/ 106844 h 140839"/>
                <a:gd name="connsiteX44" fmla="*/ 114987 w 168409"/>
                <a:gd name="connsiteY44" fmla="*/ 106844 h 140839"/>
                <a:gd name="connsiteX45" fmla="*/ 99976 w 168409"/>
                <a:gd name="connsiteY45" fmla="*/ 115674 h 140839"/>
                <a:gd name="connsiteX46" fmla="*/ 84523 w 168409"/>
                <a:gd name="connsiteY46" fmla="*/ 140840 h 140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168409" h="140839">
                  <a:moveTo>
                    <a:pt x="84082" y="49007"/>
                  </a:moveTo>
                  <a:cubicBezTo>
                    <a:pt x="84082" y="49007"/>
                    <a:pt x="84082" y="49448"/>
                    <a:pt x="84082" y="49448"/>
                  </a:cubicBezTo>
                  <a:cubicBezTo>
                    <a:pt x="68629" y="49448"/>
                    <a:pt x="53177" y="49448"/>
                    <a:pt x="37283" y="49448"/>
                  </a:cubicBezTo>
                  <a:cubicBezTo>
                    <a:pt x="34192" y="49448"/>
                    <a:pt x="31984" y="50332"/>
                    <a:pt x="31984" y="53863"/>
                  </a:cubicBezTo>
                  <a:cubicBezTo>
                    <a:pt x="31984" y="57396"/>
                    <a:pt x="34634" y="58278"/>
                    <a:pt x="37283" y="58278"/>
                  </a:cubicBezTo>
                  <a:cubicBezTo>
                    <a:pt x="38165" y="58278"/>
                    <a:pt x="39049" y="58278"/>
                    <a:pt x="40373" y="58278"/>
                  </a:cubicBezTo>
                  <a:cubicBezTo>
                    <a:pt x="62448" y="58278"/>
                    <a:pt x="84523" y="58278"/>
                    <a:pt x="106599" y="57837"/>
                  </a:cubicBezTo>
                  <a:cubicBezTo>
                    <a:pt x="114546" y="57837"/>
                    <a:pt x="122493" y="57837"/>
                    <a:pt x="130440" y="57837"/>
                  </a:cubicBezTo>
                  <a:cubicBezTo>
                    <a:pt x="132206" y="57837"/>
                    <a:pt x="133972" y="56071"/>
                    <a:pt x="134855" y="54747"/>
                  </a:cubicBezTo>
                  <a:cubicBezTo>
                    <a:pt x="135296" y="53863"/>
                    <a:pt x="134855" y="51214"/>
                    <a:pt x="133530" y="50332"/>
                  </a:cubicBezTo>
                  <a:cubicBezTo>
                    <a:pt x="132206" y="49448"/>
                    <a:pt x="129998" y="49007"/>
                    <a:pt x="128232" y="49007"/>
                  </a:cubicBezTo>
                  <a:cubicBezTo>
                    <a:pt x="114104" y="49007"/>
                    <a:pt x="99093" y="49007"/>
                    <a:pt x="84082" y="49007"/>
                  </a:cubicBezTo>
                  <a:close/>
                  <a:moveTo>
                    <a:pt x="83641" y="83444"/>
                  </a:moveTo>
                  <a:cubicBezTo>
                    <a:pt x="83641" y="83444"/>
                    <a:pt x="83641" y="83002"/>
                    <a:pt x="83641" y="83002"/>
                  </a:cubicBezTo>
                  <a:cubicBezTo>
                    <a:pt x="98652" y="83002"/>
                    <a:pt x="114104" y="83002"/>
                    <a:pt x="129115" y="83002"/>
                  </a:cubicBezTo>
                  <a:cubicBezTo>
                    <a:pt x="132206" y="83002"/>
                    <a:pt x="135738" y="83002"/>
                    <a:pt x="135738" y="78587"/>
                  </a:cubicBezTo>
                  <a:cubicBezTo>
                    <a:pt x="135738" y="74172"/>
                    <a:pt x="132206" y="73731"/>
                    <a:pt x="129115" y="74172"/>
                  </a:cubicBezTo>
                  <a:cubicBezTo>
                    <a:pt x="128674" y="74172"/>
                    <a:pt x="128674" y="74172"/>
                    <a:pt x="128232" y="74172"/>
                  </a:cubicBezTo>
                  <a:cubicBezTo>
                    <a:pt x="98652" y="74172"/>
                    <a:pt x="68629" y="74172"/>
                    <a:pt x="38607" y="74172"/>
                  </a:cubicBezTo>
                  <a:cubicBezTo>
                    <a:pt x="37283" y="74172"/>
                    <a:pt x="35958" y="73731"/>
                    <a:pt x="35075" y="74614"/>
                  </a:cubicBezTo>
                  <a:cubicBezTo>
                    <a:pt x="33750" y="75497"/>
                    <a:pt x="31984" y="77263"/>
                    <a:pt x="31984" y="79029"/>
                  </a:cubicBezTo>
                  <a:cubicBezTo>
                    <a:pt x="31984" y="80795"/>
                    <a:pt x="33750" y="82561"/>
                    <a:pt x="35075" y="83444"/>
                  </a:cubicBezTo>
                  <a:cubicBezTo>
                    <a:pt x="35958" y="84327"/>
                    <a:pt x="37724" y="83886"/>
                    <a:pt x="39049" y="83886"/>
                  </a:cubicBezTo>
                  <a:cubicBezTo>
                    <a:pt x="54059" y="83444"/>
                    <a:pt x="68629" y="83444"/>
                    <a:pt x="83641" y="83444"/>
                  </a:cubicBezTo>
                  <a:close/>
                  <a:moveTo>
                    <a:pt x="83199" y="33996"/>
                  </a:moveTo>
                  <a:cubicBezTo>
                    <a:pt x="83199" y="33554"/>
                    <a:pt x="83199" y="33554"/>
                    <a:pt x="83199" y="33996"/>
                  </a:cubicBezTo>
                  <a:cubicBezTo>
                    <a:pt x="98652" y="33554"/>
                    <a:pt x="114104" y="33554"/>
                    <a:pt x="129557" y="33554"/>
                  </a:cubicBezTo>
                  <a:cubicBezTo>
                    <a:pt x="132647" y="33554"/>
                    <a:pt x="135296" y="33113"/>
                    <a:pt x="135296" y="29139"/>
                  </a:cubicBezTo>
                  <a:cubicBezTo>
                    <a:pt x="135296" y="25166"/>
                    <a:pt x="132647" y="24283"/>
                    <a:pt x="129115" y="24283"/>
                  </a:cubicBezTo>
                  <a:cubicBezTo>
                    <a:pt x="98652" y="24283"/>
                    <a:pt x="67747" y="24283"/>
                    <a:pt x="37724" y="24724"/>
                  </a:cubicBezTo>
                  <a:cubicBezTo>
                    <a:pt x="34634" y="24724"/>
                    <a:pt x="31984" y="25166"/>
                    <a:pt x="31984" y="29139"/>
                  </a:cubicBezTo>
                  <a:cubicBezTo>
                    <a:pt x="31984" y="33554"/>
                    <a:pt x="34634" y="33996"/>
                    <a:pt x="38165" y="33996"/>
                  </a:cubicBezTo>
                  <a:cubicBezTo>
                    <a:pt x="53177" y="33996"/>
                    <a:pt x="68188" y="33996"/>
                    <a:pt x="83199" y="33996"/>
                  </a:cubicBezTo>
                  <a:close/>
                  <a:moveTo>
                    <a:pt x="84523" y="140840"/>
                  </a:moveTo>
                  <a:cubicBezTo>
                    <a:pt x="79226" y="132451"/>
                    <a:pt x="74369" y="124945"/>
                    <a:pt x="69512" y="116557"/>
                  </a:cubicBezTo>
                  <a:cubicBezTo>
                    <a:pt x="65539" y="109935"/>
                    <a:pt x="60241" y="106844"/>
                    <a:pt x="52735" y="106844"/>
                  </a:cubicBezTo>
                  <a:cubicBezTo>
                    <a:pt x="43905" y="107285"/>
                    <a:pt x="35075" y="106844"/>
                    <a:pt x="26686" y="106844"/>
                  </a:cubicBezTo>
                  <a:cubicBezTo>
                    <a:pt x="10792" y="106844"/>
                    <a:pt x="196" y="95806"/>
                    <a:pt x="196" y="79029"/>
                  </a:cubicBezTo>
                  <a:cubicBezTo>
                    <a:pt x="196" y="62252"/>
                    <a:pt x="-245" y="45475"/>
                    <a:pt x="196" y="28698"/>
                  </a:cubicBezTo>
                  <a:cubicBezTo>
                    <a:pt x="196" y="10154"/>
                    <a:pt x="10351" y="0"/>
                    <a:pt x="27128" y="0"/>
                  </a:cubicBezTo>
                  <a:cubicBezTo>
                    <a:pt x="65097" y="0"/>
                    <a:pt x="103067" y="0"/>
                    <a:pt x="141036" y="0"/>
                  </a:cubicBezTo>
                  <a:cubicBezTo>
                    <a:pt x="158255" y="0"/>
                    <a:pt x="168409" y="10596"/>
                    <a:pt x="168409" y="29139"/>
                  </a:cubicBezTo>
                  <a:cubicBezTo>
                    <a:pt x="168409" y="45917"/>
                    <a:pt x="168409" y="63135"/>
                    <a:pt x="168409" y="79912"/>
                  </a:cubicBezTo>
                  <a:cubicBezTo>
                    <a:pt x="168409" y="95365"/>
                    <a:pt x="157813" y="106844"/>
                    <a:pt x="143244" y="106844"/>
                  </a:cubicBezTo>
                  <a:cubicBezTo>
                    <a:pt x="133972" y="106844"/>
                    <a:pt x="124259" y="106844"/>
                    <a:pt x="114987" y="106844"/>
                  </a:cubicBezTo>
                  <a:cubicBezTo>
                    <a:pt x="108365" y="106844"/>
                    <a:pt x="103508" y="109493"/>
                    <a:pt x="99976" y="115674"/>
                  </a:cubicBezTo>
                  <a:cubicBezTo>
                    <a:pt x="95120" y="124063"/>
                    <a:pt x="89822" y="132451"/>
                    <a:pt x="84523" y="140840"/>
                  </a:cubicBezTo>
                  <a:close/>
                </a:path>
              </a:pathLst>
            </a:custGeom>
            <a:solidFill>
              <a:srgbClr val="DF4625"/>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1" name="Freeform 70">
              <a:extLst>
                <a:ext uri="{FF2B5EF4-FFF2-40B4-BE49-F238E27FC236}">
                  <a16:creationId xmlns:a16="http://schemas.microsoft.com/office/drawing/2014/main" id="{703E1218-AB50-4297-D186-B32437E9325F}"/>
                </a:ext>
              </a:extLst>
            </p:cNvPr>
            <p:cNvSpPr/>
            <p:nvPr/>
          </p:nvSpPr>
          <p:spPr>
            <a:xfrm>
              <a:off x="6610473" y="4615483"/>
              <a:ext cx="119402" cy="100662"/>
            </a:xfrm>
            <a:custGeom>
              <a:avLst/>
              <a:gdLst>
                <a:gd name="connsiteX0" fmla="*/ 59799 w 119402"/>
                <a:gd name="connsiteY0" fmla="*/ 100663 h 100662"/>
                <a:gd name="connsiteX1" fmla="*/ 50086 w 119402"/>
                <a:gd name="connsiteY1" fmla="*/ 84769 h 100662"/>
                <a:gd name="connsiteX2" fmla="*/ 37724 w 119402"/>
                <a:gd name="connsiteY2" fmla="*/ 77263 h 100662"/>
                <a:gd name="connsiteX3" fmla="*/ 18739 w 119402"/>
                <a:gd name="connsiteY3" fmla="*/ 77263 h 100662"/>
                <a:gd name="connsiteX4" fmla="*/ 196 w 119402"/>
                <a:gd name="connsiteY4" fmla="*/ 51214 h 100662"/>
                <a:gd name="connsiteX5" fmla="*/ 1962 w 119402"/>
                <a:gd name="connsiteY5" fmla="*/ 48124 h 100662"/>
                <a:gd name="connsiteX6" fmla="*/ 9468 w 119402"/>
                <a:gd name="connsiteY6" fmla="*/ 26490 h 100662"/>
                <a:gd name="connsiteX7" fmla="*/ 9468 w 119402"/>
                <a:gd name="connsiteY7" fmla="*/ 5739 h 100662"/>
                <a:gd name="connsiteX8" fmla="*/ 13883 w 119402"/>
                <a:gd name="connsiteY8" fmla="*/ 441 h 100662"/>
                <a:gd name="connsiteX9" fmla="*/ 19181 w 119402"/>
                <a:gd name="connsiteY9" fmla="*/ 0 h 100662"/>
                <a:gd name="connsiteX10" fmla="*/ 100417 w 119402"/>
                <a:gd name="connsiteY10" fmla="*/ 0 h 100662"/>
                <a:gd name="connsiteX11" fmla="*/ 119402 w 119402"/>
                <a:gd name="connsiteY11" fmla="*/ 20750 h 100662"/>
                <a:gd name="connsiteX12" fmla="*/ 119402 w 119402"/>
                <a:gd name="connsiteY12" fmla="*/ 57396 h 100662"/>
                <a:gd name="connsiteX13" fmla="*/ 101742 w 119402"/>
                <a:gd name="connsiteY13" fmla="*/ 77263 h 100662"/>
                <a:gd name="connsiteX14" fmla="*/ 81874 w 119402"/>
                <a:gd name="connsiteY14" fmla="*/ 77263 h 100662"/>
                <a:gd name="connsiteX15" fmla="*/ 69512 w 119402"/>
                <a:gd name="connsiteY15" fmla="*/ 84327 h 100662"/>
                <a:gd name="connsiteX16" fmla="*/ 59799 w 119402"/>
                <a:gd name="connsiteY16" fmla="*/ 100663 h 100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9402" h="100662">
                  <a:moveTo>
                    <a:pt x="59799" y="100663"/>
                  </a:moveTo>
                  <a:cubicBezTo>
                    <a:pt x="56267" y="94923"/>
                    <a:pt x="53177" y="89625"/>
                    <a:pt x="50086" y="84769"/>
                  </a:cubicBezTo>
                  <a:cubicBezTo>
                    <a:pt x="46995" y="79471"/>
                    <a:pt x="43463" y="76822"/>
                    <a:pt x="37724" y="77263"/>
                  </a:cubicBezTo>
                  <a:cubicBezTo>
                    <a:pt x="31543" y="77263"/>
                    <a:pt x="24920" y="77263"/>
                    <a:pt x="18739" y="77263"/>
                  </a:cubicBezTo>
                  <a:cubicBezTo>
                    <a:pt x="4169" y="77263"/>
                    <a:pt x="-1129" y="65784"/>
                    <a:pt x="196" y="51214"/>
                  </a:cubicBezTo>
                  <a:cubicBezTo>
                    <a:pt x="196" y="50332"/>
                    <a:pt x="1520" y="49007"/>
                    <a:pt x="1962" y="48124"/>
                  </a:cubicBezTo>
                  <a:cubicBezTo>
                    <a:pt x="6819" y="41943"/>
                    <a:pt x="9468" y="34879"/>
                    <a:pt x="9468" y="26490"/>
                  </a:cubicBezTo>
                  <a:cubicBezTo>
                    <a:pt x="9468" y="19426"/>
                    <a:pt x="9909" y="12804"/>
                    <a:pt x="9468" y="5739"/>
                  </a:cubicBezTo>
                  <a:cubicBezTo>
                    <a:pt x="9468" y="2208"/>
                    <a:pt x="10792" y="441"/>
                    <a:pt x="13883" y="441"/>
                  </a:cubicBezTo>
                  <a:cubicBezTo>
                    <a:pt x="15649" y="441"/>
                    <a:pt x="17414" y="0"/>
                    <a:pt x="19181" y="0"/>
                  </a:cubicBezTo>
                  <a:cubicBezTo>
                    <a:pt x="46112" y="0"/>
                    <a:pt x="73486" y="0"/>
                    <a:pt x="100417" y="0"/>
                  </a:cubicBezTo>
                  <a:cubicBezTo>
                    <a:pt x="112780" y="0"/>
                    <a:pt x="119402" y="7064"/>
                    <a:pt x="119402" y="20750"/>
                  </a:cubicBezTo>
                  <a:cubicBezTo>
                    <a:pt x="119402" y="33113"/>
                    <a:pt x="119402" y="45033"/>
                    <a:pt x="119402" y="57396"/>
                  </a:cubicBezTo>
                  <a:cubicBezTo>
                    <a:pt x="119402" y="68875"/>
                    <a:pt x="112338" y="76822"/>
                    <a:pt x="101742" y="77263"/>
                  </a:cubicBezTo>
                  <a:cubicBezTo>
                    <a:pt x="95120" y="77263"/>
                    <a:pt x="88497" y="77263"/>
                    <a:pt x="81874" y="77263"/>
                  </a:cubicBezTo>
                  <a:cubicBezTo>
                    <a:pt x="76576" y="77263"/>
                    <a:pt x="72602" y="79471"/>
                    <a:pt x="69512" y="84327"/>
                  </a:cubicBezTo>
                  <a:cubicBezTo>
                    <a:pt x="66422" y="89625"/>
                    <a:pt x="63331" y="94923"/>
                    <a:pt x="59799" y="100663"/>
                  </a:cubicBezTo>
                  <a:close/>
                </a:path>
              </a:pathLst>
            </a:custGeom>
            <a:solidFill>
              <a:srgbClr val="DF4625"/>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2" name="Freeform 71">
              <a:extLst>
                <a:ext uri="{FF2B5EF4-FFF2-40B4-BE49-F238E27FC236}">
                  <a16:creationId xmlns:a16="http://schemas.microsoft.com/office/drawing/2014/main" id="{61EF525F-F567-4B7A-D18E-7C688BFF1467}"/>
                </a:ext>
              </a:extLst>
            </p:cNvPr>
            <p:cNvSpPr/>
            <p:nvPr/>
          </p:nvSpPr>
          <p:spPr>
            <a:xfrm>
              <a:off x="6324133" y="4615924"/>
              <a:ext cx="119292" cy="100221"/>
            </a:xfrm>
            <a:custGeom>
              <a:avLst/>
              <a:gdLst>
                <a:gd name="connsiteX0" fmla="*/ 59603 w 119292"/>
                <a:gd name="connsiteY0" fmla="*/ 100221 h 100221"/>
                <a:gd name="connsiteX1" fmla="*/ 49448 w 119292"/>
                <a:gd name="connsiteY1" fmla="*/ 83444 h 100221"/>
                <a:gd name="connsiteX2" fmla="*/ 38411 w 119292"/>
                <a:gd name="connsiteY2" fmla="*/ 76822 h 100221"/>
                <a:gd name="connsiteX3" fmla="*/ 18102 w 119292"/>
                <a:gd name="connsiteY3" fmla="*/ 76822 h 100221"/>
                <a:gd name="connsiteX4" fmla="*/ 0 w 119292"/>
                <a:gd name="connsiteY4" fmla="*/ 56954 h 100221"/>
                <a:gd name="connsiteX5" fmla="*/ 0 w 119292"/>
                <a:gd name="connsiteY5" fmla="*/ 19426 h 100221"/>
                <a:gd name="connsiteX6" fmla="*/ 17219 w 119292"/>
                <a:gd name="connsiteY6" fmla="*/ 0 h 100221"/>
                <a:gd name="connsiteX7" fmla="*/ 102429 w 119292"/>
                <a:gd name="connsiteY7" fmla="*/ 0 h 100221"/>
                <a:gd name="connsiteX8" fmla="*/ 109493 w 119292"/>
                <a:gd name="connsiteY8" fmla="*/ 7947 h 100221"/>
                <a:gd name="connsiteX9" fmla="*/ 110817 w 119292"/>
                <a:gd name="connsiteY9" fmla="*/ 33996 h 100221"/>
                <a:gd name="connsiteX10" fmla="*/ 116115 w 119292"/>
                <a:gd name="connsiteY10" fmla="*/ 46358 h 100221"/>
                <a:gd name="connsiteX11" fmla="*/ 105961 w 119292"/>
                <a:gd name="connsiteY11" fmla="*/ 75938 h 100221"/>
                <a:gd name="connsiteX12" fmla="*/ 86093 w 119292"/>
                <a:gd name="connsiteY12" fmla="*/ 76822 h 100221"/>
                <a:gd name="connsiteX13" fmla="*/ 66667 w 119292"/>
                <a:gd name="connsiteY13" fmla="*/ 88301 h 100221"/>
                <a:gd name="connsiteX14" fmla="*/ 59603 w 119292"/>
                <a:gd name="connsiteY14" fmla="*/ 100221 h 100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9292" h="100221">
                  <a:moveTo>
                    <a:pt x="59603" y="100221"/>
                  </a:moveTo>
                  <a:cubicBezTo>
                    <a:pt x="56071" y="94041"/>
                    <a:pt x="52539" y="88742"/>
                    <a:pt x="49448" y="83444"/>
                  </a:cubicBezTo>
                  <a:cubicBezTo>
                    <a:pt x="46799" y="79029"/>
                    <a:pt x="43267" y="76822"/>
                    <a:pt x="38411" y="76822"/>
                  </a:cubicBezTo>
                  <a:cubicBezTo>
                    <a:pt x="31788" y="76822"/>
                    <a:pt x="24724" y="76822"/>
                    <a:pt x="18102" y="76822"/>
                  </a:cubicBezTo>
                  <a:cubicBezTo>
                    <a:pt x="7064" y="76822"/>
                    <a:pt x="0" y="68875"/>
                    <a:pt x="0" y="56954"/>
                  </a:cubicBezTo>
                  <a:cubicBezTo>
                    <a:pt x="0" y="44592"/>
                    <a:pt x="0" y="31788"/>
                    <a:pt x="0" y="19426"/>
                  </a:cubicBezTo>
                  <a:cubicBezTo>
                    <a:pt x="0" y="7947"/>
                    <a:pt x="6623" y="441"/>
                    <a:pt x="17219" y="0"/>
                  </a:cubicBezTo>
                  <a:cubicBezTo>
                    <a:pt x="45475" y="0"/>
                    <a:pt x="74172" y="0"/>
                    <a:pt x="102429" y="0"/>
                  </a:cubicBezTo>
                  <a:cubicBezTo>
                    <a:pt x="109051" y="0"/>
                    <a:pt x="109493" y="883"/>
                    <a:pt x="109493" y="7947"/>
                  </a:cubicBezTo>
                  <a:cubicBezTo>
                    <a:pt x="109935" y="16777"/>
                    <a:pt x="109935" y="25607"/>
                    <a:pt x="110817" y="33996"/>
                  </a:cubicBezTo>
                  <a:cubicBezTo>
                    <a:pt x="111259" y="38411"/>
                    <a:pt x="113908" y="42826"/>
                    <a:pt x="116115" y="46358"/>
                  </a:cubicBezTo>
                  <a:cubicBezTo>
                    <a:pt x="123180" y="56954"/>
                    <a:pt x="117881" y="73290"/>
                    <a:pt x="105961" y="75938"/>
                  </a:cubicBezTo>
                  <a:cubicBezTo>
                    <a:pt x="99338" y="77263"/>
                    <a:pt x="92716" y="77263"/>
                    <a:pt x="86093" y="76822"/>
                  </a:cubicBezTo>
                  <a:cubicBezTo>
                    <a:pt x="76822" y="75938"/>
                    <a:pt x="70641" y="79471"/>
                    <a:pt x="66667" y="88301"/>
                  </a:cubicBezTo>
                  <a:cubicBezTo>
                    <a:pt x="64901" y="92274"/>
                    <a:pt x="62252" y="95806"/>
                    <a:pt x="59603" y="100221"/>
                  </a:cubicBezTo>
                  <a:close/>
                </a:path>
              </a:pathLst>
            </a:custGeom>
            <a:solidFill>
              <a:srgbClr val="DF4625"/>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3" name="Freeform 72">
              <a:extLst>
                <a:ext uri="{FF2B5EF4-FFF2-40B4-BE49-F238E27FC236}">
                  <a16:creationId xmlns:a16="http://schemas.microsoft.com/office/drawing/2014/main" id="{AC178F89-C135-E75C-3316-11733FD63F65}"/>
                </a:ext>
              </a:extLst>
            </p:cNvPr>
            <p:cNvSpPr/>
            <p:nvPr/>
          </p:nvSpPr>
          <p:spPr>
            <a:xfrm>
              <a:off x="6307703" y="4713496"/>
              <a:ext cx="433233" cy="311701"/>
            </a:xfrm>
            <a:custGeom>
              <a:avLst/>
              <a:gdLst>
                <a:gd name="connsiteX0" fmla="*/ 399214 w 433233"/>
                <a:gd name="connsiteY0" fmla="*/ 105961 h 311701"/>
                <a:gd name="connsiteX1" fmla="*/ 406720 w 433233"/>
                <a:gd name="connsiteY1" fmla="*/ 96689 h 311701"/>
                <a:gd name="connsiteX2" fmla="*/ 399214 w 433233"/>
                <a:gd name="connsiteY2" fmla="*/ 87859 h 311701"/>
                <a:gd name="connsiteX3" fmla="*/ 399214 w 433233"/>
                <a:gd name="connsiteY3" fmla="*/ 105961 h 311701"/>
                <a:gd name="connsiteX4" fmla="*/ 318861 w 433233"/>
                <a:gd name="connsiteY4" fmla="*/ 87418 h 311701"/>
                <a:gd name="connsiteX5" fmla="*/ 310913 w 433233"/>
                <a:gd name="connsiteY5" fmla="*/ 97131 h 311701"/>
                <a:gd name="connsiteX6" fmla="*/ 318861 w 433233"/>
                <a:gd name="connsiteY6" fmla="*/ 105520 h 311701"/>
                <a:gd name="connsiteX7" fmla="*/ 318861 w 433233"/>
                <a:gd name="connsiteY7" fmla="*/ 87418 h 311701"/>
                <a:gd name="connsiteX8" fmla="*/ 261907 w 433233"/>
                <a:gd name="connsiteY8" fmla="*/ 100663 h 311701"/>
                <a:gd name="connsiteX9" fmla="*/ 273386 w 433233"/>
                <a:gd name="connsiteY9" fmla="*/ 86977 h 311701"/>
                <a:gd name="connsiteX10" fmla="*/ 261907 w 433233"/>
                <a:gd name="connsiteY10" fmla="*/ 73731 h 311701"/>
                <a:gd name="connsiteX11" fmla="*/ 261907 w 433233"/>
                <a:gd name="connsiteY11" fmla="*/ 100663 h 311701"/>
                <a:gd name="connsiteX12" fmla="*/ 167866 w 433233"/>
                <a:gd name="connsiteY12" fmla="*/ 101105 h 311701"/>
                <a:gd name="connsiteX13" fmla="*/ 167866 w 433233"/>
                <a:gd name="connsiteY13" fmla="*/ 73731 h 311701"/>
                <a:gd name="connsiteX14" fmla="*/ 156828 w 433233"/>
                <a:gd name="connsiteY14" fmla="*/ 87418 h 311701"/>
                <a:gd name="connsiteX15" fmla="*/ 167866 w 433233"/>
                <a:gd name="connsiteY15" fmla="*/ 101105 h 311701"/>
                <a:gd name="connsiteX16" fmla="*/ 348000 w 433233"/>
                <a:gd name="connsiteY16" fmla="*/ 148345 h 311701"/>
                <a:gd name="connsiteX17" fmla="*/ 351532 w 433233"/>
                <a:gd name="connsiteY17" fmla="*/ 159825 h 311701"/>
                <a:gd name="connsiteX18" fmla="*/ 354181 w 433233"/>
                <a:gd name="connsiteY18" fmla="*/ 163798 h 311701"/>
                <a:gd name="connsiteX19" fmla="*/ 364777 w 433233"/>
                <a:gd name="connsiteY19" fmla="*/ 162915 h 311701"/>
                <a:gd name="connsiteX20" fmla="*/ 370075 w 433233"/>
                <a:gd name="connsiteY20" fmla="*/ 148345 h 311701"/>
                <a:gd name="connsiteX21" fmla="*/ 348000 w 433233"/>
                <a:gd name="connsiteY21" fmla="*/ 148345 h 311701"/>
                <a:gd name="connsiteX22" fmla="*/ 61464 w 433233"/>
                <a:gd name="connsiteY22" fmla="*/ 146138 h 311701"/>
                <a:gd name="connsiteX23" fmla="*/ 63671 w 433233"/>
                <a:gd name="connsiteY23" fmla="*/ 155410 h 311701"/>
                <a:gd name="connsiteX24" fmla="*/ 74709 w 433233"/>
                <a:gd name="connsiteY24" fmla="*/ 163798 h 311701"/>
                <a:gd name="connsiteX25" fmla="*/ 78682 w 433233"/>
                <a:gd name="connsiteY25" fmla="*/ 162474 h 311701"/>
                <a:gd name="connsiteX26" fmla="*/ 83097 w 433233"/>
                <a:gd name="connsiteY26" fmla="*/ 146138 h 311701"/>
                <a:gd name="connsiteX27" fmla="*/ 61464 w 433233"/>
                <a:gd name="connsiteY27" fmla="*/ 146138 h 311701"/>
                <a:gd name="connsiteX28" fmla="*/ 230118 w 433233"/>
                <a:gd name="connsiteY28" fmla="*/ 150111 h 311701"/>
                <a:gd name="connsiteX29" fmla="*/ 200537 w 433233"/>
                <a:gd name="connsiteY29" fmla="*/ 150553 h 311701"/>
                <a:gd name="connsiteX30" fmla="*/ 206277 w 433233"/>
                <a:gd name="connsiteY30" fmla="*/ 176160 h 311701"/>
                <a:gd name="connsiteX31" fmla="*/ 209367 w 433233"/>
                <a:gd name="connsiteY31" fmla="*/ 177485 h 311701"/>
                <a:gd name="connsiteX32" fmla="*/ 221730 w 433233"/>
                <a:gd name="connsiteY32" fmla="*/ 177485 h 311701"/>
                <a:gd name="connsiteX33" fmla="*/ 224820 w 433233"/>
                <a:gd name="connsiteY33" fmla="*/ 175719 h 311701"/>
                <a:gd name="connsiteX34" fmla="*/ 230118 w 433233"/>
                <a:gd name="connsiteY34" fmla="*/ 150111 h 311701"/>
                <a:gd name="connsiteX35" fmla="*/ 399656 w 433233"/>
                <a:gd name="connsiteY35" fmla="*/ 77263 h 311701"/>
                <a:gd name="connsiteX36" fmla="*/ 381995 w 433233"/>
                <a:gd name="connsiteY36" fmla="*/ 34438 h 311701"/>
                <a:gd name="connsiteX37" fmla="*/ 333872 w 433233"/>
                <a:gd name="connsiteY37" fmla="*/ 36645 h 311701"/>
                <a:gd name="connsiteX38" fmla="*/ 318861 w 433233"/>
                <a:gd name="connsiteY38" fmla="*/ 77263 h 311701"/>
                <a:gd name="connsiteX39" fmla="*/ 329015 w 433233"/>
                <a:gd name="connsiteY39" fmla="*/ 65343 h 311701"/>
                <a:gd name="connsiteX40" fmla="*/ 342702 w 433233"/>
                <a:gd name="connsiteY40" fmla="*/ 54305 h 311701"/>
                <a:gd name="connsiteX41" fmla="*/ 372724 w 433233"/>
                <a:gd name="connsiteY41" fmla="*/ 54747 h 311701"/>
                <a:gd name="connsiteX42" fmla="*/ 389060 w 433233"/>
                <a:gd name="connsiteY42" fmla="*/ 67109 h 311701"/>
                <a:gd name="connsiteX43" fmla="*/ 399656 w 433233"/>
                <a:gd name="connsiteY43" fmla="*/ 77263 h 311701"/>
                <a:gd name="connsiteX44" fmla="*/ 73826 w 433233"/>
                <a:gd name="connsiteY44" fmla="*/ 79029 h 311701"/>
                <a:gd name="connsiteX45" fmla="*/ 54400 w 433233"/>
                <a:gd name="connsiteY45" fmla="*/ 90067 h 311701"/>
                <a:gd name="connsiteX46" fmla="*/ 44245 w 433233"/>
                <a:gd name="connsiteY46" fmla="*/ 93599 h 311701"/>
                <a:gd name="connsiteX47" fmla="*/ 43803 w 433233"/>
                <a:gd name="connsiteY47" fmla="*/ 105961 h 311701"/>
                <a:gd name="connsiteX48" fmla="*/ 43803 w 433233"/>
                <a:gd name="connsiteY48" fmla="*/ 106402 h 311701"/>
                <a:gd name="connsiteX49" fmla="*/ 63671 w 433233"/>
                <a:gd name="connsiteY49" fmla="*/ 135983 h 311701"/>
                <a:gd name="connsiteX50" fmla="*/ 94135 w 433233"/>
                <a:gd name="connsiteY50" fmla="*/ 124946 h 311701"/>
                <a:gd name="connsiteX51" fmla="*/ 99875 w 433233"/>
                <a:gd name="connsiteY51" fmla="*/ 93157 h 311701"/>
                <a:gd name="connsiteX52" fmla="*/ 97667 w 433233"/>
                <a:gd name="connsiteY52" fmla="*/ 90950 h 311701"/>
                <a:gd name="connsiteX53" fmla="*/ 73826 w 433233"/>
                <a:gd name="connsiteY53" fmla="*/ 79029 h 311701"/>
                <a:gd name="connsiteX54" fmla="*/ 97667 w 433233"/>
                <a:gd name="connsiteY54" fmla="*/ 136866 h 311701"/>
                <a:gd name="connsiteX55" fmla="*/ 110470 w 433233"/>
                <a:gd name="connsiteY55" fmla="*/ 129802 h 311701"/>
                <a:gd name="connsiteX56" fmla="*/ 113120 w 433233"/>
                <a:gd name="connsiteY56" fmla="*/ 115674 h 311701"/>
                <a:gd name="connsiteX57" fmla="*/ 113120 w 433233"/>
                <a:gd name="connsiteY57" fmla="*/ 79471 h 311701"/>
                <a:gd name="connsiteX58" fmla="*/ 71177 w 433233"/>
                <a:gd name="connsiteY58" fmla="*/ 34879 h 311701"/>
                <a:gd name="connsiteX59" fmla="*/ 29234 w 433233"/>
                <a:gd name="connsiteY59" fmla="*/ 79912 h 311701"/>
                <a:gd name="connsiteX60" fmla="*/ 29234 w 433233"/>
                <a:gd name="connsiteY60" fmla="*/ 115232 h 311701"/>
                <a:gd name="connsiteX61" fmla="*/ 31883 w 433233"/>
                <a:gd name="connsiteY61" fmla="*/ 130244 h 311701"/>
                <a:gd name="connsiteX62" fmla="*/ 46011 w 433233"/>
                <a:gd name="connsiteY62" fmla="*/ 137308 h 311701"/>
                <a:gd name="connsiteX63" fmla="*/ 38506 w 433233"/>
                <a:gd name="connsiteY63" fmla="*/ 124946 h 311701"/>
                <a:gd name="connsiteX64" fmla="*/ 35415 w 433233"/>
                <a:gd name="connsiteY64" fmla="*/ 89626 h 311701"/>
                <a:gd name="connsiteX65" fmla="*/ 42479 w 433233"/>
                <a:gd name="connsiteY65" fmla="*/ 83003 h 311701"/>
                <a:gd name="connsiteX66" fmla="*/ 66762 w 433233"/>
                <a:gd name="connsiteY66" fmla="*/ 71082 h 311701"/>
                <a:gd name="connsiteX67" fmla="*/ 78682 w 433233"/>
                <a:gd name="connsiteY67" fmla="*/ 70641 h 311701"/>
                <a:gd name="connsiteX68" fmla="*/ 102524 w 433233"/>
                <a:gd name="connsiteY68" fmla="*/ 82562 h 311701"/>
                <a:gd name="connsiteX69" fmla="*/ 109588 w 433233"/>
                <a:gd name="connsiteY69" fmla="*/ 90067 h 311701"/>
                <a:gd name="connsiteX70" fmla="*/ 109146 w 433233"/>
                <a:gd name="connsiteY70" fmla="*/ 113908 h 311701"/>
                <a:gd name="connsiteX71" fmla="*/ 97667 w 433233"/>
                <a:gd name="connsiteY71" fmla="*/ 136866 h 311701"/>
                <a:gd name="connsiteX72" fmla="*/ 389501 w 433233"/>
                <a:gd name="connsiteY72" fmla="*/ 99780 h 311701"/>
                <a:gd name="connsiteX73" fmla="*/ 389501 w 433233"/>
                <a:gd name="connsiteY73" fmla="*/ 99780 h 311701"/>
                <a:gd name="connsiteX74" fmla="*/ 389501 w 433233"/>
                <a:gd name="connsiteY74" fmla="*/ 87859 h 311701"/>
                <a:gd name="connsiteX75" fmla="*/ 386852 w 433233"/>
                <a:gd name="connsiteY75" fmla="*/ 81237 h 311701"/>
                <a:gd name="connsiteX76" fmla="*/ 379788 w 433233"/>
                <a:gd name="connsiteY76" fmla="*/ 67550 h 311701"/>
                <a:gd name="connsiteX77" fmla="*/ 375815 w 433233"/>
                <a:gd name="connsiteY77" fmla="*/ 64018 h 311701"/>
                <a:gd name="connsiteX78" fmla="*/ 341819 w 433233"/>
                <a:gd name="connsiteY78" fmla="*/ 64018 h 311701"/>
                <a:gd name="connsiteX79" fmla="*/ 337845 w 433233"/>
                <a:gd name="connsiteY79" fmla="*/ 67109 h 311701"/>
                <a:gd name="connsiteX80" fmla="*/ 330340 w 433233"/>
                <a:gd name="connsiteY80" fmla="*/ 81678 h 311701"/>
                <a:gd name="connsiteX81" fmla="*/ 328574 w 433233"/>
                <a:gd name="connsiteY81" fmla="*/ 84327 h 311701"/>
                <a:gd name="connsiteX82" fmla="*/ 329015 w 433233"/>
                <a:gd name="connsiteY82" fmla="*/ 114350 h 311701"/>
                <a:gd name="connsiteX83" fmla="*/ 357713 w 433233"/>
                <a:gd name="connsiteY83" fmla="*/ 138632 h 311701"/>
                <a:gd name="connsiteX84" fmla="*/ 389501 w 433233"/>
                <a:gd name="connsiteY84" fmla="*/ 107286 h 311701"/>
                <a:gd name="connsiteX85" fmla="*/ 389501 w 433233"/>
                <a:gd name="connsiteY85" fmla="*/ 99780 h 311701"/>
                <a:gd name="connsiteX86" fmla="*/ 164334 w 433233"/>
                <a:gd name="connsiteY86" fmla="*/ 64018 h 311701"/>
                <a:gd name="connsiteX87" fmla="*/ 169191 w 433233"/>
                <a:gd name="connsiteY87" fmla="*/ 61369 h 311701"/>
                <a:gd name="connsiteX88" fmla="*/ 178021 w 433233"/>
                <a:gd name="connsiteY88" fmla="*/ 58720 h 311701"/>
                <a:gd name="connsiteX89" fmla="*/ 216873 w 433233"/>
                <a:gd name="connsiteY89" fmla="*/ 45034 h 311701"/>
                <a:gd name="connsiteX90" fmla="*/ 228794 w 433233"/>
                <a:gd name="connsiteY90" fmla="*/ 44150 h 311701"/>
                <a:gd name="connsiteX91" fmla="*/ 252635 w 433233"/>
                <a:gd name="connsiteY91" fmla="*/ 53864 h 311701"/>
                <a:gd name="connsiteX92" fmla="*/ 262348 w 433233"/>
                <a:gd name="connsiteY92" fmla="*/ 63135 h 311701"/>
                <a:gd name="connsiteX93" fmla="*/ 267204 w 433233"/>
                <a:gd name="connsiteY93" fmla="*/ 64018 h 311701"/>
                <a:gd name="connsiteX94" fmla="*/ 267204 w 433233"/>
                <a:gd name="connsiteY94" fmla="*/ 40619 h 311701"/>
                <a:gd name="connsiteX95" fmla="*/ 238949 w 433233"/>
                <a:gd name="connsiteY95" fmla="*/ 21192 h 311701"/>
                <a:gd name="connsiteX96" fmla="*/ 230560 w 433233"/>
                <a:gd name="connsiteY96" fmla="*/ 18543 h 311701"/>
                <a:gd name="connsiteX97" fmla="*/ 218197 w 433233"/>
                <a:gd name="connsiteY97" fmla="*/ 10155 h 311701"/>
                <a:gd name="connsiteX98" fmla="*/ 202745 w 433233"/>
                <a:gd name="connsiteY98" fmla="*/ 9271 h 311701"/>
                <a:gd name="connsiteX99" fmla="*/ 176255 w 433233"/>
                <a:gd name="connsiteY99" fmla="*/ 21192 h 311701"/>
                <a:gd name="connsiteX100" fmla="*/ 164334 w 433233"/>
                <a:gd name="connsiteY100" fmla="*/ 64018 h 311701"/>
                <a:gd name="connsiteX101" fmla="*/ 177138 w 433233"/>
                <a:gd name="connsiteY101" fmla="*/ 69758 h 311701"/>
                <a:gd name="connsiteX102" fmla="*/ 177138 w 433233"/>
                <a:gd name="connsiteY102" fmla="*/ 102871 h 311701"/>
                <a:gd name="connsiteX103" fmla="*/ 200537 w 433233"/>
                <a:gd name="connsiteY103" fmla="*/ 139957 h 311701"/>
                <a:gd name="connsiteX104" fmla="*/ 252635 w 433233"/>
                <a:gd name="connsiteY104" fmla="*/ 102871 h 311701"/>
                <a:gd name="connsiteX105" fmla="*/ 252635 w 433233"/>
                <a:gd name="connsiteY105" fmla="*/ 72848 h 311701"/>
                <a:gd name="connsiteX106" fmla="*/ 252635 w 433233"/>
                <a:gd name="connsiteY106" fmla="*/ 64459 h 311701"/>
                <a:gd name="connsiteX107" fmla="*/ 237182 w 433233"/>
                <a:gd name="connsiteY107" fmla="*/ 60486 h 311701"/>
                <a:gd name="connsiteX108" fmla="*/ 223054 w 433233"/>
                <a:gd name="connsiteY108" fmla="*/ 53422 h 311701"/>
                <a:gd name="connsiteX109" fmla="*/ 177138 w 433233"/>
                <a:gd name="connsiteY109" fmla="*/ 69758 h 311701"/>
                <a:gd name="connsiteX110" fmla="*/ 376256 w 433233"/>
                <a:gd name="connsiteY110" fmla="*/ 159383 h 311701"/>
                <a:gd name="connsiteX111" fmla="*/ 373607 w 433233"/>
                <a:gd name="connsiteY111" fmla="*/ 167330 h 311701"/>
                <a:gd name="connsiteX112" fmla="*/ 365219 w 433233"/>
                <a:gd name="connsiteY112" fmla="*/ 173953 h 311701"/>
                <a:gd name="connsiteX113" fmla="*/ 351532 w 433233"/>
                <a:gd name="connsiteY113" fmla="*/ 173953 h 311701"/>
                <a:gd name="connsiteX114" fmla="*/ 343585 w 433233"/>
                <a:gd name="connsiteY114" fmla="*/ 167772 h 311701"/>
                <a:gd name="connsiteX115" fmla="*/ 340936 w 433233"/>
                <a:gd name="connsiteY115" fmla="*/ 159383 h 311701"/>
                <a:gd name="connsiteX116" fmla="*/ 317977 w 433233"/>
                <a:gd name="connsiteY116" fmla="*/ 166889 h 311701"/>
                <a:gd name="connsiteX117" fmla="*/ 302083 w 433233"/>
                <a:gd name="connsiteY117" fmla="*/ 179251 h 311701"/>
                <a:gd name="connsiteX118" fmla="*/ 301642 w 433233"/>
                <a:gd name="connsiteY118" fmla="*/ 184108 h 311701"/>
                <a:gd name="connsiteX119" fmla="*/ 304291 w 433233"/>
                <a:gd name="connsiteY119" fmla="*/ 194703 h 311701"/>
                <a:gd name="connsiteX120" fmla="*/ 306057 w 433233"/>
                <a:gd name="connsiteY120" fmla="*/ 230023 h 311701"/>
                <a:gd name="connsiteX121" fmla="*/ 307382 w 433233"/>
                <a:gd name="connsiteY121" fmla="*/ 258721 h 311701"/>
                <a:gd name="connsiteX122" fmla="*/ 314446 w 433233"/>
                <a:gd name="connsiteY122" fmla="*/ 258721 h 311701"/>
                <a:gd name="connsiteX123" fmla="*/ 314446 w 433233"/>
                <a:gd name="connsiteY123" fmla="*/ 252982 h 311701"/>
                <a:gd name="connsiteX124" fmla="*/ 314446 w 433233"/>
                <a:gd name="connsiteY124" fmla="*/ 212363 h 311701"/>
                <a:gd name="connsiteX125" fmla="*/ 318861 w 433233"/>
                <a:gd name="connsiteY125" fmla="*/ 207066 h 311701"/>
                <a:gd name="connsiteX126" fmla="*/ 323717 w 433233"/>
                <a:gd name="connsiteY126" fmla="*/ 212363 h 311701"/>
                <a:gd name="connsiteX127" fmla="*/ 323717 w 433233"/>
                <a:gd name="connsiteY127" fmla="*/ 215896 h 311701"/>
                <a:gd name="connsiteX128" fmla="*/ 323717 w 433233"/>
                <a:gd name="connsiteY128" fmla="*/ 254748 h 311701"/>
                <a:gd name="connsiteX129" fmla="*/ 323717 w 433233"/>
                <a:gd name="connsiteY129" fmla="*/ 259605 h 311701"/>
                <a:gd name="connsiteX130" fmla="*/ 391267 w 433233"/>
                <a:gd name="connsiteY130" fmla="*/ 259605 h 311701"/>
                <a:gd name="connsiteX131" fmla="*/ 391267 w 433233"/>
                <a:gd name="connsiteY131" fmla="*/ 254306 h 311701"/>
                <a:gd name="connsiteX132" fmla="*/ 391267 w 433233"/>
                <a:gd name="connsiteY132" fmla="*/ 214571 h 311701"/>
                <a:gd name="connsiteX133" fmla="*/ 395682 w 433233"/>
                <a:gd name="connsiteY133" fmla="*/ 207507 h 311701"/>
                <a:gd name="connsiteX134" fmla="*/ 400097 w 433233"/>
                <a:gd name="connsiteY134" fmla="*/ 214129 h 311701"/>
                <a:gd name="connsiteX135" fmla="*/ 400097 w 433233"/>
                <a:gd name="connsiteY135" fmla="*/ 254306 h 311701"/>
                <a:gd name="connsiteX136" fmla="*/ 400097 w 433233"/>
                <a:gd name="connsiteY136" fmla="*/ 259163 h 311701"/>
                <a:gd name="connsiteX137" fmla="*/ 403629 w 433233"/>
                <a:gd name="connsiteY137" fmla="*/ 259605 h 311701"/>
                <a:gd name="connsiteX138" fmla="*/ 416874 w 433233"/>
                <a:gd name="connsiteY138" fmla="*/ 259605 h 311701"/>
                <a:gd name="connsiteX139" fmla="*/ 422173 w 433233"/>
                <a:gd name="connsiteY139" fmla="*/ 252982 h 311701"/>
                <a:gd name="connsiteX140" fmla="*/ 419082 w 433233"/>
                <a:gd name="connsiteY140" fmla="*/ 195587 h 311701"/>
                <a:gd name="connsiteX141" fmla="*/ 399214 w 433233"/>
                <a:gd name="connsiteY141" fmla="*/ 167772 h 311701"/>
                <a:gd name="connsiteX142" fmla="*/ 376256 w 433233"/>
                <a:gd name="connsiteY142" fmla="*/ 159383 h 311701"/>
                <a:gd name="connsiteX143" fmla="*/ 54841 w 433233"/>
                <a:gd name="connsiteY143" fmla="*/ 159383 h 311701"/>
                <a:gd name="connsiteX144" fmla="*/ 29676 w 433233"/>
                <a:gd name="connsiteY144" fmla="*/ 167772 h 311701"/>
                <a:gd name="connsiteX145" fmla="*/ 11574 w 433233"/>
                <a:gd name="connsiteY145" fmla="*/ 189847 h 311701"/>
                <a:gd name="connsiteX146" fmla="*/ 10691 w 433233"/>
                <a:gd name="connsiteY146" fmla="*/ 200443 h 311701"/>
                <a:gd name="connsiteX147" fmla="*/ 8042 w 433233"/>
                <a:gd name="connsiteY147" fmla="*/ 252099 h 311701"/>
                <a:gd name="connsiteX148" fmla="*/ 12898 w 433233"/>
                <a:gd name="connsiteY148" fmla="*/ 259605 h 311701"/>
                <a:gd name="connsiteX149" fmla="*/ 29234 w 433233"/>
                <a:gd name="connsiteY149" fmla="*/ 259605 h 311701"/>
                <a:gd name="connsiteX150" fmla="*/ 29234 w 433233"/>
                <a:gd name="connsiteY150" fmla="*/ 253865 h 311701"/>
                <a:gd name="connsiteX151" fmla="*/ 29234 w 433233"/>
                <a:gd name="connsiteY151" fmla="*/ 214129 h 311701"/>
                <a:gd name="connsiteX152" fmla="*/ 33649 w 433233"/>
                <a:gd name="connsiteY152" fmla="*/ 207066 h 311701"/>
                <a:gd name="connsiteX153" fmla="*/ 38064 w 433233"/>
                <a:gd name="connsiteY153" fmla="*/ 214129 h 311701"/>
                <a:gd name="connsiteX154" fmla="*/ 38064 w 433233"/>
                <a:gd name="connsiteY154" fmla="*/ 252541 h 311701"/>
                <a:gd name="connsiteX155" fmla="*/ 38064 w 433233"/>
                <a:gd name="connsiteY155" fmla="*/ 259163 h 311701"/>
                <a:gd name="connsiteX156" fmla="*/ 106497 w 433233"/>
                <a:gd name="connsiteY156" fmla="*/ 259163 h 311701"/>
                <a:gd name="connsiteX157" fmla="*/ 106497 w 433233"/>
                <a:gd name="connsiteY157" fmla="*/ 245476 h 311701"/>
                <a:gd name="connsiteX158" fmla="*/ 106497 w 433233"/>
                <a:gd name="connsiteY158" fmla="*/ 212363 h 311701"/>
                <a:gd name="connsiteX159" fmla="*/ 110912 w 433233"/>
                <a:gd name="connsiteY159" fmla="*/ 207066 h 311701"/>
                <a:gd name="connsiteX160" fmla="*/ 115327 w 433233"/>
                <a:gd name="connsiteY160" fmla="*/ 212363 h 311701"/>
                <a:gd name="connsiteX161" fmla="*/ 115327 w 433233"/>
                <a:gd name="connsiteY161" fmla="*/ 215896 h 311701"/>
                <a:gd name="connsiteX162" fmla="*/ 115327 w 433233"/>
                <a:gd name="connsiteY162" fmla="*/ 254748 h 311701"/>
                <a:gd name="connsiteX163" fmla="*/ 115769 w 433233"/>
                <a:gd name="connsiteY163" fmla="*/ 259605 h 311701"/>
                <a:gd name="connsiteX164" fmla="*/ 123274 w 433233"/>
                <a:gd name="connsiteY164" fmla="*/ 259605 h 311701"/>
                <a:gd name="connsiteX165" fmla="*/ 123716 w 433233"/>
                <a:gd name="connsiteY165" fmla="*/ 256514 h 311701"/>
                <a:gd name="connsiteX166" fmla="*/ 126365 w 433233"/>
                <a:gd name="connsiteY166" fmla="*/ 204417 h 311701"/>
                <a:gd name="connsiteX167" fmla="*/ 129014 w 433233"/>
                <a:gd name="connsiteY167" fmla="*/ 187639 h 311701"/>
                <a:gd name="connsiteX168" fmla="*/ 126365 w 433233"/>
                <a:gd name="connsiteY168" fmla="*/ 174835 h 311701"/>
                <a:gd name="connsiteX169" fmla="*/ 118859 w 433233"/>
                <a:gd name="connsiteY169" fmla="*/ 169096 h 311701"/>
                <a:gd name="connsiteX170" fmla="*/ 90603 w 433233"/>
                <a:gd name="connsiteY170" fmla="*/ 158941 h 311701"/>
                <a:gd name="connsiteX171" fmla="*/ 77358 w 433233"/>
                <a:gd name="connsiteY171" fmla="*/ 173511 h 311701"/>
                <a:gd name="connsiteX172" fmla="*/ 77358 w 433233"/>
                <a:gd name="connsiteY172" fmla="*/ 187639 h 311701"/>
                <a:gd name="connsiteX173" fmla="*/ 72943 w 433233"/>
                <a:gd name="connsiteY173" fmla="*/ 194262 h 311701"/>
                <a:gd name="connsiteX174" fmla="*/ 68528 w 433233"/>
                <a:gd name="connsiteY174" fmla="*/ 187639 h 311701"/>
                <a:gd name="connsiteX175" fmla="*/ 68528 w 433233"/>
                <a:gd name="connsiteY175" fmla="*/ 173511 h 311701"/>
                <a:gd name="connsiteX176" fmla="*/ 54841 w 433233"/>
                <a:gd name="connsiteY176" fmla="*/ 159383 h 311701"/>
                <a:gd name="connsiteX177" fmla="*/ 269412 w 433233"/>
                <a:gd name="connsiteY177" fmla="*/ 302430 h 311701"/>
                <a:gd name="connsiteX178" fmla="*/ 292370 w 433233"/>
                <a:gd name="connsiteY178" fmla="*/ 302430 h 311701"/>
                <a:gd name="connsiteX179" fmla="*/ 301200 w 433233"/>
                <a:gd name="connsiteY179" fmla="*/ 292276 h 311701"/>
                <a:gd name="connsiteX180" fmla="*/ 299434 w 433233"/>
                <a:gd name="connsiteY180" fmla="*/ 264461 h 311701"/>
                <a:gd name="connsiteX181" fmla="*/ 295902 w 433233"/>
                <a:gd name="connsiteY181" fmla="*/ 199560 h 311701"/>
                <a:gd name="connsiteX182" fmla="*/ 283099 w 433233"/>
                <a:gd name="connsiteY182" fmla="*/ 182783 h 311701"/>
                <a:gd name="connsiteX183" fmla="*/ 238949 w 433233"/>
                <a:gd name="connsiteY183" fmla="*/ 167330 h 311701"/>
                <a:gd name="connsiteX184" fmla="*/ 237624 w 433233"/>
                <a:gd name="connsiteY184" fmla="*/ 167330 h 311701"/>
                <a:gd name="connsiteX185" fmla="*/ 233209 w 433233"/>
                <a:gd name="connsiteY185" fmla="*/ 181017 h 311701"/>
                <a:gd name="connsiteX186" fmla="*/ 224820 w 433233"/>
                <a:gd name="connsiteY186" fmla="*/ 187639 h 311701"/>
                <a:gd name="connsiteX187" fmla="*/ 206719 w 433233"/>
                <a:gd name="connsiteY187" fmla="*/ 187639 h 311701"/>
                <a:gd name="connsiteX188" fmla="*/ 197888 w 433233"/>
                <a:gd name="connsiteY188" fmla="*/ 181017 h 311701"/>
                <a:gd name="connsiteX189" fmla="*/ 193473 w 433233"/>
                <a:gd name="connsiteY189" fmla="*/ 168213 h 311701"/>
                <a:gd name="connsiteX190" fmla="*/ 163451 w 433233"/>
                <a:gd name="connsiteY190" fmla="*/ 178809 h 311701"/>
                <a:gd name="connsiteX191" fmla="*/ 146233 w 433233"/>
                <a:gd name="connsiteY191" fmla="*/ 183666 h 311701"/>
                <a:gd name="connsiteX192" fmla="*/ 135195 w 433233"/>
                <a:gd name="connsiteY192" fmla="*/ 197794 h 311701"/>
                <a:gd name="connsiteX193" fmla="*/ 134312 w 433233"/>
                <a:gd name="connsiteY193" fmla="*/ 218103 h 311701"/>
                <a:gd name="connsiteX194" fmla="*/ 131663 w 433233"/>
                <a:gd name="connsiteY194" fmla="*/ 261371 h 311701"/>
                <a:gd name="connsiteX195" fmla="*/ 129897 w 433233"/>
                <a:gd name="connsiteY195" fmla="*/ 294042 h 311701"/>
                <a:gd name="connsiteX196" fmla="*/ 134753 w 433233"/>
                <a:gd name="connsiteY196" fmla="*/ 302430 h 311701"/>
                <a:gd name="connsiteX197" fmla="*/ 160361 w 433233"/>
                <a:gd name="connsiteY197" fmla="*/ 302430 h 311701"/>
                <a:gd name="connsiteX198" fmla="*/ 160361 w 433233"/>
                <a:gd name="connsiteY198" fmla="*/ 273733 h 311701"/>
                <a:gd name="connsiteX199" fmla="*/ 160361 w 433233"/>
                <a:gd name="connsiteY199" fmla="*/ 240620 h 311701"/>
                <a:gd name="connsiteX200" fmla="*/ 164334 w 433233"/>
                <a:gd name="connsiteY200" fmla="*/ 234880 h 311701"/>
                <a:gd name="connsiteX201" fmla="*/ 168749 w 433233"/>
                <a:gd name="connsiteY201" fmla="*/ 240620 h 311701"/>
                <a:gd name="connsiteX202" fmla="*/ 168749 w 433233"/>
                <a:gd name="connsiteY202" fmla="*/ 243269 h 311701"/>
                <a:gd name="connsiteX203" fmla="*/ 168749 w 433233"/>
                <a:gd name="connsiteY203" fmla="*/ 297132 h 311701"/>
                <a:gd name="connsiteX204" fmla="*/ 168749 w 433233"/>
                <a:gd name="connsiteY204" fmla="*/ 301989 h 311701"/>
                <a:gd name="connsiteX205" fmla="*/ 260140 w 433233"/>
                <a:gd name="connsiteY205" fmla="*/ 301989 h 311701"/>
                <a:gd name="connsiteX206" fmla="*/ 260140 w 433233"/>
                <a:gd name="connsiteY206" fmla="*/ 296691 h 311701"/>
                <a:gd name="connsiteX207" fmla="*/ 260140 w 433233"/>
                <a:gd name="connsiteY207" fmla="*/ 242386 h 311701"/>
                <a:gd name="connsiteX208" fmla="*/ 260140 w 433233"/>
                <a:gd name="connsiteY208" fmla="*/ 237971 h 311701"/>
                <a:gd name="connsiteX209" fmla="*/ 263673 w 433233"/>
                <a:gd name="connsiteY209" fmla="*/ 234439 h 311701"/>
                <a:gd name="connsiteX210" fmla="*/ 268088 w 433233"/>
                <a:gd name="connsiteY210" fmla="*/ 237971 h 311701"/>
                <a:gd name="connsiteX211" fmla="*/ 268529 w 433233"/>
                <a:gd name="connsiteY211" fmla="*/ 242386 h 311701"/>
                <a:gd name="connsiteX212" fmla="*/ 268529 w 433233"/>
                <a:gd name="connsiteY212" fmla="*/ 296249 h 311701"/>
                <a:gd name="connsiteX213" fmla="*/ 269412 w 433233"/>
                <a:gd name="connsiteY213" fmla="*/ 302430 h 311701"/>
                <a:gd name="connsiteX214" fmla="*/ 133870 w 433233"/>
                <a:gd name="connsiteY214" fmla="*/ 311702 h 311701"/>
                <a:gd name="connsiteX215" fmla="*/ 121950 w 433233"/>
                <a:gd name="connsiteY215" fmla="*/ 290068 h 311701"/>
                <a:gd name="connsiteX216" fmla="*/ 123274 w 433233"/>
                <a:gd name="connsiteY216" fmla="*/ 269759 h 311701"/>
                <a:gd name="connsiteX217" fmla="*/ 117976 w 433233"/>
                <a:gd name="connsiteY217" fmla="*/ 269759 h 311701"/>
                <a:gd name="connsiteX218" fmla="*/ 16430 w 433233"/>
                <a:gd name="connsiteY218" fmla="*/ 269759 h 311701"/>
                <a:gd name="connsiteX219" fmla="*/ 94 w 433233"/>
                <a:gd name="connsiteY219" fmla="*/ 251216 h 311701"/>
                <a:gd name="connsiteX220" fmla="*/ 2744 w 433233"/>
                <a:gd name="connsiteY220" fmla="*/ 194703 h 311701"/>
                <a:gd name="connsiteX221" fmla="*/ 31883 w 433233"/>
                <a:gd name="connsiteY221" fmla="*/ 157617 h 311701"/>
                <a:gd name="connsiteX222" fmla="*/ 53075 w 433233"/>
                <a:gd name="connsiteY222" fmla="*/ 147021 h 311701"/>
                <a:gd name="connsiteX223" fmla="*/ 47336 w 433233"/>
                <a:gd name="connsiteY223" fmla="*/ 146580 h 311701"/>
                <a:gd name="connsiteX224" fmla="*/ 21728 w 433233"/>
                <a:gd name="connsiteY224" fmla="*/ 123180 h 311701"/>
                <a:gd name="connsiteX225" fmla="*/ 20845 w 433233"/>
                <a:gd name="connsiteY225" fmla="*/ 86093 h 311701"/>
                <a:gd name="connsiteX226" fmla="*/ 22612 w 433233"/>
                <a:gd name="connsiteY226" fmla="*/ 65343 h 311701"/>
                <a:gd name="connsiteX227" fmla="*/ 75592 w 433233"/>
                <a:gd name="connsiteY227" fmla="*/ 24283 h 311701"/>
                <a:gd name="connsiteX228" fmla="*/ 121950 w 433233"/>
                <a:gd name="connsiteY228" fmla="*/ 70641 h 311701"/>
                <a:gd name="connsiteX229" fmla="*/ 121508 w 433233"/>
                <a:gd name="connsiteY229" fmla="*/ 126270 h 311701"/>
                <a:gd name="connsiteX230" fmla="*/ 119742 w 433233"/>
                <a:gd name="connsiteY230" fmla="*/ 132893 h 311701"/>
                <a:gd name="connsiteX231" fmla="*/ 102082 w 433233"/>
                <a:gd name="connsiteY231" fmla="*/ 146138 h 311701"/>
                <a:gd name="connsiteX232" fmla="*/ 92810 w 433233"/>
                <a:gd name="connsiteY232" fmla="*/ 146138 h 311701"/>
                <a:gd name="connsiteX233" fmla="*/ 92369 w 433233"/>
                <a:gd name="connsiteY233" fmla="*/ 147904 h 311701"/>
                <a:gd name="connsiteX234" fmla="*/ 107380 w 433233"/>
                <a:gd name="connsiteY234" fmla="*/ 154968 h 311701"/>
                <a:gd name="connsiteX235" fmla="*/ 138727 w 433233"/>
                <a:gd name="connsiteY235" fmla="*/ 175719 h 311701"/>
                <a:gd name="connsiteX236" fmla="*/ 170073 w 433233"/>
                <a:gd name="connsiteY236" fmla="*/ 167330 h 311701"/>
                <a:gd name="connsiteX237" fmla="*/ 190824 w 433233"/>
                <a:gd name="connsiteY237" fmla="*/ 158059 h 311701"/>
                <a:gd name="connsiteX238" fmla="*/ 191266 w 433233"/>
                <a:gd name="connsiteY238" fmla="*/ 144372 h 311701"/>
                <a:gd name="connsiteX239" fmla="*/ 170515 w 433233"/>
                <a:gd name="connsiteY239" fmla="*/ 112584 h 311701"/>
                <a:gd name="connsiteX240" fmla="*/ 167425 w 433233"/>
                <a:gd name="connsiteY240" fmla="*/ 109935 h 311701"/>
                <a:gd name="connsiteX241" fmla="*/ 154621 w 433233"/>
                <a:gd name="connsiteY241" fmla="*/ 71524 h 311701"/>
                <a:gd name="connsiteX242" fmla="*/ 155946 w 433233"/>
                <a:gd name="connsiteY242" fmla="*/ 66226 h 311701"/>
                <a:gd name="connsiteX243" fmla="*/ 157712 w 433233"/>
                <a:gd name="connsiteY243" fmla="*/ 38853 h 311701"/>
                <a:gd name="connsiteX244" fmla="*/ 202745 w 433233"/>
                <a:gd name="connsiteY244" fmla="*/ 0 h 311701"/>
                <a:gd name="connsiteX245" fmla="*/ 216431 w 433233"/>
                <a:gd name="connsiteY245" fmla="*/ 0 h 311701"/>
                <a:gd name="connsiteX246" fmla="*/ 235858 w 433233"/>
                <a:gd name="connsiteY246" fmla="*/ 8830 h 311701"/>
                <a:gd name="connsiteX247" fmla="*/ 241156 w 433233"/>
                <a:gd name="connsiteY247" fmla="*/ 10596 h 311701"/>
                <a:gd name="connsiteX248" fmla="*/ 277801 w 433233"/>
                <a:gd name="connsiteY248" fmla="*/ 39735 h 311701"/>
                <a:gd name="connsiteX249" fmla="*/ 277801 w 433233"/>
                <a:gd name="connsiteY249" fmla="*/ 68875 h 311701"/>
                <a:gd name="connsiteX250" fmla="*/ 279567 w 433233"/>
                <a:gd name="connsiteY250" fmla="*/ 74614 h 311701"/>
                <a:gd name="connsiteX251" fmla="*/ 264997 w 433233"/>
                <a:gd name="connsiteY251" fmla="*/ 109935 h 311701"/>
                <a:gd name="connsiteX252" fmla="*/ 261024 w 433233"/>
                <a:gd name="connsiteY252" fmla="*/ 113908 h 311701"/>
                <a:gd name="connsiteX253" fmla="*/ 242922 w 433233"/>
                <a:gd name="connsiteY253" fmla="*/ 142606 h 311701"/>
                <a:gd name="connsiteX254" fmla="*/ 244246 w 433233"/>
                <a:gd name="connsiteY254" fmla="*/ 158500 h 311701"/>
                <a:gd name="connsiteX255" fmla="*/ 285306 w 433233"/>
                <a:gd name="connsiteY255" fmla="*/ 173070 h 311701"/>
                <a:gd name="connsiteX256" fmla="*/ 299876 w 433233"/>
                <a:gd name="connsiteY256" fmla="*/ 168655 h 311701"/>
                <a:gd name="connsiteX257" fmla="*/ 319302 w 433233"/>
                <a:gd name="connsiteY257" fmla="*/ 156734 h 311701"/>
                <a:gd name="connsiteX258" fmla="*/ 337845 w 433233"/>
                <a:gd name="connsiteY258" fmla="*/ 149229 h 311701"/>
                <a:gd name="connsiteX259" fmla="*/ 338287 w 433233"/>
                <a:gd name="connsiteY259" fmla="*/ 141281 h 311701"/>
                <a:gd name="connsiteX260" fmla="*/ 321951 w 433233"/>
                <a:gd name="connsiteY260" fmla="*/ 117882 h 311701"/>
                <a:gd name="connsiteX261" fmla="*/ 318861 w 433233"/>
                <a:gd name="connsiteY261" fmla="*/ 114791 h 311701"/>
                <a:gd name="connsiteX262" fmla="*/ 309147 w 433233"/>
                <a:gd name="connsiteY262" fmla="*/ 82120 h 311701"/>
                <a:gd name="connsiteX263" fmla="*/ 310472 w 433233"/>
                <a:gd name="connsiteY263" fmla="*/ 77263 h 311701"/>
                <a:gd name="connsiteX264" fmla="*/ 311797 w 433233"/>
                <a:gd name="connsiteY264" fmla="*/ 56954 h 311701"/>
                <a:gd name="connsiteX265" fmla="*/ 365660 w 433233"/>
                <a:gd name="connsiteY265" fmla="*/ 18543 h 311701"/>
                <a:gd name="connsiteX266" fmla="*/ 408486 w 433233"/>
                <a:gd name="connsiteY266" fmla="*/ 56954 h 311701"/>
                <a:gd name="connsiteX267" fmla="*/ 409810 w 433233"/>
                <a:gd name="connsiteY267" fmla="*/ 77263 h 311701"/>
                <a:gd name="connsiteX268" fmla="*/ 411576 w 433233"/>
                <a:gd name="connsiteY268" fmla="*/ 82562 h 311701"/>
                <a:gd name="connsiteX269" fmla="*/ 402746 w 433233"/>
                <a:gd name="connsiteY269" fmla="*/ 114791 h 311701"/>
                <a:gd name="connsiteX270" fmla="*/ 398773 w 433233"/>
                <a:gd name="connsiteY270" fmla="*/ 118323 h 311701"/>
                <a:gd name="connsiteX271" fmla="*/ 381995 w 433233"/>
                <a:gd name="connsiteY271" fmla="*/ 141723 h 311701"/>
                <a:gd name="connsiteX272" fmla="*/ 379346 w 433233"/>
                <a:gd name="connsiteY272" fmla="*/ 145696 h 311701"/>
                <a:gd name="connsiteX273" fmla="*/ 382437 w 433233"/>
                <a:gd name="connsiteY273" fmla="*/ 149229 h 311701"/>
                <a:gd name="connsiteX274" fmla="*/ 400097 w 433233"/>
                <a:gd name="connsiteY274" fmla="*/ 156734 h 311701"/>
                <a:gd name="connsiteX275" fmla="*/ 430119 w 433233"/>
                <a:gd name="connsiteY275" fmla="*/ 195145 h 311701"/>
                <a:gd name="connsiteX276" fmla="*/ 433210 w 433233"/>
                <a:gd name="connsiteY276" fmla="*/ 251657 h 311701"/>
                <a:gd name="connsiteX277" fmla="*/ 417316 w 433233"/>
                <a:gd name="connsiteY277" fmla="*/ 268876 h 311701"/>
                <a:gd name="connsiteX278" fmla="*/ 315328 w 433233"/>
                <a:gd name="connsiteY278" fmla="*/ 268876 h 311701"/>
                <a:gd name="connsiteX279" fmla="*/ 309589 w 433233"/>
                <a:gd name="connsiteY279" fmla="*/ 268876 h 311701"/>
                <a:gd name="connsiteX280" fmla="*/ 310472 w 433233"/>
                <a:gd name="connsiteY280" fmla="*/ 287861 h 311701"/>
                <a:gd name="connsiteX281" fmla="*/ 298993 w 433233"/>
                <a:gd name="connsiteY281" fmla="*/ 311260 h 311701"/>
                <a:gd name="connsiteX282" fmla="*/ 133870 w 433233"/>
                <a:gd name="connsiteY282" fmla="*/ 311702 h 311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Lst>
              <a:rect l="l" t="t" r="r" b="b"/>
              <a:pathLst>
                <a:path w="433233" h="311701">
                  <a:moveTo>
                    <a:pt x="399214" y="105961"/>
                  </a:moveTo>
                  <a:cubicBezTo>
                    <a:pt x="404513" y="105078"/>
                    <a:pt x="407161" y="101546"/>
                    <a:pt x="406720" y="96689"/>
                  </a:cubicBezTo>
                  <a:cubicBezTo>
                    <a:pt x="406720" y="91833"/>
                    <a:pt x="404071" y="88742"/>
                    <a:pt x="399214" y="87859"/>
                  </a:cubicBezTo>
                  <a:cubicBezTo>
                    <a:pt x="399214" y="93599"/>
                    <a:pt x="399214" y="99780"/>
                    <a:pt x="399214" y="105961"/>
                  </a:cubicBezTo>
                  <a:close/>
                  <a:moveTo>
                    <a:pt x="318861" y="87418"/>
                  </a:moveTo>
                  <a:cubicBezTo>
                    <a:pt x="313562" y="87859"/>
                    <a:pt x="310913" y="91392"/>
                    <a:pt x="310913" y="97131"/>
                  </a:cubicBezTo>
                  <a:cubicBezTo>
                    <a:pt x="310913" y="101987"/>
                    <a:pt x="314004" y="105520"/>
                    <a:pt x="318861" y="105520"/>
                  </a:cubicBezTo>
                  <a:cubicBezTo>
                    <a:pt x="318861" y="99780"/>
                    <a:pt x="318861" y="93599"/>
                    <a:pt x="318861" y="87418"/>
                  </a:cubicBezTo>
                  <a:close/>
                  <a:moveTo>
                    <a:pt x="261907" y="100663"/>
                  </a:moveTo>
                  <a:cubicBezTo>
                    <a:pt x="268529" y="99780"/>
                    <a:pt x="273386" y="94041"/>
                    <a:pt x="273386" y="86977"/>
                  </a:cubicBezTo>
                  <a:cubicBezTo>
                    <a:pt x="273386" y="79912"/>
                    <a:pt x="268970" y="74173"/>
                    <a:pt x="261907" y="73731"/>
                  </a:cubicBezTo>
                  <a:cubicBezTo>
                    <a:pt x="261907" y="83003"/>
                    <a:pt x="261907" y="91833"/>
                    <a:pt x="261907" y="100663"/>
                  </a:cubicBezTo>
                  <a:close/>
                  <a:moveTo>
                    <a:pt x="167866" y="101105"/>
                  </a:moveTo>
                  <a:cubicBezTo>
                    <a:pt x="167866" y="91833"/>
                    <a:pt x="167866" y="82562"/>
                    <a:pt x="167866" y="73731"/>
                  </a:cubicBezTo>
                  <a:cubicBezTo>
                    <a:pt x="160361" y="75939"/>
                    <a:pt x="156828" y="80354"/>
                    <a:pt x="156828" y="87418"/>
                  </a:cubicBezTo>
                  <a:cubicBezTo>
                    <a:pt x="157270" y="94482"/>
                    <a:pt x="161243" y="99338"/>
                    <a:pt x="167866" y="101105"/>
                  </a:cubicBezTo>
                  <a:close/>
                  <a:moveTo>
                    <a:pt x="348000" y="148345"/>
                  </a:moveTo>
                  <a:cubicBezTo>
                    <a:pt x="349325" y="152319"/>
                    <a:pt x="350207" y="155851"/>
                    <a:pt x="351532" y="159825"/>
                  </a:cubicBezTo>
                  <a:cubicBezTo>
                    <a:pt x="351973" y="161149"/>
                    <a:pt x="352856" y="163356"/>
                    <a:pt x="354181" y="163798"/>
                  </a:cubicBezTo>
                  <a:cubicBezTo>
                    <a:pt x="358155" y="163798"/>
                    <a:pt x="363452" y="165123"/>
                    <a:pt x="364777" y="162915"/>
                  </a:cubicBezTo>
                  <a:cubicBezTo>
                    <a:pt x="367867" y="159383"/>
                    <a:pt x="368309" y="153202"/>
                    <a:pt x="370075" y="148345"/>
                  </a:cubicBezTo>
                  <a:cubicBezTo>
                    <a:pt x="362128" y="148345"/>
                    <a:pt x="355505" y="148345"/>
                    <a:pt x="348000" y="148345"/>
                  </a:cubicBezTo>
                  <a:close/>
                  <a:moveTo>
                    <a:pt x="61464" y="146138"/>
                  </a:moveTo>
                  <a:cubicBezTo>
                    <a:pt x="62347" y="149670"/>
                    <a:pt x="62788" y="152760"/>
                    <a:pt x="63671" y="155410"/>
                  </a:cubicBezTo>
                  <a:cubicBezTo>
                    <a:pt x="66320" y="163798"/>
                    <a:pt x="66320" y="163798"/>
                    <a:pt x="74709" y="163798"/>
                  </a:cubicBezTo>
                  <a:cubicBezTo>
                    <a:pt x="76033" y="163798"/>
                    <a:pt x="78682" y="163356"/>
                    <a:pt x="78682" y="162474"/>
                  </a:cubicBezTo>
                  <a:cubicBezTo>
                    <a:pt x="80448" y="156734"/>
                    <a:pt x="83539" y="151436"/>
                    <a:pt x="83097" y="146138"/>
                  </a:cubicBezTo>
                  <a:cubicBezTo>
                    <a:pt x="76033" y="146138"/>
                    <a:pt x="69411" y="146138"/>
                    <a:pt x="61464" y="146138"/>
                  </a:cubicBezTo>
                  <a:close/>
                  <a:moveTo>
                    <a:pt x="230118" y="150111"/>
                  </a:moveTo>
                  <a:cubicBezTo>
                    <a:pt x="219964" y="153644"/>
                    <a:pt x="210251" y="153644"/>
                    <a:pt x="200537" y="150553"/>
                  </a:cubicBezTo>
                  <a:cubicBezTo>
                    <a:pt x="199655" y="160708"/>
                    <a:pt x="204070" y="168213"/>
                    <a:pt x="206277" y="176160"/>
                  </a:cubicBezTo>
                  <a:cubicBezTo>
                    <a:pt x="206277" y="177043"/>
                    <a:pt x="208043" y="177485"/>
                    <a:pt x="209367" y="177485"/>
                  </a:cubicBezTo>
                  <a:cubicBezTo>
                    <a:pt x="213782" y="177485"/>
                    <a:pt x="217756" y="177485"/>
                    <a:pt x="221730" y="177485"/>
                  </a:cubicBezTo>
                  <a:cubicBezTo>
                    <a:pt x="223054" y="177485"/>
                    <a:pt x="224820" y="176602"/>
                    <a:pt x="224820" y="175719"/>
                  </a:cubicBezTo>
                  <a:cubicBezTo>
                    <a:pt x="227469" y="167330"/>
                    <a:pt x="232326" y="159825"/>
                    <a:pt x="230118" y="150111"/>
                  </a:cubicBezTo>
                  <a:close/>
                  <a:moveTo>
                    <a:pt x="399656" y="77263"/>
                  </a:moveTo>
                  <a:cubicBezTo>
                    <a:pt x="402746" y="59162"/>
                    <a:pt x="396124" y="43709"/>
                    <a:pt x="381995" y="34438"/>
                  </a:cubicBezTo>
                  <a:cubicBezTo>
                    <a:pt x="367426" y="24724"/>
                    <a:pt x="348000" y="25607"/>
                    <a:pt x="333872" y="36645"/>
                  </a:cubicBezTo>
                  <a:cubicBezTo>
                    <a:pt x="321951" y="45917"/>
                    <a:pt x="315770" y="63135"/>
                    <a:pt x="318861" y="77263"/>
                  </a:cubicBezTo>
                  <a:cubicBezTo>
                    <a:pt x="324600" y="76380"/>
                    <a:pt x="328132" y="71965"/>
                    <a:pt x="329015" y="65343"/>
                  </a:cubicBezTo>
                  <a:cubicBezTo>
                    <a:pt x="329898" y="57837"/>
                    <a:pt x="335637" y="52539"/>
                    <a:pt x="342702" y="54305"/>
                  </a:cubicBezTo>
                  <a:cubicBezTo>
                    <a:pt x="352856" y="56513"/>
                    <a:pt x="362570" y="56513"/>
                    <a:pt x="372724" y="54747"/>
                  </a:cubicBezTo>
                  <a:cubicBezTo>
                    <a:pt x="383320" y="52980"/>
                    <a:pt x="387294" y="55629"/>
                    <a:pt x="389060" y="67109"/>
                  </a:cubicBezTo>
                  <a:cubicBezTo>
                    <a:pt x="389943" y="72407"/>
                    <a:pt x="394358" y="76380"/>
                    <a:pt x="399656" y="77263"/>
                  </a:cubicBezTo>
                  <a:close/>
                  <a:moveTo>
                    <a:pt x="73826" y="79029"/>
                  </a:moveTo>
                  <a:cubicBezTo>
                    <a:pt x="66762" y="83003"/>
                    <a:pt x="61022" y="86977"/>
                    <a:pt x="54400" y="90067"/>
                  </a:cubicBezTo>
                  <a:cubicBezTo>
                    <a:pt x="51309" y="91833"/>
                    <a:pt x="46011" y="90950"/>
                    <a:pt x="44245" y="93599"/>
                  </a:cubicBezTo>
                  <a:cubicBezTo>
                    <a:pt x="42479" y="96689"/>
                    <a:pt x="43803" y="101546"/>
                    <a:pt x="43803" y="105961"/>
                  </a:cubicBezTo>
                  <a:cubicBezTo>
                    <a:pt x="43803" y="105961"/>
                    <a:pt x="43803" y="106402"/>
                    <a:pt x="43803" y="106402"/>
                  </a:cubicBezTo>
                  <a:cubicBezTo>
                    <a:pt x="44245" y="120531"/>
                    <a:pt x="52192" y="132010"/>
                    <a:pt x="63671" y="135983"/>
                  </a:cubicBezTo>
                  <a:cubicBezTo>
                    <a:pt x="74709" y="139957"/>
                    <a:pt x="86630" y="135542"/>
                    <a:pt x="94135" y="124946"/>
                  </a:cubicBezTo>
                  <a:cubicBezTo>
                    <a:pt x="101199" y="115232"/>
                    <a:pt x="99875" y="104195"/>
                    <a:pt x="99875" y="93157"/>
                  </a:cubicBezTo>
                  <a:cubicBezTo>
                    <a:pt x="99875" y="92274"/>
                    <a:pt x="98550" y="91392"/>
                    <a:pt x="97667" y="90950"/>
                  </a:cubicBezTo>
                  <a:cubicBezTo>
                    <a:pt x="87954" y="90508"/>
                    <a:pt x="79565" y="85652"/>
                    <a:pt x="73826" y="79029"/>
                  </a:cubicBezTo>
                  <a:close/>
                  <a:moveTo>
                    <a:pt x="97667" y="136866"/>
                  </a:moveTo>
                  <a:cubicBezTo>
                    <a:pt x="105614" y="138191"/>
                    <a:pt x="108263" y="136866"/>
                    <a:pt x="110470" y="129802"/>
                  </a:cubicBezTo>
                  <a:cubicBezTo>
                    <a:pt x="111795" y="125387"/>
                    <a:pt x="113120" y="120531"/>
                    <a:pt x="113120" y="115674"/>
                  </a:cubicBezTo>
                  <a:cubicBezTo>
                    <a:pt x="113561" y="103753"/>
                    <a:pt x="113120" y="91392"/>
                    <a:pt x="113120" y="79471"/>
                  </a:cubicBezTo>
                  <a:cubicBezTo>
                    <a:pt x="112678" y="54747"/>
                    <a:pt x="93694" y="34438"/>
                    <a:pt x="71177" y="34879"/>
                  </a:cubicBezTo>
                  <a:cubicBezTo>
                    <a:pt x="48660" y="34879"/>
                    <a:pt x="29234" y="55188"/>
                    <a:pt x="29234" y="79912"/>
                  </a:cubicBezTo>
                  <a:cubicBezTo>
                    <a:pt x="29234" y="91833"/>
                    <a:pt x="28792" y="103312"/>
                    <a:pt x="29234" y="115232"/>
                  </a:cubicBezTo>
                  <a:cubicBezTo>
                    <a:pt x="29234" y="120089"/>
                    <a:pt x="30558" y="125387"/>
                    <a:pt x="31883" y="130244"/>
                  </a:cubicBezTo>
                  <a:cubicBezTo>
                    <a:pt x="34091" y="137750"/>
                    <a:pt x="38506" y="139515"/>
                    <a:pt x="46011" y="137308"/>
                  </a:cubicBezTo>
                  <a:cubicBezTo>
                    <a:pt x="43362" y="132893"/>
                    <a:pt x="40713" y="129361"/>
                    <a:pt x="38506" y="124946"/>
                  </a:cubicBezTo>
                  <a:cubicBezTo>
                    <a:pt x="33207" y="113908"/>
                    <a:pt x="34532" y="101546"/>
                    <a:pt x="35415" y="89626"/>
                  </a:cubicBezTo>
                  <a:cubicBezTo>
                    <a:pt x="35415" y="85652"/>
                    <a:pt x="38506" y="83003"/>
                    <a:pt x="42479" y="83003"/>
                  </a:cubicBezTo>
                  <a:cubicBezTo>
                    <a:pt x="52192" y="83003"/>
                    <a:pt x="60139" y="79029"/>
                    <a:pt x="66762" y="71082"/>
                  </a:cubicBezTo>
                  <a:cubicBezTo>
                    <a:pt x="69852" y="67109"/>
                    <a:pt x="75592" y="66667"/>
                    <a:pt x="78682" y="70641"/>
                  </a:cubicBezTo>
                  <a:cubicBezTo>
                    <a:pt x="84864" y="78147"/>
                    <a:pt x="92810" y="82120"/>
                    <a:pt x="102524" y="82562"/>
                  </a:cubicBezTo>
                  <a:cubicBezTo>
                    <a:pt x="106497" y="82562"/>
                    <a:pt x="109588" y="85652"/>
                    <a:pt x="109588" y="90067"/>
                  </a:cubicBezTo>
                  <a:cubicBezTo>
                    <a:pt x="109588" y="98014"/>
                    <a:pt x="109588" y="105961"/>
                    <a:pt x="109146" y="113908"/>
                  </a:cubicBezTo>
                  <a:cubicBezTo>
                    <a:pt x="108263" y="122297"/>
                    <a:pt x="103848" y="129802"/>
                    <a:pt x="97667" y="136866"/>
                  </a:cubicBezTo>
                  <a:close/>
                  <a:moveTo>
                    <a:pt x="389501" y="99780"/>
                  </a:moveTo>
                  <a:lnTo>
                    <a:pt x="389501" y="99780"/>
                  </a:lnTo>
                  <a:cubicBezTo>
                    <a:pt x="389501" y="95807"/>
                    <a:pt x="389943" y="91833"/>
                    <a:pt x="389501" y="87859"/>
                  </a:cubicBezTo>
                  <a:cubicBezTo>
                    <a:pt x="389060" y="85652"/>
                    <a:pt x="388177" y="83003"/>
                    <a:pt x="386852" y="81237"/>
                  </a:cubicBezTo>
                  <a:cubicBezTo>
                    <a:pt x="383320" y="77263"/>
                    <a:pt x="380671" y="72848"/>
                    <a:pt x="379788" y="67550"/>
                  </a:cubicBezTo>
                  <a:cubicBezTo>
                    <a:pt x="379346" y="64459"/>
                    <a:pt x="378464" y="63135"/>
                    <a:pt x="375815" y="64018"/>
                  </a:cubicBezTo>
                  <a:cubicBezTo>
                    <a:pt x="364335" y="66667"/>
                    <a:pt x="352856" y="66667"/>
                    <a:pt x="341819" y="64018"/>
                  </a:cubicBezTo>
                  <a:cubicBezTo>
                    <a:pt x="339611" y="63577"/>
                    <a:pt x="337845" y="64018"/>
                    <a:pt x="337845" y="67109"/>
                  </a:cubicBezTo>
                  <a:cubicBezTo>
                    <a:pt x="337404" y="73290"/>
                    <a:pt x="334313" y="77705"/>
                    <a:pt x="330340" y="81678"/>
                  </a:cubicBezTo>
                  <a:cubicBezTo>
                    <a:pt x="329457" y="82562"/>
                    <a:pt x="328574" y="83444"/>
                    <a:pt x="328574" y="84327"/>
                  </a:cubicBezTo>
                  <a:cubicBezTo>
                    <a:pt x="328574" y="94482"/>
                    <a:pt x="327691" y="104637"/>
                    <a:pt x="329015" y="114350"/>
                  </a:cubicBezTo>
                  <a:cubicBezTo>
                    <a:pt x="331222" y="128478"/>
                    <a:pt x="343143" y="138191"/>
                    <a:pt x="357713" y="138632"/>
                  </a:cubicBezTo>
                  <a:cubicBezTo>
                    <a:pt x="375815" y="139515"/>
                    <a:pt x="390825" y="124946"/>
                    <a:pt x="389501" y="107286"/>
                  </a:cubicBezTo>
                  <a:cubicBezTo>
                    <a:pt x="389501" y="105078"/>
                    <a:pt x="389501" y="102429"/>
                    <a:pt x="389501" y="99780"/>
                  </a:cubicBezTo>
                  <a:close/>
                  <a:moveTo>
                    <a:pt x="164334" y="64018"/>
                  </a:moveTo>
                  <a:cubicBezTo>
                    <a:pt x="166100" y="63135"/>
                    <a:pt x="167866" y="62694"/>
                    <a:pt x="169191" y="61369"/>
                  </a:cubicBezTo>
                  <a:cubicBezTo>
                    <a:pt x="171840" y="58720"/>
                    <a:pt x="174930" y="57837"/>
                    <a:pt x="178021" y="58720"/>
                  </a:cubicBezTo>
                  <a:cubicBezTo>
                    <a:pt x="193032" y="61811"/>
                    <a:pt x="206277" y="57837"/>
                    <a:pt x="216873" y="45034"/>
                  </a:cubicBezTo>
                  <a:cubicBezTo>
                    <a:pt x="220846" y="40177"/>
                    <a:pt x="224379" y="40177"/>
                    <a:pt x="228794" y="44150"/>
                  </a:cubicBezTo>
                  <a:cubicBezTo>
                    <a:pt x="235858" y="50332"/>
                    <a:pt x="243805" y="52980"/>
                    <a:pt x="252635" y="53864"/>
                  </a:cubicBezTo>
                  <a:cubicBezTo>
                    <a:pt x="259699" y="54305"/>
                    <a:pt x="261024" y="55629"/>
                    <a:pt x="262348" y="63135"/>
                  </a:cubicBezTo>
                  <a:cubicBezTo>
                    <a:pt x="263673" y="63577"/>
                    <a:pt x="265439" y="64018"/>
                    <a:pt x="267204" y="64018"/>
                  </a:cubicBezTo>
                  <a:cubicBezTo>
                    <a:pt x="267204" y="56071"/>
                    <a:pt x="267204" y="48124"/>
                    <a:pt x="267204" y="40619"/>
                  </a:cubicBezTo>
                  <a:cubicBezTo>
                    <a:pt x="267204" y="23841"/>
                    <a:pt x="253076" y="14128"/>
                    <a:pt x="238949" y="21192"/>
                  </a:cubicBezTo>
                  <a:cubicBezTo>
                    <a:pt x="234975" y="22959"/>
                    <a:pt x="232767" y="22517"/>
                    <a:pt x="230560" y="18543"/>
                  </a:cubicBezTo>
                  <a:cubicBezTo>
                    <a:pt x="227469" y="14128"/>
                    <a:pt x="223496" y="10596"/>
                    <a:pt x="218197" y="10155"/>
                  </a:cubicBezTo>
                  <a:cubicBezTo>
                    <a:pt x="212900" y="9713"/>
                    <a:pt x="207601" y="9271"/>
                    <a:pt x="202745" y="9271"/>
                  </a:cubicBezTo>
                  <a:cubicBezTo>
                    <a:pt x="192591" y="9713"/>
                    <a:pt x="183761" y="13687"/>
                    <a:pt x="176255" y="21192"/>
                  </a:cubicBezTo>
                  <a:cubicBezTo>
                    <a:pt x="164776" y="32671"/>
                    <a:pt x="162568" y="47241"/>
                    <a:pt x="164334" y="64018"/>
                  </a:cubicBezTo>
                  <a:close/>
                  <a:moveTo>
                    <a:pt x="177138" y="69758"/>
                  </a:moveTo>
                  <a:cubicBezTo>
                    <a:pt x="177138" y="80795"/>
                    <a:pt x="177138" y="91833"/>
                    <a:pt x="177138" y="102871"/>
                  </a:cubicBezTo>
                  <a:cubicBezTo>
                    <a:pt x="177138" y="120089"/>
                    <a:pt x="185968" y="133776"/>
                    <a:pt x="200537" y="139957"/>
                  </a:cubicBezTo>
                  <a:cubicBezTo>
                    <a:pt x="225261" y="150995"/>
                    <a:pt x="252194" y="131568"/>
                    <a:pt x="252635" y="102871"/>
                  </a:cubicBezTo>
                  <a:cubicBezTo>
                    <a:pt x="252635" y="92716"/>
                    <a:pt x="252635" y="82562"/>
                    <a:pt x="252635" y="72848"/>
                  </a:cubicBezTo>
                  <a:cubicBezTo>
                    <a:pt x="252635" y="69758"/>
                    <a:pt x="252635" y="67109"/>
                    <a:pt x="252635" y="64459"/>
                  </a:cubicBezTo>
                  <a:cubicBezTo>
                    <a:pt x="246895" y="63135"/>
                    <a:pt x="242039" y="62252"/>
                    <a:pt x="237182" y="60486"/>
                  </a:cubicBezTo>
                  <a:cubicBezTo>
                    <a:pt x="232326" y="58720"/>
                    <a:pt x="227911" y="55629"/>
                    <a:pt x="223054" y="53422"/>
                  </a:cubicBezTo>
                  <a:cubicBezTo>
                    <a:pt x="206719" y="68433"/>
                    <a:pt x="205394" y="68875"/>
                    <a:pt x="177138" y="69758"/>
                  </a:cubicBezTo>
                  <a:close/>
                  <a:moveTo>
                    <a:pt x="376256" y="159383"/>
                  </a:moveTo>
                  <a:cubicBezTo>
                    <a:pt x="375815" y="161590"/>
                    <a:pt x="374490" y="164240"/>
                    <a:pt x="373607" y="167330"/>
                  </a:cubicBezTo>
                  <a:cubicBezTo>
                    <a:pt x="372283" y="171745"/>
                    <a:pt x="369634" y="173953"/>
                    <a:pt x="365219" y="173953"/>
                  </a:cubicBezTo>
                  <a:cubicBezTo>
                    <a:pt x="360804" y="173953"/>
                    <a:pt x="356388" y="173953"/>
                    <a:pt x="351532" y="173953"/>
                  </a:cubicBezTo>
                  <a:cubicBezTo>
                    <a:pt x="347558" y="173953"/>
                    <a:pt x="344909" y="172187"/>
                    <a:pt x="343585" y="167772"/>
                  </a:cubicBezTo>
                  <a:cubicBezTo>
                    <a:pt x="342702" y="164681"/>
                    <a:pt x="341819" y="162032"/>
                    <a:pt x="340936" y="159383"/>
                  </a:cubicBezTo>
                  <a:cubicBezTo>
                    <a:pt x="332989" y="162032"/>
                    <a:pt x="325483" y="164681"/>
                    <a:pt x="317977" y="166889"/>
                  </a:cubicBezTo>
                  <a:cubicBezTo>
                    <a:pt x="311355" y="169096"/>
                    <a:pt x="306057" y="173511"/>
                    <a:pt x="302083" y="179251"/>
                  </a:cubicBezTo>
                  <a:cubicBezTo>
                    <a:pt x="301200" y="180575"/>
                    <a:pt x="301642" y="182783"/>
                    <a:pt x="301642" y="184108"/>
                  </a:cubicBezTo>
                  <a:cubicBezTo>
                    <a:pt x="302525" y="187639"/>
                    <a:pt x="304291" y="191171"/>
                    <a:pt x="304291" y="194703"/>
                  </a:cubicBezTo>
                  <a:cubicBezTo>
                    <a:pt x="305174" y="206624"/>
                    <a:pt x="305616" y="218103"/>
                    <a:pt x="306057" y="230023"/>
                  </a:cubicBezTo>
                  <a:cubicBezTo>
                    <a:pt x="306498" y="239737"/>
                    <a:pt x="306940" y="249008"/>
                    <a:pt x="307382" y="258721"/>
                  </a:cubicBezTo>
                  <a:cubicBezTo>
                    <a:pt x="310031" y="258721"/>
                    <a:pt x="312238" y="258721"/>
                    <a:pt x="314446" y="258721"/>
                  </a:cubicBezTo>
                  <a:cubicBezTo>
                    <a:pt x="314446" y="256514"/>
                    <a:pt x="314446" y="254748"/>
                    <a:pt x="314446" y="252982"/>
                  </a:cubicBezTo>
                  <a:cubicBezTo>
                    <a:pt x="314446" y="239737"/>
                    <a:pt x="314446" y="226050"/>
                    <a:pt x="314446" y="212363"/>
                  </a:cubicBezTo>
                  <a:cubicBezTo>
                    <a:pt x="314446" y="209273"/>
                    <a:pt x="315770" y="207066"/>
                    <a:pt x="318861" y="207066"/>
                  </a:cubicBezTo>
                  <a:cubicBezTo>
                    <a:pt x="321951" y="207066"/>
                    <a:pt x="323717" y="208832"/>
                    <a:pt x="323717" y="212363"/>
                  </a:cubicBezTo>
                  <a:cubicBezTo>
                    <a:pt x="323717" y="213247"/>
                    <a:pt x="323717" y="214571"/>
                    <a:pt x="323717" y="215896"/>
                  </a:cubicBezTo>
                  <a:cubicBezTo>
                    <a:pt x="323717" y="228699"/>
                    <a:pt x="323717" y="241944"/>
                    <a:pt x="323717" y="254748"/>
                  </a:cubicBezTo>
                  <a:cubicBezTo>
                    <a:pt x="323717" y="256514"/>
                    <a:pt x="323717" y="258280"/>
                    <a:pt x="323717" y="259605"/>
                  </a:cubicBezTo>
                  <a:cubicBezTo>
                    <a:pt x="346234" y="259605"/>
                    <a:pt x="368750" y="259605"/>
                    <a:pt x="391267" y="259605"/>
                  </a:cubicBezTo>
                  <a:cubicBezTo>
                    <a:pt x="391267" y="257397"/>
                    <a:pt x="391267" y="256072"/>
                    <a:pt x="391267" y="254306"/>
                  </a:cubicBezTo>
                  <a:cubicBezTo>
                    <a:pt x="391267" y="241061"/>
                    <a:pt x="391267" y="227816"/>
                    <a:pt x="391267" y="214571"/>
                  </a:cubicBezTo>
                  <a:cubicBezTo>
                    <a:pt x="391267" y="211039"/>
                    <a:pt x="391709" y="207948"/>
                    <a:pt x="395682" y="207507"/>
                  </a:cubicBezTo>
                  <a:cubicBezTo>
                    <a:pt x="400097" y="207507"/>
                    <a:pt x="400097" y="211039"/>
                    <a:pt x="400097" y="214129"/>
                  </a:cubicBezTo>
                  <a:cubicBezTo>
                    <a:pt x="400097" y="227375"/>
                    <a:pt x="400097" y="241061"/>
                    <a:pt x="400097" y="254306"/>
                  </a:cubicBezTo>
                  <a:cubicBezTo>
                    <a:pt x="400097" y="256072"/>
                    <a:pt x="400097" y="257838"/>
                    <a:pt x="400097" y="259163"/>
                  </a:cubicBezTo>
                  <a:cubicBezTo>
                    <a:pt x="401863" y="259163"/>
                    <a:pt x="402746" y="259605"/>
                    <a:pt x="403629" y="259605"/>
                  </a:cubicBezTo>
                  <a:cubicBezTo>
                    <a:pt x="408044" y="259605"/>
                    <a:pt x="412459" y="259605"/>
                    <a:pt x="416874" y="259605"/>
                  </a:cubicBezTo>
                  <a:cubicBezTo>
                    <a:pt x="420848" y="259605"/>
                    <a:pt x="422614" y="256956"/>
                    <a:pt x="422173" y="252982"/>
                  </a:cubicBezTo>
                  <a:cubicBezTo>
                    <a:pt x="421289" y="233997"/>
                    <a:pt x="419965" y="215013"/>
                    <a:pt x="419082" y="195587"/>
                  </a:cubicBezTo>
                  <a:cubicBezTo>
                    <a:pt x="418640" y="182783"/>
                    <a:pt x="410252" y="171304"/>
                    <a:pt x="399214" y="167772"/>
                  </a:cubicBezTo>
                  <a:cubicBezTo>
                    <a:pt x="392150" y="165123"/>
                    <a:pt x="384645" y="162474"/>
                    <a:pt x="376256" y="159383"/>
                  </a:cubicBezTo>
                  <a:close/>
                  <a:moveTo>
                    <a:pt x="54841" y="159383"/>
                  </a:moveTo>
                  <a:cubicBezTo>
                    <a:pt x="46452" y="162032"/>
                    <a:pt x="38064" y="164681"/>
                    <a:pt x="29676" y="167772"/>
                  </a:cubicBezTo>
                  <a:cubicBezTo>
                    <a:pt x="19962" y="171304"/>
                    <a:pt x="13781" y="179251"/>
                    <a:pt x="11574" y="189847"/>
                  </a:cubicBezTo>
                  <a:cubicBezTo>
                    <a:pt x="10691" y="193379"/>
                    <a:pt x="10691" y="196911"/>
                    <a:pt x="10691" y="200443"/>
                  </a:cubicBezTo>
                  <a:cubicBezTo>
                    <a:pt x="9808" y="217662"/>
                    <a:pt x="8924" y="234880"/>
                    <a:pt x="8042" y="252099"/>
                  </a:cubicBezTo>
                  <a:cubicBezTo>
                    <a:pt x="8042" y="256072"/>
                    <a:pt x="8924" y="259163"/>
                    <a:pt x="12898" y="259605"/>
                  </a:cubicBezTo>
                  <a:cubicBezTo>
                    <a:pt x="18197" y="260046"/>
                    <a:pt x="23494" y="259605"/>
                    <a:pt x="29234" y="259605"/>
                  </a:cubicBezTo>
                  <a:cubicBezTo>
                    <a:pt x="29234" y="257397"/>
                    <a:pt x="29234" y="255631"/>
                    <a:pt x="29234" y="253865"/>
                  </a:cubicBezTo>
                  <a:cubicBezTo>
                    <a:pt x="29234" y="240620"/>
                    <a:pt x="29234" y="227375"/>
                    <a:pt x="29234" y="214129"/>
                  </a:cubicBezTo>
                  <a:cubicBezTo>
                    <a:pt x="29234" y="210598"/>
                    <a:pt x="29234" y="207066"/>
                    <a:pt x="33649" y="207066"/>
                  </a:cubicBezTo>
                  <a:cubicBezTo>
                    <a:pt x="38064" y="207066"/>
                    <a:pt x="38064" y="210598"/>
                    <a:pt x="38064" y="214129"/>
                  </a:cubicBezTo>
                  <a:cubicBezTo>
                    <a:pt x="38064" y="226933"/>
                    <a:pt x="38064" y="239737"/>
                    <a:pt x="38064" y="252541"/>
                  </a:cubicBezTo>
                  <a:cubicBezTo>
                    <a:pt x="38064" y="254748"/>
                    <a:pt x="38064" y="256956"/>
                    <a:pt x="38064" y="259163"/>
                  </a:cubicBezTo>
                  <a:cubicBezTo>
                    <a:pt x="61022" y="259163"/>
                    <a:pt x="83539" y="259163"/>
                    <a:pt x="106497" y="259163"/>
                  </a:cubicBezTo>
                  <a:cubicBezTo>
                    <a:pt x="106497" y="254306"/>
                    <a:pt x="106497" y="249891"/>
                    <a:pt x="106497" y="245476"/>
                  </a:cubicBezTo>
                  <a:cubicBezTo>
                    <a:pt x="106497" y="234439"/>
                    <a:pt x="106497" y="223401"/>
                    <a:pt x="106497" y="212363"/>
                  </a:cubicBezTo>
                  <a:cubicBezTo>
                    <a:pt x="106497" y="209273"/>
                    <a:pt x="107821" y="207066"/>
                    <a:pt x="110912" y="207066"/>
                  </a:cubicBezTo>
                  <a:cubicBezTo>
                    <a:pt x="114003" y="207066"/>
                    <a:pt x="115327" y="209273"/>
                    <a:pt x="115327" y="212363"/>
                  </a:cubicBezTo>
                  <a:cubicBezTo>
                    <a:pt x="115327" y="213247"/>
                    <a:pt x="115327" y="214571"/>
                    <a:pt x="115327" y="215896"/>
                  </a:cubicBezTo>
                  <a:cubicBezTo>
                    <a:pt x="115327" y="228699"/>
                    <a:pt x="115327" y="241944"/>
                    <a:pt x="115327" y="254748"/>
                  </a:cubicBezTo>
                  <a:cubicBezTo>
                    <a:pt x="115327" y="256514"/>
                    <a:pt x="115327" y="258280"/>
                    <a:pt x="115769" y="259605"/>
                  </a:cubicBezTo>
                  <a:cubicBezTo>
                    <a:pt x="118418" y="259605"/>
                    <a:pt x="120625" y="259605"/>
                    <a:pt x="123274" y="259605"/>
                  </a:cubicBezTo>
                  <a:cubicBezTo>
                    <a:pt x="123274" y="258721"/>
                    <a:pt x="123716" y="257838"/>
                    <a:pt x="123716" y="256514"/>
                  </a:cubicBezTo>
                  <a:cubicBezTo>
                    <a:pt x="124599" y="238854"/>
                    <a:pt x="125482" y="221635"/>
                    <a:pt x="126365" y="204417"/>
                  </a:cubicBezTo>
                  <a:cubicBezTo>
                    <a:pt x="126806" y="198677"/>
                    <a:pt x="127248" y="192938"/>
                    <a:pt x="129014" y="187639"/>
                  </a:cubicBezTo>
                  <a:cubicBezTo>
                    <a:pt x="130780" y="181017"/>
                    <a:pt x="131663" y="180134"/>
                    <a:pt x="126365" y="174835"/>
                  </a:cubicBezTo>
                  <a:cubicBezTo>
                    <a:pt x="124157" y="172628"/>
                    <a:pt x="121508" y="169979"/>
                    <a:pt x="118859" y="169096"/>
                  </a:cubicBezTo>
                  <a:cubicBezTo>
                    <a:pt x="109588" y="165564"/>
                    <a:pt x="99875" y="162474"/>
                    <a:pt x="90603" y="158941"/>
                  </a:cubicBezTo>
                  <a:cubicBezTo>
                    <a:pt x="87512" y="164681"/>
                    <a:pt x="88837" y="175277"/>
                    <a:pt x="77358" y="173511"/>
                  </a:cubicBezTo>
                  <a:cubicBezTo>
                    <a:pt x="77358" y="178368"/>
                    <a:pt x="77358" y="183224"/>
                    <a:pt x="77358" y="187639"/>
                  </a:cubicBezTo>
                  <a:cubicBezTo>
                    <a:pt x="77358" y="191171"/>
                    <a:pt x="76916" y="194262"/>
                    <a:pt x="72943" y="194262"/>
                  </a:cubicBezTo>
                  <a:cubicBezTo>
                    <a:pt x="68969" y="194262"/>
                    <a:pt x="68528" y="191171"/>
                    <a:pt x="68528" y="187639"/>
                  </a:cubicBezTo>
                  <a:cubicBezTo>
                    <a:pt x="68528" y="183224"/>
                    <a:pt x="68528" y="178368"/>
                    <a:pt x="68528" y="173511"/>
                  </a:cubicBezTo>
                  <a:cubicBezTo>
                    <a:pt x="56607" y="175719"/>
                    <a:pt x="57932" y="164681"/>
                    <a:pt x="54841" y="159383"/>
                  </a:cubicBezTo>
                  <a:close/>
                  <a:moveTo>
                    <a:pt x="269412" y="302430"/>
                  </a:moveTo>
                  <a:cubicBezTo>
                    <a:pt x="277359" y="302430"/>
                    <a:pt x="284865" y="302430"/>
                    <a:pt x="292370" y="302430"/>
                  </a:cubicBezTo>
                  <a:cubicBezTo>
                    <a:pt x="298993" y="302430"/>
                    <a:pt x="301642" y="299340"/>
                    <a:pt x="301200" y="292276"/>
                  </a:cubicBezTo>
                  <a:cubicBezTo>
                    <a:pt x="300759" y="283004"/>
                    <a:pt x="299876" y="273733"/>
                    <a:pt x="299434" y="264461"/>
                  </a:cubicBezTo>
                  <a:cubicBezTo>
                    <a:pt x="298110" y="242827"/>
                    <a:pt x="296785" y="221193"/>
                    <a:pt x="295902" y="199560"/>
                  </a:cubicBezTo>
                  <a:cubicBezTo>
                    <a:pt x="295461" y="189405"/>
                    <a:pt x="292370" y="185432"/>
                    <a:pt x="283099" y="182783"/>
                  </a:cubicBezTo>
                  <a:cubicBezTo>
                    <a:pt x="268088" y="178809"/>
                    <a:pt x="252635" y="176160"/>
                    <a:pt x="238949" y="167330"/>
                  </a:cubicBezTo>
                  <a:cubicBezTo>
                    <a:pt x="238507" y="167330"/>
                    <a:pt x="238065" y="167330"/>
                    <a:pt x="237624" y="167330"/>
                  </a:cubicBezTo>
                  <a:cubicBezTo>
                    <a:pt x="236299" y="171745"/>
                    <a:pt x="234533" y="176602"/>
                    <a:pt x="233209" y="181017"/>
                  </a:cubicBezTo>
                  <a:cubicBezTo>
                    <a:pt x="231884" y="185432"/>
                    <a:pt x="228794" y="187639"/>
                    <a:pt x="224820" y="187639"/>
                  </a:cubicBezTo>
                  <a:cubicBezTo>
                    <a:pt x="218639" y="187639"/>
                    <a:pt x="212900" y="187639"/>
                    <a:pt x="206719" y="187639"/>
                  </a:cubicBezTo>
                  <a:cubicBezTo>
                    <a:pt x="202303" y="187639"/>
                    <a:pt x="199213" y="185432"/>
                    <a:pt x="197888" y="181017"/>
                  </a:cubicBezTo>
                  <a:cubicBezTo>
                    <a:pt x="196564" y="176602"/>
                    <a:pt x="194798" y="172187"/>
                    <a:pt x="193473" y="168213"/>
                  </a:cubicBezTo>
                  <a:cubicBezTo>
                    <a:pt x="183319" y="171745"/>
                    <a:pt x="173606" y="175719"/>
                    <a:pt x="163451" y="178809"/>
                  </a:cubicBezTo>
                  <a:cubicBezTo>
                    <a:pt x="157712" y="180575"/>
                    <a:pt x="151972" y="181900"/>
                    <a:pt x="146233" y="183666"/>
                  </a:cubicBezTo>
                  <a:cubicBezTo>
                    <a:pt x="138727" y="185873"/>
                    <a:pt x="135636" y="189847"/>
                    <a:pt x="135195" y="197794"/>
                  </a:cubicBezTo>
                  <a:cubicBezTo>
                    <a:pt x="134753" y="204417"/>
                    <a:pt x="134753" y="211481"/>
                    <a:pt x="134312" y="218103"/>
                  </a:cubicBezTo>
                  <a:cubicBezTo>
                    <a:pt x="133429" y="232673"/>
                    <a:pt x="132546" y="246801"/>
                    <a:pt x="131663" y="261371"/>
                  </a:cubicBezTo>
                  <a:cubicBezTo>
                    <a:pt x="131221" y="272408"/>
                    <a:pt x="130338" y="283004"/>
                    <a:pt x="129897" y="294042"/>
                  </a:cubicBezTo>
                  <a:cubicBezTo>
                    <a:pt x="129897" y="298015"/>
                    <a:pt x="131221" y="301989"/>
                    <a:pt x="134753" y="302430"/>
                  </a:cubicBezTo>
                  <a:cubicBezTo>
                    <a:pt x="143142" y="303314"/>
                    <a:pt x="151531" y="302430"/>
                    <a:pt x="160361" y="302430"/>
                  </a:cubicBezTo>
                  <a:cubicBezTo>
                    <a:pt x="160361" y="292717"/>
                    <a:pt x="160361" y="283004"/>
                    <a:pt x="160361" y="273733"/>
                  </a:cubicBezTo>
                  <a:cubicBezTo>
                    <a:pt x="160361" y="262695"/>
                    <a:pt x="160361" y="251657"/>
                    <a:pt x="160361" y="240620"/>
                  </a:cubicBezTo>
                  <a:cubicBezTo>
                    <a:pt x="160361" y="237529"/>
                    <a:pt x="161243" y="234880"/>
                    <a:pt x="164334" y="234880"/>
                  </a:cubicBezTo>
                  <a:cubicBezTo>
                    <a:pt x="167866" y="234880"/>
                    <a:pt x="168749" y="237529"/>
                    <a:pt x="168749" y="240620"/>
                  </a:cubicBezTo>
                  <a:cubicBezTo>
                    <a:pt x="168749" y="241503"/>
                    <a:pt x="168749" y="242386"/>
                    <a:pt x="168749" y="243269"/>
                  </a:cubicBezTo>
                  <a:cubicBezTo>
                    <a:pt x="168749" y="260929"/>
                    <a:pt x="168749" y="279031"/>
                    <a:pt x="168749" y="297132"/>
                  </a:cubicBezTo>
                  <a:cubicBezTo>
                    <a:pt x="168749" y="298899"/>
                    <a:pt x="168749" y="300664"/>
                    <a:pt x="168749" y="301989"/>
                  </a:cubicBezTo>
                  <a:cubicBezTo>
                    <a:pt x="199213" y="301989"/>
                    <a:pt x="229676" y="301989"/>
                    <a:pt x="260140" y="301989"/>
                  </a:cubicBezTo>
                  <a:cubicBezTo>
                    <a:pt x="260140" y="300223"/>
                    <a:pt x="260140" y="298457"/>
                    <a:pt x="260140" y="296691"/>
                  </a:cubicBezTo>
                  <a:cubicBezTo>
                    <a:pt x="260140" y="278589"/>
                    <a:pt x="260140" y="260487"/>
                    <a:pt x="260140" y="242386"/>
                  </a:cubicBezTo>
                  <a:cubicBezTo>
                    <a:pt x="260140" y="241061"/>
                    <a:pt x="259699" y="239296"/>
                    <a:pt x="260140" y="237971"/>
                  </a:cubicBezTo>
                  <a:cubicBezTo>
                    <a:pt x="261024" y="236205"/>
                    <a:pt x="262789" y="233997"/>
                    <a:pt x="263673" y="234439"/>
                  </a:cubicBezTo>
                  <a:cubicBezTo>
                    <a:pt x="264997" y="234439"/>
                    <a:pt x="266763" y="236205"/>
                    <a:pt x="268088" y="237971"/>
                  </a:cubicBezTo>
                  <a:cubicBezTo>
                    <a:pt x="268529" y="238854"/>
                    <a:pt x="268529" y="241061"/>
                    <a:pt x="268529" y="242386"/>
                  </a:cubicBezTo>
                  <a:cubicBezTo>
                    <a:pt x="268529" y="260046"/>
                    <a:pt x="268529" y="278148"/>
                    <a:pt x="268529" y="296249"/>
                  </a:cubicBezTo>
                  <a:cubicBezTo>
                    <a:pt x="269412" y="298015"/>
                    <a:pt x="269412" y="299781"/>
                    <a:pt x="269412" y="302430"/>
                  </a:cubicBezTo>
                  <a:close/>
                  <a:moveTo>
                    <a:pt x="133870" y="311702"/>
                  </a:moveTo>
                  <a:cubicBezTo>
                    <a:pt x="123274" y="306845"/>
                    <a:pt x="121067" y="302430"/>
                    <a:pt x="121950" y="290068"/>
                  </a:cubicBezTo>
                  <a:cubicBezTo>
                    <a:pt x="122391" y="283446"/>
                    <a:pt x="122391" y="276823"/>
                    <a:pt x="123274" y="269759"/>
                  </a:cubicBezTo>
                  <a:cubicBezTo>
                    <a:pt x="121508" y="269759"/>
                    <a:pt x="119742" y="269759"/>
                    <a:pt x="117976" y="269759"/>
                  </a:cubicBezTo>
                  <a:cubicBezTo>
                    <a:pt x="83980" y="269759"/>
                    <a:pt x="50426" y="269759"/>
                    <a:pt x="16430" y="269759"/>
                  </a:cubicBezTo>
                  <a:cubicBezTo>
                    <a:pt x="4509" y="269759"/>
                    <a:pt x="-788" y="264020"/>
                    <a:pt x="94" y="251216"/>
                  </a:cubicBezTo>
                  <a:cubicBezTo>
                    <a:pt x="978" y="232231"/>
                    <a:pt x="1861" y="213688"/>
                    <a:pt x="2744" y="194703"/>
                  </a:cubicBezTo>
                  <a:cubicBezTo>
                    <a:pt x="4068" y="176160"/>
                    <a:pt x="15106" y="162032"/>
                    <a:pt x="31883" y="157617"/>
                  </a:cubicBezTo>
                  <a:cubicBezTo>
                    <a:pt x="39388" y="155851"/>
                    <a:pt x="46894" y="152760"/>
                    <a:pt x="53075" y="147021"/>
                  </a:cubicBezTo>
                  <a:cubicBezTo>
                    <a:pt x="51309" y="147021"/>
                    <a:pt x="49102" y="146580"/>
                    <a:pt x="47336" y="146580"/>
                  </a:cubicBezTo>
                  <a:cubicBezTo>
                    <a:pt x="33649" y="147462"/>
                    <a:pt x="24819" y="145255"/>
                    <a:pt x="21728" y="123180"/>
                  </a:cubicBezTo>
                  <a:cubicBezTo>
                    <a:pt x="19962" y="111259"/>
                    <a:pt x="20845" y="98897"/>
                    <a:pt x="20845" y="86093"/>
                  </a:cubicBezTo>
                  <a:cubicBezTo>
                    <a:pt x="20845" y="79029"/>
                    <a:pt x="20845" y="71965"/>
                    <a:pt x="22612" y="65343"/>
                  </a:cubicBezTo>
                  <a:cubicBezTo>
                    <a:pt x="28351" y="39294"/>
                    <a:pt x="49985" y="22959"/>
                    <a:pt x="75592" y="24283"/>
                  </a:cubicBezTo>
                  <a:cubicBezTo>
                    <a:pt x="98550" y="25607"/>
                    <a:pt x="119300" y="45475"/>
                    <a:pt x="121950" y="70641"/>
                  </a:cubicBezTo>
                  <a:cubicBezTo>
                    <a:pt x="123716" y="89184"/>
                    <a:pt x="124157" y="107727"/>
                    <a:pt x="121508" y="126270"/>
                  </a:cubicBezTo>
                  <a:cubicBezTo>
                    <a:pt x="121067" y="128478"/>
                    <a:pt x="120184" y="130685"/>
                    <a:pt x="119742" y="132893"/>
                  </a:cubicBezTo>
                  <a:cubicBezTo>
                    <a:pt x="116652" y="142165"/>
                    <a:pt x="111354" y="145696"/>
                    <a:pt x="102082" y="146138"/>
                  </a:cubicBezTo>
                  <a:cubicBezTo>
                    <a:pt x="98991" y="146138"/>
                    <a:pt x="95901" y="146138"/>
                    <a:pt x="92810" y="146138"/>
                  </a:cubicBezTo>
                  <a:cubicBezTo>
                    <a:pt x="92810" y="146580"/>
                    <a:pt x="92810" y="147021"/>
                    <a:pt x="92369" y="147904"/>
                  </a:cubicBezTo>
                  <a:cubicBezTo>
                    <a:pt x="97225" y="150553"/>
                    <a:pt x="102082" y="153644"/>
                    <a:pt x="107380" y="154968"/>
                  </a:cubicBezTo>
                  <a:cubicBezTo>
                    <a:pt x="120184" y="158059"/>
                    <a:pt x="131663" y="163356"/>
                    <a:pt x="138727" y="175719"/>
                  </a:cubicBezTo>
                  <a:cubicBezTo>
                    <a:pt x="149323" y="172628"/>
                    <a:pt x="159919" y="170420"/>
                    <a:pt x="170073" y="167330"/>
                  </a:cubicBezTo>
                  <a:cubicBezTo>
                    <a:pt x="177138" y="164681"/>
                    <a:pt x="184202" y="161590"/>
                    <a:pt x="190824" y="158059"/>
                  </a:cubicBezTo>
                  <a:cubicBezTo>
                    <a:pt x="193915" y="156734"/>
                    <a:pt x="193915" y="146580"/>
                    <a:pt x="191266" y="144372"/>
                  </a:cubicBezTo>
                  <a:cubicBezTo>
                    <a:pt x="180670" y="136866"/>
                    <a:pt x="173606" y="126270"/>
                    <a:pt x="170515" y="112584"/>
                  </a:cubicBezTo>
                  <a:cubicBezTo>
                    <a:pt x="170515" y="111701"/>
                    <a:pt x="168749" y="109935"/>
                    <a:pt x="167425" y="109935"/>
                  </a:cubicBezTo>
                  <a:cubicBezTo>
                    <a:pt x="151089" y="106844"/>
                    <a:pt x="143583" y="85652"/>
                    <a:pt x="154621" y="71524"/>
                  </a:cubicBezTo>
                  <a:cubicBezTo>
                    <a:pt x="155504" y="70199"/>
                    <a:pt x="155504" y="67992"/>
                    <a:pt x="155946" y="66226"/>
                  </a:cubicBezTo>
                  <a:cubicBezTo>
                    <a:pt x="156387" y="56954"/>
                    <a:pt x="155946" y="47683"/>
                    <a:pt x="157712" y="38853"/>
                  </a:cubicBezTo>
                  <a:cubicBezTo>
                    <a:pt x="162127" y="16336"/>
                    <a:pt x="181111" y="441"/>
                    <a:pt x="202745" y="0"/>
                  </a:cubicBezTo>
                  <a:cubicBezTo>
                    <a:pt x="207160" y="0"/>
                    <a:pt x="211575" y="0"/>
                    <a:pt x="216431" y="0"/>
                  </a:cubicBezTo>
                  <a:cubicBezTo>
                    <a:pt x="223937" y="0"/>
                    <a:pt x="230560" y="3091"/>
                    <a:pt x="235858" y="8830"/>
                  </a:cubicBezTo>
                  <a:cubicBezTo>
                    <a:pt x="237624" y="10596"/>
                    <a:pt x="238507" y="11038"/>
                    <a:pt x="241156" y="10596"/>
                  </a:cubicBezTo>
                  <a:cubicBezTo>
                    <a:pt x="259699" y="4856"/>
                    <a:pt x="277359" y="18985"/>
                    <a:pt x="277801" y="39735"/>
                  </a:cubicBezTo>
                  <a:cubicBezTo>
                    <a:pt x="277801" y="49449"/>
                    <a:pt x="277801" y="59162"/>
                    <a:pt x="277801" y="68875"/>
                  </a:cubicBezTo>
                  <a:cubicBezTo>
                    <a:pt x="277801" y="71082"/>
                    <a:pt x="278242" y="73290"/>
                    <a:pt x="279567" y="74614"/>
                  </a:cubicBezTo>
                  <a:cubicBezTo>
                    <a:pt x="287514" y="89184"/>
                    <a:pt x="280449" y="106844"/>
                    <a:pt x="264997" y="109935"/>
                  </a:cubicBezTo>
                  <a:cubicBezTo>
                    <a:pt x="262789" y="110376"/>
                    <a:pt x="261465" y="111259"/>
                    <a:pt x="261024" y="113908"/>
                  </a:cubicBezTo>
                  <a:cubicBezTo>
                    <a:pt x="258374" y="125829"/>
                    <a:pt x="252194" y="135542"/>
                    <a:pt x="242922" y="142606"/>
                  </a:cubicBezTo>
                  <a:cubicBezTo>
                    <a:pt x="238507" y="146138"/>
                    <a:pt x="239390" y="155851"/>
                    <a:pt x="244246" y="158500"/>
                  </a:cubicBezTo>
                  <a:cubicBezTo>
                    <a:pt x="257050" y="166447"/>
                    <a:pt x="271619" y="168655"/>
                    <a:pt x="285306" y="173070"/>
                  </a:cubicBezTo>
                  <a:cubicBezTo>
                    <a:pt x="291487" y="174835"/>
                    <a:pt x="295902" y="175719"/>
                    <a:pt x="299876" y="168655"/>
                  </a:cubicBezTo>
                  <a:cubicBezTo>
                    <a:pt x="304291" y="162032"/>
                    <a:pt x="311797" y="158941"/>
                    <a:pt x="319302" y="156734"/>
                  </a:cubicBezTo>
                  <a:cubicBezTo>
                    <a:pt x="325483" y="154968"/>
                    <a:pt x="331664" y="151877"/>
                    <a:pt x="337845" y="149229"/>
                  </a:cubicBezTo>
                  <a:cubicBezTo>
                    <a:pt x="341819" y="147462"/>
                    <a:pt x="341819" y="143930"/>
                    <a:pt x="338287" y="141281"/>
                  </a:cubicBezTo>
                  <a:cubicBezTo>
                    <a:pt x="330340" y="135542"/>
                    <a:pt x="324600" y="128036"/>
                    <a:pt x="321951" y="117882"/>
                  </a:cubicBezTo>
                  <a:cubicBezTo>
                    <a:pt x="321510" y="116557"/>
                    <a:pt x="320185" y="114791"/>
                    <a:pt x="318861" y="114791"/>
                  </a:cubicBezTo>
                  <a:cubicBezTo>
                    <a:pt x="302967" y="110817"/>
                    <a:pt x="298993" y="91833"/>
                    <a:pt x="309147" y="82120"/>
                  </a:cubicBezTo>
                  <a:cubicBezTo>
                    <a:pt x="310031" y="81237"/>
                    <a:pt x="310472" y="78588"/>
                    <a:pt x="310472" y="77263"/>
                  </a:cubicBezTo>
                  <a:cubicBezTo>
                    <a:pt x="310913" y="70641"/>
                    <a:pt x="310472" y="63577"/>
                    <a:pt x="311797" y="56954"/>
                  </a:cubicBezTo>
                  <a:cubicBezTo>
                    <a:pt x="317536" y="31789"/>
                    <a:pt x="341377" y="15011"/>
                    <a:pt x="365660" y="18543"/>
                  </a:cubicBezTo>
                  <a:cubicBezTo>
                    <a:pt x="387735" y="21634"/>
                    <a:pt x="403629" y="36204"/>
                    <a:pt x="408486" y="56954"/>
                  </a:cubicBezTo>
                  <a:cubicBezTo>
                    <a:pt x="409810" y="63577"/>
                    <a:pt x="409369" y="70641"/>
                    <a:pt x="409810" y="77263"/>
                  </a:cubicBezTo>
                  <a:cubicBezTo>
                    <a:pt x="409810" y="79029"/>
                    <a:pt x="410252" y="81237"/>
                    <a:pt x="411576" y="82562"/>
                  </a:cubicBezTo>
                  <a:cubicBezTo>
                    <a:pt x="421289" y="94482"/>
                    <a:pt x="416874" y="110817"/>
                    <a:pt x="402746" y="114791"/>
                  </a:cubicBezTo>
                  <a:cubicBezTo>
                    <a:pt x="401422" y="115232"/>
                    <a:pt x="399214" y="116557"/>
                    <a:pt x="398773" y="118323"/>
                  </a:cubicBezTo>
                  <a:cubicBezTo>
                    <a:pt x="396124" y="128478"/>
                    <a:pt x="389943" y="135983"/>
                    <a:pt x="381995" y="141723"/>
                  </a:cubicBezTo>
                  <a:cubicBezTo>
                    <a:pt x="380671" y="142606"/>
                    <a:pt x="379346" y="144372"/>
                    <a:pt x="379346" y="145696"/>
                  </a:cubicBezTo>
                  <a:cubicBezTo>
                    <a:pt x="379346" y="147021"/>
                    <a:pt x="381113" y="148787"/>
                    <a:pt x="382437" y="149229"/>
                  </a:cubicBezTo>
                  <a:cubicBezTo>
                    <a:pt x="388177" y="151877"/>
                    <a:pt x="394358" y="154526"/>
                    <a:pt x="400097" y="156734"/>
                  </a:cubicBezTo>
                  <a:cubicBezTo>
                    <a:pt x="418640" y="162474"/>
                    <a:pt x="428795" y="174835"/>
                    <a:pt x="430119" y="195145"/>
                  </a:cubicBezTo>
                  <a:cubicBezTo>
                    <a:pt x="431444" y="213688"/>
                    <a:pt x="432327" y="232673"/>
                    <a:pt x="433210" y="251657"/>
                  </a:cubicBezTo>
                  <a:cubicBezTo>
                    <a:pt x="433652" y="263136"/>
                    <a:pt x="427912" y="268876"/>
                    <a:pt x="417316" y="268876"/>
                  </a:cubicBezTo>
                  <a:cubicBezTo>
                    <a:pt x="383320" y="268876"/>
                    <a:pt x="349325" y="268876"/>
                    <a:pt x="315328" y="268876"/>
                  </a:cubicBezTo>
                  <a:cubicBezTo>
                    <a:pt x="313562" y="268876"/>
                    <a:pt x="311797" y="268876"/>
                    <a:pt x="309589" y="268876"/>
                  </a:cubicBezTo>
                  <a:cubicBezTo>
                    <a:pt x="310031" y="275499"/>
                    <a:pt x="309589" y="281680"/>
                    <a:pt x="310472" y="287861"/>
                  </a:cubicBezTo>
                  <a:cubicBezTo>
                    <a:pt x="311797" y="298899"/>
                    <a:pt x="308706" y="306845"/>
                    <a:pt x="298993" y="311260"/>
                  </a:cubicBezTo>
                  <a:cubicBezTo>
                    <a:pt x="242922" y="311702"/>
                    <a:pt x="188617" y="311702"/>
                    <a:pt x="133870" y="311702"/>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4" name="Freeform 73">
              <a:extLst>
                <a:ext uri="{FF2B5EF4-FFF2-40B4-BE49-F238E27FC236}">
                  <a16:creationId xmlns:a16="http://schemas.microsoft.com/office/drawing/2014/main" id="{4ED1E06A-8E95-D26A-9525-2521865B6AED}"/>
                </a:ext>
              </a:extLst>
            </p:cNvPr>
            <p:cNvSpPr/>
            <p:nvPr/>
          </p:nvSpPr>
          <p:spPr>
            <a:xfrm>
              <a:off x="6312212" y="4546157"/>
              <a:ext cx="421636" cy="177272"/>
            </a:xfrm>
            <a:custGeom>
              <a:avLst/>
              <a:gdLst>
                <a:gd name="connsiteX0" fmla="*/ 67550 w 421636"/>
                <a:gd name="connsiteY0" fmla="*/ 165132 h 177272"/>
                <a:gd name="connsiteX1" fmla="*/ 74614 w 421636"/>
                <a:gd name="connsiteY1" fmla="*/ 153211 h 177272"/>
                <a:gd name="connsiteX2" fmla="*/ 94482 w 421636"/>
                <a:gd name="connsiteY2" fmla="*/ 141732 h 177272"/>
                <a:gd name="connsiteX3" fmla="*/ 114350 w 421636"/>
                <a:gd name="connsiteY3" fmla="*/ 140849 h 177272"/>
                <a:gd name="connsiteX4" fmla="*/ 124504 w 421636"/>
                <a:gd name="connsiteY4" fmla="*/ 111710 h 177272"/>
                <a:gd name="connsiteX5" fmla="*/ 118765 w 421636"/>
                <a:gd name="connsiteY5" fmla="*/ 99347 h 177272"/>
                <a:gd name="connsiteX6" fmla="*/ 117440 w 421636"/>
                <a:gd name="connsiteY6" fmla="*/ 73299 h 177272"/>
                <a:gd name="connsiteX7" fmla="*/ 110376 w 421636"/>
                <a:gd name="connsiteY7" fmla="*/ 65793 h 177272"/>
                <a:gd name="connsiteX8" fmla="*/ 24725 w 421636"/>
                <a:gd name="connsiteY8" fmla="*/ 65793 h 177272"/>
                <a:gd name="connsiteX9" fmla="*/ 7506 w 421636"/>
                <a:gd name="connsiteY9" fmla="*/ 85219 h 177272"/>
                <a:gd name="connsiteX10" fmla="*/ 7506 w 421636"/>
                <a:gd name="connsiteY10" fmla="*/ 122747 h 177272"/>
                <a:gd name="connsiteX11" fmla="*/ 25607 w 421636"/>
                <a:gd name="connsiteY11" fmla="*/ 142174 h 177272"/>
                <a:gd name="connsiteX12" fmla="*/ 45917 w 421636"/>
                <a:gd name="connsiteY12" fmla="*/ 142174 h 177272"/>
                <a:gd name="connsiteX13" fmla="*/ 56954 w 421636"/>
                <a:gd name="connsiteY13" fmla="*/ 148796 h 177272"/>
                <a:gd name="connsiteX14" fmla="*/ 67550 w 421636"/>
                <a:gd name="connsiteY14" fmla="*/ 165132 h 177272"/>
                <a:gd name="connsiteX15" fmla="*/ 352762 w 421636"/>
                <a:gd name="connsiteY15" fmla="*/ 165132 h 177272"/>
                <a:gd name="connsiteX16" fmla="*/ 362475 w 421636"/>
                <a:gd name="connsiteY16" fmla="*/ 148796 h 177272"/>
                <a:gd name="connsiteX17" fmla="*/ 374837 w 421636"/>
                <a:gd name="connsiteY17" fmla="*/ 141732 h 177272"/>
                <a:gd name="connsiteX18" fmla="*/ 394705 w 421636"/>
                <a:gd name="connsiteY18" fmla="*/ 141732 h 177272"/>
                <a:gd name="connsiteX19" fmla="*/ 412806 w 421636"/>
                <a:gd name="connsiteY19" fmla="*/ 122306 h 177272"/>
                <a:gd name="connsiteX20" fmla="*/ 412806 w 421636"/>
                <a:gd name="connsiteY20" fmla="*/ 85661 h 177272"/>
                <a:gd name="connsiteX21" fmla="*/ 393822 w 421636"/>
                <a:gd name="connsiteY21" fmla="*/ 65352 h 177272"/>
                <a:gd name="connsiteX22" fmla="*/ 312144 w 421636"/>
                <a:gd name="connsiteY22" fmla="*/ 65352 h 177272"/>
                <a:gd name="connsiteX23" fmla="*/ 306845 w 421636"/>
                <a:gd name="connsiteY23" fmla="*/ 65793 h 177272"/>
                <a:gd name="connsiteX24" fmla="*/ 302430 w 421636"/>
                <a:gd name="connsiteY24" fmla="*/ 71092 h 177272"/>
                <a:gd name="connsiteX25" fmla="*/ 302430 w 421636"/>
                <a:gd name="connsiteY25" fmla="*/ 91401 h 177272"/>
                <a:gd name="connsiteX26" fmla="*/ 294925 w 421636"/>
                <a:gd name="connsiteY26" fmla="*/ 112592 h 177272"/>
                <a:gd name="connsiteX27" fmla="*/ 293159 w 421636"/>
                <a:gd name="connsiteY27" fmla="*/ 115683 h 177272"/>
                <a:gd name="connsiteX28" fmla="*/ 311702 w 421636"/>
                <a:gd name="connsiteY28" fmla="*/ 141290 h 177272"/>
                <a:gd name="connsiteX29" fmla="*/ 330687 w 421636"/>
                <a:gd name="connsiteY29" fmla="*/ 141290 h 177272"/>
                <a:gd name="connsiteX30" fmla="*/ 343049 w 421636"/>
                <a:gd name="connsiteY30" fmla="*/ 148796 h 177272"/>
                <a:gd name="connsiteX31" fmla="*/ 352762 w 421636"/>
                <a:gd name="connsiteY31" fmla="*/ 165132 h 177272"/>
                <a:gd name="connsiteX32" fmla="*/ 210156 w 421636"/>
                <a:gd name="connsiteY32" fmla="*/ 150120 h 177272"/>
                <a:gd name="connsiteX33" fmla="*/ 225167 w 421636"/>
                <a:gd name="connsiteY33" fmla="*/ 125396 h 177272"/>
                <a:gd name="connsiteX34" fmla="*/ 240178 w 421636"/>
                <a:gd name="connsiteY34" fmla="*/ 116566 h 177272"/>
                <a:gd name="connsiteX35" fmla="*/ 268435 w 421636"/>
                <a:gd name="connsiteY35" fmla="*/ 116566 h 177272"/>
                <a:gd name="connsiteX36" fmla="*/ 293159 w 421636"/>
                <a:gd name="connsiteY36" fmla="*/ 89193 h 177272"/>
                <a:gd name="connsiteX37" fmla="*/ 293159 w 421636"/>
                <a:gd name="connsiteY37" fmla="*/ 37979 h 177272"/>
                <a:gd name="connsiteX38" fmla="*/ 265786 w 421636"/>
                <a:gd name="connsiteY38" fmla="*/ 8839 h 177272"/>
                <a:gd name="connsiteX39" fmla="*/ 152319 w 421636"/>
                <a:gd name="connsiteY39" fmla="*/ 8839 h 177272"/>
                <a:gd name="connsiteX40" fmla="*/ 125387 w 421636"/>
                <a:gd name="connsiteY40" fmla="*/ 37979 h 177272"/>
                <a:gd name="connsiteX41" fmla="*/ 125387 w 421636"/>
                <a:gd name="connsiteY41" fmla="*/ 88310 h 177272"/>
                <a:gd name="connsiteX42" fmla="*/ 151436 w 421636"/>
                <a:gd name="connsiteY42" fmla="*/ 116566 h 177272"/>
                <a:gd name="connsiteX43" fmla="*/ 177485 w 421636"/>
                <a:gd name="connsiteY43" fmla="*/ 116566 h 177272"/>
                <a:gd name="connsiteX44" fmla="*/ 194262 w 421636"/>
                <a:gd name="connsiteY44" fmla="*/ 126280 h 177272"/>
                <a:gd name="connsiteX45" fmla="*/ 210156 w 421636"/>
                <a:gd name="connsiteY45" fmla="*/ 150120 h 177272"/>
                <a:gd name="connsiteX46" fmla="*/ 302430 w 421636"/>
                <a:gd name="connsiteY46" fmla="*/ 56080 h 177272"/>
                <a:gd name="connsiteX47" fmla="*/ 393381 w 421636"/>
                <a:gd name="connsiteY47" fmla="*/ 56080 h 177272"/>
                <a:gd name="connsiteX48" fmla="*/ 411482 w 421636"/>
                <a:gd name="connsiteY48" fmla="*/ 61820 h 177272"/>
                <a:gd name="connsiteX49" fmla="*/ 421636 w 421636"/>
                <a:gd name="connsiteY49" fmla="*/ 83012 h 177272"/>
                <a:gd name="connsiteX50" fmla="*/ 421636 w 421636"/>
                <a:gd name="connsiteY50" fmla="*/ 124072 h 177272"/>
                <a:gd name="connsiteX51" fmla="*/ 397354 w 421636"/>
                <a:gd name="connsiteY51" fmla="*/ 150562 h 177272"/>
                <a:gd name="connsiteX52" fmla="*/ 376162 w 421636"/>
                <a:gd name="connsiteY52" fmla="*/ 151004 h 177272"/>
                <a:gd name="connsiteX53" fmla="*/ 369981 w 421636"/>
                <a:gd name="connsiteY53" fmla="*/ 154535 h 177272"/>
                <a:gd name="connsiteX54" fmla="*/ 358943 w 421636"/>
                <a:gd name="connsiteY54" fmla="*/ 171754 h 177272"/>
                <a:gd name="connsiteX55" fmla="*/ 346581 w 421636"/>
                <a:gd name="connsiteY55" fmla="*/ 171754 h 177272"/>
                <a:gd name="connsiteX56" fmla="*/ 335543 w 421636"/>
                <a:gd name="connsiteY56" fmla="*/ 154535 h 177272"/>
                <a:gd name="connsiteX57" fmla="*/ 329804 w 421636"/>
                <a:gd name="connsiteY57" fmla="*/ 151004 h 177272"/>
                <a:gd name="connsiteX58" fmla="*/ 314351 w 421636"/>
                <a:gd name="connsiteY58" fmla="*/ 151004 h 177272"/>
                <a:gd name="connsiteX59" fmla="*/ 283887 w 421636"/>
                <a:gd name="connsiteY59" fmla="*/ 122747 h 177272"/>
                <a:gd name="connsiteX60" fmla="*/ 241944 w 421636"/>
                <a:gd name="connsiteY60" fmla="*/ 125838 h 177272"/>
                <a:gd name="connsiteX61" fmla="*/ 232232 w 421636"/>
                <a:gd name="connsiteY61" fmla="*/ 131577 h 177272"/>
                <a:gd name="connsiteX62" fmla="*/ 217662 w 421636"/>
                <a:gd name="connsiteY62" fmla="*/ 155419 h 177272"/>
                <a:gd name="connsiteX63" fmla="*/ 203534 w 421636"/>
                <a:gd name="connsiteY63" fmla="*/ 155419 h 177272"/>
                <a:gd name="connsiteX64" fmla="*/ 189405 w 421636"/>
                <a:gd name="connsiteY64" fmla="*/ 132019 h 177272"/>
                <a:gd name="connsiteX65" fmla="*/ 178809 w 421636"/>
                <a:gd name="connsiteY65" fmla="*/ 125838 h 177272"/>
                <a:gd name="connsiteX66" fmla="*/ 160708 w 421636"/>
                <a:gd name="connsiteY66" fmla="*/ 125838 h 177272"/>
                <a:gd name="connsiteX67" fmla="*/ 137308 w 421636"/>
                <a:gd name="connsiteY67" fmla="*/ 124072 h 177272"/>
                <a:gd name="connsiteX68" fmla="*/ 136425 w 421636"/>
                <a:gd name="connsiteY68" fmla="*/ 129811 h 177272"/>
                <a:gd name="connsiteX69" fmla="*/ 111259 w 421636"/>
                <a:gd name="connsiteY69" fmla="*/ 151445 h 177272"/>
                <a:gd name="connsiteX70" fmla="*/ 91833 w 421636"/>
                <a:gd name="connsiteY70" fmla="*/ 151445 h 177272"/>
                <a:gd name="connsiteX71" fmla="*/ 85210 w 421636"/>
                <a:gd name="connsiteY71" fmla="*/ 155419 h 177272"/>
                <a:gd name="connsiteX72" fmla="*/ 74614 w 421636"/>
                <a:gd name="connsiteY72" fmla="*/ 172637 h 177272"/>
                <a:gd name="connsiteX73" fmla="*/ 62252 w 421636"/>
                <a:gd name="connsiteY73" fmla="*/ 172637 h 177272"/>
                <a:gd name="connsiteX74" fmla="*/ 52098 w 421636"/>
                <a:gd name="connsiteY74" fmla="*/ 155860 h 177272"/>
                <a:gd name="connsiteX75" fmla="*/ 45034 w 421636"/>
                <a:gd name="connsiteY75" fmla="*/ 151445 h 177272"/>
                <a:gd name="connsiteX76" fmla="*/ 26490 w 421636"/>
                <a:gd name="connsiteY76" fmla="*/ 151445 h 177272"/>
                <a:gd name="connsiteX77" fmla="*/ 0 w 421636"/>
                <a:gd name="connsiteY77" fmla="*/ 122747 h 177272"/>
                <a:gd name="connsiteX78" fmla="*/ 0 w 421636"/>
                <a:gd name="connsiteY78" fmla="*/ 85219 h 177272"/>
                <a:gd name="connsiteX79" fmla="*/ 26049 w 421636"/>
                <a:gd name="connsiteY79" fmla="*/ 56963 h 177272"/>
                <a:gd name="connsiteX80" fmla="*/ 117440 w 421636"/>
                <a:gd name="connsiteY80" fmla="*/ 57404 h 177272"/>
                <a:gd name="connsiteX81" fmla="*/ 119206 w 421636"/>
                <a:gd name="connsiteY81" fmla="*/ 56963 h 177272"/>
                <a:gd name="connsiteX82" fmla="*/ 119206 w 421636"/>
                <a:gd name="connsiteY82" fmla="*/ 38862 h 177272"/>
                <a:gd name="connsiteX83" fmla="*/ 155410 w 421636"/>
                <a:gd name="connsiteY83" fmla="*/ 9 h 177272"/>
                <a:gd name="connsiteX84" fmla="*/ 268435 w 421636"/>
                <a:gd name="connsiteY84" fmla="*/ 9 h 177272"/>
                <a:gd name="connsiteX85" fmla="*/ 303755 w 421636"/>
                <a:gd name="connsiteY85" fmla="*/ 38420 h 177272"/>
                <a:gd name="connsiteX86" fmla="*/ 302430 w 421636"/>
                <a:gd name="connsiteY86" fmla="*/ 56080 h 177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421636" h="177272">
                  <a:moveTo>
                    <a:pt x="67550" y="165132"/>
                  </a:moveTo>
                  <a:cubicBezTo>
                    <a:pt x="70199" y="160717"/>
                    <a:pt x="72848" y="157185"/>
                    <a:pt x="74614" y="153211"/>
                  </a:cubicBezTo>
                  <a:cubicBezTo>
                    <a:pt x="79029" y="144381"/>
                    <a:pt x="85210" y="140849"/>
                    <a:pt x="94482" y="141732"/>
                  </a:cubicBezTo>
                  <a:cubicBezTo>
                    <a:pt x="101105" y="142174"/>
                    <a:pt x="107727" y="142174"/>
                    <a:pt x="114350" y="140849"/>
                  </a:cubicBezTo>
                  <a:cubicBezTo>
                    <a:pt x="126712" y="138200"/>
                    <a:pt x="131568" y="122306"/>
                    <a:pt x="124504" y="111710"/>
                  </a:cubicBezTo>
                  <a:cubicBezTo>
                    <a:pt x="121856" y="108177"/>
                    <a:pt x="119648" y="103762"/>
                    <a:pt x="118765" y="99347"/>
                  </a:cubicBezTo>
                  <a:cubicBezTo>
                    <a:pt x="117440" y="90959"/>
                    <a:pt x="117440" y="82129"/>
                    <a:pt x="117440" y="73299"/>
                  </a:cubicBezTo>
                  <a:cubicBezTo>
                    <a:pt x="117440" y="66677"/>
                    <a:pt x="116999" y="65793"/>
                    <a:pt x="110376" y="65793"/>
                  </a:cubicBezTo>
                  <a:cubicBezTo>
                    <a:pt x="82120" y="65793"/>
                    <a:pt x="53422" y="65793"/>
                    <a:pt x="24725" y="65793"/>
                  </a:cubicBezTo>
                  <a:cubicBezTo>
                    <a:pt x="14128" y="65793"/>
                    <a:pt x="7506" y="73740"/>
                    <a:pt x="7506" y="85219"/>
                  </a:cubicBezTo>
                  <a:cubicBezTo>
                    <a:pt x="7506" y="97582"/>
                    <a:pt x="7506" y="109944"/>
                    <a:pt x="7506" y="122747"/>
                  </a:cubicBezTo>
                  <a:cubicBezTo>
                    <a:pt x="7506" y="134668"/>
                    <a:pt x="14128" y="142174"/>
                    <a:pt x="25607" y="142174"/>
                  </a:cubicBezTo>
                  <a:cubicBezTo>
                    <a:pt x="32230" y="142174"/>
                    <a:pt x="39294" y="142174"/>
                    <a:pt x="45917" y="142174"/>
                  </a:cubicBezTo>
                  <a:cubicBezTo>
                    <a:pt x="50773" y="142174"/>
                    <a:pt x="54747" y="144381"/>
                    <a:pt x="56954" y="148796"/>
                  </a:cubicBezTo>
                  <a:cubicBezTo>
                    <a:pt x="60486" y="153653"/>
                    <a:pt x="63577" y="158950"/>
                    <a:pt x="67550" y="165132"/>
                  </a:cubicBezTo>
                  <a:close/>
                  <a:moveTo>
                    <a:pt x="352762" y="165132"/>
                  </a:moveTo>
                  <a:cubicBezTo>
                    <a:pt x="356294" y="159392"/>
                    <a:pt x="359384" y="154094"/>
                    <a:pt x="362475" y="148796"/>
                  </a:cubicBezTo>
                  <a:cubicBezTo>
                    <a:pt x="365566" y="143940"/>
                    <a:pt x="369098" y="141290"/>
                    <a:pt x="374837" y="141732"/>
                  </a:cubicBezTo>
                  <a:cubicBezTo>
                    <a:pt x="381460" y="141732"/>
                    <a:pt x="388082" y="141732"/>
                    <a:pt x="394705" y="141732"/>
                  </a:cubicBezTo>
                  <a:cubicBezTo>
                    <a:pt x="405301" y="141732"/>
                    <a:pt x="412365" y="133785"/>
                    <a:pt x="412806" y="122306"/>
                  </a:cubicBezTo>
                  <a:cubicBezTo>
                    <a:pt x="412806" y="110385"/>
                    <a:pt x="412806" y="98023"/>
                    <a:pt x="412806" y="85661"/>
                  </a:cubicBezTo>
                  <a:cubicBezTo>
                    <a:pt x="412806" y="72416"/>
                    <a:pt x="406184" y="65352"/>
                    <a:pt x="393822" y="65352"/>
                  </a:cubicBezTo>
                  <a:cubicBezTo>
                    <a:pt x="366448" y="65352"/>
                    <a:pt x="339517" y="65352"/>
                    <a:pt x="312144" y="65352"/>
                  </a:cubicBezTo>
                  <a:cubicBezTo>
                    <a:pt x="310378" y="65352"/>
                    <a:pt x="308611" y="65793"/>
                    <a:pt x="306845" y="65793"/>
                  </a:cubicBezTo>
                  <a:cubicBezTo>
                    <a:pt x="303755" y="65793"/>
                    <a:pt x="302430" y="67559"/>
                    <a:pt x="302430" y="71092"/>
                  </a:cubicBezTo>
                  <a:cubicBezTo>
                    <a:pt x="302430" y="77714"/>
                    <a:pt x="302430" y="84778"/>
                    <a:pt x="302430" y="91401"/>
                  </a:cubicBezTo>
                  <a:cubicBezTo>
                    <a:pt x="302430" y="99347"/>
                    <a:pt x="299340" y="106412"/>
                    <a:pt x="294925" y="112592"/>
                  </a:cubicBezTo>
                  <a:cubicBezTo>
                    <a:pt x="294484" y="113476"/>
                    <a:pt x="293159" y="114359"/>
                    <a:pt x="293159" y="115683"/>
                  </a:cubicBezTo>
                  <a:cubicBezTo>
                    <a:pt x="291393" y="130253"/>
                    <a:pt x="296691" y="141290"/>
                    <a:pt x="311702" y="141290"/>
                  </a:cubicBezTo>
                  <a:cubicBezTo>
                    <a:pt x="317883" y="141290"/>
                    <a:pt x="324505" y="141290"/>
                    <a:pt x="330687" y="141290"/>
                  </a:cubicBezTo>
                  <a:cubicBezTo>
                    <a:pt x="336426" y="141290"/>
                    <a:pt x="340400" y="143498"/>
                    <a:pt x="343049" y="148796"/>
                  </a:cubicBezTo>
                  <a:cubicBezTo>
                    <a:pt x="346139" y="154094"/>
                    <a:pt x="349230" y="159392"/>
                    <a:pt x="352762" y="165132"/>
                  </a:cubicBezTo>
                  <a:close/>
                  <a:moveTo>
                    <a:pt x="210156" y="150120"/>
                  </a:moveTo>
                  <a:cubicBezTo>
                    <a:pt x="215454" y="141290"/>
                    <a:pt x="220752" y="133344"/>
                    <a:pt x="225167" y="125396"/>
                  </a:cubicBezTo>
                  <a:cubicBezTo>
                    <a:pt x="228699" y="119215"/>
                    <a:pt x="233556" y="116566"/>
                    <a:pt x="240178" y="116566"/>
                  </a:cubicBezTo>
                  <a:cubicBezTo>
                    <a:pt x="249450" y="116566"/>
                    <a:pt x="259163" y="116566"/>
                    <a:pt x="268435" y="116566"/>
                  </a:cubicBezTo>
                  <a:cubicBezTo>
                    <a:pt x="283005" y="116566"/>
                    <a:pt x="293159" y="104646"/>
                    <a:pt x="293159" y="89193"/>
                  </a:cubicBezTo>
                  <a:cubicBezTo>
                    <a:pt x="293159" y="71974"/>
                    <a:pt x="293159" y="55197"/>
                    <a:pt x="293159" y="37979"/>
                  </a:cubicBezTo>
                  <a:cubicBezTo>
                    <a:pt x="293159" y="18994"/>
                    <a:pt x="283446" y="8839"/>
                    <a:pt x="265786" y="8839"/>
                  </a:cubicBezTo>
                  <a:cubicBezTo>
                    <a:pt x="228258" y="8839"/>
                    <a:pt x="190289" y="8839"/>
                    <a:pt x="152319" y="8839"/>
                  </a:cubicBezTo>
                  <a:cubicBezTo>
                    <a:pt x="135101" y="8839"/>
                    <a:pt x="125387" y="19435"/>
                    <a:pt x="125387" y="37979"/>
                  </a:cubicBezTo>
                  <a:cubicBezTo>
                    <a:pt x="125387" y="54756"/>
                    <a:pt x="125387" y="71533"/>
                    <a:pt x="125387" y="88310"/>
                  </a:cubicBezTo>
                  <a:cubicBezTo>
                    <a:pt x="125387" y="105529"/>
                    <a:pt x="135542" y="116125"/>
                    <a:pt x="151436" y="116566"/>
                  </a:cubicBezTo>
                  <a:cubicBezTo>
                    <a:pt x="160266" y="116566"/>
                    <a:pt x="168655" y="116566"/>
                    <a:pt x="177485" y="116566"/>
                  </a:cubicBezTo>
                  <a:cubicBezTo>
                    <a:pt x="184990" y="116125"/>
                    <a:pt x="190289" y="119215"/>
                    <a:pt x="194262" y="126280"/>
                  </a:cubicBezTo>
                  <a:cubicBezTo>
                    <a:pt x="200002" y="133785"/>
                    <a:pt x="204858" y="141290"/>
                    <a:pt x="210156" y="150120"/>
                  </a:cubicBezTo>
                  <a:close/>
                  <a:moveTo>
                    <a:pt x="302430" y="56080"/>
                  </a:moveTo>
                  <a:cubicBezTo>
                    <a:pt x="332894" y="56080"/>
                    <a:pt x="362917" y="56080"/>
                    <a:pt x="393381" y="56080"/>
                  </a:cubicBezTo>
                  <a:cubicBezTo>
                    <a:pt x="400003" y="56080"/>
                    <a:pt x="406184" y="57404"/>
                    <a:pt x="411482" y="61820"/>
                  </a:cubicBezTo>
                  <a:cubicBezTo>
                    <a:pt x="418105" y="67118"/>
                    <a:pt x="421636" y="74182"/>
                    <a:pt x="421636" y="83012"/>
                  </a:cubicBezTo>
                  <a:cubicBezTo>
                    <a:pt x="421636" y="96698"/>
                    <a:pt x="421636" y="110385"/>
                    <a:pt x="421636" y="124072"/>
                  </a:cubicBezTo>
                  <a:cubicBezTo>
                    <a:pt x="421636" y="138641"/>
                    <a:pt x="411041" y="149679"/>
                    <a:pt x="397354" y="150562"/>
                  </a:cubicBezTo>
                  <a:cubicBezTo>
                    <a:pt x="390290" y="151004"/>
                    <a:pt x="383226" y="150562"/>
                    <a:pt x="376162" y="151004"/>
                  </a:cubicBezTo>
                  <a:cubicBezTo>
                    <a:pt x="373954" y="151004"/>
                    <a:pt x="371305" y="152770"/>
                    <a:pt x="369981" y="154535"/>
                  </a:cubicBezTo>
                  <a:cubicBezTo>
                    <a:pt x="366007" y="160275"/>
                    <a:pt x="362475" y="166015"/>
                    <a:pt x="358943" y="171754"/>
                  </a:cubicBezTo>
                  <a:cubicBezTo>
                    <a:pt x="355411" y="177935"/>
                    <a:pt x="350113" y="177935"/>
                    <a:pt x="346581" y="171754"/>
                  </a:cubicBezTo>
                  <a:cubicBezTo>
                    <a:pt x="343049" y="166015"/>
                    <a:pt x="339517" y="159834"/>
                    <a:pt x="335543" y="154535"/>
                  </a:cubicBezTo>
                  <a:cubicBezTo>
                    <a:pt x="334219" y="152770"/>
                    <a:pt x="332011" y="151004"/>
                    <a:pt x="329804" y="151004"/>
                  </a:cubicBezTo>
                  <a:cubicBezTo>
                    <a:pt x="324505" y="150562"/>
                    <a:pt x="319208" y="150562"/>
                    <a:pt x="314351" y="151004"/>
                  </a:cubicBezTo>
                  <a:cubicBezTo>
                    <a:pt x="297574" y="152328"/>
                    <a:pt x="284770" y="141732"/>
                    <a:pt x="283887" y="122747"/>
                  </a:cubicBezTo>
                  <a:cubicBezTo>
                    <a:pt x="270201" y="128045"/>
                    <a:pt x="255631" y="125396"/>
                    <a:pt x="241944" y="125838"/>
                  </a:cubicBezTo>
                  <a:cubicBezTo>
                    <a:pt x="237529" y="125838"/>
                    <a:pt x="234439" y="127604"/>
                    <a:pt x="232232" y="131577"/>
                  </a:cubicBezTo>
                  <a:cubicBezTo>
                    <a:pt x="227817" y="139525"/>
                    <a:pt x="222518" y="147471"/>
                    <a:pt x="217662" y="155419"/>
                  </a:cubicBezTo>
                  <a:cubicBezTo>
                    <a:pt x="213247" y="162483"/>
                    <a:pt x="207949" y="162483"/>
                    <a:pt x="203534" y="155419"/>
                  </a:cubicBezTo>
                  <a:cubicBezTo>
                    <a:pt x="198677" y="147913"/>
                    <a:pt x="193820" y="139966"/>
                    <a:pt x="189405" y="132019"/>
                  </a:cubicBezTo>
                  <a:cubicBezTo>
                    <a:pt x="186756" y="127604"/>
                    <a:pt x="183666" y="125838"/>
                    <a:pt x="178809" y="125838"/>
                  </a:cubicBezTo>
                  <a:cubicBezTo>
                    <a:pt x="173070" y="126280"/>
                    <a:pt x="166889" y="126280"/>
                    <a:pt x="160708" y="125838"/>
                  </a:cubicBezTo>
                  <a:cubicBezTo>
                    <a:pt x="152761" y="125396"/>
                    <a:pt x="145255" y="124955"/>
                    <a:pt x="137308" y="124072"/>
                  </a:cubicBezTo>
                  <a:cubicBezTo>
                    <a:pt x="137308" y="124955"/>
                    <a:pt x="136866" y="127604"/>
                    <a:pt x="136425" y="129811"/>
                  </a:cubicBezTo>
                  <a:cubicBezTo>
                    <a:pt x="133776" y="142615"/>
                    <a:pt x="123621" y="151004"/>
                    <a:pt x="111259" y="151445"/>
                  </a:cubicBezTo>
                  <a:cubicBezTo>
                    <a:pt x="104637" y="151445"/>
                    <a:pt x="98456" y="151445"/>
                    <a:pt x="91833" y="151445"/>
                  </a:cubicBezTo>
                  <a:cubicBezTo>
                    <a:pt x="88743" y="151445"/>
                    <a:pt x="86535" y="152328"/>
                    <a:pt x="85210" y="155419"/>
                  </a:cubicBezTo>
                  <a:cubicBezTo>
                    <a:pt x="81678" y="161158"/>
                    <a:pt x="78147" y="166898"/>
                    <a:pt x="74614" y="172637"/>
                  </a:cubicBezTo>
                  <a:cubicBezTo>
                    <a:pt x="71083" y="178818"/>
                    <a:pt x="65784" y="178818"/>
                    <a:pt x="62252" y="172637"/>
                  </a:cubicBezTo>
                  <a:cubicBezTo>
                    <a:pt x="58720" y="166898"/>
                    <a:pt x="55188" y="161600"/>
                    <a:pt x="52098" y="155860"/>
                  </a:cubicBezTo>
                  <a:cubicBezTo>
                    <a:pt x="50332" y="152770"/>
                    <a:pt x="48565" y="151445"/>
                    <a:pt x="45034" y="151445"/>
                  </a:cubicBezTo>
                  <a:cubicBezTo>
                    <a:pt x="38853" y="151886"/>
                    <a:pt x="32671" y="151445"/>
                    <a:pt x="26490" y="151445"/>
                  </a:cubicBezTo>
                  <a:cubicBezTo>
                    <a:pt x="11038" y="151445"/>
                    <a:pt x="0" y="139525"/>
                    <a:pt x="0" y="122747"/>
                  </a:cubicBezTo>
                  <a:cubicBezTo>
                    <a:pt x="0" y="110385"/>
                    <a:pt x="0" y="97582"/>
                    <a:pt x="0" y="85219"/>
                  </a:cubicBezTo>
                  <a:cubicBezTo>
                    <a:pt x="0" y="68884"/>
                    <a:pt x="10596" y="56963"/>
                    <a:pt x="26049" y="56963"/>
                  </a:cubicBezTo>
                  <a:cubicBezTo>
                    <a:pt x="56513" y="56963"/>
                    <a:pt x="86977" y="56963"/>
                    <a:pt x="117440" y="57404"/>
                  </a:cubicBezTo>
                  <a:cubicBezTo>
                    <a:pt x="117882" y="57404"/>
                    <a:pt x="118323" y="57404"/>
                    <a:pt x="119206" y="56963"/>
                  </a:cubicBezTo>
                  <a:cubicBezTo>
                    <a:pt x="119206" y="50782"/>
                    <a:pt x="119648" y="45043"/>
                    <a:pt x="119206" y="38862"/>
                  </a:cubicBezTo>
                  <a:cubicBezTo>
                    <a:pt x="117882" y="15462"/>
                    <a:pt x="135101" y="-432"/>
                    <a:pt x="155410" y="9"/>
                  </a:cubicBezTo>
                  <a:cubicBezTo>
                    <a:pt x="192938" y="892"/>
                    <a:pt x="230907" y="9"/>
                    <a:pt x="268435" y="9"/>
                  </a:cubicBezTo>
                  <a:cubicBezTo>
                    <a:pt x="290068" y="9"/>
                    <a:pt x="303755" y="14579"/>
                    <a:pt x="303755" y="38420"/>
                  </a:cubicBezTo>
                  <a:cubicBezTo>
                    <a:pt x="302430" y="44159"/>
                    <a:pt x="302430" y="50341"/>
                    <a:pt x="302430" y="56080"/>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5" name="Freeform 74">
              <a:extLst>
                <a:ext uri="{FF2B5EF4-FFF2-40B4-BE49-F238E27FC236}">
                  <a16:creationId xmlns:a16="http://schemas.microsoft.com/office/drawing/2014/main" id="{7EDDBB4F-9EA9-D66C-AE38-5938E2BB9EC7}"/>
                </a:ext>
              </a:extLst>
            </p:cNvPr>
            <p:cNvSpPr/>
            <p:nvPr/>
          </p:nvSpPr>
          <p:spPr>
            <a:xfrm>
              <a:off x="6517954" y="4940381"/>
              <a:ext cx="11037" cy="8494"/>
            </a:xfrm>
            <a:custGeom>
              <a:avLst/>
              <a:gdLst>
                <a:gd name="connsiteX0" fmla="*/ 11038 w 11037"/>
                <a:gd name="connsiteY0" fmla="*/ 4464 h 8494"/>
                <a:gd name="connsiteX1" fmla="*/ 4415 w 11037"/>
                <a:gd name="connsiteY1" fmla="*/ 8437 h 8494"/>
                <a:gd name="connsiteX2" fmla="*/ 0 w 11037"/>
                <a:gd name="connsiteY2" fmla="*/ 4022 h 8494"/>
                <a:gd name="connsiteX3" fmla="*/ 4415 w 11037"/>
                <a:gd name="connsiteY3" fmla="*/ 49 h 8494"/>
                <a:gd name="connsiteX4" fmla="*/ 11038 w 11037"/>
                <a:gd name="connsiteY4" fmla="*/ 4464 h 84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037" h="8494">
                  <a:moveTo>
                    <a:pt x="11038" y="4464"/>
                  </a:moveTo>
                  <a:cubicBezTo>
                    <a:pt x="7947" y="6671"/>
                    <a:pt x="6181" y="8879"/>
                    <a:pt x="4415" y="8437"/>
                  </a:cubicBezTo>
                  <a:cubicBezTo>
                    <a:pt x="3090" y="8437"/>
                    <a:pt x="1324" y="5788"/>
                    <a:pt x="0" y="4022"/>
                  </a:cubicBezTo>
                  <a:cubicBezTo>
                    <a:pt x="1324" y="2698"/>
                    <a:pt x="3090" y="49"/>
                    <a:pt x="4415" y="49"/>
                  </a:cubicBezTo>
                  <a:cubicBezTo>
                    <a:pt x="6623" y="-393"/>
                    <a:pt x="8388" y="2256"/>
                    <a:pt x="11038" y="4464"/>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6" name="Freeform 75">
              <a:extLst>
                <a:ext uri="{FF2B5EF4-FFF2-40B4-BE49-F238E27FC236}">
                  <a16:creationId xmlns:a16="http://schemas.microsoft.com/office/drawing/2014/main" id="{DA9F57E3-8422-A4A8-34B7-9C6AB5048CC9}"/>
                </a:ext>
              </a:extLst>
            </p:cNvPr>
            <p:cNvSpPr/>
            <p:nvPr/>
          </p:nvSpPr>
          <p:spPr>
            <a:xfrm>
              <a:off x="6518395" y="4916833"/>
              <a:ext cx="8446" cy="8584"/>
            </a:xfrm>
            <a:custGeom>
              <a:avLst/>
              <a:gdLst>
                <a:gd name="connsiteX0" fmla="*/ 5298 w 8446"/>
                <a:gd name="connsiteY0" fmla="*/ 196 h 8584"/>
                <a:gd name="connsiteX1" fmla="*/ 8389 w 8446"/>
                <a:gd name="connsiteY1" fmla="*/ 4611 h 8584"/>
                <a:gd name="connsiteX2" fmla="*/ 3974 w 8446"/>
                <a:gd name="connsiteY2" fmla="*/ 8585 h 8584"/>
                <a:gd name="connsiteX3" fmla="*/ 0 w 8446"/>
                <a:gd name="connsiteY3" fmla="*/ 4611 h 8584"/>
                <a:gd name="connsiteX4" fmla="*/ 3090 w 8446"/>
                <a:gd name="connsiteY4" fmla="*/ 196 h 8584"/>
                <a:gd name="connsiteX5" fmla="*/ 5298 w 8446"/>
                <a:gd name="connsiteY5" fmla="*/ 196 h 8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46" h="8584">
                  <a:moveTo>
                    <a:pt x="5298" y="196"/>
                  </a:moveTo>
                  <a:cubicBezTo>
                    <a:pt x="6623" y="1962"/>
                    <a:pt x="8830" y="3287"/>
                    <a:pt x="8389" y="4611"/>
                  </a:cubicBezTo>
                  <a:cubicBezTo>
                    <a:pt x="7947" y="5936"/>
                    <a:pt x="5739" y="8585"/>
                    <a:pt x="3974" y="8585"/>
                  </a:cubicBezTo>
                  <a:cubicBezTo>
                    <a:pt x="2649" y="8585"/>
                    <a:pt x="0" y="5936"/>
                    <a:pt x="0" y="4611"/>
                  </a:cubicBezTo>
                  <a:cubicBezTo>
                    <a:pt x="0" y="3287"/>
                    <a:pt x="2208" y="1521"/>
                    <a:pt x="3090" y="196"/>
                  </a:cubicBezTo>
                  <a:cubicBezTo>
                    <a:pt x="3974" y="-245"/>
                    <a:pt x="4856" y="196"/>
                    <a:pt x="5298" y="196"/>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7" name="Freeform 76">
              <a:extLst>
                <a:ext uri="{FF2B5EF4-FFF2-40B4-BE49-F238E27FC236}">
                  <a16:creationId xmlns:a16="http://schemas.microsoft.com/office/drawing/2014/main" id="{C189B88F-F5C1-A88F-C41F-4C89AEA8BBB1}"/>
                </a:ext>
              </a:extLst>
            </p:cNvPr>
            <p:cNvSpPr/>
            <p:nvPr/>
          </p:nvSpPr>
          <p:spPr>
            <a:xfrm>
              <a:off x="6518395" y="4965595"/>
              <a:ext cx="8388" cy="8388"/>
            </a:xfrm>
            <a:custGeom>
              <a:avLst/>
              <a:gdLst>
                <a:gd name="connsiteX0" fmla="*/ 3090 w 8388"/>
                <a:gd name="connsiteY0" fmla="*/ 8389 h 8388"/>
                <a:gd name="connsiteX1" fmla="*/ 0 w 8388"/>
                <a:gd name="connsiteY1" fmla="*/ 3532 h 8388"/>
                <a:gd name="connsiteX2" fmla="*/ 4415 w 8388"/>
                <a:gd name="connsiteY2" fmla="*/ 0 h 8388"/>
                <a:gd name="connsiteX3" fmla="*/ 8389 w 8388"/>
                <a:gd name="connsiteY3" fmla="*/ 3974 h 8388"/>
                <a:gd name="connsiteX4" fmla="*/ 4856 w 8388"/>
                <a:gd name="connsiteY4" fmla="*/ 8389 h 8388"/>
                <a:gd name="connsiteX5" fmla="*/ 3090 w 8388"/>
                <a:gd name="connsiteY5" fmla="*/ 8389 h 8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388" h="8388">
                  <a:moveTo>
                    <a:pt x="3090" y="8389"/>
                  </a:moveTo>
                  <a:cubicBezTo>
                    <a:pt x="2208" y="6623"/>
                    <a:pt x="0" y="4857"/>
                    <a:pt x="0" y="3532"/>
                  </a:cubicBezTo>
                  <a:cubicBezTo>
                    <a:pt x="441" y="2208"/>
                    <a:pt x="3090" y="0"/>
                    <a:pt x="4415" y="0"/>
                  </a:cubicBezTo>
                  <a:cubicBezTo>
                    <a:pt x="6181" y="0"/>
                    <a:pt x="8389" y="2208"/>
                    <a:pt x="8389" y="3974"/>
                  </a:cubicBezTo>
                  <a:cubicBezTo>
                    <a:pt x="8389" y="5298"/>
                    <a:pt x="6181" y="7064"/>
                    <a:pt x="4856" y="8389"/>
                  </a:cubicBezTo>
                  <a:cubicBezTo>
                    <a:pt x="4415" y="8389"/>
                    <a:pt x="3974" y="8389"/>
                    <a:pt x="3090" y="8389"/>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8" name="Freeform 77">
              <a:extLst>
                <a:ext uri="{FF2B5EF4-FFF2-40B4-BE49-F238E27FC236}">
                  <a16:creationId xmlns:a16="http://schemas.microsoft.com/office/drawing/2014/main" id="{61A68695-640F-410F-3030-4393C63DF444}"/>
                </a:ext>
              </a:extLst>
            </p:cNvPr>
            <p:cNvSpPr/>
            <p:nvPr/>
          </p:nvSpPr>
          <p:spPr>
            <a:xfrm>
              <a:off x="6518395" y="4989387"/>
              <a:ext cx="8830" cy="10645"/>
            </a:xfrm>
            <a:custGeom>
              <a:avLst/>
              <a:gdLst>
                <a:gd name="connsiteX0" fmla="*/ 3974 w 8830"/>
                <a:gd name="connsiteY0" fmla="*/ 10645 h 10645"/>
                <a:gd name="connsiteX1" fmla="*/ 0 w 8830"/>
                <a:gd name="connsiteY1" fmla="*/ 4022 h 10645"/>
                <a:gd name="connsiteX2" fmla="*/ 4415 w 8830"/>
                <a:gd name="connsiteY2" fmla="*/ 49 h 10645"/>
                <a:gd name="connsiteX3" fmla="*/ 8830 w 8830"/>
                <a:gd name="connsiteY3" fmla="*/ 4464 h 10645"/>
                <a:gd name="connsiteX4" fmla="*/ 3974 w 8830"/>
                <a:gd name="connsiteY4" fmla="*/ 10645 h 106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30" h="10645">
                  <a:moveTo>
                    <a:pt x="3974" y="10645"/>
                  </a:moveTo>
                  <a:cubicBezTo>
                    <a:pt x="2208" y="7555"/>
                    <a:pt x="0" y="5347"/>
                    <a:pt x="0" y="4022"/>
                  </a:cubicBezTo>
                  <a:cubicBezTo>
                    <a:pt x="441" y="2256"/>
                    <a:pt x="2649" y="-393"/>
                    <a:pt x="4415" y="49"/>
                  </a:cubicBezTo>
                  <a:cubicBezTo>
                    <a:pt x="6181" y="49"/>
                    <a:pt x="8389" y="2698"/>
                    <a:pt x="8830" y="4464"/>
                  </a:cubicBezTo>
                  <a:cubicBezTo>
                    <a:pt x="8830" y="5789"/>
                    <a:pt x="6181" y="7555"/>
                    <a:pt x="3974" y="10645"/>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9" name="Freeform 78">
              <a:extLst>
                <a:ext uri="{FF2B5EF4-FFF2-40B4-BE49-F238E27FC236}">
                  <a16:creationId xmlns:a16="http://schemas.microsoft.com/office/drawing/2014/main" id="{310B01A1-279D-B339-D9C2-4C062EC2FE19}"/>
                </a:ext>
              </a:extLst>
            </p:cNvPr>
            <p:cNvSpPr/>
            <p:nvPr/>
          </p:nvSpPr>
          <p:spPr>
            <a:xfrm>
              <a:off x="6672038" y="4916809"/>
              <a:ext cx="21248" cy="10571"/>
            </a:xfrm>
            <a:custGeom>
              <a:avLst/>
              <a:gdLst>
                <a:gd name="connsiteX0" fmla="*/ 10596 w 21248"/>
                <a:gd name="connsiteY0" fmla="*/ 10375 h 10571"/>
                <a:gd name="connsiteX1" fmla="*/ 4415 w 21248"/>
                <a:gd name="connsiteY1" fmla="*/ 10375 h 10571"/>
                <a:gd name="connsiteX2" fmla="*/ 0 w 21248"/>
                <a:gd name="connsiteY2" fmla="*/ 5519 h 10571"/>
                <a:gd name="connsiteX3" fmla="*/ 3974 w 21248"/>
                <a:gd name="connsiteY3" fmla="*/ 662 h 10571"/>
                <a:gd name="connsiteX4" fmla="*/ 16777 w 21248"/>
                <a:gd name="connsiteY4" fmla="*/ 662 h 10571"/>
                <a:gd name="connsiteX5" fmla="*/ 21192 w 21248"/>
                <a:gd name="connsiteY5" fmla="*/ 5519 h 10571"/>
                <a:gd name="connsiteX6" fmla="*/ 16777 w 21248"/>
                <a:gd name="connsiteY6" fmla="*/ 10375 h 10571"/>
                <a:gd name="connsiteX7" fmla="*/ 10596 w 21248"/>
                <a:gd name="connsiteY7" fmla="*/ 10375 h 10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248" h="10571">
                  <a:moveTo>
                    <a:pt x="10596" y="10375"/>
                  </a:moveTo>
                  <a:cubicBezTo>
                    <a:pt x="8830" y="10375"/>
                    <a:pt x="6181" y="10817"/>
                    <a:pt x="4415" y="10375"/>
                  </a:cubicBezTo>
                  <a:cubicBezTo>
                    <a:pt x="2649" y="9493"/>
                    <a:pt x="0" y="7285"/>
                    <a:pt x="0" y="5519"/>
                  </a:cubicBezTo>
                  <a:cubicBezTo>
                    <a:pt x="0" y="3753"/>
                    <a:pt x="2649" y="1104"/>
                    <a:pt x="3974" y="662"/>
                  </a:cubicBezTo>
                  <a:cubicBezTo>
                    <a:pt x="8389" y="-221"/>
                    <a:pt x="12804" y="-221"/>
                    <a:pt x="16777" y="662"/>
                  </a:cubicBezTo>
                  <a:cubicBezTo>
                    <a:pt x="18543" y="662"/>
                    <a:pt x="20751" y="3311"/>
                    <a:pt x="21192" y="5519"/>
                  </a:cubicBezTo>
                  <a:cubicBezTo>
                    <a:pt x="21634" y="8609"/>
                    <a:pt x="19426" y="10375"/>
                    <a:pt x="16777" y="10375"/>
                  </a:cubicBezTo>
                  <a:cubicBezTo>
                    <a:pt x="14570" y="10375"/>
                    <a:pt x="12362" y="10375"/>
                    <a:pt x="10596" y="10375"/>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80" name="Freeform 79">
              <a:extLst>
                <a:ext uri="{FF2B5EF4-FFF2-40B4-BE49-F238E27FC236}">
                  <a16:creationId xmlns:a16="http://schemas.microsoft.com/office/drawing/2014/main" id="{E68D19FA-C227-AF75-BA38-BF233579987A}"/>
                </a:ext>
              </a:extLst>
            </p:cNvPr>
            <p:cNvSpPr/>
            <p:nvPr/>
          </p:nvSpPr>
          <p:spPr>
            <a:xfrm>
              <a:off x="6646372" y="4820782"/>
              <a:ext cx="38587" cy="12582"/>
            </a:xfrm>
            <a:custGeom>
              <a:avLst/>
              <a:gdLst>
                <a:gd name="connsiteX0" fmla="*/ 12863 w 38587"/>
                <a:gd name="connsiteY0" fmla="*/ 0 h 12582"/>
                <a:gd name="connsiteX1" fmla="*/ 26108 w 38587"/>
                <a:gd name="connsiteY1" fmla="*/ 883 h 12582"/>
                <a:gd name="connsiteX2" fmla="*/ 37145 w 38587"/>
                <a:gd name="connsiteY2" fmla="*/ 4856 h 12582"/>
                <a:gd name="connsiteX3" fmla="*/ 38470 w 38587"/>
                <a:gd name="connsiteY3" fmla="*/ 9271 h 12582"/>
                <a:gd name="connsiteX4" fmla="*/ 34938 w 38587"/>
                <a:gd name="connsiteY4" fmla="*/ 12362 h 12582"/>
                <a:gd name="connsiteX5" fmla="*/ 30964 w 38587"/>
                <a:gd name="connsiteY5" fmla="*/ 11479 h 12582"/>
                <a:gd name="connsiteX6" fmla="*/ 23017 w 38587"/>
                <a:gd name="connsiteY6" fmla="*/ 11479 h 12582"/>
                <a:gd name="connsiteX7" fmla="*/ 16836 w 38587"/>
                <a:gd name="connsiteY7" fmla="*/ 11479 h 12582"/>
                <a:gd name="connsiteX8" fmla="*/ 7123 w 38587"/>
                <a:gd name="connsiteY8" fmla="*/ 11920 h 12582"/>
                <a:gd name="connsiteX9" fmla="*/ 1825 w 38587"/>
                <a:gd name="connsiteY9" fmla="*/ 11920 h 12582"/>
                <a:gd name="connsiteX10" fmla="*/ 1825 w 38587"/>
                <a:gd name="connsiteY10" fmla="*/ 5298 h 12582"/>
                <a:gd name="connsiteX11" fmla="*/ 12863 w 38587"/>
                <a:gd name="connsiteY11" fmla="*/ 0 h 12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587" h="12582">
                  <a:moveTo>
                    <a:pt x="12863" y="0"/>
                  </a:moveTo>
                  <a:cubicBezTo>
                    <a:pt x="17278" y="3974"/>
                    <a:pt x="21693" y="1324"/>
                    <a:pt x="26108" y="883"/>
                  </a:cubicBezTo>
                  <a:cubicBezTo>
                    <a:pt x="29640" y="883"/>
                    <a:pt x="33613" y="3090"/>
                    <a:pt x="37145" y="4856"/>
                  </a:cubicBezTo>
                  <a:cubicBezTo>
                    <a:pt x="38028" y="5298"/>
                    <a:pt x="38911" y="7947"/>
                    <a:pt x="38470" y="9271"/>
                  </a:cubicBezTo>
                  <a:cubicBezTo>
                    <a:pt x="38028" y="10596"/>
                    <a:pt x="36262" y="11920"/>
                    <a:pt x="34938" y="12362"/>
                  </a:cubicBezTo>
                  <a:cubicBezTo>
                    <a:pt x="33613" y="12804"/>
                    <a:pt x="32288" y="11920"/>
                    <a:pt x="30964" y="11479"/>
                  </a:cubicBezTo>
                  <a:cubicBezTo>
                    <a:pt x="28315" y="10154"/>
                    <a:pt x="26108" y="9271"/>
                    <a:pt x="23017" y="11479"/>
                  </a:cubicBezTo>
                  <a:cubicBezTo>
                    <a:pt x="21251" y="12362"/>
                    <a:pt x="18161" y="12804"/>
                    <a:pt x="16836" y="11479"/>
                  </a:cubicBezTo>
                  <a:cubicBezTo>
                    <a:pt x="13304" y="9271"/>
                    <a:pt x="10655" y="10596"/>
                    <a:pt x="7123" y="11920"/>
                  </a:cubicBezTo>
                  <a:cubicBezTo>
                    <a:pt x="5357" y="12804"/>
                    <a:pt x="3149" y="12804"/>
                    <a:pt x="1825" y="11920"/>
                  </a:cubicBezTo>
                  <a:cubicBezTo>
                    <a:pt x="-382" y="10154"/>
                    <a:pt x="-824" y="7064"/>
                    <a:pt x="1825" y="5298"/>
                  </a:cubicBezTo>
                  <a:cubicBezTo>
                    <a:pt x="4915" y="3090"/>
                    <a:pt x="8889" y="1766"/>
                    <a:pt x="12863" y="0"/>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81" name="Freeform 80">
              <a:extLst>
                <a:ext uri="{FF2B5EF4-FFF2-40B4-BE49-F238E27FC236}">
                  <a16:creationId xmlns:a16="http://schemas.microsoft.com/office/drawing/2014/main" id="{1D98CF84-0D49-42EA-1327-34193C715328}"/>
                </a:ext>
              </a:extLst>
            </p:cNvPr>
            <p:cNvSpPr/>
            <p:nvPr/>
          </p:nvSpPr>
          <p:spPr>
            <a:xfrm>
              <a:off x="6469388" y="4579721"/>
              <a:ext cx="104194" cy="8388"/>
            </a:xfrm>
            <a:custGeom>
              <a:avLst/>
              <a:gdLst>
                <a:gd name="connsiteX0" fmla="*/ 52097 w 104194"/>
                <a:gd name="connsiteY0" fmla="*/ 8388 h 8388"/>
                <a:gd name="connsiteX1" fmla="*/ 6181 w 104194"/>
                <a:gd name="connsiteY1" fmla="*/ 8388 h 8388"/>
                <a:gd name="connsiteX2" fmla="*/ 0 w 104194"/>
                <a:gd name="connsiteY2" fmla="*/ 4415 h 8388"/>
                <a:gd name="connsiteX3" fmla="*/ 5739 w 104194"/>
                <a:gd name="connsiteY3" fmla="*/ 441 h 8388"/>
                <a:gd name="connsiteX4" fmla="*/ 98014 w 104194"/>
                <a:gd name="connsiteY4" fmla="*/ 0 h 8388"/>
                <a:gd name="connsiteX5" fmla="*/ 104195 w 104194"/>
                <a:gd name="connsiteY5" fmla="*/ 3973 h 8388"/>
                <a:gd name="connsiteX6" fmla="*/ 98455 w 104194"/>
                <a:gd name="connsiteY6" fmla="*/ 7947 h 8388"/>
                <a:gd name="connsiteX7" fmla="*/ 52097 w 104194"/>
                <a:gd name="connsiteY7" fmla="*/ 8388 h 8388"/>
                <a:gd name="connsiteX8" fmla="*/ 52097 w 104194"/>
                <a:gd name="connsiteY8" fmla="*/ 8388 h 8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4194" h="8388">
                  <a:moveTo>
                    <a:pt x="52097" y="8388"/>
                  </a:moveTo>
                  <a:cubicBezTo>
                    <a:pt x="36645" y="8388"/>
                    <a:pt x="21633" y="8388"/>
                    <a:pt x="6181" y="8388"/>
                  </a:cubicBezTo>
                  <a:cubicBezTo>
                    <a:pt x="3090" y="8388"/>
                    <a:pt x="0" y="7947"/>
                    <a:pt x="0" y="4415"/>
                  </a:cubicBezTo>
                  <a:cubicBezTo>
                    <a:pt x="0" y="883"/>
                    <a:pt x="3090" y="441"/>
                    <a:pt x="5739" y="441"/>
                  </a:cubicBezTo>
                  <a:cubicBezTo>
                    <a:pt x="36645" y="441"/>
                    <a:pt x="67550" y="441"/>
                    <a:pt x="98014" y="0"/>
                  </a:cubicBezTo>
                  <a:cubicBezTo>
                    <a:pt x="101104" y="0"/>
                    <a:pt x="104195" y="441"/>
                    <a:pt x="104195" y="3973"/>
                  </a:cubicBezTo>
                  <a:cubicBezTo>
                    <a:pt x="104195" y="7505"/>
                    <a:pt x="101104" y="7947"/>
                    <a:pt x="98455" y="7947"/>
                  </a:cubicBezTo>
                  <a:cubicBezTo>
                    <a:pt x="83002" y="8388"/>
                    <a:pt x="67550" y="8388"/>
                    <a:pt x="52097" y="8388"/>
                  </a:cubicBezTo>
                  <a:cubicBezTo>
                    <a:pt x="52097" y="8388"/>
                    <a:pt x="52097" y="8388"/>
                    <a:pt x="52097" y="8388"/>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82" name="Freeform 81">
              <a:extLst>
                <a:ext uri="{FF2B5EF4-FFF2-40B4-BE49-F238E27FC236}">
                  <a16:creationId xmlns:a16="http://schemas.microsoft.com/office/drawing/2014/main" id="{30C49552-3985-1BA0-7957-23793D5E7921}"/>
                </a:ext>
              </a:extLst>
            </p:cNvPr>
            <p:cNvSpPr/>
            <p:nvPr/>
          </p:nvSpPr>
          <p:spPr>
            <a:xfrm>
              <a:off x="6468946" y="4628617"/>
              <a:ext cx="104636" cy="10816"/>
            </a:xfrm>
            <a:custGeom>
              <a:avLst/>
              <a:gdLst>
                <a:gd name="connsiteX0" fmla="*/ 52098 w 104636"/>
                <a:gd name="connsiteY0" fmla="*/ 10707 h 10816"/>
                <a:gd name="connsiteX1" fmla="*/ 7064 w 104636"/>
                <a:gd name="connsiteY1" fmla="*/ 10707 h 10816"/>
                <a:gd name="connsiteX2" fmla="*/ 3091 w 104636"/>
                <a:gd name="connsiteY2" fmla="*/ 10265 h 10816"/>
                <a:gd name="connsiteX3" fmla="*/ 0 w 104636"/>
                <a:gd name="connsiteY3" fmla="*/ 5408 h 10816"/>
                <a:gd name="connsiteX4" fmla="*/ 3091 w 104636"/>
                <a:gd name="connsiteY4" fmla="*/ 552 h 10816"/>
                <a:gd name="connsiteX5" fmla="*/ 6623 w 104636"/>
                <a:gd name="connsiteY5" fmla="*/ 110 h 10816"/>
                <a:gd name="connsiteX6" fmla="*/ 97131 w 104636"/>
                <a:gd name="connsiteY6" fmla="*/ 110 h 10816"/>
                <a:gd name="connsiteX7" fmla="*/ 98014 w 104636"/>
                <a:gd name="connsiteY7" fmla="*/ 110 h 10816"/>
                <a:gd name="connsiteX8" fmla="*/ 104637 w 104636"/>
                <a:gd name="connsiteY8" fmla="*/ 4967 h 10816"/>
                <a:gd name="connsiteX9" fmla="*/ 98014 w 104636"/>
                <a:gd name="connsiteY9" fmla="*/ 9823 h 10816"/>
                <a:gd name="connsiteX10" fmla="*/ 52098 w 104636"/>
                <a:gd name="connsiteY10" fmla="*/ 9823 h 10816"/>
                <a:gd name="connsiteX11" fmla="*/ 52098 w 104636"/>
                <a:gd name="connsiteY11" fmla="*/ 10707 h 108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636" h="10816">
                  <a:moveTo>
                    <a:pt x="52098" y="10707"/>
                  </a:moveTo>
                  <a:cubicBezTo>
                    <a:pt x="37086" y="10707"/>
                    <a:pt x="22075" y="10707"/>
                    <a:pt x="7064" y="10707"/>
                  </a:cubicBezTo>
                  <a:cubicBezTo>
                    <a:pt x="5740" y="10707"/>
                    <a:pt x="3974" y="11148"/>
                    <a:pt x="3091" y="10265"/>
                  </a:cubicBezTo>
                  <a:cubicBezTo>
                    <a:pt x="1766" y="8940"/>
                    <a:pt x="0" y="7174"/>
                    <a:pt x="0" y="5408"/>
                  </a:cubicBezTo>
                  <a:cubicBezTo>
                    <a:pt x="0" y="3642"/>
                    <a:pt x="1766" y="1876"/>
                    <a:pt x="3091" y="552"/>
                  </a:cubicBezTo>
                  <a:cubicBezTo>
                    <a:pt x="3974" y="-331"/>
                    <a:pt x="5298" y="110"/>
                    <a:pt x="6623" y="110"/>
                  </a:cubicBezTo>
                  <a:cubicBezTo>
                    <a:pt x="36645" y="110"/>
                    <a:pt x="67109" y="110"/>
                    <a:pt x="97131" y="110"/>
                  </a:cubicBezTo>
                  <a:cubicBezTo>
                    <a:pt x="97573" y="110"/>
                    <a:pt x="97573" y="110"/>
                    <a:pt x="98014" y="110"/>
                  </a:cubicBezTo>
                  <a:cubicBezTo>
                    <a:pt x="101105" y="110"/>
                    <a:pt x="104637" y="110"/>
                    <a:pt x="104637" y="4967"/>
                  </a:cubicBezTo>
                  <a:cubicBezTo>
                    <a:pt x="104637" y="9823"/>
                    <a:pt x="101105" y="9823"/>
                    <a:pt x="98014" y="9823"/>
                  </a:cubicBezTo>
                  <a:cubicBezTo>
                    <a:pt x="83003" y="9823"/>
                    <a:pt x="67550" y="9823"/>
                    <a:pt x="52098" y="9823"/>
                  </a:cubicBezTo>
                  <a:cubicBezTo>
                    <a:pt x="52098" y="10707"/>
                    <a:pt x="52098" y="10707"/>
                    <a:pt x="52098" y="10707"/>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83" name="Freeform 82">
              <a:extLst>
                <a:ext uri="{FF2B5EF4-FFF2-40B4-BE49-F238E27FC236}">
                  <a16:creationId xmlns:a16="http://schemas.microsoft.com/office/drawing/2014/main" id="{75A2730C-15F0-D901-CF9B-51E190A56011}"/>
                </a:ext>
              </a:extLst>
            </p:cNvPr>
            <p:cNvSpPr/>
            <p:nvPr/>
          </p:nvSpPr>
          <p:spPr>
            <a:xfrm>
              <a:off x="6469830" y="4603120"/>
              <a:ext cx="104312" cy="10596"/>
            </a:xfrm>
            <a:custGeom>
              <a:avLst/>
              <a:gdLst>
                <a:gd name="connsiteX0" fmla="*/ 52097 w 104312"/>
                <a:gd name="connsiteY0" fmla="*/ 0 h 10596"/>
                <a:gd name="connsiteX1" fmla="*/ 97572 w 104312"/>
                <a:gd name="connsiteY1" fmla="*/ 0 h 10596"/>
                <a:gd name="connsiteX2" fmla="*/ 102870 w 104312"/>
                <a:gd name="connsiteY2" fmla="*/ 1766 h 10596"/>
                <a:gd name="connsiteX3" fmla="*/ 104195 w 104312"/>
                <a:gd name="connsiteY3" fmla="*/ 6623 h 10596"/>
                <a:gd name="connsiteX4" fmla="*/ 99780 w 104312"/>
                <a:gd name="connsiteY4" fmla="*/ 10155 h 10596"/>
                <a:gd name="connsiteX5" fmla="*/ 75497 w 104312"/>
                <a:gd name="connsiteY5" fmla="*/ 10155 h 10596"/>
                <a:gd name="connsiteX6" fmla="*/ 8389 w 104312"/>
                <a:gd name="connsiteY6" fmla="*/ 10596 h 10596"/>
                <a:gd name="connsiteX7" fmla="*/ 5298 w 104312"/>
                <a:gd name="connsiteY7" fmla="*/ 10596 h 10596"/>
                <a:gd name="connsiteX8" fmla="*/ 0 w 104312"/>
                <a:gd name="connsiteY8" fmla="*/ 5298 h 10596"/>
                <a:gd name="connsiteX9" fmla="*/ 5298 w 104312"/>
                <a:gd name="connsiteY9" fmla="*/ 0 h 10596"/>
                <a:gd name="connsiteX10" fmla="*/ 52097 w 104312"/>
                <a:gd name="connsiteY10" fmla="*/ 0 h 10596"/>
                <a:gd name="connsiteX11" fmla="*/ 52097 w 104312"/>
                <a:gd name="connsiteY11" fmla="*/ 0 h 10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312" h="10596">
                  <a:moveTo>
                    <a:pt x="52097" y="0"/>
                  </a:moveTo>
                  <a:cubicBezTo>
                    <a:pt x="67108" y="0"/>
                    <a:pt x="82120" y="0"/>
                    <a:pt x="97572" y="0"/>
                  </a:cubicBezTo>
                  <a:cubicBezTo>
                    <a:pt x="99338" y="0"/>
                    <a:pt x="101546" y="441"/>
                    <a:pt x="102870" y="1766"/>
                  </a:cubicBezTo>
                  <a:cubicBezTo>
                    <a:pt x="103753" y="2649"/>
                    <a:pt x="104636" y="5740"/>
                    <a:pt x="104195" y="6623"/>
                  </a:cubicBezTo>
                  <a:cubicBezTo>
                    <a:pt x="103312" y="8389"/>
                    <a:pt x="101105" y="10155"/>
                    <a:pt x="99780" y="10155"/>
                  </a:cubicBezTo>
                  <a:cubicBezTo>
                    <a:pt x="91833" y="10596"/>
                    <a:pt x="83444" y="10155"/>
                    <a:pt x="75497" y="10155"/>
                  </a:cubicBezTo>
                  <a:cubicBezTo>
                    <a:pt x="53422" y="10155"/>
                    <a:pt x="30905" y="10155"/>
                    <a:pt x="8389" y="10596"/>
                  </a:cubicBezTo>
                  <a:cubicBezTo>
                    <a:pt x="7505" y="10596"/>
                    <a:pt x="6623" y="10596"/>
                    <a:pt x="5298" y="10596"/>
                  </a:cubicBezTo>
                  <a:cubicBezTo>
                    <a:pt x="2208" y="10596"/>
                    <a:pt x="0" y="9713"/>
                    <a:pt x="0" y="5298"/>
                  </a:cubicBezTo>
                  <a:cubicBezTo>
                    <a:pt x="0" y="883"/>
                    <a:pt x="2649" y="0"/>
                    <a:pt x="5298" y="0"/>
                  </a:cubicBezTo>
                  <a:cubicBezTo>
                    <a:pt x="20750" y="441"/>
                    <a:pt x="36203" y="441"/>
                    <a:pt x="52097" y="0"/>
                  </a:cubicBezTo>
                  <a:cubicBezTo>
                    <a:pt x="52097" y="441"/>
                    <a:pt x="52097" y="0"/>
                    <a:pt x="52097" y="0"/>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grpSp>
        <p:nvGrpSpPr>
          <p:cNvPr id="84" name="Group 83">
            <a:extLst>
              <a:ext uri="{FF2B5EF4-FFF2-40B4-BE49-F238E27FC236}">
                <a16:creationId xmlns:a16="http://schemas.microsoft.com/office/drawing/2014/main" id="{D25B1E8E-A9DC-83ED-39D1-3A5898D2736E}"/>
              </a:ext>
            </a:extLst>
          </p:cNvPr>
          <p:cNvGrpSpPr/>
          <p:nvPr/>
        </p:nvGrpSpPr>
        <p:grpSpPr>
          <a:xfrm>
            <a:off x="4048569" y="711913"/>
            <a:ext cx="1919062" cy="1927343"/>
            <a:chOff x="1093675" y="2484814"/>
            <a:chExt cx="2961160" cy="2973937"/>
          </a:xfrm>
        </p:grpSpPr>
        <p:sp>
          <p:nvSpPr>
            <p:cNvPr id="85" name="Freeform 84">
              <a:extLst>
                <a:ext uri="{FF2B5EF4-FFF2-40B4-BE49-F238E27FC236}">
                  <a16:creationId xmlns:a16="http://schemas.microsoft.com/office/drawing/2014/main" id="{2666D8C1-67CA-6111-D424-6EBBC5A3D8D1}"/>
                </a:ext>
              </a:extLst>
            </p:cNvPr>
            <p:cNvSpPr/>
            <p:nvPr/>
          </p:nvSpPr>
          <p:spPr>
            <a:xfrm rot="10800000">
              <a:off x="1093675" y="3017160"/>
              <a:ext cx="2912240" cy="45689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86" name="Group 85">
              <a:extLst>
                <a:ext uri="{FF2B5EF4-FFF2-40B4-BE49-F238E27FC236}">
                  <a16:creationId xmlns:a16="http://schemas.microsoft.com/office/drawing/2014/main" id="{C2C47AB5-C20B-7F83-391D-6D389958A922}"/>
                </a:ext>
              </a:extLst>
            </p:cNvPr>
            <p:cNvGrpSpPr/>
            <p:nvPr/>
          </p:nvGrpSpPr>
          <p:grpSpPr>
            <a:xfrm>
              <a:off x="1226198" y="2484814"/>
              <a:ext cx="2828637" cy="2973937"/>
              <a:chOff x="7601607" y="4218616"/>
              <a:chExt cx="2411035" cy="2534880"/>
            </a:xfrm>
          </p:grpSpPr>
          <p:sp>
            <p:nvSpPr>
              <p:cNvPr id="87" name="TextBox 86">
                <a:extLst>
                  <a:ext uri="{FF2B5EF4-FFF2-40B4-BE49-F238E27FC236}">
                    <a16:creationId xmlns:a16="http://schemas.microsoft.com/office/drawing/2014/main" id="{1043E9AA-1050-7A5E-0741-AC00A67F5B1D}"/>
                  </a:ext>
                </a:extLst>
              </p:cNvPr>
              <p:cNvSpPr txBox="1"/>
              <p:nvPr/>
            </p:nvSpPr>
            <p:spPr>
              <a:xfrm>
                <a:off x="7608307" y="4218616"/>
                <a:ext cx="1452855" cy="445215"/>
              </a:xfrm>
              <a:prstGeom prst="rect">
                <a:avLst/>
              </a:prstGeom>
              <a:noFill/>
            </p:spPr>
            <p:txBody>
              <a:bodyPr wrap="non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1</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88" name="TextBox 87">
                <a:extLst>
                  <a:ext uri="{FF2B5EF4-FFF2-40B4-BE49-F238E27FC236}">
                    <a16:creationId xmlns:a16="http://schemas.microsoft.com/office/drawing/2014/main" id="{F37431B4-D359-2AAF-83C9-CE9E5EF3EBF6}"/>
                  </a:ext>
                </a:extLst>
              </p:cNvPr>
              <p:cNvSpPr txBox="1"/>
              <p:nvPr/>
            </p:nvSpPr>
            <p:spPr>
              <a:xfrm>
                <a:off x="7642196" y="4696841"/>
                <a:ext cx="2370446" cy="402212"/>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Introduction: Diversities Reviving European Enterprises </a:t>
                </a:r>
              </a:p>
            </p:txBody>
          </p:sp>
          <p:sp>
            <p:nvSpPr>
              <p:cNvPr id="89" name="TextBox 88">
                <a:extLst>
                  <a:ext uri="{FF2B5EF4-FFF2-40B4-BE49-F238E27FC236}">
                    <a16:creationId xmlns:a16="http://schemas.microsoft.com/office/drawing/2014/main" id="{6E39176C-C6B1-88C9-90F6-86CEB87990E5}"/>
                  </a:ext>
                </a:extLst>
              </p:cNvPr>
              <p:cNvSpPr txBox="1"/>
              <p:nvPr/>
            </p:nvSpPr>
            <p:spPr>
              <a:xfrm>
                <a:off x="7601607" y="5113366"/>
                <a:ext cx="2328046" cy="1640130"/>
              </a:xfrm>
              <a:prstGeom prst="rect">
                <a:avLst/>
              </a:prstGeom>
              <a:noFill/>
            </p:spPr>
            <p:txBody>
              <a:bodyPr wrap="square" rtlCol="0">
                <a:spAutoFit/>
              </a:bodyPr>
              <a:lstStyle/>
              <a:p>
                <a:pPr>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Overview and definitions of D&amp;I in SMEs. 12 Dimensions of Diversity. Learning key competencies for business case delivery. </a:t>
                </a:r>
              </a:p>
              <a:p>
                <a:pPr>
                  <a:lnSpc>
                    <a:spcPts val="891"/>
                  </a:lnSpc>
                  <a:buClr>
                    <a:srgbClr val="DF4625"/>
                  </a:buClr>
                </a:pPr>
                <a:endParaRPr lang="en-US" sz="875" i="1" dirty="0">
                  <a:ln/>
                  <a:solidFill>
                    <a:srgbClr val="083F59"/>
                  </a:solidFill>
                  <a:latin typeface="Calibri" panose="020F0502020204030204" pitchFamily="34" charset="0"/>
                  <a:cs typeface="Calibri" panose="020F0502020204030204" pitchFamily="34" charset="0"/>
                  <a:sym typeface="Avenir-Black"/>
                  <a:rtl val="0"/>
                </a:endParaRP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Why D&amp;I Matters for SMEs.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Building D&amp;I Competencies for SMEs. </a:t>
                </a:r>
              </a:p>
              <a:p>
                <a:pPr>
                  <a:lnSpc>
                    <a:spcPts val="891"/>
                  </a:lnSpc>
                  <a:buClr>
                    <a:srgbClr val="F15B2A"/>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grpSp>
        <p:nvGrpSpPr>
          <p:cNvPr id="90" name="Group 89">
            <a:extLst>
              <a:ext uri="{FF2B5EF4-FFF2-40B4-BE49-F238E27FC236}">
                <a16:creationId xmlns:a16="http://schemas.microsoft.com/office/drawing/2014/main" id="{9D71A481-5EA7-1B19-56C7-CBC288E3DB98}"/>
              </a:ext>
            </a:extLst>
          </p:cNvPr>
          <p:cNvGrpSpPr/>
          <p:nvPr/>
        </p:nvGrpSpPr>
        <p:grpSpPr>
          <a:xfrm>
            <a:off x="6651749" y="723054"/>
            <a:ext cx="2014073" cy="2267978"/>
            <a:chOff x="4098066" y="997019"/>
            <a:chExt cx="2977579" cy="3352950"/>
          </a:xfrm>
        </p:grpSpPr>
        <p:sp>
          <p:nvSpPr>
            <p:cNvPr id="91" name="Freeform 90">
              <a:extLst>
                <a:ext uri="{FF2B5EF4-FFF2-40B4-BE49-F238E27FC236}">
                  <a16:creationId xmlns:a16="http://schemas.microsoft.com/office/drawing/2014/main" id="{6BCEDEA0-828E-68E5-289A-AD03F5957D45}"/>
                </a:ext>
              </a:extLst>
            </p:cNvPr>
            <p:cNvSpPr/>
            <p:nvPr/>
          </p:nvSpPr>
          <p:spPr>
            <a:xfrm rot="10800000">
              <a:off x="4098066" y="1498832"/>
              <a:ext cx="2451312" cy="43775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92" name="Group 91">
              <a:extLst>
                <a:ext uri="{FF2B5EF4-FFF2-40B4-BE49-F238E27FC236}">
                  <a16:creationId xmlns:a16="http://schemas.microsoft.com/office/drawing/2014/main" id="{41B92135-9220-B5F3-FBAE-F49C080DD45D}"/>
                </a:ext>
              </a:extLst>
            </p:cNvPr>
            <p:cNvGrpSpPr/>
            <p:nvPr/>
          </p:nvGrpSpPr>
          <p:grpSpPr>
            <a:xfrm>
              <a:off x="4212817" y="997019"/>
              <a:ext cx="2862828" cy="3352950"/>
              <a:chOff x="7590733" y="4225939"/>
              <a:chExt cx="2546867" cy="2982893"/>
            </a:xfrm>
          </p:grpSpPr>
          <p:sp>
            <p:nvSpPr>
              <p:cNvPr id="93" name="TextBox 92">
                <a:extLst>
                  <a:ext uri="{FF2B5EF4-FFF2-40B4-BE49-F238E27FC236}">
                    <a16:creationId xmlns:a16="http://schemas.microsoft.com/office/drawing/2014/main" id="{540F73DE-212F-A7AF-9535-932EFE67CB51}"/>
                  </a:ext>
                </a:extLst>
              </p:cNvPr>
              <p:cNvSpPr txBox="1"/>
              <p:nvPr/>
            </p:nvSpPr>
            <p:spPr>
              <a:xfrm>
                <a:off x="7590733" y="4225939"/>
                <a:ext cx="2078683" cy="445216"/>
              </a:xfrm>
              <a:prstGeom prst="rect">
                <a:avLst/>
              </a:prstGeom>
              <a:noFill/>
            </p:spPr>
            <p:txBody>
              <a:bodyPr wrap="squar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2</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94" name="TextBox 93">
                <a:extLst>
                  <a:ext uri="{FF2B5EF4-FFF2-40B4-BE49-F238E27FC236}">
                    <a16:creationId xmlns:a16="http://schemas.microsoft.com/office/drawing/2014/main" id="{E1011ACA-F30D-64F4-E03F-55F974D16D52}"/>
                  </a:ext>
                </a:extLst>
              </p:cNvPr>
              <p:cNvSpPr txBox="1"/>
              <p:nvPr/>
            </p:nvSpPr>
            <p:spPr>
              <a:xfrm>
                <a:off x="7617977" y="4721357"/>
                <a:ext cx="2008307" cy="402212"/>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Inclusive Leadership Skills</a:t>
                </a:r>
              </a:p>
            </p:txBody>
          </p:sp>
          <p:sp>
            <p:nvSpPr>
              <p:cNvPr id="95" name="TextBox 94">
                <a:extLst>
                  <a:ext uri="{FF2B5EF4-FFF2-40B4-BE49-F238E27FC236}">
                    <a16:creationId xmlns:a16="http://schemas.microsoft.com/office/drawing/2014/main" id="{74BB4D31-AA64-3F6F-BD6A-50E1D9086524}"/>
                  </a:ext>
                </a:extLst>
              </p:cNvPr>
              <p:cNvSpPr txBox="1"/>
              <p:nvPr/>
            </p:nvSpPr>
            <p:spPr>
              <a:xfrm>
                <a:off x="7601606" y="5113365"/>
                <a:ext cx="2535994" cy="2095467"/>
              </a:xfrm>
              <a:prstGeom prst="rect">
                <a:avLst/>
              </a:prstGeom>
              <a:noFill/>
            </p:spPr>
            <p:txBody>
              <a:bodyPr wrap="square" rtlCol="0">
                <a:spAutoFit/>
              </a:bodyPr>
              <a:lstStyle/>
              <a:p>
                <a:pPr>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Develop inclusive leadership skills (e.g., Bias awareness and mitigation). Tap into the power of neurodiversity. </a:t>
                </a:r>
                <a:r>
                  <a:rPr lang="en-US" sz="875" dirty="0">
                    <a:ln/>
                    <a:solidFill>
                      <a:srgbClr val="083F59"/>
                    </a:solidFill>
                    <a:latin typeface="Calibri" panose="020F0502020204030204" pitchFamily="34" charset="0"/>
                    <a:cs typeface="Calibri" panose="020F0502020204030204" pitchFamily="34" charset="0"/>
                    <a:sym typeface="Avenir-Black"/>
                    <a:rtl val="0"/>
                  </a:rPr>
                  <a:t>Measure impact and build resilience. </a:t>
                </a:r>
              </a:p>
              <a:p>
                <a:pPr>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Prepare for Inclusive Change Through Leadership.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Unlock Inclusive Leadership &amp; Neurodiversity.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3: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Measure Leadership Impact &amp; Build Resilience.</a:t>
                </a:r>
              </a:p>
              <a:p>
                <a:pPr marL="115981" indent="-115981">
                  <a:lnSpc>
                    <a:spcPts val="891"/>
                  </a:lnSpc>
                  <a:buClr>
                    <a:srgbClr val="F15B2A"/>
                  </a:buClr>
                  <a:buFont typeface="Arial" panose="020B0604020202020204" pitchFamily="34" charset="0"/>
                  <a:buChar cha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grpSp>
        <p:nvGrpSpPr>
          <p:cNvPr id="96" name="Group 95">
            <a:extLst>
              <a:ext uri="{FF2B5EF4-FFF2-40B4-BE49-F238E27FC236}">
                <a16:creationId xmlns:a16="http://schemas.microsoft.com/office/drawing/2014/main" id="{60D86360-6381-E9AD-F9BF-5A72A3BA2762}"/>
              </a:ext>
            </a:extLst>
          </p:cNvPr>
          <p:cNvGrpSpPr/>
          <p:nvPr/>
        </p:nvGrpSpPr>
        <p:grpSpPr>
          <a:xfrm>
            <a:off x="8987465" y="714941"/>
            <a:ext cx="2462179" cy="2745281"/>
            <a:chOff x="4098065" y="973802"/>
            <a:chExt cx="3640051" cy="4058587"/>
          </a:xfrm>
        </p:grpSpPr>
        <p:sp>
          <p:nvSpPr>
            <p:cNvPr id="97" name="Freeform 96">
              <a:extLst>
                <a:ext uri="{FF2B5EF4-FFF2-40B4-BE49-F238E27FC236}">
                  <a16:creationId xmlns:a16="http://schemas.microsoft.com/office/drawing/2014/main" id="{793CBB64-DCCD-B21F-9C91-9C2026C3ADF5}"/>
                </a:ext>
              </a:extLst>
            </p:cNvPr>
            <p:cNvSpPr/>
            <p:nvPr/>
          </p:nvSpPr>
          <p:spPr>
            <a:xfrm rot="10800000">
              <a:off x="4098065" y="1498832"/>
              <a:ext cx="2312151" cy="43775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98" name="Group 97">
              <a:extLst>
                <a:ext uri="{FF2B5EF4-FFF2-40B4-BE49-F238E27FC236}">
                  <a16:creationId xmlns:a16="http://schemas.microsoft.com/office/drawing/2014/main" id="{36788966-825E-C8A7-9177-58B7031080E2}"/>
                </a:ext>
              </a:extLst>
            </p:cNvPr>
            <p:cNvGrpSpPr/>
            <p:nvPr/>
          </p:nvGrpSpPr>
          <p:grpSpPr>
            <a:xfrm>
              <a:off x="4225037" y="973802"/>
              <a:ext cx="3513079" cy="4058587"/>
              <a:chOff x="7601604" y="4205289"/>
              <a:chExt cx="3125352" cy="3610655"/>
            </a:xfrm>
          </p:grpSpPr>
          <p:sp>
            <p:nvSpPr>
              <p:cNvPr id="99" name="TextBox 98">
                <a:extLst>
                  <a:ext uri="{FF2B5EF4-FFF2-40B4-BE49-F238E27FC236}">
                    <a16:creationId xmlns:a16="http://schemas.microsoft.com/office/drawing/2014/main" id="{C01C1E62-AC50-1C97-9D92-35BE516DD1B4}"/>
                  </a:ext>
                </a:extLst>
              </p:cNvPr>
              <p:cNvSpPr txBox="1"/>
              <p:nvPr/>
            </p:nvSpPr>
            <p:spPr>
              <a:xfrm>
                <a:off x="7603769" y="4205289"/>
                <a:ext cx="2469606" cy="445216"/>
              </a:xfrm>
              <a:prstGeom prst="rect">
                <a:avLst/>
              </a:prstGeom>
              <a:noFill/>
            </p:spPr>
            <p:txBody>
              <a:bodyPr wrap="squar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3</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100" name="TextBox 99">
                <a:extLst>
                  <a:ext uri="{FF2B5EF4-FFF2-40B4-BE49-F238E27FC236}">
                    <a16:creationId xmlns:a16="http://schemas.microsoft.com/office/drawing/2014/main" id="{A553BCCC-7B1C-0F2E-ABA4-7C9C73C63E67}"/>
                  </a:ext>
                </a:extLst>
              </p:cNvPr>
              <p:cNvSpPr txBox="1"/>
              <p:nvPr/>
            </p:nvSpPr>
            <p:spPr>
              <a:xfrm>
                <a:off x="7642198" y="4689513"/>
                <a:ext cx="1893324" cy="402212"/>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Inclusive Talent Management for SMEs </a:t>
                </a:r>
              </a:p>
            </p:txBody>
          </p:sp>
          <p:sp>
            <p:nvSpPr>
              <p:cNvPr id="101" name="TextBox 100">
                <a:extLst>
                  <a:ext uri="{FF2B5EF4-FFF2-40B4-BE49-F238E27FC236}">
                    <a16:creationId xmlns:a16="http://schemas.microsoft.com/office/drawing/2014/main" id="{FF6A4789-9490-B70C-314B-4C7EC401FD99}"/>
                  </a:ext>
                </a:extLst>
              </p:cNvPr>
              <p:cNvSpPr txBox="1"/>
              <p:nvPr/>
            </p:nvSpPr>
            <p:spPr>
              <a:xfrm>
                <a:off x="7601604" y="5113364"/>
                <a:ext cx="3125352" cy="2702580"/>
              </a:xfrm>
              <a:prstGeom prst="rect">
                <a:avLst/>
              </a:prstGeom>
              <a:noFill/>
            </p:spPr>
            <p:txBody>
              <a:bodyPr wrap="square" rtlCol="0">
                <a:spAutoFit/>
              </a:bodyPr>
              <a:lstStyle/>
              <a:p>
                <a:pPr>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Inclusive advertising, recruitment and retention. Performance management and leadership succession planning. </a:t>
                </a:r>
              </a:p>
              <a:p>
                <a:pPr>
                  <a:lnSpc>
                    <a:spcPts val="891"/>
                  </a:lnSpc>
                  <a:buClr>
                    <a:srgbClr val="DF4625"/>
                  </a:buClr>
                </a:pPr>
                <a:endParaRPr lang="en-US" sz="875" i="1" dirty="0">
                  <a:ln/>
                  <a:solidFill>
                    <a:srgbClr val="083F59"/>
                  </a:solidFill>
                  <a:latin typeface="Calibri" panose="020F0502020204030204" pitchFamily="34" charset="0"/>
                  <a:cs typeface="Calibri" panose="020F0502020204030204" pitchFamily="34" charset="0"/>
                  <a:sym typeface="Avenir-Black"/>
                  <a:rtl val="0"/>
                </a:endParaRP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Attracting, Developing, and Retaining Diverse Talent.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dirty="0">
                    <a:ln/>
                    <a:solidFill>
                      <a:srgbClr val="083F59"/>
                    </a:solidFill>
                    <a:latin typeface="Calibri" panose="020F0502020204030204" pitchFamily="34" charset="0"/>
                    <a:cs typeface="Calibri" panose="020F0502020204030204" pitchFamily="34" charset="0"/>
                    <a:sym typeface="Avenir-Black"/>
                    <a:rtl val="0"/>
                  </a:rPr>
                  <a:t>Creating Inclusive Job Descriptions &amp; Adverts.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3:</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Inclusive Selection, Interviewing, and Offer Strategies.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4: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Employee Talent Development and Retention.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5: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Performance Management and Feedback.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6: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Succession Planning and Leadership Development. </a:t>
                </a:r>
              </a:p>
              <a:p>
                <a:pPr>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sp>
        <p:nvSpPr>
          <p:cNvPr id="102" name="Freeform 101">
            <a:extLst>
              <a:ext uri="{FF2B5EF4-FFF2-40B4-BE49-F238E27FC236}">
                <a16:creationId xmlns:a16="http://schemas.microsoft.com/office/drawing/2014/main" id="{91A38EBF-B024-FDCA-216F-79A630F3AB94}"/>
              </a:ext>
            </a:extLst>
          </p:cNvPr>
          <p:cNvSpPr/>
          <p:nvPr/>
        </p:nvSpPr>
        <p:spPr>
          <a:xfrm rot="13947310">
            <a:off x="11351709" y="1620350"/>
            <a:ext cx="408946" cy="257807"/>
          </a:xfrm>
          <a:custGeom>
            <a:avLst/>
            <a:gdLst>
              <a:gd name="connsiteX0" fmla="*/ 0 w 538634"/>
              <a:gd name="connsiteY0" fmla="*/ 0 h 339075"/>
              <a:gd name="connsiteX1" fmla="*/ 538635 w 538634"/>
              <a:gd name="connsiteY1" fmla="*/ 0 h 339075"/>
              <a:gd name="connsiteX2" fmla="*/ 538635 w 538634"/>
              <a:gd name="connsiteY2" fmla="*/ 339075 h 339075"/>
              <a:gd name="connsiteX3" fmla="*/ 0 w 538634"/>
              <a:gd name="connsiteY3" fmla="*/ 339075 h 339075"/>
            </a:gdLst>
            <a:ahLst/>
            <a:cxnLst>
              <a:cxn ang="0">
                <a:pos x="connsiteX0" y="connsiteY0"/>
              </a:cxn>
              <a:cxn ang="0">
                <a:pos x="connsiteX1" y="connsiteY1"/>
              </a:cxn>
              <a:cxn ang="0">
                <a:pos x="connsiteX2" y="connsiteY2"/>
              </a:cxn>
              <a:cxn ang="0">
                <a:pos x="connsiteX3" y="connsiteY3"/>
              </a:cxn>
            </a:cxnLst>
            <a:rect l="l" t="t" r="r" b="b"/>
            <a:pathLst>
              <a:path w="538634" h="339075">
                <a:moveTo>
                  <a:pt x="0" y="0"/>
                </a:moveTo>
                <a:lnTo>
                  <a:pt x="538635" y="0"/>
                </a:lnTo>
                <a:lnTo>
                  <a:pt x="538635" y="339075"/>
                </a:lnTo>
                <a:lnTo>
                  <a:pt x="0" y="339075"/>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nvGrpSpPr>
          <p:cNvPr id="103" name="Group 102">
            <a:extLst>
              <a:ext uri="{FF2B5EF4-FFF2-40B4-BE49-F238E27FC236}">
                <a16:creationId xmlns:a16="http://schemas.microsoft.com/office/drawing/2014/main" id="{D76426E7-8D51-24D4-075A-0B1CFDD0B32E}"/>
              </a:ext>
            </a:extLst>
          </p:cNvPr>
          <p:cNvGrpSpPr/>
          <p:nvPr/>
        </p:nvGrpSpPr>
        <p:grpSpPr>
          <a:xfrm>
            <a:off x="11389928" y="1544120"/>
            <a:ext cx="262509" cy="353897"/>
            <a:chOff x="5050571" y="2097309"/>
            <a:chExt cx="2121206" cy="2859671"/>
          </a:xfrm>
          <a:solidFill>
            <a:srgbClr val="083F59"/>
          </a:solidFill>
        </p:grpSpPr>
        <p:sp>
          <p:nvSpPr>
            <p:cNvPr id="104" name="Freeform 103">
              <a:extLst>
                <a:ext uri="{FF2B5EF4-FFF2-40B4-BE49-F238E27FC236}">
                  <a16:creationId xmlns:a16="http://schemas.microsoft.com/office/drawing/2014/main" id="{11A72C54-71A4-BD5F-B61A-F4729C6C1A14}"/>
                </a:ext>
              </a:extLst>
            </p:cNvPr>
            <p:cNvSpPr/>
            <p:nvPr/>
          </p:nvSpPr>
          <p:spPr>
            <a:xfrm>
              <a:off x="5050571" y="2097309"/>
              <a:ext cx="2121206" cy="2859671"/>
            </a:xfrm>
            <a:custGeom>
              <a:avLst/>
              <a:gdLst>
                <a:gd name="connsiteX0" fmla="*/ 1671143 w 2121206"/>
                <a:gd name="connsiteY0" fmla="*/ 1615947 h 2859671"/>
                <a:gd name="connsiteX1" fmla="*/ 2069520 w 2121206"/>
                <a:gd name="connsiteY1" fmla="*/ 1959661 h 2859671"/>
                <a:gd name="connsiteX2" fmla="*/ 2120845 w 2121206"/>
                <a:gd name="connsiteY2" fmla="*/ 2208080 h 2859671"/>
                <a:gd name="connsiteX3" fmla="*/ 2120845 w 2121206"/>
                <a:gd name="connsiteY3" fmla="*/ 2808359 h 2859671"/>
                <a:gd name="connsiteX4" fmla="*/ 2068705 w 2121206"/>
                <a:gd name="connsiteY4" fmla="*/ 2859672 h 2859671"/>
                <a:gd name="connsiteX5" fmla="*/ 1144861 w 2121206"/>
                <a:gd name="connsiteY5" fmla="*/ 2859672 h 2859671"/>
                <a:gd name="connsiteX6" fmla="*/ 401060 w 2121206"/>
                <a:gd name="connsiteY6" fmla="*/ 2859672 h 2859671"/>
                <a:gd name="connsiteX7" fmla="*/ 54007 w 2121206"/>
                <a:gd name="connsiteY7" fmla="*/ 2859672 h 2859671"/>
                <a:gd name="connsiteX8" fmla="*/ 1053 w 2121206"/>
                <a:gd name="connsiteY8" fmla="*/ 2805916 h 2859671"/>
                <a:gd name="connsiteX9" fmla="*/ 238 w 2121206"/>
                <a:gd name="connsiteY9" fmla="*/ 2242289 h 2859671"/>
                <a:gd name="connsiteX10" fmla="*/ 449126 w 2121206"/>
                <a:gd name="connsiteY10" fmla="*/ 1615947 h 2859671"/>
                <a:gd name="connsiteX11" fmla="*/ 428759 w 2121206"/>
                <a:gd name="connsiteY11" fmla="*/ 1602101 h 2859671"/>
                <a:gd name="connsiteX12" fmla="*/ 223460 w 2121206"/>
                <a:gd name="connsiteY12" fmla="*/ 1361826 h 2859671"/>
                <a:gd name="connsiteX13" fmla="*/ 247085 w 2121206"/>
                <a:gd name="connsiteY13" fmla="*/ 1300740 h 2859671"/>
                <a:gd name="connsiteX14" fmla="*/ 520817 w 2121206"/>
                <a:gd name="connsiteY14" fmla="*/ 1024627 h 2859671"/>
                <a:gd name="connsiteX15" fmla="*/ 536296 w 2121206"/>
                <a:gd name="connsiteY15" fmla="*/ 937477 h 2859671"/>
                <a:gd name="connsiteX16" fmla="*/ 682938 w 2121206"/>
                <a:gd name="connsiteY16" fmla="*/ 413760 h 2859671"/>
                <a:gd name="connsiteX17" fmla="*/ 796179 w 2121206"/>
                <a:gd name="connsiteY17" fmla="*/ 303804 h 2859671"/>
                <a:gd name="connsiteX18" fmla="*/ 814101 w 2121206"/>
                <a:gd name="connsiteY18" fmla="*/ 266338 h 2859671"/>
                <a:gd name="connsiteX19" fmla="*/ 1060949 w 2121206"/>
                <a:gd name="connsiteY19" fmla="*/ 0 h 2859671"/>
                <a:gd name="connsiteX20" fmla="*/ 1310240 w 2121206"/>
                <a:gd name="connsiteY20" fmla="*/ 268781 h 2859671"/>
                <a:gd name="connsiteX21" fmla="*/ 1321646 w 2121206"/>
                <a:gd name="connsiteY21" fmla="*/ 298918 h 2859671"/>
                <a:gd name="connsiteX22" fmla="*/ 1586416 w 2121206"/>
                <a:gd name="connsiteY22" fmla="*/ 884535 h 2859671"/>
                <a:gd name="connsiteX23" fmla="*/ 1688251 w 2121206"/>
                <a:gd name="connsiteY23" fmla="*/ 1155760 h 2859671"/>
                <a:gd name="connsiteX24" fmla="*/ 1872368 w 2121206"/>
                <a:gd name="connsiteY24" fmla="*/ 1299111 h 2859671"/>
                <a:gd name="connsiteX25" fmla="*/ 1897623 w 2121206"/>
                <a:gd name="connsiteY25" fmla="*/ 1366713 h 2859671"/>
                <a:gd name="connsiteX26" fmla="*/ 1689880 w 2121206"/>
                <a:gd name="connsiteY26" fmla="*/ 1604544 h 2859671"/>
                <a:gd name="connsiteX27" fmla="*/ 1671143 w 2121206"/>
                <a:gd name="connsiteY27" fmla="*/ 1615947 h 2859671"/>
                <a:gd name="connsiteX28" fmla="*/ 563995 w 2121206"/>
                <a:gd name="connsiteY28" fmla="*/ 1666445 h 2859671"/>
                <a:gd name="connsiteX29" fmla="*/ 507782 w 2121206"/>
                <a:gd name="connsiteY29" fmla="*/ 1672147 h 2859671"/>
                <a:gd name="connsiteX30" fmla="*/ 66227 w 2121206"/>
                <a:gd name="connsiteY30" fmla="*/ 2202379 h 2859671"/>
                <a:gd name="connsiteX31" fmla="*/ 66227 w 2121206"/>
                <a:gd name="connsiteY31" fmla="*/ 2766820 h 2859671"/>
                <a:gd name="connsiteX32" fmla="*/ 67856 w 2121206"/>
                <a:gd name="connsiteY32" fmla="*/ 2793698 h 2859671"/>
                <a:gd name="connsiteX33" fmla="*/ 316333 w 2121206"/>
                <a:gd name="connsiteY33" fmla="*/ 2793698 h 2859671"/>
                <a:gd name="connsiteX34" fmla="*/ 316333 w 2121206"/>
                <a:gd name="connsiteY34" fmla="*/ 2757861 h 2859671"/>
                <a:gd name="connsiteX35" fmla="*/ 316333 w 2121206"/>
                <a:gd name="connsiteY35" fmla="*/ 2318851 h 2859671"/>
                <a:gd name="connsiteX36" fmla="*/ 317962 w 2121206"/>
                <a:gd name="connsiteY36" fmla="*/ 2291973 h 2859671"/>
                <a:gd name="connsiteX37" fmla="*/ 348106 w 2121206"/>
                <a:gd name="connsiteY37" fmla="*/ 2264280 h 2859671"/>
                <a:gd name="connsiteX38" fmla="*/ 380693 w 2121206"/>
                <a:gd name="connsiteY38" fmla="*/ 2288715 h 2859671"/>
                <a:gd name="connsiteX39" fmla="*/ 383137 w 2121206"/>
                <a:gd name="connsiteY39" fmla="*/ 2318851 h 2859671"/>
                <a:gd name="connsiteX40" fmla="*/ 383137 w 2121206"/>
                <a:gd name="connsiteY40" fmla="*/ 2761119 h 2859671"/>
                <a:gd name="connsiteX41" fmla="*/ 384766 w 2121206"/>
                <a:gd name="connsiteY41" fmla="*/ 2793698 h 2859671"/>
                <a:gd name="connsiteX42" fmla="*/ 987628 w 2121206"/>
                <a:gd name="connsiteY42" fmla="*/ 2793698 h 2859671"/>
                <a:gd name="connsiteX43" fmla="*/ 963187 w 2121206"/>
                <a:gd name="connsiteY43" fmla="*/ 2764377 h 2859671"/>
                <a:gd name="connsiteX44" fmla="*/ 603100 w 2121206"/>
                <a:gd name="connsiteY44" fmla="*/ 2346544 h 2859671"/>
                <a:gd name="connsiteX45" fmla="*/ 577845 w 2121206"/>
                <a:gd name="connsiteY45" fmla="*/ 2169800 h 2859671"/>
                <a:gd name="connsiteX46" fmla="*/ 631613 w 2121206"/>
                <a:gd name="connsiteY46" fmla="*/ 2050884 h 2859671"/>
                <a:gd name="connsiteX47" fmla="*/ 498006 w 2121206"/>
                <a:gd name="connsiteY47" fmla="*/ 1975951 h 2859671"/>
                <a:gd name="connsiteX48" fmla="*/ 474381 w 2121206"/>
                <a:gd name="connsiteY48" fmla="*/ 1914050 h 2859671"/>
                <a:gd name="connsiteX49" fmla="*/ 524076 w 2121206"/>
                <a:gd name="connsiteY49" fmla="*/ 1776401 h 2859671"/>
                <a:gd name="connsiteX50" fmla="*/ 563995 w 2121206"/>
                <a:gd name="connsiteY50" fmla="*/ 1666445 h 2859671"/>
                <a:gd name="connsiteX51" fmla="*/ 1557088 w 2121206"/>
                <a:gd name="connsiteY51" fmla="*/ 1666445 h 2859671"/>
                <a:gd name="connsiteX52" fmla="*/ 1644258 w 2121206"/>
                <a:gd name="connsiteY52" fmla="*/ 1906720 h 2859671"/>
                <a:gd name="connsiteX53" fmla="*/ 1619003 w 2121206"/>
                <a:gd name="connsiteY53" fmla="*/ 1977580 h 2859671"/>
                <a:gd name="connsiteX54" fmla="*/ 1490284 w 2121206"/>
                <a:gd name="connsiteY54" fmla="*/ 2050070 h 2859671"/>
                <a:gd name="connsiteX55" fmla="*/ 1570123 w 2121206"/>
                <a:gd name="connsiteY55" fmla="*/ 2222742 h 2859671"/>
                <a:gd name="connsiteX56" fmla="*/ 1558717 w 2121206"/>
                <a:gd name="connsiteY56" fmla="*/ 2301747 h 2859671"/>
                <a:gd name="connsiteX57" fmla="*/ 1160339 w 2121206"/>
                <a:gd name="connsiteY57" fmla="*/ 2762748 h 2859671"/>
                <a:gd name="connsiteX58" fmla="*/ 1135899 w 2121206"/>
                <a:gd name="connsiteY58" fmla="*/ 2792884 h 2859671"/>
                <a:gd name="connsiteX59" fmla="*/ 1740390 w 2121206"/>
                <a:gd name="connsiteY59" fmla="*/ 2792884 h 2859671"/>
                <a:gd name="connsiteX60" fmla="*/ 1740390 w 2121206"/>
                <a:gd name="connsiteY60" fmla="*/ 2757861 h 2859671"/>
                <a:gd name="connsiteX61" fmla="*/ 1740390 w 2121206"/>
                <a:gd name="connsiteY61" fmla="*/ 2324553 h 2859671"/>
                <a:gd name="connsiteX62" fmla="*/ 1742020 w 2121206"/>
                <a:gd name="connsiteY62" fmla="*/ 2291973 h 2859671"/>
                <a:gd name="connsiteX63" fmla="*/ 1773792 w 2121206"/>
                <a:gd name="connsiteY63" fmla="*/ 2263466 h 2859671"/>
                <a:gd name="connsiteX64" fmla="*/ 1805565 w 2121206"/>
                <a:gd name="connsiteY64" fmla="*/ 2292788 h 2859671"/>
                <a:gd name="connsiteX65" fmla="*/ 1806379 w 2121206"/>
                <a:gd name="connsiteY65" fmla="*/ 2316408 h 2859671"/>
                <a:gd name="connsiteX66" fmla="*/ 1806379 w 2121206"/>
                <a:gd name="connsiteY66" fmla="*/ 2758676 h 2859671"/>
                <a:gd name="connsiteX67" fmla="*/ 1806379 w 2121206"/>
                <a:gd name="connsiteY67" fmla="*/ 2792884 h 2859671"/>
                <a:gd name="connsiteX68" fmla="*/ 2054856 w 2121206"/>
                <a:gd name="connsiteY68" fmla="*/ 2792884 h 2859671"/>
                <a:gd name="connsiteX69" fmla="*/ 2056485 w 2121206"/>
                <a:gd name="connsiteY69" fmla="*/ 2770078 h 2859671"/>
                <a:gd name="connsiteX70" fmla="*/ 2055671 w 2121206"/>
                <a:gd name="connsiteY70" fmla="*/ 2193420 h 2859671"/>
                <a:gd name="connsiteX71" fmla="*/ 1820229 w 2121206"/>
                <a:gd name="connsiteY71" fmla="*/ 1754410 h 2859671"/>
                <a:gd name="connsiteX72" fmla="*/ 1557088 w 2121206"/>
                <a:gd name="connsiteY72" fmla="*/ 1666445 h 2859671"/>
                <a:gd name="connsiteX73" fmla="*/ 1525315 w 2121206"/>
                <a:gd name="connsiteY73" fmla="*/ 839739 h 2859671"/>
                <a:gd name="connsiteX74" fmla="*/ 1216552 w 2121206"/>
                <a:gd name="connsiteY74" fmla="*/ 663809 h 2859671"/>
                <a:gd name="connsiteX75" fmla="*/ 936303 w 2121206"/>
                <a:gd name="connsiteY75" fmla="*/ 841367 h 2859671"/>
                <a:gd name="connsiteX76" fmla="*/ 600656 w 2121206"/>
                <a:gd name="connsiteY76" fmla="*/ 837295 h 2859671"/>
                <a:gd name="connsiteX77" fmla="*/ 598212 w 2121206"/>
                <a:gd name="connsiteY77" fmla="*/ 854399 h 2859671"/>
                <a:gd name="connsiteX78" fmla="*/ 779885 w 2121206"/>
                <a:gd name="connsiteY78" fmla="*/ 1321102 h 2859671"/>
                <a:gd name="connsiteX79" fmla="*/ 1273580 w 2121206"/>
                <a:gd name="connsiteY79" fmla="*/ 1375672 h 2859671"/>
                <a:gd name="connsiteX80" fmla="*/ 1525315 w 2121206"/>
                <a:gd name="connsiteY80" fmla="*/ 839739 h 2859671"/>
                <a:gd name="connsiteX81" fmla="*/ 541184 w 2121206"/>
                <a:gd name="connsiteY81" fmla="*/ 1923824 h 2859671"/>
                <a:gd name="connsiteX82" fmla="*/ 678865 w 2121206"/>
                <a:gd name="connsiteY82" fmla="*/ 2001200 h 2859671"/>
                <a:gd name="connsiteX83" fmla="*/ 699232 w 2121206"/>
                <a:gd name="connsiteY83" fmla="*/ 2063101 h 2859671"/>
                <a:gd name="connsiteX84" fmla="*/ 622652 w 2121206"/>
                <a:gd name="connsiteY84" fmla="*/ 2229257 h 2859671"/>
                <a:gd name="connsiteX85" fmla="*/ 628355 w 2121206"/>
                <a:gd name="connsiteY85" fmla="*/ 2277312 h 2859671"/>
                <a:gd name="connsiteX86" fmla="*/ 1038952 w 2121206"/>
                <a:gd name="connsiteY86" fmla="*/ 2752160 h 2859671"/>
                <a:gd name="connsiteX87" fmla="*/ 1060134 w 2121206"/>
                <a:gd name="connsiteY87" fmla="*/ 2774965 h 2859671"/>
                <a:gd name="connsiteX88" fmla="*/ 1068281 w 2121206"/>
                <a:gd name="connsiteY88" fmla="*/ 2769264 h 2859671"/>
                <a:gd name="connsiteX89" fmla="*/ 1500060 w 2121206"/>
                <a:gd name="connsiteY89" fmla="*/ 2268353 h 2859671"/>
                <a:gd name="connsiteX90" fmla="*/ 1502504 w 2121206"/>
                <a:gd name="connsiteY90" fmla="*/ 2236588 h 2859671"/>
                <a:gd name="connsiteX91" fmla="*/ 1425925 w 2121206"/>
                <a:gd name="connsiteY91" fmla="*/ 2067174 h 2859671"/>
                <a:gd name="connsiteX92" fmla="*/ 1447106 w 2121206"/>
                <a:gd name="connsiteY92" fmla="*/ 1998757 h 2859671"/>
                <a:gd name="connsiteX93" fmla="*/ 1580713 w 2121206"/>
                <a:gd name="connsiteY93" fmla="*/ 1923009 h 2859671"/>
                <a:gd name="connsiteX94" fmla="*/ 1492728 w 2121206"/>
                <a:gd name="connsiteY94" fmla="*/ 1678663 h 2859671"/>
                <a:gd name="connsiteX95" fmla="*/ 1482137 w 2121206"/>
                <a:gd name="connsiteY95" fmla="*/ 1665631 h 2859671"/>
                <a:gd name="connsiteX96" fmla="*/ 1409631 w 2121206"/>
                <a:gd name="connsiteY96" fmla="*/ 1695767 h 2859671"/>
                <a:gd name="connsiteX97" fmla="*/ 1099239 w 2121206"/>
                <a:gd name="connsiteY97" fmla="*/ 2429622 h 2859671"/>
                <a:gd name="connsiteX98" fmla="*/ 1060949 w 2121206"/>
                <a:gd name="connsiteY98" fmla="*/ 2467088 h 2859671"/>
                <a:gd name="connsiteX99" fmla="*/ 1023474 w 2121206"/>
                <a:gd name="connsiteY99" fmla="*/ 2428807 h 2859671"/>
                <a:gd name="connsiteX100" fmla="*/ 720413 w 2121206"/>
                <a:gd name="connsiteY100" fmla="*/ 1714500 h 2859671"/>
                <a:gd name="connsiteX101" fmla="*/ 634058 w 2121206"/>
                <a:gd name="connsiteY101" fmla="*/ 1666445 h 2859671"/>
                <a:gd name="connsiteX102" fmla="*/ 541184 w 2121206"/>
                <a:gd name="connsiteY102" fmla="*/ 1923824 h 2859671"/>
                <a:gd name="connsiteX103" fmla="*/ 1517983 w 2121206"/>
                <a:gd name="connsiteY103" fmla="*/ 768878 h 2859671"/>
                <a:gd name="connsiteX104" fmla="*/ 1293132 w 2121206"/>
                <a:gd name="connsiteY104" fmla="*/ 361633 h 2859671"/>
                <a:gd name="connsiteX105" fmla="*/ 906975 w 2121206"/>
                <a:gd name="connsiteY105" fmla="*/ 316022 h 2859671"/>
                <a:gd name="connsiteX106" fmla="*/ 722857 w 2121206"/>
                <a:gd name="connsiteY106" fmla="*/ 466702 h 2859671"/>
                <a:gd name="connsiteX107" fmla="*/ 604729 w 2121206"/>
                <a:gd name="connsiteY107" fmla="*/ 768878 h 2859671"/>
                <a:gd name="connsiteX108" fmla="*/ 851577 w 2121206"/>
                <a:gd name="connsiteY108" fmla="*/ 788426 h 2859671"/>
                <a:gd name="connsiteX109" fmla="*/ 1191297 w 2121206"/>
                <a:gd name="connsiteY109" fmla="*/ 546522 h 2859671"/>
                <a:gd name="connsiteX110" fmla="*/ 1223070 w 2121206"/>
                <a:gd name="connsiteY110" fmla="*/ 525346 h 2859671"/>
                <a:gd name="connsiteX111" fmla="*/ 1251583 w 2121206"/>
                <a:gd name="connsiteY111" fmla="*/ 547337 h 2859671"/>
                <a:gd name="connsiteX112" fmla="*/ 1256472 w 2121206"/>
                <a:gd name="connsiteY112" fmla="*/ 570957 h 2859671"/>
                <a:gd name="connsiteX113" fmla="*/ 1517983 w 2121206"/>
                <a:gd name="connsiteY113" fmla="*/ 768878 h 2859671"/>
                <a:gd name="connsiteX114" fmla="*/ 785588 w 2121206"/>
                <a:gd name="connsiteY114" fmla="*/ 1414768 h 2859671"/>
                <a:gd name="connsiteX115" fmla="*/ 757074 w 2121206"/>
                <a:gd name="connsiteY115" fmla="*/ 1620019 h 2859671"/>
                <a:gd name="connsiteX116" fmla="*/ 762777 w 2121206"/>
                <a:gd name="connsiteY116" fmla="*/ 1646083 h 2859671"/>
                <a:gd name="connsiteX117" fmla="*/ 837727 w 2121206"/>
                <a:gd name="connsiteY117" fmla="*/ 1822013 h 2859671"/>
                <a:gd name="connsiteX118" fmla="*/ 868685 w 2121206"/>
                <a:gd name="connsiteY118" fmla="*/ 1841560 h 2859671"/>
                <a:gd name="connsiteX119" fmla="*/ 1252398 w 2121206"/>
                <a:gd name="connsiteY119" fmla="*/ 1843189 h 2859671"/>
                <a:gd name="connsiteX120" fmla="*/ 1285800 w 2121206"/>
                <a:gd name="connsiteY120" fmla="*/ 1820384 h 2859671"/>
                <a:gd name="connsiteX121" fmla="*/ 1352603 w 2121206"/>
                <a:gd name="connsiteY121" fmla="*/ 1664002 h 2859671"/>
                <a:gd name="connsiteX122" fmla="*/ 1360750 w 2121206"/>
                <a:gd name="connsiteY122" fmla="*/ 1593956 h 2859671"/>
                <a:gd name="connsiteX123" fmla="*/ 1337939 w 2121206"/>
                <a:gd name="connsiteY123" fmla="*/ 1413139 h 2859671"/>
                <a:gd name="connsiteX124" fmla="*/ 785588 w 2121206"/>
                <a:gd name="connsiteY124" fmla="*/ 1414768 h 2859671"/>
                <a:gd name="connsiteX125" fmla="*/ 1831634 w 2121206"/>
                <a:gd name="connsiteY125" fmla="*/ 1354496 h 2859671"/>
                <a:gd name="connsiteX126" fmla="*/ 1556273 w 2121206"/>
                <a:gd name="connsiteY126" fmla="*/ 1086529 h 2859671"/>
                <a:gd name="connsiteX127" fmla="*/ 1418592 w 2121206"/>
                <a:gd name="connsiteY127" fmla="*/ 1337392 h 2859671"/>
                <a:gd name="connsiteX128" fmla="*/ 1410446 w 2121206"/>
                <a:gd name="connsiteY128" fmla="*/ 1362641 h 2859671"/>
                <a:gd name="connsiteX129" fmla="*/ 1423481 w 2121206"/>
                <a:gd name="connsiteY129" fmla="*/ 1578480 h 2859671"/>
                <a:gd name="connsiteX130" fmla="*/ 1449550 w 2121206"/>
                <a:gd name="connsiteY130" fmla="*/ 1599657 h 2859671"/>
                <a:gd name="connsiteX131" fmla="*/ 1566864 w 2121206"/>
                <a:gd name="connsiteY131" fmla="*/ 1582553 h 2859671"/>
                <a:gd name="connsiteX132" fmla="*/ 1831634 w 2121206"/>
                <a:gd name="connsiteY132" fmla="*/ 1354496 h 2859671"/>
                <a:gd name="connsiteX133" fmla="*/ 563995 w 2121206"/>
                <a:gd name="connsiteY133" fmla="*/ 1088972 h 2859671"/>
                <a:gd name="connsiteX134" fmla="*/ 283746 w 2121206"/>
                <a:gd name="connsiteY134" fmla="*/ 1357754 h 2859671"/>
                <a:gd name="connsiteX135" fmla="*/ 373361 w 2121206"/>
                <a:gd name="connsiteY135" fmla="*/ 1479113 h 2859671"/>
                <a:gd name="connsiteX136" fmla="*/ 676421 w 2121206"/>
                <a:gd name="connsiteY136" fmla="*/ 1598842 h 2859671"/>
                <a:gd name="connsiteX137" fmla="*/ 700861 w 2121206"/>
                <a:gd name="connsiteY137" fmla="*/ 1571964 h 2859671"/>
                <a:gd name="connsiteX138" fmla="*/ 713081 w 2121206"/>
                <a:gd name="connsiteY138" fmla="*/ 1371600 h 2859671"/>
                <a:gd name="connsiteX139" fmla="*/ 696788 w 2121206"/>
                <a:gd name="connsiteY139" fmla="*/ 1328432 h 2859671"/>
                <a:gd name="connsiteX140" fmla="*/ 605544 w 2121206"/>
                <a:gd name="connsiteY140" fmla="*/ 1185082 h 2859671"/>
                <a:gd name="connsiteX141" fmla="*/ 563995 w 2121206"/>
                <a:gd name="connsiteY141" fmla="*/ 1088972 h 2859671"/>
                <a:gd name="connsiteX142" fmla="*/ 874388 w 2121206"/>
                <a:gd name="connsiteY142" fmla="*/ 1910792 h 2859671"/>
                <a:gd name="connsiteX143" fmla="*/ 1060949 w 2121206"/>
                <a:gd name="connsiteY143" fmla="*/ 2352245 h 2859671"/>
                <a:gd name="connsiteX144" fmla="*/ 1247510 w 2121206"/>
                <a:gd name="connsiteY144" fmla="*/ 1910792 h 2859671"/>
                <a:gd name="connsiteX145" fmla="*/ 874388 w 2121206"/>
                <a:gd name="connsiteY145" fmla="*/ 1910792 h 2859671"/>
                <a:gd name="connsiteX146" fmla="*/ 1243437 w 2121206"/>
                <a:gd name="connsiteY146" fmla="*/ 256564 h 2859671"/>
                <a:gd name="connsiteX147" fmla="*/ 1157081 w 2121206"/>
                <a:gd name="connsiteY147" fmla="*/ 95295 h 2859671"/>
                <a:gd name="connsiteX148" fmla="*/ 964002 w 2121206"/>
                <a:gd name="connsiteY148" fmla="*/ 95295 h 2859671"/>
                <a:gd name="connsiteX149" fmla="*/ 877646 w 2121206"/>
                <a:gd name="connsiteY149" fmla="*/ 256564 h 2859671"/>
                <a:gd name="connsiteX150" fmla="*/ 1243437 w 2121206"/>
                <a:gd name="connsiteY150" fmla="*/ 256564 h 2859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2121206" h="2859671">
                  <a:moveTo>
                    <a:pt x="1671143" y="1615947"/>
                  </a:moveTo>
                  <a:cubicBezTo>
                    <a:pt x="1858519" y="1672147"/>
                    <a:pt x="1990497" y="1785361"/>
                    <a:pt x="2069520" y="1959661"/>
                  </a:cubicBezTo>
                  <a:cubicBezTo>
                    <a:pt x="2105366" y="2038667"/>
                    <a:pt x="2120845" y="2122559"/>
                    <a:pt x="2120845" y="2208080"/>
                  </a:cubicBezTo>
                  <a:cubicBezTo>
                    <a:pt x="2121660" y="2408445"/>
                    <a:pt x="2120845" y="2608809"/>
                    <a:pt x="2120845" y="2808359"/>
                  </a:cubicBezTo>
                  <a:cubicBezTo>
                    <a:pt x="2120845" y="2850713"/>
                    <a:pt x="2111884" y="2859672"/>
                    <a:pt x="2068705" y="2859672"/>
                  </a:cubicBezTo>
                  <a:cubicBezTo>
                    <a:pt x="1760757" y="2859672"/>
                    <a:pt x="1452809" y="2859672"/>
                    <a:pt x="1144861" y="2859672"/>
                  </a:cubicBezTo>
                  <a:cubicBezTo>
                    <a:pt x="897199" y="2859672"/>
                    <a:pt x="649536" y="2859672"/>
                    <a:pt x="401060" y="2859672"/>
                  </a:cubicBezTo>
                  <a:cubicBezTo>
                    <a:pt x="285375" y="2859672"/>
                    <a:pt x="169691" y="2859672"/>
                    <a:pt x="54007" y="2859672"/>
                  </a:cubicBezTo>
                  <a:cubicBezTo>
                    <a:pt x="9199" y="2859672"/>
                    <a:pt x="1053" y="2851527"/>
                    <a:pt x="1053" y="2805916"/>
                  </a:cubicBezTo>
                  <a:cubicBezTo>
                    <a:pt x="1053" y="2617769"/>
                    <a:pt x="5126" y="2429622"/>
                    <a:pt x="238" y="2242289"/>
                  </a:cubicBezTo>
                  <a:cubicBezTo>
                    <a:pt x="-7909" y="1920566"/>
                    <a:pt x="194131" y="1685993"/>
                    <a:pt x="449126" y="1615947"/>
                  </a:cubicBezTo>
                  <a:cubicBezTo>
                    <a:pt x="440979" y="1610246"/>
                    <a:pt x="435276" y="1606173"/>
                    <a:pt x="428759" y="1602101"/>
                  </a:cubicBezTo>
                  <a:cubicBezTo>
                    <a:pt x="329368" y="1548344"/>
                    <a:pt x="262564" y="1466895"/>
                    <a:pt x="223460" y="1361826"/>
                  </a:cubicBezTo>
                  <a:cubicBezTo>
                    <a:pt x="210425" y="1326803"/>
                    <a:pt x="213684" y="1318658"/>
                    <a:pt x="247085" y="1300740"/>
                  </a:cubicBezTo>
                  <a:cubicBezTo>
                    <a:pt x="366843" y="1237209"/>
                    <a:pt x="464604" y="1150873"/>
                    <a:pt x="520817" y="1024627"/>
                  </a:cubicBezTo>
                  <a:cubicBezTo>
                    <a:pt x="533037" y="998564"/>
                    <a:pt x="538740" y="965984"/>
                    <a:pt x="536296" y="937477"/>
                  </a:cubicBezTo>
                  <a:cubicBezTo>
                    <a:pt x="522447" y="744443"/>
                    <a:pt x="561551" y="566885"/>
                    <a:pt x="682938" y="413760"/>
                  </a:cubicBezTo>
                  <a:cubicBezTo>
                    <a:pt x="715525" y="373036"/>
                    <a:pt x="757074" y="339642"/>
                    <a:pt x="796179" y="303804"/>
                  </a:cubicBezTo>
                  <a:cubicBezTo>
                    <a:pt x="808399" y="293216"/>
                    <a:pt x="815731" y="285071"/>
                    <a:pt x="814101" y="266338"/>
                  </a:cubicBezTo>
                  <a:cubicBezTo>
                    <a:pt x="801881" y="122988"/>
                    <a:pt x="916751" y="0"/>
                    <a:pt x="1060949" y="0"/>
                  </a:cubicBezTo>
                  <a:cubicBezTo>
                    <a:pt x="1206776" y="0"/>
                    <a:pt x="1320016" y="122988"/>
                    <a:pt x="1310240" y="268781"/>
                  </a:cubicBezTo>
                  <a:cubicBezTo>
                    <a:pt x="1309426" y="278555"/>
                    <a:pt x="1314314" y="293216"/>
                    <a:pt x="1321646" y="298918"/>
                  </a:cubicBezTo>
                  <a:cubicBezTo>
                    <a:pt x="1516354" y="446340"/>
                    <a:pt x="1597007" y="648334"/>
                    <a:pt x="1586416" y="884535"/>
                  </a:cubicBezTo>
                  <a:cubicBezTo>
                    <a:pt x="1580713" y="996935"/>
                    <a:pt x="1621447" y="1078384"/>
                    <a:pt x="1688251" y="1155760"/>
                  </a:cubicBezTo>
                  <a:cubicBezTo>
                    <a:pt x="1740390" y="1215218"/>
                    <a:pt x="1803121" y="1261644"/>
                    <a:pt x="1872368" y="1299111"/>
                  </a:cubicBezTo>
                  <a:cubicBezTo>
                    <a:pt x="1909843" y="1318658"/>
                    <a:pt x="1912287" y="1325989"/>
                    <a:pt x="1897623" y="1366713"/>
                  </a:cubicBezTo>
                  <a:cubicBezTo>
                    <a:pt x="1857704" y="1471782"/>
                    <a:pt x="1790086" y="1551602"/>
                    <a:pt x="1689880" y="1604544"/>
                  </a:cubicBezTo>
                  <a:cubicBezTo>
                    <a:pt x="1684992" y="1607802"/>
                    <a:pt x="1680919" y="1611060"/>
                    <a:pt x="1671143" y="1615947"/>
                  </a:cubicBezTo>
                  <a:close/>
                  <a:moveTo>
                    <a:pt x="563995" y="1666445"/>
                  </a:moveTo>
                  <a:cubicBezTo>
                    <a:pt x="541999" y="1668889"/>
                    <a:pt x="524891" y="1668889"/>
                    <a:pt x="507782" y="1672147"/>
                  </a:cubicBezTo>
                  <a:cubicBezTo>
                    <a:pt x="248715" y="1721830"/>
                    <a:pt x="67856" y="1938485"/>
                    <a:pt x="66227" y="2202379"/>
                  </a:cubicBezTo>
                  <a:cubicBezTo>
                    <a:pt x="65412" y="2390526"/>
                    <a:pt x="66227" y="2578673"/>
                    <a:pt x="66227" y="2766820"/>
                  </a:cubicBezTo>
                  <a:cubicBezTo>
                    <a:pt x="66227" y="2775780"/>
                    <a:pt x="67042" y="2784739"/>
                    <a:pt x="67856" y="2793698"/>
                  </a:cubicBezTo>
                  <a:cubicBezTo>
                    <a:pt x="151768" y="2793698"/>
                    <a:pt x="233236" y="2793698"/>
                    <a:pt x="316333" y="2793698"/>
                  </a:cubicBezTo>
                  <a:cubicBezTo>
                    <a:pt x="316333" y="2779852"/>
                    <a:pt x="316333" y="2769264"/>
                    <a:pt x="316333" y="2757861"/>
                  </a:cubicBezTo>
                  <a:cubicBezTo>
                    <a:pt x="316333" y="2611253"/>
                    <a:pt x="316333" y="2465459"/>
                    <a:pt x="316333" y="2318851"/>
                  </a:cubicBezTo>
                  <a:cubicBezTo>
                    <a:pt x="316333" y="2309892"/>
                    <a:pt x="313074" y="2298489"/>
                    <a:pt x="317962" y="2291973"/>
                  </a:cubicBezTo>
                  <a:cubicBezTo>
                    <a:pt x="325295" y="2280570"/>
                    <a:pt x="337515" y="2265095"/>
                    <a:pt x="348106" y="2264280"/>
                  </a:cubicBezTo>
                  <a:cubicBezTo>
                    <a:pt x="358696" y="2263466"/>
                    <a:pt x="372546" y="2278127"/>
                    <a:pt x="380693" y="2288715"/>
                  </a:cubicBezTo>
                  <a:cubicBezTo>
                    <a:pt x="385581" y="2295231"/>
                    <a:pt x="383137" y="2308263"/>
                    <a:pt x="383137" y="2318851"/>
                  </a:cubicBezTo>
                  <a:cubicBezTo>
                    <a:pt x="383137" y="2466274"/>
                    <a:pt x="383137" y="2613697"/>
                    <a:pt x="383137" y="2761119"/>
                  </a:cubicBezTo>
                  <a:cubicBezTo>
                    <a:pt x="383137" y="2771707"/>
                    <a:pt x="383951" y="2782295"/>
                    <a:pt x="384766" y="2793698"/>
                  </a:cubicBezTo>
                  <a:cubicBezTo>
                    <a:pt x="585992" y="2793698"/>
                    <a:pt x="784773" y="2793698"/>
                    <a:pt x="987628" y="2793698"/>
                  </a:cubicBezTo>
                  <a:cubicBezTo>
                    <a:pt x="977852" y="2781481"/>
                    <a:pt x="970520" y="2772522"/>
                    <a:pt x="963187" y="2764377"/>
                  </a:cubicBezTo>
                  <a:cubicBezTo>
                    <a:pt x="843430" y="2625099"/>
                    <a:pt x="722043" y="2486636"/>
                    <a:pt x="603100" y="2346544"/>
                  </a:cubicBezTo>
                  <a:cubicBezTo>
                    <a:pt x="520817" y="2249620"/>
                    <a:pt x="525705" y="2287901"/>
                    <a:pt x="577845" y="2169800"/>
                  </a:cubicBezTo>
                  <a:cubicBezTo>
                    <a:pt x="594953" y="2130704"/>
                    <a:pt x="613691" y="2090794"/>
                    <a:pt x="631613" y="2050884"/>
                  </a:cubicBezTo>
                  <a:cubicBezTo>
                    <a:pt x="585177" y="2024821"/>
                    <a:pt x="541999" y="1998757"/>
                    <a:pt x="498006" y="1975951"/>
                  </a:cubicBezTo>
                  <a:cubicBezTo>
                    <a:pt x="470307" y="1961290"/>
                    <a:pt x="462161" y="1943372"/>
                    <a:pt x="474381" y="1914050"/>
                  </a:cubicBezTo>
                  <a:cubicBezTo>
                    <a:pt x="492304" y="1868438"/>
                    <a:pt x="507782" y="1822827"/>
                    <a:pt x="524076" y="1776401"/>
                  </a:cubicBezTo>
                  <a:cubicBezTo>
                    <a:pt x="537111" y="1741378"/>
                    <a:pt x="550146" y="1706355"/>
                    <a:pt x="563995" y="1666445"/>
                  </a:cubicBezTo>
                  <a:close/>
                  <a:moveTo>
                    <a:pt x="1557088" y="1666445"/>
                  </a:moveTo>
                  <a:cubicBezTo>
                    <a:pt x="1587231" y="1750338"/>
                    <a:pt x="1615745" y="1828529"/>
                    <a:pt x="1644258" y="1906720"/>
                  </a:cubicBezTo>
                  <a:cubicBezTo>
                    <a:pt x="1659737" y="1948259"/>
                    <a:pt x="1656479" y="1956403"/>
                    <a:pt x="1619003" y="1977580"/>
                  </a:cubicBezTo>
                  <a:cubicBezTo>
                    <a:pt x="1576640" y="2001200"/>
                    <a:pt x="1534277" y="2025635"/>
                    <a:pt x="1490284" y="2050070"/>
                  </a:cubicBezTo>
                  <a:cubicBezTo>
                    <a:pt x="1517169" y="2109527"/>
                    <a:pt x="1541609" y="2167356"/>
                    <a:pt x="1570123" y="2222742"/>
                  </a:cubicBezTo>
                  <a:cubicBezTo>
                    <a:pt x="1585601" y="2253692"/>
                    <a:pt x="1581528" y="2275683"/>
                    <a:pt x="1558717" y="2301747"/>
                  </a:cubicBezTo>
                  <a:cubicBezTo>
                    <a:pt x="1425110" y="2454871"/>
                    <a:pt x="1293132" y="2608809"/>
                    <a:pt x="1160339" y="2762748"/>
                  </a:cubicBezTo>
                  <a:cubicBezTo>
                    <a:pt x="1153007" y="2771707"/>
                    <a:pt x="1145675" y="2780667"/>
                    <a:pt x="1135899" y="2792884"/>
                  </a:cubicBezTo>
                  <a:cubicBezTo>
                    <a:pt x="1340383" y="2792884"/>
                    <a:pt x="1538350" y="2792884"/>
                    <a:pt x="1740390" y="2792884"/>
                  </a:cubicBezTo>
                  <a:cubicBezTo>
                    <a:pt x="1740390" y="2779852"/>
                    <a:pt x="1740390" y="2769264"/>
                    <a:pt x="1740390" y="2757861"/>
                  </a:cubicBezTo>
                  <a:cubicBezTo>
                    <a:pt x="1740390" y="2613697"/>
                    <a:pt x="1740390" y="2469532"/>
                    <a:pt x="1740390" y="2324553"/>
                  </a:cubicBezTo>
                  <a:cubicBezTo>
                    <a:pt x="1740390" y="2313150"/>
                    <a:pt x="1737132" y="2300118"/>
                    <a:pt x="1742020" y="2291973"/>
                  </a:cubicBezTo>
                  <a:cubicBezTo>
                    <a:pt x="1749352" y="2279756"/>
                    <a:pt x="1763201" y="2263466"/>
                    <a:pt x="1773792" y="2263466"/>
                  </a:cubicBezTo>
                  <a:cubicBezTo>
                    <a:pt x="1784383" y="2263466"/>
                    <a:pt x="1796603" y="2280570"/>
                    <a:pt x="1805565" y="2292788"/>
                  </a:cubicBezTo>
                  <a:cubicBezTo>
                    <a:pt x="1809638" y="2298489"/>
                    <a:pt x="1806379" y="2308263"/>
                    <a:pt x="1806379" y="2316408"/>
                  </a:cubicBezTo>
                  <a:cubicBezTo>
                    <a:pt x="1806379" y="2463830"/>
                    <a:pt x="1806379" y="2611253"/>
                    <a:pt x="1806379" y="2758676"/>
                  </a:cubicBezTo>
                  <a:cubicBezTo>
                    <a:pt x="1806379" y="2769264"/>
                    <a:pt x="1806379" y="2780667"/>
                    <a:pt x="1806379" y="2792884"/>
                  </a:cubicBezTo>
                  <a:cubicBezTo>
                    <a:pt x="1891106" y="2792884"/>
                    <a:pt x="1972573" y="2792884"/>
                    <a:pt x="2054856" y="2792884"/>
                  </a:cubicBezTo>
                  <a:cubicBezTo>
                    <a:pt x="2055671" y="2783924"/>
                    <a:pt x="2056485" y="2776594"/>
                    <a:pt x="2056485" y="2770078"/>
                  </a:cubicBezTo>
                  <a:cubicBezTo>
                    <a:pt x="2056485" y="2577859"/>
                    <a:pt x="2058929" y="2385640"/>
                    <a:pt x="2055671" y="2193420"/>
                  </a:cubicBezTo>
                  <a:cubicBezTo>
                    <a:pt x="2052412" y="2008531"/>
                    <a:pt x="1971759" y="1861108"/>
                    <a:pt x="1820229" y="1754410"/>
                  </a:cubicBezTo>
                  <a:cubicBezTo>
                    <a:pt x="1742834" y="1702283"/>
                    <a:pt x="1657293" y="1672147"/>
                    <a:pt x="1557088" y="1666445"/>
                  </a:cubicBezTo>
                  <a:close/>
                  <a:moveTo>
                    <a:pt x="1525315" y="839739"/>
                  </a:moveTo>
                  <a:cubicBezTo>
                    <a:pt x="1390079" y="833222"/>
                    <a:pt x="1280097" y="790055"/>
                    <a:pt x="1216552" y="663809"/>
                  </a:cubicBezTo>
                  <a:cubicBezTo>
                    <a:pt x="1148119" y="766435"/>
                    <a:pt x="1049543" y="816118"/>
                    <a:pt x="936303" y="841367"/>
                  </a:cubicBezTo>
                  <a:cubicBezTo>
                    <a:pt x="824692" y="866617"/>
                    <a:pt x="712267" y="861730"/>
                    <a:pt x="600656" y="837295"/>
                  </a:cubicBezTo>
                  <a:cubicBezTo>
                    <a:pt x="599841" y="844626"/>
                    <a:pt x="598212" y="849512"/>
                    <a:pt x="598212" y="854399"/>
                  </a:cubicBezTo>
                  <a:cubicBezTo>
                    <a:pt x="599841" y="1032772"/>
                    <a:pt x="651166" y="1192412"/>
                    <a:pt x="779885" y="1321102"/>
                  </a:cubicBezTo>
                  <a:cubicBezTo>
                    <a:pt x="915936" y="1457936"/>
                    <a:pt x="1116347" y="1482371"/>
                    <a:pt x="1273580" y="1375672"/>
                  </a:cubicBezTo>
                  <a:cubicBezTo>
                    <a:pt x="1460141" y="1249427"/>
                    <a:pt x="1519612" y="1058836"/>
                    <a:pt x="1525315" y="839739"/>
                  </a:cubicBezTo>
                  <a:close/>
                  <a:moveTo>
                    <a:pt x="541184" y="1923824"/>
                  </a:moveTo>
                  <a:cubicBezTo>
                    <a:pt x="588436" y="1950702"/>
                    <a:pt x="634058" y="1975951"/>
                    <a:pt x="678865" y="2001200"/>
                  </a:cubicBezTo>
                  <a:cubicBezTo>
                    <a:pt x="710637" y="2019119"/>
                    <a:pt x="713896" y="2030522"/>
                    <a:pt x="699232" y="2063101"/>
                  </a:cubicBezTo>
                  <a:cubicBezTo>
                    <a:pt x="673977" y="2118487"/>
                    <a:pt x="649536" y="2173872"/>
                    <a:pt x="622652" y="2229257"/>
                  </a:cubicBezTo>
                  <a:cubicBezTo>
                    <a:pt x="613691" y="2247991"/>
                    <a:pt x="613691" y="2260208"/>
                    <a:pt x="628355" y="2277312"/>
                  </a:cubicBezTo>
                  <a:cubicBezTo>
                    <a:pt x="766035" y="2435323"/>
                    <a:pt x="902087" y="2594149"/>
                    <a:pt x="1038952" y="2752160"/>
                  </a:cubicBezTo>
                  <a:cubicBezTo>
                    <a:pt x="1046284" y="2760305"/>
                    <a:pt x="1053617" y="2767635"/>
                    <a:pt x="1060134" y="2774965"/>
                  </a:cubicBezTo>
                  <a:cubicBezTo>
                    <a:pt x="1065022" y="2771707"/>
                    <a:pt x="1066651" y="2770893"/>
                    <a:pt x="1068281" y="2769264"/>
                  </a:cubicBezTo>
                  <a:cubicBezTo>
                    <a:pt x="1212479" y="2602293"/>
                    <a:pt x="1356677" y="2435323"/>
                    <a:pt x="1500060" y="2268353"/>
                  </a:cubicBezTo>
                  <a:cubicBezTo>
                    <a:pt x="1505763" y="2261837"/>
                    <a:pt x="1506578" y="2245547"/>
                    <a:pt x="1502504" y="2236588"/>
                  </a:cubicBezTo>
                  <a:cubicBezTo>
                    <a:pt x="1478064" y="2179573"/>
                    <a:pt x="1451994" y="2123374"/>
                    <a:pt x="1425925" y="2067174"/>
                  </a:cubicBezTo>
                  <a:cubicBezTo>
                    <a:pt x="1408002" y="2028078"/>
                    <a:pt x="1410446" y="2019934"/>
                    <a:pt x="1447106" y="1998757"/>
                  </a:cubicBezTo>
                  <a:cubicBezTo>
                    <a:pt x="1491099" y="1973508"/>
                    <a:pt x="1535091" y="1949073"/>
                    <a:pt x="1580713" y="1923009"/>
                  </a:cubicBezTo>
                  <a:cubicBezTo>
                    <a:pt x="1550570" y="1840746"/>
                    <a:pt x="1522057" y="1759297"/>
                    <a:pt x="1492728" y="1678663"/>
                  </a:cubicBezTo>
                  <a:cubicBezTo>
                    <a:pt x="1491099" y="1673776"/>
                    <a:pt x="1487025" y="1667260"/>
                    <a:pt x="1482137" y="1665631"/>
                  </a:cubicBezTo>
                  <a:cubicBezTo>
                    <a:pt x="1453624" y="1652599"/>
                    <a:pt x="1422666" y="1666445"/>
                    <a:pt x="1409631" y="1695767"/>
                  </a:cubicBezTo>
                  <a:cubicBezTo>
                    <a:pt x="1306167" y="1940114"/>
                    <a:pt x="1202703" y="2185275"/>
                    <a:pt x="1099239" y="2429622"/>
                  </a:cubicBezTo>
                  <a:cubicBezTo>
                    <a:pt x="1091907" y="2447541"/>
                    <a:pt x="1085389" y="2467088"/>
                    <a:pt x="1060949" y="2467088"/>
                  </a:cubicBezTo>
                  <a:cubicBezTo>
                    <a:pt x="1036509" y="2467088"/>
                    <a:pt x="1030806" y="2446726"/>
                    <a:pt x="1023474" y="2428807"/>
                  </a:cubicBezTo>
                  <a:cubicBezTo>
                    <a:pt x="922454" y="2190976"/>
                    <a:pt x="821434" y="1952331"/>
                    <a:pt x="720413" y="1714500"/>
                  </a:cubicBezTo>
                  <a:cubicBezTo>
                    <a:pt x="697602" y="1660744"/>
                    <a:pt x="697602" y="1660744"/>
                    <a:pt x="634058" y="1666445"/>
                  </a:cubicBezTo>
                  <a:cubicBezTo>
                    <a:pt x="603914" y="1750338"/>
                    <a:pt x="572957" y="1835044"/>
                    <a:pt x="541184" y="1923824"/>
                  </a:cubicBezTo>
                  <a:close/>
                  <a:moveTo>
                    <a:pt x="1517983" y="768878"/>
                  </a:moveTo>
                  <a:cubicBezTo>
                    <a:pt x="1492728" y="605165"/>
                    <a:pt x="1429183" y="462630"/>
                    <a:pt x="1293132" y="361633"/>
                  </a:cubicBezTo>
                  <a:cubicBezTo>
                    <a:pt x="1174189" y="274483"/>
                    <a:pt x="1043841" y="257379"/>
                    <a:pt x="906975" y="316022"/>
                  </a:cubicBezTo>
                  <a:cubicBezTo>
                    <a:pt x="831210" y="348601"/>
                    <a:pt x="771738" y="401543"/>
                    <a:pt x="722857" y="466702"/>
                  </a:cubicBezTo>
                  <a:cubicBezTo>
                    <a:pt x="656054" y="556296"/>
                    <a:pt x="618579" y="657293"/>
                    <a:pt x="604729" y="768878"/>
                  </a:cubicBezTo>
                  <a:cubicBezTo>
                    <a:pt x="687826" y="792498"/>
                    <a:pt x="770109" y="799829"/>
                    <a:pt x="851577" y="788426"/>
                  </a:cubicBezTo>
                  <a:cubicBezTo>
                    <a:pt x="1005551" y="767249"/>
                    <a:pt x="1144861" y="721638"/>
                    <a:pt x="1191297" y="546522"/>
                  </a:cubicBezTo>
                  <a:cubicBezTo>
                    <a:pt x="1193741" y="536748"/>
                    <a:pt x="1211664" y="525346"/>
                    <a:pt x="1223070" y="525346"/>
                  </a:cubicBezTo>
                  <a:cubicBezTo>
                    <a:pt x="1232031" y="525346"/>
                    <a:pt x="1244251" y="538378"/>
                    <a:pt x="1251583" y="547337"/>
                  </a:cubicBezTo>
                  <a:cubicBezTo>
                    <a:pt x="1256472" y="553038"/>
                    <a:pt x="1254842" y="562812"/>
                    <a:pt x="1256472" y="570957"/>
                  </a:cubicBezTo>
                  <a:cubicBezTo>
                    <a:pt x="1284985" y="725710"/>
                    <a:pt x="1420222" y="778652"/>
                    <a:pt x="1517983" y="768878"/>
                  </a:cubicBezTo>
                  <a:close/>
                  <a:moveTo>
                    <a:pt x="785588" y="1414768"/>
                  </a:moveTo>
                  <a:cubicBezTo>
                    <a:pt x="775812" y="1484000"/>
                    <a:pt x="766035" y="1551602"/>
                    <a:pt x="757074" y="1620019"/>
                  </a:cubicBezTo>
                  <a:cubicBezTo>
                    <a:pt x="756259" y="1628164"/>
                    <a:pt x="758703" y="1637938"/>
                    <a:pt x="762777" y="1646083"/>
                  </a:cubicBezTo>
                  <a:cubicBezTo>
                    <a:pt x="787217" y="1704726"/>
                    <a:pt x="811657" y="1764184"/>
                    <a:pt x="837727" y="1822013"/>
                  </a:cubicBezTo>
                  <a:cubicBezTo>
                    <a:pt x="841801" y="1831786"/>
                    <a:pt x="858094" y="1841560"/>
                    <a:pt x="868685" y="1841560"/>
                  </a:cubicBezTo>
                  <a:cubicBezTo>
                    <a:pt x="996589" y="1843189"/>
                    <a:pt x="1124494" y="1842375"/>
                    <a:pt x="1252398" y="1843189"/>
                  </a:cubicBezTo>
                  <a:cubicBezTo>
                    <a:pt x="1270321" y="1843189"/>
                    <a:pt x="1279282" y="1836673"/>
                    <a:pt x="1285800" y="1820384"/>
                  </a:cubicBezTo>
                  <a:cubicBezTo>
                    <a:pt x="1306981" y="1767442"/>
                    <a:pt x="1328978" y="1715315"/>
                    <a:pt x="1352603" y="1664002"/>
                  </a:cubicBezTo>
                  <a:cubicBezTo>
                    <a:pt x="1363194" y="1641196"/>
                    <a:pt x="1364824" y="1619205"/>
                    <a:pt x="1360750" y="1593956"/>
                  </a:cubicBezTo>
                  <a:cubicBezTo>
                    <a:pt x="1350974" y="1534498"/>
                    <a:pt x="1345271" y="1474226"/>
                    <a:pt x="1337939" y="1413139"/>
                  </a:cubicBezTo>
                  <a:cubicBezTo>
                    <a:pt x="1153822" y="1539385"/>
                    <a:pt x="969705" y="1539385"/>
                    <a:pt x="785588" y="1414768"/>
                  </a:cubicBezTo>
                  <a:close/>
                  <a:moveTo>
                    <a:pt x="1831634" y="1354496"/>
                  </a:moveTo>
                  <a:cubicBezTo>
                    <a:pt x="1716765" y="1290151"/>
                    <a:pt x="1623077" y="1205444"/>
                    <a:pt x="1556273" y="1086529"/>
                  </a:cubicBezTo>
                  <a:cubicBezTo>
                    <a:pt x="1526130" y="1182639"/>
                    <a:pt x="1481323" y="1264902"/>
                    <a:pt x="1418592" y="1337392"/>
                  </a:cubicBezTo>
                  <a:cubicBezTo>
                    <a:pt x="1412890" y="1343907"/>
                    <a:pt x="1409631" y="1354496"/>
                    <a:pt x="1410446" y="1362641"/>
                  </a:cubicBezTo>
                  <a:cubicBezTo>
                    <a:pt x="1413704" y="1434316"/>
                    <a:pt x="1418592" y="1505991"/>
                    <a:pt x="1423481" y="1578480"/>
                  </a:cubicBezTo>
                  <a:cubicBezTo>
                    <a:pt x="1424295" y="1594770"/>
                    <a:pt x="1433257" y="1602101"/>
                    <a:pt x="1449550" y="1599657"/>
                  </a:cubicBezTo>
                  <a:cubicBezTo>
                    <a:pt x="1488655" y="1593956"/>
                    <a:pt x="1528574" y="1592327"/>
                    <a:pt x="1566864" y="1582553"/>
                  </a:cubicBezTo>
                  <a:cubicBezTo>
                    <a:pt x="1690695" y="1549973"/>
                    <a:pt x="1780309" y="1476669"/>
                    <a:pt x="1831634" y="1354496"/>
                  </a:cubicBezTo>
                  <a:close/>
                  <a:moveTo>
                    <a:pt x="563995" y="1088972"/>
                  </a:moveTo>
                  <a:cubicBezTo>
                    <a:pt x="498821" y="1205444"/>
                    <a:pt x="404318" y="1290151"/>
                    <a:pt x="283746" y="1357754"/>
                  </a:cubicBezTo>
                  <a:cubicBezTo>
                    <a:pt x="314704" y="1400107"/>
                    <a:pt x="339959" y="1444090"/>
                    <a:pt x="373361" y="1479113"/>
                  </a:cubicBezTo>
                  <a:cubicBezTo>
                    <a:pt x="454828" y="1564634"/>
                    <a:pt x="560736" y="1594770"/>
                    <a:pt x="676421" y="1598842"/>
                  </a:cubicBezTo>
                  <a:cubicBezTo>
                    <a:pt x="697602" y="1599657"/>
                    <a:pt x="699232" y="1584996"/>
                    <a:pt x="700861" y="1571964"/>
                  </a:cubicBezTo>
                  <a:cubicBezTo>
                    <a:pt x="705749" y="1505176"/>
                    <a:pt x="710637" y="1438388"/>
                    <a:pt x="713081" y="1371600"/>
                  </a:cubicBezTo>
                  <a:cubicBezTo>
                    <a:pt x="713896" y="1356939"/>
                    <a:pt x="704934" y="1341464"/>
                    <a:pt x="696788" y="1328432"/>
                  </a:cubicBezTo>
                  <a:cubicBezTo>
                    <a:pt x="666645" y="1280377"/>
                    <a:pt x="634058" y="1233951"/>
                    <a:pt x="605544" y="1185082"/>
                  </a:cubicBezTo>
                  <a:cubicBezTo>
                    <a:pt x="587621" y="1156575"/>
                    <a:pt x="577845" y="1123181"/>
                    <a:pt x="563995" y="1088972"/>
                  </a:cubicBezTo>
                  <a:close/>
                  <a:moveTo>
                    <a:pt x="874388" y="1910792"/>
                  </a:moveTo>
                  <a:cubicBezTo>
                    <a:pt x="936303" y="2057400"/>
                    <a:pt x="997404" y="2201565"/>
                    <a:pt x="1060949" y="2352245"/>
                  </a:cubicBezTo>
                  <a:cubicBezTo>
                    <a:pt x="1125308" y="2200750"/>
                    <a:pt x="1185595" y="2057400"/>
                    <a:pt x="1247510" y="1910792"/>
                  </a:cubicBezTo>
                  <a:cubicBezTo>
                    <a:pt x="1121235" y="1910792"/>
                    <a:pt x="1000663" y="1910792"/>
                    <a:pt x="874388" y="1910792"/>
                  </a:cubicBezTo>
                  <a:close/>
                  <a:moveTo>
                    <a:pt x="1243437" y="256564"/>
                  </a:moveTo>
                  <a:cubicBezTo>
                    <a:pt x="1242622" y="184075"/>
                    <a:pt x="1214923" y="131133"/>
                    <a:pt x="1157081" y="95295"/>
                  </a:cubicBezTo>
                  <a:cubicBezTo>
                    <a:pt x="1093536" y="56200"/>
                    <a:pt x="1027547" y="56200"/>
                    <a:pt x="964002" y="95295"/>
                  </a:cubicBezTo>
                  <a:cubicBezTo>
                    <a:pt x="906160" y="131133"/>
                    <a:pt x="878461" y="184075"/>
                    <a:pt x="877646" y="256564"/>
                  </a:cubicBezTo>
                  <a:cubicBezTo>
                    <a:pt x="999848" y="204437"/>
                    <a:pt x="1118791" y="205251"/>
                    <a:pt x="1243437" y="256564"/>
                  </a:cubicBezTo>
                  <a:close/>
                </a:path>
              </a:pathLst>
            </a:custGeom>
            <a:grpFill/>
            <a:ln w="8132" cap="flat">
              <a:noFill/>
              <a:prstDash val="solid"/>
              <a:miter/>
            </a:ln>
          </p:spPr>
          <p:txBody>
            <a:bodyPr rtlCol="0" anchor="ctr"/>
            <a:lstStyle/>
            <a:p>
              <a:endParaRPr lang="en-US" sz="1396"/>
            </a:p>
          </p:txBody>
        </p:sp>
        <p:sp>
          <p:nvSpPr>
            <p:cNvPr id="105" name="Freeform 104">
              <a:extLst>
                <a:ext uri="{FF2B5EF4-FFF2-40B4-BE49-F238E27FC236}">
                  <a16:creationId xmlns:a16="http://schemas.microsoft.com/office/drawing/2014/main" id="{CCAD7BD8-07F6-8335-4D4B-4CE899E44535}"/>
                </a:ext>
              </a:extLst>
            </p:cNvPr>
            <p:cNvSpPr/>
            <p:nvPr/>
          </p:nvSpPr>
          <p:spPr>
            <a:xfrm>
              <a:off x="5116436" y="3763755"/>
              <a:ext cx="921762" cy="1127253"/>
            </a:xfrm>
            <a:custGeom>
              <a:avLst/>
              <a:gdLst>
                <a:gd name="connsiteX0" fmla="*/ 498130 w 921762"/>
                <a:gd name="connsiteY0" fmla="*/ 0 h 1127253"/>
                <a:gd name="connsiteX1" fmla="*/ 458211 w 921762"/>
                <a:gd name="connsiteY1" fmla="*/ 109956 h 1127253"/>
                <a:gd name="connsiteX2" fmla="*/ 408516 w 921762"/>
                <a:gd name="connsiteY2" fmla="*/ 247605 h 1127253"/>
                <a:gd name="connsiteX3" fmla="*/ 432141 w 921762"/>
                <a:gd name="connsiteY3" fmla="*/ 309506 h 1127253"/>
                <a:gd name="connsiteX4" fmla="*/ 565749 w 921762"/>
                <a:gd name="connsiteY4" fmla="*/ 384439 h 1127253"/>
                <a:gd name="connsiteX5" fmla="*/ 511980 w 921762"/>
                <a:gd name="connsiteY5" fmla="*/ 503355 h 1127253"/>
                <a:gd name="connsiteX6" fmla="*/ 537235 w 921762"/>
                <a:gd name="connsiteY6" fmla="*/ 680098 h 1127253"/>
                <a:gd name="connsiteX7" fmla="*/ 897323 w 921762"/>
                <a:gd name="connsiteY7" fmla="*/ 1097932 h 1127253"/>
                <a:gd name="connsiteX8" fmla="*/ 921763 w 921762"/>
                <a:gd name="connsiteY8" fmla="*/ 1127253 h 1127253"/>
                <a:gd name="connsiteX9" fmla="*/ 318901 w 921762"/>
                <a:gd name="connsiteY9" fmla="*/ 1127253 h 1127253"/>
                <a:gd name="connsiteX10" fmla="*/ 317272 w 921762"/>
                <a:gd name="connsiteY10" fmla="*/ 1094674 h 1127253"/>
                <a:gd name="connsiteX11" fmla="*/ 317272 w 921762"/>
                <a:gd name="connsiteY11" fmla="*/ 652406 h 1127253"/>
                <a:gd name="connsiteX12" fmla="*/ 314828 w 921762"/>
                <a:gd name="connsiteY12" fmla="*/ 622270 h 1127253"/>
                <a:gd name="connsiteX13" fmla="*/ 282241 w 921762"/>
                <a:gd name="connsiteY13" fmla="*/ 597835 h 1127253"/>
                <a:gd name="connsiteX14" fmla="*/ 252098 w 921762"/>
                <a:gd name="connsiteY14" fmla="*/ 625528 h 1127253"/>
                <a:gd name="connsiteX15" fmla="*/ 250468 w 921762"/>
                <a:gd name="connsiteY15" fmla="*/ 652406 h 1127253"/>
                <a:gd name="connsiteX16" fmla="*/ 250468 w 921762"/>
                <a:gd name="connsiteY16" fmla="*/ 1091415 h 1127253"/>
                <a:gd name="connsiteX17" fmla="*/ 250468 w 921762"/>
                <a:gd name="connsiteY17" fmla="*/ 1127253 h 1127253"/>
                <a:gd name="connsiteX18" fmla="*/ 1991 w 921762"/>
                <a:gd name="connsiteY18" fmla="*/ 1127253 h 1127253"/>
                <a:gd name="connsiteX19" fmla="*/ 362 w 921762"/>
                <a:gd name="connsiteY19" fmla="*/ 1100375 h 1127253"/>
                <a:gd name="connsiteX20" fmla="*/ 362 w 921762"/>
                <a:gd name="connsiteY20" fmla="*/ 535934 h 1127253"/>
                <a:gd name="connsiteX21" fmla="*/ 441918 w 921762"/>
                <a:gd name="connsiteY21" fmla="*/ 5701 h 1127253"/>
                <a:gd name="connsiteX22" fmla="*/ 498130 w 921762"/>
                <a:gd name="connsiteY22" fmla="*/ 0 h 11272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921762" h="1127253">
                  <a:moveTo>
                    <a:pt x="498130" y="0"/>
                  </a:moveTo>
                  <a:cubicBezTo>
                    <a:pt x="483466" y="39910"/>
                    <a:pt x="471246" y="74933"/>
                    <a:pt x="458211" y="109956"/>
                  </a:cubicBezTo>
                  <a:cubicBezTo>
                    <a:pt x="441918" y="155568"/>
                    <a:pt x="426439" y="201993"/>
                    <a:pt x="408516" y="247605"/>
                  </a:cubicBezTo>
                  <a:cubicBezTo>
                    <a:pt x="397110" y="276926"/>
                    <a:pt x="404442" y="294845"/>
                    <a:pt x="432141" y="309506"/>
                  </a:cubicBezTo>
                  <a:cubicBezTo>
                    <a:pt x="476134" y="332312"/>
                    <a:pt x="518497" y="358375"/>
                    <a:pt x="565749" y="384439"/>
                  </a:cubicBezTo>
                  <a:cubicBezTo>
                    <a:pt x="547826" y="425163"/>
                    <a:pt x="529088" y="464259"/>
                    <a:pt x="511980" y="503355"/>
                  </a:cubicBezTo>
                  <a:cubicBezTo>
                    <a:pt x="459840" y="621456"/>
                    <a:pt x="454952" y="583989"/>
                    <a:pt x="537235" y="680098"/>
                  </a:cubicBezTo>
                  <a:cubicBezTo>
                    <a:pt x="656178" y="820191"/>
                    <a:pt x="777565" y="958654"/>
                    <a:pt x="897323" y="1097932"/>
                  </a:cubicBezTo>
                  <a:cubicBezTo>
                    <a:pt x="904655" y="1106077"/>
                    <a:pt x="911172" y="1115036"/>
                    <a:pt x="921763" y="1127253"/>
                  </a:cubicBezTo>
                  <a:cubicBezTo>
                    <a:pt x="718093" y="1127253"/>
                    <a:pt x="520127" y="1127253"/>
                    <a:pt x="318901" y="1127253"/>
                  </a:cubicBezTo>
                  <a:cubicBezTo>
                    <a:pt x="318087" y="1115850"/>
                    <a:pt x="317272" y="1105262"/>
                    <a:pt x="317272" y="1094674"/>
                  </a:cubicBezTo>
                  <a:cubicBezTo>
                    <a:pt x="317272" y="947251"/>
                    <a:pt x="317272" y="799828"/>
                    <a:pt x="317272" y="652406"/>
                  </a:cubicBezTo>
                  <a:cubicBezTo>
                    <a:pt x="317272" y="642632"/>
                    <a:pt x="319716" y="629600"/>
                    <a:pt x="314828" y="622270"/>
                  </a:cubicBezTo>
                  <a:cubicBezTo>
                    <a:pt x="306681" y="611682"/>
                    <a:pt x="292831" y="597021"/>
                    <a:pt x="282241" y="597835"/>
                  </a:cubicBezTo>
                  <a:cubicBezTo>
                    <a:pt x="271650" y="598649"/>
                    <a:pt x="259430" y="614125"/>
                    <a:pt x="252098" y="625528"/>
                  </a:cubicBezTo>
                  <a:cubicBezTo>
                    <a:pt x="248024" y="632044"/>
                    <a:pt x="250468" y="643446"/>
                    <a:pt x="250468" y="652406"/>
                  </a:cubicBezTo>
                  <a:cubicBezTo>
                    <a:pt x="250468" y="799014"/>
                    <a:pt x="250468" y="944807"/>
                    <a:pt x="250468" y="1091415"/>
                  </a:cubicBezTo>
                  <a:cubicBezTo>
                    <a:pt x="250468" y="1102819"/>
                    <a:pt x="250468" y="1113407"/>
                    <a:pt x="250468" y="1127253"/>
                  </a:cubicBezTo>
                  <a:cubicBezTo>
                    <a:pt x="167371" y="1127253"/>
                    <a:pt x="85903" y="1127253"/>
                    <a:pt x="1991" y="1127253"/>
                  </a:cubicBezTo>
                  <a:cubicBezTo>
                    <a:pt x="1177" y="1118294"/>
                    <a:pt x="362" y="1109334"/>
                    <a:pt x="362" y="1100375"/>
                  </a:cubicBezTo>
                  <a:cubicBezTo>
                    <a:pt x="362" y="912228"/>
                    <a:pt x="-453" y="724081"/>
                    <a:pt x="362" y="535934"/>
                  </a:cubicBezTo>
                  <a:cubicBezTo>
                    <a:pt x="1991" y="272039"/>
                    <a:pt x="182035" y="55385"/>
                    <a:pt x="441918" y="5701"/>
                  </a:cubicBezTo>
                  <a:cubicBezTo>
                    <a:pt x="459026" y="2443"/>
                    <a:pt x="476134" y="2443"/>
                    <a:pt x="498130" y="0"/>
                  </a:cubicBezTo>
                  <a:close/>
                </a:path>
              </a:pathLst>
            </a:custGeom>
            <a:solidFill>
              <a:srgbClr val="DF4625"/>
            </a:solidFill>
            <a:ln w="8132" cap="flat">
              <a:noFill/>
              <a:prstDash val="solid"/>
              <a:miter/>
            </a:ln>
          </p:spPr>
          <p:txBody>
            <a:bodyPr rtlCol="0" anchor="ctr"/>
            <a:lstStyle/>
            <a:p>
              <a:endParaRPr lang="en-US" sz="1396"/>
            </a:p>
          </p:txBody>
        </p:sp>
        <p:sp>
          <p:nvSpPr>
            <p:cNvPr id="106" name="Freeform 105">
              <a:extLst>
                <a:ext uri="{FF2B5EF4-FFF2-40B4-BE49-F238E27FC236}">
                  <a16:creationId xmlns:a16="http://schemas.microsoft.com/office/drawing/2014/main" id="{6E735A6C-2738-FBAF-0D05-C3DBEC438FC5}"/>
                </a:ext>
              </a:extLst>
            </p:cNvPr>
            <p:cNvSpPr/>
            <p:nvPr/>
          </p:nvSpPr>
          <p:spPr>
            <a:xfrm>
              <a:off x="6184841" y="3763755"/>
              <a:ext cx="921465" cy="1127253"/>
            </a:xfrm>
            <a:custGeom>
              <a:avLst/>
              <a:gdLst>
                <a:gd name="connsiteX0" fmla="*/ 422818 w 921465"/>
                <a:gd name="connsiteY0" fmla="*/ 0 h 1127253"/>
                <a:gd name="connsiteX1" fmla="*/ 684330 w 921465"/>
                <a:gd name="connsiteY1" fmla="*/ 88779 h 1127253"/>
                <a:gd name="connsiteX2" fmla="*/ 919771 w 921465"/>
                <a:gd name="connsiteY2" fmla="*/ 527789 h 1127253"/>
                <a:gd name="connsiteX3" fmla="*/ 920586 w 921465"/>
                <a:gd name="connsiteY3" fmla="*/ 1104448 h 1127253"/>
                <a:gd name="connsiteX4" fmla="*/ 918957 w 921465"/>
                <a:gd name="connsiteY4" fmla="*/ 1127253 h 1127253"/>
                <a:gd name="connsiteX5" fmla="*/ 670480 w 921465"/>
                <a:gd name="connsiteY5" fmla="*/ 1127253 h 1127253"/>
                <a:gd name="connsiteX6" fmla="*/ 670480 w 921465"/>
                <a:gd name="connsiteY6" fmla="*/ 1093045 h 1127253"/>
                <a:gd name="connsiteX7" fmla="*/ 670480 w 921465"/>
                <a:gd name="connsiteY7" fmla="*/ 650777 h 1127253"/>
                <a:gd name="connsiteX8" fmla="*/ 669665 w 921465"/>
                <a:gd name="connsiteY8" fmla="*/ 627157 h 1127253"/>
                <a:gd name="connsiteX9" fmla="*/ 637893 w 921465"/>
                <a:gd name="connsiteY9" fmla="*/ 597835 h 1127253"/>
                <a:gd name="connsiteX10" fmla="*/ 606120 w 921465"/>
                <a:gd name="connsiteY10" fmla="*/ 626342 h 1127253"/>
                <a:gd name="connsiteX11" fmla="*/ 604491 w 921465"/>
                <a:gd name="connsiteY11" fmla="*/ 658922 h 1127253"/>
                <a:gd name="connsiteX12" fmla="*/ 604491 w 921465"/>
                <a:gd name="connsiteY12" fmla="*/ 1092230 h 1127253"/>
                <a:gd name="connsiteX13" fmla="*/ 604491 w 921465"/>
                <a:gd name="connsiteY13" fmla="*/ 1127253 h 1127253"/>
                <a:gd name="connsiteX14" fmla="*/ 0 w 921465"/>
                <a:gd name="connsiteY14" fmla="*/ 1127253 h 1127253"/>
                <a:gd name="connsiteX15" fmla="*/ 24440 w 921465"/>
                <a:gd name="connsiteY15" fmla="*/ 1097117 h 1127253"/>
                <a:gd name="connsiteX16" fmla="*/ 422818 w 921465"/>
                <a:gd name="connsiteY16" fmla="*/ 636116 h 1127253"/>
                <a:gd name="connsiteX17" fmla="*/ 434223 w 921465"/>
                <a:gd name="connsiteY17" fmla="*/ 557111 h 1127253"/>
                <a:gd name="connsiteX18" fmla="*/ 354385 w 921465"/>
                <a:gd name="connsiteY18" fmla="*/ 384439 h 1127253"/>
                <a:gd name="connsiteX19" fmla="*/ 483104 w 921465"/>
                <a:gd name="connsiteY19" fmla="*/ 311949 h 1127253"/>
                <a:gd name="connsiteX20" fmla="*/ 508359 w 921465"/>
                <a:gd name="connsiteY20" fmla="*/ 241089 h 1127253"/>
                <a:gd name="connsiteX21" fmla="*/ 422818 w 921465"/>
                <a:gd name="connsiteY21" fmla="*/ 0 h 11272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921465" h="1127253">
                  <a:moveTo>
                    <a:pt x="422818" y="0"/>
                  </a:moveTo>
                  <a:cubicBezTo>
                    <a:pt x="523023" y="5701"/>
                    <a:pt x="608564" y="35837"/>
                    <a:pt x="684330" y="88779"/>
                  </a:cubicBezTo>
                  <a:cubicBezTo>
                    <a:pt x="835860" y="195477"/>
                    <a:pt x="915698" y="342900"/>
                    <a:pt x="919771" y="527789"/>
                  </a:cubicBezTo>
                  <a:cubicBezTo>
                    <a:pt x="923030" y="720009"/>
                    <a:pt x="920586" y="912228"/>
                    <a:pt x="920586" y="1104448"/>
                  </a:cubicBezTo>
                  <a:cubicBezTo>
                    <a:pt x="920586" y="1111778"/>
                    <a:pt x="919771" y="1118294"/>
                    <a:pt x="918957" y="1127253"/>
                  </a:cubicBezTo>
                  <a:cubicBezTo>
                    <a:pt x="836674" y="1127253"/>
                    <a:pt x="755206" y="1127253"/>
                    <a:pt x="670480" y="1127253"/>
                  </a:cubicBezTo>
                  <a:cubicBezTo>
                    <a:pt x="670480" y="1115036"/>
                    <a:pt x="670480" y="1103633"/>
                    <a:pt x="670480" y="1093045"/>
                  </a:cubicBezTo>
                  <a:cubicBezTo>
                    <a:pt x="670480" y="945622"/>
                    <a:pt x="670480" y="798199"/>
                    <a:pt x="670480" y="650777"/>
                  </a:cubicBezTo>
                  <a:cubicBezTo>
                    <a:pt x="670480" y="642632"/>
                    <a:pt x="673739" y="632044"/>
                    <a:pt x="669665" y="627157"/>
                  </a:cubicBezTo>
                  <a:cubicBezTo>
                    <a:pt x="660704" y="614939"/>
                    <a:pt x="648484" y="597835"/>
                    <a:pt x="637893" y="597835"/>
                  </a:cubicBezTo>
                  <a:cubicBezTo>
                    <a:pt x="627302" y="597835"/>
                    <a:pt x="613452" y="614125"/>
                    <a:pt x="606120" y="626342"/>
                  </a:cubicBezTo>
                  <a:cubicBezTo>
                    <a:pt x="601232" y="634487"/>
                    <a:pt x="604491" y="648334"/>
                    <a:pt x="604491" y="658922"/>
                  </a:cubicBezTo>
                  <a:cubicBezTo>
                    <a:pt x="604491" y="803087"/>
                    <a:pt x="604491" y="947251"/>
                    <a:pt x="604491" y="1092230"/>
                  </a:cubicBezTo>
                  <a:cubicBezTo>
                    <a:pt x="604491" y="1102819"/>
                    <a:pt x="604491" y="1114222"/>
                    <a:pt x="604491" y="1127253"/>
                  </a:cubicBezTo>
                  <a:cubicBezTo>
                    <a:pt x="403266" y="1127253"/>
                    <a:pt x="204484" y="1127253"/>
                    <a:pt x="0" y="1127253"/>
                  </a:cubicBezTo>
                  <a:cubicBezTo>
                    <a:pt x="9776" y="1115036"/>
                    <a:pt x="17108" y="1106077"/>
                    <a:pt x="24440" y="1097117"/>
                  </a:cubicBezTo>
                  <a:cubicBezTo>
                    <a:pt x="157233" y="943179"/>
                    <a:pt x="289211" y="788426"/>
                    <a:pt x="422818" y="636116"/>
                  </a:cubicBezTo>
                  <a:cubicBezTo>
                    <a:pt x="445629" y="610052"/>
                    <a:pt x="449702" y="588061"/>
                    <a:pt x="434223" y="557111"/>
                  </a:cubicBezTo>
                  <a:cubicBezTo>
                    <a:pt x="405710" y="500911"/>
                    <a:pt x="381269" y="443082"/>
                    <a:pt x="354385" y="384439"/>
                  </a:cubicBezTo>
                  <a:cubicBezTo>
                    <a:pt x="399192" y="359190"/>
                    <a:pt x="441555" y="335569"/>
                    <a:pt x="483104" y="311949"/>
                  </a:cubicBezTo>
                  <a:cubicBezTo>
                    <a:pt x="520579" y="290773"/>
                    <a:pt x="523838" y="282628"/>
                    <a:pt x="508359" y="241089"/>
                  </a:cubicBezTo>
                  <a:cubicBezTo>
                    <a:pt x="482289" y="162083"/>
                    <a:pt x="453776" y="83892"/>
                    <a:pt x="422818" y="0"/>
                  </a:cubicBezTo>
                  <a:close/>
                </a:path>
              </a:pathLst>
            </a:custGeom>
            <a:solidFill>
              <a:srgbClr val="DF4625"/>
            </a:solidFill>
            <a:ln w="8132" cap="flat">
              <a:noFill/>
              <a:prstDash val="solid"/>
              <a:miter/>
            </a:ln>
          </p:spPr>
          <p:txBody>
            <a:bodyPr rtlCol="0" anchor="ctr"/>
            <a:lstStyle/>
            <a:p>
              <a:endParaRPr lang="en-US" sz="1396"/>
            </a:p>
          </p:txBody>
        </p:sp>
      </p:grpSp>
      <p:grpSp>
        <p:nvGrpSpPr>
          <p:cNvPr id="107" name="Graphic 3">
            <a:extLst>
              <a:ext uri="{FF2B5EF4-FFF2-40B4-BE49-F238E27FC236}">
                <a16:creationId xmlns:a16="http://schemas.microsoft.com/office/drawing/2014/main" id="{29FA4446-971E-A473-A402-6198AACFAFBB}"/>
              </a:ext>
            </a:extLst>
          </p:cNvPr>
          <p:cNvGrpSpPr/>
          <p:nvPr/>
        </p:nvGrpSpPr>
        <p:grpSpPr>
          <a:xfrm>
            <a:off x="8483121" y="1053695"/>
            <a:ext cx="348178" cy="254082"/>
            <a:chOff x="8408232" y="3880051"/>
            <a:chExt cx="1097482" cy="800886"/>
          </a:xfrm>
          <a:solidFill>
            <a:srgbClr val="083F59"/>
          </a:solidFill>
        </p:grpSpPr>
        <p:sp>
          <p:nvSpPr>
            <p:cNvPr id="108" name="Freeform 107">
              <a:extLst>
                <a:ext uri="{FF2B5EF4-FFF2-40B4-BE49-F238E27FC236}">
                  <a16:creationId xmlns:a16="http://schemas.microsoft.com/office/drawing/2014/main" id="{A3E8F0DD-161B-6579-3D21-62A6C48F8246}"/>
                </a:ext>
              </a:extLst>
            </p:cNvPr>
            <p:cNvSpPr/>
            <p:nvPr/>
          </p:nvSpPr>
          <p:spPr>
            <a:xfrm>
              <a:off x="8493258" y="4565742"/>
              <a:ext cx="32912" cy="115195"/>
            </a:xfrm>
            <a:custGeom>
              <a:avLst/>
              <a:gdLst>
                <a:gd name="connsiteX0" fmla="*/ 16457 w 32912"/>
                <a:gd name="connsiteY0" fmla="*/ 0 h 115195"/>
                <a:gd name="connsiteX1" fmla="*/ 0 w 32912"/>
                <a:gd name="connsiteY1" fmla="*/ 16457 h 115195"/>
                <a:gd name="connsiteX2" fmla="*/ 0 w 32912"/>
                <a:gd name="connsiteY2" fmla="*/ 98740 h 115195"/>
                <a:gd name="connsiteX3" fmla="*/ 16457 w 32912"/>
                <a:gd name="connsiteY3" fmla="*/ 115196 h 115195"/>
                <a:gd name="connsiteX4" fmla="*/ 32913 w 32912"/>
                <a:gd name="connsiteY4" fmla="*/ 98740 h 115195"/>
                <a:gd name="connsiteX5" fmla="*/ 32913 w 32912"/>
                <a:gd name="connsiteY5" fmla="*/ 16457 h 115195"/>
                <a:gd name="connsiteX6" fmla="*/ 16457 w 32912"/>
                <a:gd name="connsiteY6" fmla="*/ 0 h 1151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912" h="115195">
                  <a:moveTo>
                    <a:pt x="16457" y="0"/>
                  </a:moveTo>
                  <a:cubicBezTo>
                    <a:pt x="8228" y="0"/>
                    <a:pt x="0" y="8228"/>
                    <a:pt x="0" y="16457"/>
                  </a:cubicBezTo>
                  <a:lnTo>
                    <a:pt x="0" y="98740"/>
                  </a:lnTo>
                  <a:cubicBezTo>
                    <a:pt x="0" y="106968"/>
                    <a:pt x="8228" y="115196"/>
                    <a:pt x="16457" y="115196"/>
                  </a:cubicBezTo>
                  <a:cubicBezTo>
                    <a:pt x="24685" y="115196"/>
                    <a:pt x="32913" y="106968"/>
                    <a:pt x="32913" y="98740"/>
                  </a:cubicBezTo>
                  <a:lnTo>
                    <a:pt x="32913" y="16457"/>
                  </a:lnTo>
                  <a:cubicBezTo>
                    <a:pt x="30171" y="8228"/>
                    <a:pt x="24685" y="0"/>
                    <a:pt x="16457" y="0"/>
                  </a:cubicBezTo>
                  <a:close/>
                </a:path>
              </a:pathLst>
            </a:custGeom>
            <a:grpFill/>
            <a:ln w="27426" cap="flat">
              <a:noFill/>
              <a:prstDash val="solid"/>
              <a:miter/>
            </a:ln>
          </p:spPr>
          <p:txBody>
            <a:bodyPr rtlCol="0" anchor="ctr"/>
            <a:lstStyle/>
            <a:p>
              <a:endParaRPr lang="en-US" sz="835"/>
            </a:p>
          </p:txBody>
        </p:sp>
        <p:grpSp>
          <p:nvGrpSpPr>
            <p:cNvPr id="109" name="Graphic 3">
              <a:extLst>
                <a:ext uri="{FF2B5EF4-FFF2-40B4-BE49-F238E27FC236}">
                  <a16:creationId xmlns:a16="http://schemas.microsoft.com/office/drawing/2014/main" id="{FD1FAE96-5C60-6F07-FD89-BD83B7D873BA}"/>
                </a:ext>
              </a:extLst>
            </p:cNvPr>
            <p:cNvGrpSpPr/>
            <p:nvPr/>
          </p:nvGrpSpPr>
          <p:grpSpPr>
            <a:xfrm>
              <a:off x="8408232" y="3880051"/>
              <a:ext cx="1097482" cy="800886"/>
              <a:chOff x="8408232" y="3880051"/>
              <a:chExt cx="1097482" cy="800886"/>
            </a:xfrm>
            <a:grpFill/>
          </p:grpSpPr>
          <p:sp>
            <p:nvSpPr>
              <p:cNvPr id="110" name="Freeform 109">
                <a:extLst>
                  <a:ext uri="{FF2B5EF4-FFF2-40B4-BE49-F238E27FC236}">
                    <a16:creationId xmlns:a16="http://schemas.microsoft.com/office/drawing/2014/main" id="{87B3FEA8-CC67-9279-0750-9F6C3E3A5E05}"/>
                  </a:ext>
                </a:extLst>
              </p:cNvPr>
              <p:cNvSpPr/>
              <p:nvPr/>
            </p:nvSpPr>
            <p:spPr>
              <a:xfrm>
                <a:off x="8408232" y="3880051"/>
                <a:ext cx="1097482" cy="800886"/>
              </a:xfrm>
              <a:custGeom>
                <a:avLst/>
                <a:gdLst>
                  <a:gd name="connsiteX0" fmla="*/ 1055965 w 1097482"/>
                  <a:gd name="connsiteY0" fmla="*/ 586951 h 800886"/>
                  <a:gd name="connsiteX1" fmla="*/ 990139 w 1097482"/>
                  <a:gd name="connsiteY1" fmla="*/ 567752 h 800886"/>
                  <a:gd name="connsiteX2" fmla="*/ 984653 w 1097482"/>
                  <a:gd name="connsiteY2" fmla="*/ 562266 h 800886"/>
                  <a:gd name="connsiteX3" fmla="*/ 984653 w 1097482"/>
                  <a:gd name="connsiteY3" fmla="*/ 540324 h 800886"/>
                  <a:gd name="connsiteX4" fmla="*/ 1001110 w 1097482"/>
                  <a:gd name="connsiteY4" fmla="*/ 526610 h 800886"/>
                  <a:gd name="connsiteX5" fmla="*/ 1036766 w 1097482"/>
                  <a:gd name="connsiteY5" fmla="*/ 441585 h 800886"/>
                  <a:gd name="connsiteX6" fmla="*/ 1036766 w 1097482"/>
                  <a:gd name="connsiteY6" fmla="*/ 411414 h 800886"/>
                  <a:gd name="connsiteX7" fmla="*/ 1042252 w 1097482"/>
                  <a:gd name="connsiteY7" fmla="*/ 397701 h 800886"/>
                  <a:gd name="connsiteX8" fmla="*/ 1053223 w 1097482"/>
                  <a:gd name="connsiteY8" fmla="*/ 353816 h 800886"/>
                  <a:gd name="connsiteX9" fmla="*/ 1053223 w 1097482"/>
                  <a:gd name="connsiteY9" fmla="*/ 271533 h 800886"/>
                  <a:gd name="connsiteX10" fmla="*/ 1036766 w 1097482"/>
                  <a:gd name="connsiteY10" fmla="*/ 255077 h 800886"/>
                  <a:gd name="connsiteX11" fmla="*/ 883171 w 1097482"/>
                  <a:gd name="connsiteY11" fmla="*/ 255077 h 800886"/>
                  <a:gd name="connsiteX12" fmla="*/ 781689 w 1097482"/>
                  <a:gd name="connsiteY12" fmla="*/ 356559 h 800886"/>
                  <a:gd name="connsiteX13" fmla="*/ 781689 w 1097482"/>
                  <a:gd name="connsiteY13" fmla="*/ 356559 h 800886"/>
                  <a:gd name="connsiteX14" fmla="*/ 789917 w 1097482"/>
                  <a:gd name="connsiteY14" fmla="*/ 394958 h 800886"/>
                  <a:gd name="connsiteX15" fmla="*/ 798145 w 1097482"/>
                  <a:gd name="connsiteY15" fmla="*/ 411414 h 800886"/>
                  <a:gd name="connsiteX16" fmla="*/ 798145 w 1097482"/>
                  <a:gd name="connsiteY16" fmla="*/ 436099 h 800886"/>
                  <a:gd name="connsiteX17" fmla="*/ 850258 w 1097482"/>
                  <a:gd name="connsiteY17" fmla="*/ 537582 h 800886"/>
                  <a:gd name="connsiteX18" fmla="*/ 850258 w 1097482"/>
                  <a:gd name="connsiteY18" fmla="*/ 559523 h 800886"/>
                  <a:gd name="connsiteX19" fmla="*/ 836544 w 1097482"/>
                  <a:gd name="connsiteY19" fmla="*/ 567752 h 800886"/>
                  <a:gd name="connsiteX20" fmla="*/ 803631 w 1097482"/>
                  <a:gd name="connsiteY20" fmla="*/ 575980 h 800886"/>
                  <a:gd name="connsiteX21" fmla="*/ 710377 w 1097482"/>
                  <a:gd name="connsiteY21" fmla="*/ 543067 h 800886"/>
                  <a:gd name="connsiteX22" fmla="*/ 704892 w 1097482"/>
                  <a:gd name="connsiteY22" fmla="*/ 532096 h 800886"/>
                  <a:gd name="connsiteX23" fmla="*/ 674721 w 1097482"/>
                  <a:gd name="connsiteY23" fmla="*/ 501926 h 800886"/>
                  <a:gd name="connsiteX24" fmla="*/ 674721 w 1097482"/>
                  <a:gd name="connsiteY24" fmla="*/ 449813 h 800886"/>
                  <a:gd name="connsiteX25" fmla="*/ 682949 w 1097482"/>
                  <a:gd name="connsiteY25" fmla="*/ 441585 h 800886"/>
                  <a:gd name="connsiteX26" fmla="*/ 740547 w 1097482"/>
                  <a:gd name="connsiteY26" fmla="*/ 304447 h 800886"/>
                  <a:gd name="connsiteX27" fmla="*/ 740547 w 1097482"/>
                  <a:gd name="connsiteY27" fmla="*/ 263305 h 800886"/>
                  <a:gd name="connsiteX28" fmla="*/ 757004 w 1097482"/>
                  <a:gd name="connsiteY28" fmla="*/ 186508 h 800886"/>
                  <a:gd name="connsiteX29" fmla="*/ 757004 w 1097482"/>
                  <a:gd name="connsiteY29" fmla="*/ 16457 h 800886"/>
                  <a:gd name="connsiteX30" fmla="*/ 740547 w 1097482"/>
                  <a:gd name="connsiteY30" fmla="*/ 0 h 800886"/>
                  <a:gd name="connsiteX31" fmla="*/ 501926 w 1097482"/>
                  <a:gd name="connsiteY31" fmla="*/ 0 h 800886"/>
                  <a:gd name="connsiteX32" fmla="*/ 348332 w 1097482"/>
                  <a:gd name="connsiteY32" fmla="*/ 153595 h 800886"/>
                  <a:gd name="connsiteX33" fmla="*/ 348332 w 1097482"/>
                  <a:gd name="connsiteY33" fmla="*/ 186508 h 800886"/>
                  <a:gd name="connsiteX34" fmla="*/ 364788 w 1097482"/>
                  <a:gd name="connsiteY34" fmla="*/ 263305 h 800886"/>
                  <a:gd name="connsiteX35" fmla="*/ 364788 w 1097482"/>
                  <a:gd name="connsiteY35" fmla="*/ 298961 h 800886"/>
                  <a:gd name="connsiteX36" fmla="*/ 433357 w 1097482"/>
                  <a:gd name="connsiteY36" fmla="*/ 447070 h 800886"/>
                  <a:gd name="connsiteX37" fmla="*/ 433357 w 1097482"/>
                  <a:gd name="connsiteY37" fmla="*/ 501926 h 800886"/>
                  <a:gd name="connsiteX38" fmla="*/ 403187 w 1097482"/>
                  <a:gd name="connsiteY38" fmla="*/ 532096 h 800886"/>
                  <a:gd name="connsiteX39" fmla="*/ 397701 w 1097482"/>
                  <a:gd name="connsiteY39" fmla="*/ 543067 h 800886"/>
                  <a:gd name="connsiteX40" fmla="*/ 298961 w 1097482"/>
                  <a:gd name="connsiteY40" fmla="*/ 578723 h 800886"/>
                  <a:gd name="connsiteX41" fmla="*/ 279763 w 1097482"/>
                  <a:gd name="connsiteY41" fmla="*/ 589694 h 800886"/>
                  <a:gd name="connsiteX42" fmla="*/ 263306 w 1097482"/>
                  <a:gd name="connsiteY42" fmla="*/ 581466 h 800886"/>
                  <a:gd name="connsiteX43" fmla="*/ 323646 w 1097482"/>
                  <a:gd name="connsiteY43" fmla="*/ 532096 h 800886"/>
                  <a:gd name="connsiteX44" fmla="*/ 323646 w 1097482"/>
                  <a:gd name="connsiteY44" fmla="*/ 518382 h 800886"/>
                  <a:gd name="connsiteX45" fmla="*/ 309932 w 1097482"/>
                  <a:gd name="connsiteY45" fmla="*/ 419643 h 800886"/>
                  <a:gd name="connsiteX46" fmla="*/ 307190 w 1097482"/>
                  <a:gd name="connsiteY46" fmla="*/ 389472 h 800886"/>
                  <a:gd name="connsiteX47" fmla="*/ 172794 w 1097482"/>
                  <a:gd name="connsiteY47" fmla="*/ 255077 h 800886"/>
                  <a:gd name="connsiteX48" fmla="*/ 38399 w 1097482"/>
                  <a:gd name="connsiteY48" fmla="*/ 389472 h 800886"/>
                  <a:gd name="connsiteX49" fmla="*/ 35656 w 1097482"/>
                  <a:gd name="connsiteY49" fmla="*/ 419643 h 800886"/>
                  <a:gd name="connsiteX50" fmla="*/ 21942 w 1097482"/>
                  <a:gd name="connsiteY50" fmla="*/ 518382 h 800886"/>
                  <a:gd name="connsiteX51" fmla="*/ 21942 w 1097482"/>
                  <a:gd name="connsiteY51" fmla="*/ 532096 h 800886"/>
                  <a:gd name="connsiteX52" fmla="*/ 82283 w 1097482"/>
                  <a:gd name="connsiteY52" fmla="*/ 581466 h 800886"/>
                  <a:gd name="connsiteX53" fmla="*/ 38399 w 1097482"/>
                  <a:gd name="connsiteY53" fmla="*/ 603408 h 800886"/>
                  <a:gd name="connsiteX54" fmla="*/ 0 w 1097482"/>
                  <a:gd name="connsiteY54" fmla="*/ 663748 h 800886"/>
                  <a:gd name="connsiteX55" fmla="*/ 0 w 1097482"/>
                  <a:gd name="connsiteY55" fmla="*/ 781687 h 800886"/>
                  <a:gd name="connsiteX56" fmla="*/ 16457 w 1097482"/>
                  <a:gd name="connsiteY56" fmla="*/ 798144 h 800886"/>
                  <a:gd name="connsiteX57" fmla="*/ 32914 w 1097482"/>
                  <a:gd name="connsiteY57" fmla="*/ 781687 h 800886"/>
                  <a:gd name="connsiteX58" fmla="*/ 32914 w 1097482"/>
                  <a:gd name="connsiteY58" fmla="*/ 663748 h 800886"/>
                  <a:gd name="connsiteX59" fmla="*/ 52112 w 1097482"/>
                  <a:gd name="connsiteY59" fmla="*/ 633578 h 800886"/>
                  <a:gd name="connsiteX60" fmla="*/ 104225 w 1097482"/>
                  <a:gd name="connsiteY60" fmla="*/ 606151 h 800886"/>
                  <a:gd name="connsiteX61" fmla="*/ 123425 w 1097482"/>
                  <a:gd name="connsiteY61" fmla="*/ 622607 h 800886"/>
                  <a:gd name="connsiteX62" fmla="*/ 170052 w 1097482"/>
                  <a:gd name="connsiteY62" fmla="*/ 641806 h 800886"/>
                  <a:gd name="connsiteX63" fmla="*/ 216678 w 1097482"/>
                  <a:gd name="connsiteY63" fmla="*/ 622607 h 800886"/>
                  <a:gd name="connsiteX64" fmla="*/ 235878 w 1097482"/>
                  <a:gd name="connsiteY64" fmla="*/ 606151 h 800886"/>
                  <a:gd name="connsiteX65" fmla="*/ 252335 w 1097482"/>
                  <a:gd name="connsiteY65" fmla="*/ 614379 h 800886"/>
                  <a:gd name="connsiteX66" fmla="*/ 238621 w 1097482"/>
                  <a:gd name="connsiteY66" fmla="*/ 658263 h 800886"/>
                  <a:gd name="connsiteX67" fmla="*/ 238621 w 1097482"/>
                  <a:gd name="connsiteY67" fmla="*/ 781687 h 800886"/>
                  <a:gd name="connsiteX68" fmla="*/ 255077 w 1097482"/>
                  <a:gd name="connsiteY68" fmla="*/ 798144 h 800886"/>
                  <a:gd name="connsiteX69" fmla="*/ 271534 w 1097482"/>
                  <a:gd name="connsiteY69" fmla="*/ 781687 h 800886"/>
                  <a:gd name="connsiteX70" fmla="*/ 271534 w 1097482"/>
                  <a:gd name="connsiteY70" fmla="*/ 658263 h 800886"/>
                  <a:gd name="connsiteX71" fmla="*/ 307190 w 1097482"/>
                  <a:gd name="connsiteY71" fmla="*/ 608893 h 800886"/>
                  <a:gd name="connsiteX72" fmla="*/ 411415 w 1097482"/>
                  <a:gd name="connsiteY72" fmla="*/ 570495 h 800886"/>
                  <a:gd name="connsiteX73" fmla="*/ 455300 w 1097482"/>
                  <a:gd name="connsiteY73" fmla="*/ 636321 h 800886"/>
                  <a:gd name="connsiteX74" fmla="*/ 479984 w 1097482"/>
                  <a:gd name="connsiteY74" fmla="*/ 650035 h 800886"/>
                  <a:gd name="connsiteX75" fmla="*/ 482727 w 1097482"/>
                  <a:gd name="connsiteY75" fmla="*/ 650035 h 800886"/>
                  <a:gd name="connsiteX76" fmla="*/ 504669 w 1097482"/>
                  <a:gd name="connsiteY76" fmla="*/ 639064 h 800886"/>
                  <a:gd name="connsiteX77" fmla="*/ 532097 w 1097482"/>
                  <a:gd name="connsiteY77" fmla="*/ 611636 h 800886"/>
                  <a:gd name="connsiteX78" fmla="*/ 532097 w 1097482"/>
                  <a:gd name="connsiteY78" fmla="*/ 778944 h 800886"/>
                  <a:gd name="connsiteX79" fmla="*/ 548553 w 1097482"/>
                  <a:gd name="connsiteY79" fmla="*/ 795401 h 800886"/>
                  <a:gd name="connsiteX80" fmla="*/ 565010 w 1097482"/>
                  <a:gd name="connsiteY80" fmla="*/ 778944 h 800886"/>
                  <a:gd name="connsiteX81" fmla="*/ 565010 w 1097482"/>
                  <a:gd name="connsiteY81" fmla="*/ 611636 h 800886"/>
                  <a:gd name="connsiteX82" fmla="*/ 592438 w 1097482"/>
                  <a:gd name="connsiteY82" fmla="*/ 639064 h 800886"/>
                  <a:gd name="connsiteX83" fmla="*/ 614380 w 1097482"/>
                  <a:gd name="connsiteY83" fmla="*/ 650035 h 800886"/>
                  <a:gd name="connsiteX84" fmla="*/ 617123 w 1097482"/>
                  <a:gd name="connsiteY84" fmla="*/ 650035 h 800886"/>
                  <a:gd name="connsiteX85" fmla="*/ 641807 w 1097482"/>
                  <a:gd name="connsiteY85" fmla="*/ 636321 h 800886"/>
                  <a:gd name="connsiteX86" fmla="*/ 685692 w 1097482"/>
                  <a:gd name="connsiteY86" fmla="*/ 570495 h 800886"/>
                  <a:gd name="connsiteX87" fmla="*/ 789917 w 1097482"/>
                  <a:gd name="connsiteY87" fmla="*/ 608893 h 800886"/>
                  <a:gd name="connsiteX88" fmla="*/ 825573 w 1097482"/>
                  <a:gd name="connsiteY88" fmla="*/ 658263 h 800886"/>
                  <a:gd name="connsiteX89" fmla="*/ 825573 w 1097482"/>
                  <a:gd name="connsiteY89" fmla="*/ 781687 h 800886"/>
                  <a:gd name="connsiteX90" fmla="*/ 842030 w 1097482"/>
                  <a:gd name="connsiteY90" fmla="*/ 798144 h 800886"/>
                  <a:gd name="connsiteX91" fmla="*/ 858486 w 1097482"/>
                  <a:gd name="connsiteY91" fmla="*/ 781687 h 800886"/>
                  <a:gd name="connsiteX92" fmla="*/ 858486 w 1097482"/>
                  <a:gd name="connsiteY92" fmla="*/ 658263 h 800886"/>
                  <a:gd name="connsiteX93" fmla="*/ 833801 w 1097482"/>
                  <a:gd name="connsiteY93" fmla="*/ 600665 h 800886"/>
                  <a:gd name="connsiteX94" fmla="*/ 836544 w 1097482"/>
                  <a:gd name="connsiteY94" fmla="*/ 600665 h 800886"/>
                  <a:gd name="connsiteX95" fmla="*/ 850258 w 1097482"/>
                  <a:gd name="connsiteY95" fmla="*/ 595179 h 800886"/>
                  <a:gd name="connsiteX96" fmla="*/ 891399 w 1097482"/>
                  <a:gd name="connsiteY96" fmla="*/ 636321 h 800886"/>
                  <a:gd name="connsiteX97" fmla="*/ 891399 w 1097482"/>
                  <a:gd name="connsiteY97" fmla="*/ 784430 h 800886"/>
                  <a:gd name="connsiteX98" fmla="*/ 907856 w 1097482"/>
                  <a:gd name="connsiteY98" fmla="*/ 800887 h 800886"/>
                  <a:gd name="connsiteX99" fmla="*/ 924313 w 1097482"/>
                  <a:gd name="connsiteY99" fmla="*/ 784430 h 800886"/>
                  <a:gd name="connsiteX100" fmla="*/ 924313 w 1097482"/>
                  <a:gd name="connsiteY100" fmla="*/ 636321 h 800886"/>
                  <a:gd name="connsiteX101" fmla="*/ 965454 w 1097482"/>
                  <a:gd name="connsiteY101" fmla="*/ 595179 h 800886"/>
                  <a:gd name="connsiteX102" fmla="*/ 970940 w 1097482"/>
                  <a:gd name="connsiteY102" fmla="*/ 597922 h 800886"/>
                  <a:gd name="connsiteX103" fmla="*/ 1036766 w 1097482"/>
                  <a:gd name="connsiteY103" fmla="*/ 617122 h 800886"/>
                  <a:gd name="connsiteX104" fmla="*/ 1061451 w 1097482"/>
                  <a:gd name="connsiteY104" fmla="*/ 650035 h 800886"/>
                  <a:gd name="connsiteX105" fmla="*/ 1061451 w 1097482"/>
                  <a:gd name="connsiteY105" fmla="*/ 781687 h 800886"/>
                  <a:gd name="connsiteX106" fmla="*/ 1077907 w 1097482"/>
                  <a:gd name="connsiteY106" fmla="*/ 798144 h 800886"/>
                  <a:gd name="connsiteX107" fmla="*/ 1094364 w 1097482"/>
                  <a:gd name="connsiteY107" fmla="*/ 781687 h 800886"/>
                  <a:gd name="connsiteX108" fmla="*/ 1094364 w 1097482"/>
                  <a:gd name="connsiteY108" fmla="*/ 650035 h 800886"/>
                  <a:gd name="connsiteX109" fmla="*/ 1055965 w 1097482"/>
                  <a:gd name="connsiteY109" fmla="*/ 586951 h 800886"/>
                  <a:gd name="connsiteX110" fmla="*/ 117939 w 1097482"/>
                  <a:gd name="connsiteY110" fmla="*/ 559523 h 800886"/>
                  <a:gd name="connsiteX111" fmla="*/ 65826 w 1097482"/>
                  <a:gd name="connsiteY111" fmla="*/ 526610 h 800886"/>
                  <a:gd name="connsiteX112" fmla="*/ 74055 w 1097482"/>
                  <a:gd name="connsiteY112" fmla="*/ 488212 h 800886"/>
                  <a:gd name="connsiteX113" fmla="*/ 115197 w 1097482"/>
                  <a:gd name="connsiteY113" fmla="*/ 540324 h 800886"/>
                  <a:gd name="connsiteX114" fmla="*/ 115197 w 1097482"/>
                  <a:gd name="connsiteY114" fmla="*/ 559523 h 800886"/>
                  <a:gd name="connsiteX115" fmla="*/ 211193 w 1097482"/>
                  <a:gd name="connsiteY115" fmla="*/ 603408 h 800886"/>
                  <a:gd name="connsiteX116" fmla="*/ 161823 w 1097482"/>
                  <a:gd name="connsiteY116" fmla="*/ 603408 h 800886"/>
                  <a:gd name="connsiteX117" fmla="*/ 148109 w 1097482"/>
                  <a:gd name="connsiteY117" fmla="*/ 589694 h 800886"/>
                  <a:gd name="connsiteX118" fmla="*/ 150852 w 1097482"/>
                  <a:gd name="connsiteY118" fmla="*/ 573237 h 800886"/>
                  <a:gd name="connsiteX119" fmla="*/ 150852 w 1097482"/>
                  <a:gd name="connsiteY119" fmla="*/ 556781 h 800886"/>
                  <a:gd name="connsiteX120" fmla="*/ 186508 w 1097482"/>
                  <a:gd name="connsiteY120" fmla="*/ 562266 h 800886"/>
                  <a:gd name="connsiteX121" fmla="*/ 222164 w 1097482"/>
                  <a:gd name="connsiteY121" fmla="*/ 556781 h 800886"/>
                  <a:gd name="connsiteX122" fmla="*/ 222164 w 1097482"/>
                  <a:gd name="connsiteY122" fmla="*/ 573237 h 800886"/>
                  <a:gd name="connsiteX123" fmla="*/ 224907 w 1097482"/>
                  <a:gd name="connsiteY123" fmla="*/ 589694 h 800886"/>
                  <a:gd name="connsiteX124" fmla="*/ 211193 w 1097482"/>
                  <a:gd name="connsiteY124" fmla="*/ 603408 h 800886"/>
                  <a:gd name="connsiteX125" fmla="*/ 186508 w 1097482"/>
                  <a:gd name="connsiteY125" fmla="*/ 529353 h 800886"/>
                  <a:gd name="connsiteX126" fmla="*/ 101483 w 1097482"/>
                  <a:gd name="connsiteY126" fmla="*/ 444327 h 800886"/>
                  <a:gd name="connsiteX127" fmla="*/ 85026 w 1097482"/>
                  <a:gd name="connsiteY127" fmla="*/ 427871 h 800886"/>
                  <a:gd name="connsiteX128" fmla="*/ 82283 w 1097482"/>
                  <a:gd name="connsiteY128" fmla="*/ 427871 h 800886"/>
                  <a:gd name="connsiteX129" fmla="*/ 82283 w 1097482"/>
                  <a:gd name="connsiteY129" fmla="*/ 425128 h 800886"/>
                  <a:gd name="connsiteX130" fmla="*/ 82283 w 1097482"/>
                  <a:gd name="connsiteY130" fmla="*/ 394958 h 800886"/>
                  <a:gd name="connsiteX131" fmla="*/ 115197 w 1097482"/>
                  <a:gd name="connsiteY131" fmla="*/ 320903 h 800886"/>
                  <a:gd name="connsiteX132" fmla="*/ 186508 w 1097482"/>
                  <a:gd name="connsiteY132" fmla="*/ 290733 h 800886"/>
                  <a:gd name="connsiteX133" fmla="*/ 257820 w 1097482"/>
                  <a:gd name="connsiteY133" fmla="*/ 320903 h 800886"/>
                  <a:gd name="connsiteX134" fmla="*/ 290734 w 1097482"/>
                  <a:gd name="connsiteY134" fmla="*/ 394958 h 800886"/>
                  <a:gd name="connsiteX135" fmla="*/ 290734 w 1097482"/>
                  <a:gd name="connsiteY135" fmla="*/ 425128 h 800886"/>
                  <a:gd name="connsiteX136" fmla="*/ 290734 w 1097482"/>
                  <a:gd name="connsiteY136" fmla="*/ 427871 h 800886"/>
                  <a:gd name="connsiteX137" fmla="*/ 211193 w 1097482"/>
                  <a:gd name="connsiteY137" fmla="*/ 370273 h 800886"/>
                  <a:gd name="connsiteX138" fmla="*/ 150852 w 1097482"/>
                  <a:gd name="connsiteY138" fmla="*/ 359302 h 800886"/>
                  <a:gd name="connsiteX139" fmla="*/ 139881 w 1097482"/>
                  <a:gd name="connsiteY139" fmla="*/ 364787 h 800886"/>
                  <a:gd name="connsiteX140" fmla="*/ 112454 w 1097482"/>
                  <a:gd name="connsiteY140" fmla="*/ 394958 h 800886"/>
                  <a:gd name="connsiteX141" fmla="*/ 112454 w 1097482"/>
                  <a:gd name="connsiteY141" fmla="*/ 416900 h 800886"/>
                  <a:gd name="connsiteX142" fmla="*/ 134395 w 1097482"/>
                  <a:gd name="connsiteY142" fmla="*/ 416900 h 800886"/>
                  <a:gd name="connsiteX143" fmla="*/ 159080 w 1097482"/>
                  <a:gd name="connsiteY143" fmla="*/ 392215 h 800886"/>
                  <a:gd name="connsiteX144" fmla="*/ 271534 w 1097482"/>
                  <a:gd name="connsiteY144" fmla="*/ 458041 h 800886"/>
                  <a:gd name="connsiteX145" fmla="*/ 186508 w 1097482"/>
                  <a:gd name="connsiteY145" fmla="*/ 529353 h 800886"/>
                  <a:gd name="connsiteX146" fmla="*/ 252335 w 1097482"/>
                  <a:gd name="connsiteY146" fmla="*/ 559523 h 800886"/>
                  <a:gd name="connsiteX147" fmla="*/ 252335 w 1097482"/>
                  <a:gd name="connsiteY147" fmla="*/ 540324 h 800886"/>
                  <a:gd name="connsiteX148" fmla="*/ 293476 w 1097482"/>
                  <a:gd name="connsiteY148" fmla="*/ 488212 h 800886"/>
                  <a:gd name="connsiteX149" fmla="*/ 301704 w 1097482"/>
                  <a:gd name="connsiteY149" fmla="*/ 526610 h 800886"/>
                  <a:gd name="connsiteX150" fmla="*/ 252335 w 1097482"/>
                  <a:gd name="connsiteY150" fmla="*/ 559523 h 800886"/>
                  <a:gd name="connsiteX151" fmla="*/ 405929 w 1097482"/>
                  <a:gd name="connsiteY151" fmla="*/ 298961 h 800886"/>
                  <a:gd name="connsiteX152" fmla="*/ 405929 w 1097482"/>
                  <a:gd name="connsiteY152" fmla="*/ 260562 h 800886"/>
                  <a:gd name="connsiteX153" fmla="*/ 403187 w 1097482"/>
                  <a:gd name="connsiteY153" fmla="*/ 252334 h 800886"/>
                  <a:gd name="connsiteX154" fmla="*/ 386730 w 1097482"/>
                  <a:gd name="connsiteY154" fmla="*/ 186508 h 800886"/>
                  <a:gd name="connsiteX155" fmla="*/ 386730 w 1097482"/>
                  <a:gd name="connsiteY155" fmla="*/ 153595 h 800886"/>
                  <a:gd name="connsiteX156" fmla="*/ 507412 w 1097482"/>
                  <a:gd name="connsiteY156" fmla="*/ 32913 h 800886"/>
                  <a:gd name="connsiteX157" fmla="*/ 729576 w 1097482"/>
                  <a:gd name="connsiteY157" fmla="*/ 32913 h 800886"/>
                  <a:gd name="connsiteX158" fmla="*/ 729576 w 1097482"/>
                  <a:gd name="connsiteY158" fmla="*/ 186508 h 800886"/>
                  <a:gd name="connsiteX159" fmla="*/ 713120 w 1097482"/>
                  <a:gd name="connsiteY159" fmla="*/ 252334 h 800886"/>
                  <a:gd name="connsiteX160" fmla="*/ 710377 w 1097482"/>
                  <a:gd name="connsiteY160" fmla="*/ 260562 h 800886"/>
                  <a:gd name="connsiteX161" fmla="*/ 710377 w 1097482"/>
                  <a:gd name="connsiteY161" fmla="*/ 307189 h 800886"/>
                  <a:gd name="connsiteX162" fmla="*/ 661007 w 1097482"/>
                  <a:gd name="connsiteY162" fmla="*/ 419643 h 800886"/>
                  <a:gd name="connsiteX163" fmla="*/ 650036 w 1097482"/>
                  <a:gd name="connsiteY163" fmla="*/ 430614 h 800886"/>
                  <a:gd name="connsiteX164" fmla="*/ 650036 w 1097482"/>
                  <a:gd name="connsiteY164" fmla="*/ 430614 h 800886"/>
                  <a:gd name="connsiteX165" fmla="*/ 545811 w 1097482"/>
                  <a:gd name="connsiteY165" fmla="*/ 460784 h 800886"/>
                  <a:gd name="connsiteX166" fmla="*/ 405929 w 1097482"/>
                  <a:gd name="connsiteY166" fmla="*/ 298961 h 800886"/>
                  <a:gd name="connsiteX167" fmla="*/ 496441 w 1097482"/>
                  <a:gd name="connsiteY167" fmla="*/ 619864 h 800886"/>
                  <a:gd name="connsiteX168" fmla="*/ 496441 w 1097482"/>
                  <a:gd name="connsiteY168" fmla="*/ 619864 h 800886"/>
                  <a:gd name="connsiteX169" fmla="*/ 496441 w 1097482"/>
                  <a:gd name="connsiteY169" fmla="*/ 619864 h 800886"/>
                  <a:gd name="connsiteX170" fmla="*/ 444329 w 1097482"/>
                  <a:gd name="connsiteY170" fmla="*/ 545810 h 800886"/>
                  <a:gd name="connsiteX171" fmla="*/ 460785 w 1097482"/>
                  <a:gd name="connsiteY171" fmla="*/ 529353 h 800886"/>
                  <a:gd name="connsiteX172" fmla="*/ 534840 w 1097482"/>
                  <a:gd name="connsiteY172" fmla="*/ 581466 h 800886"/>
                  <a:gd name="connsiteX173" fmla="*/ 496441 w 1097482"/>
                  <a:gd name="connsiteY173" fmla="*/ 619864 h 800886"/>
                  <a:gd name="connsiteX174" fmla="*/ 559524 w 1097482"/>
                  <a:gd name="connsiteY174" fmla="*/ 559523 h 800886"/>
                  <a:gd name="connsiteX175" fmla="*/ 474498 w 1097482"/>
                  <a:gd name="connsiteY175" fmla="*/ 499183 h 800886"/>
                  <a:gd name="connsiteX176" fmla="*/ 474498 w 1097482"/>
                  <a:gd name="connsiteY176" fmla="*/ 469013 h 800886"/>
                  <a:gd name="connsiteX177" fmla="*/ 548553 w 1097482"/>
                  <a:gd name="connsiteY177" fmla="*/ 490954 h 800886"/>
                  <a:gd name="connsiteX178" fmla="*/ 562267 w 1097482"/>
                  <a:gd name="connsiteY178" fmla="*/ 490954 h 800886"/>
                  <a:gd name="connsiteX179" fmla="*/ 647293 w 1097482"/>
                  <a:gd name="connsiteY179" fmla="*/ 469013 h 800886"/>
                  <a:gd name="connsiteX180" fmla="*/ 647293 w 1097482"/>
                  <a:gd name="connsiteY180" fmla="*/ 499183 h 800886"/>
                  <a:gd name="connsiteX181" fmla="*/ 559524 w 1097482"/>
                  <a:gd name="connsiteY181" fmla="*/ 559523 h 800886"/>
                  <a:gd name="connsiteX182" fmla="*/ 628094 w 1097482"/>
                  <a:gd name="connsiteY182" fmla="*/ 619864 h 800886"/>
                  <a:gd name="connsiteX183" fmla="*/ 628094 w 1097482"/>
                  <a:gd name="connsiteY183" fmla="*/ 619864 h 800886"/>
                  <a:gd name="connsiteX184" fmla="*/ 628094 w 1097482"/>
                  <a:gd name="connsiteY184" fmla="*/ 619864 h 800886"/>
                  <a:gd name="connsiteX185" fmla="*/ 586952 w 1097482"/>
                  <a:gd name="connsiteY185" fmla="*/ 581466 h 800886"/>
                  <a:gd name="connsiteX186" fmla="*/ 661007 w 1097482"/>
                  <a:gd name="connsiteY186" fmla="*/ 529353 h 800886"/>
                  <a:gd name="connsiteX187" fmla="*/ 677464 w 1097482"/>
                  <a:gd name="connsiteY187" fmla="*/ 545810 h 800886"/>
                  <a:gd name="connsiteX188" fmla="*/ 628094 w 1097482"/>
                  <a:gd name="connsiteY188" fmla="*/ 619864 h 800886"/>
                  <a:gd name="connsiteX189" fmla="*/ 918827 w 1097482"/>
                  <a:gd name="connsiteY189" fmla="*/ 606151 h 800886"/>
                  <a:gd name="connsiteX190" fmla="*/ 883171 w 1097482"/>
                  <a:gd name="connsiteY190" fmla="*/ 570495 h 800886"/>
                  <a:gd name="connsiteX191" fmla="*/ 883171 w 1097482"/>
                  <a:gd name="connsiteY191" fmla="*/ 562266 h 800886"/>
                  <a:gd name="connsiteX192" fmla="*/ 883171 w 1097482"/>
                  <a:gd name="connsiteY192" fmla="*/ 556781 h 800886"/>
                  <a:gd name="connsiteX193" fmla="*/ 916084 w 1097482"/>
                  <a:gd name="connsiteY193" fmla="*/ 562266 h 800886"/>
                  <a:gd name="connsiteX194" fmla="*/ 918827 w 1097482"/>
                  <a:gd name="connsiteY194" fmla="*/ 562266 h 800886"/>
                  <a:gd name="connsiteX195" fmla="*/ 954483 w 1097482"/>
                  <a:gd name="connsiteY195" fmla="*/ 556781 h 800886"/>
                  <a:gd name="connsiteX196" fmla="*/ 954483 w 1097482"/>
                  <a:gd name="connsiteY196" fmla="*/ 562266 h 800886"/>
                  <a:gd name="connsiteX197" fmla="*/ 954483 w 1097482"/>
                  <a:gd name="connsiteY197" fmla="*/ 570495 h 800886"/>
                  <a:gd name="connsiteX198" fmla="*/ 918827 w 1097482"/>
                  <a:gd name="connsiteY198" fmla="*/ 606151 h 800886"/>
                  <a:gd name="connsiteX199" fmla="*/ 979168 w 1097482"/>
                  <a:gd name="connsiteY199" fmla="*/ 504668 h 800886"/>
                  <a:gd name="connsiteX200" fmla="*/ 916084 w 1097482"/>
                  <a:gd name="connsiteY200" fmla="*/ 529353 h 800886"/>
                  <a:gd name="connsiteX201" fmla="*/ 831058 w 1097482"/>
                  <a:gd name="connsiteY201" fmla="*/ 438842 h 800886"/>
                  <a:gd name="connsiteX202" fmla="*/ 831058 w 1097482"/>
                  <a:gd name="connsiteY202" fmla="*/ 408671 h 800886"/>
                  <a:gd name="connsiteX203" fmla="*/ 828316 w 1097482"/>
                  <a:gd name="connsiteY203" fmla="*/ 400443 h 800886"/>
                  <a:gd name="connsiteX204" fmla="*/ 817344 w 1097482"/>
                  <a:gd name="connsiteY204" fmla="*/ 381244 h 800886"/>
                  <a:gd name="connsiteX205" fmla="*/ 811859 w 1097482"/>
                  <a:gd name="connsiteY205" fmla="*/ 356559 h 800886"/>
                  <a:gd name="connsiteX206" fmla="*/ 811859 w 1097482"/>
                  <a:gd name="connsiteY206" fmla="*/ 356559 h 800886"/>
                  <a:gd name="connsiteX207" fmla="*/ 880429 w 1097482"/>
                  <a:gd name="connsiteY207" fmla="*/ 287990 h 800886"/>
                  <a:gd name="connsiteX208" fmla="*/ 1017567 w 1097482"/>
                  <a:gd name="connsiteY208" fmla="*/ 287990 h 800886"/>
                  <a:gd name="connsiteX209" fmla="*/ 1017567 w 1097482"/>
                  <a:gd name="connsiteY209" fmla="*/ 353816 h 800886"/>
                  <a:gd name="connsiteX210" fmla="*/ 1009338 w 1097482"/>
                  <a:gd name="connsiteY210" fmla="*/ 383987 h 800886"/>
                  <a:gd name="connsiteX211" fmla="*/ 1001110 w 1097482"/>
                  <a:gd name="connsiteY211" fmla="*/ 400443 h 800886"/>
                  <a:gd name="connsiteX212" fmla="*/ 998367 w 1097482"/>
                  <a:gd name="connsiteY212" fmla="*/ 408671 h 800886"/>
                  <a:gd name="connsiteX213" fmla="*/ 998367 w 1097482"/>
                  <a:gd name="connsiteY213" fmla="*/ 441585 h 800886"/>
                  <a:gd name="connsiteX214" fmla="*/ 979168 w 1097482"/>
                  <a:gd name="connsiteY214" fmla="*/ 504668 h 800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Lst>
                <a:rect l="l" t="t" r="r" b="b"/>
                <a:pathLst>
                  <a:path w="1097482" h="800886">
                    <a:moveTo>
                      <a:pt x="1055965" y="586951"/>
                    </a:moveTo>
                    <a:lnTo>
                      <a:pt x="990139" y="567752"/>
                    </a:lnTo>
                    <a:cubicBezTo>
                      <a:pt x="987396" y="567752"/>
                      <a:pt x="984653" y="565009"/>
                      <a:pt x="984653" y="562266"/>
                    </a:cubicBezTo>
                    <a:lnTo>
                      <a:pt x="984653" y="540324"/>
                    </a:lnTo>
                    <a:cubicBezTo>
                      <a:pt x="990139" y="537582"/>
                      <a:pt x="995624" y="532096"/>
                      <a:pt x="1001110" y="526610"/>
                    </a:cubicBezTo>
                    <a:cubicBezTo>
                      <a:pt x="1023052" y="504668"/>
                      <a:pt x="1036766" y="474498"/>
                      <a:pt x="1036766" y="441585"/>
                    </a:cubicBezTo>
                    <a:lnTo>
                      <a:pt x="1036766" y="411414"/>
                    </a:lnTo>
                    <a:lnTo>
                      <a:pt x="1042252" y="397701"/>
                    </a:lnTo>
                    <a:cubicBezTo>
                      <a:pt x="1050480" y="383987"/>
                      <a:pt x="1053223" y="367530"/>
                      <a:pt x="1053223" y="353816"/>
                    </a:cubicBezTo>
                    <a:lnTo>
                      <a:pt x="1053223" y="271533"/>
                    </a:lnTo>
                    <a:cubicBezTo>
                      <a:pt x="1053223" y="263305"/>
                      <a:pt x="1044995" y="255077"/>
                      <a:pt x="1036766" y="255077"/>
                    </a:cubicBezTo>
                    <a:lnTo>
                      <a:pt x="883171" y="255077"/>
                    </a:lnTo>
                    <a:cubicBezTo>
                      <a:pt x="828316" y="255077"/>
                      <a:pt x="781689" y="301704"/>
                      <a:pt x="781689" y="356559"/>
                    </a:cubicBezTo>
                    <a:lnTo>
                      <a:pt x="781689" y="356559"/>
                    </a:lnTo>
                    <a:cubicBezTo>
                      <a:pt x="781689" y="370273"/>
                      <a:pt x="784432" y="381244"/>
                      <a:pt x="789917" y="394958"/>
                    </a:cubicBezTo>
                    <a:lnTo>
                      <a:pt x="798145" y="411414"/>
                    </a:lnTo>
                    <a:lnTo>
                      <a:pt x="798145" y="436099"/>
                    </a:lnTo>
                    <a:cubicBezTo>
                      <a:pt x="798145" y="477240"/>
                      <a:pt x="817344" y="515639"/>
                      <a:pt x="850258" y="537582"/>
                    </a:cubicBezTo>
                    <a:lnTo>
                      <a:pt x="850258" y="559523"/>
                    </a:lnTo>
                    <a:cubicBezTo>
                      <a:pt x="850258" y="562266"/>
                      <a:pt x="850258" y="565009"/>
                      <a:pt x="836544" y="567752"/>
                    </a:cubicBezTo>
                    <a:lnTo>
                      <a:pt x="803631" y="575980"/>
                    </a:lnTo>
                    <a:lnTo>
                      <a:pt x="710377" y="543067"/>
                    </a:lnTo>
                    <a:cubicBezTo>
                      <a:pt x="710377" y="537582"/>
                      <a:pt x="710377" y="534839"/>
                      <a:pt x="704892" y="532096"/>
                    </a:cubicBezTo>
                    <a:lnTo>
                      <a:pt x="674721" y="501926"/>
                    </a:lnTo>
                    <a:lnTo>
                      <a:pt x="674721" y="449813"/>
                    </a:lnTo>
                    <a:cubicBezTo>
                      <a:pt x="677464" y="447070"/>
                      <a:pt x="680206" y="444327"/>
                      <a:pt x="682949" y="441585"/>
                    </a:cubicBezTo>
                    <a:cubicBezTo>
                      <a:pt x="721348" y="405929"/>
                      <a:pt x="740547" y="356559"/>
                      <a:pt x="740547" y="304447"/>
                    </a:cubicBezTo>
                    <a:lnTo>
                      <a:pt x="740547" y="263305"/>
                    </a:lnTo>
                    <a:cubicBezTo>
                      <a:pt x="751518" y="238620"/>
                      <a:pt x="757004" y="213936"/>
                      <a:pt x="757004" y="186508"/>
                    </a:cubicBezTo>
                    <a:lnTo>
                      <a:pt x="757004" y="16457"/>
                    </a:lnTo>
                    <a:cubicBezTo>
                      <a:pt x="757004" y="8228"/>
                      <a:pt x="748775" y="0"/>
                      <a:pt x="740547" y="0"/>
                    </a:cubicBezTo>
                    <a:lnTo>
                      <a:pt x="501926" y="0"/>
                    </a:lnTo>
                    <a:cubicBezTo>
                      <a:pt x="416901" y="0"/>
                      <a:pt x="348332" y="68569"/>
                      <a:pt x="348332" y="153595"/>
                    </a:cubicBezTo>
                    <a:lnTo>
                      <a:pt x="348332" y="186508"/>
                    </a:lnTo>
                    <a:cubicBezTo>
                      <a:pt x="348332" y="213936"/>
                      <a:pt x="353817" y="238620"/>
                      <a:pt x="364788" y="263305"/>
                    </a:cubicBezTo>
                    <a:lnTo>
                      <a:pt x="364788" y="298961"/>
                    </a:lnTo>
                    <a:cubicBezTo>
                      <a:pt x="364788" y="359302"/>
                      <a:pt x="392215" y="411414"/>
                      <a:pt x="433357" y="447070"/>
                    </a:cubicBezTo>
                    <a:lnTo>
                      <a:pt x="433357" y="501926"/>
                    </a:lnTo>
                    <a:lnTo>
                      <a:pt x="403187" y="532096"/>
                    </a:lnTo>
                    <a:cubicBezTo>
                      <a:pt x="400444" y="534839"/>
                      <a:pt x="397701" y="540324"/>
                      <a:pt x="397701" y="543067"/>
                    </a:cubicBezTo>
                    <a:lnTo>
                      <a:pt x="298961" y="578723"/>
                    </a:lnTo>
                    <a:cubicBezTo>
                      <a:pt x="290734" y="581466"/>
                      <a:pt x="285248" y="584208"/>
                      <a:pt x="279763" y="589694"/>
                    </a:cubicBezTo>
                    <a:lnTo>
                      <a:pt x="263306" y="581466"/>
                    </a:lnTo>
                    <a:cubicBezTo>
                      <a:pt x="309932" y="562266"/>
                      <a:pt x="323646" y="532096"/>
                      <a:pt x="323646" y="532096"/>
                    </a:cubicBezTo>
                    <a:cubicBezTo>
                      <a:pt x="326389" y="526610"/>
                      <a:pt x="326389" y="521125"/>
                      <a:pt x="323646" y="518382"/>
                    </a:cubicBezTo>
                    <a:cubicBezTo>
                      <a:pt x="312675" y="496440"/>
                      <a:pt x="309932" y="452556"/>
                      <a:pt x="309932" y="419643"/>
                    </a:cubicBezTo>
                    <a:cubicBezTo>
                      <a:pt x="309932" y="408671"/>
                      <a:pt x="309932" y="397701"/>
                      <a:pt x="307190" y="389472"/>
                    </a:cubicBezTo>
                    <a:cubicBezTo>
                      <a:pt x="301704" y="312675"/>
                      <a:pt x="244106" y="255077"/>
                      <a:pt x="172794" y="255077"/>
                    </a:cubicBezTo>
                    <a:cubicBezTo>
                      <a:pt x="101483" y="255077"/>
                      <a:pt x="43884" y="312675"/>
                      <a:pt x="38399" y="389472"/>
                    </a:cubicBezTo>
                    <a:cubicBezTo>
                      <a:pt x="38399" y="397701"/>
                      <a:pt x="38399" y="408671"/>
                      <a:pt x="35656" y="419643"/>
                    </a:cubicBezTo>
                    <a:cubicBezTo>
                      <a:pt x="35656" y="452556"/>
                      <a:pt x="32914" y="496440"/>
                      <a:pt x="21942" y="518382"/>
                    </a:cubicBezTo>
                    <a:cubicBezTo>
                      <a:pt x="19200" y="523868"/>
                      <a:pt x="19200" y="529353"/>
                      <a:pt x="21942" y="532096"/>
                    </a:cubicBezTo>
                    <a:cubicBezTo>
                      <a:pt x="21942" y="534839"/>
                      <a:pt x="38399" y="562266"/>
                      <a:pt x="82283" y="581466"/>
                    </a:cubicBezTo>
                    <a:lnTo>
                      <a:pt x="38399" y="603408"/>
                    </a:lnTo>
                    <a:cubicBezTo>
                      <a:pt x="16457" y="614379"/>
                      <a:pt x="0" y="639064"/>
                      <a:pt x="0" y="663748"/>
                    </a:cubicBezTo>
                    <a:lnTo>
                      <a:pt x="0" y="781687"/>
                    </a:lnTo>
                    <a:cubicBezTo>
                      <a:pt x="0" y="789916"/>
                      <a:pt x="8228" y="798144"/>
                      <a:pt x="16457" y="798144"/>
                    </a:cubicBezTo>
                    <a:cubicBezTo>
                      <a:pt x="24685" y="798144"/>
                      <a:pt x="32914" y="789916"/>
                      <a:pt x="32914" y="781687"/>
                    </a:cubicBezTo>
                    <a:lnTo>
                      <a:pt x="32914" y="663748"/>
                    </a:lnTo>
                    <a:cubicBezTo>
                      <a:pt x="32914" y="650035"/>
                      <a:pt x="41142" y="639064"/>
                      <a:pt x="52112" y="633578"/>
                    </a:cubicBezTo>
                    <a:lnTo>
                      <a:pt x="104225" y="606151"/>
                    </a:lnTo>
                    <a:lnTo>
                      <a:pt x="123425" y="622607"/>
                    </a:lnTo>
                    <a:cubicBezTo>
                      <a:pt x="137138" y="633578"/>
                      <a:pt x="153595" y="641806"/>
                      <a:pt x="170052" y="641806"/>
                    </a:cubicBezTo>
                    <a:cubicBezTo>
                      <a:pt x="186508" y="641806"/>
                      <a:pt x="202965" y="636321"/>
                      <a:pt x="216678" y="622607"/>
                    </a:cubicBezTo>
                    <a:lnTo>
                      <a:pt x="235878" y="606151"/>
                    </a:lnTo>
                    <a:lnTo>
                      <a:pt x="252335" y="614379"/>
                    </a:lnTo>
                    <a:cubicBezTo>
                      <a:pt x="244106" y="628092"/>
                      <a:pt x="238621" y="641806"/>
                      <a:pt x="238621" y="658263"/>
                    </a:cubicBezTo>
                    <a:lnTo>
                      <a:pt x="238621" y="781687"/>
                    </a:lnTo>
                    <a:cubicBezTo>
                      <a:pt x="238621" y="789916"/>
                      <a:pt x="246849" y="798144"/>
                      <a:pt x="255077" y="798144"/>
                    </a:cubicBezTo>
                    <a:cubicBezTo>
                      <a:pt x="263306" y="798144"/>
                      <a:pt x="271534" y="789916"/>
                      <a:pt x="271534" y="781687"/>
                    </a:cubicBezTo>
                    <a:lnTo>
                      <a:pt x="271534" y="658263"/>
                    </a:lnTo>
                    <a:cubicBezTo>
                      <a:pt x="271534" y="636321"/>
                      <a:pt x="285248" y="617122"/>
                      <a:pt x="307190" y="608893"/>
                    </a:cubicBezTo>
                    <a:lnTo>
                      <a:pt x="411415" y="570495"/>
                    </a:lnTo>
                    <a:lnTo>
                      <a:pt x="455300" y="636321"/>
                    </a:lnTo>
                    <a:cubicBezTo>
                      <a:pt x="460785" y="644549"/>
                      <a:pt x="469013" y="650035"/>
                      <a:pt x="479984" y="650035"/>
                    </a:cubicBezTo>
                    <a:cubicBezTo>
                      <a:pt x="479984" y="650035"/>
                      <a:pt x="482727" y="650035"/>
                      <a:pt x="482727" y="650035"/>
                    </a:cubicBezTo>
                    <a:cubicBezTo>
                      <a:pt x="490955" y="650035"/>
                      <a:pt x="499184" y="647292"/>
                      <a:pt x="504669" y="639064"/>
                    </a:cubicBezTo>
                    <a:lnTo>
                      <a:pt x="532097" y="611636"/>
                    </a:lnTo>
                    <a:lnTo>
                      <a:pt x="532097" y="778944"/>
                    </a:lnTo>
                    <a:cubicBezTo>
                      <a:pt x="532097" y="787173"/>
                      <a:pt x="540326" y="795401"/>
                      <a:pt x="548553" y="795401"/>
                    </a:cubicBezTo>
                    <a:cubicBezTo>
                      <a:pt x="556781" y="795401"/>
                      <a:pt x="565010" y="787173"/>
                      <a:pt x="565010" y="778944"/>
                    </a:cubicBezTo>
                    <a:lnTo>
                      <a:pt x="565010" y="611636"/>
                    </a:lnTo>
                    <a:lnTo>
                      <a:pt x="592438" y="639064"/>
                    </a:lnTo>
                    <a:cubicBezTo>
                      <a:pt x="597923" y="644549"/>
                      <a:pt x="606152" y="650035"/>
                      <a:pt x="614380" y="650035"/>
                    </a:cubicBezTo>
                    <a:cubicBezTo>
                      <a:pt x="614380" y="650035"/>
                      <a:pt x="617123" y="650035"/>
                      <a:pt x="617123" y="650035"/>
                    </a:cubicBezTo>
                    <a:cubicBezTo>
                      <a:pt x="628094" y="650035"/>
                      <a:pt x="636322" y="644549"/>
                      <a:pt x="641807" y="636321"/>
                    </a:cubicBezTo>
                    <a:lnTo>
                      <a:pt x="685692" y="570495"/>
                    </a:lnTo>
                    <a:lnTo>
                      <a:pt x="789917" y="608893"/>
                    </a:lnTo>
                    <a:cubicBezTo>
                      <a:pt x="809116" y="617122"/>
                      <a:pt x="825573" y="636321"/>
                      <a:pt x="825573" y="658263"/>
                    </a:cubicBezTo>
                    <a:lnTo>
                      <a:pt x="825573" y="781687"/>
                    </a:lnTo>
                    <a:cubicBezTo>
                      <a:pt x="825573" y="789916"/>
                      <a:pt x="833801" y="798144"/>
                      <a:pt x="842030" y="798144"/>
                    </a:cubicBezTo>
                    <a:cubicBezTo>
                      <a:pt x="850258" y="798144"/>
                      <a:pt x="858486" y="789916"/>
                      <a:pt x="858486" y="781687"/>
                    </a:cubicBezTo>
                    <a:lnTo>
                      <a:pt x="858486" y="658263"/>
                    </a:lnTo>
                    <a:cubicBezTo>
                      <a:pt x="858486" y="636321"/>
                      <a:pt x="850258" y="614379"/>
                      <a:pt x="833801" y="600665"/>
                    </a:cubicBezTo>
                    <a:lnTo>
                      <a:pt x="836544" y="600665"/>
                    </a:lnTo>
                    <a:cubicBezTo>
                      <a:pt x="839287" y="600665"/>
                      <a:pt x="844772" y="597922"/>
                      <a:pt x="850258" y="595179"/>
                    </a:cubicBezTo>
                    <a:lnTo>
                      <a:pt x="891399" y="636321"/>
                    </a:lnTo>
                    <a:lnTo>
                      <a:pt x="891399" y="784430"/>
                    </a:lnTo>
                    <a:cubicBezTo>
                      <a:pt x="891399" y="792658"/>
                      <a:pt x="899627" y="800887"/>
                      <a:pt x="907856" y="800887"/>
                    </a:cubicBezTo>
                    <a:cubicBezTo>
                      <a:pt x="916084" y="800887"/>
                      <a:pt x="924313" y="792658"/>
                      <a:pt x="924313" y="784430"/>
                    </a:cubicBezTo>
                    <a:lnTo>
                      <a:pt x="924313" y="636321"/>
                    </a:lnTo>
                    <a:lnTo>
                      <a:pt x="965454" y="595179"/>
                    </a:lnTo>
                    <a:cubicBezTo>
                      <a:pt x="968197" y="595179"/>
                      <a:pt x="970940" y="597922"/>
                      <a:pt x="970940" y="597922"/>
                    </a:cubicBezTo>
                    <a:lnTo>
                      <a:pt x="1036766" y="617122"/>
                    </a:lnTo>
                    <a:cubicBezTo>
                      <a:pt x="1050480" y="622607"/>
                      <a:pt x="1061451" y="636321"/>
                      <a:pt x="1061451" y="650035"/>
                    </a:cubicBezTo>
                    <a:lnTo>
                      <a:pt x="1061451" y="781687"/>
                    </a:lnTo>
                    <a:cubicBezTo>
                      <a:pt x="1061451" y="789916"/>
                      <a:pt x="1069679" y="798144"/>
                      <a:pt x="1077907" y="798144"/>
                    </a:cubicBezTo>
                    <a:cubicBezTo>
                      <a:pt x="1086136" y="798144"/>
                      <a:pt x="1094364" y="789916"/>
                      <a:pt x="1094364" y="781687"/>
                    </a:cubicBezTo>
                    <a:lnTo>
                      <a:pt x="1094364" y="650035"/>
                    </a:lnTo>
                    <a:cubicBezTo>
                      <a:pt x="1105335" y="622607"/>
                      <a:pt x="1086136" y="595179"/>
                      <a:pt x="1055965" y="586951"/>
                    </a:cubicBezTo>
                    <a:close/>
                    <a:moveTo>
                      <a:pt x="117939" y="559523"/>
                    </a:moveTo>
                    <a:cubicBezTo>
                      <a:pt x="87769" y="548552"/>
                      <a:pt x="74055" y="534839"/>
                      <a:pt x="65826" y="526610"/>
                    </a:cubicBezTo>
                    <a:cubicBezTo>
                      <a:pt x="71312" y="515639"/>
                      <a:pt x="74055" y="501926"/>
                      <a:pt x="74055" y="488212"/>
                    </a:cubicBezTo>
                    <a:cubicBezTo>
                      <a:pt x="82283" y="510154"/>
                      <a:pt x="98740" y="526610"/>
                      <a:pt x="115197" y="540324"/>
                    </a:cubicBezTo>
                    <a:lnTo>
                      <a:pt x="115197" y="559523"/>
                    </a:lnTo>
                    <a:close/>
                    <a:moveTo>
                      <a:pt x="211193" y="603408"/>
                    </a:moveTo>
                    <a:cubicBezTo>
                      <a:pt x="197480" y="617122"/>
                      <a:pt x="175537" y="617122"/>
                      <a:pt x="161823" y="603408"/>
                    </a:cubicBezTo>
                    <a:lnTo>
                      <a:pt x="148109" y="589694"/>
                    </a:lnTo>
                    <a:cubicBezTo>
                      <a:pt x="150852" y="584208"/>
                      <a:pt x="150852" y="578723"/>
                      <a:pt x="150852" y="573237"/>
                    </a:cubicBezTo>
                    <a:lnTo>
                      <a:pt x="150852" y="556781"/>
                    </a:lnTo>
                    <a:cubicBezTo>
                      <a:pt x="161823" y="559523"/>
                      <a:pt x="172794" y="562266"/>
                      <a:pt x="186508" y="562266"/>
                    </a:cubicBezTo>
                    <a:cubicBezTo>
                      <a:pt x="197480" y="562266"/>
                      <a:pt x="211193" y="559523"/>
                      <a:pt x="222164" y="556781"/>
                    </a:cubicBezTo>
                    <a:lnTo>
                      <a:pt x="222164" y="573237"/>
                    </a:lnTo>
                    <a:cubicBezTo>
                      <a:pt x="222164" y="578723"/>
                      <a:pt x="224907" y="584208"/>
                      <a:pt x="224907" y="589694"/>
                    </a:cubicBezTo>
                    <a:lnTo>
                      <a:pt x="211193" y="603408"/>
                    </a:lnTo>
                    <a:close/>
                    <a:moveTo>
                      <a:pt x="186508" y="529353"/>
                    </a:moveTo>
                    <a:cubicBezTo>
                      <a:pt x="139881" y="529353"/>
                      <a:pt x="101483" y="490954"/>
                      <a:pt x="101483" y="444327"/>
                    </a:cubicBezTo>
                    <a:cubicBezTo>
                      <a:pt x="101483" y="436099"/>
                      <a:pt x="93254" y="427871"/>
                      <a:pt x="85026" y="427871"/>
                    </a:cubicBezTo>
                    <a:cubicBezTo>
                      <a:pt x="85026" y="427871"/>
                      <a:pt x="82283" y="427871"/>
                      <a:pt x="82283" y="427871"/>
                    </a:cubicBezTo>
                    <a:cubicBezTo>
                      <a:pt x="82283" y="427871"/>
                      <a:pt x="82283" y="425128"/>
                      <a:pt x="82283" y="425128"/>
                    </a:cubicBezTo>
                    <a:cubicBezTo>
                      <a:pt x="82283" y="414157"/>
                      <a:pt x="82283" y="403186"/>
                      <a:pt x="82283" y="394958"/>
                    </a:cubicBezTo>
                    <a:cubicBezTo>
                      <a:pt x="85026" y="367530"/>
                      <a:pt x="95997" y="340102"/>
                      <a:pt x="115197" y="320903"/>
                    </a:cubicBezTo>
                    <a:cubicBezTo>
                      <a:pt x="134395" y="301704"/>
                      <a:pt x="159080" y="290733"/>
                      <a:pt x="186508" y="290733"/>
                    </a:cubicBezTo>
                    <a:cubicBezTo>
                      <a:pt x="213936" y="290733"/>
                      <a:pt x="238621" y="301704"/>
                      <a:pt x="257820" y="320903"/>
                    </a:cubicBezTo>
                    <a:cubicBezTo>
                      <a:pt x="277020" y="340102"/>
                      <a:pt x="287991" y="367530"/>
                      <a:pt x="290734" y="394958"/>
                    </a:cubicBezTo>
                    <a:cubicBezTo>
                      <a:pt x="290734" y="403186"/>
                      <a:pt x="290734" y="414157"/>
                      <a:pt x="290734" y="425128"/>
                    </a:cubicBezTo>
                    <a:cubicBezTo>
                      <a:pt x="290734" y="425128"/>
                      <a:pt x="290734" y="427871"/>
                      <a:pt x="290734" y="427871"/>
                    </a:cubicBezTo>
                    <a:cubicBezTo>
                      <a:pt x="274277" y="400443"/>
                      <a:pt x="246849" y="381244"/>
                      <a:pt x="211193" y="370273"/>
                    </a:cubicBezTo>
                    <a:cubicBezTo>
                      <a:pt x="178280" y="359302"/>
                      <a:pt x="150852" y="359302"/>
                      <a:pt x="150852" y="359302"/>
                    </a:cubicBezTo>
                    <a:cubicBezTo>
                      <a:pt x="145366" y="359302"/>
                      <a:pt x="142624" y="362045"/>
                      <a:pt x="139881" y="364787"/>
                    </a:cubicBezTo>
                    <a:lnTo>
                      <a:pt x="112454" y="394958"/>
                    </a:lnTo>
                    <a:cubicBezTo>
                      <a:pt x="106968" y="400443"/>
                      <a:pt x="106968" y="411414"/>
                      <a:pt x="112454" y="416900"/>
                    </a:cubicBezTo>
                    <a:cubicBezTo>
                      <a:pt x="117939" y="422385"/>
                      <a:pt x="128910" y="422385"/>
                      <a:pt x="134395" y="416900"/>
                    </a:cubicBezTo>
                    <a:lnTo>
                      <a:pt x="159080" y="392215"/>
                    </a:lnTo>
                    <a:cubicBezTo>
                      <a:pt x="181023" y="392215"/>
                      <a:pt x="246849" y="400443"/>
                      <a:pt x="271534" y="458041"/>
                    </a:cubicBezTo>
                    <a:cubicBezTo>
                      <a:pt x="263306" y="496440"/>
                      <a:pt x="227649" y="529353"/>
                      <a:pt x="186508" y="529353"/>
                    </a:cubicBezTo>
                    <a:close/>
                    <a:moveTo>
                      <a:pt x="252335" y="559523"/>
                    </a:moveTo>
                    <a:lnTo>
                      <a:pt x="252335" y="540324"/>
                    </a:lnTo>
                    <a:cubicBezTo>
                      <a:pt x="271534" y="526610"/>
                      <a:pt x="285248" y="510154"/>
                      <a:pt x="293476" y="488212"/>
                    </a:cubicBezTo>
                    <a:cubicBezTo>
                      <a:pt x="296219" y="501926"/>
                      <a:pt x="298961" y="515639"/>
                      <a:pt x="301704" y="526610"/>
                    </a:cubicBezTo>
                    <a:cubicBezTo>
                      <a:pt x="298961" y="534839"/>
                      <a:pt x="282505" y="548552"/>
                      <a:pt x="252335" y="559523"/>
                    </a:cubicBezTo>
                    <a:close/>
                    <a:moveTo>
                      <a:pt x="405929" y="298961"/>
                    </a:moveTo>
                    <a:lnTo>
                      <a:pt x="405929" y="260562"/>
                    </a:lnTo>
                    <a:cubicBezTo>
                      <a:pt x="405929" y="257819"/>
                      <a:pt x="405929" y="255077"/>
                      <a:pt x="403187" y="252334"/>
                    </a:cubicBezTo>
                    <a:cubicBezTo>
                      <a:pt x="392215" y="230392"/>
                      <a:pt x="386730" y="208450"/>
                      <a:pt x="386730" y="186508"/>
                    </a:cubicBezTo>
                    <a:lnTo>
                      <a:pt x="386730" y="153595"/>
                    </a:lnTo>
                    <a:cubicBezTo>
                      <a:pt x="386730" y="87768"/>
                      <a:pt x="441586" y="32913"/>
                      <a:pt x="507412" y="32913"/>
                    </a:cubicBezTo>
                    <a:lnTo>
                      <a:pt x="729576" y="32913"/>
                    </a:lnTo>
                    <a:lnTo>
                      <a:pt x="729576" y="186508"/>
                    </a:lnTo>
                    <a:cubicBezTo>
                      <a:pt x="729576" y="208450"/>
                      <a:pt x="724090" y="233135"/>
                      <a:pt x="713120" y="252334"/>
                    </a:cubicBezTo>
                    <a:cubicBezTo>
                      <a:pt x="713120" y="255077"/>
                      <a:pt x="710377" y="257819"/>
                      <a:pt x="710377" y="260562"/>
                    </a:cubicBezTo>
                    <a:lnTo>
                      <a:pt x="710377" y="307189"/>
                    </a:lnTo>
                    <a:cubicBezTo>
                      <a:pt x="710377" y="351074"/>
                      <a:pt x="693920" y="389472"/>
                      <a:pt x="661007" y="419643"/>
                    </a:cubicBezTo>
                    <a:cubicBezTo>
                      <a:pt x="658264" y="422385"/>
                      <a:pt x="652778" y="427871"/>
                      <a:pt x="650036" y="430614"/>
                    </a:cubicBezTo>
                    <a:cubicBezTo>
                      <a:pt x="650036" y="430614"/>
                      <a:pt x="650036" y="430614"/>
                      <a:pt x="650036" y="430614"/>
                    </a:cubicBezTo>
                    <a:cubicBezTo>
                      <a:pt x="619866" y="452556"/>
                      <a:pt x="584209" y="463527"/>
                      <a:pt x="545811" y="460784"/>
                    </a:cubicBezTo>
                    <a:cubicBezTo>
                      <a:pt x="469013" y="455299"/>
                      <a:pt x="405929" y="383987"/>
                      <a:pt x="405929" y="298961"/>
                    </a:cubicBezTo>
                    <a:close/>
                    <a:moveTo>
                      <a:pt x="496441" y="619864"/>
                    </a:moveTo>
                    <a:cubicBezTo>
                      <a:pt x="496441" y="619864"/>
                      <a:pt x="496441" y="622607"/>
                      <a:pt x="496441" y="619864"/>
                    </a:cubicBezTo>
                    <a:cubicBezTo>
                      <a:pt x="493698" y="622607"/>
                      <a:pt x="493698" y="619864"/>
                      <a:pt x="496441" y="619864"/>
                    </a:cubicBezTo>
                    <a:lnTo>
                      <a:pt x="444329" y="545810"/>
                    </a:lnTo>
                    <a:lnTo>
                      <a:pt x="460785" y="529353"/>
                    </a:lnTo>
                    <a:lnTo>
                      <a:pt x="534840" y="581466"/>
                    </a:lnTo>
                    <a:lnTo>
                      <a:pt x="496441" y="619864"/>
                    </a:lnTo>
                    <a:close/>
                    <a:moveTo>
                      <a:pt x="559524" y="559523"/>
                    </a:moveTo>
                    <a:lnTo>
                      <a:pt x="474498" y="499183"/>
                    </a:lnTo>
                    <a:lnTo>
                      <a:pt x="474498" y="469013"/>
                    </a:lnTo>
                    <a:cubicBezTo>
                      <a:pt x="496441" y="479983"/>
                      <a:pt x="521126" y="488212"/>
                      <a:pt x="548553" y="490954"/>
                    </a:cubicBezTo>
                    <a:cubicBezTo>
                      <a:pt x="554039" y="490954"/>
                      <a:pt x="556781" y="490954"/>
                      <a:pt x="562267" y="490954"/>
                    </a:cubicBezTo>
                    <a:cubicBezTo>
                      <a:pt x="592438" y="490954"/>
                      <a:pt x="622609" y="482726"/>
                      <a:pt x="647293" y="469013"/>
                    </a:cubicBezTo>
                    <a:lnTo>
                      <a:pt x="647293" y="499183"/>
                    </a:lnTo>
                    <a:lnTo>
                      <a:pt x="559524" y="559523"/>
                    </a:lnTo>
                    <a:close/>
                    <a:moveTo>
                      <a:pt x="628094" y="619864"/>
                    </a:moveTo>
                    <a:cubicBezTo>
                      <a:pt x="628094" y="619864"/>
                      <a:pt x="628094" y="622607"/>
                      <a:pt x="628094" y="619864"/>
                    </a:cubicBezTo>
                    <a:cubicBezTo>
                      <a:pt x="625351" y="622607"/>
                      <a:pt x="625351" y="622607"/>
                      <a:pt x="628094" y="619864"/>
                    </a:cubicBezTo>
                    <a:lnTo>
                      <a:pt x="586952" y="581466"/>
                    </a:lnTo>
                    <a:lnTo>
                      <a:pt x="661007" y="529353"/>
                    </a:lnTo>
                    <a:lnTo>
                      <a:pt x="677464" y="545810"/>
                    </a:lnTo>
                    <a:lnTo>
                      <a:pt x="628094" y="619864"/>
                    </a:lnTo>
                    <a:close/>
                    <a:moveTo>
                      <a:pt x="918827" y="606151"/>
                    </a:moveTo>
                    <a:lnTo>
                      <a:pt x="883171" y="570495"/>
                    </a:lnTo>
                    <a:cubicBezTo>
                      <a:pt x="883171" y="567752"/>
                      <a:pt x="883171" y="565009"/>
                      <a:pt x="883171" y="562266"/>
                    </a:cubicBezTo>
                    <a:lnTo>
                      <a:pt x="883171" y="556781"/>
                    </a:lnTo>
                    <a:cubicBezTo>
                      <a:pt x="894142" y="559523"/>
                      <a:pt x="905113" y="562266"/>
                      <a:pt x="916084" y="562266"/>
                    </a:cubicBezTo>
                    <a:cubicBezTo>
                      <a:pt x="916084" y="562266"/>
                      <a:pt x="918827" y="562266"/>
                      <a:pt x="918827" y="562266"/>
                    </a:cubicBezTo>
                    <a:cubicBezTo>
                      <a:pt x="929798" y="562266"/>
                      <a:pt x="943512" y="559523"/>
                      <a:pt x="954483" y="556781"/>
                    </a:cubicBezTo>
                    <a:lnTo>
                      <a:pt x="954483" y="562266"/>
                    </a:lnTo>
                    <a:cubicBezTo>
                      <a:pt x="954483" y="565009"/>
                      <a:pt x="954483" y="567752"/>
                      <a:pt x="954483" y="570495"/>
                    </a:cubicBezTo>
                    <a:lnTo>
                      <a:pt x="918827" y="606151"/>
                    </a:lnTo>
                    <a:close/>
                    <a:moveTo>
                      <a:pt x="979168" y="504668"/>
                    </a:moveTo>
                    <a:cubicBezTo>
                      <a:pt x="962712" y="521125"/>
                      <a:pt x="940769" y="529353"/>
                      <a:pt x="916084" y="529353"/>
                    </a:cubicBezTo>
                    <a:cubicBezTo>
                      <a:pt x="869458" y="526610"/>
                      <a:pt x="831058" y="488212"/>
                      <a:pt x="831058" y="438842"/>
                    </a:cubicBezTo>
                    <a:lnTo>
                      <a:pt x="831058" y="408671"/>
                    </a:lnTo>
                    <a:cubicBezTo>
                      <a:pt x="831058" y="405929"/>
                      <a:pt x="831058" y="403186"/>
                      <a:pt x="828316" y="400443"/>
                    </a:cubicBezTo>
                    <a:lnTo>
                      <a:pt x="817344" y="381244"/>
                    </a:lnTo>
                    <a:cubicBezTo>
                      <a:pt x="814602" y="373016"/>
                      <a:pt x="811859" y="364787"/>
                      <a:pt x="811859" y="356559"/>
                    </a:cubicBezTo>
                    <a:lnTo>
                      <a:pt x="811859" y="356559"/>
                    </a:lnTo>
                    <a:cubicBezTo>
                      <a:pt x="811859" y="318161"/>
                      <a:pt x="842030" y="287990"/>
                      <a:pt x="880429" y="287990"/>
                    </a:cubicBezTo>
                    <a:lnTo>
                      <a:pt x="1017567" y="287990"/>
                    </a:lnTo>
                    <a:lnTo>
                      <a:pt x="1017567" y="353816"/>
                    </a:lnTo>
                    <a:cubicBezTo>
                      <a:pt x="1017567" y="364787"/>
                      <a:pt x="1014824" y="375758"/>
                      <a:pt x="1009338" y="383987"/>
                    </a:cubicBezTo>
                    <a:lnTo>
                      <a:pt x="1001110" y="400443"/>
                    </a:lnTo>
                    <a:cubicBezTo>
                      <a:pt x="1001110" y="403186"/>
                      <a:pt x="998367" y="405929"/>
                      <a:pt x="998367" y="408671"/>
                    </a:cubicBezTo>
                    <a:lnTo>
                      <a:pt x="998367" y="441585"/>
                    </a:lnTo>
                    <a:cubicBezTo>
                      <a:pt x="1003853" y="466270"/>
                      <a:pt x="995624" y="488212"/>
                      <a:pt x="979168" y="504668"/>
                    </a:cubicBezTo>
                    <a:close/>
                  </a:path>
                </a:pathLst>
              </a:custGeom>
              <a:grpFill/>
              <a:ln w="27426" cap="flat">
                <a:noFill/>
                <a:prstDash val="solid"/>
                <a:miter/>
              </a:ln>
            </p:spPr>
            <p:txBody>
              <a:bodyPr rtlCol="0" anchor="ctr"/>
              <a:lstStyle/>
              <a:p>
                <a:endParaRPr lang="en-US" sz="835"/>
              </a:p>
            </p:txBody>
          </p:sp>
          <p:sp>
            <p:nvSpPr>
              <p:cNvPr id="111" name="Freeform 110">
                <a:extLst>
                  <a:ext uri="{FF2B5EF4-FFF2-40B4-BE49-F238E27FC236}">
                    <a16:creationId xmlns:a16="http://schemas.microsoft.com/office/drawing/2014/main" id="{1A139472-463C-00E4-510A-228FF11CD952}"/>
                  </a:ext>
                </a:extLst>
              </p:cNvPr>
              <p:cNvSpPr/>
              <p:nvPr/>
            </p:nvSpPr>
            <p:spPr>
              <a:xfrm>
                <a:off x="9258490" y="4220154"/>
                <a:ext cx="135424" cy="52112"/>
              </a:xfrm>
              <a:custGeom>
                <a:avLst/>
                <a:gdLst>
                  <a:gd name="connsiteX0" fmla="*/ 126167 w 135424"/>
                  <a:gd name="connsiteY0" fmla="*/ 19200 h 52112"/>
                  <a:gd name="connsiteX1" fmla="*/ 16457 w 135424"/>
                  <a:gd name="connsiteY1" fmla="*/ 0 h 52112"/>
                  <a:gd name="connsiteX2" fmla="*/ 0 w 135424"/>
                  <a:gd name="connsiteY2" fmla="*/ 16457 h 52112"/>
                  <a:gd name="connsiteX3" fmla="*/ 16457 w 135424"/>
                  <a:gd name="connsiteY3" fmla="*/ 32913 h 52112"/>
                  <a:gd name="connsiteX4" fmla="*/ 112454 w 135424"/>
                  <a:gd name="connsiteY4" fmla="*/ 49370 h 52112"/>
                  <a:gd name="connsiteX5" fmla="*/ 120682 w 135424"/>
                  <a:gd name="connsiteY5" fmla="*/ 52113 h 52112"/>
                  <a:gd name="connsiteX6" fmla="*/ 134395 w 135424"/>
                  <a:gd name="connsiteY6" fmla="*/ 43884 h 52112"/>
                  <a:gd name="connsiteX7" fmla="*/ 126167 w 135424"/>
                  <a:gd name="connsiteY7" fmla="*/ 19200 h 52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5424" h="52112">
                    <a:moveTo>
                      <a:pt x="126167" y="19200"/>
                    </a:moveTo>
                    <a:cubicBezTo>
                      <a:pt x="87769" y="0"/>
                      <a:pt x="19200" y="0"/>
                      <a:pt x="16457" y="0"/>
                    </a:cubicBezTo>
                    <a:cubicBezTo>
                      <a:pt x="8228" y="0"/>
                      <a:pt x="0" y="8228"/>
                      <a:pt x="0" y="16457"/>
                    </a:cubicBezTo>
                    <a:cubicBezTo>
                      <a:pt x="0" y="24685"/>
                      <a:pt x="8228" y="32913"/>
                      <a:pt x="16457" y="32913"/>
                    </a:cubicBezTo>
                    <a:cubicBezTo>
                      <a:pt x="35656" y="32913"/>
                      <a:pt x="87769" y="35656"/>
                      <a:pt x="112454" y="49370"/>
                    </a:cubicBezTo>
                    <a:cubicBezTo>
                      <a:pt x="115197" y="49370"/>
                      <a:pt x="117939" y="52113"/>
                      <a:pt x="120682" y="52113"/>
                    </a:cubicBezTo>
                    <a:cubicBezTo>
                      <a:pt x="126167" y="52113"/>
                      <a:pt x="131653" y="49370"/>
                      <a:pt x="134395" y="43884"/>
                    </a:cubicBezTo>
                    <a:cubicBezTo>
                      <a:pt x="137138" y="32913"/>
                      <a:pt x="134395" y="24685"/>
                      <a:pt x="126167" y="19200"/>
                    </a:cubicBezTo>
                    <a:close/>
                  </a:path>
                </a:pathLst>
              </a:custGeom>
              <a:grpFill/>
              <a:ln w="27426" cap="flat">
                <a:noFill/>
                <a:prstDash val="solid"/>
                <a:miter/>
              </a:ln>
            </p:spPr>
            <p:txBody>
              <a:bodyPr rtlCol="0" anchor="ctr"/>
              <a:lstStyle/>
              <a:p>
                <a:endParaRPr lang="en-US" sz="835"/>
              </a:p>
            </p:txBody>
          </p:sp>
          <p:sp>
            <p:nvSpPr>
              <p:cNvPr id="112" name="Freeform 111">
                <a:extLst>
                  <a:ext uri="{FF2B5EF4-FFF2-40B4-BE49-F238E27FC236}">
                    <a16:creationId xmlns:a16="http://schemas.microsoft.com/office/drawing/2014/main" id="{BE986E56-1C2D-F5A6-9689-6517BC5AA360}"/>
                  </a:ext>
                </a:extLst>
              </p:cNvPr>
              <p:cNvSpPr/>
              <p:nvPr/>
            </p:nvSpPr>
            <p:spPr>
              <a:xfrm>
                <a:off x="8833361" y="4024394"/>
                <a:ext cx="270162" cy="91535"/>
              </a:xfrm>
              <a:custGeom>
                <a:avLst/>
                <a:gdLst>
                  <a:gd name="connsiteX0" fmla="*/ 266049 w 270162"/>
                  <a:gd name="connsiteY0" fmla="*/ 47651 h 91535"/>
                  <a:gd name="connsiteX1" fmla="*/ 27428 w 270162"/>
                  <a:gd name="connsiteY1" fmla="*/ 6509 h 91535"/>
                  <a:gd name="connsiteX2" fmla="*/ 0 w 270162"/>
                  <a:gd name="connsiteY2" fmla="*/ 39422 h 91535"/>
                  <a:gd name="connsiteX3" fmla="*/ 0 w 270162"/>
                  <a:gd name="connsiteY3" fmla="*/ 75078 h 91535"/>
                  <a:gd name="connsiteX4" fmla="*/ 16457 w 270162"/>
                  <a:gd name="connsiteY4" fmla="*/ 91535 h 91535"/>
                  <a:gd name="connsiteX5" fmla="*/ 32914 w 270162"/>
                  <a:gd name="connsiteY5" fmla="*/ 75078 h 91535"/>
                  <a:gd name="connsiteX6" fmla="*/ 32914 w 270162"/>
                  <a:gd name="connsiteY6" fmla="*/ 39422 h 91535"/>
                  <a:gd name="connsiteX7" fmla="*/ 32914 w 270162"/>
                  <a:gd name="connsiteY7" fmla="*/ 39422 h 91535"/>
                  <a:gd name="connsiteX8" fmla="*/ 137138 w 270162"/>
                  <a:gd name="connsiteY8" fmla="*/ 33937 h 91535"/>
                  <a:gd name="connsiteX9" fmla="*/ 244106 w 270162"/>
                  <a:gd name="connsiteY9" fmla="*/ 72335 h 91535"/>
                  <a:gd name="connsiteX10" fmla="*/ 266049 w 270162"/>
                  <a:gd name="connsiteY10" fmla="*/ 72335 h 91535"/>
                  <a:gd name="connsiteX11" fmla="*/ 266049 w 270162"/>
                  <a:gd name="connsiteY11" fmla="*/ 47651 h 91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0162" h="91535">
                    <a:moveTo>
                      <a:pt x="266049" y="47651"/>
                    </a:moveTo>
                    <a:cubicBezTo>
                      <a:pt x="205708" y="-12690"/>
                      <a:pt x="79540" y="-1719"/>
                      <a:pt x="27428" y="6509"/>
                    </a:cubicBezTo>
                    <a:cubicBezTo>
                      <a:pt x="10971" y="9252"/>
                      <a:pt x="0" y="22966"/>
                      <a:pt x="0" y="39422"/>
                    </a:cubicBezTo>
                    <a:lnTo>
                      <a:pt x="0" y="75078"/>
                    </a:lnTo>
                    <a:cubicBezTo>
                      <a:pt x="0" y="83307"/>
                      <a:pt x="8228" y="91535"/>
                      <a:pt x="16457" y="91535"/>
                    </a:cubicBezTo>
                    <a:cubicBezTo>
                      <a:pt x="24685" y="91535"/>
                      <a:pt x="32914" y="83307"/>
                      <a:pt x="32914" y="75078"/>
                    </a:cubicBezTo>
                    <a:lnTo>
                      <a:pt x="32914" y="39422"/>
                    </a:lnTo>
                    <a:cubicBezTo>
                      <a:pt x="32914" y="39422"/>
                      <a:pt x="32914" y="39422"/>
                      <a:pt x="32914" y="39422"/>
                    </a:cubicBezTo>
                    <a:cubicBezTo>
                      <a:pt x="52112" y="36680"/>
                      <a:pt x="93254" y="31194"/>
                      <a:pt x="137138" y="33937"/>
                    </a:cubicBezTo>
                    <a:cubicBezTo>
                      <a:pt x="186508" y="36680"/>
                      <a:pt x="222164" y="50394"/>
                      <a:pt x="244106" y="72335"/>
                    </a:cubicBezTo>
                    <a:cubicBezTo>
                      <a:pt x="249592" y="77821"/>
                      <a:pt x="260563" y="77821"/>
                      <a:pt x="266049" y="72335"/>
                    </a:cubicBezTo>
                    <a:cubicBezTo>
                      <a:pt x="271534" y="64107"/>
                      <a:pt x="271534" y="53136"/>
                      <a:pt x="266049" y="47651"/>
                    </a:cubicBezTo>
                    <a:close/>
                  </a:path>
                </a:pathLst>
              </a:custGeom>
              <a:grpFill/>
              <a:ln w="27426" cap="flat">
                <a:noFill/>
                <a:prstDash val="solid"/>
                <a:miter/>
              </a:ln>
            </p:spPr>
            <p:txBody>
              <a:bodyPr rtlCol="0" anchor="ctr"/>
              <a:lstStyle/>
              <a:p>
                <a:endParaRPr lang="en-US" sz="835"/>
              </a:p>
            </p:txBody>
          </p:sp>
          <p:sp>
            <p:nvSpPr>
              <p:cNvPr id="113" name="Freeform 112">
                <a:extLst>
                  <a:ext uri="{FF2B5EF4-FFF2-40B4-BE49-F238E27FC236}">
                    <a16:creationId xmlns:a16="http://schemas.microsoft.com/office/drawing/2014/main" id="{DB039347-165C-C8E2-70DF-2933DC6E7BD8}"/>
                  </a:ext>
                </a:extLst>
              </p:cNvPr>
              <p:cNvSpPr/>
              <p:nvPr/>
            </p:nvSpPr>
            <p:spPr>
              <a:xfrm>
                <a:off x="8764792" y="4579456"/>
                <a:ext cx="32913" cy="101482"/>
              </a:xfrm>
              <a:custGeom>
                <a:avLst/>
                <a:gdLst>
                  <a:gd name="connsiteX0" fmla="*/ 16457 w 32913"/>
                  <a:gd name="connsiteY0" fmla="*/ 0 h 101482"/>
                  <a:gd name="connsiteX1" fmla="*/ 0 w 32913"/>
                  <a:gd name="connsiteY1" fmla="*/ 16457 h 101482"/>
                  <a:gd name="connsiteX2" fmla="*/ 0 w 32913"/>
                  <a:gd name="connsiteY2" fmla="*/ 85026 h 101482"/>
                  <a:gd name="connsiteX3" fmla="*/ 16457 w 32913"/>
                  <a:gd name="connsiteY3" fmla="*/ 101482 h 101482"/>
                  <a:gd name="connsiteX4" fmla="*/ 32914 w 32913"/>
                  <a:gd name="connsiteY4" fmla="*/ 85026 h 101482"/>
                  <a:gd name="connsiteX5" fmla="*/ 32914 w 32913"/>
                  <a:gd name="connsiteY5" fmla="*/ 16457 h 101482"/>
                  <a:gd name="connsiteX6" fmla="*/ 16457 w 32913"/>
                  <a:gd name="connsiteY6" fmla="*/ 0 h 101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913" h="101482">
                    <a:moveTo>
                      <a:pt x="16457" y="0"/>
                    </a:moveTo>
                    <a:cubicBezTo>
                      <a:pt x="8228" y="0"/>
                      <a:pt x="0" y="8228"/>
                      <a:pt x="0" y="16457"/>
                    </a:cubicBezTo>
                    <a:lnTo>
                      <a:pt x="0" y="85026"/>
                    </a:lnTo>
                    <a:cubicBezTo>
                      <a:pt x="0" y="93254"/>
                      <a:pt x="8228" y="101482"/>
                      <a:pt x="16457" y="101482"/>
                    </a:cubicBezTo>
                    <a:cubicBezTo>
                      <a:pt x="24685" y="101482"/>
                      <a:pt x="32914" y="93254"/>
                      <a:pt x="32914" y="85026"/>
                    </a:cubicBezTo>
                    <a:lnTo>
                      <a:pt x="32914" y="16457"/>
                    </a:lnTo>
                    <a:cubicBezTo>
                      <a:pt x="32914" y="8228"/>
                      <a:pt x="24685" y="0"/>
                      <a:pt x="16457" y="0"/>
                    </a:cubicBezTo>
                    <a:close/>
                  </a:path>
                </a:pathLst>
              </a:custGeom>
              <a:grpFill/>
              <a:ln w="27426" cap="flat">
                <a:noFill/>
                <a:prstDash val="solid"/>
                <a:miter/>
              </a:ln>
            </p:spPr>
            <p:txBody>
              <a:bodyPr rtlCol="0" anchor="ctr"/>
              <a:lstStyle/>
              <a:p>
                <a:endParaRPr lang="en-US" sz="835"/>
              </a:p>
            </p:txBody>
          </p:sp>
          <p:sp>
            <p:nvSpPr>
              <p:cNvPr id="114" name="Freeform 113">
                <a:extLst>
                  <a:ext uri="{FF2B5EF4-FFF2-40B4-BE49-F238E27FC236}">
                    <a16:creationId xmlns:a16="http://schemas.microsoft.com/office/drawing/2014/main" id="{36201F0B-6912-377B-884D-F8B3FCF5A538}"/>
                  </a:ext>
                </a:extLst>
              </p:cNvPr>
              <p:cNvSpPr/>
              <p:nvPr/>
            </p:nvSpPr>
            <p:spPr>
              <a:xfrm>
                <a:off x="9140551" y="4579456"/>
                <a:ext cx="32912" cy="101482"/>
              </a:xfrm>
              <a:custGeom>
                <a:avLst/>
                <a:gdLst>
                  <a:gd name="connsiteX0" fmla="*/ 16456 w 32912"/>
                  <a:gd name="connsiteY0" fmla="*/ 0 h 101482"/>
                  <a:gd name="connsiteX1" fmla="*/ 0 w 32912"/>
                  <a:gd name="connsiteY1" fmla="*/ 16457 h 101482"/>
                  <a:gd name="connsiteX2" fmla="*/ 0 w 32912"/>
                  <a:gd name="connsiteY2" fmla="*/ 85026 h 101482"/>
                  <a:gd name="connsiteX3" fmla="*/ 16456 w 32912"/>
                  <a:gd name="connsiteY3" fmla="*/ 101482 h 101482"/>
                  <a:gd name="connsiteX4" fmla="*/ 32913 w 32912"/>
                  <a:gd name="connsiteY4" fmla="*/ 85026 h 101482"/>
                  <a:gd name="connsiteX5" fmla="*/ 32913 w 32912"/>
                  <a:gd name="connsiteY5" fmla="*/ 16457 h 101482"/>
                  <a:gd name="connsiteX6" fmla="*/ 16456 w 32912"/>
                  <a:gd name="connsiteY6" fmla="*/ 0 h 101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912" h="101482">
                    <a:moveTo>
                      <a:pt x="16456" y="0"/>
                    </a:moveTo>
                    <a:cubicBezTo>
                      <a:pt x="8228" y="0"/>
                      <a:pt x="0" y="8228"/>
                      <a:pt x="0" y="16457"/>
                    </a:cubicBezTo>
                    <a:lnTo>
                      <a:pt x="0" y="85026"/>
                    </a:lnTo>
                    <a:cubicBezTo>
                      <a:pt x="0" y="93254"/>
                      <a:pt x="8228" y="101482"/>
                      <a:pt x="16456" y="101482"/>
                    </a:cubicBezTo>
                    <a:cubicBezTo>
                      <a:pt x="24685" y="101482"/>
                      <a:pt x="32913" y="93254"/>
                      <a:pt x="32913" y="85026"/>
                    </a:cubicBezTo>
                    <a:lnTo>
                      <a:pt x="32913" y="16457"/>
                    </a:lnTo>
                    <a:cubicBezTo>
                      <a:pt x="32913" y="8228"/>
                      <a:pt x="24685" y="0"/>
                      <a:pt x="16456" y="0"/>
                    </a:cubicBezTo>
                    <a:close/>
                  </a:path>
                </a:pathLst>
              </a:custGeom>
              <a:grpFill/>
              <a:ln w="27426" cap="flat">
                <a:noFill/>
                <a:prstDash val="solid"/>
                <a:miter/>
              </a:ln>
            </p:spPr>
            <p:txBody>
              <a:bodyPr rtlCol="0" anchor="ctr"/>
              <a:lstStyle/>
              <a:p>
                <a:endParaRPr lang="en-US" sz="835"/>
              </a:p>
            </p:txBody>
          </p:sp>
          <p:sp>
            <p:nvSpPr>
              <p:cNvPr id="115" name="Freeform 114">
                <a:extLst>
                  <a:ext uri="{FF2B5EF4-FFF2-40B4-BE49-F238E27FC236}">
                    <a16:creationId xmlns:a16="http://schemas.microsoft.com/office/drawing/2014/main" id="{FDF45104-0B6B-93CD-8F7C-B1DF803F5BF1}"/>
                  </a:ext>
                </a:extLst>
              </p:cNvPr>
              <p:cNvSpPr/>
              <p:nvPr/>
            </p:nvSpPr>
            <p:spPr>
              <a:xfrm>
                <a:off x="8852561" y="4409405"/>
                <a:ext cx="90510" cy="91730"/>
              </a:xfrm>
              <a:custGeom>
                <a:avLst/>
                <a:gdLst>
                  <a:gd name="connsiteX0" fmla="*/ 52112 w 90510"/>
                  <a:gd name="connsiteY0" fmla="*/ 90511 h 91730"/>
                  <a:gd name="connsiteX1" fmla="*/ 52112 w 90510"/>
                  <a:gd name="connsiteY1" fmla="*/ 90511 h 91730"/>
                  <a:gd name="connsiteX2" fmla="*/ 52112 w 90510"/>
                  <a:gd name="connsiteY2" fmla="*/ 90511 h 91730"/>
                  <a:gd name="connsiteX3" fmla="*/ 0 w 90510"/>
                  <a:gd name="connsiteY3" fmla="*/ 16456 h 91730"/>
                  <a:gd name="connsiteX4" fmla="*/ 16456 w 90510"/>
                  <a:gd name="connsiteY4" fmla="*/ 0 h 91730"/>
                  <a:gd name="connsiteX5" fmla="*/ 90511 w 90510"/>
                  <a:gd name="connsiteY5" fmla="*/ 52112 h 91730"/>
                  <a:gd name="connsiteX6" fmla="*/ 52112 w 90510"/>
                  <a:gd name="connsiteY6" fmla="*/ 90511 h 917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510" h="91730">
                    <a:moveTo>
                      <a:pt x="52112" y="90511"/>
                    </a:moveTo>
                    <a:cubicBezTo>
                      <a:pt x="52112" y="90511"/>
                      <a:pt x="52112" y="93254"/>
                      <a:pt x="52112" y="90511"/>
                    </a:cubicBezTo>
                    <a:cubicBezTo>
                      <a:pt x="49369" y="93254"/>
                      <a:pt x="49369" y="90511"/>
                      <a:pt x="52112" y="90511"/>
                    </a:cubicBezTo>
                    <a:lnTo>
                      <a:pt x="0" y="16456"/>
                    </a:lnTo>
                    <a:lnTo>
                      <a:pt x="16456" y="0"/>
                    </a:lnTo>
                    <a:lnTo>
                      <a:pt x="90511" y="52112"/>
                    </a:lnTo>
                    <a:lnTo>
                      <a:pt x="52112" y="90511"/>
                    </a:lnTo>
                    <a:close/>
                  </a:path>
                </a:pathLst>
              </a:custGeom>
              <a:solidFill>
                <a:srgbClr val="DF4625"/>
              </a:solidFill>
              <a:ln w="27426" cap="flat">
                <a:noFill/>
                <a:prstDash val="solid"/>
                <a:miter/>
              </a:ln>
            </p:spPr>
            <p:txBody>
              <a:bodyPr rtlCol="0" anchor="ctr"/>
              <a:lstStyle/>
              <a:p>
                <a:endParaRPr lang="en-US" sz="835"/>
              </a:p>
            </p:txBody>
          </p:sp>
          <p:sp>
            <p:nvSpPr>
              <p:cNvPr id="116" name="Freeform 115">
                <a:extLst>
                  <a:ext uri="{FF2B5EF4-FFF2-40B4-BE49-F238E27FC236}">
                    <a16:creationId xmlns:a16="http://schemas.microsoft.com/office/drawing/2014/main" id="{111802DD-74F6-BDA0-515C-2F8E67A3B228}"/>
                  </a:ext>
                </a:extLst>
              </p:cNvPr>
              <p:cNvSpPr/>
              <p:nvPr/>
            </p:nvSpPr>
            <p:spPr>
              <a:xfrm>
                <a:off x="8995184" y="4409405"/>
                <a:ext cx="90511" cy="92568"/>
              </a:xfrm>
              <a:custGeom>
                <a:avLst/>
                <a:gdLst>
                  <a:gd name="connsiteX0" fmla="*/ 41142 w 90511"/>
                  <a:gd name="connsiteY0" fmla="*/ 90511 h 92568"/>
                  <a:gd name="connsiteX1" fmla="*/ 41142 w 90511"/>
                  <a:gd name="connsiteY1" fmla="*/ 90511 h 92568"/>
                  <a:gd name="connsiteX2" fmla="*/ 41142 w 90511"/>
                  <a:gd name="connsiteY2" fmla="*/ 90511 h 92568"/>
                  <a:gd name="connsiteX3" fmla="*/ 0 w 90511"/>
                  <a:gd name="connsiteY3" fmla="*/ 52112 h 92568"/>
                  <a:gd name="connsiteX4" fmla="*/ 74055 w 90511"/>
                  <a:gd name="connsiteY4" fmla="*/ 0 h 92568"/>
                  <a:gd name="connsiteX5" fmla="*/ 90512 w 90511"/>
                  <a:gd name="connsiteY5" fmla="*/ 16456 h 92568"/>
                  <a:gd name="connsiteX6" fmla="*/ 41142 w 90511"/>
                  <a:gd name="connsiteY6" fmla="*/ 90511 h 92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511" h="92568">
                    <a:moveTo>
                      <a:pt x="41142" y="90511"/>
                    </a:moveTo>
                    <a:cubicBezTo>
                      <a:pt x="41142" y="90511"/>
                      <a:pt x="41142" y="93254"/>
                      <a:pt x="41142" y="90511"/>
                    </a:cubicBezTo>
                    <a:cubicBezTo>
                      <a:pt x="38399" y="93254"/>
                      <a:pt x="38399" y="93254"/>
                      <a:pt x="41142" y="90511"/>
                    </a:cubicBezTo>
                    <a:lnTo>
                      <a:pt x="0" y="52112"/>
                    </a:lnTo>
                    <a:lnTo>
                      <a:pt x="74055" y="0"/>
                    </a:lnTo>
                    <a:lnTo>
                      <a:pt x="90512" y="16456"/>
                    </a:lnTo>
                    <a:lnTo>
                      <a:pt x="41142" y="90511"/>
                    </a:lnTo>
                    <a:close/>
                  </a:path>
                </a:pathLst>
              </a:custGeom>
              <a:solidFill>
                <a:srgbClr val="DF4625"/>
              </a:solidFill>
              <a:ln w="27426" cap="flat">
                <a:noFill/>
                <a:prstDash val="solid"/>
                <a:miter/>
              </a:ln>
            </p:spPr>
            <p:txBody>
              <a:bodyPr rtlCol="0" anchor="ctr"/>
              <a:lstStyle/>
              <a:p>
                <a:endParaRPr lang="en-US" sz="835"/>
              </a:p>
            </p:txBody>
          </p:sp>
          <p:sp>
            <p:nvSpPr>
              <p:cNvPr id="117" name="Freeform 116">
                <a:extLst>
                  <a:ext uri="{FF2B5EF4-FFF2-40B4-BE49-F238E27FC236}">
                    <a16:creationId xmlns:a16="http://schemas.microsoft.com/office/drawing/2014/main" id="{423606AB-CC6F-B5E3-84D6-4BE42E126284}"/>
                  </a:ext>
                </a:extLst>
              </p:cNvPr>
              <p:cNvSpPr/>
              <p:nvPr/>
            </p:nvSpPr>
            <p:spPr>
              <a:xfrm>
                <a:off x="9412085" y="4546543"/>
                <a:ext cx="32912" cy="134395"/>
              </a:xfrm>
              <a:custGeom>
                <a:avLst/>
                <a:gdLst>
                  <a:gd name="connsiteX0" fmla="*/ 16457 w 32912"/>
                  <a:gd name="connsiteY0" fmla="*/ 0 h 134395"/>
                  <a:gd name="connsiteX1" fmla="*/ 0 w 32912"/>
                  <a:gd name="connsiteY1" fmla="*/ 16456 h 134395"/>
                  <a:gd name="connsiteX2" fmla="*/ 0 w 32912"/>
                  <a:gd name="connsiteY2" fmla="*/ 117939 h 134395"/>
                  <a:gd name="connsiteX3" fmla="*/ 16457 w 32912"/>
                  <a:gd name="connsiteY3" fmla="*/ 134395 h 134395"/>
                  <a:gd name="connsiteX4" fmla="*/ 32913 w 32912"/>
                  <a:gd name="connsiteY4" fmla="*/ 117939 h 134395"/>
                  <a:gd name="connsiteX5" fmla="*/ 32913 w 32912"/>
                  <a:gd name="connsiteY5" fmla="*/ 16456 h 134395"/>
                  <a:gd name="connsiteX6" fmla="*/ 16457 w 32912"/>
                  <a:gd name="connsiteY6" fmla="*/ 0 h 134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912" h="134395">
                    <a:moveTo>
                      <a:pt x="16457" y="0"/>
                    </a:moveTo>
                    <a:cubicBezTo>
                      <a:pt x="8228" y="0"/>
                      <a:pt x="0" y="8228"/>
                      <a:pt x="0" y="16456"/>
                    </a:cubicBezTo>
                    <a:lnTo>
                      <a:pt x="0" y="117939"/>
                    </a:lnTo>
                    <a:cubicBezTo>
                      <a:pt x="0" y="126167"/>
                      <a:pt x="8228" y="134395"/>
                      <a:pt x="16457" y="134395"/>
                    </a:cubicBezTo>
                    <a:cubicBezTo>
                      <a:pt x="24685" y="134395"/>
                      <a:pt x="32913" y="126167"/>
                      <a:pt x="32913" y="117939"/>
                    </a:cubicBezTo>
                    <a:lnTo>
                      <a:pt x="32913" y="16456"/>
                    </a:lnTo>
                    <a:cubicBezTo>
                      <a:pt x="32913" y="5485"/>
                      <a:pt x="24685" y="0"/>
                      <a:pt x="16457" y="0"/>
                    </a:cubicBezTo>
                    <a:close/>
                  </a:path>
                </a:pathLst>
              </a:custGeom>
              <a:grpFill/>
              <a:ln w="27426" cap="flat">
                <a:noFill/>
                <a:prstDash val="solid"/>
                <a:miter/>
              </a:ln>
            </p:spPr>
            <p:txBody>
              <a:bodyPr rtlCol="0" anchor="ctr"/>
              <a:lstStyle/>
              <a:p>
                <a:endParaRPr lang="en-US" sz="835"/>
              </a:p>
            </p:txBody>
          </p:sp>
        </p:grpSp>
      </p:grpSp>
      <p:grpSp>
        <p:nvGrpSpPr>
          <p:cNvPr id="121" name="Group 120">
            <a:extLst>
              <a:ext uri="{FF2B5EF4-FFF2-40B4-BE49-F238E27FC236}">
                <a16:creationId xmlns:a16="http://schemas.microsoft.com/office/drawing/2014/main" id="{9581BC90-CE9F-9C66-D96E-516AC442D1AB}"/>
              </a:ext>
            </a:extLst>
          </p:cNvPr>
          <p:cNvGrpSpPr/>
          <p:nvPr/>
        </p:nvGrpSpPr>
        <p:grpSpPr>
          <a:xfrm>
            <a:off x="413087" y="6343350"/>
            <a:ext cx="2916441" cy="286003"/>
            <a:chOff x="864663" y="6635803"/>
            <a:chExt cx="4142409" cy="406227"/>
          </a:xfrm>
        </p:grpSpPr>
        <p:pic>
          <p:nvPicPr>
            <p:cNvPr id="122" name="Picture 121">
              <a:extLst>
                <a:ext uri="{FF2B5EF4-FFF2-40B4-BE49-F238E27FC236}">
                  <a16:creationId xmlns:a16="http://schemas.microsoft.com/office/drawing/2014/main" id="{E973DF62-83E1-F96A-AA46-A6183625D9F8}"/>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64663" y="6678186"/>
              <a:ext cx="1281316" cy="268576"/>
            </a:xfrm>
            <a:prstGeom prst="rect">
              <a:avLst/>
            </a:prstGeom>
          </p:spPr>
        </p:pic>
        <p:sp>
          <p:nvSpPr>
            <p:cNvPr id="123" name="TextBox 122">
              <a:extLst>
                <a:ext uri="{FF2B5EF4-FFF2-40B4-BE49-F238E27FC236}">
                  <a16:creationId xmlns:a16="http://schemas.microsoft.com/office/drawing/2014/main" id="{A47FF184-BD94-0F31-64BA-84E06444C3CC}"/>
                </a:ext>
              </a:extLst>
            </p:cNvPr>
            <p:cNvSpPr txBox="1"/>
            <p:nvPr/>
          </p:nvSpPr>
          <p:spPr>
            <a:xfrm>
              <a:off x="2094230" y="6635803"/>
              <a:ext cx="2912842" cy="406227"/>
            </a:xfrm>
            <a:prstGeom prst="rect">
              <a:avLst/>
            </a:prstGeom>
            <a:noFill/>
          </p:spPr>
          <p:txBody>
            <a:bodyPr wrap="square">
              <a:spAutoFit/>
            </a:bodyPr>
            <a:lstStyle/>
            <a:p>
              <a:pPr algn="just">
                <a:lnSpc>
                  <a:spcPts val="324"/>
                </a:lnSpc>
              </a:pPr>
              <a:r>
                <a:rPr lang="en-IE" sz="324" dirty="0">
                  <a:solidFill>
                    <a:srgbClr val="083F59"/>
                  </a:solidFill>
                  <a:latin typeface="Calibri" panose="020F0502020204030204" pitchFamily="34" charset="0"/>
                  <a:cs typeface="Calibri" panose="020F0502020204030204" pitchFamily="34" charset="0"/>
                </a:rPr>
                <a:t>This project has been funded with support from the European Commission. This publication [communication] reflects the views only of the author, and the Commission cannot be held responsible for any use, which may be made of the information contained therein. In compliance of the new GDPR framework, please note that the Partnership will only process your personal data in the sole interest and purpose of the project and without any prejudice to your rights.</a:t>
              </a:r>
              <a:endParaRPr lang="en-US" sz="324" dirty="0">
                <a:solidFill>
                  <a:srgbClr val="083F59"/>
                </a:solidFill>
                <a:latin typeface="Calibri" panose="020F0502020204030204" pitchFamily="34" charset="0"/>
                <a:cs typeface="Calibri" panose="020F0502020204030204" pitchFamily="34" charset="0"/>
              </a:endParaRPr>
            </a:p>
          </p:txBody>
        </p:sp>
      </p:grpSp>
      <p:grpSp>
        <p:nvGrpSpPr>
          <p:cNvPr id="124" name="Group 123">
            <a:extLst>
              <a:ext uri="{FF2B5EF4-FFF2-40B4-BE49-F238E27FC236}">
                <a16:creationId xmlns:a16="http://schemas.microsoft.com/office/drawing/2014/main" id="{81CEC5DE-ABC4-F499-A1FB-C70D2B76C8C4}"/>
              </a:ext>
            </a:extLst>
          </p:cNvPr>
          <p:cNvGrpSpPr/>
          <p:nvPr/>
        </p:nvGrpSpPr>
        <p:grpSpPr>
          <a:xfrm rot="3469439">
            <a:off x="10977769" y="3802624"/>
            <a:ext cx="1170562" cy="993420"/>
            <a:chOff x="4975654" y="3674076"/>
            <a:chExt cx="1806206" cy="626075"/>
          </a:xfrm>
        </p:grpSpPr>
        <p:sp>
          <p:nvSpPr>
            <p:cNvPr id="125" name="Freeform 124">
              <a:extLst>
                <a:ext uri="{FF2B5EF4-FFF2-40B4-BE49-F238E27FC236}">
                  <a16:creationId xmlns:a16="http://schemas.microsoft.com/office/drawing/2014/main" id="{B28C6D2E-95BA-EA08-AD4D-3F6DBBA7BE65}"/>
                </a:ext>
              </a:extLst>
            </p:cNvPr>
            <p:cNvSpPr/>
            <p:nvPr/>
          </p:nvSpPr>
          <p:spPr>
            <a:xfrm>
              <a:off x="4975654" y="3674076"/>
              <a:ext cx="1779373" cy="626075"/>
            </a:xfrm>
            <a:custGeom>
              <a:avLst/>
              <a:gdLst>
                <a:gd name="connsiteX0" fmla="*/ 115330 w 1779373"/>
                <a:gd name="connsiteY0" fmla="*/ 395416 h 626075"/>
                <a:gd name="connsiteX1" fmla="*/ 0 w 1779373"/>
                <a:gd name="connsiteY1" fmla="*/ 49427 h 626075"/>
                <a:gd name="connsiteX2" fmla="*/ 1779373 w 1779373"/>
                <a:gd name="connsiteY2" fmla="*/ 0 h 626075"/>
                <a:gd name="connsiteX3" fmla="*/ 1524000 w 1779373"/>
                <a:gd name="connsiteY3" fmla="*/ 403654 h 626075"/>
                <a:gd name="connsiteX4" fmla="*/ 881449 w 1779373"/>
                <a:gd name="connsiteY4" fmla="*/ 387178 h 626075"/>
                <a:gd name="connsiteX5" fmla="*/ 1046205 w 1779373"/>
                <a:gd name="connsiteY5" fmla="*/ 626075 h 626075"/>
                <a:gd name="connsiteX6" fmla="*/ 584887 w 1779373"/>
                <a:gd name="connsiteY6" fmla="*/ 387178 h 626075"/>
                <a:gd name="connsiteX7" fmla="*/ 115330 w 1779373"/>
                <a:gd name="connsiteY7" fmla="*/ 395416 h 626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79373" h="626075">
                  <a:moveTo>
                    <a:pt x="115330" y="395416"/>
                  </a:moveTo>
                  <a:lnTo>
                    <a:pt x="0" y="49427"/>
                  </a:lnTo>
                  <a:lnTo>
                    <a:pt x="1779373" y="0"/>
                  </a:lnTo>
                  <a:lnTo>
                    <a:pt x="1524000" y="403654"/>
                  </a:lnTo>
                  <a:lnTo>
                    <a:pt x="881449" y="387178"/>
                  </a:lnTo>
                  <a:lnTo>
                    <a:pt x="1046205" y="626075"/>
                  </a:lnTo>
                  <a:lnTo>
                    <a:pt x="584887" y="387178"/>
                  </a:lnTo>
                  <a:lnTo>
                    <a:pt x="115330" y="395416"/>
                  </a:lnTo>
                  <a:close/>
                </a:path>
              </a:pathLst>
            </a:custGeom>
            <a:solidFill>
              <a:srgbClr val="DF462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756"/>
            </a:p>
          </p:txBody>
        </p:sp>
        <p:sp>
          <p:nvSpPr>
            <p:cNvPr id="126" name="TextBox 125">
              <a:extLst>
                <a:ext uri="{FF2B5EF4-FFF2-40B4-BE49-F238E27FC236}">
                  <a16:creationId xmlns:a16="http://schemas.microsoft.com/office/drawing/2014/main" id="{ABF9365C-FF4F-2FC1-A0F1-5239875FD134}"/>
                </a:ext>
              </a:extLst>
            </p:cNvPr>
            <p:cNvSpPr txBox="1"/>
            <p:nvPr/>
          </p:nvSpPr>
          <p:spPr>
            <a:xfrm>
              <a:off x="5065797" y="3763296"/>
              <a:ext cx="1716063" cy="379876"/>
            </a:xfrm>
            <a:prstGeom prst="rect">
              <a:avLst/>
            </a:prstGeom>
            <a:noFill/>
          </p:spPr>
          <p:txBody>
            <a:bodyPr wrap="square" rtlCol="0">
              <a:spAutoFit/>
            </a:bodyPr>
            <a:lstStyle/>
            <a:p>
              <a:pPr algn="l"/>
              <a:r>
                <a:rPr lang="en-US" sz="1000" b="1" dirty="0">
                  <a:ln/>
                  <a:solidFill>
                    <a:schemeClr val="bg1"/>
                  </a:solidFill>
                  <a:latin typeface="Calibri" panose="020F0502020204030204" pitchFamily="34" charset="0"/>
                  <a:cs typeface="Calibri" panose="020F0502020204030204" pitchFamily="34" charset="0"/>
                  <a:sym typeface="Avenir-Black"/>
                  <a:rtl val="0"/>
                </a:rPr>
                <a:t>YOU ARE HERE</a:t>
              </a:r>
              <a:endParaRPr lang="en-US" sz="1000" dirty="0">
                <a:ln/>
                <a:solidFill>
                  <a:schemeClr val="bg1"/>
                </a:solidFill>
                <a:latin typeface="Calibri" panose="020F0502020204030204" pitchFamily="34" charset="0"/>
                <a:cs typeface="Calibri" panose="020F0502020204030204" pitchFamily="34" charset="0"/>
                <a:sym typeface="Avenir-Black"/>
                <a:rtl val="0"/>
              </a:endParaRPr>
            </a:p>
          </p:txBody>
        </p:sp>
      </p:grpSp>
    </p:spTree>
    <p:extLst>
      <p:ext uri="{BB962C8B-B14F-4D97-AF65-F5344CB8AC3E}">
        <p14:creationId xmlns:p14="http://schemas.microsoft.com/office/powerpoint/2010/main" val="118291900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5FA216-81D2-9E73-96D7-0EDA17544DFD}"/>
            </a:ext>
          </a:extLst>
        </p:cNvPr>
        <p:cNvGrpSpPr/>
        <p:nvPr/>
      </p:nvGrpSpPr>
      <p:grpSpPr>
        <a:xfrm>
          <a:off x="0" y="0"/>
          <a:ext cx="0" cy="0"/>
          <a:chOff x="0" y="0"/>
          <a:chExt cx="0" cy="0"/>
        </a:xfrm>
      </p:grpSpPr>
      <p:sp>
        <p:nvSpPr>
          <p:cNvPr id="6" name="Text Placeholder 5">
            <a:extLst>
              <a:ext uri="{FF2B5EF4-FFF2-40B4-BE49-F238E27FC236}">
                <a16:creationId xmlns:a16="http://schemas.microsoft.com/office/drawing/2014/main" id="{AC8501E6-4A9D-263A-4275-F3A70441ADBB}"/>
              </a:ext>
            </a:extLst>
          </p:cNvPr>
          <p:cNvSpPr>
            <a:spLocks noGrp="1"/>
          </p:cNvSpPr>
          <p:nvPr>
            <p:ph type="body" sz="quarter" idx="18"/>
          </p:nvPr>
        </p:nvSpPr>
        <p:spPr>
          <a:xfrm>
            <a:off x="723900" y="431558"/>
            <a:ext cx="10897852" cy="3849918"/>
          </a:xfrm>
        </p:spPr>
        <p:txBody>
          <a:bodyPr/>
          <a:lstStyle/>
          <a:p>
            <a:r>
              <a:rPr lang="en-IE" sz="2800" dirty="0">
                <a:solidFill>
                  <a:srgbClr val="702E8C"/>
                </a:solidFill>
              </a:rPr>
              <a:t>External Factors Driving the Need for Cultural Diversity</a:t>
            </a:r>
          </a:p>
          <a:p>
            <a:pPr marL="0" indent="0">
              <a:lnSpc>
                <a:spcPct val="100000"/>
              </a:lnSpc>
              <a:spcBef>
                <a:spcPts val="0"/>
              </a:spcBef>
            </a:pPr>
            <a:endParaRPr lang="en-US" sz="1000" dirty="0">
              <a:solidFill>
                <a:srgbClr val="05AAA3"/>
              </a:solidFill>
            </a:endParaRPr>
          </a:p>
          <a:p>
            <a:pPr marL="342900" indent="-342900">
              <a:lnSpc>
                <a:spcPct val="100000"/>
              </a:lnSpc>
              <a:spcBef>
                <a:spcPts val="0"/>
              </a:spcBef>
              <a:buFont typeface="Wingdings" panose="05000000000000000000" pitchFamily="2" charset="2"/>
              <a:buChar char="v"/>
            </a:pPr>
            <a:r>
              <a:rPr lang="en-US" sz="2200" b="1" dirty="0">
                <a:solidFill>
                  <a:srgbClr val="702E8C"/>
                </a:solidFill>
              </a:rPr>
              <a:t>Regulators: </a:t>
            </a:r>
            <a:r>
              <a:rPr lang="en-US" sz="2200" dirty="0"/>
              <a:t>Governments and regulators are increasingly emphasising workplace diversity. In </a:t>
            </a:r>
            <a:r>
              <a:rPr lang="en-US" sz="2200" dirty="0">
                <a:solidFill>
                  <a:srgbClr val="00234B"/>
                </a:solidFill>
                <a:hlinkClick r:id="rId2">
                  <a:extLst>
                    <a:ext uri="{A12FA001-AC4F-418D-AE19-62706E023703}">
                      <ahyp:hlinkClr xmlns:ahyp="http://schemas.microsoft.com/office/drawing/2018/hyperlinkcolor" val="tx"/>
                    </a:ext>
                  </a:extLst>
                </a:hlinkClick>
              </a:rPr>
              <a:t>Europe, </a:t>
            </a:r>
            <a:r>
              <a:rPr lang="en-US" sz="2200" dirty="0"/>
              <a:t>discussions on mandatory ethnicity pay gap reporting continue, it </a:t>
            </a:r>
            <a:r>
              <a:rPr lang="en-US" sz="2200" dirty="0" err="1"/>
              <a:t>prioritises</a:t>
            </a:r>
            <a:r>
              <a:rPr lang="en-US" sz="2200" dirty="0"/>
              <a:t> diversity in its supervisory principles, holding companies accountable for their culture.</a:t>
            </a:r>
          </a:p>
          <a:p>
            <a:pPr marL="342900" indent="-342900">
              <a:lnSpc>
                <a:spcPct val="100000"/>
              </a:lnSpc>
              <a:spcBef>
                <a:spcPts val="0"/>
              </a:spcBef>
              <a:buFont typeface="Wingdings" panose="05000000000000000000" pitchFamily="2" charset="2"/>
              <a:buChar char="v"/>
            </a:pPr>
            <a:r>
              <a:rPr lang="en-US" sz="2200" b="1" dirty="0">
                <a:solidFill>
                  <a:srgbClr val="702E8C"/>
                </a:solidFill>
              </a:rPr>
              <a:t>Investors: </a:t>
            </a:r>
            <a:r>
              <a:rPr lang="en-US" sz="2200" dirty="0"/>
              <a:t>Investor pressure on D&amp;I practices is growing. For example, the IA's Institutional Voting Information Service highlights companies failing to meet gender and ethnicity criteria, flagging them as concerns for shareholders.</a:t>
            </a:r>
          </a:p>
          <a:p>
            <a:pPr marL="342900" indent="-342900">
              <a:lnSpc>
                <a:spcPct val="100000"/>
              </a:lnSpc>
              <a:spcBef>
                <a:spcPts val="0"/>
              </a:spcBef>
              <a:buFont typeface="Wingdings" panose="05000000000000000000" pitchFamily="2" charset="2"/>
              <a:buChar char="v"/>
            </a:pPr>
            <a:r>
              <a:rPr lang="en-US" sz="2200" b="1" dirty="0">
                <a:solidFill>
                  <a:srgbClr val="702E8C"/>
                </a:solidFill>
              </a:rPr>
              <a:t>Other Stakeholders: </a:t>
            </a:r>
            <a:r>
              <a:rPr lang="en-US" sz="2200" dirty="0"/>
              <a:t>Customers, suppliers, and clients increasingly base decisions on D&amp;I performance, incorporating diversity clauses in contracts and proposals.</a:t>
            </a:r>
          </a:p>
          <a:p>
            <a:pPr marL="342900" indent="-342900">
              <a:lnSpc>
                <a:spcPct val="100000"/>
              </a:lnSpc>
              <a:spcBef>
                <a:spcPts val="0"/>
              </a:spcBef>
              <a:buFont typeface="Wingdings" panose="05000000000000000000" pitchFamily="2" charset="2"/>
              <a:buChar char="v"/>
            </a:pPr>
            <a:r>
              <a:rPr lang="en-US" sz="2200" b="1" dirty="0">
                <a:solidFill>
                  <a:srgbClr val="702E8C"/>
                </a:solidFill>
              </a:rPr>
              <a:t>ESG Agenda: </a:t>
            </a:r>
            <a:r>
              <a:rPr lang="en-US" sz="2200" dirty="0"/>
              <a:t>D&amp;I is integral to Environmental, Social, and Corporate Governance (ESG) efforts, with </a:t>
            </a:r>
            <a:r>
              <a:rPr lang="en-US" sz="2200" dirty="0" err="1"/>
              <a:t>companys</a:t>
            </a:r>
            <a:r>
              <a:rPr lang="en-US" sz="2200" dirty="0"/>
              <a:t> reporting non-financial metrics like diversity alongside emissions and safety.</a:t>
            </a:r>
          </a:p>
          <a:p>
            <a:pPr marL="342900" indent="-342900">
              <a:lnSpc>
                <a:spcPct val="100000"/>
              </a:lnSpc>
              <a:spcBef>
                <a:spcPts val="0"/>
              </a:spcBef>
              <a:buFont typeface="Wingdings" panose="05000000000000000000" pitchFamily="2" charset="2"/>
              <a:buChar char="v"/>
            </a:pPr>
            <a:r>
              <a:rPr lang="en-US" sz="2200" b="1" dirty="0">
                <a:solidFill>
                  <a:srgbClr val="702E8C"/>
                </a:solidFill>
              </a:rPr>
              <a:t>Addresses Societal Change: </a:t>
            </a:r>
            <a:r>
              <a:rPr lang="en-US" sz="2200" dirty="0"/>
              <a:t>Collecting diversity data helps identify workforce disparities, lived experiences, and biases, enabling companies to promote fairness in pay, career progression, recruitment, and retention. This ensures transparency and inclusivity across the employee lifecycle and aligns workplace culture with societal expectations.</a:t>
            </a:r>
          </a:p>
        </p:txBody>
      </p:sp>
    </p:spTree>
    <p:extLst>
      <p:ext uri="{BB962C8B-B14F-4D97-AF65-F5344CB8AC3E}">
        <p14:creationId xmlns:p14="http://schemas.microsoft.com/office/powerpoint/2010/main" val="358528728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7FF8F9-CD88-56CC-D13E-05938D3E052D}"/>
            </a:ext>
          </a:extLst>
        </p:cNvPr>
        <p:cNvGrpSpPr/>
        <p:nvPr/>
      </p:nvGrpSpPr>
      <p:grpSpPr>
        <a:xfrm>
          <a:off x="0" y="0"/>
          <a:ext cx="0" cy="0"/>
          <a:chOff x="0" y="0"/>
          <a:chExt cx="0" cy="0"/>
        </a:xfrm>
      </p:grpSpPr>
      <p:sp>
        <p:nvSpPr>
          <p:cNvPr id="4" name="Text Placeholder 3">
            <a:extLst>
              <a:ext uri="{FF2B5EF4-FFF2-40B4-BE49-F238E27FC236}">
                <a16:creationId xmlns:a16="http://schemas.microsoft.com/office/drawing/2014/main" id="{3BB5708C-538D-1BDB-E260-02F931CDACC0}"/>
              </a:ext>
            </a:extLst>
          </p:cNvPr>
          <p:cNvSpPr>
            <a:spLocks noGrp="1"/>
          </p:cNvSpPr>
          <p:nvPr>
            <p:ph type="body" sz="quarter" idx="16"/>
          </p:nvPr>
        </p:nvSpPr>
        <p:spPr>
          <a:xfrm>
            <a:off x="4362120" y="2197878"/>
            <a:ext cx="6934530" cy="3393297"/>
          </a:xfrm>
        </p:spPr>
        <p:txBody>
          <a:bodyPr>
            <a:normAutofit fontScale="92500" lnSpcReduction="20000"/>
          </a:bodyPr>
          <a:lstStyle/>
          <a:p>
            <a:pPr>
              <a:lnSpc>
                <a:spcPct val="120000"/>
              </a:lnSpc>
              <a:spcBef>
                <a:spcPts val="0"/>
              </a:spcBef>
            </a:pPr>
            <a:r>
              <a:rPr lang="en-US" b="1" dirty="0"/>
              <a:t>The Groundwork Preparing for Inclusivity </a:t>
            </a:r>
          </a:p>
          <a:p>
            <a:pPr marL="685800" indent="-685800">
              <a:lnSpc>
                <a:spcPct val="120000"/>
              </a:lnSpc>
              <a:spcBef>
                <a:spcPts val="0"/>
              </a:spcBef>
              <a:buFont typeface="Arial" panose="020B0604020202020204" pitchFamily="34" charset="0"/>
              <a:buChar char="•"/>
            </a:pPr>
            <a:r>
              <a:rPr lang="en-US" sz="3400" dirty="0"/>
              <a:t>Assessing  Your Current D&amp;I Culture  </a:t>
            </a:r>
          </a:p>
          <a:p>
            <a:pPr marL="685800" indent="-685800">
              <a:lnSpc>
                <a:spcPct val="120000"/>
              </a:lnSpc>
              <a:spcBef>
                <a:spcPts val="0"/>
              </a:spcBef>
              <a:buFont typeface="Arial" panose="020B0604020202020204" pitchFamily="34" charset="0"/>
              <a:buChar char="•"/>
            </a:pPr>
            <a:r>
              <a:rPr lang="en-US" sz="3400" dirty="0"/>
              <a:t>Developing Your First Inclusive Culture Audit </a:t>
            </a:r>
          </a:p>
          <a:p>
            <a:pPr marL="685800" indent="-685800">
              <a:lnSpc>
                <a:spcPct val="120000"/>
              </a:lnSpc>
              <a:spcBef>
                <a:spcPts val="0"/>
              </a:spcBef>
              <a:buFont typeface="Arial" panose="020B0604020202020204" pitchFamily="34" charset="0"/>
              <a:buChar char="•"/>
            </a:pPr>
            <a:r>
              <a:rPr lang="en-US" sz="3400" dirty="0"/>
              <a:t>Develop Your First Inclusivity Charter</a:t>
            </a:r>
          </a:p>
        </p:txBody>
      </p:sp>
    </p:spTree>
    <p:extLst>
      <p:ext uri="{BB962C8B-B14F-4D97-AF65-F5344CB8AC3E}">
        <p14:creationId xmlns:p14="http://schemas.microsoft.com/office/powerpoint/2010/main" val="178911306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E3B9116D-EB92-D79F-B5F2-63BD738E15B3}"/>
              </a:ext>
            </a:extLst>
          </p:cNvPr>
          <p:cNvSpPr>
            <a:spLocks noGrp="1"/>
          </p:cNvSpPr>
          <p:nvPr>
            <p:ph type="body" sz="quarter" idx="13"/>
          </p:nvPr>
        </p:nvSpPr>
        <p:spPr>
          <a:xfrm>
            <a:off x="5082989" y="268941"/>
            <a:ext cx="6633882" cy="1183795"/>
          </a:xfrm>
        </p:spPr>
        <p:txBody>
          <a:bodyPr>
            <a:normAutofit/>
          </a:bodyPr>
          <a:lstStyle/>
          <a:p>
            <a:r>
              <a:rPr lang="en-US" sz="3200" b="1" dirty="0"/>
              <a:t>Benefits of Cultural Change for Diversity, Inclusion and Equality</a:t>
            </a:r>
          </a:p>
          <a:p>
            <a:endParaRPr lang="en-IE" dirty="0"/>
          </a:p>
        </p:txBody>
      </p:sp>
      <p:sp>
        <p:nvSpPr>
          <p:cNvPr id="6" name="Text Placeholder 5">
            <a:extLst>
              <a:ext uri="{FF2B5EF4-FFF2-40B4-BE49-F238E27FC236}">
                <a16:creationId xmlns:a16="http://schemas.microsoft.com/office/drawing/2014/main" id="{3E45BED4-6451-5EFC-215F-9AA1C9EC2031}"/>
              </a:ext>
            </a:extLst>
          </p:cNvPr>
          <p:cNvSpPr>
            <a:spLocks noGrp="1"/>
          </p:cNvSpPr>
          <p:nvPr>
            <p:ph type="body" sz="quarter" idx="43"/>
          </p:nvPr>
        </p:nvSpPr>
        <p:spPr>
          <a:xfrm>
            <a:off x="4921624" y="1178022"/>
            <a:ext cx="7047167" cy="5027225"/>
          </a:xfrm>
        </p:spPr>
        <p:txBody>
          <a:bodyPr>
            <a:normAutofit fontScale="85000" lnSpcReduction="20000"/>
          </a:bodyPr>
          <a:lstStyle/>
          <a:p>
            <a:pPr>
              <a:lnSpc>
                <a:spcPct val="120000"/>
              </a:lnSpc>
              <a:spcBef>
                <a:spcPts val="0"/>
              </a:spcBef>
            </a:pPr>
            <a:r>
              <a:rPr lang="en-US" b="1" dirty="0"/>
              <a:t>Diversity, equality, and inclusion are three elements that any company needs to survive in today's market. </a:t>
            </a:r>
            <a:r>
              <a:rPr lang="en-US" dirty="0"/>
              <a:t>For small enterprises, measuring DEI is a driver for long-term success. More inclusive companies are likely to meet their financial targets, so there are compelling business reasons to </a:t>
            </a:r>
            <a:r>
              <a:rPr lang="en-US" dirty="0" err="1"/>
              <a:t>prioritise</a:t>
            </a:r>
            <a:r>
              <a:rPr lang="en-US" dirty="0"/>
              <a:t> DEIs. One advantage is that it will assist your </a:t>
            </a:r>
            <a:r>
              <a:rPr lang="en-US" sz="2500" dirty="0"/>
              <a:t>small business in meeting the legal requirements of not discriminating against protected groups. It goes further to prevent tribunal cases.</a:t>
            </a:r>
          </a:p>
          <a:p>
            <a:pPr>
              <a:lnSpc>
                <a:spcPct val="120000"/>
              </a:lnSpc>
              <a:spcBef>
                <a:spcPts val="0"/>
              </a:spcBef>
            </a:pPr>
            <a:endParaRPr lang="en-US" sz="2500" dirty="0"/>
          </a:p>
          <a:p>
            <a:pPr>
              <a:lnSpc>
                <a:spcPct val="120000"/>
              </a:lnSpc>
              <a:spcBef>
                <a:spcPts val="0"/>
              </a:spcBef>
            </a:pPr>
            <a:r>
              <a:rPr lang="en-US" sz="2500" dirty="0"/>
              <a:t>Another advantage lies in the fact that it ensures a culture in which a diverse group of individuals can come to work, feel at ease, be confident in themselves, and work in a style that suits them, all in a bid to meet your company's objectives. When you do not measure diversity, equity, and inclusion, you'll be setting your business up for failure in the long run.</a:t>
            </a:r>
          </a:p>
          <a:p>
            <a:pPr>
              <a:lnSpc>
                <a:spcPct val="120000"/>
              </a:lnSpc>
              <a:spcBef>
                <a:spcPts val="0"/>
              </a:spcBef>
            </a:pPr>
            <a:endParaRPr lang="en-US" sz="2400" dirty="0"/>
          </a:p>
          <a:p>
            <a:endParaRPr lang="en-IE" dirty="0"/>
          </a:p>
        </p:txBody>
      </p:sp>
      <p:pic>
        <p:nvPicPr>
          <p:cNvPr id="9" name="Picture Placeholder 8" descr="A close-up of several white cubes with black letters&#10;&#10;Description automatically generated">
            <a:extLst>
              <a:ext uri="{FF2B5EF4-FFF2-40B4-BE49-F238E27FC236}">
                <a16:creationId xmlns:a16="http://schemas.microsoft.com/office/drawing/2014/main" id="{464BEA72-04BE-96E5-3F3E-FD8E301F389E}"/>
              </a:ext>
            </a:extLst>
          </p:cNvPr>
          <p:cNvPicPr>
            <a:picLocks noGrp="1" noChangeAspect="1"/>
          </p:cNvPicPr>
          <p:nvPr>
            <p:ph type="pic" sz="quarter" idx="44"/>
          </p:nvPr>
        </p:nvPicPr>
        <p:blipFill>
          <a:blip r:embed="rId2" cstate="email">
            <a:extLst>
              <a:ext uri="{28A0092B-C50C-407E-A947-70E740481C1C}">
                <a14:useLocalDpi xmlns:a14="http://schemas.microsoft.com/office/drawing/2010/main"/>
              </a:ext>
            </a:extLst>
          </a:blip>
          <a:srcRect t="16667" b="16667"/>
          <a:stretch>
            <a:fillRect/>
          </a:stretch>
        </p:blipFill>
        <p:spPr>
          <a:xfrm>
            <a:off x="383716" y="500111"/>
            <a:ext cx="4421514" cy="4421514"/>
          </a:xfrm>
        </p:spPr>
      </p:pic>
      <p:sp>
        <p:nvSpPr>
          <p:cNvPr id="10" name="TextBox 9">
            <a:extLst>
              <a:ext uri="{FF2B5EF4-FFF2-40B4-BE49-F238E27FC236}">
                <a16:creationId xmlns:a16="http://schemas.microsoft.com/office/drawing/2014/main" id="{CD34681E-3217-A3DA-356E-00A2E7841373}"/>
              </a:ext>
            </a:extLst>
          </p:cNvPr>
          <p:cNvSpPr txBox="1"/>
          <p:nvPr/>
        </p:nvSpPr>
        <p:spPr>
          <a:xfrm>
            <a:off x="7813280" y="6365735"/>
            <a:ext cx="1715919" cy="369332"/>
          </a:xfrm>
          <a:prstGeom prst="rect">
            <a:avLst/>
          </a:prstGeom>
          <a:noFill/>
        </p:spPr>
        <p:txBody>
          <a:bodyPr wrap="none" rtlCol="0">
            <a:spAutoFit/>
          </a:bodyPr>
          <a:lstStyle/>
          <a:p>
            <a:r>
              <a:rPr lang="en-IE" dirty="0">
                <a:solidFill>
                  <a:srgbClr val="702E8C"/>
                </a:solidFill>
              </a:rPr>
              <a:t>Source </a:t>
            </a:r>
            <a:r>
              <a:rPr lang="en-IE" dirty="0">
                <a:solidFill>
                  <a:srgbClr val="702E8C"/>
                </a:solidFill>
                <a:hlinkClick r:id="rId3">
                  <a:extLst>
                    <a:ext uri="{A12FA001-AC4F-418D-AE19-62706E023703}">
                      <ahyp:hlinkClr xmlns:ahyp="http://schemas.microsoft.com/office/drawing/2018/hyperlinkcolor" val="tx"/>
                    </a:ext>
                  </a:extLst>
                </a:hlinkClick>
              </a:rPr>
              <a:t>Linked In</a:t>
            </a:r>
            <a:endParaRPr lang="en-IE" dirty="0">
              <a:solidFill>
                <a:srgbClr val="702E8C"/>
              </a:solidFill>
            </a:endParaRPr>
          </a:p>
        </p:txBody>
      </p:sp>
    </p:spTree>
    <p:extLst>
      <p:ext uri="{BB962C8B-B14F-4D97-AF65-F5344CB8AC3E}">
        <p14:creationId xmlns:p14="http://schemas.microsoft.com/office/powerpoint/2010/main" val="270324657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50AC4D-EE04-46D9-3C26-116398F6B081}"/>
            </a:ext>
          </a:extLst>
        </p:cNvPr>
        <p:cNvGrpSpPr/>
        <p:nvPr/>
      </p:nvGrpSpPr>
      <p:grpSpPr>
        <a:xfrm>
          <a:off x="0" y="0"/>
          <a:ext cx="0" cy="0"/>
          <a:chOff x="0" y="0"/>
          <a:chExt cx="0" cy="0"/>
        </a:xfrm>
      </p:grpSpPr>
      <p:sp>
        <p:nvSpPr>
          <p:cNvPr id="9" name="Flowchart: Alternate Process 8">
            <a:extLst>
              <a:ext uri="{FF2B5EF4-FFF2-40B4-BE49-F238E27FC236}">
                <a16:creationId xmlns:a16="http://schemas.microsoft.com/office/drawing/2014/main" id="{0A691523-B4C0-3CCF-D5B5-0E043592D5A5}"/>
              </a:ext>
            </a:extLst>
          </p:cNvPr>
          <p:cNvSpPr/>
          <p:nvPr/>
        </p:nvSpPr>
        <p:spPr>
          <a:xfrm>
            <a:off x="6370536" y="1488771"/>
            <a:ext cx="5541892" cy="3880456"/>
          </a:xfrm>
          <a:prstGeom prst="flowChartAlternateProcess">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E">
              <a:solidFill>
                <a:schemeClr val="bg1"/>
              </a:solidFill>
            </a:endParaRPr>
          </a:p>
        </p:txBody>
      </p:sp>
      <p:sp>
        <p:nvSpPr>
          <p:cNvPr id="8" name="Flowchart: Alternate Process 7">
            <a:extLst>
              <a:ext uri="{FF2B5EF4-FFF2-40B4-BE49-F238E27FC236}">
                <a16:creationId xmlns:a16="http://schemas.microsoft.com/office/drawing/2014/main" id="{C5AB7A53-1295-65FB-5FF5-2D9DB07CA695}"/>
              </a:ext>
            </a:extLst>
          </p:cNvPr>
          <p:cNvSpPr/>
          <p:nvPr/>
        </p:nvSpPr>
        <p:spPr>
          <a:xfrm>
            <a:off x="523845" y="1488772"/>
            <a:ext cx="5450541" cy="3880455"/>
          </a:xfrm>
          <a:prstGeom prst="flowChartAlternateProcess">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E">
              <a:solidFill>
                <a:schemeClr val="bg1"/>
              </a:solidFill>
            </a:endParaRPr>
          </a:p>
        </p:txBody>
      </p:sp>
      <p:sp>
        <p:nvSpPr>
          <p:cNvPr id="5" name="Text Placeholder 4">
            <a:extLst>
              <a:ext uri="{FF2B5EF4-FFF2-40B4-BE49-F238E27FC236}">
                <a16:creationId xmlns:a16="http://schemas.microsoft.com/office/drawing/2014/main" id="{847DF789-8C39-2857-A3FD-041180A73B49}"/>
              </a:ext>
            </a:extLst>
          </p:cNvPr>
          <p:cNvSpPr>
            <a:spLocks noGrp="1"/>
          </p:cNvSpPr>
          <p:nvPr>
            <p:ph type="body" sz="quarter" idx="18"/>
          </p:nvPr>
        </p:nvSpPr>
        <p:spPr>
          <a:xfrm>
            <a:off x="676766" y="1757467"/>
            <a:ext cx="5297619" cy="3849918"/>
          </a:xfrm>
        </p:spPr>
        <p:txBody>
          <a:bodyPr/>
          <a:lstStyle/>
          <a:p>
            <a:pPr marL="0" indent="0" algn="ctr"/>
            <a:r>
              <a:rPr lang="en-US" sz="2800" b="1" dirty="0">
                <a:solidFill>
                  <a:schemeClr val="bg1"/>
                </a:solidFill>
              </a:rPr>
              <a:t>Diversity &amp; Inclusion </a:t>
            </a:r>
          </a:p>
          <a:p>
            <a:pPr marL="0" indent="0" algn="l" fontAlgn="auto"/>
            <a:r>
              <a:rPr lang="en-US" sz="2200" dirty="0">
                <a:solidFill>
                  <a:schemeClr val="bg1"/>
                </a:solidFill>
              </a:rPr>
              <a:t>In the workplace, </a:t>
            </a:r>
            <a:r>
              <a:rPr lang="en-US" sz="2200" b="1" dirty="0">
                <a:solidFill>
                  <a:schemeClr val="bg1"/>
                </a:solidFill>
              </a:rPr>
              <a:t>diversity </a:t>
            </a:r>
            <a:r>
              <a:rPr lang="en-US" sz="2200" dirty="0">
                <a:solidFill>
                  <a:schemeClr val="bg1"/>
                </a:solidFill>
              </a:rPr>
              <a:t>means the acceptance and inclusion of employees from various backgrounds. </a:t>
            </a:r>
          </a:p>
          <a:p>
            <a:pPr marL="0" indent="0"/>
            <a:r>
              <a:rPr lang="en-US" sz="2200" dirty="0">
                <a:solidFill>
                  <a:schemeClr val="bg1"/>
                </a:solidFill>
              </a:rPr>
              <a:t>While </a:t>
            </a:r>
            <a:r>
              <a:rPr lang="en-US" sz="2200" b="1" dirty="0">
                <a:solidFill>
                  <a:schemeClr val="bg1"/>
                </a:solidFill>
              </a:rPr>
              <a:t>inclusion</a:t>
            </a:r>
            <a:r>
              <a:rPr lang="en-US" sz="2200" dirty="0">
                <a:solidFill>
                  <a:schemeClr val="bg1"/>
                </a:solidFill>
              </a:rPr>
              <a:t> measures how empowered the people at the table feel, diversity measures who is at the table. Inclusion describes the culture that encourages your employees to succeed. </a:t>
            </a:r>
          </a:p>
          <a:p>
            <a:pPr marL="0" indent="0"/>
            <a:endParaRPr lang="en-US" sz="2200" dirty="0">
              <a:hlinkClick r:id="rId2">
                <a:extLst>
                  <a:ext uri="{A12FA001-AC4F-418D-AE19-62706E023703}">
                    <ahyp:hlinkClr xmlns:ahyp="http://schemas.microsoft.com/office/drawing/2018/hyperlinkcolor" val="tx"/>
                  </a:ext>
                </a:extLst>
              </a:hlinkClick>
            </a:endParaRPr>
          </a:p>
        </p:txBody>
      </p:sp>
      <p:sp>
        <p:nvSpPr>
          <p:cNvPr id="4" name="Text Placeholder 3">
            <a:extLst>
              <a:ext uri="{FF2B5EF4-FFF2-40B4-BE49-F238E27FC236}">
                <a16:creationId xmlns:a16="http://schemas.microsoft.com/office/drawing/2014/main" id="{D8CCB711-2A10-B448-D015-89EE2854BC7A}"/>
              </a:ext>
            </a:extLst>
          </p:cNvPr>
          <p:cNvSpPr>
            <a:spLocks noGrp="1"/>
          </p:cNvSpPr>
          <p:nvPr>
            <p:ph type="body" sz="quarter" idx="16"/>
          </p:nvPr>
        </p:nvSpPr>
        <p:spPr>
          <a:xfrm>
            <a:off x="798381" y="378372"/>
            <a:ext cx="10595237" cy="803654"/>
          </a:xfrm>
        </p:spPr>
        <p:txBody>
          <a:bodyPr/>
          <a:lstStyle/>
          <a:p>
            <a:pPr>
              <a:lnSpc>
                <a:spcPct val="100000"/>
              </a:lnSpc>
              <a:spcBef>
                <a:spcPts val="0"/>
              </a:spcBef>
            </a:pPr>
            <a:r>
              <a:rPr lang="en-IE" sz="3000" dirty="0">
                <a:solidFill>
                  <a:srgbClr val="702E8C"/>
                </a:solidFill>
              </a:rPr>
              <a:t>Benefits of Clarifying Diversity, Inclusion and Equality </a:t>
            </a:r>
          </a:p>
          <a:p>
            <a:pPr>
              <a:lnSpc>
                <a:spcPct val="100000"/>
              </a:lnSpc>
              <a:spcBef>
                <a:spcPts val="0"/>
              </a:spcBef>
            </a:pPr>
            <a:r>
              <a:rPr lang="en-IE" sz="3000" dirty="0">
                <a:solidFill>
                  <a:srgbClr val="702E8C"/>
                </a:solidFill>
              </a:rPr>
              <a:t>and What it Means for Your SME</a:t>
            </a:r>
          </a:p>
        </p:txBody>
      </p:sp>
      <p:sp>
        <p:nvSpPr>
          <p:cNvPr id="3" name="TextBox 2">
            <a:extLst>
              <a:ext uri="{FF2B5EF4-FFF2-40B4-BE49-F238E27FC236}">
                <a16:creationId xmlns:a16="http://schemas.microsoft.com/office/drawing/2014/main" id="{2E04B992-71E8-C507-7518-03E98E11D7A5}"/>
              </a:ext>
            </a:extLst>
          </p:cNvPr>
          <p:cNvSpPr txBox="1"/>
          <p:nvPr/>
        </p:nvSpPr>
        <p:spPr>
          <a:xfrm>
            <a:off x="7651915" y="6365735"/>
            <a:ext cx="1715919" cy="369332"/>
          </a:xfrm>
          <a:prstGeom prst="rect">
            <a:avLst/>
          </a:prstGeom>
          <a:noFill/>
        </p:spPr>
        <p:txBody>
          <a:bodyPr wrap="none" rtlCol="0">
            <a:spAutoFit/>
          </a:bodyPr>
          <a:lstStyle/>
          <a:p>
            <a:r>
              <a:rPr lang="en-IE" dirty="0">
                <a:solidFill>
                  <a:schemeClr val="bg1"/>
                </a:solidFill>
              </a:rPr>
              <a:t>Source </a:t>
            </a:r>
            <a:r>
              <a:rPr lang="en-IE" dirty="0">
                <a:solidFill>
                  <a:schemeClr val="bg1"/>
                </a:solidFill>
                <a:hlinkClick r:id="rId3">
                  <a:extLst>
                    <a:ext uri="{A12FA001-AC4F-418D-AE19-62706E023703}">
                      <ahyp:hlinkClr xmlns:ahyp="http://schemas.microsoft.com/office/drawing/2018/hyperlinkcolor" val="tx"/>
                    </a:ext>
                  </a:extLst>
                </a:hlinkClick>
              </a:rPr>
              <a:t>Linked In</a:t>
            </a:r>
            <a:endParaRPr lang="en-IE" dirty="0">
              <a:solidFill>
                <a:schemeClr val="bg1"/>
              </a:solidFill>
            </a:endParaRPr>
          </a:p>
        </p:txBody>
      </p:sp>
      <p:sp>
        <p:nvSpPr>
          <p:cNvPr id="7" name="Text Placeholder 4">
            <a:extLst>
              <a:ext uri="{FF2B5EF4-FFF2-40B4-BE49-F238E27FC236}">
                <a16:creationId xmlns:a16="http://schemas.microsoft.com/office/drawing/2014/main" id="{C9DDAF79-28A9-A78B-C455-4081BEE0FBAA}"/>
              </a:ext>
            </a:extLst>
          </p:cNvPr>
          <p:cNvSpPr txBox="1">
            <a:spLocks/>
          </p:cNvSpPr>
          <p:nvPr/>
        </p:nvSpPr>
        <p:spPr>
          <a:xfrm>
            <a:off x="6492672" y="1816295"/>
            <a:ext cx="5297619" cy="384991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r>
              <a:rPr lang="en-US" sz="2800" b="1" dirty="0">
                <a:solidFill>
                  <a:schemeClr val="bg1"/>
                </a:solidFill>
              </a:rPr>
              <a:t>Equality</a:t>
            </a:r>
          </a:p>
          <a:p>
            <a:pPr marL="0" indent="0"/>
            <a:r>
              <a:rPr lang="en-US" sz="2200" b="1" dirty="0">
                <a:solidFill>
                  <a:schemeClr val="bg1"/>
                </a:solidFill>
              </a:rPr>
              <a:t>Workplace equality </a:t>
            </a:r>
            <a:r>
              <a:rPr lang="en-US" sz="2200" dirty="0">
                <a:solidFill>
                  <a:schemeClr val="bg1"/>
                </a:solidFill>
              </a:rPr>
              <a:t>is also important. It is the idea of giving all of your employees equal chances based on their particular requirements. From employment qualifications to pay fairness, you must be transparent in your hiring process. If you do so, you will be able to attract a diverse, equitable, and inclusive staff.</a:t>
            </a:r>
          </a:p>
          <a:p>
            <a:pPr marL="0" indent="0"/>
            <a:endParaRPr lang="en-US" sz="2200" dirty="0">
              <a:hlinkClick r:id="rId2">
                <a:extLst>
                  <a:ext uri="{A12FA001-AC4F-418D-AE19-62706E023703}">
                    <ahyp:hlinkClr xmlns:ahyp="http://schemas.microsoft.com/office/drawing/2018/hyperlinkcolor" val="tx"/>
                  </a:ext>
                </a:extLst>
              </a:hlinkClick>
            </a:endParaRPr>
          </a:p>
        </p:txBody>
      </p:sp>
    </p:spTree>
    <p:extLst>
      <p:ext uri="{BB962C8B-B14F-4D97-AF65-F5344CB8AC3E}">
        <p14:creationId xmlns:p14="http://schemas.microsoft.com/office/powerpoint/2010/main" val="115971913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E14CDD-FCF2-BD95-F2FF-1F3ECA50A54D}"/>
            </a:ext>
          </a:extLst>
        </p:cNvPr>
        <p:cNvGrpSpPr/>
        <p:nvPr/>
      </p:nvGrpSpPr>
      <p:grpSpPr>
        <a:xfrm>
          <a:off x="0" y="0"/>
          <a:ext cx="0" cy="0"/>
          <a:chOff x="0" y="0"/>
          <a:chExt cx="0" cy="0"/>
        </a:xfrm>
      </p:grpSpPr>
      <p:sp>
        <p:nvSpPr>
          <p:cNvPr id="5" name="Text Placeholder 4">
            <a:extLst>
              <a:ext uri="{FF2B5EF4-FFF2-40B4-BE49-F238E27FC236}">
                <a16:creationId xmlns:a16="http://schemas.microsoft.com/office/drawing/2014/main" id="{7A0E171B-628F-D242-6800-6AD03762D677}"/>
              </a:ext>
            </a:extLst>
          </p:cNvPr>
          <p:cNvSpPr>
            <a:spLocks noGrp="1"/>
          </p:cNvSpPr>
          <p:nvPr>
            <p:ph type="body" sz="quarter" idx="13"/>
          </p:nvPr>
        </p:nvSpPr>
        <p:spPr>
          <a:xfrm>
            <a:off x="5281582" y="122933"/>
            <a:ext cx="6551368" cy="945575"/>
          </a:xfrm>
        </p:spPr>
        <p:txBody>
          <a:bodyPr>
            <a:normAutofit/>
          </a:bodyPr>
          <a:lstStyle/>
          <a:p>
            <a:r>
              <a:rPr lang="en-US" sz="3200" b="1" dirty="0"/>
              <a:t>A D&amp;I Cultural Change Audit is Vital</a:t>
            </a:r>
            <a:endParaRPr lang="en-IE" dirty="0"/>
          </a:p>
        </p:txBody>
      </p:sp>
      <p:sp>
        <p:nvSpPr>
          <p:cNvPr id="6" name="Text Placeholder 5">
            <a:extLst>
              <a:ext uri="{FF2B5EF4-FFF2-40B4-BE49-F238E27FC236}">
                <a16:creationId xmlns:a16="http://schemas.microsoft.com/office/drawing/2014/main" id="{31E00F19-7486-65B2-2371-06A8BBA2433A}"/>
              </a:ext>
            </a:extLst>
          </p:cNvPr>
          <p:cNvSpPr>
            <a:spLocks noGrp="1"/>
          </p:cNvSpPr>
          <p:nvPr>
            <p:ph type="body" sz="quarter" idx="43"/>
          </p:nvPr>
        </p:nvSpPr>
        <p:spPr>
          <a:xfrm>
            <a:off x="5145741" y="905436"/>
            <a:ext cx="6823050" cy="5299812"/>
          </a:xfrm>
        </p:spPr>
        <p:txBody>
          <a:bodyPr>
            <a:normAutofit lnSpcReduction="10000"/>
          </a:bodyPr>
          <a:lstStyle/>
          <a:p>
            <a:pPr>
              <a:lnSpc>
                <a:spcPct val="120000"/>
              </a:lnSpc>
              <a:spcBef>
                <a:spcPts val="0"/>
              </a:spcBef>
            </a:pPr>
            <a:r>
              <a:rPr lang="en-US" sz="1900" dirty="0"/>
              <a:t>Several businesses are already assessing their business DEI to determine where the company needs to improve and what needs to be examined. To join the train, you must devise various means to measure your small business up for diversity, equity, and inclusion that’s where a D&amp;I Company Audit and Cultural Change Management Audit comes in.</a:t>
            </a:r>
          </a:p>
          <a:p>
            <a:pPr>
              <a:lnSpc>
                <a:spcPct val="120000"/>
              </a:lnSpc>
              <a:spcBef>
                <a:spcPts val="0"/>
              </a:spcBef>
            </a:pPr>
            <a:endParaRPr lang="en-US" sz="1900" dirty="0"/>
          </a:p>
          <a:p>
            <a:pPr>
              <a:lnSpc>
                <a:spcPct val="120000"/>
              </a:lnSpc>
              <a:spcBef>
                <a:spcPts val="0"/>
              </a:spcBef>
            </a:pPr>
            <a:r>
              <a:rPr lang="en-US" sz="1900" dirty="0"/>
              <a:t>A Diversity &amp; Inclusion (D&amp;I) Cultural Change Management Audit is a vital tool which will be covered in this Module. It is essential for managing a healthy, inclusive workplace culture in small businesses. This audit helps track and evaluate your company's D&amp;I initiatives, providing a clear understanding of progress and identifying areas for improvement. Without such an assessment, it’s impossible to measure the effectiveness of your D&amp;I strategy or make informed decisions to enhance workplace inclusion and diversity for everyone. </a:t>
            </a:r>
          </a:p>
          <a:p>
            <a:pPr>
              <a:lnSpc>
                <a:spcPct val="120000"/>
              </a:lnSpc>
              <a:spcBef>
                <a:spcPts val="0"/>
              </a:spcBef>
            </a:pPr>
            <a:endParaRPr lang="en-US" sz="1900" dirty="0"/>
          </a:p>
          <a:p>
            <a:pPr>
              <a:lnSpc>
                <a:spcPct val="120000"/>
              </a:lnSpc>
              <a:spcBef>
                <a:spcPts val="0"/>
              </a:spcBef>
            </a:pPr>
            <a:endParaRPr lang="en-US" sz="1900" dirty="0"/>
          </a:p>
          <a:p>
            <a:endParaRPr lang="en-IE" dirty="0"/>
          </a:p>
        </p:txBody>
      </p:sp>
      <p:pic>
        <p:nvPicPr>
          <p:cNvPr id="7" name="Picture Placeholder 6" descr="A close-up of several white cubes with letters&#10;&#10;Description automatically generated">
            <a:extLst>
              <a:ext uri="{FF2B5EF4-FFF2-40B4-BE49-F238E27FC236}">
                <a16:creationId xmlns:a16="http://schemas.microsoft.com/office/drawing/2014/main" id="{4BAE2CAD-91A4-6542-5813-37D7779C5A3F}"/>
              </a:ext>
            </a:extLst>
          </p:cNvPr>
          <p:cNvPicPr>
            <a:picLocks noGrp="1" noChangeAspect="1"/>
          </p:cNvPicPr>
          <p:nvPr>
            <p:ph type="pic" sz="quarter" idx="44"/>
          </p:nvPr>
        </p:nvPicPr>
        <p:blipFill>
          <a:blip r:embed="rId2" cstate="email">
            <a:extLst>
              <a:ext uri="{28A0092B-C50C-407E-A947-70E740481C1C}">
                <a14:useLocalDpi xmlns:a14="http://schemas.microsoft.com/office/drawing/2010/main"/>
              </a:ext>
            </a:extLst>
          </a:blip>
          <a:srcRect l="23203" r="10131"/>
          <a:stretch/>
        </p:blipFill>
        <p:spPr>
          <a:xfrm>
            <a:off x="633818" y="993169"/>
            <a:ext cx="4412549" cy="4412549"/>
          </a:xfrm>
        </p:spPr>
      </p:pic>
      <p:sp>
        <p:nvSpPr>
          <p:cNvPr id="8" name="TextBox 7">
            <a:extLst>
              <a:ext uri="{FF2B5EF4-FFF2-40B4-BE49-F238E27FC236}">
                <a16:creationId xmlns:a16="http://schemas.microsoft.com/office/drawing/2014/main" id="{AEF6986A-ED2B-03F8-68B4-9881D91F0854}"/>
              </a:ext>
            </a:extLst>
          </p:cNvPr>
          <p:cNvSpPr txBox="1"/>
          <p:nvPr/>
        </p:nvSpPr>
        <p:spPr>
          <a:xfrm>
            <a:off x="7813280" y="6365735"/>
            <a:ext cx="1715919" cy="369332"/>
          </a:xfrm>
          <a:prstGeom prst="rect">
            <a:avLst/>
          </a:prstGeom>
          <a:noFill/>
        </p:spPr>
        <p:txBody>
          <a:bodyPr wrap="none" rtlCol="0">
            <a:spAutoFit/>
          </a:bodyPr>
          <a:lstStyle/>
          <a:p>
            <a:r>
              <a:rPr lang="en-IE" dirty="0">
                <a:solidFill>
                  <a:srgbClr val="702E8C"/>
                </a:solidFill>
              </a:rPr>
              <a:t>Source </a:t>
            </a:r>
            <a:r>
              <a:rPr lang="en-IE" dirty="0">
                <a:solidFill>
                  <a:srgbClr val="702E8C"/>
                </a:solidFill>
                <a:hlinkClick r:id="rId3">
                  <a:extLst>
                    <a:ext uri="{A12FA001-AC4F-418D-AE19-62706E023703}">
                      <ahyp:hlinkClr xmlns:ahyp="http://schemas.microsoft.com/office/drawing/2018/hyperlinkcolor" val="tx"/>
                    </a:ext>
                  </a:extLst>
                </a:hlinkClick>
              </a:rPr>
              <a:t>Linked In</a:t>
            </a:r>
            <a:endParaRPr lang="en-IE" dirty="0">
              <a:solidFill>
                <a:srgbClr val="702E8C"/>
              </a:solidFill>
            </a:endParaRPr>
          </a:p>
        </p:txBody>
      </p:sp>
    </p:spTree>
    <p:extLst>
      <p:ext uri="{BB962C8B-B14F-4D97-AF65-F5344CB8AC3E}">
        <p14:creationId xmlns:p14="http://schemas.microsoft.com/office/powerpoint/2010/main" val="282207468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CCE676-768B-3740-E598-D28DD885EF28}"/>
            </a:ext>
          </a:extLst>
        </p:cNvPr>
        <p:cNvGrpSpPr/>
        <p:nvPr/>
      </p:nvGrpSpPr>
      <p:grpSpPr>
        <a:xfrm>
          <a:off x="0" y="0"/>
          <a:ext cx="0" cy="0"/>
          <a:chOff x="0" y="0"/>
          <a:chExt cx="0" cy="0"/>
        </a:xfrm>
      </p:grpSpPr>
      <p:sp>
        <p:nvSpPr>
          <p:cNvPr id="5" name="Text Placeholder 4">
            <a:extLst>
              <a:ext uri="{FF2B5EF4-FFF2-40B4-BE49-F238E27FC236}">
                <a16:creationId xmlns:a16="http://schemas.microsoft.com/office/drawing/2014/main" id="{AEAFA293-FEDE-83F0-FB4B-4DDB33521C38}"/>
              </a:ext>
            </a:extLst>
          </p:cNvPr>
          <p:cNvSpPr>
            <a:spLocks noGrp="1"/>
          </p:cNvSpPr>
          <p:nvPr>
            <p:ph type="body" sz="quarter" idx="13"/>
          </p:nvPr>
        </p:nvSpPr>
        <p:spPr>
          <a:xfrm>
            <a:off x="4600349" y="232447"/>
            <a:ext cx="6425862" cy="945575"/>
          </a:xfrm>
        </p:spPr>
        <p:txBody>
          <a:bodyPr>
            <a:normAutofit/>
          </a:bodyPr>
          <a:lstStyle/>
          <a:p>
            <a:r>
              <a:rPr lang="en-US" sz="2800" b="1" dirty="0"/>
              <a:t>A D&amp;I Cultural Change Audit Must be Backed up with a Strategy</a:t>
            </a:r>
            <a:endParaRPr lang="en-IE" sz="2800" dirty="0"/>
          </a:p>
        </p:txBody>
      </p:sp>
      <p:sp>
        <p:nvSpPr>
          <p:cNvPr id="6" name="Text Placeholder 5">
            <a:extLst>
              <a:ext uri="{FF2B5EF4-FFF2-40B4-BE49-F238E27FC236}">
                <a16:creationId xmlns:a16="http://schemas.microsoft.com/office/drawing/2014/main" id="{93EA4BA1-91E5-5CF3-D071-13F087A482AC}"/>
              </a:ext>
            </a:extLst>
          </p:cNvPr>
          <p:cNvSpPr>
            <a:spLocks noGrp="1"/>
          </p:cNvSpPr>
          <p:nvPr>
            <p:ph type="body" sz="quarter" idx="43"/>
          </p:nvPr>
        </p:nvSpPr>
        <p:spPr>
          <a:xfrm>
            <a:off x="3854062" y="1267721"/>
            <a:ext cx="8114729" cy="5187713"/>
          </a:xfrm>
        </p:spPr>
        <p:txBody>
          <a:bodyPr>
            <a:normAutofit fontScale="92500" lnSpcReduction="10000"/>
          </a:bodyPr>
          <a:lstStyle/>
          <a:p>
            <a:pPr>
              <a:lnSpc>
                <a:spcPct val="120000"/>
              </a:lnSpc>
              <a:spcBef>
                <a:spcPts val="0"/>
              </a:spcBef>
            </a:pPr>
            <a:r>
              <a:rPr lang="en-US" sz="2200" b="1" dirty="0"/>
              <a:t>A Diversity &amp; Inclusion (D&amp;I) Cultural Change Audit is a critical tool for enabling an inclusive workplace, but its success depends on a well-defined strategy. </a:t>
            </a:r>
            <a:r>
              <a:rPr lang="en-US" sz="2200" dirty="0"/>
              <a:t>Without clear and effective measurements to assess diversity and inclusion initiatives and outcomes, a company's commitment is limited by a tendency to revert to habitual and ingrained thinking and behavioral patterns. While the process of implementing and evaluating D&amp;I initiatives can be complex, an audit offers a structured framework to identify strengths, address gaps, and drive progress. When combined with a clear Strategy and Action Plan it helps small businesses balance company effectiveness, employee well-being with actionable insights, ensuring competitiveness and alignment with company values. Meaningful progress begins with quantifying and qualifying what matters. Tracking your company’s D&amp;I efforts provides measurable benchmarks to evaluate the success of initiatives and pinpoint areas for improvement. </a:t>
            </a:r>
          </a:p>
          <a:p>
            <a:pPr>
              <a:lnSpc>
                <a:spcPct val="120000"/>
              </a:lnSpc>
              <a:spcBef>
                <a:spcPts val="0"/>
              </a:spcBef>
            </a:pPr>
            <a:endParaRPr lang="en-US" sz="2200" dirty="0"/>
          </a:p>
          <a:p>
            <a:endParaRPr lang="en-IE" sz="2200" dirty="0"/>
          </a:p>
        </p:txBody>
      </p:sp>
      <p:sp>
        <p:nvSpPr>
          <p:cNvPr id="8" name="TextBox 7">
            <a:extLst>
              <a:ext uri="{FF2B5EF4-FFF2-40B4-BE49-F238E27FC236}">
                <a16:creationId xmlns:a16="http://schemas.microsoft.com/office/drawing/2014/main" id="{71CDCF53-E0DA-A5FC-F243-CCEEB7F171B0}"/>
              </a:ext>
            </a:extLst>
          </p:cNvPr>
          <p:cNvSpPr txBox="1"/>
          <p:nvPr/>
        </p:nvSpPr>
        <p:spPr>
          <a:xfrm>
            <a:off x="7813280" y="6365735"/>
            <a:ext cx="1715919" cy="369332"/>
          </a:xfrm>
          <a:prstGeom prst="rect">
            <a:avLst/>
          </a:prstGeom>
          <a:noFill/>
        </p:spPr>
        <p:txBody>
          <a:bodyPr wrap="none" rtlCol="0">
            <a:spAutoFit/>
          </a:bodyPr>
          <a:lstStyle/>
          <a:p>
            <a:r>
              <a:rPr lang="en-IE" dirty="0">
                <a:solidFill>
                  <a:srgbClr val="702E8C"/>
                </a:solidFill>
              </a:rPr>
              <a:t>Source </a:t>
            </a:r>
            <a:r>
              <a:rPr lang="en-IE" dirty="0">
                <a:solidFill>
                  <a:srgbClr val="702E8C"/>
                </a:solidFill>
                <a:hlinkClick r:id="rId2">
                  <a:extLst>
                    <a:ext uri="{A12FA001-AC4F-418D-AE19-62706E023703}">
                      <ahyp:hlinkClr xmlns:ahyp="http://schemas.microsoft.com/office/drawing/2018/hyperlinkcolor" val="tx"/>
                    </a:ext>
                  </a:extLst>
                </a:hlinkClick>
              </a:rPr>
              <a:t>Linked In</a:t>
            </a:r>
            <a:endParaRPr lang="en-IE" dirty="0">
              <a:solidFill>
                <a:srgbClr val="702E8C"/>
              </a:solidFill>
            </a:endParaRPr>
          </a:p>
        </p:txBody>
      </p:sp>
      <p:pic>
        <p:nvPicPr>
          <p:cNvPr id="9" name="Picture Placeholder 8" descr="A group of notes pinned to a cork board&#10;&#10;Description automatically generated">
            <a:extLst>
              <a:ext uri="{FF2B5EF4-FFF2-40B4-BE49-F238E27FC236}">
                <a16:creationId xmlns:a16="http://schemas.microsoft.com/office/drawing/2014/main" id="{3E676262-815B-ECEC-6B13-29F6165E7D5B}"/>
              </a:ext>
            </a:extLst>
          </p:cNvPr>
          <p:cNvPicPr>
            <a:picLocks noGrp="1" noChangeAspect="1"/>
          </p:cNvPicPr>
          <p:nvPr>
            <p:ph type="pic" sz="quarter" idx="44"/>
          </p:nvPr>
        </p:nvPicPr>
        <p:blipFill>
          <a:blip r:embed="rId3" cstate="email">
            <a:extLst>
              <a:ext uri="{28A0092B-C50C-407E-A947-70E740481C1C}">
                <a14:useLocalDpi xmlns:a14="http://schemas.microsoft.com/office/drawing/2010/main"/>
              </a:ext>
            </a:extLst>
          </a:blip>
          <a:srcRect l="16667" r="16667"/>
          <a:stretch>
            <a:fillRect/>
          </a:stretch>
        </p:blipFill>
        <p:spPr>
          <a:xfrm>
            <a:off x="364878" y="849734"/>
            <a:ext cx="3489184" cy="3489184"/>
          </a:xfrm>
        </p:spPr>
      </p:pic>
    </p:spTree>
    <p:extLst>
      <p:ext uri="{BB962C8B-B14F-4D97-AF65-F5344CB8AC3E}">
        <p14:creationId xmlns:p14="http://schemas.microsoft.com/office/powerpoint/2010/main" val="85853639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D5B779-F69A-AAFB-93E6-724599DB21B4}"/>
            </a:ext>
          </a:extLst>
        </p:cNvPr>
        <p:cNvGrpSpPr/>
        <p:nvPr/>
      </p:nvGrpSpPr>
      <p:grpSpPr>
        <a:xfrm>
          <a:off x="0" y="0"/>
          <a:ext cx="0" cy="0"/>
          <a:chOff x="0" y="0"/>
          <a:chExt cx="0" cy="0"/>
        </a:xfrm>
      </p:grpSpPr>
      <p:sp>
        <p:nvSpPr>
          <p:cNvPr id="5" name="Text Placeholder 4">
            <a:extLst>
              <a:ext uri="{FF2B5EF4-FFF2-40B4-BE49-F238E27FC236}">
                <a16:creationId xmlns:a16="http://schemas.microsoft.com/office/drawing/2014/main" id="{B7E92DE5-D7AD-BF6E-F287-5FF9D4942277}"/>
              </a:ext>
            </a:extLst>
          </p:cNvPr>
          <p:cNvSpPr>
            <a:spLocks noGrp="1"/>
          </p:cNvSpPr>
          <p:nvPr>
            <p:ph type="body" sz="quarter" idx="13"/>
          </p:nvPr>
        </p:nvSpPr>
        <p:spPr>
          <a:xfrm>
            <a:off x="4889990" y="317603"/>
            <a:ext cx="6425862" cy="945575"/>
          </a:xfrm>
        </p:spPr>
        <p:txBody>
          <a:bodyPr>
            <a:normAutofit/>
          </a:bodyPr>
          <a:lstStyle/>
          <a:p>
            <a:r>
              <a:rPr lang="en-US" sz="2800" b="1" dirty="0"/>
              <a:t>A D&amp;I Cultural Change Audit Must be Backed up with a Strategy</a:t>
            </a:r>
            <a:endParaRPr lang="en-IE" sz="2800" dirty="0"/>
          </a:p>
        </p:txBody>
      </p:sp>
      <p:sp>
        <p:nvSpPr>
          <p:cNvPr id="6" name="Text Placeholder 5">
            <a:extLst>
              <a:ext uri="{FF2B5EF4-FFF2-40B4-BE49-F238E27FC236}">
                <a16:creationId xmlns:a16="http://schemas.microsoft.com/office/drawing/2014/main" id="{F9E65161-411D-2E76-C800-5A83A1A04874}"/>
              </a:ext>
            </a:extLst>
          </p:cNvPr>
          <p:cNvSpPr>
            <a:spLocks noGrp="1"/>
          </p:cNvSpPr>
          <p:nvPr>
            <p:ph type="body" sz="quarter" idx="43"/>
          </p:nvPr>
        </p:nvSpPr>
        <p:spPr>
          <a:xfrm>
            <a:off x="4378721" y="1352049"/>
            <a:ext cx="7448401" cy="5187713"/>
          </a:xfrm>
        </p:spPr>
        <p:txBody>
          <a:bodyPr>
            <a:normAutofit/>
          </a:bodyPr>
          <a:lstStyle/>
          <a:p>
            <a:pPr>
              <a:lnSpc>
                <a:spcPct val="120000"/>
              </a:lnSpc>
              <a:spcBef>
                <a:spcPts val="0"/>
              </a:spcBef>
            </a:pPr>
            <a:r>
              <a:rPr lang="en-US" sz="2200" dirty="0"/>
              <a:t>Without an Audit, performance cannot be assessed effectively, nor can inclusion and diversity be accurately measured. By integrating a strategic approach with timely audits, small businesses can confidently make informed decisions that enhance workplace culture and promote equity and sustainable growth. Let’s examine the role of a D&amp;I Cultural Change Management Audit, why it’s essential for small businesses, and how it supports meaningful progress. It covers definitions, how it differs from a D&amp;I Company Audit and how it is perceived in the eyes of employees and the company.</a:t>
            </a:r>
          </a:p>
        </p:txBody>
      </p:sp>
      <p:sp>
        <p:nvSpPr>
          <p:cNvPr id="8" name="TextBox 7">
            <a:extLst>
              <a:ext uri="{FF2B5EF4-FFF2-40B4-BE49-F238E27FC236}">
                <a16:creationId xmlns:a16="http://schemas.microsoft.com/office/drawing/2014/main" id="{F735289E-0705-9957-7B66-6323AD02E8ED}"/>
              </a:ext>
            </a:extLst>
          </p:cNvPr>
          <p:cNvSpPr txBox="1"/>
          <p:nvPr/>
        </p:nvSpPr>
        <p:spPr>
          <a:xfrm>
            <a:off x="7813280" y="6365735"/>
            <a:ext cx="1715919" cy="369332"/>
          </a:xfrm>
          <a:prstGeom prst="rect">
            <a:avLst/>
          </a:prstGeom>
          <a:noFill/>
        </p:spPr>
        <p:txBody>
          <a:bodyPr wrap="none" rtlCol="0">
            <a:spAutoFit/>
          </a:bodyPr>
          <a:lstStyle/>
          <a:p>
            <a:r>
              <a:rPr lang="en-IE" dirty="0">
                <a:solidFill>
                  <a:srgbClr val="702E8C"/>
                </a:solidFill>
              </a:rPr>
              <a:t>Source </a:t>
            </a:r>
            <a:r>
              <a:rPr lang="en-IE" dirty="0">
                <a:solidFill>
                  <a:srgbClr val="702E8C"/>
                </a:solidFill>
                <a:hlinkClick r:id="rId2">
                  <a:extLst>
                    <a:ext uri="{A12FA001-AC4F-418D-AE19-62706E023703}">
                      <ahyp:hlinkClr xmlns:ahyp="http://schemas.microsoft.com/office/drawing/2018/hyperlinkcolor" val="tx"/>
                    </a:ext>
                  </a:extLst>
                </a:hlinkClick>
              </a:rPr>
              <a:t>Linked In</a:t>
            </a:r>
            <a:endParaRPr lang="en-IE" dirty="0">
              <a:solidFill>
                <a:srgbClr val="702E8C"/>
              </a:solidFill>
            </a:endParaRPr>
          </a:p>
        </p:txBody>
      </p:sp>
      <p:pic>
        <p:nvPicPr>
          <p:cNvPr id="9" name="Picture Placeholder 8" descr="A group of notes pinned to a cork board&#10;&#10;Description automatically generated">
            <a:extLst>
              <a:ext uri="{FF2B5EF4-FFF2-40B4-BE49-F238E27FC236}">
                <a16:creationId xmlns:a16="http://schemas.microsoft.com/office/drawing/2014/main" id="{0D9F9ED6-FD93-3BCE-DCB8-A135B544CABA}"/>
              </a:ext>
            </a:extLst>
          </p:cNvPr>
          <p:cNvPicPr>
            <a:picLocks noGrp="1" noChangeAspect="1"/>
          </p:cNvPicPr>
          <p:nvPr>
            <p:ph type="pic" sz="quarter" idx="44"/>
          </p:nvPr>
        </p:nvPicPr>
        <p:blipFill>
          <a:blip r:embed="rId3" cstate="email">
            <a:extLst>
              <a:ext uri="{28A0092B-C50C-407E-A947-70E740481C1C}">
                <a14:useLocalDpi xmlns:a14="http://schemas.microsoft.com/office/drawing/2010/main"/>
              </a:ext>
            </a:extLst>
          </a:blip>
          <a:srcRect l="16667" r="16667"/>
          <a:stretch>
            <a:fillRect/>
          </a:stretch>
        </p:blipFill>
        <p:spPr>
          <a:xfrm>
            <a:off x="364878" y="849734"/>
            <a:ext cx="3901560" cy="3901560"/>
          </a:xfrm>
        </p:spPr>
      </p:pic>
    </p:spTree>
    <p:extLst>
      <p:ext uri="{BB962C8B-B14F-4D97-AF65-F5344CB8AC3E}">
        <p14:creationId xmlns:p14="http://schemas.microsoft.com/office/powerpoint/2010/main" val="418315069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7AEE9F-69C6-321E-534F-DADF17B3BC50}"/>
            </a:ext>
          </a:extLst>
        </p:cNvPr>
        <p:cNvGrpSpPr/>
        <p:nvPr/>
      </p:nvGrpSpPr>
      <p:grpSpPr>
        <a:xfrm>
          <a:off x="0" y="0"/>
          <a:ext cx="0" cy="0"/>
          <a:chOff x="0" y="0"/>
          <a:chExt cx="0" cy="0"/>
        </a:xfrm>
      </p:grpSpPr>
      <p:sp>
        <p:nvSpPr>
          <p:cNvPr id="8" name="Flowchart: Alternate Process 7">
            <a:extLst>
              <a:ext uri="{FF2B5EF4-FFF2-40B4-BE49-F238E27FC236}">
                <a16:creationId xmlns:a16="http://schemas.microsoft.com/office/drawing/2014/main" id="{BAB46287-C52F-AF4A-9983-2AFB0E43A895}"/>
              </a:ext>
            </a:extLst>
          </p:cNvPr>
          <p:cNvSpPr/>
          <p:nvPr/>
        </p:nvSpPr>
        <p:spPr>
          <a:xfrm>
            <a:off x="534719" y="1354424"/>
            <a:ext cx="11333431" cy="4674901"/>
          </a:xfrm>
          <a:prstGeom prst="flowChartAlternateProcess">
            <a:avLst/>
          </a:prstGeom>
          <a:solidFill>
            <a:srgbClr val="086D6E"/>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E">
              <a:solidFill>
                <a:schemeClr val="bg1"/>
              </a:solidFill>
            </a:endParaRPr>
          </a:p>
        </p:txBody>
      </p:sp>
      <p:sp>
        <p:nvSpPr>
          <p:cNvPr id="5" name="Text Placeholder 4">
            <a:extLst>
              <a:ext uri="{FF2B5EF4-FFF2-40B4-BE49-F238E27FC236}">
                <a16:creationId xmlns:a16="http://schemas.microsoft.com/office/drawing/2014/main" id="{DF118A6A-24E1-5A26-1045-11A93138474E}"/>
              </a:ext>
            </a:extLst>
          </p:cNvPr>
          <p:cNvSpPr>
            <a:spLocks noGrp="1"/>
          </p:cNvSpPr>
          <p:nvPr>
            <p:ph type="body" sz="quarter" idx="18"/>
          </p:nvPr>
        </p:nvSpPr>
        <p:spPr>
          <a:xfrm>
            <a:off x="676766" y="1558916"/>
            <a:ext cx="10595237" cy="3874514"/>
          </a:xfrm>
        </p:spPr>
        <p:txBody>
          <a:bodyPr/>
          <a:lstStyle/>
          <a:p>
            <a:pPr marL="0" indent="0" algn="ctr"/>
            <a:r>
              <a:rPr lang="en-US" sz="2800" b="1" dirty="0">
                <a:solidFill>
                  <a:schemeClr val="bg1"/>
                </a:solidFill>
              </a:rPr>
              <a:t>Inclusive Company Audit: Definition</a:t>
            </a:r>
          </a:p>
          <a:p>
            <a:pPr marL="0" indent="0" algn="l" fontAlgn="auto"/>
            <a:r>
              <a:rPr lang="en-US" sz="2000" dirty="0">
                <a:solidFill>
                  <a:schemeClr val="bg1"/>
                </a:solidFill>
              </a:rPr>
              <a:t>Module 3 covered how to conduct an Inclusive Company Audit which is different to an Inclusive Culture Audit. It is a broader evaluation of a company’s inclusivity across all its systems, processes, and structures. It includes assessing policies, practices, programs, and metrics to determine how equitable and inclusive the company is at a company level. This audit typically focuses on measurable outcomes and compliance with diversity and inclusion goals, such as recruitment, promotions, pay equity, accessibility, supplier diversity, and governance practices.</a:t>
            </a:r>
          </a:p>
          <a:p>
            <a:pPr marL="0" indent="0" algn="l" fontAlgn="auto"/>
            <a:r>
              <a:rPr lang="en-US" sz="2000" b="1" dirty="0">
                <a:solidFill>
                  <a:schemeClr val="bg1"/>
                </a:solidFill>
              </a:rPr>
              <a:t>Key features of an inclusive company audit include:</a:t>
            </a:r>
          </a:p>
          <a:p>
            <a:pPr marL="342900" indent="-342900" algn="l" fontAlgn="auto">
              <a:buFont typeface="Wingdings" panose="05000000000000000000" pitchFamily="2" charset="2"/>
              <a:buChar char="v"/>
            </a:pPr>
            <a:r>
              <a:rPr lang="en-US" sz="2000" dirty="0">
                <a:solidFill>
                  <a:schemeClr val="bg1"/>
                </a:solidFill>
              </a:rPr>
              <a:t>Reviewing hiring, retention, and promotion policies.</a:t>
            </a:r>
          </a:p>
          <a:p>
            <a:pPr marL="342900" indent="-342900" algn="l" fontAlgn="auto">
              <a:buFont typeface="Wingdings" panose="05000000000000000000" pitchFamily="2" charset="2"/>
              <a:buChar char="v"/>
            </a:pPr>
            <a:r>
              <a:rPr lang="en-US" sz="2000" dirty="0">
                <a:solidFill>
                  <a:schemeClr val="bg1"/>
                </a:solidFill>
              </a:rPr>
              <a:t>Evaluating diversity in leadership, boards, and teams.</a:t>
            </a:r>
          </a:p>
          <a:p>
            <a:pPr marL="342900" indent="-342900" algn="l" fontAlgn="auto">
              <a:buFont typeface="Wingdings" panose="05000000000000000000" pitchFamily="2" charset="2"/>
              <a:buChar char="v"/>
            </a:pPr>
            <a:r>
              <a:rPr lang="en-US" sz="2000" dirty="0">
                <a:solidFill>
                  <a:schemeClr val="bg1"/>
                </a:solidFill>
              </a:rPr>
              <a:t>Examining pay gaps, career development opportunities, and </a:t>
            </a:r>
            <a:r>
              <a:rPr lang="en-US" sz="2200" dirty="0">
                <a:solidFill>
                  <a:schemeClr val="bg1"/>
                </a:solidFill>
              </a:rPr>
              <a:t>accessibility.</a:t>
            </a:r>
          </a:p>
          <a:p>
            <a:pPr marL="342900" indent="-342900" algn="l" fontAlgn="auto">
              <a:buFont typeface="Wingdings" panose="05000000000000000000" pitchFamily="2" charset="2"/>
              <a:buChar char="v"/>
            </a:pPr>
            <a:r>
              <a:rPr lang="en-US" sz="2200" dirty="0">
                <a:solidFill>
                  <a:schemeClr val="bg1"/>
                </a:solidFill>
              </a:rPr>
              <a:t>Measuring progress against DEI benchmarks or compliance standards.</a:t>
            </a:r>
          </a:p>
          <a:p>
            <a:pPr marL="0" indent="0"/>
            <a:endParaRPr lang="en-US" sz="2200" dirty="0">
              <a:hlinkClick r:id="rId2">
                <a:extLst>
                  <a:ext uri="{A12FA001-AC4F-418D-AE19-62706E023703}">
                    <ahyp:hlinkClr xmlns:ahyp="http://schemas.microsoft.com/office/drawing/2018/hyperlinkcolor" val="tx"/>
                  </a:ext>
                </a:extLst>
              </a:hlinkClick>
            </a:endParaRPr>
          </a:p>
        </p:txBody>
      </p:sp>
      <p:sp>
        <p:nvSpPr>
          <p:cNvPr id="4" name="Text Placeholder 3">
            <a:extLst>
              <a:ext uri="{FF2B5EF4-FFF2-40B4-BE49-F238E27FC236}">
                <a16:creationId xmlns:a16="http://schemas.microsoft.com/office/drawing/2014/main" id="{6135813D-037F-5DF7-D5FB-80C8F7F76144}"/>
              </a:ext>
            </a:extLst>
          </p:cNvPr>
          <p:cNvSpPr>
            <a:spLocks noGrp="1"/>
          </p:cNvSpPr>
          <p:nvPr>
            <p:ph type="body" sz="quarter" idx="16"/>
          </p:nvPr>
        </p:nvSpPr>
        <p:spPr>
          <a:xfrm>
            <a:off x="891906" y="580700"/>
            <a:ext cx="10619056" cy="803654"/>
          </a:xfrm>
        </p:spPr>
        <p:txBody>
          <a:bodyPr/>
          <a:lstStyle/>
          <a:p>
            <a:r>
              <a:rPr lang="en-IE" sz="2800" dirty="0">
                <a:solidFill>
                  <a:srgbClr val="702E8C"/>
                </a:solidFill>
              </a:rPr>
              <a:t>Understanding Inclusive Company Audit Versus Inclusive Culture Audit</a:t>
            </a:r>
          </a:p>
        </p:txBody>
      </p:sp>
    </p:spTree>
    <p:extLst>
      <p:ext uri="{BB962C8B-B14F-4D97-AF65-F5344CB8AC3E}">
        <p14:creationId xmlns:p14="http://schemas.microsoft.com/office/powerpoint/2010/main" val="420812125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3E1E40-1AE6-78FE-662E-DD03890F3C6B}"/>
            </a:ext>
          </a:extLst>
        </p:cNvPr>
        <p:cNvGrpSpPr/>
        <p:nvPr/>
      </p:nvGrpSpPr>
      <p:grpSpPr>
        <a:xfrm>
          <a:off x="0" y="0"/>
          <a:ext cx="0" cy="0"/>
          <a:chOff x="0" y="0"/>
          <a:chExt cx="0" cy="0"/>
        </a:xfrm>
      </p:grpSpPr>
      <p:sp>
        <p:nvSpPr>
          <p:cNvPr id="8" name="Flowchart: Alternate Process 7">
            <a:extLst>
              <a:ext uri="{FF2B5EF4-FFF2-40B4-BE49-F238E27FC236}">
                <a16:creationId xmlns:a16="http://schemas.microsoft.com/office/drawing/2014/main" id="{62CA2F67-B166-E54B-BDEF-2E6E2662B100}"/>
              </a:ext>
            </a:extLst>
          </p:cNvPr>
          <p:cNvSpPr/>
          <p:nvPr/>
        </p:nvSpPr>
        <p:spPr>
          <a:xfrm>
            <a:off x="534719" y="1354424"/>
            <a:ext cx="11333431" cy="4789201"/>
          </a:xfrm>
          <a:prstGeom prst="flowChartAlternateProcess">
            <a:avLst/>
          </a:prstGeom>
          <a:solidFill>
            <a:srgbClr val="086D6E"/>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E">
              <a:solidFill>
                <a:schemeClr val="bg1"/>
              </a:solidFill>
            </a:endParaRPr>
          </a:p>
        </p:txBody>
      </p:sp>
      <p:sp>
        <p:nvSpPr>
          <p:cNvPr id="5" name="Text Placeholder 4">
            <a:extLst>
              <a:ext uri="{FF2B5EF4-FFF2-40B4-BE49-F238E27FC236}">
                <a16:creationId xmlns:a16="http://schemas.microsoft.com/office/drawing/2014/main" id="{F422D662-A658-D95B-03A2-0C0FC1C401DC}"/>
              </a:ext>
            </a:extLst>
          </p:cNvPr>
          <p:cNvSpPr>
            <a:spLocks noGrp="1"/>
          </p:cNvSpPr>
          <p:nvPr>
            <p:ph type="body" sz="quarter" idx="18"/>
          </p:nvPr>
        </p:nvSpPr>
        <p:spPr>
          <a:xfrm>
            <a:off x="676766" y="1558916"/>
            <a:ext cx="10595237" cy="3874514"/>
          </a:xfrm>
        </p:spPr>
        <p:txBody>
          <a:bodyPr/>
          <a:lstStyle/>
          <a:p>
            <a:pPr marL="0" indent="0" algn="ctr"/>
            <a:r>
              <a:rPr lang="en-US" sz="2800" b="1" dirty="0">
                <a:solidFill>
                  <a:schemeClr val="bg1"/>
                </a:solidFill>
              </a:rPr>
              <a:t>Inclusive Culture Audit: Definition</a:t>
            </a:r>
          </a:p>
          <a:p>
            <a:pPr marL="0" indent="0" algn="l" fontAlgn="auto"/>
            <a:r>
              <a:rPr lang="en-US" sz="2000" dirty="0">
                <a:solidFill>
                  <a:schemeClr val="bg1"/>
                </a:solidFill>
              </a:rPr>
              <a:t>An Inclusive Culture Audit is a thorough assessment designed to evaluate how well a company’s culture promotes diversity, equity, inclusion (DEI), and belonging. It focuses specifically on understanding the </a:t>
            </a:r>
            <a:r>
              <a:rPr lang="en-US" sz="2000" dirty="0" err="1">
                <a:solidFill>
                  <a:schemeClr val="bg1"/>
                </a:solidFill>
              </a:rPr>
              <a:t>behaviours</a:t>
            </a:r>
            <a:r>
              <a:rPr lang="en-US" sz="2000" dirty="0">
                <a:solidFill>
                  <a:schemeClr val="bg1"/>
                </a:solidFill>
              </a:rPr>
              <a:t>, attitudes, and shared values within the company that shape the experiences of employees and stakeholders. This audit examines aspects like leadership practices, interpersonal relationships, communication norms, decision-making processes, and whether employees feel valued, respected, and included in the company.</a:t>
            </a:r>
          </a:p>
          <a:p>
            <a:pPr marL="0" indent="0" algn="l" fontAlgn="auto"/>
            <a:r>
              <a:rPr lang="en-US" sz="2000" b="1" dirty="0">
                <a:solidFill>
                  <a:schemeClr val="bg1"/>
                </a:solidFill>
              </a:rPr>
              <a:t>Key features of an inclusive culture audit include:</a:t>
            </a:r>
          </a:p>
          <a:p>
            <a:pPr marL="342900" indent="-342900" algn="l" fontAlgn="auto">
              <a:buFont typeface="Wingdings" panose="05000000000000000000" pitchFamily="2" charset="2"/>
              <a:buChar char="v"/>
            </a:pPr>
            <a:r>
              <a:rPr lang="en-US" sz="2000" dirty="0">
                <a:solidFill>
                  <a:schemeClr val="bg1"/>
                </a:solidFill>
              </a:rPr>
              <a:t>Evaluating workplace </a:t>
            </a:r>
            <a:r>
              <a:rPr lang="en-US" sz="2000" dirty="0" err="1">
                <a:solidFill>
                  <a:schemeClr val="bg1"/>
                </a:solidFill>
              </a:rPr>
              <a:t>behaviours</a:t>
            </a:r>
            <a:r>
              <a:rPr lang="en-US" sz="2000" dirty="0">
                <a:solidFill>
                  <a:schemeClr val="bg1"/>
                </a:solidFill>
              </a:rPr>
              <a:t> and informal practices.</a:t>
            </a:r>
          </a:p>
          <a:p>
            <a:pPr marL="342900" indent="-342900" algn="l" fontAlgn="auto">
              <a:buFont typeface="Wingdings" panose="05000000000000000000" pitchFamily="2" charset="2"/>
              <a:buChar char="v"/>
            </a:pPr>
            <a:r>
              <a:rPr lang="en-US" sz="2000" dirty="0">
                <a:solidFill>
                  <a:schemeClr val="bg1"/>
                </a:solidFill>
              </a:rPr>
              <a:t>Assessing employee perceptions of inclusion and belonging through surveys, focus groups, or interviews.</a:t>
            </a:r>
          </a:p>
          <a:p>
            <a:pPr marL="342900" indent="-342900" algn="l" fontAlgn="auto">
              <a:buFont typeface="Wingdings" panose="05000000000000000000" pitchFamily="2" charset="2"/>
              <a:buChar char="v"/>
            </a:pPr>
            <a:r>
              <a:rPr lang="en-US" sz="2000" dirty="0">
                <a:solidFill>
                  <a:schemeClr val="bg1"/>
                </a:solidFill>
              </a:rPr>
              <a:t>Identifying barriers to inclusivity in team dynamics, collaboration, and leadership.</a:t>
            </a:r>
          </a:p>
          <a:p>
            <a:pPr marL="342900" indent="-342900" algn="l" fontAlgn="auto">
              <a:buFont typeface="Wingdings" panose="05000000000000000000" pitchFamily="2" charset="2"/>
              <a:buChar char="v"/>
            </a:pPr>
            <a:r>
              <a:rPr lang="en-US" sz="2000" dirty="0">
                <a:solidFill>
                  <a:schemeClr val="bg1"/>
                </a:solidFill>
              </a:rPr>
              <a:t>Measuring the alignment between the company’s DEI initiatives and its actual culture.</a:t>
            </a:r>
            <a:endParaRPr lang="en-US" sz="2200" dirty="0">
              <a:hlinkClick r:id="rId2">
                <a:extLst>
                  <a:ext uri="{A12FA001-AC4F-418D-AE19-62706E023703}">
                    <ahyp:hlinkClr xmlns:ahyp="http://schemas.microsoft.com/office/drawing/2018/hyperlinkcolor" val="tx"/>
                  </a:ext>
                </a:extLst>
              </a:hlinkClick>
            </a:endParaRPr>
          </a:p>
        </p:txBody>
      </p:sp>
      <p:sp>
        <p:nvSpPr>
          <p:cNvPr id="9" name="Text Placeholder 3">
            <a:extLst>
              <a:ext uri="{FF2B5EF4-FFF2-40B4-BE49-F238E27FC236}">
                <a16:creationId xmlns:a16="http://schemas.microsoft.com/office/drawing/2014/main" id="{684EA7C1-AA3E-46B3-BF00-38050C2F2D73}"/>
              </a:ext>
            </a:extLst>
          </p:cNvPr>
          <p:cNvSpPr>
            <a:spLocks noGrp="1"/>
          </p:cNvSpPr>
          <p:nvPr>
            <p:ph type="body" sz="quarter" idx="16"/>
          </p:nvPr>
        </p:nvSpPr>
        <p:spPr>
          <a:xfrm>
            <a:off x="891906" y="580700"/>
            <a:ext cx="10619056" cy="803654"/>
          </a:xfrm>
        </p:spPr>
        <p:txBody>
          <a:bodyPr/>
          <a:lstStyle/>
          <a:p>
            <a:r>
              <a:rPr lang="en-IE" sz="2800" dirty="0">
                <a:solidFill>
                  <a:srgbClr val="702E8C"/>
                </a:solidFill>
              </a:rPr>
              <a:t>Understanding Inclusive Company Audit Versus Inclusive Culture Audit</a:t>
            </a:r>
          </a:p>
        </p:txBody>
      </p:sp>
    </p:spTree>
    <p:extLst>
      <p:ext uri="{BB962C8B-B14F-4D97-AF65-F5344CB8AC3E}">
        <p14:creationId xmlns:p14="http://schemas.microsoft.com/office/powerpoint/2010/main" val="422898658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8B2E06-4AB3-C87C-59C9-308D393677CA}"/>
            </a:ext>
          </a:extLst>
        </p:cNvPr>
        <p:cNvGrpSpPr/>
        <p:nvPr/>
      </p:nvGrpSpPr>
      <p:grpSpPr>
        <a:xfrm>
          <a:off x="0" y="0"/>
          <a:ext cx="0" cy="0"/>
          <a:chOff x="0" y="0"/>
          <a:chExt cx="0" cy="0"/>
        </a:xfrm>
      </p:grpSpPr>
      <p:sp>
        <p:nvSpPr>
          <p:cNvPr id="8" name="Flowchart: Alternate Process 7">
            <a:extLst>
              <a:ext uri="{FF2B5EF4-FFF2-40B4-BE49-F238E27FC236}">
                <a16:creationId xmlns:a16="http://schemas.microsoft.com/office/drawing/2014/main" id="{20F317E9-A681-5DD6-1AB1-53BD03BE3578}"/>
              </a:ext>
            </a:extLst>
          </p:cNvPr>
          <p:cNvSpPr/>
          <p:nvPr/>
        </p:nvSpPr>
        <p:spPr>
          <a:xfrm>
            <a:off x="534719" y="1001432"/>
            <a:ext cx="11333431" cy="1541743"/>
          </a:xfrm>
          <a:prstGeom prst="flowChartAlternateProcess">
            <a:avLst/>
          </a:prstGeom>
          <a:solidFill>
            <a:srgbClr val="086D6E"/>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E">
              <a:solidFill>
                <a:schemeClr val="bg1"/>
              </a:solidFill>
            </a:endParaRPr>
          </a:p>
        </p:txBody>
      </p:sp>
      <p:sp>
        <p:nvSpPr>
          <p:cNvPr id="5" name="Text Placeholder 4">
            <a:extLst>
              <a:ext uri="{FF2B5EF4-FFF2-40B4-BE49-F238E27FC236}">
                <a16:creationId xmlns:a16="http://schemas.microsoft.com/office/drawing/2014/main" id="{47D22D29-484D-3F2E-9DA1-37CA8E2E8942}"/>
              </a:ext>
            </a:extLst>
          </p:cNvPr>
          <p:cNvSpPr>
            <a:spLocks noGrp="1"/>
          </p:cNvSpPr>
          <p:nvPr>
            <p:ph type="body" sz="quarter" idx="18"/>
          </p:nvPr>
        </p:nvSpPr>
        <p:spPr>
          <a:xfrm>
            <a:off x="812667" y="1075268"/>
            <a:ext cx="10874508" cy="3874514"/>
          </a:xfrm>
        </p:spPr>
        <p:txBody>
          <a:bodyPr/>
          <a:lstStyle/>
          <a:p>
            <a:pPr marL="0" indent="0" algn="l" fontAlgn="auto"/>
            <a:r>
              <a:rPr lang="en-US" sz="2000" dirty="0">
                <a:solidFill>
                  <a:schemeClr val="bg1"/>
                </a:solidFill>
              </a:rPr>
              <a:t>The ultimate goal is to ensure that inclusivity is ingrained in the </a:t>
            </a:r>
            <a:r>
              <a:rPr lang="en-US" sz="2000" b="1" dirty="0">
                <a:solidFill>
                  <a:schemeClr val="bg1"/>
                </a:solidFill>
              </a:rPr>
              <a:t>company's daily operations and relationships,</a:t>
            </a:r>
            <a:r>
              <a:rPr lang="en-US" sz="2000" dirty="0">
                <a:solidFill>
                  <a:schemeClr val="bg1"/>
                </a:solidFill>
              </a:rPr>
              <a:t> not just in formal policies or programs. You want to make sure your inclusive culture audit dives into the intangible aspects of a company's inclusivity—</a:t>
            </a:r>
            <a:r>
              <a:rPr lang="en-US" sz="2000" b="1" dirty="0">
                <a:solidFill>
                  <a:schemeClr val="bg1"/>
                </a:solidFill>
              </a:rPr>
              <a:t>how people feel and interact</a:t>
            </a:r>
            <a:r>
              <a:rPr lang="en-US" sz="2000" dirty="0">
                <a:solidFill>
                  <a:schemeClr val="bg1"/>
                </a:solidFill>
              </a:rPr>
              <a:t>—while an inclusive company audit is focused on tangible structures and measurable outcomes. Together, they provide a holistic view of a company's inclusivity efforts.</a:t>
            </a:r>
            <a:endParaRPr lang="en-US" sz="2000" dirty="0">
              <a:solidFill>
                <a:schemeClr val="bg1"/>
              </a:solidFill>
              <a:hlinkClick r:id="rId2">
                <a:extLst>
                  <a:ext uri="{A12FA001-AC4F-418D-AE19-62706E023703}">
                    <ahyp:hlinkClr xmlns:ahyp="http://schemas.microsoft.com/office/drawing/2018/hyperlinkcolor" val="tx"/>
                  </a:ext>
                </a:extLst>
              </a:hlinkClick>
            </a:endParaRPr>
          </a:p>
        </p:txBody>
      </p:sp>
      <p:sp>
        <p:nvSpPr>
          <p:cNvPr id="4" name="Text Placeholder 3">
            <a:extLst>
              <a:ext uri="{FF2B5EF4-FFF2-40B4-BE49-F238E27FC236}">
                <a16:creationId xmlns:a16="http://schemas.microsoft.com/office/drawing/2014/main" id="{FBC018A2-A0CB-6D7D-8273-B56BBA969BB4}"/>
              </a:ext>
            </a:extLst>
          </p:cNvPr>
          <p:cNvSpPr>
            <a:spLocks noGrp="1"/>
          </p:cNvSpPr>
          <p:nvPr>
            <p:ph type="body" sz="quarter" idx="16"/>
          </p:nvPr>
        </p:nvSpPr>
        <p:spPr>
          <a:xfrm>
            <a:off x="676766" y="425791"/>
            <a:ext cx="11010409" cy="803654"/>
          </a:xfrm>
        </p:spPr>
        <p:txBody>
          <a:bodyPr/>
          <a:lstStyle/>
          <a:p>
            <a:pPr>
              <a:spcBef>
                <a:spcPts val="0"/>
              </a:spcBef>
            </a:pPr>
            <a:r>
              <a:rPr lang="en-IE" sz="3000" dirty="0">
                <a:solidFill>
                  <a:srgbClr val="702E8C"/>
                </a:solidFill>
              </a:rPr>
              <a:t>Moving Towards an Inclusive Culture: </a:t>
            </a:r>
            <a:r>
              <a:rPr lang="en-IE" sz="3000" dirty="0">
                <a:solidFill>
                  <a:srgbClr val="083F59"/>
                </a:solidFill>
              </a:rPr>
              <a:t>The Key Differences</a:t>
            </a:r>
          </a:p>
        </p:txBody>
      </p:sp>
      <p:graphicFrame>
        <p:nvGraphicFramePr>
          <p:cNvPr id="3" name="Table 2">
            <a:extLst>
              <a:ext uri="{FF2B5EF4-FFF2-40B4-BE49-F238E27FC236}">
                <a16:creationId xmlns:a16="http://schemas.microsoft.com/office/drawing/2014/main" id="{DBA7F21D-5F55-45F5-BB58-D80D550DCE05}"/>
              </a:ext>
            </a:extLst>
          </p:cNvPr>
          <p:cNvGraphicFramePr>
            <a:graphicFrameLocks noGrp="1"/>
          </p:cNvGraphicFramePr>
          <p:nvPr>
            <p:extLst>
              <p:ext uri="{D42A27DB-BD31-4B8C-83A1-F6EECF244321}">
                <p14:modId xmlns:p14="http://schemas.microsoft.com/office/powerpoint/2010/main" val="3410745259"/>
              </p:ext>
            </p:extLst>
          </p:nvPr>
        </p:nvGraphicFramePr>
        <p:xfrm>
          <a:off x="812667" y="2638425"/>
          <a:ext cx="10944225" cy="3566160"/>
        </p:xfrm>
        <a:graphic>
          <a:graphicData uri="http://schemas.openxmlformats.org/drawingml/2006/table">
            <a:tbl>
              <a:tblPr/>
              <a:tblGrid>
                <a:gridCol w="1685252">
                  <a:extLst>
                    <a:ext uri="{9D8B030D-6E8A-4147-A177-3AD203B41FA5}">
                      <a16:colId xmlns:a16="http://schemas.microsoft.com/office/drawing/2014/main" val="595722685"/>
                    </a:ext>
                  </a:extLst>
                </a:gridCol>
                <a:gridCol w="4467899">
                  <a:extLst>
                    <a:ext uri="{9D8B030D-6E8A-4147-A177-3AD203B41FA5}">
                      <a16:colId xmlns:a16="http://schemas.microsoft.com/office/drawing/2014/main" val="1632368782"/>
                    </a:ext>
                  </a:extLst>
                </a:gridCol>
                <a:gridCol w="4791074">
                  <a:extLst>
                    <a:ext uri="{9D8B030D-6E8A-4147-A177-3AD203B41FA5}">
                      <a16:colId xmlns:a16="http://schemas.microsoft.com/office/drawing/2014/main" val="2319669657"/>
                    </a:ext>
                  </a:extLst>
                </a:gridCol>
              </a:tblGrid>
              <a:tr h="0">
                <a:tc>
                  <a:txBody>
                    <a:bodyPr/>
                    <a:lstStyle/>
                    <a:p>
                      <a:endParaRPr lang="en-IE"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IE" b="1" dirty="0">
                          <a:solidFill>
                            <a:schemeClr val="bg1"/>
                          </a:solidFill>
                        </a:rPr>
                        <a:t>Inclusive Culture Audit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02E8C"/>
                    </a:solidFill>
                  </a:tcPr>
                </a:tc>
                <a:tc>
                  <a:txBody>
                    <a:bodyPr/>
                    <a:lstStyle/>
                    <a:p>
                      <a:r>
                        <a:rPr lang="en-IE" b="1" dirty="0">
                          <a:solidFill>
                            <a:schemeClr val="bg1"/>
                          </a:solidFill>
                        </a:rPr>
                        <a:t>Inclusive Company Audit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702E8C"/>
                    </a:solidFill>
                  </a:tcPr>
                </a:tc>
                <a:extLst>
                  <a:ext uri="{0D108BD9-81ED-4DB2-BD59-A6C34878D82A}">
                    <a16:rowId xmlns:a16="http://schemas.microsoft.com/office/drawing/2014/main" val="3512941642"/>
                  </a:ext>
                </a:extLst>
              </a:tr>
              <a:tr h="0">
                <a:tc>
                  <a:txBody>
                    <a:bodyPr/>
                    <a:lstStyle/>
                    <a:p>
                      <a:r>
                        <a:rPr lang="en-IE" b="1">
                          <a:solidFill>
                            <a:srgbClr val="702E8C"/>
                          </a:solidFill>
                        </a:rPr>
                        <a:t>Focus</a:t>
                      </a:r>
                      <a:endParaRPr lang="en-IE">
                        <a:solidFill>
                          <a:srgbClr val="702E8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dirty="0"/>
                        <a:t>Employee </a:t>
                      </a:r>
                      <a:r>
                        <a:rPr lang="en-US" dirty="0" err="1"/>
                        <a:t>behaviours</a:t>
                      </a:r>
                      <a:r>
                        <a:rPr lang="en-US" dirty="0"/>
                        <a:t>, shared values, and sense of belonging.</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t>Policies, systems, and measurable DEI outcomes.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292853925"/>
                  </a:ext>
                </a:extLst>
              </a:tr>
              <a:tr h="0">
                <a:tc>
                  <a:txBody>
                    <a:bodyPr/>
                    <a:lstStyle/>
                    <a:p>
                      <a:r>
                        <a:rPr lang="en-IE" b="1">
                          <a:solidFill>
                            <a:srgbClr val="702E8C"/>
                          </a:solidFill>
                        </a:rPr>
                        <a:t>Scope</a:t>
                      </a:r>
                      <a:endParaRPr lang="en-IE">
                        <a:solidFill>
                          <a:srgbClr val="702E8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dirty="0"/>
                        <a:t>Informal practices, attitudes, and leadership style.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IE"/>
                        <a:t>Formal structures, compliance, and metrics.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70459263"/>
                  </a:ext>
                </a:extLst>
              </a:tr>
              <a:tr h="0">
                <a:tc>
                  <a:txBody>
                    <a:bodyPr/>
                    <a:lstStyle/>
                    <a:p>
                      <a:r>
                        <a:rPr lang="en-IE" b="1" dirty="0">
                          <a:solidFill>
                            <a:srgbClr val="702E8C"/>
                          </a:solidFill>
                        </a:rPr>
                        <a:t>Objective</a:t>
                      </a:r>
                      <a:endParaRPr lang="en-IE" dirty="0">
                        <a:solidFill>
                          <a:srgbClr val="702E8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t>To assess and improve how inclusion is experienced day-to-day.</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dirty="0"/>
                        <a:t>To assess and improve </a:t>
                      </a:r>
                      <a:r>
                        <a:rPr lang="en-US" dirty="0" err="1"/>
                        <a:t>companyal</a:t>
                      </a:r>
                      <a:r>
                        <a:rPr lang="en-US" dirty="0"/>
                        <a:t> DEI policies and outcomes.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685518401"/>
                  </a:ext>
                </a:extLst>
              </a:tr>
              <a:tr h="0">
                <a:tc>
                  <a:txBody>
                    <a:bodyPr/>
                    <a:lstStyle/>
                    <a:p>
                      <a:r>
                        <a:rPr lang="en-IE" b="1">
                          <a:solidFill>
                            <a:srgbClr val="702E8C"/>
                          </a:solidFill>
                        </a:rPr>
                        <a:t>Methodology</a:t>
                      </a:r>
                      <a:endParaRPr lang="en-IE">
                        <a:solidFill>
                          <a:srgbClr val="702E8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t>Qualitative methods like surveys, focus groups, and interviews.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t>Quantitative methods like data analysis and benchmarking.</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816036805"/>
                  </a:ext>
                </a:extLst>
              </a:tr>
              <a:tr h="0">
                <a:tc>
                  <a:txBody>
                    <a:bodyPr/>
                    <a:lstStyle/>
                    <a:p>
                      <a:r>
                        <a:rPr lang="en-IE" b="1" dirty="0">
                          <a:solidFill>
                            <a:srgbClr val="702E8C"/>
                          </a:solidFill>
                        </a:rPr>
                        <a:t>Outcomes</a:t>
                      </a:r>
                      <a:endParaRPr lang="en-IE" dirty="0">
                        <a:solidFill>
                          <a:srgbClr val="702E8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a:t>Insights into cultural dynamics and employee well-being.</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dirty="0"/>
                        <a:t>Insights into structural barriers and policy gaps.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740403909"/>
                  </a:ext>
                </a:extLst>
              </a:tr>
            </a:tbl>
          </a:graphicData>
        </a:graphic>
      </p:graphicFrame>
    </p:spTree>
    <p:extLst>
      <p:ext uri="{BB962C8B-B14F-4D97-AF65-F5344CB8AC3E}">
        <p14:creationId xmlns:p14="http://schemas.microsoft.com/office/powerpoint/2010/main" val="26553216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241CBF-B86C-C747-1D5E-D6C1AE212B37}"/>
            </a:ext>
          </a:extLst>
        </p:cNvPr>
        <p:cNvGrpSpPr/>
        <p:nvPr/>
      </p:nvGrpSpPr>
      <p:grpSpPr>
        <a:xfrm>
          <a:off x="0" y="0"/>
          <a:ext cx="0" cy="0"/>
          <a:chOff x="0" y="0"/>
          <a:chExt cx="0" cy="0"/>
        </a:xfrm>
      </p:grpSpPr>
      <p:sp>
        <p:nvSpPr>
          <p:cNvPr id="21" name="Text Placeholder 20">
            <a:extLst>
              <a:ext uri="{FF2B5EF4-FFF2-40B4-BE49-F238E27FC236}">
                <a16:creationId xmlns:a16="http://schemas.microsoft.com/office/drawing/2014/main" id="{DB0ADA91-63F2-992C-381C-84262DF4EB0D}"/>
              </a:ext>
            </a:extLst>
          </p:cNvPr>
          <p:cNvSpPr>
            <a:spLocks noGrp="1"/>
          </p:cNvSpPr>
          <p:nvPr>
            <p:ph type="body" sz="quarter" idx="28"/>
          </p:nvPr>
        </p:nvSpPr>
        <p:spPr>
          <a:xfrm>
            <a:off x="512192" y="1267540"/>
            <a:ext cx="5188437" cy="5028641"/>
          </a:xfrm>
        </p:spPr>
        <p:txBody>
          <a:bodyPr/>
          <a:lstStyle/>
          <a:p>
            <a:pPr marL="0" indent="0"/>
            <a:r>
              <a:rPr lang="en-US" sz="1800" dirty="0"/>
              <a:t>Module 4 covers key areas when building an inclusive company culture in SMEs. </a:t>
            </a:r>
          </a:p>
          <a:p>
            <a:pPr marL="0" indent="0"/>
            <a:r>
              <a:rPr lang="en-US" sz="1800" dirty="0"/>
              <a:t>Part 1: Learn the benefits of DEI for SMEs and assess your workplace’s inclusivity to create a strong foundation for belonging and equity.</a:t>
            </a:r>
          </a:p>
          <a:p>
            <a:pPr marL="0" indent="0"/>
            <a:r>
              <a:rPr lang="en-US" sz="1800" dirty="0"/>
              <a:t>Part 2: Design and implement tailored cultural audits, using surveys and engagement strategies to analyze workplace inclusivity and drive meaningful change.</a:t>
            </a:r>
          </a:p>
          <a:p>
            <a:pPr marL="0" indent="0"/>
            <a:r>
              <a:rPr lang="en-US" sz="1800" dirty="0"/>
              <a:t>Part 3: Equip line managers and team leaders with strategies to foster belonging, psychological safety, and inclusivity within diverse teams.</a:t>
            </a:r>
          </a:p>
          <a:p>
            <a:pPr marL="0" indent="0"/>
            <a:r>
              <a:rPr lang="en-US" sz="1800" dirty="0"/>
              <a:t>Part 4: Transform existing policies into actionable strategies to challenge exclusive </a:t>
            </a:r>
            <a:r>
              <a:rPr lang="en-US" sz="1800" dirty="0" err="1"/>
              <a:t>behaviours</a:t>
            </a:r>
            <a:r>
              <a:rPr lang="en-US" sz="1800" dirty="0"/>
              <a:t>, develop effective DEI frameworks, and embed inclusivity into daily operations.</a:t>
            </a:r>
          </a:p>
          <a:p>
            <a:pPr marL="0" indent="0"/>
            <a:r>
              <a:rPr lang="en-US" sz="1800" dirty="0"/>
              <a:t>Part 5: Empower collaboration through Employee Resource Groups (ERGs), recognition programs, and inclusive leadership to build stronger, more cohesive teams.</a:t>
            </a:r>
          </a:p>
          <a:p>
            <a:pPr marL="0" indent="0"/>
            <a:endParaRPr lang="en-IE" sz="1800" dirty="0">
              <a:highlight>
                <a:srgbClr val="FFFF00"/>
              </a:highlight>
            </a:endParaRPr>
          </a:p>
        </p:txBody>
      </p:sp>
      <p:sp>
        <p:nvSpPr>
          <p:cNvPr id="20" name="Text Placeholder 19">
            <a:extLst>
              <a:ext uri="{FF2B5EF4-FFF2-40B4-BE49-F238E27FC236}">
                <a16:creationId xmlns:a16="http://schemas.microsoft.com/office/drawing/2014/main" id="{6EE13FC7-0B30-036C-9040-F097B88A26CF}"/>
              </a:ext>
            </a:extLst>
          </p:cNvPr>
          <p:cNvSpPr>
            <a:spLocks noGrp="1"/>
          </p:cNvSpPr>
          <p:nvPr>
            <p:ph type="body" sz="quarter" idx="27"/>
          </p:nvPr>
        </p:nvSpPr>
        <p:spPr>
          <a:xfrm>
            <a:off x="0" y="363622"/>
            <a:ext cx="5553536" cy="720752"/>
          </a:xfrm>
        </p:spPr>
        <p:txBody>
          <a:bodyPr/>
          <a:lstStyle/>
          <a:p>
            <a:r>
              <a:rPr lang="en-IE" sz="3200" b="0" dirty="0"/>
              <a:t>Introduction DARE to Module 4</a:t>
            </a:r>
          </a:p>
        </p:txBody>
      </p:sp>
      <p:sp>
        <p:nvSpPr>
          <p:cNvPr id="22" name="Text Placeholder 14">
            <a:extLst>
              <a:ext uri="{FF2B5EF4-FFF2-40B4-BE49-F238E27FC236}">
                <a16:creationId xmlns:a16="http://schemas.microsoft.com/office/drawing/2014/main" id="{38E6CF5E-F1FB-2DC5-EE75-26B27EBE1B51}"/>
              </a:ext>
            </a:extLst>
          </p:cNvPr>
          <p:cNvSpPr>
            <a:spLocks noGrp="1"/>
          </p:cNvSpPr>
          <p:nvPr>
            <p:ph type="body" sz="quarter" idx="14"/>
          </p:nvPr>
        </p:nvSpPr>
        <p:spPr>
          <a:xfrm>
            <a:off x="7069423" y="2196583"/>
            <a:ext cx="4465067" cy="689519"/>
          </a:xfrm>
        </p:spPr>
        <p:txBody>
          <a:bodyPr/>
          <a:lstStyle/>
          <a:p>
            <a:pPr>
              <a:lnSpc>
                <a:spcPct val="100000"/>
              </a:lnSpc>
              <a:spcBef>
                <a:spcPts val="0"/>
              </a:spcBef>
            </a:pPr>
            <a:r>
              <a:rPr lang="en-US" sz="2000" b="1" dirty="0">
                <a:ea typeface="Calibri" panose="020F0502020204030204" pitchFamily="34" charset="0"/>
                <a:cs typeface="Times New Roman" panose="02020603050405020304" pitchFamily="18" charset="0"/>
              </a:rPr>
              <a:t>Design and Deliver a Strategic Cultural Change Audit.</a:t>
            </a:r>
          </a:p>
        </p:txBody>
      </p:sp>
      <p:sp>
        <p:nvSpPr>
          <p:cNvPr id="25" name="Text Placeholder 21">
            <a:extLst>
              <a:ext uri="{FF2B5EF4-FFF2-40B4-BE49-F238E27FC236}">
                <a16:creationId xmlns:a16="http://schemas.microsoft.com/office/drawing/2014/main" id="{225AE504-F5C5-5939-F828-699B2994E373}"/>
              </a:ext>
            </a:extLst>
          </p:cNvPr>
          <p:cNvSpPr txBox="1">
            <a:spLocks/>
          </p:cNvSpPr>
          <p:nvPr/>
        </p:nvSpPr>
        <p:spPr>
          <a:xfrm>
            <a:off x="7100786" y="4032894"/>
            <a:ext cx="4713064"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sz="2000" b="1" dirty="0">
                <a:ea typeface="Calibri" panose="020F0502020204030204" pitchFamily="34" charset="0"/>
                <a:cs typeface="Times New Roman" panose="02020603050405020304" pitchFamily="18" charset="0"/>
              </a:rPr>
              <a:t>From Policies to Practice: Cultivating a Genuine Culture of Inclusion.</a:t>
            </a:r>
          </a:p>
        </p:txBody>
      </p:sp>
      <p:sp>
        <p:nvSpPr>
          <p:cNvPr id="29" name="Text Placeholder 25">
            <a:extLst>
              <a:ext uri="{FF2B5EF4-FFF2-40B4-BE49-F238E27FC236}">
                <a16:creationId xmlns:a16="http://schemas.microsoft.com/office/drawing/2014/main" id="{6D52E10A-3536-4B50-1249-CCD7948C878E}"/>
              </a:ext>
            </a:extLst>
          </p:cNvPr>
          <p:cNvSpPr txBox="1">
            <a:spLocks/>
          </p:cNvSpPr>
          <p:nvPr/>
        </p:nvSpPr>
        <p:spPr>
          <a:xfrm>
            <a:off x="7100787" y="4937164"/>
            <a:ext cx="4917035"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sz="2000" b="1" kern="0" dirty="0">
                <a:solidFill>
                  <a:srgbClr val="083F59"/>
                </a:solidFill>
                <a:effectLst/>
                <a:ea typeface="Calibri" panose="020F0502020204030204" pitchFamily="34" charset="0"/>
              </a:rPr>
              <a:t>Empowering Teams Through DEI Collaboration, ERGs, and Recognition</a:t>
            </a:r>
          </a:p>
        </p:txBody>
      </p:sp>
      <p:sp>
        <p:nvSpPr>
          <p:cNvPr id="30" name="TextBox 29">
            <a:extLst>
              <a:ext uri="{FF2B5EF4-FFF2-40B4-BE49-F238E27FC236}">
                <a16:creationId xmlns:a16="http://schemas.microsoft.com/office/drawing/2014/main" id="{6F8E1954-4FE4-015C-69F5-317AA05759B8}"/>
              </a:ext>
            </a:extLst>
          </p:cNvPr>
          <p:cNvSpPr txBox="1"/>
          <p:nvPr/>
        </p:nvSpPr>
        <p:spPr>
          <a:xfrm>
            <a:off x="7100786" y="3161177"/>
            <a:ext cx="3979590" cy="646331"/>
          </a:xfrm>
          <a:prstGeom prst="rect">
            <a:avLst/>
          </a:prstGeom>
          <a:noFill/>
        </p:spPr>
        <p:txBody>
          <a:bodyPr wrap="square" rtlCol="0">
            <a:spAutoFit/>
          </a:bodyPr>
          <a:lstStyle/>
          <a:p>
            <a:pPr>
              <a:lnSpc>
                <a:spcPct val="100000"/>
              </a:lnSpc>
              <a:spcBef>
                <a:spcPts val="0"/>
              </a:spcBef>
            </a:pPr>
            <a:r>
              <a:rPr lang="en-US" b="1" dirty="0">
                <a:solidFill>
                  <a:srgbClr val="083F59"/>
                </a:solidFill>
                <a:ea typeface="Calibri" panose="020F0502020204030204" pitchFamily="34" charset="0"/>
                <a:cs typeface="Times New Roman" panose="02020603050405020304" pitchFamily="18" charset="0"/>
              </a:rPr>
              <a:t>Support Management to Deliver a Workplace of Belonging and Inclusivity.</a:t>
            </a:r>
          </a:p>
        </p:txBody>
      </p:sp>
      <p:sp>
        <p:nvSpPr>
          <p:cNvPr id="31" name="Text Placeholder 14">
            <a:extLst>
              <a:ext uri="{FF2B5EF4-FFF2-40B4-BE49-F238E27FC236}">
                <a16:creationId xmlns:a16="http://schemas.microsoft.com/office/drawing/2014/main" id="{0FE9817B-03C4-62DB-C440-68C6031D3DAE}"/>
              </a:ext>
            </a:extLst>
          </p:cNvPr>
          <p:cNvSpPr txBox="1">
            <a:spLocks/>
          </p:cNvSpPr>
          <p:nvPr/>
        </p:nvSpPr>
        <p:spPr>
          <a:xfrm>
            <a:off x="7069422" y="1335429"/>
            <a:ext cx="4948400"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sz="2000" b="1" dirty="0">
                <a:solidFill>
                  <a:srgbClr val="083F59"/>
                </a:solidFill>
                <a:effectLst/>
                <a:ea typeface="Calibri" panose="020F0502020204030204" pitchFamily="34" charset="0"/>
                <a:cs typeface="Times New Roman" panose="02020603050405020304" pitchFamily="18" charset="0"/>
              </a:rPr>
              <a:t>Understand and Build an Inclusive Company Culture </a:t>
            </a:r>
            <a:endParaRPr lang="en-US" sz="2000" dirty="0">
              <a:solidFill>
                <a:srgbClr val="083F59"/>
              </a:solidFill>
              <a:effectLst/>
              <a:ea typeface="Calibri" panose="020F0502020204030204" pitchFamily="34" charset="0"/>
              <a:cs typeface="Times New Roman" panose="02020603050405020304" pitchFamily="18" charset="0"/>
            </a:endParaRPr>
          </a:p>
        </p:txBody>
      </p:sp>
      <p:sp>
        <p:nvSpPr>
          <p:cNvPr id="6" name="Text Placeholder 20">
            <a:extLst>
              <a:ext uri="{FF2B5EF4-FFF2-40B4-BE49-F238E27FC236}">
                <a16:creationId xmlns:a16="http://schemas.microsoft.com/office/drawing/2014/main" id="{28591609-C172-5E50-AC5E-C49B5D38C4E1}"/>
              </a:ext>
            </a:extLst>
          </p:cNvPr>
          <p:cNvSpPr txBox="1">
            <a:spLocks/>
          </p:cNvSpPr>
          <p:nvPr/>
        </p:nvSpPr>
        <p:spPr>
          <a:xfrm>
            <a:off x="5173210" y="1437672"/>
            <a:ext cx="1845575"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t>Section 1</a:t>
            </a:r>
          </a:p>
        </p:txBody>
      </p:sp>
      <p:sp>
        <p:nvSpPr>
          <p:cNvPr id="2" name="Text Placeholder 20">
            <a:extLst>
              <a:ext uri="{FF2B5EF4-FFF2-40B4-BE49-F238E27FC236}">
                <a16:creationId xmlns:a16="http://schemas.microsoft.com/office/drawing/2014/main" id="{68F7C254-E73D-2AEF-FBE3-18EA8F5D06C9}"/>
              </a:ext>
            </a:extLst>
          </p:cNvPr>
          <p:cNvSpPr txBox="1">
            <a:spLocks/>
          </p:cNvSpPr>
          <p:nvPr/>
        </p:nvSpPr>
        <p:spPr>
          <a:xfrm>
            <a:off x="5173212" y="2262668"/>
            <a:ext cx="1845575"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t>Section 2</a:t>
            </a:r>
          </a:p>
        </p:txBody>
      </p:sp>
      <p:sp>
        <p:nvSpPr>
          <p:cNvPr id="3" name="Text Placeholder 20">
            <a:extLst>
              <a:ext uri="{FF2B5EF4-FFF2-40B4-BE49-F238E27FC236}">
                <a16:creationId xmlns:a16="http://schemas.microsoft.com/office/drawing/2014/main" id="{48ACFD24-3A37-03B0-B1CD-21D4C49ED5D4}"/>
              </a:ext>
            </a:extLst>
          </p:cNvPr>
          <p:cNvSpPr txBox="1">
            <a:spLocks/>
          </p:cNvSpPr>
          <p:nvPr/>
        </p:nvSpPr>
        <p:spPr>
          <a:xfrm>
            <a:off x="5173212" y="3145764"/>
            <a:ext cx="1845575"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t>Section 3</a:t>
            </a:r>
          </a:p>
        </p:txBody>
      </p:sp>
      <p:sp>
        <p:nvSpPr>
          <p:cNvPr id="4" name="Text Placeholder 20">
            <a:extLst>
              <a:ext uri="{FF2B5EF4-FFF2-40B4-BE49-F238E27FC236}">
                <a16:creationId xmlns:a16="http://schemas.microsoft.com/office/drawing/2014/main" id="{00538BCF-B53C-9311-E382-8D2185AE474C}"/>
              </a:ext>
            </a:extLst>
          </p:cNvPr>
          <p:cNvSpPr txBox="1">
            <a:spLocks/>
          </p:cNvSpPr>
          <p:nvPr/>
        </p:nvSpPr>
        <p:spPr>
          <a:xfrm>
            <a:off x="5173211" y="4094145"/>
            <a:ext cx="1845575"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t>Section 4</a:t>
            </a:r>
          </a:p>
        </p:txBody>
      </p:sp>
      <p:sp>
        <p:nvSpPr>
          <p:cNvPr id="5" name="Text Placeholder 20">
            <a:extLst>
              <a:ext uri="{FF2B5EF4-FFF2-40B4-BE49-F238E27FC236}">
                <a16:creationId xmlns:a16="http://schemas.microsoft.com/office/drawing/2014/main" id="{C2721D75-0F40-372D-D788-B5725CB47891}"/>
              </a:ext>
            </a:extLst>
          </p:cNvPr>
          <p:cNvSpPr txBox="1">
            <a:spLocks/>
          </p:cNvSpPr>
          <p:nvPr/>
        </p:nvSpPr>
        <p:spPr>
          <a:xfrm>
            <a:off x="5173212" y="4972342"/>
            <a:ext cx="1845575"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t>Section 5</a:t>
            </a:r>
          </a:p>
        </p:txBody>
      </p:sp>
      <p:sp>
        <p:nvSpPr>
          <p:cNvPr id="8" name="TextBox 7">
            <a:extLst>
              <a:ext uri="{FF2B5EF4-FFF2-40B4-BE49-F238E27FC236}">
                <a16:creationId xmlns:a16="http://schemas.microsoft.com/office/drawing/2014/main" id="{A11F78C8-E8DB-F4E4-3A0B-9347B340B4E0}"/>
              </a:ext>
            </a:extLst>
          </p:cNvPr>
          <p:cNvSpPr txBox="1"/>
          <p:nvPr/>
        </p:nvSpPr>
        <p:spPr>
          <a:xfrm>
            <a:off x="6751964" y="233334"/>
            <a:ext cx="4948400" cy="954107"/>
          </a:xfrm>
          <a:prstGeom prst="rect">
            <a:avLst/>
          </a:prstGeom>
          <a:noFill/>
        </p:spPr>
        <p:txBody>
          <a:bodyPr wrap="square">
            <a:spAutoFit/>
          </a:bodyPr>
          <a:lstStyle/>
          <a:p>
            <a:pPr algn="ctr"/>
            <a:r>
              <a:rPr lang="en-US" sz="2800" b="1" dirty="0">
                <a:solidFill>
                  <a:srgbClr val="DF4625"/>
                </a:solidFill>
              </a:rPr>
              <a:t>Building an Inclusive Company Culture in SMEs </a:t>
            </a:r>
          </a:p>
        </p:txBody>
      </p:sp>
      <p:sp>
        <p:nvSpPr>
          <p:cNvPr id="7" name="TextBox 6">
            <a:extLst>
              <a:ext uri="{FF2B5EF4-FFF2-40B4-BE49-F238E27FC236}">
                <a16:creationId xmlns:a16="http://schemas.microsoft.com/office/drawing/2014/main" id="{1C8A6B01-F691-1D59-0062-110148742D10}"/>
              </a:ext>
            </a:extLst>
          </p:cNvPr>
          <p:cNvSpPr txBox="1"/>
          <p:nvPr/>
        </p:nvSpPr>
        <p:spPr>
          <a:xfrm rot="16200000">
            <a:off x="11387381" y="1393831"/>
            <a:ext cx="954447" cy="430887"/>
          </a:xfrm>
          <a:prstGeom prst="rect">
            <a:avLst/>
          </a:prstGeom>
          <a:solidFill>
            <a:srgbClr val="DF4625"/>
          </a:solidFill>
        </p:spPr>
        <p:txBody>
          <a:bodyPr wrap="square" rtlCol="0">
            <a:spAutoFit/>
          </a:bodyPr>
          <a:lstStyle/>
          <a:p>
            <a:pPr algn="ctr"/>
            <a:r>
              <a:rPr lang="en-IE" sz="2200" dirty="0">
                <a:solidFill>
                  <a:schemeClr val="bg1"/>
                </a:solidFill>
              </a:rPr>
              <a:t>Part 1</a:t>
            </a:r>
          </a:p>
        </p:txBody>
      </p:sp>
      <p:sp>
        <p:nvSpPr>
          <p:cNvPr id="9" name="TextBox 8">
            <a:extLst>
              <a:ext uri="{FF2B5EF4-FFF2-40B4-BE49-F238E27FC236}">
                <a16:creationId xmlns:a16="http://schemas.microsoft.com/office/drawing/2014/main" id="{8F51BEF4-36EC-09CD-0482-FC7DE522D65F}"/>
              </a:ext>
            </a:extLst>
          </p:cNvPr>
          <p:cNvSpPr txBox="1"/>
          <p:nvPr/>
        </p:nvSpPr>
        <p:spPr>
          <a:xfrm rot="16200000">
            <a:off x="11347179" y="2385554"/>
            <a:ext cx="1029682" cy="430887"/>
          </a:xfrm>
          <a:prstGeom prst="rect">
            <a:avLst/>
          </a:prstGeom>
          <a:solidFill>
            <a:srgbClr val="702E8C"/>
          </a:solidFill>
        </p:spPr>
        <p:txBody>
          <a:bodyPr wrap="square" rtlCol="0">
            <a:spAutoFit/>
          </a:bodyPr>
          <a:lstStyle/>
          <a:p>
            <a:pPr algn="ctr"/>
            <a:r>
              <a:rPr lang="en-IE" sz="2200" dirty="0">
                <a:solidFill>
                  <a:schemeClr val="bg1"/>
                </a:solidFill>
              </a:rPr>
              <a:t>Part 2</a:t>
            </a:r>
          </a:p>
        </p:txBody>
      </p:sp>
      <p:grpSp>
        <p:nvGrpSpPr>
          <p:cNvPr id="11" name="Group 10">
            <a:extLst>
              <a:ext uri="{FF2B5EF4-FFF2-40B4-BE49-F238E27FC236}">
                <a16:creationId xmlns:a16="http://schemas.microsoft.com/office/drawing/2014/main" id="{B2054644-5B7F-6B98-B1C9-4C9E8D1D3E78}"/>
              </a:ext>
            </a:extLst>
          </p:cNvPr>
          <p:cNvGrpSpPr/>
          <p:nvPr/>
        </p:nvGrpSpPr>
        <p:grpSpPr>
          <a:xfrm rot="19159346">
            <a:off x="6128394" y="903748"/>
            <a:ext cx="1170562" cy="727881"/>
            <a:chOff x="4975654" y="3674076"/>
            <a:chExt cx="1806206" cy="626075"/>
          </a:xfrm>
        </p:grpSpPr>
        <p:sp>
          <p:nvSpPr>
            <p:cNvPr id="12" name="Freeform 124">
              <a:extLst>
                <a:ext uri="{FF2B5EF4-FFF2-40B4-BE49-F238E27FC236}">
                  <a16:creationId xmlns:a16="http://schemas.microsoft.com/office/drawing/2014/main" id="{CE4A5802-2B1D-94CD-2038-D6F4EE8CD40B}"/>
                </a:ext>
              </a:extLst>
            </p:cNvPr>
            <p:cNvSpPr/>
            <p:nvPr/>
          </p:nvSpPr>
          <p:spPr>
            <a:xfrm>
              <a:off x="4975654" y="3674076"/>
              <a:ext cx="1779373" cy="626075"/>
            </a:xfrm>
            <a:custGeom>
              <a:avLst/>
              <a:gdLst>
                <a:gd name="connsiteX0" fmla="*/ 115330 w 1779373"/>
                <a:gd name="connsiteY0" fmla="*/ 395416 h 626075"/>
                <a:gd name="connsiteX1" fmla="*/ 0 w 1779373"/>
                <a:gd name="connsiteY1" fmla="*/ 49427 h 626075"/>
                <a:gd name="connsiteX2" fmla="*/ 1779373 w 1779373"/>
                <a:gd name="connsiteY2" fmla="*/ 0 h 626075"/>
                <a:gd name="connsiteX3" fmla="*/ 1524000 w 1779373"/>
                <a:gd name="connsiteY3" fmla="*/ 403654 h 626075"/>
                <a:gd name="connsiteX4" fmla="*/ 881449 w 1779373"/>
                <a:gd name="connsiteY4" fmla="*/ 387178 h 626075"/>
                <a:gd name="connsiteX5" fmla="*/ 1046205 w 1779373"/>
                <a:gd name="connsiteY5" fmla="*/ 626075 h 626075"/>
                <a:gd name="connsiteX6" fmla="*/ 584887 w 1779373"/>
                <a:gd name="connsiteY6" fmla="*/ 387178 h 626075"/>
                <a:gd name="connsiteX7" fmla="*/ 115330 w 1779373"/>
                <a:gd name="connsiteY7" fmla="*/ 395416 h 626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79373" h="626075">
                  <a:moveTo>
                    <a:pt x="115330" y="395416"/>
                  </a:moveTo>
                  <a:lnTo>
                    <a:pt x="0" y="49427"/>
                  </a:lnTo>
                  <a:lnTo>
                    <a:pt x="1779373" y="0"/>
                  </a:lnTo>
                  <a:lnTo>
                    <a:pt x="1524000" y="403654"/>
                  </a:lnTo>
                  <a:lnTo>
                    <a:pt x="881449" y="387178"/>
                  </a:lnTo>
                  <a:lnTo>
                    <a:pt x="1046205" y="626075"/>
                  </a:lnTo>
                  <a:lnTo>
                    <a:pt x="584887" y="387178"/>
                  </a:lnTo>
                  <a:lnTo>
                    <a:pt x="115330" y="395416"/>
                  </a:lnTo>
                  <a:close/>
                </a:path>
              </a:pathLst>
            </a:custGeom>
            <a:solidFill>
              <a:srgbClr val="DF462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756"/>
            </a:p>
          </p:txBody>
        </p:sp>
        <p:sp>
          <p:nvSpPr>
            <p:cNvPr id="13" name="TextBox 12">
              <a:extLst>
                <a:ext uri="{FF2B5EF4-FFF2-40B4-BE49-F238E27FC236}">
                  <a16:creationId xmlns:a16="http://schemas.microsoft.com/office/drawing/2014/main" id="{15E6E609-B28D-2AA1-BDA5-4365236D399E}"/>
                </a:ext>
              </a:extLst>
            </p:cNvPr>
            <p:cNvSpPr txBox="1"/>
            <p:nvPr/>
          </p:nvSpPr>
          <p:spPr>
            <a:xfrm>
              <a:off x="5065797" y="3763296"/>
              <a:ext cx="1716063" cy="379876"/>
            </a:xfrm>
            <a:prstGeom prst="rect">
              <a:avLst/>
            </a:prstGeom>
            <a:noFill/>
          </p:spPr>
          <p:txBody>
            <a:bodyPr wrap="square" rtlCol="0">
              <a:spAutoFit/>
            </a:bodyPr>
            <a:lstStyle/>
            <a:p>
              <a:pPr algn="l"/>
              <a:r>
                <a:rPr lang="en-US" sz="1000" b="1" dirty="0">
                  <a:ln/>
                  <a:solidFill>
                    <a:schemeClr val="bg1"/>
                  </a:solidFill>
                  <a:latin typeface="Calibri" panose="020F0502020204030204" pitchFamily="34" charset="0"/>
                  <a:cs typeface="Calibri" panose="020F0502020204030204" pitchFamily="34" charset="0"/>
                  <a:sym typeface="Avenir-Black"/>
                  <a:rtl val="0"/>
                </a:rPr>
                <a:t>YOU ARE HERE</a:t>
              </a:r>
              <a:endParaRPr lang="en-US" sz="1000" dirty="0">
                <a:ln/>
                <a:solidFill>
                  <a:schemeClr val="bg1"/>
                </a:solidFill>
                <a:latin typeface="Calibri" panose="020F0502020204030204" pitchFamily="34" charset="0"/>
                <a:cs typeface="Calibri" panose="020F0502020204030204" pitchFamily="34" charset="0"/>
                <a:sym typeface="Avenir-Black"/>
                <a:rtl val="0"/>
              </a:endParaRPr>
            </a:p>
          </p:txBody>
        </p:sp>
      </p:grpSp>
      <p:sp>
        <p:nvSpPr>
          <p:cNvPr id="16" name="TextBox 15">
            <a:extLst>
              <a:ext uri="{FF2B5EF4-FFF2-40B4-BE49-F238E27FC236}">
                <a16:creationId xmlns:a16="http://schemas.microsoft.com/office/drawing/2014/main" id="{A5AA54F8-3E5B-2800-52A8-CA93C4D67630}"/>
              </a:ext>
            </a:extLst>
          </p:cNvPr>
          <p:cNvSpPr txBox="1"/>
          <p:nvPr/>
        </p:nvSpPr>
        <p:spPr>
          <a:xfrm rot="16200000">
            <a:off x="11433624" y="3329240"/>
            <a:ext cx="857687" cy="430887"/>
          </a:xfrm>
          <a:prstGeom prst="rect">
            <a:avLst/>
          </a:prstGeom>
          <a:solidFill>
            <a:srgbClr val="05AAA3"/>
          </a:solidFill>
        </p:spPr>
        <p:txBody>
          <a:bodyPr wrap="square" rtlCol="0">
            <a:spAutoFit/>
          </a:bodyPr>
          <a:lstStyle/>
          <a:p>
            <a:pPr algn="ctr"/>
            <a:r>
              <a:rPr lang="en-IE" sz="2200" dirty="0">
                <a:solidFill>
                  <a:schemeClr val="bg1"/>
                </a:solidFill>
              </a:rPr>
              <a:t>Part 3</a:t>
            </a:r>
          </a:p>
        </p:txBody>
      </p:sp>
      <p:sp>
        <p:nvSpPr>
          <p:cNvPr id="17" name="TextBox 16">
            <a:extLst>
              <a:ext uri="{FF2B5EF4-FFF2-40B4-BE49-F238E27FC236}">
                <a16:creationId xmlns:a16="http://schemas.microsoft.com/office/drawing/2014/main" id="{28708270-3EC9-10FF-7F61-69B533A62B2D}"/>
              </a:ext>
            </a:extLst>
          </p:cNvPr>
          <p:cNvSpPr txBox="1"/>
          <p:nvPr/>
        </p:nvSpPr>
        <p:spPr>
          <a:xfrm rot="16200000">
            <a:off x="11398021" y="4194706"/>
            <a:ext cx="928000" cy="430887"/>
          </a:xfrm>
          <a:prstGeom prst="rect">
            <a:avLst/>
          </a:prstGeom>
          <a:solidFill>
            <a:srgbClr val="0872B5"/>
          </a:solidFill>
        </p:spPr>
        <p:txBody>
          <a:bodyPr wrap="square" rtlCol="0">
            <a:spAutoFit/>
          </a:bodyPr>
          <a:lstStyle/>
          <a:p>
            <a:pPr algn="ctr"/>
            <a:r>
              <a:rPr lang="en-IE" sz="2200" dirty="0">
                <a:solidFill>
                  <a:schemeClr val="bg1"/>
                </a:solidFill>
              </a:rPr>
              <a:t>Part 4</a:t>
            </a:r>
          </a:p>
        </p:txBody>
      </p:sp>
      <p:sp>
        <p:nvSpPr>
          <p:cNvPr id="18" name="TextBox 17">
            <a:extLst>
              <a:ext uri="{FF2B5EF4-FFF2-40B4-BE49-F238E27FC236}">
                <a16:creationId xmlns:a16="http://schemas.microsoft.com/office/drawing/2014/main" id="{3689CD0B-7B61-6325-10B0-C314E41A241B}"/>
              </a:ext>
            </a:extLst>
          </p:cNvPr>
          <p:cNvSpPr txBox="1"/>
          <p:nvPr/>
        </p:nvSpPr>
        <p:spPr>
          <a:xfrm rot="16200000">
            <a:off x="11433176" y="5087550"/>
            <a:ext cx="857687" cy="430887"/>
          </a:xfrm>
          <a:prstGeom prst="rect">
            <a:avLst/>
          </a:prstGeom>
          <a:solidFill>
            <a:srgbClr val="FCB913"/>
          </a:solidFill>
        </p:spPr>
        <p:txBody>
          <a:bodyPr wrap="square" rtlCol="0">
            <a:spAutoFit/>
          </a:bodyPr>
          <a:lstStyle/>
          <a:p>
            <a:pPr algn="ctr"/>
            <a:r>
              <a:rPr lang="en-IE" sz="2200" dirty="0">
                <a:solidFill>
                  <a:schemeClr val="bg1"/>
                </a:solidFill>
              </a:rPr>
              <a:t>Part 5</a:t>
            </a:r>
          </a:p>
        </p:txBody>
      </p:sp>
    </p:spTree>
    <p:extLst>
      <p:ext uri="{BB962C8B-B14F-4D97-AF65-F5344CB8AC3E}">
        <p14:creationId xmlns:p14="http://schemas.microsoft.com/office/powerpoint/2010/main" val="273496943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0E31499-A318-A4BD-A809-ED163064907A}"/>
              </a:ext>
            </a:extLst>
          </p:cNvPr>
          <p:cNvSpPr>
            <a:spLocks noGrp="1"/>
          </p:cNvSpPr>
          <p:nvPr>
            <p:ph type="body" sz="quarter" idx="18"/>
          </p:nvPr>
        </p:nvSpPr>
        <p:spPr>
          <a:xfrm>
            <a:off x="798381" y="1552975"/>
            <a:ext cx="10595237" cy="3849918"/>
          </a:xfrm>
        </p:spPr>
        <p:txBody>
          <a:bodyPr/>
          <a:lstStyle/>
          <a:p>
            <a:pPr marL="0" indent="0"/>
            <a:r>
              <a:rPr lang="en-US" sz="2100" b="1" i="0" dirty="0">
                <a:effectLst/>
                <a:highlight>
                  <a:srgbClr val="FFFFFF"/>
                </a:highlight>
              </a:rPr>
              <a:t>Before embarking on a Diversity, Equity, and Inclusion (DEI) journey, ask yourself: Where does your company currently stand? </a:t>
            </a:r>
            <a:r>
              <a:rPr lang="en-US" sz="2100" b="0" i="0" dirty="0">
                <a:effectLst/>
                <a:highlight>
                  <a:srgbClr val="FFFFFF"/>
                </a:highlight>
              </a:rPr>
              <a:t>This requires a Company Inclusive Audit (Module 3) , which is a thorough review of your company’s policies and procedures, combined with employee input and alignment of your </a:t>
            </a:r>
            <a:r>
              <a:rPr lang="en-US" sz="2100" dirty="0">
                <a:highlight>
                  <a:srgbClr val="FFFFFF"/>
                </a:highlight>
              </a:rPr>
              <a:t>values and practices. </a:t>
            </a:r>
            <a:r>
              <a:rPr lang="en-US" sz="2100" b="0" i="0" dirty="0">
                <a:effectLst/>
                <a:highlight>
                  <a:srgbClr val="FFFFFF"/>
                </a:highlight>
              </a:rPr>
              <a:t>Examine key documents like employee handbooks and harassment policies to ensure they align with DEI objectives. For SMEs, company inclusion should encompass:</a:t>
            </a:r>
          </a:p>
          <a:p>
            <a:pPr marL="342900" indent="-342900">
              <a:buClr>
                <a:schemeClr val="tx1"/>
              </a:buClr>
              <a:buFont typeface="Wingdings" panose="05000000000000000000" pitchFamily="2" charset="2"/>
              <a:buChar char="q"/>
            </a:pPr>
            <a:r>
              <a:rPr lang="en-US" sz="2100" b="1" dirty="0">
                <a:solidFill>
                  <a:schemeClr val="bg1">
                    <a:lumMod val="95000"/>
                  </a:schemeClr>
                </a:solidFill>
                <a:highlight>
                  <a:srgbClr val="05AAA3"/>
                </a:highlight>
              </a:rPr>
              <a:t>People Management Practices: </a:t>
            </a:r>
            <a:r>
              <a:rPr lang="en-US" sz="2100" dirty="0"/>
              <a:t>Inclusion begins with equitable hiring, training, and promotion processes. This ensures that everyone, regardless of background, has access to opportunities.</a:t>
            </a:r>
          </a:p>
          <a:p>
            <a:pPr marL="342900" indent="-342900">
              <a:lnSpc>
                <a:spcPct val="100000"/>
              </a:lnSpc>
              <a:spcBef>
                <a:spcPts val="0"/>
              </a:spcBef>
              <a:spcAft>
                <a:spcPts val="600"/>
              </a:spcAft>
              <a:buClr>
                <a:schemeClr val="tx1"/>
              </a:buClr>
              <a:buFont typeface="Wingdings" panose="05000000000000000000" pitchFamily="2" charset="2"/>
              <a:buChar char="q"/>
            </a:pPr>
            <a:r>
              <a:rPr lang="en-US" sz="2100" b="1" dirty="0">
                <a:solidFill>
                  <a:schemeClr val="bg1">
                    <a:lumMod val="95000"/>
                  </a:schemeClr>
                </a:solidFill>
                <a:highlight>
                  <a:srgbClr val="05AAA3"/>
                </a:highlight>
              </a:rPr>
              <a:t>Employee Experience: </a:t>
            </a:r>
            <a:r>
              <a:rPr lang="en-US" sz="2100" dirty="0"/>
              <a:t>Employees should feel they are heard, appreciated, and able to contribute their authentic selves without fear of discrimination.</a:t>
            </a:r>
          </a:p>
          <a:p>
            <a:pPr marL="342900" indent="-342900">
              <a:lnSpc>
                <a:spcPct val="100000"/>
              </a:lnSpc>
              <a:spcBef>
                <a:spcPts val="0"/>
              </a:spcBef>
              <a:spcAft>
                <a:spcPts val="600"/>
              </a:spcAft>
              <a:buClr>
                <a:schemeClr val="tx1"/>
              </a:buClr>
              <a:buFont typeface="Wingdings" panose="05000000000000000000" pitchFamily="2" charset="2"/>
              <a:buChar char="q"/>
            </a:pPr>
            <a:r>
              <a:rPr lang="en-US" sz="2100" b="1" dirty="0">
                <a:solidFill>
                  <a:schemeClr val="bg1">
                    <a:lumMod val="95000"/>
                  </a:schemeClr>
                </a:solidFill>
                <a:highlight>
                  <a:srgbClr val="05AAA3"/>
                </a:highlight>
              </a:rPr>
              <a:t>Company Values: </a:t>
            </a:r>
            <a:r>
              <a:rPr lang="en-US" sz="2100" dirty="0"/>
              <a:t>Inclusion should be a part of the company's mission, vision, and day-to-day </a:t>
            </a:r>
            <a:r>
              <a:rPr lang="en-US" sz="2100" dirty="0" err="1"/>
              <a:t>behaviours</a:t>
            </a:r>
            <a:r>
              <a:rPr lang="en-US" sz="2100" dirty="0"/>
              <a:t>.</a:t>
            </a:r>
          </a:p>
          <a:p>
            <a:pPr marL="342900" indent="-342900">
              <a:lnSpc>
                <a:spcPct val="100000"/>
              </a:lnSpc>
              <a:spcBef>
                <a:spcPts val="0"/>
              </a:spcBef>
              <a:spcAft>
                <a:spcPts val="600"/>
              </a:spcAft>
              <a:buClr>
                <a:schemeClr val="tx1"/>
              </a:buClr>
              <a:buFont typeface="Wingdings" panose="05000000000000000000" pitchFamily="2" charset="2"/>
              <a:buChar char="q"/>
            </a:pPr>
            <a:r>
              <a:rPr lang="en-US" sz="2100" b="1" dirty="0">
                <a:solidFill>
                  <a:schemeClr val="bg1">
                    <a:lumMod val="95000"/>
                  </a:schemeClr>
                </a:solidFill>
                <a:highlight>
                  <a:srgbClr val="05AAA3"/>
                </a:highlight>
              </a:rPr>
              <a:t>Measurable Goals and Outcomes: </a:t>
            </a:r>
            <a:r>
              <a:rPr lang="en-US" sz="2100" dirty="0"/>
              <a:t>Setting specific targets (e.g., increasing diversity in leadership roles) allows the company to assess its progress and impact.</a:t>
            </a:r>
            <a:endParaRPr lang="en-IE" sz="2100" dirty="0"/>
          </a:p>
        </p:txBody>
      </p:sp>
      <p:sp>
        <p:nvSpPr>
          <p:cNvPr id="3" name="Text Placeholder 2">
            <a:extLst>
              <a:ext uri="{FF2B5EF4-FFF2-40B4-BE49-F238E27FC236}">
                <a16:creationId xmlns:a16="http://schemas.microsoft.com/office/drawing/2014/main" id="{1E0A7389-D56E-0AC3-0239-BCB78FF3DFFC}"/>
              </a:ext>
            </a:extLst>
          </p:cNvPr>
          <p:cNvSpPr>
            <a:spLocks noGrp="1"/>
          </p:cNvSpPr>
          <p:nvPr>
            <p:ph type="body" sz="quarter" idx="16"/>
          </p:nvPr>
        </p:nvSpPr>
        <p:spPr>
          <a:xfrm>
            <a:off x="3160582" y="418693"/>
            <a:ext cx="7936044" cy="803654"/>
          </a:xfrm>
        </p:spPr>
        <p:txBody>
          <a:bodyPr/>
          <a:lstStyle/>
          <a:p>
            <a:r>
              <a:rPr lang="en-IE" sz="3000" dirty="0">
                <a:solidFill>
                  <a:srgbClr val="702E8C"/>
                </a:solidFill>
              </a:rPr>
              <a:t>Before You Start the Inclusive Culture Audit: Clarify What Inclusion is for Your SME </a:t>
            </a:r>
          </a:p>
        </p:txBody>
      </p:sp>
      <p:pic>
        <p:nvPicPr>
          <p:cNvPr id="4" name="Graphic 3" descr="Chevron arrows with solid fill">
            <a:extLst>
              <a:ext uri="{FF2B5EF4-FFF2-40B4-BE49-F238E27FC236}">
                <a16:creationId xmlns:a16="http://schemas.microsoft.com/office/drawing/2014/main" id="{9C083878-09D5-D409-3DB9-F6FC190D4904}"/>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468850" y="687510"/>
            <a:ext cx="520661" cy="520661"/>
          </a:xfrm>
          <a:prstGeom prst="rect">
            <a:avLst/>
          </a:prstGeom>
        </p:spPr>
      </p:pic>
      <p:sp>
        <p:nvSpPr>
          <p:cNvPr id="5" name="Round Diagonal Corner Rectangle 9">
            <a:extLst>
              <a:ext uri="{FF2B5EF4-FFF2-40B4-BE49-F238E27FC236}">
                <a16:creationId xmlns:a16="http://schemas.microsoft.com/office/drawing/2014/main" id="{8889BF35-46A2-78A4-3324-2650C4870E5A}"/>
              </a:ext>
            </a:extLst>
          </p:cNvPr>
          <p:cNvSpPr/>
          <p:nvPr/>
        </p:nvSpPr>
        <p:spPr>
          <a:xfrm rot="16200000">
            <a:off x="835870" y="-69384"/>
            <a:ext cx="1105664" cy="2034452"/>
          </a:xfrm>
          <a:prstGeom prst="round2DiagRect">
            <a:avLst/>
          </a:prstGeom>
          <a:solidFill>
            <a:srgbClr val="086D6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 Placeholder 8">
            <a:extLst>
              <a:ext uri="{FF2B5EF4-FFF2-40B4-BE49-F238E27FC236}">
                <a16:creationId xmlns:a16="http://schemas.microsoft.com/office/drawing/2014/main" id="{0F284DF9-589B-95C0-BDEE-20CEDA348C52}"/>
              </a:ext>
            </a:extLst>
          </p:cNvPr>
          <p:cNvSpPr txBox="1">
            <a:spLocks/>
          </p:cNvSpPr>
          <p:nvPr/>
        </p:nvSpPr>
        <p:spPr>
          <a:xfrm>
            <a:off x="97365" y="342708"/>
            <a:ext cx="2247393"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000" dirty="0"/>
              <a:t>Step 1</a:t>
            </a:r>
          </a:p>
        </p:txBody>
      </p:sp>
    </p:spTree>
    <p:extLst>
      <p:ext uri="{BB962C8B-B14F-4D97-AF65-F5344CB8AC3E}">
        <p14:creationId xmlns:p14="http://schemas.microsoft.com/office/powerpoint/2010/main" val="318686650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ECA1B7-C583-E3CA-8289-09EE72801B7C}"/>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106A13E6-2CEB-DDE3-99EA-9BC32EADC8F4}"/>
              </a:ext>
            </a:extLst>
          </p:cNvPr>
          <p:cNvSpPr>
            <a:spLocks noGrp="1"/>
          </p:cNvSpPr>
          <p:nvPr>
            <p:ph type="body" sz="quarter" idx="18"/>
          </p:nvPr>
        </p:nvSpPr>
        <p:spPr>
          <a:xfrm>
            <a:off x="798381" y="1552975"/>
            <a:ext cx="10984044" cy="3849918"/>
          </a:xfrm>
        </p:spPr>
        <p:txBody>
          <a:bodyPr/>
          <a:lstStyle/>
          <a:p>
            <a:pPr marL="0" indent="0"/>
            <a:r>
              <a:rPr lang="en-US" sz="2100" b="1" i="0" dirty="0">
                <a:solidFill>
                  <a:srgbClr val="702E8C"/>
                </a:solidFill>
                <a:effectLst/>
                <a:highlight>
                  <a:srgbClr val="FFFFFF"/>
                </a:highlight>
              </a:rPr>
              <a:t>Before embarking on the next step of your Diversity, Equity, and Inclusion (DEI) journey, ask yourself: Where does your company currently stand? </a:t>
            </a:r>
            <a:r>
              <a:rPr lang="en-US" sz="2100" dirty="0">
                <a:highlight>
                  <a:srgbClr val="FFFFFF"/>
                </a:highlight>
              </a:rPr>
              <a:t>Now that you have some definitions of what inclusion means to your business, you need to get work to make sure your company is aligned with your values, principles, and vision. This requires an Inclusive Company Audit (covered in Module 3), which is a thorough review of your company’s policies and procedures, combined with manager and employee input,</a:t>
            </a:r>
            <a:r>
              <a:rPr lang="en-US" sz="2100" b="0" i="0" dirty="0">
                <a:effectLst/>
                <a:highlight>
                  <a:srgbClr val="FFFFFF"/>
                </a:highlight>
              </a:rPr>
              <a:t> </a:t>
            </a:r>
            <a:r>
              <a:rPr lang="en-US" sz="2100" dirty="0">
                <a:highlight>
                  <a:srgbClr val="FFFFFF"/>
                </a:highlight>
              </a:rPr>
              <a:t>to make sure they are aligned with </a:t>
            </a:r>
            <a:r>
              <a:rPr lang="en-US" sz="2100" b="0" i="0" dirty="0">
                <a:effectLst/>
                <a:highlight>
                  <a:srgbClr val="FFFFFF"/>
                </a:highlight>
              </a:rPr>
              <a:t>your vision, </a:t>
            </a:r>
            <a:r>
              <a:rPr lang="en-US" sz="2100" dirty="0">
                <a:highlight>
                  <a:srgbClr val="FFFFFF"/>
                </a:highlight>
              </a:rPr>
              <a:t>values and practices.  This will give you a good overall idea of where you are and what you need to be. </a:t>
            </a:r>
            <a:r>
              <a:rPr lang="en-US" sz="2100" b="1" dirty="0">
                <a:highlight>
                  <a:srgbClr val="FFFFFF"/>
                </a:highlight>
              </a:rPr>
              <a:t>Start by identifying the core areas of your business that contribute or lack  inclusivity, e.g., </a:t>
            </a:r>
          </a:p>
          <a:p>
            <a:pPr marL="342900" indent="-342900">
              <a:buFont typeface="Wingdings" panose="05000000000000000000" pitchFamily="2" charset="2"/>
              <a:buChar char="v"/>
            </a:pPr>
            <a:r>
              <a:rPr lang="en-US" sz="2100" dirty="0">
                <a:highlight>
                  <a:srgbClr val="FFFFFF"/>
                </a:highlight>
              </a:rPr>
              <a:t>Diverse employee representation.</a:t>
            </a:r>
          </a:p>
          <a:p>
            <a:pPr marL="342900" indent="-342900">
              <a:buFont typeface="Wingdings" panose="05000000000000000000" pitchFamily="2" charset="2"/>
              <a:buChar char="v"/>
            </a:pPr>
            <a:r>
              <a:rPr lang="en-US" sz="2100" dirty="0">
                <a:highlight>
                  <a:srgbClr val="FFFFFF"/>
                </a:highlight>
              </a:rPr>
              <a:t>Equity in policies and pay.</a:t>
            </a:r>
          </a:p>
          <a:p>
            <a:pPr marL="342900" indent="-342900">
              <a:buFont typeface="Wingdings" panose="05000000000000000000" pitchFamily="2" charset="2"/>
              <a:buChar char="v"/>
            </a:pPr>
            <a:r>
              <a:rPr lang="en-US" sz="2100" dirty="0">
                <a:highlight>
                  <a:srgbClr val="FFFFFF"/>
                </a:highlight>
              </a:rPr>
              <a:t>Psychological safety.</a:t>
            </a:r>
          </a:p>
          <a:p>
            <a:pPr marL="342900" indent="-342900">
              <a:buFont typeface="Wingdings" panose="05000000000000000000" pitchFamily="2" charset="2"/>
              <a:buChar char="v"/>
            </a:pPr>
            <a:r>
              <a:rPr lang="en-US" sz="2100" dirty="0">
                <a:highlight>
                  <a:srgbClr val="FFFFFF"/>
                </a:highlight>
              </a:rPr>
              <a:t>Inclusive leadership and decision-making.</a:t>
            </a:r>
          </a:p>
          <a:p>
            <a:pPr marL="342900" indent="-342900">
              <a:buFont typeface="Wingdings" panose="05000000000000000000" pitchFamily="2" charset="2"/>
              <a:buChar char="v"/>
            </a:pPr>
            <a:r>
              <a:rPr lang="en-US" sz="2100" dirty="0">
                <a:highlight>
                  <a:srgbClr val="FFFFFF"/>
                </a:highlight>
              </a:rPr>
              <a:t>Employee empowerment and belonging.</a:t>
            </a:r>
          </a:p>
          <a:p>
            <a:pPr marL="0" indent="0"/>
            <a:endParaRPr lang="en-US" sz="1000" dirty="0">
              <a:highlight>
                <a:srgbClr val="FFFFFF"/>
              </a:highlight>
            </a:endParaRPr>
          </a:p>
        </p:txBody>
      </p:sp>
      <p:sp>
        <p:nvSpPr>
          <p:cNvPr id="3" name="Text Placeholder 2">
            <a:extLst>
              <a:ext uri="{FF2B5EF4-FFF2-40B4-BE49-F238E27FC236}">
                <a16:creationId xmlns:a16="http://schemas.microsoft.com/office/drawing/2014/main" id="{72201C19-8898-DFD6-34FC-5E042864EF4E}"/>
              </a:ext>
            </a:extLst>
          </p:cNvPr>
          <p:cNvSpPr>
            <a:spLocks noGrp="1"/>
          </p:cNvSpPr>
          <p:nvPr>
            <p:ph type="body" sz="quarter" idx="16"/>
          </p:nvPr>
        </p:nvSpPr>
        <p:spPr>
          <a:xfrm>
            <a:off x="3052433" y="697020"/>
            <a:ext cx="8421818" cy="803654"/>
          </a:xfrm>
        </p:spPr>
        <p:txBody>
          <a:bodyPr/>
          <a:lstStyle/>
          <a:p>
            <a:r>
              <a:rPr lang="en-IE" sz="3000" b="0" dirty="0">
                <a:solidFill>
                  <a:srgbClr val="702E8C"/>
                </a:solidFill>
              </a:rPr>
              <a:t>Now Clarify Where Your DEI Currently Stands</a:t>
            </a:r>
          </a:p>
        </p:txBody>
      </p:sp>
      <p:pic>
        <p:nvPicPr>
          <p:cNvPr id="7" name="Graphic 6" descr="Chevron arrows with solid fill">
            <a:extLst>
              <a:ext uri="{FF2B5EF4-FFF2-40B4-BE49-F238E27FC236}">
                <a16:creationId xmlns:a16="http://schemas.microsoft.com/office/drawing/2014/main" id="{7A99E547-4BA2-179B-FFB4-23BBDE369488}"/>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468850" y="687510"/>
            <a:ext cx="520661" cy="520661"/>
          </a:xfrm>
          <a:prstGeom prst="rect">
            <a:avLst/>
          </a:prstGeom>
        </p:spPr>
      </p:pic>
      <p:sp>
        <p:nvSpPr>
          <p:cNvPr id="8" name="Round Diagonal Corner Rectangle 9">
            <a:extLst>
              <a:ext uri="{FF2B5EF4-FFF2-40B4-BE49-F238E27FC236}">
                <a16:creationId xmlns:a16="http://schemas.microsoft.com/office/drawing/2014/main" id="{2BC41C9D-86D8-72E8-F015-852F193D98ED}"/>
              </a:ext>
            </a:extLst>
          </p:cNvPr>
          <p:cNvSpPr/>
          <p:nvPr/>
        </p:nvSpPr>
        <p:spPr>
          <a:xfrm rot="16200000">
            <a:off x="835870" y="-69384"/>
            <a:ext cx="1105664" cy="2034452"/>
          </a:xfrm>
          <a:prstGeom prst="round2DiagRect">
            <a:avLst/>
          </a:prstGeom>
          <a:solidFill>
            <a:srgbClr val="086D6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 Placeholder 8">
            <a:extLst>
              <a:ext uri="{FF2B5EF4-FFF2-40B4-BE49-F238E27FC236}">
                <a16:creationId xmlns:a16="http://schemas.microsoft.com/office/drawing/2014/main" id="{1CDF612D-BD3C-3DFA-18EC-613762BBCC3C}"/>
              </a:ext>
            </a:extLst>
          </p:cNvPr>
          <p:cNvSpPr txBox="1">
            <a:spLocks/>
          </p:cNvSpPr>
          <p:nvPr/>
        </p:nvSpPr>
        <p:spPr>
          <a:xfrm>
            <a:off x="97365" y="342708"/>
            <a:ext cx="2247393"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000" dirty="0"/>
              <a:t>Step 2</a:t>
            </a:r>
          </a:p>
        </p:txBody>
      </p:sp>
    </p:spTree>
    <p:extLst>
      <p:ext uri="{BB962C8B-B14F-4D97-AF65-F5344CB8AC3E}">
        <p14:creationId xmlns:p14="http://schemas.microsoft.com/office/powerpoint/2010/main" val="257235728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28E61A-EBAA-3C19-9EE2-93B2A1E23DF8}"/>
            </a:ext>
          </a:extLst>
        </p:cNvPr>
        <p:cNvGrpSpPr/>
        <p:nvPr/>
      </p:nvGrpSpPr>
      <p:grpSpPr>
        <a:xfrm>
          <a:off x="0" y="0"/>
          <a:ext cx="0" cy="0"/>
          <a:chOff x="0" y="0"/>
          <a:chExt cx="0" cy="0"/>
        </a:xfrm>
      </p:grpSpPr>
      <p:sp>
        <p:nvSpPr>
          <p:cNvPr id="9" name="Text Placeholder 1">
            <a:extLst>
              <a:ext uri="{FF2B5EF4-FFF2-40B4-BE49-F238E27FC236}">
                <a16:creationId xmlns:a16="http://schemas.microsoft.com/office/drawing/2014/main" id="{D86B5B1F-7FD7-DF5F-F933-BD104F706333}"/>
              </a:ext>
            </a:extLst>
          </p:cNvPr>
          <p:cNvSpPr txBox="1">
            <a:spLocks/>
          </p:cNvSpPr>
          <p:nvPr/>
        </p:nvSpPr>
        <p:spPr>
          <a:xfrm>
            <a:off x="409576" y="2389205"/>
            <a:ext cx="6479464" cy="263560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000" i="0" kern="1200" baseline="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n-US" sz="2000" dirty="0">
                <a:solidFill>
                  <a:srgbClr val="3F3F3F"/>
                </a:solidFill>
              </a:rPr>
              <a:t>Here are some ways you can assess inclusivity in core business areas. The answers will tell you if you are inclusive or if there is still work to be done.</a:t>
            </a:r>
          </a:p>
          <a:p>
            <a:pPr algn="l"/>
            <a:endParaRPr lang="en-US" sz="400" dirty="0">
              <a:solidFill>
                <a:srgbClr val="3F3F3F"/>
              </a:solidFill>
            </a:endParaRPr>
          </a:p>
          <a:p>
            <a:pPr algn="l"/>
            <a:r>
              <a:rPr lang="en-US" sz="2000" b="1" dirty="0">
                <a:solidFill>
                  <a:srgbClr val="3F3F3F"/>
                </a:solidFill>
              </a:rPr>
              <a:t>Diverse employee representation.</a:t>
            </a:r>
          </a:p>
          <a:p>
            <a:pPr marL="342900" indent="-342900" algn="l">
              <a:buFont typeface="Wingdings" panose="05000000000000000000" pitchFamily="2" charset="2"/>
              <a:buChar char="q"/>
            </a:pPr>
            <a:r>
              <a:rPr lang="en-US" sz="2000" dirty="0">
                <a:solidFill>
                  <a:srgbClr val="3F3F3F"/>
                </a:solidFill>
              </a:rPr>
              <a:t>Do you have demographic data across all levels, including leadership? Are there any barriers to diversity in hiring, retention, and promotions?</a:t>
            </a:r>
          </a:p>
          <a:p>
            <a:pPr algn="l"/>
            <a:r>
              <a:rPr lang="en-US" sz="2000" b="1" dirty="0">
                <a:solidFill>
                  <a:srgbClr val="3F3F3F"/>
                </a:solidFill>
              </a:rPr>
              <a:t>Equity in policies and pay.</a:t>
            </a:r>
          </a:p>
          <a:p>
            <a:pPr marL="342900" indent="-342900" algn="l">
              <a:buFont typeface="Wingdings" panose="05000000000000000000" pitchFamily="2" charset="2"/>
              <a:buChar char="q"/>
            </a:pPr>
            <a:r>
              <a:rPr lang="en-US" sz="2000" dirty="0">
                <a:solidFill>
                  <a:srgbClr val="3F3F3F"/>
                </a:solidFill>
              </a:rPr>
              <a:t>Review policies to ensure they are inclusive and non-discriminatory. Are there any pay disparities? Do you accommodate working arrangements for diverse needs</a:t>
            </a:r>
          </a:p>
          <a:p>
            <a:pPr algn="l"/>
            <a:r>
              <a:rPr lang="en-US" sz="2000" b="1" dirty="0">
                <a:solidFill>
                  <a:srgbClr val="3F3F3F"/>
                </a:solidFill>
              </a:rPr>
              <a:t>Psychological safety.</a:t>
            </a:r>
          </a:p>
          <a:p>
            <a:pPr marL="342900" indent="-342900" algn="l">
              <a:buFont typeface="Wingdings" panose="05000000000000000000" pitchFamily="2" charset="2"/>
              <a:buChar char="q"/>
            </a:pPr>
            <a:r>
              <a:rPr lang="en-US" sz="2000" dirty="0">
                <a:solidFill>
                  <a:srgbClr val="3F3F3F"/>
                </a:solidFill>
              </a:rPr>
              <a:t>Do staff feel safe sharing feedback and concerns? Do managers receive training in inclusive </a:t>
            </a:r>
            <a:r>
              <a:rPr lang="en-US" sz="2000" dirty="0" err="1">
                <a:solidFill>
                  <a:srgbClr val="3F3F3F"/>
                </a:solidFill>
              </a:rPr>
              <a:t>behaviours</a:t>
            </a:r>
            <a:r>
              <a:rPr lang="en-US" sz="2000" dirty="0">
                <a:solidFill>
                  <a:srgbClr val="3F3F3F"/>
                </a:solidFill>
              </a:rPr>
              <a:t> and active listening? Is there a high level of employee disengagement or turnover?</a:t>
            </a:r>
            <a:endParaRPr lang="en-IE" sz="2000" dirty="0">
              <a:solidFill>
                <a:srgbClr val="3F3F3F"/>
              </a:solidFill>
            </a:endParaRPr>
          </a:p>
        </p:txBody>
      </p:sp>
      <p:sp>
        <p:nvSpPr>
          <p:cNvPr id="10" name="TextBox 9">
            <a:extLst>
              <a:ext uri="{FF2B5EF4-FFF2-40B4-BE49-F238E27FC236}">
                <a16:creationId xmlns:a16="http://schemas.microsoft.com/office/drawing/2014/main" id="{ADDA5694-C9D8-6162-A9A5-B111B78E9743}"/>
              </a:ext>
            </a:extLst>
          </p:cNvPr>
          <p:cNvSpPr txBox="1"/>
          <p:nvPr/>
        </p:nvSpPr>
        <p:spPr>
          <a:xfrm>
            <a:off x="-1" y="222677"/>
            <a:ext cx="6946191" cy="707886"/>
          </a:xfrm>
          <a:prstGeom prst="rect">
            <a:avLst/>
          </a:prstGeom>
          <a:solidFill>
            <a:srgbClr val="702E8C"/>
          </a:solidFill>
        </p:spPr>
        <p:txBody>
          <a:bodyPr wrap="square" rtlCol="0">
            <a:spAutoFit/>
          </a:bodyPr>
          <a:lstStyle/>
          <a:p>
            <a:pPr algn="ctr"/>
            <a:endParaRPr lang="en-US" sz="1000" b="1" dirty="0">
              <a:solidFill>
                <a:schemeClr val="bg1"/>
              </a:solidFill>
            </a:endParaRPr>
          </a:p>
          <a:p>
            <a:pPr algn="ctr"/>
            <a:r>
              <a:rPr lang="en-US" sz="3000" b="1" dirty="0">
                <a:solidFill>
                  <a:schemeClr val="bg1"/>
                </a:solidFill>
              </a:rPr>
              <a:t>Assess Core Inclusive Business Areas</a:t>
            </a:r>
            <a:endParaRPr lang="en-IE" sz="1000" b="1" dirty="0">
              <a:solidFill>
                <a:schemeClr val="bg1"/>
              </a:solidFill>
            </a:endParaRPr>
          </a:p>
        </p:txBody>
      </p:sp>
      <p:sp>
        <p:nvSpPr>
          <p:cNvPr id="2" name="Text Placeholder 1">
            <a:extLst>
              <a:ext uri="{FF2B5EF4-FFF2-40B4-BE49-F238E27FC236}">
                <a16:creationId xmlns:a16="http://schemas.microsoft.com/office/drawing/2014/main" id="{751C1B35-F8D5-7014-530E-541E378F50B7}"/>
              </a:ext>
            </a:extLst>
          </p:cNvPr>
          <p:cNvSpPr txBox="1">
            <a:spLocks/>
          </p:cNvSpPr>
          <p:nvPr/>
        </p:nvSpPr>
        <p:spPr>
          <a:xfrm>
            <a:off x="6946190" y="2641242"/>
            <a:ext cx="4836234" cy="263560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000" i="0" kern="1200" baseline="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n-US" sz="2000" b="1" dirty="0">
                <a:solidFill>
                  <a:srgbClr val="3F3F3F"/>
                </a:solidFill>
              </a:rPr>
              <a:t>Inclusive leadership and decision-making.</a:t>
            </a:r>
          </a:p>
          <a:p>
            <a:pPr marL="342900" indent="-342900" algn="l">
              <a:buFont typeface="Wingdings" panose="05000000000000000000" pitchFamily="2" charset="2"/>
              <a:buChar char="q"/>
            </a:pPr>
            <a:r>
              <a:rPr lang="en-US" sz="2000" dirty="0">
                <a:solidFill>
                  <a:srgbClr val="3F3F3F"/>
                </a:solidFill>
              </a:rPr>
              <a:t>Do your leaders receive DEI training? Do they understand how to incorporate diverse perspectives into decision-making? Do employees express or complain about leadership and lack of inclusivity?</a:t>
            </a:r>
          </a:p>
          <a:p>
            <a:pPr algn="l"/>
            <a:r>
              <a:rPr lang="en-US" sz="2000" b="1" dirty="0">
                <a:solidFill>
                  <a:srgbClr val="3F3F3F"/>
                </a:solidFill>
              </a:rPr>
              <a:t>Employee empowerment and belonging.</a:t>
            </a:r>
          </a:p>
          <a:p>
            <a:pPr marL="342900" indent="-342900" algn="l">
              <a:buFont typeface="Wingdings" panose="05000000000000000000" pitchFamily="2" charset="2"/>
              <a:buChar char="q"/>
            </a:pPr>
            <a:r>
              <a:rPr lang="en-US" sz="2000" dirty="0">
                <a:solidFill>
                  <a:srgbClr val="3F3F3F"/>
                </a:solidFill>
              </a:rPr>
              <a:t>Do you create spaces for employees to provide unique contributions, collaborate or learn? How are your employee engagement satisfaction ratings? How is employee turnover? How happy are employees? Do employees eagerly put their hand up to participate and contribute?</a:t>
            </a:r>
          </a:p>
          <a:p>
            <a:pPr algn="l"/>
            <a:endParaRPr lang="en-IE" sz="2000" dirty="0">
              <a:solidFill>
                <a:srgbClr val="3F3F3F"/>
              </a:solidFill>
            </a:endParaRPr>
          </a:p>
        </p:txBody>
      </p:sp>
    </p:spTree>
    <p:extLst>
      <p:ext uri="{BB962C8B-B14F-4D97-AF65-F5344CB8AC3E}">
        <p14:creationId xmlns:p14="http://schemas.microsoft.com/office/powerpoint/2010/main" val="264488856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E7E504-5AC5-4C56-8F2F-04746E0F10F6}"/>
            </a:ext>
          </a:extLst>
        </p:cNvPr>
        <p:cNvGrpSpPr/>
        <p:nvPr/>
      </p:nvGrpSpPr>
      <p:grpSpPr>
        <a:xfrm>
          <a:off x="0" y="0"/>
          <a:ext cx="0" cy="0"/>
          <a:chOff x="0" y="0"/>
          <a:chExt cx="0" cy="0"/>
        </a:xfrm>
      </p:grpSpPr>
      <p:sp>
        <p:nvSpPr>
          <p:cNvPr id="9" name="Flowchart: Alternate Process 8">
            <a:extLst>
              <a:ext uri="{FF2B5EF4-FFF2-40B4-BE49-F238E27FC236}">
                <a16:creationId xmlns:a16="http://schemas.microsoft.com/office/drawing/2014/main" id="{030BB357-260D-2B9B-A310-A1ABA770B65C}"/>
              </a:ext>
            </a:extLst>
          </p:cNvPr>
          <p:cNvSpPr/>
          <p:nvPr/>
        </p:nvSpPr>
        <p:spPr>
          <a:xfrm>
            <a:off x="607415" y="2343214"/>
            <a:ext cx="4886325" cy="3325042"/>
          </a:xfrm>
          <a:prstGeom prst="flowChartAlternateProcess">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2" name="Text Placeholder 1">
            <a:extLst>
              <a:ext uri="{FF2B5EF4-FFF2-40B4-BE49-F238E27FC236}">
                <a16:creationId xmlns:a16="http://schemas.microsoft.com/office/drawing/2014/main" id="{8F4C4C05-EC25-D47D-5E67-A33175618C4D}"/>
              </a:ext>
            </a:extLst>
          </p:cNvPr>
          <p:cNvSpPr>
            <a:spLocks noGrp="1"/>
          </p:cNvSpPr>
          <p:nvPr>
            <p:ph type="body" sz="quarter" idx="18"/>
          </p:nvPr>
        </p:nvSpPr>
        <p:spPr>
          <a:xfrm>
            <a:off x="876300" y="1316194"/>
            <a:ext cx="10595237" cy="1390250"/>
          </a:xfrm>
        </p:spPr>
        <p:txBody>
          <a:bodyPr/>
          <a:lstStyle/>
          <a:p>
            <a:pPr marL="0" indent="0"/>
            <a:r>
              <a:rPr lang="en-US" sz="2100" dirty="0"/>
              <a:t>Defining an inclusive culture involves articulating a vision and creating actionable principles that reflect the company’s values and goals. Below are examples and definitions to guide companies in shaping their inclusive culture:</a:t>
            </a:r>
          </a:p>
        </p:txBody>
      </p:sp>
      <p:sp>
        <p:nvSpPr>
          <p:cNvPr id="3" name="Text Placeholder 2">
            <a:extLst>
              <a:ext uri="{FF2B5EF4-FFF2-40B4-BE49-F238E27FC236}">
                <a16:creationId xmlns:a16="http://schemas.microsoft.com/office/drawing/2014/main" id="{FB212391-CF00-C416-F662-CB0F1E7654CC}"/>
              </a:ext>
            </a:extLst>
          </p:cNvPr>
          <p:cNvSpPr>
            <a:spLocks noGrp="1"/>
          </p:cNvSpPr>
          <p:nvPr>
            <p:ph type="body" sz="quarter" idx="16"/>
          </p:nvPr>
        </p:nvSpPr>
        <p:spPr>
          <a:xfrm>
            <a:off x="3052433" y="474040"/>
            <a:ext cx="8419103" cy="803654"/>
          </a:xfrm>
        </p:spPr>
        <p:txBody>
          <a:bodyPr/>
          <a:lstStyle/>
          <a:p>
            <a:r>
              <a:rPr lang="en-IE" sz="2800" dirty="0">
                <a:solidFill>
                  <a:srgbClr val="702E8C"/>
                </a:solidFill>
              </a:rPr>
              <a:t>Define What You Want Your Company Culture and Values to Look Like </a:t>
            </a:r>
          </a:p>
        </p:txBody>
      </p:sp>
      <p:sp>
        <p:nvSpPr>
          <p:cNvPr id="7" name="TextBox 6">
            <a:extLst>
              <a:ext uri="{FF2B5EF4-FFF2-40B4-BE49-F238E27FC236}">
                <a16:creationId xmlns:a16="http://schemas.microsoft.com/office/drawing/2014/main" id="{77688983-5718-6B72-A9FC-4411130BDC81}"/>
              </a:ext>
            </a:extLst>
          </p:cNvPr>
          <p:cNvSpPr txBox="1"/>
          <p:nvPr/>
        </p:nvSpPr>
        <p:spPr>
          <a:xfrm>
            <a:off x="798381" y="2504258"/>
            <a:ext cx="5038725" cy="2800767"/>
          </a:xfrm>
          <a:prstGeom prst="rect">
            <a:avLst/>
          </a:prstGeom>
          <a:noFill/>
        </p:spPr>
        <p:txBody>
          <a:bodyPr wrap="square" rtlCol="0">
            <a:spAutoFit/>
          </a:bodyPr>
          <a:lstStyle/>
          <a:p>
            <a:r>
              <a:rPr lang="en-US" sz="2200" b="1" dirty="0">
                <a:solidFill>
                  <a:schemeClr val="bg1"/>
                </a:solidFill>
              </a:rPr>
              <a:t>Vision </a:t>
            </a:r>
            <a:r>
              <a:rPr lang="en-US" sz="2200" dirty="0">
                <a:solidFill>
                  <a:schemeClr val="bg1"/>
                </a:solidFill>
              </a:rPr>
              <a:t>Statement (Example)</a:t>
            </a:r>
          </a:p>
          <a:p>
            <a:br>
              <a:rPr lang="en-US" sz="2200" dirty="0">
                <a:solidFill>
                  <a:schemeClr val="bg1"/>
                </a:solidFill>
              </a:rPr>
            </a:br>
            <a:r>
              <a:rPr lang="en-US" sz="2200" i="1" dirty="0">
                <a:solidFill>
                  <a:schemeClr val="bg1"/>
                </a:solidFill>
              </a:rPr>
              <a:t>“Our inclusive culture empowers every individual to feel valued, respected, and supported. We celebrate diversity and foster belonging, ensuring equitable opportunities for all to thrive and contribute.”</a:t>
            </a:r>
            <a:endParaRPr lang="en-IE" sz="2200" dirty="0">
              <a:solidFill>
                <a:schemeClr val="bg1"/>
              </a:solidFill>
            </a:endParaRPr>
          </a:p>
        </p:txBody>
      </p:sp>
      <p:sp>
        <p:nvSpPr>
          <p:cNvPr id="8" name="TextBox 7">
            <a:extLst>
              <a:ext uri="{FF2B5EF4-FFF2-40B4-BE49-F238E27FC236}">
                <a16:creationId xmlns:a16="http://schemas.microsoft.com/office/drawing/2014/main" id="{FE33ABEC-1525-D1E7-4CAE-815F2F5C0AB7}"/>
              </a:ext>
            </a:extLst>
          </p:cNvPr>
          <p:cNvSpPr txBox="1"/>
          <p:nvPr/>
        </p:nvSpPr>
        <p:spPr>
          <a:xfrm>
            <a:off x="5571659" y="2343214"/>
            <a:ext cx="6094282" cy="3477875"/>
          </a:xfrm>
          <a:prstGeom prst="rect">
            <a:avLst/>
          </a:prstGeom>
          <a:noFill/>
        </p:spPr>
        <p:txBody>
          <a:bodyPr wrap="square" rtlCol="0">
            <a:spAutoFit/>
          </a:bodyPr>
          <a:lstStyle/>
          <a:p>
            <a:r>
              <a:rPr lang="en-US" sz="2200" b="1" dirty="0">
                <a:solidFill>
                  <a:srgbClr val="083F59"/>
                </a:solidFill>
              </a:rPr>
              <a:t>Principles </a:t>
            </a:r>
            <a:r>
              <a:rPr lang="en-US" sz="2200" dirty="0">
                <a:solidFill>
                  <a:srgbClr val="083F59"/>
                </a:solidFill>
              </a:rPr>
              <a:t>(Examples)</a:t>
            </a:r>
          </a:p>
          <a:p>
            <a:pPr marL="342900" indent="-342900">
              <a:buFont typeface="Wingdings" panose="05000000000000000000" pitchFamily="2" charset="2"/>
              <a:buChar char="v"/>
            </a:pPr>
            <a:r>
              <a:rPr lang="en-US" sz="2200" b="1" dirty="0">
                <a:solidFill>
                  <a:srgbClr val="083F59"/>
                </a:solidFill>
              </a:rPr>
              <a:t>Respect: </a:t>
            </a:r>
            <a:r>
              <a:rPr lang="en-US" sz="2200" dirty="0">
                <a:solidFill>
                  <a:srgbClr val="083F59"/>
                </a:solidFill>
              </a:rPr>
              <a:t>Create an environment where all voices are heard and valued.</a:t>
            </a:r>
          </a:p>
          <a:p>
            <a:pPr marL="342900" indent="-342900">
              <a:buFont typeface="Wingdings" panose="05000000000000000000" pitchFamily="2" charset="2"/>
              <a:buChar char="v"/>
            </a:pPr>
            <a:r>
              <a:rPr lang="en-US" sz="2200" b="1" dirty="0">
                <a:solidFill>
                  <a:srgbClr val="083F59"/>
                </a:solidFill>
              </a:rPr>
              <a:t>Equity: </a:t>
            </a:r>
            <a:r>
              <a:rPr lang="en-US" sz="2200" dirty="0">
                <a:solidFill>
                  <a:srgbClr val="083F59"/>
                </a:solidFill>
              </a:rPr>
              <a:t>Provide equal access to opportunities and resources tailored to individual needs.</a:t>
            </a:r>
          </a:p>
          <a:p>
            <a:pPr marL="342900" indent="-342900">
              <a:buFont typeface="Wingdings" panose="05000000000000000000" pitchFamily="2" charset="2"/>
              <a:buChar char="v"/>
            </a:pPr>
            <a:r>
              <a:rPr lang="en-US" sz="2200" b="1" dirty="0">
                <a:solidFill>
                  <a:srgbClr val="083F59"/>
                </a:solidFill>
              </a:rPr>
              <a:t>Transparency: </a:t>
            </a:r>
            <a:r>
              <a:rPr lang="en-US" sz="2200" dirty="0">
                <a:solidFill>
                  <a:srgbClr val="083F59"/>
                </a:solidFill>
              </a:rPr>
              <a:t>Maintain open communication channels for feedback and accountability.</a:t>
            </a:r>
          </a:p>
          <a:p>
            <a:pPr marL="342900" indent="-342900">
              <a:buFont typeface="Wingdings" panose="05000000000000000000" pitchFamily="2" charset="2"/>
              <a:buChar char="v"/>
            </a:pPr>
            <a:r>
              <a:rPr lang="en-US" sz="2200" b="1" dirty="0">
                <a:solidFill>
                  <a:srgbClr val="083F59"/>
                </a:solidFill>
              </a:rPr>
              <a:t>Collaboration: </a:t>
            </a:r>
            <a:r>
              <a:rPr lang="en-US" sz="2200" dirty="0">
                <a:solidFill>
                  <a:srgbClr val="083F59"/>
                </a:solidFill>
              </a:rPr>
              <a:t>Build teams with diverse perspectives to drive innovation and decision-making.</a:t>
            </a:r>
            <a:endParaRPr lang="en-IE" sz="2200" dirty="0">
              <a:solidFill>
                <a:srgbClr val="083F59"/>
              </a:solidFill>
            </a:endParaRPr>
          </a:p>
        </p:txBody>
      </p:sp>
      <p:pic>
        <p:nvPicPr>
          <p:cNvPr id="10" name="Graphic 9" descr="Chevron arrows with solid fill">
            <a:extLst>
              <a:ext uri="{FF2B5EF4-FFF2-40B4-BE49-F238E27FC236}">
                <a16:creationId xmlns:a16="http://schemas.microsoft.com/office/drawing/2014/main" id="{454CB916-8519-77C7-73B5-DC3DA74200C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468850" y="615536"/>
            <a:ext cx="520661" cy="520661"/>
          </a:xfrm>
          <a:prstGeom prst="rect">
            <a:avLst/>
          </a:prstGeom>
        </p:spPr>
      </p:pic>
      <p:sp>
        <p:nvSpPr>
          <p:cNvPr id="11" name="Round Diagonal Corner Rectangle 9">
            <a:extLst>
              <a:ext uri="{FF2B5EF4-FFF2-40B4-BE49-F238E27FC236}">
                <a16:creationId xmlns:a16="http://schemas.microsoft.com/office/drawing/2014/main" id="{14B3B2B2-34E6-119D-E0CE-375DF4C1CF2E}"/>
              </a:ext>
            </a:extLst>
          </p:cNvPr>
          <p:cNvSpPr/>
          <p:nvPr/>
        </p:nvSpPr>
        <p:spPr>
          <a:xfrm rot="16200000">
            <a:off x="982121" y="-215635"/>
            <a:ext cx="813161" cy="2034452"/>
          </a:xfrm>
          <a:prstGeom prst="round2DiagRect">
            <a:avLst/>
          </a:prstGeom>
          <a:solidFill>
            <a:srgbClr val="086D6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 Placeholder 8">
            <a:extLst>
              <a:ext uri="{FF2B5EF4-FFF2-40B4-BE49-F238E27FC236}">
                <a16:creationId xmlns:a16="http://schemas.microsoft.com/office/drawing/2014/main" id="{2F8394A1-C755-0531-23DA-D6308E4B725E}"/>
              </a:ext>
            </a:extLst>
          </p:cNvPr>
          <p:cNvSpPr txBox="1">
            <a:spLocks/>
          </p:cNvSpPr>
          <p:nvPr/>
        </p:nvSpPr>
        <p:spPr>
          <a:xfrm>
            <a:off x="97365" y="270861"/>
            <a:ext cx="2247393"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000" dirty="0"/>
              <a:t>Step 3</a:t>
            </a:r>
          </a:p>
        </p:txBody>
      </p:sp>
    </p:spTree>
    <p:extLst>
      <p:ext uri="{BB962C8B-B14F-4D97-AF65-F5344CB8AC3E}">
        <p14:creationId xmlns:p14="http://schemas.microsoft.com/office/powerpoint/2010/main" val="383043387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C2A3F0C-D636-6621-A41F-5F91B3E0618C}"/>
            </a:ext>
          </a:extLst>
        </p:cNvPr>
        <p:cNvGrpSpPr/>
        <p:nvPr/>
      </p:nvGrpSpPr>
      <p:grpSpPr>
        <a:xfrm>
          <a:off x="0" y="0"/>
          <a:ext cx="0" cy="0"/>
          <a:chOff x="0" y="0"/>
          <a:chExt cx="0" cy="0"/>
        </a:xfrm>
      </p:grpSpPr>
      <p:sp>
        <p:nvSpPr>
          <p:cNvPr id="9" name="Flowchart: Alternate Process 8">
            <a:extLst>
              <a:ext uri="{FF2B5EF4-FFF2-40B4-BE49-F238E27FC236}">
                <a16:creationId xmlns:a16="http://schemas.microsoft.com/office/drawing/2014/main" id="{AA5C60BB-2A1B-393F-0FB1-9BFAC7705F49}"/>
              </a:ext>
            </a:extLst>
          </p:cNvPr>
          <p:cNvSpPr/>
          <p:nvPr/>
        </p:nvSpPr>
        <p:spPr>
          <a:xfrm>
            <a:off x="607415" y="1143001"/>
            <a:ext cx="4886325" cy="4525256"/>
          </a:xfrm>
          <a:prstGeom prst="flowChartAlternateProcess">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3" name="Text Placeholder 2">
            <a:extLst>
              <a:ext uri="{FF2B5EF4-FFF2-40B4-BE49-F238E27FC236}">
                <a16:creationId xmlns:a16="http://schemas.microsoft.com/office/drawing/2014/main" id="{FB16C71D-8F14-3DBF-354E-65E7DC77C89C}"/>
              </a:ext>
            </a:extLst>
          </p:cNvPr>
          <p:cNvSpPr>
            <a:spLocks noGrp="1"/>
          </p:cNvSpPr>
          <p:nvPr>
            <p:ph type="body" sz="quarter" idx="16"/>
          </p:nvPr>
        </p:nvSpPr>
        <p:spPr>
          <a:xfrm>
            <a:off x="798381" y="474040"/>
            <a:ext cx="10298245" cy="803654"/>
          </a:xfrm>
        </p:spPr>
        <p:txBody>
          <a:bodyPr/>
          <a:lstStyle/>
          <a:p>
            <a:r>
              <a:rPr lang="en-IE" sz="2800" dirty="0">
                <a:solidFill>
                  <a:srgbClr val="702E8C"/>
                </a:solidFill>
              </a:rPr>
              <a:t>Ensure Your Behavioural Guidelines and Cultural Practices Align</a:t>
            </a:r>
          </a:p>
        </p:txBody>
      </p:sp>
      <p:sp>
        <p:nvSpPr>
          <p:cNvPr id="7" name="TextBox 6">
            <a:extLst>
              <a:ext uri="{FF2B5EF4-FFF2-40B4-BE49-F238E27FC236}">
                <a16:creationId xmlns:a16="http://schemas.microsoft.com/office/drawing/2014/main" id="{E6BA4579-7B4D-C403-25DD-F8EDB5FD6813}"/>
              </a:ext>
            </a:extLst>
          </p:cNvPr>
          <p:cNvSpPr txBox="1"/>
          <p:nvPr/>
        </p:nvSpPr>
        <p:spPr>
          <a:xfrm>
            <a:off x="798382" y="1666691"/>
            <a:ext cx="4259394" cy="3477875"/>
          </a:xfrm>
          <a:prstGeom prst="rect">
            <a:avLst/>
          </a:prstGeom>
          <a:noFill/>
        </p:spPr>
        <p:txBody>
          <a:bodyPr wrap="square" rtlCol="0">
            <a:spAutoFit/>
          </a:bodyPr>
          <a:lstStyle/>
          <a:p>
            <a:r>
              <a:rPr lang="en-US" sz="2200" b="1" dirty="0">
                <a:solidFill>
                  <a:schemeClr val="bg1"/>
                </a:solidFill>
              </a:rPr>
              <a:t>Behavioral Guidelines </a:t>
            </a:r>
            <a:r>
              <a:rPr lang="en-US" sz="2200" dirty="0">
                <a:solidFill>
                  <a:schemeClr val="bg1"/>
                </a:solidFill>
              </a:rPr>
              <a:t>(Examples)</a:t>
            </a:r>
          </a:p>
          <a:p>
            <a:endParaRPr lang="en-US" sz="2200" dirty="0">
              <a:solidFill>
                <a:schemeClr val="bg1"/>
              </a:solidFill>
            </a:endParaRPr>
          </a:p>
          <a:p>
            <a:pPr marL="342900" indent="-342900">
              <a:buFont typeface="Wingdings" panose="05000000000000000000" pitchFamily="2" charset="2"/>
              <a:buChar char="v"/>
            </a:pPr>
            <a:r>
              <a:rPr lang="en-US" sz="2200" i="1" dirty="0">
                <a:solidFill>
                  <a:schemeClr val="bg1"/>
                </a:solidFill>
              </a:rPr>
              <a:t>Set clear expectations for respectful communication and collaboration.</a:t>
            </a:r>
          </a:p>
          <a:p>
            <a:pPr marL="342900" indent="-342900">
              <a:buFont typeface="Wingdings" panose="05000000000000000000" pitchFamily="2" charset="2"/>
              <a:buChar char="v"/>
            </a:pPr>
            <a:r>
              <a:rPr lang="en-US" sz="2200" i="1" dirty="0">
                <a:solidFill>
                  <a:schemeClr val="bg1"/>
                </a:solidFill>
              </a:rPr>
              <a:t>Offer regular inclusivity training for employees and leaders.</a:t>
            </a:r>
          </a:p>
          <a:p>
            <a:pPr marL="342900" indent="-342900">
              <a:buFont typeface="Wingdings" panose="05000000000000000000" pitchFamily="2" charset="2"/>
              <a:buChar char="v"/>
            </a:pPr>
            <a:r>
              <a:rPr lang="en-US" sz="2200" i="1" dirty="0">
                <a:solidFill>
                  <a:schemeClr val="bg1"/>
                </a:solidFill>
              </a:rPr>
              <a:t>Establish zero-tolerance policies for discrimination and harassment.</a:t>
            </a:r>
            <a:endParaRPr lang="en-IE" sz="2200" dirty="0">
              <a:solidFill>
                <a:schemeClr val="bg1"/>
              </a:solidFill>
            </a:endParaRPr>
          </a:p>
        </p:txBody>
      </p:sp>
      <p:sp>
        <p:nvSpPr>
          <p:cNvPr id="8" name="TextBox 7">
            <a:extLst>
              <a:ext uri="{FF2B5EF4-FFF2-40B4-BE49-F238E27FC236}">
                <a16:creationId xmlns:a16="http://schemas.microsoft.com/office/drawing/2014/main" id="{482DDEB5-D578-BA63-3093-EBE1F76D1A01}"/>
              </a:ext>
            </a:extLst>
          </p:cNvPr>
          <p:cNvSpPr txBox="1"/>
          <p:nvPr/>
        </p:nvSpPr>
        <p:spPr>
          <a:xfrm>
            <a:off x="5684707" y="1030044"/>
            <a:ext cx="6094282" cy="5170646"/>
          </a:xfrm>
          <a:prstGeom prst="rect">
            <a:avLst/>
          </a:prstGeom>
          <a:noFill/>
        </p:spPr>
        <p:txBody>
          <a:bodyPr wrap="square" rtlCol="0">
            <a:spAutoFit/>
          </a:bodyPr>
          <a:lstStyle/>
          <a:p>
            <a:r>
              <a:rPr lang="en-US" sz="2200" b="1" dirty="0">
                <a:solidFill>
                  <a:srgbClr val="083F59"/>
                </a:solidFill>
              </a:rPr>
              <a:t>Cultural Practices </a:t>
            </a:r>
            <a:r>
              <a:rPr lang="en-US" sz="2200" dirty="0">
                <a:solidFill>
                  <a:srgbClr val="083F59"/>
                </a:solidFill>
              </a:rPr>
              <a:t>(Examples)</a:t>
            </a:r>
          </a:p>
          <a:p>
            <a:pPr marL="342900" indent="-342900">
              <a:buFont typeface="Wingdings" panose="05000000000000000000" pitchFamily="2" charset="2"/>
              <a:buChar char="v"/>
            </a:pPr>
            <a:r>
              <a:rPr lang="en-US" sz="2200" b="1" dirty="0">
                <a:solidFill>
                  <a:srgbClr val="083F59"/>
                </a:solidFill>
              </a:rPr>
              <a:t>Celebrate</a:t>
            </a:r>
            <a:r>
              <a:rPr lang="en-US" sz="2200" dirty="0">
                <a:solidFill>
                  <a:srgbClr val="083F59"/>
                </a:solidFill>
              </a:rPr>
              <a:t> cultural holidays and milestones representing diverse employees.</a:t>
            </a:r>
          </a:p>
          <a:p>
            <a:pPr marL="342900" indent="-342900">
              <a:buFont typeface="Wingdings" panose="05000000000000000000" pitchFamily="2" charset="2"/>
              <a:buChar char="v"/>
            </a:pPr>
            <a:r>
              <a:rPr lang="en-US" sz="2200" dirty="0">
                <a:solidFill>
                  <a:srgbClr val="083F59"/>
                </a:solidFill>
              </a:rPr>
              <a:t>Regularly </a:t>
            </a:r>
            <a:r>
              <a:rPr lang="en-US" sz="2200" b="1" dirty="0">
                <a:solidFill>
                  <a:srgbClr val="083F59"/>
                </a:solidFill>
              </a:rPr>
              <a:t>review </a:t>
            </a:r>
            <a:r>
              <a:rPr lang="en-US" sz="2200" dirty="0">
                <a:solidFill>
                  <a:srgbClr val="083F59"/>
                </a:solidFill>
              </a:rPr>
              <a:t>policies to eliminate bias in hiring, promotions, and evaluations.</a:t>
            </a:r>
          </a:p>
          <a:p>
            <a:pPr marL="342900" indent="-342900">
              <a:buFont typeface="Wingdings" panose="05000000000000000000" pitchFamily="2" charset="2"/>
              <a:buChar char="v"/>
            </a:pPr>
            <a:r>
              <a:rPr lang="en-US" sz="2200" dirty="0">
                <a:solidFill>
                  <a:srgbClr val="083F59"/>
                </a:solidFill>
              </a:rPr>
              <a:t>Ensure </a:t>
            </a:r>
            <a:r>
              <a:rPr lang="en-US" sz="2200" b="1" dirty="0">
                <a:solidFill>
                  <a:srgbClr val="083F59"/>
                </a:solidFill>
              </a:rPr>
              <a:t>accessibility </a:t>
            </a:r>
            <a:r>
              <a:rPr lang="en-US" sz="2200" dirty="0">
                <a:solidFill>
                  <a:srgbClr val="083F59"/>
                </a:solidFill>
              </a:rPr>
              <a:t>in workplace design and communication channels.</a:t>
            </a:r>
          </a:p>
          <a:p>
            <a:pPr marL="342900" indent="-342900">
              <a:buFont typeface="Wingdings" panose="05000000000000000000" pitchFamily="2" charset="2"/>
              <a:buChar char="v"/>
            </a:pPr>
            <a:endParaRPr lang="en-US" sz="2200" dirty="0">
              <a:solidFill>
                <a:srgbClr val="083F59"/>
              </a:solidFill>
            </a:endParaRPr>
          </a:p>
          <a:p>
            <a:r>
              <a:rPr lang="en-US" sz="2200" b="1" dirty="0">
                <a:solidFill>
                  <a:srgbClr val="083F59"/>
                </a:solidFill>
              </a:rPr>
              <a:t>Back It Up With Inclusion Metrics </a:t>
            </a:r>
            <a:r>
              <a:rPr lang="en-US" sz="2200" dirty="0">
                <a:solidFill>
                  <a:srgbClr val="083F59"/>
                </a:solidFill>
              </a:rPr>
              <a:t>(Examples)</a:t>
            </a:r>
          </a:p>
          <a:p>
            <a:pPr marL="342900" indent="-342900">
              <a:buFont typeface="Wingdings" panose="05000000000000000000" pitchFamily="2" charset="2"/>
              <a:buChar char="v"/>
            </a:pPr>
            <a:r>
              <a:rPr lang="en-US" sz="2200" dirty="0">
                <a:solidFill>
                  <a:srgbClr val="083F59"/>
                </a:solidFill>
              </a:rPr>
              <a:t>Percentage of employees who feel included (measured through surveys).</a:t>
            </a:r>
          </a:p>
          <a:p>
            <a:pPr marL="342900" indent="-342900">
              <a:buFont typeface="Wingdings" panose="05000000000000000000" pitchFamily="2" charset="2"/>
              <a:buChar char="v"/>
            </a:pPr>
            <a:r>
              <a:rPr lang="en-US" sz="2200" dirty="0">
                <a:solidFill>
                  <a:srgbClr val="083F59"/>
                </a:solidFill>
              </a:rPr>
              <a:t>Representation of underrepresented groups at all levels.</a:t>
            </a:r>
          </a:p>
          <a:p>
            <a:pPr marL="342900" indent="-342900">
              <a:buFont typeface="Wingdings" panose="05000000000000000000" pitchFamily="2" charset="2"/>
              <a:buChar char="v"/>
            </a:pPr>
            <a:r>
              <a:rPr lang="en-US" sz="2200" dirty="0">
                <a:solidFill>
                  <a:srgbClr val="083F59"/>
                </a:solidFill>
              </a:rPr>
              <a:t>Employee turnover rates segmented by demographic groups.</a:t>
            </a:r>
          </a:p>
        </p:txBody>
      </p:sp>
    </p:spTree>
    <p:extLst>
      <p:ext uri="{BB962C8B-B14F-4D97-AF65-F5344CB8AC3E}">
        <p14:creationId xmlns:p14="http://schemas.microsoft.com/office/powerpoint/2010/main" val="188428339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F315B1-9F6C-97D0-2BF4-E33B62928A9E}"/>
            </a:ext>
          </a:extLst>
        </p:cNvPr>
        <p:cNvGrpSpPr/>
        <p:nvPr/>
      </p:nvGrpSpPr>
      <p:grpSpPr>
        <a:xfrm>
          <a:off x="0" y="0"/>
          <a:ext cx="0" cy="0"/>
          <a:chOff x="0" y="0"/>
          <a:chExt cx="0" cy="0"/>
        </a:xfrm>
      </p:grpSpPr>
      <p:sp>
        <p:nvSpPr>
          <p:cNvPr id="9" name="Text Placeholder 1">
            <a:extLst>
              <a:ext uri="{FF2B5EF4-FFF2-40B4-BE49-F238E27FC236}">
                <a16:creationId xmlns:a16="http://schemas.microsoft.com/office/drawing/2014/main" id="{8D34102C-4F37-66C4-BD6E-1FF8D8CDF92C}"/>
              </a:ext>
            </a:extLst>
          </p:cNvPr>
          <p:cNvSpPr txBox="1">
            <a:spLocks/>
          </p:cNvSpPr>
          <p:nvPr/>
        </p:nvSpPr>
        <p:spPr>
          <a:xfrm>
            <a:off x="464261" y="2379680"/>
            <a:ext cx="6203240" cy="263560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000" i="0" kern="1200" baseline="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n-US" sz="2000" dirty="0">
                <a:solidFill>
                  <a:srgbClr val="3F3F3F"/>
                </a:solidFill>
              </a:rPr>
              <a:t>By clearly defining these elements, companies can establish a framework that guides them toward an inclusive culture.</a:t>
            </a:r>
          </a:p>
          <a:p>
            <a:pPr algn="l"/>
            <a:endParaRPr lang="en-US" sz="1000" dirty="0">
              <a:solidFill>
                <a:srgbClr val="3F3F3F"/>
              </a:solidFill>
            </a:endParaRPr>
          </a:p>
          <a:p>
            <a:pPr marL="342900" indent="-342900" algn="l">
              <a:buFont typeface="Wingdings" panose="05000000000000000000" pitchFamily="2" charset="2"/>
              <a:buChar char="q"/>
            </a:pPr>
            <a:r>
              <a:rPr lang="en-US" sz="2000" b="1" dirty="0">
                <a:solidFill>
                  <a:srgbClr val="3F3F3F"/>
                </a:solidFill>
              </a:rPr>
              <a:t>Values: </a:t>
            </a:r>
            <a:r>
              <a:rPr lang="en-US" sz="2000" dirty="0">
                <a:solidFill>
                  <a:srgbClr val="3F3F3F"/>
                </a:solidFill>
              </a:rPr>
              <a:t>What values guide inclusivity in your company?</a:t>
            </a:r>
          </a:p>
          <a:p>
            <a:pPr marL="342900" indent="-342900" algn="l">
              <a:buFont typeface="Wingdings" panose="05000000000000000000" pitchFamily="2" charset="2"/>
              <a:buChar char="q"/>
            </a:pPr>
            <a:r>
              <a:rPr lang="en-US" sz="2000" b="1" dirty="0">
                <a:solidFill>
                  <a:srgbClr val="3F3F3F"/>
                </a:solidFill>
              </a:rPr>
              <a:t>Vision: </a:t>
            </a:r>
            <a:r>
              <a:rPr lang="en-US" sz="2000" dirty="0">
                <a:solidFill>
                  <a:srgbClr val="3F3F3F"/>
                </a:solidFill>
              </a:rPr>
              <a:t>How does inclusivity align with your overall mission?</a:t>
            </a:r>
          </a:p>
          <a:p>
            <a:pPr marL="342900" indent="-342900" algn="l">
              <a:buFont typeface="Wingdings" panose="05000000000000000000" pitchFamily="2" charset="2"/>
              <a:buChar char="q"/>
            </a:pPr>
            <a:r>
              <a:rPr lang="en-US" sz="2000" b="1" dirty="0">
                <a:solidFill>
                  <a:srgbClr val="3F3F3F"/>
                </a:solidFill>
              </a:rPr>
              <a:t>Goals: </a:t>
            </a:r>
            <a:r>
              <a:rPr lang="en-US" sz="2000" dirty="0">
                <a:solidFill>
                  <a:srgbClr val="3F3F3F"/>
                </a:solidFill>
              </a:rPr>
              <a:t>What outcomes do you want to achieve (e.g., increased diversity, reduced turnover)?</a:t>
            </a:r>
          </a:p>
          <a:p>
            <a:pPr marL="342900" indent="-342900" algn="l">
              <a:buFont typeface="Wingdings" panose="05000000000000000000" pitchFamily="2" charset="2"/>
              <a:buChar char="q"/>
            </a:pPr>
            <a:r>
              <a:rPr lang="en-US" sz="2000" b="1" dirty="0">
                <a:solidFill>
                  <a:srgbClr val="3F3F3F"/>
                </a:solidFill>
              </a:rPr>
              <a:t>Practices: </a:t>
            </a:r>
            <a:r>
              <a:rPr lang="en-US" sz="2000" dirty="0">
                <a:solidFill>
                  <a:srgbClr val="3F3F3F"/>
                </a:solidFill>
              </a:rPr>
              <a:t>What tangible actions will support inclusivity (e.g., mentorship programs, leadership diversity targets)?</a:t>
            </a:r>
          </a:p>
          <a:p>
            <a:pPr marL="342900" indent="-342900" algn="l">
              <a:buFont typeface="Wingdings" panose="05000000000000000000" pitchFamily="2" charset="2"/>
              <a:buChar char="q"/>
            </a:pPr>
            <a:r>
              <a:rPr lang="en-US" sz="2000" b="1" dirty="0">
                <a:solidFill>
                  <a:srgbClr val="3F3F3F"/>
                </a:solidFill>
              </a:rPr>
              <a:t>Measurement: </a:t>
            </a:r>
            <a:r>
              <a:rPr lang="en-US" sz="2000" dirty="0">
                <a:solidFill>
                  <a:srgbClr val="3F3F3F"/>
                </a:solidFill>
              </a:rPr>
              <a:t>How will success be evaluated (e.g., employee feedback, inclusion index)?</a:t>
            </a:r>
          </a:p>
          <a:p>
            <a:pPr algn="l"/>
            <a:endParaRPr lang="en-IE" sz="2000" dirty="0">
              <a:solidFill>
                <a:srgbClr val="3F3F3F"/>
              </a:solidFill>
            </a:endParaRPr>
          </a:p>
        </p:txBody>
      </p:sp>
      <p:sp>
        <p:nvSpPr>
          <p:cNvPr id="10" name="TextBox 9">
            <a:extLst>
              <a:ext uri="{FF2B5EF4-FFF2-40B4-BE49-F238E27FC236}">
                <a16:creationId xmlns:a16="http://schemas.microsoft.com/office/drawing/2014/main" id="{11CD78B9-F5D5-A6B4-485C-F5F123B4E8CB}"/>
              </a:ext>
            </a:extLst>
          </p:cNvPr>
          <p:cNvSpPr txBox="1"/>
          <p:nvPr/>
        </p:nvSpPr>
        <p:spPr>
          <a:xfrm>
            <a:off x="-1" y="222677"/>
            <a:ext cx="6946191" cy="707886"/>
          </a:xfrm>
          <a:prstGeom prst="rect">
            <a:avLst/>
          </a:prstGeom>
          <a:solidFill>
            <a:srgbClr val="702E8C"/>
          </a:solidFill>
        </p:spPr>
        <p:txBody>
          <a:bodyPr wrap="square" rtlCol="0">
            <a:spAutoFit/>
          </a:bodyPr>
          <a:lstStyle/>
          <a:p>
            <a:pPr algn="ctr"/>
            <a:endParaRPr lang="en-US" sz="1000" b="1" dirty="0">
              <a:solidFill>
                <a:schemeClr val="bg1"/>
              </a:solidFill>
            </a:endParaRPr>
          </a:p>
          <a:p>
            <a:pPr algn="ctr"/>
            <a:r>
              <a:rPr lang="en-US" sz="3000" b="1" dirty="0">
                <a:solidFill>
                  <a:schemeClr val="bg1"/>
                </a:solidFill>
              </a:rPr>
              <a:t>Checklist for Defining Inclusive Culture</a:t>
            </a:r>
            <a:endParaRPr lang="en-IE" sz="1000" b="1" dirty="0">
              <a:solidFill>
                <a:schemeClr val="bg1"/>
              </a:solidFill>
            </a:endParaRPr>
          </a:p>
        </p:txBody>
      </p:sp>
      <p:pic>
        <p:nvPicPr>
          <p:cNvPr id="4" name="Picture 3" descr="A group of colorful foamy objects&#10;&#10;Description automatically generated">
            <a:extLst>
              <a:ext uri="{FF2B5EF4-FFF2-40B4-BE49-F238E27FC236}">
                <a16:creationId xmlns:a16="http://schemas.microsoft.com/office/drawing/2014/main" id="{3031A691-8B67-4ABB-F020-BA1B2DF6A3D4}"/>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946190" y="222677"/>
            <a:ext cx="5242560" cy="6635323"/>
          </a:xfrm>
          <a:prstGeom prst="rect">
            <a:avLst/>
          </a:prstGeom>
        </p:spPr>
      </p:pic>
    </p:spTree>
    <p:extLst>
      <p:ext uri="{BB962C8B-B14F-4D97-AF65-F5344CB8AC3E}">
        <p14:creationId xmlns:p14="http://schemas.microsoft.com/office/powerpoint/2010/main" val="408056016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F505D3-4699-6E5F-29B6-B063080030E5}"/>
            </a:ext>
          </a:extLst>
        </p:cNvPr>
        <p:cNvGrpSpPr/>
        <p:nvPr/>
      </p:nvGrpSpPr>
      <p:grpSpPr>
        <a:xfrm>
          <a:off x="0" y="0"/>
          <a:ext cx="0" cy="0"/>
          <a:chOff x="0" y="0"/>
          <a:chExt cx="0" cy="0"/>
        </a:xfrm>
      </p:grpSpPr>
      <p:sp>
        <p:nvSpPr>
          <p:cNvPr id="9" name="Text Placeholder 1">
            <a:extLst>
              <a:ext uri="{FF2B5EF4-FFF2-40B4-BE49-F238E27FC236}">
                <a16:creationId xmlns:a16="http://schemas.microsoft.com/office/drawing/2014/main" id="{32730960-64AA-4F69-538A-61F7E6FE887F}"/>
              </a:ext>
            </a:extLst>
          </p:cNvPr>
          <p:cNvSpPr txBox="1">
            <a:spLocks/>
          </p:cNvSpPr>
          <p:nvPr/>
        </p:nvSpPr>
        <p:spPr>
          <a:xfrm>
            <a:off x="464261" y="2580490"/>
            <a:ext cx="6203240" cy="263560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000" i="0" kern="1200" baseline="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0"/>
              </a:spcBef>
            </a:pPr>
            <a:r>
              <a:rPr lang="en-US" sz="2200" dirty="0">
                <a:solidFill>
                  <a:srgbClr val="083F59"/>
                </a:solidFill>
              </a:rPr>
              <a:t>An </a:t>
            </a:r>
            <a:r>
              <a:rPr lang="en-US" sz="2200" b="1" dirty="0">
                <a:solidFill>
                  <a:srgbClr val="083F59"/>
                </a:solidFill>
              </a:rPr>
              <a:t>Inclusion Charter</a:t>
            </a:r>
            <a:r>
              <a:rPr lang="en-US" sz="2200" dirty="0">
                <a:solidFill>
                  <a:srgbClr val="083F59"/>
                </a:solidFill>
              </a:rPr>
              <a:t> is a formal document that outlines a company's commitment to an inclusive workplace culture. </a:t>
            </a:r>
          </a:p>
          <a:p>
            <a:pPr marL="0" indent="0">
              <a:spcBef>
                <a:spcPts val="0"/>
              </a:spcBef>
            </a:pPr>
            <a:r>
              <a:rPr lang="en-US" sz="2200" dirty="0">
                <a:solidFill>
                  <a:srgbClr val="083F59"/>
                </a:solidFill>
              </a:rPr>
              <a:t>It serves as a guiding framework that articulates the values, principles, and specific actions the company will take to ensure diversity, equity, and inclusion (DEI) are embedded in its operations and ethos.</a:t>
            </a:r>
          </a:p>
          <a:p>
            <a:pPr marL="0" indent="0">
              <a:spcBef>
                <a:spcPts val="0"/>
              </a:spcBef>
            </a:pPr>
            <a:endParaRPr lang="en-US" sz="2200" dirty="0">
              <a:solidFill>
                <a:srgbClr val="083F59"/>
              </a:solidFill>
            </a:endParaRPr>
          </a:p>
          <a:p>
            <a:pPr marL="0" indent="0">
              <a:spcBef>
                <a:spcPts val="0"/>
              </a:spcBef>
            </a:pPr>
            <a:r>
              <a:rPr lang="en-US" sz="2200" b="1" dirty="0">
                <a:solidFill>
                  <a:srgbClr val="083F59"/>
                </a:solidFill>
              </a:rPr>
              <a:t>It is important because it provides a clear statement for everyone, internal and external to your company, of your intent and the company's direction. It ensures accountability and responsibility. It demonstrates inclusivity commitment and serves as a foundation for your company’s D&amp;I strategy.</a:t>
            </a:r>
          </a:p>
          <a:p>
            <a:endParaRPr lang="en-IE" sz="2000" dirty="0">
              <a:solidFill>
                <a:srgbClr val="083F59"/>
              </a:solidFill>
            </a:endParaRPr>
          </a:p>
        </p:txBody>
      </p:sp>
      <p:sp>
        <p:nvSpPr>
          <p:cNvPr id="10" name="TextBox 9">
            <a:extLst>
              <a:ext uri="{FF2B5EF4-FFF2-40B4-BE49-F238E27FC236}">
                <a16:creationId xmlns:a16="http://schemas.microsoft.com/office/drawing/2014/main" id="{962C05CC-4CA4-997A-6555-60A851034C1E}"/>
              </a:ext>
            </a:extLst>
          </p:cNvPr>
          <p:cNvSpPr txBox="1"/>
          <p:nvPr/>
        </p:nvSpPr>
        <p:spPr>
          <a:xfrm>
            <a:off x="-1" y="222677"/>
            <a:ext cx="6946191" cy="707886"/>
          </a:xfrm>
          <a:prstGeom prst="rect">
            <a:avLst/>
          </a:prstGeom>
          <a:solidFill>
            <a:srgbClr val="702E8C"/>
          </a:solidFill>
        </p:spPr>
        <p:txBody>
          <a:bodyPr wrap="square" rtlCol="0">
            <a:spAutoFit/>
          </a:bodyPr>
          <a:lstStyle/>
          <a:p>
            <a:pPr algn="ctr"/>
            <a:endParaRPr lang="en-US" sz="1000" b="1" dirty="0">
              <a:solidFill>
                <a:schemeClr val="bg1"/>
              </a:solidFill>
            </a:endParaRPr>
          </a:p>
          <a:p>
            <a:pPr algn="ctr"/>
            <a:r>
              <a:rPr lang="en-US" sz="3000" b="1" dirty="0">
                <a:solidFill>
                  <a:schemeClr val="bg1"/>
                </a:solidFill>
              </a:rPr>
              <a:t>Now Write Your Inclusion Charter</a:t>
            </a:r>
            <a:endParaRPr lang="en-IE" sz="1000" b="1" dirty="0">
              <a:solidFill>
                <a:schemeClr val="bg1"/>
              </a:solidFill>
            </a:endParaRPr>
          </a:p>
        </p:txBody>
      </p:sp>
      <p:sp>
        <p:nvSpPr>
          <p:cNvPr id="2" name="TextBox 1">
            <a:extLst>
              <a:ext uri="{FF2B5EF4-FFF2-40B4-BE49-F238E27FC236}">
                <a16:creationId xmlns:a16="http://schemas.microsoft.com/office/drawing/2014/main" id="{1602F5F7-58A9-0A9C-71C8-C00080D5A4EA}"/>
              </a:ext>
            </a:extLst>
          </p:cNvPr>
          <p:cNvSpPr txBox="1"/>
          <p:nvPr/>
        </p:nvSpPr>
        <p:spPr>
          <a:xfrm>
            <a:off x="7686142" y="107575"/>
            <a:ext cx="3403955" cy="954107"/>
          </a:xfrm>
          <a:prstGeom prst="rect">
            <a:avLst/>
          </a:prstGeom>
          <a:noFill/>
        </p:spPr>
        <p:txBody>
          <a:bodyPr wrap="square" rtlCol="0">
            <a:spAutoFit/>
          </a:bodyPr>
          <a:lstStyle/>
          <a:p>
            <a:pPr algn="ctr"/>
            <a:r>
              <a:rPr lang="en-IE" sz="2800" b="1" dirty="0">
                <a:solidFill>
                  <a:srgbClr val="702E8C"/>
                </a:solidFill>
              </a:rPr>
              <a:t>Example Diversity &amp; Inclusion Charter</a:t>
            </a:r>
          </a:p>
        </p:txBody>
      </p:sp>
      <p:pic>
        <p:nvPicPr>
          <p:cNvPr id="4098" name="Picture 2" descr="Charter for diversity and inclusion in construction launched by CIOB">
            <a:extLst>
              <a:ext uri="{FF2B5EF4-FFF2-40B4-BE49-F238E27FC236}">
                <a16:creationId xmlns:a16="http://schemas.microsoft.com/office/drawing/2014/main" id="{C82801D1-14A9-7CC2-3538-164BE5725AFD}"/>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946190" y="1271945"/>
            <a:ext cx="4883860" cy="2957449"/>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484C254A-C02E-A07C-385D-519B4EA8E619}"/>
              </a:ext>
            </a:extLst>
          </p:cNvPr>
          <p:cNvSpPr txBox="1"/>
          <p:nvPr/>
        </p:nvSpPr>
        <p:spPr>
          <a:xfrm>
            <a:off x="6946190" y="4323154"/>
            <a:ext cx="4883860" cy="2031325"/>
          </a:xfrm>
          <a:prstGeom prst="rect">
            <a:avLst/>
          </a:prstGeom>
          <a:noFill/>
        </p:spPr>
        <p:txBody>
          <a:bodyPr wrap="square" rtlCol="0">
            <a:spAutoFit/>
          </a:bodyPr>
          <a:lstStyle/>
          <a:p>
            <a:r>
              <a:rPr lang="en-US" b="0" i="0" dirty="0">
                <a:solidFill>
                  <a:srgbClr val="333333"/>
                </a:solidFill>
                <a:effectLst/>
              </a:rPr>
              <a:t>The Chartered Institute of Building (CIOB) launched ‘a Charter for competitive advantage and enhanced employee belonging’.</a:t>
            </a:r>
          </a:p>
          <a:p>
            <a:endParaRPr lang="en-US" dirty="0">
              <a:solidFill>
                <a:srgbClr val="333333"/>
              </a:solidFill>
            </a:endParaRPr>
          </a:p>
          <a:p>
            <a:r>
              <a:rPr lang="en-IE" dirty="0">
                <a:hlinkClick r:id="rId3"/>
              </a:rPr>
              <a:t>https://specificationonline.co.uk/articles/2021-11-26/ciob/charter-for-diversity-and-inclusion-in-construction-launched-by-ciob</a:t>
            </a:r>
            <a:r>
              <a:rPr lang="en-US" dirty="0">
                <a:solidFill>
                  <a:srgbClr val="333333"/>
                </a:solidFill>
              </a:rPr>
              <a:t> </a:t>
            </a:r>
            <a:endParaRPr lang="en-IE" dirty="0"/>
          </a:p>
        </p:txBody>
      </p:sp>
    </p:spTree>
    <p:extLst>
      <p:ext uri="{BB962C8B-B14F-4D97-AF65-F5344CB8AC3E}">
        <p14:creationId xmlns:p14="http://schemas.microsoft.com/office/powerpoint/2010/main" val="229692985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0" name="Picture 4" descr="BALI equality, diversity and inclusivity charter">
            <a:extLst>
              <a:ext uri="{FF2B5EF4-FFF2-40B4-BE49-F238E27FC236}">
                <a16:creationId xmlns:a16="http://schemas.microsoft.com/office/drawing/2014/main" id="{EE4DA37A-C326-794D-F306-E672C6A7E1A5}"/>
              </a:ext>
            </a:extLst>
          </p:cNvPr>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p:blipFill>
        <p:spPr bwMode="auto">
          <a:xfrm>
            <a:off x="2144358" y="1019175"/>
            <a:ext cx="3036554" cy="4295322"/>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F6A60F93-FD94-2019-89BC-FD44699491ED}"/>
              </a:ext>
            </a:extLst>
          </p:cNvPr>
          <p:cNvSpPr txBox="1"/>
          <p:nvPr/>
        </p:nvSpPr>
        <p:spPr>
          <a:xfrm>
            <a:off x="1610958" y="5404168"/>
            <a:ext cx="4883860" cy="861774"/>
          </a:xfrm>
          <a:prstGeom prst="rect">
            <a:avLst/>
          </a:prstGeom>
          <a:noFill/>
        </p:spPr>
        <p:txBody>
          <a:bodyPr wrap="square" rtlCol="0">
            <a:spAutoFit/>
          </a:bodyPr>
          <a:lstStyle/>
          <a:p>
            <a:r>
              <a:rPr lang="en-US" b="1" i="0" dirty="0">
                <a:solidFill>
                  <a:srgbClr val="083F59"/>
                </a:solidFill>
                <a:effectLst/>
              </a:rPr>
              <a:t>Green Roof Diversity Charter</a:t>
            </a:r>
          </a:p>
          <a:p>
            <a:r>
              <a:rPr lang="en-IE" sz="1600" dirty="0">
                <a:solidFill>
                  <a:srgbClr val="083F59"/>
                </a:solidFill>
                <a:hlinkClick r:id="rId3">
                  <a:extLst>
                    <a:ext uri="{A12FA001-AC4F-418D-AE19-62706E023703}">
                      <ahyp:hlinkClr xmlns:ahyp="http://schemas.microsoft.com/office/drawing/2018/hyperlinkcolor" val="tx"/>
                    </a:ext>
                  </a:extLst>
                </a:hlinkClick>
              </a:rPr>
              <a:t>https://www.greenroofcompany.org/2023/10/11/gro-signs-equality-diversity-and-inclusion-charter/</a:t>
            </a:r>
            <a:r>
              <a:rPr lang="en-US" sz="1600" dirty="0">
                <a:solidFill>
                  <a:srgbClr val="083F59"/>
                </a:solidFill>
              </a:rPr>
              <a:t> </a:t>
            </a:r>
            <a:endParaRPr lang="en-IE" sz="1600" dirty="0">
              <a:solidFill>
                <a:srgbClr val="083F59"/>
              </a:solidFill>
            </a:endParaRPr>
          </a:p>
        </p:txBody>
      </p:sp>
      <p:pic>
        <p:nvPicPr>
          <p:cNvPr id="9" name="Picture 8">
            <a:extLst>
              <a:ext uri="{FF2B5EF4-FFF2-40B4-BE49-F238E27FC236}">
                <a16:creationId xmlns:a16="http://schemas.microsoft.com/office/drawing/2014/main" id="{F3C255E7-6D38-0DF2-0697-A7F5C4A662C3}"/>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705218" y="1039955"/>
            <a:ext cx="3648457" cy="4364213"/>
          </a:xfrm>
          <a:prstGeom prst="rect">
            <a:avLst/>
          </a:prstGeom>
        </p:spPr>
      </p:pic>
      <p:sp>
        <p:nvSpPr>
          <p:cNvPr id="10" name="TextBox 9">
            <a:extLst>
              <a:ext uri="{FF2B5EF4-FFF2-40B4-BE49-F238E27FC236}">
                <a16:creationId xmlns:a16="http://schemas.microsoft.com/office/drawing/2014/main" id="{73AFD3E4-0DDA-A0A6-EC38-9C024C924AE7}"/>
              </a:ext>
            </a:extLst>
          </p:cNvPr>
          <p:cNvSpPr txBox="1"/>
          <p:nvPr/>
        </p:nvSpPr>
        <p:spPr>
          <a:xfrm>
            <a:off x="6619493" y="5404168"/>
            <a:ext cx="4883860" cy="861774"/>
          </a:xfrm>
          <a:prstGeom prst="rect">
            <a:avLst/>
          </a:prstGeom>
          <a:noFill/>
        </p:spPr>
        <p:txBody>
          <a:bodyPr wrap="square" rtlCol="0">
            <a:spAutoFit/>
          </a:bodyPr>
          <a:lstStyle/>
          <a:p>
            <a:r>
              <a:rPr lang="en-US" b="1" i="0" dirty="0">
                <a:solidFill>
                  <a:srgbClr val="083F59"/>
                </a:solidFill>
                <a:effectLst/>
              </a:rPr>
              <a:t>Active Disability Charter, Ireland</a:t>
            </a:r>
          </a:p>
          <a:p>
            <a:r>
              <a:rPr lang="en-IE" sz="1600" dirty="0">
                <a:solidFill>
                  <a:srgbClr val="083F59"/>
                </a:solidFill>
                <a:hlinkClick r:id="rId5">
                  <a:extLst>
                    <a:ext uri="{A12FA001-AC4F-418D-AE19-62706E023703}">
                      <ahyp:hlinkClr xmlns:ahyp="http://schemas.microsoft.com/office/drawing/2018/hyperlinkcolor" val="tx"/>
                    </a:ext>
                  </a:extLst>
                </a:hlinkClick>
              </a:rPr>
              <a:t>https://activedisability.ie/sport-inclusion-disability-charter/</a:t>
            </a:r>
            <a:r>
              <a:rPr lang="en-IE" sz="1600" dirty="0">
                <a:solidFill>
                  <a:srgbClr val="083F59"/>
                </a:solidFill>
              </a:rPr>
              <a:t> </a:t>
            </a:r>
          </a:p>
        </p:txBody>
      </p:sp>
      <p:sp>
        <p:nvSpPr>
          <p:cNvPr id="11" name="TextBox 10">
            <a:extLst>
              <a:ext uri="{FF2B5EF4-FFF2-40B4-BE49-F238E27FC236}">
                <a16:creationId xmlns:a16="http://schemas.microsoft.com/office/drawing/2014/main" id="{8E3FABBD-95AB-8AAC-5F20-906941AF4607}"/>
              </a:ext>
            </a:extLst>
          </p:cNvPr>
          <p:cNvSpPr txBox="1"/>
          <p:nvPr/>
        </p:nvSpPr>
        <p:spPr>
          <a:xfrm>
            <a:off x="1933575" y="369185"/>
            <a:ext cx="8556447" cy="523220"/>
          </a:xfrm>
          <a:prstGeom prst="rect">
            <a:avLst/>
          </a:prstGeom>
          <a:noFill/>
        </p:spPr>
        <p:txBody>
          <a:bodyPr wrap="square" rtlCol="0">
            <a:spAutoFit/>
          </a:bodyPr>
          <a:lstStyle/>
          <a:p>
            <a:pPr algn="ctr"/>
            <a:r>
              <a:rPr lang="en-IE" sz="2800" b="1" dirty="0">
                <a:solidFill>
                  <a:srgbClr val="702E8C"/>
                </a:solidFill>
              </a:rPr>
              <a:t>Example Diversity &amp; Inclusion Charters</a:t>
            </a:r>
          </a:p>
        </p:txBody>
      </p:sp>
    </p:spTree>
    <p:extLst>
      <p:ext uri="{BB962C8B-B14F-4D97-AF65-F5344CB8AC3E}">
        <p14:creationId xmlns:p14="http://schemas.microsoft.com/office/powerpoint/2010/main" val="295227284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BBFD1A-D6B3-7734-746B-05B5274CE8DD}"/>
            </a:ext>
          </a:extLst>
        </p:cNvPr>
        <p:cNvGrpSpPr/>
        <p:nvPr/>
      </p:nvGrpSpPr>
      <p:grpSpPr>
        <a:xfrm>
          <a:off x="0" y="0"/>
          <a:ext cx="0" cy="0"/>
          <a:chOff x="0" y="0"/>
          <a:chExt cx="0" cy="0"/>
        </a:xfrm>
      </p:grpSpPr>
      <p:sp>
        <p:nvSpPr>
          <p:cNvPr id="9" name="Text Placeholder 1">
            <a:extLst>
              <a:ext uri="{FF2B5EF4-FFF2-40B4-BE49-F238E27FC236}">
                <a16:creationId xmlns:a16="http://schemas.microsoft.com/office/drawing/2014/main" id="{AF7ED964-B209-A212-62C7-A4F499EDFAA1}"/>
              </a:ext>
            </a:extLst>
          </p:cNvPr>
          <p:cNvSpPr txBox="1">
            <a:spLocks/>
          </p:cNvSpPr>
          <p:nvPr/>
        </p:nvSpPr>
        <p:spPr>
          <a:xfrm>
            <a:off x="464261" y="2951965"/>
            <a:ext cx="6203240" cy="263560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000" i="0" kern="1200" baseline="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0"/>
              </a:spcBef>
            </a:pPr>
            <a:r>
              <a:rPr lang="en-US" sz="2100" b="1" dirty="0">
                <a:solidFill>
                  <a:srgbClr val="083F59"/>
                </a:solidFill>
              </a:rPr>
              <a:t>Write Your Inclusion Charter </a:t>
            </a:r>
          </a:p>
          <a:p>
            <a:pPr marL="0" indent="0">
              <a:spcBef>
                <a:spcPts val="0"/>
              </a:spcBef>
            </a:pPr>
            <a:endParaRPr lang="en-US" sz="2100" b="1" dirty="0">
              <a:solidFill>
                <a:srgbClr val="083F59"/>
              </a:solidFill>
            </a:endParaRPr>
          </a:p>
          <a:p>
            <a:pPr>
              <a:spcBef>
                <a:spcPts val="0"/>
              </a:spcBef>
            </a:pPr>
            <a:r>
              <a:rPr lang="en-US" sz="2100" dirty="0">
                <a:solidFill>
                  <a:srgbClr val="083F59"/>
                </a:solidFill>
              </a:rPr>
              <a:t>Draft a clear and concise statement that reflects your company’s commitment to inclusivity and how it is demonstrated in daily operations, decision-making, and </a:t>
            </a:r>
            <a:r>
              <a:rPr lang="en-US" sz="2100" dirty="0" err="1">
                <a:solidFill>
                  <a:srgbClr val="083F59"/>
                </a:solidFill>
              </a:rPr>
              <a:t>behaviours</a:t>
            </a:r>
            <a:r>
              <a:rPr lang="en-US" sz="2100" dirty="0">
                <a:solidFill>
                  <a:srgbClr val="083F59"/>
                </a:solidFill>
              </a:rPr>
              <a:t>. This is a fundamental step; it acts as a living document regularly reviewed and updated to reflect evolving goals and challenges in achieving inclusivity. This can be changed and updated. Here is an example: </a:t>
            </a:r>
          </a:p>
          <a:p>
            <a:pPr marL="0" indent="0">
              <a:spcBef>
                <a:spcPts val="0"/>
              </a:spcBef>
            </a:pPr>
            <a:endParaRPr lang="en-US" sz="1000" dirty="0">
              <a:solidFill>
                <a:srgbClr val="083F59"/>
              </a:solidFill>
            </a:endParaRPr>
          </a:p>
          <a:p>
            <a:r>
              <a:rPr lang="en-US" sz="2100" i="1" dirty="0">
                <a:solidFill>
                  <a:srgbClr val="083F59"/>
                </a:solidFill>
              </a:rPr>
              <a:t>"At [Company Name], we are committed to creating an environment where diversity thrives and inclusion is at the heart of everything we do. We </a:t>
            </a:r>
            <a:r>
              <a:rPr lang="en-US" sz="2100" i="1" dirty="0" err="1">
                <a:solidFill>
                  <a:srgbClr val="083F59"/>
                </a:solidFill>
              </a:rPr>
              <a:t>recognise</a:t>
            </a:r>
            <a:r>
              <a:rPr lang="en-US" sz="2100" i="1" dirty="0">
                <a:solidFill>
                  <a:srgbClr val="083F59"/>
                </a:solidFill>
              </a:rPr>
              <a:t> the value of diverse perspectives and pledge to provide equitable opportunities for all employees, customers, and partners. Our Inclusion Charter reflects our commitment to challenging biases, embracing differences, and ensuring everyone feels a sense of belonging."</a:t>
            </a:r>
          </a:p>
          <a:p>
            <a:pPr marL="0" indent="0">
              <a:spcBef>
                <a:spcPts val="0"/>
              </a:spcBef>
            </a:pPr>
            <a:endParaRPr lang="en-US" sz="2100" dirty="0">
              <a:solidFill>
                <a:srgbClr val="083F59"/>
              </a:solidFill>
            </a:endParaRPr>
          </a:p>
          <a:p>
            <a:endParaRPr lang="en-IE" sz="2100" dirty="0">
              <a:solidFill>
                <a:srgbClr val="083F59"/>
              </a:solidFill>
            </a:endParaRPr>
          </a:p>
        </p:txBody>
      </p:sp>
      <p:sp>
        <p:nvSpPr>
          <p:cNvPr id="10" name="TextBox 9">
            <a:extLst>
              <a:ext uri="{FF2B5EF4-FFF2-40B4-BE49-F238E27FC236}">
                <a16:creationId xmlns:a16="http://schemas.microsoft.com/office/drawing/2014/main" id="{27EBB070-9719-9375-183D-4DC7E8D0297F}"/>
              </a:ext>
            </a:extLst>
          </p:cNvPr>
          <p:cNvSpPr txBox="1"/>
          <p:nvPr/>
        </p:nvSpPr>
        <p:spPr>
          <a:xfrm>
            <a:off x="-1" y="222677"/>
            <a:ext cx="6946191" cy="707886"/>
          </a:xfrm>
          <a:prstGeom prst="rect">
            <a:avLst/>
          </a:prstGeom>
          <a:solidFill>
            <a:srgbClr val="702E8C"/>
          </a:solidFill>
        </p:spPr>
        <p:txBody>
          <a:bodyPr wrap="square" rtlCol="0">
            <a:spAutoFit/>
          </a:bodyPr>
          <a:lstStyle/>
          <a:p>
            <a:pPr algn="ctr"/>
            <a:endParaRPr lang="en-US" sz="1000" b="1" dirty="0">
              <a:solidFill>
                <a:schemeClr val="bg1"/>
              </a:solidFill>
            </a:endParaRPr>
          </a:p>
          <a:p>
            <a:pPr algn="ctr"/>
            <a:r>
              <a:rPr lang="en-US" sz="3000" b="1" dirty="0">
                <a:solidFill>
                  <a:schemeClr val="bg1"/>
                </a:solidFill>
              </a:rPr>
              <a:t>Write Your Inclusion Charter</a:t>
            </a:r>
            <a:endParaRPr lang="en-IE" sz="1000" b="1" dirty="0">
              <a:solidFill>
                <a:schemeClr val="bg1"/>
              </a:solidFill>
            </a:endParaRPr>
          </a:p>
        </p:txBody>
      </p:sp>
      <p:pic>
        <p:nvPicPr>
          <p:cNvPr id="3074" name="Picture 2" descr="TFT-diversity">
            <a:extLst>
              <a:ext uri="{FF2B5EF4-FFF2-40B4-BE49-F238E27FC236}">
                <a16:creationId xmlns:a16="http://schemas.microsoft.com/office/drawing/2014/main" id="{98138A75-82F1-89BB-4E1E-31DD1B933563}"/>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210425" y="508515"/>
            <a:ext cx="4686300" cy="5857875"/>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50735CFC-8756-AEE9-89A8-94A7302F93C4}"/>
              </a:ext>
            </a:extLst>
          </p:cNvPr>
          <p:cNvSpPr txBox="1"/>
          <p:nvPr/>
        </p:nvSpPr>
        <p:spPr>
          <a:xfrm>
            <a:off x="7839075" y="53400"/>
            <a:ext cx="2895600" cy="523220"/>
          </a:xfrm>
          <a:prstGeom prst="rect">
            <a:avLst/>
          </a:prstGeom>
          <a:noFill/>
        </p:spPr>
        <p:txBody>
          <a:bodyPr wrap="square" rtlCol="0">
            <a:spAutoFit/>
          </a:bodyPr>
          <a:lstStyle/>
          <a:p>
            <a:pPr algn="ctr"/>
            <a:r>
              <a:rPr lang="en-IE" sz="2800" b="1" dirty="0">
                <a:solidFill>
                  <a:srgbClr val="702E8C"/>
                </a:solidFill>
              </a:rPr>
              <a:t>Example</a:t>
            </a:r>
          </a:p>
        </p:txBody>
      </p:sp>
      <p:sp>
        <p:nvSpPr>
          <p:cNvPr id="3" name="TextBox 2">
            <a:extLst>
              <a:ext uri="{FF2B5EF4-FFF2-40B4-BE49-F238E27FC236}">
                <a16:creationId xmlns:a16="http://schemas.microsoft.com/office/drawing/2014/main" id="{23AF822A-4B74-6E4F-F564-B75421EA70B3}"/>
              </a:ext>
            </a:extLst>
          </p:cNvPr>
          <p:cNvSpPr txBox="1"/>
          <p:nvPr/>
        </p:nvSpPr>
        <p:spPr>
          <a:xfrm>
            <a:off x="7111645" y="6175174"/>
            <a:ext cx="4883860" cy="646331"/>
          </a:xfrm>
          <a:prstGeom prst="rect">
            <a:avLst/>
          </a:prstGeom>
          <a:noFill/>
        </p:spPr>
        <p:txBody>
          <a:bodyPr wrap="square" rtlCol="0">
            <a:spAutoFit/>
          </a:bodyPr>
          <a:lstStyle/>
          <a:p>
            <a:pPr algn="ctr"/>
            <a:r>
              <a:rPr lang="en-US" b="0" i="0" dirty="0">
                <a:solidFill>
                  <a:srgbClr val="702E8C"/>
                </a:solidFill>
                <a:effectLst/>
                <a:hlinkClick r:id="rId3">
                  <a:extLst>
                    <a:ext uri="{A12FA001-AC4F-418D-AE19-62706E023703}">
                      <ahyp:hlinkClr xmlns:ahyp="http://schemas.microsoft.com/office/drawing/2018/hyperlinkcolor" val="tx"/>
                    </a:ext>
                  </a:extLst>
                </a:hlinkClick>
              </a:rPr>
              <a:t>https://www.trilliumflow.com/tf-news/diversity-and-inclusion-charter/</a:t>
            </a:r>
            <a:r>
              <a:rPr lang="en-US" b="0" i="0" dirty="0">
                <a:solidFill>
                  <a:srgbClr val="702E8C"/>
                </a:solidFill>
                <a:effectLst/>
              </a:rPr>
              <a:t> </a:t>
            </a:r>
            <a:endParaRPr lang="en-IE" dirty="0">
              <a:solidFill>
                <a:srgbClr val="702E8C"/>
              </a:solidFill>
            </a:endParaRPr>
          </a:p>
        </p:txBody>
      </p:sp>
    </p:spTree>
    <p:extLst>
      <p:ext uri="{BB962C8B-B14F-4D97-AF65-F5344CB8AC3E}">
        <p14:creationId xmlns:p14="http://schemas.microsoft.com/office/powerpoint/2010/main" val="260857169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A4205CD-8433-4D3B-6D68-3A2B5441B997}"/>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5792BAF4-DDCF-91D2-EB29-ABE256110AD4}"/>
              </a:ext>
            </a:extLst>
          </p:cNvPr>
          <p:cNvSpPr>
            <a:spLocks noGrp="1"/>
          </p:cNvSpPr>
          <p:nvPr>
            <p:ph type="body" sz="quarter" idx="18"/>
          </p:nvPr>
        </p:nvSpPr>
        <p:spPr>
          <a:xfrm>
            <a:off x="676274" y="1827891"/>
            <a:ext cx="10525126" cy="3849918"/>
          </a:xfrm>
        </p:spPr>
        <p:txBody>
          <a:bodyPr/>
          <a:lstStyle/>
          <a:p>
            <a:pPr marL="0" indent="0"/>
            <a:r>
              <a:rPr lang="en-US" sz="2200" b="1" dirty="0">
                <a:highlight>
                  <a:srgbClr val="FFFFFF"/>
                </a:highlight>
              </a:rPr>
              <a:t>The following exercises are key to helping you design a successful company-wide inclusive culture audit survey in preparation for Step 2. </a:t>
            </a:r>
            <a:r>
              <a:rPr lang="en-US" sz="2200" dirty="0">
                <a:highlight>
                  <a:srgbClr val="FFFFFF"/>
                </a:highlight>
              </a:rPr>
              <a:t>This process gives you other company insights and perspectives namely employees, line managers and other employees. It not only highlights where stated values and employees’ </a:t>
            </a:r>
            <a:r>
              <a:rPr lang="en-US" sz="2200" dirty="0" err="1">
                <a:highlight>
                  <a:srgbClr val="FFFFFF"/>
                </a:highlight>
              </a:rPr>
              <a:t>behaviours</a:t>
            </a:r>
            <a:r>
              <a:rPr lang="en-US" sz="2200" dirty="0">
                <a:highlight>
                  <a:srgbClr val="FFFFFF"/>
                </a:highlight>
              </a:rPr>
              <a:t> or attitudes diverge but also sheds light on areas where your company may be falling short of achieving a healthy culture of diversity, inclusion, and equity. </a:t>
            </a:r>
          </a:p>
          <a:p>
            <a:pPr marL="0" indent="0"/>
            <a:r>
              <a:rPr lang="en-US" sz="2200" dirty="0">
                <a:highlight>
                  <a:srgbClr val="FFFFFF"/>
                </a:highlight>
              </a:rPr>
              <a:t>After completing these exercises and workshops you should be able to  identify gaps or inconsistencies between what your company says it stands for and what it practices and its actual practices. You have a better understanding of the insights gathered and can now align the survey questions with the company’s specific inclusive cultural needs, gaps, and goals. You can then work towards a survey which will closer address the discrepancies identified from a management and employee perspective which are crucial for building a cohesive and impactful culture that aligns with your strategic objectives.</a:t>
            </a:r>
          </a:p>
        </p:txBody>
      </p:sp>
      <p:sp>
        <p:nvSpPr>
          <p:cNvPr id="9" name="TextBox 8">
            <a:extLst>
              <a:ext uri="{FF2B5EF4-FFF2-40B4-BE49-F238E27FC236}">
                <a16:creationId xmlns:a16="http://schemas.microsoft.com/office/drawing/2014/main" id="{E1ADFE26-6D61-9A4F-87B5-4B74ACAF6216}"/>
              </a:ext>
            </a:extLst>
          </p:cNvPr>
          <p:cNvSpPr txBox="1"/>
          <p:nvPr/>
        </p:nvSpPr>
        <p:spPr>
          <a:xfrm>
            <a:off x="3052433" y="423456"/>
            <a:ext cx="8387092" cy="1077218"/>
          </a:xfrm>
          <a:prstGeom prst="rect">
            <a:avLst/>
          </a:prstGeom>
          <a:solidFill>
            <a:srgbClr val="702E8C"/>
          </a:solidFill>
        </p:spPr>
        <p:txBody>
          <a:bodyPr wrap="square" rtlCol="0">
            <a:spAutoFit/>
          </a:bodyPr>
          <a:lstStyle/>
          <a:p>
            <a:pPr algn="ctr"/>
            <a:endParaRPr lang="en-US" sz="1000" b="1" dirty="0">
              <a:solidFill>
                <a:schemeClr val="bg1"/>
              </a:solidFill>
            </a:endParaRPr>
          </a:p>
          <a:p>
            <a:r>
              <a:rPr lang="en-US" sz="3000" dirty="0">
                <a:solidFill>
                  <a:schemeClr val="bg1"/>
                </a:solidFill>
              </a:rPr>
              <a:t>Prepare for Company Culture Audit</a:t>
            </a:r>
          </a:p>
          <a:p>
            <a:r>
              <a:rPr lang="en-US" sz="2400" i="1" dirty="0">
                <a:solidFill>
                  <a:schemeClr val="bg1"/>
                </a:solidFill>
              </a:rPr>
              <a:t>Determine What Needs to be Included in Your Survey</a:t>
            </a:r>
            <a:endParaRPr lang="en-IE" sz="2400" i="1" dirty="0">
              <a:solidFill>
                <a:schemeClr val="bg1"/>
              </a:solidFill>
            </a:endParaRPr>
          </a:p>
        </p:txBody>
      </p:sp>
      <p:pic>
        <p:nvPicPr>
          <p:cNvPr id="3" name="Graphic 2" descr="Chevron arrows with solid fill">
            <a:extLst>
              <a:ext uri="{FF2B5EF4-FFF2-40B4-BE49-F238E27FC236}">
                <a16:creationId xmlns:a16="http://schemas.microsoft.com/office/drawing/2014/main" id="{12C10CF2-E6DE-E826-D798-52C40DDCBF3F}"/>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468850" y="687510"/>
            <a:ext cx="520661" cy="520661"/>
          </a:xfrm>
          <a:prstGeom prst="rect">
            <a:avLst/>
          </a:prstGeom>
        </p:spPr>
      </p:pic>
      <p:sp>
        <p:nvSpPr>
          <p:cNvPr id="4" name="Round Diagonal Corner Rectangle 9">
            <a:extLst>
              <a:ext uri="{FF2B5EF4-FFF2-40B4-BE49-F238E27FC236}">
                <a16:creationId xmlns:a16="http://schemas.microsoft.com/office/drawing/2014/main" id="{CE72E90E-BD8A-6322-CFDE-60CACE5090B2}"/>
              </a:ext>
            </a:extLst>
          </p:cNvPr>
          <p:cNvSpPr/>
          <p:nvPr/>
        </p:nvSpPr>
        <p:spPr>
          <a:xfrm rot="16200000">
            <a:off x="835870" y="-69384"/>
            <a:ext cx="1105664" cy="2034452"/>
          </a:xfrm>
          <a:prstGeom prst="round2DiagRect">
            <a:avLst/>
          </a:prstGeom>
          <a:solidFill>
            <a:srgbClr val="086D6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 Placeholder 8">
            <a:extLst>
              <a:ext uri="{FF2B5EF4-FFF2-40B4-BE49-F238E27FC236}">
                <a16:creationId xmlns:a16="http://schemas.microsoft.com/office/drawing/2014/main" id="{5944A692-4503-28FA-5013-13631CFCEF4D}"/>
              </a:ext>
            </a:extLst>
          </p:cNvPr>
          <p:cNvSpPr txBox="1">
            <a:spLocks/>
          </p:cNvSpPr>
          <p:nvPr/>
        </p:nvSpPr>
        <p:spPr>
          <a:xfrm>
            <a:off x="97365" y="342708"/>
            <a:ext cx="2247393"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000" dirty="0"/>
              <a:t>Step 4</a:t>
            </a:r>
          </a:p>
        </p:txBody>
      </p:sp>
    </p:spTree>
    <p:extLst>
      <p:ext uri="{BB962C8B-B14F-4D97-AF65-F5344CB8AC3E}">
        <p14:creationId xmlns:p14="http://schemas.microsoft.com/office/powerpoint/2010/main" val="20150208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3F3643-C53D-9120-1E26-653C6CCC67AE}"/>
            </a:ext>
          </a:extLst>
        </p:cNvPr>
        <p:cNvGrpSpPr/>
        <p:nvPr/>
      </p:nvGrpSpPr>
      <p:grpSpPr>
        <a:xfrm>
          <a:off x="0" y="0"/>
          <a:ext cx="0" cy="0"/>
          <a:chOff x="0" y="0"/>
          <a:chExt cx="0" cy="0"/>
        </a:xfrm>
      </p:grpSpPr>
      <p:sp>
        <p:nvSpPr>
          <p:cNvPr id="38" name="Text Placeholder 3">
            <a:extLst>
              <a:ext uri="{FF2B5EF4-FFF2-40B4-BE49-F238E27FC236}">
                <a16:creationId xmlns:a16="http://schemas.microsoft.com/office/drawing/2014/main" id="{446469C3-5155-39AA-88F0-DA45EEF862AB}"/>
              </a:ext>
            </a:extLst>
          </p:cNvPr>
          <p:cNvSpPr txBox="1">
            <a:spLocks/>
          </p:cNvSpPr>
          <p:nvPr/>
        </p:nvSpPr>
        <p:spPr>
          <a:xfrm>
            <a:off x="1007050" y="1307980"/>
            <a:ext cx="5021529" cy="1285896"/>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pPr>
            <a:r>
              <a:rPr lang="en-US" sz="2000" kern="0" dirty="0">
                <a:solidFill>
                  <a:schemeClr val="bg1"/>
                </a:solidFill>
                <a:ea typeface="Calibri" panose="020F0502020204030204" pitchFamily="34" charset="0"/>
              </a:rPr>
              <a:t>In today’s dynamic business environment, embracing diversity, equity, and inclusion (DEI) has become vital for innovation, building strong teams, and ensuring sustainable growth. For small and medium enterprises (SMEs), creating an inclusive culture begins with understanding the nuances of DEI and tailoring these principles to their unique company goals. This Module explores the external factors driving the need for cultural diversity, clarifies key DEI concepts, and outlines practical steps for conducting inclusive culture audits. By addressing these topics systematically, SMEs can align their values and practices with inclusivity, establish behavioral guidelines, and design measurable goals that enable belonging and collaboration.</a:t>
            </a:r>
            <a:endParaRPr lang="en-IE" sz="2000" kern="100" dirty="0">
              <a:solidFill>
                <a:schemeClr val="bg1"/>
              </a:solidFill>
              <a:ea typeface="Aptos" panose="020B0004020202020204" pitchFamily="34" charset="0"/>
              <a:cs typeface="Times New Roman" panose="02020603050405020304" pitchFamily="18" charset="0"/>
            </a:endParaRPr>
          </a:p>
        </p:txBody>
      </p:sp>
      <p:sp>
        <p:nvSpPr>
          <p:cNvPr id="39" name="Text Placeholder 4">
            <a:extLst>
              <a:ext uri="{FF2B5EF4-FFF2-40B4-BE49-F238E27FC236}">
                <a16:creationId xmlns:a16="http://schemas.microsoft.com/office/drawing/2014/main" id="{A83817EC-6A45-66B5-E493-F524EE02A99B}"/>
              </a:ext>
            </a:extLst>
          </p:cNvPr>
          <p:cNvSpPr txBox="1">
            <a:spLocks/>
          </p:cNvSpPr>
          <p:nvPr/>
        </p:nvSpPr>
        <p:spPr>
          <a:xfrm>
            <a:off x="1007050" y="194990"/>
            <a:ext cx="4192479" cy="58320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7200" b="1" dirty="0">
                <a:solidFill>
                  <a:schemeClr val="bg1"/>
                </a:solidFill>
              </a:rPr>
              <a:t>M4:</a:t>
            </a:r>
            <a:r>
              <a:rPr lang="en-US" sz="7200" dirty="0">
                <a:solidFill>
                  <a:schemeClr val="bg1"/>
                </a:solidFill>
              </a:rPr>
              <a:t>Part 1</a:t>
            </a:r>
          </a:p>
        </p:txBody>
      </p:sp>
      <p:sp>
        <p:nvSpPr>
          <p:cNvPr id="25" name="Text Placeholder 15">
            <a:extLst>
              <a:ext uri="{FF2B5EF4-FFF2-40B4-BE49-F238E27FC236}">
                <a16:creationId xmlns:a16="http://schemas.microsoft.com/office/drawing/2014/main" id="{BAE3E61B-7327-CB42-62DD-8048E024977B}"/>
              </a:ext>
            </a:extLst>
          </p:cNvPr>
          <p:cNvSpPr>
            <a:spLocks noGrp="1"/>
          </p:cNvSpPr>
          <p:nvPr>
            <p:ph type="body" sz="quarter" idx="15"/>
          </p:nvPr>
        </p:nvSpPr>
        <p:spPr>
          <a:xfrm>
            <a:off x="6028579" y="1986936"/>
            <a:ext cx="700387" cy="689518"/>
          </a:xfrm>
        </p:spPr>
        <p:txBody>
          <a:bodyPr/>
          <a:lstStyle/>
          <a:p>
            <a:r>
              <a:rPr lang="en-US" dirty="0"/>
              <a:t>01</a:t>
            </a:r>
          </a:p>
        </p:txBody>
      </p:sp>
      <p:sp>
        <p:nvSpPr>
          <p:cNvPr id="26" name="Text Placeholder 14">
            <a:extLst>
              <a:ext uri="{FF2B5EF4-FFF2-40B4-BE49-F238E27FC236}">
                <a16:creationId xmlns:a16="http://schemas.microsoft.com/office/drawing/2014/main" id="{2D78A334-2D52-4BA9-2F22-CB168E837D73}"/>
              </a:ext>
            </a:extLst>
          </p:cNvPr>
          <p:cNvSpPr txBox="1">
            <a:spLocks/>
          </p:cNvSpPr>
          <p:nvPr/>
        </p:nvSpPr>
        <p:spPr>
          <a:xfrm>
            <a:off x="6967043" y="3501733"/>
            <a:ext cx="4846414"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sz="2400" b="1" dirty="0">
                <a:ea typeface="Calibri" panose="020F0502020204030204" pitchFamily="34" charset="0"/>
                <a:cs typeface="Times New Roman" panose="02020603050405020304" pitchFamily="18" charset="0"/>
              </a:rPr>
              <a:t>Understand and Build an Inclusive Company Culture </a:t>
            </a:r>
          </a:p>
          <a:p>
            <a:pPr>
              <a:lnSpc>
                <a:spcPct val="100000"/>
              </a:lnSpc>
              <a:spcBef>
                <a:spcPts val="0"/>
              </a:spcBef>
            </a:pPr>
            <a:endParaRPr lang="en-US" sz="2400" b="1" dirty="0">
              <a:ea typeface="Calibri" panose="020F0502020204030204" pitchFamily="34" charset="0"/>
              <a:cs typeface="Times New Roman" panose="02020603050405020304" pitchFamily="18" charset="0"/>
            </a:endParaRPr>
          </a:p>
          <a:p>
            <a:pPr marL="342900" indent="-342900">
              <a:lnSpc>
                <a:spcPct val="100000"/>
              </a:lnSpc>
              <a:spcBef>
                <a:spcPts val="0"/>
              </a:spcBef>
              <a:buFont typeface="Wingdings" panose="05000000000000000000" pitchFamily="2" charset="2"/>
              <a:buChar char="v"/>
            </a:pPr>
            <a:r>
              <a:rPr lang="en-US" sz="1900" dirty="0"/>
              <a:t>The Foundations and Importance of an Inclusive Company Culture </a:t>
            </a:r>
          </a:p>
          <a:p>
            <a:pPr marL="342900" indent="-342900">
              <a:lnSpc>
                <a:spcPct val="100000"/>
              </a:lnSpc>
              <a:spcBef>
                <a:spcPts val="0"/>
              </a:spcBef>
              <a:buFont typeface="Wingdings" panose="05000000000000000000" pitchFamily="2" charset="2"/>
              <a:buChar char="v"/>
            </a:pPr>
            <a:r>
              <a:rPr lang="en-US" sz="1900" dirty="0"/>
              <a:t>Why DEI Matters in Modern SMEs and the Individual and Company Perspective</a:t>
            </a:r>
          </a:p>
          <a:p>
            <a:pPr marL="342900" indent="-342900">
              <a:lnSpc>
                <a:spcPct val="100000"/>
              </a:lnSpc>
              <a:spcBef>
                <a:spcPts val="0"/>
              </a:spcBef>
              <a:buFont typeface="Wingdings" panose="05000000000000000000" pitchFamily="2" charset="2"/>
              <a:buChar char="v"/>
            </a:pPr>
            <a:r>
              <a:rPr lang="en-IE" sz="1900" dirty="0"/>
              <a:t>Moving Towards an Inclusive Company Culture</a:t>
            </a:r>
          </a:p>
          <a:p>
            <a:pPr marL="342900" indent="-342900">
              <a:lnSpc>
                <a:spcPct val="100000"/>
              </a:lnSpc>
              <a:spcBef>
                <a:spcPts val="0"/>
              </a:spcBef>
              <a:buFont typeface="Wingdings" panose="05000000000000000000" pitchFamily="2" charset="2"/>
              <a:buChar char="v"/>
            </a:pPr>
            <a:r>
              <a:rPr lang="en-IE" sz="1900" dirty="0"/>
              <a:t>Understanding The Differences Between an Inclusive Company Audit Versus an Inclusive Culture Audit</a:t>
            </a:r>
          </a:p>
          <a:p>
            <a:pPr marL="342900" indent="-342900">
              <a:lnSpc>
                <a:spcPct val="100000"/>
              </a:lnSpc>
              <a:spcBef>
                <a:spcPts val="0"/>
              </a:spcBef>
              <a:buFont typeface="Wingdings" panose="05000000000000000000" pitchFamily="2" charset="2"/>
              <a:buChar char="v"/>
            </a:pPr>
            <a:r>
              <a:rPr lang="en-US" sz="1900" dirty="0"/>
              <a:t>Inclusive SME Culture Groundwork and Practical Exercises for Your Audit Survey &amp; Writing Your First Inclusion Charter</a:t>
            </a:r>
          </a:p>
          <a:p>
            <a:pPr marL="342900" indent="-342900">
              <a:lnSpc>
                <a:spcPct val="100000"/>
              </a:lnSpc>
              <a:spcBef>
                <a:spcPts val="0"/>
              </a:spcBef>
              <a:buFont typeface="Arial" panose="020B0604020202020204" pitchFamily="34" charset="0"/>
              <a:buChar char="•"/>
            </a:pPr>
            <a:endParaRPr lang="en-US" sz="1900" kern="0" dirty="0">
              <a:ea typeface="Calibri" panose="020F0502020204030204" pitchFamily="34" charset="0"/>
            </a:endParaRPr>
          </a:p>
        </p:txBody>
      </p:sp>
      <p:cxnSp>
        <p:nvCxnSpPr>
          <p:cNvPr id="27" name="Straight Connector 26">
            <a:extLst>
              <a:ext uri="{FF2B5EF4-FFF2-40B4-BE49-F238E27FC236}">
                <a16:creationId xmlns:a16="http://schemas.microsoft.com/office/drawing/2014/main" id="{6892EC8B-FBE7-EA05-3C94-B32BA7BDB297}"/>
              </a:ext>
            </a:extLst>
          </p:cNvPr>
          <p:cNvCxnSpPr>
            <a:cxnSpLocks/>
          </p:cNvCxnSpPr>
          <p:nvPr/>
        </p:nvCxnSpPr>
        <p:spPr>
          <a:xfrm flipH="1">
            <a:off x="6195659" y="6376267"/>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6B43950-B13C-72F7-AA87-F3D1AA1A0F00}"/>
              </a:ext>
            </a:extLst>
          </p:cNvPr>
          <p:cNvCxnSpPr>
            <a:cxnSpLocks/>
          </p:cNvCxnSpPr>
          <p:nvPr/>
        </p:nvCxnSpPr>
        <p:spPr>
          <a:xfrm flipH="1">
            <a:off x="6028579" y="1152515"/>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1655030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214F37-6110-17BE-896D-03D895E454DC}"/>
            </a:ext>
          </a:extLst>
        </p:cNvPr>
        <p:cNvGrpSpPr/>
        <p:nvPr/>
      </p:nvGrpSpPr>
      <p:grpSpPr>
        <a:xfrm>
          <a:off x="0" y="0"/>
          <a:ext cx="0" cy="0"/>
          <a:chOff x="0" y="0"/>
          <a:chExt cx="0" cy="0"/>
        </a:xfrm>
      </p:grpSpPr>
      <p:sp>
        <p:nvSpPr>
          <p:cNvPr id="6" name="Text Placeholder 5">
            <a:extLst>
              <a:ext uri="{FF2B5EF4-FFF2-40B4-BE49-F238E27FC236}">
                <a16:creationId xmlns:a16="http://schemas.microsoft.com/office/drawing/2014/main" id="{5DC3A0F4-1AD3-9833-56A9-6C7114B94CFE}"/>
              </a:ext>
            </a:extLst>
          </p:cNvPr>
          <p:cNvSpPr>
            <a:spLocks noGrp="1"/>
          </p:cNvSpPr>
          <p:nvPr>
            <p:ph type="body" sz="quarter" idx="18"/>
          </p:nvPr>
        </p:nvSpPr>
        <p:spPr>
          <a:xfrm>
            <a:off x="3118906" y="480714"/>
            <a:ext cx="8426646" cy="3849918"/>
          </a:xfrm>
        </p:spPr>
        <p:txBody>
          <a:bodyPr/>
          <a:lstStyle/>
          <a:p>
            <a:pPr marL="0" indent="0">
              <a:lnSpc>
                <a:spcPct val="100000"/>
              </a:lnSpc>
              <a:spcBef>
                <a:spcPts val="0"/>
              </a:spcBef>
            </a:pPr>
            <a:endParaRPr lang="en-US" sz="1000" dirty="0">
              <a:solidFill>
                <a:schemeClr val="bg1"/>
              </a:solidFill>
              <a:highlight>
                <a:srgbClr val="05AAA3"/>
              </a:highlight>
            </a:endParaRPr>
          </a:p>
          <a:p>
            <a:pPr marL="342900" indent="-342900">
              <a:lnSpc>
                <a:spcPct val="100000"/>
              </a:lnSpc>
              <a:spcBef>
                <a:spcPts val="0"/>
              </a:spcBef>
              <a:buClr>
                <a:srgbClr val="086D6E"/>
              </a:buClr>
              <a:buFont typeface="Wingdings" panose="05000000000000000000" pitchFamily="2" charset="2"/>
              <a:buChar char="v"/>
            </a:pPr>
            <a:r>
              <a:rPr lang="en-US" sz="2200" dirty="0">
                <a:solidFill>
                  <a:schemeClr val="bg1"/>
                </a:solidFill>
                <a:highlight>
                  <a:srgbClr val="086D6E"/>
                </a:highlight>
              </a:rPr>
              <a:t>Prepare Tailored Survey: </a:t>
            </a:r>
            <a:r>
              <a:rPr lang="en-US" sz="2200" dirty="0"/>
              <a:t>This section is designed to help you prepare for your Cultural Inclusion Audit by gaining diverse perspectives, identifying clear gaps, and </a:t>
            </a:r>
            <a:r>
              <a:rPr lang="en-US" sz="2200" dirty="0" err="1"/>
              <a:t>recognising</a:t>
            </a:r>
            <a:r>
              <a:rPr lang="en-US" sz="2200" dirty="0"/>
              <a:t> both areas of success and opportunities for improvement. It will guide you in tailoring survey questions to address your company's specific needs, with the ultimate goal of enhancing your inclusive company culture. </a:t>
            </a:r>
          </a:p>
          <a:p>
            <a:pPr marL="342900" indent="-342900">
              <a:lnSpc>
                <a:spcPct val="100000"/>
              </a:lnSpc>
              <a:spcBef>
                <a:spcPts val="0"/>
              </a:spcBef>
              <a:buClr>
                <a:srgbClr val="086D6E"/>
              </a:buClr>
              <a:buFont typeface="Wingdings" panose="05000000000000000000" pitchFamily="2" charset="2"/>
              <a:buChar char="v"/>
            </a:pPr>
            <a:r>
              <a:rPr lang="en-US" sz="2200" dirty="0">
                <a:solidFill>
                  <a:schemeClr val="bg1"/>
                </a:solidFill>
                <a:highlight>
                  <a:srgbClr val="086D6E"/>
                </a:highlight>
              </a:rPr>
              <a:t>Execute Strategic Survey: </a:t>
            </a:r>
            <a:r>
              <a:rPr lang="en-US" sz="2200" dirty="0"/>
              <a:t>You will be able to conduct your inclusive culture audit survey more strategically as you will gain a deeper understanding of ‘actual’ rather than ‘assumed’ employee experiences, identify barriers to inclusivity, and be able to develop actionable strategies to address them. </a:t>
            </a:r>
          </a:p>
          <a:p>
            <a:pPr marL="342900" indent="-342900">
              <a:lnSpc>
                <a:spcPct val="100000"/>
              </a:lnSpc>
              <a:spcBef>
                <a:spcPts val="0"/>
              </a:spcBef>
              <a:buClr>
                <a:srgbClr val="086D6E"/>
              </a:buClr>
              <a:buFont typeface="Wingdings" panose="05000000000000000000" pitchFamily="2" charset="2"/>
              <a:buChar char="v"/>
            </a:pPr>
            <a:r>
              <a:rPr lang="en-US" sz="2200" dirty="0">
                <a:solidFill>
                  <a:schemeClr val="bg1"/>
                </a:solidFill>
                <a:highlight>
                  <a:srgbClr val="086D6E"/>
                </a:highlight>
              </a:rPr>
              <a:t>Implement Unique Inclusive Strategy and Actions: </a:t>
            </a:r>
            <a:r>
              <a:rPr lang="en-US" sz="2200" dirty="0"/>
              <a:t>With the results of the survey, you will be able to create a more equitable workplace by pinpointing areas requiring immediate attention, celebrating existing strengths, and building a roadmap for continuous improvement.  </a:t>
            </a:r>
          </a:p>
        </p:txBody>
      </p:sp>
      <p:sp>
        <p:nvSpPr>
          <p:cNvPr id="50" name="Speech Bubble: Rectangle with Corners Rounded 49">
            <a:extLst>
              <a:ext uri="{FF2B5EF4-FFF2-40B4-BE49-F238E27FC236}">
                <a16:creationId xmlns:a16="http://schemas.microsoft.com/office/drawing/2014/main" id="{787A6E53-DFD8-1A3D-1EAF-A48C4DE979B4}"/>
              </a:ext>
            </a:extLst>
          </p:cNvPr>
          <p:cNvSpPr/>
          <p:nvPr/>
        </p:nvSpPr>
        <p:spPr>
          <a:xfrm>
            <a:off x="549926" y="808414"/>
            <a:ext cx="2257347" cy="3935036"/>
          </a:xfrm>
          <a:prstGeom prst="wedgeRoundRectCallout">
            <a:avLst>
              <a:gd name="adj1" fmla="val 54950"/>
              <a:gd name="adj2" fmla="val 57532"/>
              <a:gd name="adj3" fmla="val 16667"/>
            </a:avLst>
          </a:prstGeom>
          <a:solidFill>
            <a:srgbClr val="702E8C"/>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As of 2020, about 60% of the global workforce identifies as women. However, this representation is not equally distributed across all sectors and roles, particularly in leadership positions (World Economic Forum, 2020).</a:t>
            </a:r>
            <a:endParaRPr lang="en-IE" dirty="0">
              <a:solidFill>
                <a:schemeClr val="bg1"/>
              </a:solidFill>
            </a:endParaRPr>
          </a:p>
        </p:txBody>
      </p:sp>
      <p:sp>
        <p:nvSpPr>
          <p:cNvPr id="3" name="TextBox 2">
            <a:extLst>
              <a:ext uri="{FF2B5EF4-FFF2-40B4-BE49-F238E27FC236}">
                <a16:creationId xmlns:a16="http://schemas.microsoft.com/office/drawing/2014/main" id="{15663055-02F3-BCB9-04A3-B81D6CB1530B}"/>
              </a:ext>
            </a:extLst>
          </p:cNvPr>
          <p:cNvSpPr txBox="1"/>
          <p:nvPr/>
        </p:nvSpPr>
        <p:spPr>
          <a:xfrm>
            <a:off x="6019800" y="6406641"/>
            <a:ext cx="4972050" cy="369332"/>
          </a:xfrm>
          <a:prstGeom prst="rect">
            <a:avLst/>
          </a:prstGeom>
          <a:noFill/>
        </p:spPr>
        <p:txBody>
          <a:bodyPr wrap="square" rtlCol="0">
            <a:spAutoFit/>
          </a:bodyPr>
          <a:lstStyle/>
          <a:p>
            <a:r>
              <a:rPr lang="en-IE" dirty="0">
                <a:solidFill>
                  <a:schemeClr val="bg1"/>
                </a:solidFill>
                <a:hlinkClick r:id="rId2">
                  <a:extLst>
                    <a:ext uri="{A12FA001-AC4F-418D-AE19-62706E023703}">
                      <ahyp:hlinkClr xmlns:ahyp="http://schemas.microsoft.com/office/drawing/2018/hyperlinkcolor" val="tx"/>
                    </a:ext>
                  </a:extLst>
                </a:hlinkClick>
              </a:rPr>
              <a:t>Source: Remote.com</a:t>
            </a:r>
            <a:endParaRPr lang="en-IE" dirty="0">
              <a:solidFill>
                <a:schemeClr val="bg1"/>
              </a:solidFill>
            </a:endParaRPr>
          </a:p>
        </p:txBody>
      </p:sp>
    </p:spTree>
    <p:extLst>
      <p:ext uri="{BB962C8B-B14F-4D97-AF65-F5344CB8AC3E}">
        <p14:creationId xmlns:p14="http://schemas.microsoft.com/office/powerpoint/2010/main" val="420605339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D6D291-52E2-59E7-957B-01FC694B49A0}"/>
            </a:ext>
          </a:extLst>
        </p:cNvPr>
        <p:cNvGrpSpPr/>
        <p:nvPr/>
      </p:nvGrpSpPr>
      <p:grpSpPr>
        <a:xfrm>
          <a:off x="0" y="0"/>
          <a:ext cx="0" cy="0"/>
          <a:chOff x="0" y="0"/>
          <a:chExt cx="0" cy="0"/>
        </a:xfrm>
      </p:grpSpPr>
      <p:sp>
        <p:nvSpPr>
          <p:cNvPr id="9" name="Text Placeholder 1">
            <a:extLst>
              <a:ext uri="{FF2B5EF4-FFF2-40B4-BE49-F238E27FC236}">
                <a16:creationId xmlns:a16="http://schemas.microsoft.com/office/drawing/2014/main" id="{C9B2C4AB-622C-21A0-EBD3-4F19DD9B81C7}"/>
              </a:ext>
            </a:extLst>
          </p:cNvPr>
          <p:cNvSpPr txBox="1">
            <a:spLocks/>
          </p:cNvSpPr>
          <p:nvPr/>
        </p:nvSpPr>
        <p:spPr>
          <a:xfrm>
            <a:off x="216610" y="3046534"/>
            <a:ext cx="7853529" cy="263560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000" i="0" kern="1200" baseline="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n-US" sz="2000" b="1" dirty="0">
                <a:solidFill>
                  <a:srgbClr val="3F3F3F"/>
                </a:solidFill>
              </a:rPr>
              <a:t>Objective: </a:t>
            </a:r>
            <a:r>
              <a:rPr lang="en-US" sz="2000" dirty="0">
                <a:solidFill>
                  <a:srgbClr val="3F3F3F"/>
                </a:solidFill>
              </a:rPr>
              <a:t>First, define what an inclusive culture means for your company. This should align with your mission, values, and business goals. This is the planning phase, where the audit team will collect information and research from existing inclusion culture assessments, review prior culture-related documentation, and set the timeline and objectives for the audit.</a:t>
            </a:r>
          </a:p>
          <a:p>
            <a:pPr algn="l"/>
            <a:r>
              <a:rPr lang="en-US" sz="2000" b="1" dirty="0">
                <a:solidFill>
                  <a:srgbClr val="3F3F3F"/>
                </a:solidFill>
              </a:rPr>
              <a:t>Participants: </a:t>
            </a:r>
            <a:r>
              <a:rPr lang="en-US" sz="2000" dirty="0">
                <a:solidFill>
                  <a:srgbClr val="3F3F3F"/>
                </a:solidFill>
              </a:rPr>
              <a:t>Management</a:t>
            </a:r>
          </a:p>
          <a:p>
            <a:pPr marL="342900" indent="-342900" algn="l">
              <a:buFont typeface="Wingdings" panose="05000000000000000000" pitchFamily="2" charset="2"/>
              <a:buChar char="q"/>
            </a:pPr>
            <a:r>
              <a:rPr lang="en-US" sz="2000" dirty="0">
                <a:solidFill>
                  <a:srgbClr val="3F3F3F"/>
                </a:solidFill>
              </a:rPr>
              <a:t>What does inclusivity look like in our workplace?</a:t>
            </a:r>
          </a:p>
          <a:p>
            <a:pPr marL="342900" indent="-342900" algn="l">
              <a:buFont typeface="Wingdings" panose="05000000000000000000" pitchFamily="2" charset="2"/>
              <a:buChar char="q"/>
            </a:pPr>
            <a:r>
              <a:rPr lang="en-US" sz="2000" dirty="0">
                <a:solidFill>
                  <a:srgbClr val="3F3F3F"/>
                </a:solidFill>
              </a:rPr>
              <a:t>How do we want employees to feel (e.g., belonging, equity, fairness)?</a:t>
            </a:r>
          </a:p>
          <a:p>
            <a:pPr marL="342900" indent="-342900" algn="l">
              <a:buFont typeface="Wingdings" panose="05000000000000000000" pitchFamily="2" charset="2"/>
              <a:buChar char="q"/>
            </a:pPr>
            <a:r>
              <a:rPr lang="en-US" sz="2000" dirty="0">
                <a:solidFill>
                  <a:srgbClr val="3F3F3F"/>
                </a:solidFill>
              </a:rPr>
              <a:t>What </a:t>
            </a:r>
            <a:r>
              <a:rPr lang="en-US" sz="2000" dirty="0" err="1">
                <a:solidFill>
                  <a:srgbClr val="3F3F3F"/>
                </a:solidFill>
              </a:rPr>
              <a:t>behaviours</a:t>
            </a:r>
            <a:r>
              <a:rPr lang="en-US" sz="2000" dirty="0">
                <a:solidFill>
                  <a:srgbClr val="3F3F3F"/>
                </a:solidFill>
              </a:rPr>
              <a:t> and practices should be part of our culture?</a:t>
            </a:r>
          </a:p>
          <a:p>
            <a:pPr algn="l"/>
            <a:r>
              <a:rPr lang="en-US" sz="2000" b="1" dirty="0">
                <a:solidFill>
                  <a:srgbClr val="3F3F3F"/>
                </a:solidFill>
              </a:rPr>
              <a:t>Try and Define, example </a:t>
            </a:r>
            <a:r>
              <a:rPr lang="en-US" sz="2000" dirty="0">
                <a:solidFill>
                  <a:srgbClr val="3F3F3F"/>
                </a:solidFill>
              </a:rPr>
              <a:t>“Our inclusive culture is one where every employee feels valued, has equal access to opportunities, and is respected for their unique contributions.”</a:t>
            </a:r>
          </a:p>
          <a:p>
            <a:pPr algn="l"/>
            <a:r>
              <a:rPr lang="en-US" sz="2000" b="1" dirty="0">
                <a:solidFill>
                  <a:srgbClr val="3F3F3F"/>
                </a:solidFill>
              </a:rPr>
              <a:t>Exercise: </a:t>
            </a:r>
            <a:r>
              <a:rPr lang="en-US" sz="2000" dirty="0">
                <a:solidFill>
                  <a:srgbClr val="3F3F3F"/>
                </a:solidFill>
              </a:rPr>
              <a:t>Review this article to see what documentation you should review e.g., statements about management styles, code of conduct and ethics, HR policies etc. </a:t>
            </a:r>
            <a:r>
              <a:rPr lang="en-US" sz="2000" dirty="0">
                <a:solidFill>
                  <a:srgbClr val="3F3F3F"/>
                </a:solidFill>
                <a:hlinkClick r:id="rId2"/>
              </a:rPr>
              <a:t>https://www.auditboard.com/blog/culture-audits-3-tips-for-assessing-your-corporate-culture/</a:t>
            </a:r>
            <a:r>
              <a:rPr lang="en-US" sz="2000" dirty="0">
                <a:solidFill>
                  <a:srgbClr val="3F3F3F"/>
                </a:solidFill>
              </a:rPr>
              <a:t>  </a:t>
            </a:r>
          </a:p>
          <a:p>
            <a:pPr algn="l"/>
            <a:endParaRPr lang="en-US" sz="2000" dirty="0">
              <a:solidFill>
                <a:srgbClr val="3F3F3F"/>
              </a:solidFill>
            </a:endParaRPr>
          </a:p>
          <a:p>
            <a:pPr algn="l"/>
            <a:endParaRPr lang="en-IE" sz="2000" dirty="0">
              <a:solidFill>
                <a:srgbClr val="3F3F3F"/>
              </a:solidFill>
            </a:endParaRPr>
          </a:p>
        </p:txBody>
      </p:sp>
      <p:sp>
        <p:nvSpPr>
          <p:cNvPr id="10" name="TextBox 9">
            <a:extLst>
              <a:ext uri="{FF2B5EF4-FFF2-40B4-BE49-F238E27FC236}">
                <a16:creationId xmlns:a16="http://schemas.microsoft.com/office/drawing/2014/main" id="{A9C33731-E719-B477-A4B4-69E49A9BC85C}"/>
              </a:ext>
            </a:extLst>
          </p:cNvPr>
          <p:cNvSpPr txBox="1"/>
          <p:nvPr/>
        </p:nvSpPr>
        <p:spPr>
          <a:xfrm>
            <a:off x="-1" y="222677"/>
            <a:ext cx="10605248" cy="861774"/>
          </a:xfrm>
          <a:prstGeom prst="rect">
            <a:avLst/>
          </a:prstGeom>
          <a:solidFill>
            <a:srgbClr val="702E8C"/>
          </a:solidFill>
        </p:spPr>
        <p:txBody>
          <a:bodyPr wrap="square" rtlCol="0">
            <a:spAutoFit/>
          </a:bodyPr>
          <a:lstStyle/>
          <a:p>
            <a:pPr algn="ctr"/>
            <a:endParaRPr lang="en-US" sz="1000" b="1" dirty="0">
              <a:solidFill>
                <a:schemeClr val="bg1"/>
              </a:solidFill>
            </a:endParaRPr>
          </a:p>
          <a:p>
            <a:pPr algn="ctr"/>
            <a:r>
              <a:rPr lang="en-US" sz="3000" b="1" dirty="0">
                <a:solidFill>
                  <a:schemeClr val="bg1"/>
                </a:solidFill>
              </a:rPr>
              <a:t>Brainstorm Exercise: </a:t>
            </a:r>
            <a:r>
              <a:rPr lang="en-US" sz="3000" dirty="0">
                <a:solidFill>
                  <a:schemeClr val="bg1"/>
                </a:solidFill>
              </a:rPr>
              <a:t>Inclusion Clarity Workshop for SME Managers</a:t>
            </a:r>
          </a:p>
          <a:p>
            <a:pPr algn="ctr"/>
            <a:endParaRPr lang="en-IE" sz="1000" b="1" dirty="0">
              <a:solidFill>
                <a:schemeClr val="bg1"/>
              </a:solidFill>
            </a:endParaRPr>
          </a:p>
        </p:txBody>
      </p:sp>
      <p:pic>
        <p:nvPicPr>
          <p:cNvPr id="14" name="Picture 13" descr="A colorful brain with paint splatters&#10;&#10;Description automatically generated">
            <a:extLst>
              <a:ext uri="{FF2B5EF4-FFF2-40B4-BE49-F238E27FC236}">
                <a16:creationId xmlns:a16="http://schemas.microsoft.com/office/drawing/2014/main" id="{095C2BF2-85AD-F739-83AC-2E06B03D27B3}"/>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070139" y="863842"/>
            <a:ext cx="4365384" cy="4365384"/>
          </a:xfrm>
          <a:prstGeom prst="rect">
            <a:avLst/>
          </a:prstGeom>
        </p:spPr>
      </p:pic>
    </p:spTree>
    <p:extLst>
      <p:ext uri="{BB962C8B-B14F-4D97-AF65-F5344CB8AC3E}">
        <p14:creationId xmlns:p14="http://schemas.microsoft.com/office/powerpoint/2010/main" val="419356348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06A4B9-3570-09B2-CE54-2068BEA2EB95}"/>
            </a:ext>
          </a:extLst>
        </p:cNvPr>
        <p:cNvGrpSpPr/>
        <p:nvPr/>
      </p:nvGrpSpPr>
      <p:grpSpPr>
        <a:xfrm>
          <a:off x="0" y="0"/>
          <a:ext cx="0" cy="0"/>
          <a:chOff x="0" y="0"/>
          <a:chExt cx="0" cy="0"/>
        </a:xfrm>
      </p:grpSpPr>
      <p:pic>
        <p:nvPicPr>
          <p:cNvPr id="2" name="Picture 2" descr="Advantages &amp; Limitations of Focus Groups | UI/UX Agency Frontend.com">
            <a:extLst>
              <a:ext uri="{FF2B5EF4-FFF2-40B4-BE49-F238E27FC236}">
                <a16:creationId xmlns:a16="http://schemas.microsoft.com/office/drawing/2014/main" id="{AD6F835E-7006-0B2E-5FCD-F82D25B1158C}"/>
              </a:ext>
            </a:extLst>
          </p:cNvPr>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l="35960" r="-1"/>
          <a:stretch/>
        </p:blipFill>
        <p:spPr bwMode="auto">
          <a:xfrm>
            <a:off x="7942729" y="222678"/>
            <a:ext cx="4249271" cy="6635322"/>
          </a:xfrm>
          <a:prstGeom prst="rect">
            <a:avLst/>
          </a:prstGeom>
          <a:noFill/>
          <a:extLst>
            <a:ext uri="{909E8E84-426E-40DD-AFC4-6F175D3DCCD1}">
              <a14:hiddenFill xmlns:a14="http://schemas.microsoft.com/office/drawing/2010/main">
                <a:solidFill>
                  <a:srgbClr val="FFFFFF"/>
                </a:solidFill>
              </a14:hiddenFill>
            </a:ext>
          </a:extLst>
        </p:spPr>
      </p:pic>
      <p:sp>
        <p:nvSpPr>
          <p:cNvPr id="9" name="Text Placeholder 1">
            <a:extLst>
              <a:ext uri="{FF2B5EF4-FFF2-40B4-BE49-F238E27FC236}">
                <a16:creationId xmlns:a16="http://schemas.microsoft.com/office/drawing/2014/main" id="{B2ED84E5-0D0E-69BE-59DA-3B54E0BCFEEF}"/>
              </a:ext>
            </a:extLst>
          </p:cNvPr>
          <p:cNvSpPr txBox="1">
            <a:spLocks/>
          </p:cNvSpPr>
          <p:nvPr/>
        </p:nvSpPr>
        <p:spPr>
          <a:xfrm>
            <a:off x="216610" y="2653421"/>
            <a:ext cx="7555789" cy="263560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000" i="0" kern="1200" baseline="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n-US" sz="2000" b="1" dirty="0">
                <a:solidFill>
                  <a:srgbClr val="3F3F3F"/>
                </a:solidFill>
              </a:rPr>
              <a:t>Objective: </a:t>
            </a:r>
            <a:r>
              <a:rPr lang="en-US" sz="2000" dirty="0">
                <a:solidFill>
                  <a:srgbClr val="3F3F3F"/>
                </a:solidFill>
              </a:rPr>
              <a:t>Define inclusion for your SME and outline steps to implement it.</a:t>
            </a:r>
          </a:p>
          <a:p>
            <a:pPr algn="l"/>
            <a:r>
              <a:rPr lang="en-US" sz="2000" b="1" dirty="0">
                <a:solidFill>
                  <a:srgbClr val="3F3F3F"/>
                </a:solidFill>
              </a:rPr>
              <a:t>Participants: </a:t>
            </a:r>
            <a:r>
              <a:rPr lang="en-US" sz="2000" dirty="0">
                <a:solidFill>
                  <a:srgbClr val="3F3F3F"/>
                </a:solidFill>
              </a:rPr>
              <a:t>Get a sample of your employees from all levels with a diverse representation encouraged.</a:t>
            </a:r>
          </a:p>
          <a:p>
            <a:pPr algn="l"/>
            <a:r>
              <a:rPr lang="en-US" sz="2000" dirty="0">
                <a:solidFill>
                  <a:srgbClr val="3F3F3F"/>
                </a:solidFill>
              </a:rPr>
              <a:t>Gather your team and discuss these prompts:</a:t>
            </a:r>
          </a:p>
          <a:p>
            <a:pPr marL="342900" indent="-342900" algn="l">
              <a:spcBef>
                <a:spcPts val="600"/>
              </a:spcBef>
              <a:buFont typeface="Wingdings" panose="05000000000000000000" pitchFamily="2" charset="2"/>
              <a:buChar char="q"/>
            </a:pPr>
            <a:r>
              <a:rPr lang="en-US" sz="2000" dirty="0">
                <a:solidFill>
                  <a:srgbClr val="3F3F3F"/>
                </a:solidFill>
              </a:rPr>
              <a:t>What do you think inclusion means to us as a company?</a:t>
            </a:r>
          </a:p>
          <a:p>
            <a:pPr marL="342900" indent="-342900" algn="l">
              <a:spcBef>
                <a:spcPts val="600"/>
              </a:spcBef>
              <a:buFont typeface="Wingdings" panose="05000000000000000000" pitchFamily="2" charset="2"/>
              <a:buChar char="q"/>
            </a:pPr>
            <a:r>
              <a:rPr lang="en-US" sz="2000" dirty="0">
                <a:solidFill>
                  <a:srgbClr val="3F3F3F"/>
                </a:solidFill>
              </a:rPr>
              <a:t>How do we ensure fairness and equity in hiring, promotions, and decision-making?</a:t>
            </a:r>
          </a:p>
          <a:p>
            <a:pPr marL="342900" indent="-342900" algn="l">
              <a:spcBef>
                <a:spcPts val="600"/>
              </a:spcBef>
              <a:buFont typeface="Wingdings" panose="05000000000000000000" pitchFamily="2" charset="2"/>
              <a:buChar char="q"/>
            </a:pPr>
            <a:r>
              <a:rPr lang="en-US" sz="2000" dirty="0">
                <a:solidFill>
                  <a:srgbClr val="3F3F3F"/>
                </a:solidFill>
              </a:rPr>
              <a:t>What actions or </a:t>
            </a:r>
            <a:r>
              <a:rPr lang="en-US" sz="2000" dirty="0" err="1">
                <a:solidFill>
                  <a:srgbClr val="3F3F3F"/>
                </a:solidFill>
              </a:rPr>
              <a:t>behaviours</a:t>
            </a:r>
            <a:r>
              <a:rPr lang="en-US" sz="2000" dirty="0">
                <a:solidFill>
                  <a:srgbClr val="3F3F3F"/>
                </a:solidFill>
              </a:rPr>
              <a:t> currently make you feel supported, included and valued?</a:t>
            </a:r>
          </a:p>
          <a:p>
            <a:pPr marL="342900" indent="-342900" algn="l">
              <a:spcBef>
                <a:spcPts val="600"/>
              </a:spcBef>
              <a:buFont typeface="Wingdings" panose="05000000000000000000" pitchFamily="2" charset="2"/>
              <a:buChar char="q"/>
            </a:pPr>
            <a:r>
              <a:rPr lang="en-US" sz="2000" dirty="0">
                <a:solidFill>
                  <a:srgbClr val="3F3F3F"/>
                </a:solidFill>
              </a:rPr>
              <a:t>How can we explicitly promote respect and inclusion in your daily operations?</a:t>
            </a:r>
          </a:p>
          <a:p>
            <a:pPr marL="342900" indent="-342900" algn="l">
              <a:spcBef>
                <a:spcPts val="600"/>
              </a:spcBef>
              <a:buFont typeface="Wingdings" panose="05000000000000000000" pitchFamily="2" charset="2"/>
              <a:buChar char="q"/>
            </a:pPr>
            <a:r>
              <a:rPr lang="en-US" sz="2000" dirty="0">
                <a:solidFill>
                  <a:srgbClr val="3F3F3F"/>
                </a:solidFill>
              </a:rPr>
              <a:t>Do you feel safe and respected? That includes both psychologically and physically safe.</a:t>
            </a:r>
          </a:p>
          <a:p>
            <a:pPr marL="342900" indent="-342900" algn="l">
              <a:spcBef>
                <a:spcPts val="600"/>
              </a:spcBef>
              <a:buFont typeface="Wingdings" panose="05000000000000000000" pitchFamily="2" charset="2"/>
              <a:buChar char="q"/>
            </a:pPr>
            <a:r>
              <a:rPr lang="en-US" sz="2000" dirty="0">
                <a:solidFill>
                  <a:srgbClr val="3F3F3F"/>
                </a:solidFill>
              </a:rPr>
              <a:t>Where are our weaknesses and where are our strengths?</a:t>
            </a:r>
          </a:p>
          <a:p>
            <a:pPr algn="l"/>
            <a:r>
              <a:rPr lang="en-US" sz="2000" dirty="0">
                <a:solidFill>
                  <a:srgbClr val="3F3F3F"/>
                </a:solidFill>
              </a:rPr>
              <a:t>Record all answers on a whiteboard or collaborative digital tool.</a:t>
            </a:r>
            <a:endParaRPr lang="en-IE" sz="2000" dirty="0">
              <a:solidFill>
                <a:srgbClr val="3F3F3F"/>
              </a:solidFill>
            </a:endParaRPr>
          </a:p>
        </p:txBody>
      </p:sp>
      <p:sp>
        <p:nvSpPr>
          <p:cNvPr id="10" name="TextBox 9">
            <a:extLst>
              <a:ext uri="{FF2B5EF4-FFF2-40B4-BE49-F238E27FC236}">
                <a16:creationId xmlns:a16="http://schemas.microsoft.com/office/drawing/2014/main" id="{BCDAEEB3-FF13-81D1-AE94-B5BD89FA5698}"/>
              </a:ext>
            </a:extLst>
          </p:cNvPr>
          <p:cNvSpPr txBox="1"/>
          <p:nvPr/>
        </p:nvSpPr>
        <p:spPr>
          <a:xfrm>
            <a:off x="-2" y="222677"/>
            <a:ext cx="11715751" cy="861774"/>
          </a:xfrm>
          <a:prstGeom prst="rect">
            <a:avLst/>
          </a:prstGeom>
          <a:solidFill>
            <a:srgbClr val="702E8C"/>
          </a:solidFill>
        </p:spPr>
        <p:txBody>
          <a:bodyPr wrap="square" rtlCol="0">
            <a:spAutoFit/>
          </a:bodyPr>
          <a:lstStyle/>
          <a:p>
            <a:pPr algn="ctr"/>
            <a:endParaRPr lang="en-US" sz="1000" b="1" dirty="0">
              <a:solidFill>
                <a:schemeClr val="bg1"/>
              </a:solidFill>
            </a:endParaRPr>
          </a:p>
          <a:p>
            <a:pPr algn="ctr"/>
            <a:r>
              <a:rPr lang="en-US" sz="3000" b="1" dirty="0">
                <a:solidFill>
                  <a:schemeClr val="bg1"/>
                </a:solidFill>
              </a:rPr>
              <a:t>Brainstorm Exercise: </a:t>
            </a:r>
            <a:r>
              <a:rPr lang="en-US" sz="3000" dirty="0">
                <a:solidFill>
                  <a:schemeClr val="bg1"/>
                </a:solidFill>
              </a:rPr>
              <a:t>Inclusion Clarity Workshop (Employee Sample)</a:t>
            </a:r>
          </a:p>
          <a:p>
            <a:pPr algn="ctr"/>
            <a:endParaRPr lang="en-IE" sz="1000" b="1" dirty="0">
              <a:solidFill>
                <a:schemeClr val="bg1"/>
              </a:solidFill>
            </a:endParaRPr>
          </a:p>
        </p:txBody>
      </p:sp>
    </p:spTree>
    <p:extLst>
      <p:ext uri="{BB962C8B-B14F-4D97-AF65-F5344CB8AC3E}">
        <p14:creationId xmlns:p14="http://schemas.microsoft.com/office/powerpoint/2010/main" val="336240450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6495B1-8DD6-1574-0190-0392609F2085}"/>
            </a:ext>
          </a:extLst>
        </p:cNvPr>
        <p:cNvGrpSpPr/>
        <p:nvPr/>
      </p:nvGrpSpPr>
      <p:grpSpPr>
        <a:xfrm>
          <a:off x="0" y="0"/>
          <a:ext cx="0" cy="0"/>
          <a:chOff x="0" y="0"/>
          <a:chExt cx="0" cy="0"/>
        </a:xfrm>
      </p:grpSpPr>
      <p:sp>
        <p:nvSpPr>
          <p:cNvPr id="9" name="Text Placeholder 1">
            <a:extLst>
              <a:ext uri="{FF2B5EF4-FFF2-40B4-BE49-F238E27FC236}">
                <a16:creationId xmlns:a16="http://schemas.microsoft.com/office/drawing/2014/main" id="{91C3C772-F859-79DA-F4BB-F4B3B7CFFC40}"/>
              </a:ext>
            </a:extLst>
          </p:cNvPr>
          <p:cNvSpPr txBox="1">
            <a:spLocks/>
          </p:cNvSpPr>
          <p:nvPr/>
        </p:nvSpPr>
        <p:spPr>
          <a:xfrm>
            <a:off x="193470" y="2632407"/>
            <a:ext cx="7555789" cy="263560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000" i="0" kern="1200" baseline="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n-US" sz="2000" b="1" dirty="0">
                <a:solidFill>
                  <a:srgbClr val="3F3F3F"/>
                </a:solidFill>
              </a:rPr>
              <a:t>Break into small groups.  Each group will: </a:t>
            </a:r>
          </a:p>
          <a:p>
            <a:pPr marL="342900" indent="-342900" algn="l">
              <a:buFont typeface="Wingdings" panose="05000000000000000000" pitchFamily="2" charset="2"/>
              <a:buChar char="q"/>
            </a:pPr>
            <a:r>
              <a:rPr lang="en-US" sz="2000" dirty="0">
                <a:solidFill>
                  <a:srgbClr val="3F3F3F"/>
                </a:solidFill>
              </a:rPr>
              <a:t>Identify existing inclusive practices in their team and elaborate on the good and the bad. </a:t>
            </a:r>
          </a:p>
          <a:p>
            <a:pPr marL="342900" indent="-342900" algn="l">
              <a:buFont typeface="Wingdings" panose="05000000000000000000" pitchFamily="2" charset="2"/>
              <a:buChar char="q"/>
            </a:pPr>
            <a:r>
              <a:rPr lang="en-US" sz="2000" dirty="0">
                <a:solidFill>
                  <a:srgbClr val="3F3F3F"/>
                </a:solidFill>
              </a:rPr>
              <a:t>Explain how is inclusivity ensured in decision making, career progression and team development?</a:t>
            </a:r>
          </a:p>
          <a:p>
            <a:pPr marL="342900" indent="-342900" algn="l">
              <a:buFont typeface="Wingdings" panose="05000000000000000000" pitchFamily="2" charset="2"/>
              <a:buChar char="q"/>
            </a:pPr>
            <a:r>
              <a:rPr lang="en-US" sz="2000" dirty="0">
                <a:solidFill>
                  <a:srgbClr val="3F3F3F"/>
                </a:solidFill>
              </a:rPr>
              <a:t>Highlight areas for improvement.</a:t>
            </a:r>
          </a:p>
          <a:p>
            <a:pPr marL="342900" indent="-342900" algn="l">
              <a:buFont typeface="Wingdings" panose="05000000000000000000" pitchFamily="2" charset="2"/>
              <a:buChar char="q"/>
            </a:pPr>
            <a:r>
              <a:rPr lang="en-US" sz="2000" dirty="0">
                <a:solidFill>
                  <a:srgbClr val="3F3F3F"/>
                </a:solidFill>
              </a:rPr>
              <a:t>Suggest how inclusion can be better aligned with company values.</a:t>
            </a:r>
          </a:p>
          <a:p>
            <a:pPr marL="342900" indent="-342900" algn="l">
              <a:buFont typeface="Wingdings" panose="05000000000000000000" pitchFamily="2" charset="2"/>
              <a:buChar char="q"/>
            </a:pPr>
            <a:r>
              <a:rPr lang="en-US" sz="2000" dirty="0">
                <a:solidFill>
                  <a:srgbClr val="3F3F3F"/>
                </a:solidFill>
              </a:rPr>
              <a:t>What have we not covered or talked about that we need to?</a:t>
            </a:r>
          </a:p>
          <a:p>
            <a:pPr algn="l"/>
            <a:endParaRPr lang="en-US" sz="1000" b="1" dirty="0">
              <a:solidFill>
                <a:srgbClr val="3F3F3F"/>
              </a:solidFill>
            </a:endParaRPr>
          </a:p>
          <a:p>
            <a:pPr algn="l"/>
            <a:r>
              <a:rPr lang="en-US" sz="2000" b="1" dirty="0">
                <a:solidFill>
                  <a:srgbClr val="3F3F3F"/>
                </a:solidFill>
              </a:rPr>
              <a:t>Define Inclusion for Your SME (15 minutes)</a:t>
            </a:r>
          </a:p>
          <a:p>
            <a:pPr algn="l"/>
            <a:r>
              <a:rPr lang="en-US" sz="2000" dirty="0">
                <a:solidFill>
                  <a:srgbClr val="3F3F3F"/>
                </a:solidFill>
              </a:rPr>
              <a:t>Consolidate the discussion into a single statement that reflects your SME’s definition of inclusion. For example:</a:t>
            </a:r>
          </a:p>
          <a:p>
            <a:pPr algn="l"/>
            <a:r>
              <a:rPr lang="en-US" sz="2000" i="1" dirty="0">
                <a:solidFill>
                  <a:srgbClr val="3F3F3F"/>
                </a:solidFill>
              </a:rPr>
              <a:t>"Inclusion at [Company Name] means enabling a culture where every employee feels respected, valued, and empowered to contribute, ensuring fairness in all our practices and reflecting our commitment to equity and belonging."</a:t>
            </a:r>
          </a:p>
        </p:txBody>
      </p:sp>
      <p:pic>
        <p:nvPicPr>
          <p:cNvPr id="1026" name="Picture 2" descr="Advantages &amp; Limitations of Focus Groups | UI/UX Agency Frontend.com">
            <a:extLst>
              <a:ext uri="{FF2B5EF4-FFF2-40B4-BE49-F238E27FC236}">
                <a16:creationId xmlns:a16="http://schemas.microsoft.com/office/drawing/2014/main" id="{BC3C8626-5446-97E1-B7CD-53DA2BAAAE5A}"/>
              </a:ext>
            </a:extLst>
          </p:cNvPr>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l="35960" r="-1"/>
          <a:stretch/>
        </p:blipFill>
        <p:spPr bwMode="auto">
          <a:xfrm>
            <a:off x="7942729" y="222678"/>
            <a:ext cx="4249271" cy="6635322"/>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FD65824F-FB92-4E84-C3A0-C8AB8AA3CAB1}"/>
              </a:ext>
            </a:extLst>
          </p:cNvPr>
          <p:cNvSpPr txBox="1"/>
          <p:nvPr/>
        </p:nvSpPr>
        <p:spPr>
          <a:xfrm>
            <a:off x="-1" y="222677"/>
            <a:ext cx="10605248" cy="861774"/>
          </a:xfrm>
          <a:prstGeom prst="rect">
            <a:avLst/>
          </a:prstGeom>
          <a:solidFill>
            <a:srgbClr val="702E8C"/>
          </a:solidFill>
        </p:spPr>
        <p:txBody>
          <a:bodyPr wrap="square" rtlCol="0">
            <a:spAutoFit/>
          </a:bodyPr>
          <a:lstStyle/>
          <a:p>
            <a:pPr algn="ctr"/>
            <a:endParaRPr lang="en-US" sz="1000" b="1" dirty="0">
              <a:solidFill>
                <a:schemeClr val="bg1"/>
              </a:solidFill>
            </a:endParaRPr>
          </a:p>
          <a:p>
            <a:pPr algn="ctr"/>
            <a:r>
              <a:rPr lang="en-US" sz="3000" b="1" dirty="0">
                <a:solidFill>
                  <a:schemeClr val="bg1"/>
                </a:solidFill>
              </a:rPr>
              <a:t>Map Current Practices: </a:t>
            </a:r>
            <a:r>
              <a:rPr lang="en-US" sz="3000" dirty="0">
                <a:solidFill>
                  <a:schemeClr val="bg1"/>
                </a:solidFill>
              </a:rPr>
              <a:t>Inclusion Clarity Workshop for All Staff.</a:t>
            </a:r>
          </a:p>
          <a:p>
            <a:pPr algn="ctr"/>
            <a:endParaRPr lang="en-IE" sz="1000" b="1" dirty="0">
              <a:solidFill>
                <a:schemeClr val="bg1"/>
              </a:solidFill>
            </a:endParaRPr>
          </a:p>
        </p:txBody>
      </p:sp>
    </p:spTree>
    <p:extLst>
      <p:ext uri="{BB962C8B-B14F-4D97-AF65-F5344CB8AC3E}">
        <p14:creationId xmlns:p14="http://schemas.microsoft.com/office/powerpoint/2010/main" val="141872599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EBB8FA-F963-30BD-7F17-F843372CC901}"/>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4140C9E7-7DA2-2DB8-A073-CFC23DEADD2A}"/>
              </a:ext>
            </a:extLst>
          </p:cNvPr>
          <p:cNvSpPr>
            <a:spLocks noGrp="1"/>
          </p:cNvSpPr>
          <p:nvPr>
            <p:ph type="body" sz="quarter" idx="18"/>
          </p:nvPr>
        </p:nvSpPr>
        <p:spPr>
          <a:xfrm>
            <a:off x="676273" y="1207856"/>
            <a:ext cx="10991851" cy="4811943"/>
          </a:xfrm>
          <a:noFill/>
        </p:spPr>
        <p:txBody>
          <a:bodyPr/>
          <a:lstStyle/>
          <a:p>
            <a:pPr marL="0" indent="0"/>
            <a:r>
              <a:rPr lang="en-US" sz="2100" b="1" dirty="0">
                <a:highlight>
                  <a:srgbClr val="FFFFFF"/>
                </a:highlight>
              </a:rPr>
              <a:t>Reflect on workshop outcomes to determine what needs to be included in your inclusive culture survey. Identify Key Themes: </a:t>
            </a:r>
            <a:r>
              <a:rPr lang="en-US" sz="2100" dirty="0">
                <a:highlight>
                  <a:srgbClr val="FFFFFF"/>
                </a:highlight>
              </a:rPr>
              <a:t>Review the discussions and feedback from the workshop. </a:t>
            </a:r>
            <a:r>
              <a:rPr lang="en-US" sz="2100" b="1" dirty="0">
                <a:highlight>
                  <a:srgbClr val="FFFFFF"/>
                </a:highlight>
              </a:rPr>
              <a:t>What are the recurring themes or concerns raised by participants in key Cultural Change Business Areas?</a:t>
            </a:r>
          </a:p>
          <a:p>
            <a:pPr marL="0" indent="0"/>
            <a:endParaRPr lang="en-US" sz="1000" b="1" dirty="0">
              <a:highlight>
                <a:srgbClr val="FFFFFF"/>
              </a:highlight>
            </a:endParaRPr>
          </a:p>
          <a:p>
            <a:pPr marL="342900" indent="-342900">
              <a:buFont typeface="Wingdings" panose="05000000000000000000" pitchFamily="2" charset="2"/>
              <a:buChar char="q"/>
            </a:pPr>
            <a:r>
              <a:rPr lang="en-US" sz="2100" b="1" dirty="0">
                <a:highlight>
                  <a:srgbClr val="FFFFFF"/>
                </a:highlight>
              </a:rPr>
              <a:t>Environment: </a:t>
            </a:r>
            <a:r>
              <a:rPr lang="en-US" sz="2100" dirty="0">
                <a:highlight>
                  <a:srgbClr val="FFFFFF"/>
                </a:highlight>
              </a:rPr>
              <a:t>Are employees experiencing psychological safety, mutual respect, and belonging? </a:t>
            </a:r>
          </a:p>
          <a:p>
            <a:pPr marL="342900" indent="-342900">
              <a:buFont typeface="Wingdings" panose="05000000000000000000" pitchFamily="2" charset="2"/>
              <a:buChar char="q"/>
            </a:pPr>
            <a:r>
              <a:rPr lang="en-US" sz="2100" b="1" dirty="0">
                <a:highlight>
                  <a:srgbClr val="FFFFFF"/>
                </a:highlight>
              </a:rPr>
              <a:t>Barriers: </a:t>
            </a:r>
            <a:r>
              <a:rPr lang="en-US" sz="2100" dirty="0">
                <a:highlight>
                  <a:srgbClr val="FFFFFF"/>
                </a:highlight>
              </a:rPr>
              <a:t>Are there any specific obstacles (e.g., bias, lack of access to resources) hindering inclusivity</a:t>
            </a:r>
            <a:r>
              <a:rPr lang="en-US" sz="1600" dirty="0"/>
              <a:t>? </a:t>
            </a:r>
          </a:p>
          <a:p>
            <a:pPr marL="342900" indent="-342900">
              <a:buFont typeface="Wingdings" panose="05000000000000000000" pitchFamily="2" charset="2"/>
              <a:buChar char="q"/>
            </a:pPr>
            <a:r>
              <a:rPr lang="en-US" sz="2100" b="1" dirty="0">
                <a:highlight>
                  <a:srgbClr val="FFFFFF"/>
                </a:highlight>
              </a:rPr>
              <a:t>Policy Effectiveness: </a:t>
            </a:r>
            <a:r>
              <a:rPr lang="en-US" sz="2100" dirty="0">
                <a:highlight>
                  <a:srgbClr val="FFFFFF"/>
                </a:highlight>
              </a:rPr>
              <a:t>Do employees believe current policies and practices support equitable opportunities and outcomes?</a:t>
            </a:r>
          </a:p>
          <a:p>
            <a:pPr marL="342900" indent="-342900">
              <a:buFont typeface="Wingdings" panose="05000000000000000000" pitchFamily="2" charset="2"/>
              <a:buChar char="q"/>
            </a:pPr>
            <a:r>
              <a:rPr lang="en-US" sz="2100" b="1" dirty="0">
                <a:highlight>
                  <a:srgbClr val="FFFFFF"/>
                </a:highlight>
              </a:rPr>
              <a:t>Leadership: </a:t>
            </a:r>
            <a:r>
              <a:rPr lang="en-US" sz="2100" dirty="0">
                <a:highlight>
                  <a:srgbClr val="FFFFFF"/>
                </a:highlight>
              </a:rPr>
              <a:t>How well do employees feel leadership demonstrates a commitment to diversity, inclusion, and equity (DIE)?</a:t>
            </a:r>
          </a:p>
          <a:p>
            <a:pPr marL="0" indent="0"/>
            <a:r>
              <a:rPr lang="en-US" sz="2100" b="1" dirty="0">
                <a:solidFill>
                  <a:schemeClr val="bg1"/>
                </a:solidFill>
                <a:highlight>
                  <a:srgbClr val="702E8C"/>
                </a:highlight>
              </a:rPr>
              <a:t>Note Strengths and Weaknesses: </a:t>
            </a:r>
            <a:r>
              <a:rPr lang="en-US" sz="2100" dirty="0">
                <a:highlight>
                  <a:srgbClr val="FFFFFF"/>
                </a:highlight>
              </a:rPr>
              <a:t>Highlight areas where the company excels and those that require immediate attention. Use these insights to frame questions that confirm or explore these observations further.</a:t>
            </a:r>
          </a:p>
        </p:txBody>
      </p:sp>
      <p:sp>
        <p:nvSpPr>
          <p:cNvPr id="9" name="TextBox 8">
            <a:extLst>
              <a:ext uri="{FF2B5EF4-FFF2-40B4-BE49-F238E27FC236}">
                <a16:creationId xmlns:a16="http://schemas.microsoft.com/office/drawing/2014/main" id="{5EC132AD-FD87-EA82-8C6D-D94B18776990}"/>
              </a:ext>
            </a:extLst>
          </p:cNvPr>
          <p:cNvSpPr txBox="1"/>
          <p:nvPr/>
        </p:nvSpPr>
        <p:spPr>
          <a:xfrm>
            <a:off x="676274" y="398532"/>
            <a:ext cx="10605248" cy="707886"/>
          </a:xfrm>
          <a:prstGeom prst="rect">
            <a:avLst/>
          </a:prstGeom>
          <a:solidFill>
            <a:srgbClr val="702E8C"/>
          </a:solidFill>
        </p:spPr>
        <p:txBody>
          <a:bodyPr wrap="square" rtlCol="0">
            <a:spAutoFit/>
          </a:bodyPr>
          <a:lstStyle/>
          <a:p>
            <a:pPr algn="ctr"/>
            <a:endParaRPr lang="en-US" sz="1000" b="1" dirty="0">
              <a:solidFill>
                <a:schemeClr val="bg1"/>
              </a:solidFill>
            </a:endParaRPr>
          </a:p>
          <a:p>
            <a:r>
              <a:rPr lang="en-US" sz="3000" b="1" dirty="0">
                <a:solidFill>
                  <a:schemeClr val="bg1"/>
                </a:solidFill>
              </a:rPr>
              <a:t>BRING IT ALL TOGETHER: </a:t>
            </a:r>
            <a:r>
              <a:rPr lang="en-US" sz="3000" dirty="0">
                <a:solidFill>
                  <a:schemeClr val="bg1"/>
                </a:solidFill>
              </a:rPr>
              <a:t>Pinpoint Areas for Improvement</a:t>
            </a:r>
            <a:endParaRPr lang="en-IE" sz="1000" dirty="0">
              <a:solidFill>
                <a:schemeClr val="bg1"/>
              </a:solidFill>
            </a:endParaRPr>
          </a:p>
        </p:txBody>
      </p:sp>
    </p:spTree>
    <p:extLst>
      <p:ext uri="{BB962C8B-B14F-4D97-AF65-F5344CB8AC3E}">
        <p14:creationId xmlns:p14="http://schemas.microsoft.com/office/powerpoint/2010/main" val="328115105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2D79223F-A82E-CF93-F94E-9D61002BDC68}"/>
              </a:ext>
            </a:extLst>
          </p:cNvPr>
          <p:cNvSpPr>
            <a:spLocks noGrp="1"/>
          </p:cNvSpPr>
          <p:nvPr>
            <p:ph type="body" sz="quarter" idx="16"/>
          </p:nvPr>
        </p:nvSpPr>
        <p:spPr>
          <a:xfrm>
            <a:off x="798381" y="456803"/>
            <a:ext cx="10595237" cy="803654"/>
          </a:xfrm>
        </p:spPr>
        <p:txBody>
          <a:bodyPr/>
          <a:lstStyle/>
          <a:p>
            <a:r>
              <a:rPr lang="en-IE" sz="3200" b="0" dirty="0">
                <a:solidFill>
                  <a:srgbClr val="702E8C"/>
                </a:solidFill>
              </a:rPr>
              <a:t>Suggested Inclusive Survey Questions from Responses</a:t>
            </a:r>
          </a:p>
        </p:txBody>
      </p:sp>
      <p:graphicFrame>
        <p:nvGraphicFramePr>
          <p:cNvPr id="7" name="Table 6">
            <a:extLst>
              <a:ext uri="{FF2B5EF4-FFF2-40B4-BE49-F238E27FC236}">
                <a16:creationId xmlns:a16="http://schemas.microsoft.com/office/drawing/2014/main" id="{370632EC-4D57-AE76-B136-8CB058261921}"/>
              </a:ext>
            </a:extLst>
          </p:cNvPr>
          <p:cNvGraphicFramePr>
            <a:graphicFrameLocks noGrp="1"/>
          </p:cNvGraphicFramePr>
          <p:nvPr>
            <p:extLst>
              <p:ext uri="{D42A27DB-BD31-4B8C-83A1-F6EECF244321}">
                <p14:modId xmlns:p14="http://schemas.microsoft.com/office/powerpoint/2010/main" val="3184334495"/>
              </p:ext>
            </p:extLst>
          </p:nvPr>
        </p:nvGraphicFramePr>
        <p:xfrm>
          <a:off x="685071" y="2276888"/>
          <a:ext cx="10912475" cy="2108200"/>
        </p:xfrm>
        <a:graphic>
          <a:graphicData uri="http://schemas.openxmlformats.org/drawingml/2006/table">
            <a:tbl>
              <a:tblPr firstRow="1" bandRow="1">
                <a:tableStyleId>{5C22544A-7EE6-4342-B048-85BDC9FD1C3A}</a:tableStyleId>
              </a:tblPr>
              <a:tblGrid>
                <a:gridCol w="2797176">
                  <a:extLst>
                    <a:ext uri="{9D8B030D-6E8A-4147-A177-3AD203B41FA5}">
                      <a16:colId xmlns:a16="http://schemas.microsoft.com/office/drawing/2014/main" val="1803576310"/>
                    </a:ext>
                  </a:extLst>
                </a:gridCol>
                <a:gridCol w="3914775">
                  <a:extLst>
                    <a:ext uri="{9D8B030D-6E8A-4147-A177-3AD203B41FA5}">
                      <a16:colId xmlns:a16="http://schemas.microsoft.com/office/drawing/2014/main" val="2740084826"/>
                    </a:ext>
                  </a:extLst>
                </a:gridCol>
                <a:gridCol w="4200524">
                  <a:extLst>
                    <a:ext uri="{9D8B030D-6E8A-4147-A177-3AD203B41FA5}">
                      <a16:colId xmlns:a16="http://schemas.microsoft.com/office/drawing/2014/main" val="525333638"/>
                    </a:ext>
                  </a:extLst>
                </a:gridCol>
              </a:tblGrid>
              <a:tr h="370840">
                <a:tc>
                  <a:txBody>
                    <a:bodyPr/>
                    <a:lstStyle/>
                    <a:p>
                      <a:r>
                        <a:rPr lang="en-IE" dirty="0"/>
                        <a:t>Question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IE" dirty="0"/>
                        <a:t>Potential Responses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IE" dirty="0"/>
                        <a:t>Survey Questions to Address Responses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37760981"/>
                  </a:ext>
                </a:extLst>
              </a:tr>
              <a:tr h="370840">
                <a:tc>
                  <a:txBody>
                    <a:bodyPr/>
                    <a:lstStyle/>
                    <a:p>
                      <a:r>
                        <a:rPr lang="en-US" b="1" dirty="0">
                          <a:solidFill>
                            <a:srgbClr val="083F59"/>
                          </a:solidFill>
                        </a:rPr>
                        <a:t>1. What do you think inclusion means to ‘us’ as a company?</a:t>
                      </a:r>
                      <a:endParaRPr lang="en-IE" b="1" dirty="0">
                        <a:solidFill>
                          <a:srgbClr val="083F59"/>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285750" indent="-285750">
                        <a:buFont typeface="Wingdings" panose="05000000000000000000" pitchFamily="2" charset="2"/>
                        <a:buChar char="v"/>
                      </a:pPr>
                      <a:r>
                        <a:rPr lang="en-US" dirty="0">
                          <a:solidFill>
                            <a:srgbClr val="083F59"/>
                          </a:solidFill>
                        </a:rPr>
                        <a:t>A shared commitment to diversity and respect for all.</a:t>
                      </a:r>
                    </a:p>
                    <a:p>
                      <a:pPr marL="285750" indent="-285750">
                        <a:buFont typeface="Wingdings" panose="05000000000000000000" pitchFamily="2" charset="2"/>
                        <a:buChar char="v"/>
                      </a:pPr>
                      <a:r>
                        <a:rPr lang="en-US" dirty="0">
                          <a:solidFill>
                            <a:srgbClr val="083F59"/>
                          </a:solidFill>
                        </a:rPr>
                        <a:t>A perception of tokenism or lack of real commitment.</a:t>
                      </a:r>
                    </a:p>
                    <a:p>
                      <a:pPr marL="285750" indent="-285750">
                        <a:buFont typeface="Wingdings" panose="05000000000000000000" pitchFamily="2" charset="2"/>
                        <a:buChar char="v"/>
                      </a:pPr>
                      <a:r>
                        <a:rPr lang="en-US" dirty="0">
                          <a:solidFill>
                            <a:srgbClr val="083F59"/>
                          </a:solidFill>
                        </a:rPr>
                        <a:t>Confusion or differing understandings of "inclusion."</a:t>
                      </a:r>
                      <a:endParaRPr lang="en-IE" dirty="0">
                        <a:solidFill>
                          <a:srgbClr val="083F59"/>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285750" indent="-285750">
                        <a:buFont typeface="Wingdings" panose="05000000000000000000" pitchFamily="2" charset="2"/>
                        <a:buChar char="§"/>
                      </a:pPr>
                      <a:r>
                        <a:rPr lang="en-US" dirty="0">
                          <a:solidFill>
                            <a:srgbClr val="083F59"/>
                          </a:solidFill>
                        </a:rPr>
                        <a:t>"How well do you think the company defines and communicates its commitment to inclusion?" </a:t>
                      </a:r>
                      <a:r>
                        <a:rPr lang="en-US" sz="1600" i="1" kern="1200" dirty="0">
                          <a:solidFill>
                            <a:srgbClr val="083F59"/>
                          </a:solidFill>
                          <a:latin typeface="+mn-lt"/>
                          <a:ea typeface="+mn-ea"/>
                          <a:cs typeface="+mn-cs"/>
                        </a:rPr>
                        <a:t>(Scale: 1–5)</a:t>
                      </a:r>
                    </a:p>
                    <a:p>
                      <a:pPr marL="285750" indent="-285750">
                        <a:buFont typeface="Wingdings" panose="05000000000000000000" pitchFamily="2" charset="2"/>
                        <a:buChar char="§"/>
                      </a:pPr>
                      <a:r>
                        <a:rPr lang="en-US" dirty="0">
                          <a:solidFill>
                            <a:srgbClr val="083F59"/>
                          </a:solidFill>
                        </a:rPr>
                        <a:t>"Do you believe our company values inclusion in a meaningful way?" </a:t>
                      </a:r>
                      <a:r>
                        <a:rPr lang="en-US" sz="1600" i="1" kern="1200" dirty="0">
                          <a:solidFill>
                            <a:srgbClr val="083F59"/>
                          </a:solidFill>
                          <a:latin typeface="+mn-lt"/>
                          <a:ea typeface="+mn-ea"/>
                          <a:cs typeface="+mn-cs"/>
                        </a:rPr>
                        <a:t>(Yes/No with space for explanation)</a:t>
                      </a:r>
                      <a:endParaRPr lang="en-IE" sz="1600" i="1" kern="1200" dirty="0">
                        <a:solidFill>
                          <a:srgbClr val="083F59"/>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72673918"/>
                  </a:ext>
                </a:extLst>
              </a:tr>
            </a:tbl>
          </a:graphicData>
        </a:graphic>
      </p:graphicFrame>
      <p:sp>
        <p:nvSpPr>
          <p:cNvPr id="8" name="TextBox 7">
            <a:extLst>
              <a:ext uri="{FF2B5EF4-FFF2-40B4-BE49-F238E27FC236}">
                <a16:creationId xmlns:a16="http://schemas.microsoft.com/office/drawing/2014/main" id="{978F6E34-47ED-41CC-A9B2-170F5777CAD2}"/>
              </a:ext>
            </a:extLst>
          </p:cNvPr>
          <p:cNvSpPr txBox="1"/>
          <p:nvPr/>
        </p:nvSpPr>
        <p:spPr>
          <a:xfrm>
            <a:off x="889000" y="1105282"/>
            <a:ext cx="10504618" cy="1061829"/>
          </a:xfrm>
          <a:prstGeom prst="rect">
            <a:avLst/>
          </a:prstGeom>
          <a:noFill/>
        </p:spPr>
        <p:txBody>
          <a:bodyPr wrap="square" rtlCol="0">
            <a:spAutoFit/>
          </a:bodyPr>
          <a:lstStyle/>
          <a:p>
            <a:r>
              <a:rPr lang="en-US" sz="2100" dirty="0">
                <a:solidFill>
                  <a:srgbClr val="083F59"/>
                </a:solidFill>
                <a:highlight>
                  <a:srgbClr val="FFFFFF"/>
                </a:highlight>
              </a:rPr>
              <a:t>Now you have tested generic survey questions with a small, diverse group of employees to assess if there is unexpected feedback or highlights areas not previously considered. Adjust questions to fit the final survey based on the pilot group's input. Here are some suggestions;</a:t>
            </a:r>
            <a:endParaRPr lang="en-IE" sz="2100" dirty="0">
              <a:solidFill>
                <a:srgbClr val="083F59"/>
              </a:solidFill>
              <a:highlight>
                <a:srgbClr val="FFFFFF"/>
              </a:highlight>
            </a:endParaRPr>
          </a:p>
        </p:txBody>
      </p:sp>
    </p:spTree>
    <p:extLst>
      <p:ext uri="{BB962C8B-B14F-4D97-AF65-F5344CB8AC3E}">
        <p14:creationId xmlns:p14="http://schemas.microsoft.com/office/powerpoint/2010/main" val="178901681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63F627-9424-8414-B39C-65448B4D6521}"/>
            </a:ext>
          </a:extLst>
        </p:cNvPr>
        <p:cNvGrpSpPr/>
        <p:nvPr/>
      </p:nvGrpSpPr>
      <p:grpSpPr>
        <a:xfrm>
          <a:off x="0" y="0"/>
          <a:ext cx="0" cy="0"/>
          <a:chOff x="0" y="0"/>
          <a:chExt cx="0" cy="0"/>
        </a:xfrm>
      </p:grpSpPr>
      <p:graphicFrame>
        <p:nvGraphicFramePr>
          <p:cNvPr id="7" name="Table 6">
            <a:extLst>
              <a:ext uri="{FF2B5EF4-FFF2-40B4-BE49-F238E27FC236}">
                <a16:creationId xmlns:a16="http://schemas.microsoft.com/office/drawing/2014/main" id="{FB4D2094-D4F6-9868-2ADA-8FB5E64F3AE9}"/>
              </a:ext>
            </a:extLst>
          </p:cNvPr>
          <p:cNvGraphicFramePr>
            <a:graphicFrameLocks noGrp="1"/>
          </p:cNvGraphicFramePr>
          <p:nvPr>
            <p:extLst>
              <p:ext uri="{D42A27DB-BD31-4B8C-83A1-F6EECF244321}">
                <p14:modId xmlns:p14="http://schemas.microsoft.com/office/powerpoint/2010/main" val="3237162744"/>
              </p:ext>
            </p:extLst>
          </p:nvPr>
        </p:nvGraphicFramePr>
        <p:xfrm>
          <a:off x="618265" y="415834"/>
          <a:ext cx="10955469" cy="5704840"/>
        </p:xfrm>
        <a:graphic>
          <a:graphicData uri="http://schemas.openxmlformats.org/drawingml/2006/table">
            <a:tbl>
              <a:tblPr firstRow="1" bandRow="1">
                <a:tableStyleId>{5C22544A-7EE6-4342-B048-85BDC9FD1C3A}</a:tableStyleId>
              </a:tblPr>
              <a:tblGrid>
                <a:gridCol w="3651823">
                  <a:extLst>
                    <a:ext uri="{9D8B030D-6E8A-4147-A177-3AD203B41FA5}">
                      <a16:colId xmlns:a16="http://schemas.microsoft.com/office/drawing/2014/main" val="1803576310"/>
                    </a:ext>
                  </a:extLst>
                </a:gridCol>
                <a:gridCol w="3322936">
                  <a:extLst>
                    <a:ext uri="{9D8B030D-6E8A-4147-A177-3AD203B41FA5}">
                      <a16:colId xmlns:a16="http://schemas.microsoft.com/office/drawing/2014/main" val="2740084826"/>
                    </a:ext>
                  </a:extLst>
                </a:gridCol>
                <a:gridCol w="3980710">
                  <a:extLst>
                    <a:ext uri="{9D8B030D-6E8A-4147-A177-3AD203B41FA5}">
                      <a16:colId xmlns:a16="http://schemas.microsoft.com/office/drawing/2014/main" val="525333638"/>
                    </a:ext>
                  </a:extLst>
                </a:gridCol>
              </a:tblGrid>
              <a:tr h="370840">
                <a:tc>
                  <a:txBody>
                    <a:bodyPr/>
                    <a:lstStyle/>
                    <a:p>
                      <a:r>
                        <a:rPr lang="en-IE" dirty="0"/>
                        <a:t>Question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IE" dirty="0"/>
                        <a:t>Potential Responses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IE" dirty="0"/>
                        <a:t>Survey Questions to Address Responses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37760981"/>
                  </a:ext>
                </a:extLst>
              </a:tr>
              <a:tr h="370840">
                <a:tc>
                  <a:txBody>
                    <a:bodyPr/>
                    <a:lstStyle/>
                    <a:p>
                      <a:r>
                        <a:rPr lang="en-US" b="1" dirty="0">
                          <a:solidFill>
                            <a:srgbClr val="083F59"/>
                          </a:solidFill>
                        </a:rPr>
                        <a:t>2. How do we ensure fairness and equity in hiring, promotions, and decision-making?</a:t>
                      </a:r>
                      <a:endParaRPr lang="en-IE" b="1" dirty="0">
                        <a:solidFill>
                          <a:srgbClr val="083F59"/>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285750" indent="-285750">
                        <a:buFont typeface="Wingdings" panose="05000000000000000000" pitchFamily="2" charset="2"/>
                        <a:buChar char="v"/>
                      </a:pPr>
                      <a:r>
                        <a:rPr lang="en-US" dirty="0">
                          <a:solidFill>
                            <a:srgbClr val="083F59"/>
                          </a:solidFill>
                        </a:rPr>
                        <a:t>Specific practices that work well (e.g., structured interviews, clear promotion criteria).</a:t>
                      </a:r>
                    </a:p>
                    <a:p>
                      <a:pPr marL="285750" indent="-285750">
                        <a:buFont typeface="Wingdings" panose="05000000000000000000" pitchFamily="2" charset="2"/>
                        <a:buChar char="v"/>
                      </a:pPr>
                      <a:r>
                        <a:rPr lang="en-US" dirty="0">
                          <a:solidFill>
                            <a:srgbClr val="083F59"/>
                          </a:solidFill>
                        </a:rPr>
                        <a:t>Concerns about bias in recruitment or favoritism in promotions.</a:t>
                      </a:r>
                    </a:p>
                    <a:p>
                      <a:pPr marL="285750" indent="-285750">
                        <a:buFont typeface="Wingdings" panose="05000000000000000000" pitchFamily="2" charset="2"/>
                        <a:buChar char="v"/>
                      </a:pPr>
                      <a:r>
                        <a:rPr lang="en-US" dirty="0">
                          <a:solidFill>
                            <a:srgbClr val="083F59"/>
                          </a:solidFill>
                        </a:rPr>
                        <a:t>Lack of transparency in decision-making processes.</a:t>
                      </a:r>
                      <a:endParaRPr lang="en-IE" dirty="0">
                        <a:solidFill>
                          <a:srgbClr val="083F59"/>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285750" indent="-285750" algn="l" defTabSz="914400" rtl="0" eaLnBrk="1" latinLnBrk="0" hangingPunct="1">
                        <a:buFont typeface="Wingdings" panose="05000000000000000000" pitchFamily="2" charset="2"/>
                        <a:buChar char="§"/>
                      </a:pPr>
                      <a:r>
                        <a:rPr lang="en-US" dirty="0">
                          <a:solidFill>
                            <a:srgbClr val="083F59"/>
                          </a:solidFill>
                        </a:rPr>
                        <a:t>"Do you feel that hiring practices at our company are fair and unbiased?" </a:t>
                      </a:r>
                      <a:r>
                        <a:rPr lang="en-US" sz="1600" i="1" kern="1200" dirty="0">
                          <a:solidFill>
                            <a:srgbClr val="083F59"/>
                          </a:solidFill>
                          <a:latin typeface="+mn-lt"/>
                          <a:ea typeface="+mn-ea"/>
                          <a:cs typeface="+mn-cs"/>
                        </a:rPr>
                        <a:t>(Scale: 1–5)</a:t>
                      </a:r>
                    </a:p>
                    <a:p>
                      <a:pPr marL="285750" indent="-285750" algn="l" defTabSz="914400" rtl="0" eaLnBrk="1" latinLnBrk="0" hangingPunct="1">
                        <a:buFont typeface="Wingdings" panose="05000000000000000000" pitchFamily="2" charset="2"/>
                        <a:buChar char="§"/>
                      </a:pPr>
                      <a:r>
                        <a:rPr lang="en-US" dirty="0">
                          <a:solidFill>
                            <a:srgbClr val="083F59"/>
                          </a:solidFill>
                        </a:rPr>
                        <a:t>"Are promotion opportunities equally accessible to everyone?" </a:t>
                      </a:r>
                      <a:r>
                        <a:rPr lang="en-US" sz="1600" i="1" kern="1200" dirty="0">
                          <a:solidFill>
                            <a:srgbClr val="083F59"/>
                          </a:solidFill>
                          <a:latin typeface="+mn-lt"/>
                          <a:ea typeface="+mn-ea"/>
                          <a:cs typeface="+mn-cs"/>
                        </a:rPr>
                        <a:t>(Yes/No with space for explanation)</a:t>
                      </a:r>
                    </a:p>
                    <a:p>
                      <a:pPr marL="285750" indent="-285750">
                        <a:buFont typeface="Wingdings" panose="05000000000000000000" pitchFamily="2" charset="2"/>
                        <a:buChar char="§"/>
                      </a:pPr>
                      <a:r>
                        <a:rPr lang="en-US" dirty="0">
                          <a:solidFill>
                            <a:srgbClr val="083F59"/>
                          </a:solidFill>
                        </a:rPr>
                        <a:t>"How transparent do you feel leadership is in making decisions that affect the company?" </a:t>
                      </a:r>
                      <a:r>
                        <a:rPr lang="en-US" sz="1600" i="1" kern="1200" dirty="0">
                          <a:solidFill>
                            <a:srgbClr val="083F59"/>
                          </a:solidFill>
                          <a:latin typeface="+mn-lt"/>
                          <a:ea typeface="+mn-ea"/>
                          <a:cs typeface="+mn-cs"/>
                        </a:rPr>
                        <a:t>(Scale: 1–5)</a:t>
                      </a:r>
                      <a:endParaRPr lang="en-IE" sz="1600" i="1" kern="1200" dirty="0">
                        <a:solidFill>
                          <a:srgbClr val="083F59"/>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72673918"/>
                  </a:ext>
                </a:extLst>
              </a:tr>
              <a:tr h="370840">
                <a:tc>
                  <a:txBody>
                    <a:bodyPr/>
                    <a:lstStyle/>
                    <a:p>
                      <a:r>
                        <a:rPr lang="en-US" sz="1800" b="1" kern="1200" dirty="0">
                          <a:solidFill>
                            <a:srgbClr val="083F59"/>
                          </a:solidFill>
                          <a:latin typeface="+mn-lt"/>
                          <a:ea typeface="+mn-ea"/>
                          <a:cs typeface="+mn-cs"/>
                        </a:rPr>
                        <a:t>3. What actions or </a:t>
                      </a:r>
                      <a:r>
                        <a:rPr lang="en-US" sz="1800" b="1" kern="1200" dirty="0" err="1">
                          <a:solidFill>
                            <a:srgbClr val="083F59"/>
                          </a:solidFill>
                          <a:latin typeface="+mn-lt"/>
                          <a:ea typeface="+mn-ea"/>
                          <a:cs typeface="+mn-cs"/>
                        </a:rPr>
                        <a:t>behaviours</a:t>
                      </a:r>
                      <a:r>
                        <a:rPr lang="en-US" sz="1800" b="1" kern="1200" dirty="0">
                          <a:solidFill>
                            <a:srgbClr val="083F59"/>
                          </a:solidFill>
                          <a:latin typeface="+mn-lt"/>
                          <a:ea typeface="+mn-ea"/>
                          <a:cs typeface="+mn-cs"/>
                        </a:rPr>
                        <a:t> currently make you feel supported, included, and valued?</a:t>
                      </a:r>
                      <a:endParaRPr lang="en-IE" sz="1800" b="1" kern="1200" dirty="0">
                        <a:solidFill>
                          <a:srgbClr val="083F59"/>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285750" indent="-285750">
                        <a:buFont typeface="Wingdings" panose="05000000000000000000" pitchFamily="2" charset="2"/>
                        <a:buChar char="v"/>
                      </a:pPr>
                      <a:r>
                        <a:rPr lang="en-US" dirty="0">
                          <a:solidFill>
                            <a:srgbClr val="083F59"/>
                          </a:solidFill>
                        </a:rPr>
                        <a:t>Examples of positive </a:t>
                      </a:r>
                      <a:r>
                        <a:rPr lang="en-US" dirty="0" err="1">
                          <a:solidFill>
                            <a:srgbClr val="083F59"/>
                          </a:solidFill>
                        </a:rPr>
                        <a:t>behaviours</a:t>
                      </a:r>
                      <a:r>
                        <a:rPr lang="en-US" dirty="0">
                          <a:solidFill>
                            <a:srgbClr val="083F59"/>
                          </a:solidFill>
                        </a:rPr>
                        <a:t> (e.g., recognition, supportive managers, inclusive team activities).</a:t>
                      </a:r>
                    </a:p>
                    <a:p>
                      <a:pPr marL="285750" indent="-285750">
                        <a:buFont typeface="Wingdings" panose="05000000000000000000" pitchFamily="2" charset="2"/>
                        <a:buChar char="v"/>
                      </a:pPr>
                      <a:r>
                        <a:rPr lang="en-US" dirty="0">
                          <a:solidFill>
                            <a:srgbClr val="083F59"/>
                          </a:solidFill>
                        </a:rPr>
                        <a:t>Lack of acknowledgment for certain employees or groups.</a:t>
                      </a:r>
                    </a:p>
                    <a:p>
                      <a:pPr marL="285750" indent="-285750">
                        <a:buFont typeface="Wingdings" panose="05000000000000000000" pitchFamily="2" charset="2"/>
                        <a:buChar char="v"/>
                      </a:pPr>
                      <a:r>
                        <a:rPr lang="en-US" dirty="0">
                          <a:solidFill>
                            <a:srgbClr val="083F59"/>
                          </a:solidFill>
                        </a:rPr>
                        <a:t>Gaps in leadership support or team collaboration.</a:t>
                      </a:r>
                      <a:endParaRPr lang="en-IE" dirty="0">
                        <a:solidFill>
                          <a:srgbClr val="083F59"/>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285750" indent="-285750" algn="l" defTabSz="914400" rtl="0" eaLnBrk="1" latinLnBrk="0" hangingPunct="1">
                        <a:buFont typeface="Wingdings" panose="05000000000000000000" pitchFamily="2" charset="2"/>
                        <a:buChar char="§"/>
                      </a:pPr>
                      <a:r>
                        <a:rPr lang="en-US" dirty="0">
                          <a:solidFill>
                            <a:srgbClr val="083F59"/>
                          </a:solidFill>
                        </a:rPr>
                        <a:t>"Do you feel your contributions are recognized and valued at work?" </a:t>
                      </a:r>
                      <a:r>
                        <a:rPr lang="en-US" sz="1600" i="1" kern="1200" dirty="0">
                          <a:solidFill>
                            <a:srgbClr val="083F59"/>
                          </a:solidFill>
                          <a:latin typeface="+mn-lt"/>
                          <a:ea typeface="+mn-ea"/>
                          <a:cs typeface="+mn-cs"/>
                        </a:rPr>
                        <a:t>(Scale: 1–5)</a:t>
                      </a:r>
                    </a:p>
                    <a:p>
                      <a:pPr marL="285750" indent="-285750" algn="l" defTabSz="914400" rtl="0" eaLnBrk="1" latinLnBrk="0" hangingPunct="1">
                        <a:buFont typeface="Wingdings" panose="05000000000000000000" pitchFamily="2" charset="2"/>
                        <a:buChar char="§"/>
                      </a:pPr>
                      <a:r>
                        <a:rPr lang="en-US" dirty="0">
                          <a:solidFill>
                            <a:srgbClr val="083F59"/>
                          </a:solidFill>
                        </a:rPr>
                        <a:t>"How often do you experience supportive </a:t>
                      </a:r>
                      <a:r>
                        <a:rPr lang="en-US" dirty="0" err="1">
                          <a:solidFill>
                            <a:srgbClr val="083F59"/>
                          </a:solidFill>
                        </a:rPr>
                        <a:t>behaviours</a:t>
                      </a:r>
                      <a:r>
                        <a:rPr lang="en-US" dirty="0">
                          <a:solidFill>
                            <a:srgbClr val="083F59"/>
                          </a:solidFill>
                        </a:rPr>
                        <a:t> from colleagues and managers?" </a:t>
                      </a:r>
                      <a:r>
                        <a:rPr lang="en-US" sz="1600" i="1" kern="1200" dirty="0">
                          <a:solidFill>
                            <a:srgbClr val="083F59"/>
                          </a:solidFill>
                          <a:latin typeface="+mn-lt"/>
                          <a:ea typeface="+mn-ea"/>
                          <a:cs typeface="+mn-cs"/>
                        </a:rPr>
                        <a:t>(Scale: 1–5)</a:t>
                      </a:r>
                    </a:p>
                    <a:p>
                      <a:pPr marL="285750" indent="-285750">
                        <a:buFont typeface="Wingdings" panose="05000000000000000000" pitchFamily="2" charset="2"/>
                        <a:buChar char="§"/>
                      </a:pPr>
                      <a:r>
                        <a:rPr lang="en-US" dirty="0">
                          <a:solidFill>
                            <a:srgbClr val="083F59"/>
                          </a:solidFill>
                        </a:rPr>
                        <a:t>"What specific actions or programs make you feel most included and valued at work?" </a:t>
                      </a:r>
                      <a:r>
                        <a:rPr lang="en-US" sz="1600" i="1" kern="1200" dirty="0">
                          <a:solidFill>
                            <a:srgbClr val="083F59"/>
                          </a:solidFill>
                          <a:latin typeface="+mn-lt"/>
                          <a:ea typeface="+mn-ea"/>
                          <a:cs typeface="+mn-cs"/>
                        </a:rPr>
                        <a:t>(Open-ended)</a:t>
                      </a:r>
                      <a:endParaRPr lang="en-IE" sz="1600" i="1" kern="1200" dirty="0">
                        <a:solidFill>
                          <a:srgbClr val="083F59"/>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594053506"/>
                  </a:ext>
                </a:extLst>
              </a:tr>
            </a:tbl>
          </a:graphicData>
        </a:graphic>
      </p:graphicFrame>
    </p:spTree>
    <p:extLst>
      <p:ext uri="{BB962C8B-B14F-4D97-AF65-F5344CB8AC3E}">
        <p14:creationId xmlns:p14="http://schemas.microsoft.com/office/powerpoint/2010/main" val="143454699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292C12-078E-F770-6D8E-815449A1CB38}"/>
            </a:ext>
          </a:extLst>
        </p:cNvPr>
        <p:cNvGrpSpPr/>
        <p:nvPr/>
      </p:nvGrpSpPr>
      <p:grpSpPr>
        <a:xfrm>
          <a:off x="0" y="0"/>
          <a:ext cx="0" cy="0"/>
          <a:chOff x="0" y="0"/>
          <a:chExt cx="0" cy="0"/>
        </a:xfrm>
      </p:grpSpPr>
      <p:graphicFrame>
        <p:nvGraphicFramePr>
          <p:cNvPr id="7" name="Table 6">
            <a:extLst>
              <a:ext uri="{FF2B5EF4-FFF2-40B4-BE49-F238E27FC236}">
                <a16:creationId xmlns:a16="http://schemas.microsoft.com/office/drawing/2014/main" id="{E64522AE-8995-F8E2-5252-70253212F71B}"/>
              </a:ext>
            </a:extLst>
          </p:cNvPr>
          <p:cNvGraphicFramePr>
            <a:graphicFrameLocks noGrp="1"/>
          </p:cNvGraphicFramePr>
          <p:nvPr>
            <p:extLst>
              <p:ext uri="{D42A27DB-BD31-4B8C-83A1-F6EECF244321}">
                <p14:modId xmlns:p14="http://schemas.microsoft.com/office/powerpoint/2010/main" val="227983495"/>
              </p:ext>
            </p:extLst>
          </p:nvPr>
        </p:nvGraphicFramePr>
        <p:xfrm>
          <a:off x="618265" y="541340"/>
          <a:ext cx="11087960" cy="5125720"/>
        </p:xfrm>
        <a:graphic>
          <a:graphicData uri="http://schemas.openxmlformats.org/drawingml/2006/table">
            <a:tbl>
              <a:tblPr firstRow="1" bandRow="1">
                <a:tableStyleId>{5C22544A-7EE6-4342-B048-85BDC9FD1C3A}</a:tableStyleId>
              </a:tblPr>
              <a:tblGrid>
                <a:gridCol w="2782160">
                  <a:extLst>
                    <a:ext uri="{9D8B030D-6E8A-4147-A177-3AD203B41FA5}">
                      <a16:colId xmlns:a16="http://schemas.microsoft.com/office/drawing/2014/main" val="1803576310"/>
                    </a:ext>
                  </a:extLst>
                </a:gridCol>
                <a:gridCol w="3505200">
                  <a:extLst>
                    <a:ext uri="{9D8B030D-6E8A-4147-A177-3AD203B41FA5}">
                      <a16:colId xmlns:a16="http://schemas.microsoft.com/office/drawing/2014/main" val="2740084826"/>
                    </a:ext>
                  </a:extLst>
                </a:gridCol>
                <a:gridCol w="4800600">
                  <a:extLst>
                    <a:ext uri="{9D8B030D-6E8A-4147-A177-3AD203B41FA5}">
                      <a16:colId xmlns:a16="http://schemas.microsoft.com/office/drawing/2014/main" val="525333638"/>
                    </a:ext>
                  </a:extLst>
                </a:gridCol>
              </a:tblGrid>
              <a:tr h="370840">
                <a:tc>
                  <a:txBody>
                    <a:bodyPr/>
                    <a:lstStyle/>
                    <a:p>
                      <a:r>
                        <a:rPr lang="en-IE" dirty="0"/>
                        <a:t>Question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IE" dirty="0"/>
                        <a:t>Potential Responses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IE" dirty="0"/>
                        <a:t>Survey Questions to Address Responses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37760981"/>
                  </a:ext>
                </a:extLst>
              </a:tr>
              <a:tr h="370840">
                <a:tc>
                  <a:txBody>
                    <a:bodyPr/>
                    <a:lstStyle/>
                    <a:p>
                      <a:r>
                        <a:rPr lang="en-US" b="1" dirty="0">
                          <a:solidFill>
                            <a:srgbClr val="083F59"/>
                          </a:solidFill>
                        </a:rPr>
                        <a:t>4. How can we explicitly promote respect and inclusion in your daily operations?</a:t>
                      </a:r>
                      <a:endParaRPr lang="en-IE" b="1" dirty="0">
                        <a:solidFill>
                          <a:srgbClr val="083F59"/>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285750" indent="-285750">
                        <a:buFont typeface="Wingdings" panose="05000000000000000000" pitchFamily="2" charset="2"/>
                        <a:buChar char="v"/>
                      </a:pPr>
                      <a:r>
                        <a:rPr lang="en-US" dirty="0">
                          <a:solidFill>
                            <a:srgbClr val="083F59"/>
                          </a:solidFill>
                        </a:rPr>
                        <a:t>Suggestions for training, team-building, or communication improvements.</a:t>
                      </a:r>
                    </a:p>
                    <a:p>
                      <a:pPr marL="285750" indent="-285750">
                        <a:buFont typeface="Wingdings" panose="05000000000000000000" pitchFamily="2" charset="2"/>
                        <a:buChar char="v"/>
                      </a:pPr>
                      <a:r>
                        <a:rPr lang="en-US" dirty="0">
                          <a:solidFill>
                            <a:srgbClr val="083F59"/>
                          </a:solidFill>
                        </a:rPr>
                        <a:t>Requests for addressing microaggressions or bias.</a:t>
                      </a:r>
                    </a:p>
                    <a:p>
                      <a:pPr marL="285750" indent="-285750">
                        <a:buFont typeface="Wingdings" panose="05000000000000000000" pitchFamily="2" charset="2"/>
                        <a:buChar char="v"/>
                      </a:pPr>
                      <a:r>
                        <a:rPr lang="en-US" dirty="0">
                          <a:solidFill>
                            <a:srgbClr val="083F59"/>
                          </a:solidFill>
                        </a:rPr>
                        <a:t>Frustration over lack of action from leadership.</a:t>
                      </a:r>
                      <a:endParaRPr lang="en-IE" dirty="0">
                        <a:solidFill>
                          <a:srgbClr val="083F59"/>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285750" indent="-285750" algn="l" defTabSz="914400" rtl="0" eaLnBrk="1" latinLnBrk="0" hangingPunct="1">
                        <a:buFont typeface="Wingdings" panose="05000000000000000000" pitchFamily="2" charset="2"/>
                        <a:buChar char="§"/>
                      </a:pPr>
                      <a:r>
                        <a:rPr lang="en-US" dirty="0">
                          <a:solidFill>
                            <a:srgbClr val="083F59"/>
                          </a:solidFill>
                        </a:rPr>
                        <a:t>"How effective are current efforts to promote respect and inclusion in daily operations?" </a:t>
                      </a:r>
                      <a:r>
                        <a:rPr lang="en-US" sz="1600" i="1" kern="1200" dirty="0">
                          <a:solidFill>
                            <a:srgbClr val="083F59"/>
                          </a:solidFill>
                          <a:latin typeface="+mn-lt"/>
                          <a:ea typeface="+mn-ea"/>
                          <a:cs typeface="+mn-cs"/>
                        </a:rPr>
                        <a:t>(Scale: 1–5)</a:t>
                      </a:r>
                    </a:p>
                    <a:p>
                      <a:pPr marL="285750" indent="-285750">
                        <a:buFont typeface="Wingdings" panose="05000000000000000000" pitchFamily="2" charset="2"/>
                        <a:buChar char="§"/>
                      </a:pPr>
                      <a:r>
                        <a:rPr lang="en-US" dirty="0">
                          <a:solidFill>
                            <a:srgbClr val="083F59"/>
                          </a:solidFill>
                        </a:rPr>
                        <a:t>"What additional steps could the company take to promote respect and inclusion in the workplace?"</a:t>
                      </a:r>
                      <a:r>
                        <a:rPr lang="en-US" sz="1600" i="1" kern="1200" dirty="0">
                          <a:solidFill>
                            <a:srgbClr val="083F59"/>
                          </a:solidFill>
                          <a:latin typeface="+mn-lt"/>
                          <a:ea typeface="+mn-ea"/>
                          <a:cs typeface="+mn-cs"/>
                        </a:rPr>
                        <a:t> (Open-ended)</a:t>
                      </a:r>
                    </a:p>
                    <a:p>
                      <a:pPr marL="285750" indent="-285750">
                        <a:buFont typeface="Wingdings" panose="05000000000000000000" pitchFamily="2" charset="2"/>
                        <a:buChar char="§"/>
                      </a:pPr>
                      <a:r>
                        <a:rPr lang="en-US" dirty="0">
                          <a:solidFill>
                            <a:srgbClr val="083F59"/>
                          </a:solidFill>
                        </a:rPr>
                        <a:t>"Do you feel comfortable addressing inclusion-related issues with leadership or HR?" </a:t>
                      </a:r>
                      <a:r>
                        <a:rPr lang="en-US" sz="1600" i="1" kern="1200" dirty="0">
                          <a:solidFill>
                            <a:srgbClr val="083F59"/>
                          </a:solidFill>
                          <a:latin typeface="+mn-lt"/>
                          <a:ea typeface="+mn-ea"/>
                          <a:cs typeface="+mn-cs"/>
                        </a:rPr>
                        <a:t>(Yes/No with space for explanation)</a:t>
                      </a:r>
                      <a:endParaRPr lang="en-IE" sz="1600" i="1" kern="1200" dirty="0">
                        <a:solidFill>
                          <a:srgbClr val="083F59"/>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72673918"/>
                  </a:ext>
                </a:extLst>
              </a:tr>
              <a:tr h="370840">
                <a:tc>
                  <a:txBody>
                    <a:bodyPr/>
                    <a:lstStyle/>
                    <a:p>
                      <a:r>
                        <a:rPr lang="en-US" sz="1800" b="1" kern="1200" dirty="0">
                          <a:solidFill>
                            <a:srgbClr val="083F59"/>
                          </a:solidFill>
                          <a:latin typeface="+mn-lt"/>
                          <a:ea typeface="+mn-ea"/>
                          <a:cs typeface="+mn-cs"/>
                        </a:rPr>
                        <a:t>5. Do you feel safe and respected? That includes both psychologically and physically safe.</a:t>
                      </a:r>
                      <a:endParaRPr lang="en-IE" sz="1800" b="1" kern="1200" dirty="0">
                        <a:solidFill>
                          <a:srgbClr val="083F59"/>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285750" indent="-285750">
                        <a:buFont typeface="Wingdings" panose="05000000000000000000" pitchFamily="2" charset="2"/>
                        <a:buChar char="v"/>
                      </a:pPr>
                      <a:r>
                        <a:rPr lang="en-US" dirty="0">
                          <a:solidFill>
                            <a:srgbClr val="083F59"/>
                          </a:solidFill>
                        </a:rPr>
                        <a:t>Positive feedback about a safe environment.</a:t>
                      </a:r>
                    </a:p>
                    <a:p>
                      <a:pPr marL="285750" indent="-285750">
                        <a:buFont typeface="Wingdings" panose="05000000000000000000" pitchFamily="2" charset="2"/>
                        <a:buChar char="v"/>
                      </a:pPr>
                      <a:r>
                        <a:rPr lang="en-US" dirty="0">
                          <a:solidFill>
                            <a:srgbClr val="083F59"/>
                          </a:solidFill>
                        </a:rPr>
                        <a:t>Concerns about harassment, bullying, or unsafe conditions.</a:t>
                      </a:r>
                    </a:p>
                    <a:p>
                      <a:pPr marL="285750" indent="-285750">
                        <a:buFont typeface="Wingdings" panose="05000000000000000000" pitchFamily="2" charset="2"/>
                        <a:buChar char="v"/>
                      </a:pPr>
                      <a:r>
                        <a:rPr lang="en-US" dirty="0">
                          <a:solidFill>
                            <a:srgbClr val="083F59"/>
                          </a:solidFill>
                        </a:rPr>
                        <a:t>Suggestions for improving psychological safety or conflict resolution</a:t>
                      </a:r>
                      <a:endParaRPr lang="en-IE" dirty="0">
                        <a:solidFill>
                          <a:srgbClr val="083F59"/>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285750" indent="-285750" algn="l" defTabSz="914400" rtl="0" eaLnBrk="1" latinLnBrk="0" hangingPunct="1">
                        <a:buFont typeface="Wingdings" panose="05000000000000000000" pitchFamily="2" charset="2"/>
                        <a:buChar char="§"/>
                      </a:pPr>
                      <a:r>
                        <a:rPr lang="en-US" dirty="0">
                          <a:solidFill>
                            <a:srgbClr val="083F59"/>
                          </a:solidFill>
                        </a:rPr>
                        <a:t>"Do you feel psychologically safe to express your opinions and ideas at work?" </a:t>
                      </a:r>
                      <a:r>
                        <a:rPr lang="en-US" sz="1600" i="1" kern="1200" dirty="0">
                          <a:solidFill>
                            <a:srgbClr val="083F59"/>
                          </a:solidFill>
                          <a:latin typeface="+mn-lt"/>
                          <a:ea typeface="+mn-ea"/>
                          <a:cs typeface="+mn-cs"/>
                        </a:rPr>
                        <a:t>(Scale: 1–5)</a:t>
                      </a:r>
                    </a:p>
                    <a:p>
                      <a:pPr marL="285750" indent="-285750" algn="l" defTabSz="914400" rtl="0" eaLnBrk="1" latinLnBrk="0" hangingPunct="1">
                        <a:buFont typeface="Wingdings" panose="05000000000000000000" pitchFamily="2" charset="2"/>
                        <a:buChar char="§"/>
                      </a:pPr>
                      <a:r>
                        <a:rPr lang="en-US" dirty="0">
                          <a:solidFill>
                            <a:srgbClr val="083F59"/>
                          </a:solidFill>
                        </a:rPr>
                        <a:t>"Do you feel physically safe in your workplace environment?" </a:t>
                      </a:r>
                      <a:r>
                        <a:rPr lang="en-US" sz="1600" i="1" kern="1200" dirty="0">
                          <a:solidFill>
                            <a:srgbClr val="083F59"/>
                          </a:solidFill>
                          <a:latin typeface="+mn-lt"/>
                          <a:ea typeface="+mn-ea"/>
                          <a:cs typeface="+mn-cs"/>
                        </a:rPr>
                        <a:t>(Scale: 1–5)</a:t>
                      </a:r>
                    </a:p>
                    <a:p>
                      <a:pPr marL="285750" indent="-285750">
                        <a:buFont typeface="Wingdings" panose="05000000000000000000" pitchFamily="2" charset="2"/>
                        <a:buChar char="§"/>
                      </a:pPr>
                      <a:r>
                        <a:rPr lang="en-US" dirty="0">
                          <a:solidFill>
                            <a:srgbClr val="083F59"/>
                          </a:solidFill>
                        </a:rPr>
                        <a:t>"Have you experienced or witnessed </a:t>
                      </a:r>
                      <a:r>
                        <a:rPr lang="en-US" dirty="0" err="1">
                          <a:solidFill>
                            <a:srgbClr val="083F59"/>
                          </a:solidFill>
                        </a:rPr>
                        <a:t>behaviours</a:t>
                      </a:r>
                      <a:r>
                        <a:rPr lang="en-US" dirty="0">
                          <a:solidFill>
                            <a:srgbClr val="083F59"/>
                          </a:solidFill>
                        </a:rPr>
                        <a:t> that made you feel unsafe or disrespected?" </a:t>
                      </a:r>
                      <a:r>
                        <a:rPr lang="en-US" sz="1600" i="1" kern="1200" dirty="0">
                          <a:solidFill>
                            <a:srgbClr val="083F59"/>
                          </a:solidFill>
                          <a:latin typeface="+mn-lt"/>
                          <a:ea typeface="+mn-ea"/>
                          <a:cs typeface="+mn-cs"/>
                        </a:rPr>
                        <a:t>(Yes/No with space for explanation)</a:t>
                      </a:r>
                      <a:endParaRPr lang="en-IE" sz="1600" i="1" kern="1200" dirty="0">
                        <a:solidFill>
                          <a:srgbClr val="083F59"/>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594053506"/>
                  </a:ext>
                </a:extLst>
              </a:tr>
            </a:tbl>
          </a:graphicData>
        </a:graphic>
      </p:graphicFrame>
    </p:spTree>
    <p:extLst>
      <p:ext uri="{BB962C8B-B14F-4D97-AF65-F5344CB8AC3E}">
        <p14:creationId xmlns:p14="http://schemas.microsoft.com/office/powerpoint/2010/main" val="156951368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734CA9-1D1E-4AD2-C196-78F9682A54F6}"/>
            </a:ext>
          </a:extLst>
        </p:cNvPr>
        <p:cNvGrpSpPr/>
        <p:nvPr/>
      </p:nvGrpSpPr>
      <p:grpSpPr>
        <a:xfrm>
          <a:off x="0" y="0"/>
          <a:ext cx="0" cy="0"/>
          <a:chOff x="0" y="0"/>
          <a:chExt cx="0" cy="0"/>
        </a:xfrm>
      </p:grpSpPr>
      <p:graphicFrame>
        <p:nvGraphicFramePr>
          <p:cNvPr id="7" name="Table 6">
            <a:extLst>
              <a:ext uri="{FF2B5EF4-FFF2-40B4-BE49-F238E27FC236}">
                <a16:creationId xmlns:a16="http://schemas.microsoft.com/office/drawing/2014/main" id="{3FC77181-C907-23BE-371B-614812915D8B}"/>
              </a:ext>
            </a:extLst>
          </p:cNvPr>
          <p:cNvGraphicFramePr>
            <a:graphicFrameLocks noGrp="1"/>
          </p:cNvGraphicFramePr>
          <p:nvPr>
            <p:extLst>
              <p:ext uri="{D42A27DB-BD31-4B8C-83A1-F6EECF244321}">
                <p14:modId xmlns:p14="http://schemas.microsoft.com/office/powerpoint/2010/main" val="1499555352"/>
              </p:ext>
            </p:extLst>
          </p:nvPr>
        </p:nvGraphicFramePr>
        <p:xfrm>
          <a:off x="618265" y="541340"/>
          <a:ext cx="11068910" cy="2931160"/>
        </p:xfrm>
        <a:graphic>
          <a:graphicData uri="http://schemas.openxmlformats.org/drawingml/2006/table">
            <a:tbl>
              <a:tblPr firstRow="1" bandRow="1">
                <a:tableStyleId>{5C22544A-7EE6-4342-B048-85BDC9FD1C3A}</a:tableStyleId>
              </a:tblPr>
              <a:tblGrid>
                <a:gridCol w="2782160">
                  <a:extLst>
                    <a:ext uri="{9D8B030D-6E8A-4147-A177-3AD203B41FA5}">
                      <a16:colId xmlns:a16="http://schemas.microsoft.com/office/drawing/2014/main" val="1803576310"/>
                    </a:ext>
                  </a:extLst>
                </a:gridCol>
                <a:gridCol w="3505200">
                  <a:extLst>
                    <a:ext uri="{9D8B030D-6E8A-4147-A177-3AD203B41FA5}">
                      <a16:colId xmlns:a16="http://schemas.microsoft.com/office/drawing/2014/main" val="2740084826"/>
                    </a:ext>
                  </a:extLst>
                </a:gridCol>
                <a:gridCol w="4781550">
                  <a:extLst>
                    <a:ext uri="{9D8B030D-6E8A-4147-A177-3AD203B41FA5}">
                      <a16:colId xmlns:a16="http://schemas.microsoft.com/office/drawing/2014/main" val="525333638"/>
                    </a:ext>
                  </a:extLst>
                </a:gridCol>
              </a:tblGrid>
              <a:tr h="370840">
                <a:tc>
                  <a:txBody>
                    <a:bodyPr/>
                    <a:lstStyle/>
                    <a:p>
                      <a:r>
                        <a:rPr lang="en-IE" dirty="0"/>
                        <a:t>Question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IE" dirty="0"/>
                        <a:t>Potential Responses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IE" dirty="0"/>
                        <a:t>Survey Questions to Address Responses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37760981"/>
                  </a:ext>
                </a:extLst>
              </a:tr>
              <a:tr h="370840">
                <a:tc>
                  <a:txBody>
                    <a:bodyPr/>
                    <a:lstStyle/>
                    <a:p>
                      <a:r>
                        <a:rPr lang="en-US" b="1" dirty="0">
                          <a:solidFill>
                            <a:srgbClr val="083F59"/>
                          </a:solidFill>
                        </a:rPr>
                        <a:t>6. Where are our weaknesses, and where are our strengths?</a:t>
                      </a:r>
                      <a:endParaRPr lang="en-IE" b="1" dirty="0">
                        <a:solidFill>
                          <a:srgbClr val="083F59"/>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285750" indent="-285750">
                        <a:buFont typeface="Wingdings" panose="05000000000000000000" pitchFamily="2" charset="2"/>
                        <a:buChar char="v"/>
                      </a:pPr>
                      <a:r>
                        <a:rPr lang="en-US" dirty="0">
                          <a:solidFill>
                            <a:srgbClr val="083F59"/>
                          </a:solidFill>
                        </a:rPr>
                        <a:t>Feedback on specific areas where the company excels (e.g., flexible work policies, team diversity).</a:t>
                      </a:r>
                    </a:p>
                    <a:p>
                      <a:pPr marL="285750" indent="-285750">
                        <a:buFont typeface="Wingdings" panose="05000000000000000000" pitchFamily="2" charset="2"/>
                        <a:buChar char="v"/>
                      </a:pPr>
                      <a:r>
                        <a:rPr lang="en-US" dirty="0">
                          <a:solidFill>
                            <a:srgbClr val="083F59"/>
                          </a:solidFill>
                        </a:rPr>
                        <a:t>Identification of weaknesses (e.g., representation gaps, lack of leadership accountability).</a:t>
                      </a:r>
                    </a:p>
                    <a:p>
                      <a:pPr marL="285750" indent="-285750">
                        <a:buFont typeface="Wingdings" panose="05000000000000000000" pitchFamily="2" charset="2"/>
                        <a:buChar char="v"/>
                      </a:pPr>
                      <a:r>
                        <a:rPr lang="en-US" dirty="0">
                          <a:solidFill>
                            <a:srgbClr val="083F59"/>
                          </a:solidFill>
                        </a:rPr>
                        <a:t>General suggestions for improvement.</a:t>
                      </a:r>
                      <a:endParaRPr lang="en-IE" dirty="0">
                        <a:solidFill>
                          <a:srgbClr val="083F59"/>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285750" indent="-285750" algn="l" defTabSz="914400" rtl="0" eaLnBrk="1" latinLnBrk="0" hangingPunct="1">
                        <a:buFont typeface="Wingdings" panose="05000000000000000000" pitchFamily="2" charset="2"/>
                        <a:buChar char="§"/>
                      </a:pPr>
                      <a:r>
                        <a:rPr lang="en-US" dirty="0">
                          <a:solidFill>
                            <a:srgbClr val="083F59"/>
                          </a:solidFill>
                        </a:rPr>
                        <a:t>"What do you believe is the company’s greatest strength in providing an inclusive workplace culture?" </a:t>
                      </a:r>
                      <a:r>
                        <a:rPr lang="en-US" sz="1600" i="1" kern="1200" dirty="0">
                          <a:solidFill>
                            <a:srgbClr val="083F59"/>
                          </a:solidFill>
                          <a:latin typeface="+mn-lt"/>
                          <a:ea typeface="+mn-ea"/>
                          <a:cs typeface="+mn-cs"/>
                        </a:rPr>
                        <a:t>(Open-ended)</a:t>
                      </a:r>
                    </a:p>
                    <a:p>
                      <a:pPr marL="285750" indent="-285750" algn="l" defTabSz="914400" rtl="0" eaLnBrk="1" latinLnBrk="0" hangingPunct="1">
                        <a:buFont typeface="Wingdings" panose="05000000000000000000" pitchFamily="2" charset="2"/>
                        <a:buChar char="§"/>
                      </a:pPr>
                      <a:r>
                        <a:rPr lang="en-US" dirty="0">
                          <a:solidFill>
                            <a:srgbClr val="083F59"/>
                          </a:solidFill>
                        </a:rPr>
                        <a:t>"What areas of our workplace culture need the most improvement?" </a:t>
                      </a:r>
                      <a:r>
                        <a:rPr lang="en-US" sz="1600" i="1" kern="1200" dirty="0">
                          <a:solidFill>
                            <a:srgbClr val="083F59"/>
                          </a:solidFill>
                          <a:latin typeface="+mn-lt"/>
                          <a:ea typeface="+mn-ea"/>
                          <a:cs typeface="+mn-cs"/>
                        </a:rPr>
                        <a:t>(Open-ended)</a:t>
                      </a:r>
                    </a:p>
                    <a:p>
                      <a:pPr marL="285750" indent="-285750" algn="l" defTabSz="914400" rtl="0" eaLnBrk="1" latinLnBrk="0" hangingPunct="1">
                        <a:buFont typeface="Wingdings" panose="05000000000000000000" pitchFamily="2" charset="2"/>
                        <a:buChar char="§"/>
                      </a:pPr>
                      <a:r>
                        <a:rPr lang="en-US" dirty="0">
                          <a:solidFill>
                            <a:srgbClr val="083F59"/>
                          </a:solidFill>
                        </a:rPr>
                        <a:t>"Do you feel the company takes meaningful action to address its weaknesses in inclusivity</a:t>
                      </a:r>
                      <a:r>
                        <a:rPr lang="en-US" sz="1600" i="1" kern="1200" dirty="0">
                          <a:solidFill>
                            <a:srgbClr val="083F59"/>
                          </a:solidFill>
                          <a:latin typeface="+mn-lt"/>
                          <a:ea typeface="+mn-ea"/>
                          <a:cs typeface="+mn-cs"/>
                        </a:rPr>
                        <a:t>?" (Scale: 1–5)</a:t>
                      </a:r>
                      <a:endParaRPr lang="en-IE" sz="1600" i="1" kern="1200" dirty="0">
                        <a:solidFill>
                          <a:srgbClr val="083F59"/>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72673918"/>
                  </a:ext>
                </a:extLst>
              </a:tr>
            </a:tbl>
          </a:graphicData>
        </a:graphic>
      </p:graphicFrame>
    </p:spTree>
    <p:extLst>
      <p:ext uri="{BB962C8B-B14F-4D97-AF65-F5344CB8AC3E}">
        <p14:creationId xmlns:p14="http://schemas.microsoft.com/office/powerpoint/2010/main" val="349413249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26D7BC-D56B-9B7D-A893-2C07B9119AC3}"/>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9DC65614-36BE-2897-09CF-0FBC5C0CBDBB}"/>
              </a:ext>
            </a:extLst>
          </p:cNvPr>
          <p:cNvSpPr>
            <a:spLocks noGrp="1"/>
          </p:cNvSpPr>
          <p:nvPr>
            <p:ph type="body" sz="quarter" idx="18"/>
          </p:nvPr>
        </p:nvSpPr>
        <p:spPr>
          <a:xfrm>
            <a:off x="756378" y="1504041"/>
            <a:ext cx="7347959" cy="3849918"/>
          </a:xfrm>
        </p:spPr>
        <p:txBody>
          <a:bodyPr/>
          <a:lstStyle/>
          <a:p>
            <a:pPr marL="0" indent="0"/>
            <a:r>
              <a:rPr lang="en-US" sz="2100" b="1" dirty="0">
                <a:solidFill>
                  <a:schemeClr val="bg1"/>
                </a:solidFill>
                <a:highlight>
                  <a:srgbClr val="702E8C"/>
                </a:highlight>
              </a:rPr>
              <a:t>Result: </a:t>
            </a:r>
            <a:r>
              <a:rPr lang="en-US" sz="2100" b="1" dirty="0">
                <a:highlight>
                  <a:srgbClr val="FFFFFF"/>
                </a:highlight>
              </a:rPr>
              <a:t>This section was key to guide you to the next step: </a:t>
            </a:r>
            <a:r>
              <a:rPr lang="en-US" sz="2100" dirty="0">
                <a:highlight>
                  <a:srgbClr val="FFFFFF"/>
                </a:highlight>
              </a:rPr>
              <a:t>Inclusive Culture Audit Survey which will include the same questions but will give you a more comprehensive view of inclusivity across your culture and systems. You now know what to focus on and what to not focus on. </a:t>
            </a:r>
          </a:p>
          <a:p>
            <a:pPr marL="0" indent="0"/>
            <a:r>
              <a:rPr lang="en-US" sz="2100" dirty="0">
                <a:highlight>
                  <a:srgbClr val="FFFFFF"/>
                </a:highlight>
              </a:rPr>
              <a:t>You want your survey to be as short and concise but as strategic as possible. That is why Step 1 cannot be skipped it provides you with all the information you need focusing on key company areas.</a:t>
            </a:r>
          </a:p>
          <a:p>
            <a:pPr marL="0" indent="0"/>
            <a:r>
              <a:rPr lang="en-US" sz="2100" dirty="0">
                <a:highlight>
                  <a:srgbClr val="FFFFFF"/>
                </a:highlight>
              </a:rPr>
              <a:t>By aligning the survey questions with workshop outcomes, and company goals, and industry best practices, your company can design a meaningful and actionable inclusive culture audit survey that lays the foundation for measurable change.</a:t>
            </a:r>
          </a:p>
          <a:p>
            <a:pPr marL="0" indent="0"/>
            <a:r>
              <a:rPr lang="en-US" sz="2100" b="1" dirty="0">
                <a:solidFill>
                  <a:schemeClr val="bg1"/>
                </a:solidFill>
                <a:highlight>
                  <a:srgbClr val="702E8C"/>
                </a:highlight>
              </a:rPr>
              <a:t>Tip: </a:t>
            </a:r>
            <a:r>
              <a:rPr lang="en-US" sz="2100" dirty="0">
                <a:highlight>
                  <a:srgbClr val="FFFFFF"/>
                </a:highlight>
              </a:rPr>
              <a:t>Review </a:t>
            </a:r>
            <a:r>
              <a:rPr lang="en-US" sz="2100" dirty="0">
                <a:highlight>
                  <a:srgbClr val="FFFFFF"/>
                </a:highlight>
                <a:hlinkClick r:id="rId2"/>
              </a:rPr>
              <a:t>inclusive framework standards </a:t>
            </a:r>
            <a:r>
              <a:rPr lang="en-US" sz="2100" dirty="0">
                <a:highlight>
                  <a:srgbClr val="FFFFFF"/>
                </a:highlight>
              </a:rPr>
              <a:t>to ensure your survey covers all essential aspects of DIE.</a:t>
            </a:r>
          </a:p>
          <a:p>
            <a:pPr marL="0" indent="0"/>
            <a:endParaRPr lang="en-US" sz="2100" dirty="0">
              <a:highlight>
                <a:srgbClr val="FFFFFF"/>
              </a:highlight>
            </a:endParaRPr>
          </a:p>
          <a:p>
            <a:pPr marL="0" indent="0"/>
            <a:endParaRPr lang="en-US" sz="2100" dirty="0">
              <a:highlight>
                <a:srgbClr val="FFFFFF"/>
              </a:highlight>
            </a:endParaRPr>
          </a:p>
        </p:txBody>
      </p:sp>
      <p:sp>
        <p:nvSpPr>
          <p:cNvPr id="9" name="TextBox 8">
            <a:extLst>
              <a:ext uri="{FF2B5EF4-FFF2-40B4-BE49-F238E27FC236}">
                <a16:creationId xmlns:a16="http://schemas.microsoft.com/office/drawing/2014/main" id="{B995CA10-F1AD-D654-268E-A0F3A2C98028}"/>
              </a:ext>
            </a:extLst>
          </p:cNvPr>
          <p:cNvSpPr txBox="1"/>
          <p:nvPr/>
        </p:nvSpPr>
        <p:spPr>
          <a:xfrm>
            <a:off x="676274" y="596130"/>
            <a:ext cx="10605248" cy="707886"/>
          </a:xfrm>
          <a:prstGeom prst="rect">
            <a:avLst/>
          </a:prstGeom>
          <a:solidFill>
            <a:srgbClr val="702E8C"/>
          </a:solidFill>
        </p:spPr>
        <p:txBody>
          <a:bodyPr wrap="square" rtlCol="0">
            <a:spAutoFit/>
          </a:bodyPr>
          <a:lstStyle/>
          <a:p>
            <a:pPr algn="ctr"/>
            <a:endParaRPr lang="en-US" sz="1000" b="1" dirty="0">
              <a:solidFill>
                <a:schemeClr val="bg1"/>
              </a:solidFill>
            </a:endParaRPr>
          </a:p>
          <a:p>
            <a:r>
              <a:rPr lang="en-US" sz="3000" b="1" dirty="0">
                <a:solidFill>
                  <a:schemeClr val="bg1"/>
                </a:solidFill>
              </a:rPr>
              <a:t>RESULT: </a:t>
            </a:r>
            <a:r>
              <a:rPr lang="en-US" sz="3000" dirty="0">
                <a:solidFill>
                  <a:schemeClr val="bg1"/>
                </a:solidFill>
              </a:rPr>
              <a:t>Understanding of Current SME Inclusion Culture</a:t>
            </a:r>
            <a:endParaRPr lang="en-IE" sz="1000" dirty="0">
              <a:solidFill>
                <a:schemeClr val="bg1"/>
              </a:solidFill>
            </a:endParaRPr>
          </a:p>
        </p:txBody>
      </p:sp>
      <p:pic>
        <p:nvPicPr>
          <p:cNvPr id="11" name="Picture 10" descr="Colorful bubbles with icons&#10;&#10;Description automatically generated with medium confidence">
            <a:extLst>
              <a:ext uri="{FF2B5EF4-FFF2-40B4-BE49-F238E27FC236}">
                <a16:creationId xmlns:a16="http://schemas.microsoft.com/office/drawing/2014/main" id="{59448E34-3293-4242-5345-21703537AE06}"/>
              </a:ext>
            </a:extLst>
          </p:cNvPr>
          <p:cNvPicPr>
            <a:picLocks noChangeAspect="1"/>
          </p:cNvPicPr>
          <p:nvPr/>
        </p:nvPicPr>
        <p:blipFill>
          <a:blip r:embed="rId3" cstate="email">
            <a:extLst>
              <a:ext uri="{28A0092B-C50C-407E-A947-70E740481C1C}">
                <a14:useLocalDpi xmlns:a14="http://schemas.microsoft.com/office/drawing/2010/main"/>
              </a:ext>
            </a:extLst>
          </a:blip>
          <a:srcRect l="4671" r="3802"/>
          <a:stretch/>
        </p:blipFill>
        <p:spPr>
          <a:xfrm>
            <a:off x="7951937" y="2345129"/>
            <a:ext cx="3636085" cy="2808805"/>
          </a:xfrm>
          <a:prstGeom prst="rect">
            <a:avLst/>
          </a:prstGeom>
        </p:spPr>
      </p:pic>
      <p:sp>
        <p:nvSpPr>
          <p:cNvPr id="13" name="TextBox 12">
            <a:extLst>
              <a:ext uri="{FF2B5EF4-FFF2-40B4-BE49-F238E27FC236}">
                <a16:creationId xmlns:a16="http://schemas.microsoft.com/office/drawing/2014/main" id="{BFFF3109-DA23-7FA2-D3BB-43AEDAF8A4A3}"/>
              </a:ext>
            </a:extLst>
          </p:cNvPr>
          <p:cNvSpPr txBox="1"/>
          <p:nvPr/>
        </p:nvSpPr>
        <p:spPr>
          <a:xfrm>
            <a:off x="3486149" y="6410431"/>
            <a:ext cx="8562975" cy="369332"/>
          </a:xfrm>
          <a:prstGeom prst="rect">
            <a:avLst/>
          </a:prstGeom>
          <a:noFill/>
        </p:spPr>
        <p:txBody>
          <a:bodyPr wrap="square">
            <a:spAutoFit/>
          </a:bodyPr>
          <a:lstStyle/>
          <a:p>
            <a:pPr marL="0" indent="0"/>
            <a:r>
              <a:rPr lang="en-US" sz="1800" dirty="0">
                <a:solidFill>
                  <a:schemeClr val="bg1"/>
                </a:solidFill>
                <a:hlinkClick r:id="rId2">
                  <a:extLst>
                    <a:ext uri="{A12FA001-AC4F-418D-AE19-62706E023703}">
                      <ahyp:hlinkClr xmlns:ahyp="http://schemas.microsoft.com/office/drawing/2018/hyperlinkcolor" val="tx"/>
                    </a:ext>
                  </a:extLst>
                </a:hlinkClick>
              </a:rPr>
              <a:t>https://www.diversitycharter.ie/assets/files/pdf/cit_framework_for_action_july2021.pdf</a:t>
            </a:r>
            <a:r>
              <a:rPr lang="en-US" sz="1800" dirty="0">
                <a:solidFill>
                  <a:schemeClr val="bg1"/>
                </a:solidFill>
              </a:rPr>
              <a:t> </a:t>
            </a:r>
          </a:p>
        </p:txBody>
      </p:sp>
    </p:spTree>
    <p:extLst>
      <p:ext uri="{BB962C8B-B14F-4D97-AF65-F5344CB8AC3E}">
        <p14:creationId xmlns:p14="http://schemas.microsoft.com/office/powerpoint/2010/main" val="1615924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Placeholder 14">
            <a:extLst>
              <a:ext uri="{FF2B5EF4-FFF2-40B4-BE49-F238E27FC236}">
                <a16:creationId xmlns:a16="http://schemas.microsoft.com/office/drawing/2014/main" id="{32B881D6-8048-CC35-191B-3B33AEEDCDCF}"/>
              </a:ext>
            </a:extLst>
          </p:cNvPr>
          <p:cNvSpPr>
            <a:spLocks noGrp="1"/>
          </p:cNvSpPr>
          <p:nvPr>
            <p:ph type="body" sz="quarter" idx="18"/>
          </p:nvPr>
        </p:nvSpPr>
        <p:spPr>
          <a:xfrm>
            <a:off x="798381" y="874718"/>
            <a:ext cx="10831644" cy="3849918"/>
          </a:xfrm>
        </p:spPr>
        <p:txBody>
          <a:bodyPr/>
          <a:lstStyle/>
          <a:p>
            <a:pPr>
              <a:buFont typeface="+mj-lt"/>
              <a:buAutoNum type="arabicPeriod"/>
            </a:pPr>
            <a:r>
              <a:rPr lang="en-US" sz="2000" b="1" dirty="0"/>
              <a:t>Understanding the Foundations of DEI</a:t>
            </a:r>
            <a:r>
              <a:rPr lang="en-US" sz="2000" dirty="0"/>
              <a:t>: Explore the key concepts of diversity, equity, and inclusion (DEI) and how they shape a company’s culture from both individual and company perspectives.</a:t>
            </a:r>
          </a:p>
          <a:p>
            <a:pPr>
              <a:buFont typeface="+mj-lt"/>
              <a:buAutoNum type="arabicPeriod"/>
            </a:pPr>
            <a:r>
              <a:rPr lang="en-US" sz="2000" b="1" dirty="0"/>
              <a:t>Why DEI Matters in Modern Businesses</a:t>
            </a:r>
            <a:r>
              <a:rPr lang="en-US" sz="2000" dirty="0"/>
              <a:t>: Understand the external factors driving cultural diversity and the benefits of an inclusive environment for innovation and growth.</a:t>
            </a:r>
          </a:p>
          <a:p>
            <a:pPr>
              <a:buFont typeface="+mj-lt"/>
              <a:buAutoNum type="arabicPeriod"/>
            </a:pPr>
            <a:r>
              <a:rPr lang="en-US" sz="2000" b="1" dirty="0"/>
              <a:t>Preparing for Inclusivity</a:t>
            </a:r>
            <a:r>
              <a:rPr lang="en-US" sz="2000" dirty="0"/>
              <a:t>: Establish your SME’s values, vision, goals, and practices to define what inclusivity means for your company and write an actionable inclusion charter.</a:t>
            </a:r>
          </a:p>
          <a:p>
            <a:pPr>
              <a:buFont typeface="+mj-lt"/>
              <a:buAutoNum type="arabicPeriod"/>
            </a:pPr>
            <a:r>
              <a:rPr lang="en-US" sz="2000" b="1" dirty="0"/>
              <a:t>Moving Towards an Inclusive Culture</a:t>
            </a:r>
            <a:r>
              <a:rPr lang="en-US" sz="2000" dirty="0"/>
              <a:t>: Align your company’s culture, values, and </a:t>
            </a:r>
            <a:r>
              <a:rPr lang="en-US" sz="2000" dirty="0" err="1"/>
              <a:t>behavioural</a:t>
            </a:r>
            <a:r>
              <a:rPr lang="en-US" sz="2000" dirty="0"/>
              <a:t> guidelines to promote collaboration, belonging, and an inclusive environment.</a:t>
            </a:r>
          </a:p>
          <a:p>
            <a:pPr>
              <a:buFont typeface="+mj-lt"/>
              <a:buAutoNum type="arabicPeriod"/>
            </a:pPr>
            <a:r>
              <a:rPr lang="en-US" sz="2000" b="1" dirty="0"/>
              <a:t>Conducting Inclusive Culture Audits</a:t>
            </a:r>
            <a:r>
              <a:rPr lang="en-US" sz="2000" dirty="0"/>
              <a:t>: Learn the importance of cultural audits to assess your current DEI status and identify areas for strategic improvement.</a:t>
            </a:r>
          </a:p>
          <a:p>
            <a:pPr>
              <a:buFont typeface="+mj-lt"/>
              <a:buAutoNum type="arabicPeriod"/>
            </a:pPr>
            <a:r>
              <a:rPr lang="en-US" sz="2000" b="1" dirty="0"/>
              <a:t>Practical Steps for SME Audits</a:t>
            </a:r>
            <a:r>
              <a:rPr lang="en-US" sz="2000" dirty="0"/>
              <a:t>: Use company and employee exercises, discussions and other tools</a:t>
            </a:r>
          </a:p>
          <a:p>
            <a:pPr>
              <a:buFont typeface="+mj-lt"/>
              <a:buAutoNum type="arabicPeriod"/>
            </a:pPr>
            <a:r>
              <a:rPr lang="en-US" sz="2000" b="1" dirty="0"/>
              <a:t>Engaging Your Team</a:t>
            </a:r>
            <a:r>
              <a:rPr lang="en-US" sz="2000" dirty="0"/>
              <a:t>: Facilitate workshops and brainstorming sessions between all company levels to gain clarity on current company culture, gather actionable feedback and refine your audit survey.</a:t>
            </a:r>
          </a:p>
          <a:p>
            <a:pPr>
              <a:buFont typeface="+mj-lt"/>
              <a:buAutoNum type="arabicPeriod"/>
            </a:pPr>
            <a:r>
              <a:rPr lang="en-US" sz="2000" b="1" dirty="0"/>
              <a:t>Bringing It All Together</a:t>
            </a:r>
            <a:r>
              <a:rPr lang="en-US" sz="2000" dirty="0"/>
              <a:t>: Compile insights from workshops to pinpoint improvement areas . Refine your questions for your first Inclusive Audit Survey to embark on an inclusivity roadmap for building an inclusive and equitable company culture.</a:t>
            </a:r>
          </a:p>
          <a:p>
            <a:endParaRPr lang="en-IE" sz="2000" dirty="0"/>
          </a:p>
        </p:txBody>
      </p:sp>
      <p:sp>
        <p:nvSpPr>
          <p:cNvPr id="14" name="Text Placeholder 13">
            <a:extLst>
              <a:ext uri="{FF2B5EF4-FFF2-40B4-BE49-F238E27FC236}">
                <a16:creationId xmlns:a16="http://schemas.microsoft.com/office/drawing/2014/main" id="{BA45A776-565F-61A7-E4BA-A15B6C66C7B8}"/>
              </a:ext>
            </a:extLst>
          </p:cNvPr>
          <p:cNvSpPr>
            <a:spLocks noGrp="1"/>
          </p:cNvSpPr>
          <p:nvPr>
            <p:ph type="body" sz="quarter" idx="16"/>
          </p:nvPr>
        </p:nvSpPr>
        <p:spPr>
          <a:xfrm>
            <a:off x="798381" y="352028"/>
            <a:ext cx="10595237" cy="803654"/>
          </a:xfrm>
        </p:spPr>
        <p:txBody>
          <a:bodyPr/>
          <a:lstStyle/>
          <a:p>
            <a:r>
              <a:rPr lang="en-IE" sz="2800" dirty="0"/>
              <a:t>Learning Objectives</a:t>
            </a:r>
          </a:p>
        </p:txBody>
      </p:sp>
    </p:spTree>
    <p:extLst>
      <p:ext uri="{BB962C8B-B14F-4D97-AF65-F5344CB8AC3E}">
        <p14:creationId xmlns:p14="http://schemas.microsoft.com/office/powerpoint/2010/main" val="243011498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EE3F113-CEE6-8DC3-D1AA-2392FD25E56F}"/>
              </a:ext>
            </a:extLst>
          </p:cNvPr>
          <p:cNvSpPr>
            <a:spLocks noGrp="1"/>
          </p:cNvSpPr>
          <p:nvPr>
            <p:ph type="body" sz="quarter" idx="16"/>
          </p:nvPr>
        </p:nvSpPr>
        <p:spPr>
          <a:xfrm>
            <a:off x="3819526" y="139129"/>
            <a:ext cx="3733800" cy="584771"/>
          </a:xfrm>
          <a:solidFill>
            <a:schemeClr val="bg1"/>
          </a:solidFill>
        </p:spPr>
        <p:txBody>
          <a:bodyPr/>
          <a:lstStyle/>
          <a:p>
            <a:pPr algn="ctr"/>
            <a:r>
              <a:rPr lang="en-IE" dirty="0">
                <a:solidFill>
                  <a:srgbClr val="086D6E"/>
                </a:solidFill>
              </a:rPr>
              <a:t>Resources</a:t>
            </a:r>
          </a:p>
        </p:txBody>
      </p:sp>
      <p:pic>
        <p:nvPicPr>
          <p:cNvPr id="5" name="Picture 4">
            <a:extLst>
              <a:ext uri="{FF2B5EF4-FFF2-40B4-BE49-F238E27FC236}">
                <a16:creationId xmlns:a16="http://schemas.microsoft.com/office/drawing/2014/main" id="{E4D39750-8FC1-1426-B5DA-A4F73552DCCF}"/>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023846" y="571500"/>
            <a:ext cx="2646410" cy="3799438"/>
          </a:xfrm>
          <a:prstGeom prst="rect">
            <a:avLst/>
          </a:prstGeom>
        </p:spPr>
      </p:pic>
      <p:sp>
        <p:nvSpPr>
          <p:cNvPr id="6" name="TextBox 5">
            <a:extLst>
              <a:ext uri="{FF2B5EF4-FFF2-40B4-BE49-F238E27FC236}">
                <a16:creationId xmlns:a16="http://schemas.microsoft.com/office/drawing/2014/main" id="{9FCBC300-AF01-592D-9D50-017FEB9F9262}"/>
              </a:ext>
            </a:extLst>
          </p:cNvPr>
          <p:cNvSpPr txBox="1"/>
          <p:nvPr/>
        </p:nvSpPr>
        <p:spPr>
          <a:xfrm>
            <a:off x="874581" y="4369901"/>
            <a:ext cx="2944945" cy="1754326"/>
          </a:xfrm>
          <a:prstGeom prst="rect">
            <a:avLst/>
          </a:prstGeom>
          <a:noFill/>
        </p:spPr>
        <p:txBody>
          <a:bodyPr wrap="square" rtlCol="0">
            <a:spAutoFit/>
          </a:bodyPr>
          <a:lstStyle/>
          <a:p>
            <a:r>
              <a:rPr lang="en-US" dirty="0">
                <a:solidFill>
                  <a:srgbClr val="083F59"/>
                </a:solidFill>
              </a:rPr>
              <a:t>The CIT is the outcome of a consultative, collaborative approach involving ongoing discussion and detailed engagement with each of the Diversity Charter. (</a:t>
            </a:r>
            <a:r>
              <a:rPr lang="en-US" dirty="0">
                <a:solidFill>
                  <a:srgbClr val="083F59"/>
                </a:solidFill>
                <a:highlight>
                  <a:srgbClr val="FFFF00"/>
                </a:highlight>
              </a:rPr>
              <a:t>ADD LINK</a:t>
            </a:r>
            <a:r>
              <a:rPr lang="en-US" dirty="0">
                <a:solidFill>
                  <a:srgbClr val="083F59"/>
                </a:solidFill>
              </a:rPr>
              <a:t>)</a:t>
            </a:r>
            <a:endParaRPr lang="en-IE" dirty="0">
              <a:solidFill>
                <a:srgbClr val="083F59"/>
              </a:solidFill>
            </a:endParaRPr>
          </a:p>
        </p:txBody>
      </p:sp>
      <p:sp>
        <p:nvSpPr>
          <p:cNvPr id="11" name="Speech Bubble: Rectangle with Corners Rounded 10">
            <a:extLst>
              <a:ext uri="{FF2B5EF4-FFF2-40B4-BE49-F238E27FC236}">
                <a16:creationId xmlns:a16="http://schemas.microsoft.com/office/drawing/2014/main" id="{1DB15621-34C3-80E3-F3A5-AB82A09FEB87}"/>
              </a:ext>
            </a:extLst>
          </p:cNvPr>
          <p:cNvSpPr/>
          <p:nvPr/>
        </p:nvSpPr>
        <p:spPr>
          <a:xfrm>
            <a:off x="4946891" y="1128616"/>
            <a:ext cx="2958859" cy="2245564"/>
          </a:xfrm>
          <a:prstGeom prst="wedgeRoundRectCallout">
            <a:avLst>
              <a:gd name="adj1" fmla="val -56291"/>
              <a:gd name="adj2" fmla="val 73259"/>
              <a:gd name="adj3" fmla="val 16667"/>
            </a:avLst>
          </a:prstGeom>
          <a:solidFill>
            <a:srgbClr val="EE17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3600" b="1" dirty="0"/>
              <a:t>36% </a:t>
            </a:r>
            <a:r>
              <a:rPr lang="en-US" dirty="0"/>
              <a:t>of managers say their diversity strategy doesn’t include disability diversity </a:t>
            </a:r>
            <a:r>
              <a:rPr lang="en-US" dirty="0">
                <a:solidFill>
                  <a:schemeClr val="bg1"/>
                </a:solidFill>
              </a:rPr>
              <a:t>(</a:t>
            </a:r>
            <a:r>
              <a:rPr lang="en-US" dirty="0">
                <a:solidFill>
                  <a:schemeClr val="bg1"/>
                </a:solidFill>
                <a:hlinkClick r:id="rId3">
                  <a:extLst>
                    <a:ext uri="{A12FA001-AC4F-418D-AE19-62706E023703}">
                      <ahyp:hlinkClr xmlns:ahyp="http://schemas.microsoft.com/office/drawing/2018/hyperlinkcolor" val="tx"/>
                    </a:ext>
                  </a:extLst>
                </a:hlinkClick>
              </a:rPr>
              <a:t>EY 2024</a:t>
            </a:r>
            <a:r>
              <a:rPr lang="en-US" dirty="0">
                <a:solidFill>
                  <a:schemeClr val="bg1"/>
                </a:solidFill>
              </a:rPr>
              <a:t>) </a:t>
            </a:r>
            <a:endParaRPr lang="en-IE" dirty="0">
              <a:solidFill>
                <a:schemeClr val="bg1"/>
              </a:solidFill>
            </a:endParaRPr>
          </a:p>
        </p:txBody>
      </p:sp>
      <p:sp>
        <p:nvSpPr>
          <p:cNvPr id="7" name="Speech Bubble: Rectangle with Corners Rounded 6">
            <a:extLst>
              <a:ext uri="{FF2B5EF4-FFF2-40B4-BE49-F238E27FC236}">
                <a16:creationId xmlns:a16="http://schemas.microsoft.com/office/drawing/2014/main" id="{3900F9F4-4B05-20FA-E305-71E869132A21}"/>
              </a:ext>
            </a:extLst>
          </p:cNvPr>
          <p:cNvSpPr/>
          <p:nvPr/>
        </p:nvSpPr>
        <p:spPr>
          <a:xfrm>
            <a:off x="8134533" y="2146617"/>
            <a:ext cx="3033621" cy="2455126"/>
          </a:xfrm>
          <a:prstGeom prst="wedgeRoundRectCallout">
            <a:avLst>
              <a:gd name="adj1" fmla="val -71769"/>
              <a:gd name="adj2" fmla="val 85400"/>
              <a:gd name="adj3" fmla="val 16667"/>
            </a:avLst>
          </a:prstGeom>
          <a:solidFill>
            <a:srgbClr val="EE17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3600" b="1" dirty="0"/>
              <a:t>45% </a:t>
            </a:r>
            <a:r>
              <a:rPr lang="en-US" dirty="0"/>
              <a:t>of ethnic and cultural minorities don’t feel optimistic about their career opportunities, compared with 36% of other employees </a:t>
            </a:r>
            <a:r>
              <a:rPr lang="en-US" dirty="0">
                <a:solidFill>
                  <a:schemeClr val="bg1"/>
                </a:solidFill>
              </a:rPr>
              <a:t>(</a:t>
            </a:r>
            <a:r>
              <a:rPr lang="en-US" dirty="0">
                <a:solidFill>
                  <a:schemeClr val="bg1"/>
                </a:solidFill>
                <a:hlinkClick r:id="rId3">
                  <a:extLst>
                    <a:ext uri="{A12FA001-AC4F-418D-AE19-62706E023703}">
                      <ahyp:hlinkClr xmlns:ahyp="http://schemas.microsoft.com/office/drawing/2018/hyperlinkcolor" val="tx"/>
                    </a:ext>
                  </a:extLst>
                </a:hlinkClick>
              </a:rPr>
              <a:t>EY 2024</a:t>
            </a:r>
            <a:r>
              <a:rPr lang="en-US" dirty="0">
                <a:solidFill>
                  <a:schemeClr val="bg1"/>
                </a:solidFill>
              </a:rPr>
              <a:t>) </a:t>
            </a:r>
            <a:endParaRPr lang="en-IE" dirty="0">
              <a:solidFill>
                <a:schemeClr val="bg1"/>
              </a:solidFill>
            </a:endParaRPr>
          </a:p>
        </p:txBody>
      </p:sp>
    </p:spTree>
    <p:extLst>
      <p:ext uri="{BB962C8B-B14F-4D97-AF65-F5344CB8AC3E}">
        <p14:creationId xmlns:p14="http://schemas.microsoft.com/office/powerpoint/2010/main" val="383029092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FFB1CE-3C52-6F16-C816-1B7E9B5AC76E}"/>
            </a:ext>
          </a:extLst>
        </p:cNvPr>
        <p:cNvGrpSpPr/>
        <p:nvPr/>
      </p:nvGrpSpPr>
      <p:grpSpPr>
        <a:xfrm>
          <a:off x="0" y="0"/>
          <a:ext cx="0" cy="0"/>
          <a:chOff x="0" y="0"/>
          <a:chExt cx="0" cy="0"/>
        </a:xfrm>
      </p:grpSpPr>
      <p:sp>
        <p:nvSpPr>
          <p:cNvPr id="4" name="Text Placeholder 3">
            <a:extLst>
              <a:ext uri="{FF2B5EF4-FFF2-40B4-BE49-F238E27FC236}">
                <a16:creationId xmlns:a16="http://schemas.microsoft.com/office/drawing/2014/main" id="{C50A01C5-AC32-6082-1070-3F1764DC18C1}"/>
              </a:ext>
            </a:extLst>
          </p:cNvPr>
          <p:cNvSpPr>
            <a:spLocks noGrp="1"/>
          </p:cNvSpPr>
          <p:nvPr>
            <p:ph type="body" sz="quarter" idx="13"/>
          </p:nvPr>
        </p:nvSpPr>
        <p:spPr>
          <a:xfrm>
            <a:off x="444876" y="2061013"/>
            <a:ext cx="5055171" cy="3628456"/>
          </a:xfrm>
        </p:spPr>
        <p:txBody>
          <a:bodyPr>
            <a:normAutofit fontScale="70000" lnSpcReduction="20000"/>
          </a:bodyPr>
          <a:lstStyle/>
          <a:p>
            <a:pPr>
              <a:lnSpc>
                <a:spcPct val="120000"/>
              </a:lnSpc>
              <a:spcBef>
                <a:spcPts val="0"/>
              </a:spcBef>
            </a:pPr>
            <a:r>
              <a:rPr lang="en-US" dirty="0"/>
              <a:t>Workplace culture is viewed as one of the most critical factors for predicting overall success. A cultural audit is important because it allows a company to assess the current state and take corrective actions before unacknowledged cultural issues derail its success. Culture can make or break a company, and if it breaks there may be no coming back. Not all cultural issues lead to an implosion, but a bad culture, even a </a:t>
            </a:r>
            <a:r>
              <a:rPr lang="en-US" dirty="0" err="1"/>
              <a:t>localised</a:t>
            </a:r>
            <a:r>
              <a:rPr lang="en-US" dirty="0"/>
              <a:t> bad culture, can hurt a company.</a:t>
            </a:r>
          </a:p>
        </p:txBody>
      </p:sp>
      <p:sp>
        <p:nvSpPr>
          <p:cNvPr id="7" name="TextBox 6">
            <a:extLst>
              <a:ext uri="{FF2B5EF4-FFF2-40B4-BE49-F238E27FC236}">
                <a16:creationId xmlns:a16="http://schemas.microsoft.com/office/drawing/2014/main" id="{C4E3D665-21AF-7383-0D66-E3FBE689CAE6}"/>
              </a:ext>
            </a:extLst>
          </p:cNvPr>
          <p:cNvSpPr txBox="1"/>
          <p:nvPr/>
        </p:nvSpPr>
        <p:spPr>
          <a:xfrm>
            <a:off x="1759148" y="5689469"/>
            <a:ext cx="2045625" cy="369332"/>
          </a:xfrm>
          <a:prstGeom prst="rect">
            <a:avLst/>
          </a:prstGeom>
          <a:noFill/>
        </p:spPr>
        <p:txBody>
          <a:bodyPr wrap="none" rtlCol="0">
            <a:spAutoFit/>
          </a:bodyPr>
          <a:lstStyle/>
          <a:p>
            <a:r>
              <a:rPr lang="en-IE">
                <a:solidFill>
                  <a:schemeClr val="bg1"/>
                </a:solidFill>
              </a:rPr>
              <a:t>Source </a:t>
            </a:r>
            <a:r>
              <a:rPr lang="en-IE">
                <a:solidFill>
                  <a:schemeClr val="bg1"/>
                </a:solidFill>
                <a:hlinkClick r:id="rId2">
                  <a:extLst>
                    <a:ext uri="{A12FA001-AC4F-418D-AE19-62706E023703}">
                      <ahyp:hlinkClr xmlns:ahyp="http://schemas.microsoft.com/office/drawing/2018/hyperlinkcolor" val="tx"/>
                    </a:ext>
                  </a:extLst>
                </a:hlinkClick>
              </a:rPr>
              <a:t>Audit Board </a:t>
            </a:r>
            <a:endParaRPr lang="en-IE" dirty="0">
              <a:solidFill>
                <a:schemeClr val="bg1"/>
              </a:solidFill>
            </a:endParaRPr>
          </a:p>
        </p:txBody>
      </p:sp>
      <p:pic>
        <p:nvPicPr>
          <p:cNvPr id="12" name="Picture Placeholder 11" descr="A large group of people&#10;&#10;Description automatically generated">
            <a:extLst>
              <a:ext uri="{FF2B5EF4-FFF2-40B4-BE49-F238E27FC236}">
                <a16:creationId xmlns:a16="http://schemas.microsoft.com/office/drawing/2014/main" id="{40A698EA-D38D-4F0C-ECD2-E0F0CDF8A355}"/>
              </a:ext>
            </a:extLst>
          </p:cNvPr>
          <p:cNvPicPr>
            <a:picLocks noGrp="1" noChangeAspect="1"/>
          </p:cNvPicPr>
          <p:nvPr>
            <p:ph type="pic" sz="quarter" idx="42"/>
          </p:nvPr>
        </p:nvPicPr>
        <p:blipFill>
          <a:blip r:embed="rId3" cstate="email">
            <a:extLst>
              <a:ext uri="{28A0092B-C50C-407E-A947-70E740481C1C}">
                <a14:useLocalDpi xmlns:a14="http://schemas.microsoft.com/office/drawing/2010/main"/>
              </a:ext>
            </a:extLst>
          </a:blip>
          <a:srcRect l="2050" r="2050"/>
          <a:stretch>
            <a:fillRect/>
          </a:stretch>
        </p:blipFill>
        <p:spPr/>
      </p:pic>
    </p:spTree>
    <p:extLst>
      <p:ext uri="{BB962C8B-B14F-4D97-AF65-F5344CB8AC3E}">
        <p14:creationId xmlns:p14="http://schemas.microsoft.com/office/powerpoint/2010/main" val="246816905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E8F6423-B08C-39A6-7B5F-3A8A2DDDB2F2}"/>
            </a:ext>
          </a:extLst>
        </p:cNvPr>
        <p:cNvGrpSpPr/>
        <p:nvPr/>
      </p:nvGrpSpPr>
      <p:grpSpPr>
        <a:xfrm>
          <a:off x="0" y="0"/>
          <a:ext cx="0" cy="0"/>
          <a:chOff x="0" y="0"/>
          <a:chExt cx="0" cy="0"/>
        </a:xfrm>
      </p:grpSpPr>
      <p:sp>
        <p:nvSpPr>
          <p:cNvPr id="15" name="Text Placeholder 14">
            <a:extLst>
              <a:ext uri="{FF2B5EF4-FFF2-40B4-BE49-F238E27FC236}">
                <a16:creationId xmlns:a16="http://schemas.microsoft.com/office/drawing/2014/main" id="{DB139E59-7F18-5B5C-1C5B-D43180B1E268}"/>
              </a:ext>
            </a:extLst>
          </p:cNvPr>
          <p:cNvSpPr>
            <a:spLocks noGrp="1"/>
          </p:cNvSpPr>
          <p:nvPr>
            <p:ph type="body" sz="quarter" idx="18"/>
          </p:nvPr>
        </p:nvSpPr>
        <p:spPr>
          <a:xfrm>
            <a:off x="798381" y="874718"/>
            <a:ext cx="10831644" cy="3849918"/>
          </a:xfrm>
        </p:spPr>
        <p:txBody>
          <a:bodyPr/>
          <a:lstStyle/>
          <a:p>
            <a:pPr>
              <a:buFont typeface="+mj-lt"/>
              <a:buAutoNum type="arabicPeriod"/>
            </a:pPr>
            <a:r>
              <a:rPr lang="en-US" sz="2000" b="1" dirty="0"/>
              <a:t>You Understand the Importance of Diversity, Equity, and Inclusion (DEI)</a:t>
            </a:r>
            <a:r>
              <a:rPr lang="en-US" sz="2000" dirty="0"/>
              <a:t> You have gained a clear understanding of what DEI means and its importance for individuals and businesses. </a:t>
            </a:r>
          </a:p>
          <a:p>
            <a:pPr>
              <a:buFont typeface="+mj-lt"/>
              <a:buAutoNum type="arabicPeriod"/>
            </a:pPr>
            <a:r>
              <a:rPr lang="en-US" sz="2000" b="1" dirty="0"/>
              <a:t>Clarify and Align DEI with Your Business Goals: </a:t>
            </a:r>
            <a:r>
              <a:rPr lang="en-US" sz="2000" dirty="0"/>
              <a:t>Know how DEI applies to your SME (Small and Medium-sized Enterprise). Can define and clarify what inclusion means for your company and identify how it aligns with your values, vision, and goals. </a:t>
            </a:r>
          </a:p>
          <a:p>
            <a:pPr>
              <a:buFont typeface="+mj-lt"/>
              <a:buAutoNum type="arabicPeriod"/>
            </a:pPr>
            <a:r>
              <a:rPr lang="en-US" sz="2000" b="1" dirty="0"/>
              <a:t>Conduct a Cultural Change Audit: </a:t>
            </a:r>
            <a:r>
              <a:rPr lang="en-US" sz="2000" dirty="0"/>
              <a:t>Learned what an inclusive cultural change audit is and why it’s vital. You understand the difference between inclusive company audits and inclusive culture audits and can identify the four core areas that need to be assessed for building an inclusive workplace.</a:t>
            </a:r>
          </a:p>
          <a:p>
            <a:pPr>
              <a:buFont typeface="+mj-lt"/>
              <a:buAutoNum type="arabicPeriod"/>
            </a:pPr>
            <a:r>
              <a:rPr lang="en-US" sz="2000" b="1" dirty="0"/>
              <a:t>Move Towards an Inclusive Culture: </a:t>
            </a:r>
            <a:r>
              <a:rPr lang="en-US" sz="2000" dirty="0"/>
              <a:t>Identify the key differences between </a:t>
            </a:r>
            <a:r>
              <a:rPr lang="en-US" sz="2000" dirty="0" err="1"/>
              <a:t>workshops,ementing</a:t>
            </a:r>
            <a:r>
              <a:rPr lang="en-US" sz="2000" dirty="0"/>
              <a:t> DEI policies and building a truly inclusive culture. </a:t>
            </a:r>
          </a:p>
          <a:p>
            <a:pPr>
              <a:buFont typeface="+mj-lt"/>
              <a:buAutoNum type="arabicPeriod"/>
            </a:pPr>
            <a:r>
              <a:rPr lang="en-US" sz="2000" b="1" dirty="0"/>
              <a:t>Develop and Implement an Inclusion Audit: </a:t>
            </a:r>
            <a:r>
              <a:rPr lang="en-US" sz="2000" dirty="0"/>
              <a:t>You have created your first comprehensive inclusion charter and developed a draft of actionable steps and audit questions. Through the exercises and workshops, you have learned that you need to adopt better inclusive practices and values and what you can do to address such gaps in your company culture. You are now prepared to move onto the next section and engage the entire company in a deeper exploration of inclusivity by implementing an Inclusive Culture Audit so that you can pinpoint areas for improvement and establish measurable actions and outcomes for your Inclusive Strategy.</a:t>
            </a:r>
            <a:endParaRPr lang="en-IE" sz="2000" dirty="0"/>
          </a:p>
        </p:txBody>
      </p:sp>
      <p:sp>
        <p:nvSpPr>
          <p:cNvPr id="14" name="Text Placeholder 13">
            <a:extLst>
              <a:ext uri="{FF2B5EF4-FFF2-40B4-BE49-F238E27FC236}">
                <a16:creationId xmlns:a16="http://schemas.microsoft.com/office/drawing/2014/main" id="{FBBDEDB2-F428-DCB5-3D86-674304DE060A}"/>
              </a:ext>
            </a:extLst>
          </p:cNvPr>
          <p:cNvSpPr>
            <a:spLocks noGrp="1"/>
          </p:cNvSpPr>
          <p:nvPr>
            <p:ph type="body" sz="quarter" idx="16"/>
          </p:nvPr>
        </p:nvSpPr>
        <p:spPr>
          <a:xfrm>
            <a:off x="798381" y="352028"/>
            <a:ext cx="10595237" cy="803654"/>
          </a:xfrm>
        </p:spPr>
        <p:txBody>
          <a:bodyPr/>
          <a:lstStyle/>
          <a:p>
            <a:r>
              <a:rPr lang="en-IE" sz="2800" dirty="0"/>
              <a:t>Learning Outcomes</a:t>
            </a:r>
          </a:p>
        </p:txBody>
      </p:sp>
    </p:spTree>
    <p:extLst>
      <p:ext uri="{BB962C8B-B14F-4D97-AF65-F5344CB8AC3E}">
        <p14:creationId xmlns:p14="http://schemas.microsoft.com/office/powerpoint/2010/main" val="396377396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 Placeholder 18">
            <a:extLst>
              <a:ext uri="{FF2B5EF4-FFF2-40B4-BE49-F238E27FC236}">
                <a16:creationId xmlns:a16="http://schemas.microsoft.com/office/drawing/2014/main" id="{E2CFC547-9849-7F41-990D-A769792DB4FA}"/>
              </a:ext>
            </a:extLst>
          </p:cNvPr>
          <p:cNvSpPr>
            <a:spLocks noGrp="1"/>
          </p:cNvSpPr>
          <p:nvPr>
            <p:ph type="body" sz="quarter" idx="19"/>
          </p:nvPr>
        </p:nvSpPr>
        <p:spPr>
          <a:xfrm>
            <a:off x="969827" y="3200781"/>
            <a:ext cx="3620101" cy="1357756"/>
          </a:xfrm>
        </p:spPr>
        <p:txBody>
          <a:bodyPr>
            <a:normAutofit/>
          </a:bodyPr>
          <a:lstStyle/>
          <a:p>
            <a:r>
              <a:rPr lang="en-US" sz="3900" b="1" dirty="0"/>
              <a:t>Module 4 Part 2</a:t>
            </a:r>
          </a:p>
        </p:txBody>
      </p:sp>
      <p:sp>
        <p:nvSpPr>
          <p:cNvPr id="20" name="Text Placeholder 19">
            <a:extLst>
              <a:ext uri="{FF2B5EF4-FFF2-40B4-BE49-F238E27FC236}">
                <a16:creationId xmlns:a16="http://schemas.microsoft.com/office/drawing/2014/main" id="{5328264C-32A9-A14B-88CE-E920BC4BEE14}"/>
              </a:ext>
            </a:extLst>
          </p:cNvPr>
          <p:cNvSpPr>
            <a:spLocks noGrp="1"/>
          </p:cNvSpPr>
          <p:nvPr>
            <p:ph type="body" sz="quarter" idx="20"/>
          </p:nvPr>
        </p:nvSpPr>
        <p:spPr>
          <a:xfrm>
            <a:off x="969827" y="2569329"/>
            <a:ext cx="3195485" cy="837258"/>
          </a:xfrm>
        </p:spPr>
        <p:txBody>
          <a:bodyPr>
            <a:normAutofit/>
          </a:bodyPr>
          <a:lstStyle/>
          <a:p>
            <a:r>
              <a:rPr lang="en-US" dirty="0"/>
              <a:t>Well Done!</a:t>
            </a:r>
          </a:p>
        </p:txBody>
      </p:sp>
      <p:sp>
        <p:nvSpPr>
          <p:cNvPr id="2" name="Text Placeholder 1">
            <a:extLst>
              <a:ext uri="{FF2B5EF4-FFF2-40B4-BE49-F238E27FC236}">
                <a16:creationId xmlns:a16="http://schemas.microsoft.com/office/drawing/2014/main" id="{13A582CD-8D8D-9137-9B8F-8B917C053D91}"/>
              </a:ext>
            </a:extLst>
          </p:cNvPr>
          <p:cNvSpPr>
            <a:spLocks noGrp="1"/>
          </p:cNvSpPr>
          <p:nvPr>
            <p:ph type="body" sz="quarter" idx="21"/>
          </p:nvPr>
        </p:nvSpPr>
        <p:spPr/>
        <p:txBody>
          <a:bodyPr/>
          <a:lstStyle/>
          <a:p>
            <a:r>
              <a:rPr lang="en-US" dirty="0" err="1"/>
              <a:t>www.</a:t>
            </a:r>
            <a:r>
              <a:rPr lang="en-US" b="1" dirty="0" err="1"/>
              <a:t>projectdare</a:t>
            </a:r>
            <a:r>
              <a:rPr lang="en-US" dirty="0" err="1"/>
              <a:t>.eu</a:t>
            </a:r>
            <a:endParaRPr lang="en-US" dirty="0"/>
          </a:p>
        </p:txBody>
      </p:sp>
      <p:grpSp>
        <p:nvGrpSpPr>
          <p:cNvPr id="15" name="Graphic 3">
            <a:extLst>
              <a:ext uri="{FF2B5EF4-FFF2-40B4-BE49-F238E27FC236}">
                <a16:creationId xmlns:a16="http://schemas.microsoft.com/office/drawing/2014/main" id="{6EDE3067-30E0-106B-1B3C-7A4E96D90427}"/>
              </a:ext>
            </a:extLst>
          </p:cNvPr>
          <p:cNvGrpSpPr/>
          <p:nvPr/>
        </p:nvGrpSpPr>
        <p:grpSpPr>
          <a:xfrm>
            <a:off x="9937102" y="5794362"/>
            <a:ext cx="426164" cy="385875"/>
            <a:chOff x="-1196056" y="2499889"/>
            <a:chExt cx="850463" cy="851093"/>
          </a:xfrm>
        </p:grpSpPr>
        <p:sp>
          <p:nvSpPr>
            <p:cNvPr id="16" name="Freeform 15">
              <a:hlinkClick r:id="rId3"/>
              <a:extLst>
                <a:ext uri="{FF2B5EF4-FFF2-40B4-BE49-F238E27FC236}">
                  <a16:creationId xmlns:a16="http://schemas.microsoft.com/office/drawing/2014/main" id="{521A1140-3CE7-23D3-1B4B-284D9A5B695A}"/>
                </a:ext>
              </a:extLst>
            </p:cNvPr>
            <p:cNvSpPr/>
            <p:nvPr/>
          </p:nvSpPr>
          <p:spPr>
            <a:xfrm>
              <a:off x="-1196056" y="2499889"/>
              <a:ext cx="850463" cy="845423"/>
            </a:xfrm>
            <a:custGeom>
              <a:avLst/>
              <a:gdLst>
                <a:gd name="connsiteX0" fmla="*/ 850463 w 850463"/>
                <a:gd name="connsiteY0" fmla="*/ 425232 h 845423"/>
                <a:gd name="connsiteX1" fmla="*/ 425232 w 850463"/>
                <a:gd name="connsiteY1" fmla="*/ 0 h 845423"/>
                <a:gd name="connsiteX2" fmla="*/ 0 w 850463"/>
                <a:gd name="connsiteY2" fmla="*/ 425232 h 845423"/>
                <a:gd name="connsiteX3" fmla="*/ 359085 w 850463"/>
                <a:gd name="connsiteY3" fmla="*/ 845424 h 845423"/>
                <a:gd name="connsiteX4" fmla="*/ 359085 w 850463"/>
                <a:gd name="connsiteY4" fmla="*/ 548076 h 845423"/>
                <a:gd name="connsiteX5" fmla="*/ 251359 w 850463"/>
                <a:gd name="connsiteY5" fmla="*/ 548076 h 845423"/>
                <a:gd name="connsiteX6" fmla="*/ 251359 w 850463"/>
                <a:gd name="connsiteY6" fmla="*/ 425232 h 845423"/>
                <a:gd name="connsiteX7" fmla="*/ 359085 w 850463"/>
                <a:gd name="connsiteY7" fmla="*/ 425232 h 845423"/>
                <a:gd name="connsiteX8" fmla="*/ 359085 w 850463"/>
                <a:gd name="connsiteY8" fmla="*/ 331996 h 845423"/>
                <a:gd name="connsiteX9" fmla="*/ 519728 w 850463"/>
                <a:gd name="connsiteY9" fmla="*/ 166313 h 845423"/>
                <a:gd name="connsiteX10" fmla="*/ 614854 w 850463"/>
                <a:gd name="connsiteY10" fmla="*/ 174503 h 845423"/>
                <a:gd name="connsiteX11" fmla="*/ 614854 w 850463"/>
                <a:gd name="connsiteY11" fmla="*/ 279078 h 845423"/>
                <a:gd name="connsiteX12" fmla="*/ 561306 w 850463"/>
                <a:gd name="connsiteY12" fmla="*/ 279078 h 845423"/>
                <a:gd name="connsiteX13" fmla="*/ 492009 w 850463"/>
                <a:gd name="connsiteY13" fmla="*/ 345225 h 845423"/>
                <a:gd name="connsiteX14" fmla="*/ 492009 w 850463"/>
                <a:gd name="connsiteY14" fmla="*/ 425232 h 845423"/>
                <a:gd name="connsiteX15" fmla="*/ 609184 w 850463"/>
                <a:gd name="connsiteY15" fmla="*/ 425232 h 845423"/>
                <a:gd name="connsiteX16" fmla="*/ 590285 w 850463"/>
                <a:gd name="connsiteY16" fmla="*/ 548076 h 845423"/>
                <a:gd name="connsiteX17" fmla="*/ 491379 w 850463"/>
                <a:gd name="connsiteY17" fmla="*/ 548076 h 845423"/>
                <a:gd name="connsiteX18" fmla="*/ 491379 w 850463"/>
                <a:gd name="connsiteY18" fmla="*/ 845424 h 845423"/>
                <a:gd name="connsiteX19" fmla="*/ 850463 w 850463"/>
                <a:gd name="connsiteY19" fmla="*/ 425232 h 845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850463" h="845423">
                  <a:moveTo>
                    <a:pt x="850463" y="425232"/>
                  </a:moveTo>
                  <a:cubicBezTo>
                    <a:pt x="850463" y="190252"/>
                    <a:pt x="660212" y="0"/>
                    <a:pt x="425232" y="0"/>
                  </a:cubicBezTo>
                  <a:cubicBezTo>
                    <a:pt x="190252" y="0"/>
                    <a:pt x="0" y="190252"/>
                    <a:pt x="0" y="425232"/>
                  </a:cubicBezTo>
                  <a:cubicBezTo>
                    <a:pt x="0" y="637533"/>
                    <a:pt x="155603" y="813295"/>
                    <a:pt x="359085" y="845424"/>
                  </a:cubicBezTo>
                  <a:lnTo>
                    <a:pt x="359085" y="548076"/>
                  </a:lnTo>
                  <a:lnTo>
                    <a:pt x="251359" y="548076"/>
                  </a:lnTo>
                  <a:lnTo>
                    <a:pt x="251359" y="425232"/>
                  </a:lnTo>
                  <a:lnTo>
                    <a:pt x="359085" y="425232"/>
                  </a:lnTo>
                  <a:lnTo>
                    <a:pt x="359085" y="331996"/>
                  </a:lnTo>
                  <a:cubicBezTo>
                    <a:pt x="359085" y="225530"/>
                    <a:pt x="422712" y="166313"/>
                    <a:pt x="519728" y="166313"/>
                  </a:cubicBezTo>
                  <a:cubicBezTo>
                    <a:pt x="566346" y="166313"/>
                    <a:pt x="614854" y="174503"/>
                    <a:pt x="614854" y="174503"/>
                  </a:cubicBezTo>
                  <a:lnTo>
                    <a:pt x="614854" y="279078"/>
                  </a:lnTo>
                  <a:lnTo>
                    <a:pt x="561306" y="279078"/>
                  </a:lnTo>
                  <a:cubicBezTo>
                    <a:pt x="508388" y="279078"/>
                    <a:pt x="492009" y="311837"/>
                    <a:pt x="492009" y="345225"/>
                  </a:cubicBezTo>
                  <a:lnTo>
                    <a:pt x="492009" y="425232"/>
                  </a:lnTo>
                  <a:lnTo>
                    <a:pt x="609184" y="425232"/>
                  </a:lnTo>
                  <a:lnTo>
                    <a:pt x="590285" y="548076"/>
                  </a:lnTo>
                  <a:lnTo>
                    <a:pt x="491379" y="548076"/>
                  </a:lnTo>
                  <a:lnTo>
                    <a:pt x="491379" y="845424"/>
                  </a:lnTo>
                  <a:cubicBezTo>
                    <a:pt x="694860" y="813925"/>
                    <a:pt x="850463" y="637533"/>
                    <a:pt x="850463" y="425232"/>
                  </a:cubicBezTo>
                  <a:close/>
                </a:path>
              </a:pathLst>
            </a:custGeom>
            <a:solidFill>
              <a:srgbClr val="0E72B5"/>
            </a:solidFill>
            <a:ln w="6294"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17" name="Freeform 16">
              <a:extLst>
                <a:ext uri="{FF2B5EF4-FFF2-40B4-BE49-F238E27FC236}">
                  <a16:creationId xmlns:a16="http://schemas.microsoft.com/office/drawing/2014/main" id="{0F74770E-D184-6CD2-2869-A1E696A30C2F}"/>
                </a:ext>
              </a:extLst>
            </p:cNvPr>
            <p:cNvSpPr/>
            <p:nvPr/>
          </p:nvSpPr>
          <p:spPr>
            <a:xfrm>
              <a:off x="-945327" y="2666201"/>
              <a:ext cx="363494" cy="684780"/>
            </a:xfrm>
            <a:custGeom>
              <a:avLst/>
              <a:gdLst>
                <a:gd name="connsiteX0" fmla="*/ 339555 w 363494"/>
                <a:gd name="connsiteY0" fmla="*/ 381764 h 684780"/>
                <a:gd name="connsiteX1" fmla="*/ 358455 w 363494"/>
                <a:gd name="connsiteY1" fmla="*/ 258919 h 684780"/>
                <a:gd name="connsiteX2" fmla="*/ 240650 w 363494"/>
                <a:gd name="connsiteY2" fmla="*/ 258919 h 684780"/>
                <a:gd name="connsiteX3" fmla="*/ 240650 w 363494"/>
                <a:gd name="connsiteY3" fmla="*/ 179542 h 684780"/>
                <a:gd name="connsiteX4" fmla="*/ 309947 w 363494"/>
                <a:gd name="connsiteY4" fmla="*/ 113395 h 684780"/>
                <a:gd name="connsiteX5" fmla="*/ 363494 w 363494"/>
                <a:gd name="connsiteY5" fmla="*/ 113395 h 684780"/>
                <a:gd name="connsiteX6" fmla="*/ 363494 w 363494"/>
                <a:gd name="connsiteY6" fmla="*/ 8190 h 684780"/>
                <a:gd name="connsiteX7" fmla="*/ 268368 w 363494"/>
                <a:gd name="connsiteY7" fmla="*/ 0 h 684780"/>
                <a:gd name="connsiteX8" fmla="*/ 107725 w 363494"/>
                <a:gd name="connsiteY8" fmla="*/ 165683 h 684780"/>
                <a:gd name="connsiteX9" fmla="*/ 107725 w 363494"/>
                <a:gd name="connsiteY9" fmla="*/ 259549 h 684780"/>
                <a:gd name="connsiteX10" fmla="*/ 0 w 363494"/>
                <a:gd name="connsiteY10" fmla="*/ 259549 h 684780"/>
                <a:gd name="connsiteX11" fmla="*/ 0 w 363494"/>
                <a:gd name="connsiteY11" fmla="*/ 382394 h 684780"/>
                <a:gd name="connsiteX12" fmla="*/ 107725 w 363494"/>
                <a:gd name="connsiteY12" fmla="*/ 382394 h 684780"/>
                <a:gd name="connsiteX13" fmla="*/ 107725 w 363494"/>
                <a:gd name="connsiteY13" fmla="*/ 679741 h 684780"/>
                <a:gd name="connsiteX14" fmla="*/ 173873 w 363494"/>
                <a:gd name="connsiteY14" fmla="*/ 684781 h 684780"/>
                <a:gd name="connsiteX15" fmla="*/ 240020 w 363494"/>
                <a:gd name="connsiteY15" fmla="*/ 679741 h 684780"/>
                <a:gd name="connsiteX16" fmla="*/ 240020 w 363494"/>
                <a:gd name="connsiteY16" fmla="*/ 382394 h 684780"/>
                <a:gd name="connsiteX17" fmla="*/ 339555 w 363494"/>
                <a:gd name="connsiteY17" fmla="*/ 382394 h 684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63494" h="684780">
                  <a:moveTo>
                    <a:pt x="339555" y="381764"/>
                  </a:moveTo>
                  <a:lnTo>
                    <a:pt x="358455" y="258919"/>
                  </a:lnTo>
                  <a:lnTo>
                    <a:pt x="240650" y="258919"/>
                  </a:lnTo>
                  <a:lnTo>
                    <a:pt x="240650" y="179542"/>
                  </a:lnTo>
                  <a:cubicBezTo>
                    <a:pt x="240650" y="146154"/>
                    <a:pt x="257029" y="113395"/>
                    <a:pt x="309947" y="113395"/>
                  </a:cubicBezTo>
                  <a:lnTo>
                    <a:pt x="363494" y="113395"/>
                  </a:lnTo>
                  <a:lnTo>
                    <a:pt x="363494" y="8190"/>
                  </a:lnTo>
                  <a:cubicBezTo>
                    <a:pt x="363494" y="8190"/>
                    <a:pt x="314987" y="0"/>
                    <a:pt x="268368" y="0"/>
                  </a:cubicBezTo>
                  <a:cubicBezTo>
                    <a:pt x="171353" y="0"/>
                    <a:pt x="107725" y="58588"/>
                    <a:pt x="107725" y="165683"/>
                  </a:cubicBezTo>
                  <a:lnTo>
                    <a:pt x="107725" y="259549"/>
                  </a:lnTo>
                  <a:lnTo>
                    <a:pt x="0" y="259549"/>
                  </a:lnTo>
                  <a:lnTo>
                    <a:pt x="0" y="382394"/>
                  </a:lnTo>
                  <a:lnTo>
                    <a:pt x="107725" y="382394"/>
                  </a:lnTo>
                  <a:lnTo>
                    <a:pt x="107725" y="679741"/>
                  </a:lnTo>
                  <a:cubicBezTo>
                    <a:pt x="129144" y="682891"/>
                    <a:pt x="151823" y="684781"/>
                    <a:pt x="173873" y="684781"/>
                  </a:cubicBezTo>
                  <a:cubicBezTo>
                    <a:pt x="195922" y="684781"/>
                    <a:pt x="218601" y="682891"/>
                    <a:pt x="240020" y="679741"/>
                  </a:cubicBezTo>
                  <a:lnTo>
                    <a:pt x="240020" y="382394"/>
                  </a:lnTo>
                  <a:lnTo>
                    <a:pt x="339555" y="382394"/>
                  </a:lnTo>
                  <a:close/>
                </a:path>
              </a:pathLst>
            </a:custGeom>
            <a:solidFill>
              <a:srgbClr val="FFFFFF"/>
            </a:solidFill>
            <a:ln w="6294"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grpSp>
      <p:grpSp>
        <p:nvGrpSpPr>
          <p:cNvPr id="18" name="Group 17">
            <a:extLst>
              <a:ext uri="{FF2B5EF4-FFF2-40B4-BE49-F238E27FC236}">
                <a16:creationId xmlns:a16="http://schemas.microsoft.com/office/drawing/2014/main" id="{2AC00F96-1821-4D5C-54CD-91E0FB93EC75}"/>
              </a:ext>
            </a:extLst>
          </p:cNvPr>
          <p:cNvGrpSpPr/>
          <p:nvPr/>
        </p:nvGrpSpPr>
        <p:grpSpPr>
          <a:xfrm>
            <a:off x="10401639" y="5783080"/>
            <a:ext cx="426163" cy="424160"/>
            <a:chOff x="5908590" y="9619516"/>
            <a:chExt cx="280634" cy="280634"/>
          </a:xfrm>
        </p:grpSpPr>
        <p:sp>
          <p:nvSpPr>
            <p:cNvPr id="21" name="Freeform 20">
              <a:hlinkClick r:id="rId4"/>
              <a:extLst>
                <a:ext uri="{FF2B5EF4-FFF2-40B4-BE49-F238E27FC236}">
                  <a16:creationId xmlns:a16="http://schemas.microsoft.com/office/drawing/2014/main" id="{EE17181E-8E17-C86C-D77F-DBF82A64E803}"/>
                </a:ext>
              </a:extLst>
            </p:cNvPr>
            <p:cNvSpPr/>
            <p:nvPr/>
          </p:nvSpPr>
          <p:spPr>
            <a:xfrm>
              <a:off x="5908590" y="9619516"/>
              <a:ext cx="280634" cy="280634"/>
            </a:xfrm>
            <a:custGeom>
              <a:avLst/>
              <a:gdLst>
                <a:gd name="connsiteX0" fmla="*/ 850464 w 850463"/>
                <a:gd name="connsiteY0" fmla="*/ 425232 h 850463"/>
                <a:gd name="connsiteX1" fmla="*/ 425232 w 850463"/>
                <a:gd name="connsiteY1" fmla="*/ 850464 h 850463"/>
                <a:gd name="connsiteX2" fmla="*/ 0 w 850463"/>
                <a:gd name="connsiteY2" fmla="*/ 425232 h 850463"/>
                <a:gd name="connsiteX3" fmla="*/ 425232 w 850463"/>
                <a:gd name="connsiteY3" fmla="*/ 0 h 850463"/>
                <a:gd name="connsiteX4" fmla="*/ 850464 w 850463"/>
                <a:gd name="connsiteY4" fmla="*/ 425232 h 8504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0463" h="850463">
                  <a:moveTo>
                    <a:pt x="850464" y="425232"/>
                  </a:moveTo>
                  <a:cubicBezTo>
                    <a:pt x="850464" y="660081"/>
                    <a:pt x="660081" y="850464"/>
                    <a:pt x="425232" y="850464"/>
                  </a:cubicBezTo>
                  <a:cubicBezTo>
                    <a:pt x="190383" y="850464"/>
                    <a:pt x="0" y="660081"/>
                    <a:pt x="0" y="425232"/>
                  </a:cubicBezTo>
                  <a:cubicBezTo>
                    <a:pt x="0" y="190383"/>
                    <a:pt x="190383" y="0"/>
                    <a:pt x="425232" y="0"/>
                  </a:cubicBezTo>
                  <a:cubicBezTo>
                    <a:pt x="660081" y="0"/>
                    <a:pt x="850464" y="190383"/>
                    <a:pt x="850464" y="425232"/>
                  </a:cubicBezTo>
                  <a:close/>
                </a:path>
              </a:pathLst>
            </a:custGeom>
            <a:solidFill>
              <a:srgbClr val="0E72B5"/>
            </a:solidFill>
            <a:ln w="6294"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pic>
          <p:nvPicPr>
            <p:cNvPr id="22" name="Graphic 21" descr="World with solid fill">
              <a:extLst>
                <a:ext uri="{FF2B5EF4-FFF2-40B4-BE49-F238E27FC236}">
                  <a16:creationId xmlns:a16="http://schemas.microsoft.com/office/drawing/2014/main" id="{302DB6AB-4092-7C7A-D6A8-038DD1B7B54C}"/>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923764" y="9635962"/>
              <a:ext cx="246077" cy="246077"/>
            </a:xfrm>
            <a:prstGeom prst="rect">
              <a:avLst/>
            </a:prstGeom>
          </p:spPr>
        </p:pic>
      </p:grpSp>
      <p:pic>
        <p:nvPicPr>
          <p:cNvPr id="29" name="Grafik 63">
            <a:extLst>
              <a:ext uri="{FF2B5EF4-FFF2-40B4-BE49-F238E27FC236}">
                <a16:creationId xmlns:a16="http://schemas.microsoft.com/office/drawing/2014/main" id="{AE6A5CF8-8A0F-18B0-E481-D96189C13B0E}"/>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11054747" y="6388884"/>
            <a:ext cx="710453" cy="256194"/>
          </a:xfrm>
          <a:prstGeom prst="rect">
            <a:avLst/>
          </a:prstGeom>
        </p:spPr>
      </p:pic>
      <p:sp>
        <p:nvSpPr>
          <p:cNvPr id="30" name="TextBox 29">
            <a:extLst>
              <a:ext uri="{FF2B5EF4-FFF2-40B4-BE49-F238E27FC236}">
                <a16:creationId xmlns:a16="http://schemas.microsoft.com/office/drawing/2014/main" id="{AD674608-33F7-56D3-4C15-6475E7FDD70C}"/>
              </a:ext>
            </a:extLst>
          </p:cNvPr>
          <p:cNvSpPr txBox="1"/>
          <p:nvPr/>
        </p:nvSpPr>
        <p:spPr>
          <a:xfrm>
            <a:off x="8698351" y="6449755"/>
            <a:ext cx="3460376" cy="16927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GB" sz="500" dirty="0">
                <a:solidFill>
                  <a:schemeClr val="tx1"/>
                </a:solidFill>
                <a:effectLst/>
                <a:latin typeface="Calibri" panose="020F0502020204030204" pitchFamily="34" charset="0"/>
                <a:ea typeface="Yrsa-Regular"/>
                <a:cs typeface="Calibri" panose="020F0502020204030204" pitchFamily="34" charset="0"/>
              </a:rPr>
              <a:t>This resource is licensed under CC BY 4.0</a:t>
            </a:r>
            <a:endParaRPr lang="en-BA" sz="5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026" name="Picture 2" descr="Image result for linkedin logo round | ? logo, Marketing method, Photoshop  design">
            <a:hlinkClick r:id="rId8"/>
            <a:extLst>
              <a:ext uri="{FF2B5EF4-FFF2-40B4-BE49-F238E27FC236}">
                <a16:creationId xmlns:a16="http://schemas.microsoft.com/office/drawing/2014/main" id="{1A52F426-161D-69AF-2318-D5FB85EF663D}"/>
              </a:ext>
            </a:extLst>
          </p:cNvPr>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10821411" y="5684079"/>
            <a:ext cx="601147" cy="601147"/>
          </a:xfrm>
          <a:prstGeom prst="rect">
            <a:avLst/>
          </a:prstGeom>
          <a:noFill/>
          <a:extLst>
            <a:ext uri="{909E8E84-426E-40DD-AFC4-6F175D3DCCD1}">
              <a14:hiddenFill xmlns:a14="http://schemas.microsoft.com/office/drawing/2010/main">
                <a:solidFill>
                  <a:srgbClr val="FFFFFF"/>
                </a:solidFill>
              </a14:hiddenFill>
            </a:ext>
          </a:extLst>
        </p:spPr>
      </p:pic>
      <p:sp>
        <p:nvSpPr>
          <p:cNvPr id="3" name="Text Placeholder 23">
            <a:extLst>
              <a:ext uri="{FF2B5EF4-FFF2-40B4-BE49-F238E27FC236}">
                <a16:creationId xmlns:a16="http://schemas.microsoft.com/office/drawing/2014/main" id="{A8B577B5-89D0-5341-6D82-667CE154D9FC}"/>
              </a:ext>
            </a:extLst>
          </p:cNvPr>
          <p:cNvSpPr txBox="1">
            <a:spLocks/>
          </p:cNvSpPr>
          <p:nvPr/>
        </p:nvSpPr>
        <p:spPr>
          <a:xfrm>
            <a:off x="4777590" y="3084240"/>
            <a:ext cx="6903421"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sz="2000" b="1" dirty="0">
                <a:solidFill>
                  <a:schemeClr val="bg1"/>
                </a:solidFill>
                <a:ea typeface="Calibri" panose="020F0502020204030204" pitchFamily="34" charset="0"/>
                <a:cs typeface="Times New Roman" panose="02020603050405020304" pitchFamily="18" charset="0"/>
              </a:rPr>
              <a:t>Part 2: Design and Deliver a Strategic Cultural Change Audit.</a:t>
            </a:r>
          </a:p>
          <a:p>
            <a:pPr>
              <a:lnSpc>
                <a:spcPct val="100000"/>
              </a:lnSpc>
              <a:spcBef>
                <a:spcPts val="0"/>
              </a:spcBef>
            </a:pPr>
            <a:r>
              <a:rPr lang="en-US" sz="2000" i="1" kern="0" dirty="0">
                <a:solidFill>
                  <a:schemeClr val="bg1"/>
                </a:solidFill>
                <a:ea typeface="Calibri" panose="020F0502020204030204" pitchFamily="34" charset="0"/>
              </a:rPr>
              <a:t>Part 2 delves into designing and delivering an effective cultural change audits tailored to a company’s unique needs. Participants will learn to design surveys targeting four core business areas, delivery methods that engage employees and </a:t>
            </a:r>
            <a:r>
              <a:rPr lang="en-US" sz="2000" i="1" kern="0" dirty="0" err="1">
                <a:solidFill>
                  <a:schemeClr val="bg1"/>
                </a:solidFill>
                <a:ea typeface="Calibri" panose="020F0502020204030204" pitchFamily="34" charset="0"/>
              </a:rPr>
              <a:t>analyse</a:t>
            </a:r>
            <a:r>
              <a:rPr lang="en-US" sz="2000" i="1" kern="0" dirty="0">
                <a:solidFill>
                  <a:schemeClr val="bg1"/>
                </a:solidFill>
                <a:ea typeface="Calibri" panose="020F0502020204030204" pitchFamily="34" charset="0"/>
              </a:rPr>
              <a:t> results.</a:t>
            </a:r>
          </a:p>
        </p:txBody>
      </p:sp>
    </p:spTree>
    <p:extLst>
      <p:ext uri="{BB962C8B-B14F-4D97-AF65-F5344CB8AC3E}">
        <p14:creationId xmlns:p14="http://schemas.microsoft.com/office/powerpoint/2010/main" val="35776886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 Placeholder 13">
            <a:extLst>
              <a:ext uri="{FF2B5EF4-FFF2-40B4-BE49-F238E27FC236}">
                <a16:creationId xmlns:a16="http://schemas.microsoft.com/office/drawing/2014/main" id="{BE504709-6E7A-DAC5-41AF-F80932949A06}"/>
              </a:ext>
            </a:extLst>
          </p:cNvPr>
          <p:cNvSpPr>
            <a:spLocks noGrp="1"/>
          </p:cNvSpPr>
          <p:nvPr>
            <p:ph type="body" sz="quarter" idx="13"/>
          </p:nvPr>
        </p:nvSpPr>
        <p:spPr>
          <a:xfrm>
            <a:off x="6346104" y="714375"/>
            <a:ext cx="5055171" cy="2466975"/>
          </a:xfrm>
        </p:spPr>
        <p:txBody>
          <a:bodyPr>
            <a:normAutofit/>
          </a:bodyPr>
          <a:lstStyle/>
          <a:p>
            <a:r>
              <a:rPr lang="en-US" dirty="0"/>
              <a:t>Understanding the Foundations of a Diversity, Equity, and Inclusion (DEI) Culture and Why it Matters in Modern Business</a:t>
            </a:r>
            <a:endParaRPr lang="en-IE" dirty="0"/>
          </a:p>
        </p:txBody>
      </p:sp>
      <p:pic>
        <p:nvPicPr>
          <p:cNvPr id="20" name="Picture Placeholder 19" descr="A couple of women standing together&#10;&#10;Description automatically generated">
            <a:extLst>
              <a:ext uri="{FF2B5EF4-FFF2-40B4-BE49-F238E27FC236}">
                <a16:creationId xmlns:a16="http://schemas.microsoft.com/office/drawing/2014/main" id="{30CAAD3D-DD17-6AD3-B482-27A55E5DC5A0}"/>
              </a:ext>
            </a:extLst>
          </p:cNvPr>
          <p:cNvPicPr>
            <a:picLocks noGrp="1" noChangeAspect="1"/>
          </p:cNvPicPr>
          <p:nvPr>
            <p:ph type="pic" sz="quarter" idx="44"/>
          </p:nvPr>
        </p:nvPicPr>
        <p:blipFill>
          <a:blip r:embed="rId2" cstate="email">
            <a:extLst>
              <a:ext uri="{28A0092B-C50C-407E-A947-70E740481C1C}">
                <a14:useLocalDpi xmlns:a14="http://schemas.microsoft.com/office/drawing/2010/main"/>
              </a:ext>
            </a:extLst>
          </a:blip>
          <a:srcRect l="16622" r="16622"/>
          <a:stretch>
            <a:fillRect/>
          </a:stretch>
        </p:blipFill>
        <p:spPr/>
      </p:pic>
    </p:spTree>
    <p:extLst>
      <p:ext uri="{BB962C8B-B14F-4D97-AF65-F5344CB8AC3E}">
        <p14:creationId xmlns:p14="http://schemas.microsoft.com/office/powerpoint/2010/main" val="16049250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Placeholder 19" descr="A group of people sitting on the floor&#10;&#10;Description automatically generated">
            <a:extLst>
              <a:ext uri="{FF2B5EF4-FFF2-40B4-BE49-F238E27FC236}">
                <a16:creationId xmlns:a16="http://schemas.microsoft.com/office/drawing/2014/main" id="{6F137A5C-92EB-4BFF-F22E-5366C95D9C48}"/>
              </a:ext>
            </a:extLst>
          </p:cNvPr>
          <p:cNvPicPr>
            <a:picLocks noGrp="1" noChangeAspect="1"/>
          </p:cNvPicPr>
          <p:nvPr>
            <p:ph type="pic" sz="quarter" idx="42"/>
          </p:nvPr>
        </p:nvPicPr>
        <p:blipFill>
          <a:blip r:embed="rId2"/>
          <a:srcRect l="14167" r="14167"/>
          <a:stretch>
            <a:fillRect/>
          </a:stretch>
        </p:blipFill>
        <p:spPr/>
      </p:pic>
      <p:sp>
        <p:nvSpPr>
          <p:cNvPr id="14" name="Text Placeholder 13">
            <a:extLst>
              <a:ext uri="{FF2B5EF4-FFF2-40B4-BE49-F238E27FC236}">
                <a16:creationId xmlns:a16="http://schemas.microsoft.com/office/drawing/2014/main" id="{EA9BCC53-5632-3EEC-7E74-665B0AD82FB6}"/>
              </a:ext>
            </a:extLst>
          </p:cNvPr>
          <p:cNvSpPr>
            <a:spLocks noGrp="1"/>
          </p:cNvSpPr>
          <p:nvPr>
            <p:ph type="body" sz="quarter" idx="13"/>
          </p:nvPr>
        </p:nvSpPr>
        <p:spPr>
          <a:xfrm>
            <a:off x="103516" y="1173192"/>
            <a:ext cx="5598544" cy="4011283"/>
          </a:xfrm>
        </p:spPr>
        <p:txBody>
          <a:bodyPr>
            <a:normAutofit fontScale="77500" lnSpcReduction="20000"/>
          </a:bodyPr>
          <a:lstStyle/>
          <a:p>
            <a:pPr>
              <a:lnSpc>
                <a:spcPct val="120000"/>
              </a:lnSpc>
              <a:spcBef>
                <a:spcPts val="0"/>
              </a:spcBef>
            </a:pPr>
            <a:r>
              <a:rPr lang="en-US" sz="3600" b="1" dirty="0"/>
              <a:t>Defining Diversity and Inclusion</a:t>
            </a:r>
          </a:p>
          <a:p>
            <a:pPr>
              <a:lnSpc>
                <a:spcPct val="120000"/>
              </a:lnSpc>
              <a:spcBef>
                <a:spcPts val="0"/>
              </a:spcBef>
            </a:pPr>
            <a:endParaRPr lang="en-US" sz="2600" b="1" dirty="0"/>
          </a:p>
          <a:p>
            <a:pPr>
              <a:lnSpc>
                <a:spcPct val="120000"/>
              </a:lnSpc>
              <a:spcBef>
                <a:spcPts val="0"/>
              </a:spcBef>
            </a:pPr>
            <a:r>
              <a:rPr lang="en-US" sz="2600" b="1" dirty="0"/>
              <a:t>Diversity</a:t>
            </a:r>
            <a:r>
              <a:rPr lang="en-US" sz="2600" dirty="0"/>
              <a:t> refers to the presence of differences within a given setting. This could include race, gender, age, sexual orientation, religion, disability, socio-economic status, and more.</a:t>
            </a:r>
          </a:p>
          <a:p>
            <a:pPr>
              <a:lnSpc>
                <a:spcPct val="120000"/>
              </a:lnSpc>
              <a:spcBef>
                <a:spcPts val="0"/>
              </a:spcBef>
            </a:pPr>
            <a:endParaRPr lang="en-US" sz="1300" dirty="0"/>
          </a:p>
          <a:p>
            <a:pPr>
              <a:lnSpc>
                <a:spcPct val="120000"/>
              </a:lnSpc>
              <a:spcBef>
                <a:spcPts val="0"/>
              </a:spcBef>
            </a:pPr>
            <a:r>
              <a:rPr lang="en-US" sz="2600" b="1" dirty="0"/>
              <a:t>Inclusion</a:t>
            </a:r>
            <a:r>
              <a:rPr lang="en-US" sz="2600" dirty="0"/>
              <a:t> is the practice of ensuring that people feel a sense of belonging and support within the workplace. It is about creating an environment where all individuals feel valued, respected, and able to contribute fully.</a:t>
            </a:r>
          </a:p>
        </p:txBody>
      </p:sp>
      <p:sp>
        <p:nvSpPr>
          <p:cNvPr id="2" name="TextBox 1">
            <a:extLst>
              <a:ext uri="{FF2B5EF4-FFF2-40B4-BE49-F238E27FC236}">
                <a16:creationId xmlns:a16="http://schemas.microsoft.com/office/drawing/2014/main" id="{B00645A2-9AE5-EF41-9518-04D33BC98DBA}"/>
              </a:ext>
            </a:extLst>
          </p:cNvPr>
          <p:cNvSpPr txBox="1"/>
          <p:nvPr/>
        </p:nvSpPr>
        <p:spPr>
          <a:xfrm>
            <a:off x="752475" y="466725"/>
            <a:ext cx="7848600" cy="990600"/>
          </a:xfrm>
          <a:prstGeom prst="rect">
            <a:avLst/>
          </a:prstGeom>
          <a:noFill/>
        </p:spPr>
        <p:txBody>
          <a:bodyPr wrap="square" rtlCol="0">
            <a:spAutoFit/>
          </a:bodyPr>
          <a:lstStyle/>
          <a:p>
            <a:endParaRPr lang="en-IE" dirty="0"/>
          </a:p>
        </p:txBody>
      </p:sp>
    </p:spTree>
    <p:extLst>
      <p:ext uri="{BB962C8B-B14F-4D97-AF65-F5344CB8AC3E}">
        <p14:creationId xmlns:p14="http://schemas.microsoft.com/office/powerpoint/2010/main" val="3954779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B6ADE2-B6FA-FEAD-3215-B920132153B8}"/>
            </a:ext>
          </a:extLst>
        </p:cNvPr>
        <p:cNvGrpSpPr/>
        <p:nvPr/>
      </p:nvGrpSpPr>
      <p:grpSpPr>
        <a:xfrm>
          <a:off x="0" y="0"/>
          <a:ext cx="0" cy="0"/>
          <a:chOff x="0" y="0"/>
          <a:chExt cx="0" cy="0"/>
        </a:xfrm>
      </p:grpSpPr>
      <p:sp>
        <p:nvSpPr>
          <p:cNvPr id="5" name="Text Placeholder 4">
            <a:extLst>
              <a:ext uri="{FF2B5EF4-FFF2-40B4-BE49-F238E27FC236}">
                <a16:creationId xmlns:a16="http://schemas.microsoft.com/office/drawing/2014/main" id="{929C7B40-347B-89DC-0323-7AB63A405A9F}"/>
              </a:ext>
            </a:extLst>
          </p:cNvPr>
          <p:cNvSpPr>
            <a:spLocks noGrp="1"/>
          </p:cNvSpPr>
          <p:nvPr>
            <p:ph type="body" sz="quarter" idx="13"/>
          </p:nvPr>
        </p:nvSpPr>
        <p:spPr>
          <a:xfrm>
            <a:off x="219075" y="771525"/>
            <a:ext cx="5543550" cy="5586025"/>
          </a:xfrm>
        </p:spPr>
        <p:txBody>
          <a:bodyPr>
            <a:normAutofit/>
          </a:bodyPr>
          <a:lstStyle/>
          <a:p>
            <a:pPr>
              <a:lnSpc>
                <a:spcPct val="120000"/>
              </a:lnSpc>
              <a:spcBef>
                <a:spcPts val="0"/>
              </a:spcBef>
            </a:pPr>
            <a:r>
              <a:rPr lang="en-US" sz="2800" b="1" dirty="0"/>
              <a:t>What Is Diverse and Inclusive Company Culture for SMEs</a:t>
            </a:r>
          </a:p>
          <a:p>
            <a:pPr>
              <a:lnSpc>
                <a:spcPct val="120000"/>
              </a:lnSpc>
              <a:spcBef>
                <a:spcPts val="0"/>
              </a:spcBef>
            </a:pPr>
            <a:endParaRPr lang="en-US" sz="2000" b="1" dirty="0"/>
          </a:p>
          <a:p>
            <a:pPr>
              <a:lnSpc>
                <a:spcPct val="120000"/>
              </a:lnSpc>
              <a:spcBef>
                <a:spcPts val="0"/>
              </a:spcBef>
            </a:pPr>
            <a:r>
              <a:rPr lang="en-US" sz="2400" dirty="0"/>
              <a:t>A diverse workplace has employees with a wide variety of identities, backgrounds, and abilities – some of these characteristics may not be visible, others will be obvious. Inclusion is defined as creating an environment where everyone feels welcomed, valued and able to contribute.</a:t>
            </a:r>
          </a:p>
          <a:p>
            <a:pPr>
              <a:lnSpc>
                <a:spcPct val="120000"/>
              </a:lnSpc>
              <a:spcBef>
                <a:spcPts val="0"/>
              </a:spcBef>
            </a:pPr>
            <a:r>
              <a:rPr lang="en-US" sz="2400" dirty="0"/>
              <a:t>(</a:t>
            </a:r>
            <a:r>
              <a:rPr lang="en-US" sz="2400" dirty="0">
                <a:hlinkClick r:id="rId2">
                  <a:extLst>
                    <a:ext uri="{A12FA001-AC4F-418D-AE19-62706E023703}">
                      <ahyp:hlinkClr xmlns:ahyp="http://schemas.microsoft.com/office/drawing/2018/hyperlinkcolor" val="tx"/>
                    </a:ext>
                  </a:extLst>
                </a:hlinkClick>
              </a:rPr>
              <a:t>Source Institute of Accountants</a:t>
            </a:r>
            <a:r>
              <a:rPr lang="en-US" sz="2400" dirty="0"/>
              <a:t>)</a:t>
            </a:r>
            <a:endParaRPr lang="en-IE" sz="2400" dirty="0"/>
          </a:p>
        </p:txBody>
      </p:sp>
      <p:sp>
        <p:nvSpPr>
          <p:cNvPr id="8" name="Text Placeholder 7">
            <a:extLst>
              <a:ext uri="{FF2B5EF4-FFF2-40B4-BE49-F238E27FC236}">
                <a16:creationId xmlns:a16="http://schemas.microsoft.com/office/drawing/2014/main" id="{868EFE52-9CA5-0315-0CFD-A40B7C39E07B}"/>
              </a:ext>
            </a:extLst>
          </p:cNvPr>
          <p:cNvSpPr>
            <a:spLocks noGrp="1"/>
          </p:cNvSpPr>
          <p:nvPr>
            <p:ph type="body" sz="quarter" idx="44"/>
          </p:nvPr>
        </p:nvSpPr>
        <p:spPr>
          <a:xfrm>
            <a:off x="6549895" y="747712"/>
            <a:ext cx="5055171" cy="5700713"/>
          </a:xfrm>
          <a:noFill/>
        </p:spPr>
        <p:txBody>
          <a:bodyPr>
            <a:normAutofit fontScale="55000" lnSpcReduction="20000"/>
          </a:bodyPr>
          <a:lstStyle/>
          <a:p>
            <a:endParaRPr lang="en-US" sz="3200" dirty="0"/>
          </a:p>
          <a:p>
            <a:pPr>
              <a:lnSpc>
                <a:spcPct val="120000"/>
              </a:lnSpc>
              <a:spcBef>
                <a:spcPts val="0"/>
              </a:spcBef>
            </a:pPr>
            <a:r>
              <a:rPr lang="en-US" sz="4000" b="1" dirty="0"/>
              <a:t>Diversity means including and involving people from diverse backgrounds. ​ ​Inclusivity means making everyone feel welcome and valued.</a:t>
            </a:r>
          </a:p>
          <a:p>
            <a:pPr>
              <a:lnSpc>
                <a:spcPct val="120000"/>
              </a:lnSpc>
              <a:spcBef>
                <a:spcPts val="0"/>
              </a:spcBef>
            </a:pPr>
            <a:endParaRPr lang="en-US" sz="4000" b="1" dirty="0"/>
          </a:p>
          <a:p>
            <a:pPr>
              <a:lnSpc>
                <a:spcPct val="120000"/>
              </a:lnSpc>
              <a:spcBef>
                <a:spcPts val="0"/>
              </a:spcBef>
            </a:pPr>
            <a:r>
              <a:rPr lang="en-US" sz="4000" dirty="0"/>
              <a:t>Diversity, equity, and inclusion, or DEI, in the workplace refers to policies and procedures that encourage representation and participation of people of different genders, races, ethnicities, religions, ages, sexual orientations, disabilities, and classes.</a:t>
            </a:r>
          </a:p>
          <a:p>
            <a:pPr>
              <a:lnSpc>
                <a:spcPct val="120000"/>
              </a:lnSpc>
              <a:spcBef>
                <a:spcPts val="0"/>
              </a:spcBef>
            </a:pPr>
            <a:r>
              <a:rPr lang="en-US" sz="3500" dirty="0"/>
              <a:t>(</a:t>
            </a:r>
            <a:r>
              <a:rPr lang="en-US" sz="3500" dirty="0">
                <a:hlinkClick r:id="rId3">
                  <a:extLst>
                    <a:ext uri="{A12FA001-AC4F-418D-AE19-62706E023703}">
                      <ahyp:hlinkClr xmlns:ahyp="http://schemas.microsoft.com/office/drawing/2018/hyperlinkcolor" val="tx"/>
                    </a:ext>
                  </a:extLst>
                </a:hlinkClick>
              </a:rPr>
              <a:t>Source DEI in the Workplace</a:t>
            </a:r>
            <a:r>
              <a:rPr lang="en-US" sz="3500" dirty="0"/>
              <a:t>)</a:t>
            </a:r>
            <a:endParaRPr lang="en-IE" dirty="0"/>
          </a:p>
        </p:txBody>
      </p:sp>
    </p:spTree>
    <p:extLst>
      <p:ext uri="{BB962C8B-B14F-4D97-AF65-F5344CB8AC3E}">
        <p14:creationId xmlns:p14="http://schemas.microsoft.com/office/powerpoint/2010/main" val="26163254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Rounded Corners 7">
            <a:extLst>
              <a:ext uri="{FF2B5EF4-FFF2-40B4-BE49-F238E27FC236}">
                <a16:creationId xmlns:a16="http://schemas.microsoft.com/office/drawing/2014/main" id="{CE38AA13-4F82-4F27-BD03-BE2BD377D71D}"/>
              </a:ext>
            </a:extLst>
          </p:cNvPr>
          <p:cNvSpPr/>
          <p:nvPr/>
        </p:nvSpPr>
        <p:spPr>
          <a:xfrm>
            <a:off x="561975" y="4286250"/>
            <a:ext cx="11363325" cy="1871363"/>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E" dirty="0"/>
          </a:p>
        </p:txBody>
      </p:sp>
      <p:sp>
        <p:nvSpPr>
          <p:cNvPr id="7" name="Text Placeholder 6">
            <a:extLst>
              <a:ext uri="{FF2B5EF4-FFF2-40B4-BE49-F238E27FC236}">
                <a16:creationId xmlns:a16="http://schemas.microsoft.com/office/drawing/2014/main" id="{06C22285-9DE3-2F8C-C1D5-38A177E51F60}"/>
              </a:ext>
            </a:extLst>
          </p:cNvPr>
          <p:cNvSpPr>
            <a:spLocks noGrp="1"/>
          </p:cNvSpPr>
          <p:nvPr>
            <p:ph type="body" sz="quarter" idx="18"/>
          </p:nvPr>
        </p:nvSpPr>
        <p:spPr>
          <a:xfrm>
            <a:off x="798380" y="1331682"/>
            <a:ext cx="10595237" cy="3849918"/>
          </a:xfrm>
        </p:spPr>
        <p:txBody>
          <a:bodyPr/>
          <a:lstStyle/>
          <a:p>
            <a:pPr marL="0" indent="0"/>
            <a:r>
              <a:rPr lang="en-US" sz="2200" dirty="0"/>
              <a:t>Most companies have a culture that people talk about but struggle to define. Encapsulated by the phrase “this is the way we do things,” these cultures tend to exhibit the characteristics of the dominant group, usually alpha males.</a:t>
            </a:r>
          </a:p>
          <a:p>
            <a:pPr marL="0" indent="0"/>
            <a:r>
              <a:rPr lang="en-US" sz="2200" dirty="0"/>
              <a:t>We all do things every day that make people feel undervalued and disrespected. We don’t mean to, but it happens, and these habits become embedded in our company cultures. Many decisions are made around how people will fit into a company's culture, especially when hiring or promoting someone. Most people don’t </a:t>
            </a:r>
            <a:r>
              <a:rPr lang="en-US" sz="2200" dirty="0" err="1"/>
              <a:t>realise</a:t>
            </a:r>
            <a:r>
              <a:rPr lang="en-US" sz="2200" dirty="0"/>
              <a:t> they are part of the “dominant” group of “insiders”. An exclusive culture does not build trust for “outsiders”.</a:t>
            </a:r>
          </a:p>
          <a:p>
            <a:pPr marL="0" indent="0"/>
            <a:r>
              <a:rPr lang="en-US" sz="2200" dirty="0">
                <a:solidFill>
                  <a:schemeClr val="bg1"/>
                </a:solidFill>
              </a:rPr>
              <a:t>Research shows that if employees have to adapt their style or personality to fit into a dominant culture, they are not able to bring their whole selves to the workplace. Very often they choose to cover or mask their individual differences to avoid negative stereotyping, exclusion or harassment. They change their </a:t>
            </a:r>
            <a:r>
              <a:rPr lang="en-US" sz="2200" dirty="0" err="1">
                <a:solidFill>
                  <a:schemeClr val="bg1"/>
                </a:solidFill>
              </a:rPr>
              <a:t>behaviours</a:t>
            </a:r>
            <a:r>
              <a:rPr lang="en-US" sz="2200" dirty="0">
                <a:solidFill>
                  <a:schemeClr val="bg1"/>
                </a:solidFill>
              </a:rPr>
              <a:t> or compromise their values specifically to fit in and gain acceptance. However, this comes at a price.</a:t>
            </a:r>
            <a:endParaRPr lang="en-IE" sz="2200" dirty="0">
              <a:solidFill>
                <a:schemeClr val="bg1"/>
              </a:solidFill>
            </a:endParaRPr>
          </a:p>
          <a:p>
            <a:pPr marL="0" indent="0"/>
            <a:endParaRPr lang="en-US" sz="2200" dirty="0">
              <a:solidFill>
                <a:schemeClr val="bg1"/>
              </a:solidFill>
            </a:endParaRPr>
          </a:p>
          <a:p>
            <a:pPr marL="0" indent="0"/>
            <a:endParaRPr lang="en-IE" sz="2200" dirty="0"/>
          </a:p>
        </p:txBody>
      </p:sp>
      <p:sp>
        <p:nvSpPr>
          <p:cNvPr id="6" name="Text Placeholder 5">
            <a:extLst>
              <a:ext uri="{FF2B5EF4-FFF2-40B4-BE49-F238E27FC236}">
                <a16:creationId xmlns:a16="http://schemas.microsoft.com/office/drawing/2014/main" id="{F1B38773-B3C6-66FE-01D1-B18D939E3391}"/>
              </a:ext>
            </a:extLst>
          </p:cNvPr>
          <p:cNvSpPr>
            <a:spLocks noGrp="1"/>
          </p:cNvSpPr>
          <p:nvPr>
            <p:ph type="body" sz="quarter" idx="16"/>
          </p:nvPr>
        </p:nvSpPr>
        <p:spPr>
          <a:xfrm>
            <a:off x="798381" y="700387"/>
            <a:ext cx="10736394" cy="803654"/>
          </a:xfrm>
        </p:spPr>
        <p:txBody>
          <a:bodyPr/>
          <a:lstStyle/>
          <a:p>
            <a:r>
              <a:rPr lang="en-US" sz="3200" dirty="0">
                <a:solidFill>
                  <a:srgbClr val="059F98"/>
                </a:solidFill>
              </a:rPr>
              <a:t>An Exclusive Culture Does not Enable Trust for “Outsiders”.</a:t>
            </a:r>
            <a:endParaRPr lang="en-IE" sz="3200" dirty="0">
              <a:solidFill>
                <a:srgbClr val="059F98"/>
              </a:solidFill>
            </a:endParaRPr>
          </a:p>
        </p:txBody>
      </p:sp>
      <p:sp>
        <p:nvSpPr>
          <p:cNvPr id="9" name="TextBox 8">
            <a:extLst>
              <a:ext uri="{FF2B5EF4-FFF2-40B4-BE49-F238E27FC236}">
                <a16:creationId xmlns:a16="http://schemas.microsoft.com/office/drawing/2014/main" id="{3CF27B57-DAB6-21B3-FD23-ECF61CBE7B90}"/>
              </a:ext>
            </a:extLst>
          </p:cNvPr>
          <p:cNvSpPr txBox="1"/>
          <p:nvPr/>
        </p:nvSpPr>
        <p:spPr>
          <a:xfrm>
            <a:off x="3838574" y="6396335"/>
            <a:ext cx="8181976" cy="369332"/>
          </a:xfrm>
          <a:prstGeom prst="rect">
            <a:avLst/>
          </a:prstGeom>
          <a:noFill/>
        </p:spPr>
        <p:txBody>
          <a:bodyPr wrap="square" rtlCol="0">
            <a:spAutoFit/>
          </a:bodyPr>
          <a:lstStyle/>
          <a:p>
            <a:r>
              <a:rPr lang="en-IE" dirty="0">
                <a:solidFill>
                  <a:schemeClr val="bg1"/>
                </a:solidFill>
              </a:rPr>
              <a:t>Source </a:t>
            </a:r>
            <a:r>
              <a:rPr lang="en-IE" dirty="0">
                <a:solidFill>
                  <a:schemeClr val="bg1"/>
                </a:solidFill>
                <a:hlinkClick r:id="rId2">
                  <a:extLst>
                    <a:ext uri="{A12FA001-AC4F-418D-AE19-62706E023703}">
                      <ahyp:hlinkClr xmlns:ahyp="http://schemas.microsoft.com/office/drawing/2018/hyperlinkcolor" val="tx"/>
                    </a:ext>
                  </a:extLst>
                </a:hlinkClick>
              </a:rPr>
              <a:t>Jump.eu</a:t>
            </a:r>
            <a:endParaRPr lang="en-IE" dirty="0">
              <a:solidFill>
                <a:schemeClr val="bg1"/>
              </a:solidFill>
            </a:endParaRPr>
          </a:p>
        </p:txBody>
      </p:sp>
    </p:spTree>
    <p:extLst>
      <p:ext uri="{BB962C8B-B14F-4D97-AF65-F5344CB8AC3E}">
        <p14:creationId xmlns:p14="http://schemas.microsoft.com/office/powerpoint/2010/main" val="2092287782"/>
      </p:ext>
    </p:extLst>
  </p:cSld>
  <p:clrMapOvr>
    <a:masterClrMapping/>
  </p:clrMapOvr>
</p:sld>
</file>

<file path=ppt/theme/theme1.xml><?xml version="1.0" encoding="utf-8"?>
<a:theme xmlns:a="http://schemas.openxmlformats.org/drawingml/2006/main" name="Office Theme">
  <a:themeElements>
    <a:clrScheme name="Bia Innovation Campus - Colours">
      <a:dk1>
        <a:srgbClr val="086D6E"/>
      </a:dk1>
      <a:lt1>
        <a:srgbClr val="FFFFFF"/>
      </a:lt1>
      <a:dk2>
        <a:srgbClr val="FFFFFF"/>
      </a:dk2>
      <a:lt2>
        <a:srgbClr val="FFFFFF"/>
      </a:lt2>
      <a:accent1>
        <a:srgbClr val="086D6E"/>
      </a:accent1>
      <a:accent2>
        <a:srgbClr val="0D9390"/>
      </a:accent2>
      <a:accent3>
        <a:srgbClr val="87A66E"/>
      </a:accent3>
      <a:accent4>
        <a:srgbClr val="ACC199"/>
      </a:accent4>
      <a:accent5>
        <a:srgbClr val="F0C049"/>
      </a:accent5>
      <a:accent6>
        <a:srgbClr val="EEE387"/>
      </a:accent6>
      <a:hlink>
        <a:srgbClr val="87A66E"/>
      </a:hlink>
      <a:folHlink>
        <a:srgbClr val="87A66E"/>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34727</TotalTime>
  <Words>8432</Words>
  <Application>Microsoft Office PowerPoint</Application>
  <PresentationFormat>Widescreen</PresentationFormat>
  <Paragraphs>501</Paragraphs>
  <Slides>53</Slides>
  <Notes>2</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53</vt:i4>
      </vt:variant>
    </vt:vector>
  </HeadingPairs>
  <TitlesOfParts>
    <vt:vector size="63" baseType="lpstr">
      <vt:lpstr>Aptos</vt:lpstr>
      <vt:lpstr>Arial</vt:lpstr>
      <vt:lpstr>Calibri</vt:lpstr>
      <vt:lpstr>Gilroy</vt:lpstr>
      <vt:lpstr>Montserrat</vt:lpstr>
      <vt:lpstr>Montserrat Light</vt:lpstr>
      <vt:lpstr>Quattrocento Sans</vt:lpstr>
      <vt:lpstr>Sailec-Regular</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Gillian Keane</dc:creator>
  <cp:lastModifiedBy>aine hamill</cp:lastModifiedBy>
  <cp:revision>787</cp:revision>
  <dcterms:created xsi:type="dcterms:W3CDTF">2020-10-14T13:32:04Z</dcterms:created>
  <dcterms:modified xsi:type="dcterms:W3CDTF">2025-06-11T11:23:18Z</dcterms:modified>
</cp:coreProperties>
</file>