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36"/>
  </p:notesMasterIdLst>
  <p:handoutMasterIdLst>
    <p:handoutMasterId r:id="rId37"/>
  </p:handoutMasterIdLst>
  <p:sldIdLst>
    <p:sldId id="5883" r:id="rId2"/>
    <p:sldId id="257" r:id="rId3"/>
    <p:sldId id="5886" r:id="rId4"/>
    <p:sldId id="5862" r:id="rId5"/>
    <p:sldId id="5863" r:id="rId6"/>
    <p:sldId id="5777" r:id="rId7"/>
    <p:sldId id="5778" r:id="rId8"/>
    <p:sldId id="5775" r:id="rId9"/>
    <p:sldId id="5813" r:id="rId10"/>
    <p:sldId id="5796" r:id="rId11"/>
    <p:sldId id="5802" r:id="rId12"/>
    <p:sldId id="5805" r:id="rId13"/>
    <p:sldId id="5807" r:id="rId14"/>
    <p:sldId id="5806" r:id="rId15"/>
    <p:sldId id="5800" r:id="rId16"/>
    <p:sldId id="5801" r:id="rId17"/>
    <p:sldId id="5804" r:id="rId18"/>
    <p:sldId id="5810" r:id="rId19"/>
    <p:sldId id="5811" r:id="rId20"/>
    <p:sldId id="5812" r:id="rId21"/>
    <p:sldId id="5809" r:id="rId22"/>
    <p:sldId id="5831" r:id="rId23"/>
    <p:sldId id="5492" r:id="rId24"/>
    <p:sldId id="5495" r:id="rId25"/>
    <p:sldId id="5493" r:id="rId26"/>
    <p:sldId id="5832" r:id="rId27"/>
    <p:sldId id="5878" r:id="rId28"/>
    <p:sldId id="5496" r:id="rId29"/>
    <p:sldId id="5497" r:id="rId30"/>
    <p:sldId id="5833" r:id="rId31"/>
    <p:sldId id="5633" r:id="rId32"/>
    <p:sldId id="5466" r:id="rId33"/>
    <p:sldId id="4585" r:id="rId34"/>
    <p:sldId id="4584"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72B5"/>
    <a:srgbClr val="702E8C"/>
    <a:srgbClr val="083F59"/>
    <a:srgbClr val="DF4625"/>
    <a:srgbClr val="ED028C"/>
    <a:srgbClr val="05AAA3"/>
    <a:srgbClr val="01A54E"/>
    <a:srgbClr val="FCB913"/>
    <a:srgbClr val="FFCC66"/>
    <a:srgbClr val="D9A0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91" autoAdjust="0"/>
    <p:restoredTop sz="96281"/>
  </p:normalViewPr>
  <p:slideViewPr>
    <p:cSldViewPr snapToGrid="0" snapToObjects="1">
      <p:cViewPr varScale="1">
        <p:scale>
          <a:sx n="65" d="100"/>
          <a:sy n="65" d="100"/>
        </p:scale>
        <p:origin x="96"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794D28-7254-8ADF-A39F-0A1813F3259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CF1E42E-FBEF-36C1-17F1-08989F120F9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4694CB4-618C-D88E-C3FE-94F08438B44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423DC4E-25CB-1BBF-9E44-2417E150FAFB}"/>
              </a:ext>
            </a:extLst>
          </p:cNvPr>
          <p:cNvSpPr>
            <a:spLocks noGrp="1"/>
          </p:cNvSpPr>
          <p:nvPr>
            <p:ph type="sldNum" sz="quarter" idx="5"/>
          </p:nvPr>
        </p:nvSpPr>
        <p:spPr/>
        <p:txBody>
          <a:bodyPr/>
          <a:lstStyle/>
          <a:p>
            <a:fld id="{4BE5DE82-CF29-044D-9158-06A811149881}" type="slidenum">
              <a:rPr lang="en-US" smtClean="0"/>
              <a:t>1</a:t>
            </a:fld>
            <a:endParaRPr lang="en-US" dirty="0"/>
          </a:p>
        </p:txBody>
      </p:sp>
    </p:spTree>
    <p:extLst>
      <p:ext uri="{BB962C8B-B14F-4D97-AF65-F5344CB8AC3E}">
        <p14:creationId xmlns:p14="http://schemas.microsoft.com/office/powerpoint/2010/main" val="16598477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34</a:t>
            </a:fld>
            <a:endParaRPr lang="en-US"/>
          </a:p>
        </p:txBody>
      </p:sp>
    </p:spTree>
    <p:extLst>
      <p:ext uri="{BB962C8B-B14F-4D97-AF65-F5344CB8AC3E}">
        <p14:creationId xmlns:p14="http://schemas.microsoft.com/office/powerpoint/2010/main" val="717219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2769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338690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436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308401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02728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496494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79523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246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0043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2480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294609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2865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784878"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204186"/>
            <a:ext cx="5912541" cy="642743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6865274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5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499001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8442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76727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no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3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132752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6D6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8074388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574888311"/>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97" Type="http://schemas.openxmlformats.org/officeDocument/2006/relationships/slideLayout" Target="../slideLayouts/slideLayout97.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60" r:id="rId18"/>
    <p:sldLayoutId id="2147483903" r:id="rId19"/>
    <p:sldLayoutId id="2147483961" r:id="rId20"/>
    <p:sldLayoutId id="2147483951" r:id="rId21"/>
    <p:sldLayoutId id="2147483967" r:id="rId22"/>
    <p:sldLayoutId id="2147483945" r:id="rId23"/>
    <p:sldLayoutId id="2147483962" r:id="rId24"/>
    <p:sldLayoutId id="2147483937" r:id="rId25"/>
    <p:sldLayoutId id="2147483963" r:id="rId26"/>
    <p:sldLayoutId id="2147483904" r:id="rId27"/>
    <p:sldLayoutId id="2147483913" r:id="rId28"/>
    <p:sldLayoutId id="2147483964" r:id="rId29"/>
    <p:sldLayoutId id="2147483928" r:id="rId30"/>
    <p:sldLayoutId id="2147483946" r:id="rId31"/>
    <p:sldLayoutId id="2147483947" r:id="rId32"/>
    <p:sldLayoutId id="2147483914" r:id="rId33"/>
    <p:sldLayoutId id="2147483891" r:id="rId34"/>
    <p:sldLayoutId id="2147483934" r:id="rId35"/>
    <p:sldLayoutId id="2147483944" r:id="rId36"/>
    <p:sldLayoutId id="2147483880" r:id="rId37"/>
    <p:sldLayoutId id="2147483922" r:id="rId38"/>
    <p:sldLayoutId id="2147483940" r:id="rId39"/>
    <p:sldLayoutId id="2147483932" r:id="rId40"/>
    <p:sldLayoutId id="2147483941" r:id="rId41"/>
    <p:sldLayoutId id="2147483936" r:id="rId42"/>
    <p:sldLayoutId id="2147483938" r:id="rId43"/>
    <p:sldLayoutId id="2147483933" r:id="rId44"/>
    <p:sldLayoutId id="2147483935" r:id="rId45"/>
    <p:sldLayoutId id="2147483949" r:id="rId46"/>
    <p:sldLayoutId id="2147483948" r:id="rId47"/>
    <p:sldLayoutId id="2147483939" r:id="rId48"/>
    <p:sldLayoutId id="2147483923" r:id="rId49"/>
    <p:sldLayoutId id="2147483942" r:id="rId50"/>
    <p:sldLayoutId id="2147483955" r:id="rId51"/>
    <p:sldLayoutId id="2147483893" r:id="rId52"/>
    <p:sldLayoutId id="2147483952" r:id="rId53"/>
    <p:sldLayoutId id="2147483953" r:id="rId54"/>
    <p:sldLayoutId id="2147483943" r:id="rId55"/>
    <p:sldLayoutId id="2147483957" r:id="rId56"/>
    <p:sldLayoutId id="2147483958" r:id="rId57"/>
    <p:sldLayoutId id="2147483954" r:id="rId58"/>
    <p:sldLayoutId id="2147483965" r:id="rId59"/>
    <p:sldLayoutId id="2147483931" r:id="rId60"/>
    <p:sldLayoutId id="2147483956" r:id="rId61"/>
    <p:sldLayoutId id="2147483924" r:id="rId62"/>
    <p:sldLayoutId id="2147483966" r:id="rId63"/>
    <p:sldLayoutId id="2147483907" r:id="rId64"/>
    <p:sldLayoutId id="2147483915" r:id="rId65"/>
    <p:sldLayoutId id="2147483916" r:id="rId66"/>
    <p:sldLayoutId id="2147483917" r:id="rId67"/>
    <p:sldLayoutId id="2147483950" r:id="rId68"/>
    <p:sldLayoutId id="2147483879" r:id="rId69"/>
    <p:sldLayoutId id="2147483929" r:id="rId70"/>
    <p:sldLayoutId id="2147483925" r:id="rId71"/>
    <p:sldLayoutId id="2147483918" r:id="rId72"/>
    <p:sldLayoutId id="2147483930" r:id="rId73"/>
    <p:sldLayoutId id="2147483888" r:id="rId74"/>
    <p:sldLayoutId id="2147483911" r:id="rId75"/>
    <p:sldLayoutId id="2147483912" r:id="rId76"/>
    <p:sldLayoutId id="2147483878" r:id="rId77"/>
    <p:sldLayoutId id="2147483908" r:id="rId78"/>
    <p:sldLayoutId id="2147483910" r:id="rId79"/>
    <p:sldLayoutId id="2147483909" r:id="rId80"/>
    <p:sldLayoutId id="2147483892" r:id="rId81"/>
    <p:sldLayoutId id="2147483959" r:id="rId82"/>
    <p:sldLayoutId id="2147483890" r:id="rId83"/>
    <p:sldLayoutId id="2147483877" r:id="rId84"/>
    <p:sldLayoutId id="2147483898" r:id="rId85"/>
    <p:sldLayoutId id="2147483889" r:id="rId86"/>
    <p:sldLayoutId id="2147483905" r:id="rId87"/>
    <p:sldLayoutId id="2147483926" r:id="rId88"/>
    <p:sldLayoutId id="2147483927" r:id="rId89"/>
    <p:sldLayoutId id="2147483906" r:id="rId90"/>
    <p:sldLayoutId id="2147483841" r:id="rId91"/>
    <p:sldLayoutId id="2147483894" r:id="rId92"/>
    <p:sldLayoutId id="2147483840" r:id="rId93"/>
    <p:sldLayoutId id="2147483833" r:id="rId94"/>
    <p:sldLayoutId id="2147483895" r:id="rId95"/>
    <p:sldLayoutId id="2147483847" r:id="rId96"/>
    <p:sldLayoutId id="2147483896" r:id="rId97"/>
    <p:sldLayoutId id="2147483853" r:id="rId98"/>
    <p:sldLayoutId id="2147483968" r:id="rId9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hyperlink" Target="https://wethrive.net/employee-engagement/employee-resource-groups-empowering-your-workforce/" TargetMode="External"/><Relationship Id="rId1" Type="http://schemas.openxmlformats.org/officeDocument/2006/relationships/slideLayout" Target="../slideLayouts/slideLayout70.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ethrive.net/employee-engagement/employee-resource-groups-empowering-your-workforce/" TargetMode="External"/><Relationship Id="rId1" Type="http://schemas.openxmlformats.org/officeDocument/2006/relationships/slideLayout" Target="../slideLayouts/slideLayout63.xml"/><Relationship Id="rId4" Type="http://schemas.openxmlformats.org/officeDocument/2006/relationships/hyperlink" Target="https://www.wellable.co/blog/employee-resource-groups/"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mckinsey.com/capabilities/people-and-organizational-performance/our-insights/effective-employee-resource-groups-are-key-to-inclusion-at-work-heres-how-to-get-them-right" TargetMode="External"/><Relationship Id="rId2" Type="http://schemas.openxmlformats.org/officeDocument/2006/relationships/hyperlink" Target="https://www.togetherplatform.com/blog/types-of-employee-resource-groups" TargetMode="External"/><Relationship Id="rId1" Type="http://schemas.openxmlformats.org/officeDocument/2006/relationships/slideLayout" Target="../slideLayouts/slideLayout70.xml"/><Relationship Id="rId6" Type="http://schemas.openxmlformats.org/officeDocument/2006/relationships/hyperlink" Target="https://www.phenom.com/blog/comprehensive-guide-employee-resource-groups" TargetMode="External"/><Relationship Id="rId5" Type="http://schemas.openxmlformats.org/officeDocument/2006/relationships/image" Target="../media/image14.jpeg"/><Relationship Id="rId4" Type="http://schemas.openxmlformats.org/officeDocument/2006/relationships/hyperlink" Target="https://wethrive.net/employee-engagement/employee-resource-groups-empowering-your-workforce/"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s://www.paychex.com/articles/human-resources/tips-for-establishing-employee-resource-groups" TargetMode="External"/><Relationship Id="rId2" Type="http://schemas.openxmlformats.org/officeDocument/2006/relationships/hyperlink" Target="https://wethrive.net/employee-engagement/employee-resource-groups-empowering-your-workforce/" TargetMode="External"/><Relationship Id="rId1" Type="http://schemas.openxmlformats.org/officeDocument/2006/relationships/slideLayout" Target="../slideLayouts/slideLayout70.xml"/></Relationships>
</file>

<file path=ppt/slides/_rels/slide14.xml.rels><?xml version="1.0" encoding="UTF-8" standalone="yes"?>
<Relationships xmlns="http://schemas.openxmlformats.org/package/2006/relationships"><Relationship Id="rId3" Type="http://schemas.openxmlformats.org/officeDocument/2006/relationships/hyperlink" Target="https://www.paychex.com/articles/human-resources/tips-for-establishing-employee-resource-groups" TargetMode="External"/><Relationship Id="rId2" Type="http://schemas.openxmlformats.org/officeDocument/2006/relationships/hyperlink" Target="https://wethrive.net/employee-engagement/employee-resource-groups-empowering-your-workforce/" TargetMode="External"/><Relationship Id="rId1" Type="http://schemas.openxmlformats.org/officeDocument/2006/relationships/slideLayout" Target="../slideLayouts/slideLayout70.xml"/></Relationships>
</file>

<file path=ppt/slides/_rels/slide1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ethrive.net/employee-engagement/employee-resource-groups-empowering-your-workforce/" TargetMode="External"/><Relationship Id="rId1" Type="http://schemas.openxmlformats.org/officeDocument/2006/relationships/slideLayout" Target="../slideLayouts/slideLayout70.xml"/></Relationships>
</file>

<file path=ppt/slides/_rels/slide16.xml.rels><?xml version="1.0" encoding="UTF-8" standalone="yes"?>
<Relationships xmlns="http://schemas.openxmlformats.org/package/2006/relationships"><Relationship Id="rId2" Type="http://schemas.openxmlformats.org/officeDocument/2006/relationships/hyperlink" Target="https://wethrive.net/employee-engagement/employee-resource-groups-empowering-your-workforce/" TargetMode="External"/><Relationship Id="rId1" Type="http://schemas.openxmlformats.org/officeDocument/2006/relationships/slideLayout" Target="../slideLayouts/slideLayout70.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www.cultureamp.com/humanity-at-work" TargetMode="External"/><Relationship Id="rId1" Type="http://schemas.openxmlformats.org/officeDocument/2006/relationships/slideLayout" Target="../slideLayouts/slideLayout70.xml"/><Relationship Id="rId4" Type="http://schemas.openxmlformats.org/officeDocument/2006/relationships/hyperlink" Target="https://www.google.com/url?sa=i&amp;url=https%3A%2F%2Fwww.goodera.com%2Fblog%2Ferg-engagement&amp;psig=AOvVaw2QdM7v2X-0m033iESysuCA&amp;ust=1736696727864000&amp;source=images&amp;cd=vfe&amp;opi=89978449&amp;ved=2ahUKEwjVy9LNge6KAxUwc0EAHRHOIeQQ3YkBegQIABAb"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google.com/url?sa=i&amp;url=https%3A%2F%2Fwww.aihr.com%2Fblog%2Femployee-resource-group-activities%2F&amp;psig=AOvVaw24GPPrxBZQ6IINrLddGvgv&amp;ust=1736696731065000&amp;source=images&amp;cd=vfe&amp;opi=89978449&amp;ved=2ahUKEwi8-pXPge6KAxUXTUEAHSNhHXYQ3YkBegQIABAb" TargetMode="External"/><Relationship Id="rId2" Type="http://schemas.openxmlformats.org/officeDocument/2006/relationships/image" Target="../media/image17.png"/><Relationship Id="rId1" Type="http://schemas.openxmlformats.org/officeDocument/2006/relationships/slideLayout" Target="../slideLayouts/slideLayout70.xml"/></Relationships>
</file>

<file path=ppt/slides/_rels/slide19.xml.rels><?xml version="1.0" encoding="UTF-8" standalone="yes"?>
<Relationships xmlns="http://schemas.openxmlformats.org/package/2006/relationships"><Relationship Id="rId3" Type="http://schemas.openxmlformats.org/officeDocument/2006/relationships/hyperlink" Target="https://www.aihr.com/blog/employee-resource-group-toolkit/#What" TargetMode="External"/><Relationship Id="rId2" Type="http://schemas.openxmlformats.org/officeDocument/2006/relationships/image" Target="../media/image18.png"/><Relationship Id="rId1" Type="http://schemas.openxmlformats.org/officeDocument/2006/relationships/slideLayout" Target="../slideLayouts/slideLayout70.xml"/><Relationship Id="rId6" Type="http://schemas.openxmlformats.org/officeDocument/2006/relationships/hyperlink" Target="https://www.aihr.com/blog/employee-resource-group-toolkit/" TargetMode="External"/><Relationship Id="rId5" Type="http://schemas.openxmlformats.org/officeDocument/2006/relationships/hyperlink" Target="https://www.aihr.com/blog/employee-resource-group-toolkit/#Toolkit" TargetMode="External"/><Relationship Id="rId4" Type="http://schemas.openxmlformats.org/officeDocument/2006/relationships/hyperlink" Target="https://www.aihr.com/blog/employee-resource-group-toolkit/#How"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9.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hyperlink" Target="https://www.phenom.com/blog/comprehensive-guide-employee-resource-groups" TargetMode="External"/><Relationship Id="rId2" Type="http://schemas.openxmlformats.org/officeDocument/2006/relationships/hyperlink" Target="https://www.bamboohr.com/blog/employee-resource-groups" TargetMode="External"/><Relationship Id="rId1" Type="http://schemas.openxmlformats.org/officeDocument/2006/relationships/slideLayout" Target="../slideLayouts/slideLayout70.xml"/><Relationship Id="rId5" Type="http://schemas.openxmlformats.org/officeDocument/2006/relationships/hyperlink" Target="https://www.ey.com/en_ro/news/2024/04/-ey-european-dei-index-companies-in-europe-are-still-behind" TargetMode="External"/><Relationship Id="rId4" Type="http://schemas.openxmlformats.org/officeDocument/2006/relationships/hyperlink" Target="https://www.joinhomebase.com/blog/employee-resource-groups"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www.aihr.com/blog/employee-resource-group-policy/" TargetMode="External"/><Relationship Id="rId2" Type="http://schemas.openxmlformats.org/officeDocument/2006/relationships/image" Target="../media/image19.png"/><Relationship Id="rId1" Type="http://schemas.openxmlformats.org/officeDocument/2006/relationships/slideLayout" Target="../slideLayouts/slideLayout70.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3.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7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3.xml"/></Relationships>
</file>

<file path=ppt/slides/_rels/slide2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3.xml"/></Relationships>
</file>

<file path=ppt/slides/_rels/slide26.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73.xml"/></Relationships>
</file>

<file path=ppt/slides/_rels/slide27.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mitchellmcdermott.com/" TargetMode="External"/><Relationship Id="rId1" Type="http://schemas.openxmlformats.org/officeDocument/2006/relationships/slideLayout" Target="../slideLayouts/slideLayout97.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3.xm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hyperlink" Target="https://irishcentrefordiversity.ie/di-champion/" TargetMode="External"/><Relationship Id="rId2" Type="http://schemas.openxmlformats.org/officeDocument/2006/relationships/hyperlink" Target="https://vorecol.com/blogs/blog-recognizing-and-appreciating-diversity-through-recognition-programs-7575" TargetMode="External"/><Relationship Id="rId1" Type="http://schemas.openxmlformats.org/officeDocument/2006/relationships/slideLayout" Target="../slideLayouts/slideLayout73.xml"/><Relationship Id="rId4" Type="http://schemas.openxmlformats.org/officeDocument/2006/relationships/hyperlink" Target="https://dileaders.com/blog/how-should-we-recognise-and-reward-employee-networks/"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34.xml.rels><?xml version="1.0" encoding="UTF-8" standalone="yes"?>
<Relationships xmlns="http://schemas.openxmlformats.org/package/2006/relationships"><Relationship Id="rId8" Type="http://schemas.openxmlformats.org/officeDocument/2006/relationships/image" Target="../media/image29.jpeg"/><Relationship Id="rId13" Type="http://schemas.openxmlformats.org/officeDocument/2006/relationships/image" Target="../media/image30.jpeg"/><Relationship Id="rId3" Type="http://schemas.openxmlformats.org/officeDocument/2006/relationships/hyperlink" Target="https://www.facebook.com/profile.php?id=100092188720908" TargetMode="External"/><Relationship Id="rId7" Type="http://schemas.openxmlformats.org/officeDocument/2006/relationships/image" Target="../media/image28.png"/><Relationship Id="rId12" Type="http://schemas.openxmlformats.org/officeDocument/2006/relationships/hyperlink" Target="https://www.linkedin.com/company/94290387/admin/" TargetMode="External"/><Relationship Id="rId2" Type="http://schemas.openxmlformats.org/officeDocument/2006/relationships/notesSlide" Target="../notesSlides/notesSlide2.xml"/><Relationship Id="rId1" Type="http://schemas.openxmlformats.org/officeDocument/2006/relationships/slideLayout" Target="../slideLayouts/slideLayout98.xml"/><Relationship Id="rId6" Type="http://schemas.openxmlformats.org/officeDocument/2006/relationships/image" Target="../media/image27.svg"/><Relationship Id="rId11" Type="http://schemas.openxmlformats.org/officeDocument/2006/relationships/image" Target="../media/image9.jpeg"/><Relationship Id="rId5" Type="http://schemas.openxmlformats.org/officeDocument/2006/relationships/image" Target="../media/image26.png"/><Relationship Id="rId10" Type="http://schemas.openxmlformats.org/officeDocument/2006/relationships/image" Target="../media/image2.svg"/><Relationship Id="rId4" Type="http://schemas.openxmlformats.org/officeDocument/2006/relationships/hyperlink" Target="https://projectdare.eu/" TargetMode="External"/><Relationship Id="rId9"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08121C-CA7A-4460-148B-4079CBECD5BF}"/>
            </a:ext>
          </a:extLst>
        </p:cNvPr>
        <p:cNvGrpSpPr/>
        <p:nvPr/>
      </p:nvGrpSpPr>
      <p:grpSpPr>
        <a:xfrm>
          <a:off x="0" y="0"/>
          <a:ext cx="0" cy="0"/>
          <a:chOff x="0" y="0"/>
          <a:chExt cx="0" cy="0"/>
        </a:xfrm>
      </p:grpSpPr>
      <p:pic>
        <p:nvPicPr>
          <p:cNvPr id="15" name="Picture Placeholder 14" descr="A group of women giving each other a high five&#10;&#10;AI-generated content may be incorrect.">
            <a:extLst>
              <a:ext uri="{FF2B5EF4-FFF2-40B4-BE49-F238E27FC236}">
                <a16:creationId xmlns:a16="http://schemas.microsoft.com/office/drawing/2014/main" id="{1C206AAC-0208-01A4-ED75-DC4BC103449C}"/>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4" b="644"/>
          <a:stretch>
            <a:fillRect/>
          </a:stretch>
        </p:blipFill>
        <p:spPr/>
      </p:pic>
      <p:sp>
        <p:nvSpPr>
          <p:cNvPr id="7" name="Text Placeholder 6">
            <a:extLst>
              <a:ext uri="{FF2B5EF4-FFF2-40B4-BE49-F238E27FC236}">
                <a16:creationId xmlns:a16="http://schemas.microsoft.com/office/drawing/2014/main" id="{0C00279C-8DD3-DF85-ADC7-619F512E104F}"/>
              </a:ext>
            </a:extLst>
          </p:cNvPr>
          <p:cNvSpPr>
            <a:spLocks noGrp="1"/>
          </p:cNvSpPr>
          <p:nvPr>
            <p:ph type="body" sz="quarter" idx="16"/>
          </p:nvPr>
        </p:nvSpPr>
        <p:spPr>
          <a:xfrm>
            <a:off x="423469" y="3505810"/>
            <a:ext cx="4131318" cy="1008397"/>
          </a:xfrm>
          <a:prstGeom prst="rect">
            <a:avLst/>
          </a:prstGeom>
        </p:spPr>
        <p:txBody>
          <a:bodyPr/>
          <a:lstStyle/>
          <a:p>
            <a:pPr>
              <a:lnSpc>
                <a:spcPct val="100000"/>
              </a:lnSpc>
              <a:spcAft>
                <a:spcPts val="800"/>
              </a:spcAft>
            </a:pPr>
            <a:r>
              <a:rPr lang="en-US" sz="2800" kern="100" dirty="0">
                <a:latin typeface="+mn-lt"/>
                <a:cs typeface="Times New Roman" panose="02020603050405020304" pitchFamily="18" charset="0"/>
              </a:rPr>
              <a:t>Building an Inclusive Company Culture in SMEs</a:t>
            </a:r>
          </a:p>
          <a:p>
            <a:pPr>
              <a:lnSpc>
                <a:spcPct val="100000"/>
              </a:lnSpc>
              <a:spcAft>
                <a:spcPts val="800"/>
              </a:spcAft>
            </a:pPr>
            <a:r>
              <a:rPr lang="en-US" sz="2300" b="0" kern="100" dirty="0">
                <a:latin typeface="+mn-lt"/>
                <a:cs typeface="Times New Roman" panose="02020603050405020304" pitchFamily="18" charset="0"/>
              </a:rPr>
              <a:t>Empowering Teams Through DEI Collaboration, ERGs, Recognition and Rewards</a:t>
            </a:r>
          </a:p>
        </p:txBody>
      </p:sp>
      <p:sp>
        <p:nvSpPr>
          <p:cNvPr id="9" name="Text Placeholder 8">
            <a:extLst>
              <a:ext uri="{FF2B5EF4-FFF2-40B4-BE49-F238E27FC236}">
                <a16:creationId xmlns:a16="http://schemas.microsoft.com/office/drawing/2014/main" id="{F7D28D9A-20F2-FB58-E3DE-45F13C54C1C2}"/>
              </a:ext>
            </a:extLst>
          </p:cNvPr>
          <p:cNvSpPr>
            <a:spLocks noGrp="1"/>
          </p:cNvSpPr>
          <p:nvPr>
            <p:ph type="body" sz="quarter" idx="19"/>
          </p:nvPr>
        </p:nvSpPr>
        <p:spPr>
          <a:xfrm>
            <a:off x="413491" y="2895812"/>
            <a:ext cx="3558434" cy="533188"/>
          </a:xfrm>
          <a:prstGeom prst="rect">
            <a:avLst/>
          </a:prstGeom>
        </p:spPr>
        <p:txBody>
          <a:bodyPr/>
          <a:lstStyle/>
          <a:p>
            <a:r>
              <a:rPr lang="en-US" sz="3600" b="1" dirty="0"/>
              <a:t>Module 4 (Part 5)</a:t>
            </a:r>
          </a:p>
        </p:txBody>
      </p:sp>
      <p:sp>
        <p:nvSpPr>
          <p:cNvPr id="3" name="Text Placeholder 2">
            <a:extLst>
              <a:ext uri="{FF2B5EF4-FFF2-40B4-BE49-F238E27FC236}">
                <a16:creationId xmlns:a16="http://schemas.microsoft.com/office/drawing/2014/main" id="{C6B80307-657C-941A-F23B-301330BC5B3A}"/>
              </a:ext>
            </a:extLst>
          </p:cNvPr>
          <p:cNvSpPr>
            <a:spLocks noGrp="1"/>
          </p:cNvSpPr>
          <p:nvPr>
            <p:ph type="body" sz="quarter" idx="21"/>
          </p:nvPr>
        </p:nvSpPr>
        <p:spPr>
          <a:prstGeom prst="rect">
            <a:avLst/>
          </a:prstGeom>
        </p:spPr>
        <p:txBody>
          <a:bodyPr/>
          <a:lstStyle/>
          <a:p>
            <a:r>
              <a:rPr lang="en-US" dirty="0"/>
              <a:t>www.</a:t>
            </a:r>
            <a:r>
              <a:rPr lang="en-US" b="1" dirty="0"/>
              <a:t> projectdare</a:t>
            </a:r>
            <a:r>
              <a:rPr lang="en-US" dirty="0"/>
              <a:t>.eu</a:t>
            </a:r>
          </a:p>
        </p:txBody>
      </p:sp>
      <p:grpSp>
        <p:nvGrpSpPr>
          <p:cNvPr id="2" name="Group 1">
            <a:extLst>
              <a:ext uri="{FF2B5EF4-FFF2-40B4-BE49-F238E27FC236}">
                <a16:creationId xmlns:a16="http://schemas.microsoft.com/office/drawing/2014/main" id="{D7E7BC2D-7EDA-428C-8379-3468C1BA6675}"/>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0EE6AECF-008D-EDC5-4920-3DADAACFF22E}"/>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dirty="0"/>
            </a:p>
          </p:txBody>
        </p:sp>
        <p:sp>
          <p:nvSpPr>
            <p:cNvPr id="6" name="Freeform 5">
              <a:extLst>
                <a:ext uri="{FF2B5EF4-FFF2-40B4-BE49-F238E27FC236}">
                  <a16:creationId xmlns:a16="http://schemas.microsoft.com/office/drawing/2014/main" id="{7D30307E-FA9C-D3BD-7996-C3883CC1C09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dirty="0"/>
            </a:p>
          </p:txBody>
        </p:sp>
        <p:sp>
          <p:nvSpPr>
            <p:cNvPr id="8" name="Freeform 7">
              <a:extLst>
                <a:ext uri="{FF2B5EF4-FFF2-40B4-BE49-F238E27FC236}">
                  <a16:creationId xmlns:a16="http://schemas.microsoft.com/office/drawing/2014/main" id="{95B42B66-A0DE-585C-7313-4FDCF63FAF5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dirty="0"/>
            </a:p>
          </p:txBody>
        </p:sp>
      </p:grpSp>
      <p:pic>
        <p:nvPicPr>
          <p:cNvPr id="10" name="Grafik 63">
            <a:extLst>
              <a:ext uri="{FF2B5EF4-FFF2-40B4-BE49-F238E27FC236}">
                <a16:creationId xmlns:a16="http://schemas.microsoft.com/office/drawing/2014/main" id="{E3CE6AB5-44A8-1EB0-A658-43C4BAC993A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1CD564C0-9504-75E2-5921-34FC5B75DB02}"/>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5458235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08CACBC-D5B5-A9E7-B74C-99A4174403D7}"/>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44DD625B-8D73-5729-6D0A-8984A074EE7A}"/>
              </a:ext>
            </a:extLst>
          </p:cNvPr>
          <p:cNvSpPr>
            <a:spLocks noGrp="1"/>
          </p:cNvSpPr>
          <p:nvPr>
            <p:ph type="body" sz="quarter" idx="18"/>
          </p:nvPr>
        </p:nvSpPr>
        <p:spPr>
          <a:xfrm>
            <a:off x="722097" y="1172347"/>
            <a:ext cx="10555503" cy="3849918"/>
          </a:xfrm>
        </p:spPr>
        <p:txBody>
          <a:bodyPr/>
          <a:lstStyle/>
          <a:p>
            <a:pPr marL="0" indent="0"/>
            <a:r>
              <a:rPr lang="en-US" sz="2100" dirty="0">
                <a:highlight>
                  <a:srgbClr val="FCB913"/>
                </a:highlight>
              </a:rPr>
              <a:t>Consider engaging an Employee Resource Group (ERG) </a:t>
            </a:r>
            <a:r>
              <a:rPr lang="en-IE" sz="2100" dirty="0"/>
              <a:t>An ERG is a</a:t>
            </a:r>
            <a:r>
              <a:rPr lang="en-US" sz="2100" dirty="0"/>
              <a:t> group that supports employees, where employees represent their peers and advocate for an inclusive company culture. It is a </a:t>
            </a:r>
            <a:r>
              <a:rPr lang="en-US" sz="2100" b="1" dirty="0"/>
              <a:t>voluntary, employee-led group </a:t>
            </a:r>
            <a:r>
              <a:rPr lang="en-US" sz="2100" dirty="0"/>
              <a:t>within a company that is formed around shared characteristics, interests, or life experiences. ERGs aim to foster a more inclusive workplace culture, support professional development, and promote a sense of community among employees.</a:t>
            </a:r>
          </a:p>
          <a:p>
            <a:pPr marL="0" indent="0"/>
            <a:endParaRPr lang="en-US" sz="2100" dirty="0"/>
          </a:p>
          <a:p>
            <a:pPr marL="0" indent="0"/>
            <a:r>
              <a:rPr lang="en-US" sz="2100" b="1" dirty="0"/>
              <a:t>ERGs are now crucial in today’s changing work world for promoting diversity and inclusion. </a:t>
            </a:r>
            <a:r>
              <a:rPr lang="en-US" sz="2100" dirty="0"/>
              <a:t>These groups are run by employees and offer a place for people with similar interests or experiences to meet, grow professionally, and push for change. ERGs give employees a safe place to speak up, share their stories, and help shape the company culture. They help make the workplace more inclusive and diverse. This not only helps employees but also boosts the success of the company. Up to 90% of Fortune 500 companies use ERGs to empower employees and bring about positive change. </a:t>
            </a:r>
          </a:p>
          <a:p>
            <a:pPr marL="0" indent="0"/>
            <a:endParaRPr lang="en-IE" sz="2100" dirty="0"/>
          </a:p>
          <a:p>
            <a:pPr marL="0" indent="0"/>
            <a:endParaRPr lang="en-IE" sz="2100" dirty="0"/>
          </a:p>
        </p:txBody>
      </p:sp>
      <p:sp>
        <p:nvSpPr>
          <p:cNvPr id="6" name="Text Placeholder 4">
            <a:extLst>
              <a:ext uri="{FF2B5EF4-FFF2-40B4-BE49-F238E27FC236}">
                <a16:creationId xmlns:a16="http://schemas.microsoft.com/office/drawing/2014/main" id="{D2A4A7E2-9912-F469-C4D3-87B2E42522DB}"/>
              </a:ext>
            </a:extLst>
          </p:cNvPr>
          <p:cNvSpPr txBox="1">
            <a:spLocks/>
          </p:cNvSpPr>
          <p:nvPr/>
        </p:nvSpPr>
        <p:spPr>
          <a:xfrm>
            <a:off x="641414" y="374023"/>
            <a:ext cx="10636186"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2800" dirty="0">
                <a:solidFill>
                  <a:srgbClr val="083F59"/>
                </a:solidFill>
              </a:rPr>
              <a:t>Empower Your Workforce: </a:t>
            </a:r>
            <a:r>
              <a:rPr lang="en-US" sz="2800" b="0" dirty="0">
                <a:solidFill>
                  <a:srgbClr val="083F59"/>
                </a:solidFill>
              </a:rPr>
              <a:t>Establish an Employee Resource Group (ERG)</a:t>
            </a:r>
            <a:endParaRPr lang="en-IE" sz="2800" b="0" dirty="0">
              <a:solidFill>
                <a:srgbClr val="083F59"/>
              </a:solidFill>
            </a:endParaRPr>
          </a:p>
        </p:txBody>
      </p:sp>
      <p:sp>
        <p:nvSpPr>
          <p:cNvPr id="41" name="TextBox 40">
            <a:extLst>
              <a:ext uri="{FF2B5EF4-FFF2-40B4-BE49-F238E27FC236}">
                <a16:creationId xmlns:a16="http://schemas.microsoft.com/office/drawing/2014/main" id="{76F08EFB-4E03-D88F-919E-C3D273DFE66C}"/>
              </a:ext>
            </a:extLst>
          </p:cNvPr>
          <p:cNvSpPr txBox="1"/>
          <p:nvPr/>
        </p:nvSpPr>
        <p:spPr>
          <a:xfrm>
            <a:off x="8048625" y="6359611"/>
            <a:ext cx="4219575" cy="369332"/>
          </a:xfrm>
          <a:prstGeom prst="rect">
            <a:avLst/>
          </a:prstGeom>
          <a:noFill/>
        </p:spPr>
        <p:txBody>
          <a:bodyPr wrap="square" rtlCol="0">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Source WE THRIVE</a:t>
            </a:r>
            <a:endParaRPr lang="en-IE" dirty="0">
              <a:solidFill>
                <a:schemeClr val="bg1"/>
              </a:solidFill>
            </a:endParaRPr>
          </a:p>
        </p:txBody>
      </p:sp>
    </p:spTree>
    <p:extLst>
      <p:ext uri="{BB962C8B-B14F-4D97-AF65-F5344CB8AC3E}">
        <p14:creationId xmlns:p14="http://schemas.microsoft.com/office/powerpoint/2010/main" val="42656415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8409C9-2D03-5049-8AB9-26D6825BD2DA}"/>
            </a:ext>
          </a:extLst>
        </p:cNvPr>
        <p:cNvGrpSpPr/>
        <p:nvPr/>
      </p:nvGrpSpPr>
      <p:grpSpPr>
        <a:xfrm>
          <a:off x="0" y="0"/>
          <a:ext cx="0" cy="0"/>
          <a:chOff x="0" y="0"/>
          <a:chExt cx="0" cy="0"/>
        </a:xfrm>
      </p:grpSpPr>
      <p:sp>
        <p:nvSpPr>
          <p:cNvPr id="7" name="Text Placeholder 6">
            <a:extLst>
              <a:ext uri="{FF2B5EF4-FFF2-40B4-BE49-F238E27FC236}">
                <a16:creationId xmlns:a16="http://schemas.microsoft.com/office/drawing/2014/main" id="{EE21CFDC-D2AB-43D4-C083-9EC6A7EE0D0A}"/>
              </a:ext>
            </a:extLst>
          </p:cNvPr>
          <p:cNvSpPr>
            <a:spLocks noGrp="1"/>
          </p:cNvSpPr>
          <p:nvPr>
            <p:ph type="body" sz="quarter" idx="13"/>
          </p:nvPr>
        </p:nvSpPr>
        <p:spPr>
          <a:xfrm>
            <a:off x="444876" y="1129553"/>
            <a:ext cx="5745253" cy="3697374"/>
          </a:xfrm>
        </p:spPr>
        <p:txBody>
          <a:bodyPr>
            <a:normAutofit fontScale="85000" lnSpcReduction="20000"/>
          </a:bodyPr>
          <a:lstStyle/>
          <a:p>
            <a:pPr algn="l">
              <a:lnSpc>
                <a:spcPct val="120000"/>
              </a:lnSpc>
              <a:spcBef>
                <a:spcPts val="0"/>
              </a:spcBef>
            </a:pPr>
            <a:r>
              <a:rPr lang="en-US" b="1" i="0" dirty="0">
                <a:effectLst/>
                <a:cs typeface="Varela Round" panose="00000500000000000000" pitchFamily="2" charset="-79"/>
              </a:rPr>
              <a:t>Recent stats show how important ERGs are:</a:t>
            </a:r>
          </a:p>
          <a:p>
            <a:pPr marL="457200" indent="-457200" algn="l">
              <a:lnSpc>
                <a:spcPct val="120000"/>
              </a:lnSpc>
              <a:spcBef>
                <a:spcPts val="0"/>
              </a:spcBef>
              <a:buFont typeface="Arial" panose="020B0604020202020204" pitchFamily="34" charset="0"/>
              <a:buChar char="•"/>
            </a:pPr>
            <a:r>
              <a:rPr lang="en-US" b="0" i="0" dirty="0">
                <a:effectLst/>
                <a:cs typeface="Varela Round" panose="00000500000000000000" pitchFamily="2" charset="-79"/>
              </a:rPr>
              <a:t>66% of employees think ERGs help build a strong community feeling</a:t>
            </a:r>
          </a:p>
          <a:p>
            <a:pPr marL="457200" indent="-457200" algn="l">
              <a:lnSpc>
                <a:spcPct val="120000"/>
              </a:lnSpc>
              <a:spcBef>
                <a:spcPts val="0"/>
              </a:spcBef>
              <a:buFont typeface="Arial" panose="020B0604020202020204" pitchFamily="34" charset="0"/>
              <a:buChar char="•"/>
            </a:pPr>
            <a:r>
              <a:rPr lang="en-US" b="0" i="0" dirty="0">
                <a:effectLst/>
                <a:cs typeface="Varela Round" panose="00000500000000000000" pitchFamily="2" charset="-79"/>
              </a:rPr>
              <a:t>90% of companies use ERGs to help new staff settle in</a:t>
            </a:r>
          </a:p>
          <a:p>
            <a:pPr marL="457200" indent="-457200" algn="l">
              <a:lnSpc>
                <a:spcPct val="120000"/>
              </a:lnSpc>
              <a:spcBef>
                <a:spcPts val="0"/>
              </a:spcBef>
              <a:buFont typeface="Arial" panose="020B0604020202020204" pitchFamily="34" charset="0"/>
              <a:buChar char="•"/>
            </a:pPr>
            <a:r>
              <a:rPr lang="en-US" b="0" i="0" dirty="0">
                <a:effectLst/>
                <a:cs typeface="Varela Round" panose="00000500000000000000" pitchFamily="2" charset="-79"/>
              </a:rPr>
              <a:t>ERGs play a big part in making the workforce more diverse and representative</a:t>
            </a:r>
          </a:p>
          <a:p>
            <a:pPr>
              <a:lnSpc>
                <a:spcPct val="120000"/>
              </a:lnSpc>
              <a:spcBef>
                <a:spcPts val="0"/>
              </a:spcBef>
            </a:pPr>
            <a:endParaRPr lang="en-IE" dirty="0"/>
          </a:p>
        </p:txBody>
      </p:sp>
      <p:sp>
        <p:nvSpPr>
          <p:cNvPr id="10" name="TextBox 9">
            <a:extLst>
              <a:ext uri="{FF2B5EF4-FFF2-40B4-BE49-F238E27FC236}">
                <a16:creationId xmlns:a16="http://schemas.microsoft.com/office/drawing/2014/main" id="{DDC2FAED-A68A-F434-2263-CE851A2ECB58}"/>
              </a:ext>
            </a:extLst>
          </p:cNvPr>
          <p:cNvSpPr txBox="1"/>
          <p:nvPr/>
        </p:nvSpPr>
        <p:spPr>
          <a:xfrm>
            <a:off x="1970554" y="4875385"/>
            <a:ext cx="4219575" cy="369332"/>
          </a:xfrm>
          <a:prstGeom prst="rect">
            <a:avLst/>
          </a:prstGeom>
          <a:noFill/>
        </p:spPr>
        <p:txBody>
          <a:bodyPr wrap="square" rtlCol="0">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Source WE THRIVE</a:t>
            </a:r>
            <a:endParaRPr lang="en-IE" dirty="0">
              <a:solidFill>
                <a:schemeClr val="bg1"/>
              </a:solidFill>
            </a:endParaRPr>
          </a:p>
        </p:txBody>
      </p:sp>
      <p:pic>
        <p:nvPicPr>
          <p:cNvPr id="5122" name="Picture 2" descr="HR Guide To The Power Of Employee Resource Groups | Wellable">
            <a:extLst>
              <a:ext uri="{FF2B5EF4-FFF2-40B4-BE49-F238E27FC236}">
                <a16:creationId xmlns:a16="http://schemas.microsoft.com/office/drawing/2014/main" id="{AAD048A2-7195-C114-8569-CA0071EC0579}"/>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826624" y="1228165"/>
            <a:ext cx="5215005" cy="2729186"/>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1E53229D-01FD-6AA0-5254-669EC7EB9937}"/>
              </a:ext>
            </a:extLst>
          </p:cNvPr>
          <p:cNvSpPr txBox="1"/>
          <p:nvPr/>
        </p:nvSpPr>
        <p:spPr>
          <a:xfrm>
            <a:off x="7659114" y="4229054"/>
            <a:ext cx="3550023" cy="830997"/>
          </a:xfrm>
          <a:prstGeom prst="rect">
            <a:avLst/>
          </a:prstGeom>
          <a:noFill/>
        </p:spPr>
        <p:txBody>
          <a:bodyPr wrap="square" rtlCol="0">
            <a:spAutoFit/>
          </a:bodyPr>
          <a:lstStyle/>
          <a:p>
            <a:pPr algn="ctr"/>
            <a:r>
              <a:rPr lang="en-IE" sz="2400" b="1" dirty="0">
                <a:solidFill>
                  <a:srgbClr val="083F59"/>
                </a:solidFill>
                <a:hlinkClick r:id="rId4">
                  <a:extLst>
                    <a:ext uri="{A12FA001-AC4F-418D-AE19-62706E023703}">
                      <ahyp:hlinkClr xmlns:ahyp="http://schemas.microsoft.com/office/drawing/2018/hyperlinkcolor" val="tx"/>
                    </a:ext>
                  </a:extLst>
                </a:hlinkClick>
              </a:rPr>
              <a:t>Resource: </a:t>
            </a:r>
            <a:r>
              <a:rPr lang="en-IE" sz="2400" dirty="0">
                <a:solidFill>
                  <a:srgbClr val="083F59"/>
                </a:solidFill>
                <a:hlinkClick r:id="rId4">
                  <a:extLst>
                    <a:ext uri="{A12FA001-AC4F-418D-AE19-62706E023703}">
                      <ahyp:hlinkClr xmlns:ahyp="http://schemas.microsoft.com/office/drawing/2018/hyperlinkcolor" val="tx"/>
                    </a:ext>
                  </a:extLst>
                </a:hlinkClick>
              </a:rPr>
              <a:t>Access This Resource from </a:t>
            </a:r>
            <a:r>
              <a:rPr lang="en-IE" sz="2400" dirty="0" err="1">
                <a:solidFill>
                  <a:srgbClr val="083F59"/>
                </a:solidFill>
                <a:hlinkClick r:id="rId4">
                  <a:extLst>
                    <a:ext uri="{A12FA001-AC4F-418D-AE19-62706E023703}">
                      <ahyp:hlinkClr xmlns:ahyp="http://schemas.microsoft.com/office/drawing/2018/hyperlinkcolor" val="tx"/>
                    </a:ext>
                  </a:extLst>
                </a:hlinkClick>
              </a:rPr>
              <a:t>Wellable</a:t>
            </a:r>
            <a:endParaRPr lang="en-IE" sz="2400" dirty="0">
              <a:solidFill>
                <a:srgbClr val="083F59"/>
              </a:solidFill>
            </a:endParaRPr>
          </a:p>
        </p:txBody>
      </p:sp>
    </p:spTree>
    <p:extLst>
      <p:ext uri="{BB962C8B-B14F-4D97-AF65-F5344CB8AC3E}">
        <p14:creationId xmlns:p14="http://schemas.microsoft.com/office/powerpoint/2010/main" val="868136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8123E4-B33C-03D3-7AC4-3BF3E584C4A3}"/>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16E16CBE-44D6-C5A1-0A6F-4CD1F770BCB0}"/>
              </a:ext>
            </a:extLst>
          </p:cNvPr>
          <p:cNvSpPr>
            <a:spLocks noGrp="1"/>
          </p:cNvSpPr>
          <p:nvPr>
            <p:ph type="body" sz="quarter" idx="18"/>
          </p:nvPr>
        </p:nvSpPr>
        <p:spPr>
          <a:xfrm>
            <a:off x="722098" y="1172347"/>
            <a:ext cx="4378821" cy="3849918"/>
          </a:xfrm>
        </p:spPr>
        <p:txBody>
          <a:bodyPr/>
          <a:lstStyle/>
          <a:p>
            <a:pPr marL="0" indent="0" algn="l">
              <a:lnSpc>
                <a:spcPts val="2100"/>
              </a:lnSpc>
              <a:spcBef>
                <a:spcPts val="1125"/>
              </a:spcBef>
              <a:spcAft>
                <a:spcPts val="1875"/>
              </a:spcAft>
            </a:pPr>
            <a:r>
              <a:rPr lang="en-US" sz="2100" b="1" dirty="0">
                <a:hlinkClick r:id="rId2">
                  <a:extLst>
                    <a:ext uri="{A12FA001-AC4F-418D-AE19-62706E023703}">
                      <ahyp:hlinkClr xmlns:ahyp="http://schemas.microsoft.com/office/drawing/2018/hyperlinkcolor" val="tx"/>
                    </a:ext>
                  </a:extLst>
                </a:hlinkClick>
              </a:rPr>
              <a:t>ERGs are vibrant communities</a:t>
            </a:r>
            <a:r>
              <a:rPr lang="en-US" sz="2100" b="1" dirty="0"/>
              <a:t> </a:t>
            </a:r>
            <a:r>
              <a:rPr lang="en-US" sz="2100" dirty="0"/>
              <a:t>where individuals can connect, network, and support one another. They create a safe space for open dialogue, where employees can share their unique perspectives and feel empowered to bring their authentic selves to work.</a:t>
            </a:r>
          </a:p>
          <a:p>
            <a:pPr marL="0" indent="0" algn="l">
              <a:lnSpc>
                <a:spcPts val="2100"/>
              </a:lnSpc>
              <a:spcBef>
                <a:spcPts val="1125"/>
              </a:spcBef>
              <a:spcAft>
                <a:spcPts val="1875"/>
              </a:spcAft>
            </a:pPr>
            <a:r>
              <a:rPr lang="en-US" sz="2100" dirty="0"/>
              <a:t>But ERGs are much more than just social platforms. They play a crucial role in </a:t>
            </a:r>
            <a:r>
              <a:rPr lang="en-US" sz="2100" b="1" dirty="0">
                <a:hlinkClick r:id="rId3">
                  <a:extLst>
                    <a:ext uri="{A12FA001-AC4F-418D-AE19-62706E023703}">
                      <ahyp:hlinkClr xmlns:ahyp="http://schemas.microsoft.com/office/drawing/2018/hyperlinkcolor" val="tx"/>
                    </a:ext>
                  </a:extLst>
                </a:hlinkClick>
              </a:rPr>
              <a:t>driving company success</a:t>
            </a:r>
            <a:r>
              <a:rPr lang="en-US" sz="2100" dirty="0"/>
              <a:t>. </a:t>
            </a:r>
          </a:p>
          <a:p>
            <a:pPr marL="0" indent="0" algn="l"/>
            <a:r>
              <a:rPr lang="en-IE" sz="2100" dirty="0">
                <a:highlight>
                  <a:srgbClr val="FCB913"/>
                </a:highlight>
              </a:rPr>
              <a:t>ERGs can cover endless types of groups: </a:t>
            </a:r>
            <a:r>
              <a:rPr lang="en-IE" sz="2100" dirty="0"/>
              <a:t>ethnic groups, disabilities, gender identity, sexual orientation, faith, emigrants, environmental issues</a:t>
            </a:r>
          </a:p>
          <a:p>
            <a:pPr marL="0" indent="0"/>
            <a:endParaRPr lang="en-IE" sz="2100" dirty="0"/>
          </a:p>
          <a:p>
            <a:pPr marL="0" indent="0"/>
            <a:endParaRPr lang="en-IE" sz="2100" dirty="0"/>
          </a:p>
        </p:txBody>
      </p:sp>
      <p:sp>
        <p:nvSpPr>
          <p:cNvPr id="6" name="Text Placeholder 4">
            <a:extLst>
              <a:ext uri="{FF2B5EF4-FFF2-40B4-BE49-F238E27FC236}">
                <a16:creationId xmlns:a16="http://schemas.microsoft.com/office/drawing/2014/main" id="{E6C02E94-9172-CA64-5612-DE10A0315069}"/>
              </a:ext>
            </a:extLst>
          </p:cNvPr>
          <p:cNvSpPr txBox="1">
            <a:spLocks/>
          </p:cNvSpPr>
          <p:nvPr/>
        </p:nvSpPr>
        <p:spPr>
          <a:xfrm>
            <a:off x="641414" y="374023"/>
            <a:ext cx="10636186"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2800" dirty="0">
                <a:solidFill>
                  <a:srgbClr val="083F59"/>
                </a:solidFill>
              </a:rPr>
              <a:t>ERGs Bring Community to Companies</a:t>
            </a:r>
            <a:endParaRPr lang="en-IE" sz="2800" b="0" dirty="0">
              <a:solidFill>
                <a:srgbClr val="083F59"/>
              </a:solidFill>
            </a:endParaRPr>
          </a:p>
        </p:txBody>
      </p:sp>
      <p:sp>
        <p:nvSpPr>
          <p:cNvPr id="41" name="TextBox 40">
            <a:extLst>
              <a:ext uri="{FF2B5EF4-FFF2-40B4-BE49-F238E27FC236}">
                <a16:creationId xmlns:a16="http://schemas.microsoft.com/office/drawing/2014/main" id="{C6E23A95-9DE1-2B17-42F5-D3FF97F9C8BC}"/>
              </a:ext>
            </a:extLst>
          </p:cNvPr>
          <p:cNvSpPr txBox="1"/>
          <p:nvPr/>
        </p:nvSpPr>
        <p:spPr>
          <a:xfrm>
            <a:off x="8048625" y="6359611"/>
            <a:ext cx="4219575" cy="369332"/>
          </a:xfrm>
          <a:prstGeom prst="rect">
            <a:avLst/>
          </a:prstGeom>
          <a:noFill/>
        </p:spPr>
        <p:txBody>
          <a:bodyPr wrap="square" rtlCol="0">
            <a:spAutoFit/>
          </a:bodyPr>
          <a:lstStyle/>
          <a:p>
            <a:r>
              <a:rPr lang="en-IE" dirty="0">
                <a:solidFill>
                  <a:schemeClr val="bg1"/>
                </a:solidFill>
                <a:hlinkClick r:id="rId4">
                  <a:extLst>
                    <a:ext uri="{A12FA001-AC4F-418D-AE19-62706E023703}">
                      <ahyp:hlinkClr xmlns:ahyp="http://schemas.microsoft.com/office/drawing/2018/hyperlinkcolor" val="tx"/>
                    </a:ext>
                  </a:extLst>
                </a:hlinkClick>
              </a:rPr>
              <a:t>Source WE THRIVE</a:t>
            </a:r>
            <a:endParaRPr lang="en-IE" dirty="0">
              <a:solidFill>
                <a:schemeClr val="bg1"/>
              </a:solidFill>
            </a:endParaRPr>
          </a:p>
        </p:txBody>
      </p:sp>
      <p:pic>
        <p:nvPicPr>
          <p:cNvPr id="2050" name="Picture 2">
            <a:extLst>
              <a:ext uri="{FF2B5EF4-FFF2-40B4-BE49-F238E27FC236}">
                <a16:creationId xmlns:a16="http://schemas.microsoft.com/office/drawing/2014/main" id="{1B7B61CD-53AA-B77F-C63F-D6826B4A3B63}"/>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00919" y="1410820"/>
            <a:ext cx="6727265" cy="403635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B1589AD-036C-A714-E038-8541EBA33EB6}"/>
              </a:ext>
            </a:extLst>
          </p:cNvPr>
          <p:cNvSpPr txBox="1"/>
          <p:nvPr/>
        </p:nvSpPr>
        <p:spPr>
          <a:xfrm>
            <a:off x="5026586" y="5497423"/>
            <a:ext cx="6875930" cy="646331"/>
          </a:xfrm>
          <a:prstGeom prst="rect">
            <a:avLst/>
          </a:prstGeom>
          <a:noFill/>
        </p:spPr>
        <p:txBody>
          <a:bodyPr wrap="square" rtlCol="0">
            <a:spAutoFit/>
          </a:bodyPr>
          <a:lstStyle/>
          <a:p>
            <a:r>
              <a:rPr lang="en-IE" dirty="0">
                <a:solidFill>
                  <a:srgbClr val="083F59"/>
                </a:solidFill>
              </a:rPr>
              <a:t>Source: </a:t>
            </a:r>
            <a:r>
              <a:rPr lang="en-IE" dirty="0">
                <a:solidFill>
                  <a:srgbClr val="083F59"/>
                </a:solidFill>
                <a:hlinkClick r:id="rId6"/>
              </a:rPr>
              <a:t>https://www.phenom.com/blog/comprehensive-guide-employee-resource-groups</a:t>
            </a:r>
            <a:r>
              <a:rPr lang="en-IE" dirty="0">
                <a:solidFill>
                  <a:srgbClr val="083F59"/>
                </a:solidFill>
              </a:rPr>
              <a:t> </a:t>
            </a:r>
          </a:p>
        </p:txBody>
      </p:sp>
    </p:spTree>
    <p:extLst>
      <p:ext uri="{BB962C8B-B14F-4D97-AF65-F5344CB8AC3E}">
        <p14:creationId xmlns:p14="http://schemas.microsoft.com/office/powerpoint/2010/main" val="3148879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22CC10-B0F9-66DE-D320-C452831A3FF7}"/>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9E24B514-64CB-314B-E426-A3D396A4B02C}"/>
              </a:ext>
            </a:extLst>
          </p:cNvPr>
          <p:cNvSpPr>
            <a:spLocks noGrp="1"/>
          </p:cNvSpPr>
          <p:nvPr>
            <p:ph type="body" sz="quarter" idx="18"/>
          </p:nvPr>
        </p:nvSpPr>
        <p:spPr>
          <a:xfrm>
            <a:off x="762438" y="1020503"/>
            <a:ext cx="10555503" cy="3849918"/>
          </a:xfrm>
        </p:spPr>
        <p:txBody>
          <a:bodyPr/>
          <a:lstStyle/>
          <a:p>
            <a:pPr marL="0" indent="0" algn="l"/>
            <a:r>
              <a:rPr lang="en-US" sz="2100" dirty="0">
                <a:highlight>
                  <a:srgbClr val="FCB913"/>
                </a:highlight>
              </a:rPr>
              <a:t>What they do: </a:t>
            </a:r>
            <a:r>
              <a:rPr lang="en-US" sz="2100" dirty="0"/>
              <a:t>ERGs are key to making workplaces more diverse and inclusive. They offer safe spaces for groups that are often overlooked. This helps build strong trust among people and boosts creativity. It also reduces the risk of hidden frustrations at work.</a:t>
            </a:r>
          </a:p>
          <a:p>
            <a:pPr marL="0" indent="0" algn="l"/>
            <a:r>
              <a:rPr lang="en-US" sz="2100" dirty="0"/>
              <a:t>ERGs let people talk openly, making the workplace more welcoming for everyone. They give power to certain groups and serve as a way to communicate. This supportive setting helps keep staff happy and reduces turnover, making ERGs a big win for today’s companies.</a:t>
            </a:r>
          </a:p>
          <a:p>
            <a:pPr marL="342900" indent="-342900" algn="l">
              <a:buFont typeface="Wingdings" panose="05000000000000000000" pitchFamily="2" charset="2"/>
              <a:buChar char="ü"/>
            </a:pPr>
            <a:r>
              <a:rPr lang="en-US" sz="2100" b="1" dirty="0"/>
              <a:t>Promote inclusion, generate cultural awareness and </a:t>
            </a:r>
            <a:r>
              <a:rPr lang="en-US" sz="2100" b="1" dirty="0" err="1"/>
              <a:t>sentsitivity</a:t>
            </a:r>
            <a:r>
              <a:rPr lang="en-US" sz="2100" b="1" dirty="0"/>
              <a:t>: </a:t>
            </a:r>
            <a:r>
              <a:rPr lang="en-US" sz="2100" dirty="0"/>
              <a:t>Create a sense of belonging and provide support for diverse employees, ensuring everyone feels valued and included. ERGs can educate the broader workforce about different cultures, experiences, and perspectives, enabling a more inclusive environment. ERGs can bring attention to company policies, culture, or </a:t>
            </a:r>
            <a:r>
              <a:rPr lang="en-US" sz="2100" dirty="0" err="1"/>
              <a:t>behaviours</a:t>
            </a:r>
            <a:r>
              <a:rPr lang="en-US" sz="2100" dirty="0"/>
              <a:t> that could either weaken or strengthen a more equitable workplace. Through educational programs, cultural celebrations, and open dialogues, ERGs help break down barriers and foster understanding across different groups, leading to more inclusive decision-making and reduced workplace conflicts.</a:t>
            </a:r>
          </a:p>
          <a:p>
            <a:pPr marL="0" indent="0" algn="l"/>
            <a:r>
              <a:rPr lang="en-US" sz="2100" b="1" dirty="0">
                <a:highlight>
                  <a:srgbClr val="FCB913"/>
                </a:highlight>
              </a:rPr>
              <a:t>Example: </a:t>
            </a:r>
            <a:r>
              <a:rPr lang="en-US" sz="2100" dirty="0"/>
              <a:t>help with supplier diversity, making the supply chain more inclusive. This boosts overall company performance and strength. </a:t>
            </a:r>
          </a:p>
          <a:p>
            <a:pPr marL="0" indent="0" algn="l"/>
            <a:endParaRPr lang="en-IE" sz="2100" dirty="0"/>
          </a:p>
        </p:txBody>
      </p:sp>
      <p:sp>
        <p:nvSpPr>
          <p:cNvPr id="6" name="Text Placeholder 4">
            <a:extLst>
              <a:ext uri="{FF2B5EF4-FFF2-40B4-BE49-F238E27FC236}">
                <a16:creationId xmlns:a16="http://schemas.microsoft.com/office/drawing/2014/main" id="{3B5ADA17-9E89-ACC3-CBA4-B1A2FDBD3001}"/>
              </a:ext>
            </a:extLst>
          </p:cNvPr>
          <p:cNvSpPr txBox="1">
            <a:spLocks/>
          </p:cNvSpPr>
          <p:nvPr/>
        </p:nvSpPr>
        <p:spPr>
          <a:xfrm>
            <a:off x="681755" y="324425"/>
            <a:ext cx="10636186"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2800" dirty="0">
                <a:solidFill>
                  <a:srgbClr val="083F59"/>
                </a:solidFill>
              </a:rPr>
              <a:t>Purpose: </a:t>
            </a:r>
            <a:r>
              <a:rPr lang="en-US" sz="2800" b="0" dirty="0">
                <a:solidFill>
                  <a:srgbClr val="083F59"/>
                </a:solidFill>
              </a:rPr>
              <a:t>Employee Resource Group (ERG)</a:t>
            </a:r>
            <a:endParaRPr lang="en-IE" sz="2800" b="0" dirty="0">
              <a:solidFill>
                <a:srgbClr val="083F59"/>
              </a:solidFill>
            </a:endParaRPr>
          </a:p>
        </p:txBody>
      </p:sp>
      <p:sp>
        <p:nvSpPr>
          <p:cNvPr id="2" name="TextBox 1">
            <a:extLst>
              <a:ext uri="{FF2B5EF4-FFF2-40B4-BE49-F238E27FC236}">
                <a16:creationId xmlns:a16="http://schemas.microsoft.com/office/drawing/2014/main" id="{5DEE89D7-4403-3EB7-7CE8-4A6AAFBACE56}"/>
              </a:ext>
            </a:extLst>
          </p:cNvPr>
          <p:cNvSpPr txBox="1"/>
          <p:nvPr/>
        </p:nvSpPr>
        <p:spPr>
          <a:xfrm>
            <a:off x="8048625" y="6359611"/>
            <a:ext cx="4219575" cy="369332"/>
          </a:xfrm>
          <a:prstGeom prst="rect">
            <a:avLst/>
          </a:prstGeom>
          <a:noFill/>
        </p:spPr>
        <p:txBody>
          <a:bodyPr wrap="square" rtlCol="0">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Source WE THRIVE</a:t>
            </a:r>
            <a:endParaRPr lang="en-IE" dirty="0">
              <a:solidFill>
                <a:schemeClr val="bg1"/>
              </a:solidFill>
            </a:endParaRPr>
          </a:p>
        </p:txBody>
      </p:sp>
      <p:sp>
        <p:nvSpPr>
          <p:cNvPr id="3" name="TextBox 2">
            <a:extLst>
              <a:ext uri="{FF2B5EF4-FFF2-40B4-BE49-F238E27FC236}">
                <a16:creationId xmlns:a16="http://schemas.microsoft.com/office/drawing/2014/main" id="{22AA74D3-F359-EC5D-40B5-953C9E28F2A5}"/>
              </a:ext>
            </a:extLst>
          </p:cNvPr>
          <p:cNvSpPr txBox="1"/>
          <p:nvPr/>
        </p:nvSpPr>
        <p:spPr>
          <a:xfrm>
            <a:off x="4787153" y="6377541"/>
            <a:ext cx="2178423" cy="369332"/>
          </a:xfrm>
          <a:prstGeom prst="rect">
            <a:avLst/>
          </a:prstGeom>
          <a:noFill/>
        </p:spPr>
        <p:txBody>
          <a:bodyPr wrap="square" rtlCol="0">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Source </a:t>
            </a:r>
            <a:r>
              <a:rPr lang="en-IE" dirty="0" err="1">
                <a:solidFill>
                  <a:schemeClr val="bg1"/>
                </a:solidFill>
                <a:hlinkClick r:id="rId3">
                  <a:extLst>
                    <a:ext uri="{A12FA001-AC4F-418D-AE19-62706E023703}">
                      <ahyp:hlinkClr xmlns:ahyp="http://schemas.microsoft.com/office/drawing/2018/hyperlinkcolor" val="tx"/>
                    </a:ext>
                  </a:extLst>
                </a:hlinkClick>
              </a:rPr>
              <a:t>PayChex</a:t>
            </a:r>
            <a:endParaRPr lang="en-IE" dirty="0">
              <a:solidFill>
                <a:schemeClr val="bg1"/>
              </a:solidFill>
            </a:endParaRPr>
          </a:p>
        </p:txBody>
      </p:sp>
    </p:spTree>
    <p:extLst>
      <p:ext uri="{BB962C8B-B14F-4D97-AF65-F5344CB8AC3E}">
        <p14:creationId xmlns:p14="http://schemas.microsoft.com/office/powerpoint/2010/main" val="2463017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0469CD-F0EB-FD86-B04A-F8C99B41FAB8}"/>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F421D0FB-661E-F373-7AAF-F21968C2BA90}"/>
              </a:ext>
            </a:extLst>
          </p:cNvPr>
          <p:cNvSpPr>
            <a:spLocks noGrp="1"/>
          </p:cNvSpPr>
          <p:nvPr>
            <p:ph type="body" sz="quarter" idx="18"/>
          </p:nvPr>
        </p:nvSpPr>
        <p:spPr>
          <a:xfrm>
            <a:off x="762438" y="1020503"/>
            <a:ext cx="10555503" cy="3849918"/>
          </a:xfrm>
        </p:spPr>
        <p:txBody>
          <a:bodyPr/>
          <a:lstStyle/>
          <a:p>
            <a:pPr marL="342900" indent="-342900" algn="l">
              <a:buFont typeface="Wingdings" panose="05000000000000000000" pitchFamily="2" charset="2"/>
              <a:buChar char="ü"/>
            </a:pPr>
            <a:r>
              <a:rPr lang="en-US" sz="2100" b="1" dirty="0"/>
              <a:t>Enhance engagement &amp; retention: </a:t>
            </a:r>
            <a:r>
              <a:rPr lang="en-US" sz="2100" dirty="0"/>
              <a:t>Boost employee satisfaction and retention by addressing their unique needs and promoting a positive work environment. ERGs provide much-needed opportunities for extracurricular activities — volunteering together, fun social gatherings, discussion groups — all with people who have a shared interest. </a:t>
            </a:r>
          </a:p>
          <a:p>
            <a:pPr marL="0" indent="0"/>
            <a:r>
              <a:rPr lang="en-US" sz="2100" b="1" dirty="0">
                <a:highlight>
                  <a:srgbClr val="FCB913"/>
                </a:highlight>
              </a:rPr>
              <a:t>Example: </a:t>
            </a:r>
            <a:r>
              <a:rPr lang="en-US" sz="2100" dirty="0"/>
              <a:t>Camp Culture - An ERG for celebrating the different employee experiences that broaden our collective understanding of race and ethnicity</a:t>
            </a:r>
          </a:p>
          <a:p>
            <a:pPr marL="0" indent="0"/>
            <a:endParaRPr lang="en-US" sz="2100" dirty="0"/>
          </a:p>
          <a:p>
            <a:pPr marL="342900" indent="-342900">
              <a:buFont typeface="Wingdings" panose="05000000000000000000" pitchFamily="2" charset="2"/>
              <a:buChar char="ü"/>
            </a:pPr>
            <a:r>
              <a:rPr lang="en-US" sz="2100" b="1" dirty="0"/>
              <a:t>Drive innovation through diverse perspective: </a:t>
            </a:r>
            <a:r>
              <a:rPr lang="en-US" sz="2100" dirty="0"/>
              <a:t>Encourage diverse perspectives to fuel creativity and innovative problem-solving across the company. ERG members represent staff members across all departments serving an important role in breaking down company silos.</a:t>
            </a:r>
          </a:p>
          <a:p>
            <a:pPr marL="0" indent="0"/>
            <a:r>
              <a:rPr lang="en-US" sz="2100" b="1" dirty="0">
                <a:highlight>
                  <a:srgbClr val="FCB913"/>
                </a:highlight>
              </a:rPr>
              <a:t>Example: </a:t>
            </a:r>
            <a:r>
              <a:rPr lang="en-US" sz="2100" dirty="0"/>
              <a:t>BCG ERG helped diverse teams generate 19% higher innovation revenues</a:t>
            </a:r>
          </a:p>
          <a:p>
            <a:pPr marL="0" indent="0"/>
            <a:r>
              <a:rPr lang="en-US" sz="2100" b="1" dirty="0">
                <a:highlight>
                  <a:srgbClr val="FCB913"/>
                </a:highlight>
              </a:rPr>
              <a:t>Example: </a:t>
            </a:r>
            <a:r>
              <a:rPr lang="en-US" sz="2100" dirty="0"/>
              <a:t>Procter &amp; Gamble’s Hispanic and African Ancestry ERGs helped create successful products like Pantene Gold Series</a:t>
            </a:r>
          </a:p>
          <a:p>
            <a:pPr marL="0" indent="0"/>
            <a:endParaRPr lang="en-US" sz="2100" dirty="0"/>
          </a:p>
          <a:p>
            <a:pPr marL="0" indent="0" algn="l"/>
            <a:endParaRPr lang="en-US" sz="2100" dirty="0"/>
          </a:p>
          <a:p>
            <a:pPr marL="0" indent="0" algn="l"/>
            <a:endParaRPr lang="en-IE" sz="2100" dirty="0"/>
          </a:p>
        </p:txBody>
      </p:sp>
      <p:sp>
        <p:nvSpPr>
          <p:cNvPr id="6" name="Text Placeholder 4">
            <a:extLst>
              <a:ext uri="{FF2B5EF4-FFF2-40B4-BE49-F238E27FC236}">
                <a16:creationId xmlns:a16="http://schemas.microsoft.com/office/drawing/2014/main" id="{A249685C-8312-87DF-4496-52265F8616A0}"/>
              </a:ext>
            </a:extLst>
          </p:cNvPr>
          <p:cNvSpPr txBox="1">
            <a:spLocks/>
          </p:cNvSpPr>
          <p:nvPr/>
        </p:nvSpPr>
        <p:spPr>
          <a:xfrm>
            <a:off x="681755" y="324425"/>
            <a:ext cx="10636186"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2800" dirty="0">
                <a:solidFill>
                  <a:srgbClr val="083F59"/>
                </a:solidFill>
              </a:rPr>
              <a:t>Purpose: </a:t>
            </a:r>
            <a:r>
              <a:rPr lang="en-US" sz="2800" b="0" dirty="0">
                <a:solidFill>
                  <a:srgbClr val="083F59"/>
                </a:solidFill>
              </a:rPr>
              <a:t>Employee Resource Group (ERG)</a:t>
            </a:r>
            <a:endParaRPr lang="en-IE" sz="2800" b="0" dirty="0">
              <a:solidFill>
                <a:srgbClr val="083F59"/>
              </a:solidFill>
            </a:endParaRPr>
          </a:p>
        </p:txBody>
      </p:sp>
      <p:sp>
        <p:nvSpPr>
          <p:cNvPr id="2" name="TextBox 1">
            <a:extLst>
              <a:ext uri="{FF2B5EF4-FFF2-40B4-BE49-F238E27FC236}">
                <a16:creationId xmlns:a16="http://schemas.microsoft.com/office/drawing/2014/main" id="{E19FFF45-C3E7-783F-C189-AF641715C956}"/>
              </a:ext>
            </a:extLst>
          </p:cNvPr>
          <p:cNvSpPr txBox="1"/>
          <p:nvPr/>
        </p:nvSpPr>
        <p:spPr>
          <a:xfrm>
            <a:off x="8048625" y="6359611"/>
            <a:ext cx="4219575" cy="369332"/>
          </a:xfrm>
          <a:prstGeom prst="rect">
            <a:avLst/>
          </a:prstGeom>
          <a:noFill/>
        </p:spPr>
        <p:txBody>
          <a:bodyPr wrap="square" rtlCol="0">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Source WE THRIVE</a:t>
            </a:r>
            <a:endParaRPr lang="en-IE" dirty="0">
              <a:solidFill>
                <a:schemeClr val="bg1"/>
              </a:solidFill>
            </a:endParaRPr>
          </a:p>
        </p:txBody>
      </p:sp>
      <p:sp>
        <p:nvSpPr>
          <p:cNvPr id="3" name="TextBox 2">
            <a:extLst>
              <a:ext uri="{FF2B5EF4-FFF2-40B4-BE49-F238E27FC236}">
                <a16:creationId xmlns:a16="http://schemas.microsoft.com/office/drawing/2014/main" id="{E310BA52-0055-43FA-106E-6AFEACD0DF2B}"/>
              </a:ext>
            </a:extLst>
          </p:cNvPr>
          <p:cNvSpPr txBox="1"/>
          <p:nvPr/>
        </p:nvSpPr>
        <p:spPr>
          <a:xfrm>
            <a:off x="4787153" y="6377541"/>
            <a:ext cx="2178423" cy="369332"/>
          </a:xfrm>
          <a:prstGeom prst="rect">
            <a:avLst/>
          </a:prstGeom>
          <a:noFill/>
        </p:spPr>
        <p:txBody>
          <a:bodyPr wrap="square" rtlCol="0">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Source </a:t>
            </a:r>
            <a:r>
              <a:rPr lang="en-IE" dirty="0" err="1">
                <a:solidFill>
                  <a:schemeClr val="bg1"/>
                </a:solidFill>
                <a:hlinkClick r:id="rId3">
                  <a:extLst>
                    <a:ext uri="{A12FA001-AC4F-418D-AE19-62706E023703}">
                      <ahyp:hlinkClr xmlns:ahyp="http://schemas.microsoft.com/office/drawing/2018/hyperlinkcolor" val="tx"/>
                    </a:ext>
                  </a:extLst>
                </a:hlinkClick>
              </a:rPr>
              <a:t>PayChex</a:t>
            </a:r>
            <a:endParaRPr lang="en-IE" dirty="0">
              <a:solidFill>
                <a:schemeClr val="bg1"/>
              </a:solidFill>
            </a:endParaRPr>
          </a:p>
        </p:txBody>
      </p:sp>
    </p:spTree>
    <p:extLst>
      <p:ext uri="{BB962C8B-B14F-4D97-AF65-F5344CB8AC3E}">
        <p14:creationId xmlns:p14="http://schemas.microsoft.com/office/powerpoint/2010/main" val="33798597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0E2AAF-96F5-E473-E8C6-51EE37FA6322}"/>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B8DCB76A-5D17-50AB-D53A-9856B38B49DE}"/>
              </a:ext>
            </a:extLst>
          </p:cNvPr>
          <p:cNvSpPr>
            <a:spLocks noGrp="1"/>
          </p:cNvSpPr>
          <p:nvPr>
            <p:ph type="body" sz="quarter" idx="18"/>
          </p:nvPr>
        </p:nvSpPr>
        <p:spPr>
          <a:xfrm>
            <a:off x="762438" y="1020503"/>
            <a:ext cx="6463115" cy="3849918"/>
          </a:xfrm>
        </p:spPr>
        <p:txBody>
          <a:bodyPr/>
          <a:lstStyle/>
          <a:p>
            <a:pPr marL="342900" indent="-342900">
              <a:buFont typeface="Wingdings" panose="05000000000000000000" pitchFamily="2" charset="2"/>
              <a:buChar char="ü"/>
            </a:pPr>
            <a:r>
              <a:rPr lang="en-US" sz="2100" b="1" dirty="0"/>
              <a:t>Promote professional development &amp; identify opportunities: </a:t>
            </a:r>
            <a:r>
              <a:rPr lang="en-US" sz="2100" dirty="0"/>
              <a:t>ERGs offer chances for skill growth and career progress, helping underrepresented groups. Offer networking and mentorship opportunities to help employees enhance their skills, advance their careers, and become future leaders. ERGs bring issues of diversity and inclusion to the attention of all employees, everyone in the company may expand their perspectives and insights to further their own professional and personal growth. </a:t>
            </a:r>
          </a:p>
          <a:p>
            <a:pPr marL="0" indent="0"/>
            <a:r>
              <a:rPr lang="en-US" sz="2100" b="1" dirty="0">
                <a:highlight>
                  <a:srgbClr val="FCB913"/>
                </a:highlight>
              </a:rPr>
              <a:t>Example: </a:t>
            </a:r>
            <a:r>
              <a:rPr lang="en-US" sz="2100" dirty="0"/>
              <a:t>Dell Technologies’ Women in Action ERG has boosted female employee retention rates</a:t>
            </a:r>
          </a:p>
          <a:p>
            <a:pPr marL="0" indent="0"/>
            <a:r>
              <a:rPr lang="en-US" sz="2100" b="1" dirty="0">
                <a:highlight>
                  <a:srgbClr val="FCB913"/>
                </a:highlight>
              </a:rPr>
              <a:t>Example: </a:t>
            </a:r>
            <a:r>
              <a:rPr lang="en-US" sz="2100" dirty="0"/>
              <a:t>Deloitte’s study shows that 71% of millennials feel they’re not using their leadership skills fully. ERGs offer chances for employees to improve their leadership skills, helping the business succeed.</a:t>
            </a:r>
          </a:p>
          <a:p>
            <a:pPr marL="0" indent="0" algn="l"/>
            <a:endParaRPr lang="en-IE" sz="2100" dirty="0"/>
          </a:p>
        </p:txBody>
      </p:sp>
      <p:sp>
        <p:nvSpPr>
          <p:cNvPr id="6" name="Text Placeholder 4">
            <a:extLst>
              <a:ext uri="{FF2B5EF4-FFF2-40B4-BE49-F238E27FC236}">
                <a16:creationId xmlns:a16="http://schemas.microsoft.com/office/drawing/2014/main" id="{AA064008-0BB4-D32E-AB90-E9F422712267}"/>
              </a:ext>
            </a:extLst>
          </p:cNvPr>
          <p:cNvSpPr txBox="1">
            <a:spLocks/>
          </p:cNvSpPr>
          <p:nvPr/>
        </p:nvSpPr>
        <p:spPr>
          <a:xfrm>
            <a:off x="681755" y="324425"/>
            <a:ext cx="10636186"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2800" dirty="0">
                <a:solidFill>
                  <a:srgbClr val="083F59"/>
                </a:solidFill>
              </a:rPr>
              <a:t>Purpose: </a:t>
            </a:r>
            <a:r>
              <a:rPr lang="en-US" sz="2800" b="0" dirty="0">
                <a:solidFill>
                  <a:srgbClr val="083F59"/>
                </a:solidFill>
              </a:rPr>
              <a:t>Employee Resource Group (ERG)</a:t>
            </a:r>
            <a:endParaRPr lang="en-IE" sz="2800" b="0" dirty="0">
              <a:solidFill>
                <a:srgbClr val="083F59"/>
              </a:solidFill>
            </a:endParaRPr>
          </a:p>
        </p:txBody>
      </p:sp>
      <p:sp>
        <p:nvSpPr>
          <p:cNvPr id="2" name="TextBox 1">
            <a:extLst>
              <a:ext uri="{FF2B5EF4-FFF2-40B4-BE49-F238E27FC236}">
                <a16:creationId xmlns:a16="http://schemas.microsoft.com/office/drawing/2014/main" id="{A3959346-923D-D7A2-73C5-78B15155F3D6}"/>
              </a:ext>
            </a:extLst>
          </p:cNvPr>
          <p:cNvSpPr txBox="1"/>
          <p:nvPr/>
        </p:nvSpPr>
        <p:spPr>
          <a:xfrm>
            <a:off x="8048625" y="6359611"/>
            <a:ext cx="4219575" cy="369332"/>
          </a:xfrm>
          <a:prstGeom prst="rect">
            <a:avLst/>
          </a:prstGeom>
          <a:noFill/>
        </p:spPr>
        <p:txBody>
          <a:bodyPr wrap="square" rtlCol="0">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Source WE THRIVE</a:t>
            </a:r>
            <a:endParaRPr lang="en-IE" dirty="0">
              <a:solidFill>
                <a:schemeClr val="bg1"/>
              </a:solidFill>
            </a:endParaRPr>
          </a:p>
        </p:txBody>
      </p:sp>
      <p:pic>
        <p:nvPicPr>
          <p:cNvPr id="7" name="Picture 6" descr="A group of women with face paint&#10;&#10;Description automatically generated">
            <a:extLst>
              <a:ext uri="{FF2B5EF4-FFF2-40B4-BE49-F238E27FC236}">
                <a16:creationId xmlns:a16="http://schemas.microsoft.com/office/drawing/2014/main" id="{D112DF4E-F21B-FFCC-348A-1CAA0C4E2016}"/>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56984" y="591671"/>
            <a:ext cx="4353261" cy="5441576"/>
          </a:xfrm>
          <a:prstGeom prst="rect">
            <a:avLst/>
          </a:prstGeom>
        </p:spPr>
      </p:pic>
    </p:spTree>
    <p:extLst>
      <p:ext uri="{BB962C8B-B14F-4D97-AF65-F5344CB8AC3E}">
        <p14:creationId xmlns:p14="http://schemas.microsoft.com/office/powerpoint/2010/main" val="40140136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DCE1F7-4AD7-0924-3B04-3C53E38ED708}"/>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34D825D9-9114-E03E-6BA2-B131CA823183}"/>
              </a:ext>
            </a:extLst>
          </p:cNvPr>
          <p:cNvSpPr>
            <a:spLocks noGrp="1"/>
          </p:cNvSpPr>
          <p:nvPr>
            <p:ph type="body" sz="quarter" idx="18"/>
          </p:nvPr>
        </p:nvSpPr>
        <p:spPr>
          <a:xfrm>
            <a:off x="762438" y="993608"/>
            <a:ext cx="10555503" cy="3849918"/>
          </a:xfrm>
        </p:spPr>
        <p:txBody>
          <a:bodyPr/>
          <a:lstStyle/>
          <a:p>
            <a:pPr marL="342900" indent="-342900" algn="l">
              <a:buFont typeface="Wingdings" panose="05000000000000000000" pitchFamily="2" charset="2"/>
              <a:buChar char="ü"/>
            </a:pPr>
            <a:r>
              <a:rPr lang="en-US" sz="2100" b="1" dirty="0"/>
              <a:t>Support business goals: </a:t>
            </a:r>
            <a:r>
              <a:rPr lang="en-US" sz="2100" dirty="0"/>
              <a:t>Align Employee Resource Group (ERG) initiatives with the company’s diversity, equity, and inclusion (DEI) objectives to drive meaningful progress and address company challenges.</a:t>
            </a:r>
          </a:p>
          <a:p>
            <a:pPr marL="342900" indent="-342900">
              <a:buFont typeface="Wingdings" panose="05000000000000000000" pitchFamily="2" charset="2"/>
              <a:buChar char="ü"/>
            </a:pPr>
            <a:r>
              <a:rPr lang="en-US" sz="2100" b="1" dirty="0"/>
              <a:t>Tackle workplace issues and reveal challenges and pain points: </a:t>
            </a:r>
            <a:r>
              <a:rPr lang="en-US" sz="2100" dirty="0"/>
              <a:t>Employees are often in a better position to see what’s going well (or not), so ERGs help companies identify challenges and pain points at your company. By having leadership and HR work closely with ERGs, companies can improve communication and transparency between execs and employees, solve problems more quickly, and better meet employee needs. </a:t>
            </a:r>
          </a:p>
          <a:p>
            <a:pPr marL="342900" indent="-342900">
              <a:buFont typeface="Wingdings" panose="05000000000000000000" pitchFamily="2" charset="2"/>
              <a:buChar char="ü"/>
            </a:pPr>
            <a:r>
              <a:rPr lang="en-US" sz="2100" b="1" dirty="0">
                <a:highlight>
                  <a:srgbClr val="FCB913"/>
                </a:highlight>
              </a:rPr>
              <a:t>Example: </a:t>
            </a:r>
            <a:r>
              <a:rPr lang="en-US" sz="2100" dirty="0"/>
              <a:t>In Australia, 19% of workers feel undervalued and can’t move up in their careers, a jump from 2019. </a:t>
            </a:r>
          </a:p>
          <a:p>
            <a:pPr marL="0" indent="0" algn="l"/>
            <a:r>
              <a:rPr lang="en-US" sz="2100" dirty="0">
                <a:highlight>
                  <a:srgbClr val="FCB913"/>
                </a:highlight>
              </a:rPr>
              <a:t>Key Objectives of ERGs: </a:t>
            </a:r>
          </a:p>
          <a:p>
            <a:pPr marL="342900" indent="-342900" algn="l">
              <a:lnSpc>
                <a:spcPct val="100000"/>
              </a:lnSpc>
              <a:spcBef>
                <a:spcPts val="0"/>
              </a:spcBef>
              <a:buFont typeface="Wingdings" panose="05000000000000000000" pitchFamily="2" charset="2"/>
              <a:buChar char="v"/>
            </a:pPr>
            <a:r>
              <a:rPr lang="en-US" sz="2100" dirty="0"/>
              <a:t>Connect individuals with similar backgrounds and interests.</a:t>
            </a:r>
          </a:p>
          <a:p>
            <a:pPr marL="342900" indent="-342900" algn="l">
              <a:lnSpc>
                <a:spcPct val="100000"/>
              </a:lnSpc>
              <a:spcBef>
                <a:spcPts val="0"/>
              </a:spcBef>
              <a:buFont typeface="Wingdings" panose="05000000000000000000" pitchFamily="2" charset="2"/>
              <a:buChar char="v"/>
            </a:pPr>
            <a:r>
              <a:rPr lang="en-US" sz="2100" dirty="0"/>
              <a:t>Improve the workplace experience for employees who may feel </a:t>
            </a:r>
            <a:r>
              <a:rPr lang="en-US" sz="2100" dirty="0" err="1"/>
              <a:t>marginalised</a:t>
            </a:r>
            <a:r>
              <a:rPr lang="en-US" sz="2100" dirty="0"/>
              <a:t> or overlooked.</a:t>
            </a:r>
          </a:p>
          <a:p>
            <a:pPr marL="342900" indent="-342900" algn="l">
              <a:lnSpc>
                <a:spcPct val="100000"/>
              </a:lnSpc>
              <a:spcBef>
                <a:spcPts val="0"/>
              </a:spcBef>
              <a:buFont typeface="Wingdings" panose="05000000000000000000" pitchFamily="2" charset="2"/>
              <a:buChar char="v"/>
            </a:pPr>
            <a:r>
              <a:rPr lang="en-US" sz="2100" dirty="0"/>
              <a:t>Cultivate a more inclusive and supportive work culture.</a:t>
            </a:r>
          </a:p>
          <a:p>
            <a:pPr marL="342900" indent="-342900" algn="l">
              <a:lnSpc>
                <a:spcPct val="100000"/>
              </a:lnSpc>
              <a:spcBef>
                <a:spcPts val="0"/>
              </a:spcBef>
              <a:buFont typeface="Wingdings" panose="05000000000000000000" pitchFamily="2" charset="2"/>
              <a:buChar char="v"/>
            </a:pPr>
            <a:r>
              <a:rPr lang="en-US" sz="2100" dirty="0"/>
              <a:t>Identify, nurture, and develop future leaders from diverse talent pools.</a:t>
            </a:r>
          </a:p>
          <a:p>
            <a:pPr marL="342900" indent="-342900" algn="l">
              <a:lnSpc>
                <a:spcPct val="100000"/>
              </a:lnSpc>
              <a:spcBef>
                <a:spcPts val="0"/>
              </a:spcBef>
              <a:buFont typeface="Wingdings" panose="05000000000000000000" pitchFamily="2" charset="2"/>
              <a:buChar char="v"/>
            </a:pPr>
            <a:r>
              <a:rPr lang="en-US" sz="2100" dirty="0"/>
              <a:t>Tackle significant company challenges by leveraging diverse employee insights.</a:t>
            </a:r>
          </a:p>
          <a:p>
            <a:pPr marL="0" indent="0"/>
            <a:endParaRPr lang="en-IE" sz="2100" dirty="0"/>
          </a:p>
        </p:txBody>
      </p:sp>
      <p:sp>
        <p:nvSpPr>
          <p:cNvPr id="6" name="Text Placeholder 4">
            <a:extLst>
              <a:ext uri="{FF2B5EF4-FFF2-40B4-BE49-F238E27FC236}">
                <a16:creationId xmlns:a16="http://schemas.microsoft.com/office/drawing/2014/main" id="{9A77664B-87E5-FE0B-CAA3-3030335569D4}"/>
              </a:ext>
            </a:extLst>
          </p:cNvPr>
          <p:cNvSpPr txBox="1">
            <a:spLocks/>
          </p:cNvSpPr>
          <p:nvPr/>
        </p:nvSpPr>
        <p:spPr>
          <a:xfrm>
            <a:off x="681755" y="324425"/>
            <a:ext cx="10636186"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2800" dirty="0">
                <a:solidFill>
                  <a:srgbClr val="083F59"/>
                </a:solidFill>
              </a:rPr>
              <a:t>Purpose: </a:t>
            </a:r>
            <a:r>
              <a:rPr lang="en-US" sz="2800" b="0" dirty="0">
                <a:solidFill>
                  <a:srgbClr val="083F59"/>
                </a:solidFill>
              </a:rPr>
              <a:t>Employee Resource Group (ERG)</a:t>
            </a:r>
            <a:endParaRPr lang="en-IE" sz="2800" b="0" dirty="0">
              <a:solidFill>
                <a:srgbClr val="083F59"/>
              </a:solidFill>
            </a:endParaRPr>
          </a:p>
        </p:txBody>
      </p:sp>
      <p:sp>
        <p:nvSpPr>
          <p:cNvPr id="2" name="TextBox 1">
            <a:extLst>
              <a:ext uri="{FF2B5EF4-FFF2-40B4-BE49-F238E27FC236}">
                <a16:creationId xmlns:a16="http://schemas.microsoft.com/office/drawing/2014/main" id="{1015629A-9B83-5155-58CA-67F533CA7C3F}"/>
              </a:ext>
            </a:extLst>
          </p:cNvPr>
          <p:cNvSpPr txBox="1"/>
          <p:nvPr/>
        </p:nvSpPr>
        <p:spPr>
          <a:xfrm>
            <a:off x="8048625" y="6359611"/>
            <a:ext cx="4219575" cy="369332"/>
          </a:xfrm>
          <a:prstGeom prst="rect">
            <a:avLst/>
          </a:prstGeom>
          <a:noFill/>
        </p:spPr>
        <p:txBody>
          <a:bodyPr wrap="square" rtlCol="0">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Source WE THRIVE</a:t>
            </a:r>
            <a:endParaRPr lang="en-IE" dirty="0">
              <a:solidFill>
                <a:schemeClr val="bg1"/>
              </a:solidFill>
            </a:endParaRPr>
          </a:p>
        </p:txBody>
      </p:sp>
    </p:spTree>
    <p:extLst>
      <p:ext uri="{BB962C8B-B14F-4D97-AF65-F5344CB8AC3E}">
        <p14:creationId xmlns:p14="http://schemas.microsoft.com/office/powerpoint/2010/main" val="20715135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BEB5E4-B750-A5DB-044C-C3CFB2433DA1}"/>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B10C0E30-381C-8EFA-EF18-F80105737DC3}"/>
              </a:ext>
            </a:extLst>
          </p:cNvPr>
          <p:cNvSpPr>
            <a:spLocks noGrp="1"/>
          </p:cNvSpPr>
          <p:nvPr>
            <p:ph type="body" sz="quarter" idx="16"/>
          </p:nvPr>
        </p:nvSpPr>
        <p:spPr>
          <a:xfrm>
            <a:off x="798379" y="555138"/>
            <a:ext cx="10595237" cy="803654"/>
          </a:xfrm>
        </p:spPr>
        <p:txBody>
          <a:bodyPr/>
          <a:lstStyle/>
          <a:p>
            <a:r>
              <a:rPr lang="en-IE" sz="2800" b="0" dirty="0">
                <a:solidFill>
                  <a:srgbClr val="083F59"/>
                </a:solidFill>
              </a:rPr>
              <a:t>ERG Support is Multifaceted</a:t>
            </a:r>
          </a:p>
        </p:txBody>
      </p:sp>
      <p:sp>
        <p:nvSpPr>
          <p:cNvPr id="11" name="TextBox 10">
            <a:extLst>
              <a:ext uri="{FF2B5EF4-FFF2-40B4-BE49-F238E27FC236}">
                <a16:creationId xmlns:a16="http://schemas.microsoft.com/office/drawing/2014/main" id="{EF2A47D3-6C13-667E-BBE6-405E422ACD25}"/>
              </a:ext>
            </a:extLst>
          </p:cNvPr>
          <p:cNvSpPr txBox="1"/>
          <p:nvPr/>
        </p:nvSpPr>
        <p:spPr>
          <a:xfrm>
            <a:off x="798380" y="1196268"/>
            <a:ext cx="10595237" cy="5293757"/>
          </a:xfrm>
          <a:prstGeom prst="rect">
            <a:avLst/>
          </a:prstGeom>
          <a:noFill/>
        </p:spPr>
        <p:txBody>
          <a:bodyPr wrap="square" rtlCol="0">
            <a:spAutoFit/>
          </a:bodyPr>
          <a:lstStyle/>
          <a:p>
            <a:pPr algn="l"/>
            <a:r>
              <a:rPr lang="en-US" sz="2200" b="1" dirty="0">
                <a:solidFill>
                  <a:srgbClr val="083F59"/>
                </a:solidFill>
              </a:rPr>
              <a:t>ERGs provide strong support for underrepresented groups, making jobs more satisfying and engaging</a:t>
            </a:r>
            <a:r>
              <a:rPr lang="en-US" sz="2200" dirty="0">
                <a:solidFill>
                  <a:srgbClr val="083F59"/>
                </a:solidFill>
              </a:rPr>
              <a:t>.</a:t>
            </a:r>
          </a:p>
          <a:p>
            <a:pPr algn="l"/>
            <a:r>
              <a:rPr lang="en-US" sz="2200" dirty="0">
                <a:solidFill>
                  <a:srgbClr val="083F59"/>
                </a:solidFill>
              </a:rPr>
              <a:t> </a:t>
            </a:r>
          </a:p>
          <a:p>
            <a:pPr marL="342900" indent="-342900" algn="l">
              <a:buFont typeface="Wingdings" panose="05000000000000000000" pitchFamily="2" charset="2"/>
              <a:buChar char="ü"/>
            </a:pPr>
            <a:r>
              <a:rPr lang="en-US" sz="2200" dirty="0">
                <a:solidFill>
                  <a:srgbClr val="083F59"/>
                </a:solidFill>
              </a:rPr>
              <a:t>ERGs run mentoring and upskilling </a:t>
            </a:r>
            <a:r>
              <a:rPr lang="en-US" sz="2200" dirty="0" err="1">
                <a:solidFill>
                  <a:srgbClr val="083F59"/>
                </a:solidFill>
              </a:rPr>
              <a:t>programmes</a:t>
            </a:r>
            <a:endParaRPr lang="en-US" sz="2200" dirty="0">
              <a:solidFill>
                <a:srgbClr val="083F59"/>
              </a:solidFill>
            </a:endParaRPr>
          </a:p>
          <a:p>
            <a:pPr marL="342900" indent="-342900" algn="l">
              <a:buFont typeface="Wingdings" panose="05000000000000000000" pitchFamily="2" charset="2"/>
              <a:buChar char="ü"/>
            </a:pPr>
            <a:r>
              <a:rPr lang="en-US" sz="2200" dirty="0">
                <a:solidFill>
                  <a:srgbClr val="083F59"/>
                </a:solidFill>
              </a:rPr>
              <a:t>They help in attracting and keeping diverse talent</a:t>
            </a:r>
          </a:p>
          <a:p>
            <a:pPr marL="342900" indent="-342900" algn="l">
              <a:buFont typeface="Wingdings" panose="05000000000000000000" pitchFamily="2" charset="2"/>
              <a:buChar char="ü"/>
            </a:pPr>
            <a:r>
              <a:rPr lang="en-US" sz="2200" dirty="0">
                <a:solidFill>
                  <a:srgbClr val="083F59"/>
                </a:solidFill>
              </a:rPr>
              <a:t>ERGs make a company look good to potential employees</a:t>
            </a:r>
          </a:p>
          <a:p>
            <a:pPr marL="342900" indent="-342900" algn="l">
              <a:buFont typeface="Wingdings" panose="05000000000000000000" pitchFamily="2" charset="2"/>
              <a:buChar char="ü"/>
            </a:pPr>
            <a:r>
              <a:rPr lang="en-US" sz="2200" dirty="0">
                <a:solidFill>
                  <a:srgbClr val="083F59"/>
                </a:solidFill>
              </a:rPr>
              <a:t>They help create a healthy work culture</a:t>
            </a:r>
          </a:p>
          <a:p>
            <a:pPr marL="342900" indent="-342900" algn="l">
              <a:buFont typeface="Wingdings" panose="05000000000000000000" pitchFamily="2" charset="2"/>
              <a:buChar char="ü"/>
            </a:pPr>
            <a:r>
              <a:rPr lang="en-US" sz="2200" dirty="0">
                <a:solidFill>
                  <a:srgbClr val="083F59"/>
                </a:solidFill>
              </a:rPr>
              <a:t>Meet and connect with new colleagues</a:t>
            </a:r>
          </a:p>
          <a:p>
            <a:pPr marL="342900" indent="-342900" algn="l">
              <a:buFont typeface="Wingdings" panose="05000000000000000000" pitchFamily="2" charset="2"/>
              <a:buChar char="ü"/>
            </a:pPr>
            <a:r>
              <a:rPr lang="en-US" sz="2200" dirty="0">
                <a:solidFill>
                  <a:srgbClr val="083F59"/>
                </a:solidFill>
              </a:rPr>
              <a:t>Be an active voice for change</a:t>
            </a:r>
          </a:p>
          <a:p>
            <a:pPr marL="342900" indent="-342900" algn="l">
              <a:buFont typeface="Wingdings" panose="05000000000000000000" pitchFamily="2" charset="2"/>
              <a:buChar char="ü"/>
            </a:pPr>
            <a:r>
              <a:rPr lang="en-US" sz="2200" dirty="0">
                <a:solidFill>
                  <a:srgbClr val="083F59"/>
                </a:solidFill>
              </a:rPr>
              <a:t>Learn and grow professionally and personally</a:t>
            </a:r>
          </a:p>
          <a:p>
            <a:pPr marL="342900" indent="-342900" algn="l">
              <a:buFont typeface="Wingdings" panose="05000000000000000000" pitchFamily="2" charset="2"/>
              <a:buChar char="ü"/>
            </a:pPr>
            <a:r>
              <a:rPr lang="en-US" sz="2200" dirty="0">
                <a:solidFill>
                  <a:srgbClr val="083F59"/>
                </a:solidFill>
              </a:rPr>
              <a:t>Share their culture, values, and experiences with others</a:t>
            </a:r>
          </a:p>
          <a:p>
            <a:pPr marL="342900" indent="-342900" algn="l">
              <a:buFont typeface="Wingdings" panose="05000000000000000000" pitchFamily="2" charset="2"/>
              <a:buChar char="ü"/>
            </a:pPr>
            <a:r>
              <a:rPr lang="en-US" sz="2200" dirty="0">
                <a:solidFill>
                  <a:srgbClr val="083F59"/>
                </a:solidFill>
              </a:rPr>
              <a:t>Contribute towards a more open and </a:t>
            </a:r>
            <a:r>
              <a:rPr lang="en-US" sz="2200" dirty="0">
                <a:solidFill>
                  <a:srgbClr val="083F59"/>
                </a:solidFill>
                <a:hlinkClick r:id="rId2">
                  <a:extLst>
                    <a:ext uri="{A12FA001-AC4F-418D-AE19-62706E023703}">
                      <ahyp:hlinkClr xmlns:ahyp="http://schemas.microsoft.com/office/drawing/2018/hyperlinkcolor" val="tx"/>
                    </a:ext>
                  </a:extLst>
                </a:hlinkClick>
              </a:rPr>
              <a:t>human world of work</a:t>
            </a:r>
            <a:endParaRPr lang="en-US" sz="2200" dirty="0">
              <a:solidFill>
                <a:srgbClr val="083F59"/>
              </a:solidFill>
            </a:endParaRPr>
          </a:p>
          <a:p>
            <a:pPr marL="342900" indent="-342900" algn="l">
              <a:buFont typeface="Wingdings" panose="05000000000000000000" pitchFamily="2" charset="2"/>
              <a:buChar char="ü"/>
            </a:pPr>
            <a:r>
              <a:rPr lang="en-US" sz="2200" dirty="0">
                <a:solidFill>
                  <a:srgbClr val="083F59"/>
                </a:solidFill>
              </a:rPr>
              <a:t>Give back to the local community</a:t>
            </a:r>
          </a:p>
          <a:p>
            <a:pPr marL="342900" indent="-342900" algn="l">
              <a:buFont typeface="Wingdings" panose="05000000000000000000" pitchFamily="2" charset="2"/>
              <a:buChar char="ü"/>
            </a:pPr>
            <a:endParaRPr lang="en-US" sz="2200" dirty="0">
              <a:solidFill>
                <a:srgbClr val="083F59"/>
              </a:solidFill>
            </a:endParaRPr>
          </a:p>
          <a:p>
            <a:endParaRPr lang="en-IE" dirty="0"/>
          </a:p>
        </p:txBody>
      </p:sp>
      <p:sp>
        <p:nvSpPr>
          <p:cNvPr id="4" name="AutoShape 2" descr="Growing and Engaging your Employee Resource Group | Goodera">
            <a:extLst>
              <a:ext uri="{FF2B5EF4-FFF2-40B4-BE49-F238E27FC236}">
                <a16:creationId xmlns:a16="http://schemas.microsoft.com/office/drawing/2014/main" id="{72AC448B-C0C1-0291-A3F2-27447F575E5E}"/>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IE"/>
          </a:p>
        </p:txBody>
      </p:sp>
      <p:pic>
        <p:nvPicPr>
          <p:cNvPr id="5" name="Picture 4">
            <a:extLst>
              <a:ext uri="{FF2B5EF4-FFF2-40B4-BE49-F238E27FC236}">
                <a16:creationId xmlns:a16="http://schemas.microsoft.com/office/drawing/2014/main" id="{7F9FC879-AA76-6874-5E71-8FF164F76624}"/>
              </a:ext>
            </a:extLst>
          </p:cNvPr>
          <p:cNvPicPr>
            <a:picLocks noChangeAspect="1"/>
          </p:cNvPicPr>
          <p:nvPr/>
        </p:nvPicPr>
        <p:blipFill>
          <a:blip r:embed="rId3" cstate="email">
            <a:extLst>
              <a:ext uri="{28A0092B-C50C-407E-A947-70E740481C1C}">
                <a14:useLocalDpi xmlns:a14="http://schemas.microsoft.com/office/drawing/2010/main"/>
              </a:ext>
            </a:extLst>
          </a:blip>
          <a:srcRect l="16496" r="17212"/>
          <a:stretch/>
        </p:blipFill>
        <p:spPr>
          <a:xfrm>
            <a:off x="8220109" y="1960908"/>
            <a:ext cx="3588919" cy="3700824"/>
          </a:xfrm>
          <a:prstGeom prst="rect">
            <a:avLst/>
          </a:prstGeom>
        </p:spPr>
      </p:pic>
      <p:sp>
        <p:nvSpPr>
          <p:cNvPr id="6" name="TextBox 5">
            <a:extLst>
              <a:ext uri="{FF2B5EF4-FFF2-40B4-BE49-F238E27FC236}">
                <a16:creationId xmlns:a16="http://schemas.microsoft.com/office/drawing/2014/main" id="{1CC2BD74-717C-6162-3DB7-AAB936E233F4}"/>
              </a:ext>
            </a:extLst>
          </p:cNvPr>
          <p:cNvSpPr txBox="1"/>
          <p:nvPr/>
        </p:nvSpPr>
        <p:spPr>
          <a:xfrm>
            <a:off x="8570259" y="5764306"/>
            <a:ext cx="2743200" cy="369332"/>
          </a:xfrm>
          <a:prstGeom prst="rect">
            <a:avLst/>
          </a:prstGeom>
          <a:noFill/>
        </p:spPr>
        <p:txBody>
          <a:bodyPr wrap="square" rtlCol="0">
            <a:spAutoFit/>
          </a:bodyPr>
          <a:lstStyle/>
          <a:p>
            <a:pPr algn="ctr"/>
            <a:r>
              <a:rPr lang="en-IE" dirty="0">
                <a:hlinkClick r:id="rId4"/>
              </a:rPr>
              <a:t>Source </a:t>
            </a:r>
            <a:r>
              <a:rPr lang="en-IE" dirty="0" err="1">
                <a:hlinkClick r:id="rId4"/>
              </a:rPr>
              <a:t>Goodera</a:t>
            </a:r>
            <a:endParaRPr lang="en-IE" dirty="0"/>
          </a:p>
        </p:txBody>
      </p:sp>
    </p:spTree>
    <p:extLst>
      <p:ext uri="{BB962C8B-B14F-4D97-AF65-F5344CB8AC3E}">
        <p14:creationId xmlns:p14="http://schemas.microsoft.com/office/powerpoint/2010/main" val="2661232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F3D04B2-A52A-6B43-7AC3-56F198B0DDE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76CBE486-1AF5-351E-9DFC-45C0796A5E5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102659" y="487248"/>
            <a:ext cx="9579477" cy="5008151"/>
          </a:xfrm>
          <a:prstGeom prst="rect">
            <a:avLst/>
          </a:prstGeom>
        </p:spPr>
      </p:pic>
      <p:sp>
        <p:nvSpPr>
          <p:cNvPr id="5" name="TextBox 4">
            <a:extLst>
              <a:ext uri="{FF2B5EF4-FFF2-40B4-BE49-F238E27FC236}">
                <a16:creationId xmlns:a16="http://schemas.microsoft.com/office/drawing/2014/main" id="{8FA6C2AC-CBFB-E0F7-4AAB-59472E5B6F4C}"/>
              </a:ext>
            </a:extLst>
          </p:cNvPr>
          <p:cNvSpPr txBox="1"/>
          <p:nvPr/>
        </p:nvSpPr>
        <p:spPr>
          <a:xfrm>
            <a:off x="4204446" y="5392287"/>
            <a:ext cx="3200400" cy="369332"/>
          </a:xfrm>
          <a:prstGeom prst="rect">
            <a:avLst/>
          </a:prstGeom>
          <a:noFill/>
        </p:spPr>
        <p:txBody>
          <a:bodyPr wrap="square" rtlCol="0">
            <a:spAutoFit/>
          </a:bodyPr>
          <a:lstStyle/>
          <a:p>
            <a:pPr algn="ctr"/>
            <a:r>
              <a:rPr lang="en-IE" dirty="0">
                <a:hlinkClick r:id="rId3"/>
              </a:rPr>
              <a:t>Source AHIR</a:t>
            </a:r>
            <a:endParaRPr lang="en-IE" dirty="0"/>
          </a:p>
        </p:txBody>
      </p:sp>
      <p:sp>
        <p:nvSpPr>
          <p:cNvPr id="6" name="TextBox 5">
            <a:extLst>
              <a:ext uri="{FF2B5EF4-FFF2-40B4-BE49-F238E27FC236}">
                <a16:creationId xmlns:a16="http://schemas.microsoft.com/office/drawing/2014/main" id="{894C8496-E171-34D5-D0B2-B06AFC74754B}"/>
              </a:ext>
            </a:extLst>
          </p:cNvPr>
          <p:cNvSpPr txBox="1"/>
          <p:nvPr/>
        </p:nvSpPr>
        <p:spPr>
          <a:xfrm>
            <a:off x="4114802" y="76200"/>
            <a:ext cx="3676650" cy="553998"/>
          </a:xfrm>
          <a:prstGeom prst="rect">
            <a:avLst/>
          </a:prstGeom>
          <a:solidFill>
            <a:srgbClr val="702E8C"/>
          </a:solidFill>
        </p:spPr>
        <p:txBody>
          <a:bodyPr wrap="square" rtlCol="0">
            <a:spAutoFit/>
          </a:bodyPr>
          <a:lstStyle/>
          <a:p>
            <a:pPr algn="ctr"/>
            <a:r>
              <a:rPr lang="en-IE" sz="3000" dirty="0">
                <a:solidFill>
                  <a:schemeClr val="bg1"/>
                </a:solidFill>
              </a:rPr>
              <a:t>Supports &amp; Resources</a:t>
            </a:r>
          </a:p>
        </p:txBody>
      </p:sp>
    </p:spTree>
    <p:extLst>
      <p:ext uri="{BB962C8B-B14F-4D97-AF65-F5344CB8AC3E}">
        <p14:creationId xmlns:p14="http://schemas.microsoft.com/office/powerpoint/2010/main" val="22538651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543390-45DA-8B8A-CEFA-0826835F68F4}"/>
            </a:ext>
          </a:extLst>
        </p:cNvPr>
        <p:cNvGrpSpPr/>
        <p:nvPr/>
      </p:nvGrpSpPr>
      <p:grpSpPr>
        <a:xfrm>
          <a:off x="0" y="0"/>
          <a:ext cx="0" cy="0"/>
          <a:chOff x="0" y="0"/>
          <a:chExt cx="0" cy="0"/>
        </a:xfrm>
      </p:grpSpPr>
      <p:pic>
        <p:nvPicPr>
          <p:cNvPr id="13314" name="Picture 2" descr="Employee Resource Group Toolkit: An Essential Guide - AIHR">
            <a:extLst>
              <a:ext uri="{FF2B5EF4-FFF2-40B4-BE49-F238E27FC236}">
                <a16:creationId xmlns:a16="http://schemas.microsoft.com/office/drawing/2014/main" id="{0588B721-3522-06A5-0AE9-3409050F476C}"/>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4268" r="3845"/>
          <a:stretch/>
        </p:blipFill>
        <p:spPr bwMode="auto">
          <a:xfrm>
            <a:off x="5531223" y="1075765"/>
            <a:ext cx="5536177" cy="4000950"/>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
            <a:extLst>
              <a:ext uri="{FF2B5EF4-FFF2-40B4-BE49-F238E27FC236}">
                <a16:creationId xmlns:a16="http://schemas.microsoft.com/office/drawing/2014/main" id="{2D9890C3-EA27-6179-EABB-FC53C2D843B4}"/>
              </a:ext>
            </a:extLst>
          </p:cNvPr>
          <p:cNvSpPr txBox="1">
            <a:spLocks/>
          </p:cNvSpPr>
          <p:nvPr/>
        </p:nvSpPr>
        <p:spPr>
          <a:xfrm>
            <a:off x="565299" y="465768"/>
            <a:ext cx="4132207" cy="803654"/>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600" dirty="0">
                <a:solidFill>
                  <a:srgbClr val="083F59"/>
                </a:solidFill>
              </a:rPr>
              <a:t>Resource: </a:t>
            </a:r>
            <a:r>
              <a:rPr lang="en-US" sz="2600" b="0" dirty="0">
                <a:solidFill>
                  <a:srgbClr val="083F59"/>
                </a:solidFill>
              </a:rPr>
              <a:t>Employee Resource Group Toolkit: An Essential Guide</a:t>
            </a:r>
            <a:endParaRPr lang="en-IE" sz="2600" b="0" dirty="0">
              <a:solidFill>
                <a:srgbClr val="083F59"/>
              </a:solidFill>
            </a:endParaRPr>
          </a:p>
        </p:txBody>
      </p:sp>
      <p:sp>
        <p:nvSpPr>
          <p:cNvPr id="5" name="TextBox 4">
            <a:extLst>
              <a:ext uri="{FF2B5EF4-FFF2-40B4-BE49-F238E27FC236}">
                <a16:creationId xmlns:a16="http://schemas.microsoft.com/office/drawing/2014/main" id="{AAFF77ED-71BE-4D9D-6564-BC714FBFF691}"/>
              </a:ext>
            </a:extLst>
          </p:cNvPr>
          <p:cNvSpPr txBox="1"/>
          <p:nvPr/>
        </p:nvSpPr>
        <p:spPr>
          <a:xfrm>
            <a:off x="565298" y="1721223"/>
            <a:ext cx="4965925" cy="3893374"/>
          </a:xfrm>
          <a:prstGeom prst="rect">
            <a:avLst/>
          </a:prstGeom>
          <a:noFill/>
        </p:spPr>
        <p:txBody>
          <a:bodyPr wrap="square" rtlCol="0">
            <a:spAutoFit/>
          </a:bodyPr>
          <a:lstStyle/>
          <a:p>
            <a:r>
              <a:rPr lang="en-US" sz="1900" dirty="0">
                <a:solidFill>
                  <a:srgbClr val="083F59"/>
                </a:solidFill>
              </a:rPr>
              <a:t>The employee resource group toolkit is a step-by-step guide for building, managing, and tracking worker-led teams tied to the DEIB goals of a company. As 90% of Fortune 500 companies invest in ERGs, having a blueprint that helps shape them into valuable initiatives that contribute to business success is essential.</a:t>
            </a:r>
          </a:p>
          <a:p>
            <a:endParaRPr lang="en-US" sz="1900" dirty="0">
              <a:solidFill>
                <a:srgbClr val="083F59"/>
              </a:solidFill>
            </a:endParaRPr>
          </a:p>
          <a:p>
            <a:r>
              <a:rPr lang="en-US" sz="1900" b="1" dirty="0">
                <a:solidFill>
                  <a:srgbClr val="083F59"/>
                </a:solidFill>
              </a:rPr>
              <a:t>Contents</a:t>
            </a:r>
          </a:p>
          <a:p>
            <a:pPr marL="342900" indent="-342900">
              <a:buFont typeface="Wingdings" panose="05000000000000000000" pitchFamily="2" charset="2"/>
              <a:buChar char="q"/>
            </a:pPr>
            <a:r>
              <a:rPr lang="en-US" sz="1900" dirty="0">
                <a:solidFill>
                  <a:srgbClr val="083F59"/>
                </a:solidFill>
                <a:hlinkClick r:id="rId3">
                  <a:extLst>
                    <a:ext uri="{A12FA001-AC4F-418D-AE19-62706E023703}">
                      <ahyp:hlinkClr xmlns:ahyp="http://schemas.microsoft.com/office/drawing/2018/hyperlinkcolor" val="tx"/>
                    </a:ext>
                  </a:extLst>
                </a:hlinkClick>
              </a:rPr>
              <a:t>What is an employee resource group?</a:t>
            </a:r>
            <a:endParaRPr lang="en-US" sz="1900" dirty="0">
              <a:solidFill>
                <a:srgbClr val="083F59"/>
              </a:solidFill>
            </a:endParaRPr>
          </a:p>
          <a:p>
            <a:pPr marL="342900" indent="-342900">
              <a:buFont typeface="Wingdings" panose="05000000000000000000" pitchFamily="2" charset="2"/>
              <a:buChar char="q"/>
            </a:pPr>
            <a:r>
              <a:rPr lang="en-US" sz="1900" dirty="0">
                <a:solidFill>
                  <a:srgbClr val="083F59"/>
                </a:solidFill>
                <a:hlinkClick r:id="rId4">
                  <a:extLst>
                    <a:ext uri="{A12FA001-AC4F-418D-AE19-62706E023703}">
                      <ahyp:hlinkClr xmlns:ahyp="http://schemas.microsoft.com/office/drawing/2018/hyperlinkcolor" val="tx"/>
                    </a:ext>
                  </a:extLst>
                </a:hlinkClick>
              </a:rPr>
              <a:t>How are ERGs impacting the workplace?</a:t>
            </a:r>
            <a:endParaRPr lang="en-US" sz="1900" dirty="0">
              <a:solidFill>
                <a:srgbClr val="083F59"/>
              </a:solidFill>
            </a:endParaRPr>
          </a:p>
          <a:p>
            <a:pPr marL="342900" indent="-342900">
              <a:buFont typeface="Wingdings" panose="05000000000000000000" pitchFamily="2" charset="2"/>
              <a:buChar char="q"/>
            </a:pPr>
            <a:r>
              <a:rPr lang="en-US" sz="1900" dirty="0">
                <a:solidFill>
                  <a:srgbClr val="083F59"/>
                </a:solidFill>
                <a:hlinkClick r:id="rId5">
                  <a:extLst>
                    <a:ext uri="{A12FA001-AC4F-418D-AE19-62706E023703}">
                      <ahyp:hlinkClr xmlns:ahyp="http://schemas.microsoft.com/office/drawing/2018/hyperlinkcolor" val="tx"/>
                    </a:ext>
                  </a:extLst>
                </a:hlinkClick>
              </a:rPr>
              <a:t>Employee resource group toolkit: How to start and manage ERGs</a:t>
            </a:r>
            <a:endParaRPr lang="en-US" sz="1900" dirty="0">
              <a:solidFill>
                <a:srgbClr val="083F59"/>
              </a:solidFill>
            </a:endParaRPr>
          </a:p>
        </p:txBody>
      </p:sp>
      <p:sp>
        <p:nvSpPr>
          <p:cNvPr id="6" name="TextBox 5">
            <a:extLst>
              <a:ext uri="{FF2B5EF4-FFF2-40B4-BE49-F238E27FC236}">
                <a16:creationId xmlns:a16="http://schemas.microsoft.com/office/drawing/2014/main" id="{A0C4673C-20C8-B98C-235D-3BAB10F54904}"/>
              </a:ext>
            </a:extLst>
          </p:cNvPr>
          <p:cNvSpPr txBox="1"/>
          <p:nvPr/>
        </p:nvSpPr>
        <p:spPr>
          <a:xfrm>
            <a:off x="5450541" y="5528516"/>
            <a:ext cx="6266330" cy="369332"/>
          </a:xfrm>
          <a:prstGeom prst="rect">
            <a:avLst/>
          </a:prstGeom>
          <a:noFill/>
        </p:spPr>
        <p:txBody>
          <a:bodyPr wrap="square" rtlCol="0">
            <a:spAutoFit/>
          </a:bodyPr>
          <a:lstStyle/>
          <a:p>
            <a:r>
              <a:rPr lang="en-IE" sz="1800" dirty="0">
                <a:hlinkClick r:id="rId6"/>
              </a:rPr>
              <a:t>https://www.aihr.com/blog/employee-resource-group-toolkit/</a:t>
            </a:r>
            <a:r>
              <a:rPr lang="en-IE" sz="1800" dirty="0"/>
              <a:t> </a:t>
            </a:r>
            <a:endParaRPr lang="en-IE" dirty="0"/>
          </a:p>
        </p:txBody>
      </p:sp>
      <p:sp>
        <p:nvSpPr>
          <p:cNvPr id="7" name="TextBox 6">
            <a:extLst>
              <a:ext uri="{FF2B5EF4-FFF2-40B4-BE49-F238E27FC236}">
                <a16:creationId xmlns:a16="http://schemas.microsoft.com/office/drawing/2014/main" id="{D8B4DD3A-7C4B-C8C1-8CB8-12F5647C3B35}"/>
              </a:ext>
            </a:extLst>
          </p:cNvPr>
          <p:cNvSpPr txBox="1"/>
          <p:nvPr/>
        </p:nvSpPr>
        <p:spPr>
          <a:xfrm>
            <a:off x="4114802" y="76200"/>
            <a:ext cx="3676650" cy="553998"/>
          </a:xfrm>
          <a:prstGeom prst="rect">
            <a:avLst/>
          </a:prstGeom>
          <a:solidFill>
            <a:srgbClr val="702E8C"/>
          </a:solidFill>
        </p:spPr>
        <p:txBody>
          <a:bodyPr wrap="square" rtlCol="0">
            <a:spAutoFit/>
          </a:bodyPr>
          <a:lstStyle/>
          <a:p>
            <a:pPr algn="ctr"/>
            <a:r>
              <a:rPr lang="en-IE" sz="3000" dirty="0">
                <a:solidFill>
                  <a:schemeClr val="bg1"/>
                </a:solidFill>
              </a:rPr>
              <a:t>Supports &amp; Resources</a:t>
            </a:r>
          </a:p>
        </p:txBody>
      </p:sp>
    </p:spTree>
    <p:extLst>
      <p:ext uri="{BB962C8B-B14F-4D97-AF65-F5344CB8AC3E}">
        <p14:creationId xmlns:p14="http://schemas.microsoft.com/office/powerpoint/2010/main" val="31986896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3469439">
            <a:off x="11133418" y="4883216"/>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9109B-12AB-F427-C6C3-43798DF8A286}"/>
            </a:ext>
          </a:extLst>
        </p:cNvPr>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82517B18-CEDE-E1E8-3386-29DA9F3BDDCE}"/>
              </a:ext>
            </a:extLst>
          </p:cNvPr>
          <p:cNvSpPr/>
          <p:nvPr/>
        </p:nvSpPr>
        <p:spPr>
          <a:xfrm>
            <a:off x="1417506" y="800068"/>
            <a:ext cx="3738283" cy="1782225"/>
          </a:xfrm>
          <a:prstGeom prst="roundRect">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dirty="0">
                <a:solidFill>
                  <a:srgbClr val="01A54E"/>
                </a:solidFill>
                <a:hlinkClick r:id="rId2">
                  <a:extLst>
                    <a:ext uri="{A12FA001-AC4F-418D-AE19-62706E023703}">
                      <ahyp:hlinkClr xmlns:ahyp="http://schemas.microsoft.com/office/drawing/2018/hyperlinkcolor" val="tx"/>
                    </a:ext>
                  </a:extLst>
                </a:hlinkClick>
              </a:rPr>
              <a:t>The 9 Best Benefits of Employee Resource Groups (ERGs)</a:t>
            </a:r>
            <a:endParaRPr lang="en-IE" sz="2800" b="1" dirty="0">
              <a:solidFill>
                <a:srgbClr val="01A54E"/>
              </a:solidFill>
            </a:endParaRPr>
          </a:p>
        </p:txBody>
      </p:sp>
      <p:sp>
        <p:nvSpPr>
          <p:cNvPr id="5" name="Rectangle: Rounded Corners 4">
            <a:extLst>
              <a:ext uri="{FF2B5EF4-FFF2-40B4-BE49-F238E27FC236}">
                <a16:creationId xmlns:a16="http://schemas.microsoft.com/office/drawing/2014/main" id="{4B8B8D7E-96CD-E071-3CF2-9015138E839A}"/>
              </a:ext>
            </a:extLst>
          </p:cNvPr>
          <p:cNvSpPr/>
          <p:nvPr/>
        </p:nvSpPr>
        <p:spPr>
          <a:xfrm>
            <a:off x="1417505" y="3114113"/>
            <a:ext cx="3738283" cy="2519087"/>
          </a:xfrm>
          <a:prstGeom prst="roundRect">
            <a:avLst/>
          </a:prstGeom>
          <a:solidFill>
            <a:srgbClr val="05AAA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hlinkClick r:id="rId3">
                  <a:extLst>
                    <a:ext uri="{A12FA001-AC4F-418D-AE19-62706E023703}">
                      <ahyp:hlinkClr xmlns:ahyp="http://schemas.microsoft.com/office/drawing/2018/hyperlinkcolor" val="tx"/>
                    </a:ext>
                  </a:extLst>
                </a:hlinkClick>
              </a:rPr>
              <a:t>A Comprehensive Guide to Employee Resource Groups (ERGs): </a:t>
            </a:r>
            <a:r>
              <a:rPr lang="en-US" sz="2400" dirty="0">
                <a:solidFill>
                  <a:schemeClr val="bg1"/>
                </a:solidFill>
                <a:hlinkClick r:id="rId3">
                  <a:extLst>
                    <a:ext uri="{A12FA001-AC4F-418D-AE19-62706E023703}">
                      <ahyp:hlinkClr xmlns:ahyp="http://schemas.microsoft.com/office/drawing/2018/hyperlinkcolor" val="tx"/>
                    </a:ext>
                  </a:extLst>
                </a:hlinkClick>
              </a:rPr>
              <a:t>Enhancing Workplace Culture and Diversity</a:t>
            </a:r>
            <a:endParaRPr lang="en-IE" sz="2400" dirty="0">
              <a:solidFill>
                <a:schemeClr val="bg1"/>
              </a:solidFill>
            </a:endParaRPr>
          </a:p>
        </p:txBody>
      </p:sp>
      <p:sp>
        <p:nvSpPr>
          <p:cNvPr id="7" name="Rectangle: Rounded Corners 6">
            <a:extLst>
              <a:ext uri="{FF2B5EF4-FFF2-40B4-BE49-F238E27FC236}">
                <a16:creationId xmlns:a16="http://schemas.microsoft.com/office/drawing/2014/main" id="{1ECF99A3-2A61-C781-7085-3F423010FF98}"/>
              </a:ext>
            </a:extLst>
          </p:cNvPr>
          <p:cNvSpPr/>
          <p:nvPr/>
        </p:nvSpPr>
        <p:spPr>
          <a:xfrm>
            <a:off x="6471920" y="805667"/>
            <a:ext cx="3738283" cy="1782225"/>
          </a:xfrm>
          <a:prstGeom prst="roundRect">
            <a:avLst/>
          </a:prstGeom>
          <a:solidFill>
            <a:srgbClr val="702E8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b="1" dirty="0">
                <a:solidFill>
                  <a:schemeClr val="bg1"/>
                </a:solidFill>
                <a:latin typeface="Aptos SemiBold" panose="020F0502020204030204" pitchFamily="34" charset="0"/>
                <a:cs typeface="Aharoni" panose="02010803020104030203" pitchFamily="2" charset="-79"/>
                <a:hlinkClick r:id="rId4">
                  <a:extLst>
                    <a:ext uri="{A12FA001-AC4F-418D-AE19-62706E023703}">
                      <ahyp:hlinkClr xmlns:ahyp="http://schemas.microsoft.com/office/drawing/2018/hyperlinkcolor" val="tx"/>
                    </a:ext>
                  </a:extLst>
                </a:hlinkClick>
              </a:rPr>
              <a:t>Employee resource groups: The ultimate guide for small businesses</a:t>
            </a:r>
            <a:endParaRPr lang="en-IE" sz="2800" b="1" dirty="0">
              <a:solidFill>
                <a:schemeClr val="bg1"/>
              </a:solidFill>
              <a:latin typeface="Aptos SemiBold" panose="020F0502020204030204" pitchFamily="34" charset="0"/>
              <a:cs typeface="Aharoni" panose="02010803020104030203" pitchFamily="2" charset="-79"/>
            </a:endParaRPr>
          </a:p>
        </p:txBody>
      </p:sp>
      <p:sp>
        <p:nvSpPr>
          <p:cNvPr id="8" name="TextBox 7">
            <a:extLst>
              <a:ext uri="{FF2B5EF4-FFF2-40B4-BE49-F238E27FC236}">
                <a16:creationId xmlns:a16="http://schemas.microsoft.com/office/drawing/2014/main" id="{B3D1FA8D-8EC2-70FD-3C4A-4E47557A0FE0}"/>
              </a:ext>
            </a:extLst>
          </p:cNvPr>
          <p:cNvSpPr txBox="1"/>
          <p:nvPr/>
        </p:nvSpPr>
        <p:spPr>
          <a:xfrm>
            <a:off x="4114802" y="76200"/>
            <a:ext cx="3676650" cy="553998"/>
          </a:xfrm>
          <a:prstGeom prst="rect">
            <a:avLst/>
          </a:prstGeom>
          <a:solidFill>
            <a:srgbClr val="702E8C"/>
          </a:solidFill>
        </p:spPr>
        <p:txBody>
          <a:bodyPr wrap="square" rtlCol="0">
            <a:spAutoFit/>
          </a:bodyPr>
          <a:lstStyle/>
          <a:p>
            <a:pPr algn="ctr"/>
            <a:r>
              <a:rPr lang="en-IE" sz="3000" dirty="0">
                <a:solidFill>
                  <a:schemeClr val="bg1"/>
                </a:solidFill>
              </a:rPr>
              <a:t>Supports &amp; Resources</a:t>
            </a:r>
          </a:p>
        </p:txBody>
      </p:sp>
      <p:sp>
        <p:nvSpPr>
          <p:cNvPr id="9" name="Speech Bubble: Rectangle with Corners Rounded 8">
            <a:extLst>
              <a:ext uri="{FF2B5EF4-FFF2-40B4-BE49-F238E27FC236}">
                <a16:creationId xmlns:a16="http://schemas.microsoft.com/office/drawing/2014/main" id="{2124A04E-479B-23E2-EBA0-FBF79A061C06}"/>
              </a:ext>
            </a:extLst>
          </p:cNvPr>
          <p:cNvSpPr/>
          <p:nvPr/>
        </p:nvSpPr>
        <p:spPr>
          <a:xfrm>
            <a:off x="7791452" y="3309802"/>
            <a:ext cx="3171645" cy="2437703"/>
          </a:xfrm>
          <a:prstGeom prst="wedgeRoundRectCallout">
            <a:avLst>
              <a:gd name="adj1" fmla="val -89717"/>
              <a:gd name="adj2" fmla="val -47895"/>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b="1" dirty="0"/>
              <a:t>55% </a:t>
            </a:r>
            <a:r>
              <a:rPr lang="en-US" dirty="0"/>
              <a:t>of LGBTQIA+ employees give low scores for “ability to be my authentic self in the workplace”, compared with 39% of other employees</a:t>
            </a:r>
          </a:p>
          <a:p>
            <a:pPr algn="ctr"/>
            <a:r>
              <a:rPr lang="en-US" dirty="0">
                <a:solidFill>
                  <a:schemeClr val="bg1"/>
                </a:solidFill>
              </a:rPr>
              <a:t>(</a:t>
            </a:r>
            <a:r>
              <a:rPr lang="en-US" dirty="0">
                <a:solidFill>
                  <a:schemeClr val="bg1"/>
                </a:solidFill>
                <a:hlinkClick r:id="rId5">
                  <a:extLst>
                    <a:ext uri="{A12FA001-AC4F-418D-AE19-62706E023703}">
                      <ahyp:hlinkClr xmlns:ahyp="http://schemas.microsoft.com/office/drawing/2018/hyperlinkcolor" val="tx"/>
                    </a:ext>
                  </a:extLst>
                </a:hlinkClick>
              </a:rPr>
              <a:t>EY 2024</a:t>
            </a:r>
            <a:r>
              <a:rPr lang="en-US" dirty="0">
                <a:solidFill>
                  <a:schemeClr val="bg1"/>
                </a:solidFill>
              </a:rPr>
              <a:t>) </a:t>
            </a:r>
            <a:endParaRPr lang="en-IE" dirty="0">
              <a:solidFill>
                <a:schemeClr val="bg1"/>
              </a:solidFill>
            </a:endParaRPr>
          </a:p>
        </p:txBody>
      </p:sp>
    </p:spTree>
    <p:extLst>
      <p:ext uri="{BB962C8B-B14F-4D97-AF65-F5344CB8AC3E}">
        <p14:creationId xmlns:p14="http://schemas.microsoft.com/office/powerpoint/2010/main" val="36187235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8493B7-4963-AA7D-2A24-C7041CBA15C7}"/>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79976DF0-8B27-2F79-A632-D2AEA73A989F}"/>
              </a:ext>
            </a:extLst>
          </p:cNvPr>
          <p:cNvSpPr>
            <a:spLocks noGrp="1"/>
          </p:cNvSpPr>
          <p:nvPr>
            <p:ph type="body" sz="quarter" idx="16"/>
          </p:nvPr>
        </p:nvSpPr>
        <p:spPr>
          <a:xfrm>
            <a:off x="565298" y="801251"/>
            <a:ext cx="4132207" cy="803654"/>
          </a:xfrm>
        </p:spPr>
        <p:txBody>
          <a:bodyPr/>
          <a:lstStyle/>
          <a:p>
            <a:r>
              <a:rPr lang="en-IE" sz="2600" dirty="0">
                <a:solidFill>
                  <a:srgbClr val="083F59"/>
                </a:solidFill>
              </a:rPr>
              <a:t>Resource: </a:t>
            </a:r>
            <a:r>
              <a:rPr lang="en-US" sz="2600" b="0" dirty="0">
                <a:solidFill>
                  <a:srgbClr val="083F59"/>
                </a:solidFill>
              </a:rPr>
              <a:t>How To Create an Effective Employee Resource Group Policy with  Template</a:t>
            </a:r>
            <a:endParaRPr lang="en-IE" sz="2600" b="0" dirty="0">
              <a:solidFill>
                <a:srgbClr val="083F59"/>
              </a:solidFill>
            </a:endParaRPr>
          </a:p>
        </p:txBody>
      </p:sp>
      <p:pic>
        <p:nvPicPr>
          <p:cNvPr id="12290" name="Picture 2" descr="What to include in an employee resource group policy, incorporating company and group specifics.">
            <a:extLst>
              <a:ext uri="{FF2B5EF4-FFF2-40B4-BE49-F238E27FC236}">
                <a16:creationId xmlns:a16="http://schemas.microsoft.com/office/drawing/2014/main" id="{FF5DBBB2-27CF-80A0-BBF5-C629B7F466CC}"/>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49109" y="761603"/>
            <a:ext cx="6466998" cy="42944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5E0542A6-10FC-4E89-333F-1CD3A35D3666}"/>
              </a:ext>
            </a:extLst>
          </p:cNvPr>
          <p:cNvSpPr txBox="1"/>
          <p:nvPr/>
        </p:nvSpPr>
        <p:spPr>
          <a:xfrm>
            <a:off x="565298" y="2083173"/>
            <a:ext cx="4965925" cy="3893374"/>
          </a:xfrm>
          <a:prstGeom prst="rect">
            <a:avLst/>
          </a:prstGeom>
          <a:noFill/>
        </p:spPr>
        <p:txBody>
          <a:bodyPr wrap="square" rtlCol="0">
            <a:spAutoFit/>
          </a:bodyPr>
          <a:lstStyle/>
          <a:p>
            <a:r>
              <a:rPr lang="en-US" sz="1900" dirty="0">
                <a:solidFill>
                  <a:srgbClr val="083F59"/>
                </a:solidFill>
              </a:rPr>
              <a:t>An employee resource group policy is key to formalizing your company’s ERGs. It plays an essential role in outlining these groups’ guidelines, objectives, and governance in line with the broader company goals.</a:t>
            </a:r>
          </a:p>
          <a:p>
            <a:endParaRPr lang="en-US" sz="1900" dirty="0">
              <a:solidFill>
                <a:srgbClr val="083F59"/>
              </a:solidFill>
            </a:endParaRPr>
          </a:p>
          <a:p>
            <a:r>
              <a:rPr lang="en-US" sz="1900" b="1" dirty="0">
                <a:solidFill>
                  <a:srgbClr val="083F59"/>
                </a:solidFill>
              </a:rPr>
              <a:t>Contents</a:t>
            </a:r>
          </a:p>
          <a:p>
            <a:pPr marL="342900" indent="-342900">
              <a:buFont typeface="Wingdings" panose="05000000000000000000" pitchFamily="2" charset="2"/>
              <a:buChar char="q"/>
            </a:pPr>
            <a:r>
              <a:rPr lang="en-US" sz="1900" dirty="0">
                <a:solidFill>
                  <a:srgbClr val="083F59"/>
                </a:solidFill>
              </a:rPr>
              <a:t>What does an employee resource group do?</a:t>
            </a:r>
          </a:p>
          <a:p>
            <a:pPr marL="342900" indent="-342900">
              <a:buFont typeface="Wingdings" panose="05000000000000000000" pitchFamily="2" charset="2"/>
              <a:buChar char="q"/>
            </a:pPr>
            <a:r>
              <a:rPr lang="en-US" sz="1900" dirty="0">
                <a:solidFill>
                  <a:srgbClr val="083F59"/>
                </a:solidFill>
              </a:rPr>
              <a:t>What is an employee resource group policy?</a:t>
            </a:r>
          </a:p>
          <a:p>
            <a:pPr marL="342900" indent="-342900">
              <a:buFont typeface="Wingdings" panose="05000000000000000000" pitchFamily="2" charset="2"/>
              <a:buChar char="q"/>
            </a:pPr>
            <a:r>
              <a:rPr lang="en-US" sz="1900" dirty="0">
                <a:solidFill>
                  <a:srgbClr val="083F59"/>
                </a:solidFill>
              </a:rPr>
              <a:t>What to include in an employee resource group policy</a:t>
            </a:r>
          </a:p>
          <a:p>
            <a:pPr marL="342900" indent="-342900">
              <a:buFont typeface="Wingdings" panose="05000000000000000000" pitchFamily="2" charset="2"/>
              <a:buChar char="q"/>
            </a:pPr>
            <a:r>
              <a:rPr lang="en-US" sz="1900" dirty="0">
                <a:solidFill>
                  <a:srgbClr val="083F59"/>
                </a:solidFill>
              </a:rPr>
              <a:t>How to write an employee resource group policy: Best practices</a:t>
            </a:r>
          </a:p>
        </p:txBody>
      </p:sp>
      <p:sp>
        <p:nvSpPr>
          <p:cNvPr id="5" name="TextBox 4">
            <a:extLst>
              <a:ext uri="{FF2B5EF4-FFF2-40B4-BE49-F238E27FC236}">
                <a16:creationId xmlns:a16="http://schemas.microsoft.com/office/drawing/2014/main" id="{10703D74-B700-87A6-5CF1-BE4888791606}"/>
              </a:ext>
            </a:extLst>
          </p:cNvPr>
          <p:cNvSpPr txBox="1"/>
          <p:nvPr/>
        </p:nvSpPr>
        <p:spPr>
          <a:xfrm>
            <a:off x="5746376" y="5136776"/>
            <a:ext cx="6266330" cy="646331"/>
          </a:xfrm>
          <a:prstGeom prst="rect">
            <a:avLst/>
          </a:prstGeom>
          <a:noFill/>
        </p:spPr>
        <p:txBody>
          <a:bodyPr wrap="square" rtlCol="0">
            <a:spAutoFit/>
          </a:bodyPr>
          <a:lstStyle/>
          <a:p>
            <a:r>
              <a:rPr lang="en-IE" sz="1800" dirty="0">
                <a:hlinkClick r:id="rId3"/>
              </a:rPr>
              <a:t>https://www.aihr.com/blog/employee-resource-group-policy/</a:t>
            </a:r>
            <a:r>
              <a:rPr lang="en-IE" sz="1800" dirty="0"/>
              <a:t> </a:t>
            </a:r>
          </a:p>
          <a:p>
            <a:endParaRPr lang="en-IE" dirty="0"/>
          </a:p>
        </p:txBody>
      </p:sp>
      <p:sp>
        <p:nvSpPr>
          <p:cNvPr id="6" name="TextBox 5">
            <a:extLst>
              <a:ext uri="{FF2B5EF4-FFF2-40B4-BE49-F238E27FC236}">
                <a16:creationId xmlns:a16="http://schemas.microsoft.com/office/drawing/2014/main" id="{ECD92604-4BCC-4769-03E1-AE3356B47D8B}"/>
              </a:ext>
            </a:extLst>
          </p:cNvPr>
          <p:cNvSpPr txBox="1"/>
          <p:nvPr/>
        </p:nvSpPr>
        <p:spPr>
          <a:xfrm>
            <a:off x="4114802" y="76200"/>
            <a:ext cx="3676650" cy="553998"/>
          </a:xfrm>
          <a:prstGeom prst="rect">
            <a:avLst/>
          </a:prstGeom>
          <a:solidFill>
            <a:srgbClr val="702E8C"/>
          </a:solidFill>
        </p:spPr>
        <p:txBody>
          <a:bodyPr wrap="square" rtlCol="0">
            <a:spAutoFit/>
          </a:bodyPr>
          <a:lstStyle/>
          <a:p>
            <a:pPr algn="ctr"/>
            <a:r>
              <a:rPr lang="en-IE" sz="3000" dirty="0">
                <a:solidFill>
                  <a:schemeClr val="bg1"/>
                </a:solidFill>
              </a:rPr>
              <a:t>Supports &amp; Resources</a:t>
            </a:r>
          </a:p>
        </p:txBody>
      </p:sp>
    </p:spTree>
    <p:extLst>
      <p:ext uri="{BB962C8B-B14F-4D97-AF65-F5344CB8AC3E}">
        <p14:creationId xmlns:p14="http://schemas.microsoft.com/office/powerpoint/2010/main" val="966113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2EB14BA-5DAF-F503-DE5D-CE2639207E35}"/>
              </a:ext>
            </a:extLst>
          </p:cNvPr>
          <p:cNvSpPr>
            <a:spLocks noGrp="1"/>
          </p:cNvSpPr>
          <p:nvPr>
            <p:ph type="body" sz="quarter" idx="13"/>
          </p:nvPr>
        </p:nvSpPr>
        <p:spPr>
          <a:xfrm>
            <a:off x="5354276" y="1812319"/>
            <a:ext cx="5055171" cy="1226156"/>
          </a:xfrm>
        </p:spPr>
        <p:txBody>
          <a:bodyPr>
            <a:noAutofit/>
          </a:bodyPr>
          <a:lstStyle/>
          <a:p>
            <a:r>
              <a:rPr lang="en-US" sz="4000" dirty="0" err="1"/>
              <a:t>Recognise</a:t>
            </a:r>
            <a:r>
              <a:rPr lang="en-US" sz="4000" dirty="0"/>
              <a:t>, Reward, and Empower D&amp;I Champions</a:t>
            </a:r>
          </a:p>
          <a:p>
            <a:endParaRPr lang="en-IE" sz="4000" dirty="0"/>
          </a:p>
        </p:txBody>
      </p:sp>
      <p:sp>
        <p:nvSpPr>
          <p:cNvPr id="5" name="Text Placeholder 4">
            <a:extLst>
              <a:ext uri="{FF2B5EF4-FFF2-40B4-BE49-F238E27FC236}">
                <a16:creationId xmlns:a16="http://schemas.microsoft.com/office/drawing/2014/main" id="{2723B726-5EAB-ADE1-B75B-E0CBD9463820}"/>
              </a:ext>
            </a:extLst>
          </p:cNvPr>
          <p:cNvSpPr>
            <a:spLocks noGrp="1"/>
          </p:cNvSpPr>
          <p:nvPr>
            <p:ph type="body" sz="quarter" idx="43"/>
          </p:nvPr>
        </p:nvSpPr>
        <p:spPr>
          <a:xfrm>
            <a:off x="4048125" y="3914556"/>
            <a:ext cx="7667475" cy="396241"/>
          </a:xfrm>
        </p:spPr>
        <p:txBody>
          <a:bodyPr>
            <a:noAutofit/>
          </a:bodyPr>
          <a:lstStyle/>
          <a:p>
            <a:r>
              <a:rPr lang="en-US" sz="2100" dirty="0" err="1">
                <a:solidFill>
                  <a:srgbClr val="083F59"/>
                </a:solidFill>
              </a:rPr>
              <a:t>Recognising</a:t>
            </a:r>
            <a:r>
              <a:rPr lang="en-US" sz="2100" dirty="0">
                <a:solidFill>
                  <a:srgbClr val="083F59"/>
                </a:solidFill>
              </a:rPr>
              <a:t>, rewarding, and empowering D&amp;I champions is crucial for building a culture of inclusion, encouraging leadership, and driving systemic change within a company. It acknowledges the efforts of individuals who actively advocate for diversity and inclusion, motivating them to continue their work while inspiring others to take part. This approach not only sustains momentum for D&amp;I initiatives but also builds accountability, attracts diverse talent, and ensures equity, creating a supportive environment where all voices are valued and heard.</a:t>
            </a:r>
            <a:endParaRPr lang="en-IE" sz="2100" dirty="0">
              <a:solidFill>
                <a:srgbClr val="083F59"/>
              </a:solidFill>
            </a:endParaRPr>
          </a:p>
        </p:txBody>
      </p:sp>
      <p:pic>
        <p:nvPicPr>
          <p:cNvPr id="8" name="Picture Placeholder 7" descr="A person clapping her hands&#10;&#10;Description automatically generated">
            <a:extLst>
              <a:ext uri="{FF2B5EF4-FFF2-40B4-BE49-F238E27FC236}">
                <a16:creationId xmlns:a16="http://schemas.microsoft.com/office/drawing/2014/main" id="{A82CA749-63BD-EFED-8BE6-A2BD81BECAC4}"/>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25439" t="-1462" r="7895" b="1462"/>
          <a:stretch/>
        </p:blipFill>
        <p:spPr>
          <a:xfrm>
            <a:off x="548094" y="707420"/>
            <a:ext cx="3603378" cy="3603378"/>
          </a:xfrm>
        </p:spPr>
      </p:pic>
    </p:spTree>
    <p:extLst>
      <p:ext uri="{BB962C8B-B14F-4D97-AF65-F5344CB8AC3E}">
        <p14:creationId xmlns:p14="http://schemas.microsoft.com/office/powerpoint/2010/main" val="20904026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C04B057-7338-57CE-2CF8-07A7DC5BF57F}"/>
              </a:ext>
            </a:extLst>
          </p:cNvPr>
          <p:cNvSpPr>
            <a:spLocks noGrp="1"/>
          </p:cNvSpPr>
          <p:nvPr>
            <p:ph type="body" sz="quarter" idx="18"/>
          </p:nvPr>
        </p:nvSpPr>
        <p:spPr>
          <a:xfrm>
            <a:off x="905957" y="1565257"/>
            <a:ext cx="6209218" cy="3849918"/>
          </a:xfrm>
        </p:spPr>
        <p:txBody>
          <a:bodyPr/>
          <a:lstStyle/>
          <a:p>
            <a:pPr marL="0" indent="0"/>
            <a:r>
              <a:rPr lang="en-US" sz="2200" b="1" dirty="0"/>
              <a:t>This section covers </a:t>
            </a:r>
            <a:r>
              <a:rPr lang="en-US" sz="2200" dirty="0"/>
              <a:t>practical strategies to </a:t>
            </a:r>
            <a:r>
              <a:rPr lang="en-US" sz="2200" dirty="0" err="1"/>
              <a:t>recognise</a:t>
            </a:r>
            <a:r>
              <a:rPr lang="en-US" sz="2200" dirty="0"/>
              <a:t> and reward D&amp;I champions. By acknowledging contributions to D&amp;I, companies can amplify their impact, inspire broader participation, and establish a culture where inclusivity thrives.</a:t>
            </a:r>
            <a:endParaRPr lang="en-US" sz="2200" b="1" dirty="0"/>
          </a:p>
          <a:p>
            <a:pPr marL="0" indent="0"/>
            <a:r>
              <a:rPr lang="en-US" sz="2200" dirty="0"/>
              <a:t>Understand the importance of recognizing and rewarding employees who champion Diversity and Inclusion (D&amp;I) initiatives to foster a more equitable workplace.</a:t>
            </a:r>
          </a:p>
          <a:p>
            <a:pPr marL="0" indent="0"/>
            <a:r>
              <a:rPr lang="en-US" sz="2200" dirty="0"/>
              <a:t>Celebrating these contributions reinforces the importance of D&amp;I, motivates others, and nurtures a culture where inclusion becomes a company priority.</a:t>
            </a:r>
          </a:p>
          <a:p>
            <a:endParaRPr lang="en-IE" sz="2200" dirty="0"/>
          </a:p>
        </p:txBody>
      </p:sp>
      <p:sp>
        <p:nvSpPr>
          <p:cNvPr id="4" name="Text Placeholder 3">
            <a:extLst>
              <a:ext uri="{FF2B5EF4-FFF2-40B4-BE49-F238E27FC236}">
                <a16:creationId xmlns:a16="http://schemas.microsoft.com/office/drawing/2014/main" id="{10E3CC0F-F1B8-9EB7-8AF2-3421355138D9}"/>
              </a:ext>
            </a:extLst>
          </p:cNvPr>
          <p:cNvSpPr>
            <a:spLocks noGrp="1"/>
          </p:cNvSpPr>
          <p:nvPr>
            <p:ph type="body" sz="quarter" idx="16"/>
          </p:nvPr>
        </p:nvSpPr>
        <p:spPr>
          <a:xfrm>
            <a:off x="905957" y="504428"/>
            <a:ext cx="6316794" cy="803654"/>
          </a:xfrm>
        </p:spPr>
        <p:txBody>
          <a:bodyPr/>
          <a:lstStyle/>
          <a:p>
            <a:r>
              <a:rPr lang="en-US" sz="2800" dirty="0" err="1">
                <a:solidFill>
                  <a:srgbClr val="083F59"/>
                </a:solidFill>
              </a:rPr>
              <a:t>Recognise</a:t>
            </a:r>
            <a:r>
              <a:rPr lang="en-US" sz="2800" dirty="0">
                <a:solidFill>
                  <a:srgbClr val="083F59"/>
                </a:solidFill>
              </a:rPr>
              <a:t>, Reward, and Empower D&amp;I Champions</a:t>
            </a:r>
            <a:endParaRPr lang="en-IE" sz="2800" dirty="0">
              <a:solidFill>
                <a:srgbClr val="083F59"/>
              </a:solidFill>
            </a:endParaRPr>
          </a:p>
        </p:txBody>
      </p:sp>
      <p:pic>
        <p:nvPicPr>
          <p:cNvPr id="3" name="Picture 2" descr="A group of people looking at a computer&#10;&#10;Description automatically generated">
            <a:extLst>
              <a:ext uri="{FF2B5EF4-FFF2-40B4-BE49-F238E27FC236}">
                <a16:creationId xmlns:a16="http://schemas.microsoft.com/office/drawing/2014/main" id="{9ADFAE17-E468-6662-74BE-17E94E2CEAF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60024" y="0"/>
            <a:ext cx="4572000" cy="6858000"/>
          </a:xfrm>
          <a:prstGeom prst="rect">
            <a:avLst/>
          </a:prstGeom>
        </p:spPr>
      </p:pic>
    </p:spTree>
    <p:extLst>
      <p:ext uri="{BB962C8B-B14F-4D97-AF65-F5344CB8AC3E}">
        <p14:creationId xmlns:p14="http://schemas.microsoft.com/office/powerpoint/2010/main" val="145873580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1A62B5-D4EC-87EB-A783-2192C48E9E5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980E0B1-8479-DFA6-E63E-A46D34F2D2C3}"/>
              </a:ext>
            </a:extLst>
          </p:cNvPr>
          <p:cNvSpPr>
            <a:spLocks noGrp="1"/>
          </p:cNvSpPr>
          <p:nvPr>
            <p:ph type="body" sz="quarter" idx="18"/>
          </p:nvPr>
        </p:nvSpPr>
        <p:spPr>
          <a:xfrm>
            <a:off x="798381" y="1050622"/>
            <a:ext cx="11003093" cy="3849918"/>
          </a:xfrm>
        </p:spPr>
        <p:txBody>
          <a:bodyPr/>
          <a:lstStyle/>
          <a:p>
            <a:pPr marL="0" indent="0"/>
            <a:r>
              <a:rPr lang="en-US" sz="2000" dirty="0" err="1"/>
              <a:t>Recognising</a:t>
            </a:r>
            <a:r>
              <a:rPr lang="en-US" sz="2000" dirty="0"/>
              <a:t> and rewarding your Diversity &amp; Inclusion (D&amp;I) champions in a small business setting can have a big impact on your inclusive workplace culture. Think about it—these are the people going above and beyond to promote inclusivity and make everyone feel valued. By acknowledging their efforts, you’re sending a message to your team that inclusion matters and that their hard work is seen and appreciated.</a:t>
            </a:r>
          </a:p>
          <a:p>
            <a:pPr marL="0" indent="0"/>
            <a:r>
              <a:rPr lang="en-US" sz="2000" dirty="0"/>
              <a:t>It also motivates others to get involved. When people see that their peers are being celebrated for driving positive change, it encourages them to contribute as well. Plus, it boosts morale! Small businesses thrive on strong relationships, and recognizing someone’s efforts strengthens trust and loyalty. And here’s the thing: D&amp;I champions often come up with creative ideas for improving culture or reaching new markets. By rewarding them, you’re not just encouraging inclusion—you’re fostering innovation and teamwork, which can directly benefit your business. </a:t>
            </a:r>
          </a:p>
          <a:p>
            <a:pPr marL="342900" indent="-342900">
              <a:buFont typeface="Wingdings" panose="05000000000000000000" pitchFamily="2" charset="2"/>
              <a:buChar char="v"/>
            </a:pPr>
            <a:r>
              <a:rPr lang="en-US" sz="2000" b="1" dirty="0"/>
              <a:t>Increased Engagement</a:t>
            </a:r>
            <a:r>
              <a:rPr lang="en-US" sz="2000" dirty="0"/>
              <a:t>: Employees feel valued and motivated to contribute to D&amp;I initiatives.</a:t>
            </a:r>
          </a:p>
          <a:p>
            <a:pPr marL="342900" indent="-342900">
              <a:buFont typeface="Wingdings" panose="05000000000000000000" pitchFamily="2" charset="2"/>
              <a:buChar char="v"/>
            </a:pPr>
            <a:r>
              <a:rPr lang="en-US" sz="2000" b="1" dirty="0"/>
              <a:t>Promote and </a:t>
            </a:r>
            <a:r>
              <a:rPr lang="en-US" sz="2000" b="1" dirty="0" err="1"/>
              <a:t>Prirotise</a:t>
            </a:r>
            <a:r>
              <a:rPr lang="en-US" sz="2000" b="1" dirty="0"/>
              <a:t> Inclusivity</a:t>
            </a:r>
            <a:r>
              <a:rPr lang="en-US" sz="2000" dirty="0"/>
              <a:t>: Recognition promotes a culture where diverse perspectives are celebrated.</a:t>
            </a:r>
          </a:p>
          <a:p>
            <a:pPr marL="342900" indent="-342900">
              <a:buFont typeface="Wingdings" panose="05000000000000000000" pitchFamily="2" charset="2"/>
              <a:buChar char="v"/>
            </a:pPr>
            <a:r>
              <a:rPr lang="en-US" sz="2000" b="1" dirty="0"/>
              <a:t>Momentum for Change</a:t>
            </a:r>
            <a:r>
              <a:rPr lang="en-US" sz="2000" dirty="0"/>
              <a:t>: Highlighting D&amp;I champions inspires others to take action.</a:t>
            </a:r>
          </a:p>
          <a:p>
            <a:pPr marL="342900" indent="-342900">
              <a:buFont typeface="Wingdings" panose="05000000000000000000" pitchFamily="2" charset="2"/>
              <a:buChar char="v"/>
            </a:pPr>
            <a:r>
              <a:rPr lang="en-US" sz="2000" b="1" dirty="0"/>
              <a:t>Strengthened Employer Brand</a:t>
            </a:r>
            <a:r>
              <a:rPr lang="en-US" sz="2000" dirty="0"/>
              <a:t>: Demonstrating a commitment to D&amp;I attracts top talent and enhances the company’s reputation.</a:t>
            </a:r>
          </a:p>
          <a:p>
            <a:endParaRPr lang="en-IE" sz="2000" dirty="0"/>
          </a:p>
        </p:txBody>
      </p:sp>
      <p:sp>
        <p:nvSpPr>
          <p:cNvPr id="3" name="Text Placeholder 2">
            <a:extLst>
              <a:ext uri="{FF2B5EF4-FFF2-40B4-BE49-F238E27FC236}">
                <a16:creationId xmlns:a16="http://schemas.microsoft.com/office/drawing/2014/main" id="{D68B8E97-4F7F-11B4-3538-C6043764F399}"/>
              </a:ext>
            </a:extLst>
          </p:cNvPr>
          <p:cNvSpPr>
            <a:spLocks noGrp="1"/>
          </p:cNvSpPr>
          <p:nvPr>
            <p:ph type="body" sz="quarter" idx="16"/>
          </p:nvPr>
        </p:nvSpPr>
        <p:spPr>
          <a:xfrm>
            <a:off x="798381" y="456803"/>
            <a:ext cx="10595237" cy="803654"/>
          </a:xfrm>
        </p:spPr>
        <p:txBody>
          <a:bodyPr/>
          <a:lstStyle/>
          <a:p>
            <a:r>
              <a:rPr lang="en-US" sz="2800" dirty="0">
                <a:solidFill>
                  <a:srgbClr val="083F59"/>
                </a:solidFill>
              </a:rPr>
              <a:t>Benefits of </a:t>
            </a:r>
            <a:r>
              <a:rPr lang="en-US" sz="2800" dirty="0" err="1">
                <a:solidFill>
                  <a:srgbClr val="083F59"/>
                </a:solidFill>
              </a:rPr>
              <a:t>Recognising</a:t>
            </a:r>
            <a:r>
              <a:rPr lang="en-US" sz="2800" dirty="0">
                <a:solidFill>
                  <a:srgbClr val="083F59"/>
                </a:solidFill>
              </a:rPr>
              <a:t> and Rewarding D&amp;I Champions</a:t>
            </a:r>
            <a:endParaRPr lang="en-IE" sz="2800" dirty="0">
              <a:solidFill>
                <a:srgbClr val="083F59"/>
              </a:solidFill>
            </a:endParaRPr>
          </a:p>
        </p:txBody>
      </p:sp>
    </p:spTree>
    <p:extLst>
      <p:ext uri="{BB962C8B-B14F-4D97-AF65-F5344CB8AC3E}">
        <p14:creationId xmlns:p14="http://schemas.microsoft.com/office/powerpoint/2010/main" val="36207113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88ECF8D-56A9-244A-CE52-DC9AED1BD431}"/>
              </a:ext>
            </a:extLst>
          </p:cNvPr>
          <p:cNvSpPr>
            <a:spLocks noGrp="1"/>
          </p:cNvSpPr>
          <p:nvPr>
            <p:ph type="body" sz="quarter" idx="18"/>
          </p:nvPr>
        </p:nvSpPr>
        <p:spPr>
          <a:xfrm>
            <a:off x="825276" y="497258"/>
            <a:ext cx="6585174" cy="3849918"/>
          </a:xfrm>
        </p:spPr>
        <p:txBody>
          <a:bodyPr/>
          <a:lstStyle/>
          <a:p>
            <a:pPr marL="0" indent="0">
              <a:lnSpc>
                <a:spcPct val="100000"/>
              </a:lnSpc>
              <a:spcBef>
                <a:spcPts val="1200"/>
              </a:spcBef>
            </a:pPr>
            <a:r>
              <a:rPr lang="en-US" sz="2200" b="1" dirty="0">
                <a:solidFill>
                  <a:schemeClr val="bg1"/>
                </a:solidFill>
                <a:highlight>
                  <a:srgbClr val="DF4625"/>
                </a:highlight>
              </a:rPr>
              <a:t>Step 1: </a:t>
            </a:r>
            <a:r>
              <a:rPr lang="en-US" sz="2200" b="1" dirty="0"/>
              <a:t>Define Key Contributions to D&amp;I: </a:t>
            </a:r>
            <a:r>
              <a:rPr lang="en-US" sz="2200" dirty="0"/>
              <a:t>Identify </a:t>
            </a:r>
            <a:r>
              <a:rPr lang="en-US" sz="2200" dirty="0" err="1"/>
              <a:t>behaviours</a:t>
            </a:r>
            <a:r>
              <a:rPr lang="en-US" sz="2200" dirty="0"/>
              <a:t> and actions that significantly impact D&amp;I efforts (e.g., mentoring diverse teams, initiating D&amp;I projects, or driving ERG participation).</a:t>
            </a:r>
          </a:p>
          <a:p>
            <a:pPr marL="0" indent="0">
              <a:lnSpc>
                <a:spcPct val="100000"/>
              </a:lnSpc>
              <a:spcBef>
                <a:spcPts val="1200"/>
              </a:spcBef>
            </a:pPr>
            <a:r>
              <a:rPr lang="en-US" sz="2200" b="1" dirty="0">
                <a:solidFill>
                  <a:schemeClr val="bg1"/>
                </a:solidFill>
                <a:highlight>
                  <a:srgbClr val="DF4625"/>
                </a:highlight>
              </a:rPr>
              <a:t>Step 2: </a:t>
            </a:r>
            <a:r>
              <a:rPr lang="en-US" sz="2200" b="1" dirty="0"/>
              <a:t>Develop Recognition and Reward Mechanisms: </a:t>
            </a:r>
            <a:r>
              <a:rPr lang="en-US" sz="2200" dirty="0"/>
              <a:t>Create structured recognition programs, including awards, public acknowledgments, and monetary or non-monetary incentives.</a:t>
            </a:r>
          </a:p>
          <a:p>
            <a:pPr marL="0" indent="0">
              <a:lnSpc>
                <a:spcPct val="100000"/>
              </a:lnSpc>
              <a:spcBef>
                <a:spcPts val="1200"/>
              </a:spcBef>
            </a:pPr>
            <a:r>
              <a:rPr lang="en-US" sz="2200" b="1" dirty="0">
                <a:solidFill>
                  <a:srgbClr val="DF4625"/>
                </a:solidFill>
              </a:rPr>
              <a:t>Examples: </a:t>
            </a:r>
            <a:r>
              <a:rPr lang="en-US" sz="2200" dirty="0"/>
              <a:t>Monthly “D&amp;I Champion” awards, personalized thank-you messages, or shout-outs during team meetings.</a:t>
            </a:r>
          </a:p>
          <a:p>
            <a:pPr marL="0" indent="0">
              <a:lnSpc>
                <a:spcPct val="100000"/>
              </a:lnSpc>
              <a:spcBef>
                <a:spcPts val="1200"/>
              </a:spcBef>
            </a:pPr>
            <a:r>
              <a:rPr lang="en-US" sz="2200" b="1" dirty="0">
                <a:solidFill>
                  <a:schemeClr val="bg1"/>
                </a:solidFill>
                <a:highlight>
                  <a:srgbClr val="DF4625"/>
                </a:highlight>
              </a:rPr>
              <a:t>Step 3: </a:t>
            </a:r>
            <a:r>
              <a:rPr lang="en-US" sz="2200" b="1" dirty="0"/>
              <a:t>Establish Transparent Criteria: </a:t>
            </a:r>
            <a:r>
              <a:rPr lang="en-US" sz="2200" dirty="0"/>
              <a:t>Develop clear guidelines for evaluating and </a:t>
            </a:r>
            <a:r>
              <a:rPr lang="en-US" sz="2200" dirty="0" err="1"/>
              <a:t>recognising</a:t>
            </a:r>
            <a:r>
              <a:rPr lang="en-US" sz="2200" dirty="0"/>
              <a:t> D&amp;I contributions to ensure fairness and inclusivity in the selection process.</a:t>
            </a:r>
          </a:p>
          <a:p>
            <a:pPr>
              <a:lnSpc>
                <a:spcPct val="100000"/>
              </a:lnSpc>
              <a:spcBef>
                <a:spcPts val="1200"/>
              </a:spcBef>
            </a:pPr>
            <a:endParaRPr lang="en-IE" sz="2200" dirty="0"/>
          </a:p>
        </p:txBody>
      </p:sp>
      <p:pic>
        <p:nvPicPr>
          <p:cNvPr id="5" name="Picture 4" descr="A person in a suit holding a plaque&#10;&#10;Description automatically generated">
            <a:extLst>
              <a:ext uri="{FF2B5EF4-FFF2-40B4-BE49-F238E27FC236}">
                <a16:creationId xmlns:a16="http://schemas.microsoft.com/office/drawing/2014/main" id="{D3616A7C-2E86-393D-8B74-BF9DFBFEA82B}"/>
              </a:ext>
            </a:extLst>
          </p:cNvPr>
          <p:cNvPicPr>
            <a:picLocks noChangeAspect="1"/>
          </p:cNvPicPr>
          <p:nvPr/>
        </p:nvPicPr>
        <p:blipFill>
          <a:blip r:embed="rId2" cstate="email">
            <a:extLst>
              <a:ext uri="{28A0092B-C50C-407E-A947-70E740481C1C}">
                <a14:useLocalDpi xmlns:a14="http://schemas.microsoft.com/office/drawing/2010/main"/>
              </a:ext>
            </a:extLst>
          </a:blip>
          <a:srcRect l="7296" t="-4"/>
          <a:stretch/>
        </p:blipFill>
        <p:spPr>
          <a:xfrm>
            <a:off x="7877174" y="1"/>
            <a:ext cx="4238625" cy="6858000"/>
          </a:xfrm>
          <a:prstGeom prst="rect">
            <a:avLst/>
          </a:prstGeom>
        </p:spPr>
      </p:pic>
    </p:spTree>
    <p:extLst>
      <p:ext uri="{BB962C8B-B14F-4D97-AF65-F5344CB8AC3E}">
        <p14:creationId xmlns:p14="http://schemas.microsoft.com/office/powerpoint/2010/main" val="36200432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1E16638-E7D4-CAAB-2E1B-60848DD2878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D218741-A21D-3DC9-770F-3FCACEEAA369}"/>
              </a:ext>
            </a:extLst>
          </p:cNvPr>
          <p:cNvSpPr>
            <a:spLocks noGrp="1"/>
          </p:cNvSpPr>
          <p:nvPr>
            <p:ph type="body" sz="quarter" idx="18"/>
          </p:nvPr>
        </p:nvSpPr>
        <p:spPr>
          <a:xfrm>
            <a:off x="825276" y="478208"/>
            <a:ext cx="6556599" cy="3849918"/>
          </a:xfrm>
        </p:spPr>
        <p:txBody>
          <a:bodyPr/>
          <a:lstStyle/>
          <a:p>
            <a:pPr marL="0" indent="0">
              <a:lnSpc>
                <a:spcPct val="100000"/>
              </a:lnSpc>
              <a:spcBef>
                <a:spcPts val="1200"/>
              </a:spcBef>
            </a:pPr>
            <a:r>
              <a:rPr lang="en-US" b="1" dirty="0">
                <a:solidFill>
                  <a:schemeClr val="bg1"/>
                </a:solidFill>
                <a:highlight>
                  <a:srgbClr val="DF4625"/>
                </a:highlight>
              </a:rPr>
              <a:t>Step 4: </a:t>
            </a:r>
            <a:r>
              <a:rPr lang="en-US" b="1" dirty="0"/>
              <a:t>Integrate Recognition into company Culture</a:t>
            </a:r>
          </a:p>
          <a:p>
            <a:pPr marL="342900" indent="-342900">
              <a:lnSpc>
                <a:spcPct val="100000"/>
              </a:lnSpc>
              <a:spcBef>
                <a:spcPts val="1200"/>
              </a:spcBef>
              <a:buFont typeface="Wingdings" panose="05000000000000000000" pitchFamily="2" charset="2"/>
              <a:buChar char="v"/>
            </a:pPr>
            <a:r>
              <a:rPr lang="en-US" dirty="0"/>
              <a:t>Make recognition of D&amp;I efforts a regular part of team meetings, newsletters, and performance reviews.</a:t>
            </a:r>
          </a:p>
          <a:p>
            <a:pPr marL="342900" indent="-342900">
              <a:lnSpc>
                <a:spcPct val="100000"/>
              </a:lnSpc>
              <a:spcBef>
                <a:spcPts val="1200"/>
              </a:spcBef>
              <a:buFont typeface="Wingdings" panose="05000000000000000000" pitchFamily="2" charset="2"/>
              <a:buChar char="v"/>
            </a:pPr>
            <a:r>
              <a:rPr lang="en-US" dirty="0"/>
              <a:t>Align these initiatives with company values and goals.</a:t>
            </a:r>
          </a:p>
          <a:p>
            <a:pPr marL="0" indent="0">
              <a:lnSpc>
                <a:spcPct val="100000"/>
              </a:lnSpc>
              <a:spcBef>
                <a:spcPts val="1200"/>
              </a:spcBef>
            </a:pPr>
            <a:r>
              <a:rPr lang="en-US" b="1" dirty="0">
                <a:solidFill>
                  <a:schemeClr val="bg1"/>
                </a:solidFill>
                <a:highlight>
                  <a:srgbClr val="DF4625"/>
                </a:highlight>
              </a:rPr>
              <a:t>Step 5: </a:t>
            </a:r>
            <a:r>
              <a:rPr lang="en-US" b="1" dirty="0"/>
              <a:t>Amplify the Impact of Recognition</a:t>
            </a:r>
          </a:p>
          <a:p>
            <a:pPr marL="342900" indent="-342900">
              <a:lnSpc>
                <a:spcPct val="100000"/>
              </a:lnSpc>
              <a:spcBef>
                <a:spcPts val="1200"/>
              </a:spcBef>
              <a:buFont typeface="Wingdings" panose="05000000000000000000" pitchFamily="2" charset="2"/>
              <a:buChar char="v"/>
            </a:pPr>
            <a:r>
              <a:rPr lang="en-US" dirty="0"/>
              <a:t>Share success stories on company intranets, social media, or newsletters to inspire others to champion D&amp;I.</a:t>
            </a:r>
          </a:p>
          <a:p>
            <a:pPr marL="342900" indent="-342900">
              <a:lnSpc>
                <a:spcPct val="100000"/>
              </a:lnSpc>
              <a:spcBef>
                <a:spcPts val="1200"/>
              </a:spcBef>
              <a:buFont typeface="Wingdings" panose="05000000000000000000" pitchFamily="2" charset="2"/>
              <a:buChar char="v"/>
            </a:pPr>
            <a:r>
              <a:rPr lang="en-US" dirty="0"/>
              <a:t>Encourage </a:t>
            </a:r>
            <a:r>
              <a:rPr lang="en-US" dirty="0" err="1"/>
              <a:t>recognised</a:t>
            </a:r>
            <a:r>
              <a:rPr lang="en-US" dirty="0"/>
              <a:t> individuals to mentor others or lead new D&amp;I initiatives.</a:t>
            </a:r>
          </a:p>
          <a:p>
            <a:pPr>
              <a:lnSpc>
                <a:spcPct val="100000"/>
              </a:lnSpc>
              <a:spcBef>
                <a:spcPts val="1200"/>
              </a:spcBef>
            </a:pPr>
            <a:endParaRPr lang="en-IE" dirty="0"/>
          </a:p>
        </p:txBody>
      </p:sp>
      <p:pic>
        <p:nvPicPr>
          <p:cNvPr id="3" name="Picture 2" descr="A person in a suit holding a plaque&#10;&#10;Description automatically generated">
            <a:extLst>
              <a:ext uri="{FF2B5EF4-FFF2-40B4-BE49-F238E27FC236}">
                <a16:creationId xmlns:a16="http://schemas.microsoft.com/office/drawing/2014/main" id="{387E1C97-0CCB-4651-4110-6B9A83D17D20}"/>
              </a:ext>
            </a:extLst>
          </p:cNvPr>
          <p:cNvPicPr>
            <a:picLocks noChangeAspect="1"/>
          </p:cNvPicPr>
          <p:nvPr/>
        </p:nvPicPr>
        <p:blipFill>
          <a:blip r:embed="rId2" cstate="email">
            <a:extLst>
              <a:ext uri="{28A0092B-C50C-407E-A947-70E740481C1C}">
                <a14:useLocalDpi xmlns:a14="http://schemas.microsoft.com/office/drawing/2010/main"/>
              </a:ext>
            </a:extLst>
          </a:blip>
          <a:srcRect l="7296" t="-4"/>
          <a:stretch/>
        </p:blipFill>
        <p:spPr>
          <a:xfrm>
            <a:off x="7877174" y="1"/>
            <a:ext cx="4238625" cy="6858000"/>
          </a:xfrm>
          <a:prstGeom prst="rect">
            <a:avLst/>
          </a:prstGeom>
        </p:spPr>
      </p:pic>
    </p:spTree>
    <p:extLst>
      <p:ext uri="{BB962C8B-B14F-4D97-AF65-F5344CB8AC3E}">
        <p14:creationId xmlns:p14="http://schemas.microsoft.com/office/powerpoint/2010/main" val="387852190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1EABD3-C8AD-E710-D1E0-C67A98C15F8C}"/>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5C6829E8-154C-312B-9F42-1553C501DD89}"/>
              </a:ext>
            </a:extLst>
          </p:cNvPr>
          <p:cNvSpPr>
            <a:spLocks noGrp="1"/>
          </p:cNvSpPr>
          <p:nvPr>
            <p:ph type="body" sz="quarter" idx="18"/>
          </p:nvPr>
        </p:nvSpPr>
        <p:spPr>
          <a:xfrm>
            <a:off x="898356" y="1600664"/>
            <a:ext cx="7734655" cy="3291086"/>
          </a:xfrm>
        </p:spPr>
        <p:txBody>
          <a:bodyPr/>
          <a:lstStyle/>
          <a:p>
            <a:pPr marL="0" indent="0"/>
            <a:r>
              <a:rPr lang="en-GB" sz="2400" dirty="0"/>
              <a:t>Mitchell McDermott is an independent, full-service and data-led construction consultancy in Ireland that empowers ambitious companies to build better.</a:t>
            </a:r>
          </a:p>
          <a:p>
            <a:pPr marL="0" indent="0"/>
            <a:r>
              <a:rPr lang="en-GB" sz="2400" dirty="0"/>
              <a:t>Our company culture is one that inherently promotes curiosity, respect, teamwork and employee health.</a:t>
            </a:r>
          </a:p>
          <a:p>
            <a:r>
              <a:rPr lang="en-GB" sz="2400" b="1" dirty="0"/>
              <a:t>Rewards, Recognition &amp; Celebrations</a:t>
            </a:r>
            <a:endParaRPr lang="en-GB" sz="2400" dirty="0"/>
          </a:p>
          <a:p>
            <a:pPr marL="0" indent="0"/>
            <a:r>
              <a:rPr lang="en-GB" sz="2400" dirty="0"/>
              <a:t>Whether it’s a housewarming gift, or baby clothes to welcome a new arrival, we enjoy recognising and celebrating the special life events of our team. New ideas that improve how we work are acknowledged and rewarded, as well as professional achievements such as Chartership. </a:t>
            </a:r>
          </a:p>
          <a:p>
            <a:pPr marL="0" indent="0"/>
            <a:endParaRPr lang="en-GB" sz="2400" dirty="0"/>
          </a:p>
          <a:p>
            <a:pPr marL="0" indent="0"/>
            <a:endParaRPr lang="en-US" sz="2200" dirty="0"/>
          </a:p>
        </p:txBody>
      </p:sp>
      <p:sp>
        <p:nvSpPr>
          <p:cNvPr id="5" name="Text Placeholder 4">
            <a:extLst>
              <a:ext uri="{FF2B5EF4-FFF2-40B4-BE49-F238E27FC236}">
                <a16:creationId xmlns:a16="http://schemas.microsoft.com/office/drawing/2014/main" id="{DCF9F478-6425-DDEC-5E8D-9ED423DED4AE}"/>
              </a:ext>
            </a:extLst>
          </p:cNvPr>
          <p:cNvSpPr>
            <a:spLocks noGrp="1"/>
          </p:cNvSpPr>
          <p:nvPr>
            <p:ph type="body" sz="quarter" idx="16"/>
          </p:nvPr>
        </p:nvSpPr>
        <p:spPr>
          <a:xfrm>
            <a:off x="835670" y="1023655"/>
            <a:ext cx="7501506" cy="992652"/>
          </a:xfrm>
        </p:spPr>
        <p:txBody>
          <a:bodyPr/>
          <a:lstStyle/>
          <a:p>
            <a:r>
              <a:rPr lang="en-IE" sz="3200" dirty="0"/>
              <a:t>Mitchell Dermot</a:t>
            </a:r>
            <a:r>
              <a:rPr lang="pl-PL" sz="3200" dirty="0"/>
              <a:t>, </a:t>
            </a:r>
            <a:r>
              <a:rPr lang="en-IE" sz="3200" dirty="0"/>
              <a:t>Ireland</a:t>
            </a:r>
            <a:endParaRPr lang="pl-PL" sz="3200" dirty="0"/>
          </a:p>
          <a:p>
            <a:endParaRPr lang="en-IE" sz="3200" dirty="0"/>
          </a:p>
        </p:txBody>
      </p:sp>
      <p:sp>
        <p:nvSpPr>
          <p:cNvPr id="7" name="TextBox 6">
            <a:extLst>
              <a:ext uri="{FF2B5EF4-FFF2-40B4-BE49-F238E27FC236}">
                <a16:creationId xmlns:a16="http://schemas.microsoft.com/office/drawing/2014/main" id="{F94F69CD-9371-D42C-BDBC-693C82045409}"/>
              </a:ext>
            </a:extLst>
          </p:cNvPr>
          <p:cNvSpPr txBox="1"/>
          <p:nvPr/>
        </p:nvSpPr>
        <p:spPr>
          <a:xfrm>
            <a:off x="1390506" y="153161"/>
            <a:ext cx="3881328" cy="769441"/>
          </a:xfrm>
          <a:prstGeom prst="rect">
            <a:avLst/>
          </a:prstGeom>
          <a:solidFill>
            <a:schemeClr val="tx1"/>
          </a:solidFill>
        </p:spPr>
        <p:txBody>
          <a:bodyPr wrap="square" rtlCol="0">
            <a:spAutoFit/>
          </a:bodyPr>
          <a:lstStyle/>
          <a:p>
            <a:r>
              <a:rPr lang="en-IE" sz="4400" b="1" dirty="0">
                <a:solidFill>
                  <a:schemeClr val="bg1"/>
                </a:solidFill>
                <a:latin typeface="Aharoni" panose="02010803020104030203" pitchFamily="2" charset="-79"/>
                <a:cs typeface="Aharoni" panose="02010803020104030203" pitchFamily="2" charset="-79"/>
              </a:rPr>
              <a:t>CASE STUDY</a:t>
            </a:r>
          </a:p>
        </p:txBody>
      </p:sp>
      <p:sp>
        <p:nvSpPr>
          <p:cNvPr id="2" name="Text Placeholder 25">
            <a:extLst>
              <a:ext uri="{FF2B5EF4-FFF2-40B4-BE49-F238E27FC236}">
                <a16:creationId xmlns:a16="http://schemas.microsoft.com/office/drawing/2014/main" id="{886EB2B6-8C26-9CEF-0395-D0E641AB783E}"/>
              </a:ext>
            </a:extLst>
          </p:cNvPr>
          <p:cNvSpPr txBox="1">
            <a:spLocks/>
          </p:cNvSpPr>
          <p:nvPr/>
        </p:nvSpPr>
        <p:spPr>
          <a:xfrm>
            <a:off x="342545" y="6226237"/>
            <a:ext cx="4086020" cy="156003"/>
          </a:xfrm>
          <a:prstGeom prst="rect">
            <a:avLst/>
          </a:prstGeom>
        </p:spPr>
        <p:txBody>
          <a:bodyPr anchor="ctr">
            <a:noAutofit/>
          </a:bodyPr>
          <a:lstStyle>
            <a:lvl1pPr marL="0" indent="0" algn="l" defTabSz="2072941" rtl="0" eaLnBrk="1" latinLnBrk="0" hangingPunct="1">
              <a:lnSpc>
                <a:spcPct val="100000"/>
              </a:lnSpc>
              <a:spcBef>
                <a:spcPts val="2267"/>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85602"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GB" sz="2200" dirty="0">
                <a:hlinkClick r:id="rId2">
                  <a:extLst>
                    <a:ext uri="{A12FA001-AC4F-418D-AE19-62706E023703}">
                      <ahyp:hlinkClr xmlns:ahyp="http://schemas.microsoft.com/office/drawing/2018/hyperlinkcolor" val="tx"/>
                    </a:ext>
                  </a:extLst>
                </a:hlinkClick>
              </a:rPr>
              <a:t>https://mitchellmcdermott.com/</a:t>
            </a:r>
            <a:r>
              <a:rPr lang="en-GB" sz="2200" dirty="0"/>
              <a:t>  </a:t>
            </a:r>
          </a:p>
        </p:txBody>
      </p:sp>
      <p:pic>
        <p:nvPicPr>
          <p:cNvPr id="4" name="Picture 3">
            <a:extLst>
              <a:ext uri="{FF2B5EF4-FFF2-40B4-BE49-F238E27FC236}">
                <a16:creationId xmlns:a16="http://schemas.microsoft.com/office/drawing/2014/main" id="{BD75868C-11E1-6EA5-9D6B-F7C34BE6B354}"/>
              </a:ext>
            </a:extLst>
          </p:cNvPr>
          <p:cNvPicPr>
            <a:picLocks noChangeAspect="1"/>
          </p:cNvPicPr>
          <p:nvPr/>
        </p:nvPicPr>
        <p:blipFill>
          <a:blip r:embed="rId3" cstate="email">
            <a:extLst>
              <a:ext uri="{28A0092B-C50C-407E-A947-70E740481C1C}">
                <a14:useLocalDpi xmlns:a14="http://schemas.microsoft.com/office/drawing/2010/main"/>
              </a:ext>
            </a:extLst>
          </a:blip>
          <a:srcRect l="14404"/>
          <a:stretch/>
        </p:blipFill>
        <p:spPr>
          <a:xfrm>
            <a:off x="8884024" y="1915855"/>
            <a:ext cx="3249807" cy="2804140"/>
          </a:xfrm>
          <a:prstGeom prst="rect">
            <a:avLst/>
          </a:prstGeom>
        </p:spPr>
      </p:pic>
    </p:spTree>
    <p:extLst>
      <p:ext uri="{BB962C8B-B14F-4D97-AF65-F5344CB8AC3E}">
        <p14:creationId xmlns:p14="http://schemas.microsoft.com/office/powerpoint/2010/main" val="13496372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B8C0716-FB59-EE55-20F4-0A2F4CDD809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05A16F31-3793-C9EC-669A-89CDE3846C13}"/>
              </a:ext>
            </a:extLst>
          </p:cNvPr>
          <p:cNvSpPr>
            <a:spLocks noGrp="1"/>
          </p:cNvSpPr>
          <p:nvPr>
            <p:ph type="body" sz="quarter" idx="18"/>
          </p:nvPr>
        </p:nvSpPr>
        <p:spPr>
          <a:xfrm>
            <a:off x="798381" y="1651257"/>
            <a:ext cx="6421569" cy="3849918"/>
          </a:xfrm>
        </p:spPr>
        <p:txBody>
          <a:bodyPr/>
          <a:lstStyle/>
          <a:p>
            <a:pPr>
              <a:buFont typeface="Arial" panose="020B0604020202020204" pitchFamily="34" charset="0"/>
              <a:buChar char="•"/>
            </a:pPr>
            <a:r>
              <a:rPr lang="en-US" dirty="0"/>
              <a:t>Proactive efforts in mentoring or supporting underrepresented groups.</a:t>
            </a:r>
          </a:p>
          <a:p>
            <a:pPr>
              <a:buFont typeface="Arial" panose="020B0604020202020204" pitchFamily="34" charset="0"/>
              <a:buChar char="•"/>
            </a:pPr>
            <a:r>
              <a:rPr lang="en-US" dirty="0"/>
              <a:t>Advocacy for inclusive practices in hiring, team building, or leadership.</a:t>
            </a:r>
          </a:p>
          <a:p>
            <a:pPr>
              <a:buFont typeface="Arial" panose="020B0604020202020204" pitchFamily="34" charset="0"/>
              <a:buChar char="•"/>
            </a:pPr>
            <a:r>
              <a:rPr lang="en-US" dirty="0"/>
              <a:t>Development or leadership of Employee Resource Groups (ERGs).</a:t>
            </a:r>
          </a:p>
          <a:p>
            <a:pPr>
              <a:buFont typeface="Arial" panose="020B0604020202020204" pitchFamily="34" charset="0"/>
              <a:buChar char="•"/>
            </a:pPr>
            <a:r>
              <a:rPr lang="en-US" dirty="0"/>
              <a:t>Creative ideas or projects that promote inclusivity and celebrate diversity.</a:t>
            </a:r>
          </a:p>
          <a:p>
            <a:pPr>
              <a:buFont typeface="Arial" panose="020B0604020202020204" pitchFamily="34" charset="0"/>
              <a:buChar char="•"/>
            </a:pPr>
            <a:r>
              <a:rPr lang="en-US" dirty="0"/>
              <a:t>Collaboration across teams to address bias or improve equitable practices.</a:t>
            </a:r>
          </a:p>
          <a:p>
            <a:endParaRPr lang="en-IE" dirty="0"/>
          </a:p>
        </p:txBody>
      </p:sp>
      <p:sp>
        <p:nvSpPr>
          <p:cNvPr id="3" name="Text Placeholder 2">
            <a:extLst>
              <a:ext uri="{FF2B5EF4-FFF2-40B4-BE49-F238E27FC236}">
                <a16:creationId xmlns:a16="http://schemas.microsoft.com/office/drawing/2014/main" id="{FD0AF48B-FC24-7ECD-47A1-03D5DBEF9163}"/>
              </a:ext>
            </a:extLst>
          </p:cNvPr>
          <p:cNvSpPr>
            <a:spLocks noGrp="1"/>
          </p:cNvSpPr>
          <p:nvPr>
            <p:ph type="body" sz="quarter" idx="16"/>
          </p:nvPr>
        </p:nvSpPr>
        <p:spPr/>
        <p:txBody>
          <a:bodyPr/>
          <a:lstStyle/>
          <a:p>
            <a:r>
              <a:rPr lang="en-US" sz="2800" dirty="0">
                <a:solidFill>
                  <a:srgbClr val="083F59"/>
                </a:solidFill>
              </a:rPr>
              <a:t>What to Look For in D&amp;I Champions</a:t>
            </a:r>
            <a:endParaRPr lang="en-IE" sz="2800" dirty="0">
              <a:solidFill>
                <a:srgbClr val="083F59"/>
              </a:solidFill>
            </a:endParaRPr>
          </a:p>
        </p:txBody>
      </p:sp>
      <p:pic>
        <p:nvPicPr>
          <p:cNvPr id="5" name="Picture 4" descr="A red cylinder with a bow and a blue mug on a desk&#10;&#10;Description automatically generated">
            <a:extLst>
              <a:ext uri="{FF2B5EF4-FFF2-40B4-BE49-F238E27FC236}">
                <a16:creationId xmlns:a16="http://schemas.microsoft.com/office/drawing/2014/main" id="{66F91966-267B-B108-E9DC-1C36AB00AF7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38839" y="0"/>
            <a:ext cx="4572371" cy="6858000"/>
          </a:xfrm>
          <a:prstGeom prst="rect">
            <a:avLst/>
          </a:prstGeom>
        </p:spPr>
      </p:pic>
    </p:spTree>
    <p:extLst>
      <p:ext uri="{BB962C8B-B14F-4D97-AF65-F5344CB8AC3E}">
        <p14:creationId xmlns:p14="http://schemas.microsoft.com/office/powerpoint/2010/main" val="137991300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F32A39-7E19-8986-89D6-9005F7BEC6A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56954382-9ECC-743A-2DC6-166F901E0F2C}"/>
              </a:ext>
            </a:extLst>
          </p:cNvPr>
          <p:cNvSpPr>
            <a:spLocks noGrp="1"/>
          </p:cNvSpPr>
          <p:nvPr>
            <p:ph type="body" sz="quarter" idx="18"/>
          </p:nvPr>
        </p:nvSpPr>
        <p:spPr>
          <a:xfrm>
            <a:off x="798381" y="1382315"/>
            <a:ext cx="6116769" cy="3849918"/>
          </a:xfrm>
        </p:spPr>
        <p:txBody>
          <a:bodyPr/>
          <a:lstStyle/>
          <a:p>
            <a:pPr>
              <a:buFont typeface="Arial" panose="020B0604020202020204" pitchFamily="34" charset="0"/>
              <a:buChar char="•"/>
            </a:pPr>
            <a:r>
              <a:rPr lang="en-US" b="1" dirty="0"/>
              <a:t>Leadership Buy-In</a:t>
            </a:r>
            <a:r>
              <a:rPr lang="en-US" dirty="0"/>
              <a:t>: Secure leadership support to ensure resources and visibility for D&amp;I recognition programs.</a:t>
            </a:r>
          </a:p>
          <a:p>
            <a:pPr>
              <a:buFont typeface="Arial" panose="020B0604020202020204" pitchFamily="34" charset="0"/>
              <a:buChar char="•"/>
            </a:pPr>
            <a:r>
              <a:rPr lang="en-US" b="1" dirty="0"/>
              <a:t>Dedicated Budget</a:t>
            </a:r>
            <a:r>
              <a:rPr lang="en-US" dirty="0"/>
              <a:t>: Allocate funding for awards, benefits, and celebratory events.</a:t>
            </a:r>
          </a:p>
          <a:p>
            <a:pPr>
              <a:buFont typeface="Arial" panose="020B0604020202020204" pitchFamily="34" charset="0"/>
              <a:buChar char="•"/>
            </a:pPr>
            <a:r>
              <a:rPr lang="en-US" b="1" dirty="0"/>
              <a:t>Inclusive Recognition Process</a:t>
            </a:r>
            <a:r>
              <a:rPr lang="en-US" dirty="0"/>
              <a:t>: Ensure all levels of employees, including non-managers, are eligible for recognition.</a:t>
            </a:r>
          </a:p>
          <a:p>
            <a:pPr>
              <a:buFont typeface="Arial" panose="020B0604020202020204" pitchFamily="34" charset="0"/>
              <a:buChar char="•"/>
            </a:pPr>
            <a:r>
              <a:rPr lang="en-US" b="1" dirty="0"/>
              <a:t>Feedback Loop</a:t>
            </a:r>
            <a:r>
              <a:rPr lang="en-US" dirty="0"/>
              <a:t>: Regularly evaluate and refine the program based on employee feedback.</a:t>
            </a:r>
          </a:p>
          <a:p>
            <a:pPr>
              <a:buFont typeface="Arial" panose="020B0604020202020204" pitchFamily="34" charset="0"/>
              <a:buChar char="•"/>
            </a:pPr>
            <a:endParaRPr lang="en-US" dirty="0"/>
          </a:p>
          <a:p>
            <a:endParaRPr lang="en-IE" dirty="0"/>
          </a:p>
        </p:txBody>
      </p:sp>
      <p:sp>
        <p:nvSpPr>
          <p:cNvPr id="3" name="Text Placeholder 2">
            <a:extLst>
              <a:ext uri="{FF2B5EF4-FFF2-40B4-BE49-F238E27FC236}">
                <a16:creationId xmlns:a16="http://schemas.microsoft.com/office/drawing/2014/main" id="{0CD3A615-88DA-CFD5-BE99-3DF7886DF690}"/>
              </a:ext>
            </a:extLst>
          </p:cNvPr>
          <p:cNvSpPr>
            <a:spLocks noGrp="1"/>
          </p:cNvSpPr>
          <p:nvPr>
            <p:ph type="body" sz="quarter" idx="16"/>
          </p:nvPr>
        </p:nvSpPr>
        <p:spPr/>
        <p:txBody>
          <a:bodyPr/>
          <a:lstStyle/>
          <a:p>
            <a:r>
              <a:rPr lang="en-US" sz="2800" dirty="0">
                <a:solidFill>
                  <a:srgbClr val="083F59"/>
                </a:solidFill>
              </a:rPr>
              <a:t>How to Implement Recognition and Reward Systems</a:t>
            </a:r>
          </a:p>
          <a:p>
            <a:endParaRPr lang="en-IE" dirty="0"/>
          </a:p>
        </p:txBody>
      </p:sp>
      <p:pic>
        <p:nvPicPr>
          <p:cNvPr id="5" name="Picture 4" descr="A person clapping her hands&#10;&#10;Description automatically generated">
            <a:extLst>
              <a:ext uri="{FF2B5EF4-FFF2-40B4-BE49-F238E27FC236}">
                <a16:creationId xmlns:a16="http://schemas.microsoft.com/office/drawing/2014/main" id="{791E3166-45E6-47C6-4F01-20050E211059}"/>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915150" y="1807322"/>
            <a:ext cx="4774268" cy="3182845"/>
          </a:xfrm>
          <a:prstGeom prst="rect">
            <a:avLst/>
          </a:prstGeom>
        </p:spPr>
      </p:pic>
    </p:spTree>
    <p:extLst>
      <p:ext uri="{BB962C8B-B14F-4D97-AF65-F5344CB8AC3E}">
        <p14:creationId xmlns:p14="http://schemas.microsoft.com/office/powerpoint/2010/main" val="425440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267540"/>
            <a:ext cx="5188437" cy="5028641"/>
          </a:xfrm>
        </p:spPr>
        <p:txBody>
          <a:bodyPr/>
          <a:lstStyle/>
          <a:p>
            <a:pPr marL="0" indent="0"/>
            <a:r>
              <a:rPr lang="en-US" sz="1800" dirty="0"/>
              <a:t>Module 4 covers key areas when building an inclusive company culture in SMEs. </a:t>
            </a:r>
          </a:p>
          <a:p>
            <a:pPr marL="0" indent="0"/>
            <a:r>
              <a:rPr lang="en-US" sz="1800" dirty="0"/>
              <a:t>Part 1: Learn the benefits of DEI for SMEs and assess your workplace’s inclusivity to create a strong foundation for belonging and equity.</a:t>
            </a:r>
          </a:p>
          <a:p>
            <a:pPr marL="0" indent="0"/>
            <a:r>
              <a:rPr lang="en-US" sz="1800" dirty="0"/>
              <a:t>Part 2: Design and implement tailored cultural audits, using surveys and engagement strategies to analyze workplace inclusivity and drive meaningful change.</a:t>
            </a:r>
          </a:p>
          <a:p>
            <a:pPr marL="0" indent="0"/>
            <a:r>
              <a:rPr lang="en-US" sz="1800" dirty="0"/>
              <a:t>Part 3: Equip line managers and team leaders with strategies to foster belonging, psychological safety, and inclusivity within diverse teams.</a:t>
            </a:r>
          </a:p>
          <a:p>
            <a:pPr marL="0" indent="0"/>
            <a:r>
              <a:rPr lang="en-US" sz="1800" dirty="0"/>
              <a:t>Part 4: Transform existing policies into actionable strategies to challenge exclusive </a:t>
            </a:r>
            <a:r>
              <a:rPr lang="en-US" sz="1800" dirty="0" err="1"/>
              <a:t>behaviours</a:t>
            </a:r>
            <a:r>
              <a:rPr lang="en-US" sz="1800" dirty="0"/>
              <a:t>, develop effective DEI frameworks, and embed inclusivity into daily operations.</a:t>
            </a:r>
          </a:p>
          <a:p>
            <a:pPr marL="0" indent="0"/>
            <a:r>
              <a:rPr lang="en-US" sz="1800" dirty="0"/>
              <a:t>Part 5: Empower collaboration through Employee Resource Groups (ERGs), recognition programs, and inclusive leadership to build stronger, more cohesive teams.</a:t>
            </a:r>
          </a:p>
          <a:p>
            <a:pPr marL="0" indent="0"/>
            <a:endParaRPr lang="en-IE" sz="18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4</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Design and Deliver a Strategic Cultural Change Audit.</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From Policies to Practice: Cultivating a Genuine Culture of Inclusion.</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Empowering Teams Through DEI Collaboration, ERGs, and Recognition</a:t>
            </a: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Support Management to Deliver a Workplace of Belonging and Inclusivity.</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Understand and Build an Inclusive Company Culture </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751964" y="233334"/>
            <a:ext cx="4948400" cy="954107"/>
          </a:xfrm>
          <a:prstGeom prst="rect">
            <a:avLst/>
          </a:prstGeom>
          <a:noFill/>
        </p:spPr>
        <p:txBody>
          <a:bodyPr wrap="square">
            <a:spAutoFit/>
          </a:bodyPr>
          <a:lstStyle/>
          <a:p>
            <a:pPr algn="ctr"/>
            <a:r>
              <a:rPr lang="en-US" sz="2800" b="1" dirty="0">
                <a:solidFill>
                  <a:srgbClr val="DF4625"/>
                </a:solidFill>
              </a:rPr>
              <a:t>Building an Inclusive Company Culture in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251890" y="4489117"/>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17C569-23EC-5D77-E32C-A817466116B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AE84868-9B10-1462-B7EC-652C39BE70F8}"/>
              </a:ext>
            </a:extLst>
          </p:cNvPr>
          <p:cNvSpPr>
            <a:spLocks noGrp="1"/>
          </p:cNvSpPr>
          <p:nvPr>
            <p:ph type="body" sz="quarter" idx="18"/>
          </p:nvPr>
        </p:nvSpPr>
        <p:spPr>
          <a:xfrm>
            <a:off x="798380" y="1382315"/>
            <a:ext cx="10595237" cy="3849918"/>
          </a:xfrm>
        </p:spPr>
        <p:txBody>
          <a:bodyPr/>
          <a:lstStyle/>
          <a:p>
            <a:pPr marL="342900" indent="-342900">
              <a:buFont typeface="Arial" panose="020B0604020202020204" pitchFamily="34" charset="0"/>
              <a:buChar char="•"/>
            </a:pPr>
            <a:r>
              <a:rPr lang="en-US" b="1" dirty="0"/>
              <a:t>LinkedIn</a:t>
            </a:r>
            <a:r>
              <a:rPr lang="en-US" dirty="0"/>
              <a:t>: </a:t>
            </a:r>
            <a:r>
              <a:rPr lang="en-US" dirty="0" err="1"/>
              <a:t>Recognises</a:t>
            </a:r>
            <a:r>
              <a:rPr lang="en-US" dirty="0"/>
              <a:t> employees contributing to D&amp;I through their internal "</a:t>
            </a:r>
            <a:r>
              <a:rPr lang="en-US" dirty="0" err="1"/>
              <a:t>TransformHER</a:t>
            </a:r>
            <a:r>
              <a:rPr lang="en-US" dirty="0"/>
              <a:t> Awards" program.</a:t>
            </a:r>
          </a:p>
          <a:p>
            <a:pPr marL="342900" indent="-342900">
              <a:buFont typeface="Arial" panose="020B0604020202020204" pitchFamily="34" charset="0"/>
              <a:buChar char="•"/>
            </a:pPr>
            <a:r>
              <a:rPr lang="en-US" b="1" dirty="0"/>
              <a:t>Accenture</a:t>
            </a:r>
            <a:r>
              <a:rPr lang="en-US" dirty="0"/>
              <a:t>: Celebrates D&amp;I champions via public recognition during company-wide town halls.</a:t>
            </a:r>
          </a:p>
          <a:p>
            <a:pPr marL="342900" indent="-342900">
              <a:buFont typeface="Arial" panose="020B0604020202020204" pitchFamily="34" charset="0"/>
              <a:buChar char="•"/>
            </a:pPr>
            <a:r>
              <a:rPr lang="en-US" b="1" dirty="0"/>
              <a:t>Salesforce</a:t>
            </a:r>
            <a:r>
              <a:rPr lang="en-US" dirty="0"/>
              <a:t>: Offers “Equality Awards” to employees making notable contributions to inclusivity.</a:t>
            </a:r>
          </a:p>
          <a:p>
            <a:r>
              <a:rPr lang="en-US" b="1" dirty="0">
                <a:solidFill>
                  <a:schemeClr val="bg1"/>
                </a:solidFill>
                <a:highlight>
                  <a:srgbClr val="DF4625"/>
                </a:highlight>
              </a:rPr>
              <a:t>Supportive Guides and Articles</a:t>
            </a:r>
          </a:p>
          <a:p>
            <a:pPr marL="342900" indent="-342900" algn="l">
              <a:buFont typeface="Wingdings" panose="05000000000000000000" pitchFamily="2" charset="2"/>
              <a:buChar char="q"/>
            </a:pPr>
            <a:r>
              <a:rPr lang="en-US" dirty="0" err="1">
                <a:hlinkClick r:id="rId2"/>
              </a:rPr>
              <a:t>Recognising</a:t>
            </a:r>
            <a:r>
              <a:rPr lang="en-US" dirty="0">
                <a:hlinkClick r:id="rId2"/>
              </a:rPr>
              <a:t> and Appreciating Diversity Through Recognition Programs</a:t>
            </a:r>
            <a:endParaRPr lang="en-US" dirty="0"/>
          </a:p>
          <a:p>
            <a:pPr marL="342900" indent="-342900">
              <a:buFont typeface="Wingdings" panose="05000000000000000000" pitchFamily="2" charset="2"/>
              <a:buChar char="q"/>
            </a:pPr>
            <a:r>
              <a:rPr lang="en-US" b="1" dirty="0"/>
              <a:t>Irish Center for Diversity: </a:t>
            </a:r>
            <a:r>
              <a:rPr lang="en-US" b="1" dirty="0">
                <a:hlinkClick r:id="rId3"/>
              </a:rPr>
              <a:t>D&amp;I Champion Program</a:t>
            </a:r>
            <a:endParaRPr lang="en-US" dirty="0"/>
          </a:p>
          <a:p>
            <a:pPr marL="342900" indent="-342900">
              <a:buFont typeface="Wingdings" panose="05000000000000000000" pitchFamily="2" charset="2"/>
              <a:buChar char="q"/>
            </a:pPr>
            <a:r>
              <a:rPr lang="en-US" b="1" dirty="0"/>
              <a:t>Diversity and Inclusion Leaders: </a:t>
            </a:r>
            <a:r>
              <a:rPr lang="en-US" b="0" i="0" u="none" strike="noStrike" dirty="0">
                <a:effectLst/>
                <a:hlinkClick r:id="rId4"/>
              </a:rPr>
              <a:t>How should we </a:t>
            </a:r>
            <a:r>
              <a:rPr lang="en-US" b="0" i="0" u="none" strike="noStrike" dirty="0" err="1">
                <a:effectLst/>
                <a:hlinkClick r:id="rId4"/>
              </a:rPr>
              <a:t>recognise</a:t>
            </a:r>
            <a:r>
              <a:rPr lang="en-US" b="0" i="0" u="none" strike="noStrike" dirty="0">
                <a:effectLst/>
                <a:hlinkClick r:id="rId4"/>
              </a:rPr>
              <a:t> and reward employee networks?</a:t>
            </a:r>
          </a:p>
          <a:p>
            <a:endParaRPr lang="en-IE" dirty="0"/>
          </a:p>
        </p:txBody>
      </p:sp>
      <p:sp>
        <p:nvSpPr>
          <p:cNvPr id="3" name="Text Placeholder 2">
            <a:extLst>
              <a:ext uri="{FF2B5EF4-FFF2-40B4-BE49-F238E27FC236}">
                <a16:creationId xmlns:a16="http://schemas.microsoft.com/office/drawing/2014/main" id="{3454A20D-B36F-F0A9-71B0-985F26B2D1E3}"/>
              </a:ext>
            </a:extLst>
          </p:cNvPr>
          <p:cNvSpPr>
            <a:spLocks noGrp="1"/>
          </p:cNvSpPr>
          <p:nvPr>
            <p:ph type="body" sz="quarter" idx="16"/>
          </p:nvPr>
        </p:nvSpPr>
        <p:spPr/>
        <p:txBody>
          <a:bodyPr/>
          <a:lstStyle/>
          <a:p>
            <a:r>
              <a:rPr lang="en-US" sz="2800" dirty="0">
                <a:solidFill>
                  <a:srgbClr val="083F59"/>
                </a:solidFill>
              </a:rPr>
              <a:t>Examples of Successful Recognition Programs</a:t>
            </a:r>
          </a:p>
          <a:p>
            <a:endParaRPr lang="en-IE" dirty="0"/>
          </a:p>
        </p:txBody>
      </p:sp>
    </p:spTree>
    <p:extLst>
      <p:ext uri="{BB962C8B-B14F-4D97-AF65-F5344CB8AC3E}">
        <p14:creationId xmlns:p14="http://schemas.microsoft.com/office/powerpoint/2010/main" val="33321860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3D0F841-0093-006A-00FC-4BA4C2A376F7}"/>
              </a:ext>
            </a:extLst>
          </p:cNvPr>
          <p:cNvSpPr>
            <a:spLocks noGrp="1"/>
          </p:cNvSpPr>
          <p:nvPr>
            <p:ph type="body" sz="quarter" idx="18"/>
          </p:nvPr>
        </p:nvSpPr>
        <p:spPr>
          <a:xfrm>
            <a:off x="798382" y="904385"/>
            <a:ext cx="11070890" cy="3849918"/>
          </a:xfrm>
        </p:spPr>
        <p:txBody>
          <a:bodyPr/>
          <a:lstStyle/>
          <a:p>
            <a:pPr marL="0" indent="0"/>
            <a:r>
              <a:rPr lang="en-US" sz="2000" b="1" dirty="0"/>
              <a:t>Address all survey responses systematically. </a:t>
            </a:r>
            <a:r>
              <a:rPr lang="en-US" sz="2000" dirty="0"/>
              <a:t>By addressing gaps systematically and leveraging resources, companies can create a truly inclusive workplace where all employees feel valued and supported. </a:t>
            </a:r>
          </a:p>
          <a:p>
            <a:pPr marL="342900" indent="-342900">
              <a:buFont typeface="Wingdings" panose="05000000000000000000" pitchFamily="2" charset="2"/>
              <a:buChar char="q"/>
            </a:pPr>
            <a:r>
              <a:rPr lang="en-US" sz="2000" dirty="0"/>
              <a:t>Use all survey responses to create an </a:t>
            </a:r>
            <a:r>
              <a:rPr lang="en-US" sz="2000" b="1" dirty="0"/>
              <a:t>Inclusive Culture Action Plan</a:t>
            </a:r>
            <a:r>
              <a:rPr lang="en-US" sz="2000" dirty="0"/>
              <a:t>, </a:t>
            </a:r>
            <a:r>
              <a:rPr lang="en-US" sz="2000" dirty="0" err="1"/>
              <a:t>prioritising</a:t>
            </a:r>
            <a:r>
              <a:rPr lang="en-US" sz="2000" dirty="0"/>
              <a:t> areas of concern and celebrating strengths.</a:t>
            </a:r>
          </a:p>
          <a:p>
            <a:pPr marL="342900" indent="-342900">
              <a:buFont typeface="Wingdings" panose="05000000000000000000" pitchFamily="2" charset="2"/>
              <a:buChar char="q"/>
            </a:pPr>
            <a:r>
              <a:rPr lang="en-US" sz="2000" dirty="0"/>
              <a:t>Reinforce inclusive commitment by adjusting policies and introducing new initiatives, address suggestions and concerns.</a:t>
            </a:r>
          </a:p>
          <a:p>
            <a:pPr marL="342900" indent="-342900">
              <a:buFont typeface="Wingdings" panose="05000000000000000000" pitchFamily="2" charset="2"/>
              <a:buChar char="q"/>
            </a:pPr>
            <a:r>
              <a:rPr lang="en-US" sz="2000" dirty="0"/>
              <a:t>Ensure </a:t>
            </a:r>
            <a:r>
              <a:rPr lang="en-US" sz="2000" b="1" dirty="0"/>
              <a:t>transparency and </a:t>
            </a:r>
            <a:r>
              <a:rPr lang="en-IE" sz="2000" b="1" dirty="0"/>
              <a:t>awareness of the issues </a:t>
            </a:r>
            <a:r>
              <a:rPr lang="en-IE" sz="2000" dirty="0"/>
              <a:t>identified by sharing results and the planed actions with the company</a:t>
            </a:r>
          </a:p>
          <a:p>
            <a:pPr marL="342900" indent="-342900">
              <a:buFont typeface="Wingdings" panose="05000000000000000000" pitchFamily="2" charset="2"/>
              <a:buChar char="q"/>
            </a:pPr>
            <a:r>
              <a:rPr lang="en-IE" sz="2000" dirty="0"/>
              <a:t>Provide </a:t>
            </a:r>
            <a:r>
              <a:rPr lang="en-IE" sz="2000" b="1" dirty="0"/>
              <a:t>employee supports </a:t>
            </a:r>
            <a:r>
              <a:rPr lang="en-IE" sz="2000" dirty="0"/>
              <a:t>where needed (e.g., Cultural Strategies, Supports and Resources and set up an ERG and create </a:t>
            </a:r>
            <a:r>
              <a:rPr lang="en-US" sz="2000" dirty="0"/>
              <a:t>unbiased business processes and systems and provide space and listening meetings to the opinions and expertise of employees, HR, and outside experts</a:t>
            </a:r>
          </a:p>
          <a:p>
            <a:pPr marL="342900" indent="-342900">
              <a:buFont typeface="Wingdings" panose="05000000000000000000" pitchFamily="2" charset="2"/>
              <a:buChar char="q"/>
            </a:pPr>
            <a:r>
              <a:rPr lang="en-IE" sz="2000" b="1" dirty="0"/>
              <a:t>Employee training </a:t>
            </a:r>
            <a:r>
              <a:rPr lang="en-IE" sz="2000" dirty="0"/>
              <a:t>(e.g., </a:t>
            </a:r>
            <a:r>
              <a:rPr lang="en-US" sz="2000" dirty="0"/>
              <a:t>Unconscious Bias, Constructive Communication)</a:t>
            </a:r>
          </a:p>
          <a:p>
            <a:pPr marL="342900" indent="-342900">
              <a:buFont typeface="Wingdings" panose="05000000000000000000" pitchFamily="2" charset="2"/>
              <a:buChar char="q"/>
            </a:pPr>
            <a:r>
              <a:rPr lang="en-US" sz="2000" b="1" dirty="0"/>
              <a:t>Leader training </a:t>
            </a:r>
            <a:r>
              <a:rPr lang="en-US" sz="2000" dirty="0"/>
              <a:t>(e.g., </a:t>
            </a:r>
            <a:r>
              <a:rPr lang="en-IE" sz="2000" dirty="0"/>
              <a:t>Inclusive leadership development, </a:t>
            </a:r>
            <a:r>
              <a:rPr lang="en-US" sz="2000" dirty="0"/>
              <a:t>Unbiased Talent Management)</a:t>
            </a:r>
          </a:p>
          <a:p>
            <a:pPr marL="342900" indent="-342900">
              <a:buFont typeface="Wingdings" panose="05000000000000000000" pitchFamily="2" charset="2"/>
              <a:buChar char="q"/>
            </a:pPr>
            <a:r>
              <a:rPr lang="en-US" sz="2000" b="1" dirty="0"/>
              <a:t>Reassess</a:t>
            </a:r>
            <a:r>
              <a:rPr lang="en-US" sz="2000" dirty="0"/>
              <a:t> progress quarterly or annually with follow-up surveys to measure improvement. Make sure to measure success through both metrics and communication between leadership teams, HR teams, and employees.</a:t>
            </a:r>
            <a:endParaRPr lang="en-IE" sz="2000" dirty="0"/>
          </a:p>
          <a:p>
            <a:pPr marL="342900" indent="-342900">
              <a:buFont typeface="Wingdings" panose="05000000000000000000" pitchFamily="2" charset="2"/>
              <a:buChar char="q"/>
            </a:pPr>
            <a:endParaRPr lang="en-US" sz="2000" dirty="0"/>
          </a:p>
          <a:p>
            <a:endParaRPr lang="en-IE" sz="2000" dirty="0"/>
          </a:p>
        </p:txBody>
      </p:sp>
      <p:sp>
        <p:nvSpPr>
          <p:cNvPr id="3" name="Text Placeholder 2">
            <a:extLst>
              <a:ext uri="{FF2B5EF4-FFF2-40B4-BE49-F238E27FC236}">
                <a16:creationId xmlns:a16="http://schemas.microsoft.com/office/drawing/2014/main" id="{7B534616-FE2C-7D52-3DA3-DB23D6A23930}"/>
              </a:ext>
            </a:extLst>
          </p:cNvPr>
          <p:cNvSpPr>
            <a:spLocks noGrp="1"/>
          </p:cNvSpPr>
          <p:nvPr>
            <p:ph type="body" sz="quarter" idx="16"/>
          </p:nvPr>
        </p:nvSpPr>
        <p:spPr>
          <a:xfrm>
            <a:off x="798382" y="430070"/>
            <a:ext cx="11070890" cy="803654"/>
          </a:xfrm>
        </p:spPr>
        <p:txBody>
          <a:bodyPr/>
          <a:lstStyle/>
          <a:p>
            <a:r>
              <a:rPr lang="en-IE" sz="2800" dirty="0">
                <a:solidFill>
                  <a:srgbClr val="FF0000"/>
                </a:solidFill>
              </a:rPr>
              <a:t>Start Your DEI Journey Today: </a:t>
            </a:r>
            <a:r>
              <a:rPr lang="en-IE" sz="2800" dirty="0">
                <a:solidFill>
                  <a:srgbClr val="702E8C"/>
                </a:solidFill>
              </a:rPr>
              <a:t>Implement Actions for an Inclusive Culture.</a:t>
            </a:r>
          </a:p>
        </p:txBody>
      </p:sp>
    </p:spTree>
    <p:extLst>
      <p:ext uri="{BB962C8B-B14F-4D97-AF65-F5344CB8AC3E}">
        <p14:creationId xmlns:p14="http://schemas.microsoft.com/office/powerpoint/2010/main" val="18327443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ADA45B-3D21-F100-FF24-EF140EEB109A}"/>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A1D1AD1B-2F64-4FC8-CDE0-956592CFCBEF}"/>
              </a:ext>
            </a:extLst>
          </p:cNvPr>
          <p:cNvSpPr>
            <a:spLocks noGrp="1"/>
          </p:cNvSpPr>
          <p:nvPr>
            <p:ph type="body" sz="quarter" idx="18"/>
          </p:nvPr>
        </p:nvSpPr>
        <p:spPr>
          <a:xfrm>
            <a:off x="798381" y="1169197"/>
            <a:ext cx="9764843" cy="3849918"/>
          </a:xfrm>
        </p:spPr>
        <p:txBody>
          <a:bodyPr/>
          <a:lstStyle/>
          <a:p>
            <a:pPr marL="0" indent="0">
              <a:buClr>
                <a:srgbClr val="086D6E"/>
              </a:buClr>
            </a:pPr>
            <a:r>
              <a:rPr lang="en-US" sz="2200" b="1" dirty="0"/>
              <a:t>According to Deloitte a company creates an inclusive company culture by using six key principles:</a:t>
            </a:r>
          </a:p>
          <a:p>
            <a:pPr marL="457200" indent="-457200">
              <a:buClr>
                <a:srgbClr val="086D6E"/>
              </a:buClr>
              <a:buFont typeface="+mj-lt"/>
              <a:buAutoNum type="arabicPeriod"/>
            </a:pPr>
            <a:r>
              <a:rPr lang="en-US" sz="2200" dirty="0"/>
              <a:t>Treat the evolution of diversity and inclusion as business-critical; not compliance-necessary</a:t>
            </a:r>
          </a:p>
          <a:p>
            <a:pPr marL="457200" indent="-457200">
              <a:buClr>
                <a:srgbClr val="086D6E"/>
              </a:buClr>
              <a:buFont typeface="+mj-lt"/>
              <a:buAutoNum type="arabicPeriod"/>
            </a:pPr>
            <a:r>
              <a:rPr lang="en-US" sz="2200" dirty="0"/>
              <a:t>Move beyond diversity to also encapsulate inclusion; companies that focus on the value of inclusion typically enjoy superior performance</a:t>
            </a:r>
          </a:p>
          <a:p>
            <a:pPr marL="457200" indent="-457200">
              <a:buClr>
                <a:srgbClr val="086D6E"/>
              </a:buClr>
              <a:buFont typeface="+mj-lt"/>
              <a:buAutoNum type="arabicPeriod"/>
            </a:pPr>
            <a:r>
              <a:rPr lang="en-US" sz="2200" dirty="0"/>
              <a:t>Prioritize inclusive leadership</a:t>
            </a:r>
          </a:p>
          <a:p>
            <a:pPr marL="457200" indent="-457200">
              <a:buClr>
                <a:srgbClr val="086D6E"/>
              </a:buClr>
              <a:buFont typeface="+mj-lt"/>
              <a:buAutoNum type="arabicPeriod"/>
            </a:pPr>
            <a:r>
              <a:rPr lang="en-US" sz="2200" dirty="0"/>
              <a:t>Reinforce an inclusive culture by integrating diversity into all talent management practices</a:t>
            </a:r>
          </a:p>
          <a:p>
            <a:pPr marL="457200" indent="-457200">
              <a:buClr>
                <a:srgbClr val="086D6E"/>
              </a:buClr>
              <a:buFont typeface="+mj-lt"/>
              <a:buAutoNum type="arabicPeriod"/>
            </a:pPr>
            <a:r>
              <a:rPr lang="en-US" sz="2200" dirty="0"/>
              <a:t>Provide resources that empower individuals to take action and bring their authentic selves to work, manage unconscious bias effectively, leverage support of mentors, and offer all resources broadly—not just for diverse populations</a:t>
            </a:r>
          </a:p>
          <a:p>
            <a:pPr marL="457200" indent="-457200">
              <a:buClr>
                <a:srgbClr val="086D6E"/>
              </a:buClr>
              <a:buFont typeface="+mj-lt"/>
              <a:buAutoNum type="arabicPeriod"/>
            </a:pPr>
            <a:r>
              <a:rPr lang="en-US" sz="2200" dirty="0"/>
              <a:t>Drive accountability, not metrics tracking</a:t>
            </a:r>
            <a:endParaRPr lang="en-IE" sz="2200" dirty="0"/>
          </a:p>
        </p:txBody>
      </p:sp>
      <p:sp>
        <p:nvSpPr>
          <p:cNvPr id="3" name="Text Placeholder 2">
            <a:extLst>
              <a:ext uri="{FF2B5EF4-FFF2-40B4-BE49-F238E27FC236}">
                <a16:creationId xmlns:a16="http://schemas.microsoft.com/office/drawing/2014/main" id="{5CD7CE6F-299E-654C-B5DD-B38E84D39DA8}"/>
              </a:ext>
            </a:extLst>
          </p:cNvPr>
          <p:cNvSpPr>
            <a:spLocks noGrp="1"/>
          </p:cNvSpPr>
          <p:nvPr>
            <p:ph type="body" sz="quarter" idx="16"/>
          </p:nvPr>
        </p:nvSpPr>
        <p:spPr>
          <a:xfrm>
            <a:off x="798381" y="513953"/>
            <a:ext cx="10936419" cy="803654"/>
          </a:xfrm>
        </p:spPr>
        <p:txBody>
          <a:bodyPr/>
          <a:lstStyle/>
          <a:p>
            <a:r>
              <a:rPr lang="en-IE" sz="3200" dirty="0">
                <a:solidFill>
                  <a:srgbClr val="FF0000"/>
                </a:solidFill>
              </a:rPr>
              <a:t>Reminder: </a:t>
            </a:r>
            <a:r>
              <a:rPr lang="en-IE" sz="3200" dirty="0">
                <a:solidFill>
                  <a:srgbClr val="086D6E"/>
                </a:solidFill>
              </a:rPr>
              <a:t>6 Principles to Create an Inclusive Company Culture</a:t>
            </a:r>
          </a:p>
        </p:txBody>
      </p:sp>
    </p:spTree>
    <p:extLst>
      <p:ext uri="{BB962C8B-B14F-4D97-AF65-F5344CB8AC3E}">
        <p14:creationId xmlns:p14="http://schemas.microsoft.com/office/powerpoint/2010/main" val="16923991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D953C26-89DD-C16A-993D-8FA5C46D8644}"/>
              </a:ext>
            </a:extLst>
          </p:cNvPr>
          <p:cNvSpPr>
            <a:spLocks noGrp="1"/>
          </p:cNvSpPr>
          <p:nvPr>
            <p:ph type="body" sz="quarter" idx="18"/>
          </p:nvPr>
        </p:nvSpPr>
        <p:spPr>
          <a:xfrm>
            <a:off x="798380" y="1620796"/>
            <a:ext cx="10595237" cy="3849918"/>
          </a:xfrm>
        </p:spPr>
        <p:txBody>
          <a:bodyPr/>
          <a:lstStyle/>
          <a:p>
            <a:pPr>
              <a:buFont typeface="+mj-lt"/>
              <a:buAutoNum type="arabicPeriod"/>
            </a:pPr>
            <a:r>
              <a:rPr lang="en-US" b="1" dirty="0"/>
              <a:t>Apply strategies </a:t>
            </a:r>
            <a:r>
              <a:rPr lang="en-US" dirty="0"/>
              <a:t>that encourage inclusive </a:t>
            </a:r>
            <a:r>
              <a:rPr lang="en-US" dirty="0" err="1"/>
              <a:t>behaviours</a:t>
            </a:r>
            <a:r>
              <a:rPr lang="en-US" dirty="0"/>
              <a:t> and collaboration within their teams.</a:t>
            </a:r>
          </a:p>
          <a:p>
            <a:pPr>
              <a:buFont typeface="+mj-lt"/>
              <a:buAutoNum type="arabicPeriod"/>
            </a:pPr>
            <a:r>
              <a:rPr lang="en-US" dirty="0"/>
              <a:t>Establish and manage </a:t>
            </a:r>
            <a:r>
              <a:rPr lang="en-US" b="1" dirty="0"/>
              <a:t>Employee Resource Groups (ERGs) </a:t>
            </a:r>
            <a:r>
              <a:rPr lang="en-US" dirty="0"/>
              <a:t>to empower employees and amplify diverse voices in the workplace.</a:t>
            </a:r>
          </a:p>
          <a:p>
            <a:pPr>
              <a:buFont typeface="+mj-lt"/>
              <a:buAutoNum type="arabicPeriod"/>
            </a:pPr>
            <a:r>
              <a:rPr lang="en-US" dirty="0"/>
              <a:t>Design and implement </a:t>
            </a:r>
            <a:r>
              <a:rPr lang="en-US" b="1" dirty="0"/>
              <a:t>recognition systems </a:t>
            </a:r>
            <a:r>
              <a:rPr lang="en-US" dirty="0"/>
              <a:t>that celebrate and reward employees who drive D&amp;I initiatives.</a:t>
            </a:r>
          </a:p>
          <a:p>
            <a:pPr>
              <a:buFont typeface="+mj-lt"/>
              <a:buAutoNum type="arabicPeriod"/>
            </a:pPr>
            <a:r>
              <a:rPr lang="en-US" dirty="0"/>
              <a:t>Demonstrate </a:t>
            </a:r>
            <a:r>
              <a:rPr lang="en-US" b="1" dirty="0"/>
              <a:t>increased intercultural competence </a:t>
            </a:r>
            <a:r>
              <a:rPr lang="en-US" dirty="0"/>
              <a:t>and </a:t>
            </a:r>
            <a:r>
              <a:rPr lang="en-US" b="1" dirty="0"/>
              <a:t>trust-building </a:t>
            </a:r>
            <a:r>
              <a:rPr lang="en-US" dirty="0"/>
              <a:t>skills, leading to stronger, more inclusive team dynamics.</a:t>
            </a:r>
          </a:p>
          <a:p>
            <a:pPr>
              <a:buFont typeface="+mj-lt"/>
              <a:buAutoNum type="arabicPeriod"/>
            </a:pPr>
            <a:r>
              <a:rPr lang="en-US" dirty="0"/>
              <a:t>Contribute to </a:t>
            </a:r>
            <a:r>
              <a:rPr lang="en-US" b="1" dirty="0"/>
              <a:t>creating a sustainable, inclusive workplace culture</a:t>
            </a:r>
            <a:r>
              <a:rPr lang="en-US" dirty="0"/>
              <a:t> by leveraging collaboration, ERGs, recognition, and intercultural competence.</a:t>
            </a:r>
          </a:p>
          <a:p>
            <a:endParaRPr lang="en-IE" dirty="0"/>
          </a:p>
        </p:txBody>
      </p:sp>
      <p:sp>
        <p:nvSpPr>
          <p:cNvPr id="5" name="Text Placeholder 4">
            <a:extLst>
              <a:ext uri="{FF2B5EF4-FFF2-40B4-BE49-F238E27FC236}">
                <a16:creationId xmlns:a16="http://schemas.microsoft.com/office/drawing/2014/main" id="{F47ED152-8211-C47B-C6B8-9A91E6350CEE}"/>
              </a:ext>
            </a:extLst>
          </p:cNvPr>
          <p:cNvSpPr>
            <a:spLocks noGrp="1"/>
          </p:cNvSpPr>
          <p:nvPr>
            <p:ph type="body" sz="quarter" idx="16"/>
          </p:nvPr>
        </p:nvSpPr>
        <p:spPr/>
        <p:txBody>
          <a:bodyPr/>
          <a:lstStyle/>
          <a:p>
            <a:r>
              <a:rPr lang="en-IE" dirty="0"/>
              <a:t>Learning Outcomes</a:t>
            </a:r>
          </a:p>
        </p:txBody>
      </p:sp>
    </p:spTree>
    <p:extLst>
      <p:ext uri="{BB962C8B-B14F-4D97-AF65-F5344CB8AC3E}">
        <p14:creationId xmlns:p14="http://schemas.microsoft.com/office/powerpoint/2010/main" val="105823418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E2CFC547-9849-7F41-990D-A769792DB4FA}"/>
              </a:ext>
            </a:extLst>
          </p:cNvPr>
          <p:cNvSpPr>
            <a:spLocks noGrp="1"/>
          </p:cNvSpPr>
          <p:nvPr>
            <p:ph type="body" sz="quarter" idx="19"/>
          </p:nvPr>
        </p:nvSpPr>
        <p:spPr/>
        <p:txBody>
          <a:bodyPr/>
          <a:lstStyle/>
          <a:p>
            <a:r>
              <a:rPr lang="en-US" dirty="0"/>
              <a:t>Any questions?</a:t>
            </a:r>
          </a:p>
        </p:txBody>
      </p:sp>
      <p:sp>
        <p:nvSpPr>
          <p:cNvPr id="20" name="Text Placeholder 19">
            <a:extLst>
              <a:ext uri="{FF2B5EF4-FFF2-40B4-BE49-F238E27FC236}">
                <a16:creationId xmlns:a16="http://schemas.microsoft.com/office/drawing/2014/main" id="{5328264C-32A9-A14B-88CE-E920BC4BEE14}"/>
              </a:ext>
            </a:extLst>
          </p:cNvPr>
          <p:cNvSpPr>
            <a:spLocks noGrp="1"/>
          </p:cNvSpPr>
          <p:nvPr>
            <p:ph type="body" sz="quarter" idx="20"/>
          </p:nvPr>
        </p:nvSpPr>
        <p:spPr/>
        <p:txBody>
          <a:bodyPr/>
          <a:lstStyle/>
          <a:p>
            <a:r>
              <a:rPr lang="en-US" dirty="0"/>
              <a:t>Thank you</a:t>
            </a:r>
          </a:p>
        </p:txBody>
      </p:sp>
      <p:sp>
        <p:nvSpPr>
          <p:cNvPr id="2" name="Text Placeholder 1">
            <a:extLst>
              <a:ext uri="{FF2B5EF4-FFF2-40B4-BE49-F238E27FC236}">
                <a16:creationId xmlns:a16="http://schemas.microsoft.com/office/drawing/2014/main" id="{13A582CD-8D8D-9137-9B8F-8B917C053D91}"/>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6EDE3067-30E0-106B-1B3C-7A4E96D90427}"/>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521A1140-3CE7-23D3-1B4B-284D9A5B695A}"/>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0F74770E-D184-6CD2-2869-A1E696A30C2F}"/>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2AC00F96-1821-4D5C-54CD-91E0FB93EC75}"/>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EE17181E-8E17-C86C-D77F-DBF82A64E803}"/>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302DB6AB-4092-7C7A-D6A8-038DD1B7B5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grpSp>
        <p:nvGrpSpPr>
          <p:cNvPr id="23" name="Group 22">
            <a:extLst>
              <a:ext uri="{FF2B5EF4-FFF2-40B4-BE49-F238E27FC236}">
                <a16:creationId xmlns:a16="http://schemas.microsoft.com/office/drawing/2014/main" id="{6208599D-0762-D7A0-506A-69A751D9780D}"/>
              </a:ext>
            </a:extLst>
          </p:cNvPr>
          <p:cNvGrpSpPr/>
          <p:nvPr/>
        </p:nvGrpSpPr>
        <p:grpSpPr>
          <a:xfrm>
            <a:off x="6003735" y="963014"/>
            <a:ext cx="4705438" cy="2867812"/>
            <a:chOff x="2267151" y="4806180"/>
            <a:chExt cx="4705438" cy="2867812"/>
          </a:xfrm>
        </p:grpSpPr>
        <p:sp>
          <p:nvSpPr>
            <p:cNvPr id="24" name="Rectangle 23">
              <a:extLst>
                <a:ext uri="{FF2B5EF4-FFF2-40B4-BE49-F238E27FC236}">
                  <a16:creationId xmlns:a16="http://schemas.microsoft.com/office/drawing/2014/main" id="{6355436D-5BF9-027E-DF79-AB3047F81DD6}"/>
                </a:ext>
              </a:extLst>
            </p:cNvPr>
            <p:cNvSpPr/>
            <p:nvPr/>
          </p:nvSpPr>
          <p:spPr>
            <a:xfrm>
              <a:off x="2980464" y="5063694"/>
              <a:ext cx="3326211" cy="2096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8DB273E8-3D55-30D4-968B-CFCA5B1765B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267151" y="4806180"/>
              <a:ext cx="4705438" cy="2867812"/>
            </a:xfrm>
            <a:prstGeom prst="rect">
              <a:avLst/>
            </a:prstGeom>
          </p:spPr>
        </p:pic>
        <p:sp>
          <p:nvSpPr>
            <p:cNvPr id="26" name="Rectangle 25">
              <a:extLst>
                <a:ext uri="{FF2B5EF4-FFF2-40B4-BE49-F238E27FC236}">
                  <a16:creationId xmlns:a16="http://schemas.microsoft.com/office/drawing/2014/main" id="{63E78B1C-36EA-D2FF-E2AF-077B5708B406}"/>
                </a:ext>
              </a:extLst>
            </p:cNvPr>
            <p:cNvSpPr/>
            <p:nvPr/>
          </p:nvSpPr>
          <p:spPr>
            <a:xfrm>
              <a:off x="2980464" y="5760264"/>
              <a:ext cx="3326210" cy="1129869"/>
            </a:xfrm>
            <a:prstGeom prst="rect">
              <a:avLst/>
            </a:prstGeom>
            <a:blipFill>
              <a:blip r:embed="rId8" cstate="email">
                <a:extLst>
                  <a:ext uri="{28A0092B-C50C-407E-A947-70E740481C1C}">
                    <a14:useLocalDpi xmlns:a14="http://schemas.microsoft.com/office/drawing/2010/main"/>
                  </a:ext>
                </a:extLst>
              </a:blip>
              <a:srcRect/>
              <a:stretch>
                <a:fillRect t="-30797" b="-654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pic>
          <p:nvPicPr>
            <p:cNvPr id="27" name="Graphic 26">
              <a:extLst>
                <a:ext uri="{FF2B5EF4-FFF2-40B4-BE49-F238E27FC236}">
                  <a16:creationId xmlns:a16="http://schemas.microsoft.com/office/drawing/2014/main" id="{657A7624-156B-30DC-2669-B10322CED64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80464" y="5063694"/>
              <a:ext cx="663113" cy="500718"/>
            </a:xfrm>
            <a:prstGeom prst="rect">
              <a:avLst/>
            </a:prstGeom>
          </p:spPr>
        </p:pic>
        <p:cxnSp>
          <p:nvCxnSpPr>
            <p:cNvPr id="28" name="Straight Connector 27">
              <a:extLst>
                <a:ext uri="{FF2B5EF4-FFF2-40B4-BE49-F238E27FC236}">
                  <a16:creationId xmlns:a16="http://schemas.microsoft.com/office/drawing/2014/main" id="{DAB6B05A-5BF6-99D5-0A4D-09FA361A144F}"/>
                </a:ext>
              </a:extLst>
            </p:cNvPr>
            <p:cNvCxnSpPr>
              <a:cxnSpLocks/>
            </p:cNvCxnSpPr>
            <p:nvPr/>
          </p:nvCxnSpPr>
          <p:spPr>
            <a:xfrm>
              <a:off x="2956764" y="5566967"/>
              <a:ext cx="3349911" cy="0"/>
            </a:xfrm>
            <a:prstGeom prst="line">
              <a:avLst/>
            </a:prstGeom>
            <a:ln w="19050">
              <a:solidFill>
                <a:srgbClr val="083F59"/>
              </a:solidFill>
            </a:ln>
          </p:spPr>
          <p:style>
            <a:lnRef idx="1">
              <a:schemeClr val="accent1"/>
            </a:lnRef>
            <a:fillRef idx="0">
              <a:schemeClr val="accent1"/>
            </a:fillRef>
            <a:effectRef idx="0">
              <a:schemeClr val="accent1"/>
            </a:effectRef>
            <a:fontRef idx="minor">
              <a:schemeClr val="tx1"/>
            </a:fontRef>
          </p:style>
        </p:cxnSp>
      </p:grpSp>
      <p:pic>
        <p:nvPicPr>
          <p:cNvPr id="29" name="Grafik 63">
            <a:extLst>
              <a:ext uri="{FF2B5EF4-FFF2-40B4-BE49-F238E27FC236}">
                <a16:creationId xmlns:a16="http://schemas.microsoft.com/office/drawing/2014/main" id="{AE6A5CF8-8A0F-18B0-E481-D96189C13B0E}"/>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AD674608-33F7-56D3-4C15-6475E7FDD70C}"/>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12"/>
            <a:extLst>
              <a:ext uri="{FF2B5EF4-FFF2-40B4-BE49-F238E27FC236}">
                <a16:creationId xmlns:a16="http://schemas.microsoft.com/office/drawing/2014/main" id="{1A52F426-161D-69AF-2318-D5FB85EF663D}"/>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1590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26AE7F-E29B-088D-4FC9-094F2169460A}"/>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3978226D-B640-50A9-E3D3-1B0D373DCE7D}"/>
              </a:ext>
            </a:extLst>
          </p:cNvPr>
          <p:cNvSpPr txBox="1">
            <a:spLocks/>
          </p:cNvSpPr>
          <p:nvPr/>
        </p:nvSpPr>
        <p:spPr>
          <a:xfrm>
            <a:off x="1007050" y="1307980"/>
            <a:ext cx="518860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kern="0" dirty="0">
                <a:solidFill>
                  <a:schemeClr val="bg1"/>
                </a:solidFill>
                <a:ea typeface="Calibri" panose="020F0502020204030204" pitchFamily="34" charset="0"/>
              </a:rPr>
              <a:t>This Module, is about Empowering Teams Through DEI Collaboration, ERGs, and Recognition. It focuses on promoting a workplace where all employees feel respected, valued, and empowered. Encouraging inclusive behaviors is vital for DEI collaboration, driving innovation, and improving employee engagement. By understanding the importance of inclusive practices, supporting Employee Resource Groups (ERGs), and </a:t>
            </a:r>
            <a:r>
              <a:rPr lang="en-US" sz="2000" kern="0" dirty="0" err="1">
                <a:solidFill>
                  <a:schemeClr val="bg1"/>
                </a:solidFill>
                <a:ea typeface="Calibri" panose="020F0502020204030204" pitchFamily="34" charset="0"/>
              </a:rPr>
              <a:t>recognising</a:t>
            </a:r>
            <a:r>
              <a:rPr lang="en-US" sz="2000" kern="0" dirty="0">
                <a:solidFill>
                  <a:schemeClr val="bg1"/>
                </a:solidFill>
                <a:ea typeface="Calibri" panose="020F0502020204030204" pitchFamily="34" charset="0"/>
              </a:rPr>
              <a:t> D&amp;I inclusivity and champions, companies can build a positive and cohesive culture. This Module also </a:t>
            </a:r>
            <a:r>
              <a:rPr lang="en-US" sz="2000" kern="0" dirty="0" err="1">
                <a:solidFill>
                  <a:schemeClr val="bg1"/>
                </a:solidFill>
                <a:ea typeface="Calibri" panose="020F0502020204030204" pitchFamily="34" charset="0"/>
              </a:rPr>
              <a:t>emphasises</a:t>
            </a:r>
            <a:r>
              <a:rPr lang="en-US" sz="2000" kern="0" dirty="0">
                <a:solidFill>
                  <a:schemeClr val="bg1"/>
                </a:solidFill>
                <a:ea typeface="Calibri" panose="020F0502020204030204" pitchFamily="34" charset="0"/>
              </a:rPr>
              <a:t> how leadership can cultivate an teams through </a:t>
            </a:r>
            <a:r>
              <a:rPr lang="en-US" sz="2000" kern="0" dirty="0" err="1">
                <a:solidFill>
                  <a:schemeClr val="bg1"/>
                </a:solidFill>
                <a:ea typeface="Calibri" panose="020F0502020204030204" pitchFamily="34" charset="0"/>
              </a:rPr>
              <a:t>behavioural</a:t>
            </a:r>
            <a:r>
              <a:rPr lang="en-US" sz="2000" kern="0" dirty="0">
                <a:solidFill>
                  <a:schemeClr val="bg1"/>
                </a:solidFill>
                <a:ea typeface="Calibri" panose="020F0502020204030204" pitchFamily="34" charset="0"/>
              </a:rPr>
              <a:t> management, helping teams from diverse backgrounds thrive together.</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ADAF3749-1457-3B82-3B90-6095ADDD7CED}"/>
              </a:ext>
            </a:extLst>
          </p:cNvPr>
          <p:cNvSpPr txBox="1">
            <a:spLocks/>
          </p:cNvSpPr>
          <p:nvPr/>
        </p:nvSpPr>
        <p:spPr>
          <a:xfrm>
            <a:off x="1007050" y="194990"/>
            <a:ext cx="2948261"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Part 5</a:t>
            </a:r>
          </a:p>
        </p:txBody>
      </p:sp>
      <p:sp>
        <p:nvSpPr>
          <p:cNvPr id="25" name="Text Placeholder 15">
            <a:extLst>
              <a:ext uri="{FF2B5EF4-FFF2-40B4-BE49-F238E27FC236}">
                <a16:creationId xmlns:a16="http://schemas.microsoft.com/office/drawing/2014/main" id="{2155940F-0476-6672-2128-A6FED410936E}"/>
              </a:ext>
            </a:extLst>
          </p:cNvPr>
          <p:cNvSpPr>
            <a:spLocks noGrp="1"/>
          </p:cNvSpPr>
          <p:nvPr>
            <p:ph type="body" sz="quarter" idx="15"/>
          </p:nvPr>
        </p:nvSpPr>
        <p:spPr>
          <a:xfrm>
            <a:off x="6028579" y="1986936"/>
            <a:ext cx="700387" cy="689518"/>
          </a:xfrm>
        </p:spPr>
        <p:txBody>
          <a:bodyPr/>
          <a:lstStyle/>
          <a:p>
            <a:r>
              <a:rPr lang="en-US" dirty="0"/>
              <a:t>04</a:t>
            </a:r>
          </a:p>
        </p:txBody>
      </p:sp>
      <p:sp>
        <p:nvSpPr>
          <p:cNvPr id="26" name="Text Placeholder 14">
            <a:extLst>
              <a:ext uri="{FF2B5EF4-FFF2-40B4-BE49-F238E27FC236}">
                <a16:creationId xmlns:a16="http://schemas.microsoft.com/office/drawing/2014/main" id="{93199F42-FAF9-3B55-4B49-33BF9A35666B}"/>
              </a:ext>
            </a:extLst>
          </p:cNvPr>
          <p:cNvSpPr txBox="1">
            <a:spLocks/>
          </p:cNvSpPr>
          <p:nvPr/>
        </p:nvSpPr>
        <p:spPr>
          <a:xfrm>
            <a:off x="6862716" y="3492082"/>
            <a:ext cx="501349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900" b="1" dirty="0">
                <a:ea typeface="Calibri" panose="020F0502020204030204" pitchFamily="34" charset="0"/>
                <a:cs typeface="Times New Roman" panose="02020603050405020304" pitchFamily="18" charset="0"/>
              </a:rPr>
              <a:t>Empowering Teams Through DEI Collaboration, ERGs, Recognition and Rewards</a:t>
            </a:r>
          </a:p>
          <a:p>
            <a:pPr marL="342900" indent="-342900">
              <a:lnSpc>
                <a:spcPct val="100000"/>
              </a:lnSpc>
              <a:spcBef>
                <a:spcPts val="0"/>
              </a:spcBef>
              <a:buFont typeface="Wingdings" panose="05000000000000000000" pitchFamily="2" charset="2"/>
              <a:buChar char="v"/>
            </a:pPr>
            <a:r>
              <a:rPr lang="en-US" sz="1900" b="1" dirty="0"/>
              <a:t>Promoting Inclusive Employee Behavior: </a:t>
            </a:r>
            <a:r>
              <a:rPr lang="en-US" sz="1900" dirty="0"/>
              <a:t>Encouraging Collaboration, Addressing Biases, and Providing Inclusivity Training.</a:t>
            </a:r>
          </a:p>
          <a:p>
            <a:pPr marL="342900" indent="-342900">
              <a:lnSpc>
                <a:spcPct val="100000"/>
              </a:lnSpc>
              <a:spcBef>
                <a:spcPts val="0"/>
              </a:spcBef>
              <a:buFont typeface="Wingdings" panose="05000000000000000000" pitchFamily="2" charset="2"/>
              <a:buChar char="v"/>
            </a:pPr>
            <a:r>
              <a:rPr lang="en-US" sz="1900" b="1" dirty="0"/>
              <a:t>Empowering Teams with Employee Resource Groups (ERGs): </a:t>
            </a:r>
            <a:r>
              <a:rPr lang="en-US" sz="1900" dirty="0"/>
              <a:t>Enabling Employees to Take Ownership of an Inclusive Culture and Amplifying Voices From The Ground.</a:t>
            </a:r>
          </a:p>
          <a:p>
            <a:pPr marL="342900" indent="-342900">
              <a:lnSpc>
                <a:spcPct val="100000"/>
              </a:lnSpc>
              <a:spcBef>
                <a:spcPts val="0"/>
              </a:spcBef>
              <a:buFont typeface="Wingdings" panose="05000000000000000000" pitchFamily="2" charset="2"/>
              <a:buChar char="v"/>
            </a:pPr>
            <a:r>
              <a:rPr lang="en-US" sz="1900" b="1" dirty="0"/>
              <a:t>Recognizing and Rewarding D&amp;I Champions: </a:t>
            </a:r>
            <a:r>
              <a:rPr lang="en-US" sz="1900" dirty="0"/>
              <a:t>Practical Strategies for </a:t>
            </a:r>
            <a:r>
              <a:rPr lang="en-US" sz="1900" dirty="0" err="1"/>
              <a:t>Recognising</a:t>
            </a:r>
            <a:r>
              <a:rPr lang="en-US" sz="1900" dirty="0"/>
              <a:t> and Rewarding Employees Who Actively Contribute an Inclusive Workplace Culture.</a:t>
            </a:r>
          </a:p>
          <a:p>
            <a:pPr marL="342900" indent="-342900">
              <a:lnSpc>
                <a:spcPct val="100000"/>
              </a:lnSpc>
              <a:spcBef>
                <a:spcPts val="0"/>
              </a:spcBef>
              <a:buFont typeface="Wingdings" panose="05000000000000000000" pitchFamily="2" charset="2"/>
              <a:buChar char="v"/>
            </a:pPr>
            <a:r>
              <a:rPr lang="en-IE" sz="1900" b="1" dirty="0"/>
              <a:t>Developing Intercultural Competence and Trust:  </a:t>
            </a:r>
            <a:r>
              <a:rPr lang="en-US" sz="1900" dirty="0"/>
              <a:t>Going Beyond Surface-level Diversity to Cultivate Deeper Cultural Understanding and Build Trust Within Teams.</a:t>
            </a:r>
            <a:endParaRPr lang="en-US" sz="1900" kern="0" dirty="0">
              <a:ea typeface="Calibri" panose="020F0502020204030204" pitchFamily="34" charset="0"/>
            </a:endParaRPr>
          </a:p>
        </p:txBody>
      </p:sp>
      <p:cxnSp>
        <p:nvCxnSpPr>
          <p:cNvPr id="27" name="Straight Connector 26">
            <a:extLst>
              <a:ext uri="{FF2B5EF4-FFF2-40B4-BE49-F238E27FC236}">
                <a16:creationId xmlns:a16="http://schemas.microsoft.com/office/drawing/2014/main" id="{19457EDC-0AA1-3FCE-0B1D-DB6A3B878E74}"/>
              </a:ext>
            </a:extLst>
          </p:cNvPr>
          <p:cNvCxnSpPr>
            <a:cxnSpLocks/>
          </p:cNvCxnSpPr>
          <p:nvPr/>
        </p:nvCxnSpPr>
        <p:spPr>
          <a:xfrm flipH="1">
            <a:off x="6195659" y="63762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9DA706A-E5C3-C23F-5E3D-BB5F2A397C01}"/>
              </a:ext>
            </a:extLst>
          </p:cNvPr>
          <p:cNvCxnSpPr>
            <a:cxnSpLocks/>
          </p:cNvCxnSpPr>
          <p:nvPr/>
        </p:nvCxnSpPr>
        <p:spPr>
          <a:xfrm flipH="1">
            <a:off x="6028579" y="101804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374207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B3E753D-8EBB-7774-CE94-6007F0F6B4BB}"/>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9CDEAC53-0AAA-C2C2-9FE6-F5712F710B58}"/>
              </a:ext>
            </a:extLst>
          </p:cNvPr>
          <p:cNvSpPr>
            <a:spLocks noGrp="1"/>
          </p:cNvSpPr>
          <p:nvPr>
            <p:ph type="body" sz="quarter" idx="18"/>
          </p:nvPr>
        </p:nvSpPr>
        <p:spPr>
          <a:xfrm>
            <a:off x="798381" y="1504041"/>
            <a:ext cx="10831644" cy="3849918"/>
          </a:xfrm>
        </p:spPr>
        <p:txBody>
          <a:bodyPr/>
          <a:lstStyle/>
          <a:p>
            <a:pPr>
              <a:buFont typeface="+mj-lt"/>
              <a:buAutoNum type="arabicPeriod"/>
            </a:pPr>
            <a:r>
              <a:rPr lang="en-US" b="1" dirty="0"/>
              <a:t>Promote inclusive employee behaviors </a:t>
            </a:r>
            <a:r>
              <a:rPr lang="en-US" dirty="0"/>
              <a:t>through collaboration, bias reduction, and effective inclusivity training.</a:t>
            </a:r>
          </a:p>
          <a:p>
            <a:pPr>
              <a:buFont typeface="+mj-lt"/>
              <a:buAutoNum type="arabicPeriod"/>
            </a:pPr>
            <a:r>
              <a:rPr lang="en-US" b="1" dirty="0"/>
              <a:t>Empower teams to take ownership </a:t>
            </a:r>
            <a:r>
              <a:rPr lang="en-US" dirty="0"/>
              <a:t>of an inclusive culture by establishing and supporting Employee Resource Groups (ERGs).</a:t>
            </a:r>
          </a:p>
          <a:p>
            <a:pPr>
              <a:buFont typeface="+mj-lt"/>
              <a:buAutoNum type="arabicPeriod"/>
            </a:pPr>
            <a:r>
              <a:rPr lang="en-US" dirty="0"/>
              <a:t>Implement practical strategies for </a:t>
            </a:r>
            <a:r>
              <a:rPr lang="en-US" b="1" dirty="0" err="1"/>
              <a:t>recognising</a:t>
            </a:r>
            <a:r>
              <a:rPr lang="en-US" b="1" dirty="0"/>
              <a:t> and rewarding D&amp;I champions </a:t>
            </a:r>
            <a:r>
              <a:rPr lang="en-US" dirty="0"/>
              <a:t>to reinforce inclusive efforts.</a:t>
            </a:r>
          </a:p>
          <a:p>
            <a:pPr>
              <a:buFont typeface="+mj-lt"/>
              <a:buAutoNum type="arabicPeriod"/>
            </a:pPr>
            <a:r>
              <a:rPr lang="en-US" dirty="0"/>
              <a:t>Cultivate </a:t>
            </a:r>
            <a:r>
              <a:rPr lang="en-US" b="1" dirty="0"/>
              <a:t>deeper intercultural competence </a:t>
            </a:r>
            <a:r>
              <a:rPr lang="en-US" dirty="0"/>
              <a:t>and </a:t>
            </a:r>
            <a:r>
              <a:rPr lang="en-US" b="1" dirty="0"/>
              <a:t>build trust </a:t>
            </a:r>
            <a:r>
              <a:rPr lang="en-US" dirty="0"/>
              <a:t>to enhance cross-cultural collaboration and understanding.</a:t>
            </a:r>
          </a:p>
        </p:txBody>
      </p:sp>
      <p:sp>
        <p:nvSpPr>
          <p:cNvPr id="14" name="Text Placeholder 13">
            <a:extLst>
              <a:ext uri="{FF2B5EF4-FFF2-40B4-BE49-F238E27FC236}">
                <a16:creationId xmlns:a16="http://schemas.microsoft.com/office/drawing/2014/main" id="{C55D16B7-5498-30D5-AC79-361E381C622D}"/>
              </a:ext>
            </a:extLst>
          </p:cNvPr>
          <p:cNvSpPr>
            <a:spLocks noGrp="1"/>
          </p:cNvSpPr>
          <p:nvPr>
            <p:ph type="body" sz="quarter" idx="16"/>
          </p:nvPr>
        </p:nvSpPr>
        <p:spPr>
          <a:xfrm>
            <a:off x="798381" y="576146"/>
            <a:ext cx="10595237" cy="803654"/>
          </a:xfrm>
        </p:spPr>
        <p:txBody>
          <a:bodyPr/>
          <a:lstStyle/>
          <a:p>
            <a:r>
              <a:rPr lang="en-IE" sz="2800" dirty="0"/>
              <a:t>Learning Objectives</a:t>
            </a:r>
          </a:p>
        </p:txBody>
      </p:sp>
    </p:spTree>
    <p:extLst>
      <p:ext uri="{BB962C8B-B14F-4D97-AF65-F5344CB8AC3E}">
        <p14:creationId xmlns:p14="http://schemas.microsoft.com/office/powerpoint/2010/main" val="11091486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9941486-777A-89E4-6C2B-9E05E60A45C0}"/>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AA64BC86-06AE-5844-AF81-F50CFEFF809A}"/>
              </a:ext>
            </a:extLst>
          </p:cNvPr>
          <p:cNvSpPr>
            <a:spLocks noGrp="1"/>
          </p:cNvSpPr>
          <p:nvPr>
            <p:ph type="body" sz="quarter" idx="13"/>
          </p:nvPr>
        </p:nvSpPr>
        <p:spPr>
          <a:xfrm>
            <a:off x="4819650" y="1781988"/>
            <a:ext cx="6581625" cy="945575"/>
          </a:xfrm>
        </p:spPr>
        <p:txBody>
          <a:bodyPr>
            <a:noAutofit/>
          </a:bodyPr>
          <a:lstStyle/>
          <a:p>
            <a:r>
              <a:rPr lang="en-IE" sz="4100" b="1" dirty="0">
                <a:solidFill>
                  <a:srgbClr val="083F59"/>
                </a:solidFill>
              </a:rPr>
              <a:t>Encourage Inclusive Employee Behaviour</a:t>
            </a:r>
          </a:p>
        </p:txBody>
      </p:sp>
      <p:sp>
        <p:nvSpPr>
          <p:cNvPr id="5" name="Text Placeholder 4">
            <a:extLst>
              <a:ext uri="{FF2B5EF4-FFF2-40B4-BE49-F238E27FC236}">
                <a16:creationId xmlns:a16="http://schemas.microsoft.com/office/drawing/2014/main" id="{1E45F2CA-79E8-D42A-D8D4-693485E876E7}"/>
              </a:ext>
            </a:extLst>
          </p:cNvPr>
          <p:cNvSpPr>
            <a:spLocks noGrp="1"/>
          </p:cNvSpPr>
          <p:nvPr>
            <p:ph type="body" sz="quarter" idx="43"/>
          </p:nvPr>
        </p:nvSpPr>
        <p:spPr>
          <a:xfrm>
            <a:off x="4660325" y="3885104"/>
            <a:ext cx="7195732" cy="1981419"/>
          </a:xfrm>
        </p:spPr>
        <p:txBody>
          <a:bodyPr>
            <a:noAutofit/>
          </a:bodyPr>
          <a:lstStyle/>
          <a:p>
            <a:r>
              <a:rPr lang="en-US" sz="2100" dirty="0">
                <a:solidFill>
                  <a:srgbClr val="083F59"/>
                </a:solidFill>
              </a:rPr>
              <a:t>This involves promoting and reinforcing </a:t>
            </a:r>
            <a:r>
              <a:rPr lang="en-US" sz="2100" dirty="0" err="1">
                <a:solidFill>
                  <a:srgbClr val="083F59"/>
                </a:solidFill>
              </a:rPr>
              <a:t>behaviours</a:t>
            </a:r>
            <a:r>
              <a:rPr lang="en-US" sz="2100" dirty="0">
                <a:solidFill>
                  <a:srgbClr val="083F59"/>
                </a:solidFill>
              </a:rPr>
              <a:t> that make all employees feel respected, valued, and empowered. It includes promoting collaboration, addressing biases, and providing training to support inclusivity. Encouraging inclusive behavior is essential for creating a positive workplace culture, improving employee engagement, and driving innovation. It leads to better collaboration, higher satisfaction, and stronger team dynamics, ultimately enhancing business performance and attracting top talent.</a:t>
            </a:r>
            <a:endParaRPr lang="en-IE" sz="2100" dirty="0">
              <a:solidFill>
                <a:srgbClr val="083F59"/>
              </a:solidFill>
            </a:endParaRPr>
          </a:p>
        </p:txBody>
      </p:sp>
      <p:pic>
        <p:nvPicPr>
          <p:cNvPr id="9" name="Picture Placeholder 8" descr="A group of people sitting around a computer&#10;&#10;Description automatically generated">
            <a:extLst>
              <a:ext uri="{FF2B5EF4-FFF2-40B4-BE49-F238E27FC236}">
                <a16:creationId xmlns:a16="http://schemas.microsoft.com/office/drawing/2014/main" id="{C00E2164-F660-6511-BDA5-321D939AFCF1}"/>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9" r="16669"/>
          <a:stretch>
            <a:fillRect/>
          </a:stretch>
        </p:blipFill>
        <p:spPr>
          <a:xfrm>
            <a:off x="633819" y="993170"/>
            <a:ext cx="4026506" cy="4026506"/>
          </a:xfrm>
        </p:spPr>
      </p:pic>
    </p:spTree>
    <p:extLst>
      <p:ext uri="{BB962C8B-B14F-4D97-AF65-F5344CB8AC3E}">
        <p14:creationId xmlns:p14="http://schemas.microsoft.com/office/powerpoint/2010/main" val="26003797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7362F1-B81B-B079-4BCA-D614F5EE4E08}"/>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FD508407-E402-F290-4F67-BEB20D79E36E}"/>
              </a:ext>
            </a:extLst>
          </p:cNvPr>
          <p:cNvGraphicFramePr>
            <a:graphicFrameLocks noGrp="1"/>
          </p:cNvGraphicFramePr>
          <p:nvPr>
            <p:extLst>
              <p:ext uri="{D42A27DB-BD31-4B8C-83A1-F6EECF244321}">
                <p14:modId xmlns:p14="http://schemas.microsoft.com/office/powerpoint/2010/main" val="1099384428"/>
              </p:ext>
            </p:extLst>
          </p:nvPr>
        </p:nvGraphicFramePr>
        <p:xfrm>
          <a:off x="603978" y="1176866"/>
          <a:ext cx="11187972" cy="4419600"/>
        </p:xfrm>
        <a:graphic>
          <a:graphicData uri="http://schemas.openxmlformats.org/drawingml/2006/table">
            <a:tbl>
              <a:tblPr firstRow="1" bandRow="1">
                <a:tableStyleId>{5C22544A-7EE6-4342-B048-85BDC9FD1C3A}</a:tableStyleId>
              </a:tblPr>
              <a:tblGrid>
                <a:gridCol w="5593986">
                  <a:extLst>
                    <a:ext uri="{9D8B030D-6E8A-4147-A177-3AD203B41FA5}">
                      <a16:colId xmlns:a16="http://schemas.microsoft.com/office/drawing/2014/main" val="2538617219"/>
                    </a:ext>
                  </a:extLst>
                </a:gridCol>
                <a:gridCol w="5593986">
                  <a:extLst>
                    <a:ext uri="{9D8B030D-6E8A-4147-A177-3AD203B41FA5}">
                      <a16:colId xmlns:a16="http://schemas.microsoft.com/office/drawing/2014/main" val="3182205153"/>
                    </a:ext>
                  </a:extLst>
                </a:gridCol>
              </a:tblGrid>
              <a:tr h="370840">
                <a:tc>
                  <a:txBody>
                    <a:bodyPr/>
                    <a:lstStyle/>
                    <a:p>
                      <a:r>
                        <a:rPr lang="en-IE" sz="3200" dirty="0"/>
                        <a:t>Intercultural Competence</a:t>
                      </a:r>
                    </a:p>
                  </a:txBody>
                  <a:tcPr anchor="ctr"/>
                </a:tc>
                <a:tc>
                  <a:txBody>
                    <a:bodyPr/>
                    <a:lstStyle/>
                    <a:p>
                      <a:r>
                        <a:rPr lang="en-IE" sz="2400" dirty="0"/>
                        <a:t>How to Encourage</a:t>
                      </a:r>
                    </a:p>
                  </a:txBody>
                  <a:tcPr anchor="ctr"/>
                </a:tc>
                <a:extLst>
                  <a:ext uri="{0D108BD9-81ED-4DB2-BD59-A6C34878D82A}">
                    <a16:rowId xmlns:a16="http://schemas.microsoft.com/office/drawing/2014/main" val="3326416933"/>
                  </a:ext>
                </a:extLst>
              </a:tr>
              <a:tr h="370840">
                <a:tc>
                  <a:txBody>
                    <a:bodyPr/>
                    <a:lstStyle/>
                    <a:p>
                      <a:r>
                        <a:rPr lang="en-US" sz="2000" b="1" dirty="0">
                          <a:solidFill>
                            <a:schemeClr val="bg1"/>
                          </a:solidFill>
                          <a:highlight>
                            <a:srgbClr val="086D6E"/>
                          </a:highlight>
                        </a:rPr>
                        <a:t>Respecting Cultural Differences</a:t>
                      </a:r>
                      <a:r>
                        <a:rPr lang="en-US" sz="2000" dirty="0">
                          <a:solidFill>
                            <a:schemeClr val="bg1"/>
                          </a:solidFill>
                          <a:highlight>
                            <a:srgbClr val="086D6E"/>
                          </a:highlight>
                        </a:rPr>
                        <a:t>: </a:t>
                      </a:r>
                      <a:r>
                        <a:rPr lang="en-US" sz="2000" dirty="0">
                          <a:solidFill>
                            <a:srgbClr val="083F59"/>
                          </a:solidFill>
                        </a:rPr>
                        <a:t>Employees in an inclusive workplace appreciate and respect cultural differences. They understand that people from diverse backgrounds may bring different perspectives, and they are open to learning from one another.</a:t>
                      </a:r>
                    </a:p>
                    <a:p>
                      <a:endParaRPr lang="en-IE" sz="2000" kern="1200" dirty="0">
                        <a:solidFill>
                          <a:srgbClr val="083F59"/>
                        </a:solidFill>
                        <a:latin typeface="+mn-lt"/>
                        <a:ea typeface="+mn-ea"/>
                        <a:cs typeface="+mn-cs"/>
                      </a:endParaRPr>
                    </a:p>
                  </a:txBody>
                  <a:tcPr/>
                </a:tc>
                <a:tc>
                  <a:txBody>
                    <a:bodyPr/>
                    <a:lstStyle/>
                    <a:p>
                      <a:pPr marL="342900" indent="-342900">
                        <a:buFont typeface="Wingdings" panose="05000000000000000000" pitchFamily="2" charset="2"/>
                        <a:buChar char="v"/>
                      </a:pPr>
                      <a:r>
                        <a:rPr lang="en-US" sz="2000" b="1" dirty="0">
                          <a:solidFill>
                            <a:srgbClr val="083F59"/>
                          </a:solidFill>
                        </a:rPr>
                        <a:t>Create Shared Values</a:t>
                      </a:r>
                      <a:r>
                        <a:rPr lang="en-US" sz="2000" dirty="0">
                          <a:solidFill>
                            <a:srgbClr val="083F59"/>
                          </a:solidFill>
                        </a:rPr>
                        <a:t>: Inclusive employees work to align on shared moral principles that transcend cultural boundaries, ensuring everyone feels respected and that diverse cultural practices are honored.</a:t>
                      </a:r>
                      <a:endParaRPr lang="en-IE" sz="2000" b="0" dirty="0">
                        <a:solidFill>
                          <a:srgbClr val="083F59"/>
                        </a:solidFill>
                      </a:endParaRPr>
                    </a:p>
                  </a:txBody>
                  <a:tcPr/>
                </a:tc>
                <a:extLst>
                  <a:ext uri="{0D108BD9-81ED-4DB2-BD59-A6C34878D82A}">
                    <a16:rowId xmlns:a16="http://schemas.microsoft.com/office/drawing/2014/main" val="129962911"/>
                  </a:ext>
                </a:extLst>
              </a:tr>
              <a:tr h="370840">
                <a:tc gridSpan="2">
                  <a:txBody>
                    <a:bodyPr/>
                    <a:lstStyle/>
                    <a:p>
                      <a:r>
                        <a:rPr lang="en-US" sz="2000" b="1" kern="1200" dirty="0">
                          <a:solidFill>
                            <a:schemeClr val="bg1"/>
                          </a:solidFill>
                          <a:highlight>
                            <a:srgbClr val="086D6E"/>
                          </a:highlight>
                          <a:latin typeface="+mn-lt"/>
                          <a:ea typeface="+mn-ea"/>
                          <a:cs typeface="+mn-cs"/>
                        </a:rPr>
                        <a:t>Address Negative </a:t>
                      </a:r>
                      <a:r>
                        <a:rPr lang="en-US" sz="2000" b="1" kern="1200" dirty="0" err="1">
                          <a:solidFill>
                            <a:schemeClr val="bg1"/>
                          </a:solidFill>
                          <a:highlight>
                            <a:srgbClr val="086D6E"/>
                          </a:highlight>
                          <a:latin typeface="+mn-lt"/>
                          <a:ea typeface="+mn-ea"/>
                          <a:cs typeface="+mn-cs"/>
                        </a:rPr>
                        <a:t>Behavours</a:t>
                      </a:r>
                      <a:r>
                        <a:rPr lang="en-IE" sz="2000" b="1" kern="1200" dirty="0">
                          <a:solidFill>
                            <a:schemeClr val="bg1"/>
                          </a:solidFill>
                          <a:highlight>
                            <a:srgbClr val="086D6E"/>
                          </a:highlight>
                          <a:latin typeface="+mn-lt"/>
                          <a:ea typeface="+mn-ea"/>
                          <a:cs typeface="+mn-cs"/>
                        </a:rPr>
                        <a:t>:</a:t>
                      </a:r>
                    </a:p>
                    <a:p>
                      <a:pPr marL="342900" indent="-342900">
                        <a:buFont typeface="Arial" panose="020B0604020202020204" pitchFamily="34" charset="0"/>
                        <a:buChar char="•"/>
                      </a:pPr>
                      <a:r>
                        <a:rPr lang="en-US" sz="2000" dirty="0">
                          <a:solidFill>
                            <a:srgbClr val="083F59"/>
                          </a:solidFill>
                        </a:rPr>
                        <a:t>When employees exhibit negative </a:t>
                      </a:r>
                      <a:r>
                        <a:rPr lang="en-US" sz="2000" dirty="0" err="1">
                          <a:solidFill>
                            <a:srgbClr val="083F59"/>
                          </a:solidFill>
                        </a:rPr>
                        <a:t>behaviours</a:t>
                      </a:r>
                      <a:r>
                        <a:rPr lang="en-US" sz="2000" dirty="0">
                          <a:solidFill>
                            <a:srgbClr val="083F59"/>
                          </a:solidFill>
                        </a:rPr>
                        <a:t> such as racism, sexism, or homophobia, it’s essential to intervene quickly. Managers can address these </a:t>
                      </a:r>
                      <a:r>
                        <a:rPr lang="en-US" sz="2000" dirty="0" err="1">
                          <a:solidFill>
                            <a:srgbClr val="083F59"/>
                          </a:solidFill>
                        </a:rPr>
                        <a:t>behaviours</a:t>
                      </a:r>
                      <a:r>
                        <a:rPr lang="en-US" sz="2000" dirty="0">
                          <a:solidFill>
                            <a:srgbClr val="083F59"/>
                          </a:solidFill>
                        </a:rPr>
                        <a:t> through training on cultural sensitivity, encouraging open discussions about diversity and inclusion, and implementing a zero-tolerance policy for discriminatory conduct.</a:t>
                      </a:r>
                      <a:endParaRPr lang="en-IE" sz="2000" kern="1200" dirty="0">
                        <a:solidFill>
                          <a:srgbClr val="083F59"/>
                        </a:solidFill>
                        <a:latin typeface="+mn-lt"/>
                        <a:ea typeface="+mn-ea"/>
                        <a:cs typeface="+mn-cs"/>
                      </a:endParaRPr>
                    </a:p>
                  </a:txBody>
                  <a:tcPr/>
                </a:tc>
                <a:tc hMerge="1">
                  <a:txBody>
                    <a:bodyPr/>
                    <a:lstStyle/>
                    <a:p>
                      <a:endParaRPr dirty="0"/>
                    </a:p>
                  </a:txBody>
                  <a:tcPr/>
                </a:tc>
                <a:extLst>
                  <a:ext uri="{0D108BD9-81ED-4DB2-BD59-A6C34878D82A}">
                    <a16:rowId xmlns:a16="http://schemas.microsoft.com/office/drawing/2014/main" val="3584089959"/>
                  </a:ext>
                </a:extLst>
              </a:tr>
            </a:tbl>
          </a:graphicData>
        </a:graphic>
      </p:graphicFrame>
      <p:sp>
        <p:nvSpPr>
          <p:cNvPr id="2" name="TextBox 1">
            <a:extLst>
              <a:ext uri="{FF2B5EF4-FFF2-40B4-BE49-F238E27FC236}">
                <a16:creationId xmlns:a16="http://schemas.microsoft.com/office/drawing/2014/main" id="{84E983E6-2977-C412-6C34-550C9D9AB977}"/>
              </a:ext>
            </a:extLst>
          </p:cNvPr>
          <p:cNvSpPr txBox="1"/>
          <p:nvPr/>
        </p:nvSpPr>
        <p:spPr>
          <a:xfrm>
            <a:off x="1735501" y="381000"/>
            <a:ext cx="8924925" cy="584775"/>
          </a:xfrm>
          <a:prstGeom prst="rect">
            <a:avLst/>
          </a:prstGeom>
          <a:noFill/>
        </p:spPr>
        <p:txBody>
          <a:bodyPr wrap="square" rtlCol="0">
            <a:spAutoFit/>
          </a:bodyPr>
          <a:lstStyle/>
          <a:p>
            <a:pPr algn="ctr"/>
            <a:r>
              <a:rPr lang="en-IE" sz="3200" dirty="0"/>
              <a:t>Encourage and Manage Inclusive Behaviours</a:t>
            </a:r>
          </a:p>
        </p:txBody>
      </p:sp>
    </p:spTree>
    <p:extLst>
      <p:ext uri="{BB962C8B-B14F-4D97-AF65-F5344CB8AC3E}">
        <p14:creationId xmlns:p14="http://schemas.microsoft.com/office/powerpoint/2010/main" val="41637083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79330CA-5466-C44C-6865-9BA0F54F5E15}"/>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C1DA993F-CF89-50B4-69EE-BCDA714CC5EA}"/>
              </a:ext>
            </a:extLst>
          </p:cNvPr>
          <p:cNvGraphicFramePr>
            <a:graphicFrameLocks noGrp="1"/>
          </p:cNvGraphicFramePr>
          <p:nvPr>
            <p:extLst>
              <p:ext uri="{D42A27DB-BD31-4B8C-83A1-F6EECF244321}">
                <p14:modId xmlns:p14="http://schemas.microsoft.com/office/powerpoint/2010/main" val="3867803070"/>
              </p:ext>
            </p:extLst>
          </p:nvPr>
        </p:nvGraphicFramePr>
        <p:xfrm>
          <a:off x="603978" y="1066800"/>
          <a:ext cx="11187972" cy="4724400"/>
        </p:xfrm>
        <a:graphic>
          <a:graphicData uri="http://schemas.openxmlformats.org/drawingml/2006/table">
            <a:tbl>
              <a:tblPr firstRow="1" bandRow="1">
                <a:tableStyleId>{5C22544A-7EE6-4342-B048-85BDC9FD1C3A}</a:tableStyleId>
              </a:tblPr>
              <a:tblGrid>
                <a:gridCol w="5593986">
                  <a:extLst>
                    <a:ext uri="{9D8B030D-6E8A-4147-A177-3AD203B41FA5}">
                      <a16:colId xmlns:a16="http://schemas.microsoft.com/office/drawing/2014/main" val="2538617219"/>
                    </a:ext>
                  </a:extLst>
                </a:gridCol>
                <a:gridCol w="5593986">
                  <a:extLst>
                    <a:ext uri="{9D8B030D-6E8A-4147-A177-3AD203B41FA5}">
                      <a16:colId xmlns:a16="http://schemas.microsoft.com/office/drawing/2014/main" val="3182205153"/>
                    </a:ext>
                  </a:extLst>
                </a:gridCol>
              </a:tblGrid>
              <a:tr h="370840">
                <a:tc>
                  <a:txBody>
                    <a:bodyPr/>
                    <a:lstStyle/>
                    <a:p>
                      <a:r>
                        <a:rPr lang="en-IE" sz="3200" dirty="0"/>
                        <a:t>Trust</a:t>
                      </a:r>
                    </a:p>
                  </a:txBody>
                  <a:tcPr anchor="ctr"/>
                </a:tc>
                <a:tc>
                  <a:txBody>
                    <a:bodyPr/>
                    <a:lstStyle/>
                    <a:p>
                      <a:r>
                        <a:rPr lang="en-IE" sz="2400" dirty="0"/>
                        <a:t>How to Encourage</a:t>
                      </a:r>
                    </a:p>
                  </a:txBody>
                  <a:tcPr anchor="ctr"/>
                </a:tc>
                <a:extLst>
                  <a:ext uri="{0D108BD9-81ED-4DB2-BD59-A6C34878D82A}">
                    <a16:rowId xmlns:a16="http://schemas.microsoft.com/office/drawing/2014/main" val="3326416933"/>
                  </a:ext>
                </a:extLst>
              </a:tr>
              <a:tr h="370840">
                <a:tc>
                  <a:txBody>
                    <a:bodyPr/>
                    <a:lstStyle/>
                    <a:p>
                      <a:r>
                        <a:rPr lang="en-IE" sz="2000" b="1" kern="1200" dirty="0">
                          <a:solidFill>
                            <a:schemeClr val="bg1"/>
                          </a:solidFill>
                          <a:highlight>
                            <a:srgbClr val="086D6E"/>
                          </a:highlight>
                          <a:latin typeface="+mn-lt"/>
                          <a:ea typeface="+mn-ea"/>
                          <a:cs typeface="+mn-cs"/>
                        </a:rPr>
                        <a:t>Build Trust: </a:t>
                      </a:r>
                    </a:p>
                    <a:p>
                      <a:pPr marL="342900" indent="-342900">
                        <a:buFont typeface="Arial" panose="020B0604020202020204" pitchFamily="34" charset="0"/>
                        <a:buChar char="•"/>
                      </a:pPr>
                      <a:r>
                        <a:rPr lang="en-US" sz="2000" kern="1200" dirty="0">
                          <a:solidFill>
                            <a:srgbClr val="083F59"/>
                          </a:solidFill>
                          <a:latin typeface="+mn-lt"/>
                          <a:ea typeface="+mn-ea"/>
                          <a:cs typeface="+mn-cs"/>
                        </a:rPr>
                        <a:t>Employees in an inclusive workplace act with integrity, build trust by honoring commitments, and foster cooperation between colleagues. Trust is a cornerstone of an inclusive culture, where employees feel comfortable being themselves and know they will be treated fairly.</a:t>
                      </a:r>
                      <a:endParaRPr lang="en-IE" sz="2000" kern="1200" dirty="0">
                        <a:solidFill>
                          <a:srgbClr val="083F59"/>
                        </a:solidFill>
                        <a:latin typeface="+mn-lt"/>
                        <a:ea typeface="+mn-ea"/>
                        <a:cs typeface="+mn-cs"/>
                      </a:endParaRPr>
                    </a:p>
                  </a:txBody>
                  <a:tcPr/>
                </a:tc>
                <a:tc>
                  <a:txBody>
                    <a:bodyPr/>
                    <a:lstStyle/>
                    <a:p>
                      <a:pPr marL="342900" indent="-342900">
                        <a:buFont typeface="Wingdings" panose="05000000000000000000" pitchFamily="2" charset="2"/>
                        <a:buChar char="v"/>
                      </a:pPr>
                      <a:r>
                        <a:rPr lang="en-US" sz="2000" b="1" dirty="0">
                          <a:solidFill>
                            <a:srgbClr val="083F59"/>
                          </a:solidFill>
                        </a:rPr>
                        <a:t>Acknowledge and Address Power Dynamics</a:t>
                      </a:r>
                      <a:r>
                        <a:rPr lang="en-US" sz="2000" dirty="0">
                          <a:solidFill>
                            <a:srgbClr val="083F59"/>
                          </a:solidFill>
                        </a:rPr>
                        <a:t>: Inclusive employees understand that certain groups may have more access to power, information, or opportunities. They actively work to level the playing field and ensure that all employees are treated equally.</a:t>
                      </a:r>
                      <a:endParaRPr lang="en-IE" sz="2000" dirty="0">
                        <a:solidFill>
                          <a:srgbClr val="083F59"/>
                        </a:solidFill>
                      </a:endParaRPr>
                    </a:p>
                  </a:txBody>
                  <a:tcPr/>
                </a:tc>
                <a:extLst>
                  <a:ext uri="{0D108BD9-81ED-4DB2-BD59-A6C34878D82A}">
                    <a16:rowId xmlns:a16="http://schemas.microsoft.com/office/drawing/2014/main" val="129962911"/>
                  </a:ext>
                </a:extLst>
              </a:tr>
              <a:tr h="370840">
                <a:tc gridSpan="2">
                  <a:txBody>
                    <a:bodyPr/>
                    <a:lstStyle/>
                    <a:p>
                      <a:endParaRPr lang="en-US" sz="2000" b="1" kern="1200" dirty="0">
                        <a:solidFill>
                          <a:schemeClr val="bg1"/>
                        </a:solidFill>
                        <a:highlight>
                          <a:srgbClr val="086D6E"/>
                        </a:highlight>
                        <a:latin typeface="+mn-lt"/>
                        <a:ea typeface="+mn-ea"/>
                        <a:cs typeface="+mn-cs"/>
                      </a:endParaRPr>
                    </a:p>
                    <a:p>
                      <a:r>
                        <a:rPr lang="en-US" sz="2000" b="1" kern="1200" dirty="0">
                          <a:solidFill>
                            <a:schemeClr val="bg1"/>
                          </a:solidFill>
                          <a:highlight>
                            <a:srgbClr val="086D6E"/>
                          </a:highlight>
                          <a:latin typeface="+mn-lt"/>
                          <a:ea typeface="+mn-ea"/>
                          <a:cs typeface="+mn-cs"/>
                        </a:rPr>
                        <a:t>Address Negative </a:t>
                      </a:r>
                      <a:r>
                        <a:rPr lang="en-US" sz="2000" b="1" kern="1200" dirty="0" err="1">
                          <a:solidFill>
                            <a:schemeClr val="bg1"/>
                          </a:solidFill>
                          <a:highlight>
                            <a:srgbClr val="086D6E"/>
                          </a:highlight>
                          <a:latin typeface="+mn-lt"/>
                          <a:ea typeface="+mn-ea"/>
                          <a:cs typeface="+mn-cs"/>
                        </a:rPr>
                        <a:t>Behaviours</a:t>
                      </a:r>
                      <a:r>
                        <a:rPr lang="en-IE" sz="2000" b="1" kern="1200" dirty="0">
                          <a:solidFill>
                            <a:schemeClr val="bg1"/>
                          </a:solidFill>
                          <a:highlight>
                            <a:srgbClr val="086D6E"/>
                          </a:highlight>
                          <a:latin typeface="+mn-lt"/>
                          <a:ea typeface="+mn-ea"/>
                          <a:cs typeface="+mn-cs"/>
                        </a:rPr>
                        <a:t>:</a:t>
                      </a:r>
                    </a:p>
                    <a:p>
                      <a:pPr marL="342900" indent="-342900">
                        <a:buFont typeface="Arial" panose="020B0604020202020204" pitchFamily="34" charset="0"/>
                        <a:buChar char="•"/>
                      </a:pPr>
                      <a:r>
                        <a:rPr lang="en-US" sz="2000" dirty="0">
                          <a:solidFill>
                            <a:srgbClr val="083F59"/>
                          </a:solidFill>
                        </a:rPr>
                        <a:t>Negative </a:t>
                      </a:r>
                      <a:r>
                        <a:rPr lang="en-US" sz="2000" dirty="0" err="1">
                          <a:solidFill>
                            <a:srgbClr val="083F59"/>
                          </a:solidFill>
                        </a:rPr>
                        <a:t>behaviours</a:t>
                      </a:r>
                      <a:r>
                        <a:rPr lang="en-US" sz="2000" dirty="0">
                          <a:solidFill>
                            <a:srgbClr val="083F59"/>
                          </a:solidFill>
                        </a:rPr>
                        <a:t> like gossip, dishonesty, or undermining colleagues can erode trust. To address these </a:t>
                      </a:r>
                      <a:r>
                        <a:rPr lang="en-US" sz="2000" dirty="0" err="1">
                          <a:solidFill>
                            <a:srgbClr val="083F59"/>
                          </a:solidFill>
                        </a:rPr>
                        <a:t>behaviours</a:t>
                      </a:r>
                      <a:r>
                        <a:rPr lang="en-US" sz="2000" dirty="0">
                          <a:solidFill>
                            <a:srgbClr val="083F59"/>
                          </a:solidFill>
                        </a:rPr>
                        <a:t>, it’s important to model integrity from leadership down and to implement clear policies that address unethical conduct. Open communication channels where employees feel safe to report negative </a:t>
                      </a:r>
                      <a:r>
                        <a:rPr lang="en-US" sz="2000" dirty="0" err="1">
                          <a:solidFill>
                            <a:srgbClr val="083F59"/>
                          </a:solidFill>
                        </a:rPr>
                        <a:t>behaviours</a:t>
                      </a:r>
                      <a:r>
                        <a:rPr lang="en-US" sz="2000" dirty="0">
                          <a:solidFill>
                            <a:srgbClr val="083F59"/>
                          </a:solidFill>
                        </a:rPr>
                        <a:t> can also help resolve conflicts and rebuild trust.</a:t>
                      </a:r>
                      <a:endParaRPr lang="en-IE" sz="2000" kern="1200" dirty="0">
                        <a:solidFill>
                          <a:srgbClr val="083F59"/>
                        </a:solidFill>
                        <a:latin typeface="+mn-lt"/>
                        <a:ea typeface="+mn-ea"/>
                        <a:cs typeface="+mn-cs"/>
                      </a:endParaRPr>
                    </a:p>
                  </a:txBody>
                  <a:tcPr/>
                </a:tc>
                <a:tc hMerge="1">
                  <a:txBody>
                    <a:bodyPr/>
                    <a:lstStyle/>
                    <a:p>
                      <a:endParaRPr dirty="0"/>
                    </a:p>
                  </a:txBody>
                  <a:tcPr/>
                </a:tc>
                <a:extLst>
                  <a:ext uri="{0D108BD9-81ED-4DB2-BD59-A6C34878D82A}">
                    <a16:rowId xmlns:a16="http://schemas.microsoft.com/office/drawing/2014/main" val="3584089959"/>
                  </a:ext>
                </a:extLst>
              </a:tr>
            </a:tbl>
          </a:graphicData>
        </a:graphic>
      </p:graphicFrame>
      <p:sp>
        <p:nvSpPr>
          <p:cNvPr id="2" name="TextBox 1">
            <a:extLst>
              <a:ext uri="{FF2B5EF4-FFF2-40B4-BE49-F238E27FC236}">
                <a16:creationId xmlns:a16="http://schemas.microsoft.com/office/drawing/2014/main" id="{2390647C-DD8D-AFA7-3603-1AFFAEF78505}"/>
              </a:ext>
            </a:extLst>
          </p:cNvPr>
          <p:cNvSpPr txBox="1"/>
          <p:nvPr/>
        </p:nvSpPr>
        <p:spPr>
          <a:xfrm>
            <a:off x="1735501" y="381000"/>
            <a:ext cx="8924925" cy="584775"/>
          </a:xfrm>
          <a:prstGeom prst="rect">
            <a:avLst/>
          </a:prstGeom>
          <a:noFill/>
        </p:spPr>
        <p:txBody>
          <a:bodyPr wrap="square" rtlCol="0">
            <a:spAutoFit/>
          </a:bodyPr>
          <a:lstStyle/>
          <a:p>
            <a:pPr algn="ctr"/>
            <a:r>
              <a:rPr lang="en-IE" sz="3200" dirty="0"/>
              <a:t>Encourage and Manage Inclusive Behaviours</a:t>
            </a:r>
          </a:p>
        </p:txBody>
      </p:sp>
    </p:spTree>
    <p:extLst>
      <p:ext uri="{BB962C8B-B14F-4D97-AF65-F5344CB8AC3E}">
        <p14:creationId xmlns:p14="http://schemas.microsoft.com/office/powerpoint/2010/main" val="2156444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F2CC3E-D42A-1068-07E3-BC5170899FA7}"/>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1F2CD342-9214-6705-FED2-7DA352B3FA21}"/>
              </a:ext>
            </a:extLst>
          </p:cNvPr>
          <p:cNvSpPr>
            <a:spLocks noGrp="1"/>
          </p:cNvSpPr>
          <p:nvPr>
            <p:ph type="body" sz="quarter" idx="13"/>
          </p:nvPr>
        </p:nvSpPr>
        <p:spPr>
          <a:xfrm>
            <a:off x="5393391" y="2041864"/>
            <a:ext cx="6581625" cy="945575"/>
          </a:xfrm>
        </p:spPr>
        <p:txBody>
          <a:bodyPr>
            <a:noAutofit/>
          </a:bodyPr>
          <a:lstStyle/>
          <a:p>
            <a:r>
              <a:rPr lang="en-IE" sz="4100" b="1" dirty="0">
                <a:solidFill>
                  <a:srgbClr val="083F59"/>
                </a:solidFill>
              </a:rPr>
              <a:t>Employee Resource Groups (ERGs)</a:t>
            </a:r>
          </a:p>
        </p:txBody>
      </p:sp>
      <p:sp>
        <p:nvSpPr>
          <p:cNvPr id="5" name="Text Placeholder 4">
            <a:extLst>
              <a:ext uri="{FF2B5EF4-FFF2-40B4-BE49-F238E27FC236}">
                <a16:creationId xmlns:a16="http://schemas.microsoft.com/office/drawing/2014/main" id="{CFC4C8F8-DDFD-B511-4A13-CDAF2ABFBFE0}"/>
              </a:ext>
            </a:extLst>
          </p:cNvPr>
          <p:cNvSpPr>
            <a:spLocks noGrp="1"/>
          </p:cNvSpPr>
          <p:nvPr>
            <p:ph type="body" sz="quarter" idx="43"/>
          </p:nvPr>
        </p:nvSpPr>
        <p:spPr>
          <a:xfrm>
            <a:off x="4938791" y="3870561"/>
            <a:ext cx="6764393" cy="1981419"/>
          </a:xfrm>
        </p:spPr>
        <p:txBody>
          <a:bodyPr>
            <a:noAutofit/>
          </a:bodyPr>
          <a:lstStyle/>
          <a:p>
            <a:r>
              <a:rPr lang="en-US" sz="2100" dirty="0">
                <a:solidFill>
                  <a:srgbClr val="083F59"/>
                </a:solidFill>
              </a:rPr>
              <a:t>An Employee Resource Group (ERG) is a voluntary, employee-led group that promotes inclusivity, support, and community by uniting employees with shared characteristics, interests, or experiences.</a:t>
            </a:r>
          </a:p>
          <a:p>
            <a:r>
              <a:rPr lang="en-US" sz="2100" dirty="0">
                <a:solidFill>
                  <a:srgbClr val="083F59"/>
                </a:solidFill>
              </a:rPr>
              <a:t>ERGs can be highly beneficial to companies, they can create a sense of belonging, promote diversity, and provide a platform for employees to contribute to an inclusive workplace culture, enhancing collaboration, engagement, and innovation.</a:t>
            </a:r>
            <a:endParaRPr lang="en-IE" sz="2100" dirty="0">
              <a:solidFill>
                <a:srgbClr val="083F59"/>
              </a:solidFill>
            </a:endParaRPr>
          </a:p>
        </p:txBody>
      </p:sp>
      <p:pic>
        <p:nvPicPr>
          <p:cNvPr id="16" name="Picture Placeholder 15" descr="A group of puzzle pieces with words&#10;&#10;Description automatically generated">
            <a:extLst>
              <a:ext uri="{FF2B5EF4-FFF2-40B4-BE49-F238E27FC236}">
                <a16:creationId xmlns:a16="http://schemas.microsoft.com/office/drawing/2014/main" id="{7C332D6E-1ECA-1FB8-6130-4F5ED8A237CC}"/>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4" r="16664"/>
          <a:stretch>
            <a:fillRect/>
          </a:stretch>
        </p:blipFill>
        <p:spPr>
          <a:xfrm>
            <a:off x="633819" y="993170"/>
            <a:ext cx="4304972" cy="4304972"/>
          </a:xfrm>
        </p:spPr>
      </p:pic>
    </p:spTree>
    <p:extLst>
      <p:ext uri="{BB962C8B-B14F-4D97-AF65-F5344CB8AC3E}">
        <p14:creationId xmlns:p14="http://schemas.microsoft.com/office/powerpoint/2010/main" val="1278041355"/>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34737</TotalTime>
  <Words>4477</Words>
  <Application>Microsoft Office PowerPoint</Application>
  <PresentationFormat>Widescreen</PresentationFormat>
  <Paragraphs>286</Paragraphs>
  <Slides>34</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34</vt:i4>
      </vt:variant>
    </vt:vector>
  </HeadingPairs>
  <TitlesOfParts>
    <vt:vector size="45" baseType="lpstr">
      <vt:lpstr>Aharoni</vt:lpstr>
      <vt:lpstr>Aptos</vt:lpstr>
      <vt:lpstr>Aptos SemiBold</vt:lpstr>
      <vt:lpstr>Arial</vt:lpstr>
      <vt:lpstr>Calibri</vt:lpstr>
      <vt:lpstr>Montserrat</vt:lpstr>
      <vt:lpstr>Montserrat Light</vt:lpstr>
      <vt:lpstr>Quattrocento Sans</vt:lpstr>
      <vt:lpstr>Varela Round</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790</cp:revision>
  <dcterms:created xsi:type="dcterms:W3CDTF">2020-10-14T13:32:04Z</dcterms:created>
  <dcterms:modified xsi:type="dcterms:W3CDTF">2025-06-11T11:37:59Z</dcterms:modified>
</cp:coreProperties>
</file>